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4" r:id="rId6"/>
    <p:sldId id="260" r:id="rId7"/>
    <p:sldId id="261" r:id="rId8"/>
    <p:sldId id="263" r:id="rId9"/>
    <p:sldId id="265" r:id="rId10"/>
    <p:sldId id="270" r:id="rId11"/>
    <p:sldId id="266" r:id="rId12"/>
    <p:sldId id="267" r:id="rId13"/>
    <p:sldId id="268" r:id="rId14"/>
    <p:sldId id="271" r:id="rId15"/>
    <p:sldId id="272" r:id="rId16"/>
    <p:sldId id="274" r:id="rId17"/>
    <p:sldId id="273" r:id="rId18"/>
    <p:sldId id="275" r:id="rId19"/>
    <p:sldId id="284" r:id="rId20"/>
    <p:sldId id="285" r:id="rId21"/>
    <p:sldId id="287" r:id="rId22"/>
    <p:sldId id="286" r:id="rId23"/>
    <p:sldId id="288" r:id="rId24"/>
    <p:sldId id="276" r:id="rId25"/>
    <p:sldId id="278" r:id="rId26"/>
    <p:sldId id="277" r:id="rId27"/>
    <p:sldId id="279" r:id="rId28"/>
    <p:sldId id="280" r:id="rId29"/>
    <p:sldId id="281" r:id="rId30"/>
    <p:sldId id="282" r:id="rId31"/>
    <p:sldId id="283" r:id="rId32"/>
    <p:sldId id="289" r:id="rId33"/>
    <p:sldId id="290"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COCO%20JOVEN\Longitudinal\Joven%201\PROBETA_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esktop\TESIS%20ESPE%20MEDINA%20ALEJANDRO\ensayos%20tesis\COCO\PRUEBAS%20CONCRETAS\resultados%20flexion%20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s-EC" sz="1200">
                <a:latin typeface="Times New Roman" panose="02020603050405020304" pitchFamily="18" charset="0"/>
                <a:cs typeface="Times New Roman" panose="02020603050405020304" pitchFamily="18" charset="0"/>
              </a:rPr>
              <a:t>Curva</a:t>
            </a:r>
            <a:r>
              <a:rPr lang="es-EC" sz="1200" baseline="0">
                <a:latin typeface="Times New Roman" panose="02020603050405020304" pitchFamily="18" charset="0"/>
                <a:cs typeface="Times New Roman" panose="02020603050405020304" pitchFamily="18" charset="0"/>
              </a:rPr>
              <a:t> Característica de Factor K </a:t>
            </a:r>
            <a:endParaRPr lang="es-EC" sz="12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s-EC"/>
        </a:p>
      </c:txPr>
    </c:title>
    <c:autoTitleDeleted val="0"/>
    <c:plotArea>
      <c:layout/>
      <c:scatterChart>
        <c:scatterStyle val="smoothMarker"/>
        <c:varyColors val="0"/>
        <c:ser>
          <c:idx val="0"/>
          <c:order val="0"/>
          <c:spPr>
            <a:ln w="9525" cap="flat" cmpd="sng" algn="ctr">
              <a:solidFill>
                <a:schemeClr val="accent1">
                  <a:alpha val="70000"/>
                </a:schemeClr>
              </a:solidFill>
              <a:prstDash val="sysDot"/>
              <a:round/>
            </a:ln>
            <a:effectLst/>
          </c:spPr>
          <c:marker>
            <c:symbol val="circle"/>
            <c:size val="5"/>
            <c:spPr>
              <a:gradFill rotWithShape="1">
                <a:gsLst>
                  <a:gs pos="0">
                    <a:schemeClr val="accent1">
                      <a:tint val="60000"/>
                      <a:lumMod val="104000"/>
                    </a:schemeClr>
                  </a:gs>
                  <a:gs pos="100000">
                    <a:schemeClr val="accent1">
                      <a:tint val="84000"/>
                    </a:schemeClr>
                  </a:gs>
                </a:gsLst>
                <a:lin ang="5400000" scaled="0"/>
              </a:gradFill>
              <a:ln w="9525" cap="flat" cmpd="sng" algn="ctr">
                <a:solidFill>
                  <a:schemeClr val="accent1">
                    <a:shade val="95000"/>
                  </a:schemeClr>
                </a:solidFill>
                <a:round/>
              </a:ln>
              <a:effectLst/>
            </c:spPr>
          </c:marker>
          <c:xVal>
            <c:numRef>
              <c:f>Hoja1!$A$4:$A$14</c:f>
              <c:numCache>
                <c:formatCode>General</c:formatCode>
                <c:ptCount val="11"/>
                <c:pt idx="0">
                  <c:v>1.2</c:v>
                </c:pt>
                <c:pt idx="1">
                  <c:v>1.4</c:v>
                </c:pt>
                <c:pt idx="2">
                  <c:v>1.6</c:v>
                </c:pt>
                <c:pt idx="3">
                  <c:v>1.8</c:v>
                </c:pt>
                <c:pt idx="4">
                  <c:v>2</c:v>
                </c:pt>
                <c:pt idx="5">
                  <c:v>3</c:v>
                </c:pt>
                <c:pt idx="6">
                  <c:v>4</c:v>
                </c:pt>
                <c:pt idx="7">
                  <c:v>6</c:v>
                </c:pt>
                <c:pt idx="8">
                  <c:v>8</c:v>
                </c:pt>
                <c:pt idx="9">
                  <c:v>10</c:v>
                </c:pt>
                <c:pt idx="10">
                  <c:v>20</c:v>
                </c:pt>
              </c:numCache>
            </c:numRef>
          </c:xVal>
          <c:yVal>
            <c:numRef>
              <c:f>Hoja1!$B$4:$B$14</c:f>
              <c:numCache>
                <c:formatCode>General</c:formatCode>
                <c:ptCount val="11"/>
                <c:pt idx="0">
                  <c:v>2.89</c:v>
                </c:pt>
                <c:pt idx="1">
                  <c:v>2.13</c:v>
                </c:pt>
                <c:pt idx="2">
                  <c:v>1.79</c:v>
                </c:pt>
                <c:pt idx="3">
                  <c:v>1.63</c:v>
                </c:pt>
                <c:pt idx="4">
                  <c:v>1.52</c:v>
                </c:pt>
                <c:pt idx="5">
                  <c:v>1.3</c:v>
                </c:pt>
                <c:pt idx="6">
                  <c:v>1.2</c:v>
                </c:pt>
                <c:pt idx="7">
                  <c:v>1.1200000000000001</c:v>
                </c:pt>
                <c:pt idx="8">
                  <c:v>1.0900000000000001</c:v>
                </c:pt>
                <c:pt idx="9">
                  <c:v>1.07</c:v>
                </c:pt>
                <c:pt idx="10">
                  <c:v>1.04</c:v>
                </c:pt>
              </c:numCache>
            </c:numRef>
          </c:yVal>
          <c:smooth val="1"/>
          <c:extLst xmlns:c16r2="http://schemas.microsoft.com/office/drawing/2015/06/chart">
            <c:ext xmlns:c16="http://schemas.microsoft.com/office/drawing/2014/chart" uri="{C3380CC4-5D6E-409C-BE32-E72D297353CC}">
              <c16:uniqueId val="{00000000-D6AA-434C-9A55-4E2E8C281DAF}"/>
            </c:ext>
          </c:extLst>
        </c:ser>
        <c:dLbls>
          <c:showLegendKey val="0"/>
          <c:showVal val="0"/>
          <c:showCatName val="0"/>
          <c:showSerName val="0"/>
          <c:showPercent val="0"/>
          <c:showBubbleSize val="0"/>
        </c:dLbls>
        <c:axId val="223862992"/>
        <c:axId val="284831784"/>
      </c:scatterChart>
      <c:valAx>
        <c:axId val="2238629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284831784"/>
        <c:crosses val="autoZero"/>
        <c:crossBetween val="midCat"/>
      </c:valAx>
      <c:valAx>
        <c:axId val="2848317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s-EC"/>
          </a:p>
        </c:txPr>
        <c:crossAx val="22386299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2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Fuerza-Desplazamiento</a:t>
            </a:r>
          </a:p>
        </c:rich>
      </c:tx>
      <c:overlay val="0"/>
      <c:spPr>
        <a:noFill/>
        <a:ln>
          <a:noFill/>
        </a:ln>
        <a:effectLst/>
      </c:spPr>
      <c:txPr>
        <a:bodyPr rot="0" spcFirstLastPara="1" vertOverflow="ellipsis" vert="horz" wrap="square" anchor="ctr" anchorCtr="1"/>
        <a:lstStyle/>
        <a:p>
          <a:pPr>
            <a:defRPr sz="1200" b="0" i="0" u="none" strike="noStrike" kern="1200" cap="none" spc="20" baseline="0">
              <a:solidFill>
                <a:schemeClr val="dk1">
                  <a:lumMod val="50000"/>
                  <a:lumOff val="50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scatterChart>
        <c:scatterStyle val="smoothMarker"/>
        <c:varyColors val="0"/>
        <c:ser>
          <c:idx val="0"/>
          <c:order val="0"/>
          <c:tx>
            <c:strRef>
              <c:f>PROBETA_1!$G$1</c:f>
              <c:strCache>
                <c:ptCount val="1"/>
                <c:pt idx="0">
                  <c:v>Fuerza</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tint val="60000"/>
                      <a:lumMod val="104000"/>
                    </a:schemeClr>
                  </a:gs>
                  <a:gs pos="100000">
                    <a:schemeClr val="accent1">
                      <a:tint val="84000"/>
                    </a:schemeClr>
                  </a:gs>
                </a:gsLst>
                <a:lin ang="5400000" scaled="0"/>
              </a:gradFill>
              <a:ln w="9525" cap="flat" cmpd="sng" algn="ctr">
                <a:solidFill>
                  <a:schemeClr val="accent1">
                    <a:shade val="95000"/>
                  </a:schemeClr>
                </a:solidFill>
                <a:round/>
              </a:ln>
              <a:effectLst/>
            </c:spPr>
          </c:marker>
          <c:xVal>
            <c:numRef>
              <c:f>PROBETA_1!$F$2:$F$90</c:f>
              <c:numCache>
                <c:formatCode>General</c:formatCode>
                <c:ptCount val="89"/>
                <c:pt idx="0">
                  <c:v>0.13200000000000001</c:v>
                </c:pt>
                <c:pt idx="1">
                  <c:v>0.26700000000000002</c:v>
                </c:pt>
                <c:pt idx="2">
                  <c:v>0.4</c:v>
                </c:pt>
                <c:pt idx="3">
                  <c:v>0.51200000000000001</c:v>
                </c:pt>
                <c:pt idx="4">
                  <c:v>0.64700000000000002</c:v>
                </c:pt>
                <c:pt idx="5">
                  <c:v>0.78400000000000003</c:v>
                </c:pt>
                <c:pt idx="6">
                  <c:v>0.91900000000000004</c:v>
                </c:pt>
                <c:pt idx="7">
                  <c:v>1.054</c:v>
                </c:pt>
                <c:pt idx="8">
                  <c:v>1.19</c:v>
                </c:pt>
                <c:pt idx="9">
                  <c:v>1.327</c:v>
                </c:pt>
                <c:pt idx="10">
                  <c:v>1.4630000000000001</c:v>
                </c:pt>
                <c:pt idx="11">
                  <c:v>1.599</c:v>
                </c:pt>
                <c:pt idx="12">
                  <c:v>1.7390000000000001</c:v>
                </c:pt>
                <c:pt idx="13">
                  <c:v>1.881</c:v>
                </c:pt>
                <c:pt idx="14">
                  <c:v>2.0179999999999998</c:v>
                </c:pt>
                <c:pt idx="15">
                  <c:v>2.149</c:v>
                </c:pt>
                <c:pt idx="16">
                  <c:v>2.2839999999999998</c:v>
                </c:pt>
                <c:pt idx="17">
                  <c:v>2.42</c:v>
                </c:pt>
                <c:pt idx="18">
                  <c:v>2.5550000000000002</c:v>
                </c:pt>
                <c:pt idx="19">
                  <c:v>2.6890000000000001</c:v>
                </c:pt>
                <c:pt idx="20">
                  <c:v>2.82</c:v>
                </c:pt>
                <c:pt idx="21">
                  <c:v>2.95</c:v>
                </c:pt>
                <c:pt idx="22">
                  <c:v>3.077</c:v>
                </c:pt>
                <c:pt idx="23">
                  <c:v>3.2090000000000001</c:v>
                </c:pt>
                <c:pt idx="24">
                  <c:v>3.343</c:v>
                </c:pt>
                <c:pt idx="25">
                  <c:v>3.4769999999999999</c:v>
                </c:pt>
                <c:pt idx="26">
                  <c:v>3.609</c:v>
                </c:pt>
                <c:pt idx="27">
                  <c:v>3.7410000000000001</c:v>
                </c:pt>
                <c:pt idx="28">
                  <c:v>3.871</c:v>
                </c:pt>
                <c:pt idx="29">
                  <c:v>4.024</c:v>
                </c:pt>
                <c:pt idx="30">
                  <c:v>4.1589999999999998</c:v>
                </c:pt>
                <c:pt idx="31">
                  <c:v>4.2960000000000003</c:v>
                </c:pt>
                <c:pt idx="32">
                  <c:v>4.4379999999999997</c:v>
                </c:pt>
                <c:pt idx="33">
                  <c:v>4.5709999999999997</c:v>
                </c:pt>
                <c:pt idx="34">
                  <c:v>4.7039999999999997</c:v>
                </c:pt>
                <c:pt idx="35">
                  <c:v>4.8360000000000003</c:v>
                </c:pt>
                <c:pt idx="36">
                  <c:v>4.97</c:v>
                </c:pt>
                <c:pt idx="37">
                  <c:v>5.1029999999999998</c:v>
                </c:pt>
                <c:pt idx="38">
                  <c:v>5.2370000000000001</c:v>
                </c:pt>
                <c:pt idx="39">
                  <c:v>5.3689999999999998</c:v>
                </c:pt>
                <c:pt idx="40">
                  <c:v>5.4989999999999997</c:v>
                </c:pt>
                <c:pt idx="41">
                  <c:v>5.6219999999999999</c:v>
                </c:pt>
                <c:pt idx="42">
                  <c:v>5.75</c:v>
                </c:pt>
                <c:pt idx="43">
                  <c:v>5.9050000000000002</c:v>
                </c:pt>
                <c:pt idx="44">
                  <c:v>6.0389999999999997</c:v>
                </c:pt>
                <c:pt idx="45">
                  <c:v>6.1740000000000004</c:v>
                </c:pt>
                <c:pt idx="46">
                  <c:v>6.3079999999999998</c:v>
                </c:pt>
                <c:pt idx="47">
                  <c:v>6.4379999999999997</c:v>
                </c:pt>
                <c:pt idx="48">
                  <c:v>6.5670000000000002</c:v>
                </c:pt>
                <c:pt idx="49">
                  <c:v>6.7009999999999996</c:v>
                </c:pt>
                <c:pt idx="50">
                  <c:v>6.84</c:v>
                </c:pt>
                <c:pt idx="51">
                  <c:v>6.9809999999999999</c:v>
                </c:pt>
                <c:pt idx="52">
                  <c:v>7.1159999999999997</c:v>
                </c:pt>
                <c:pt idx="53">
                  <c:v>7.2510000000000003</c:v>
                </c:pt>
              </c:numCache>
            </c:numRef>
          </c:xVal>
          <c:yVal>
            <c:numRef>
              <c:f>PROBETA_1!$G$2:$G$90</c:f>
              <c:numCache>
                <c:formatCode>General</c:formatCode>
                <c:ptCount val="89"/>
                <c:pt idx="0">
                  <c:v>0.34300000000000003</c:v>
                </c:pt>
                <c:pt idx="1">
                  <c:v>0.51500000000000001</c:v>
                </c:pt>
                <c:pt idx="2">
                  <c:v>1.03</c:v>
                </c:pt>
                <c:pt idx="3">
                  <c:v>1.546</c:v>
                </c:pt>
                <c:pt idx="4">
                  <c:v>2.2330000000000001</c:v>
                </c:pt>
                <c:pt idx="5">
                  <c:v>1.889</c:v>
                </c:pt>
                <c:pt idx="6">
                  <c:v>2.92</c:v>
                </c:pt>
                <c:pt idx="7">
                  <c:v>3.2629999999999999</c:v>
                </c:pt>
                <c:pt idx="8">
                  <c:v>3.95</c:v>
                </c:pt>
                <c:pt idx="9">
                  <c:v>4.1219999999999999</c:v>
                </c:pt>
                <c:pt idx="10">
                  <c:v>4.6369999999999996</c:v>
                </c:pt>
                <c:pt idx="11">
                  <c:v>4.9800000000000004</c:v>
                </c:pt>
                <c:pt idx="12">
                  <c:v>5.3239999999999998</c:v>
                </c:pt>
                <c:pt idx="13">
                  <c:v>5.3239999999999998</c:v>
                </c:pt>
                <c:pt idx="14">
                  <c:v>5.8390000000000004</c:v>
                </c:pt>
                <c:pt idx="15">
                  <c:v>5.6669999999999998</c:v>
                </c:pt>
                <c:pt idx="16">
                  <c:v>6.0110000000000001</c:v>
                </c:pt>
                <c:pt idx="17">
                  <c:v>6.3540000000000001</c:v>
                </c:pt>
                <c:pt idx="18">
                  <c:v>6.6980000000000004</c:v>
                </c:pt>
                <c:pt idx="19">
                  <c:v>7.0410000000000004</c:v>
                </c:pt>
                <c:pt idx="20">
                  <c:v>7.2130000000000001</c:v>
                </c:pt>
                <c:pt idx="21">
                  <c:v>7.3849999999999998</c:v>
                </c:pt>
                <c:pt idx="22">
                  <c:v>7.2130000000000001</c:v>
                </c:pt>
                <c:pt idx="23">
                  <c:v>7.5570000000000004</c:v>
                </c:pt>
                <c:pt idx="24">
                  <c:v>7.2130000000000001</c:v>
                </c:pt>
                <c:pt idx="25">
                  <c:v>8.0719999999999992</c:v>
                </c:pt>
                <c:pt idx="26">
                  <c:v>7.9</c:v>
                </c:pt>
                <c:pt idx="27">
                  <c:v>8.2430000000000003</c:v>
                </c:pt>
                <c:pt idx="28">
                  <c:v>8.2430000000000003</c:v>
                </c:pt>
                <c:pt idx="29">
                  <c:v>8.4149999999999991</c:v>
                </c:pt>
                <c:pt idx="30">
                  <c:v>8.4149999999999991</c:v>
                </c:pt>
                <c:pt idx="31">
                  <c:v>8.7590000000000003</c:v>
                </c:pt>
                <c:pt idx="32">
                  <c:v>8.93</c:v>
                </c:pt>
                <c:pt idx="33">
                  <c:v>9.1020000000000003</c:v>
                </c:pt>
                <c:pt idx="34">
                  <c:v>9.1020000000000003</c:v>
                </c:pt>
                <c:pt idx="35">
                  <c:v>9.4459999999999997</c:v>
                </c:pt>
                <c:pt idx="36">
                  <c:v>9.6170000000000009</c:v>
                </c:pt>
                <c:pt idx="37">
                  <c:v>9.7889999999999997</c:v>
                </c:pt>
                <c:pt idx="38">
                  <c:v>9.9610000000000003</c:v>
                </c:pt>
                <c:pt idx="39">
                  <c:v>9.9610000000000003</c:v>
                </c:pt>
                <c:pt idx="40">
                  <c:v>10.304</c:v>
                </c:pt>
                <c:pt idx="41">
                  <c:v>10.132999999999999</c:v>
                </c:pt>
                <c:pt idx="42">
                  <c:v>10.132999999999999</c:v>
                </c:pt>
                <c:pt idx="43">
                  <c:v>10.132999999999999</c:v>
                </c:pt>
                <c:pt idx="44">
                  <c:v>10.476000000000001</c:v>
                </c:pt>
                <c:pt idx="45">
                  <c:v>9.6170000000000009</c:v>
                </c:pt>
                <c:pt idx="46">
                  <c:v>10.648</c:v>
                </c:pt>
                <c:pt idx="47">
                  <c:v>10.476000000000001</c:v>
                </c:pt>
                <c:pt idx="48">
                  <c:v>10.476000000000001</c:v>
                </c:pt>
                <c:pt idx="49">
                  <c:v>10.991</c:v>
                </c:pt>
                <c:pt idx="50">
                  <c:v>10.82</c:v>
                </c:pt>
                <c:pt idx="51">
                  <c:v>10.991</c:v>
                </c:pt>
                <c:pt idx="52">
                  <c:v>10.991</c:v>
                </c:pt>
                <c:pt idx="53">
                  <c:v>11.335000000000001</c:v>
                </c:pt>
              </c:numCache>
            </c:numRef>
          </c:yVal>
          <c:smooth val="1"/>
          <c:extLst xmlns:c16r2="http://schemas.microsoft.com/office/drawing/2015/06/chart">
            <c:ext xmlns:c16="http://schemas.microsoft.com/office/drawing/2014/chart" uri="{C3380CC4-5D6E-409C-BE32-E72D297353CC}">
              <c16:uniqueId val="{00000000-47F5-4606-B646-9EA028BEF32B}"/>
            </c:ext>
          </c:extLst>
        </c:ser>
        <c:dLbls>
          <c:showLegendKey val="0"/>
          <c:showVal val="0"/>
          <c:showCatName val="0"/>
          <c:showSerName val="0"/>
          <c:showPercent val="0"/>
          <c:showBubbleSize val="0"/>
        </c:dLbls>
        <c:axId val="284832176"/>
        <c:axId val="284829432"/>
      </c:scatterChart>
      <c:valAx>
        <c:axId val="2848321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1200" b="0" i="0" u="none" strike="noStrike" kern="1200" spc="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29432"/>
        <c:crosses val="autoZero"/>
        <c:crossBetween val="midCat"/>
      </c:valAx>
      <c:valAx>
        <c:axId val="2848294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217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Resistencia a flexion (Esfuerzo</a:t>
            </a:r>
            <a:r>
              <a:rPr lang="es-EC" sz="1200" baseline="0">
                <a:latin typeface="Times New Roman" panose="02020603050405020304" pitchFamily="18" charset="0"/>
                <a:cs typeface="Times New Roman" panose="02020603050405020304" pitchFamily="18" charset="0"/>
              </a:rPr>
              <a:t> MPa</a:t>
            </a:r>
            <a:r>
              <a:rPr lang="es-EC" sz="1200">
                <a:latin typeface="Times New Roman" panose="02020603050405020304" pitchFamily="18" charset="0"/>
                <a:cs typeface="Times New Roman" panose="02020603050405020304" pitchFamily="18" charset="0"/>
              </a:rPr>
              <a:t>) </a:t>
            </a:r>
          </a:p>
        </c:rich>
      </c:tx>
      <c:layout>
        <c:manualLayout>
          <c:xMode val="edge"/>
          <c:yMode val="edge"/>
          <c:x val="0.17296169719380822"/>
          <c:y val="4.1686711347083065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percentage"/>
            <c:noEndCap val="0"/>
            <c:val val="5"/>
            <c:spPr>
              <a:noFill/>
              <a:ln w="9525" cap="flat" cmpd="sng" algn="ctr">
                <a:solidFill>
                  <a:schemeClr val="dk1">
                    <a:lumMod val="50000"/>
                    <a:lumOff val="50000"/>
                  </a:schemeClr>
                </a:solidFill>
                <a:round/>
              </a:ln>
              <a:effectLst/>
            </c:spPr>
          </c:errBars>
          <c:cat>
            <c:strRef>
              <c:f>Hoja2!$B$4:$B$5</c:f>
              <c:strCache>
                <c:ptCount val="2"/>
                <c:pt idx="0">
                  <c:v>Coco Joven Longitudinal </c:v>
                </c:pt>
                <c:pt idx="1">
                  <c:v>Coco Joven Transversal </c:v>
                </c:pt>
              </c:strCache>
            </c:strRef>
          </c:cat>
          <c:val>
            <c:numRef>
              <c:f>Hoja2!$C$4:$C$5</c:f>
              <c:numCache>
                <c:formatCode>General</c:formatCode>
                <c:ptCount val="2"/>
                <c:pt idx="0">
                  <c:v>369.43</c:v>
                </c:pt>
                <c:pt idx="1">
                  <c:v>659.4</c:v>
                </c:pt>
              </c:numCache>
            </c:numRef>
          </c:val>
          <c:extLst xmlns:c16r2="http://schemas.microsoft.com/office/drawing/2015/06/chart">
            <c:ext xmlns:c16="http://schemas.microsoft.com/office/drawing/2014/chart" uri="{C3380CC4-5D6E-409C-BE32-E72D297353CC}">
              <c16:uniqueId val="{00000000-D05D-4B8D-82BA-C55C56EDA148}"/>
            </c:ext>
          </c:extLst>
        </c:ser>
        <c:dLbls>
          <c:dLblPos val="inEnd"/>
          <c:showLegendKey val="0"/>
          <c:showVal val="1"/>
          <c:showCatName val="0"/>
          <c:showSerName val="0"/>
          <c:showPercent val="0"/>
          <c:showBubbleSize val="0"/>
        </c:dLbls>
        <c:gapWidth val="267"/>
        <c:overlap val="-43"/>
        <c:axId val="284835312"/>
        <c:axId val="284832960"/>
      </c:barChart>
      <c:catAx>
        <c:axId val="2848353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2960"/>
        <c:crosses val="autoZero"/>
        <c:auto val="1"/>
        <c:lblAlgn val="ctr"/>
        <c:lblOffset val="100"/>
        <c:noMultiLvlLbl val="0"/>
      </c:catAx>
      <c:valAx>
        <c:axId val="2848329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53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Resistencia a flexión (Esfuerzo MPa)</a:t>
            </a: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percentage"/>
            <c:noEndCap val="0"/>
            <c:val val="5"/>
            <c:spPr>
              <a:noFill/>
              <a:ln w="9525" cap="flat" cmpd="sng" algn="ctr">
                <a:solidFill>
                  <a:schemeClr val="dk1">
                    <a:lumMod val="50000"/>
                    <a:lumOff val="50000"/>
                  </a:schemeClr>
                </a:solidFill>
                <a:round/>
              </a:ln>
              <a:effectLst/>
            </c:spPr>
          </c:errBars>
          <c:cat>
            <c:strRef>
              <c:f>Hoja2!$B$12:$B$13</c:f>
              <c:strCache>
                <c:ptCount val="2"/>
                <c:pt idx="0">
                  <c:v>Coco Maduro Longitudinal </c:v>
                </c:pt>
                <c:pt idx="1">
                  <c:v>Coco Maduro Transversal </c:v>
                </c:pt>
              </c:strCache>
            </c:strRef>
          </c:cat>
          <c:val>
            <c:numRef>
              <c:f>Hoja2!$C$12:$C$13</c:f>
              <c:numCache>
                <c:formatCode>General</c:formatCode>
                <c:ptCount val="2"/>
                <c:pt idx="0">
                  <c:v>151.04</c:v>
                </c:pt>
                <c:pt idx="1">
                  <c:v>631.67999999999995</c:v>
                </c:pt>
              </c:numCache>
            </c:numRef>
          </c:val>
          <c:extLst xmlns:c16r2="http://schemas.microsoft.com/office/drawing/2015/06/chart">
            <c:ext xmlns:c16="http://schemas.microsoft.com/office/drawing/2014/chart" uri="{C3380CC4-5D6E-409C-BE32-E72D297353CC}">
              <c16:uniqueId val="{00000000-ACC6-492F-9445-9F1F6569D6F5}"/>
            </c:ext>
          </c:extLst>
        </c:ser>
        <c:dLbls>
          <c:dLblPos val="ctr"/>
          <c:showLegendKey val="0"/>
          <c:showVal val="1"/>
          <c:showCatName val="0"/>
          <c:showSerName val="0"/>
          <c:showPercent val="0"/>
          <c:showBubbleSize val="0"/>
        </c:dLbls>
        <c:gapWidth val="267"/>
        <c:overlap val="-43"/>
        <c:axId val="284836880"/>
        <c:axId val="284830608"/>
      </c:barChart>
      <c:catAx>
        <c:axId val="2848368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0608"/>
        <c:crosses val="autoZero"/>
        <c:auto val="1"/>
        <c:lblAlgn val="ctr"/>
        <c:lblOffset val="100"/>
        <c:noMultiLvlLbl val="0"/>
      </c:catAx>
      <c:valAx>
        <c:axId val="2848306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68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s-EC" sz="1100">
                <a:latin typeface="Times New Roman" panose="02020603050405020304" pitchFamily="18" charset="0"/>
                <a:cs typeface="Times New Roman" panose="02020603050405020304" pitchFamily="18" charset="0"/>
              </a:rPr>
              <a:t>Dureza Vickers (HV)</a:t>
            </a:r>
          </a:p>
        </c:rich>
      </c:tx>
      <c:overlay val="0"/>
      <c:spPr>
        <a:noFill/>
        <a:ln>
          <a:noFill/>
        </a:ln>
        <a:effectLst/>
      </c:spPr>
      <c:txPr>
        <a:bodyPr rot="0" spcFirstLastPara="1" vertOverflow="ellipsis" vert="horz" wrap="square" anchor="ctr" anchorCtr="1"/>
        <a:lstStyle/>
        <a:p>
          <a:pPr>
            <a:defRPr sz="11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stdErr"/>
            <c:noEndCap val="0"/>
            <c:spPr>
              <a:noFill/>
              <a:ln w="9525" cap="flat" cmpd="sng" algn="ctr">
                <a:solidFill>
                  <a:schemeClr val="dk1">
                    <a:lumMod val="50000"/>
                    <a:lumOff val="50000"/>
                  </a:schemeClr>
                </a:solidFill>
                <a:round/>
              </a:ln>
              <a:effectLst/>
            </c:spPr>
          </c:errBars>
          <c:cat>
            <c:strRef>
              <c:f>Hoja3!$B$4:$B$6</c:f>
              <c:strCache>
                <c:ptCount val="3"/>
                <c:pt idx="0">
                  <c:v>Cuesco de Palma Africana</c:v>
                </c:pt>
                <c:pt idx="1">
                  <c:v>Cáscara de coco Joven</c:v>
                </c:pt>
                <c:pt idx="2">
                  <c:v>Cáscara de coco maduro</c:v>
                </c:pt>
              </c:strCache>
            </c:strRef>
          </c:cat>
          <c:val>
            <c:numRef>
              <c:f>Hoja3!$C$4:$C$6</c:f>
              <c:numCache>
                <c:formatCode>General</c:formatCode>
                <c:ptCount val="3"/>
                <c:pt idx="0">
                  <c:v>27.47</c:v>
                </c:pt>
                <c:pt idx="1">
                  <c:v>37.67</c:v>
                </c:pt>
                <c:pt idx="2">
                  <c:v>26.35</c:v>
                </c:pt>
              </c:numCache>
            </c:numRef>
          </c:val>
          <c:extLst xmlns:c16r2="http://schemas.microsoft.com/office/drawing/2015/06/chart">
            <c:ext xmlns:c16="http://schemas.microsoft.com/office/drawing/2014/chart" uri="{C3380CC4-5D6E-409C-BE32-E72D297353CC}">
              <c16:uniqueId val="{00000000-FDFF-4597-8440-3C484B08B313}"/>
            </c:ext>
          </c:extLst>
        </c:ser>
        <c:dLbls>
          <c:showLegendKey val="0"/>
          <c:showVal val="0"/>
          <c:showCatName val="0"/>
          <c:showSerName val="0"/>
          <c:showPercent val="0"/>
          <c:showBubbleSize val="0"/>
        </c:dLbls>
        <c:gapWidth val="267"/>
        <c:overlap val="-43"/>
        <c:axId val="284829824"/>
        <c:axId val="284834920"/>
      </c:barChart>
      <c:catAx>
        <c:axId val="2848298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34920"/>
        <c:crosses val="autoZero"/>
        <c:auto val="1"/>
        <c:lblAlgn val="ctr"/>
        <c:lblOffset val="100"/>
        <c:noMultiLvlLbl val="0"/>
      </c:catAx>
      <c:valAx>
        <c:axId val="2848349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48298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r>
              <a:rPr lang="es-EC"/>
              <a:t>Densidad Real (gr/cm3)</a:t>
            </a:r>
          </a:p>
        </c:rich>
      </c:tx>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stdErr"/>
            <c:noEndCap val="0"/>
            <c:spPr>
              <a:noFill/>
              <a:ln w="9525" cap="flat" cmpd="sng" algn="ctr">
                <a:solidFill>
                  <a:schemeClr val="dk1">
                    <a:lumMod val="50000"/>
                    <a:lumOff val="50000"/>
                  </a:schemeClr>
                </a:solidFill>
                <a:round/>
              </a:ln>
              <a:effectLst/>
            </c:spPr>
          </c:errBars>
          <c:cat>
            <c:strRef>
              <c:f>Hoja3!$E$4:$E$6</c:f>
              <c:strCache>
                <c:ptCount val="3"/>
                <c:pt idx="0">
                  <c:v>Cuesco de Palma Africana</c:v>
                </c:pt>
                <c:pt idx="1">
                  <c:v>Cáscara de coco Joven</c:v>
                </c:pt>
                <c:pt idx="2">
                  <c:v>Cáscara de coco maduro</c:v>
                </c:pt>
              </c:strCache>
            </c:strRef>
          </c:cat>
          <c:val>
            <c:numRef>
              <c:f>Hoja3!$F$4:$F$6</c:f>
              <c:numCache>
                <c:formatCode>General</c:formatCode>
                <c:ptCount val="3"/>
                <c:pt idx="0">
                  <c:v>1.38</c:v>
                </c:pt>
                <c:pt idx="1">
                  <c:v>1.4</c:v>
                </c:pt>
                <c:pt idx="2">
                  <c:v>1.42</c:v>
                </c:pt>
              </c:numCache>
            </c:numRef>
          </c:val>
          <c:extLst xmlns:c16r2="http://schemas.microsoft.com/office/drawing/2015/06/chart">
            <c:ext xmlns:c16="http://schemas.microsoft.com/office/drawing/2014/chart" uri="{C3380CC4-5D6E-409C-BE32-E72D297353CC}">
              <c16:uniqueId val="{00000000-2645-4FE2-A576-D4F9D6A70259}"/>
            </c:ext>
          </c:extLst>
        </c:ser>
        <c:dLbls>
          <c:showLegendKey val="0"/>
          <c:showVal val="0"/>
          <c:showCatName val="0"/>
          <c:showSerName val="0"/>
          <c:showPercent val="0"/>
          <c:showBubbleSize val="0"/>
        </c:dLbls>
        <c:gapWidth val="267"/>
        <c:overlap val="-43"/>
        <c:axId val="284830216"/>
        <c:axId val="284834528"/>
      </c:barChart>
      <c:catAx>
        <c:axId val="284830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s-EC"/>
          </a:p>
        </c:txPr>
        <c:crossAx val="284834528"/>
        <c:crosses val="autoZero"/>
        <c:auto val="1"/>
        <c:lblAlgn val="ctr"/>
        <c:lblOffset val="100"/>
        <c:noMultiLvlLbl val="0"/>
      </c:catAx>
      <c:valAx>
        <c:axId val="2848345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C"/>
          </a:p>
        </c:txPr>
        <c:crossAx val="2848302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r>
              <a:rPr lang="es-EC"/>
              <a:t>Porosidad (%)</a:t>
            </a:r>
          </a:p>
        </c:rich>
      </c:tx>
      <c:overlay val="0"/>
      <c:spPr>
        <a:noFill/>
        <a:ln>
          <a:noFill/>
        </a:ln>
        <a:effectLst/>
      </c:spPr>
      <c:txPr>
        <a:bodyPr rot="0" spcFirstLastPara="1" vertOverflow="ellipsis" vert="horz" wrap="square" anchor="ctr" anchorCtr="1"/>
        <a:lstStyle/>
        <a:p>
          <a:pPr>
            <a:defRPr sz="216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percentage"/>
            <c:noEndCap val="0"/>
            <c:val val="5"/>
            <c:spPr>
              <a:noFill/>
              <a:ln w="9525" cap="flat" cmpd="sng" algn="ctr">
                <a:solidFill>
                  <a:schemeClr val="dk1">
                    <a:lumMod val="50000"/>
                    <a:lumOff val="50000"/>
                  </a:schemeClr>
                </a:solidFill>
                <a:round/>
              </a:ln>
              <a:effectLst/>
            </c:spPr>
          </c:errBars>
          <c:cat>
            <c:strRef>
              <c:f>Hoja3!$B$15:$B$17</c:f>
              <c:strCache>
                <c:ptCount val="3"/>
                <c:pt idx="0">
                  <c:v>Cuesco de Palma Africana</c:v>
                </c:pt>
                <c:pt idx="1">
                  <c:v>Cáscara de coco Joven</c:v>
                </c:pt>
                <c:pt idx="2">
                  <c:v>Cáscara de coco maduro</c:v>
                </c:pt>
              </c:strCache>
            </c:strRef>
          </c:cat>
          <c:val>
            <c:numRef>
              <c:f>Hoja3!$C$15:$C$17</c:f>
              <c:numCache>
                <c:formatCode>General</c:formatCode>
                <c:ptCount val="3"/>
                <c:pt idx="0">
                  <c:v>2.8050000000000002</c:v>
                </c:pt>
                <c:pt idx="1">
                  <c:v>73.28</c:v>
                </c:pt>
                <c:pt idx="2">
                  <c:v>55.8</c:v>
                </c:pt>
              </c:numCache>
            </c:numRef>
          </c:val>
          <c:extLst xmlns:c16r2="http://schemas.microsoft.com/office/drawing/2015/06/chart">
            <c:ext xmlns:c16="http://schemas.microsoft.com/office/drawing/2014/chart" uri="{C3380CC4-5D6E-409C-BE32-E72D297353CC}">
              <c16:uniqueId val="{00000000-4BDF-4A7E-A954-CA415418B35D}"/>
            </c:ext>
          </c:extLst>
        </c:ser>
        <c:dLbls>
          <c:showLegendKey val="0"/>
          <c:showVal val="0"/>
          <c:showCatName val="0"/>
          <c:showSerName val="0"/>
          <c:showPercent val="0"/>
          <c:showBubbleSize val="0"/>
        </c:dLbls>
        <c:gapWidth val="267"/>
        <c:overlap val="-43"/>
        <c:axId val="284835704"/>
        <c:axId val="284836488"/>
      </c:barChart>
      <c:catAx>
        <c:axId val="2848357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s-EC"/>
          </a:p>
        </c:txPr>
        <c:crossAx val="284836488"/>
        <c:crosses val="autoZero"/>
        <c:auto val="1"/>
        <c:lblAlgn val="ctr"/>
        <c:lblOffset val="100"/>
        <c:noMultiLvlLbl val="0"/>
      </c:catAx>
      <c:valAx>
        <c:axId val="2848364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s-EC"/>
          </a:p>
        </c:txPr>
        <c:crossAx val="2848357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s-EC" sz="1200">
                <a:latin typeface="Times New Roman" panose="02020603050405020304" pitchFamily="18" charset="0"/>
                <a:cs typeface="Times New Roman" panose="02020603050405020304" pitchFamily="18" charset="0"/>
              </a:rPr>
              <a:t>Poder Calorifico (J/gr)</a:t>
            </a: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stdErr"/>
            <c:noEndCap val="0"/>
            <c:spPr>
              <a:noFill/>
              <a:ln w="9525" cap="flat" cmpd="sng" algn="ctr">
                <a:solidFill>
                  <a:schemeClr val="dk1">
                    <a:lumMod val="50000"/>
                    <a:lumOff val="50000"/>
                  </a:schemeClr>
                </a:solidFill>
                <a:round/>
              </a:ln>
              <a:effectLst/>
            </c:spPr>
          </c:errBars>
          <c:cat>
            <c:strRef>
              <c:f>Hoja3!$B$10:$B$12</c:f>
              <c:strCache>
                <c:ptCount val="3"/>
                <c:pt idx="0">
                  <c:v>Cuesco de Palma Africana</c:v>
                </c:pt>
                <c:pt idx="1">
                  <c:v>Cáscara de coco Joven</c:v>
                </c:pt>
                <c:pt idx="2">
                  <c:v>Cáscara de coco maduro</c:v>
                </c:pt>
              </c:strCache>
            </c:strRef>
          </c:cat>
          <c:val>
            <c:numRef>
              <c:f>Hoja3!$C$10:$C$12</c:f>
              <c:numCache>
                <c:formatCode>General</c:formatCode>
                <c:ptCount val="3"/>
                <c:pt idx="0">
                  <c:v>18462.68</c:v>
                </c:pt>
                <c:pt idx="1">
                  <c:v>19013.8125</c:v>
                </c:pt>
                <c:pt idx="2">
                  <c:v>20713.115000000002</c:v>
                </c:pt>
              </c:numCache>
            </c:numRef>
          </c:val>
          <c:extLst xmlns:c16r2="http://schemas.microsoft.com/office/drawing/2015/06/chart">
            <c:ext xmlns:c16="http://schemas.microsoft.com/office/drawing/2014/chart" uri="{C3380CC4-5D6E-409C-BE32-E72D297353CC}">
              <c16:uniqueId val="{00000000-5942-4371-B473-897850384D88}"/>
            </c:ext>
          </c:extLst>
        </c:ser>
        <c:dLbls>
          <c:showLegendKey val="0"/>
          <c:showVal val="0"/>
          <c:showCatName val="0"/>
          <c:showSerName val="0"/>
          <c:showPercent val="0"/>
          <c:showBubbleSize val="0"/>
        </c:dLbls>
        <c:gapWidth val="267"/>
        <c:overlap val="-43"/>
        <c:axId val="286030872"/>
        <c:axId val="286031656"/>
      </c:barChart>
      <c:catAx>
        <c:axId val="2860308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6031656"/>
        <c:crosses val="autoZero"/>
        <c:auto val="1"/>
        <c:lblAlgn val="ctr"/>
        <c:lblOffset val="100"/>
        <c:noMultiLvlLbl val="0"/>
      </c:catAx>
      <c:valAx>
        <c:axId val="28603165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8603087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r>
              <a:rPr lang="es-EC"/>
              <a:t>Coeficiente Térmico  W/oK.m</a:t>
            </a:r>
          </a:p>
        </c:rich>
      </c:tx>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errBars>
            <c:errBarType val="both"/>
            <c:errValType val="stdErr"/>
            <c:noEndCap val="0"/>
            <c:spPr>
              <a:noFill/>
              <a:ln w="9525" cap="flat" cmpd="sng" algn="ctr">
                <a:solidFill>
                  <a:schemeClr val="dk1">
                    <a:lumMod val="50000"/>
                    <a:lumOff val="50000"/>
                  </a:schemeClr>
                </a:solidFill>
                <a:round/>
              </a:ln>
              <a:effectLst/>
            </c:spPr>
          </c:errBars>
          <c:cat>
            <c:strRef>
              <c:f>Hoja2!$B$18:$B$19</c:f>
              <c:strCache>
                <c:ptCount val="2"/>
                <c:pt idx="0">
                  <c:v>Cuesco de Palma Africana</c:v>
                </c:pt>
                <c:pt idx="1">
                  <c:v>Cáscara de coco</c:v>
                </c:pt>
              </c:strCache>
            </c:strRef>
          </c:cat>
          <c:val>
            <c:numRef>
              <c:f>Hoja2!$C$18:$C$19</c:f>
              <c:numCache>
                <c:formatCode>General</c:formatCode>
                <c:ptCount val="2"/>
                <c:pt idx="0">
                  <c:v>0.26</c:v>
                </c:pt>
                <c:pt idx="1">
                  <c:v>0.46</c:v>
                </c:pt>
              </c:numCache>
            </c:numRef>
          </c:val>
          <c:extLst xmlns:c16r2="http://schemas.microsoft.com/office/drawing/2015/06/chart">
            <c:ext xmlns:c16="http://schemas.microsoft.com/office/drawing/2014/chart" uri="{C3380CC4-5D6E-409C-BE32-E72D297353CC}">
              <c16:uniqueId val="{00000000-E640-4921-8704-EDAE03553085}"/>
            </c:ext>
          </c:extLst>
        </c:ser>
        <c:dLbls>
          <c:showLegendKey val="0"/>
          <c:showVal val="0"/>
          <c:showCatName val="0"/>
          <c:showSerName val="0"/>
          <c:showPercent val="0"/>
          <c:showBubbleSize val="0"/>
        </c:dLbls>
        <c:gapWidth val="267"/>
        <c:overlap val="-43"/>
        <c:axId val="286030480"/>
        <c:axId val="286035184"/>
      </c:barChart>
      <c:catAx>
        <c:axId val="286030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s-EC"/>
          </a:p>
        </c:txPr>
        <c:crossAx val="286035184"/>
        <c:crosses val="autoZero"/>
        <c:auto val="1"/>
        <c:lblAlgn val="ctr"/>
        <c:lblOffset val="100"/>
        <c:noMultiLvlLbl val="0"/>
      </c:catAx>
      <c:valAx>
        <c:axId val="28603518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s-EC"/>
          </a:p>
        </c:txPr>
        <c:crossAx val="2860304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A7C0B-96B0-4DC9-9284-573A333A5B81}" type="datetimeFigureOut">
              <a:rPr lang="es-EC" smtClean="0"/>
              <a:t>20/9/2018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04B0-2ECF-4884-853C-72409CCAD0B4}" type="slidenum">
              <a:rPr lang="es-EC" smtClean="0"/>
              <a:t>‹Nº›</a:t>
            </a:fld>
            <a:endParaRPr lang="es-EC"/>
          </a:p>
        </p:txBody>
      </p:sp>
    </p:spTree>
    <p:extLst>
      <p:ext uri="{BB962C8B-B14F-4D97-AF65-F5344CB8AC3E}">
        <p14:creationId xmlns:p14="http://schemas.microsoft.com/office/powerpoint/2010/main" val="87891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874D04B0-2ECF-4884-853C-72409CCAD0B4}" type="slidenum">
              <a:rPr lang="es-EC" smtClean="0"/>
              <a:t>31</a:t>
            </a:fld>
            <a:endParaRPr lang="es-EC"/>
          </a:p>
        </p:txBody>
      </p:sp>
    </p:spTree>
    <p:extLst>
      <p:ext uri="{BB962C8B-B14F-4D97-AF65-F5344CB8AC3E}">
        <p14:creationId xmlns:p14="http://schemas.microsoft.com/office/powerpoint/2010/main" val="168596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874D04B0-2ECF-4884-853C-72409CCAD0B4}" type="slidenum">
              <a:rPr lang="es-EC" smtClean="0"/>
              <a:t>32</a:t>
            </a:fld>
            <a:endParaRPr lang="es-EC"/>
          </a:p>
        </p:txBody>
      </p:sp>
    </p:spTree>
    <p:extLst>
      <p:ext uri="{BB962C8B-B14F-4D97-AF65-F5344CB8AC3E}">
        <p14:creationId xmlns:p14="http://schemas.microsoft.com/office/powerpoint/2010/main" val="244180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874D04B0-2ECF-4884-853C-72409CCAD0B4}" type="slidenum">
              <a:rPr lang="es-EC" smtClean="0"/>
              <a:t>33</a:t>
            </a:fld>
            <a:endParaRPr lang="es-EC"/>
          </a:p>
        </p:txBody>
      </p:sp>
    </p:spTree>
    <p:extLst>
      <p:ext uri="{BB962C8B-B14F-4D97-AF65-F5344CB8AC3E}">
        <p14:creationId xmlns:p14="http://schemas.microsoft.com/office/powerpoint/2010/main" val="21058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6846A67-23E8-49EB-A1EC-07834E869EB1}" type="datetime1">
              <a:rPr lang="es-EC" smtClean="0"/>
              <a:t>20/9/2018</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79357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D12DE45-D772-4BA5-807A-BB794328640D}" type="datetime1">
              <a:rPr lang="es-EC" smtClean="0"/>
              <a:t>20/9/2018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99641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4D7A4A-D873-4BB4-AE9A-4F525C6458AE}"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217951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79047-185C-4660-8AF7-BEA8F4EA08BD}"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423382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5E3021-4B7C-4861-A1DA-14EADE70C4B0}"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375086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0FC9F79-CBA7-49C6-96BB-F6E128E7DA5F}"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56015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80F567-5EB5-4D83-9A91-FC6CCD1ECC74}"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211633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6F309F-4B89-4B80-A20F-01DA25BE4540}"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322855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34AA94-9276-4A6E-8671-A9DFDE721D66}"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402846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1BC3EB-A6AD-4A52-A9F1-EAAA1815F002}"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399625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2353BF8-61A1-4334-A494-5445CD56B775}" type="datetime1">
              <a:rPr lang="es-EC" smtClean="0"/>
              <a:t>20/9/2018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30035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0D2D109-29D1-4CB6-838E-99C68507B413}" type="datetime1">
              <a:rPr lang="es-EC" smtClean="0"/>
              <a:t>20/9/2018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251966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960B71-2CF6-42A0-B410-22B617A0E43F}" type="datetime1">
              <a:rPr lang="es-EC" smtClean="0"/>
              <a:t>20/9/2018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90005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8E2F9F8-C731-4452-94CD-4503878FB804}" type="datetime1">
              <a:rPr lang="es-EC" smtClean="0"/>
              <a:t>20/9/2018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36279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59C4D-3967-4D37-B633-2B99AC6811D8}" type="datetime1">
              <a:rPr lang="es-EC" smtClean="0"/>
              <a:t>20/9/2018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15565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2EEE44-2AD3-47E1-8492-1ED3B33F1721}" type="datetime1">
              <a:rPr lang="es-EC" smtClean="0"/>
              <a:t>20/9/2018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161226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02941E-2229-4D3D-A0E6-718A8A6C2A8A}" type="datetime1">
              <a:rPr lang="es-EC" smtClean="0"/>
              <a:t>20/9/2018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EB54E07-2DBE-4C06-855C-8DF516623D09}" type="slidenum">
              <a:rPr lang="es-EC" smtClean="0"/>
              <a:t>‹Nº›</a:t>
            </a:fld>
            <a:endParaRPr lang="es-EC"/>
          </a:p>
        </p:txBody>
      </p:sp>
    </p:spTree>
    <p:extLst>
      <p:ext uri="{BB962C8B-B14F-4D97-AF65-F5344CB8AC3E}">
        <p14:creationId xmlns:p14="http://schemas.microsoft.com/office/powerpoint/2010/main" val="229312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4B03F-42A6-4CCF-89BE-BCB5ACD9A48F}" type="datetime1">
              <a:rPr lang="es-EC" smtClean="0"/>
              <a:t>20/9/2018</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B54E07-2DBE-4C06-855C-8DF516623D09}" type="slidenum">
              <a:rPr lang="es-EC" smtClean="0"/>
              <a:t>‹Nº›</a:t>
            </a:fld>
            <a:endParaRPr lang="es-EC"/>
          </a:p>
        </p:txBody>
      </p:sp>
    </p:spTree>
    <p:extLst>
      <p:ext uri="{BB962C8B-B14F-4D97-AF65-F5344CB8AC3E}">
        <p14:creationId xmlns:p14="http://schemas.microsoft.com/office/powerpoint/2010/main" val="2173462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33341" y="1727549"/>
            <a:ext cx="10174309" cy="5008102"/>
          </a:xfrm>
        </p:spPr>
        <p:txBody>
          <a:bodyPr>
            <a:normAutofit fontScale="92500" lnSpcReduction="10000"/>
          </a:bodyPr>
          <a:lstStyle/>
          <a:p>
            <a:pPr algn="ctr"/>
            <a:r>
              <a:rPr lang="es-EC" b="1" dirty="0" smtClean="0">
                <a:latin typeface="+mn-lt"/>
              </a:rPr>
              <a:t>DEPARTAMENTO DE CIENCIAS DE LA ENERGÍA Y MECÁNICA</a:t>
            </a:r>
            <a:br>
              <a:rPr lang="es-EC" b="1" dirty="0" smtClean="0">
                <a:latin typeface="+mn-lt"/>
              </a:rPr>
            </a:br>
            <a:r>
              <a:rPr lang="es-EC" b="1" dirty="0" smtClean="0">
                <a:latin typeface="+mn-lt"/>
              </a:rPr>
              <a:t> </a:t>
            </a:r>
            <a:r>
              <a:rPr lang="es-MX" b="1" dirty="0" smtClean="0">
                <a:latin typeface="+mn-lt"/>
              </a:rPr>
              <a:t/>
            </a:r>
            <a:br>
              <a:rPr lang="es-MX" b="1" dirty="0" smtClean="0">
                <a:latin typeface="+mn-lt"/>
              </a:rPr>
            </a:br>
            <a:r>
              <a:rPr lang="es-EC" b="1" dirty="0" smtClean="0">
                <a:latin typeface="+mn-lt"/>
              </a:rPr>
              <a:t>TRABAJO DE TITULACIÓN PREVIO A LA OBTENCIÓN DEL TÍTULO DE </a:t>
            </a:r>
            <a:r>
              <a:rPr lang="es-EC" b="1" smtClean="0">
                <a:latin typeface="+mn-lt"/>
              </a:rPr>
              <a:t>INGENIERO </a:t>
            </a:r>
            <a:r>
              <a:rPr lang="es-EC" b="1" smtClean="0">
                <a:latin typeface="+mn-lt"/>
              </a:rPr>
              <a:t>EN MECÁNICA</a:t>
            </a:r>
            <a:r>
              <a:rPr lang="es-MX" b="1" dirty="0" smtClean="0">
                <a:latin typeface="+mn-lt"/>
              </a:rPr>
              <a:t/>
            </a:r>
            <a:br>
              <a:rPr lang="es-MX" b="1" dirty="0" smtClean="0">
                <a:latin typeface="+mn-lt"/>
              </a:rPr>
            </a:br>
            <a:r>
              <a:rPr lang="es-EC" b="1" dirty="0" smtClean="0">
                <a:latin typeface="+mn-lt"/>
              </a:rPr>
              <a:t> </a:t>
            </a:r>
            <a:r>
              <a:rPr lang="es-MX" b="1" dirty="0" smtClean="0">
                <a:latin typeface="+mn-lt"/>
              </a:rPr>
              <a:t/>
            </a:r>
            <a:br>
              <a:rPr lang="es-MX" b="1" dirty="0" smtClean="0">
                <a:latin typeface="+mn-lt"/>
              </a:rPr>
            </a:br>
            <a:r>
              <a:rPr lang="es-EC" b="1" dirty="0" smtClean="0">
                <a:latin typeface="+mn-lt"/>
              </a:rPr>
              <a:t>TEMA: </a:t>
            </a:r>
            <a:r>
              <a:rPr lang="es-EC" dirty="0"/>
              <a:t>CARACTERIZACIÓN FÍSICA, MECÁNICA Y TÉRMICA DE RESIDUOS BIOMÁSICOS  DE CUESCO DE PALMA AFRICANA Y CÁSCARA DE </a:t>
            </a:r>
            <a:r>
              <a:rPr lang="es-EC" dirty="0" smtClean="0"/>
              <a:t>COCO.</a:t>
            </a:r>
            <a:r>
              <a:rPr lang="es-MX" dirty="0" smtClean="0">
                <a:latin typeface="+mn-lt"/>
              </a:rPr>
              <a:t/>
            </a:r>
            <a:br>
              <a:rPr lang="es-MX" dirty="0" smtClean="0">
                <a:latin typeface="+mn-lt"/>
              </a:rPr>
            </a:br>
            <a:r>
              <a:rPr lang="es-EC" b="1" dirty="0" smtClean="0">
                <a:latin typeface="+mn-lt"/>
              </a:rPr>
              <a:t> </a:t>
            </a:r>
            <a:r>
              <a:rPr lang="es-MX" b="1" dirty="0" smtClean="0">
                <a:latin typeface="+mn-lt"/>
              </a:rPr>
              <a:t/>
            </a:r>
            <a:br>
              <a:rPr lang="es-MX" b="1" dirty="0" smtClean="0">
                <a:latin typeface="+mn-lt"/>
              </a:rPr>
            </a:br>
            <a:r>
              <a:rPr lang="es-EC" b="1" dirty="0" smtClean="0">
                <a:latin typeface="+mn-lt"/>
              </a:rPr>
              <a:t>AUTOR</a:t>
            </a:r>
            <a:r>
              <a:rPr lang="es-EC" b="1" dirty="0" smtClean="0">
                <a:latin typeface="+mn-lt"/>
              </a:rPr>
              <a:t>:</a:t>
            </a:r>
          </a:p>
          <a:p>
            <a:pPr algn="ctr"/>
            <a:r>
              <a:rPr lang="es-EC" b="1" dirty="0" smtClean="0">
                <a:latin typeface="+mn-lt"/>
              </a:rPr>
              <a:t> </a:t>
            </a:r>
            <a:r>
              <a:rPr lang="es-EC" dirty="0" smtClean="0"/>
              <a:t>MEDINA DELGADO</a:t>
            </a:r>
            <a:r>
              <a:rPr lang="es-EC" dirty="0" smtClean="0">
                <a:latin typeface="+mn-lt"/>
              </a:rPr>
              <a:t>, GEOVANNY ALEJANDRO </a:t>
            </a:r>
            <a:br>
              <a:rPr lang="es-EC" dirty="0" smtClean="0">
                <a:latin typeface="+mn-lt"/>
              </a:rPr>
            </a:br>
            <a:r>
              <a:rPr lang="es-MX" b="1" dirty="0" smtClean="0">
                <a:latin typeface="+mn-lt"/>
              </a:rPr>
              <a:t/>
            </a:r>
            <a:br>
              <a:rPr lang="es-MX" b="1" dirty="0" smtClean="0">
                <a:latin typeface="+mn-lt"/>
              </a:rPr>
            </a:br>
            <a:r>
              <a:rPr lang="es-EC" b="1" dirty="0" smtClean="0">
                <a:latin typeface="+mn-lt"/>
              </a:rPr>
              <a:t>DIRECTOR: </a:t>
            </a:r>
            <a:endParaRPr lang="es-EC" b="1" dirty="0" smtClean="0">
              <a:latin typeface="+mn-lt"/>
            </a:endParaRPr>
          </a:p>
          <a:p>
            <a:pPr algn="ctr"/>
            <a:r>
              <a:rPr lang="es-EC" dirty="0" smtClean="0">
                <a:latin typeface="+mn-lt"/>
              </a:rPr>
              <a:t>PhD. </a:t>
            </a:r>
            <a:r>
              <a:rPr lang="es-EC" dirty="0" smtClean="0"/>
              <a:t>GOYOS PÉREZ</a:t>
            </a:r>
            <a:r>
              <a:rPr lang="es-EC" dirty="0" smtClean="0">
                <a:latin typeface="+mn-lt"/>
              </a:rPr>
              <a:t>, </a:t>
            </a:r>
            <a:r>
              <a:rPr lang="es-EC" dirty="0" smtClean="0">
                <a:latin typeface="+mn-lt"/>
              </a:rPr>
              <a:t>LEONARDO</a:t>
            </a:r>
            <a:r>
              <a:rPr lang="es-EC" b="1" dirty="0" smtClean="0">
                <a:latin typeface="+mn-lt"/>
              </a:rPr>
              <a:t/>
            </a:r>
            <a:br>
              <a:rPr lang="es-EC" b="1" dirty="0" smtClean="0">
                <a:latin typeface="+mn-lt"/>
              </a:rPr>
            </a:br>
            <a:r>
              <a:rPr lang="es-MX" b="1" dirty="0" smtClean="0">
                <a:latin typeface="+mn-lt"/>
              </a:rPr>
              <a:t/>
            </a:r>
            <a:br>
              <a:rPr lang="es-MX" b="1" dirty="0" smtClean="0">
                <a:latin typeface="+mn-lt"/>
              </a:rPr>
            </a:br>
            <a:r>
              <a:rPr lang="es-MX" b="1" dirty="0" smtClean="0">
                <a:latin typeface="+mn-lt"/>
              </a:rPr>
              <a:t>SANGOLQUI – ECUADOR</a:t>
            </a:r>
          </a:p>
          <a:p>
            <a:pPr algn="ctr"/>
            <a:r>
              <a:rPr lang="es-MX" b="1" dirty="0" smtClean="0"/>
              <a:t>2018</a:t>
            </a:r>
            <a:endParaRPr lang="es-EC" dirty="0"/>
          </a:p>
        </p:txBody>
      </p:sp>
      <p:pic>
        <p:nvPicPr>
          <p:cNvPr id="4" name="Imagen 3" descr="http://blogs.espe.edu.ec/wp-content/uploads/2013/07/Comunicado-2-1.jpg"/>
          <p:cNvPicPr/>
          <p:nvPr/>
        </p:nvPicPr>
        <p:blipFill>
          <a:blip r:embed="rId2">
            <a:extLst>
              <a:ext uri="{28A0092B-C50C-407E-A947-70E740481C1C}">
                <a14:useLocalDpi xmlns:a14="http://schemas.microsoft.com/office/drawing/2010/main" val="0"/>
              </a:ext>
            </a:extLst>
          </a:blip>
          <a:srcRect l="10594" t="38914" r="10754" b="29167"/>
          <a:stretch>
            <a:fillRect/>
          </a:stretch>
        </p:blipFill>
        <p:spPr bwMode="auto">
          <a:xfrm>
            <a:off x="3397841" y="395549"/>
            <a:ext cx="5040000" cy="1332000"/>
          </a:xfrm>
          <a:prstGeom prst="rect">
            <a:avLst/>
          </a:prstGeom>
          <a:noFill/>
          <a:ln>
            <a:noFill/>
          </a:ln>
        </p:spPr>
      </p:pic>
      <p:pic>
        <p:nvPicPr>
          <p:cNvPr id="5" name="Imagen 4"/>
          <p:cNvPicPr/>
          <p:nvPr/>
        </p:nvPicPr>
        <p:blipFill rotWithShape="1">
          <a:blip r:embed="rId3"/>
          <a:srcRect l="1207" t="4979" r="85073"/>
          <a:stretch/>
        </p:blipFill>
        <p:spPr>
          <a:xfrm>
            <a:off x="9826576" y="395549"/>
            <a:ext cx="1197736" cy="1169306"/>
          </a:xfrm>
          <a:prstGeom prst="rect">
            <a:avLst/>
          </a:prstGeom>
        </p:spPr>
      </p:pic>
      <p:pic>
        <p:nvPicPr>
          <p:cNvPr id="6" name="Imagen 5"/>
          <p:cNvPicPr/>
          <p:nvPr/>
        </p:nvPicPr>
        <p:blipFill rotWithShape="1">
          <a:blip r:embed="rId3"/>
          <a:srcRect l="85071" t="8113" r="2220" b="6742"/>
          <a:stretch/>
        </p:blipFill>
        <p:spPr>
          <a:xfrm>
            <a:off x="986287" y="247140"/>
            <a:ext cx="1137636" cy="1357759"/>
          </a:xfrm>
          <a:prstGeom prst="rect">
            <a:avLst/>
          </a:prstGeom>
        </p:spPr>
      </p:pic>
    </p:spTree>
    <p:extLst>
      <p:ext uri="{BB962C8B-B14F-4D97-AF65-F5344CB8AC3E}">
        <p14:creationId xmlns:p14="http://schemas.microsoft.com/office/powerpoint/2010/main" val="110725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2796" y="0"/>
            <a:ext cx="10018713" cy="1752599"/>
          </a:xfrm>
        </p:spPr>
        <p:txBody>
          <a:bodyPr/>
          <a:lstStyle/>
          <a:p>
            <a:r>
              <a:rPr lang="es-EC" b="1" i="1" dirty="0"/>
              <a:t>Resistencia a la flexión (Viga Curva)</a:t>
            </a:r>
            <a:endParaRPr lang="es-EC" dirty="0"/>
          </a:p>
        </p:txBody>
      </p:sp>
      <p:pic>
        <p:nvPicPr>
          <p:cNvPr id="5" name="Marcador de contenido 4"/>
          <p:cNvPicPr>
            <a:picLocks noGrp="1"/>
          </p:cNvPicPr>
          <p:nvPr>
            <p:ph sz="half" idx="1"/>
          </p:nvPr>
        </p:nvPicPr>
        <p:blipFill rotWithShape="1">
          <a:blip r:embed="rId2"/>
          <a:srcRect l="16907" t="24678" r="40197" b="15752"/>
          <a:stretch/>
        </p:blipFill>
        <p:spPr bwMode="auto">
          <a:xfrm>
            <a:off x="1017430" y="1519706"/>
            <a:ext cx="3245477" cy="273032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4" name="Marcador de contenido 3"/>
          <p:cNvSpPr>
            <a:spLocks noGrp="1"/>
          </p:cNvSpPr>
          <p:nvPr>
            <p:ph sz="half" idx="2"/>
          </p:nvPr>
        </p:nvSpPr>
        <p:spPr>
          <a:xfrm>
            <a:off x="5481079" y="1519706"/>
            <a:ext cx="5725732" cy="4773166"/>
          </a:xfrm>
        </p:spPr>
        <p:txBody>
          <a:bodyPr>
            <a:noAutofit/>
          </a:bodyPr>
          <a:lstStyle/>
          <a:p>
            <a:pPr algn="just"/>
            <a:r>
              <a:rPr lang="es-EC" sz="2400" dirty="0"/>
              <a:t> La línea neutra tendrá un desplazamiento contrario a la dirección de aplicación de la carga, provocando que los esfuerzos máximos sean diferentes en la zona de tracción y la de compresión.            </a:t>
            </a:r>
          </a:p>
          <a:p>
            <a:pPr algn="just"/>
            <a:r>
              <a:rPr lang="es-EC" sz="2400" dirty="0"/>
              <a:t>     Debido a que el material es frágil, se tomarán como valores de </a:t>
            </a:r>
            <a:r>
              <a:rPr lang="es-EC" sz="2400" dirty="0" smtClean="0"/>
              <a:t>resistencia </a:t>
            </a:r>
            <a:r>
              <a:rPr lang="es-EC" sz="2400" dirty="0"/>
              <a:t>presentados al momento de la rotura en las fibras sometidas a tracción.</a:t>
            </a:r>
          </a:p>
        </p:txBody>
      </p:sp>
      <p:pic>
        <p:nvPicPr>
          <p:cNvPr id="6" name="Imagen 5"/>
          <p:cNvPicPr/>
          <p:nvPr/>
        </p:nvPicPr>
        <p:blipFill rotWithShape="1">
          <a:blip r:embed="rId3"/>
          <a:srcRect l="3189" t="30068" r="30949" b="21710"/>
          <a:stretch/>
        </p:blipFill>
        <p:spPr bwMode="auto">
          <a:xfrm>
            <a:off x="673255" y="4692873"/>
            <a:ext cx="3933825" cy="16192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7" name="Imagen 6"/>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295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0"/>
            <a:ext cx="10515600" cy="1325563"/>
          </a:xfrm>
        </p:spPr>
        <p:txBody>
          <a:bodyPr/>
          <a:lstStyle/>
          <a:p>
            <a:r>
              <a:rPr lang="es-EC" b="1" i="1" dirty="0"/>
              <a:t>Resistencia a la </a:t>
            </a:r>
            <a:r>
              <a:rPr lang="es-EC" b="1" i="1" dirty="0" smtClean="0"/>
              <a:t>flexión (Viga Curva)</a:t>
            </a:r>
            <a:endParaRPr lang="es-EC" b="1" i="1" dirty="0"/>
          </a:p>
        </p:txBody>
      </p:sp>
      <p:pic>
        <p:nvPicPr>
          <p:cNvPr id="6" name="Marcador de contenido 5"/>
          <p:cNvPicPr>
            <a:picLocks noGrp="1"/>
          </p:cNvPicPr>
          <p:nvPr>
            <p:ph sz="half" idx="1"/>
          </p:nvPr>
        </p:nvPicPr>
        <p:blipFill rotWithShape="1">
          <a:blip r:embed="rId2">
            <a:extLst>
              <a:ext uri="{28A0092B-C50C-407E-A947-70E740481C1C}">
                <a14:useLocalDpi xmlns:a14="http://schemas.microsoft.com/office/drawing/2010/main" val="0"/>
              </a:ext>
            </a:extLst>
          </a:blip>
          <a:srcRect t="5436"/>
          <a:stretch/>
        </p:blipFill>
        <p:spPr bwMode="auto">
          <a:xfrm>
            <a:off x="261257" y="1469926"/>
            <a:ext cx="5308599" cy="4707037"/>
          </a:xfrm>
          <a:prstGeom prst="rect">
            <a:avLst/>
          </a:prstGeom>
          <a:noFill/>
          <a:ln>
            <a:noFill/>
          </a:ln>
          <a:extLst>
            <a:ext uri="{53640926-AAD7-44D8-BBD7-CCE9431645EC}">
              <a14:shadowObscured xmlns:a14="http://schemas.microsoft.com/office/drawing/2010/main"/>
            </a:ext>
          </a:extLst>
        </p:spPr>
      </p:pic>
      <p:sp>
        <p:nvSpPr>
          <p:cNvPr id="5" name="Marcador de contenido 4"/>
          <p:cNvSpPr>
            <a:spLocks noGrp="1"/>
          </p:cNvSpPr>
          <p:nvPr>
            <p:ph sz="half" idx="2"/>
          </p:nvPr>
        </p:nvSpPr>
        <p:spPr>
          <a:xfrm>
            <a:off x="6019800" y="185402"/>
            <a:ext cx="5181600" cy="4351338"/>
          </a:xfrm>
        </p:spPr>
        <p:txBody>
          <a:bodyPr>
            <a:normAutofit/>
          </a:bodyPr>
          <a:lstStyle/>
          <a:p>
            <a:r>
              <a:rPr lang="es-EC" sz="2400" dirty="0"/>
              <a:t>Obteniendo la valor del radio de curvatura (R) y el valor de la distancia de la </a:t>
            </a:r>
            <a:r>
              <a:rPr lang="es-EC" sz="2400" dirty="0" smtClean="0"/>
              <a:t>línea </a:t>
            </a:r>
            <a:r>
              <a:rPr lang="es-EC" sz="2400" dirty="0"/>
              <a:t>neutra de la </a:t>
            </a:r>
            <a:r>
              <a:rPr lang="es-EC" sz="2400" dirty="0" smtClean="0"/>
              <a:t>sección </a:t>
            </a:r>
            <a:r>
              <a:rPr lang="es-EC" sz="2400" dirty="0"/>
              <a:t>transversal (c) de las muestras </a:t>
            </a:r>
            <a:r>
              <a:rPr lang="es-EC" sz="2400" dirty="0" smtClean="0"/>
              <a:t>obtendremos </a:t>
            </a:r>
            <a:r>
              <a:rPr lang="es-EC" sz="2400" dirty="0"/>
              <a:t>el numero correspondiente al factor K</a:t>
            </a:r>
          </a:p>
        </p:txBody>
      </p:sp>
      <p:pic>
        <p:nvPicPr>
          <p:cNvPr id="7" name="Imagen 6"/>
          <p:cNvPicPr/>
          <p:nvPr/>
        </p:nvPicPr>
        <p:blipFill rotWithShape="1">
          <a:blip r:embed="rId3"/>
          <a:srcRect l="16907" t="24678" r="40197" b="45316"/>
          <a:stretch/>
        </p:blipFill>
        <p:spPr bwMode="auto">
          <a:xfrm>
            <a:off x="6128656" y="3694721"/>
            <a:ext cx="4699000" cy="205484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pic>
        <p:nvPicPr>
          <p:cNvPr id="8" name="Imagen 7"/>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4693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600" y="203810"/>
            <a:ext cx="10515600" cy="1325563"/>
          </a:xfrm>
        </p:spPr>
        <p:txBody>
          <a:bodyPr/>
          <a:lstStyle/>
          <a:p>
            <a:r>
              <a:rPr lang="es-EC" b="1" i="1" dirty="0"/>
              <a:t>Resistencia a la flexión (Viga Curva)</a:t>
            </a:r>
            <a:endParaRPr lang="es-EC"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929540265"/>
              </p:ext>
            </p:extLst>
          </p:nvPr>
        </p:nvGraphicFramePr>
        <p:xfrm>
          <a:off x="377371" y="1582057"/>
          <a:ext cx="5642429" cy="35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contenido 3"/>
          <p:cNvSpPr>
            <a:spLocks noGrp="1"/>
          </p:cNvSpPr>
          <p:nvPr>
            <p:ph sz="half" idx="2"/>
          </p:nvPr>
        </p:nvSpPr>
        <p:spPr>
          <a:xfrm>
            <a:off x="6435031" y="0"/>
            <a:ext cx="5181600" cy="4351338"/>
          </a:xfrm>
        </p:spPr>
        <p:txBody>
          <a:bodyPr/>
          <a:lstStyle/>
          <a:p>
            <a:r>
              <a:rPr lang="es-ES" dirty="0" smtClean="0"/>
              <a:t>Será </a:t>
            </a:r>
            <a:r>
              <a:rPr lang="es-ES" dirty="0"/>
              <a:t>utilizada para obtener el valor del factor K para la rotura de la </a:t>
            </a:r>
            <a:r>
              <a:rPr lang="es-ES" dirty="0" smtClean="0"/>
              <a:t>probeta.</a:t>
            </a:r>
          </a:p>
          <a:p>
            <a:endParaRPr lang="es-EC" dirty="0"/>
          </a:p>
        </p:txBody>
      </p:sp>
      <p:sp>
        <p:nvSpPr>
          <p:cNvPr id="6" name="Rectángulo 5"/>
          <p:cNvSpPr/>
          <p:nvPr/>
        </p:nvSpPr>
        <p:spPr>
          <a:xfrm>
            <a:off x="0" y="5194012"/>
            <a:ext cx="6435031" cy="923330"/>
          </a:xfrm>
          <a:prstGeom prst="rect">
            <a:avLst/>
          </a:prstGeom>
        </p:spPr>
        <p:txBody>
          <a:bodyPr wrap="none">
            <a:spAutoFit/>
          </a:bodyPr>
          <a:lstStyle/>
          <a:p>
            <a:r>
              <a:rPr lang="es-ES" b="1" dirty="0" smtClean="0">
                <a:latin typeface="Times New Roman" panose="02020603050405020304" pitchFamily="18" charset="0"/>
                <a:ea typeface="Calibri" panose="020F0502020204030204" pitchFamily="34" charset="0"/>
              </a:rPr>
              <a:t>ECUACIÓN DE CURVA CARACTERÍSTICA DE FACTOR K</a:t>
            </a:r>
          </a:p>
          <a:p>
            <a:endParaRPr lang="es-ES" b="1" dirty="0" smtClean="0">
              <a:latin typeface="Times New Roman" panose="02020603050405020304" pitchFamily="18" charset="0"/>
              <a:ea typeface="Calibri" panose="020F0502020204030204" pitchFamily="34" charset="0"/>
            </a:endParaRPr>
          </a:p>
          <a:p>
            <a:pPr algn="ctr"/>
            <a:r>
              <a:rPr lang="es-ES" b="1" dirty="0" smtClean="0">
                <a:latin typeface="Times New Roman" panose="02020603050405020304" pitchFamily="18" charset="0"/>
                <a:ea typeface="Calibri" panose="020F0502020204030204" pitchFamily="34" charset="0"/>
              </a:rPr>
              <a:t>y </a:t>
            </a:r>
            <a:r>
              <a:rPr lang="es-ES" b="1" dirty="0">
                <a:latin typeface="Times New Roman" panose="02020603050405020304" pitchFamily="18" charset="0"/>
                <a:ea typeface="Calibri" panose="020F0502020204030204" pitchFamily="34" charset="0"/>
              </a:rPr>
              <a:t>= 0,000583x</a:t>
            </a:r>
            <a:r>
              <a:rPr lang="es-ES" b="1" baseline="30000" dirty="0">
                <a:latin typeface="Times New Roman" panose="02020603050405020304" pitchFamily="18" charset="0"/>
                <a:ea typeface="Calibri" panose="020F0502020204030204" pitchFamily="34" charset="0"/>
              </a:rPr>
              <a:t>2</a:t>
            </a:r>
            <a:r>
              <a:rPr lang="es-ES" b="1" dirty="0">
                <a:latin typeface="Times New Roman" panose="02020603050405020304" pitchFamily="18" charset="0"/>
                <a:ea typeface="Calibri" panose="020F0502020204030204" pitchFamily="34" charset="0"/>
              </a:rPr>
              <a:t> – 0,0205x + 1,21667</a:t>
            </a:r>
            <a:endParaRPr lang="es-EC" dirty="0"/>
          </a:p>
        </p:txBody>
      </p:sp>
      <p:pic>
        <p:nvPicPr>
          <p:cNvPr id="8" name="Marcador de contenido 4"/>
          <p:cNvPicPr>
            <a:picLocks noChangeAspect="1"/>
          </p:cNvPicPr>
          <p:nvPr/>
        </p:nvPicPr>
        <p:blipFill rotWithShape="1">
          <a:blip r:embed="rId3"/>
          <a:srcRect l="32042" t="29361" r="21976" b="22010"/>
          <a:stretch/>
        </p:blipFill>
        <p:spPr>
          <a:xfrm>
            <a:off x="6663059" y="2422093"/>
            <a:ext cx="5241704" cy="3116687"/>
          </a:xfrm>
          <a:prstGeom prst="rect">
            <a:avLst/>
          </a:prstGeom>
        </p:spPr>
      </p:pic>
      <p:pic>
        <p:nvPicPr>
          <p:cNvPr id="9" name="Imagen 8"/>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002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160358" cy="858368"/>
          </a:xfrm>
        </p:spPr>
        <p:txBody>
          <a:bodyPr/>
          <a:lstStyle/>
          <a:p>
            <a:r>
              <a:rPr lang="es-EC" b="1" i="1" dirty="0" smtClean="0"/>
              <a:t>Diagrama Fuerza - Desplazamiento</a:t>
            </a:r>
            <a:endParaRPr lang="es-EC" b="1" i="1" dirty="0"/>
          </a:p>
        </p:txBody>
      </p:sp>
      <p:pic>
        <p:nvPicPr>
          <p:cNvPr id="5" name="Marcador de contenido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234" t="16943" r="32773" b="9486"/>
          <a:stretch/>
        </p:blipFill>
        <p:spPr>
          <a:xfrm rot="5400000">
            <a:off x="1154514" y="955002"/>
            <a:ext cx="3631844" cy="4555193"/>
          </a:xfrm>
        </p:spPr>
      </p:pic>
      <p:graphicFrame>
        <p:nvGraphicFramePr>
          <p:cNvPr id="6" name="Marcador de contenido 5"/>
          <p:cNvGraphicFramePr>
            <a:graphicFrameLocks noGrp="1"/>
          </p:cNvGraphicFramePr>
          <p:nvPr>
            <p:ph sz="half" idx="2"/>
            <p:extLst>
              <p:ext uri="{D42A27DB-BD31-4B8C-83A1-F6EECF244321}">
                <p14:modId xmlns:p14="http://schemas.microsoft.com/office/powerpoint/2010/main" val="4073797181"/>
              </p:ext>
            </p:extLst>
          </p:nvPr>
        </p:nvGraphicFramePr>
        <p:xfrm>
          <a:off x="5512159" y="1403801"/>
          <a:ext cx="6336404" cy="3567447"/>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08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1954"/>
            <a:ext cx="10515600" cy="1325563"/>
          </a:xfrm>
        </p:spPr>
        <p:txBody>
          <a:bodyPr/>
          <a:lstStyle/>
          <a:p>
            <a:pPr algn="l"/>
            <a:r>
              <a:rPr lang="es-EC" b="1" i="1" dirty="0" smtClean="0"/>
              <a:t>Especificación de pruebas realizadas y resultados </a:t>
            </a:r>
            <a:endParaRPr lang="es-EC" b="1" i="1" dirty="0"/>
          </a:p>
        </p:txBody>
      </p:sp>
      <p:sp>
        <p:nvSpPr>
          <p:cNvPr id="6" name="Marcador de contenido 5"/>
          <p:cNvSpPr>
            <a:spLocks noGrp="1"/>
          </p:cNvSpPr>
          <p:nvPr>
            <p:ph sz="half" idx="1"/>
          </p:nvPr>
        </p:nvSpPr>
        <p:spPr>
          <a:xfrm>
            <a:off x="0" y="1521428"/>
            <a:ext cx="5181600" cy="4351338"/>
          </a:xfrm>
        </p:spPr>
        <p:txBody>
          <a:bodyPr>
            <a:normAutofit/>
          </a:bodyPr>
          <a:lstStyle/>
          <a:p>
            <a:pPr marL="0" indent="0">
              <a:buNone/>
            </a:pPr>
            <a:r>
              <a:rPr lang="es-EC" sz="2800" b="1" i="1" dirty="0" smtClean="0"/>
              <a:t>20 ensayos realizados</a:t>
            </a:r>
          </a:p>
          <a:p>
            <a:pPr lvl="1">
              <a:buFont typeface="Wingdings" panose="05000000000000000000" pitchFamily="2" charset="2"/>
              <a:buChar char="ü"/>
            </a:pPr>
            <a:r>
              <a:rPr lang="es-EC" sz="2400" dirty="0" smtClean="0"/>
              <a:t>5 Probetas de coco Joven con dirección Longitudinal.</a:t>
            </a:r>
          </a:p>
          <a:p>
            <a:pPr lvl="1">
              <a:buFont typeface="Wingdings" panose="05000000000000000000" pitchFamily="2" charset="2"/>
              <a:buChar char="ü"/>
            </a:pPr>
            <a:r>
              <a:rPr lang="es-EC" sz="2400" dirty="0" smtClean="0"/>
              <a:t>5 Probetas de coco Joven con dirección Transversal.</a:t>
            </a:r>
          </a:p>
          <a:p>
            <a:pPr lvl="1">
              <a:buFont typeface="Wingdings" panose="05000000000000000000" pitchFamily="2" charset="2"/>
              <a:buChar char="ü"/>
            </a:pPr>
            <a:r>
              <a:rPr lang="es-EC" sz="2400" dirty="0" smtClean="0"/>
              <a:t>5 Probetas de coco Maduro con dirección Longitudinal.</a:t>
            </a:r>
          </a:p>
          <a:p>
            <a:pPr lvl="1">
              <a:buFont typeface="Wingdings" panose="05000000000000000000" pitchFamily="2" charset="2"/>
              <a:buChar char="ü"/>
            </a:pPr>
            <a:r>
              <a:rPr lang="es-EC" sz="2400" dirty="0" smtClean="0"/>
              <a:t>5 Probetas de coco Maduro con dirección Transversal</a:t>
            </a:r>
            <a:endParaRPr lang="es-EC" sz="2400" dirty="0"/>
          </a:p>
        </p:txBody>
      </p:sp>
      <p:graphicFrame>
        <p:nvGraphicFramePr>
          <p:cNvPr id="8" name="Marcador de contenido 7"/>
          <p:cNvGraphicFramePr>
            <a:graphicFrameLocks noGrp="1"/>
          </p:cNvGraphicFramePr>
          <p:nvPr>
            <p:ph sz="half" idx="2"/>
            <p:extLst>
              <p:ext uri="{D42A27DB-BD31-4B8C-83A1-F6EECF244321}">
                <p14:modId xmlns:p14="http://schemas.microsoft.com/office/powerpoint/2010/main" val="1404672994"/>
              </p:ext>
            </p:extLst>
          </p:nvPr>
        </p:nvGraphicFramePr>
        <p:xfrm>
          <a:off x="7702827" y="549312"/>
          <a:ext cx="4489173" cy="2798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1212547919"/>
              </p:ext>
            </p:extLst>
          </p:nvPr>
        </p:nvGraphicFramePr>
        <p:xfrm>
          <a:off x="4961997" y="3454526"/>
          <a:ext cx="4573035" cy="3016216"/>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p:nvPr/>
        </p:nvPicPr>
        <p:blipFill rotWithShape="1">
          <a:blip r:embed="rId4"/>
          <a:srcRect l="23086" r="23609"/>
          <a:stretch/>
        </p:blipFill>
        <p:spPr bwMode="auto">
          <a:xfrm>
            <a:off x="9260443" y="6011953"/>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669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40094" y="1418308"/>
            <a:ext cx="5404323" cy="4037437"/>
          </a:xfrm>
        </p:spPr>
        <p:txBody>
          <a:bodyPr>
            <a:normAutofit/>
          </a:bodyPr>
          <a:lstStyle/>
          <a:p>
            <a:pPr algn="just"/>
            <a:r>
              <a:rPr lang="es-EC" sz="2400" dirty="0" smtClean="0"/>
              <a:t>Propiedad </a:t>
            </a:r>
            <a:r>
              <a:rPr lang="es-EC" sz="2400" dirty="0"/>
              <a:t>de los materiales que depende de la deformación ocasionada por una penetración de un material más duro del que se está </a:t>
            </a:r>
            <a:r>
              <a:rPr lang="es-EC" sz="2400" dirty="0" smtClean="0"/>
              <a:t>ensayando.</a:t>
            </a:r>
          </a:p>
          <a:p>
            <a:pPr algn="just"/>
            <a:r>
              <a:rPr lang="es-EC" sz="2400" dirty="0"/>
              <a:t>N</a:t>
            </a:r>
            <a:r>
              <a:rPr lang="es-EC" sz="2400" dirty="0" smtClean="0"/>
              <a:t>o acepta penetraciones elevadas, </a:t>
            </a:r>
            <a:r>
              <a:rPr lang="es-EC" sz="2400" dirty="0"/>
              <a:t>ya que son materiales quebradizos</a:t>
            </a:r>
          </a:p>
        </p:txBody>
      </p:sp>
      <p:sp>
        <p:nvSpPr>
          <p:cNvPr id="4" name="Marcador de contenido 3"/>
          <p:cNvSpPr>
            <a:spLocks noGrp="1"/>
          </p:cNvSpPr>
          <p:nvPr>
            <p:ph sz="half" idx="2"/>
          </p:nvPr>
        </p:nvSpPr>
        <p:spPr>
          <a:xfrm>
            <a:off x="6673547" y="-757361"/>
            <a:ext cx="4516701" cy="4351338"/>
          </a:xfrm>
        </p:spPr>
        <p:txBody>
          <a:bodyPr>
            <a:normAutofit/>
          </a:bodyPr>
          <a:lstStyle/>
          <a:p>
            <a:r>
              <a:rPr lang="es-EC" sz="2800" b="1" dirty="0" smtClean="0"/>
              <a:t>Dureza Vickers</a:t>
            </a:r>
            <a:endParaRPr lang="es-EC" sz="2800" dirty="0"/>
          </a:p>
        </p:txBody>
      </p:sp>
      <p:sp>
        <p:nvSpPr>
          <p:cNvPr id="5" name="Título 1"/>
          <p:cNvSpPr txBox="1">
            <a:spLocks/>
          </p:cNvSpPr>
          <p:nvPr/>
        </p:nvSpPr>
        <p:spPr>
          <a:xfrm>
            <a:off x="366485" y="-313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Propiedades Mecánicas</a:t>
            </a:r>
            <a:endParaRPr lang="es-EC" b="1" i="1" dirty="0"/>
          </a:p>
        </p:txBody>
      </p:sp>
      <p:sp>
        <p:nvSpPr>
          <p:cNvPr id="6" name="Título 1"/>
          <p:cNvSpPr txBox="1">
            <a:spLocks/>
          </p:cNvSpPr>
          <p:nvPr/>
        </p:nvSpPr>
        <p:spPr>
          <a:xfrm>
            <a:off x="4715328" y="349250"/>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Dureza</a:t>
            </a:r>
            <a:endParaRPr lang="es-EC" b="1" i="1" dirty="0"/>
          </a:p>
        </p:txBody>
      </p:sp>
      <p:pic>
        <p:nvPicPr>
          <p:cNvPr id="7" name="Imagen 6" descr="Vickers"/>
          <p:cNvPicPr/>
          <p:nvPr/>
        </p:nvPicPr>
        <p:blipFill rotWithShape="1">
          <a:blip r:embed="rId2" cstate="print">
            <a:extLst>
              <a:ext uri="{28A0092B-C50C-407E-A947-70E740481C1C}">
                <a14:useLocalDpi xmlns:a14="http://schemas.microsoft.com/office/drawing/2010/main" val="0"/>
              </a:ext>
            </a:extLst>
          </a:blip>
          <a:srcRect l="2389" t="8383" r="4616" b="3793"/>
          <a:stretch/>
        </p:blipFill>
        <p:spPr bwMode="auto">
          <a:xfrm>
            <a:off x="6672314" y="1739845"/>
            <a:ext cx="3450720" cy="2571497"/>
          </a:xfrm>
          <a:prstGeom prst="rect">
            <a:avLst/>
          </a:prstGeom>
          <a:noFill/>
          <a:ln>
            <a:noFill/>
          </a:ln>
          <a:extLst>
            <a:ext uri="{53640926-AAD7-44D8-BBD7-CCE9431645EC}">
              <a14:shadowObscured xmlns:a14="http://schemas.microsoft.com/office/drawing/2010/main"/>
            </a:ext>
          </a:extLst>
        </p:spPr>
      </p:pic>
      <p:pic>
        <p:nvPicPr>
          <p:cNvPr id="8" name="Imagen 7" descr="C:\Users\Usuario\Desktop\TESIS ESPE MEDINA ALEJANDRO\imagenes\20180726_1218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013548" y="2766005"/>
            <a:ext cx="3286186" cy="2543604"/>
          </a:xfrm>
          <a:prstGeom prst="rect">
            <a:avLst/>
          </a:prstGeom>
          <a:noFill/>
          <a:ln>
            <a:noFill/>
          </a:ln>
        </p:spPr>
      </p:pic>
      <p:pic>
        <p:nvPicPr>
          <p:cNvPr id="9" name="Imagen 8"/>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978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1393"/>
            <a:ext cx="10515600" cy="1325563"/>
          </a:xfrm>
        </p:spPr>
        <p:txBody>
          <a:bodyPr/>
          <a:lstStyle/>
          <a:p>
            <a:r>
              <a:rPr lang="es-EC" b="1" i="1" dirty="0" smtClean="0"/>
              <a:t>Equipo de encapsulamiento de muestras</a:t>
            </a:r>
            <a:endParaRPr lang="es-EC" b="1" i="1" dirty="0"/>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52718" y="2543969"/>
            <a:ext cx="5181600" cy="2914650"/>
          </a:xfrm>
        </p:spPr>
      </p:pic>
      <p:pic>
        <p:nvPicPr>
          <p:cNvPr id="6" name="Marcador de contenido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512" r="32026"/>
          <a:stretch/>
        </p:blipFill>
        <p:spPr>
          <a:xfrm rot="5400000">
            <a:off x="4088854" y="4411168"/>
            <a:ext cx="1878253" cy="2136039"/>
          </a:xfr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28732" t="20470" r="30915" b="16808"/>
          <a:stretch/>
        </p:blipFill>
        <p:spPr>
          <a:xfrm>
            <a:off x="3959962" y="1421111"/>
            <a:ext cx="2136038" cy="1867636"/>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l="22596" t="11969" r="31191" b="10979"/>
          <a:stretch/>
        </p:blipFill>
        <p:spPr>
          <a:xfrm rot="5400000">
            <a:off x="7552225" y="1474890"/>
            <a:ext cx="2073503" cy="1944711"/>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l="38500" t="9231"/>
          <a:stretch/>
        </p:blipFill>
        <p:spPr>
          <a:xfrm rot="5400000">
            <a:off x="7467442" y="4324424"/>
            <a:ext cx="2288147" cy="1899633"/>
          </a:xfrm>
          <a:prstGeom prst="rect">
            <a:avLst/>
          </a:prstGeom>
        </p:spPr>
      </p:pic>
      <p:sp>
        <p:nvSpPr>
          <p:cNvPr id="10" name="Flecha derecha 9"/>
          <p:cNvSpPr/>
          <p:nvPr/>
        </p:nvSpPr>
        <p:spPr>
          <a:xfrm rot="16200000">
            <a:off x="4526825" y="36350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6367106" y="21126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5400000">
            <a:off x="8122311" y="37187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p:nvPr/>
        </p:nvPicPr>
        <p:blipFill rotWithShape="1">
          <a:blip r:embed="rId7"/>
          <a:srcRect l="23086" r="23609"/>
          <a:stretch/>
        </p:blipFill>
        <p:spPr bwMode="auto">
          <a:xfrm>
            <a:off x="9079606" y="5859887"/>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71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453" y="0"/>
            <a:ext cx="10515600" cy="1325563"/>
          </a:xfrm>
        </p:spPr>
        <p:txBody>
          <a:bodyPr/>
          <a:lstStyle/>
          <a:p>
            <a:r>
              <a:rPr lang="es-EC" b="1" i="1" dirty="0" smtClean="0"/>
              <a:t>Proceso de ensayo</a:t>
            </a:r>
            <a:endParaRPr lang="es-EC" b="1" i="1" dirty="0"/>
          </a:p>
        </p:txBody>
      </p:sp>
      <p:sp>
        <p:nvSpPr>
          <p:cNvPr id="3" name="Marcador de contenido 2"/>
          <p:cNvSpPr>
            <a:spLocks noGrp="1"/>
          </p:cNvSpPr>
          <p:nvPr>
            <p:ph sz="half" idx="1"/>
          </p:nvPr>
        </p:nvSpPr>
        <p:spPr>
          <a:xfrm>
            <a:off x="1174661" y="-25757"/>
            <a:ext cx="4533363" cy="4889076"/>
          </a:xfrm>
        </p:spPr>
        <p:txBody>
          <a:bodyPr>
            <a:normAutofit/>
          </a:bodyPr>
          <a:lstStyle/>
          <a:p>
            <a:pPr marL="0" indent="0">
              <a:buNone/>
            </a:pPr>
            <a:r>
              <a:rPr lang="es-EC" sz="2000" b="1" dirty="0" smtClean="0"/>
              <a:t>Cuesco de palma africana</a:t>
            </a:r>
          </a:p>
          <a:p>
            <a:r>
              <a:rPr lang="es-EC" sz="2000" dirty="0" smtClean="0"/>
              <a:t>Encapsulamiento de muestras en acrílico. </a:t>
            </a:r>
          </a:p>
          <a:p>
            <a:r>
              <a:rPr lang="es-EC" sz="2000" dirty="0" smtClean="0"/>
              <a:t>Cuatro muestras por cada cápsula.</a:t>
            </a:r>
          </a:p>
          <a:p>
            <a:r>
              <a:rPr lang="es-EC" sz="2000" dirty="0" smtClean="0"/>
              <a:t>Tres mediciones por cada muestra.</a:t>
            </a:r>
          </a:p>
          <a:p>
            <a:endParaRPr lang="es-EC" sz="2000" dirty="0"/>
          </a:p>
        </p:txBody>
      </p:sp>
      <p:sp>
        <p:nvSpPr>
          <p:cNvPr id="4" name="Marcador de contenido 3"/>
          <p:cNvSpPr>
            <a:spLocks noGrp="1"/>
          </p:cNvSpPr>
          <p:nvPr>
            <p:ph sz="half" idx="2"/>
          </p:nvPr>
        </p:nvSpPr>
        <p:spPr>
          <a:xfrm>
            <a:off x="6468636" y="17251"/>
            <a:ext cx="5181600" cy="4351338"/>
          </a:xfrm>
        </p:spPr>
        <p:txBody>
          <a:bodyPr>
            <a:normAutofit/>
          </a:bodyPr>
          <a:lstStyle/>
          <a:p>
            <a:pPr marL="0" indent="0">
              <a:buNone/>
            </a:pPr>
            <a:r>
              <a:rPr lang="es-EC" sz="2000" b="1" dirty="0" smtClean="0"/>
              <a:t>Cáscara de coco</a:t>
            </a:r>
          </a:p>
          <a:p>
            <a:r>
              <a:rPr lang="es-EC" sz="2000" dirty="0" smtClean="0"/>
              <a:t>Probetas encapsuladas</a:t>
            </a:r>
          </a:p>
          <a:p>
            <a:r>
              <a:rPr lang="es-EC" sz="2000" dirty="0" smtClean="0"/>
              <a:t>Tres </a:t>
            </a:r>
            <a:r>
              <a:rPr lang="es-EC" sz="2000" dirty="0"/>
              <a:t>unidades </a:t>
            </a:r>
            <a:r>
              <a:rPr lang="es-EC" sz="2000" dirty="0" smtClean="0"/>
              <a:t>por capsula </a:t>
            </a:r>
          </a:p>
          <a:p>
            <a:r>
              <a:rPr lang="es-EC" sz="2000" dirty="0" smtClean="0"/>
              <a:t>Tres </a:t>
            </a:r>
            <a:r>
              <a:rPr lang="es-EC" sz="2000" dirty="0"/>
              <a:t>medidas en distinta probeta</a:t>
            </a:r>
          </a:p>
        </p:txBody>
      </p:sp>
      <p:pic>
        <p:nvPicPr>
          <p:cNvPr id="5" name="Imagen 4" descr="C:\Users\Usuario\Desktop\TESIS ESPE MEDINA ALEJANDRO\imagenes\20180725_145853.jpg"/>
          <p:cNvPicPr/>
          <p:nvPr/>
        </p:nvPicPr>
        <p:blipFill rotWithShape="1">
          <a:blip r:embed="rId2" cstate="print">
            <a:extLst>
              <a:ext uri="{28A0092B-C50C-407E-A947-70E740481C1C}">
                <a14:useLocalDpi xmlns:a14="http://schemas.microsoft.com/office/drawing/2010/main" val="0"/>
              </a:ext>
            </a:extLst>
          </a:blip>
          <a:srcRect l="32798" r="27834"/>
          <a:stretch/>
        </p:blipFill>
        <p:spPr bwMode="auto">
          <a:xfrm rot="5400000">
            <a:off x="2055334" y="2991717"/>
            <a:ext cx="2421255" cy="3461385"/>
          </a:xfrm>
          <a:prstGeom prst="rect">
            <a:avLst/>
          </a:prstGeom>
          <a:noFill/>
          <a:ln>
            <a:noFill/>
          </a:ln>
          <a:extLst>
            <a:ext uri="{53640926-AAD7-44D8-BBD7-CCE9431645EC}">
              <a14:shadowObscured xmlns:a14="http://schemas.microsoft.com/office/drawing/2010/main"/>
            </a:ext>
          </a:extLst>
        </p:spPr>
      </p:pic>
      <p:pic>
        <p:nvPicPr>
          <p:cNvPr id="6" name="Imagen 5" descr="C:\Users\Usuario\Desktop\TESIS ESPE MEDINA ALEJANDRO\imagenes\20180725_150654.jpg"/>
          <p:cNvPicPr/>
          <p:nvPr/>
        </p:nvPicPr>
        <p:blipFill rotWithShape="1">
          <a:blip r:embed="rId3" cstate="print">
            <a:extLst>
              <a:ext uri="{28A0092B-C50C-407E-A947-70E740481C1C}">
                <a14:useLocalDpi xmlns:a14="http://schemas.microsoft.com/office/drawing/2010/main" val="0"/>
              </a:ext>
            </a:extLst>
          </a:blip>
          <a:srcRect t="18992" b="43990"/>
          <a:stretch/>
        </p:blipFill>
        <p:spPr bwMode="auto">
          <a:xfrm>
            <a:off x="5865253" y="3801569"/>
            <a:ext cx="5971505" cy="1841679"/>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899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9765" y="170645"/>
            <a:ext cx="10018713" cy="1752599"/>
          </a:xfrm>
        </p:spPr>
        <p:txBody>
          <a:bodyPr/>
          <a:lstStyle/>
          <a:p>
            <a:r>
              <a:rPr lang="es-EC" b="1" i="1" dirty="0" smtClean="0"/>
              <a:t>Resultado de Dureza</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036383972"/>
              </p:ext>
            </p:extLst>
          </p:nvPr>
        </p:nvGraphicFramePr>
        <p:xfrm>
          <a:off x="2654120" y="1593804"/>
          <a:ext cx="7172460" cy="3828202"/>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srcRect l="23086" r="23609"/>
          <a:stretch/>
        </p:blipFill>
        <p:spPr bwMode="auto">
          <a:xfrm>
            <a:off x="9079606" y="5859887"/>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001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316886" y="1012032"/>
            <a:ext cx="4895055" cy="3124201"/>
          </a:xfrm>
        </p:spPr>
        <p:txBody>
          <a:bodyPr>
            <a:normAutofit/>
          </a:bodyPr>
          <a:lstStyle/>
          <a:p>
            <a:r>
              <a:rPr lang="es-EC" sz="2800" dirty="0"/>
              <a:t>M</a:t>
            </a:r>
            <a:r>
              <a:rPr lang="es-EC" sz="2800" dirty="0" smtClean="0"/>
              <a:t>étodo </a:t>
            </a:r>
            <a:r>
              <a:rPr lang="es-EC" sz="2800" dirty="0"/>
              <a:t>de variación de </a:t>
            </a:r>
            <a:r>
              <a:rPr lang="es-EC" sz="2800" dirty="0" smtClean="0"/>
              <a:t>masa</a:t>
            </a:r>
          </a:p>
          <a:p>
            <a:pPr marL="0" indent="0">
              <a:buNone/>
            </a:pPr>
            <a:endParaRPr lang="es-EC" sz="2800" dirty="0" smtClean="0"/>
          </a:p>
          <a:p>
            <a:r>
              <a:rPr lang="es-EC" sz="2800" dirty="0"/>
              <a:t>P</a:t>
            </a:r>
            <a:r>
              <a:rPr lang="es-EC" sz="2800" dirty="0" smtClean="0"/>
              <a:t>robetas </a:t>
            </a:r>
            <a:r>
              <a:rPr lang="es-EC" sz="2800" dirty="0"/>
              <a:t>deben estar </a:t>
            </a:r>
            <a:r>
              <a:rPr lang="es-EC" sz="2800" dirty="0" smtClean="0"/>
              <a:t>saturadas</a:t>
            </a:r>
          </a:p>
          <a:p>
            <a:endParaRPr lang="es-EC" sz="2800"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938707212"/>
              </p:ext>
            </p:extLst>
          </p:nvPr>
        </p:nvGraphicFramePr>
        <p:xfrm>
          <a:off x="6019800" y="1687135"/>
          <a:ext cx="5666704" cy="4031643"/>
        </p:xfrm>
        <a:graphic>
          <a:graphicData uri="http://schemas.openxmlformats.org/drawingml/2006/table">
            <a:tbl>
              <a:tblPr firstRow="1" firstCol="1" bandRow="1">
                <a:tableStyleId>{5C22544A-7EE6-4342-B048-85BDC9FD1C3A}</a:tableStyleId>
              </a:tblPr>
              <a:tblGrid>
                <a:gridCol w="1023407"/>
                <a:gridCol w="474870"/>
                <a:gridCol w="758206"/>
                <a:gridCol w="663004"/>
                <a:gridCol w="675471"/>
                <a:gridCol w="589336"/>
                <a:gridCol w="481670"/>
                <a:gridCol w="508870"/>
                <a:gridCol w="491870"/>
              </a:tblGrid>
              <a:tr h="633864">
                <a:tc>
                  <a:txBody>
                    <a:bodyPr/>
                    <a:lstStyle/>
                    <a:p>
                      <a:pPr>
                        <a:lnSpc>
                          <a:spcPct val="115000"/>
                        </a:lnSpc>
                        <a:spcAft>
                          <a:spcPts val="0"/>
                        </a:spcAft>
                      </a:pPr>
                      <a:r>
                        <a:rPr lang="es-EC" sz="1200" dirty="0">
                          <a:effectLst/>
                        </a:rPr>
                        <a:t>Denominación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Peso muestra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nSpc>
                          <a:spcPct val="115000"/>
                        </a:lnSpc>
                        <a:spcAft>
                          <a:spcPts val="0"/>
                        </a:spcAft>
                      </a:pPr>
                      <a:r>
                        <a:rPr lang="es-EC" sz="1200">
                          <a:effectLst/>
                        </a:rPr>
                        <a:t>Peso Muestra saturada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Peso Saturado agua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V. Probeta saturada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V. Agua en poros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V. de probeta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Dens Real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rowSpan="2">
                  <a:txBody>
                    <a:bodyPr/>
                    <a:lstStyle/>
                    <a:p>
                      <a:pPr algn="ctr">
                        <a:lnSpc>
                          <a:spcPct val="115000"/>
                        </a:lnSpc>
                        <a:spcAft>
                          <a:spcPts val="0"/>
                        </a:spcAft>
                      </a:pPr>
                      <a:r>
                        <a:rPr lang="es-EC" sz="1200">
                          <a:effectLst/>
                        </a:rPr>
                        <a:t>Desv. Estándar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r>
              <a:tr h="633864">
                <a:tc>
                  <a:txBody>
                    <a:bodyPr/>
                    <a:lstStyle/>
                    <a:p>
                      <a:pPr algn="ctr">
                        <a:lnSpc>
                          <a:spcPct val="115000"/>
                        </a:lnSpc>
                        <a:spcAft>
                          <a:spcPts val="0"/>
                        </a:spcAft>
                      </a:pPr>
                      <a:r>
                        <a:rPr lang="es-EC" sz="1200">
                          <a:effectLst/>
                        </a:rPr>
                        <a:t>CUESCO PALMA AFRICANA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gridSpan="7">
                  <a:txBody>
                    <a:bodyPr/>
                    <a:lstStyle/>
                    <a:p>
                      <a:pPr algn="ctr">
                        <a:lnSpc>
                          <a:spcPct val="115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tr>
              <a:tr h="251265">
                <a:tc>
                  <a:txBody>
                    <a:bodyPr/>
                    <a:lstStyle/>
                    <a:p>
                      <a:pPr algn="ctr">
                        <a:lnSpc>
                          <a:spcPct val="115000"/>
                        </a:lnSpc>
                        <a:spcAft>
                          <a:spcPts val="0"/>
                        </a:spcAft>
                      </a:pPr>
                      <a:r>
                        <a:rPr lang="es-EC" sz="1200">
                          <a:effectLst/>
                        </a:rPr>
                        <a:t>PROB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0,910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0,210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0,700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rowSpan="11">
                  <a:txBody>
                    <a:bodyPr/>
                    <a:lstStyle/>
                    <a:p>
                      <a:pPr algn="ctr">
                        <a:lnSpc>
                          <a:spcPct val="115000"/>
                        </a:lnSpc>
                        <a:spcAft>
                          <a:spcPts val="0"/>
                        </a:spcAft>
                      </a:pPr>
                      <a:r>
                        <a:rPr lang="es-EC" sz="1200">
                          <a:effectLst/>
                        </a:rPr>
                        <a:t>0,059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r>
              <a:tr h="251265">
                <a:tc>
                  <a:txBody>
                    <a:bodyPr/>
                    <a:lstStyle/>
                    <a:p>
                      <a:pPr algn="ctr">
                        <a:lnSpc>
                          <a:spcPct val="115000"/>
                        </a:lnSpc>
                        <a:spcAft>
                          <a:spcPts val="0"/>
                        </a:spcAft>
                      </a:pPr>
                      <a:r>
                        <a:rPr lang="es-EC" sz="1200">
                          <a:effectLst/>
                        </a:rPr>
                        <a:t>PROB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0,200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0,470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0,440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1,455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0,530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0,130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0,400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0,370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0,170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0,700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1,246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0,180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0,470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0,930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0,970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0,280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1,431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0,730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0,190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0,540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0,910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0,240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0,670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0,030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0,640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0,860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0,240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0,620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0,060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0,560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1,429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pPr algn="ctr">
                        <a:lnSpc>
                          <a:spcPct val="115000"/>
                        </a:lnSpc>
                        <a:spcAft>
                          <a:spcPts val="0"/>
                        </a:spcAft>
                      </a:pPr>
                      <a:r>
                        <a:rPr lang="es-EC" sz="1200">
                          <a:effectLst/>
                        </a:rPr>
                        <a:t>PROB 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0,910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0,970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0,720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0,060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dirty="0">
                          <a:effectLst/>
                        </a:rPr>
                        <a:t>0,660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a:txBody>
                    <a:bodyPr/>
                    <a:lstStyle/>
                    <a:p>
                      <a:pPr algn="ctr">
                        <a:lnSpc>
                          <a:spcPct val="115000"/>
                        </a:lnSpc>
                        <a:spcAft>
                          <a:spcPts val="0"/>
                        </a:spcAft>
                      </a:pPr>
                      <a:r>
                        <a:rPr lang="es-EC" sz="1200">
                          <a:effectLst/>
                        </a:rPr>
                        <a:t>1,379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r h="251265">
                <a:tc>
                  <a:txBody>
                    <a:bodyPr/>
                    <a:lstStyle/>
                    <a:p>
                      <a:endParaRPr lang="es-EC" sz="1100">
                        <a:effectLst/>
                        <a:latin typeface="Calibri" panose="020F0502020204030204" pitchFamily="34" charset="0"/>
                        <a:cs typeface="Times New Roman" panose="02020603050405020304" pitchFamily="18" charset="0"/>
                      </a:endParaRPr>
                    </a:p>
                  </a:txBody>
                  <a:tcPr marL="32493" marR="32493" marT="0" marB="0"/>
                </a:tc>
                <a:tc>
                  <a:txBody>
                    <a:bodyPr/>
                    <a:lstStyle/>
                    <a:p>
                      <a:endParaRPr lang="es-EC" sz="1100">
                        <a:effectLst/>
                        <a:latin typeface="Calibri" panose="020F0502020204030204" pitchFamily="34" charset="0"/>
                        <a:cs typeface="Times New Roman" panose="02020603050405020304" pitchFamily="18" charset="0"/>
                      </a:endParaRPr>
                    </a:p>
                  </a:txBody>
                  <a:tcPr marL="32493" marR="32493" marT="0" marB="0"/>
                </a:tc>
                <a:tc>
                  <a:txBody>
                    <a:bodyPr/>
                    <a:lstStyle/>
                    <a:p>
                      <a:endParaRPr lang="es-EC" sz="1100">
                        <a:effectLst/>
                        <a:latin typeface="Calibri" panose="020F0502020204030204" pitchFamily="34" charset="0"/>
                        <a:cs typeface="Times New Roman" panose="02020603050405020304" pitchFamily="18" charset="0"/>
                      </a:endParaRPr>
                    </a:p>
                  </a:txBody>
                  <a:tcPr marL="32493" marR="32493" marT="0" marB="0"/>
                </a:tc>
                <a:tc>
                  <a:txBody>
                    <a:bodyPr/>
                    <a:lstStyle/>
                    <a:p>
                      <a:endParaRPr lang="es-EC" sz="1100">
                        <a:effectLst/>
                        <a:latin typeface="Calibri" panose="020F0502020204030204" pitchFamily="34" charset="0"/>
                        <a:cs typeface="Times New Roman" panose="02020603050405020304" pitchFamily="18" charset="0"/>
                      </a:endParaRPr>
                    </a:p>
                  </a:txBody>
                  <a:tcPr marL="32493" marR="32493" marT="0" marB="0"/>
                </a:tc>
                <a:tc>
                  <a:txBody>
                    <a:bodyPr/>
                    <a:lstStyle/>
                    <a:p>
                      <a:endParaRPr lang="es-EC" sz="1100">
                        <a:effectLst/>
                        <a:latin typeface="Calibri" panose="020F0502020204030204" pitchFamily="34" charset="0"/>
                        <a:cs typeface="Times New Roman" panose="02020603050405020304" pitchFamily="18" charset="0"/>
                      </a:endParaRPr>
                    </a:p>
                  </a:txBody>
                  <a:tcPr marL="32493" marR="32493" marT="0" marB="0"/>
                </a:tc>
                <a:tc gridSpan="2">
                  <a:txBody>
                    <a:bodyPr/>
                    <a:lstStyle/>
                    <a:p>
                      <a:pPr algn="ctr">
                        <a:lnSpc>
                          <a:spcPct val="115000"/>
                        </a:lnSpc>
                        <a:spcAft>
                          <a:spcPts val="0"/>
                        </a:spcAft>
                      </a:pPr>
                      <a:r>
                        <a:rPr lang="es-EC" sz="1200">
                          <a:effectLst/>
                        </a:rPr>
                        <a:t>Promedio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hMerge="1">
                  <a:txBody>
                    <a:bodyPr/>
                    <a:lstStyle/>
                    <a:p>
                      <a:endParaRPr lang="es-EC"/>
                    </a:p>
                  </a:txBody>
                  <a:tcPr/>
                </a:tc>
                <a:tc>
                  <a:txBody>
                    <a:bodyPr/>
                    <a:lstStyle/>
                    <a:p>
                      <a:pPr algn="ctr">
                        <a:lnSpc>
                          <a:spcPct val="115000"/>
                        </a:lnSpc>
                        <a:spcAft>
                          <a:spcPts val="0"/>
                        </a:spcAft>
                      </a:pPr>
                      <a:r>
                        <a:rPr lang="es-EC" sz="1200" dirty="0">
                          <a:effectLst/>
                        </a:rPr>
                        <a:t>1,375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493" marR="32493" marT="0" marB="0"/>
                </a:tc>
                <a:tc vMerge="1">
                  <a:txBody>
                    <a:bodyPr/>
                    <a:lstStyle/>
                    <a:p>
                      <a:endParaRPr lang="es-EC"/>
                    </a:p>
                  </a:txBody>
                  <a:tcPr/>
                </a:tc>
              </a:tr>
            </a:tbl>
          </a:graphicData>
        </a:graphic>
      </p:graphicFrame>
      <p:sp>
        <p:nvSpPr>
          <p:cNvPr id="5" name="Título 1"/>
          <p:cNvSpPr txBox="1">
            <a:spLocks/>
          </p:cNvSpPr>
          <p:nvPr/>
        </p:nvSpPr>
        <p:spPr>
          <a:xfrm>
            <a:off x="366485" y="-313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Propiedades Físicas</a:t>
            </a:r>
            <a:endParaRPr lang="es-EC" b="1" i="1" dirty="0"/>
          </a:p>
        </p:txBody>
      </p:sp>
      <p:sp>
        <p:nvSpPr>
          <p:cNvPr id="6" name="Título 1"/>
          <p:cNvSpPr txBox="1">
            <a:spLocks/>
          </p:cNvSpPr>
          <p:nvPr/>
        </p:nvSpPr>
        <p:spPr>
          <a:xfrm>
            <a:off x="4715328" y="349250"/>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Densidad</a:t>
            </a:r>
            <a:endParaRPr lang="es-EC" b="1" i="1"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07572" y="3809104"/>
            <a:ext cx="3321319" cy="2490989"/>
          </a:xfrm>
          <a:prstGeom prst="rect">
            <a:avLst/>
          </a:prstGeom>
        </p:spPr>
      </p:pic>
      <p:pic>
        <p:nvPicPr>
          <p:cNvPr id="9" name="Imagen 8"/>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454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28851"/>
            <a:ext cx="10515600" cy="1325563"/>
          </a:xfrm>
        </p:spPr>
        <p:txBody>
          <a:bodyPr>
            <a:normAutofit fontScale="90000"/>
          </a:bodyPr>
          <a:lstStyle/>
          <a:p>
            <a:pPr marL="0" indent="0"/>
            <a:r>
              <a:rPr lang="es-EC" sz="3300" b="1" dirty="0" smtClean="0"/>
              <a:t>Objetivo General</a:t>
            </a:r>
            <a:br>
              <a:rPr lang="es-EC" sz="3300" b="1" dirty="0" smtClean="0"/>
            </a:br>
            <a:r>
              <a:rPr lang="es-EC" sz="2800" dirty="0" smtClean="0"/>
              <a:t>Evaluar las principales propiedades físicas, mecánicas y térmicas de los residuos de cuesco de palma africana y cáscara de coco.</a:t>
            </a:r>
            <a:br>
              <a:rPr lang="es-EC" sz="2800" dirty="0" smtClean="0"/>
            </a:br>
            <a:endParaRPr lang="es-EC" sz="2800" dirty="0"/>
          </a:p>
        </p:txBody>
      </p:sp>
      <p:sp>
        <p:nvSpPr>
          <p:cNvPr id="3" name="Marcador de contenido 2"/>
          <p:cNvSpPr>
            <a:spLocks noGrp="1"/>
          </p:cNvSpPr>
          <p:nvPr>
            <p:ph idx="1"/>
          </p:nvPr>
        </p:nvSpPr>
        <p:spPr>
          <a:xfrm>
            <a:off x="838200" y="1954414"/>
            <a:ext cx="10727028" cy="4768358"/>
          </a:xfrm>
        </p:spPr>
        <p:txBody>
          <a:bodyPr>
            <a:normAutofit/>
          </a:bodyPr>
          <a:lstStyle/>
          <a:p>
            <a:pPr marL="0" indent="0">
              <a:buNone/>
            </a:pPr>
            <a:r>
              <a:rPr lang="es-EC" sz="3000" b="1" dirty="0" smtClean="0">
                <a:latin typeface="+mj-lt"/>
              </a:rPr>
              <a:t>Objetivos </a:t>
            </a:r>
            <a:r>
              <a:rPr lang="es-EC" sz="3000" b="1" dirty="0">
                <a:latin typeface="+mj-lt"/>
              </a:rPr>
              <a:t>Específicos</a:t>
            </a:r>
          </a:p>
          <a:p>
            <a:pPr lvl="0">
              <a:buFont typeface="Wingdings" panose="05000000000000000000" pitchFamily="2" charset="2"/>
              <a:buChar char="ü"/>
            </a:pPr>
            <a:r>
              <a:rPr lang="es-EC" sz="2500" dirty="0">
                <a:latin typeface="+mj-lt"/>
              </a:rPr>
              <a:t>Establecer las principales propiedades físicas mecánicas del cuesco de palma africana y del coco, a saber, densidad, porosidad, </a:t>
            </a:r>
            <a:r>
              <a:rPr lang="es-EC" sz="2500" dirty="0" smtClean="0">
                <a:latin typeface="+mj-lt"/>
              </a:rPr>
              <a:t>dureza</a:t>
            </a:r>
            <a:r>
              <a:rPr lang="es-EC" sz="2500" dirty="0">
                <a:latin typeface="+mj-lt"/>
              </a:rPr>
              <a:t> </a:t>
            </a:r>
            <a:r>
              <a:rPr lang="es-EC" sz="2500" dirty="0" smtClean="0">
                <a:latin typeface="+mj-lt"/>
              </a:rPr>
              <a:t>y resistencia a la flexión.</a:t>
            </a:r>
            <a:endParaRPr lang="es-EC" sz="2500" dirty="0">
              <a:latin typeface="+mj-lt"/>
            </a:endParaRPr>
          </a:p>
          <a:p>
            <a:pPr lvl="0">
              <a:buFont typeface="Wingdings" panose="05000000000000000000" pitchFamily="2" charset="2"/>
              <a:buChar char="ü"/>
            </a:pPr>
            <a:r>
              <a:rPr lang="es-EC" sz="2500" dirty="0">
                <a:latin typeface="+mj-lt"/>
              </a:rPr>
              <a:t>Determinar las propiedades térmicas principales en el cuesco de palma africana y cáscara de coco, como conductividad térmica y poder calórico. </a:t>
            </a:r>
          </a:p>
          <a:p>
            <a:pPr lvl="0">
              <a:buFont typeface="Wingdings" panose="05000000000000000000" pitchFamily="2" charset="2"/>
              <a:buChar char="ü"/>
            </a:pPr>
            <a:r>
              <a:rPr lang="es-EC" sz="2500" dirty="0">
                <a:latin typeface="+mj-lt"/>
              </a:rPr>
              <a:t>Analizar la influencia de los factores externos como el tiempo de maduración, tamaño de poros y acción del medio sobre las propiedades evaluadas.</a:t>
            </a:r>
          </a:p>
          <a:p>
            <a:endParaRPr lang="es-EC" dirty="0"/>
          </a:p>
        </p:txBody>
      </p:sp>
      <p:pic>
        <p:nvPicPr>
          <p:cNvPr id="5" name="Imagen 4"/>
          <p:cNvPicPr/>
          <p:nvPr/>
        </p:nvPicPr>
        <p:blipFill rotWithShape="1">
          <a:blip r:embed="rId2"/>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0616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Marcador de contenido 4"/>
              <p:cNvGraphicFramePr>
                <a:graphicFrameLocks noGrp="1"/>
              </p:cNvGraphicFramePr>
              <p:nvPr>
                <p:ph sz="half" idx="1"/>
                <p:extLst>
                  <p:ext uri="{D42A27DB-BD31-4B8C-83A1-F6EECF244321}">
                    <p14:modId xmlns:p14="http://schemas.microsoft.com/office/powerpoint/2010/main" val="1694070568"/>
                  </p:ext>
                </p:extLst>
              </p:nvPr>
            </p:nvGraphicFramePr>
            <p:xfrm>
              <a:off x="979869" y="180907"/>
              <a:ext cx="9245959" cy="6169152"/>
            </p:xfrm>
            <a:graphic>
              <a:graphicData uri="http://schemas.openxmlformats.org/drawingml/2006/table">
                <a:tbl>
                  <a:tblPr firstRow="1" firstCol="1" bandRow="1">
                    <a:tableStyleId>{5C22544A-7EE6-4342-B048-85BDC9FD1C3A}</a:tableStyleId>
                  </a:tblPr>
                  <a:tblGrid>
                    <a:gridCol w="924596"/>
                    <a:gridCol w="104640"/>
                    <a:gridCol w="1056653"/>
                    <a:gridCol w="1063285"/>
                    <a:gridCol w="1170538"/>
                    <a:gridCol w="835835"/>
                    <a:gridCol w="1115062"/>
                    <a:gridCol w="978222"/>
                    <a:gridCol w="835835"/>
                    <a:gridCol w="1161293"/>
                  </a:tblGrid>
                  <a:tr h="231782">
                    <a:tc gridSpan="2">
                      <a:txBody>
                        <a:bodyPr/>
                        <a:lstStyle/>
                        <a:p>
                          <a:pPr>
                            <a:lnSpc>
                              <a:spcPct val="115000"/>
                            </a:lnSpc>
                            <a:spcAft>
                              <a:spcPts val="0"/>
                            </a:spcAft>
                          </a:pPr>
                          <a:r>
                            <a:rPr lang="es-EC" sz="1100" dirty="0">
                              <a:effectLst/>
                            </a:rPr>
                            <a:t>Denominación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dirty="0">
                              <a:effectLst/>
                            </a:rPr>
                            <a:t>P. sin saturar (g)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P. saturado (g)</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Peso sat. agua (g)</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probeta sat.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de agua en poros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probeta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Den. Real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Desv. Estándar</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gridSpan="2">
                      <a:txBody>
                        <a:bodyPr/>
                        <a:lstStyle/>
                        <a:p>
                          <a:pPr algn="ctr">
                            <a:lnSpc>
                              <a:spcPct val="115000"/>
                            </a:lnSpc>
                            <a:spcAft>
                              <a:spcPts val="0"/>
                            </a:spcAft>
                          </a:pPr>
                          <a:r>
                            <a:rPr lang="es-EC" sz="1100" dirty="0">
                              <a:effectLst/>
                            </a:rPr>
                            <a:t>Coco </a:t>
                          </a:r>
                          <a:r>
                            <a:rPr lang="es-EC" sz="1100" dirty="0" smtClean="0">
                              <a:effectLst/>
                            </a:rPr>
                            <a:t>Maduro </a:t>
                          </a:r>
                          <a:r>
                            <a:rPr lang="es-EC" sz="1100" dirty="0">
                              <a:effectLst/>
                            </a:rPr>
                            <a:t>1</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891">
                    <a:tc gridSpan="2">
                      <a:txBody>
                        <a:bodyPr/>
                        <a:lstStyle/>
                        <a:p>
                          <a:pPr algn="ctr">
                            <a:lnSpc>
                              <a:spcPct val="115000"/>
                            </a:lnSpc>
                            <a:spcAft>
                              <a:spcPts val="0"/>
                            </a:spcAft>
                          </a:pPr>
                          <a:r>
                            <a:rPr lang="es-EC" sz="1100" dirty="0">
                              <a:effectLst/>
                            </a:rPr>
                            <a:t>V14</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4,88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4,53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3,43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0,013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gridSpan="2">
                      <a:txBody>
                        <a:bodyPr/>
                        <a:lstStyle/>
                        <a:p>
                          <a:pPr algn="ctr">
                            <a:lnSpc>
                              <a:spcPct val="115000"/>
                            </a:lnSpc>
                            <a:spcAft>
                              <a:spcPts val="0"/>
                            </a:spcAft>
                          </a:pPr>
                          <a:r>
                            <a:rPr lang="es-EC" sz="1100" dirty="0">
                              <a:effectLst/>
                            </a:rPr>
                            <a:t>V15</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4,84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3,66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2,86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1,413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gridSpan="2">
                      <a:txBody>
                        <a:bodyPr/>
                        <a:lstStyle/>
                        <a:p>
                          <a:pPr algn="ctr">
                            <a:lnSpc>
                              <a:spcPct val="115000"/>
                            </a:lnSpc>
                            <a:spcAft>
                              <a:spcPts val="0"/>
                            </a:spcAft>
                          </a:pPr>
                          <a:r>
                            <a:rPr lang="es-EC" sz="1100">
                              <a:effectLst/>
                            </a:rPr>
                            <a:t>V16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3,86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1,438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1782">
                    <a:tc gridSpan="8">
                      <a:txBody>
                        <a:bodyPr/>
                        <a:lstStyle/>
                        <a:p>
                          <a:pPr algn="r">
                            <a:lnSpc>
                              <a:spcPct val="115000"/>
                            </a:lnSpc>
                            <a:spcAft>
                              <a:spcPts val="0"/>
                            </a:spcAft>
                          </a:pPr>
                          <a:r>
                            <a:rPr lang="es-EC" sz="1100" dirty="0">
                              <a:effectLst/>
                            </a:rPr>
                            <a:t> </a:t>
                          </a:r>
                        </a:p>
                        <a:p>
                          <a:pPr algn="r">
                            <a:lnSpc>
                              <a:spcPct val="115000"/>
                            </a:lnSpc>
                            <a:spcAft>
                              <a:spcPts val="0"/>
                            </a:spcAft>
                          </a:pPr>
                          <a:r>
                            <a:rPr lang="es-EC" sz="1100" dirty="0">
                              <a:effectLst/>
                            </a:rPr>
                            <a:t>PROMEDIO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gridSpan="2">
                      <a:txBody>
                        <a:bodyPr/>
                        <a:lstStyle/>
                        <a:p>
                          <a:pPr algn="ctr">
                            <a:lnSpc>
                              <a:spcPct val="115000"/>
                            </a:lnSpc>
                            <a:spcAft>
                              <a:spcPts val="0"/>
                            </a:spcAft>
                          </a:pPr>
                          <a:r>
                            <a:rPr lang="es-EC" sz="1100" dirty="0">
                              <a:effectLst/>
                            </a:rPr>
                            <a:t>Coco </a:t>
                          </a:r>
                          <a:r>
                            <a:rPr lang="es-EC" sz="1100" dirty="0" smtClean="0">
                              <a:effectLst/>
                            </a:rPr>
                            <a:t>Maduro 2</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891">
                    <a:tc gridSpan="2">
                      <a:txBody>
                        <a:bodyPr/>
                        <a:lstStyle/>
                        <a:p>
                          <a:pPr algn="ctr">
                            <a:lnSpc>
                              <a:spcPct val="115000"/>
                            </a:lnSpc>
                            <a:spcAft>
                              <a:spcPts val="0"/>
                            </a:spcAft>
                          </a:pPr>
                          <a:r>
                            <a:rPr lang="es-EC" sz="1100">
                              <a:effectLst/>
                            </a:rPr>
                            <a:t>V24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8,37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10,31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2,48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1,94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gridSpan="2">
                      <a:txBody>
                        <a:bodyPr/>
                        <a:lstStyle/>
                        <a:p>
                          <a:pPr algn="ctr">
                            <a:lnSpc>
                              <a:spcPct val="115000"/>
                            </a:lnSpc>
                            <a:spcAft>
                              <a:spcPts val="0"/>
                            </a:spcAft>
                          </a:pPr>
                          <a:r>
                            <a:rPr lang="es-EC" sz="1100">
                              <a:effectLst/>
                            </a:rPr>
                            <a:t>V25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gridSpan="2">
                      <a:txBody>
                        <a:bodyPr/>
                        <a:lstStyle/>
                        <a:p>
                          <a:pPr algn="ctr">
                            <a:lnSpc>
                              <a:spcPct val="115000"/>
                            </a:lnSpc>
                            <a:spcAft>
                              <a:spcPts val="0"/>
                            </a:spcAft>
                          </a:pPr>
                          <a:r>
                            <a:rPr lang="es-EC" sz="1100">
                              <a:effectLst/>
                            </a:rPr>
                            <a:t>V26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3,56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2,67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0,55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1782">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gridSpan="2">
                      <a:txBody>
                        <a:bodyPr/>
                        <a:lstStyle/>
                        <a:p>
                          <a:pPr algn="ctr">
                            <a:lnSpc>
                              <a:spcPct val="115000"/>
                            </a:lnSpc>
                            <a:spcAft>
                              <a:spcPts val="0"/>
                            </a:spcAft>
                          </a:pPr>
                          <a:r>
                            <a:rPr lang="es-EC" sz="1100" dirty="0">
                              <a:effectLst/>
                            </a:rPr>
                            <a:t>Coco </a:t>
                          </a:r>
                          <a:r>
                            <a:rPr lang="es-EC" sz="1100" dirty="0" smtClean="0">
                              <a:effectLst/>
                            </a:rPr>
                            <a:t>Maduro </a:t>
                          </a:r>
                          <a:r>
                            <a:rPr lang="es-EC" sz="1100" dirty="0">
                              <a:effectLst/>
                            </a:rPr>
                            <a:t>3</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891">
                    <a:tc gridSpan="2">
                      <a:txBody>
                        <a:bodyPr/>
                        <a:lstStyle/>
                        <a:p>
                          <a:pPr algn="ctr">
                            <a:lnSpc>
                              <a:spcPct val="115000"/>
                            </a:lnSpc>
                            <a:spcAft>
                              <a:spcPts val="0"/>
                            </a:spcAft>
                          </a:pPr>
                          <a:r>
                            <a:rPr lang="es-EC" sz="1100">
                              <a:effectLst/>
                            </a:rPr>
                            <a:t>V34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9,65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3">
                      <a:txBody>
                        <a:bodyPr/>
                        <a:lstStyle/>
                        <a:p>
                          <a:pPr algn="ctr">
                            <a:lnSpc>
                              <a:spcPct val="115000"/>
                            </a:lnSpc>
                            <a:spcAft>
                              <a:spcPts val="0"/>
                            </a:spcAft>
                          </a:pPr>
                          <a:r>
                            <a:rPr lang="es-EC" sz="1100">
                              <a:effectLst/>
                            </a:rPr>
                            <a:t>0,003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gridSpan="2">
                      <a:txBody>
                        <a:bodyPr/>
                        <a:lstStyle/>
                        <a:p>
                          <a:pPr algn="ctr">
                            <a:lnSpc>
                              <a:spcPct val="115000"/>
                            </a:lnSpc>
                            <a:spcAft>
                              <a:spcPts val="0"/>
                            </a:spcAft>
                          </a:pPr>
                          <a:r>
                            <a:rPr lang="es-EC" sz="1100">
                              <a:effectLst/>
                            </a:rPr>
                            <a:t>V35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3,91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dirty="0">
                              <a:effectLst/>
                            </a:rPr>
                            <a:t>1,13</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4,76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2,78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gridSpan="2">
                      <a:txBody>
                        <a:bodyPr/>
                        <a:lstStyle/>
                        <a:p>
                          <a:pPr algn="ctr">
                            <a:lnSpc>
                              <a:spcPct val="115000"/>
                            </a:lnSpc>
                            <a:spcAft>
                              <a:spcPts val="0"/>
                            </a:spcAft>
                          </a:pPr>
                          <a:r>
                            <a:rPr lang="es-EC" sz="1100">
                              <a:effectLst/>
                            </a:rPr>
                            <a:t>V36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2,94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3,18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1782">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14:m>
                            <m:oMath xmlns:m="http://schemas.openxmlformats.org/officeDocument/2006/math">
                              <m:acc>
                                <m:accPr>
                                  <m:chr m:val="̅"/>
                                  <m:ctrlPr>
                                    <a:rPr lang="es-EC" sz="1100" i="1">
                                      <a:effectLst/>
                                      <a:latin typeface="Cambria Math" panose="02040503050406030204" pitchFamily="18" charset="0"/>
                                    </a:rPr>
                                  </m:ctrlPr>
                                </m:accPr>
                                <m:e>
                                  <m:r>
                                    <a:rPr lang="es-EC" sz="1100">
                                      <a:effectLst/>
                                      <a:latin typeface="Cambria Math" panose="02040503050406030204" pitchFamily="18" charset="0"/>
                                    </a:rPr>
                                    <m:t>𝜎</m:t>
                                  </m:r>
                                </m:e>
                              </m:acc>
                              <m:r>
                                <a:rPr lang="es-EC" sz="1100">
                                  <a:effectLst/>
                                  <a:latin typeface="Cambria Math" panose="02040503050406030204" pitchFamily="18" charset="0"/>
                                </a:rPr>
                                <m:t>=</m:t>
                              </m:r>
                            </m:oMath>
                          </a14:m>
                          <a:r>
                            <a:rPr lang="es-EC" sz="1100">
                              <a:effectLst/>
                            </a:rPr>
                            <a:t>0,008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a:txBody>
                        <a:bodyPr/>
                        <a:lstStyle/>
                        <a:p>
                          <a:pPr algn="ctr">
                            <a:lnSpc>
                              <a:spcPct val="115000"/>
                            </a:lnSpc>
                            <a:spcAft>
                              <a:spcPts val="0"/>
                            </a:spcAft>
                          </a:pPr>
                          <a:r>
                            <a:rPr lang="es-EC" sz="1100">
                              <a:effectLst/>
                            </a:rPr>
                            <a:t>Coco Joven 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9">
                      <a:txBody>
                        <a:bodyPr/>
                        <a:lstStyle/>
                        <a:p>
                          <a:pPr algn="ctr">
                            <a:lnSpc>
                              <a:spcPct val="115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891">
                    <a:tc>
                      <a:txBody>
                        <a:bodyPr/>
                        <a:lstStyle/>
                        <a:p>
                          <a:pPr algn="ctr">
                            <a:lnSpc>
                              <a:spcPct val="115000"/>
                            </a:lnSpc>
                            <a:spcAft>
                              <a:spcPts val="0"/>
                            </a:spcAft>
                          </a:pPr>
                          <a:r>
                            <a:rPr lang="es-EC" sz="1100">
                              <a:effectLst/>
                            </a:rPr>
                            <a:t>J14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4,99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0,79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2,35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1,85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a:txBody>
                        <a:bodyPr/>
                        <a:lstStyle/>
                        <a:p>
                          <a:pPr algn="ctr">
                            <a:lnSpc>
                              <a:spcPct val="115000"/>
                            </a:lnSpc>
                            <a:spcAft>
                              <a:spcPts val="0"/>
                            </a:spcAft>
                          </a:pPr>
                          <a:r>
                            <a:rPr lang="es-EC" sz="1100">
                              <a:effectLst/>
                            </a:rPr>
                            <a:t>J15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3,51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6,76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5,78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2,53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a:txBody>
                        <a:bodyPr/>
                        <a:lstStyle/>
                        <a:p>
                          <a:pPr algn="ctr">
                            <a:lnSpc>
                              <a:spcPct val="115000"/>
                            </a:lnSpc>
                            <a:spcAft>
                              <a:spcPts val="0"/>
                            </a:spcAft>
                          </a:pPr>
                          <a:r>
                            <a:rPr lang="es-EC" sz="1100">
                              <a:effectLst/>
                            </a:rPr>
                            <a:t>J16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3,87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0,57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1,388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1782">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a:txBody>
                        <a:bodyPr/>
                        <a:lstStyle/>
                        <a:p>
                          <a:pPr algn="ctr">
                            <a:lnSpc>
                              <a:spcPct val="115000"/>
                            </a:lnSpc>
                            <a:spcAft>
                              <a:spcPts val="0"/>
                            </a:spcAft>
                          </a:pPr>
                          <a:r>
                            <a:rPr lang="es-EC" sz="1100">
                              <a:effectLst/>
                            </a:rPr>
                            <a:t>Coco Joven 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9">
                      <a:txBody>
                        <a:bodyPr/>
                        <a:lstStyle/>
                        <a:p>
                          <a:pPr algn="ctr">
                            <a:lnSpc>
                              <a:spcPct val="115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5891">
                    <a:tc>
                      <a:txBody>
                        <a:bodyPr/>
                        <a:lstStyle/>
                        <a:p>
                          <a:pPr algn="ctr">
                            <a:lnSpc>
                              <a:spcPct val="115000"/>
                            </a:lnSpc>
                            <a:spcAft>
                              <a:spcPts val="0"/>
                            </a:spcAft>
                          </a:pPr>
                          <a:r>
                            <a:rPr lang="es-EC" sz="1100">
                              <a:effectLst/>
                            </a:rPr>
                            <a:t>J24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4,09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0,61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3,48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2,05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3">
                      <a:txBody>
                        <a:bodyPr/>
                        <a:lstStyle/>
                        <a:p>
                          <a:pPr algn="ctr">
                            <a:lnSpc>
                              <a:spcPct val="115000"/>
                            </a:lnSpc>
                            <a:spcAft>
                              <a:spcPts val="0"/>
                            </a:spcAft>
                          </a:pPr>
                          <a:r>
                            <a:rPr lang="es-EC" sz="1100">
                              <a:effectLst/>
                            </a:rPr>
                            <a:t>0,029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15891">
                    <a:tc>
                      <a:txBody>
                        <a:bodyPr/>
                        <a:lstStyle/>
                        <a:p>
                          <a:pPr algn="ctr">
                            <a:lnSpc>
                              <a:spcPct val="115000"/>
                            </a:lnSpc>
                            <a:spcAft>
                              <a:spcPts val="0"/>
                            </a:spcAft>
                          </a:pPr>
                          <a:r>
                            <a:rPr lang="es-EC" sz="1100">
                              <a:effectLst/>
                            </a:rPr>
                            <a:t>J25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1,71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5,75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0,46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5,29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1,368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15891">
                    <a:tc>
                      <a:txBody>
                        <a:bodyPr/>
                        <a:lstStyle/>
                        <a:p>
                          <a:pPr algn="ctr">
                            <a:lnSpc>
                              <a:spcPct val="115000"/>
                            </a:lnSpc>
                            <a:spcAft>
                              <a:spcPts val="0"/>
                            </a:spcAft>
                          </a:pPr>
                          <a:r>
                            <a:rPr lang="es-EC" sz="1100">
                              <a:effectLst/>
                            </a:rPr>
                            <a:t>J26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5,71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0,45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4,11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1,391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1782">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1,395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14:m>
                            <m:oMath xmlns:m="http://schemas.openxmlformats.org/officeDocument/2006/math">
                              <m:acc>
                                <m:accPr>
                                  <m:chr m:val="̅"/>
                                  <m:ctrlPr>
                                    <a:rPr lang="es-EC" sz="1100" i="1">
                                      <a:effectLst/>
                                      <a:latin typeface="Cambria Math" panose="02040503050406030204" pitchFamily="18" charset="0"/>
                                    </a:rPr>
                                  </m:ctrlPr>
                                </m:accPr>
                                <m:e>
                                  <m:r>
                                    <a:rPr lang="es-EC" sz="1100">
                                      <a:effectLst/>
                                      <a:latin typeface="Cambria Math" panose="02040503050406030204" pitchFamily="18" charset="0"/>
                                    </a:rPr>
                                    <m:t>𝜎</m:t>
                                  </m:r>
                                </m:e>
                              </m:acc>
                              <m:r>
                                <a:rPr lang="es-EC" sz="1100">
                                  <a:effectLst/>
                                  <a:latin typeface="Cambria Math" panose="02040503050406030204" pitchFamily="18" charset="0"/>
                                </a:rPr>
                                <m:t>=</m:t>
                              </m:r>
                            </m:oMath>
                          </a14:m>
                          <a:r>
                            <a:rPr lang="es-EC" sz="1100" dirty="0">
                              <a:effectLst/>
                            </a:rPr>
                            <a:t>0,026</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bl>
              </a:graphicData>
            </a:graphic>
          </p:graphicFrame>
        </mc:Choice>
        <mc:Fallback xmlns="">
          <p:graphicFrame>
            <p:nvGraphicFramePr>
              <p:cNvPr id="5" name="Marcador de contenido 4"/>
              <p:cNvGraphicFramePr>
                <a:graphicFrameLocks noGrp="1"/>
              </p:cNvGraphicFramePr>
              <p:nvPr>
                <p:ph sz="half" idx="1"/>
                <p:extLst>
                  <p:ext uri="{D42A27DB-BD31-4B8C-83A1-F6EECF244321}">
                    <p14:modId xmlns:p14="http://schemas.microsoft.com/office/powerpoint/2010/main" val="1694070568"/>
                  </p:ext>
                </p:extLst>
              </p:nvPr>
            </p:nvGraphicFramePr>
            <p:xfrm>
              <a:off x="979869" y="180907"/>
              <a:ext cx="9245959" cy="5852160"/>
            </p:xfrm>
            <a:graphic>
              <a:graphicData uri="http://schemas.openxmlformats.org/drawingml/2006/table">
                <a:tbl>
                  <a:tblPr firstRow="1" firstCol="1" bandRow="1">
                    <a:tableStyleId>{5C22544A-7EE6-4342-B048-85BDC9FD1C3A}</a:tableStyleId>
                  </a:tblPr>
                  <a:tblGrid>
                    <a:gridCol w="924596"/>
                    <a:gridCol w="104640"/>
                    <a:gridCol w="1056653"/>
                    <a:gridCol w="1063285"/>
                    <a:gridCol w="1170538"/>
                    <a:gridCol w="835835"/>
                    <a:gridCol w="1115062"/>
                    <a:gridCol w="978222"/>
                    <a:gridCol w="835835"/>
                    <a:gridCol w="1161293"/>
                  </a:tblGrid>
                  <a:tr h="373380">
                    <a:tc gridSpan="2">
                      <a:txBody>
                        <a:bodyPr/>
                        <a:lstStyle/>
                        <a:p>
                          <a:pPr>
                            <a:lnSpc>
                              <a:spcPct val="115000"/>
                            </a:lnSpc>
                            <a:spcAft>
                              <a:spcPts val="0"/>
                            </a:spcAft>
                          </a:pPr>
                          <a:r>
                            <a:rPr lang="es-EC" sz="1100" dirty="0">
                              <a:effectLst/>
                            </a:rPr>
                            <a:t>Denominación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dirty="0">
                              <a:effectLst/>
                            </a:rPr>
                            <a:t>P. sin saturar (g)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P. saturado (g)</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Peso sat. agua (g)</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probeta sat.</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de agua en poros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V. probeta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Den. Real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nSpc>
                              <a:spcPct val="115000"/>
                            </a:lnSpc>
                            <a:spcAft>
                              <a:spcPts val="0"/>
                            </a:spcAft>
                          </a:pPr>
                          <a:r>
                            <a:rPr lang="es-EC" sz="1100">
                              <a:effectLst/>
                            </a:rPr>
                            <a:t>Desv. Estándar</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gridSpan="2">
                      <a:txBody>
                        <a:bodyPr/>
                        <a:lstStyle/>
                        <a:p>
                          <a:pPr algn="ctr">
                            <a:lnSpc>
                              <a:spcPct val="115000"/>
                            </a:lnSpc>
                            <a:spcAft>
                              <a:spcPts val="0"/>
                            </a:spcAft>
                          </a:pPr>
                          <a:r>
                            <a:rPr lang="es-EC" sz="1100" dirty="0">
                              <a:effectLst/>
                            </a:rPr>
                            <a:t>Coco </a:t>
                          </a:r>
                          <a:r>
                            <a:rPr lang="es-EC" sz="1100" dirty="0" smtClean="0">
                              <a:effectLst/>
                            </a:rPr>
                            <a:t>Maduro </a:t>
                          </a:r>
                          <a:r>
                            <a:rPr lang="es-EC" sz="1100" dirty="0">
                              <a:effectLst/>
                            </a:rPr>
                            <a:t>1</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594">
                    <a:tc gridSpan="2">
                      <a:txBody>
                        <a:bodyPr/>
                        <a:lstStyle/>
                        <a:p>
                          <a:pPr algn="ctr">
                            <a:lnSpc>
                              <a:spcPct val="115000"/>
                            </a:lnSpc>
                            <a:spcAft>
                              <a:spcPts val="0"/>
                            </a:spcAft>
                          </a:pPr>
                          <a:r>
                            <a:rPr lang="es-EC" sz="1100" dirty="0">
                              <a:effectLst/>
                            </a:rPr>
                            <a:t>V14</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4,88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4,53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3,43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0,013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gridSpan="2">
                      <a:txBody>
                        <a:bodyPr/>
                        <a:lstStyle/>
                        <a:p>
                          <a:pPr algn="ctr">
                            <a:lnSpc>
                              <a:spcPct val="115000"/>
                            </a:lnSpc>
                            <a:spcAft>
                              <a:spcPts val="0"/>
                            </a:spcAft>
                          </a:pPr>
                          <a:r>
                            <a:rPr lang="es-EC" sz="1100" dirty="0">
                              <a:effectLst/>
                            </a:rPr>
                            <a:t>V15</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4,84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3,66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2,86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1,413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gridSpan="2">
                      <a:txBody>
                        <a:bodyPr/>
                        <a:lstStyle/>
                        <a:p>
                          <a:pPr algn="ctr">
                            <a:lnSpc>
                              <a:spcPct val="115000"/>
                            </a:lnSpc>
                            <a:spcAft>
                              <a:spcPts val="0"/>
                            </a:spcAft>
                          </a:pPr>
                          <a:r>
                            <a:rPr lang="es-EC" sz="1100">
                              <a:effectLst/>
                            </a:rPr>
                            <a:t>V16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3,86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1,438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3380">
                    <a:tc gridSpan="8">
                      <a:txBody>
                        <a:bodyPr/>
                        <a:lstStyle/>
                        <a:p>
                          <a:pPr algn="r">
                            <a:lnSpc>
                              <a:spcPct val="115000"/>
                            </a:lnSpc>
                            <a:spcAft>
                              <a:spcPts val="0"/>
                            </a:spcAft>
                          </a:pPr>
                          <a:r>
                            <a:rPr lang="es-EC" sz="1100" dirty="0">
                              <a:effectLst/>
                            </a:rPr>
                            <a:t> </a:t>
                          </a:r>
                        </a:p>
                        <a:p>
                          <a:pPr algn="r">
                            <a:lnSpc>
                              <a:spcPct val="115000"/>
                            </a:lnSpc>
                            <a:spcAft>
                              <a:spcPts val="0"/>
                            </a:spcAft>
                          </a:pPr>
                          <a:r>
                            <a:rPr lang="es-EC" sz="1100" dirty="0">
                              <a:effectLst/>
                            </a:rPr>
                            <a:t>PROMEDIO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gridSpan="2">
                      <a:txBody>
                        <a:bodyPr/>
                        <a:lstStyle/>
                        <a:p>
                          <a:pPr algn="ctr">
                            <a:lnSpc>
                              <a:spcPct val="115000"/>
                            </a:lnSpc>
                            <a:spcAft>
                              <a:spcPts val="0"/>
                            </a:spcAft>
                          </a:pPr>
                          <a:r>
                            <a:rPr lang="es-EC" sz="1100" dirty="0">
                              <a:effectLst/>
                            </a:rPr>
                            <a:t>Coco </a:t>
                          </a:r>
                          <a:r>
                            <a:rPr lang="es-EC" sz="1100" dirty="0" smtClean="0">
                              <a:effectLst/>
                            </a:rPr>
                            <a:t>Maduro 2</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594">
                    <a:tc gridSpan="2">
                      <a:txBody>
                        <a:bodyPr/>
                        <a:lstStyle/>
                        <a:p>
                          <a:pPr algn="ctr">
                            <a:lnSpc>
                              <a:spcPct val="115000"/>
                            </a:lnSpc>
                            <a:spcAft>
                              <a:spcPts val="0"/>
                            </a:spcAft>
                          </a:pPr>
                          <a:r>
                            <a:rPr lang="es-EC" sz="1100">
                              <a:effectLst/>
                            </a:rPr>
                            <a:t>V24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8,37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10,31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2,48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1,94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gridSpan="2">
                      <a:txBody>
                        <a:bodyPr/>
                        <a:lstStyle/>
                        <a:p>
                          <a:pPr algn="ctr">
                            <a:lnSpc>
                              <a:spcPct val="115000"/>
                            </a:lnSpc>
                            <a:spcAft>
                              <a:spcPts val="0"/>
                            </a:spcAft>
                          </a:pPr>
                          <a:r>
                            <a:rPr lang="es-EC" sz="1100">
                              <a:effectLst/>
                            </a:rPr>
                            <a:t>V25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gridSpan="2">
                      <a:txBody>
                        <a:bodyPr/>
                        <a:lstStyle/>
                        <a:p>
                          <a:pPr algn="ctr">
                            <a:lnSpc>
                              <a:spcPct val="115000"/>
                            </a:lnSpc>
                            <a:spcAft>
                              <a:spcPts val="0"/>
                            </a:spcAft>
                          </a:pPr>
                          <a:r>
                            <a:rPr lang="es-EC" sz="1100">
                              <a:effectLst/>
                            </a:rPr>
                            <a:t>V26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3,56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2,67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0,55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2,12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3380">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gridSpan="2">
                      <a:txBody>
                        <a:bodyPr/>
                        <a:lstStyle/>
                        <a:p>
                          <a:pPr algn="ctr">
                            <a:lnSpc>
                              <a:spcPct val="115000"/>
                            </a:lnSpc>
                            <a:spcAft>
                              <a:spcPts val="0"/>
                            </a:spcAft>
                          </a:pPr>
                          <a:r>
                            <a:rPr lang="es-EC" sz="1100" dirty="0">
                              <a:effectLst/>
                            </a:rPr>
                            <a:t>Coco </a:t>
                          </a:r>
                          <a:r>
                            <a:rPr lang="es-EC" sz="1100" dirty="0" smtClean="0">
                              <a:effectLst/>
                            </a:rPr>
                            <a:t>Maduro </a:t>
                          </a:r>
                          <a:r>
                            <a:rPr lang="es-EC" sz="1100" dirty="0">
                              <a:effectLst/>
                            </a:rPr>
                            <a:t>3</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594">
                    <a:tc gridSpan="2">
                      <a:txBody>
                        <a:bodyPr/>
                        <a:lstStyle/>
                        <a:p>
                          <a:pPr algn="ctr">
                            <a:lnSpc>
                              <a:spcPct val="115000"/>
                            </a:lnSpc>
                            <a:spcAft>
                              <a:spcPts val="0"/>
                            </a:spcAft>
                          </a:pPr>
                          <a:r>
                            <a:rPr lang="es-EC" sz="1100">
                              <a:effectLst/>
                            </a:rPr>
                            <a:t>V34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9,65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7,64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3">
                      <a:txBody>
                        <a:bodyPr/>
                        <a:lstStyle/>
                        <a:p>
                          <a:pPr algn="ctr">
                            <a:lnSpc>
                              <a:spcPct val="115000"/>
                            </a:lnSpc>
                            <a:spcAft>
                              <a:spcPts val="0"/>
                            </a:spcAft>
                          </a:pPr>
                          <a:r>
                            <a:rPr lang="es-EC" sz="1100">
                              <a:effectLst/>
                            </a:rPr>
                            <a:t>0,003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gridSpan="2">
                      <a:txBody>
                        <a:bodyPr/>
                        <a:lstStyle/>
                        <a:p>
                          <a:pPr algn="ctr">
                            <a:lnSpc>
                              <a:spcPct val="115000"/>
                            </a:lnSpc>
                            <a:spcAft>
                              <a:spcPts val="0"/>
                            </a:spcAft>
                          </a:pPr>
                          <a:r>
                            <a:rPr lang="es-EC" sz="1100">
                              <a:effectLst/>
                            </a:rPr>
                            <a:t>V35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3,91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5,89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dirty="0">
                              <a:effectLst/>
                            </a:rPr>
                            <a:t>1,13</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4,76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2,78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gridSpan="2">
                      <a:txBody>
                        <a:bodyPr/>
                        <a:lstStyle/>
                        <a:p>
                          <a:pPr algn="ctr">
                            <a:lnSpc>
                              <a:spcPct val="115000"/>
                            </a:lnSpc>
                            <a:spcAft>
                              <a:spcPts val="0"/>
                            </a:spcAft>
                          </a:pPr>
                          <a:r>
                            <a:rPr lang="es-EC" sz="1100">
                              <a:effectLst/>
                            </a:rPr>
                            <a:t>V36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pPr algn="ctr">
                            <a:lnSpc>
                              <a:spcPct val="115000"/>
                            </a:lnSpc>
                            <a:spcAft>
                              <a:spcPts val="0"/>
                            </a:spcAft>
                          </a:pP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2,94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0,84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3,18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1,08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1,400</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3380">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1,403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endParaRPr lang="es-EC"/>
                        </a:p>
                      </a:txBody>
                      <a:tcPr marL="33793" marR="33793" marT="0" marB="0">
                        <a:blipFill rotWithShape="0">
                          <a:blip r:embed="rId2"/>
                          <a:stretch>
                            <a:fillRect l="-695288" t="-893443" r="-2094" b="-613115"/>
                          </a:stretch>
                        </a:blipFill>
                      </a:tcPr>
                    </a:tc>
                  </a:tr>
                  <a:tr h="180594">
                    <a:tc>
                      <a:txBody>
                        <a:bodyPr/>
                        <a:lstStyle/>
                        <a:p>
                          <a:pPr algn="ctr">
                            <a:lnSpc>
                              <a:spcPct val="115000"/>
                            </a:lnSpc>
                            <a:spcAft>
                              <a:spcPts val="0"/>
                            </a:spcAft>
                          </a:pPr>
                          <a:r>
                            <a:rPr lang="es-EC" sz="1100">
                              <a:effectLst/>
                            </a:rPr>
                            <a:t>Coco Joven 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9">
                      <a:txBody>
                        <a:bodyPr/>
                        <a:lstStyle/>
                        <a:p>
                          <a:pPr algn="ctr">
                            <a:lnSpc>
                              <a:spcPct val="115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594">
                    <a:tc>
                      <a:txBody>
                        <a:bodyPr/>
                        <a:lstStyle/>
                        <a:p>
                          <a:pPr algn="ctr">
                            <a:lnSpc>
                              <a:spcPct val="115000"/>
                            </a:lnSpc>
                            <a:spcAft>
                              <a:spcPts val="0"/>
                            </a:spcAft>
                          </a:pPr>
                          <a:r>
                            <a:rPr lang="es-EC" sz="1100">
                              <a:effectLst/>
                            </a:rPr>
                            <a:t>J14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2,64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4,99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0,79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2,35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1,85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100">
                              <a:effectLst/>
                            </a:rPr>
                            <a:t>0,023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a:txBody>
                        <a:bodyPr/>
                        <a:lstStyle/>
                        <a:p>
                          <a:pPr algn="ctr">
                            <a:lnSpc>
                              <a:spcPct val="115000"/>
                            </a:lnSpc>
                            <a:spcAft>
                              <a:spcPts val="0"/>
                            </a:spcAft>
                          </a:pPr>
                          <a:r>
                            <a:rPr lang="es-EC" sz="1100">
                              <a:effectLst/>
                            </a:rPr>
                            <a:t>J15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3,51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6,76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0,98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5,78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2,53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a:txBody>
                        <a:bodyPr/>
                        <a:lstStyle/>
                        <a:p>
                          <a:pPr algn="ctr">
                            <a:lnSpc>
                              <a:spcPct val="115000"/>
                            </a:lnSpc>
                            <a:spcAft>
                              <a:spcPts val="0"/>
                            </a:spcAft>
                          </a:pPr>
                          <a:r>
                            <a:rPr lang="es-EC" sz="1100">
                              <a:effectLst/>
                            </a:rPr>
                            <a:t>J16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3,87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0,57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1,83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1,388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3380">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1,401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a:txBody>
                        <a:bodyPr/>
                        <a:lstStyle/>
                        <a:p>
                          <a:pPr algn="ctr">
                            <a:lnSpc>
                              <a:spcPct val="115000"/>
                            </a:lnSpc>
                            <a:spcAft>
                              <a:spcPts val="0"/>
                            </a:spcAft>
                          </a:pPr>
                          <a:r>
                            <a:rPr lang="es-EC" sz="1100">
                              <a:effectLst/>
                            </a:rPr>
                            <a:t>Coco Joven 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9">
                      <a:txBody>
                        <a:bodyPr/>
                        <a:lstStyle/>
                        <a:p>
                          <a:pPr algn="ctr">
                            <a:lnSpc>
                              <a:spcPct val="115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594">
                    <a:tc>
                      <a:txBody>
                        <a:bodyPr/>
                        <a:lstStyle/>
                        <a:p>
                          <a:pPr algn="ctr">
                            <a:lnSpc>
                              <a:spcPct val="115000"/>
                            </a:lnSpc>
                            <a:spcAft>
                              <a:spcPts val="0"/>
                            </a:spcAft>
                          </a:pPr>
                          <a:r>
                            <a:rPr lang="es-EC" sz="1100">
                              <a:effectLst/>
                            </a:rPr>
                            <a:t>J24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2,04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4,09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0,61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3,48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2,05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1,427</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3">
                      <a:txBody>
                        <a:bodyPr/>
                        <a:lstStyle/>
                        <a:p>
                          <a:pPr algn="ctr">
                            <a:lnSpc>
                              <a:spcPct val="115000"/>
                            </a:lnSpc>
                            <a:spcAft>
                              <a:spcPts val="0"/>
                            </a:spcAft>
                          </a:pPr>
                          <a:r>
                            <a:rPr lang="es-EC" sz="1100">
                              <a:effectLst/>
                            </a:rPr>
                            <a:t>0,029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0594">
                    <a:tc>
                      <a:txBody>
                        <a:bodyPr/>
                        <a:lstStyle/>
                        <a:p>
                          <a:pPr algn="ctr">
                            <a:lnSpc>
                              <a:spcPct val="115000"/>
                            </a:lnSpc>
                            <a:spcAft>
                              <a:spcPts val="0"/>
                            </a:spcAft>
                          </a:pPr>
                          <a:r>
                            <a:rPr lang="es-EC" sz="1100">
                              <a:effectLst/>
                            </a:rPr>
                            <a:t>J25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1,71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5,75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0,46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5,29</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4,04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1,25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1,368</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0594">
                    <a:tc>
                      <a:txBody>
                        <a:bodyPr/>
                        <a:lstStyle/>
                        <a:p>
                          <a:pPr algn="ctr">
                            <a:lnSpc>
                              <a:spcPct val="115000"/>
                            </a:lnSpc>
                            <a:spcAft>
                              <a:spcPts val="0"/>
                            </a:spcAft>
                          </a:pPr>
                          <a:r>
                            <a:rPr lang="es-EC" sz="1100">
                              <a:effectLst/>
                            </a:rPr>
                            <a:t>J26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2">
                      <a:txBody>
                        <a:bodyPr/>
                        <a:lstStyle/>
                        <a:p>
                          <a:pPr algn="ctr">
                            <a:lnSpc>
                              <a:spcPct val="115000"/>
                            </a:lnSpc>
                            <a:spcAft>
                              <a:spcPts val="0"/>
                            </a:spcAft>
                          </a:pPr>
                          <a:r>
                            <a:rPr lang="es-EC" sz="1100">
                              <a:effectLst/>
                            </a:rPr>
                            <a:t>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100">
                              <a:effectLst/>
                            </a:rPr>
                            <a:t>5,71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0,45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5,26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4,11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1,15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100">
                              <a:effectLst/>
                            </a:rPr>
                            <a:t>1,391</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3380">
                    <a:tc gridSpan="8">
                      <a:txBody>
                        <a:bodyPr/>
                        <a:lstStyle/>
                        <a:p>
                          <a:pPr algn="r">
                            <a:lnSpc>
                              <a:spcPct val="115000"/>
                            </a:lnSpc>
                            <a:spcAft>
                              <a:spcPts val="0"/>
                            </a:spcAft>
                          </a:pPr>
                          <a:r>
                            <a:rPr lang="es-EC" sz="1100">
                              <a:effectLst/>
                            </a:rPr>
                            <a:t> </a:t>
                          </a:r>
                        </a:p>
                        <a:p>
                          <a:pPr algn="r">
                            <a:lnSpc>
                              <a:spcPct val="115000"/>
                            </a:lnSpc>
                            <a:spcAft>
                              <a:spcPts val="0"/>
                            </a:spcAft>
                          </a:pPr>
                          <a:r>
                            <a:rPr lang="es-EC" sz="1100">
                              <a:effectLst/>
                            </a:rPr>
                            <a:t>PROMEDIO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1,395</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endParaRPr lang="es-EC"/>
                        </a:p>
                      </a:txBody>
                      <a:tcPr marL="33793" marR="33793" marT="0" marB="0">
                        <a:blipFill rotWithShape="0">
                          <a:blip r:embed="rId2"/>
                          <a:stretch>
                            <a:fillRect l="-695288" t="-1483607" r="-2094" b="-22951"/>
                          </a:stretch>
                        </a:blipFill>
                      </a:tcPr>
                    </a:tc>
                  </a:tr>
                </a:tbl>
              </a:graphicData>
            </a:graphic>
          </p:graphicFrame>
        </mc:Fallback>
      </mc:AlternateContent>
      <p:pic>
        <p:nvPicPr>
          <p:cNvPr id="4" name="Imagen 3"/>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42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38447"/>
            <a:ext cx="10018713" cy="1752599"/>
          </a:xfrm>
        </p:spPr>
        <p:txBody>
          <a:bodyPr/>
          <a:lstStyle/>
          <a:p>
            <a:r>
              <a:rPr lang="es-EC" b="1" i="1" dirty="0" smtClean="0"/>
              <a:t>Resultados Densidad</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212477132"/>
              </p:ext>
            </p:extLst>
          </p:nvPr>
        </p:nvGraphicFramePr>
        <p:xfrm>
          <a:off x="1957589" y="1233197"/>
          <a:ext cx="8255358" cy="431759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94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638859" y="1030473"/>
            <a:ext cx="4895055" cy="3124201"/>
          </a:xfrm>
        </p:spPr>
        <p:txBody>
          <a:bodyPr>
            <a:normAutofit/>
          </a:bodyPr>
          <a:lstStyle/>
          <a:p>
            <a:r>
              <a:rPr lang="es-EC" sz="2400" dirty="0" smtClean="0"/>
              <a:t>Densidad Real</a:t>
            </a:r>
          </a:p>
          <a:p>
            <a:r>
              <a:rPr lang="es-EC" sz="2400" dirty="0" smtClean="0"/>
              <a:t>Densidad Aparente</a:t>
            </a:r>
          </a:p>
          <a:p>
            <a:pPr lvl="1">
              <a:buFont typeface="Wingdings" panose="05000000000000000000" pitchFamily="2" charset="2"/>
              <a:buChar char="ü"/>
            </a:pPr>
            <a:r>
              <a:rPr lang="es-EC" sz="2000" dirty="0" smtClean="0"/>
              <a:t>Método Mercurio</a:t>
            </a:r>
          </a:p>
          <a:p>
            <a:pPr lvl="1">
              <a:buFont typeface="Wingdings" panose="05000000000000000000" pitchFamily="2" charset="2"/>
              <a:buChar char="ü"/>
            </a:pPr>
            <a:r>
              <a:rPr lang="es-EC" sz="2000" dirty="0" smtClean="0"/>
              <a:t>Método Parafina</a:t>
            </a:r>
            <a:endParaRPr lang="es-EC" sz="2000" dirty="0"/>
          </a:p>
        </p:txBody>
      </p:sp>
      <p:pic>
        <p:nvPicPr>
          <p:cNvPr id="2" name="Marcador de contenido 1"/>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0475"/>
          <a:stretch/>
        </p:blipFill>
        <p:spPr>
          <a:xfrm rot="5400000">
            <a:off x="915709" y="3811908"/>
            <a:ext cx="1968578" cy="2123597"/>
          </a:xfrm>
        </p:spPr>
      </p:pic>
      <p:sp>
        <p:nvSpPr>
          <p:cNvPr id="5" name="Título 1"/>
          <p:cNvSpPr txBox="1">
            <a:spLocks/>
          </p:cNvSpPr>
          <p:nvPr/>
        </p:nvSpPr>
        <p:spPr>
          <a:xfrm>
            <a:off x="327848" y="-3135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Propiedades Físicas</a:t>
            </a:r>
            <a:endParaRPr lang="es-EC" b="1" i="1" dirty="0"/>
          </a:p>
        </p:txBody>
      </p:sp>
      <p:sp>
        <p:nvSpPr>
          <p:cNvPr id="6" name="Título 1"/>
          <p:cNvSpPr txBox="1">
            <a:spLocks/>
          </p:cNvSpPr>
          <p:nvPr/>
        </p:nvSpPr>
        <p:spPr>
          <a:xfrm>
            <a:off x="4715328" y="349250"/>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Porosidad</a:t>
            </a:r>
            <a:endParaRPr lang="es-EC" b="1" i="1" dirty="0"/>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9026" r="14245"/>
          <a:stretch/>
        </p:blipFill>
        <p:spPr>
          <a:xfrm rot="5400000">
            <a:off x="3738867" y="3841903"/>
            <a:ext cx="2027945" cy="1982274"/>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6708045" y="2710127"/>
                <a:ext cx="4109908"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𝑃𝑜𝑟𝑜𝑠𝑖𝑑𝑎𝑑</m:t>
                      </m:r>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𝑅𝐸𝐴𝐿</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𝐴𝑃𝐴𝑅𝐸𝑁𝑇𝐸</m:t>
                              </m:r>
                            </m:sub>
                          </m:sSub>
                        </m:num>
                        <m:den>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𝑅𝐸𝐴𝐿</m:t>
                              </m:r>
                            </m:sub>
                          </m:sSub>
                        </m:den>
                      </m:f>
                      <m:r>
                        <a:rPr lang="es-EC" i="1">
                          <a:latin typeface="Cambria Math" panose="02040503050406030204" pitchFamily="18" charset="0"/>
                        </a:rPr>
                        <m:t>𝑋</m:t>
                      </m:r>
                      <m:r>
                        <a:rPr lang="es-EC" i="0">
                          <a:latin typeface="Cambria Math" panose="02040503050406030204" pitchFamily="18" charset="0"/>
                        </a:rPr>
                        <m:t> 100</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708045" y="2710127"/>
                <a:ext cx="4109908" cy="613501"/>
              </a:xfrm>
              <a:prstGeom prst="rect">
                <a:avLst/>
              </a:prstGeom>
              <a:blipFill rotWithShape="0">
                <a:blip r:embed="rId4"/>
                <a:stretch>
                  <a:fillRect/>
                </a:stretch>
              </a:blipFill>
            </p:spPr>
            <p:txBody>
              <a:bodyPr/>
              <a:lstStyle/>
              <a:p>
                <a:r>
                  <a:rPr lang="es-EC">
                    <a:noFill/>
                  </a:rPr>
                  <a:t> </a:t>
                </a:r>
              </a:p>
            </p:txBody>
          </p:sp>
        </mc:Fallback>
      </mc:AlternateContent>
      <p:pic>
        <p:nvPicPr>
          <p:cNvPr id="9" name="Imagen 8"/>
          <p:cNvPicPr/>
          <p:nvPr/>
        </p:nvPicPr>
        <p:blipFill rotWithShape="1">
          <a:blip r:embed="rId5"/>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78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7038" y="-112690"/>
            <a:ext cx="10018713" cy="1752599"/>
          </a:xfrm>
        </p:spPr>
        <p:txBody>
          <a:bodyPr/>
          <a:lstStyle/>
          <a:p>
            <a:r>
              <a:rPr lang="es-EC" b="1" i="1" dirty="0" smtClean="0"/>
              <a:t>Resultados Porosidad</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786471861"/>
              </p:ext>
            </p:extLst>
          </p:nvPr>
        </p:nvGraphicFramePr>
        <p:xfrm>
          <a:off x="2430919" y="1355837"/>
          <a:ext cx="7970949" cy="409865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362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C:\Users\Usuario\Desktop\TESIS ESPE MEDINA ALEJANDRO\imagenes\20180719_094007.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7030" t="6102" r="26650" b="15548"/>
          <a:stretch/>
        </p:blipFill>
        <p:spPr bwMode="auto">
          <a:xfrm rot="5400000">
            <a:off x="985232" y="1732210"/>
            <a:ext cx="3644723" cy="4095481"/>
          </a:xfrm>
          <a:prstGeom prst="rect">
            <a:avLst/>
          </a:prstGeom>
          <a:noFill/>
          <a:ln>
            <a:noFill/>
          </a:ln>
          <a:extLst>
            <a:ext uri="{53640926-AAD7-44D8-BBD7-CCE9431645EC}">
              <a14:shadowObscured xmlns:a14="http://schemas.microsoft.com/office/drawing/2010/main"/>
            </a:ext>
          </a:extLst>
        </p:spPr>
      </p:pic>
      <p:sp>
        <p:nvSpPr>
          <p:cNvPr id="4" name="Marcador de contenido 3"/>
          <p:cNvSpPr>
            <a:spLocks noGrp="1"/>
          </p:cNvSpPr>
          <p:nvPr>
            <p:ph sz="half" idx="2"/>
          </p:nvPr>
        </p:nvSpPr>
        <p:spPr>
          <a:xfrm>
            <a:off x="5061397" y="1352281"/>
            <a:ext cx="6452316" cy="4971245"/>
          </a:xfrm>
        </p:spPr>
        <p:txBody>
          <a:bodyPr>
            <a:normAutofit/>
          </a:bodyPr>
          <a:lstStyle/>
          <a:p>
            <a:pPr marL="0" indent="0">
              <a:buNone/>
            </a:pPr>
            <a:r>
              <a:rPr lang="es-EC" b="1" dirty="0"/>
              <a:t>PROCEDIMIENTO</a:t>
            </a:r>
            <a:endParaRPr lang="es-EC" dirty="0"/>
          </a:p>
          <a:p>
            <a:pPr lvl="0">
              <a:buFont typeface="Wingdings" panose="05000000000000000000" pitchFamily="2" charset="2"/>
              <a:buChar char="ü"/>
            </a:pPr>
            <a:r>
              <a:rPr lang="es-EC" dirty="0"/>
              <a:t>Verificar que el equipo se encuentre calibrado.</a:t>
            </a:r>
          </a:p>
          <a:p>
            <a:pPr lvl="0">
              <a:buFont typeface="Wingdings" panose="05000000000000000000" pitchFamily="2" charset="2"/>
              <a:buChar char="ü"/>
            </a:pPr>
            <a:r>
              <a:rPr lang="es-EC" dirty="0"/>
              <a:t>Pesar la muestra a quemar, obtener un peso exacto de 0,8 gramos.</a:t>
            </a:r>
          </a:p>
          <a:p>
            <a:pPr lvl="0">
              <a:buFont typeface="Wingdings" panose="05000000000000000000" pitchFamily="2" charset="2"/>
              <a:buChar char="ü"/>
            </a:pPr>
            <a:r>
              <a:rPr lang="es-EC" dirty="0"/>
              <a:t>Introducir en el crisol y montar en la bomba ya configurada.</a:t>
            </a:r>
          </a:p>
          <a:p>
            <a:pPr lvl="0">
              <a:buFont typeface="Wingdings" panose="05000000000000000000" pitchFamily="2" charset="2"/>
              <a:buChar char="ü"/>
            </a:pPr>
            <a:r>
              <a:rPr lang="es-EC" dirty="0"/>
              <a:t>Presurizar oxígeno a 15 PSI en la bomba.</a:t>
            </a:r>
          </a:p>
          <a:p>
            <a:pPr lvl="0">
              <a:buFont typeface="Wingdings" panose="05000000000000000000" pitchFamily="2" charset="2"/>
              <a:buChar char="ü"/>
            </a:pPr>
            <a:r>
              <a:rPr lang="es-EC" dirty="0"/>
              <a:t>Establecer una temperatura inicial de 21 °C para iniciar el funcionamiento del equipo.</a:t>
            </a:r>
          </a:p>
          <a:p>
            <a:pPr lvl="0">
              <a:buFont typeface="Wingdings" panose="05000000000000000000" pitchFamily="2" charset="2"/>
              <a:buChar char="ü"/>
            </a:pPr>
            <a:r>
              <a:rPr lang="es-EC" dirty="0"/>
              <a:t>Iniciar la inflamación hasta verificar que la temperatura vaya aumentando.</a:t>
            </a:r>
          </a:p>
          <a:p>
            <a:pPr lvl="0">
              <a:buFont typeface="Wingdings" panose="05000000000000000000" pitchFamily="2" charset="2"/>
              <a:buChar char="ü"/>
            </a:pPr>
            <a:r>
              <a:rPr lang="es-EC" dirty="0"/>
              <a:t>Establecer la temperatura final de combustión.</a:t>
            </a:r>
          </a:p>
          <a:p>
            <a:pPr lvl="0">
              <a:buFont typeface="Wingdings" panose="05000000000000000000" pitchFamily="2" charset="2"/>
              <a:buChar char="ü"/>
            </a:pPr>
            <a:r>
              <a:rPr lang="es-EC" dirty="0"/>
              <a:t>Realizar los cálculos pertinentes. </a:t>
            </a:r>
          </a:p>
          <a:p>
            <a:endParaRPr lang="es-EC" dirty="0"/>
          </a:p>
        </p:txBody>
      </p:sp>
      <p:sp>
        <p:nvSpPr>
          <p:cNvPr id="5" name="Título 1"/>
          <p:cNvSpPr txBox="1">
            <a:spLocks/>
          </p:cNvSpPr>
          <p:nvPr/>
        </p:nvSpPr>
        <p:spPr>
          <a:xfrm>
            <a:off x="366485" y="-313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Propiedades Térmicas</a:t>
            </a:r>
            <a:endParaRPr lang="es-EC" b="1" i="1" dirty="0"/>
          </a:p>
        </p:txBody>
      </p:sp>
      <p:sp>
        <p:nvSpPr>
          <p:cNvPr id="6" name="Título 1"/>
          <p:cNvSpPr txBox="1">
            <a:spLocks/>
          </p:cNvSpPr>
          <p:nvPr/>
        </p:nvSpPr>
        <p:spPr>
          <a:xfrm>
            <a:off x="4715328" y="349250"/>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Poder Calorífico</a:t>
            </a:r>
            <a:endParaRPr lang="es-EC" b="1" i="1" dirty="0"/>
          </a:p>
        </p:txBody>
      </p:sp>
      <p:pic>
        <p:nvPicPr>
          <p:cNvPr id="8" name="Imagen 7"/>
          <p:cNvPicPr/>
          <p:nvPr/>
        </p:nvPicPr>
        <p:blipFill rotWithShape="1">
          <a:blip r:embed="rId3"/>
          <a:srcRect l="23086" r="23609"/>
          <a:stretch/>
        </p:blipFill>
        <p:spPr bwMode="auto">
          <a:xfrm>
            <a:off x="9079606" y="5859887"/>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3109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076" y="-231768"/>
            <a:ext cx="10515600" cy="1325563"/>
          </a:xfrm>
        </p:spPr>
        <p:txBody>
          <a:bodyPr/>
          <a:lstStyle/>
          <a:p>
            <a:r>
              <a:rPr lang="es-EC" b="1" i="1" dirty="0" smtClean="0"/>
              <a:t>Datos Obtenidos</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995831298"/>
              </p:ext>
            </p:extLst>
          </p:nvPr>
        </p:nvGraphicFramePr>
        <p:xfrm>
          <a:off x="1133342" y="1096475"/>
          <a:ext cx="7581362" cy="2154410"/>
        </p:xfrm>
        <a:graphic>
          <a:graphicData uri="http://schemas.openxmlformats.org/drawingml/2006/table">
            <a:tbl>
              <a:tblPr firstRow="1" firstCol="1" bandRow="1">
                <a:tableStyleId>{5C22544A-7EE6-4342-B048-85BDC9FD1C3A}</a:tableStyleId>
              </a:tblPr>
              <a:tblGrid>
                <a:gridCol w="911280"/>
                <a:gridCol w="985576"/>
                <a:gridCol w="615606"/>
                <a:gridCol w="800592"/>
                <a:gridCol w="800592"/>
                <a:gridCol w="800592"/>
                <a:gridCol w="914312"/>
                <a:gridCol w="917347"/>
                <a:gridCol w="835465"/>
              </a:tblGrid>
              <a:tr h="719024">
                <a:tc>
                  <a:txBody>
                    <a:bodyPr/>
                    <a:lstStyle/>
                    <a:p>
                      <a:pPr algn="ctr">
                        <a:lnSpc>
                          <a:spcPct val="115000"/>
                        </a:lnSpc>
                        <a:spcAft>
                          <a:spcPts val="0"/>
                        </a:spcAft>
                      </a:pPr>
                      <a:r>
                        <a:rPr lang="es-EC" sz="1400" dirty="0">
                          <a:effectLst/>
                        </a:rPr>
                        <a:t>Denominación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C. </a:t>
                      </a:r>
                      <a:r>
                        <a:rPr lang="es-EC" sz="1400" dirty="0" smtClean="0">
                          <a:effectLst/>
                        </a:rPr>
                        <a:t>Calorífica </a:t>
                      </a:r>
                      <a:r>
                        <a:rPr lang="es-EC" sz="1400" dirty="0">
                          <a:effectLst/>
                        </a:rPr>
                        <a:t>Equipo (J/°C)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Peso muestra (gr)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err="1">
                          <a:effectLst/>
                        </a:rPr>
                        <a:t>Temp</a:t>
                      </a:r>
                      <a:r>
                        <a:rPr lang="es-EC" sz="1400" dirty="0">
                          <a:effectLst/>
                        </a:rPr>
                        <a:t>. Inicial (°C)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Temp. Final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Elev. Temp.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E. Total liberada (J)</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Valor </a:t>
                      </a:r>
                      <a:r>
                        <a:rPr lang="es-EC" sz="1400" dirty="0" smtClean="0">
                          <a:effectLst/>
                        </a:rPr>
                        <a:t>Calorífico </a:t>
                      </a:r>
                      <a:r>
                        <a:rPr lang="es-EC" sz="1400" dirty="0">
                          <a:effectLst/>
                        </a:rPr>
                        <a:t>(J/gr)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Desv. Estándar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405250">
                <a:tc>
                  <a:txBody>
                    <a:bodyPr/>
                    <a:lstStyle/>
                    <a:p>
                      <a:pPr algn="ctr">
                        <a:lnSpc>
                          <a:spcPct val="115000"/>
                        </a:lnSpc>
                        <a:spcAft>
                          <a:spcPts val="0"/>
                        </a:spcAft>
                      </a:pPr>
                      <a:r>
                        <a:rPr lang="es-EC" sz="1400">
                          <a:effectLst/>
                        </a:rPr>
                        <a:t>Cuesco de palma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9676">
                <a:tc>
                  <a:txBody>
                    <a:bodyPr/>
                    <a:lstStyle/>
                    <a:p>
                      <a:pPr algn="ctr">
                        <a:lnSpc>
                          <a:spcPct val="115000"/>
                        </a:lnSpc>
                        <a:spcAft>
                          <a:spcPts val="0"/>
                        </a:spcAft>
                      </a:pPr>
                      <a:r>
                        <a:rPr lang="es-EC" sz="1400">
                          <a:effectLst/>
                        </a:rPr>
                        <a:t>Muestra 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11022,5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0,8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21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22,27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1,27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13998,57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17498,21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400" dirty="0">
                          <a:effectLst/>
                        </a:rPr>
                        <a:t>1562,87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239676">
                <a:tc>
                  <a:txBody>
                    <a:bodyPr/>
                    <a:lstStyle/>
                    <a:p>
                      <a:pPr algn="ctr">
                        <a:lnSpc>
                          <a:spcPct val="115000"/>
                        </a:lnSpc>
                        <a:spcAft>
                          <a:spcPts val="0"/>
                        </a:spcAft>
                      </a:pPr>
                      <a:r>
                        <a:rPr lang="es-EC" sz="1400">
                          <a:effectLst/>
                        </a:rPr>
                        <a:t>Muestra 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11022,5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0,8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22,25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13778,12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17222,65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9676">
                <a:tc>
                  <a:txBody>
                    <a:bodyPr/>
                    <a:lstStyle/>
                    <a:p>
                      <a:pPr algn="ctr">
                        <a:lnSpc>
                          <a:spcPct val="115000"/>
                        </a:lnSpc>
                        <a:spcAft>
                          <a:spcPts val="0"/>
                        </a:spcAft>
                      </a:pPr>
                      <a:r>
                        <a:rPr lang="es-EC" sz="1400">
                          <a:effectLst/>
                        </a:rPr>
                        <a:t>Muestra 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11022,5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0,8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22,5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1,5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a:effectLst/>
                        </a:rPr>
                        <a:t>16533,75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400" dirty="0">
                          <a:effectLst/>
                        </a:rPr>
                        <a:t>20667,18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239676">
                <a:tc gridSpan="7">
                  <a:txBody>
                    <a:bodyPr/>
                    <a:lstStyle/>
                    <a:p>
                      <a:pPr algn="r">
                        <a:lnSpc>
                          <a:spcPct val="115000"/>
                        </a:lnSpc>
                        <a:spcAft>
                          <a:spcPts val="0"/>
                        </a:spcAft>
                      </a:pPr>
                      <a:r>
                        <a:rPr lang="es-EC" sz="1400" dirty="0">
                          <a:effectLst/>
                        </a:rPr>
                        <a:t>PROMEDIO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dirty="0">
                          <a:effectLst/>
                        </a:rPr>
                        <a:t>18462,68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bl>
          </a:graphicData>
        </a:graphic>
      </p:graphicFrame>
      <p:graphicFrame>
        <p:nvGraphicFramePr>
          <p:cNvPr id="6" name="Marcador de contenido 5"/>
          <p:cNvGraphicFramePr>
            <a:graphicFrameLocks noGrp="1"/>
          </p:cNvGraphicFramePr>
          <p:nvPr>
            <p:ph sz="half" idx="2"/>
            <p:extLst>
              <p:ext uri="{D42A27DB-BD31-4B8C-83A1-F6EECF244321}">
                <p14:modId xmlns:p14="http://schemas.microsoft.com/office/powerpoint/2010/main" val="891019767"/>
              </p:ext>
            </p:extLst>
          </p:nvPr>
        </p:nvGraphicFramePr>
        <p:xfrm>
          <a:off x="1133342" y="3712550"/>
          <a:ext cx="7817475" cy="2614617"/>
        </p:xfrm>
        <a:graphic>
          <a:graphicData uri="http://schemas.openxmlformats.org/drawingml/2006/table">
            <a:tbl>
              <a:tblPr firstRow="1" firstCol="1" bandRow="1">
                <a:tableStyleId>{5C22544A-7EE6-4342-B048-85BDC9FD1C3A}</a:tableStyleId>
              </a:tblPr>
              <a:tblGrid>
                <a:gridCol w="719208"/>
                <a:gridCol w="1199200"/>
                <a:gridCol w="739533"/>
                <a:gridCol w="856795"/>
                <a:gridCol w="813017"/>
                <a:gridCol w="806763"/>
                <a:gridCol w="936534"/>
                <a:gridCol w="999074"/>
                <a:gridCol w="747351"/>
              </a:tblGrid>
              <a:tr h="379857">
                <a:tc>
                  <a:txBody>
                    <a:bodyPr/>
                    <a:lstStyle/>
                    <a:p>
                      <a:pPr algn="ctr">
                        <a:lnSpc>
                          <a:spcPct val="115000"/>
                        </a:lnSpc>
                        <a:spcAft>
                          <a:spcPts val="0"/>
                        </a:spcAft>
                      </a:pPr>
                      <a:r>
                        <a:rPr lang="es-EC" sz="1200" dirty="0">
                          <a:effectLst/>
                        </a:rPr>
                        <a:t>Denominación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C. Calorífica Equipo (J/°C)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P. muestra (gr)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Temp. Inicial (°C)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Temp. Final (°C)</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err="1">
                          <a:effectLst/>
                        </a:rPr>
                        <a:t>Elev</a:t>
                      </a:r>
                      <a:r>
                        <a:rPr lang="es-EC" sz="1200" dirty="0">
                          <a:effectLst/>
                        </a:rPr>
                        <a:t>. </a:t>
                      </a:r>
                      <a:r>
                        <a:rPr lang="es-EC" sz="1200" dirty="0" err="1">
                          <a:effectLst/>
                        </a:rPr>
                        <a:t>Temp</a:t>
                      </a:r>
                      <a:r>
                        <a:rPr lang="es-EC" sz="1200" dirty="0">
                          <a:effectLst/>
                        </a:rPr>
                        <a:t>. (°C)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E. Total liberada (J)</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Valor Calorífico (J/gr)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err="1">
                          <a:effectLst/>
                        </a:rPr>
                        <a:t>Desv</a:t>
                      </a:r>
                      <a:r>
                        <a:rPr lang="es-EC" sz="1200" dirty="0">
                          <a:effectLst/>
                        </a:rPr>
                        <a:t>. Estándar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231406">
                <a:tc>
                  <a:txBody>
                    <a:bodyPr/>
                    <a:lstStyle/>
                    <a:p>
                      <a:pPr algn="ctr">
                        <a:lnSpc>
                          <a:spcPct val="115000"/>
                        </a:lnSpc>
                        <a:spcAft>
                          <a:spcPts val="0"/>
                        </a:spcAft>
                      </a:pPr>
                      <a:r>
                        <a:rPr lang="es-EC" sz="1200" dirty="0">
                          <a:effectLst/>
                        </a:rPr>
                        <a:t>Coco Joven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8">
                  <a:txBody>
                    <a:bodyPr/>
                    <a:lstStyle/>
                    <a:p>
                      <a:pPr algn="ctr">
                        <a:lnSpc>
                          <a:spcPct val="115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7761">
                <a:tc>
                  <a:txBody>
                    <a:bodyPr/>
                    <a:lstStyle/>
                    <a:p>
                      <a:pPr algn="ctr">
                        <a:lnSpc>
                          <a:spcPct val="115000"/>
                        </a:lnSpc>
                        <a:spcAft>
                          <a:spcPts val="0"/>
                        </a:spcAft>
                      </a:pPr>
                      <a:r>
                        <a:rPr lang="es-EC" sz="1200">
                          <a:effectLst/>
                        </a:rPr>
                        <a:t>Muestra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11022,5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22,45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1,45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15982,62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19978,28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3">
                  <a:txBody>
                    <a:bodyPr/>
                    <a:lstStyle/>
                    <a:p>
                      <a:pPr algn="ctr">
                        <a:lnSpc>
                          <a:spcPct val="115000"/>
                        </a:lnSpc>
                        <a:spcAft>
                          <a:spcPts val="0"/>
                        </a:spcAft>
                      </a:pPr>
                      <a:r>
                        <a:rPr lang="es-EC" sz="1200">
                          <a:effectLst/>
                        </a:rPr>
                        <a:t>1363,9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7761">
                <a:tc>
                  <a:txBody>
                    <a:bodyPr/>
                    <a:lstStyle/>
                    <a:p>
                      <a:pPr algn="ctr">
                        <a:lnSpc>
                          <a:spcPct val="115000"/>
                        </a:lnSpc>
                        <a:spcAft>
                          <a:spcPts val="0"/>
                        </a:spcAft>
                      </a:pPr>
                      <a:r>
                        <a:rPr lang="es-EC" sz="1200">
                          <a:effectLst/>
                        </a:rPr>
                        <a:t>Muestra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11022,5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22,31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1,31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14439,47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18049,34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379857">
                <a:tc>
                  <a:txBody>
                    <a:bodyPr/>
                    <a:lstStyle/>
                    <a:p>
                      <a:pPr algn="ctr">
                        <a:lnSpc>
                          <a:spcPct val="115000"/>
                        </a:lnSpc>
                        <a:spcAft>
                          <a:spcPts val="0"/>
                        </a:spcAft>
                      </a:pPr>
                      <a:r>
                        <a:rPr lang="es-EC" sz="1200">
                          <a:effectLst/>
                        </a:rPr>
                        <a:t>Coco Viejo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gridSpan="6">
                  <a:txBody>
                    <a:bodyPr/>
                    <a:lstStyle/>
                    <a:p>
                      <a:pPr algn="r">
                        <a:lnSpc>
                          <a:spcPct val="115000"/>
                        </a:lnSpc>
                        <a:spcAft>
                          <a:spcPts val="0"/>
                        </a:spcAft>
                      </a:pPr>
                      <a:r>
                        <a:rPr lang="es-EC" sz="1200" dirty="0">
                          <a:effectLst/>
                        </a:rPr>
                        <a:t> </a:t>
                      </a:r>
                    </a:p>
                    <a:p>
                      <a:pPr algn="r">
                        <a:lnSpc>
                          <a:spcPct val="115000"/>
                        </a:lnSpc>
                        <a:spcAft>
                          <a:spcPts val="0"/>
                        </a:spcAft>
                      </a:pPr>
                      <a:r>
                        <a:rPr lang="es-EC" sz="1200" dirty="0">
                          <a:effectLst/>
                        </a:rPr>
                        <a:t>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200" dirty="0">
                          <a:effectLst/>
                        </a:rPr>
                        <a:t>19013,81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7761">
                <a:tc>
                  <a:txBody>
                    <a:bodyPr/>
                    <a:lstStyle/>
                    <a:p>
                      <a:pPr algn="ctr">
                        <a:lnSpc>
                          <a:spcPct val="115000"/>
                        </a:lnSpc>
                        <a:spcAft>
                          <a:spcPts val="0"/>
                        </a:spcAft>
                      </a:pPr>
                      <a:r>
                        <a:rPr lang="es-EC" sz="1200">
                          <a:effectLst/>
                        </a:rPr>
                        <a:t>Muestra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11022,5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22,5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16533,75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20667,18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rowSpan="4">
                  <a:txBody>
                    <a:bodyPr/>
                    <a:lstStyle/>
                    <a:p>
                      <a:pPr algn="ctr">
                        <a:lnSpc>
                          <a:spcPct val="115000"/>
                        </a:lnSpc>
                        <a:spcAft>
                          <a:spcPts val="0"/>
                        </a:spcAft>
                      </a:pPr>
                      <a:r>
                        <a:rPr lang="es-EC" sz="1200" dirty="0">
                          <a:effectLst/>
                        </a:rPr>
                        <a:t>79,548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r>
              <a:tr h="187761">
                <a:tc>
                  <a:txBody>
                    <a:bodyPr/>
                    <a:lstStyle/>
                    <a:p>
                      <a:pPr algn="ctr">
                        <a:lnSpc>
                          <a:spcPct val="115000"/>
                        </a:lnSpc>
                        <a:spcAft>
                          <a:spcPts val="0"/>
                        </a:spcAft>
                      </a:pPr>
                      <a:r>
                        <a:rPr lang="es-EC" sz="1200">
                          <a:effectLst/>
                        </a:rPr>
                        <a:t>Muestra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11022,5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0,8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22,51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a:effectLst/>
                        </a:rPr>
                        <a:t>16643,97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20804,96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7761">
                <a:tc>
                  <a:txBody>
                    <a:bodyPr/>
                    <a:lstStyle/>
                    <a:p>
                      <a:pPr algn="ctr">
                        <a:lnSpc>
                          <a:spcPct val="115000"/>
                        </a:lnSpc>
                        <a:spcAft>
                          <a:spcPts val="0"/>
                        </a:spcAft>
                      </a:pPr>
                      <a:r>
                        <a:rPr lang="es-EC" sz="1200">
                          <a:effectLst/>
                        </a:rPr>
                        <a:t>Muestra 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11022,5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0,8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16533,75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a:txBody>
                    <a:bodyPr/>
                    <a:lstStyle/>
                    <a:p>
                      <a:pPr algn="ctr">
                        <a:lnSpc>
                          <a:spcPct val="115000"/>
                        </a:lnSpc>
                        <a:spcAft>
                          <a:spcPts val="0"/>
                        </a:spcAft>
                      </a:pPr>
                      <a:r>
                        <a:rPr lang="es-EC" sz="1200" dirty="0">
                          <a:effectLst/>
                        </a:rPr>
                        <a:t>20667,18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r h="187761">
                <a:tc>
                  <a:txBody>
                    <a:bodyPr/>
                    <a:lstStyle/>
                    <a:p>
                      <a:endParaRPr lang="es-EC" sz="1200">
                        <a:effectLst/>
                        <a:latin typeface="Calibri" panose="020F0502020204030204" pitchFamily="34" charset="0"/>
                        <a:cs typeface="Times New Roman" panose="02020603050405020304" pitchFamily="18" charset="0"/>
                      </a:endParaRPr>
                    </a:p>
                  </a:txBody>
                  <a:tcPr marL="33793" marR="33793" marT="0" marB="0"/>
                </a:tc>
                <a:tc>
                  <a:txBody>
                    <a:bodyPr/>
                    <a:lstStyle/>
                    <a:p>
                      <a:endParaRPr lang="es-EC" sz="1200" dirty="0">
                        <a:effectLst/>
                        <a:latin typeface="Calibri" panose="020F0502020204030204" pitchFamily="34" charset="0"/>
                        <a:cs typeface="Times New Roman" panose="02020603050405020304" pitchFamily="18" charset="0"/>
                      </a:endParaRPr>
                    </a:p>
                  </a:txBody>
                  <a:tcPr marL="33793" marR="33793" marT="0" marB="0"/>
                </a:tc>
                <a:tc>
                  <a:txBody>
                    <a:bodyPr/>
                    <a:lstStyle/>
                    <a:p>
                      <a:endParaRPr lang="es-EC" sz="1200">
                        <a:effectLst/>
                        <a:latin typeface="Calibri" panose="020F0502020204030204" pitchFamily="34" charset="0"/>
                        <a:cs typeface="Times New Roman" panose="02020603050405020304" pitchFamily="18" charset="0"/>
                      </a:endParaRPr>
                    </a:p>
                  </a:txBody>
                  <a:tcPr marL="33793" marR="33793" marT="0" marB="0"/>
                </a:tc>
                <a:tc>
                  <a:txBody>
                    <a:bodyPr/>
                    <a:lstStyle/>
                    <a:p>
                      <a:endParaRPr lang="es-EC" sz="1200" dirty="0">
                        <a:effectLst/>
                        <a:latin typeface="Calibri" panose="020F0502020204030204" pitchFamily="34" charset="0"/>
                        <a:cs typeface="Times New Roman" panose="02020603050405020304" pitchFamily="18" charset="0"/>
                      </a:endParaRPr>
                    </a:p>
                  </a:txBody>
                  <a:tcPr marL="33793" marR="33793" marT="0" marB="0"/>
                </a:tc>
                <a:tc>
                  <a:txBody>
                    <a:bodyPr/>
                    <a:lstStyle/>
                    <a:p>
                      <a:endParaRPr lang="es-EC" sz="1200">
                        <a:effectLst/>
                        <a:latin typeface="Calibri" panose="020F0502020204030204" pitchFamily="34" charset="0"/>
                        <a:cs typeface="Times New Roman" panose="02020603050405020304" pitchFamily="18" charset="0"/>
                      </a:endParaRPr>
                    </a:p>
                  </a:txBody>
                  <a:tcPr marL="33793" marR="33793" marT="0" marB="0"/>
                </a:tc>
                <a:tc gridSpan="2">
                  <a:txBody>
                    <a:bodyPr/>
                    <a:lstStyle/>
                    <a:p>
                      <a:pPr>
                        <a:lnSpc>
                          <a:spcPct val="115000"/>
                        </a:lnSpc>
                        <a:spcAft>
                          <a:spcPts val="0"/>
                        </a:spcAft>
                      </a:pPr>
                      <a:r>
                        <a:rPr lang="es-EC" sz="1200" dirty="0">
                          <a:effectLst/>
                        </a:rPr>
                        <a:t>PROMEDIO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hMerge="1">
                  <a:txBody>
                    <a:bodyPr/>
                    <a:lstStyle/>
                    <a:p>
                      <a:endParaRPr lang="es-EC"/>
                    </a:p>
                  </a:txBody>
                  <a:tcPr/>
                </a:tc>
                <a:tc>
                  <a:txBody>
                    <a:bodyPr/>
                    <a:lstStyle/>
                    <a:p>
                      <a:pPr algn="ctr">
                        <a:lnSpc>
                          <a:spcPct val="115000"/>
                        </a:lnSpc>
                        <a:spcAft>
                          <a:spcPts val="0"/>
                        </a:spcAft>
                      </a:pPr>
                      <a:r>
                        <a:rPr lang="es-EC" sz="1200" dirty="0">
                          <a:effectLst/>
                        </a:rPr>
                        <a:t>20713,11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793" marR="33793" marT="0" marB="0"/>
                </a:tc>
                <a:tc vMerge="1">
                  <a:txBody>
                    <a:bodyPr/>
                    <a:lstStyle/>
                    <a:p>
                      <a:endParaRPr lang="es-EC"/>
                    </a:p>
                  </a:txBody>
                  <a:tcPr/>
                </a:tc>
              </a:tr>
            </a:tbl>
          </a:graphicData>
        </a:graphic>
      </p:graphicFrame>
      <p:sp>
        <p:nvSpPr>
          <p:cNvPr id="7" name="CuadroTexto 6"/>
          <p:cNvSpPr txBox="1"/>
          <p:nvPr/>
        </p:nvSpPr>
        <p:spPr>
          <a:xfrm>
            <a:off x="1442435" y="632130"/>
            <a:ext cx="3747753" cy="461665"/>
          </a:xfrm>
          <a:prstGeom prst="rect">
            <a:avLst/>
          </a:prstGeom>
          <a:noFill/>
        </p:spPr>
        <p:txBody>
          <a:bodyPr wrap="square" rtlCol="0">
            <a:spAutoFit/>
          </a:bodyPr>
          <a:lstStyle/>
          <a:p>
            <a:r>
              <a:rPr lang="es-EC" sz="2400" dirty="0" smtClean="0"/>
              <a:t>Cuesco de Palma Africana</a:t>
            </a:r>
            <a:endParaRPr lang="es-EC" sz="2400" dirty="0"/>
          </a:p>
        </p:txBody>
      </p:sp>
      <p:sp>
        <p:nvSpPr>
          <p:cNvPr id="8" name="CuadroTexto 7"/>
          <p:cNvSpPr txBox="1"/>
          <p:nvPr/>
        </p:nvSpPr>
        <p:spPr>
          <a:xfrm>
            <a:off x="1133342" y="3250885"/>
            <a:ext cx="2923504" cy="461665"/>
          </a:xfrm>
          <a:prstGeom prst="rect">
            <a:avLst/>
          </a:prstGeom>
          <a:noFill/>
        </p:spPr>
        <p:txBody>
          <a:bodyPr wrap="square" rtlCol="0">
            <a:spAutoFit/>
          </a:bodyPr>
          <a:lstStyle/>
          <a:p>
            <a:r>
              <a:rPr lang="es-EC" sz="2400" dirty="0" smtClean="0"/>
              <a:t>Cáscara de Coco</a:t>
            </a:r>
            <a:endParaRPr lang="es-EC" sz="2400" dirty="0"/>
          </a:p>
        </p:txBody>
      </p:sp>
      <p:pic>
        <p:nvPicPr>
          <p:cNvPr id="9" name="Imagen 8"/>
          <p:cNvPicPr/>
          <p:nvPr/>
        </p:nvPicPr>
        <p:blipFill rotWithShape="1">
          <a:blip r:embed="rId2"/>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4625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432" y="170645"/>
            <a:ext cx="10018713" cy="1752599"/>
          </a:xfrm>
        </p:spPr>
        <p:txBody>
          <a:bodyPr/>
          <a:lstStyle/>
          <a:p>
            <a:r>
              <a:rPr lang="es-EC" b="1" i="1" dirty="0" smtClean="0"/>
              <a:t>Resultados Poder Calorífico</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359813034"/>
              </p:ext>
            </p:extLst>
          </p:nvPr>
        </p:nvGraphicFramePr>
        <p:xfrm>
          <a:off x="2254875" y="1507945"/>
          <a:ext cx="7417158" cy="4304719"/>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86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35866" y="729377"/>
            <a:ext cx="5181600" cy="4351338"/>
          </a:xfrm>
        </p:spPr>
        <p:txBody>
          <a:bodyPr/>
          <a:lstStyle/>
          <a:p>
            <a:r>
              <a:rPr lang="es-EC" sz="2400" dirty="0" smtClean="0"/>
              <a:t>Determina </a:t>
            </a:r>
            <a:r>
              <a:rPr lang="es-EC" sz="2400" dirty="0"/>
              <a:t>la capacidad de transmitir el calor entre los componentes de un </a:t>
            </a:r>
            <a:r>
              <a:rPr lang="es-EC" sz="2400" dirty="0" smtClean="0"/>
              <a:t>material</a:t>
            </a:r>
            <a:r>
              <a:rPr lang="es-EC" dirty="0" smtClean="0"/>
              <a:t>.</a:t>
            </a:r>
            <a:endParaRPr lang="es-EC" dirty="0"/>
          </a:p>
        </p:txBody>
      </p:sp>
      <p:pic>
        <p:nvPicPr>
          <p:cNvPr id="7" name="Marcador de contenido 6"/>
          <p:cNvPicPr>
            <a:picLocks noGrp="1"/>
          </p:cNvPicPr>
          <p:nvPr>
            <p:ph sz="half" idx="2"/>
          </p:nvPr>
        </p:nvPicPr>
        <p:blipFill rotWithShape="1">
          <a:blip r:embed="rId2"/>
          <a:srcRect l="14193" t="33520" r="48491" b="23128"/>
          <a:stretch/>
        </p:blipFill>
        <p:spPr bwMode="auto">
          <a:xfrm>
            <a:off x="6117466" y="1825625"/>
            <a:ext cx="5073154" cy="3647896"/>
          </a:xfrm>
          <a:prstGeom prst="rect">
            <a:avLst/>
          </a:prstGeom>
          <a:ln>
            <a:noFill/>
          </a:ln>
          <a:extLst>
            <a:ext uri="{53640926-AAD7-44D8-BBD7-CCE9431645EC}">
              <a14:shadowObscured xmlns:a14="http://schemas.microsoft.com/office/drawing/2010/main"/>
            </a:ext>
          </a:extLst>
        </p:spPr>
      </p:pic>
      <p:sp>
        <p:nvSpPr>
          <p:cNvPr id="5" name="Título 1"/>
          <p:cNvSpPr txBox="1">
            <a:spLocks/>
          </p:cNvSpPr>
          <p:nvPr/>
        </p:nvSpPr>
        <p:spPr>
          <a:xfrm>
            <a:off x="366485" y="-313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Propiedades Térmicas</a:t>
            </a:r>
            <a:endParaRPr lang="es-EC" b="1" i="1" dirty="0"/>
          </a:p>
        </p:txBody>
      </p:sp>
      <p:sp>
        <p:nvSpPr>
          <p:cNvPr id="6" name="Título 1"/>
          <p:cNvSpPr txBox="1">
            <a:spLocks/>
          </p:cNvSpPr>
          <p:nvPr/>
        </p:nvSpPr>
        <p:spPr>
          <a:xfrm>
            <a:off x="4715328" y="349250"/>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Conductividad Térmica</a:t>
            </a:r>
            <a:endParaRPr lang="es-EC" b="1" i="1" dirty="0"/>
          </a:p>
        </p:txBody>
      </p:sp>
      <p:pic>
        <p:nvPicPr>
          <p:cNvPr id="8" name="Imagen 7"/>
          <p:cNvPicPr/>
          <p:nvPr/>
        </p:nvPicPr>
        <p:blipFill rotWithShape="1">
          <a:blip r:embed="rId3"/>
          <a:srcRect l="23086" r="23609"/>
          <a:stretch/>
        </p:blipFill>
        <p:spPr bwMode="auto">
          <a:xfrm>
            <a:off x="9079606" y="5859887"/>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87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t>Equipo utilizado</a:t>
            </a:r>
            <a:endParaRPr lang="es-EC" b="1" i="1" dirty="0"/>
          </a:p>
        </p:txBody>
      </p:sp>
      <p:pic>
        <p:nvPicPr>
          <p:cNvPr id="5" name="Marcador de contenido 4" descr="C:\Users\Usuario\Desktop\TESIS ESPE MEDINA ALEJANDRO\imagenes\20180814_081402.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l="8769" t="3118" r="15839"/>
          <a:stretch/>
        </p:blipFill>
        <p:spPr bwMode="auto">
          <a:xfrm>
            <a:off x="851079" y="2321753"/>
            <a:ext cx="4738352" cy="3734873"/>
          </a:xfrm>
          <a:prstGeom prst="rect">
            <a:avLst/>
          </a:prstGeom>
          <a:noFill/>
          <a:ln>
            <a:noFill/>
          </a:ln>
          <a:extLst>
            <a:ext uri="{53640926-AAD7-44D8-BBD7-CCE9431645EC}">
              <a14:shadowObscured xmlns:a14="http://schemas.microsoft.com/office/drawing/2010/main"/>
            </a:ext>
          </a:extLst>
        </p:spPr>
      </p:pic>
      <p:sp>
        <p:nvSpPr>
          <p:cNvPr id="4" name="Marcador de contenido 3"/>
          <p:cNvSpPr>
            <a:spLocks noGrp="1"/>
          </p:cNvSpPr>
          <p:nvPr>
            <p:ph sz="half" idx="2"/>
          </p:nvPr>
        </p:nvSpPr>
        <p:spPr>
          <a:xfrm>
            <a:off x="5975797" y="1300766"/>
            <a:ext cx="5378003" cy="4876197"/>
          </a:xfrm>
        </p:spPr>
        <p:txBody>
          <a:bodyPr>
            <a:normAutofit/>
          </a:bodyPr>
          <a:lstStyle/>
          <a:p>
            <a:pPr marL="0" lvl="0" indent="0">
              <a:buNone/>
            </a:pPr>
            <a:r>
              <a:rPr lang="es-EC" b="1" i="1" dirty="0" smtClean="0"/>
              <a:t>PROCEDIMIENTO</a:t>
            </a:r>
          </a:p>
          <a:p>
            <a:pPr lvl="0">
              <a:buFont typeface="Wingdings" panose="05000000000000000000" pitchFamily="2" charset="2"/>
              <a:buChar char="ü"/>
            </a:pPr>
            <a:r>
              <a:rPr lang="es-EC" dirty="0" smtClean="0"/>
              <a:t>Realizar </a:t>
            </a:r>
            <a:r>
              <a:rPr lang="es-EC" dirty="0"/>
              <a:t>dos bloques compuestos para colocar en el equipo de conductividad.</a:t>
            </a:r>
          </a:p>
          <a:p>
            <a:pPr lvl="0">
              <a:buFont typeface="Wingdings" panose="05000000000000000000" pitchFamily="2" charset="2"/>
              <a:buChar char="ü"/>
            </a:pPr>
            <a:r>
              <a:rPr lang="es-EC" dirty="0"/>
              <a:t>Encender el equipo una vez montados los bloques elaborados y monitorear el voltaje necesario para llegar a una estabilidad de temperaturas </a:t>
            </a:r>
            <a:r>
              <a:rPr lang="es-EC" dirty="0" smtClean="0"/>
              <a:t>entre foco </a:t>
            </a:r>
            <a:r>
              <a:rPr lang="es-EC" dirty="0"/>
              <a:t>y </a:t>
            </a:r>
            <a:r>
              <a:rPr lang="es-EC" dirty="0" smtClean="0"/>
              <a:t> </a:t>
            </a:r>
            <a:r>
              <a:rPr lang="es-EC" dirty="0"/>
              <a:t>guarnición.</a:t>
            </a:r>
          </a:p>
          <a:p>
            <a:pPr lvl="0">
              <a:buFont typeface="Wingdings" panose="05000000000000000000" pitchFamily="2" charset="2"/>
              <a:buChar char="ü"/>
            </a:pPr>
            <a:r>
              <a:rPr lang="es-EC" dirty="0"/>
              <a:t>Una vez estabilizados, se debe tomar las temperaturas cada 30 minutos, repetir las lecturas por seis ocasiones.</a:t>
            </a:r>
          </a:p>
          <a:p>
            <a:endParaRPr lang="es-EC" dirty="0"/>
          </a:p>
        </p:txBody>
      </p:sp>
      <p:pic>
        <p:nvPicPr>
          <p:cNvPr id="6" name="Imagen 5"/>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512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6613" y="0"/>
            <a:ext cx="10018713" cy="1752599"/>
          </a:xfrm>
        </p:spPr>
        <p:txBody>
          <a:bodyPr/>
          <a:lstStyle/>
          <a:p>
            <a:r>
              <a:rPr lang="es-EC" b="1" i="1" dirty="0" smtClean="0"/>
              <a:t>Bloques Elaborados</a:t>
            </a:r>
            <a:endParaRPr lang="es-EC" b="1" i="1" dirty="0"/>
          </a:p>
        </p:txBody>
      </p:sp>
      <p:sp>
        <p:nvSpPr>
          <p:cNvPr id="3" name="Marcador de contenido 2"/>
          <p:cNvSpPr>
            <a:spLocks noGrp="1"/>
          </p:cNvSpPr>
          <p:nvPr>
            <p:ph sz="half" idx="1"/>
          </p:nvPr>
        </p:nvSpPr>
        <p:spPr>
          <a:xfrm>
            <a:off x="1327598" y="1632442"/>
            <a:ext cx="5181600" cy="4351338"/>
          </a:xfrm>
        </p:spPr>
        <p:txBody>
          <a:bodyPr>
            <a:normAutofit/>
          </a:bodyPr>
          <a:lstStyle/>
          <a:p>
            <a:pPr marL="0" indent="0">
              <a:buNone/>
            </a:pPr>
            <a:r>
              <a:rPr lang="es-EC" sz="2400" b="1" i="1" dirty="0" smtClean="0"/>
              <a:t>Cuesco Palma Africana</a:t>
            </a:r>
          </a:p>
          <a:p>
            <a:pPr>
              <a:buFont typeface="Wingdings" panose="05000000000000000000" pitchFamily="2" charset="2"/>
              <a:buChar char="ü"/>
            </a:pPr>
            <a:r>
              <a:rPr lang="es-EC" sz="2400" dirty="0" smtClean="0"/>
              <a:t>Peso </a:t>
            </a:r>
            <a:r>
              <a:rPr lang="es-EC" sz="2400" dirty="0"/>
              <a:t>de </a:t>
            </a:r>
            <a:r>
              <a:rPr lang="es-EC" sz="2400" dirty="0" smtClean="0"/>
              <a:t>669 </a:t>
            </a:r>
            <a:r>
              <a:rPr lang="es-EC" sz="2400" dirty="0"/>
              <a:t>gr </a:t>
            </a:r>
            <a:endParaRPr lang="es-EC" sz="2400" dirty="0" smtClean="0"/>
          </a:p>
          <a:p>
            <a:pPr>
              <a:buFont typeface="Wingdings" panose="05000000000000000000" pitchFamily="2" charset="2"/>
              <a:buChar char="ü"/>
            </a:pPr>
            <a:r>
              <a:rPr lang="es-EC" sz="2400" dirty="0" smtClean="0"/>
              <a:t>Volumen </a:t>
            </a:r>
            <a:r>
              <a:rPr lang="es-EC" sz="2400" dirty="0"/>
              <a:t>de 1035 </a:t>
            </a:r>
            <a:r>
              <a:rPr lang="es-EC" sz="2400" dirty="0" smtClean="0"/>
              <a:t>cm3 </a:t>
            </a:r>
            <a:endParaRPr lang="es-EC" sz="2400" dirty="0"/>
          </a:p>
          <a:p>
            <a:pPr>
              <a:buFont typeface="Wingdings" panose="05000000000000000000" pitchFamily="2" charset="2"/>
              <a:buChar char="ü"/>
            </a:pPr>
            <a:r>
              <a:rPr lang="es-EC" sz="2400" dirty="0" smtClean="0"/>
              <a:t>Densidad </a:t>
            </a:r>
            <a:r>
              <a:rPr lang="es-EC" sz="2400" dirty="0"/>
              <a:t>aparente de </a:t>
            </a:r>
            <a:r>
              <a:rPr lang="es-EC" sz="2400" dirty="0" smtClean="0"/>
              <a:t>0.64 gr/cm3</a:t>
            </a:r>
          </a:p>
          <a:p>
            <a:pPr marL="0" indent="0">
              <a:buNone/>
            </a:pPr>
            <a:r>
              <a:rPr lang="es-EC" sz="2400" b="1" i="1" dirty="0" smtClean="0"/>
              <a:t>Cáscara de Coco</a:t>
            </a:r>
          </a:p>
          <a:p>
            <a:pPr>
              <a:buFont typeface="Wingdings" panose="05000000000000000000" pitchFamily="2" charset="2"/>
              <a:buChar char="ü"/>
            </a:pPr>
            <a:r>
              <a:rPr lang="es-EC" sz="2400" dirty="0"/>
              <a:t>P</a:t>
            </a:r>
            <a:r>
              <a:rPr lang="es-EC" sz="2400" dirty="0" smtClean="0"/>
              <a:t>eso </a:t>
            </a:r>
            <a:r>
              <a:rPr lang="es-EC" sz="2400" dirty="0"/>
              <a:t>de 759.77 </a:t>
            </a:r>
            <a:r>
              <a:rPr lang="es-EC" sz="2400" dirty="0" smtClean="0"/>
              <a:t>gr</a:t>
            </a:r>
          </a:p>
          <a:p>
            <a:pPr>
              <a:buFont typeface="Wingdings" panose="05000000000000000000" pitchFamily="2" charset="2"/>
              <a:buChar char="ü"/>
            </a:pPr>
            <a:r>
              <a:rPr lang="es-EC" sz="2400" dirty="0" smtClean="0"/>
              <a:t>Volumen </a:t>
            </a:r>
            <a:r>
              <a:rPr lang="es-EC" sz="2400" dirty="0"/>
              <a:t>de 1035 </a:t>
            </a:r>
            <a:r>
              <a:rPr lang="es-EC" sz="2400" dirty="0" smtClean="0"/>
              <a:t>cm3 </a:t>
            </a:r>
          </a:p>
          <a:p>
            <a:pPr>
              <a:buFont typeface="Wingdings" panose="05000000000000000000" pitchFamily="2" charset="2"/>
              <a:buChar char="ü"/>
            </a:pPr>
            <a:r>
              <a:rPr lang="es-EC" sz="2400" dirty="0"/>
              <a:t>D</a:t>
            </a:r>
            <a:r>
              <a:rPr lang="es-EC" sz="2400" dirty="0" smtClean="0"/>
              <a:t>ensidad </a:t>
            </a:r>
            <a:r>
              <a:rPr lang="es-EC" sz="2400" dirty="0"/>
              <a:t>aparente de 0,73 </a:t>
            </a:r>
            <a:r>
              <a:rPr lang="es-EC" sz="2400" dirty="0" smtClean="0"/>
              <a:t>gr/cm3</a:t>
            </a:r>
            <a:endParaRPr lang="es-EC" sz="2400" dirty="0"/>
          </a:p>
        </p:txBody>
      </p:sp>
      <p:pic>
        <p:nvPicPr>
          <p:cNvPr id="5" name="Marcador de contenido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281" r="35008" b="2095"/>
          <a:stretch/>
        </p:blipFill>
        <p:spPr>
          <a:xfrm rot="5400000">
            <a:off x="7619998" y="3158072"/>
            <a:ext cx="2575778" cy="2853610"/>
          </a:xfr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752" y="876299"/>
            <a:ext cx="4224270" cy="2376152"/>
          </a:xfrm>
          <a:prstGeom prst="rect">
            <a:avLst/>
          </a:prstGeom>
        </p:spPr>
      </p:pic>
      <p:pic>
        <p:nvPicPr>
          <p:cNvPr id="8" name="Imagen 7"/>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207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2682"/>
            <a:ext cx="10018713" cy="1752599"/>
          </a:xfrm>
        </p:spPr>
        <p:txBody>
          <a:bodyPr/>
          <a:lstStyle/>
          <a:p>
            <a:r>
              <a:rPr lang="es-EC" b="1" dirty="0" smtClean="0"/>
              <a:t>Alcance de Proyecto</a:t>
            </a:r>
            <a:endParaRPr lang="es-EC" b="1" dirty="0"/>
          </a:p>
        </p:txBody>
      </p:sp>
      <p:sp>
        <p:nvSpPr>
          <p:cNvPr id="3" name="Marcador de contenido 2"/>
          <p:cNvSpPr>
            <a:spLocks noGrp="1"/>
          </p:cNvSpPr>
          <p:nvPr>
            <p:ph idx="1"/>
          </p:nvPr>
        </p:nvSpPr>
        <p:spPr>
          <a:xfrm>
            <a:off x="1484310" y="1945782"/>
            <a:ext cx="10018713" cy="3124201"/>
          </a:xfrm>
        </p:spPr>
        <p:txBody>
          <a:bodyPr/>
          <a:lstStyle/>
          <a:p>
            <a:r>
              <a:rPr lang="es-EC" dirty="0" smtClean="0">
                <a:latin typeface="+mj-lt"/>
              </a:rPr>
              <a:t>Obtener </a:t>
            </a:r>
            <a:r>
              <a:rPr lang="es-EC" dirty="0">
                <a:latin typeface="+mj-lt"/>
              </a:rPr>
              <a:t>las características </a:t>
            </a:r>
            <a:r>
              <a:rPr lang="es-EC" dirty="0" smtClean="0">
                <a:latin typeface="+mj-lt"/>
              </a:rPr>
              <a:t>físicas: Porosidad y Densidad</a:t>
            </a:r>
          </a:p>
          <a:p>
            <a:r>
              <a:rPr lang="es-EC" dirty="0" smtClean="0">
                <a:latin typeface="+mj-lt"/>
              </a:rPr>
              <a:t>Obtener las características mecánicas: Dureza y Resistencia a la flexión.</a:t>
            </a:r>
          </a:p>
          <a:p>
            <a:r>
              <a:rPr lang="es-EC" dirty="0" smtClean="0">
                <a:latin typeface="+mj-lt"/>
              </a:rPr>
              <a:t>Obtener las características térmicas: Conductividad </a:t>
            </a:r>
            <a:r>
              <a:rPr lang="es-EC" dirty="0">
                <a:latin typeface="+mj-lt"/>
              </a:rPr>
              <a:t>térmica y Capacidad </a:t>
            </a:r>
            <a:r>
              <a:rPr lang="es-EC" dirty="0" smtClean="0">
                <a:latin typeface="+mj-lt"/>
              </a:rPr>
              <a:t>calorífica</a:t>
            </a:r>
            <a:r>
              <a:rPr lang="es-EC" dirty="0">
                <a:latin typeface="+mj-lt"/>
              </a:rPr>
              <a:t>.</a:t>
            </a:r>
            <a:endParaRPr lang="es-EC" dirty="0" smtClean="0">
              <a:latin typeface="+mj-lt"/>
            </a:endParaRPr>
          </a:p>
          <a:p>
            <a:r>
              <a:rPr lang="es-EC" dirty="0" smtClean="0">
                <a:latin typeface="+mj-lt"/>
              </a:rPr>
              <a:t>Características dirigidas para el </a:t>
            </a:r>
            <a:r>
              <a:rPr lang="es-EC" dirty="0">
                <a:latin typeface="+mj-lt"/>
              </a:rPr>
              <a:t>cuesco de palma africana y </a:t>
            </a:r>
            <a:r>
              <a:rPr lang="es-EC" dirty="0" smtClean="0">
                <a:latin typeface="+mj-lt"/>
              </a:rPr>
              <a:t>cáscara de coco, </a:t>
            </a:r>
            <a:r>
              <a:rPr lang="es-EC" dirty="0">
                <a:latin typeface="+mj-lt"/>
              </a:rPr>
              <a:t>logrando introducir las utilidades de estas biomasas en el campo industrial. </a:t>
            </a:r>
          </a:p>
        </p:txBody>
      </p:sp>
      <p:pic>
        <p:nvPicPr>
          <p:cNvPr id="5" name="Imagen 4"/>
          <p:cNvPicPr/>
          <p:nvPr/>
        </p:nvPicPr>
        <p:blipFill rotWithShape="1">
          <a:blip r:embed="rId2"/>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3293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066" y="106251"/>
            <a:ext cx="10018713" cy="1752599"/>
          </a:xfrm>
        </p:spPr>
        <p:txBody>
          <a:bodyPr/>
          <a:lstStyle/>
          <a:p>
            <a:r>
              <a:rPr lang="es-EC" b="1" i="1" dirty="0" smtClean="0"/>
              <a:t>Resultados Conductividad Térmica</a:t>
            </a:r>
            <a:endParaRPr lang="es-EC" b="1" i="1" dirty="0"/>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2977561316"/>
              </p:ext>
            </p:extLst>
          </p:nvPr>
        </p:nvGraphicFramePr>
        <p:xfrm>
          <a:off x="1984420" y="1368717"/>
          <a:ext cx="7764888" cy="4465414"/>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srcRect l="23086" r="23609"/>
          <a:stretch/>
        </p:blipFill>
        <p:spPr bwMode="auto">
          <a:xfrm>
            <a:off x="9144534" y="5908922"/>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6624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7" y="-269495"/>
            <a:ext cx="10515600" cy="1325563"/>
          </a:xfrm>
        </p:spPr>
        <p:txBody>
          <a:bodyPr/>
          <a:lstStyle/>
          <a:p>
            <a:r>
              <a:rPr lang="es-EC" b="1" i="1" dirty="0" smtClean="0"/>
              <a:t>CONCLUSIONES</a:t>
            </a:r>
            <a:endParaRPr lang="es-EC" b="1" i="1" dirty="0"/>
          </a:p>
        </p:txBody>
      </p:sp>
      <p:sp>
        <p:nvSpPr>
          <p:cNvPr id="5" name="Marcador de contenido 4"/>
          <p:cNvSpPr>
            <a:spLocks noGrp="1"/>
          </p:cNvSpPr>
          <p:nvPr>
            <p:ph idx="1"/>
          </p:nvPr>
        </p:nvSpPr>
        <p:spPr>
          <a:xfrm>
            <a:off x="1154805" y="811369"/>
            <a:ext cx="11037195" cy="5602309"/>
          </a:xfrm>
        </p:spPr>
        <p:txBody>
          <a:bodyPr>
            <a:noAutofit/>
          </a:bodyPr>
          <a:lstStyle/>
          <a:p>
            <a:pPr lvl="0" algn="just"/>
            <a:r>
              <a:rPr lang="es-EC" sz="1600" dirty="0" smtClean="0"/>
              <a:t>El </a:t>
            </a:r>
            <a:r>
              <a:rPr lang="es-EC" sz="1600" dirty="0"/>
              <a:t>ensayo de resistencia a la flexión de la cáscara de coco  mostró que la resistencia máxima la tiene la cáscara de coco joven con sus fibras en dirección transversal y la menor resistencia en la cáscara de coco maduro con sus fibras en dirección longitudinal, dando resultados de resistencia comparables entre ambos tipos de cascaras en sentido transversal, es decir tienen la misma resistencia.</a:t>
            </a:r>
          </a:p>
          <a:p>
            <a:pPr lvl="0" algn="just"/>
            <a:r>
              <a:rPr lang="es-EC" sz="1600" dirty="0"/>
              <a:t>La densidad de la cáscara de coco maduro (1,42 gr/cm3) supera a la cáscara de coco joven (1,4 gr/cm3) y al cuesco de palma africana (1,38 gr/cm3). Los resultados muestran una densidad con diferencias muy pequeñas entre los materiales. </a:t>
            </a:r>
          </a:p>
          <a:p>
            <a:pPr lvl="0" algn="just"/>
            <a:r>
              <a:rPr lang="es-EC" sz="1600" dirty="0"/>
              <a:t>La porosidad del cuesco (2,085 %)  fue inferior a la cáscara de coco joven (73,28%) y a la cascara de coco maduro (55,8 %).</a:t>
            </a:r>
          </a:p>
          <a:p>
            <a:pPr lvl="0" algn="just"/>
            <a:r>
              <a:rPr lang="es-EC" sz="1600" dirty="0"/>
              <a:t>La dureza obtenida en el cuesco de palma africana y cáscara de coco, son valores muy bajos, con 37,67 HV la cáscara de coco joven tiene la mayor dureza en comparación de los tres materiales, seguido por el cuesco de palma africana con 27,47 HV y la cáscara de coco maduro con 26,35 HV.</a:t>
            </a:r>
          </a:p>
          <a:p>
            <a:pPr lvl="0" algn="just"/>
            <a:r>
              <a:rPr lang="es-EC" sz="1600" dirty="0"/>
              <a:t>Los poderes calóricos del cuesco de palma africana y la cáscara de coco determinaron que son comparables con el poder calórico de la madera. El mayor poder calorífico correspondió a la cáscara de coco maduro con 20713 KJ/Kg, le sigue la cáscara de coco joven con 19013,81 KJ/Kg y por último el cuesco con 18462,68 KJ/Kg, lo que evidentemente resalta la influencia del tiempo de maduración que tiene en este caso la cáscara de coco.</a:t>
            </a:r>
          </a:p>
          <a:p>
            <a:pPr lvl="0" algn="just"/>
            <a:r>
              <a:rPr lang="es-EC" sz="1600" dirty="0"/>
              <a:t>La conductividad térmica presentó valores bajos. La cáscara de coco obtuvo un valor de 0.46 W/</a:t>
            </a:r>
            <a:r>
              <a:rPr lang="es-EC" sz="1600" baseline="30000" dirty="0" err="1"/>
              <a:t>o</a:t>
            </a:r>
            <a:r>
              <a:rPr lang="es-EC" sz="1600" dirty="0" err="1"/>
              <a:t>K.m</a:t>
            </a:r>
            <a:r>
              <a:rPr lang="es-EC" sz="1600" dirty="0"/>
              <a:t>  y el cuesco 0.26 W/</a:t>
            </a:r>
            <a:r>
              <a:rPr lang="es-EC" sz="1600" baseline="30000" dirty="0" err="1"/>
              <a:t>o</a:t>
            </a:r>
            <a:r>
              <a:rPr lang="es-EC" sz="1600" dirty="0" err="1"/>
              <a:t>K.m</a:t>
            </a:r>
            <a:r>
              <a:rPr lang="es-EC" sz="1600" dirty="0"/>
              <a:t>, siendo estos valores comparables con un material como la madera o el ladrillo refractario. </a:t>
            </a:r>
          </a:p>
          <a:p>
            <a:pPr lvl="0" algn="just"/>
            <a:r>
              <a:rPr lang="es-EC" sz="1600" dirty="0"/>
              <a:t>Se verificó la relación que tiene la densidad con la dureza, ya que estas dos propiedades van enlazadas, es decir mientras menor densidad de cáscara de coco o cuesco, tendrán menor dureza. </a:t>
            </a:r>
          </a:p>
          <a:p>
            <a:pPr algn="just"/>
            <a:endParaRPr lang="es-EC" sz="1600" dirty="0"/>
          </a:p>
        </p:txBody>
      </p:sp>
      <p:pic>
        <p:nvPicPr>
          <p:cNvPr id="6" name="Imagen 5"/>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6110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t>RECOMENDACIONES</a:t>
            </a:r>
            <a:endParaRPr lang="es-EC" b="1" i="1" dirty="0"/>
          </a:p>
        </p:txBody>
      </p:sp>
      <p:sp>
        <p:nvSpPr>
          <p:cNvPr id="3" name="Marcador de contenido 2"/>
          <p:cNvSpPr>
            <a:spLocks noGrp="1"/>
          </p:cNvSpPr>
          <p:nvPr>
            <p:ph idx="1"/>
          </p:nvPr>
        </p:nvSpPr>
        <p:spPr/>
        <p:txBody>
          <a:bodyPr>
            <a:normAutofit fontScale="92500" lnSpcReduction="10000"/>
          </a:bodyPr>
          <a:lstStyle/>
          <a:p>
            <a:pPr lvl="0">
              <a:buFont typeface="Wingdings" panose="05000000000000000000" pitchFamily="2" charset="2"/>
              <a:buChar char="ü"/>
            </a:pPr>
            <a:r>
              <a:rPr lang="es-EC" dirty="0"/>
              <a:t>Se recomienda observar el estado de los materiales a granel, ya que si se encuentran húmedos o picados se obtendrían resultados fuera del rango esperado dentro de la investigación.</a:t>
            </a:r>
          </a:p>
          <a:p>
            <a:pPr lvl="0">
              <a:buFont typeface="Wingdings" panose="05000000000000000000" pitchFamily="2" charset="2"/>
              <a:buChar char="ü"/>
            </a:pPr>
            <a:r>
              <a:rPr lang="es-EC" dirty="0"/>
              <a:t>Para evitar variaciones en el ensayo de flexión, es recomendable utilizar en los apoyos, rodillos con giro libre, ya que eso elimina posibilidades de inexactitud.</a:t>
            </a:r>
          </a:p>
          <a:p>
            <a:pPr lvl="0">
              <a:buFont typeface="Wingdings" panose="05000000000000000000" pitchFamily="2" charset="2"/>
              <a:buChar char="ü"/>
            </a:pPr>
            <a:r>
              <a:rPr lang="es-EC" dirty="0"/>
              <a:t>Se recomienda cambiar la metodología en el ensayo de </a:t>
            </a:r>
            <a:r>
              <a:rPr lang="es-EC" dirty="0" err="1"/>
              <a:t>microdureza</a:t>
            </a:r>
            <a:r>
              <a:rPr lang="es-EC" dirty="0"/>
              <a:t>, ya que la falta de exactitud en la toma de dimensiones provoca valores equivocados, así se obtendría una mayor exactitud</a:t>
            </a:r>
          </a:p>
          <a:p>
            <a:pPr>
              <a:buFont typeface="Wingdings" panose="05000000000000000000" pitchFamily="2" charset="2"/>
              <a:buChar char="ü"/>
            </a:pPr>
            <a:endParaRPr lang="es-EC" dirty="0"/>
          </a:p>
        </p:txBody>
      </p:sp>
      <p:pic>
        <p:nvPicPr>
          <p:cNvPr id="5" name="Imagen 4"/>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74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724458" y="2849451"/>
            <a:ext cx="10018713" cy="1752599"/>
          </a:xfrm>
        </p:spPr>
        <p:txBody>
          <a:bodyPr>
            <a:noAutofit/>
          </a:bodyPr>
          <a:lstStyle/>
          <a:p>
            <a:r>
              <a:rPr lang="es-EC" sz="8000" dirty="0" smtClean="0"/>
              <a:t>MUCHAS GRACIAS POR SU ATENCIÓN</a:t>
            </a:r>
            <a:endParaRPr lang="es-EC" sz="8000" dirty="0"/>
          </a:p>
        </p:txBody>
      </p:sp>
      <p:pic>
        <p:nvPicPr>
          <p:cNvPr id="11" name="Imagen 10"/>
          <p:cNvPicPr/>
          <p:nvPr/>
        </p:nvPicPr>
        <p:blipFill rotWithShape="1">
          <a:blip r:embed="rId3"/>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3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75704" y="-393105"/>
            <a:ext cx="10018713" cy="1752599"/>
          </a:xfrm>
        </p:spPr>
        <p:txBody>
          <a:bodyPr/>
          <a:lstStyle/>
          <a:p>
            <a:r>
              <a:rPr lang="es-EC" b="1" i="1" dirty="0" smtClean="0"/>
              <a:t>ANTECEDENTES</a:t>
            </a:r>
            <a:endParaRPr lang="es-EC" b="1" i="1" dirty="0"/>
          </a:p>
        </p:txBody>
      </p:sp>
      <p:sp>
        <p:nvSpPr>
          <p:cNvPr id="5" name="Marcador de contenido 4"/>
          <p:cNvSpPr>
            <a:spLocks noGrp="1"/>
          </p:cNvSpPr>
          <p:nvPr>
            <p:ph sz="half" idx="1"/>
          </p:nvPr>
        </p:nvSpPr>
        <p:spPr>
          <a:xfrm>
            <a:off x="1327688" y="1359494"/>
            <a:ext cx="4895055" cy="3124201"/>
          </a:xfrm>
        </p:spPr>
        <p:txBody>
          <a:bodyPr>
            <a:normAutofit/>
          </a:bodyPr>
          <a:lstStyle/>
          <a:p>
            <a:pPr marL="0" indent="0">
              <a:buNone/>
            </a:pPr>
            <a:r>
              <a:rPr lang="es-EC" sz="2400" b="1" i="1" dirty="0"/>
              <a:t>C</a:t>
            </a:r>
            <a:r>
              <a:rPr lang="es-EC" sz="2400" b="1" i="1" dirty="0" smtClean="0"/>
              <a:t>uesco </a:t>
            </a:r>
            <a:r>
              <a:rPr lang="es-EC" sz="2400" b="1" i="1" dirty="0"/>
              <a:t>de </a:t>
            </a:r>
            <a:r>
              <a:rPr lang="es-EC" sz="2400" b="1" i="1" dirty="0" smtClean="0"/>
              <a:t>Palma </a:t>
            </a:r>
            <a:r>
              <a:rPr lang="es-EC" sz="2400" b="1" i="1" dirty="0"/>
              <a:t>A</a:t>
            </a:r>
            <a:r>
              <a:rPr lang="es-EC" sz="2400" b="1" i="1" dirty="0" smtClean="0"/>
              <a:t>fricana </a:t>
            </a:r>
          </a:p>
          <a:p>
            <a:r>
              <a:rPr lang="es-EC" sz="2400" dirty="0" smtClean="0"/>
              <a:t>2´649.051  </a:t>
            </a:r>
            <a:r>
              <a:rPr lang="es-EC" sz="2400" dirty="0"/>
              <a:t>toneladas anuales </a:t>
            </a:r>
          </a:p>
          <a:p>
            <a:endParaRPr lang="es-EC" sz="2400" dirty="0" smtClean="0"/>
          </a:p>
          <a:p>
            <a:endParaRPr lang="es-EC" sz="2400" dirty="0"/>
          </a:p>
          <a:p>
            <a:endParaRPr lang="es-EC" sz="2400" dirty="0"/>
          </a:p>
        </p:txBody>
      </p:sp>
      <p:sp>
        <p:nvSpPr>
          <p:cNvPr id="6" name="Marcador de contenido 5"/>
          <p:cNvSpPr>
            <a:spLocks noGrp="1"/>
          </p:cNvSpPr>
          <p:nvPr>
            <p:ph sz="half" idx="2"/>
          </p:nvPr>
        </p:nvSpPr>
        <p:spPr>
          <a:xfrm>
            <a:off x="6592044" y="761183"/>
            <a:ext cx="4895056" cy="3124200"/>
          </a:xfrm>
        </p:spPr>
        <p:txBody>
          <a:bodyPr>
            <a:normAutofit/>
          </a:bodyPr>
          <a:lstStyle/>
          <a:p>
            <a:pPr marL="0" indent="0" algn="just">
              <a:buNone/>
            </a:pPr>
            <a:r>
              <a:rPr lang="es-EC" sz="2400" b="1" i="1" dirty="0" smtClean="0"/>
              <a:t>Cáscara </a:t>
            </a:r>
            <a:r>
              <a:rPr lang="es-EC" sz="2400" b="1" i="1" dirty="0"/>
              <a:t>de coco </a:t>
            </a:r>
            <a:endParaRPr lang="es-EC" sz="2400" b="1" i="1" dirty="0" smtClean="0"/>
          </a:p>
          <a:p>
            <a:r>
              <a:rPr lang="es-EC" sz="2400" dirty="0" smtClean="0"/>
              <a:t>1´209.569 </a:t>
            </a:r>
            <a:r>
              <a:rPr lang="es-EC" sz="2400" dirty="0"/>
              <a:t>toneladas por </a:t>
            </a:r>
            <a:r>
              <a:rPr lang="es-EC" sz="2400" dirty="0" smtClean="0"/>
              <a:t>hectárea </a:t>
            </a:r>
            <a:r>
              <a:rPr lang="es-EC" sz="2400" dirty="0"/>
              <a:t>a nivel nacional</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62" y="2990302"/>
            <a:ext cx="2386884" cy="1790163"/>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5612" t="3408" r="34820"/>
          <a:stretch/>
        </p:blipFill>
        <p:spPr>
          <a:xfrm rot="5400000">
            <a:off x="3320543" y="3261724"/>
            <a:ext cx="1849662" cy="2703330"/>
          </a:xfrm>
          <a:prstGeom prst="rect">
            <a:avLst/>
          </a:prstGeom>
        </p:spPr>
      </p:pic>
      <p:pic>
        <p:nvPicPr>
          <p:cNvPr id="1026"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152" y="3112093"/>
            <a:ext cx="2725978" cy="1815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ascaras de co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0251" y="3511590"/>
            <a:ext cx="3036150" cy="202663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rotWithShape="1">
          <a:blip r:embed="rId6"/>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425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381" y="-111394"/>
            <a:ext cx="10515600" cy="1325563"/>
          </a:xfrm>
        </p:spPr>
        <p:txBody>
          <a:bodyPr/>
          <a:lstStyle/>
          <a:p>
            <a:r>
              <a:rPr lang="es-EC" b="1" i="1" dirty="0" smtClean="0"/>
              <a:t>PLANTACIONES</a:t>
            </a:r>
            <a:endParaRPr lang="es-EC" b="1" i="1" dirty="0"/>
          </a:p>
        </p:txBody>
      </p:sp>
      <p:sp>
        <p:nvSpPr>
          <p:cNvPr id="3" name="Marcador de contenido 2"/>
          <p:cNvSpPr>
            <a:spLocks noGrp="1"/>
          </p:cNvSpPr>
          <p:nvPr>
            <p:ph sz="half" idx="1"/>
          </p:nvPr>
        </p:nvSpPr>
        <p:spPr>
          <a:xfrm>
            <a:off x="310166" y="1056246"/>
            <a:ext cx="4609564" cy="3399844"/>
          </a:xfrm>
        </p:spPr>
        <p:txBody>
          <a:bodyPr>
            <a:noAutofit/>
          </a:bodyPr>
          <a:lstStyle/>
          <a:p>
            <a:pPr marL="0" indent="0">
              <a:buNone/>
            </a:pPr>
            <a:r>
              <a:rPr lang="es-EC" sz="2400" b="1" i="1" dirty="0"/>
              <a:t>Cuesco de Palma Africana </a:t>
            </a:r>
          </a:p>
          <a:p>
            <a:r>
              <a:rPr lang="es-EC" sz="2400" dirty="0"/>
              <a:t>Esmeraldas </a:t>
            </a:r>
            <a:r>
              <a:rPr lang="es-EC" sz="2400" dirty="0" smtClean="0"/>
              <a:t>      </a:t>
            </a:r>
          </a:p>
          <a:p>
            <a:pPr lvl="1">
              <a:buFont typeface="Wingdings" panose="05000000000000000000" pitchFamily="2" charset="2"/>
              <a:buChar char="ü"/>
            </a:pPr>
            <a:r>
              <a:rPr lang="es-EC" sz="2000" dirty="0" smtClean="0"/>
              <a:t>1.12 </a:t>
            </a:r>
            <a:r>
              <a:rPr lang="es-EC" sz="2000" dirty="0"/>
              <a:t>millones de </a:t>
            </a:r>
            <a:r>
              <a:rPr lang="es-EC" sz="2000" dirty="0" smtClean="0"/>
              <a:t>toneladas</a:t>
            </a:r>
          </a:p>
          <a:p>
            <a:pPr lvl="1">
              <a:buFont typeface="Wingdings" panose="05000000000000000000" pitchFamily="2" charset="2"/>
              <a:buChar char="ü"/>
            </a:pPr>
            <a:r>
              <a:rPr lang="es-EC" sz="2000" dirty="0" smtClean="0"/>
              <a:t>42</a:t>
            </a:r>
            <a:r>
              <a:rPr lang="es-EC" sz="2000" dirty="0"/>
              <a:t>% de la producción nacional </a:t>
            </a:r>
            <a:endParaRPr lang="es-EC" sz="2000" dirty="0" smtClean="0"/>
          </a:p>
          <a:p>
            <a:pPr marL="457200" lvl="1" indent="0">
              <a:buNone/>
            </a:pPr>
            <a:endParaRPr lang="es-EC" sz="2000" dirty="0" smtClean="0"/>
          </a:p>
          <a:p>
            <a:r>
              <a:rPr lang="es-EC" sz="2400" dirty="0"/>
              <a:t>Sucumbíos </a:t>
            </a:r>
            <a:endParaRPr lang="es-EC" sz="2400" dirty="0" smtClean="0"/>
          </a:p>
          <a:p>
            <a:pPr lvl="1">
              <a:buFont typeface="Wingdings" panose="05000000000000000000" pitchFamily="2" charset="2"/>
              <a:buChar char="ü"/>
            </a:pPr>
            <a:r>
              <a:rPr lang="es-EC" sz="2000" dirty="0" smtClean="0"/>
              <a:t>509 </a:t>
            </a:r>
            <a:r>
              <a:rPr lang="es-EC" sz="2000" dirty="0"/>
              <a:t>mil toneladas </a:t>
            </a:r>
            <a:endParaRPr lang="es-EC" sz="2000" dirty="0" smtClean="0"/>
          </a:p>
          <a:p>
            <a:pPr lvl="1">
              <a:buFont typeface="Wingdings" panose="05000000000000000000" pitchFamily="2" charset="2"/>
              <a:buChar char="ü"/>
            </a:pPr>
            <a:r>
              <a:rPr lang="es-EC" sz="2000" dirty="0" smtClean="0"/>
              <a:t>19</a:t>
            </a:r>
            <a:r>
              <a:rPr lang="es-EC" sz="2000" dirty="0"/>
              <a:t>% de la producción nacional</a:t>
            </a:r>
          </a:p>
        </p:txBody>
      </p:sp>
      <p:sp>
        <p:nvSpPr>
          <p:cNvPr id="4" name="Marcador de contenido 3"/>
          <p:cNvSpPr>
            <a:spLocks noGrp="1"/>
          </p:cNvSpPr>
          <p:nvPr>
            <p:ph sz="half" idx="2"/>
          </p:nvPr>
        </p:nvSpPr>
        <p:spPr>
          <a:xfrm>
            <a:off x="6391143" y="-111394"/>
            <a:ext cx="5181600" cy="4351338"/>
          </a:xfrm>
        </p:spPr>
        <p:txBody>
          <a:bodyPr>
            <a:normAutofit/>
          </a:bodyPr>
          <a:lstStyle/>
          <a:p>
            <a:pPr marL="0" indent="0">
              <a:buNone/>
            </a:pPr>
            <a:r>
              <a:rPr lang="es-EC" sz="2400" b="1" i="1" dirty="0" smtClean="0"/>
              <a:t>Cáscara de coco </a:t>
            </a:r>
          </a:p>
          <a:p>
            <a:r>
              <a:rPr lang="es-EC" sz="2400" dirty="0" smtClean="0"/>
              <a:t>Esmeraldas</a:t>
            </a:r>
          </a:p>
          <a:p>
            <a:pPr lvl="1">
              <a:buFont typeface="Wingdings" panose="05000000000000000000" pitchFamily="2" charset="2"/>
              <a:buChar char="ü"/>
            </a:pPr>
            <a:r>
              <a:rPr lang="es-EC" sz="2000" dirty="0" smtClean="0"/>
              <a:t>77,26% del total nacional</a:t>
            </a:r>
          </a:p>
          <a:p>
            <a:r>
              <a:rPr lang="es-EC" sz="2400" dirty="0" smtClean="0"/>
              <a:t>Manabí, </a:t>
            </a:r>
          </a:p>
          <a:p>
            <a:pPr lvl="1">
              <a:buFont typeface="Wingdings" panose="05000000000000000000" pitchFamily="2" charset="2"/>
              <a:buChar char="ü"/>
            </a:pPr>
            <a:r>
              <a:rPr lang="es-EC" sz="2000" dirty="0" smtClean="0"/>
              <a:t>18,72%. Del total nacional </a:t>
            </a:r>
            <a:endParaRPr lang="es-EC" sz="2000" dirty="0"/>
          </a:p>
        </p:txBody>
      </p:sp>
      <p:pic>
        <p:nvPicPr>
          <p:cNvPr id="9" name="Imagen 8"/>
          <p:cNvPicPr/>
          <p:nvPr/>
        </p:nvPicPr>
        <p:blipFill rotWithShape="1">
          <a:blip r:embed="rId2"/>
          <a:srcRect l="26374" t="33498" r="28173" b="42469"/>
          <a:stretch/>
        </p:blipFill>
        <p:spPr bwMode="auto">
          <a:xfrm>
            <a:off x="310166" y="4673428"/>
            <a:ext cx="5369417" cy="1920555"/>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3"/>
          <a:srcRect l="36097" t="54262" r="35835" b="21361"/>
          <a:stretch/>
        </p:blipFill>
        <p:spPr bwMode="auto">
          <a:xfrm>
            <a:off x="6713116" y="3361386"/>
            <a:ext cx="4113910" cy="228404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1552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4994" y="2462"/>
            <a:ext cx="10018713" cy="1752599"/>
          </a:xfrm>
        </p:spPr>
        <p:txBody>
          <a:bodyPr/>
          <a:lstStyle/>
          <a:p>
            <a:r>
              <a:rPr lang="es-EC" b="1" dirty="0" smtClean="0"/>
              <a:t>Estudios realizados por el Gobierno Ecuatoriano</a:t>
            </a:r>
            <a:endParaRPr lang="es-EC" b="1" dirty="0"/>
          </a:p>
        </p:txBody>
      </p:sp>
      <p:sp>
        <p:nvSpPr>
          <p:cNvPr id="3" name="Marcador de contenido 2"/>
          <p:cNvSpPr>
            <a:spLocks noGrp="1"/>
          </p:cNvSpPr>
          <p:nvPr>
            <p:ph sz="half" idx="1"/>
          </p:nvPr>
        </p:nvSpPr>
        <p:spPr>
          <a:xfrm>
            <a:off x="1200945" y="2327366"/>
            <a:ext cx="4895055" cy="3124201"/>
          </a:xfrm>
        </p:spPr>
        <p:txBody>
          <a:bodyPr>
            <a:noAutofit/>
          </a:bodyPr>
          <a:lstStyle/>
          <a:p>
            <a:r>
              <a:rPr lang="es-EC" sz="2400" dirty="0"/>
              <a:t>Instituto Nacional de Preinversión (INP</a:t>
            </a:r>
            <a:r>
              <a:rPr lang="es-EC" sz="2400" dirty="0" smtClean="0"/>
              <a:t>).</a:t>
            </a:r>
          </a:p>
          <a:p>
            <a:endParaRPr lang="es-EC" sz="2400" dirty="0" smtClean="0"/>
          </a:p>
          <a:p>
            <a:r>
              <a:rPr lang="es-EC" sz="2400" dirty="0" smtClean="0"/>
              <a:t>Ministerio </a:t>
            </a:r>
            <a:r>
              <a:rPr lang="es-EC" sz="2400" dirty="0"/>
              <a:t>de Electricidad y Energía Renovable (MEER</a:t>
            </a:r>
            <a:r>
              <a:rPr lang="es-EC" sz="2400" dirty="0" smtClean="0"/>
              <a:t>).</a:t>
            </a:r>
          </a:p>
          <a:p>
            <a:endParaRPr lang="es-EC" sz="2400" dirty="0" smtClean="0"/>
          </a:p>
          <a:p>
            <a:r>
              <a:rPr lang="es-EC" sz="2400" dirty="0" smtClean="0"/>
              <a:t>Ministerio </a:t>
            </a:r>
            <a:r>
              <a:rPr lang="es-EC" sz="2400" dirty="0"/>
              <a:t>Coordinador de Producción, Empleo y Competitividad (MCPEC</a:t>
            </a:r>
            <a:r>
              <a:rPr lang="es-EC" sz="2400" dirty="0" smtClean="0"/>
              <a:t>).</a:t>
            </a:r>
            <a:endParaRPr lang="es-EC" sz="2400" dirty="0"/>
          </a:p>
        </p:txBody>
      </p:sp>
      <p:pic>
        <p:nvPicPr>
          <p:cNvPr id="2050" name="Picture 2" descr="Resultado de imagen para Instituto Nacional de PreinversiÃ³n (IN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21889" y="132436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Ministerio de Electricidad y EnergÃ­a Renovable (MEER)."/>
          <p:cNvPicPr>
            <a:picLocks noChangeAspect="1" noChangeArrowheads="1"/>
          </p:cNvPicPr>
          <p:nvPr/>
        </p:nvPicPr>
        <p:blipFill rotWithShape="1">
          <a:blip r:embed="rId3">
            <a:extLst>
              <a:ext uri="{28A0092B-C50C-407E-A947-70E740481C1C}">
                <a14:useLocalDpi xmlns:a14="http://schemas.microsoft.com/office/drawing/2010/main" val="0"/>
              </a:ext>
            </a:extLst>
          </a:blip>
          <a:srcRect l="7415" t="14488" r="7510" b="18751"/>
          <a:stretch/>
        </p:blipFill>
        <p:spPr bwMode="auto">
          <a:xfrm>
            <a:off x="6364350" y="3099136"/>
            <a:ext cx="3928057" cy="14295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Ministerio Coordinador de ProducciÃ³n, Empleo y Competitividad (MCP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134" y="4663090"/>
            <a:ext cx="428625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5"/>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949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5675" y="-473299"/>
            <a:ext cx="10018713" cy="1752599"/>
          </a:xfrm>
        </p:spPr>
        <p:txBody>
          <a:bodyPr/>
          <a:lstStyle/>
          <a:p>
            <a:r>
              <a:rPr lang="es-EC" b="1" i="1" dirty="0" smtClean="0"/>
              <a:t>ESTUDIOS EXTRANJEROS</a:t>
            </a:r>
            <a:endParaRPr lang="es-EC" b="1" i="1" dirty="0"/>
          </a:p>
        </p:txBody>
      </p:sp>
      <p:sp>
        <p:nvSpPr>
          <p:cNvPr id="3" name="Marcador de contenido 2"/>
          <p:cNvSpPr>
            <a:spLocks noGrp="1"/>
          </p:cNvSpPr>
          <p:nvPr>
            <p:ph sz="half" idx="1"/>
          </p:nvPr>
        </p:nvSpPr>
        <p:spPr>
          <a:xfrm>
            <a:off x="1359553" y="794387"/>
            <a:ext cx="5181600" cy="4351338"/>
          </a:xfrm>
        </p:spPr>
        <p:txBody>
          <a:bodyPr>
            <a:normAutofit/>
          </a:bodyPr>
          <a:lstStyle/>
          <a:p>
            <a:pPr marL="0" indent="0">
              <a:buNone/>
            </a:pPr>
            <a:r>
              <a:rPr lang="es-EC" sz="2400" b="1" dirty="0"/>
              <a:t>C</a:t>
            </a:r>
            <a:r>
              <a:rPr lang="es-EC" sz="2400" b="1" dirty="0" smtClean="0"/>
              <a:t>áscara </a:t>
            </a:r>
            <a:r>
              <a:rPr lang="es-EC" sz="2400" b="1" dirty="0"/>
              <a:t>de </a:t>
            </a:r>
            <a:r>
              <a:rPr lang="es-EC" sz="2400" b="1" dirty="0" smtClean="0"/>
              <a:t>coco</a:t>
            </a:r>
            <a:r>
              <a:rPr lang="es-EC" sz="2400" b="1" dirty="0"/>
              <a:t>.</a:t>
            </a:r>
            <a:endParaRPr lang="es-EC" sz="2400" b="1" dirty="0" smtClean="0"/>
          </a:p>
          <a:p>
            <a:r>
              <a:rPr lang="es-EC" sz="2400" dirty="0" smtClean="0"/>
              <a:t>Características </a:t>
            </a:r>
            <a:r>
              <a:rPr lang="es-EC" sz="2400" dirty="0"/>
              <a:t>físicas como porosidad y </a:t>
            </a:r>
            <a:r>
              <a:rPr lang="es-EC" sz="2400" dirty="0" smtClean="0"/>
              <a:t>densidad </a:t>
            </a:r>
            <a:r>
              <a:rPr lang="es-EC" sz="2400" dirty="0"/>
              <a:t>en fibra y aserrín de coco realizado en Venezuela (R. Pire, 2003) </a:t>
            </a:r>
            <a:endParaRPr lang="es-EC" sz="2400" dirty="0" smtClean="0"/>
          </a:p>
          <a:p>
            <a:r>
              <a:rPr lang="es-EC" sz="2400" dirty="0" smtClean="0"/>
              <a:t>Carbón </a:t>
            </a:r>
            <a:r>
              <a:rPr lang="es-EC" sz="2400" dirty="0"/>
              <a:t>activado investigado en </a:t>
            </a:r>
            <a:r>
              <a:rPr lang="es-EC" sz="2400" dirty="0" smtClean="0"/>
              <a:t>México</a:t>
            </a:r>
            <a:r>
              <a:rPr lang="es-EC" sz="2400" dirty="0"/>
              <a:t> </a:t>
            </a:r>
            <a:r>
              <a:rPr lang="es-EC" sz="2400" dirty="0" smtClean="0"/>
              <a:t>(D</a:t>
            </a:r>
            <a:r>
              <a:rPr lang="es-EC" sz="2400" dirty="0"/>
              <a:t>. Luna, 2007).</a:t>
            </a:r>
          </a:p>
          <a:p>
            <a:endParaRPr lang="es-EC" sz="2400" dirty="0"/>
          </a:p>
        </p:txBody>
      </p:sp>
      <p:sp>
        <p:nvSpPr>
          <p:cNvPr id="4" name="Marcador de contenido 3"/>
          <p:cNvSpPr>
            <a:spLocks noGrp="1"/>
          </p:cNvSpPr>
          <p:nvPr>
            <p:ph sz="half" idx="2"/>
          </p:nvPr>
        </p:nvSpPr>
        <p:spPr>
          <a:xfrm>
            <a:off x="6455031" y="309473"/>
            <a:ext cx="5181600" cy="4351338"/>
          </a:xfrm>
        </p:spPr>
        <p:txBody>
          <a:bodyPr>
            <a:normAutofit/>
          </a:bodyPr>
          <a:lstStyle/>
          <a:p>
            <a:pPr marL="0" indent="0">
              <a:buNone/>
            </a:pPr>
            <a:r>
              <a:rPr lang="es-EC" sz="2400" b="1" dirty="0" smtClean="0"/>
              <a:t>Cuesco Palma </a:t>
            </a:r>
            <a:r>
              <a:rPr lang="es-EC" sz="2400" b="1" dirty="0"/>
              <a:t>africana </a:t>
            </a:r>
            <a:endParaRPr lang="es-EC" sz="2400" b="1" dirty="0" smtClean="0"/>
          </a:p>
          <a:p>
            <a:r>
              <a:rPr lang="es-EC" sz="2400" dirty="0" smtClean="0"/>
              <a:t>Carbón activado</a:t>
            </a:r>
          </a:p>
          <a:p>
            <a:r>
              <a:rPr lang="es-EC" sz="2400" dirty="0" smtClean="0"/>
              <a:t>Material </a:t>
            </a:r>
            <a:r>
              <a:rPr lang="es-EC" sz="2400" dirty="0"/>
              <a:t>compuesto ya que el cuesco de la palma es considerado de buena dureza y poco </a:t>
            </a:r>
            <a:r>
              <a:rPr lang="es-EC" sz="2400" dirty="0" smtClean="0"/>
              <a:t>peso. Barranquilla</a:t>
            </a:r>
            <a:r>
              <a:rPr lang="es-EC" sz="2400" dirty="0"/>
              <a:t>, Colombia (C. </a:t>
            </a:r>
            <a:r>
              <a:rPr lang="es-EC" sz="2400" dirty="0" err="1"/>
              <a:t>Diaz</a:t>
            </a:r>
            <a:r>
              <a:rPr lang="es-EC" sz="2400" dirty="0"/>
              <a:t>, 2002).</a:t>
            </a:r>
          </a:p>
        </p:txBody>
      </p:sp>
      <p:pic>
        <p:nvPicPr>
          <p:cNvPr id="6" name="Imagen 5"/>
          <p:cNvPicPr/>
          <p:nvPr/>
        </p:nvPicPr>
        <p:blipFill rotWithShape="1">
          <a:blip r:embed="rId2"/>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312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3854" y="-202842"/>
            <a:ext cx="10018713" cy="1752599"/>
          </a:xfrm>
        </p:spPr>
        <p:txBody>
          <a:bodyPr/>
          <a:lstStyle/>
          <a:p>
            <a:r>
              <a:rPr lang="es-EC" b="1" i="1" dirty="0" smtClean="0"/>
              <a:t>DISEÑO EXPERIMENTAL</a:t>
            </a:r>
            <a:endParaRPr lang="es-EC" b="1" i="1" dirty="0"/>
          </a:p>
        </p:txBody>
      </p:sp>
      <p:sp>
        <p:nvSpPr>
          <p:cNvPr id="3" name="Marcador de contenido 2"/>
          <p:cNvSpPr>
            <a:spLocks noGrp="1"/>
          </p:cNvSpPr>
          <p:nvPr>
            <p:ph sz="half" idx="1"/>
          </p:nvPr>
        </p:nvSpPr>
        <p:spPr>
          <a:xfrm>
            <a:off x="1445676" y="1519706"/>
            <a:ext cx="4895055" cy="3124201"/>
          </a:xfrm>
        </p:spPr>
        <p:txBody>
          <a:bodyPr>
            <a:noAutofit/>
          </a:bodyPr>
          <a:lstStyle/>
          <a:p>
            <a:pPr marL="0" indent="0">
              <a:buNone/>
            </a:pPr>
            <a:r>
              <a:rPr lang="es-EC" sz="2400" b="1" i="1" dirty="0" smtClean="0"/>
              <a:t>Factores que influyen </a:t>
            </a:r>
            <a:r>
              <a:rPr lang="es-EC" sz="2400" b="1" i="1" dirty="0"/>
              <a:t>en las propiedades de las </a:t>
            </a:r>
            <a:r>
              <a:rPr lang="es-EC" sz="2400" b="1" i="1" dirty="0" smtClean="0"/>
              <a:t>Biomasas </a:t>
            </a:r>
            <a:r>
              <a:rPr lang="es-EC" sz="2400" b="1" i="1" dirty="0"/>
              <a:t>estudiadas. </a:t>
            </a:r>
            <a:endParaRPr lang="es-EC" sz="2400" b="1" i="1" dirty="0" smtClean="0"/>
          </a:p>
          <a:p>
            <a:r>
              <a:rPr lang="es-EC" sz="2400" dirty="0" smtClean="0"/>
              <a:t>Coco</a:t>
            </a:r>
          </a:p>
          <a:p>
            <a:pPr lvl="1">
              <a:buFont typeface="Wingdings" panose="05000000000000000000" pitchFamily="2" charset="2"/>
              <a:buChar char="ü"/>
            </a:pPr>
            <a:r>
              <a:rPr lang="es-EC" sz="2000" dirty="0" smtClean="0"/>
              <a:t>Edad (Maduración) </a:t>
            </a:r>
            <a:r>
              <a:rPr lang="es-EC" sz="2000" dirty="0"/>
              <a:t>y </a:t>
            </a:r>
            <a:endParaRPr lang="es-EC" sz="2000" dirty="0" smtClean="0"/>
          </a:p>
          <a:p>
            <a:pPr lvl="1">
              <a:buFont typeface="Wingdings" panose="05000000000000000000" pitchFamily="2" charset="2"/>
              <a:buChar char="ü"/>
            </a:pPr>
            <a:r>
              <a:rPr lang="es-EC" sz="2000" dirty="0" smtClean="0"/>
              <a:t>Orientación </a:t>
            </a:r>
            <a:r>
              <a:rPr lang="es-EC" sz="2000" dirty="0"/>
              <a:t>o zona del </a:t>
            </a:r>
            <a:r>
              <a:rPr lang="es-EC" sz="2000" dirty="0" smtClean="0"/>
              <a:t>coco</a:t>
            </a:r>
            <a:r>
              <a:rPr lang="es-EC" sz="2000" dirty="0"/>
              <a:t>, por esta razón  se selecciona el diseño factorial como método simple y confiable</a:t>
            </a:r>
          </a:p>
          <a:p>
            <a:endParaRPr lang="es-EC" sz="2400" dirty="0"/>
          </a:p>
        </p:txBody>
      </p:sp>
      <p:sp>
        <p:nvSpPr>
          <p:cNvPr id="4" name="Marcador de contenido 3"/>
          <p:cNvSpPr>
            <a:spLocks noGrp="1"/>
          </p:cNvSpPr>
          <p:nvPr>
            <p:ph sz="half" idx="2"/>
          </p:nvPr>
        </p:nvSpPr>
        <p:spPr>
          <a:xfrm>
            <a:off x="6801150" y="1314718"/>
            <a:ext cx="4895056" cy="3124200"/>
          </a:xfrm>
        </p:spPr>
        <p:txBody>
          <a:bodyPr>
            <a:noAutofit/>
          </a:bodyPr>
          <a:lstStyle/>
          <a:p>
            <a:pPr marL="0" indent="0">
              <a:buNone/>
            </a:pPr>
            <a:r>
              <a:rPr lang="es-EC" sz="2400" b="1" i="1" dirty="0" smtClean="0"/>
              <a:t>Número </a:t>
            </a:r>
            <a:r>
              <a:rPr lang="es-EC" sz="2400" b="1" i="1" dirty="0"/>
              <a:t>de pruebas a realizar </a:t>
            </a:r>
          </a:p>
          <a:p>
            <a:pPr lvl="1">
              <a:buFont typeface="Wingdings" panose="05000000000000000000" pitchFamily="2" charset="2"/>
              <a:buChar char="ü"/>
            </a:pPr>
            <a:endParaRPr lang="es-EC" sz="2000" dirty="0" smtClean="0"/>
          </a:p>
          <a:p>
            <a:pPr lvl="1">
              <a:buFont typeface="Wingdings" panose="05000000000000000000" pitchFamily="2" charset="2"/>
              <a:buChar char="ü"/>
            </a:pPr>
            <a:r>
              <a:rPr lang="es-EC" sz="2000" dirty="0" smtClean="0"/>
              <a:t>Experimentación </a:t>
            </a:r>
            <a:r>
              <a:rPr lang="es-EC" sz="2000" dirty="0"/>
              <a:t>de los equipos, ya que se está demostrando características en las cuales la muestra a tratar  contienen un numero de variables alto, ya que influye la zona de cultivo, fecha de cultivo, entre otras.</a:t>
            </a:r>
          </a:p>
        </p:txBody>
      </p:sp>
      <p:pic>
        <p:nvPicPr>
          <p:cNvPr id="6" name="Imagen 5"/>
          <p:cNvPicPr/>
          <p:nvPr/>
        </p:nvPicPr>
        <p:blipFill rotWithShape="1">
          <a:blip r:embed="rId2"/>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277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6485" y="-313531"/>
            <a:ext cx="10515600" cy="1325563"/>
          </a:xfrm>
        </p:spPr>
        <p:txBody>
          <a:bodyPr/>
          <a:lstStyle/>
          <a:p>
            <a:r>
              <a:rPr lang="es-EC" b="1" i="1" dirty="0" smtClean="0"/>
              <a:t>Propiedades Mecánicas</a:t>
            </a:r>
            <a:endParaRPr lang="es-EC" b="1" i="1" dirty="0"/>
          </a:p>
        </p:txBody>
      </p:sp>
      <mc:AlternateContent xmlns:mc="http://schemas.openxmlformats.org/markup-compatibility/2006" xmlns:a14="http://schemas.microsoft.com/office/drawing/2010/main">
        <mc:Choice Requires="a14">
          <p:sp>
            <p:nvSpPr>
              <p:cNvPr id="8" name="Marcador de contenido 7"/>
              <p:cNvSpPr>
                <a:spLocks noGrp="1"/>
              </p:cNvSpPr>
              <p:nvPr>
                <p:ph idx="1"/>
              </p:nvPr>
            </p:nvSpPr>
            <p:spPr>
              <a:xfrm>
                <a:off x="366485" y="1204686"/>
                <a:ext cx="11176000" cy="5123543"/>
              </a:xfrm>
            </p:spPr>
            <p:txBody>
              <a:bodyPr/>
              <a:lstStyle/>
              <a:p>
                <a:endParaRPr lang="es-EC" dirty="0" smtClean="0"/>
              </a:p>
              <a:p>
                <a:r>
                  <a:rPr lang="es-EC" dirty="0" smtClean="0"/>
                  <a:t>Normas </a:t>
                </a:r>
                <a:r>
                  <a:rPr lang="es-EC" dirty="0"/>
                  <a:t>ASTM D143 y ASTM </a:t>
                </a:r>
                <a:r>
                  <a:rPr lang="es-EC" dirty="0" smtClean="0"/>
                  <a:t>D198.</a:t>
                </a:r>
              </a:p>
              <a:p>
                <a:pPr marL="457200" lvl="1" indent="0">
                  <a:buNone/>
                </a:pPr>
                <a:r>
                  <a:rPr lang="es-EC" dirty="0" smtClean="0"/>
                  <a:t>Dimensiones de probeta.</a:t>
                </a:r>
              </a:p>
              <a:p>
                <a:pPr lvl="1">
                  <a:buFont typeface="Wingdings" panose="05000000000000000000" pitchFamily="2" charset="2"/>
                  <a:buChar char="ü"/>
                </a:pPr>
                <a:r>
                  <a:rPr lang="es-EC" dirty="0" smtClean="0"/>
                  <a:t>Longitud</a:t>
                </a:r>
                <a:r>
                  <a:rPr lang="es-EC" dirty="0"/>
                  <a:t>: 66 mm </a:t>
                </a:r>
              </a:p>
              <a:p>
                <a:pPr lvl="1">
                  <a:buFont typeface="Wingdings" panose="05000000000000000000" pitchFamily="2" charset="2"/>
                  <a:buChar char="ü"/>
                </a:pPr>
                <a:r>
                  <a:rPr lang="es-EC" dirty="0"/>
                  <a:t>Sección Rectangular: 4 ±1 X 4 ±</a:t>
                </a:r>
                <a:r>
                  <a:rPr lang="es-EC" dirty="0" smtClean="0"/>
                  <a:t>1</a:t>
                </a:r>
              </a:p>
              <a:p>
                <a:pPr marL="457200" lvl="1" indent="0">
                  <a:buNone/>
                </a:pPr>
                <a:endParaRPr lang="es-EC" dirty="0"/>
              </a:p>
              <a:p>
                <a:r>
                  <a:rPr lang="es-EC" dirty="0" smtClean="0"/>
                  <a:t>Viga curva</a:t>
                </a:r>
              </a:p>
              <a:p>
                <a:pPr lvl="1"/>
                <a:r>
                  <a:rPr lang="es-EC" dirty="0" smtClean="0"/>
                  <a:t>Factor de Corrección (K)</a:t>
                </a:r>
              </a:p>
              <a:p>
                <a:pPr marL="457200" lvl="1"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m:t>
                      </m:r>
                      <m:r>
                        <a:rPr lang="es-EC" b="1" i="1">
                          <a:latin typeface="Cambria Math" panose="02040503050406030204" pitchFamily="18" charset="0"/>
                        </a:rPr>
                        <m:t>𝑲</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𝑀𝑐</m:t>
                          </m:r>
                        </m:num>
                        <m:den>
                          <m:r>
                            <a:rPr lang="es-EC" i="1">
                              <a:latin typeface="Cambria Math" panose="02040503050406030204" pitchFamily="18" charset="0"/>
                            </a:rPr>
                            <m:t>𝐼</m:t>
                          </m:r>
                        </m:den>
                      </m:f>
                    </m:oMath>
                  </m:oMathPara>
                </a14:m>
                <a:endParaRPr lang="es-EC" dirty="0"/>
              </a:p>
              <a:p>
                <a:pPr lvl="1"/>
                <a:endParaRPr lang="es-EC" dirty="0"/>
              </a:p>
            </p:txBody>
          </p:sp>
        </mc:Choice>
        <mc:Fallback xmlns="">
          <p:sp>
            <p:nvSpPr>
              <p:cNvPr id="8" name="Marcador de contenido 7"/>
              <p:cNvSpPr>
                <a:spLocks noGrp="1" noRot="1" noChangeAspect="1" noMove="1" noResize="1" noEditPoints="1" noAdjustHandles="1" noChangeArrowheads="1" noChangeShapeType="1" noTextEdit="1"/>
              </p:cNvSpPr>
              <p:nvPr>
                <p:ph idx="1"/>
              </p:nvPr>
            </p:nvSpPr>
            <p:spPr>
              <a:xfrm>
                <a:off x="366485" y="1204686"/>
                <a:ext cx="11176000" cy="5123543"/>
              </a:xfrm>
              <a:blipFill rotWithShape="0">
                <a:blip r:embed="rId2"/>
                <a:stretch>
                  <a:fillRect l="-982"/>
                </a:stretch>
              </a:blipFill>
            </p:spPr>
            <p:txBody>
              <a:bodyPr/>
              <a:lstStyle/>
              <a:p>
                <a:r>
                  <a:rPr lang="es-EC">
                    <a:noFill/>
                  </a:rPr>
                  <a:t> </a:t>
                </a:r>
              </a:p>
            </p:txBody>
          </p:sp>
        </mc:Fallback>
      </mc:AlternateContent>
      <p:sp>
        <p:nvSpPr>
          <p:cNvPr id="5" name="Título 1"/>
          <p:cNvSpPr txBox="1">
            <a:spLocks/>
          </p:cNvSpPr>
          <p:nvPr/>
        </p:nvSpPr>
        <p:spPr>
          <a:xfrm>
            <a:off x="2786742" y="287679"/>
            <a:ext cx="8095343" cy="1236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i="1" dirty="0" smtClean="0"/>
              <a:t>Resistencia a la </a:t>
            </a:r>
            <a:r>
              <a:rPr lang="es-EC" b="1" i="1" dirty="0"/>
              <a:t>flexión</a:t>
            </a:r>
          </a:p>
        </p:txBody>
      </p:sp>
      <p:pic>
        <p:nvPicPr>
          <p:cNvPr id="6" name="Imagen 5"/>
          <p:cNvPicPr/>
          <p:nvPr/>
        </p:nvPicPr>
        <p:blipFill rotWithShape="1">
          <a:blip r:embed="rId3"/>
          <a:srcRect l="23921" t="48222" r="30629" b="31922"/>
          <a:stretch/>
        </p:blipFill>
        <p:spPr bwMode="auto">
          <a:xfrm>
            <a:off x="7869622" y="4520621"/>
            <a:ext cx="3866152" cy="100457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Imagen 6"/>
          <p:cNvPicPr/>
          <p:nvPr/>
        </p:nvPicPr>
        <p:blipFill rotWithShape="1">
          <a:blip r:embed="rId4"/>
          <a:srcRect l="19934" t="61490" r="34138" b="16524"/>
          <a:stretch/>
        </p:blipFill>
        <p:spPr bwMode="auto">
          <a:xfrm>
            <a:off x="7838178" y="3099378"/>
            <a:ext cx="3938646" cy="10065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Marcador de contenido 4"/>
          <p:cNvPicPr>
            <a:picLocks/>
          </p:cNvPicPr>
          <p:nvPr/>
        </p:nvPicPr>
        <p:blipFill rotWithShape="1">
          <a:blip r:embed="rId5"/>
          <a:srcRect l="24240" t="32621" r="57421" b="32489"/>
          <a:stretch/>
        </p:blipFill>
        <p:spPr bwMode="auto">
          <a:xfrm>
            <a:off x="8865149" y="965790"/>
            <a:ext cx="1680235" cy="1814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Imagen 9"/>
          <p:cNvPicPr/>
          <p:nvPr/>
        </p:nvPicPr>
        <p:blipFill rotWithShape="1">
          <a:blip r:embed="rId6"/>
          <a:srcRect l="23086" r="23609"/>
          <a:stretch/>
        </p:blipFill>
        <p:spPr bwMode="auto">
          <a:xfrm>
            <a:off x="9079606" y="5872766"/>
            <a:ext cx="2931557" cy="8460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922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3953</TotalTime>
  <Words>1961</Words>
  <Application>Microsoft Office PowerPoint</Application>
  <PresentationFormat>Panorámica</PresentationFormat>
  <Paragraphs>523</Paragraphs>
  <Slides>33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Cambria Math</vt:lpstr>
      <vt:lpstr>Corbel</vt:lpstr>
      <vt:lpstr>Times New Roman</vt:lpstr>
      <vt:lpstr>Wingdings</vt:lpstr>
      <vt:lpstr>Parallax</vt:lpstr>
      <vt:lpstr>Presentación de PowerPoint</vt:lpstr>
      <vt:lpstr>Objetivo General Evaluar las principales propiedades físicas, mecánicas y térmicas de los residuos de cuesco de palma africana y cáscara de coco. </vt:lpstr>
      <vt:lpstr>Alcance de Proyecto</vt:lpstr>
      <vt:lpstr>ANTECEDENTES</vt:lpstr>
      <vt:lpstr>PLANTACIONES</vt:lpstr>
      <vt:lpstr>Estudios realizados por el Gobierno Ecuatoriano</vt:lpstr>
      <vt:lpstr>ESTUDIOS EXTRANJEROS</vt:lpstr>
      <vt:lpstr>DISEÑO EXPERIMENTAL</vt:lpstr>
      <vt:lpstr>Propiedades Mecánicas</vt:lpstr>
      <vt:lpstr>Resistencia a la flexión (Viga Curva)</vt:lpstr>
      <vt:lpstr>Resistencia a la flexión (Viga Curva)</vt:lpstr>
      <vt:lpstr>Resistencia a la flexión (Viga Curva)</vt:lpstr>
      <vt:lpstr>Diagrama Fuerza - Desplazamiento</vt:lpstr>
      <vt:lpstr>Especificación de pruebas realizadas y resultados </vt:lpstr>
      <vt:lpstr>Presentación de PowerPoint</vt:lpstr>
      <vt:lpstr>Equipo de encapsulamiento de muestras</vt:lpstr>
      <vt:lpstr>Proceso de ensayo</vt:lpstr>
      <vt:lpstr>Resultado de Dureza</vt:lpstr>
      <vt:lpstr>Presentación de PowerPoint</vt:lpstr>
      <vt:lpstr>Presentación de PowerPoint</vt:lpstr>
      <vt:lpstr>Resultados Densidad</vt:lpstr>
      <vt:lpstr>Presentación de PowerPoint</vt:lpstr>
      <vt:lpstr>Resultados Porosidad</vt:lpstr>
      <vt:lpstr>Presentación de PowerPoint</vt:lpstr>
      <vt:lpstr>Datos Obtenidos</vt:lpstr>
      <vt:lpstr>Resultados Poder Calorífico</vt:lpstr>
      <vt:lpstr>Presentación de PowerPoint</vt:lpstr>
      <vt:lpstr>Equipo utilizado</vt:lpstr>
      <vt:lpstr>Bloques Elaborados</vt:lpstr>
      <vt:lpstr>Resultados Conductividad Térmica</vt:lpstr>
      <vt:lpstr>CONCLUSIONES</vt:lpstr>
      <vt:lpstr>RECOMENDACIONES</vt:lpstr>
      <vt:lpstr>MUCHAS 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46</cp:revision>
  <dcterms:created xsi:type="dcterms:W3CDTF">2018-09-04T03:10:07Z</dcterms:created>
  <dcterms:modified xsi:type="dcterms:W3CDTF">2018-09-20T14:12:16Z</dcterms:modified>
</cp:coreProperties>
</file>