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sldIdLst>
    <p:sldId id="256" r:id="rId2"/>
    <p:sldId id="257" r:id="rId3"/>
    <p:sldId id="286" r:id="rId4"/>
    <p:sldId id="287" r:id="rId5"/>
    <p:sldId id="288" r:id="rId6"/>
    <p:sldId id="289" r:id="rId7"/>
    <p:sldId id="290"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5" r:id="rId25"/>
    <p:sldId id="276" r:id="rId26"/>
    <p:sldId id="277" r:id="rId27"/>
    <p:sldId id="278" r:id="rId28"/>
    <p:sldId id="279" r:id="rId29"/>
    <p:sldId id="280" r:id="rId30"/>
    <p:sldId id="281" r:id="rId31"/>
    <p:sldId id="282" r:id="rId32"/>
    <p:sldId id="283" r:id="rId33"/>
    <p:sldId id="284" r:id="rId34"/>
    <p:sldId id="285" r:id="rId3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rancisco\Desktop\calibraci&#243;n%20exte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Gráfica de Respuesta</a:t>
            </a:r>
            <a:r>
              <a:rPr lang="es-MX" baseline="0"/>
              <a:t>: Extensómetro MTS 632.11C-20.</a:t>
            </a:r>
            <a:endParaRPr lang="es-MX"/>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136246719160105"/>
                  <c:y val="-2.8194444444444466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Hoja1!$B$3:$B$12</c:f>
              <c:numCache>
                <c:formatCode>General</c:formatCode>
                <c:ptCount val="10"/>
                <c:pt idx="0" formatCode="0">
                  <c:v>0</c:v>
                </c:pt>
                <c:pt idx="1">
                  <c:v>1575</c:v>
                </c:pt>
                <c:pt idx="2">
                  <c:v>2923</c:v>
                </c:pt>
                <c:pt idx="3">
                  <c:v>3708</c:v>
                </c:pt>
                <c:pt idx="4">
                  <c:v>3878</c:v>
                </c:pt>
                <c:pt idx="5">
                  <c:v>4358</c:v>
                </c:pt>
                <c:pt idx="6">
                  <c:v>4709</c:v>
                </c:pt>
                <c:pt idx="7">
                  <c:v>5284</c:v>
                </c:pt>
                <c:pt idx="8">
                  <c:v>5642</c:v>
                </c:pt>
                <c:pt idx="9">
                  <c:v>6105</c:v>
                </c:pt>
              </c:numCache>
            </c:numRef>
          </c:xVal>
          <c:yVal>
            <c:numRef>
              <c:f>Hoja1!$A$3:$A$12</c:f>
              <c:numCache>
                <c:formatCode>0.000</c:formatCode>
                <c:ptCount val="10"/>
                <c:pt idx="0" formatCode="General">
                  <c:v>25.006</c:v>
                </c:pt>
                <c:pt idx="1">
                  <c:v>26.111000000000001</c:v>
                </c:pt>
                <c:pt idx="2">
                  <c:v>26.782</c:v>
                </c:pt>
                <c:pt idx="3">
                  <c:v>27.280999999999999</c:v>
                </c:pt>
                <c:pt idx="4">
                  <c:v>27.407</c:v>
                </c:pt>
                <c:pt idx="5">
                  <c:v>27.681999999999999</c:v>
                </c:pt>
                <c:pt idx="6">
                  <c:v>28.023</c:v>
                </c:pt>
                <c:pt idx="7">
                  <c:v>28.25</c:v>
                </c:pt>
                <c:pt idx="8">
                  <c:v>28.571000000000002</c:v>
                </c:pt>
                <c:pt idx="9">
                  <c:v>28.792999999999999</c:v>
                </c:pt>
              </c:numCache>
            </c:numRef>
          </c:yVal>
          <c:smooth val="0"/>
          <c:extLst>
            <c:ext xmlns:c16="http://schemas.microsoft.com/office/drawing/2014/chart" uri="{C3380CC4-5D6E-409C-BE32-E72D297353CC}">
              <c16:uniqueId val="{00000000-5246-4961-98B4-733C0DDBA9BC}"/>
            </c:ext>
          </c:extLst>
        </c:ser>
        <c:dLbls>
          <c:showLegendKey val="0"/>
          <c:showVal val="0"/>
          <c:showCatName val="0"/>
          <c:showSerName val="0"/>
          <c:showPercent val="0"/>
          <c:showBubbleSize val="0"/>
        </c:dLbls>
        <c:axId val="984296112"/>
        <c:axId val="985014336"/>
      </c:scatterChart>
      <c:valAx>
        <c:axId val="9842961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Medidor de Def. Unitarias</a:t>
                </a:r>
              </a:p>
            </c:rich>
          </c:tx>
          <c:layout>
            <c:manualLayout>
              <c:xMode val="edge"/>
              <c:yMode val="edge"/>
              <c:x val="0.40199699175534093"/>
              <c:y val="0.9191073246991666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85014336"/>
        <c:crosses val="autoZero"/>
        <c:crossBetween val="midCat"/>
      </c:valAx>
      <c:valAx>
        <c:axId val="98501433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Microscopio de Herramientas [mm]</a:t>
                </a:r>
              </a:p>
            </c:rich>
          </c:tx>
          <c:layout>
            <c:manualLayout>
              <c:xMode val="edge"/>
              <c:yMode val="edge"/>
              <c:x val="1.7843545418891604E-2"/>
              <c:y val="0.1287716535433071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842961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5979AF-80F6-44FD-9486-05632104038C}" type="doc">
      <dgm:prSet loTypeId="urn:microsoft.com/office/officeart/2005/8/layout/orgChart1" loCatId="hierarchy" qsTypeId="urn:microsoft.com/office/officeart/2005/8/quickstyle/simple3" qsCatId="simple" csTypeId="urn:microsoft.com/office/officeart/2005/8/colors/colorful1" csCatId="colorful" phldr="1"/>
      <dgm:spPr/>
      <dgm:t>
        <a:bodyPr/>
        <a:lstStyle/>
        <a:p>
          <a:endParaRPr lang="es-EC"/>
        </a:p>
      </dgm:t>
    </dgm:pt>
    <dgm:pt modelId="{52A67743-C155-41E5-B42D-2C95DEB35F5A}">
      <dgm:prSet phldrT="[Texto]"/>
      <dgm:spPr/>
      <dgm:t>
        <a:bodyPr/>
        <a:lstStyle/>
        <a:p>
          <a:pPr algn="ctr"/>
          <a:r>
            <a:rPr lang="es-EC"/>
            <a:t>Poliamidas</a:t>
          </a:r>
        </a:p>
      </dgm:t>
    </dgm:pt>
    <dgm:pt modelId="{6CA45801-13F4-494C-987B-00E359C14DDD}" type="parTrans" cxnId="{E82743CF-CC75-409F-898D-BE03973480AD}">
      <dgm:prSet/>
      <dgm:spPr/>
      <dgm:t>
        <a:bodyPr/>
        <a:lstStyle/>
        <a:p>
          <a:pPr algn="ctr"/>
          <a:endParaRPr lang="es-EC"/>
        </a:p>
      </dgm:t>
    </dgm:pt>
    <dgm:pt modelId="{907B1F79-9CE5-4013-9DB0-402C1F9EAF70}" type="sibTrans" cxnId="{E82743CF-CC75-409F-898D-BE03973480AD}">
      <dgm:prSet/>
      <dgm:spPr/>
      <dgm:t>
        <a:bodyPr/>
        <a:lstStyle/>
        <a:p>
          <a:pPr algn="ctr"/>
          <a:endParaRPr lang="es-EC"/>
        </a:p>
      </dgm:t>
    </dgm:pt>
    <dgm:pt modelId="{6E2B655D-AE0D-466D-9001-34432E53999A}">
      <dgm:prSet phldrT="[Texto]"/>
      <dgm:spPr/>
      <dgm:t>
        <a:bodyPr/>
        <a:lstStyle/>
        <a:p>
          <a:pPr algn="ctr"/>
          <a:r>
            <a:rPr lang="es-EC"/>
            <a:t>Naturales</a:t>
          </a:r>
        </a:p>
      </dgm:t>
    </dgm:pt>
    <dgm:pt modelId="{2FC65677-9732-43BF-A902-62EED9C9DB56}" type="parTrans" cxnId="{096B6524-61D0-46DA-BD4E-93FE418DBCA4}">
      <dgm:prSet/>
      <dgm:spPr/>
      <dgm:t>
        <a:bodyPr/>
        <a:lstStyle/>
        <a:p>
          <a:pPr algn="ctr"/>
          <a:endParaRPr lang="es-EC"/>
        </a:p>
      </dgm:t>
    </dgm:pt>
    <dgm:pt modelId="{36DBC461-9787-4786-B9EA-BF18B86E76C5}" type="sibTrans" cxnId="{096B6524-61D0-46DA-BD4E-93FE418DBCA4}">
      <dgm:prSet/>
      <dgm:spPr/>
      <dgm:t>
        <a:bodyPr/>
        <a:lstStyle/>
        <a:p>
          <a:pPr algn="ctr"/>
          <a:endParaRPr lang="es-EC"/>
        </a:p>
      </dgm:t>
    </dgm:pt>
    <dgm:pt modelId="{B46D37FB-8FD1-4864-8C02-D60773FA5654}">
      <dgm:prSet phldrT="[Texto]"/>
      <dgm:spPr/>
      <dgm:t>
        <a:bodyPr/>
        <a:lstStyle/>
        <a:p>
          <a:pPr algn="ctr"/>
          <a:r>
            <a:rPr lang="es-EC"/>
            <a:t>Sintéticas</a:t>
          </a:r>
        </a:p>
      </dgm:t>
    </dgm:pt>
    <dgm:pt modelId="{DA2BF87D-4D16-4C06-9321-4D5A8D832944}" type="parTrans" cxnId="{98C7ED36-87B0-4060-BFA6-9BAF4CE75FF1}">
      <dgm:prSet/>
      <dgm:spPr/>
      <dgm:t>
        <a:bodyPr/>
        <a:lstStyle/>
        <a:p>
          <a:pPr algn="ctr"/>
          <a:endParaRPr lang="es-EC"/>
        </a:p>
      </dgm:t>
    </dgm:pt>
    <dgm:pt modelId="{4182F03F-45E2-4A98-BF5C-80AC004B3799}" type="sibTrans" cxnId="{98C7ED36-87B0-4060-BFA6-9BAF4CE75FF1}">
      <dgm:prSet/>
      <dgm:spPr/>
      <dgm:t>
        <a:bodyPr/>
        <a:lstStyle/>
        <a:p>
          <a:pPr algn="ctr"/>
          <a:endParaRPr lang="es-EC"/>
        </a:p>
      </dgm:t>
    </dgm:pt>
    <dgm:pt modelId="{EF9118EF-7F2A-4DAC-B590-FC7B29B03898}">
      <dgm:prSet/>
      <dgm:spPr/>
      <dgm:t>
        <a:bodyPr/>
        <a:lstStyle/>
        <a:p>
          <a:pPr algn="ctr"/>
          <a:r>
            <a:rPr lang="es-EC"/>
            <a:t>Fibrilares</a:t>
          </a:r>
        </a:p>
        <a:p>
          <a:pPr algn="ctr"/>
          <a:r>
            <a:rPr lang="es-EC"/>
            <a:t>Ejm:  Colágeno</a:t>
          </a:r>
        </a:p>
      </dgm:t>
    </dgm:pt>
    <dgm:pt modelId="{BE3ECB03-6734-4CD4-80F5-DE51127A407A}" type="parTrans" cxnId="{641B85AA-9FA0-4037-80FB-045AE382A4F5}">
      <dgm:prSet/>
      <dgm:spPr/>
      <dgm:t>
        <a:bodyPr/>
        <a:lstStyle/>
        <a:p>
          <a:pPr algn="ctr"/>
          <a:endParaRPr lang="es-EC"/>
        </a:p>
      </dgm:t>
    </dgm:pt>
    <dgm:pt modelId="{B6D0FDC7-D491-4F13-9077-C19FED0C36B6}" type="sibTrans" cxnId="{641B85AA-9FA0-4037-80FB-045AE382A4F5}">
      <dgm:prSet/>
      <dgm:spPr/>
      <dgm:t>
        <a:bodyPr/>
        <a:lstStyle/>
        <a:p>
          <a:pPr algn="ctr"/>
          <a:endParaRPr lang="es-EC"/>
        </a:p>
      </dgm:t>
    </dgm:pt>
    <dgm:pt modelId="{7EBDF2C1-3942-4A50-B23E-FB23D9CBB09C}" type="asst">
      <dgm:prSet/>
      <dgm:spPr/>
      <dgm:t>
        <a:bodyPr/>
        <a:lstStyle/>
        <a:p>
          <a:pPr algn="ctr"/>
          <a:r>
            <a:rPr lang="es-EC"/>
            <a:t>Globulares</a:t>
          </a:r>
        </a:p>
        <a:p>
          <a:pPr algn="ctr"/>
          <a:r>
            <a:rPr lang="es-EC"/>
            <a:t>Ejm: Hemoglobina</a:t>
          </a:r>
        </a:p>
      </dgm:t>
    </dgm:pt>
    <dgm:pt modelId="{F015D358-A097-46E1-85B7-ED8409436472}" type="parTrans" cxnId="{694AD29E-9800-4A4C-8D8B-7F908A9BB725}">
      <dgm:prSet/>
      <dgm:spPr/>
      <dgm:t>
        <a:bodyPr/>
        <a:lstStyle/>
        <a:p>
          <a:pPr algn="ctr"/>
          <a:endParaRPr lang="es-EC"/>
        </a:p>
      </dgm:t>
    </dgm:pt>
    <dgm:pt modelId="{77AB17BD-B6BD-4883-9197-3992DA484B15}" type="sibTrans" cxnId="{694AD29E-9800-4A4C-8D8B-7F908A9BB725}">
      <dgm:prSet/>
      <dgm:spPr/>
      <dgm:t>
        <a:bodyPr/>
        <a:lstStyle/>
        <a:p>
          <a:pPr algn="ctr"/>
          <a:endParaRPr lang="es-EC"/>
        </a:p>
      </dgm:t>
    </dgm:pt>
    <dgm:pt modelId="{562525C4-3EEF-40BF-8CA2-92AADFA0AC22}">
      <dgm:prSet/>
      <dgm:spPr/>
      <dgm:t>
        <a:bodyPr/>
        <a:lstStyle/>
        <a:p>
          <a:pPr algn="ctr"/>
          <a:r>
            <a:rPr lang="es-EC"/>
            <a:t>Alifáticas</a:t>
          </a:r>
        </a:p>
      </dgm:t>
    </dgm:pt>
    <dgm:pt modelId="{C763A52B-1FA2-4545-B3E8-2E96813C67A7}" type="parTrans" cxnId="{24B3B1C3-89B8-41C7-9A13-C9F1E42C76DA}">
      <dgm:prSet/>
      <dgm:spPr/>
      <dgm:t>
        <a:bodyPr/>
        <a:lstStyle/>
        <a:p>
          <a:pPr algn="ctr"/>
          <a:endParaRPr lang="es-EC"/>
        </a:p>
      </dgm:t>
    </dgm:pt>
    <dgm:pt modelId="{796B81CC-2024-42A4-966B-3E7BCE29DB9F}" type="sibTrans" cxnId="{24B3B1C3-89B8-41C7-9A13-C9F1E42C76DA}">
      <dgm:prSet/>
      <dgm:spPr/>
      <dgm:t>
        <a:bodyPr/>
        <a:lstStyle/>
        <a:p>
          <a:pPr algn="ctr"/>
          <a:endParaRPr lang="es-EC"/>
        </a:p>
      </dgm:t>
    </dgm:pt>
    <dgm:pt modelId="{83A30D05-319B-42BC-A90D-26F99EF8AEB9}">
      <dgm:prSet/>
      <dgm:spPr/>
      <dgm:t>
        <a:bodyPr/>
        <a:lstStyle/>
        <a:p>
          <a:pPr algn="ctr"/>
          <a:r>
            <a:rPr lang="es-EC"/>
            <a:t>Aromáticas</a:t>
          </a:r>
        </a:p>
        <a:p>
          <a:pPr algn="ctr"/>
          <a:r>
            <a:rPr lang="es-EC"/>
            <a:t>Ejm: Kevlar</a:t>
          </a:r>
        </a:p>
      </dgm:t>
    </dgm:pt>
    <dgm:pt modelId="{C0032E2A-85D3-43E2-8649-A056FB38BBD4}" type="parTrans" cxnId="{FF916463-5C00-4C29-82FB-5FFAFFA17FDB}">
      <dgm:prSet/>
      <dgm:spPr/>
      <dgm:t>
        <a:bodyPr/>
        <a:lstStyle/>
        <a:p>
          <a:pPr algn="ctr"/>
          <a:endParaRPr lang="es-EC"/>
        </a:p>
      </dgm:t>
    </dgm:pt>
    <dgm:pt modelId="{6F03C3CD-A158-4511-B248-C84CF85DFE92}" type="sibTrans" cxnId="{FF916463-5C00-4C29-82FB-5FFAFFA17FDB}">
      <dgm:prSet/>
      <dgm:spPr/>
      <dgm:t>
        <a:bodyPr/>
        <a:lstStyle/>
        <a:p>
          <a:pPr algn="ctr"/>
          <a:endParaRPr lang="es-EC"/>
        </a:p>
      </dgm:t>
    </dgm:pt>
    <dgm:pt modelId="{C6669443-4A5A-421D-A6D8-5F983D04E914}">
      <dgm:prSet/>
      <dgm:spPr/>
      <dgm:t>
        <a:bodyPr/>
        <a:lstStyle/>
        <a:p>
          <a:pPr algn="ctr"/>
          <a:r>
            <a:rPr lang="es-EC"/>
            <a:t>Polipéptidos</a:t>
          </a:r>
        </a:p>
      </dgm:t>
    </dgm:pt>
    <dgm:pt modelId="{C2E2A515-1F9B-4E14-92BE-8B484C251301}" type="parTrans" cxnId="{AB82424F-3941-49A9-9A99-C0B9D0C31EF1}">
      <dgm:prSet/>
      <dgm:spPr/>
      <dgm:t>
        <a:bodyPr/>
        <a:lstStyle/>
        <a:p>
          <a:pPr algn="ctr"/>
          <a:endParaRPr lang="es-EC"/>
        </a:p>
      </dgm:t>
    </dgm:pt>
    <dgm:pt modelId="{1FE7B83B-3608-4D6C-994D-F40976F3C8E7}" type="sibTrans" cxnId="{AB82424F-3941-49A9-9A99-C0B9D0C31EF1}">
      <dgm:prSet/>
      <dgm:spPr/>
      <dgm:t>
        <a:bodyPr/>
        <a:lstStyle/>
        <a:p>
          <a:pPr algn="ctr"/>
          <a:endParaRPr lang="es-EC"/>
        </a:p>
      </dgm:t>
    </dgm:pt>
    <dgm:pt modelId="{4FB201A2-43D6-4FE5-8E90-BEE963FD0355}">
      <dgm:prSet/>
      <dgm:spPr/>
      <dgm:t>
        <a:bodyPr/>
        <a:lstStyle/>
        <a:p>
          <a:pPr algn="ctr"/>
          <a:r>
            <a:rPr lang="es-EC"/>
            <a:t>Nylons</a:t>
          </a:r>
        </a:p>
      </dgm:t>
    </dgm:pt>
    <dgm:pt modelId="{F812E308-5AA3-4F5F-BB53-C67DDAD22523}" type="parTrans" cxnId="{9AA8924E-DDDF-49C4-B7D1-05845A0F4586}">
      <dgm:prSet/>
      <dgm:spPr/>
      <dgm:t>
        <a:bodyPr/>
        <a:lstStyle/>
        <a:p>
          <a:pPr algn="ctr"/>
          <a:endParaRPr lang="es-EC"/>
        </a:p>
      </dgm:t>
    </dgm:pt>
    <dgm:pt modelId="{650D4E72-EC18-428E-AA60-046C22F94C04}" type="sibTrans" cxnId="{9AA8924E-DDDF-49C4-B7D1-05845A0F4586}">
      <dgm:prSet/>
      <dgm:spPr/>
      <dgm:t>
        <a:bodyPr/>
        <a:lstStyle/>
        <a:p>
          <a:pPr algn="ctr"/>
          <a:endParaRPr lang="es-EC"/>
        </a:p>
      </dgm:t>
    </dgm:pt>
    <dgm:pt modelId="{8AA9A418-CB26-4F9B-AC96-E14B2CB569DA}">
      <dgm:prSet/>
      <dgm:spPr/>
      <dgm:t>
        <a:bodyPr/>
        <a:lstStyle/>
        <a:p>
          <a:pPr algn="ctr"/>
          <a:r>
            <a:rPr lang="es-EC"/>
            <a:t>Nylons Modificados</a:t>
          </a:r>
        </a:p>
      </dgm:t>
    </dgm:pt>
    <dgm:pt modelId="{5ACCE90D-437B-44AD-A36F-2DE707CDAB3D}" type="parTrans" cxnId="{49C620DC-D49A-4159-B432-FF7E3A625D95}">
      <dgm:prSet/>
      <dgm:spPr/>
      <dgm:t>
        <a:bodyPr/>
        <a:lstStyle/>
        <a:p>
          <a:pPr algn="ctr"/>
          <a:endParaRPr lang="es-EC"/>
        </a:p>
      </dgm:t>
    </dgm:pt>
    <dgm:pt modelId="{790C2457-2A62-4318-81BE-F91A2B39F19D}" type="sibTrans" cxnId="{49C620DC-D49A-4159-B432-FF7E3A625D95}">
      <dgm:prSet/>
      <dgm:spPr/>
      <dgm:t>
        <a:bodyPr/>
        <a:lstStyle/>
        <a:p>
          <a:pPr algn="ctr"/>
          <a:endParaRPr lang="es-EC"/>
        </a:p>
      </dgm:t>
    </dgm:pt>
    <dgm:pt modelId="{AA58B9A1-0D4B-4DC9-8AD7-A4E123EDF536}">
      <dgm:prSet/>
      <dgm:spPr/>
      <dgm:t>
        <a:bodyPr/>
        <a:lstStyle/>
        <a:p>
          <a:pPr algn="ctr"/>
          <a:r>
            <a:rPr lang="es-EC"/>
            <a:t>Nylon n</a:t>
          </a:r>
        </a:p>
        <a:p>
          <a:pPr algn="ctr"/>
          <a:r>
            <a:rPr lang="es-EC"/>
            <a:t>Ejm: Nylon 6</a:t>
          </a:r>
        </a:p>
      </dgm:t>
    </dgm:pt>
    <dgm:pt modelId="{FED89379-D29E-4952-8818-CF61A68EE553}" type="parTrans" cxnId="{EC2C6F20-3AA7-4289-ABD6-5471C12E6D73}">
      <dgm:prSet/>
      <dgm:spPr/>
      <dgm:t>
        <a:bodyPr/>
        <a:lstStyle/>
        <a:p>
          <a:pPr algn="ctr"/>
          <a:endParaRPr lang="es-EC"/>
        </a:p>
      </dgm:t>
    </dgm:pt>
    <dgm:pt modelId="{721B43AD-CDAD-4EE6-B467-C47B6F73D4EC}" type="sibTrans" cxnId="{EC2C6F20-3AA7-4289-ABD6-5471C12E6D73}">
      <dgm:prSet/>
      <dgm:spPr/>
      <dgm:t>
        <a:bodyPr/>
        <a:lstStyle/>
        <a:p>
          <a:pPr algn="ctr"/>
          <a:endParaRPr lang="es-EC"/>
        </a:p>
      </dgm:t>
    </dgm:pt>
    <dgm:pt modelId="{5DA0D7AB-6C82-4ADF-8C6C-64EF0A31A56D}">
      <dgm:prSet/>
      <dgm:spPr/>
      <dgm:t>
        <a:bodyPr/>
        <a:lstStyle/>
        <a:p>
          <a:pPr algn="ctr"/>
          <a:r>
            <a:rPr lang="es-EC"/>
            <a:t>Nylon m,n</a:t>
          </a:r>
        </a:p>
        <a:p>
          <a:pPr algn="ctr"/>
          <a:r>
            <a:rPr lang="es-EC"/>
            <a:t>Ejm: Nylon 6,6</a:t>
          </a:r>
        </a:p>
      </dgm:t>
    </dgm:pt>
    <dgm:pt modelId="{6AC35C14-019D-4F3D-9048-FF011A120949}" type="parTrans" cxnId="{1C1DE4F4-2296-482F-8233-9ADE99DB3859}">
      <dgm:prSet/>
      <dgm:spPr/>
      <dgm:t>
        <a:bodyPr/>
        <a:lstStyle/>
        <a:p>
          <a:pPr algn="ctr"/>
          <a:endParaRPr lang="es-EC"/>
        </a:p>
      </dgm:t>
    </dgm:pt>
    <dgm:pt modelId="{1AB1AA29-0472-4A8A-A9EB-0EDB1DC23AAB}" type="sibTrans" cxnId="{1C1DE4F4-2296-482F-8233-9ADE99DB3859}">
      <dgm:prSet/>
      <dgm:spPr/>
      <dgm:t>
        <a:bodyPr/>
        <a:lstStyle/>
        <a:p>
          <a:pPr algn="ctr"/>
          <a:endParaRPr lang="es-EC"/>
        </a:p>
      </dgm:t>
    </dgm:pt>
    <dgm:pt modelId="{94E75DD6-4E72-469C-AB62-4BA53CBEAC94}" type="pres">
      <dgm:prSet presAssocID="{6B5979AF-80F6-44FD-9486-05632104038C}" presName="hierChild1" presStyleCnt="0">
        <dgm:presLayoutVars>
          <dgm:orgChart val="1"/>
          <dgm:chPref val="1"/>
          <dgm:dir/>
          <dgm:animOne val="branch"/>
          <dgm:animLvl val="lvl"/>
          <dgm:resizeHandles/>
        </dgm:presLayoutVars>
      </dgm:prSet>
      <dgm:spPr/>
      <dgm:t>
        <a:bodyPr/>
        <a:lstStyle/>
        <a:p>
          <a:endParaRPr lang="es-ES"/>
        </a:p>
      </dgm:t>
    </dgm:pt>
    <dgm:pt modelId="{4A0E0A78-2619-4C0B-8E1C-2ABFA62CAD98}" type="pres">
      <dgm:prSet presAssocID="{52A67743-C155-41E5-B42D-2C95DEB35F5A}" presName="hierRoot1" presStyleCnt="0">
        <dgm:presLayoutVars>
          <dgm:hierBranch val="init"/>
        </dgm:presLayoutVars>
      </dgm:prSet>
      <dgm:spPr/>
    </dgm:pt>
    <dgm:pt modelId="{8539CE37-3D34-40E8-A528-858AF9717C99}" type="pres">
      <dgm:prSet presAssocID="{52A67743-C155-41E5-B42D-2C95DEB35F5A}" presName="rootComposite1" presStyleCnt="0"/>
      <dgm:spPr/>
    </dgm:pt>
    <dgm:pt modelId="{B7DF112A-B4DC-4294-85B8-143472C19750}" type="pres">
      <dgm:prSet presAssocID="{52A67743-C155-41E5-B42D-2C95DEB35F5A}" presName="rootText1" presStyleLbl="node0" presStyleIdx="0" presStyleCnt="1">
        <dgm:presLayoutVars>
          <dgm:chPref val="3"/>
        </dgm:presLayoutVars>
      </dgm:prSet>
      <dgm:spPr/>
      <dgm:t>
        <a:bodyPr/>
        <a:lstStyle/>
        <a:p>
          <a:endParaRPr lang="es-ES"/>
        </a:p>
      </dgm:t>
    </dgm:pt>
    <dgm:pt modelId="{83122052-C027-41AD-A9BE-C1381CB03581}" type="pres">
      <dgm:prSet presAssocID="{52A67743-C155-41E5-B42D-2C95DEB35F5A}" presName="rootConnector1" presStyleLbl="node1" presStyleIdx="0" presStyleCnt="0"/>
      <dgm:spPr/>
      <dgm:t>
        <a:bodyPr/>
        <a:lstStyle/>
        <a:p>
          <a:endParaRPr lang="es-ES"/>
        </a:p>
      </dgm:t>
    </dgm:pt>
    <dgm:pt modelId="{6A4EE361-EE07-45F4-86B0-4884CB7D4E82}" type="pres">
      <dgm:prSet presAssocID="{52A67743-C155-41E5-B42D-2C95DEB35F5A}" presName="hierChild2" presStyleCnt="0"/>
      <dgm:spPr/>
    </dgm:pt>
    <dgm:pt modelId="{C8E845B3-9901-43E9-8121-3A210FBDC0F3}" type="pres">
      <dgm:prSet presAssocID="{2FC65677-9732-43BF-A902-62EED9C9DB56}" presName="Name37" presStyleLbl="parChTrans1D2" presStyleIdx="0" presStyleCnt="2"/>
      <dgm:spPr/>
      <dgm:t>
        <a:bodyPr/>
        <a:lstStyle/>
        <a:p>
          <a:endParaRPr lang="es-ES"/>
        </a:p>
      </dgm:t>
    </dgm:pt>
    <dgm:pt modelId="{4D00D749-7635-4728-BE45-55B0552C77F8}" type="pres">
      <dgm:prSet presAssocID="{6E2B655D-AE0D-466D-9001-34432E53999A}" presName="hierRoot2" presStyleCnt="0">
        <dgm:presLayoutVars>
          <dgm:hierBranch val="hang"/>
        </dgm:presLayoutVars>
      </dgm:prSet>
      <dgm:spPr/>
    </dgm:pt>
    <dgm:pt modelId="{633A7777-8E77-4B0D-ACE5-B7D5FE664C37}" type="pres">
      <dgm:prSet presAssocID="{6E2B655D-AE0D-466D-9001-34432E53999A}" presName="rootComposite" presStyleCnt="0"/>
      <dgm:spPr/>
    </dgm:pt>
    <dgm:pt modelId="{681E7C77-06E7-4F1D-8D1E-9ACEDF97B28D}" type="pres">
      <dgm:prSet presAssocID="{6E2B655D-AE0D-466D-9001-34432E53999A}" presName="rootText" presStyleLbl="node2" presStyleIdx="0" presStyleCnt="2">
        <dgm:presLayoutVars>
          <dgm:chPref val="3"/>
        </dgm:presLayoutVars>
      </dgm:prSet>
      <dgm:spPr/>
      <dgm:t>
        <a:bodyPr/>
        <a:lstStyle/>
        <a:p>
          <a:endParaRPr lang="es-ES"/>
        </a:p>
      </dgm:t>
    </dgm:pt>
    <dgm:pt modelId="{A5F15E2B-415E-4629-80EB-082E008FF4DE}" type="pres">
      <dgm:prSet presAssocID="{6E2B655D-AE0D-466D-9001-34432E53999A}" presName="rootConnector" presStyleLbl="node2" presStyleIdx="0" presStyleCnt="2"/>
      <dgm:spPr/>
      <dgm:t>
        <a:bodyPr/>
        <a:lstStyle/>
        <a:p>
          <a:endParaRPr lang="es-ES"/>
        </a:p>
      </dgm:t>
    </dgm:pt>
    <dgm:pt modelId="{DDCA7096-6D65-4438-888F-2CD21D93BCF5}" type="pres">
      <dgm:prSet presAssocID="{6E2B655D-AE0D-466D-9001-34432E53999A}" presName="hierChild4" presStyleCnt="0"/>
      <dgm:spPr/>
    </dgm:pt>
    <dgm:pt modelId="{F528CDA8-1D49-434D-9190-3363D315314C}" type="pres">
      <dgm:prSet presAssocID="{BE3ECB03-6734-4CD4-80F5-DE51127A407A}" presName="Name48" presStyleLbl="parChTrans1D3" presStyleIdx="0" presStyleCnt="4"/>
      <dgm:spPr/>
      <dgm:t>
        <a:bodyPr/>
        <a:lstStyle/>
        <a:p>
          <a:endParaRPr lang="es-ES"/>
        </a:p>
      </dgm:t>
    </dgm:pt>
    <dgm:pt modelId="{270BA393-F7C5-4962-82D4-F0BE82D235AD}" type="pres">
      <dgm:prSet presAssocID="{EF9118EF-7F2A-4DAC-B590-FC7B29B03898}" presName="hierRoot2" presStyleCnt="0">
        <dgm:presLayoutVars>
          <dgm:hierBranch val="init"/>
        </dgm:presLayoutVars>
      </dgm:prSet>
      <dgm:spPr/>
    </dgm:pt>
    <dgm:pt modelId="{4C657014-1CBA-4B03-85BE-2512788055D5}" type="pres">
      <dgm:prSet presAssocID="{EF9118EF-7F2A-4DAC-B590-FC7B29B03898}" presName="rootComposite" presStyleCnt="0"/>
      <dgm:spPr/>
    </dgm:pt>
    <dgm:pt modelId="{BDEB77D6-FDCC-4F84-A095-B1FC41C042B3}" type="pres">
      <dgm:prSet presAssocID="{EF9118EF-7F2A-4DAC-B590-FC7B29B03898}" presName="rootText" presStyleLbl="node3" presStyleIdx="0" presStyleCnt="3">
        <dgm:presLayoutVars>
          <dgm:chPref val="3"/>
        </dgm:presLayoutVars>
      </dgm:prSet>
      <dgm:spPr/>
      <dgm:t>
        <a:bodyPr/>
        <a:lstStyle/>
        <a:p>
          <a:endParaRPr lang="es-ES"/>
        </a:p>
      </dgm:t>
    </dgm:pt>
    <dgm:pt modelId="{3D09060C-976D-49D2-9CA8-9F2E4492E7B1}" type="pres">
      <dgm:prSet presAssocID="{EF9118EF-7F2A-4DAC-B590-FC7B29B03898}" presName="rootConnector" presStyleLbl="node3" presStyleIdx="0" presStyleCnt="3"/>
      <dgm:spPr/>
      <dgm:t>
        <a:bodyPr/>
        <a:lstStyle/>
        <a:p>
          <a:endParaRPr lang="es-ES"/>
        </a:p>
      </dgm:t>
    </dgm:pt>
    <dgm:pt modelId="{3711E73E-985A-4FA2-8E57-2185FBC3A151}" type="pres">
      <dgm:prSet presAssocID="{EF9118EF-7F2A-4DAC-B590-FC7B29B03898}" presName="hierChild4" presStyleCnt="0"/>
      <dgm:spPr/>
    </dgm:pt>
    <dgm:pt modelId="{1FAFB73B-73CE-4180-8E14-5A4F7C02B32C}" type="pres">
      <dgm:prSet presAssocID="{EF9118EF-7F2A-4DAC-B590-FC7B29B03898}" presName="hierChild5" presStyleCnt="0"/>
      <dgm:spPr/>
    </dgm:pt>
    <dgm:pt modelId="{F3D17A6D-DB1F-4BF7-9957-0E5DCD17CC05}" type="pres">
      <dgm:prSet presAssocID="{6E2B655D-AE0D-466D-9001-34432E53999A}" presName="hierChild5" presStyleCnt="0"/>
      <dgm:spPr/>
    </dgm:pt>
    <dgm:pt modelId="{50DDA682-B85B-4D49-B948-ABBD62D94B96}" type="pres">
      <dgm:prSet presAssocID="{F015D358-A097-46E1-85B7-ED8409436472}" presName="Name111" presStyleLbl="parChTrans1D3" presStyleIdx="1" presStyleCnt="4"/>
      <dgm:spPr/>
      <dgm:t>
        <a:bodyPr/>
        <a:lstStyle/>
        <a:p>
          <a:endParaRPr lang="es-ES"/>
        </a:p>
      </dgm:t>
    </dgm:pt>
    <dgm:pt modelId="{FF5BDE27-B963-4CC2-92EF-F54B91F11C1E}" type="pres">
      <dgm:prSet presAssocID="{7EBDF2C1-3942-4A50-B23E-FB23D9CBB09C}" presName="hierRoot3" presStyleCnt="0">
        <dgm:presLayoutVars>
          <dgm:hierBranch val="init"/>
        </dgm:presLayoutVars>
      </dgm:prSet>
      <dgm:spPr/>
    </dgm:pt>
    <dgm:pt modelId="{E82C4F2F-2588-4435-A6BC-9F4822DADB48}" type="pres">
      <dgm:prSet presAssocID="{7EBDF2C1-3942-4A50-B23E-FB23D9CBB09C}" presName="rootComposite3" presStyleCnt="0"/>
      <dgm:spPr/>
    </dgm:pt>
    <dgm:pt modelId="{7FA49E8B-08D7-4631-B99E-861BEA0CBDD0}" type="pres">
      <dgm:prSet presAssocID="{7EBDF2C1-3942-4A50-B23E-FB23D9CBB09C}" presName="rootText3" presStyleLbl="asst2" presStyleIdx="0" presStyleCnt="1">
        <dgm:presLayoutVars>
          <dgm:chPref val="3"/>
        </dgm:presLayoutVars>
      </dgm:prSet>
      <dgm:spPr/>
      <dgm:t>
        <a:bodyPr/>
        <a:lstStyle/>
        <a:p>
          <a:endParaRPr lang="es-ES"/>
        </a:p>
      </dgm:t>
    </dgm:pt>
    <dgm:pt modelId="{C22E7456-DA0A-4204-BD52-AB81A5704651}" type="pres">
      <dgm:prSet presAssocID="{7EBDF2C1-3942-4A50-B23E-FB23D9CBB09C}" presName="rootConnector3" presStyleLbl="asst2" presStyleIdx="0" presStyleCnt="1"/>
      <dgm:spPr/>
      <dgm:t>
        <a:bodyPr/>
        <a:lstStyle/>
        <a:p>
          <a:endParaRPr lang="es-ES"/>
        </a:p>
      </dgm:t>
    </dgm:pt>
    <dgm:pt modelId="{4954E8E7-2906-49B7-B2F9-0DFA22259556}" type="pres">
      <dgm:prSet presAssocID="{7EBDF2C1-3942-4A50-B23E-FB23D9CBB09C}" presName="hierChild6" presStyleCnt="0"/>
      <dgm:spPr/>
    </dgm:pt>
    <dgm:pt modelId="{067352FE-3065-4F88-9716-6CAC9C06012A}" type="pres">
      <dgm:prSet presAssocID="{7EBDF2C1-3942-4A50-B23E-FB23D9CBB09C}" presName="hierChild7" presStyleCnt="0"/>
      <dgm:spPr/>
    </dgm:pt>
    <dgm:pt modelId="{B5824944-0BCC-4914-B192-20125C1DA1D5}" type="pres">
      <dgm:prSet presAssocID="{DA2BF87D-4D16-4C06-9321-4D5A8D832944}" presName="Name37" presStyleLbl="parChTrans1D2" presStyleIdx="1" presStyleCnt="2"/>
      <dgm:spPr/>
      <dgm:t>
        <a:bodyPr/>
        <a:lstStyle/>
        <a:p>
          <a:endParaRPr lang="es-ES"/>
        </a:p>
      </dgm:t>
    </dgm:pt>
    <dgm:pt modelId="{824BC14E-43B8-4855-AB84-274E8FB485DF}" type="pres">
      <dgm:prSet presAssocID="{B46D37FB-8FD1-4864-8C02-D60773FA5654}" presName="hierRoot2" presStyleCnt="0">
        <dgm:presLayoutVars>
          <dgm:hierBranch val="init"/>
        </dgm:presLayoutVars>
      </dgm:prSet>
      <dgm:spPr/>
    </dgm:pt>
    <dgm:pt modelId="{26788CE7-1469-4202-9FE0-4AEA5E67BA8B}" type="pres">
      <dgm:prSet presAssocID="{B46D37FB-8FD1-4864-8C02-D60773FA5654}" presName="rootComposite" presStyleCnt="0"/>
      <dgm:spPr/>
    </dgm:pt>
    <dgm:pt modelId="{72C4AAC6-E51E-4B15-ADA9-877493CE69F6}" type="pres">
      <dgm:prSet presAssocID="{B46D37FB-8FD1-4864-8C02-D60773FA5654}" presName="rootText" presStyleLbl="node2" presStyleIdx="1" presStyleCnt="2">
        <dgm:presLayoutVars>
          <dgm:chPref val="3"/>
        </dgm:presLayoutVars>
      </dgm:prSet>
      <dgm:spPr/>
      <dgm:t>
        <a:bodyPr/>
        <a:lstStyle/>
        <a:p>
          <a:endParaRPr lang="es-ES"/>
        </a:p>
      </dgm:t>
    </dgm:pt>
    <dgm:pt modelId="{22824813-DD78-4E3F-B2AA-806419A06192}" type="pres">
      <dgm:prSet presAssocID="{B46D37FB-8FD1-4864-8C02-D60773FA5654}" presName="rootConnector" presStyleLbl="node2" presStyleIdx="1" presStyleCnt="2"/>
      <dgm:spPr/>
      <dgm:t>
        <a:bodyPr/>
        <a:lstStyle/>
        <a:p>
          <a:endParaRPr lang="es-ES"/>
        </a:p>
      </dgm:t>
    </dgm:pt>
    <dgm:pt modelId="{3D3A3246-57CA-432C-B6F4-96D14A11F817}" type="pres">
      <dgm:prSet presAssocID="{B46D37FB-8FD1-4864-8C02-D60773FA5654}" presName="hierChild4" presStyleCnt="0"/>
      <dgm:spPr/>
    </dgm:pt>
    <dgm:pt modelId="{15C44047-E530-4E7D-8E37-64A1830012D9}" type="pres">
      <dgm:prSet presAssocID="{C763A52B-1FA2-4545-B3E8-2E96813C67A7}" presName="Name37" presStyleLbl="parChTrans1D3" presStyleIdx="2" presStyleCnt="4"/>
      <dgm:spPr/>
      <dgm:t>
        <a:bodyPr/>
        <a:lstStyle/>
        <a:p>
          <a:endParaRPr lang="es-ES"/>
        </a:p>
      </dgm:t>
    </dgm:pt>
    <dgm:pt modelId="{D06685DB-2DBA-4DA9-B402-C150E0381828}" type="pres">
      <dgm:prSet presAssocID="{562525C4-3EEF-40BF-8CA2-92AADFA0AC22}" presName="hierRoot2" presStyleCnt="0">
        <dgm:presLayoutVars>
          <dgm:hierBranch/>
        </dgm:presLayoutVars>
      </dgm:prSet>
      <dgm:spPr/>
    </dgm:pt>
    <dgm:pt modelId="{803E2337-9E65-4AEA-B630-7D2A1DF8F788}" type="pres">
      <dgm:prSet presAssocID="{562525C4-3EEF-40BF-8CA2-92AADFA0AC22}" presName="rootComposite" presStyleCnt="0"/>
      <dgm:spPr/>
    </dgm:pt>
    <dgm:pt modelId="{DB0C3981-1986-4B9F-A9F9-21288B9EB593}" type="pres">
      <dgm:prSet presAssocID="{562525C4-3EEF-40BF-8CA2-92AADFA0AC22}" presName="rootText" presStyleLbl="node3" presStyleIdx="1" presStyleCnt="3">
        <dgm:presLayoutVars>
          <dgm:chPref val="3"/>
        </dgm:presLayoutVars>
      </dgm:prSet>
      <dgm:spPr/>
      <dgm:t>
        <a:bodyPr/>
        <a:lstStyle/>
        <a:p>
          <a:endParaRPr lang="es-ES"/>
        </a:p>
      </dgm:t>
    </dgm:pt>
    <dgm:pt modelId="{1CCFE602-580A-43B8-9953-EF3ECD49FF3B}" type="pres">
      <dgm:prSet presAssocID="{562525C4-3EEF-40BF-8CA2-92AADFA0AC22}" presName="rootConnector" presStyleLbl="node3" presStyleIdx="1" presStyleCnt="3"/>
      <dgm:spPr/>
      <dgm:t>
        <a:bodyPr/>
        <a:lstStyle/>
        <a:p>
          <a:endParaRPr lang="es-ES"/>
        </a:p>
      </dgm:t>
    </dgm:pt>
    <dgm:pt modelId="{8AF4C856-98B5-475E-81FE-7CD4CF3D7000}" type="pres">
      <dgm:prSet presAssocID="{562525C4-3EEF-40BF-8CA2-92AADFA0AC22}" presName="hierChild4" presStyleCnt="0"/>
      <dgm:spPr/>
    </dgm:pt>
    <dgm:pt modelId="{9F5854C5-0266-433A-89A8-A7B2502B18DA}" type="pres">
      <dgm:prSet presAssocID="{C2E2A515-1F9B-4E14-92BE-8B484C251301}" presName="Name35" presStyleLbl="parChTrans1D4" presStyleIdx="0" presStyleCnt="5"/>
      <dgm:spPr/>
      <dgm:t>
        <a:bodyPr/>
        <a:lstStyle/>
        <a:p>
          <a:endParaRPr lang="es-ES"/>
        </a:p>
      </dgm:t>
    </dgm:pt>
    <dgm:pt modelId="{583ABD34-A4B9-4B78-B325-D347EB81570A}" type="pres">
      <dgm:prSet presAssocID="{C6669443-4A5A-421D-A6D8-5F983D04E914}" presName="hierRoot2" presStyleCnt="0">
        <dgm:presLayoutVars>
          <dgm:hierBranch val="init"/>
        </dgm:presLayoutVars>
      </dgm:prSet>
      <dgm:spPr/>
    </dgm:pt>
    <dgm:pt modelId="{41184368-8BEB-4734-A3A3-60CA1DD4AC2A}" type="pres">
      <dgm:prSet presAssocID="{C6669443-4A5A-421D-A6D8-5F983D04E914}" presName="rootComposite" presStyleCnt="0"/>
      <dgm:spPr/>
    </dgm:pt>
    <dgm:pt modelId="{B8C25C92-E18A-44EF-8E99-87776C8C87C9}" type="pres">
      <dgm:prSet presAssocID="{C6669443-4A5A-421D-A6D8-5F983D04E914}" presName="rootText" presStyleLbl="node4" presStyleIdx="0" presStyleCnt="5">
        <dgm:presLayoutVars>
          <dgm:chPref val="3"/>
        </dgm:presLayoutVars>
      </dgm:prSet>
      <dgm:spPr/>
      <dgm:t>
        <a:bodyPr/>
        <a:lstStyle/>
        <a:p>
          <a:endParaRPr lang="es-ES"/>
        </a:p>
      </dgm:t>
    </dgm:pt>
    <dgm:pt modelId="{E60616CD-FE46-4027-954C-6C3664A190B6}" type="pres">
      <dgm:prSet presAssocID="{C6669443-4A5A-421D-A6D8-5F983D04E914}" presName="rootConnector" presStyleLbl="node4" presStyleIdx="0" presStyleCnt="5"/>
      <dgm:spPr/>
      <dgm:t>
        <a:bodyPr/>
        <a:lstStyle/>
        <a:p>
          <a:endParaRPr lang="es-ES"/>
        </a:p>
      </dgm:t>
    </dgm:pt>
    <dgm:pt modelId="{67C26B66-B00F-486E-A5F5-8128C485A0FE}" type="pres">
      <dgm:prSet presAssocID="{C6669443-4A5A-421D-A6D8-5F983D04E914}" presName="hierChild4" presStyleCnt="0"/>
      <dgm:spPr/>
    </dgm:pt>
    <dgm:pt modelId="{E4C668BF-03E6-4578-BED4-33403E6992F1}" type="pres">
      <dgm:prSet presAssocID="{C6669443-4A5A-421D-A6D8-5F983D04E914}" presName="hierChild5" presStyleCnt="0"/>
      <dgm:spPr/>
    </dgm:pt>
    <dgm:pt modelId="{D9D679A5-AC55-4EA2-A074-C6A389BD2A4B}" type="pres">
      <dgm:prSet presAssocID="{F812E308-5AA3-4F5F-BB53-C67DDAD22523}" presName="Name35" presStyleLbl="parChTrans1D4" presStyleIdx="1" presStyleCnt="5"/>
      <dgm:spPr/>
      <dgm:t>
        <a:bodyPr/>
        <a:lstStyle/>
        <a:p>
          <a:endParaRPr lang="es-ES"/>
        </a:p>
      </dgm:t>
    </dgm:pt>
    <dgm:pt modelId="{6718A95E-7EB5-47BC-A5C3-C59BF004600A}" type="pres">
      <dgm:prSet presAssocID="{4FB201A2-43D6-4FE5-8E90-BEE963FD0355}" presName="hierRoot2" presStyleCnt="0">
        <dgm:presLayoutVars>
          <dgm:hierBranch val="init"/>
        </dgm:presLayoutVars>
      </dgm:prSet>
      <dgm:spPr/>
    </dgm:pt>
    <dgm:pt modelId="{838B50B9-6AFE-4B53-830B-48135E0D185C}" type="pres">
      <dgm:prSet presAssocID="{4FB201A2-43D6-4FE5-8E90-BEE963FD0355}" presName="rootComposite" presStyleCnt="0"/>
      <dgm:spPr/>
    </dgm:pt>
    <dgm:pt modelId="{0E26E9A9-4FD4-435A-9FE3-6513BD24F964}" type="pres">
      <dgm:prSet presAssocID="{4FB201A2-43D6-4FE5-8E90-BEE963FD0355}" presName="rootText" presStyleLbl="node4" presStyleIdx="1" presStyleCnt="5">
        <dgm:presLayoutVars>
          <dgm:chPref val="3"/>
        </dgm:presLayoutVars>
      </dgm:prSet>
      <dgm:spPr/>
      <dgm:t>
        <a:bodyPr/>
        <a:lstStyle/>
        <a:p>
          <a:endParaRPr lang="es-ES"/>
        </a:p>
      </dgm:t>
    </dgm:pt>
    <dgm:pt modelId="{B34BF97A-4A60-4BE6-8BC7-B1F5DB5A4CF8}" type="pres">
      <dgm:prSet presAssocID="{4FB201A2-43D6-4FE5-8E90-BEE963FD0355}" presName="rootConnector" presStyleLbl="node4" presStyleIdx="1" presStyleCnt="5"/>
      <dgm:spPr/>
      <dgm:t>
        <a:bodyPr/>
        <a:lstStyle/>
        <a:p>
          <a:endParaRPr lang="es-ES"/>
        </a:p>
      </dgm:t>
    </dgm:pt>
    <dgm:pt modelId="{D2A37433-C78E-4B39-9B27-C83E8348294C}" type="pres">
      <dgm:prSet presAssocID="{4FB201A2-43D6-4FE5-8E90-BEE963FD0355}" presName="hierChild4" presStyleCnt="0"/>
      <dgm:spPr/>
    </dgm:pt>
    <dgm:pt modelId="{457C0D15-D596-4660-B737-9B7C23318930}" type="pres">
      <dgm:prSet presAssocID="{FED89379-D29E-4952-8818-CF61A68EE553}" presName="Name37" presStyleLbl="parChTrans1D4" presStyleIdx="2" presStyleCnt="5"/>
      <dgm:spPr/>
      <dgm:t>
        <a:bodyPr/>
        <a:lstStyle/>
        <a:p>
          <a:endParaRPr lang="es-ES"/>
        </a:p>
      </dgm:t>
    </dgm:pt>
    <dgm:pt modelId="{F10BE8C6-13F5-4C75-A8CE-AD9D2812EFF7}" type="pres">
      <dgm:prSet presAssocID="{AA58B9A1-0D4B-4DC9-8AD7-A4E123EDF536}" presName="hierRoot2" presStyleCnt="0">
        <dgm:presLayoutVars>
          <dgm:hierBranch val="init"/>
        </dgm:presLayoutVars>
      </dgm:prSet>
      <dgm:spPr/>
    </dgm:pt>
    <dgm:pt modelId="{6B8E64D9-92A0-4B66-97A6-D30A0F6588D8}" type="pres">
      <dgm:prSet presAssocID="{AA58B9A1-0D4B-4DC9-8AD7-A4E123EDF536}" presName="rootComposite" presStyleCnt="0"/>
      <dgm:spPr/>
    </dgm:pt>
    <dgm:pt modelId="{AD0CFEFF-E5A9-4AAD-8896-48F0582788EE}" type="pres">
      <dgm:prSet presAssocID="{AA58B9A1-0D4B-4DC9-8AD7-A4E123EDF536}" presName="rootText" presStyleLbl="node4" presStyleIdx="2" presStyleCnt="5">
        <dgm:presLayoutVars>
          <dgm:chPref val="3"/>
        </dgm:presLayoutVars>
      </dgm:prSet>
      <dgm:spPr/>
      <dgm:t>
        <a:bodyPr/>
        <a:lstStyle/>
        <a:p>
          <a:endParaRPr lang="es-ES"/>
        </a:p>
      </dgm:t>
    </dgm:pt>
    <dgm:pt modelId="{93BD8780-1785-4B2E-A7E3-574564700AE4}" type="pres">
      <dgm:prSet presAssocID="{AA58B9A1-0D4B-4DC9-8AD7-A4E123EDF536}" presName="rootConnector" presStyleLbl="node4" presStyleIdx="2" presStyleCnt="5"/>
      <dgm:spPr/>
      <dgm:t>
        <a:bodyPr/>
        <a:lstStyle/>
        <a:p>
          <a:endParaRPr lang="es-ES"/>
        </a:p>
      </dgm:t>
    </dgm:pt>
    <dgm:pt modelId="{2588FDE4-7434-4DF9-9ECD-1023F957D928}" type="pres">
      <dgm:prSet presAssocID="{AA58B9A1-0D4B-4DC9-8AD7-A4E123EDF536}" presName="hierChild4" presStyleCnt="0"/>
      <dgm:spPr/>
    </dgm:pt>
    <dgm:pt modelId="{FDC0819D-12AC-406D-9477-9C213D4D0D62}" type="pres">
      <dgm:prSet presAssocID="{AA58B9A1-0D4B-4DC9-8AD7-A4E123EDF536}" presName="hierChild5" presStyleCnt="0"/>
      <dgm:spPr/>
    </dgm:pt>
    <dgm:pt modelId="{34FA16AF-9DAC-4832-B9DB-FE07334D46FF}" type="pres">
      <dgm:prSet presAssocID="{6AC35C14-019D-4F3D-9048-FF011A120949}" presName="Name37" presStyleLbl="parChTrans1D4" presStyleIdx="3" presStyleCnt="5"/>
      <dgm:spPr/>
      <dgm:t>
        <a:bodyPr/>
        <a:lstStyle/>
        <a:p>
          <a:endParaRPr lang="es-ES"/>
        </a:p>
      </dgm:t>
    </dgm:pt>
    <dgm:pt modelId="{248F5495-4BD2-405B-8B27-DD3736868CCA}" type="pres">
      <dgm:prSet presAssocID="{5DA0D7AB-6C82-4ADF-8C6C-64EF0A31A56D}" presName="hierRoot2" presStyleCnt="0">
        <dgm:presLayoutVars>
          <dgm:hierBranch val="init"/>
        </dgm:presLayoutVars>
      </dgm:prSet>
      <dgm:spPr/>
    </dgm:pt>
    <dgm:pt modelId="{614988A0-9162-40A2-944D-449A4649906B}" type="pres">
      <dgm:prSet presAssocID="{5DA0D7AB-6C82-4ADF-8C6C-64EF0A31A56D}" presName="rootComposite" presStyleCnt="0"/>
      <dgm:spPr/>
    </dgm:pt>
    <dgm:pt modelId="{CC1A5BA9-DD46-4CC3-9DA8-3AF1D3110BFA}" type="pres">
      <dgm:prSet presAssocID="{5DA0D7AB-6C82-4ADF-8C6C-64EF0A31A56D}" presName="rootText" presStyleLbl="node4" presStyleIdx="3" presStyleCnt="5">
        <dgm:presLayoutVars>
          <dgm:chPref val="3"/>
        </dgm:presLayoutVars>
      </dgm:prSet>
      <dgm:spPr/>
      <dgm:t>
        <a:bodyPr/>
        <a:lstStyle/>
        <a:p>
          <a:endParaRPr lang="es-ES"/>
        </a:p>
      </dgm:t>
    </dgm:pt>
    <dgm:pt modelId="{4DB12F36-3F5F-483B-84D1-2480C42F27B9}" type="pres">
      <dgm:prSet presAssocID="{5DA0D7AB-6C82-4ADF-8C6C-64EF0A31A56D}" presName="rootConnector" presStyleLbl="node4" presStyleIdx="3" presStyleCnt="5"/>
      <dgm:spPr/>
      <dgm:t>
        <a:bodyPr/>
        <a:lstStyle/>
        <a:p>
          <a:endParaRPr lang="es-ES"/>
        </a:p>
      </dgm:t>
    </dgm:pt>
    <dgm:pt modelId="{D212E9B6-04C9-4018-84A5-0C107177C880}" type="pres">
      <dgm:prSet presAssocID="{5DA0D7AB-6C82-4ADF-8C6C-64EF0A31A56D}" presName="hierChild4" presStyleCnt="0"/>
      <dgm:spPr/>
    </dgm:pt>
    <dgm:pt modelId="{02631EC0-A7AF-4364-BC88-892FF8C00A0C}" type="pres">
      <dgm:prSet presAssocID="{5DA0D7AB-6C82-4ADF-8C6C-64EF0A31A56D}" presName="hierChild5" presStyleCnt="0"/>
      <dgm:spPr/>
    </dgm:pt>
    <dgm:pt modelId="{3D29C0D1-706A-47A9-B6EE-0034074A37C7}" type="pres">
      <dgm:prSet presAssocID="{4FB201A2-43D6-4FE5-8E90-BEE963FD0355}" presName="hierChild5" presStyleCnt="0"/>
      <dgm:spPr/>
    </dgm:pt>
    <dgm:pt modelId="{47B8749C-0950-4CBD-A8CF-84FCC8D96612}" type="pres">
      <dgm:prSet presAssocID="{5ACCE90D-437B-44AD-A36F-2DE707CDAB3D}" presName="Name35" presStyleLbl="parChTrans1D4" presStyleIdx="4" presStyleCnt="5"/>
      <dgm:spPr/>
      <dgm:t>
        <a:bodyPr/>
        <a:lstStyle/>
        <a:p>
          <a:endParaRPr lang="es-ES"/>
        </a:p>
      </dgm:t>
    </dgm:pt>
    <dgm:pt modelId="{1CFCCDD0-B7DE-4C7F-BE4F-880E6D0640B7}" type="pres">
      <dgm:prSet presAssocID="{8AA9A418-CB26-4F9B-AC96-E14B2CB569DA}" presName="hierRoot2" presStyleCnt="0">
        <dgm:presLayoutVars>
          <dgm:hierBranch val="init"/>
        </dgm:presLayoutVars>
      </dgm:prSet>
      <dgm:spPr/>
    </dgm:pt>
    <dgm:pt modelId="{0573CDF5-4F10-4F4D-9A9D-1A4FBF0B5748}" type="pres">
      <dgm:prSet presAssocID="{8AA9A418-CB26-4F9B-AC96-E14B2CB569DA}" presName="rootComposite" presStyleCnt="0"/>
      <dgm:spPr/>
    </dgm:pt>
    <dgm:pt modelId="{D05FA159-01A5-4DAB-8918-711CFE3E3973}" type="pres">
      <dgm:prSet presAssocID="{8AA9A418-CB26-4F9B-AC96-E14B2CB569DA}" presName="rootText" presStyleLbl="node4" presStyleIdx="4" presStyleCnt="5">
        <dgm:presLayoutVars>
          <dgm:chPref val="3"/>
        </dgm:presLayoutVars>
      </dgm:prSet>
      <dgm:spPr/>
      <dgm:t>
        <a:bodyPr/>
        <a:lstStyle/>
        <a:p>
          <a:endParaRPr lang="es-ES"/>
        </a:p>
      </dgm:t>
    </dgm:pt>
    <dgm:pt modelId="{382240A7-6959-40DD-AE15-9D7A28A23E13}" type="pres">
      <dgm:prSet presAssocID="{8AA9A418-CB26-4F9B-AC96-E14B2CB569DA}" presName="rootConnector" presStyleLbl="node4" presStyleIdx="4" presStyleCnt="5"/>
      <dgm:spPr/>
      <dgm:t>
        <a:bodyPr/>
        <a:lstStyle/>
        <a:p>
          <a:endParaRPr lang="es-ES"/>
        </a:p>
      </dgm:t>
    </dgm:pt>
    <dgm:pt modelId="{9EC1CEB1-37D6-4182-B35B-82D17721DCD1}" type="pres">
      <dgm:prSet presAssocID="{8AA9A418-CB26-4F9B-AC96-E14B2CB569DA}" presName="hierChild4" presStyleCnt="0"/>
      <dgm:spPr/>
    </dgm:pt>
    <dgm:pt modelId="{E26F69F1-A84A-4359-9B78-F2B4C063C0F8}" type="pres">
      <dgm:prSet presAssocID="{8AA9A418-CB26-4F9B-AC96-E14B2CB569DA}" presName="hierChild5" presStyleCnt="0"/>
      <dgm:spPr/>
    </dgm:pt>
    <dgm:pt modelId="{D286BEC8-E102-4F33-A661-21E676F6AD93}" type="pres">
      <dgm:prSet presAssocID="{562525C4-3EEF-40BF-8CA2-92AADFA0AC22}" presName="hierChild5" presStyleCnt="0"/>
      <dgm:spPr/>
    </dgm:pt>
    <dgm:pt modelId="{785EF6D9-22C8-4D80-A49E-A4BF890DB1D0}" type="pres">
      <dgm:prSet presAssocID="{C0032E2A-85D3-43E2-8649-A056FB38BBD4}" presName="Name37" presStyleLbl="parChTrans1D3" presStyleIdx="3" presStyleCnt="4"/>
      <dgm:spPr/>
      <dgm:t>
        <a:bodyPr/>
        <a:lstStyle/>
        <a:p>
          <a:endParaRPr lang="es-ES"/>
        </a:p>
      </dgm:t>
    </dgm:pt>
    <dgm:pt modelId="{5AAD5BD9-2CBB-4C80-85D7-472D51558786}" type="pres">
      <dgm:prSet presAssocID="{83A30D05-319B-42BC-A90D-26F99EF8AEB9}" presName="hierRoot2" presStyleCnt="0">
        <dgm:presLayoutVars>
          <dgm:hierBranch/>
        </dgm:presLayoutVars>
      </dgm:prSet>
      <dgm:spPr/>
    </dgm:pt>
    <dgm:pt modelId="{DB0A397E-FCC8-4643-A771-38D27C2CA4E0}" type="pres">
      <dgm:prSet presAssocID="{83A30D05-319B-42BC-A90D-26F99EF8AEB9}" presName="rootComposite" presStyleCnt="0"/>
      <dgm:spPr/>
    </dgm:pt>
    <dgm:pt modelId="{77CB264D-8DD0-4B59-B6F0-60E6FFF3C8FC}" type="pres">
      <dgm:prSet presAssocID="{83A30D05-319B-42BC-A90D-26F99EF8AEB9}" presName="rootText" presStyleLbl="node3" presStyleIdx="2" presStyleCnt="3">
        <dgm:presLayoutVars>
          <dgm:chPref val="3"/>
        </dgm:presLayoutVars>
      </dgm:prSet>
      <dgm:spPr/>
      <dgm:t>
        <a:bodyPr/>
        <a:lstStyle/>
        <a:p>
          <a:endParaRPr lang="es-ES"/>
        </a:p>
      </dgm:t>
    </dgm:pt>
    <dgm:pt modelId="{4B128E67-6844-4F77-AE8E-C50E80795872}" type="pres">
      <dgm:prSet presAssocID="{83A30D05-319B-42BC-A90D-26F99EF8AEB9}" presName="rootConnector" presStyleLbl="node3" presStyleIdx="2" presStyleCnt="3"/>
      <dgm:spPr/>
      <dgm:t>
        <a:bodyPr/>
        <a:lstStyle/>
        <a:p>
          <a:endParaRPr lang="es-ES"/>
        </a:p>
      </dgm:t>
    </dgm:pt>
    <dgm:pt modelId="{C6FF6D4C-4474-4AA3-AA62-537100AA9BEA}" type="pres">
      <dgm:prSet presAssocID="{83A30D05-319B-42BC-A90D-26F99EF8AEB9}" presName="hierChild4" presStyleCnt="0"/>
      <dgm:spPr/>
    </dgm:pt>
    <dgm:pt modelId="{8E64BC93-C5CC-4A1C-81CC-BB9084F50772}" type="pres">
      <dgm:prSet presAssocID="{83A30D05-319B-42BC-A90D-26F99EF8AEB9}" presName="hierChild5" presStyleCnt="0"/>
      <dgm:spPr/>
    </dgm:pt>
    <dgm:pt modelId="{07E3E85A-6AC3-43BC-8985-05691F5C261C}" type="pres">
      <dgm:prSet presAssocID="{B46D37FB-8FD1-4864-8C02-D60773FA5654}" presName="hierChild5" presStyleCnt="0"/>
      <dgm:spPr/>
    </dgm:pt>
    <dgm:pt modelId="{05558DED-C082-462C-8A53-83349273D1FE}" type="pres">
      <dgm:prSet presAssocID="{52A67743-C155-41E5-B42D-2C95DEB35F5A}" presName="hierChild3" presStyleCnt="0"/>
      <dgm:spPr/>
    </dgm:pt>
  </dgm:ptLst>
  <dgm:cxnLst>
    <dgm:cxn modelId="{98C7ED36-87B0-4060-BFA6-9BAF4CE75FF1}" srcId="{52A67743-C155-41E5-B42D-2C95DEB35F5A}" destId="{B46D37FB-8FD1-4864-8C02-D60773FA5654}" srcOrd="1" destOrd="0" parTransId="{DA2BF87D-4D16-4C06-9321-4D5A8D832944}" sibTransId="{4182F03F-45E2-4A98-BF5C-80AC004B3799}"/>
    <dgm:cxn modelId="{433AD23D-D01D-4D42-BA11-DEC61C1417DC}" type="presOf" srcId="{FED89379-D29E-4952-8818-CF61A68EE553}" destId="{457C0D15-D596-4660-B737-9B7C23318930}" srcOrd="0" destOrd="0" presId="urn:microsoft.com/office/officeart/2005/8/layout/orgChart1"/>
    <dgm:cxn modelId="{33B73BBF-92A6-4FF4-8D04-7521BBB35D2D}" type="presOf" srcId="{BE3ECB03-6734-4CD4-80F5-DE51127A407A}" destId="{F528CDA8-1D49-434D-9190-3363D315314C}" srcOrd="0" destOrd="0" presId="urn:microsoft.com/office/officeart/2005/8/layout/orgChart1"/>
    <dgm:cxn modelId="{184EDE6D-FC26-4794-A1B7-580CCE6917A9}" type="presOf" srcId="{6E2B655D-AE0D-466D-9001-34432E53999A}" destId="{681E7C77-06E7-4F1D-8D1E-9ACEDF97B28D}" srcOrd="0" destOrd="0" presId="urn:microsoft.com/office/officeart/2005/8/layout/orgChart1"/>
    <dgm:cxn modelId="{1C1DE4F4-2296-482F-8233-9ADE99DB3859}" srcId="{4FB201A2-43D6-4FE5-8E90-BEE963FD0355}" destId="{5DA0D7AB-6C82-4ADF-8C6C-64EF0A31A56D}" srcOrd="1" destOrd="0" parTransId="{6AC35C14-019D-4F3D-9048-FF011A120949}" sibTransId="{1AB1AA29-0472-4A8A-A9EB-0EDB1DC23AAB}"/>
    <dgm:cxn modelId="{641B85AA-9FA0-4037-80FB-045AE382A4F5}" srcId="{6E2B655D-AE0D-466D-9001-34432E53999A}" destId="{EF9118EF-7F2A-4DAC-B590-FC7B29B03898}" srcOrd="0" destOrd="0" parTransId="{BE3ECB03-6734-4CD4-80F5-DE51127A407A}" sibTransId="{B6D0FDC7-D491-4F13-9077-C19FED0C36B6}"/>
    <dgm:cxn modelId="{34A18430-A7F5-4473-96B0-742B61A4A90E}" type="presOf" srcId="{7EBDF2C1-3942-4A50-B23E-FB23D9CBB09C}" destId="{7FA49E8B-08D7-4631-B99E-861BEA0CBDD0}" srcOrd="0" destOrd="0" presId="urn:microsoft.com/office/officeart/2005/8/layout/orgChart1"/>
    <dgm:cxn modelId="{8CDE98B6-DA0F-45C3-9F33-A935A5190B45}" type="presOf" srcId="{5DA0D7AB-6C82-4ADF-8C6C-64EF0A31A56D}" destId="{CC1A5BA9-DD46-4CC3-9DA8-3AF1D3110BFA}" srcOrd="0" destOrd="0" presId="urn:microsoft.com/office/officeart/2005/8/layout/orgChart1"/>
    <dgm:cxn modelId="{49C620DC-D49A-4159-B432-FF7E3A625D95}" srcId="{562525C4-3EEF-40BF-8CA2-92AADFA0AC22}" destId="{8AA9A418-CB26-4F9B-AC96-E14B2CB569DA}" srcOrd="2" destOrd="0" parTransId="{5ACCE90D-437B-44AD-A36F-2DE707CDAB3D}" sibTransId="{790C2457-2A62-4318-81BE-F91A2B39F19D}"/>
    <dgm:cxn modelId="{70338207-B41C-44A1-B20C-1013F92EE3C6}" type="presOf" srcId="{8AA9A418-CB26-4F9B-AC96-E14B2CB569DA}" destId="{D05FA159-01A5-4DAB-8918-711CFE3E3973}" srcOrd="0" destOrd="0" presId="urn:microsoft.com/office/officeart/2005/8/layout/orgChart1"/>
    <dgm:cxn modelId="{631708FE-D6F1-4DAF-BF7F-A3FEC73A2667}" type="presOf" srcId="{7EBDF2C1-3942-4A50-B23E-FB23D9CBB09C}" destId="{C22E7456-DA0A-4204-BD52-AB81A5704651}" srcOrd="1" destOrd="0" presId="urn:microsoft.com/office/officeart/2005/8/layout/orgChart1"/>
    <dgm:cxn modelId="{CEF48995-3E1B-42CF-BB44-9B2076C88953}" type="presOf" srcId="{5ACCE90D-437B-44AD-A36F-2DE707CDAB3D}" destId="{47B8749C-0950-4CBD-A8CF-84FCC8D96612}" srcOrd="0" destOrd="0" presId="urn:microsoft.com/office/officeart/2005/8/layout/orgChart1"/>
    <dgm:cxn modelId="{397D9180-2B2F-40E3-8C62-46F467A18746}" type="presOf" srcId="{AA58B9A1-0D4B-4DC9-8AD7-A4E123EDF536}" destId="{AD0CFEFF-E5A9-4AAD-8896-48F0582788EE}" srcOrd="0" destOrd="0" presId="urn:microsoft.com/office/officeart/2005/8/layout/orgChart1"/>
    <dgm:cxn modelId="{694AD29E-9800-4A4C-8D8B-7F908A9BB725}" srcId="{6E2B655D-AE0D-466D-9001-34432E53999A}" destId="{7EBDF2C1-3942-4A50-B23E-FB23D9CBB09C}" srcOrd="1" destOrd="0" parTransId="{F015D358-A097-46E1-85B7-ED8409436472}" sibTransId="{77AB17BD-B6BD-4883-9197-3992DA484B15}"/>
    <dgm:cxn modelId="{DE549C6A-D350-4412-9CCB-97F8E5EC8C32}" type="presOf" srcId="{52A67743-C155-41E5-B42D-2C95DEB35F5A}" destId="{B7DF112A-B4DC-4294-85B8-143472C19750}" srcOrd="0" destOrd="0" presId="urn:microsoft.com/office/officeart/2005/8/layout/orgChart1"/>
    <dgm:cxn modelId="{FF916463-5C00-4C29-82FB-5FFAFFA17FDB}" srcId="{B46D37FB-8FD1-4864-8C02-D60773FA5654}" destId="{83A30D05-319B-42BC-A90D-26F99EF8AEB9}" srcOrd="1" destOrd="0" parTransId="{C0032E2A-85D3-43E2-8649-A056FB38BBD4}" sibTransId="{6F03C3CD-A158-4511-B248-C84CF85DFE92}"/>
    <dgm:cxn modelId="{F5F0AD20-CE4E-44F7-94B8-03EDD983C2D1}" type="presOf" srcId="{4FB201A2-43D6-4FE5-8E90-BEE963FD0355}" destId="{0E26E9A9-4FD4-435A-9FE3-6513BD24F964}" srcOrd="0" destOrd="0" presId="urn:microsoft.com/office/officeart/2005/8/layout/orgChart1"/>
    <dgm:cxn modelId="{3E197D91-6504-4ED7-AA8E-4B613FEF35B7}" type="presOf" srcId="{5DA0D7AB-6C82-4ADF-8C6C-64EF0A31A56D}" destId="{4DB12F36-3F5F-483B-84D1-2480C42F27B9}" srcOrd="1" destOrd="0" presId="urn:microsoft.com/office/officeart/2005/8/layout/orgChart1"/>
    <dgm:cxn modelId="{09A017C7-DC95-4321-9E66-E9BD9E189D1F}" type="presOf" srcId="{EF9118EF-7F2A-4DAC-B590-FC7B29B03898}" destId="{3D09060C-976D-49D2-9CA8-9F2E4492E7B1}" srcOrd="1" destOrd="0" presId="urn:microsoft.com/office/officeart/2005/8/layout/orgChart1"/>
    <dgm:cxn modelId="{5015ED5C-5D27-4F2D-A1F5-A59ADB9ED5F7}" type="presOf" srcId="{6AC35C14-019D-4F3D-9048-FF011A120949}" destId="{34FA16AF-9DAC-4832-B9DB-FE07334D46FF}" srcOrd="0" destOrd="0" presId="urn:microsoft.com/office/officeart/2005/8/layout/orgChart1"/>
    <dgm:cxn modelId="{B08CB369-7DC3-49AA-A24F-91EE78A61B1F}" type="presOf" srcId="{4FB201A2-43D6-4FE5-8E90-BEE963FD0355}" destId="{B34BF97A-4A60-4BE6-8BC7-B1F5DB5A4CF8}" srcOrd="1" destOrd="0" presId="urn:microsoft.com/office/officeart/2005/8/layout/orgChart1"/>
    <dgm:cxn modelId="{0E021744-D939-4B98-857B-771C054F96FD}" type="presOf" srcId="{AA58B9A1-0D4B-4DC9-8AD7-A4E123EDF536}" destId="{93BD8780-1785-4B2E-A7E3-574564700AE4}" srcOrd="1" destOrd="0" presId="urn:microsoft.com/office/officeart/2005/8/layout/orgChart1"/>
    <dgm:cxn modelId="{24B3B1C3-89B8-41C7-9A13-C9F1E42C76DA}" srcId="{B46D37FB-8FD1-4864-8C02-D60773FA5654}" destId="{562525C4-3EEF-40BF-8CA2-92AADFA0AC22}" srcOrd="0" destOrd="0" parTransId="{C763A52B-1FA2-4545-B3E8-2E96813C67A7}" sibTransId="{796B81CC-2024-42A4-966B-3E7BCE29DB9F}"/>
    <dgm:cxn modelId="{E82743CF-CC75-409F-898D-BE03973480AD}" srcId="{6B5979AF-80F6-44FD-9486-05632104038C}" destId="{52A67743-C155-41E5-B42D-2C95DEB35F5A}" srcOrd="0" destOrd="0" parTransId="{6CA45801-13F4-494C-987B-00E359C14DDD}" sibTransId="{907B1F79-9CE5-4013-9DB0-402C1F9EAF70}"/>
    <dgm:cxn modelId="{CC95BC2A-A01D-40F5-A3EA-734455901B42}" type="presOf" srcId="{C0032E2A-85D3-43E2-8649-A056FB38BBD4}" destId="{785EF6D9-22C8-4D80-A49E-A4BF890DB1D0}" srcOrd="0" destOrd="0" presId="urn:microsoft.com/office/officeart/2005/8/layout/orgChart1"/>
    <dgm:cxn modelId="{F28E8342-B376-4B73-8018-8FD7069F89CE}" type="presOf" srcId="{52A67743-C155-41E5-B42D-2C95DEB35F5A}" destId="{83122052-C027-41AD-A9BE-C1381CB03581}" srcOrd="1" destOrd="0" presId="urn:microsoft.com/office/officeart/2005/8/layout/orgChart1"/>
    <dgm:cxn modelId="{6780E87C-A482-467C-8AF4-ED322FFCEF7B}" type="presOf" srcId="{C6669443-4A5A-421D-A6D8-5F983D04E914}" destId="{B8C25C92-E18A-44EF-8E99-87776C8C87C9}" srcOrd="0" destOrd="0" presId="urn:microsoft.com/office/officeart/2005/8/layout/orgChart1"/>
    <dgm:cxn modelId="{17B0FD2D-7C68-4FDE-8F74-37ECF4F76149}" type="presOf" srcId="{562525C4-3EEF-40BF-8CA2-92AADFA0AC22}" destId="{1CCFE602-580A-43B8-9953-EF3ECD49FF3B}" srcOrd="1" destOrd="0" presId="urn:microsoft.com/office/officeart/2005/8/layout/orgChart1"/>
    <dgm:cxn modelId="{EC2C6F20-3AA7-4289-ABD6-5471C12E6D73}" srcId="{4FB201A2-43D6-4FE5-8E90-BEE963FD0355}" destId="{AA58B9A1-0D4B-4DC9-8AD7-A4E123EDF536}" srcOrd="0" destOrd="0" parTransId="{FED89379-D29E-4952-8818-CF61A68EE553}" sibTransId="{721B43AD-CDAD-4EE6-B467-C47B6F73D4EC}"/>
    <dgm:cxn modelId="{9AA8924E-DDDF-49C4-B7D1-05845A0F4586}" srcId="{562525C4-3EEF-40BF-8CA2-92AADFA0AC22}" destId="{4FB201A2-43D6-4FE5-8E90-BEE963FD0355}" srcOrd="1" destOrd="0" parTransId="{F812E308-5AA3-4F5F-BB53-C67DDAD22523}" sibTransId="{650D4E72-EC18-428E-AA60-046C22F94C04}"/>
    <dgm:cxn modelId="{AB82424F-3941-49A9-9A99-C0B9D0C31EF1}" srcId="{562525C4-3EEF-40BF-8CA2-92AADFA0AC22}" destId="{C6669443-4A5A-421D-A6D8-5F983D04E914}" srcOrd="0" destOrd="0" parTransId="{C2E2A515-1F9B-4E14-92BE-8B484C251301}" sibTransId="{1FE7B83B-3608-4D6C-994D-F40976F3C8E7}"/>
    <dgm:cxn modelId="{096B6524-61D0-46DA-BD4E-93FE418DBCA4}" srcId="{52A67743-C155-41E5-B42D-2C95DEB35F5A}" destId="{6E2B655D-AE0D-466D-9001-34432E53999A}" srcOrd="0" destOrd="0" parTransId="{2FC65677-9732-43BF-A902-62EED9C9DB56}" sibTransId="{36DBC461-9787-4786-B9EA-BF18B86E76C5}"/>
    <dgm:cxn modelId="{7036DDDB-E9E8-4B89-9F91-3BC408D2103D}" type="presOf" srcId="{8AA9A418-CB26-4F9B-AC96-E14B2CB569DA}" destId="{382240A7-6959-40DD-AE15-9D7A28A23E13}" srcOrd="1" destOrd="0" presId="urn:microsoft.com/office/officeart/2005/8/layout/orgChart1"/>
    <dgm:cxn modelId="{9E117925-C6A9-41C2-A183-A5D935D8E690}" type="presOf" srcId="{C763A52B-1FA2-4545-B3E8-2E96813C67A7}" destId="{15C44047-E530-4E7D-8E37-64A1830012D9}" srcOrd="0" destOrd="0" presId="urn:microsoft.com/office/officeart/2005/8/layout/orgChart1"/>
    <dgm:cxn modelId="{FEA4E8C0-56F9-494D-8548-280FD6C10BE3}" type="presOf" srcId="{C6669443-4A5A-421D-A6D8-5F983D04E914}" destId="{E60616CD-FE46-4027-954C-6C3664A190B6}" srcOrd="1" destOrd="0" presId="urn:microsoft.com/office/officeart/2005/8/layout/orgChart1"/>
    <dgm:cxn modelId="{E551C8BF-D8CC-4269-8DD1-25DC0578FB2D}" type="presOf" srcId="{6E2B655D-AE0D-466D-9001-34432E53999A}" destId="{A5F15E2B-415E-4629-80EB-082E008FF4DE}" srcOrd="1" destOrd="0" presId="urn:microsoft.com/office/officeart/2005/8/layout/orgChart1"/>
    <dgm:cxn modelId="{7262BC17-1E95-4FAC-9678-85C7EEDAE06C}" type="presOf" srcId="{B46D37FB-8FD1-4864-8C02-D60773FA5654}" destId="{72C4AAC6-E51E-4B15-ADA9-877493CE69F6}" srcOrd="0" destOrd="0" presId="urn:microsoft.com/office/officeart/2005/8/layout/orgChart1"/>
    <dgm:cxn modelId="{349A8C88-3587-4D3B-8581-9A6E768AA6B4}" type="presOf" srcId="{562525C4-3EEF-40BF-8CA2-92AADFA0AC22}" destId="{DB0C3981-1986-4B9F-A9F9-21288B9EB593}" srcOrd="0" destOrd="0" presId="urn:microsoft.com/office/officeart/2005/8/layout/orgChart1"/>
    <dgm:cxn modelId="{97110731-6A08-401D-80D6-F19C9A085630}" type="presOf" srcId="{EF9118EF-7F2A-4DAC-B590-FC7B29B03898}" destId="{BDEB77D6-FDCC-4F84-A095-B1FC41C042B3}" srcOrd="0" destOrd="0" presId="urn:microsoft.com/office/officeart/2005/8/layout/orgChart1"/>
    <dgm:cxn modelId="{FE01ABAB-A952-46E2-AD55-B8ACAE8A22E3}" type="presOf" srcId="{6B5979AF-80F6-44FD-9486-05632104038C}" destId="{94E75DD6-4E72-469C-AB62-4BA53CBEAC94}" srcOrd="0" destOrd="0" presId="urn:microsoft.com/office/officeart/2005/8/layout/orgChart1"/>
    <dgm:cxn modelId="{C59729CA-2E76-438A-946B-F61D52E924CF}" type="presOf" srcId="{B46D37FB-8FD1-4864-8C02-D60773FA5654}" destId="{22824813-DD78-4E3F-B2AA-806419A06192}" srcOrd="1" destOrd="0" presId="urn:microsoft.com/office/officeart/2005/8/layout/orgChart1"/>
    <dgm:cxn modelId="{2C7663B7-3633-40E3-A009-6EB8D1D4D2DA}" type="presOf" srcId="{C2E2A515-1F9B-4E14-92BE-8B484C251301}" destId="{9F5854C5-0266-433A-89A8-A7B2502B18DA}" srcOrd="0" destOrd="0" presId="urn:microsoft.com/office/officeart/2005/8/layout/orgChart1"/>
    <dgm:cxn modelId="{63424D0A-B90D-4114-9FA8-50420B8423CF}" type="presOf" srcId="{83A30D05-319B-42BC-A90D-26F99EF8AEB9}" destId="{4B128E67-6844-4F77-AE8E-C50E80795872}" srcOrd="1" destOrd="0" presId="urn:microsoft.com/office/officeart/2005/8/layout/orgChart1"/>
    <dgm:cxn modelId="{44282E25-347D-460F-B0E6-34097310588D}" type="presOf" srcId="{2FC65677-9732-43BF-A902-62EED9C9DB56}" destId="{C8E845B3-9901-43E9-8121-3A210FBDC0F3}" srcOrd="0" destOrd="0" presId="urn:microsoft.com/office/officeart/2005/8/layout/orgChart1"/>
    <dgm:cxn modelId="{4D162A2E-F303-48EF-92CD-3E72BE4FA08B}" type="presOf" srcId="{83A30D05-319B-42BC-A90D-26F99EF8AEB9}" destId="{77CB264D-8DD0-4B59-B6F0-60E6FFF3C8FC}" srcOrd="0" destOrd="0" presId="urn:microsoft.com/office/officeart/2005/8/layout/orgChart1"/>
    <dgm:cxn modelId="{8618CEE8-7D7A-4D2D-917F-F684243534D2}" type="presOf" srcId="{F015D358-A097-46E1-85B7-ED8409436472}" destId="{50DDA682-B85B-4D49-B948-ABBD62D94B96}" srcOrd="0" destOrd="0" presId="urn:microsoft.com/office/officeart/2005/8/layout/orgChart1"/>
    <dgm:cxn modelId="{A5C2E646-1AB9-42A5-927F-2AE984AE66E5}" type="presOf" srcId="{DA2BF87D-4D16-4C06-9321-4D5A8D832944}" destId="{B5824944-0BCC-4914-B192-20125C1DA1D5}" srcOrd="0" destOrd="0" presId="urn:microsoft.com/office/officeart/2005/8/layout/orgChart1"/>
    <dgm:cxn modelId="{320733C1-63D4-47B2-A32A-399C49E0F719}" type="presOf" srcId="{F812E308-5AA3-4F5F-BB53-C67DDAD22523}" destId="{D9D679A5-AC55-4EA2-A074-C6A389BD2A4B}" srcOrd="0" destOrd="0" presId="urn:microsoft.com/office/officeart/2005/8/layout/orgChart1"/>
    <dgm:cxn modelId="{8812CCBD-A014-4E68-9711-A11033244826}" type="presParOf" srcId="{94E75DD6-4E72-469C-AB62-4BA53CBEAC94}" destId="{4A0E0A78-2619-4C0B-8E1C-2ABFA62CAD98}" srcOrd="0" destOrd="0" presId="urn:microsoft.com/office/officeart/2005/8/layout/orgChart1"/>
    <dgm:cxn modelId="{2D8A770F-698A-4794-9DD1-907D6CF5A88F}" type="presParOf" srcId="{4A0E0A78-2619-4C0B-8E1C-2ABFA62CAD98}" destId="{8539CE37-3D34-40E8-A528-858AF9717C99}" srcOrd="0" destOrd="0" presId="urn:microsoft.com/office/officeart/2005/8/layout/orgChart1"/>
    <dgm:cxn modelId="{DC113547-7278-46DA-9EA7-D27894178549}" type="presParOf" srcId="{8539CE37-3D34-40E8-A528-858AF9717C99}" destId="{B7DF112A-B4DC-4294-85B8-143472C19750}" srcOrd="0" destOrd="0" presId="urn:microsoft.com/office/officeart/2005/8/layout/orgChart1"/>
    <dgm:cxn modelId="{D2C3590E-4E7F-4ED2-95A3-B3F79A623EA5}" type="presParOf" srcId="{8539CE37-3D34-40E8-A528-858AF9717C99}" destId="{83122052-C027-41AD-A9BE-C1381CB03581}" srcOrd="1" destOrd="0" presId="urn:microsoft.com/office/officeart/2005/8/layout/orgChart1"/>
    <dgm:cxn modelId="{A42D2F40-622B-4B1D-AF60-B88DEF7A3AA7}" type="presParOf" srcId="{4A0E0A78-2619-4C0B-8E1C-2ABFA62CAD98}" destId="{6A4EE361-EE07-45F4-86B0-4884CB7D4E82}" srcOrd="1" destOrd="0" presId="urn:microsoft.com/office/officeart/2005/8/layout/orgChart1"/>
    <dgm:cxn modelId="{1C383480-637C-44EB-BB33-224A9B2B7426}" type="presParOf" srcId="{6A4EE361-EE07-45F4-86B0-4884CB7D4E82}" destId="{C8E845B3-9901-43E9-8121-3A210FBDC0F3}" srcOrd="0" destOrd="0" presId="urn:microsoft.com/office/officeart/2005/8/layout/orgChart1"/>
    <dgm:cxn modelId="{4D479D49-7287-43AF-A4C2-CDB13E6A2BD7}" type="presParOf" srcId="{6A4EE361-EE07-45F4-86B0-4884CB7D4E82}" destId="{4D00D749-7635-4728-BE45-55B0552C77F8}" srcOrd="1" destOrd="0" presId="urn:microsoft.com/office/officeart/2005/8/layout/orgChart1"/>
    <dgm:cxn modelId="{C07EBD0D-B3DA-4894-B638-578153D0152B}" type="presParOf" srcId="{4D00D749-7635-4728-BE45-55B0552C77F8}" destId="{633A7777-8E77-4B0D-ACE5-B7D5FE664C37}" srcOrd="0" destOrd="0" presId="urn:microsoft.com/office/officeart/2005/8/layout/orgChart1"/>
    <dgm:cxn modelId="{F77705A6-F683-48A3-9BE5-CBAA7EB98A44}" type="presParOf" srcId="{633A7777-8E77-4B0D-ACE5-B7D5FE664C37}" destId="{681E7C77-06E7-4F1D-8D1E-9ACEDF97B28D}" srcOrd="0" destOrd="0" presId="urn:microsoft.com/office/officeart/2005/8/layout/orgChart1"/>
    <dgm:cxn modelId="{B83F7435-2FF1-4DA1-A367-68283BD8BF8D}" type="presParOf" srcId="{633A7777-8E77-4B0D-ACE5-B7D5FE664C37}" destId="{A5F15E2B-415E-4629-80EB-082E008FF4DE}" srcOrd="1" destOrd="0" presId="urn:microsoft.com/office/officeart/2005/8/layout/orgChart1"/>
    <dgm:cxn modelId="{63FCBE61-8A4B-4D02-8749-EEACCF6DFD6D}" type="presParOf" srcId="{4D00D749-7635-4728-BE45-55B0552C77F8}" destId="{DDCA7096-6D65-4438-888F-2CD21D93BCF5}" srcOrd="1" destOrd="0" presId="urn:microsoft.com/office/officeart/2005/8/layout/orgChart1"/>
    <dgm:cxn modelId="{0808F802-ADC8-473D-8921-43014F598A52}" type="presParOf" srcId="{DDCA7096-6D65-4438-888F-2CD21D93BCF5}" destId="{F528CDA8-1D49-434D-9190-3363D315314C}" srcOrd="0" destOrd="0" presId="urn:microsoft.com/office/officeart/2005/8/layout/orgChart1"/>
    <dgm:cxn modelId="{F8A56E20-AFC4-4CF9-B3B0-F3EE2E70EDBC}" type="presParOf" srcId="{DDCA7096-6D65-4438-888F-2CD21D93BCF5}" destId="{270BA393-F7C5-4962-82D4-F0BE82D235AD}" srcOrd="1" destOrd="0" presId="urn:microsoft.com/office/officeart/2005/8/layout/orgChart1"/>
    <dgm:cxn modelId="{80954B61-5F1D-481B-B511-FF8F0D8F30FC}" type="presParOf" srcId="{270BA393-F7C5-4962-82D4-F0BE82D235AD}" destId="{4C657014-1CBA-4B03-85BE-2512788055D5}" srcOrd="0" destOrd="0" presId="urn:microsoft.com/office/officeart/2005/8/layout/orgChart1"/>
    <dgm:cxn modelId="{AB49D06A-AF3A-4EBE-ABDF-27D4D8374262}" type="presParOf" srcId="{4C657014-1CBA-4B03-85BE-2512788055D5}" destId="{BDEB77D6-FDCC-4F84-A095-B1FC41C042B3}" srcOrd="0" destOrd="0" presId="urn:microsoft.com/office/officeart/2005/8/layout/orgChart1"/>
    <dgm:cxn modelId="{6F54E53A-F8C9-4B31-88ED-43D1961B5EDF}" type="presParOf" srcId="{4C657014-1CBA-4B03-85BE-2512788055D5}" destId="{3D09060C-976D-49D2-9CA8-9F2E4492E7B1}" srcOrd="1" destOrd="0" presId="urn:microsoft.com/office/officeart/2005/8/layout/orgChart1"/>
    <dgm:cxn modelId="{DD03673B-833F-48B8-97A5-C1DA74A83637}" type="presParOf" srcId="{270BA393-F7C5-4962-82D4-F0BE82D235AD}" destId="{3711E73E-985A-4FA2-8E57-2185FBC3A151}" srcOrd="1" destOrd="0" presId="urn:microsoft.com/office/officeart/2005/8/layout/orgChart1"/>
    <dgm:cxn modelId="{A30A4A6E-BC1C-43AA-9E68-68BD9B8B8EBB}" type="presParOf" srcId="{270BA393-F7C5-4962-82D4-F0BE82D235AD}" destId="{1FAFB73B-73CE-4180-8E14-5A4F7C02B32C}" srcOrd="2" destOrd="0" presId="urn:microsoft.com/office/officeart/2005/8/layout/orgChart1"/>
    <dgm:cxn modelId="{8ECEB5EA-4F7A-4A74-93AD-789FB18CF29C}" type="presParOf" srcId="{4D00D749-7635-4728-BE45-55B0552C77F8}" destId="{F3D17A6D-DB1F-4BF7-9957-0E5DCD17CC05}" srcOrd="2" destOrd="0" presId="urn:microsoft.com/office/officeart/2005/8/layout/orgChart1"/>
    <dgm:cxn modelId="{3C22CDB2-FD4E-4957-B4ED-77D404EF65FE}" type="presParOf" srcId="{F3D17A6D-DB1F-4BF7-9957-0E5DCD17CC05}" destId="{50DDA682-B85B-4D49-B948-ABBD62D94B96}" srcOrd="0" destOrd="0" presId="urn:microsoft.com/office/officeart/2005/8/layout/orgChart1"/>
    <dgm:cxn modelId="{DD699CD4-6382-4BB4-8507-812C8629831A}" type="presParOf" srcId="{F3D17A6D-DB1F-4BF7-9957-0E5DCD17CC05}" destId="{FF5BDE27-B963-4CC2-92EF-F54B91F11C1E}" srcOrd="1" destOrd="0" presId="urn:microsoft.com/office/officeart/2005/8/layout/orgChart1"/>
    <dgm:cxn modelId="{07CA64E1-B360-43A4-8932-2185888DB2A6}" type="presParOf" srcId="{FF5BDE27-B963-4CC2-92EF-F54B91F11C1E}" destId="{E82C4F2F-2588-4435-A6BC-9F4822DADB48}" srcOrd="0" destOrd="0" presId="urn:microsoft.com/office/officeart/2005/8/layout/orgChart1"/>
    <dgm:cxn modelId="{BCC8AF4A-D9AA-4AD4-BB6D-02CB3ED90ADC}" type="presParOf" srcId="{E82C4F2F-2588-4435-A6BC-9F4822DADB48}" destId="{7FA49E8B-08D7-4631-B99E-861BEA0CBDD0}" srcOrd="0" destOrd="0" presId="urn:microsoft.com/office/officeart/2005/8/layout/orgChart1"/>
    <dgm:cxn modelId="{53FBC5DB-1AD0-464C-90F9-705500B01543}" type="presParOf" srcId="{E82C4F2F-2588-4435-A6BC-9F4822DADB48}" destId="{C22E7456-DA0A-4204-BD52-AB81A5704651}" srcOrd="1" destOrd="0" presId="urn:microsoft.com/office/officeart/2005/8/layout/orgChart1"/>
    <dgm:cxn modelId="{2F924277-3160-4BCE-B246-820569FDC654}" type="presParOf" srcId="{FF5BDE27-B963-4CC2-92EF-F54B91F11C1E}" destId="{4954E8E7-2906-49B7-B2F9-0DFA22259556}" srcOrd="1" destOrd="0" presId="urn:microsoft.com/office/officeart/2005/8/layout/orgChart1"/>
    <dgm:cxn modelId="{EC1671DB-B118-4BA0-BFA3-778FE55EE5C5}" type="presParOf" srcId="{FF5BDE27-B963-4CC2-92EF-F54B91F11C1E}" destId="{067352FE-3065-4F88-9716-6CAC9C06012A}" srcOrd="2" destOrd="0" presId="urn:microsoft.com/office/officeart/2005/8/layout/orgChart1"/>
    <dgm:cxn modelId="{1B55C7C0-B8E4-4265-B2FA-48D54DFA7FEC}" type="presParOf" srcId="{6A4EE361-EE07-45F4-86B0-4884CB7D4E82}" destId="{B5824944-0BCC-4914-B192-20125C1DA1D5}" srcOrd="2" destOrd="0" presId="urn:microsoft.com/office/officeart/2005/8/layout/orgChart1"/>
    <dgm:cxn modelId="{6784B7B1-4C85-44E0-B414-743C26D76151}" type="presParOf" srcId="{6A4EE361-EE07-45F4-86B0-4884CB7D4E82}" destId="{824BC14E-43B8-4855-AB84-274E8FB485DF}" srcOrd="3" destOrd="0" presId="urn:microsoft.com/office/officeart/2005/8/layout/orgChart1"/>
    <dgm:cxn modelId="{3227612B-A491-40B1-8638-E760032DF02E}" type="presParOf" srcId="{824BC14E-43B8-4855-AB84-274E8FB485DF}" destId="{26788CE7-1469-4202-9FE0-4AEA5E67BA8B}" srcOrd="0" destOrd="0" presId="urn:microsoft.com/office/officeart/2005/8/layout/orgChart1"/>
    <dgm:cxn modelId="{C73C3CE8-3593-4172-AFE0-F044C3AAB0AE}" type="presParOf" srcId="{26788CE7-1469-4202-9FE0-4AEA5E67BA8B}" destId="{72C4AAC6-E51E-4B15-ADA9-877493CE69F6}" srcOrd="0" destOrd="0" presId="urn:microsoft.com/office/officeart/2005/8/layout/orgChart1"/>
    <dgm:cxn modelId="{8B1AAF35-AC46-4877-937B-7E702D902CD1}" type="presParOf" srcId="{26788CE7-1469-4202-9FE0-4AEA5E67BA8B}" destId="{22824813-DD78-4E3F-B2AA-806419A06192}" srcOrd="1" destOrd="0" presId="urn:microsoft.com/office/officeart/2005/8/layout/orgChart1"/>
    <dgm:cxn modelId="{DB299D7B-E988-4742-BB98-5101F91785B8}" type="presParOf" srcId="{824BC14E-43B8-4855-AB84-274E8FB485DF}" destId="{3D3A3246-57CA-432C-B6F4-96D14A11F817}" srcOrd="1" destOrd="0" presId="urn:microsoft.com/office/officeart/2005/8/layout/orgChart1"/>
    <dgm:cxn modelId="{1CA12D7F-D141-436A-A1FF-6F75492FCD30}" type="presParOf" srcId="{3D3A3246-57CA-432C-B6F4-96D14A11F817}" destId="{15C44047-E530-4E7D-8E37-64A1830012D9}" srcOrd="0" destOrd="0" presId="urn:microsoft.com/office/officeart/2005/8/layout/orgChart1"/>
    <dgm:cxn modelId="{4DA6BDE5-C6E9-40E6-8E92-92835B41CA15}" type="presParOf" srcId="{3D3A3246-57CA-432C-B6F4-96D14A11F817}" destId="{D06685DB-2DBA-4DA9-B402-C150E0381828}" srcOrd="1" destOrd="0" presId="urn:microsoft.com/office/officeart/2005/8/layout/orgChart1"/>
    <dgm:cxn modelId="{C8CB730B-69F9-4CA4-A4D2-66FBFB6B9588}" type="presParOf" srcId="{D06685DB-2DBA-4DA9-B402-C150E0381828}" destId="{803E2337-9E65-4AEA-B630-7D2A1DF8F788}" srcOrd="0" destOrd="0" presId="urn:microsoft.com/office/officeart/2005/8/layout/orgChart1"/>
    <dgm:cxn modelId="{9A32A2DC-5D39-49F5-8D3B-BD583C349A03}" type="presParOf" srcId="{803E2337-9E65-4AEA-B630-7D2A1DF8F788}" destId="{DB0C3981-1986-4B9F-A9F9-21288B9EB593}" srcOrd="0" destOrd="0" presId="urn:microsoft.com/office/officeart/2005/8/layout/orgChart1"/>
    <dgm:cxn modelId="{D1B8430B-8316-4F0D-9FFE-4A36BAAEE66F}" type="presParOf" srcId="{803E2337-9E65-4AEA-B630-7D2A1DF8F788}" destId="{1CCFE602-580A-43B8-9953-EF3ECD49FF3B}" srcOrd="1" destOrd="0" presId="urn:microsoft.com/office/officeart/2005/8/layout/orgChart1"/>
    <dgm:cxn modelId="{2F9BE3D5-8D5C-4D5C-ADC5-D79062D31B4C}" type="presParOf" srcId="{D06685DB-2DBA-4DA9-B402-C150E0381828}" destId="{8AF4C856-98B5-475E-81FE-7CD4CF3D7000}" srcOrd="1" destOrd="0" presId="urn:microsoft.com/office/officeart/2005/8/layout/orgChart1"/>
    <dgm:cxn modelId="{609581F9-F00F-4D1C-8DAB-F17940CB133C}" type="presParOf" srcId="{8AF4C856-98B5-475E-81FE-7CD4CF3D7000}" destId="{9F5854C5-0266-433A-89A8-A7B2502B18DA}" srcOrd="0" destOrd="0" presId="urn:microsoft.com/office/officeart/2005/8/layout/orgChart1"/>
    <dgm:cxn modelId="{BCCEB8C1-335D-4651-AAA2-FB0F2A24D6C6}" type="presParOf" srcId="{8AF4C856-98B5-475E-81FE-7CD4CF3D7000}" destId="{583ABD34-A4B9-4B78-B325-D347EB81570A}" srcOrd="1" destOrd="0" presId="urn:microsoft.com/office/officeart/2005/8/layout/orgChart1"/>
    <dgm:cxn modelId="{B4F69DA0-E5A8-48BA-9857-011289106725}" type="presParOf" srcId="{583ABD34-A4B9-4B78-B325-D347EB81570A}" destId="{41184368-8BEB-4734-A3A3-60CA1DD4AC2A}" srcOrd="0" destOrd="0" presId="urn:microsoft.com/office/officeart/2005/8/layout/orgChart1"/>
    <dgm:cxn modelId="{F907123E-DA21-4CEE-8084-B1E6BE4482DE}" type="presParOf" srcId="{41184368-8BEB-4734-A3A3-60CA1DD4AC2A}" destId="{B8C25C92-E18A-44EF-8E99-87776C8C87C9}" srcOrd="0" destOrd="0" presId="urn:microsoft.com/office/officeart/2005/8/layout/orgChart1"/>
    <dgm:cxn modelId="{55BA7686-C80B-4C6F-9CFD-34F2BA997118}" type="presParOf" srcId="{41184368-8BEB-4734-A3A3-60CA1DD4AC2A}" destId="{E60616CD-FE46-4027-954C-6C3664A190B6}" srcOrd="1" destOrd="0" presId="urn:microsoft.com/office/officeart/2005/8/layout/orgChart1"/>
    <dgm:cxn modelId="{EE7613AB-1B56-410A-B26F-D246A63306D3}" type="presParOf" srcId="{583ABD34-A4B9-4B78-B325-D347EB81570A}" destId="{67C26B66-B00F-486E-A5F5-8128C485A0FE}" srcOrd="1" destOrd="0" presId="urn:microsoft.com/office/officeart/2005/8/layout/orgChart1"/>
    <dgm:cxn modelId="{06B6AEDE-A281-4800-8F5E-9B4E5A809AFF}" type="presParOf" srcId="{583ABD34-A4B9-4B78-B325-D347EB81570A}" destId="{E4C668BF-03E6-4578-BED4-33403E6992F1}" srcOrd="2" destOrd="0" presId="urn:microsoft.com/office/officeart/2005/8/layout/orgChart1"/>
    <dgm:cxn modelId="{D2C183FE-711F-4002-987D-5BC1730830B3}" type="presParOf" srcId="{8AF4C856-98B5-475E-81FE-7CD4CF3D7000}" destId="{D9D679A5-AC55-4EA2-A074-C6A389BD2A4B}" srcOrd="2" destOrd="0" presId="urn:microsoft.com/office/officeart/2005/8/layout/orgChart1"/>
    <dgm:cxn modelId="{06BF83E3-1912-472A-B359-7E8DEC477D98}" type="presParOf" srcId="{8AF4C856-98B5-475E-81FE-7CD4CF3D7000}" destId="{6718A95E-7EB5-47BC-A5C3-C59BF004600A}" srcOrd="3" destOrd="0" presId="urn:microsoft.com/office/officeart/2005/8/layout/orgChart1"/>
    <dgm:cxn modelId="{30421CB9-7220-427B-AC62-A766C95B97DD}" type="presParOf" srcId="{6718A95E-7EB5-47BC-A5C3-C59BF004600A}" destId="{838B50B9-6AFE-4B53-830B-48135E0D185C}" srcOrd="0" destOrd="0" presId="urn:microsoft.com/office/officeart/2005/8/layout/orgChart1"/>
    <dgm:cxn modelId="{50326F1C-7D87-457B-AC8F-A3103CF2EBA5}" type="presParOf" srcId="{838B50B9-6AFE-4B53-830B-48135E0D185C}" destId="{0E26E9A9-4FD4-435A-9FE3-6513BD24F964}" srcOrd="0" destOrd="0" presId="urn:microsoft.com/office/officeart/2005/8/layout/orgChart1"/>
    <dgm:cxn modelId="{D786BEB2-C90B-4C8F-BAD3-0830B197E33F}" type="presParOf" srcId="{838B50B9-6AFE-4B53-830B-48135E0D185C}" destId="{B34BF97A-4A60-4BE6-8BC7-B1F5DB5A4CF8}" srcOrd="1" destOrd="0" presId="urn:microsoft.com/office/officeart/2005/8/layout/orgChart1"/>
    <dgm:cxn modelId="{6132C452-57F2-4C6C-B704-B72008366339}" type="presParOf" srcId="{6718A95E-7EB5-47BC-A5C3-C59BF004600A}" destId="{D2A37433-C78E-4B39-9B27-C83E8348294C}" srcOrd="1" destOrd="0" presId="urn:microsoft.com/office/officeart/2005/8/layout/orgChart1"/>
    <dgm:cxn modelId="{5EB94A4B-0667-4D24-8731-2103A74B8B7B}" type="presParOf" srcId="{D2A37433-C78E-4B39-9B27-C83E8348294C}" destId="{457C0D15-D596-4660-B737-9B7C23318930}" srcOrd="0" destOrd="0" presId="urn:microsoft.com/office/officeart/2005/8/layout/orgChart1"/>
    <dgm:cxn modelId="{198859CF-5FD4-4247-8453-9FB9756E1A2C}" type="presParOf" srcId="{D2A37433-C78E-4B39-9B27-C83E8348294C}" destId="{F10BE8C6-13F5-4C75-A8CE-AD9D2812EFF7}" srcOrd="1" destOrd="0" presId="urn:microsoft.com/office/officeart/2005/8/layout/orgChart1"/>
    <dgm:cxn modelId="{24D081B9-237D-4502-8C1C-B252B2FFC9D5}" type="presParOf" srcId="{F10BE8C6-13F5-4C75-A8CE-AD9D2812EFF7}" destId="{6B8E64D9-92A0-4B66-97A6-D30A0F6588D8}" srcOrd="0" destOrd="0" presId="urn:microsoft.com/office/officeart/2005/8/layout/orgChart1"/>
    <dgm:cxn modelId="{530E4869-65C0-4AEE-8699-738AF6F0BA30}" type="presParOf" srcId="{6B8E64D9-92A0-4B66-97A6-D30A0F6588D8}" destId="{AD0CFEFF-E5A9-4AAD-8896-48F0582788EE}" srcOrd="0" destOrd="0" presId="urn:microsoft.com/office/officeart/2005/8/layout/orgChart1"/>
    <dgm:cxn modelId="{833E4C63-92C8-4590-A2B8-62A39CDE0F21}" type="presParOf" srcId="{6B8E64D9-92A0-4B66-97A6-D30A0F6588D8}" destId="{93BD8780-1785-4B2E-A7E3-574564700AE4}" srcOrd="1" destOrd="0" presId="urn:microsoft.com/office/officeart/2005/8/layout/orgChart1"/>
    <dgm:cxn modelId="{AE361FFC-7EAE-4D36-9FBE-359635929ACC}" type="presParOf" srcId="{F10BE8C6-13F5-4C75-A8CE-AD9D2812EFF7}" destId="{2588FDE4-7434-4DF9-9ECD-1023F957D928}" srcOrd="1" destOrd="0" presId="urn:microsoft.com/office/officeart/2005/8/layout/orgChart1"/>
    <dgm:cxn modelId="{A294918B-0E85-4793-8F43-D4D73BDDAE91}" type="presParOf" srcId="{F10BE8C6-13F5-4C75-A8CE-AD9D2812EFF7}" destId="{FDC0819D-12AC-406D-9477-9C213D4D0D62}" srcOrd="2" destOrd="0" presId="urn:microsoft.com/office/officeart/2005/8/layout/orgChart1"/>
    <dgm:cxn modelId="{E692C554-322A-4B10-A776-93D29A0DFDD8}" type="presParOf" srcId="{D2A37433-C78E-4B39-9B27-C83E8348294C}" destId="{34FA16AF-9DAC-4832-B9DB-FE07334D46FF}" srcOrd="2" destOrd="0" presId="urn:microsoft.com/office/officeart/2005/8/layout/orgChart1"/>
    <dgm:cxn modelId="{52C9221D-ADA0-4243-B4AC-1E20DE42C850}" type="presParOf" srcId="{D2A37433-C78E-4B39-9B27-C83E8348294C}" destId="{248F5495-4BD2-405B-8B27-DD3736868CCA}" srcOrd="3" destOrd="0" presId="urn:microsoft.com/office/officeart/2005/8/layout/orgChart1"/>
    <dgm:cxn modelId="{06F3B462-AEE6-4990-A38D-085D77D96A0E}" type="presParOf" srcId="{248F5495-4BD2-405B-8B27-DD3736868CCA}" destId="{614988A0-9162-40A2-944D-449A4649906B}" srcOrd="0" destOrd="0" presId="urn:microsoft.com/office/officeart/2005/8/layout/orgChart1"/>
    <dgm:cxn modelId="{55D6AD0E-4C45-4269-A3A1-41EF2BDF82FD}" type="presParOf" srcId="{614988A0-9162-40A2-944D-449A4649906B}" destId="{CC1A5BA9-DD46-4CC3-9DA8-3AF1D3110BFA}" srcOrd="0" destOrd="0" presId="urn:microsoft.com/office/officeart/2005/8/layout/orgChart1"/>
    <dgm:cxn modelId="{2124D3C3-DD47-4F49-9FA8-99E85F06821F}" type="presParOf" srcId="{614988A0-9162-40A2-944D-449A4649906B}" destId="{4DB12F36-3F5F-483B-84D1-2480C42F27B9}" srcOrd="1" destOrd="0" presId="urn:microsoft.com/office/officeart/2005/8/layout/orgChart1"/>
    <dgm:cxn modelId="{1F22ADA7-7EE5-46AF-94D4-CCFFD519DFE1}" type="presParOf" srcId="{248F5495-4BD2-405B-8B27-DD3736868CCA}" destId="{D212E9B6-04C9-4018-84A5-0C107177C880}" srcOrd="1" destOrd="0" presId="urn:microsoft.com/office/officeart/2005/8/layout/orgChart1"/>
    <dgm:cxn modelId="{49590346-43B1-4B54-B088-8983C9AC7B66}" type="presParOf" srcId="{248F5495-4BD2-405B-8B27-DD3736868CCA}" destId="{02631EC0-A7AF-4364-BC88-892FF8C00A0C}" srcOrd="2" destOrd="0" presId="urn:microsoft.com/office/officeart/2005/8/layout/orgChart1"/>
    <dgm:cxn modelId="{DF39F342-6DFA-49F2-BC83-94090162C92E}" type="presParOf" srcId="{6718A95E-7EB5-47BC-A5C3-C59BF004600A}" destId="{3D29C0D1-706A-47A9-B6EE-0034074A37C7}" srcOrd="2" destOrd="0" presId="urn:microsoft.com/office/officeart/2005/8/layout/orgChart1"/>
    <dgm:cxn modelId="{64D72A83-298F-49ED-9D40-435228F7482E}" type="presParOf" srcId="{8AF4C856-98B5-475E-81FE-7CD4CF3D7000}" destId="{47B8749C-0950-4CBD-A8CF-84FCC8D96612}" srcOrd="4" destOrd="0" presId="urn:microsoft.com/office/officeart/2005/8/layout/orgChart1"/>
    <dgm:cxn modelId="{44D36265-017C-453E-8FB5-A5CAA49618E3}" type="presParOf" srcId="{8AF4C856-98B5-475E-81FE-7CD4CF3D7000}" destId="{1CFCCDD0-B7DE-4C7F-BE4F-880E6D0640B7}" srcOrd="5" destOrd="0" presId="urn:microsoft.com/office/officeart/2005/8/layout/orgChart1"/>
    <dgm:cxn modelId="{01213090-9E4C-40F8-AA9A-A551D3351C41}" type="presParOf" srcId="{1CFCCDD0-B7DE-4C7F-BE4F-880E6D0640B7}" destId="{0573CDF5-4F10-4F4D-9A9D-1A4FBF0B5748}" srcOrd="0" destOrd="0" presId="urn:microsoft.com/office/officeart/2005/8/layout/orgChart1"/>
    <dgm:cxn modelId="{478655F7-0411-47F0-946E-F80BFE42FD13}" type="presParOf" srcId="{0573CDF5-4F10-4F4D-9A9D-1A4FBF0B5748}" destId="{D05FA159-01A5-4DAB-8918-711CFE3E3973}" srcOrd="0" destOrd="0" presId="urn:microsoft.com/office/officeart/2005/8/layout/orgChart1"/>
    <dgm:cxn modelId="{C8A2A9B1-663F-4ECA-B0B8-54892993AB6E}" type="presParOf" srcId="{0573CDF5-4F10-4F4D-9A9D-1A4FBF0B5748}" destId="{382240A7-6959-40DD-AE15-9D7A28A23E13}" srcOrd="1" destOrd="0" presId="urn:microsoft.com/office/officeart/2005/8/layout/orgChart1"/>
    <dgm:cxn modelId="{D5AD46C3-5A77-440C-9B6E-1B195301F5E9}" type="presParOf" srcId="{1CFCCDD0-B7DE-4C7F-BE4F-880E6D0640B7}" destId="{9EC1CEB1-37D6-4182-B35B-82D17721DCD1}" srcOrd="1" destOrd="0" presId="urn:microsoft.com/office/officeart/2005/8/layout/orgChart1"/>
    <dgm:cxn modelId="{F7BEAE25-149E-4077-A27D-AA02EA5135CD}" type="presParOf" srcId="{1CFCCDD0-B7DE-4C7F-BE4F-880E6D0640B7}" destId="{E26F69F1-A84A-4359-9B78-F2B4C063C0F8}" srcOrd="2" destOrd="0" presId="urn:microsoft.com/office/officeart/2005/8/layout/orgChart1"/>
    <dgm:cxn modelId="{9EDD2039-FFBC-47D7-A587-1E8A437F1957}" type="presParOf" srcId="{D06685DB-2DBA-4DA9-B402-C150E0381828}" destId="{D286BEC8-E102-4F33-A661-21E676F6AD93}" srcOrd="2" destOrd="0" presId="urn:microsoft.com/office/officeart/2005/8/layout/orgChart1"/>
    <dgm:cxn modelId="{4A5E0CE9-B2CC-4E04-81BE-47558EBA3801}" type="presParOf" srcId="{3D3A3246-57CA-432C-B6F4-96D14A11F817}" destId="{785EF6D9-22C8-4D80-A49E-A4BF890DB1D0}" srcOrd="2" destOrd="0" presId="urn:microsoft.com/office/officeart/2005/8/layout/orgChart1"/>
    <dgm:cxn modelId="{96144FB5-2B3D-4579-8115-545E730023C3}" type="presParOf" srcId="{3D3A3246-57CA-432C-B6F4-96D14A11F817}" destId="{5AAD5BD9-2CBB-4C80-85D7-472D51558786}" srcOrd="3" destOrd="0" presId="urn:microsoft.com/office/officeart/2005/8/layout/orgChart1"/>
    <dgm:cxn modelId="{0C39AED2-FC1C-4D69-B257-407EB4DF8888}" type="presParOf" srcId="{5AAD5BD9-2CBB-4C80-85D7-472D51558786}" destId="{DB0A397E-FCC8-4643-A771-38D27C2CA4E0}" srcOrd="0" destOrd="0" presId="urn:microsoft.com/office/officeart/2005/8/layout/orgChart1"/>
    <dgm:cxn modelId="{1E658689-BC49-4552-B215-809221BE12A0}" type="presParOf" srcId="{DB0A397E-FCC8-4643-A771-38D27C2CA4E0}" destId="{77CB264D-8DD0-4B59-B6F0-60E6FFF3C8FC}" srcOrd="0" destOrd="0" presId="urn:microsoft.com/office/officeart/2005/8/layout/orgChart1"/>
    <dgm:cxn modelId="{098B3394-8E7D-4976-8840-D9558B729A22}" type="presParOf" srcId="{DB0A397E-FCC8-4643-A771-38D27C2CA4E0}" destId="{4B128E67-6844-4F77-AE8E-C50E80795872}" srcOrd="1" destOrd="0" presId="urn:microsoft.com/office/officeart/2005/8/layout/orgChart1"/>
    <dgm:cxn modelId="{982EAF3F-2F5D-4073-9D88-B17DFD5333FF}" type="presParOf" srcId="{5AAD5BD9-2CBB-4C80-85D7-472D51558786}" destId="{C6FF6D4C-4474-4AA3-AA62-537100AA9BEA}" srcOrd="1" destOrd="0" presId="urn:microsoft.com/office/officeart/2005/8/layout/orgChart1"/>
    <dgm:cxn modelId="{2BDF5E32-9F4D-427F-BC3E-CBBE6BC9103C}" type="presParOf" srcId="{5AAD5BD9-2CBB-4C80-85D7-472D51558786}" destId="{8E64BC93-C5CC-4A1C-81CC-BB9084F50772}" srcOrd="2" destOrd="0" presId="urn:microsoft.com/office/officeart/2005/8/layout/orgChart1"/>
    <dgm:cxn modelId="{E6FA17AE-5FA0-4E53-B7AC-5727C386726D}" type="presParOf" srcId="{824BC14E-43B8-4855-AB84-274E8FB485DF}" destId="{07E3E85A-6AC3-43BC-8985-05691F5C261C}" srcOrd="2" destOrd="0" presId="urn:microsoft.com/office/officeart/2005/8/layout/orgChart1"/>
    <dgm:cxn modelId="{3F59DC3A-F5EC-42AC-A723-A54DE2B72F71}" type="presParOf" srcId="{4A0E0A78-2619-4C0B-8E1C-2ABFA62CAD98}" destId="{05558DED-C082-462C-8A53-83349273D1F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EF6D9-22C8-4D80-A49E-A4BF890DB1D0}">
      <dsp:nvSpPr>
        <dsp:cNvPr id="0" name=""/>
        <dsp:cNvSpPr/>
      </dsp:nvSpPr>
      <dsp:spPr>
        <a:xfrm>
          <a:off x="4290026" y="1173866"/>
          <a:ext cx="586453" cy="203562"/>
        </a:xfrm>
        <a:custGeom>
          <a:avLst/>
          <a:gdLst/>
          <a:ahLst/>
          <a:cxnLst/>
          <a:rect l="0" t="0" r="0" b="0"/>
          <a:pathLst>
            <a:path>
              <a:moveTo>
                <a:pt x="0" y="0"/>
              </a:moveTo>
              <a:lnTo>
                <a:pt x="0" y="101781"/>
              </a:lnTo>
              <a:lnTo>
                <a:pt x="586453" y="101781"/>
              </a:lnTo>
              <a:lnTo>
                <a:pt x="586453" y="20356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B8749C-0950-4CBD-A8CF-84FCC8D96612}">
      <dsp:nvSpPr>
        <dsp:cNvPr id="0" name=""/>
        <dsp:cNvSpPr/>
      </dsp:nvSpPr>
      <dsp:spPr>
        <a:xfrm>
          <a:off x="3703573" y="1862100"/>
          <a:ext cx="1172906" cy="203562"/>
        </a:xfrm>
        <a:custGeom>
          <a:avLst/>
          <a:gdLst/>
          <a:ahLst/>
          <a:cxnLst/>
          <a:rect l="0" t="0" r="0" b="0"/>
          <a:pathLst>
            <a:path>
              <a:moveTo>
                <a:pt x="0" y="0"/>
              </a:moveTo>
              <a:lnTo>
                <a:pt x="0" y="101781"/>
              </a:lnTo>
              <a:lnTo>
                <a:pt x="1172906" y="101781"/>
              </a:lnTo>
              <a:lnTo>
                <a:pt x="1172906" y="203562"/>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A16AF-9DAC-4832-B9DB-FE07334D46FF}">
      <dsp:nvSpPr>
        <dsp:cNvPr id="0" name=""/>
        <dsp:cNvSpPr/>
      </dsp:nvSpPr>
      <dsp:spPr>
        <a:xfrm>
          <a:off x="3315835" y="2550334"/>
          <a:ext cx="145401" cy="1134132"/>
        </a:xfrm>
        <a:custGeom>
          <a:avLst/>
          <a:gdLst/>
          <a:ahLst/>
          <a:cxnLst/>
          <a:rect l="0" t="0" r="0" b="0"/>
          <a:pathLst>
            <a:path>
              <a:moveTo>
                <a:pt x="0" y="0"/>
              </a:moveTo>
              <a:lnTo>
                <a:pt x="0" y="1134132"/>
              </a:lnTo>
              <a:lnTo>
                <a:pt x="145401" y="1134132"/>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7C0D15-D596-4660-B737-9B7C23318930}">
      <dsp:nvSpPr>
        <dsp:cNvPr id="0" name=""/>
        <dsp:cNvSpPr/>
      </dsp:nvSpPr>
      <dsp:spPr>
        <a:xfrm>
          <a:off x="3315835" y="2550334"/>
          <a:ext cx="145401" cy="445898"/>
        </a:xfrm>
        <a:custGeom>
          <a:avLst/>
          <a:gdLst/>
          <a:ahLst/>
          <a:cxnLst/>
          <a:rect l="0" t="0" r="0" b="0"/>
          <a:pathLst>
            <a:path>
              <a:moveTo>
                <a:pt x="0" y="0"/>
              </a:moveTo>
              <a:lnTo>
                <a:pt x="0" y="445898"/>
              </a:lnTo>
              <a:lnTo>
                <a:pt x="145401" y="445898"/>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D679A5-AC55-4EA2-A074-C6A389BD2A4B}">
      <dsp:nvSpPr>
        <dsp:cNvPr id="0" name=""/>
        <dsp:cNvSpPr/>
      </dsp:nvSpPr>
      <dsp:spPr>
        <a:xfrm>
          <a:off x="3657853" y="1862100"/>
          <a:ext cx="91440" cy="203562"/>
        </a:xfrm>
        <a:custGeom>
          <a:avLst/>
          <a:gdLst/>
          <a:ahLst/>
          <a:cxnLst/>
          <a:rect l="0" t="0" r="0" b="0"/>
          <a:pathLst>
            <a:path>
              <a:moveTo>
                <a:pt x="45720" y="0"/>
              </a:moveTo>
              <a:lnTo>
                <a:pt x="45720" y="203562"/>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5854C5-0266-433A-89A8-A7B2502B18DA}">
      <dsp:nvSpPr>
        <dsp:cNvPr id="0" name=""/>
        <dsp:cNvSpPr/>
      </dsp:nvSpPr>
      <dsp:spPr>
        <a:xfrm>
          <a:off x="2530667" y="1862100"/>
          <a:ext cx="1172906" cy="203562"/>
        </a:xfrm>
        <a:custGeom>
          <a:avLst/>
          <a:gdLst/>
          <a:ahLst/>
          <a:cxnLst/>
          <a:rect l="0" t="0" r="0" b="0"/>
          <a:pathLst>
            <a:path>
              <a:moveTo>
                <a:pt x="1172906" y="0"/>
              </a:moveTo>
              <a:lnTo>
                <a:pt x="1172906" y="101781"/>
              </a:lnTo>
              <a:lnTo>
                <a:pt x="0" y="101781"/>
              </a:lnTo>
              <a:lnTo>
                <a:pt x="0" y="203562"/>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C44047-E530-4E7D-8E37-64A1830012D9}">
      <dsp:nvSpPr>
        <dsp:cNvPr id="0" name=""/>
        <dsp:cNvSpPr/>
      </dsp:nvSpPr>
      <dsp:spPr>
        <a:xfrm>
          <a:off x="3703573" y="1173866"/>
          <a:ext cx="586453" cy="203562"/>
        </a:xfrm>
        <a:custGeom>
          <a:avLst/>
          <a:gdLst/>
          <a:ahLst/>
          <a:cxnLst/>
          <a:rect l="0" t="0" r="0" b="0"/>
          <a:pathLst>
            <a:path>
              <a:moveTo>
                <a:pt x="586453" y="0"/>
              </a:moveTo>
              <a:lnTo>
                <a:pt x="586453" y="101781"/>
              </a:lnTo>
              <a:lnTo>
                <a:pt x="0" y="101781"/>
              </a:lnTo>
              <a:lnTo>
                <a:pt x="0" y="20356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824944-0BCC-4914-B192-20125C1DA1D5}">
      <dsp:nvSpPr>
        <dsp:cNvPr id="0" name=""/>
        <dsp:cNvSpPr/>
      </dsp:nvSpPr>
      <dsp:spPr>
        <a:xfrm>
          <a:off x="3117120" y="485632"/>
          <a:ext cx="1172906" cy="203562"/>
        </a:xfrm>
        <a:custGeom>
          <a:avLst/>
          <a:gdLst/>
          <a:ahLst/>
          <a:cxnLst/>
          <a:rect l="0" t="0" r="0" b="0"/>
          <a:pathLst>
            <a:path>
              <a:moveTo>
                <a:pt x="0" y="0"/>
              </a:moveTo>
              <a:lnTo>
                <a:pt x="0" y="101781"/>
              </a:lnTo>
              <a:lnTo>
                <a:pt x="1172906" y="101781"/>
              </a:lnTo>
              <a:lnTo>
                <a:pt x="1172906" y="203562"/>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DDA682-B85B-4D49-B948-ABBD62D94B96}">
      <dsp:nvSpPr>
        <dsp:cNvPr id="0" name=""/>
        <dsp:cNvSpPr/>
      </dsp:nvSpPr>
      <dsp:spPr>
        <a:xfrm>
          <a:off x="1842433" y="1173866"/>
          <a:ext cx="101781" cy="445898"/>
        </a:xfrm>
        <a:custGeom>
          <a:avLst/>
          <a:gdLst/>
          <a:ahLst/>
          <a:cxnLst/>
          <a:rect l="0" t="0" r="0" b="0"/>
          <a:pathLst>
            <a:path>
              <a:moveTo>
                <a:pt x="101781" y="0"/>
              </a:moveTo>
              <a:lnTo>
                <a:pt x="101781" y="445898"/>
              </a:lnTo>
              <a:lnTo>
                <a:pt x="0" y="445898"/>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28CDA8-1D49-434D-9190-3363D315314C}">
      <dsp:nvSpPr>
        <dsp:cNvPr id="0" name=""/>
        <dsp:cNvSpPr/>
      </dsp:nvSpPr>
      <dsp:spPr>
        <a:xfrm>
          <a:off x="1842433" y="1173866"/>
          <a:ext cx="101781" cy="1134132"/>
        </a:xfrm>
        <a:custGeom>
          <a:avLst/>
          <a:gdLst/>
          <a:ahLst/>
          <a:cxnLst/>
          <a:rect l="0" t="0" r="0" b="0"/>
          <a:pathLst>
            <a:path>
              <a:moveTo>
                <a:pt x="101781" y="0"/>
              </a:moveTo>
              <a:lnTo>
                <a:pt x="101781" y="1134132"/>
              </a:lnTo>
              <a:lnTo>
                <a:pt x="0" y="1134132"/>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E845B3-9901-43E9-8121-3A210FBDC0F3}">
      <dsp:nvSpPr>
        <dsp:cNvPr id="0" name=""/>
        <dsp:cNvSpPr/>
      </dsp:nvSpPr>
      <dsp:spPr>
        <a:xfrm>
          <a:off x="1944214" y="485632"/>
          <a:ext cx="1172906" cy="203562"/>
        </a:xfrm>
        <a:custGeom>
          <a:avLst/>
          <a:gdLst/>
          <a:ahLst/>
          <a:cxnLst/>
          <a:rect l="0" t="0" r="0" b="0"/>
          <a:pathLst>
            <a:path>
              <a:moveTo>
                <a:pt x="1172906" y="0"/>
              </a:moveTo>
              <a:lnTo>
                <a:pt x="1172906" y="101781"/>
              </a:lnTo>
              <a:lnTo>
                <a:pt x="0" y="101781"/>
              </a:lnTo>
              <a:lnTo>
                <a:pt x="0" y="203562"/>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DF112A-B4DC-4294-85B8-143472C19750}">
      <dsp:nvSpPr>
        <dsp:cNvPr id="0" name=""/>
        <dsp:cNvSpPr/>
      </dsp:nvSpPr>
      <dsp:spPr>
        <a:xfrm>
          <a:off x="2632448" y="960"/>
          <a:ext cx="969343" cy="484671"/>
        </a:xfrm>
        <a:prstGeom prst="rect">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Poliamidas</a:t>
          </a:r>
        </a:p>
      </dsp:txBody>
      <dsp:txXfrm>
        <a:off x="2632448" y="960"/>
        <a:ext cx="969343" cy="484671"/>
      </dsp:txXfrm>
    </dsp:sp>
    <dsp:sp modelId="{681E7C77-06E7-4F1D-8D1E-9ACEDF97B28D}">
      <dsp:nvSpPr>
        <dsp:cNvPr id="0" name=""/>
        <dsp:cNvSpPr/>
      </dsp:nvSpPr>
      <dsp:spPr>
        <a:xfrm>
          <a:off x="1459542" y="689194"/>
          <a:ext cx="969343" cy="484671"/>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Naturales</a:t>
          </a:r>
        </a:p>
      </dsp:txBody>
      <dsp:txXfrm>
        <a:off x="1459542" y="689194"/>
        <a:ext cx="969343" cy="484671"/>
      </dsp:txXfrm>
    </dsp:sp>
    <dsp:sp modelId="{BDEB77D6-FDCC-4F84-A095-B1FC41C042B3}">
      <dsp:nvSpPr>
        <dsp:cNvPr id="0" name=""/>
        <dsp:cNvSpPr/>
      </dsp:nvSpPr>
      <dsp:spPr>
        <a:xfrm>
          <a:off x="873089" y="2065662"/>
          <a:ext cx="969343" cy="484671"/>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Fibrilares</a:t>
          </a:r>
        </a:p>
        <a:p>
          <a:pPr lvl="0" algn="ctr" defTabSz="444500">
            <a:lnSpc>
              <a:spcPct val="90000"/>
            </a:lnSpc>
            <a:spcBef>
              <a:spcPct val="0"/>
            </a:spcBef>
            <a:spcAft>
              <a:spcPct val="35000"/>
            </a:spcAft>
          </a:pPr>
          <a:r>
            <a:rPr lang="es-EC" sz="1000" kern="1200"/>
            <a:t>Ejm:  Colágeno</a:t>
          </a:r>
        </a:p>
      </dsp:txBody>
      <dsp:txXfrm>
        <a:off x="873089" y="2065662"/>
        <a:ext cx="969343" cy="484671"/>
      </dsp:txXfrm>
    </dsp:sp>
    <dsp:sp modelId="{7FA49E8B-08D7-4631-B99E-861BEA0CBDD0}">
      <dsp:nvSpPr>
        <dsp:cNvPr id="0" name=""/>
        <dsp:cNvSpPr/>
      </dsp:nvSpPr>
      <dsp:spPr>
        <a:xfrm>
          <a:off x="873089" y="1377428"/>
          <a:ext cx="969343" cy="484671"/>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Globulares</a:t>
          </a:r>
        </a:p>
        <a:p>
          <a:pPr lvl="0" algn="ctr" defTabSz="444500">
            <a:lnSpc>
              <a:spcPct val="90000"/>
            </a:lnSpc>
            <a:spcBef>
              <a:spcPct val="0"/>
            </a:spcBef>
            <a:spcAft>
              <a:spcPct val="35000"/>
            </a:spcAft>
          </a:pPr>
          <a:r>
            <a:rPr lang="es-EC" sz="1000" kern="1200"/>
            <a:t>Ejm: Hemoglobina</a:t>
          </a:r>
        </a:p>
      </dsp:txBody>
      <dsp:txXfrm>
        <a:off x="873089" y="1377428"/>
        <a:ext cx="969343" cy="484671"/>
      </dsp:txXfrm>
    </dsp:sp>
    <dsp:sp modelId="{72C4AAC6-E51E-4B15-ADA9-877493CE69F6}">
      <dsp:nvSpPr>
        <dsp:cNvPr id="0" name=""/>
        <dsp:cNvSpPr/>
      </dsp:nvSpPr>
      <dsp:spPr>
        <a:xfrm>
          <a:off x="3805354" y="689194"/>
          <a:ext cx="969343" cy="484671"/>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Sintéticas</a:t>
          </a:r>
        </a:p>
      </dsp:txBody>
      <dsp:txXfrm>
        <a:off x="3805354" y="689194"/>
        <a:ext cx="969343" cy="484671"/>
      </dsp:txXfrm>
    </dsp:sp>
    <dsp:sp modelId="{DB0C3981-1986-4B9F-A9F9-21288B9EB593}">
      <dsp:nvSpPr>
        <dsp:cNvPr id="0" name=""/>
        <dsp:cNvSpPr/>
      </dsp:nvSpPr>
      <dsp:spPr>
        <a:xfrm>
          <a:off x="3218901" y="1377428"/>
          <a:ext cx="969343" cy="484671"/>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Alifáticas</a:t>
          </a:r>
        </a:p>
      </dsp:txBody>
      <dsp:txXfrm>
        <a:off x="3218901" y="1377428"/>
        <a:ext cx="969343" cy="484671"/>
      </dsp:txXfrm>
    </dsp:sp>
    <dsp:sp modelId="{B8C25C92-E18A-44EF-8E99-87776C8C87C9}">
      <dsp:nvSpPr>
        <dsp:cNvPr id="0" name=""/>
        <dsp:cNvSpPr/>
      </dsp:nvSpPr>
      <dsp:spPr>
        <a:xfrm>
          <a:off x="2045995" y="2065662"/>
          <a:ext cx="969343" cy="484671"/>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Polipéptidos</a:t>
          </a:r>
        </a:p>
      </dsp:txBody>
      <dsp:txXfrm>
        <a:off x="2045995" y="2065662"/>
        <a:ext cx="969343" cy="484671"/>
      </dsp:txXfrm>
    </dsp:sp>
    <dsp:sp modelId="{0E26E9A9-4FD4-435A-9FE3-6513BD24F964}">
      <dsp:nvSpPr>
        <dsp:cNvPr id="0" name=""/>
        <dsp:cNvSpPr/>
      </dsp:nvSpPr>
      <dsp:spPr>
        <a:xfrm>
          <a:off x="3218901" y="2065662"/>
          <a:ext cx="969343" cy="484671"/>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Nylons</a:t>
          </a:r>
        </a:p>
      </dsp:txBody>
      <dsp:txXfrm>
        <a:off x="3218901" y="2065662"/>
        <a:ext cx="969343" cy="484671"/>
      </dsp:txXfrm>
    </dsp:sp>
    <dsp:sp modelId="{AD0CFEFF-E5A9-4AAD-8896-48F0582788EE}">
      <dsp:nvSpPr>
        <dsp:cNvPr id="0" name=""/>
        <dsp:cNvSpPr/>
      </dsp:nvSpPr>
      <dsp:spPr>
        <a:xfrm>
          <a:off x="3461237" y="2753896"/>
          <a:ext cx="969343" cy="484671"/>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Nylon n</a:t>
          </a:r>
        </a:p>
        <a:p>
          <a:pPr lvl="0" algn="ctr" defTabSz="444500">
            <a:lnSpc>
              <a:spcPct val="90000"/>
            </a:lnSpc>
            <a:spcBef>
              <a:spcPct val="0"/>
            </a:spcBef>
            <a:spcAft>
              <a:spcPct val="35000"/>
            </a:spcAft>
          </a:pPr>
          <a:r>
            <a:rPr lang="es-EC" sz="1000" kern="1200"/>
            <a:t>Ejm: Nylon 6</a:t>
          </a:r>
        </a:p>
      </dsp:txBody>
      <dsp:txXfrm>
        <a:off x="3461237" y="2753896"/>
        <a:ext cx="969343" cy="484671"/>
      </dsp:txXfrm>
    </dsp:sp>
    <dsp:sp modelId="{CC1A5BA9-DD46-4CC3-9DA8-3AF1D3110BFA}">
      <dsp:nvSpPr>
        <dsp:cNvPr id="0" name=""/>
        <dsp:cNvSpPr/>
      </dsp:nvSpPr>
      <dsp:spPr>
        <a:xfrm>
          <a:off x="3461237" y="3442130"/>
          <a:ext cx="969343" cy="484671"/>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Nylon m,n</a:t>
          </a:r>
        </a:p>
        <a:p>
          <a:pPr lvl="0" algn="ctr" defTabSz="444500">
            <a:lnSpc>
              <a:spcPct val="90000"/>
            </a:lnSpc>
            <a:spcBef>
              <a:spcPct val="0"/>
            </a:spcBef>
            <a:spcAft>
              <a:spcPct val="35000"/>
            </a:spcAft>
          </a:pPr>
          <a:r>
            <a:rPr lang="es-EC" sz="1000" kern="1200"/>
            <a:t>Ejm: Nylon 6,6</a:t>
          </a:r>
        </a:p>
      </dsp:txBody>
      <dsp:txXfrm>
        <a:off x="3461237" y="3442130"/>
        <a:ext cx="969343" cy="484671"/>
      </dsp:txXfrm>
    </dsp:sp>
    <dsp:sp modelId="{D05FA159-01A5-4DAB-8918-711CFE3E3973}">
      <dsp:nvSpPr>
        <dsp:cNvPr id="0" name=""/>
        <dsp:cNvSpPr/>
      </dsp:nvSpPr>
      <dsp:spPr>
        <a:xfrm>
          <a:off x="4391807" y="2065662"/>
          <a:ext cx="969343" cy="484671"/>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Nylons Modificados</a:t>
          </a:r>
        </a:p>
      </dsp:txBody>
      <dsp:txXfrm>
        <a:off x="4391807" y="2065662"/>
        <a:ext cx="969343" cy="484671"/>
      </dsp:txXfrm>
    </dsp:sp>
    <dsp:sp modelId="{77CB264D-8DD0-4B59-B6F0-60E6FFF3C8FC}">
      <dsp:nvSpPr>
        <dsp:cNvPr id="0" name=""/>
        <dsp:cNvSpPr/>
      </dsp:nvSpPr>
      <dsp:spPr>
        <a:xfrm>
          <a:off x="4391807" y="1377428"/>
          <a:ext cx="969343" cy="484671"/>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a:t>Aromáticas</a:t>
          </a:r>
        </a:p>
        <a:p>
          <a:pPr lvl="0" algn="ctr" defTabSz="444500">
            <a:lnSpc>
              <a:spcPct val="90000"/>
            </a:lnSpc>
            <a:spcBef>
              <a:spcPct val="0"/>
            </a:spcBef>
            <a:spcAft>
              <a:spcPct val="35000"/>
            </a:spcAft>
          </a:pPr>
          <a:r>
            <a:rPr lang="es-EC" sz="1000" kern="1200"/>
            <a:t>Ejm: Kevlar</a:t>
          </a:r>
        </a:p>
      </dsp:txBody>
      <dsp:txXfrm>
        <a:off x="4391807" y="1377428"/>
        <a:ext cx="969343" cy="4846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247695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331291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8895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3211394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5659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3532994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2406104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144842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417601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DE7C816-A9B8-46EA-B519-70ABF31A3D09}" type="datetimeFigureOut">
              <a:rPr lang="es-EC" smtClean="0"/>
              <a:t>10/9/2018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211279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DE7C816-A9B8-46EA-B519-70ABF31A3D09}" type="datetimeFigureOut">
              <a:rPr lang="es-EC" smtClean="0"/>
              <a:t>10/9/2018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851017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DE7C816-A9B8-46EA-B519-70ABF31A3D09}" type="datetimeFigureOut">
              <a:rPr lang="es-EC" smtClean="0"/>
              <a:t>10/9/2018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287776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DE7C816-A9B8-46EA-B519-70ABF31A3D09}" type="datetimeFigureOut">
              <a:rPr lang="es-EC" smtClean="0"/>
              <a:t>10/9/2018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399601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7C816-A9B8-46EA-B519-70ABF31A3D09}" type="datetimeFigureOut">
              <a:rPr lang="es-EC" smtClean="0"/>
              <a:t>10/9/2018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2132499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FDE7C816-A9B8-46EA-B519-70ABF31A3D09}" type="datetimeFigureOut">
              <a:rPr lang="es-EC" smtClean="0"/>
              <a:t>10/9/2018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693529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FDE7C816-A9B8-46EA-B519-70ABF31A3D09}" type="datetimeFigureOut">
              <a:rPr lang="es-EC" smtClean="0"/>
              <a:t>10/9/2018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09E79AF-4F84-454D-9B33-E48321BB8322}" type="slidenum">
              <a:rPr lang="es-EC" smtClean="0"/>
              <a:t>‹Nº›</a:t>
            </a:fld>
            <a:endParaRPr lang="es-EC"/>
          </a:p>
        </p:txBody>
      </p:sp>
    </p:spTree>
    <p:extLst>
      <p:ext uri="{BB962C8B-B14F-4D97-AF65-F5344CB8AC3E}">
        <p14:creationId xmlns:p14="http://schemas.microsoft.com/office/powerpoint/2010/main" val="13358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E7C816-A9B8-46EA-B519-70ABF31A3D09}" type="datetimeFigureOut">
              <a:rPr lang="es-EC" smtClean="0"/>
              <a:t>10/9/2018</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09E79AF-4F84-454D-9B33-E48321BB8322}" type="slidenum">
              <a:rPr lang="es-EC" smtClean="0"/>
              <a:t>‹Nº›</a:t>
            </a:fld>
            <a:endParaRPr lang="es-EC"/>
          </a:p>
        </p:txBody>
      </p:sp>
    </p:spTree>
    <p:extLst>
      <p:ext uri="{BB962C8B-B14F-4D97-AF65-F5344CB8AC3E}">
        <p14:creationId xmlns:p14="http://schemas.microsoft.com/office/powerpoint/2010/main" val="351372085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2.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emf"/></Relationships>
</file>

<file path=ppt/slides/_rels/slide24.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86.png"/><Relationship Id="rId2" Type="http://schemas.openxmlformats.org/officeDocument/2006/relationships/image" Target="../media/image81.emf"/><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2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emf"/></Relationships>
</file>

<file path=ppt/slides/_rels/slide27.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image" Target="../media/image92.emf"/><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emf"/></Relationships>
</file>

<file path=ppt/slides/_rels/slide2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105.emf"/><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6.png"/><Relationship Id="rId5" Type="http://schemas.openxmlformats.org/officeDocument/2006/relationships/image" Target="../media/image106.emf"/><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chart" Target="../charts/char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47772" y="1839635"/>
            <a:ext cx="10568555" cy="512850"/>
          </a:xfrm>
        </p:spPr>
        <p:txBody>
          <a:bodyPr/>
          <a:lstStyle/>
          <a:p>
            <a:pPr algn="ctr"/>
            <a:r>
              <a:rPr lang="es-EC" sz="2800" b="1" dirty="0" smtClean="0">
                <a:solidFill>
                  <a:schemeClr val="tx1"/>
                </a:solidFill>
              </a:rPr>
              <a:t>UNIVERSIDAD DE LAS FUERZAS ARMADAS – ESPE</a:t>
            </a:r>
            <a:br>
              <a:rPr lang="es-EC" sz="2800" b="1" dirty="0" smtClean="0">
                <a:solidFill>
                  <a:schemeClr val="tx1"/>
                </a:solidFill>
              </a:rPr>
            </a:br>
            <a:r>
              <a:rPr lang="es-EC" sz="2800" b="1" dirty="0" smtClean="0">
                <a:solidFill>
                  <a:schemeClr val="tx1"/>
                </a:solidFill>
              </a:rPr>
              <a:t>DEPARTAMENTO DE CIENCIAS DE LA ENERGÍA Y MECÁNICA</a:t>
            </a:r>
            <a:endParaRPr lang="es-EC" sz="2800" b="1" dirty="0">
              <a:solidFill>
                <a:schemeClr val="tx1"/>
              </a:solidFill>
            </a:endParaRPr>
          </a:p>
        </p:txBody>
      </p:sp>
      <p:sp>
        <p:nvSpPr>
          <p:cNvPr id="3" name="Subtítulo 2"/>
          <p:cNvSpPr>
            <a:spLocks noGrp="1"/>
          </p:cNvSpPr>
          <p:nvPr>
            <p:ph type="subTitle" idx="1"/>
          </p:nvPr>
        </p:nvSpPr>
        <p:spPr>
          <a:xfrm>
            <a:off x="1858804" y="2763221"/>
            <a:ext cx="7766936" cy="1316651"/>
          </a:xfrm>
        </p:spPr>
        <p:txBody>
          <a:bodyPr/>
          <a:lstStyle/>
          <a:p>
            <a:pPr algn="ctr"/>
            <a:r>
              <a:rPr lang="es-EC" dirty="0" smtClean="0">
                <a:solidFill>
                  <a:schemeClr val="tx1"/>
                </a:solidFill>
              </a:rPr>
              <a:t>Trabajo de Titulación previo a la obtención de Ingeniero Mecánico</a:t>
            </a:r>
          </a:p>
          <a:p>
            <a:pPr algn="ctr"/>
            <a:endParaRPr lang="es-EC" dirty="0" smtClean="0">
              <a:solidFill>
                <a:schemeClr val="tx1"/>
              </a:solidFill>
            </a:endParaRPr>
          </a:p>
          <a:p>
            <a:pPr algn="ctr"/>
            <a:r>
              <a:rPr lang="es-EC" b="1" dirty="0" smtClean="0">
                <a:solidFill>
                  <a:schemeClr val="tx1"/>
                </a:solidFill>
              </a:rPr>
              <a:t>Tema: </a:t>
            </a:r>
            <a:r>
              <a:rPr lang="es-EC" dirty="0" smtClean="0">
                <a:solidFill>
                  <a:schemeClr val="tx1"/>
                </a:solidFill>
              </a:rPr>
              <a:t>“Caracterización de las Propiedades Mecánicas del Duralón”</a:t>
            </a:r>
          </a:p>
          <a:p>
            <a:pPr algn="ctr"/>
            <a:endParaRPr lang="es-EC" dirty="0">
              <a:solidFill>
                <a:schemeClr val="tx1"/>
              </a:solidFill>
            </a:endParaRPr>
          </a:p>
          <a:p>
            <a:pPr algn="l"/>
            <a:endParaRPr lang="es-EC" dirty="0">
              <a:solidFill>
                <a:schemeClr val="tx1"/>
              </a:solidFill>
            </a:endParaRPr>
          </a:p>
        </p:txBody>
      </p:sp>
      <p:pic>
        <p:nvPicPr>
          <p:cNvPr id="4" name="Imagen 3"/>
          <p:cNvPicPr>
            <a:picLocks noChangeAspect="1"/>
          </p:cNvPicPr>
          <p:nvPr/>
        </p:nvPicPr>
        <p:blipFill rotWithShape="1">
          <a:blip r:embed="rId2"/>
          <a:srcRect l="30646"/>
          <a:stretch/>
        </p:blipFill>
        <p:spPr>
          <a:xfrm>
            <a:off x="3042458" y="169448"/>
            <a:ext cx="4481089" cy="1080000"/>
          </a:xfrm>
          <a:prstGeom prst="rect">
            <a:avLst/>
          </a:prstGeom>
        </p:spPr>
      </p:pic>
      <p:pic>
        <p:nvPicPr>
          <p:cNvPr id="5" name="Imagen 4"/>
          <p:cNvPicPr>
            <a:picLocks noChangeAspect="1"/>
          </p:cNvPicPr>
          <p:nvPr/>
        </p:nvPicPr>
        <p:blipFill>
          <a:blip r:embed="rId3"/>
          <a:stretch>
            <a:fillRect/>
          </a:stretch>
        </p:blipFill>
        <p:spPr>
          <a:xfrm>
            <a:off x="398370" y="169448"/>
            <a:ext cx="1215000" cy="1080000"/>
          </a:xfrm>
          <a:prstGeom prst="rect">
            <a:avLst/>
          </a:prstGeom>
        </p:spPr>
      </p:pic>
      <p:pic>
        <p:nvPicPr>
          <p:cNvPr id="6" name="Imagen 5"/>
          <p:cNvPicPr>
            <a:picLocks noChangeAspect="1"/>
          </p:cNvPicPr>
          <p:nvPr/>
        </p:nvPicPr>
        <p:blipFill>
          <a:blip r:embed="rId4"/>
          <a:stretch>
            <a:fillRect/>
          </a:stretch>
        </p:blipFill>
        <p:spPr>
          <a:xfrm>
            <a:off x="10437755" y="169448"/>
            <a:ext cx="1177590" cy="1080000"/>
          </a:xfrm>
          <a:prstGeom prst="rect">
            <a:avLst/>
          </a:prstGeom>
        </p:spPr>
      </p:pic>
      <p:sp>
        <p:nvSpPr>
          <p:cNvPr id="7" name="Subtítulo 2"/>
          <p:cNvSpPr txBox="1">
            <a:spLocks/>
          </p:cNvSpPr>
          <p:nvPr/>
        </p:nvSpPr>
        <p:spPr>
          <a:xfrm>
            <a:off x="1084810" y="4380342"/>
            <a:ext cx="3599411" cy="964394"/>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C" b="1" dirty="0" smtClean="0">
                <a:solidFill>
                  <a:schemeClr val="tx1"/>
                </a:solidFill>
              </a:rPr>
              <a:t>Autor</a:t>
            </a:r>
          </a:p>
          <a:p>
            <a:pPr algn="ctr"/>
            <a:r>
              <a:rPr lang="es-EC" dirty="0" smtClean="0">
                <a:solidFill>
                  <a:schemeClr val="tx1"/>
                </a:solidFill>
              </a:rPr>
              <a:t>Velásquez Salazar Francisco José</a:t>
            </a:r>
          </a:p>
          <a:p>
            <a:pPr algn="l"/>
            <a:endParaRPr lang="es-EC" dirty="0">
              <a:solidFill>
                <a:schemeClr val="tx1"/>
              </a:solidFill>
            </a:endParaRPr>
          </a:p>
        </p:txBody>
      </p:sp>
      <p:sp>
        <p:nvSpPr>
          <p:cNvPr id="8" name="Subtítulo 2"/>
          <p:cNvSpPr txBox="1">
            <a:spLocks/>
          </p:cNvSpPr>
          <p:nvPr/>
        </p:nvSpPr>
        <p:spPr>
          <a:xfrm>
            <a:off x="548640" y="3779402"/>
            <a:ext cx="4804756" cy="964394"/>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endParaRPr lang="es-EC" dirty="0">
              <a:solidFill>
                <a:schemeClr val="tx2"/>
              </a:solidFill>
            </a:endParaRPr>
          </a:p>
        </p:txBody>
      </p:sp>
      <p:sp>
        <p:nvSpPr>
          <p:cNvPr id="9" name="Subtítulo 2"/>
          <p:cNvSpPr txBox="1">
            <a:spLocks/>
          </p:cNvSpPr>
          <p:nvPr/>
        </p:nvSpPr>
        <p:spPr>
          <a:xfrm>
            <a:off x="6533025" y="4380342"/>
            <a:ext cx="3904730" cy="964394"/>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C" b="1" dirty="0" smtClean="0">
                <a:solidFill>
                  <a:schemeClr val="tx1"/>
                </a:solidFill>
              </a:rPr>
              <a:t>Tutor</a:t>
            </a:r>
          </a:p>
          <a:p>
            <a:pPr algn="ctr"/>
            <a:r>
              <a:rPr lang="es-EC" dirty="0" smtClean="0">
                <a:solidFill>
                  <a:schemeClr val="tx1"/>
                </a:solidFill>
              </a:rPr>
              <a:t>Ing. Pérez Rosales José Emilio, </a:t>
            </a:r>
            <a:r>
              <a:rPr lang="es-EC" dirty="0" err="1" smtClean="0">
                <a:solidFill>
                  <a:schemeClr val="tx1"/>
                </a:solidFill>
              </a:rPr>
              <a:t>Msc</a:t>
            </a:r>
            <a:r>
              <a:rPr lang="es-EC" dirty="0" smtClean="0">
                <a:solidFill>
                  <a:schemeClr val="tx1"/>
                </a:solidFill>
              </a:rPr>
              <a:t>.</a:t>
            </a:r>
          </a:p>
          <a:p>
            <a:pPr algn="l"/>
            <a:endParaRPr lang="es-EC" dirty="0">
              <a:solidFill>
                <a:schemeClr val="tx1"/>
              </a:solidFill>
            </a:endParaRPr>
          </a:p>
        </p:txBody>
      </p:sp>
      <p:sp>
        <p:nvSpPr>
          <p:cNvPr id="10" name="Subtítulo 2"/>
          <p:cNvSpPr txBox="1">
            <a:spLocks/>
          </p:cNvSpPr>
          <p:nvPr/>
        </p:nvSpPr>
        <p:spPr>
          <a:xfrm>
            <a:off x="4075569" y="5945676"/>
            <a:ext cx="3912962" cy="558806"/>
          </a:xfrm>
          <a:prstGeom prst="rect">
            <a:avLst/>
          </a:prstGeom>
        </p:spPr>
        <p:txBody>
          <a:bodyPr vert="horz" lIns="91440" tIns="45720" rIns="91440" bIns="45720" rtlCol="0" anchor="t">
            <a:normAutofit fontScale="925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s-EC" dirty="0" err="1" smtClean="0">
                <a:solidFill>
                  <a:schemeClr val="tx1"/>
                </a:solidFill>
              </a:rPr>
              <a:t>Sangolquí</a:t>
            </a:r>
            <a:r>
              <a:rPr lang="es-EC" dirty="0" smtClean="0">
                <a:solidFill>
                  <a:schemeClr val="tx1"/>
                </a:solidFill>
              </a:rPr>
              <a:t>, 10 de septiembre del 2018</a:t>
            </a:r>
          </a:p>
          <a:p>
            <a:pPr algn="l"/>
            <a:endParaRPr lang="es-EC" dirty="0">
              <a:solidFill>
                <a:schemeClr val="tx1"/>
              </a:solidFill>
            </a:endParaRPr>
          </a:p>
        </p:txBody>
      </p:sp>
    </p:spTree>
    <p:extLst>
      <p:ext uri="{BB962C8B-B14F-4D97-AF65-F5344CB8AC3E}">
        <p14:creationId xmlns:p14="http://schemas.microsoft.com/office/powerpoint/2010/main" val="20048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Tracción: Cálculos y Reporte</a:t>
            </a:r>
          </a:p>
          <a:p>
            <a:pPr marL="0" indent="0">
              <a:buFont typeface="Wingdings 3" charset="2"/>
              <a:buNone/>
            </a:pPr>
            <a:endParaRPr lang="es-EC" sz="2000" b="1" dirty="0" smtClean="0"/>
          </a:p>
          <a:p>
            <a:pPr marL="0" indent="0">
              <a:buFont typeface="Wingdings 3" charset="2"/>
              <a:buNone/>
            </a:pPr>
            <a:endParaRPr lang="es-EC" sz="2000" b="1" dirty="0"/>
          </a:p>
        </p:txBody>
      </p:sp>
      <mc:AlternateContent xmlns:mc="http://schemas.openxmlformats.org/markup-compatibility/2006" xmlns:a14="http://schemas.microsoft.com/office/drawing/2010/main">
        <mc:Choice Requires="a14">
          <p:sp>
            <p:nvSpPr>
              <p:cNvPr id="5" name="Rectángulo 4"/>
              <p:cNvSpPr/>
              <p:nvPr/>
            </p:nvSpPr>
            <p:spPr>
              <a:xfrm>
                <a:off x="1620639" y="1328873"/>
                <a:ext cx="845360"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num>
                        <m:den>
                          <m:r>
                            <a:rPr lang="es-EC" i="1">
                              <a:latin typeface="Cambria Math" panose="02040503050406030204" pitchFamily="18" charset="0"/>
                            </a:rPr>
                            <m:t>𝐴</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620639" y="1328873"/>
                <a:ext cx="845360" cy="609077"/>
              </a:xfrm>
              <a:prstGeom prst="rect">
                <a:avLst/>
              </a:prstGeom>
              <a:blipFill>
                <a:blip r:embed="rId2"/>
                <a:stretch>
                  <a:fillRect/>
                </a:stretch>
              </a:blipFill>
            </p:spPr>
            <p:txBody>
              <a:bodyPr/>
              <a:lstStyle/>
              <a:p>
                <a:r>
                  <a:rPr lang="es-EC">
                    <a:noFill/>
                  </a:rPr>
                  <a:t> </a:t>
                </a:r>
              </a:p>
            </p:txBody>
          </p:sp>
        </mc:Fallback>
      </mc:AlternateContent>
      <p:sp>
        <p:nvSpPr>
          <p:cNvPr id="6" name="Rectángulo 5"/>
          <p:cNvSpPr/>
          <p:nvPr/>
        </p:nvSpPr>
        <p:spPr>
          <a:xfrm>
            <a:off x="723054" y="469130"/>
            <a:ext cx="2928779" cy="646331"/>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Esfuerzo de Tracción máximo y a Fluencia</a:t>
            </a:r>
            <a:endParaRPr lang="es-EC" dirty="0"/>
          </a:p>
        </p:txBody>
      </p:sp>
      <p:sp>
        <p:nvSpPr>
          <p:cNvPr id="8" name="Rectángulo 7"/>
          <p:cNvSpPr/>
          <p:nvPr/>
        </p:nvSpPr>
        <p:spPr>
          <a:xfrm>
            <a:off x="8945266" y="502921"/>
            <a:ext cx="3076483" cy="369332"/>
          </a:xfrm>
          <a:prstGeom prst="rect">
            <a:avLst/>
          </a:prstGeom>
        </p:spPr>
        <p:txBody>
          <a:bodyPr wrap="none">
            <a:spAutoFit/>
          </a:bodyPr>
          <a:lstStyle/>
          <a:p>
            <a:pPr marL="285750" indent="-285750">
              <a:buFont typeface="Arial" panose="020B0604020202020204" pitchFamily="34" charset="0"/>
              <a:buChar char="•"/>
            </a:pPr>
            <a:r>
              <a:rPr lang="es-EC" dirty="0" smtClean="0">
                <a:latin typeface="Arial" panose="020B0604020202020204" pitchFamily="34" charset="0"/>
              </a:rPr>
              <a:t>Porcentaje de elongación</a:t>
            </a:r>
            <a:endParaRPr lang="es-EC" dirty="0"/>
          </a:p>
        </p:txBody>
      </p:sp>
      <mc:AlternateContent xmlns:mc="http://schemas.openxmlformats.org/markup-compatibility/2006" xmlns:a14="http://schemas.microsoft.com/office/drawing/2010/main">
        <mc:Choice Requires="a14">
          <p:sp>
            <p:nvSpPr>
              <p:cNvPr id="9" name="Rectángulo 8"/>
              <p:cNvSpPr/>
              <p:nvPr/>
            </p:nvSpPr>
            <p:spPr>
              <a:xfrm>
                <a:off x="9488619" y="1122616"/>
                <a:ext cx="1989775" cy="6189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𝜀</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m:t>
                          </m:r>
                          <m:r>
                            <a:rPr lang="es-EC" i="1">
                              <a:latin typeface="Cambria Math" panose="02040503050406030204" pitchFamily="18" charset="0"/>
                            </a:rPr>
                            <m:t>𝑙𝑜</m:t>
                          </m:r>
                        </m:num>
                        <m:den>
                          <m:r>
                            <a:rPr lang="es-EC" i="1">
                              <a:latin typeface="Cambria Math" panose="02040503050406030204" pitchFamily="18" charset="0"/>
                            </a:rPr>
                            <m:t>𝑙𝑜</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𝑙𝑓</m:t>
                          </m:r>
                          <m:r>
                            <a:rPr lang="es-EC" i="0">
                              <a:latin typeface="Cambria Math" panose="02040503050406030204" pitchFamily="18" charset="0"/>
                            </a:rPr>
                            <m:t>−</m:t>
                          </m:r>
                          <m:r>
                            <a:rPr lang="es-EC" i="1">
                              <a:latin typeface="Cambria Math" panose="02040503050406030204" pitchFamily="18" charset="0"/>
                            </a:rPr>
                            <m:t>𝑙𝑜</m:t>
                          </m:r>
                        </m:num>
                        <m:den>
                          <m:r>
                            <a:rPr lang="es-EC" i="1">
                              <a:latin typeface="Cambria Math" panose="02040503050406030204" pitchFamily="18" charset="0"/>
                            </a:rPr>
                            <m:t>𝑙𝑜</m:t>
                          </m:r>
                        </m:den>
                      </m:f>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9488619" y="1122616"/>
                <a:ext cx="1989775" cy="618952"/>
              </a:xfrm>
              <a:prstGeom prst="rect">
                <a:avLst/>
              </a:prstGeom>
              <a:blipFill>
                <a:blip r:embed="rId3"/>
                <a:stretch>
                  <a:fillRect/>
                </a:stretch>
              </a:blipFill>
            </p:spPr>
            <p:txBody>
              <a:bodyPr/>
              <a:lstStyle/>
              <a:p>
                <a:r>
                  <a:rPr lang="es-EC">
                    <a:noFill/>
                  </a:rPr>
                  <a:t> </a:t>
                </a:r>
              </a:p>
            </p:txBody>
          </p:sp>
        </mc:Fallback>
      </mc:AlternateContent>
      <p:graphicFrame>
        <p:nvGraphicFramePr>
          <p:cNvPr id="12" name="Tabla 11"/>
          <p:cNvGraphicFramePr>
            <a:graphicFrameLocks noGrp="1"/>
          </p:cNvGraphicFramePr>
          <p:nvPr>
            <p:extLst>
              <p:ext uri="{D42A27DB-BD31-4B8C-83A1-F6EECF244321}">
                <p14:modId xmlns:p14="http://schemas.microsoft.com/office/powerpoint/2010/main" val="766622796"/>
              </p:ext>
            </p:extLst>
          </p:nvPr>
        </p:nvGraphicFramePr>
        <p:xfrm>
          <a:off x="166267" y="2318998"/>
          <a:ext cx="2180693" cy="4099562"/>
        </p:xfrm>
        <a:graphic>
          <a:graphicData uri="http://schemas.openxmlformats.org/drawingml/2006/table">
            <a:tbl>
              <a:tblPr firstRow="1" firstCol="1" bandRow="1">
                <a:tableStyleId>{5C22544A-7EE6-4342-B048-85BDC9FD1C3A}</a:tableStyleId>
              </a:tblPr>
              <a:tblGrid>
                <a:gridCol w="855443">
                  <a:extLst>
                    <a:ext uri="{9D8B030D-6E8A-4147-A177-3AD203B41FA5}">
                      <a16:colId xmlns:a16="http://schemas.microsoft.com/office/drawing/2014/main" val="2490843237"/>
                    </a:ext>
                  </a:extLst>
                </a:gridCol>
                <a:gridCol w="1325250">
                  <a:extLst>
                    <a:ext uri="{9D8B030D-6E8A-4147-A177-3AD203B41FA5}">
                      <a16:colId xmlns:a16="http://schemas.microsoft.com/office/drawing/2014/main" val="3241423959"/>
                    </a:ext>
                  </a:extLst>
                </a:gridCol>
              </a:tblGrid>
              <a:tr h="470912">
                <a:tc>
                  <a:txBody>
                    <a:bodyPr/>
                    <a:lstStyle/>
                    <a:p>
                      <a:pPr algn="ctr">
                        <a:lnSpc>
                          <a:spcPct val="107000"/>
                        </a:lnSpc>
                        <a:spcAft>
                          <a:spcPts val="0"/>
                        </a:spcAft>
                      </a:pPr>
                      <a:r>
                        <a:rPr lang="es-EC" sz="1100">
                          <a:effectLst/>
                        </a:rPr>
                        <a:t>No. 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Esfuerzo Máximo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3970622"/>
                  </a:ext>
                </a:extLst>
              </a:tr>
              <a:tr h="24191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5730897"/>
                  </a:ext>
                </a:extLst>
              </a:tr>
              <a:tr h="24191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2318853"/>
                  </a:ext>
                </a:extLst>
              </a:tr>
              <a:tr h="24191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43893894"/>
                  </a:ext>
                </a:extLst>
              </a:tr>
              <a:tr h="241910">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8089732"/>
                  </a:ext>
                </a:extLst>
              </a:tr>
              <a:tr h="241910">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44495278"/>
                  </a:ext>
                </a:extLst>
              </a:tr>
              <a:tr h="241910">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6366263"/>
                  </a:ext>
                </a:extLst>
              </a:tr>
              <a:tr h="241910">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8698892"/>
                  </a:ext>
                </a:extLst>
              </a:tr>
              <a:tr h="241910">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6270308"/>
                  </a:ext>
                </a:extLst>
              </a:tr>
              <a:tr h="241910">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76,8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4035385"/>
                  </a:ext>
                </a:extLst>
              </a:tr>
              <a:tr h="241910">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0018578"/>
                  </a:ext>
                </a:extLst>
              </a:tr>
              <a:tr h="241910">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2920187"/>
                  </a:ext>
                </a:extLst>
              </a:tr>
              <a:tr h="241910">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4241842"/>
                  </a:ext>
                </a:extLst>
              </a:tr>
              <a:tr h="241910">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03607434"/>
                  </a:ext>
                </a:extLst>
              </a:tr>
              <a:tr h="241910">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02118499"/>
                  </a:ext>
                </a:extLst>
              </a:tr>
              <a:tr h="241910">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76,5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5235460"/>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1199094731"/>
              </p:ext>
            </p:extLst>
          </p:nvPr>
        </p:nvGraphicFramePr>
        <p:xfrm>
          <a:off x="2465999" y="2319000"/>
          <a:ext cx="2250868" cy="4099561"/>
        </p:xfrm>
        <a:graphic>
          <a:graphicData uri="http://schemas.openxmlformats.org/drawingml/2006/table">
            <a:tbl>
              <a:tblPr firstRow="1" firstCol="1" bandRow="1">
                <a:tableStyleId>{5C22544A-7EE6-4342-B048-85BDC9FD1C3A}</a:tableStyleId>
              </a:tblPr>
              <a:tblGrid>
                <a:gridCol w="828870">
                  <a:extLst>
                    <a:ext uri="{9D8B030D-6E8A-4147-A177-3AD203B41FA5}">
                      <a16:colId xmlns:a16="http://schemas.microsoft.com/office/drawing/2014/main" val="3027085254"/>
                    </a:ext>
                  </a:extLst>
                </a:gridCol>
                <a:gridCol w="1421998">
                  <a:extLst>
                    <a:ext uri="{9D8B030D-6E8A-4147-A177-3AD203B41FA5}">
                      <a16:colId xmlns:a16="http://schemas.microsoft.com/office/drawing/2014/main" val="3082546368"/>
                    </a:ext>
                  </a:extLst>
                </a:gridCol>
              </a:tblGrid>
              <a:tr h="561646">
                <a:tc>
                  <a:txBody>
                    <a:bodyPr/>
                    <a:lstStyle/>
                    <a:p>
                      <a:pPr algn="ctr">
                        <a:lnSpc>
                          <a:spcPct val="107000"/>
                        </a:lnSpc>
                        <a:spcAft>
                          <a:spcPts val="0"/>
                        </a:spcAft>
                      </a:pPr>
                      <a:r>
                        <a:rPr lang="es-EC" sz="1100">
                          <a:effectLst/>
                        </a:rPr>
                        <a:t>No. 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Esfuerzo Fluencia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2093809"/>
                  </a:ext>
                </a:extLst>
              </a:tr>
              <a:tr h="235861">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9562087"/>
                  </a:ext>
                </a:extLst>
              </a:tr>
              <a:tr h="235861">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2568737"/>
                  </a:ext>
                </a:extLst>
              </a:tr>
              <a:tr h="235861">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6220310"/>
                  </a:ext>
                </a:extLst>
              </a:tr>
              <a:tr h="235861">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6722423"/>
                  </a:ext>
                </a:extLst>
              </a:tr>
              <a:tr h="235861">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1326663"/>
                  </a:ext>
                </a:extLst>
              </a:tr>
              <a:tr h="235861">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6899135"/>
                  </a:ext>
                </a:extLst>
              </a:tr>
              <a:tr h="235861">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8584454"/>
                  </a:ext>
                </a:extLst>
              </a:tr>
              <a:tr h="235861">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91553434"/>
                  </a:ext>
                </a:extLst>
              </a:tr>
              <a:tr h="235861">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9092011"/>
                  </a:ext>
                </a:extLst>
              </a:tr>
              <a:tr h="235861">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2487906"/>
                  </a:ext>
                </a:extLst>
              </a:tr>
              <a:tr h="235861">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8071151"/>
                  </a:ext>
                </a:extLst>
              </a:tr>
              <a:tr h="235861">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5630279"/>
                  </a:ext>
                </a:extLst>
              </a:tr>
              <a:tr h="235861">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0004149"/>
                  </a:ext>
                </a:extLst>
              </a:tr>
              <a:tr h="235861">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9062565"/>
                  </a:ext>
                </a:extLst>
              </a:tr>
              <a:tr h="235861">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74,3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3649033"/>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24325737"/>
              </p:ext>
            </p:extLst>
          </p:nvPr>
        </p:nvGraphicFramePr>
        <p:xfrm>
          <a:off x="9359658" y="2318997"/>
          <a:ext cx="2247696" cy="4099563"/>
        </p:xfrm>
        <a:graphic>
          <a:graphicData uri="http://schemas.openxmlformats.org/drawingml/2006/table">
            <a:tbl>
              <a:tblPr firstRow="1" firstCol="1" bandRow="1">
                <a:tableStyleId>{5C22544A-7EE6-4342-B048-85BDC9FD1C3A}</a:tableStyleId>
              </a:tblPr>
              <a:tblGrid>
                <a:gridCol w="825051">
                  <a:extLst>
                    <a:ext uri="{9D8B030D-6E8A-4147-A177-3AD203B41FA5}">
                      <a16:colId xmlns:a16="http://schemas.microsoft.com/office/drawing/2014/main" val="3360492833"/>
                    </a:ext>
                  </a:extLst>
                </a:gridCol>
                <a:gridCol w="1422645">
                  <a:extLst>
                    <a:ext uri="{9D8B030D-6E8A-4147-A177-3AD203B41FA5}">
                      <a16:colId xmlns:a16="http://schemas.microsoft.com/office/drawing/2014/main" val="2234089992"/>
                    </a:ext>
                  </a:extLst>
                </a:gridCol>
              </a:tblGrid>
              <a:tr h="432528">
                <a:tc>
                  <a:txBody>
                    <a:bodyPr/>
                    <a:lstStyle/>
                    <a:p>
                      <a:pPr algn="ctr">
                        <a:lnSpc>
                          <a:spcPct val="107000"/>
                        </a:lnSpc>
                        <a:spcAft>
                          <a:spcPts val="0"/>
                        </a:spcAft>
                      </a:pPr>
                      <a:r>
                        <a:rPr lang="es-EC" sz="1000">
                          <a:effectLst/>
                        </a:rPr>
                        <a:t>No. 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dirty="0">
                          <a:effectLst/>
                        </a:rPr>
                        <a:t>Porcentaje Elongación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17280446"/>
                  </a:ext>
                </a:extLst>
              </a:tr>
              <a:tr h="244469">
                <a:tc>
                  <a:txBody>
                    <a:bodyPr/>
                    <a:lstStyle/>
                    <a:p>
                      <a:pPr algn="ct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46,3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74071854"/>
                  </a:ext>
                </a:extLst>
              </a:tr>
              <a:tr h="244469">
                <a:tc>
                  <a:txBody>
                    <a:bodyPr/>
                    <a:lstStyle/>
                    <a:p>
                      <a:pPr algn="ctr">
                        <a:lnSpc>
                          <a:spcPct val="107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34,7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72077354"/>
                  </a:ext>
                </a:extLst>
              </a:tr>
              <a:tr h="244469">
                <a:tc>
                  <a:txBody>
                    <a:bodyPr/>
                    <a:lstStyle/>
                    <a:p>
                      <a:pPr algn="ctr">
                        <a:lnSpc>
                          <a:spcPct val="107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60,9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15890004"/>
                  </a:ext>
                </a:extLst>
              </a:tr>
              <a:tr h="244469">
                <a:tc>
                  <a:txBody>
                    <a:bodyPr/>
                    <a:lstStyle/>
                    <a:p>
                      <a:pPr algn="ctr">
                        <a:lnSpc>
                          <a:spcPct val="107000"/>
                        </a:lnSpc>
                        <a:spcAft>
                          <a:spcPts val="0"/>
                        </a:spcAft>
                      </a:pPr>
                      <a:r>
                        <a:rPr lang="es-EC" sz="10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68,8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040840144"/>
                  </a:ext>
                </a:extLst>
              </a:tr>
              <a:tr h="244469">
                <a:tc>
                  <a:txBody>
                    <a:bodyPr/>
                    <a:lstStyle/>
                    <a:p>
                      <a:pPr algn="ctr">
                        <a:lnSpc>
                          <a:spcPct val="107000"/>
                        </a:lnSpc>
                        <a:spcAft>
                          <a:spcPts val="0"/>
                        </a:spcAft>
                      </a:pPr>
                      <a:r>
                        <a:rPr lang="es-EC" sz="10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45,1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89467284"/>
                  </a:ext>
                </a:extLst>
              </a:tr>
              <a:tr h="244469">
                <a:tc>
                  <a:txBody>
                    <a:bodyPr/>
                    <a:lstStyle/>
                    <a:p>
                      <a:pPr algn="ctr">
                        <a:lnSpc>
                          <a:spcPct val="107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36,4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78885480"/>
                  </a:ext>
                </a:extLst>
              </a:tr>
              <a:tr h="244469">
                <a:tc>
                  <a:txBody>
                    <a:bodyPr/>
                    <a:lstStyle/>
                    <a:p>
                      <a:pPr algn="ctr">
                        <a:lnSpc>
                          <a:spcPct val="107000"/>
                        </a:lnSpc>
                        <a:spcAft>
                          <a:spcPts val="0"/>
                        </a:spcAft>
                      </a:pPr>
                      <a:r>
                        <a:rPr lang="es-EC" sz="10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77,3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6233340"/>
                  </a:ext>
                </a:extLst>
              </a:tr>
              <a:tr h="244469">
                <a:tc>
                  <a:txBody>
                    <a:bodyPr/>
                    <a:lstStyle/>
                    <a:p>
                      <a:pPr algn="ctr">
                        <a:lnSpc>
                          <a:spcPct val="107000"/>
                        </a:lnSpc>
                        <a:spcAft>
                          <a:spcPts val="0"/>
                        </a:spcAft>
                      </a:pPr>
                      <a:r>
                        <a:rPr lang="es-EC" sz="10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43,4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49110349"/>
                  </a:ext>
                </a:extLst>
              </a:tr>
              <a:tr h="244469">
                <a:tc>
                  <a:txBody>
                    <a:bodyPr/>
                    <a:lstStyle/>
                    <a:p>
                      <a:pPr algn="ctr">
                        <a:lnSpc>
                          <a:spcPct val="107000"/>
                        </a:lnSpc>
                        <a:spcAft>
                          <a:spcPts val="0"/>
                        </a:spcAft>
                      </a:pPr>
                      <a:r>
                        <a:rPr lang="es-EC" sz="10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35,3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43432915"/>
                  </a:ext>
                </a:extLst>
              </a:tr>
              <a:tr h="244469">
                <a:tc>
                  <a:txBody>
                    <a:bodyPr/>
                    <a:lstStyle/>
                    <a:p>
                      <a:pPr algn="ctr">
                        <a:lnSpc>
                          <a:spcPct val="107000"/>
                        </a:lnSpc>
                        <a:spcAft>
                          <a:spcPts val="0"/>
                        </a:spcAft>
                      </a:pPr>
                      <a:r>
                        <a:rPr lang="es-EC" sz="10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30,8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25047209"/>
                  </a:ext>
                </a:extLst>
              </a:tr>
              <a:tr h="244469">
                <a:tc>
                  <a:txBody>
                    <a:bodyPr/>
                    <a:lstStyle/>
                    <a:p>
                      <a:pPr algn="ctr">
                        <a:lnSpc>
                          <a:spcPct val="107000"/>
                        </a:lnSpc>
                        <a:spcAft>
                          <a:spcPts val="0"/>
                        </a:spcAft>
                      </a:pPr>
                      <a:r>
                        <a:rPr lang="es-EC" sz="10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53,7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593670922"/>
                  </a:ext>
                </a:extLst>
              </a:tr>
              <a:tr h="244469">
                <a:tc>
                  <a:txBody>
                    <a:bodyPr/>
                    <a:lstStyle/>
                    <a:p>
                      <a:pPr algn="ctr">
                        <a:lnSpc>
                          <a:spcPct val="107000"/>
                        </a:lnSpc>
                        <a:spcAft>
                          <a:spcPts val="0"/>
                        </a:spcAft>
                      </a:pPr>
                      <a:r>
                        <a:rPr lang="es-EC" sz="10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42,8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547253809"/>
                  </a:ext>
                </a:extLst>
              </a:tr>
              <a:tr h="244469">
                <a:tc>
                  <a:txBody>
                    <a:bodyPr/>
                    <a:lstStyle/>
                    <a:p>
                      <a:pPr algn="ctr">
                        <a:lnSpc>
                          <a:spcPct val="107000"/>
                        </a:lnSpc>
                        <a:spcAft>
                          <a:spcPts val="0"/>
                        </a:spcAft>
                      </a:pPr>
                      <a:r>
                        <a:rPr lang="es-EC" sz="10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35,3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27228111"/>
                  </a:ext>
                </a:extLst>
              </a:tr>
              <a:tr h="244469">
                <a:tc>
                  <a:txBody>
                    <a:bodyPr/>
                    <a:lstStyle/>
                    <a:p>
                      <a:pPr algn="ctr">
                        <a:lnSpc>
                          <a:spcPct val="107000"/>
                        </a:lnSpc>
                        <a:spcAft>
                          <a:spcPts val="0"/>
                        </a:spcAft>
                      </a:pPr>
                      <a:r>
                        <a:rPr lang="es-EC" sz="10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a:effectLst/>
                        </a:rPr>
                        <a:t>45,3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591564419"/>
                  </a:ext>
                </a:extLst>
              </a:tr>
              <a:tr h="244469">
                <a:tc>
                  <a:txBody>
                    <a:bodyPr/>
                    <a:lstStyle/>
                    <a:p>
                      <a:pPr algn="ctr">
                        <a:lnSpc>
                          <a:spcPct val="107000"/>
                        </a:lnSpc>
                        <a:spcAft>
                          <a:spcPts val="0"/>
                        </a:spcAft>
                      </a:pPr>
                      <a:r>
                        <a:rPr lang="es-EC" sz="10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000" dirty="0">
                          <a:effectLst/>
                        </a:rPr>
                        <a:t>30,1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34841277"/>
                  </a:ext>
                </a:extLst>
              </a:tr>
            </a:tbl>
          </a:graphicData>
        </a:graphic>
      </p:graphicFrame>
      <p:pic>
        <p:nvPicPr>
          <p:cNvPr id="17" name="Imagen 16"/>
          <p:cNvPicPr/>
          <p:nvPr/>
        </p:nvPicPr>
        <p:blipFill>
          <a:blip r:embed="rId4">
            <a:extLst>
              <a:ext uri="{28A0092B-C50C-407E-A947-70E740481C1C}">
                <a14:useLocalDpi xmlns:a14="http://schemas.microsoft.com/office/drawing/2010/main" val="0"/>
              </a:ext>
            </a:extLst>
          </a:blip>
          <a:srcRect/>
          <a:stretch>
            <a:fillRect/>
          </a:stretch>
        </p:blipFill>
        <p:spPr bwMode="auto">
          <a:xfrm>
            <a:off x="4769202" y="1633411"/>
            <a:ext cx="4441098" cy="3999838"/>
          </a:xfrm>
          <a:prstGeom prst="rect">
            <a:avLst/>
          </a:prstGeom>
          <a:noFill/>
        </p:spPr>
      </p:pic>
    </p:spTree>
    <p:extLst>
      <p:ext uri="{BB962C8B-B14F-4D97-AF65-F5344CB8AC3E}">
        <p14:creationId xmlns:p14="http://schemas.microsoft.com/office/powerpoint/2010/main" val="3317603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70111" y="415499"/>
            <a:ext cx="2730235" cy="369332"/>
          </a:xfrm>
          <a:prstGeom prst="rect">
            <a:avLst/>
          </a:prstGeom>
        </p:spPr>
        <p:txBody>
          <a:bodyPr wrap="none">
            <a:spAutoFit/>
          </a:bodyPr>
          <a:lstStyle/>
          <a:p>
            <a:pPr marL="285750" indent="-285750">
              <a:buFont typeface="Arial" panose="020B0604020202020204" pitchFamily="34" charset="0"/>
              <a:buChar char="•"/>
            </a:pPr>
            <a:r>
              <a:rPr lang="es-EC" dirty="0" smtClean="0">
                <a:latin typeface="Arial" panose="020B0604020202020204" pitchFamily="34" charset="0"/>
              </a:rPr>
              <a:t>Módulo de Elasticidad</a:t>
            </a:r>
            <a:endParaRPr lang="es-EC" dirty="0"/>
          </a:p>
        </p:txBody>
      </p:sp>
      <mc:AlternateContent xmlns:mc="http://schemas.openxmlformats.org/markup-compatibility/2006" xmlns:a14="http://schemas.microsoft.com/office/drawing/2010/main">
        <mc:Choice Requires="a14">
          <p:sp>
            <p:nvSpPr>
              <p:cNvPr id="5" name="Rectángulo 4"/>
              <p:cNvSpPr/>
              <p:nvPr/>
            </p:nvSpPr>
            <p:spPr>
              <a:xfrm>
                <a:off x="4631208" y="726642"/>
                <a:ext cx="1431097" cy="6101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0">
                                  <a:latin typeface="Cambria Math" panose="02040503050406030204" pitchFamily="18" charset="0"/>
                                </a:rPr>
                                <m:t>2</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0">
                                  <a:latin typeface="Cambria Math" panose="02040503050406030204" pitchFamily="18" charset="0"/>
                                </a:rPr>
                                <m:t>1</m:t>
                              </m:r>
                            </m:sub>
                          </m:sSub>
                        </m:num>
                        <m:den>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0">
                                  <a:latin typeface="Cambria Math" panose="02040503050406030204" pitchFamily="18" charset="0"/>
                                </a:rPr>
                                <m:t>2−</m:t>
                              </m:r>
                            </m:sub>
                          </m:sSub>
                          <m:sSub>
                            <m:sSubPr>
                              <m:ctrlPr>
                                <a:rPr lang="es-EC" i="1">
                                  <a:latin typeface="Cambria Math" panose="02040503050406030204" pitchFamily="18" charset="0"/>
                                </a:rPr>
                              </m:ctrlPr>
                            </m:sSubPr>
                            <m:e>
                              <m:r>
                                <a:rPr lang="es-EC" i="1">
                                  <a:latin typeface="Cambria Math" panose="02040503050406030204" pitchFamily="18" charset="0"/>
                                </a:rPr>
                                <m:t>𝜀</m:t>
                              </m:r>
                            </m:e>
                            <m:sub>
                              <m:r>
                                <a:rPr lang="es-EC" i="0">
                                  <a:latin typeface="Cambria Math" panose="02040503050406030204" pitchFamily="18" charset="0"/>
                                </a:rPr>
                                <m:t>1</m:t>
                              </m:r>
                            </m:sub>
                          </m:sSub>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4631208" y="726642"/>
                <a:ext cx="1431097" cy="610103"/>
              </a:xfrm>
              <a:prstGeom prst="rect">
                <a:avLst/>
              </a:prstGeom>
              <a:blipFill>
                <a:blip r:embed="rId2"/>
                <a:stretch>
                  <a:fillRect/>
                </a:stretch>
              </a:blipFill>
            </p:spPr>
            <p:txBody>
              <a:bodyPr/>
              <a:lstStyle/>
              <a:p>
                <a:r>
                  <a:rPr lang="es-EC">
                    <a:noFill/>
                  </a:rPr>
                  <a:t> </a:t>
                </a:r>
              </a:p>
            </p:txBody>
          </p:sp>
        </mc:Fallback>
      </mc:AlternateContent>
      <p:graphicFrame>
        <p:nvGraphicFramePr>
          <p:cNvPr id="6" name="Tabla 5"/>
          <p:cNvGraphicFramePr>
            <a:graphicFrameLocks noGrp="1"/>
          </p:cNvGraphicFramePr>
          <p:nvPr>
            <p:extLst>
              <p:ext uri="{D42A27DB-BD31-4B8C-83A1-F6EECF244321}">
                <p14:modId xmlns:p14="http://schemas.microsoft.com/office/powerpoint/2010/main" val="3122222399"/>
              </p:ext>
            </p:extLst>
          </p:nvPr>
        </p:nvGraphicFramePr>
        <p:xfrm>
          <a:off x="9362781" y="1394934"/>
          <a:ext cx="2524419" cy="4482160"/>
        </p:xfrm>
        <a:graphic>
          <a:graphicData uri="http://schemas.openxmlformats.org/drawingml/2006/table">
            <a:tbl>
              <a:tblPr firstRow="1" firstCol="1" bandRow="1">
                <a:tableStyleId>{5C22544A-7EE6-4342-B048-85BDC9FD1C3A}</a:tableStyleId>
              </a:tblPr>
              <a:tblGrid>
                <a:gridCol w="891758">
                  <a:extLst>
                    <a:ext uri="{9D8B030D-6E8A-4147-A177-3AD203B41FA5}">
                      <a16:colId xmlns:a16="http://schemas.microsoft.com/office/drawing/2014/main" val="4145852603"/>
                    </a:ext>
                  </a:extLst>
                </a:gridCol>
                <a:gridCol w="1632661">
                  <a:extLst>
                    <a:ext uri="{9D8B030D-6E8A-4147-A177-3AD203B41FA5}">
                      <a16:colId xmlns:a16="http://schemas.microsoft.com/office/drawing/2014/main" val="545681473"/>
                    </a:ext>
                  </a:extLst>
                </a:gridCol>
              </a:tblGrid>
              <a:tr h="405730">
                <a:tc>
                  <a:txBody>
                    <a:bodyPr/>
                    <a:lstStyle/>
                    <a:p>
                      <a:pPr algn="ctr">
                        <a:lnSpc>
                          <a:spcPct val="107000"/>
                        </a:lnSpc>
                        <a:spcAft>
                          <a:spcPts val="0"/>
                        </a:spcAft>
                      </a:pPr>
                      <a:r>
                        <a:rPr lang="es-EC" sz="1100">
                          <a:effectLst/>
                        </a:rPr>
                        <a:t>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Módulo de Elasticidad [</a:t>
                      </a:r>
                      <a:r>
                        <a:rPr lang="es-EC" sz="1100" dirty="0" err="1">
                          <a:effectLst/>
                        </a:rPr>
                        <a:t>MPa</a:t>
                      </a:r>
                      <a:r>
                        <a:rPr lang="es-EC" sz="11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2717591"/>
                  </a:ext>
                </a:extLst>
              </a:tr>
              <a:tr h="271762">
                <a:tc>
                  <a:txBody>
                    <a:bodyPr/>
                    <a:lstStyle/>
                    <a:p>
                      <a:pPr algn="ctr">
                        <a:lnSpc>
                          <a:spcPct val="107000"/>
                        </a:lnSpc>
                        <a:spcAft>
                          <a:spcPts val="0"/>
                        </a:spcAft>
                      </a:pPr>
                      <a:r>
                        <a:rPr lang="es-EC" sz="11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3005,0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4755776"/>
                  </a:ext>
                </a:extLst>
              </a:tr>
              <a:tr h="271762">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2968,6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6267521"/>
                  </a:ext>
                </a:extLst>
              </a:tr>
              <a:tr h="271762">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3071,3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4187233"/>
                  </a:ext>
                </a:extLst>
              </a:tr>
              <a:tr h="271762">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3394,6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0870840"/>
                  </a:ext>
                </a:extLst>
              </a:tr>
              <a:tr h="271762">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3158,3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7574169"/>
                  </a:ext>
                </a:extLst>
              </a:tr>
              <a:tr h="271762">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3087,3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2657170"/>
                  </a:ext>
                </a:extLst>
              </a:tr>
              <a:tr h="271762">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3131,0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775789"/>
                  </a:ext>
                </a:extLst>
              </a:tr>
              <a:tr h="271762">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3049,9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1045296"/>
                  </a:ext>
                </a:extLst>
              </a:tr>
              <a:tr h="271762">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3104,6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6494225"/>
                  </a:ext>
                </a:extLst>
              </a:tr>
              <a:tr h="271762">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3153,0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9210136"/>
                  </a:ext>
                </a:extLst>
              </a:tr>
              <a:tr h="271762">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3087,2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0721152"/>
                  </a:ext>
                </a:extLst>
              </a:tr>
              <a:tr h="271762">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3129,0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2855366"/>
                  </a:ext>
                </a:extLst>
              </a:tr>
              <a:tr h="271762">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3085,2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7801167"/>
                  </a:ext>
                </a:extLst>
              </a:tr>
              <a:tr h="271762">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2986,3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1793185"/>
                  </a:ext>
                </a:extLst>
              </a:tr>
              <a:tr h="271762">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3158,4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65536748"/>
                  </a:ext>
                </a:extLst>
              </a:tr>
            </a:tbl>
          </a:graphicData>
        </a:graphic>
      </p:graphicFrame>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3394103" y="4030034"/>
            <a:ext cx="3905308" cy="2827966"/>
          </a:xfrm>
          <a:prstGeom prst="rect">
            <a:avLst/>
          </a:prstGeom>
          <a:noFill/>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401474" y="1394934"/>
            <a:ext cx="8700962" cy="2635100"/>
          </a:xfrm>
          <a:prstGeom prst="rect">
            <a:avLst/>
          </a:prstGeom>
          <a:noFill/>
          <a:ln>
            <a:noFill/>
          </a:ln>
        </p:spPr>
      </p:pic>
    </p:spTree>
    <p:extLst>
      <p:ext uri="{BB962C8B-B14F-4D97-AF65-F5344CB8AC3E}">
        <p14:creationId xmlns:p14="http://schemas.microsoft.com/office/powerpoint/2010/main" val="3370859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103756" y="138545"/>
            <a:ext cx="8596668" cy="996747"/>
          </a:xfrm>
        </p:spPr>
        <p:txBody>
          <a:bodyPr>
            <a:normAutofit/>
          </a:bodyPr>
          <a:lstStyle/>
          <a:p>
            <a:pPr marL="0" indent="0">
              <a:buNone/>
            </a:pPr>
            <a:r>
              <a:rPr lang="es-EC" sz="2400" b="1" dirty="0" smtClean="0">
                <a:solidFill>
                  <a:srgbClr val="92D050"/>
                </a:solidFill>
              </a:rPr>
              <a:t>Ensayos Estáticos:</a:t>
            </a:r>
          </a:p>
          <a:p>
            <a:pPr marL="0" indent="0">
              <a:buNone/>
            </a:pPr>
            <a:r>
              <a:rPr lang="es-EC" sz="2000" b="1" dirty="0" smtClean="0"/>
              <a:t>Ensayo de Flexión: Equipos Utilizados y Muestras</a:t>
            </a:r>
          </a:p>
          <a:p>
            <a:pPr marL="0" indent="0">
              <a:buNone/>
            </a:pPr>
            <a:endParaRPr lang="es-EC" sz="2000" b="1" dirty="0"/>
          </a:p>
          <a:p>
            <a:pPr marL="0" indent="0">
              <a:buNone/>
            </a:pPr>
            <a:endParaRPr lang="es-EC" sz="2000" b="1" dirty="0"/>
          </a:p>
        </p:txBody>
      </p:sp>
      <p:pic>
        <p:nvPicPr>
          <p:cNvPr id="5" name="Imagen 4" descr="C:\Users\Francisco\Downloads\20180827_093943.jpg"/>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1070" r="7117" b="7543"/>
          <a:stretch/>
        </p:blipFill>
        <p:spPr bwMode="auto">
          <a:xfrm rot="5400000">
            <a:off x="717707" y="1598860"/>
            <a:ext cx="3079263" cy="2152130"/>
          </a:xfrm>
          <a:prstGeom prst="rect">
            <a:avLst/>
          </a:prstGeom>
          <a:noFill/>
          <a:ln>
            <a:noFill/>
          </a:ln>
          <a:extLst>
            <a:ext uri="{53640926-AAD7-44D8-BBD7-CCE9431645EC}">
              <a14:shadowObscured xmlns:a14="http://schemas.microsoft.com/office/drawing/2010/main"/>
            </a:ext>
          </a:extLst>
        </p:spPr>
      </p:pic>
      <p:sp>
        <p:nvSpPr>
          <p:cNvPr id="6" name="Marcador de contenido 2"/>
          <p:cNvSpPr txBox="1">
            <a:spLocks/>
          </p:cNvSpPr>
          <p:nvPr/>
        </p:nvSpPr>
        <p:spPr>
          <a:xfrm>
            <a:off x="232834" y="4214557"/>
            <a:ext cx="4100868" cy="4382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dirty="0" smtClean="0">
                <a:solidFill>
                  <a:schemeClr val="tx1"/>
                </a:solidFill>
              </a:rPr>
              <a:t>Máquina de Ensayos Universales MTS.</a:t>
            </a:r>
          </a:p>
          <a:p>
            <a:pPr marL="0" indent="0">
              <a:buFont typeface="Wingdings 3" charset="2"/>
              <a:buNone/>
            </a:pPr>
            <a:endParaRPr lang="es-EC" sz="2000" dirty="0">
              <a:solidFill>
                <a:schemeClr val="tx1"/>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1285504295"/>
              </p:ext>
            </p:extLst>
          </p:nvPr>
        </p:nvGraphicFramePr>
        <p:xfrm>
          <a:off x="304608" y="4754115"/>
          <a:ext cx="3957320" cy="1544955"/>
        </p:xfrm>
        <a:graphic>
          <a:graphicData uri="http://schemas.openxmlformats.org/drawingml/2006/table">
            <a:tbl>
              <a:tblPr firstRow="1" firstCol="1" bandRow="1">
                <a:tableStyleId>{5C22544A-7EE6-4342-B048-85BDC9FD1C3A}</a:tableStyleId>
              </a:tblPr>
              <a:tblGrid>
                <a:gridCol w="589280">
                  <a:extLst>
                    <a:ext uri="{9D8B030D-6E8A-4147-A177-3AD203B41FA5}">
                      <a16:colId xmlns:a16="http://schemas.microsoft.com/office/drawing/2014/main" val="3329991191"/>
                    </a:ext>
                  </a:extLst>
                </a:gridCol>
                <a:gridCol w="847725">
                  <a:extLst>
                    <a:ext uri="{9D8B030D-6E8A-4147-A177-3AD203B41FA5}">
                      <a16:colId xmlns:a16="http://schemas.microsoft.com/office/drawing/2014/main" val="879371980"/>
                    </a:ext>
                  </a:extLst>
                </a:gridCol>
                <a:gridCol w="1620520">
                  <a:extLst>
                    <a:ext uri="{9D8B030D-6E8A-4147-A177-3AD203B41FA5}">
                      <a16:colId xmlns:a16="http://schemas.microsoft.com/office/drawing/2014/main" val="1863964827"/>
                    </a:ext>
                  </a:extLst>
                </a:gridCol>
                <a:gridCol w="899795">
                  <a:extLst>
                    <a:ext uri="{9D8B030D-6E8A-4147-A177-3AD203B41FA5}">
                      <a16:colId xmlns:a16="http://schemas.microsoft.com/office/drawing/2014/main" val="917207184"/>
                    </a:ext>
                  </a:extLst>
                </a:gridCol>
              </a:tblGrid>
              <a:tr h="234315">
                <a:tc gridSpan="4">
                  <a:txBody>
                    <a:bodyPr/>
                    <a:lstStyle/>
                    <a:p>
                      <a:pPr algn="ctr">
                        <a:lnSpc>
                          <a:spcPct val="107000"/>
                        </a:lnSpc>
                        <a:spcAft>
                          <a:spcPts val="0"/>
                        </a:spcAft>
                      </a:pPr>
                      <a:r>
                        <a:rPr lang="es-EC" sz="1100">
                          <a:effectLst/>
                        </a:rPr>
                        <a:t>Máquina de Ensayos Universales MTS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171087876"/>
                  </a:ext>
                </a:extLst>
              </a:tr>
              <a:tr h="234315">
                <a:tc>
                  <a:txBody>
                    <a:bodyPr/>
                    <a:lstStyle/>
                    <a:p>
                      <a:pPr algn="ctr">
                        <a:lnSpc>
                          <a:spcPct val="107000"/>
                        </a:lnSpc>
                        <a:spcAft>
                          <a:spcPts val="0"/>
                        </a:spcAft>
                      </a:pPr>
                      <a:r>
                        <a:rPr lang="es-EC" sz="1100">
                          <a:effectLst/>
                        </a:rPr>
                        <a:t>Marca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MTS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Ciclos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60 [Hz]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0542966"/>
                  </a:ext>
                </a:extLst>
              </a:tr>
              <a:tr h="234315">
                <a:tc>
                  <a:txBody>
                    <a:bodyPr/>
                    <a:lstStyle/>
                    <a:p>
                      <a:pPr algn="ctr">
                        <a:lnSpc>
                          <a:spcPct val="107000"/>
                        </a:lnSpc>
                        <a:spcAft>
                          <a:spcPts val="0"/>
                        </a:spcAft>
                      </a:pPr>
                      <a:r>
                        <a:rPr lang="es-EC" sz="1100">
                          <a:effectLst/>
                        </a:rPr>
                        <a:t>Modelo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T 5002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Peso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300 [kg]</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5325494"/>
                  </a:ext>
                </a:extLst>
              </a:tr>
              <a:tr h="234315">
                <a:tc>
                  <a:txBody>
                    <a:bodyPr/>
                    <a:lstStyle/>
                    <a:p>
                      <a:pPr algn="ctr">
                        <a:lnSpc>
                          <a:spcPct val="107000"/>
                        </a:lnSpc>
                        <a:spcAft>
                          <a:spcPts val="0"/>
                        </a:spcAft>
                      </a:pPr>
                      <a:r>
                        <a:rPr lang="es-EC" sz="1100">
                          <a:effectLst/>
                        </a:rPr>
                        <a:t>Voltaje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110/220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Capacidad Máxima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5000 [N]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7878890"/>
                  </a:ext>
                </a:extLst>
              </a:tr>
              <a:tr h="234315">
                <a:tc>
                  <a:txBody>
                    <a:bodyPr/>
                    <a:lstStyle/>
                    <a:p>
                      <a:pPr algn="ctr">
                        <a:lnSpc>
                          <a:spcPct val="107000"/>
                        </a:lnSpc>
                        <a:spcAft>
                          <a:spcPts val="0"/>
                        </a:spcAft>
                      </a:pPr>
                      <a:r>
                        <a:rPr lang="es-EC" sz="1100">
                          <a:effectLst/>
                        </a:rPr>
                        <a:t>Fases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Velocidad Máxima Motor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20 [</a:t>
                      </a:r>
                      <a:r>
                        <a:rPr lang="es-EC" sz="1100" dirty="0" err="1">
                          <a:effectLst/>
                        </a:rPr>
                        <a:t>plg</a:t>
                      </a:r>
                      <a:r>
                        <a:rPr lang="es-EC" sz="1100" dirty="0">
                          <a:effectLst/>
                        </a:rPr>
                        <a:t>/min]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8808681"/>
                  </a:ext>
                </a:extLst>
              </a:tr>
            </a:tbl>
          </a:graphicData>
        </a:graphic>
      </p:graphicFrame>
      <p:pic>
        <p:nvPicPr>
          <p:cNvPr id="8" name="Imagen 7" descr="C:\Users\Francisco\Documents\Universidad\Tesis\Ensayo de Flexión\Fotos\20180508_130804.jpg"/>
          <p:cNvPicPr/>
          <p:nvPr/>
        </p:nvPicPr>
        <p:blipFill rotWithShape="1">
          <a:blip r:embed="rId4" cstate="print">
            <a:extLst>
              <a:ext uri="{28A0092B-C50C-407E-A947-70E740481C1C}">
                <a14:useLocalDpi xmlns:a14="http://schemas.microsoft.com/office/drawing/2010/main" val="0"/>
              </a:ext>
            </a:extLst>
          </a:blip>
          <a:srcRect l="7847" t="7542" r="7664" b="4867"/>
          <a:stretch/>
        </p:blipFill>
        <p:spPr bwMode="auto">
          <a:xfrm>
            <a:off x="4610244" y="1259895"/>
            <a:ext cx="3228658" cy="2422555"/>
          </a:xfrm>
          <a:prstGeom prst="rect">
            <a:avLst/>
          </a:prstGeom>
          <a:noFill/>
          <a:ln>
            <a:noFill/>
          </a:ln>
          <a:extLst>
            <a:ext uri="{53640926-AAD7-44D8-BBD7-CCE9431645EC}">
              <a14:shadowObscured xmlns:a14="http://schemas.microsoft.com/office/drawing/2010/main"/>
            </a:ext>
          </a:extLst>
        </p:spPr>
      </p:pic>
      <p:sp>
        <p:nvSpPr>
          <p:cNvPr id="9" name="Marcador de contenido 2"/>
          <p:cNvSpPr txBox="1">
            <a:spLocks/>
          </p:cNvSpPr>
          <p:nvPr/>
        </p:nvSpPr>
        <p:spPr>
          <a:xfrm>
            <a:off x="4333702" y="3875687"/>
            <a:ext cx="4100868" cy="438294"/>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dirty="0" smtClean="0">
                <a:solidFill>
                  <a:schemeClr val="tx1"/>
                </a:solidFill>
              </a:rPr>
              <a:t>Componentes flexión 3 puntos de contacto.</a:t>
            </a:r>
          </a:p>
          <a:p>
            <a:pPr marL="0" indent="0">
              <a:buFont typeface="Wingdings 3" charset="2"/>
              <a:buNone/>
            </a:pPr>
            <a:endParaRPr lang="es-EC" sz="2000" dirty="0">
              <a:solidFill>
                <a:schemeClr val="tx1"/>
              </a:solidFill>
            </a:endParaRPr>
          </a:p>
        </p:txBody>
      </p:sp>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4499263" y="4313981"/>
            <a:ext cx="4021282" cy="1105202"/>
          </a:xfrm>
          <a:prstGeom prst="rect">
            <a:avLst/>
          </a:prstGeom>
          <a:noFill/>
          <a:ln>
            <a:noFill/>
          </a:ln>
        </p:spPr>
      </p:pic>
      <p:sp>
        <p:nvSpPr>
          <p:cNvPr id="11" name="Marcador de contenido 2"/>
          <p:cNvSpPr txBox="1">
            <a:spLocks/>
          </p:cNvSpPr>
          <p:nvPr/>
        </p:nvSpPr>
        <p:spPr>
          <a:xfrm>
            <a:off x="5050818" y="5638330"/>
            <a:ext cx="4100868" cy="4382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dirty="0" smtClean="0">
                <a:solidFill>
                  <a:schemeClr val="tx1"/>
                </a:solidFill>
              </a:rPr>
              <a:t>Dimensiones de las Muestras.</a:t>
            </a:r>
          </a:p>
          <a:p>
            <a:pPr marL="0" indent="0">
              <a:buFont typeface="Wingdings 3" charset="2"/>
              <a:buNone/>
            </a:pPr>
            <a:endParaRPr lang="es-EC" sz="2000" dirty="0">
              <a:solidFill>
                <a:schemeClr val="tx1"/>
              </a:solidFill>
            </a:endParaRPr>
          </a:p>
        </p:txBody>
      </p:sp>
      <p:sp>
        <p:nvSpPr>
          <p:cNvPr id="12" name="Rectángulo 11"/>
          <p:cNvSpPr/>
          <p:nvPr/>
        </p:nvSpPr>
        <p:spPr>
          <a:xfrm>
            <a:off x="8005156" y="1764055"/>
            <a:ext cx="3990109" cy="1477328"/>
          </a:xfrm>
          <a:prstGeom prst="rect">
            <a:avLst/>
          </a:prstGeom>
        </p:spPr>
        <p:txBody>
          <a:bodyPr wrap="square">
            <a:spAutoFit/>
          </a:bodyPr>
          <a:lstStyle/>
          <a:p>
            <a:pPr marL="285750" indent="-285750" algn="just">
              <a:buFont typeface="Arial" panose="020B0604020202020204" pitchFamily="34" charset="0"/>
              <a:buChar char="•"/>
            </a:pPr>
            <a:r>
              <a:rPr lang="es-EC" dirty="0" smtClean="0">
                <a:latin typeface="Arial" panose="020B0604020202020204" pitchFamily="34" charset="0"/>
              </a:rPr>
              <a:t>Procedimiento B.</a:t>
            </a:r>
          </a:p>
          <a:p>
            <a:pPr marL="285750" indent="-285750" algn="just">
              <a:buFont typeface="Arial" panose="020B0604020202020204" pitchFamily="34" charset="0"/>
              <a:buChar char="•"/>
            </a:pPr>
            <a:r>
              <a:rPr lang="es-EC" dirty="0" smtClean="0">
                <a:latin typeface="Arial" panose="020B0604020202020204" pitchFamily="34" charset="0"/>
              </a:rPr>
              <a:t>Distancia entre apoyos: 160 [mm].</a:t>
            </a:r>
          </a:p>
          <a:p>
            <a:pPr marL="285750" indent="-285750" algn="just">
              <a:buFont typeface="Arial" panose="020B0604020202020204" pitchFamily="34" charset="0"/>
              <a:buChar char="•"/>
            </a:pPr>
            <a:r>
              <a:rPr lang="es-EC" dirty="0" smtClean="0">
                <a:latin typeface="Arial" panose="020B0604020202020204" pitchFamily="34" charset="0"/>
              </a:rPr>
              <a:t>El ancho de las muestras no deben exceder en ¼ la distancia entre apoyos.</a:t>
            </a:r>
            <a:endParaRPr lang="es-EC" dirty="0"/>
          </a:p>
        </p:txBody>
      </p:sp>
      <p:sp>
        <p:nvSpPr>
          <p:cNvPr id="14" name="Título 1"/>
          <p:cNvSpPr txBox="1">
            <a:spLocks/>
          </p:cNvSpPr>
          <p:nvPr/>
        </p:nvSpPr>
        <p:spPr>
          <a:xfrm>
            <a:off x="8313536" y="578845"/>
            <a:ext cx="3373350" cy="1000282"/>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solidFill>
                  <a:schemeClr val="tx1"/>
                </a:solidFill>
              </a:rPr>
              <a:t>ASTM D-790</a:t>
            </a:r>
            <a:endParaRPr lang="es-EC" b="1" dirty="0">
              <a:solidFill>
                <a:schemeClr val="tx1"/>
              </a:solidFill>
            </a:endParaRPr>
          </a:p>
        </p:txBody>
      </p:sp>
      <p:pic>
        <p:nvPicPr>
          <p:cNvPr id="15" name="Imagen 14"/>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0131" y="3776430"/>
            <a:ext cx="3549139" cy="2838480"/>
          </a:xfrm>
          <a:prstGeom prst="rect">
            <a:avLst/>
          </a:prstGeom>
          <a:noFill/>
          <a:ln>
            <a:noFill/>
          </a:ln>
        </p:spPr>
      </p:pic>
    </p:spTree>
    <p:extLst>
      <p:ext uri="{BB962C8B-B14F-4D97-AF65-F5344CB8AC3E}">
        <p14:creationId xmlns:p14="http://schemas.microsoft.com/office/powerpoint/2010/main" val="22606279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Flexión: Condiciones y Procedimiento.</a:t>
            </a:r>
          </a:p>
          <a:p>
            <a:pPr marL="0" indent="0">
              <a:buFont typeface="Wingdings 3" charset="2"/>
              <a:buNone/>
            </a:pPr>
            <a:endParaRPr lang="es-EC" sz="2000" b="1" dirty="0" smtClean="0"/>
          </a:p>
          <a:p>
            <a:pPr marL="0" indent="0">
              <a:buFont typeface="Wingdings 3" charset="2"/>
              <a:buNone/>
            </a:pPr>
            <a:endParaRPr lang="es-EC" sz="2000" b="1" dirty="0"/>
          </a:p>
        </p:txBody>
      </p:sp>
      <p:sp>
        <p:nvSpPr>
          <p:cNvPr id="5" name="Rectángulo 4"/>
          <p:cNvSpPr/>
          <p:nvPr/>
        </p:nvSpPr>
        <p:spPr>
          <a:xfrm>
            <a:off x="189654" y="602673"/>
            <a:ext cx="4770858" cy="646331"/>
          </a:xfrm>
          <a:prstGeom prst="rect">
            <a:avLst/>
          </a:prstGeom>
        </p:spPr>
        <p:txBody>
          <a:bodyPr wrap="non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23 ± 2 °C y 50 ± </a:t>
            </a:r>
            <a:r>
              <a:rPr lang="es-EC" dirty="0" smtClean="0">
                <a:latin typeface="Arial" panose="020B0604020202020204" pitchFamily="34" charset="0"/>
                <a:ea typeface="Calibri" panose="020F0502020204030204" pitchFamily="34" charset="0"/>
              </a:rPr>
              <a:t>5 % de humedad relativa.</a:t>
            </a:r>
          </a:p>
          <a:p>
            <a:pPr marL="285750" indent="-285750">
              <a:buFont typeface="Arial" panose="020B0604020202020204" pitchFamily="34" charset="0"/>
              <a:buChar char="•"/>
            </a:pPr>
            <a:r>
              <a:rPr lang="es-EC" dirty="0" smtClean="0">
                <a:latin typeface="Arial" panose="020B0604020202020204" pitchFamily="34" charset="0"/>
                <a:ea typeface="Calibri" panose="020F0502020204030204" pitchFamily="34" charset="0"/>
              </a:rPr>
              <a:t> 72 horas de acondicionamiento.</a:t>
            </a:r>
            <a:endParaRPr lang="es-EC" dirty="0"/>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3777" y="1634131"/>
            <a:ext cx="5688879" cy="2317115"/>
          </a:xfrm>
          <a:prstGeom prst="rect">
            <a:avLst/>
          </a:prstGeom>
          <a:noFill/>
          <a:ln>
            <a:noFill/>
          </a:ln>
        </p:spPr>
      </p:pic>
      <p:pic>
        <p:nvPicPr>
          <p:cNvPr id="8" name="Imagen 7" descr="C:\Users\Francisco\Documents\Universidad\Tesis\Ensayo de Flexión\Fotos\20180508_131640.jpg"/>
          <p:cNvPicPr/>
          <p:nvPr/>
        </p:nvPicPr>
        <p:blipFill rotWithShape="1">
          <a:blip r:embed="rId3" cstate="print">
            <a:extLst>
              <a:ext uri="{28A0092B-C50C-407E-A947-70E740481C1C}">
                <a14:useLocalDpi xmlns:a14="http://schemas.microsoft.com/office/drawing/2010/main" val="0"/>
              </a:ext>
            </a:extLst>
          </a:blip>
          <a:srcRect l="12682" t="19222" b="7543"/>
          <a:stretch/>
        </p:blipFill>
        <p:spPr bwMode="auto">
          <a:xfrm rot="5400000">
            <a:off x="703302" y="2059421"/>
            <a:ext cx="3205422" cy="2335127"/>
          </a:xfrm>
          <a:prstGeom prst="rect">
            <a:avLst/>
          </a:prstGeom>
          <a:noFill/>
          <a:ln>
            <a:noFill/>
          </a:ln>
          <a:extLst>
            <a:ext uri="{53640926-AAD7-44D8-BBD7-CCE9431645EC}">
              <a14:shadowObscured xmlns:a14="http://schemas.microsoft.com/office/drawing/2010/main"/>
            </a:ext>
          </a:extLst>
        </p:spPr>
      </p:pic>
      <p:sp>
        <p:nvSpPr>
          <p:cNvPr id="9" name="Rectángulo 8"/>
          <p:cNvSpPr/>
          <p:nvPr/>
        </p:nvSpPr>
        <p:spPr>
          <a:xfrm>
            <a:off x="547103" y="4980353"/>
            <a:ext cx="3351568" cy="646331"/>
          </a:xfrm>
          <a:prstGeom prst="rect">
            <a:avLst/>
          </a:prstGeom>
        </p:spPr>
        <p:txBody>
          <a:bodyPr wrap="square">
            <a:spAutoFit/>
          </a:bodyPr>
          <a:lstStyle/>
          <a:p>
            <a:pPr marL="285750" indent="-285750" algn="ctr">
              <a:buFont typeface="Arial" panose="020B0604020202020204" pitchFamily="34" charset="0"/>
              <a:buChar char="•"/>
            </a:pPr>
            <a:r>
              <a:rPr lang="es-EC" dirty="0" smtClean="0"/>
              <a:t>Calibración de la celda de carga de la máquina. </a:t>
            </a:r>
            <a:endParaRPr lang="es-EC" dirty="0"/>
          </a:p>
        </p:txBody>
      </p:sp>
      <p:sp>
        <p:nvSpPr>
          <p:cNvPr id="10" name="Rectángulo 9"/>
          <p:cNvSpPr/>
          <p:nvPr/>
        </p:nvSpPr>
        <p:spPr>
          <a:xfrm>
            <a:off x="4174224" y="4336374"/>
            <a:ext cx="3351568" cy="2031325"/>
          </a:xfrm>
          <a:prstGeom prst="rect">
            <a:avLst/>
          </a:prstGeom>
        </p:spPr>
        <p:txBody>
          <a:bodyPr wrap="square">
            <a:spAutoFit/>
          </a:bodyPr>
          <a:lstStyle/>
          <a:p>
            <a:pPr marL="285750" indent="-285750" algn="ctr">
              <a:buFont typeface="Arial" panose="020B0604020202020204" pitchFamily="34" charset="0"/>
              <a:buChar char="•"/>
            </a:pPr>
            <a:r>
              <a:rPr lang="es-EC" dirty="0" smtClean="0"/>
              <a:t>Velocidad brazo móvil: 42,66 [mm/min] – 402 [Hz].</a:t>
            </a:r>
          </a:p>
          <a:p>
            <a:pPr algn="ctr"/>
            <a:endParaRPr lang="es-EC" dirty="0" smtClean="0"/>
          </a:p>
          <a:p>
            <a:pPr algn="ctr"/>
            <a:endParaRPr lang="es-EC" dirty="0"/>
          </a:p>
          <a:p>
            <a:pPr algn="ctr"/>
            <a:r>
              <a:rPr lang="es-EC" dirty="0" smtClean="0"/>
              <a:t>Depende de la tasa de deformación en la fibra externa. </a:t>
            </a:r>
            <a:endParaRPr lang="es-EC" dirty="0"/>
          </a:p>
        </p:txBody>
      </p:sp>
      <p:sp>
        <p:nvSpPr>
          <p:cNvPr id="11" name="Rectángulo 10"/>
          <p:cNvSpPr/>
          <p:nvPr/>
        </p:nvSpPr>
        <p:spPr>
          <a:xfrm>
            <a:off x="7718217" y="4316657"/>
            <a:ext cx="3351568" cy="2031325"/>
          </a:xfrm>
          <a:prstGeom prst="rect">
            <a:avLst/>
          </a:prstGeom>
        </p:spPr>
        <p:txBody>
          <a:bodyPr wrap="square">
            <a:spAutoFit/>
          </a:bodyPr>
          <a:lstStyle/>
          <a:p>
            <a:pPr marL="285750" indent="-285750" algn="ctr">
              <a:buFont typeface="Arial" panose="020B0604020202020204" pitchFamily="34" charset="0"/>
              <a:buChar char="•"/>
            </a:pPr>
            <a:r>
              <a:rPr lang="es-EC" dirty="0" smtClean="0"/>
              <a:t>Deflexión para terminar la prueba: 21,33 [mm].</a:t>
            </a:r>
          </a:p>
          <a:p>
            <a:pPr algn="ctr"/>
            <a:endParaRPr lang="es-EC" dirty="0" smtClean="0"/>
          </a:p>
          <a:p>
            <a:pPr algn="ctr"/>
            <a:endParaRPr lang="es-EC" dirty="0"/>
          </a:p>
          <a:p>
            <a:pPr algn="ctr"/>
            <a:r>
              <a:rPr lang="es-EC" dirty="0" smtClean="0"/>
              <a:t>Deformación máxima en la fibra externa ha alcanzado el 5%.</a:t>
            </a:r>
            <a:endParaRPr lang="es-EC" dirty="0"/>
          </a:p>
        </p:txBody>
      </p:sp>
    </p:spTree>
    <p:extLst>
      <p:ext uri="{BB962C8B-B14F-4D97-AF65-F5344CB8AC3E}">
        <p14:creationId xmlns:p14="http://schemas.microsoft.com/office/powerpoint/2010/main" val="4151182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Flexión: Cálculos y Reporte</a:t>
            </a:r>
          </a:p>
          <a:p>
            <a:pPr marL="0" indent="0">
              <a:buFont typeface="Wingdings 3" charset="2"/>
              <a:buNone/>
            </a:pPr>
            <a:endParaRPr lang="es-EC" sz="2000" b="1" dirty="0" smtClean="0"/>
          </a:p>
          <a:p>
            <a:pPr marL="0" indent="0">
              <a:buFont typeface="Wingdings 3" charset="2"/>
              <a:buNone/>
            </a:pPr>
            <a:endParaRPr lang="es-EC" sz="2000" b="1" dirty="0"/>
          </a:p>
        </p:txBody>
      </p:sp>
      <p:sp>
        <p:nvSpPr>
          <p:cNvPr id="5" name="Rectángulo 4"/>
          <p:cNvSpPr/>
          <p:nvPr/>
        </p:nvSpPr>
        <p:spPr>
          <a:xfrm>
            <a:off x="723054" y="469130"/>
            <a:ext cx="2928779" cy="646331"/>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Esfuerzo de Flexión máximo.</a:t>
            </a:r>
            <a:endParaRPr lang="es-EC" dirty="0"/>
          </a:p>
        </p:txBody>
      </p:sp>
      <mc:AlternateContent xmlns:mc="http://schemas.openxmlformats.org/markup-compatibility/2006" xmlns:a14="http://schemas.microsoft.com/office/drawing/2010/main">
        <mc:Choice Requires="a14">
          <p:sp>
            <p:nvSpPr>
              <p:cNvPr id="6" name="Rectángulo 5"/>
              <p:cNvSpPr/>
              <p:nvPr/>
            </p:nvSpPr>
            <p:spPr>
              <a:xfrm>
                <a:off x="1546947" y="1385274"/>
                <a:ext cx="128099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𝑓</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m:t>
                          </m:r>
                          <m:r>
                            <a:rPr lang="es-EC" i="1">
                              <a:latin typeface="Cambria Math" panose="02040503050406030204" pitchFamily="18" charset="0"/>
                            </a:rPr>
                            <m:t>𝑃𝐿</m:t>
                          </m:r>
                        </m:num>
                        <m:den>
                          <m:r>
                            <a:rPr lang="es-EC" i="0">
                              <a:latin typeface="Cambria Math" panose="02040503050406030204" pitchFamily="18" charset="0"/>
                            </a:rPr>
                            <m:t>2</m:t>
                          </m:r>
                          <m:r>
                            <a:rPr lang="es-EC" i="1">
                              <a:latin typeface="Cambria Math" panose="02040503050406030204" pitchFamily="18" charset="0"/>
                            </a:rPr>
                            <m:t>𝑏</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2</m:t>
                              </m:r>
                            </m:sup>
                          </m:sSup>
                        </m:den>
                      </m:f>
                    </m:oMath>
                  </m:oMathPara>
                </a14:m>
                <a:endParaRPr lang="es-EC" dirty="0"/>
              </a:p>
            </p:txBody>
          </p:sp>
        </mc:Choice>
        <mc:Fallback xmlns="">
          <p:sp>
            <p:nvSpPr>
              <p:cNvPr id="6" name="Rectángulo 5"/>
              <p:cNvSpPr>
                <a:spLocks noRot="1" noChangeAspect="1" noMove="1" noResize="1" noEditPoints="1" noAdjustHandles="1" noChangeArrowheads="1" noChangeShapeType="1" noTextEdit="1"/>
              </p:cNvSpPr>
              <p:nvPr/>
            </p:nvSpPr>
            <p:spPr>
              <a:xfrm>
                <a:off x="1546947" y="1385274"/>
                <a:ext cx="1280992" cy="612732"/>
              </a:xfrm>
              <a:prstGeom prst="rect">
                <a:avLst/>
              </a:prstGeom>
              <a:blipFill>
                <a:blip r:embed="rId2"/>
                <a:stretch>
                  <a:fillRect/>
                </a:stretch>
              </a:blipFill>
            </p:spPr>
            <p:txBody>
              <a:bodyPr/>
              <a:lstStyle/>
              <a:p>
                <a:r>
                  <a:rPr lang="es-EC">
                    <a:noFill/>
                  </a:rPr>
                  <a:t> </a:t>
                </a:r>
              </a:p>
            </p:txBody>
          </p:sp>
        </mc:Fallback>
      </mc:AlternateContent>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4426300" y="647931"/>
            <a:ext cx="3833610" cy="2377901"/>
          </a:xfrm>
          <a:prstGeom prst="rect">
            <a:avLst/>
          </a:prstGeom>
          <a:noFill/>
        </p:spPr>
      </p:pic>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4426300" y="3170842"/>
            <a:ext cx="3888971" cy="2501006"/>
          </a:xfrm>
          <a:prstGeom prst="rect">
            <a:avLst/>
          </a:prstGeom>
          <a:noFill/>
        </p:spPr>
      </p:pic>
      <p:sp>
        <p:nvSpPr>
          <p:cNvPr id="10" name="Rectángulo 9"/>
          <p:cNvSpPr/>
          <p:nvPr/>
        </p:nvSpPr>
        <p:spPr>
          <a:xfrm>
            <a:off x="8689417" y="502921"/>
            <a:ext cx="2928779" cy="923330"/>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Límite de Proporcionalidad a Flexión.</a:t>
            </a:r>
            <a:endParaRPr lang="es-EC" dirty="0"/>
          </a:p>
        </p:txBody>
      </p:sp>
      <p:graphicFrame>
        <p:nvGraphicFramePr>
          <p:cNvPr id="12" name="Tabla 11"/>
          <p:cNvGraphicFramePr>
            <a:graphicFrameLocks noGrp="1"/>
          </p:cNvGraphicFramePr>
          <p:nvPr>
            <p:extLst>
              <p:ext uri="{D42A27DB-BD31-4B8C-83A1-F6EECF244321}">
                <p14:modId xmlns:p14="http://schemas.microsoft.com/office/powerpoint/2010/main" val="3134869698"/>
              </p:ext>
            </p:extLst>
          </p:nvPr>
        </p:nvGraphicFramePr>
        <p:xfrm>
          <a:off x="9206365" y="2153869"/>
          <a:ext cx="2278828" cy="4354998"/>
        </p:xfrm>
        <a:graphic>
          <a:graphicData uri="http://schemas.openxmlformats.org/drawingml/2006/table">
            <a:tbl>
              <a:tblPr firstRow="1" firstCol="1" bandRow="1">
                <a:tableStyleId>{5C22544A-7EE6-4342-B048-85BDC9FD1C3A}</a:tableStyleId>
              </a:tblPr>
              <a:tblGrid>
                <a:gridCol w="839863">
                  <a:extLst>
                    <a:ext uri="{9D8B030D-6E8A-4147-A177-3AD203B41FA5}">
                      <a16:colId xmlns:a16="http://schemas.microsoft.com/office/drawing/2014/main" val="1916293282"/>
                    </a:ext>
                  </a:extLst>
                </a:gridCol>
                <a:gridCol w="1438965">
                  <a:extLst>
                    <a:ext uri="{9D8B030D-6E8A-4147-A177-3AD203B41FA5}">
                      <a16:colId xmlns:a16="http://schemas.microsoft.com/office/drawing/2014/main" val="3489124960"/>
                    </a:ext>
                  </a:extLst>
                </a:gridCol>
              </a:tblGrid>
              <a:tr h="757353">
                <a:tc>
                  <a:txBody>
                    <a:bodyPr/>
                    <a:lstStyle/>
                    <a:p>
                      <a:pPr algn="ctr">
                        <a:lnSpc>
                          <a:spcPct val="107000"/>
                        </a:lnSpc>
                        <a:spcAft>
                          <a:spcPts val="0"/>
                        </a:spcAft>
                      </a:pPr>
                      <a:r>
                        <a:rPr lang="es-EC" sz="1100">
                          <a:effectLst/>
                        </a:rPr>
                        <a:t>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dirty="0">
                          <a:effectLst/>
                        </a:rPr>
                        <a:t>Esfuerzo Límite de Proporcionalidad [</a:t>
                      </a:r>
                      <a:r>
                        <a:rPr lang="es-EC" sz="1100" dirty="0" err="1">
                          <a:effectLst/>
                        </a:rPr>
                        <a:t>MPa</a:t>
                      </a:r>
                      <a:r>
                        <a:rPr lang="es-EC" sz="11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1404454857"/>
                  </a:ext>
                </a:extLst>
              </a:tr>
              <a:tr h="239843">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1519162366"/>
                  </a:ext>
                </a:extLst>
              </a:tr>
              <a:tr h="239843">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1596456021"/>
                  </a:ext>
                </a:extLst>
              </a:tr>
              <a:tr h="239843">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57,3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4113722996"/>
                  </a:ext>
                </a:extLst>
              </a:tr>
              <a:tr h="239843">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201284363"/>
                  </a:ext>
                </a:extLst>
              </a:tr>
              <a:tr h="239843">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2334696546"/>
                  </a:ext>
                </a:extLst>
              </a:tr>
              <a:tr h="239843">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513949358"/>
                  </a:ext>
                </a:extLst>
              </a:tr>
              <a:tr h="239843">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2211830005"/>
                  </a:ext>
                </a:extLst>
              </a:tr>
              <a:tr h="239843">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2371486277"/>
                  </a:ext>
                </a:extLst>
              </a:tr>
              <a:tr h="239843">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4076036209"/>
                  </a:ext>
                </a:extLst>
              </a:tr>
              <a:tr h="239843">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59,9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4232315910"/>
                  </a:ext>
                </a:extLst>
              </a:tr>
              <a:tr h="239843">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4234663505"/>
                  </a:ext>
                </a:extLst>
              </a:tr>
              <a:tr h="239843">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2542760417"/>
                  </a:ext>
                </a:extLst>
              </a:tr>
              <a:tr h="239843">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59,5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2633906657"/>
                  </a:ext>
                </a:extLst>
              </a:tr>
              <a:tr h="239843">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a:effectLst/>
                        </a:rPr>
                        <a:t>62,0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2635198321"/>
                  </a:ext>
                </a:extLst>
              </a:tr>
              <a:tr h="239843">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tc>
                  <a:txBody>
                    <a:bodyPr/>
                    <a:lstStyle/>
                    <a:p>
                      <a:pPr algn="ctr">
                        <a:lnSpc>
                          <a:spcPct val="107000"/>
                        </a:lnSpc>
                        <a:spcAft>
                          <a:spcPts val="0"/>
                        </a:spcAft>
                      </a:pPr>
                      <a:r>
                        <a:rPr lang="es-EC" sz="1100" dirty="0">
                          <a:effectLst/>
                        </a:rPr>
                        <a:t>62,9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679" marR="65679" marT="0" marB="0" anchor="ctr"/>
                </a:tc>
                <a:extLst>
                  <a:ext uri="{0D108BD9-81ED-4DB2-BD59-A6C34878D82A}">
                    <a16:rowId xmlns:a16="http://schemas.microsoft.com/office/drawing/2014/main" val="544751499"/>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4293608916"/>
              </p:ext>
            </p:extLst>
          </p:nvPr>
        </p:nvGraphicFramePr>
        <p:xfrm>
          <a:off x="914099" y="2153869"/>
          <a:ext cx="2737734" cy="4354998"/>
        </p:xfrm>
        <a:graphic>
          <a:graphicData uri="http://schemas.openxmlformats.org/drawingml/2006/table">
            <a:tbl>
              <a:tblPr firstRow="1" firstCol="1" bandRow="1">
                <a:tableStyleId>{5C22544A-7EE6-4342-B048-85BDC9FD1C3A}</a:tableStyleId>
              </a:tblPr>
              <a:tblGrid>
                <a:gridCol w="734822">
                  <a:extLst>
                    <a:ext uri="{9D8B030D-6E8A-4147-A177-3AD203B41FA5}">
                      <a16:colId xmlns:a16="http://schemas.microsoft.com/office/drawing/2014/main" val="1474875591"/>
                    </a:ext>
                  </a:extLst>
                </a:gridCol>
                <a:gridCol w="2002912">
                  <a:extLst>
                    <a:ext uri="{9D8B030D-6E8A-4147-A177-3AD203B41FA5}">
                      <a16:colId xmlns:a16="http://schemas.microsoft.com/office/drawing/2014/main" val="1894844173"/>
                    </a:ext>
                  </a:extLst>
                </a:gridCol>
              </a:tblGrid>
              <a:tr h="394218">
                <a:tc>
                  <a:txBody>
                    <a:bodyPr/>
                    <a:lstStyle/>
                    <a:p>
                      <a:pPr algn="ctr">
                        <a:lnSpc>
                          <a:spcPct val="107000"/>
                        </a:lnSpc>
                        <a:spcAft>
                          <a:spcPts val="0"/>
                        </a:spcAft>
                      </a:pPr>
                      <a:r>
                        <a:rPr lang="es-EC" sz="1100">
                          <a:effectLst/>
                        </a:rPr>
                        <a:t>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Esfuerzo de Flexión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3344564"/>
                  </a:ext>
                </a:extLst>
              </a:tr>
              <a:tr h="264052">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3796010"/>
                  </a:ext>
                </a:extLst>
              </a:tr>
              <a:tr h="264052">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81,9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3877299"/>
                  </a:ext>
                </a:extLst>
              </a:tr>
              <a:tr h="264052">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6198305"/>
                  </a:ext>
                </a:extLst>
              </a:tr>
              <a:tr h="264052">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81,2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7401719"/>
                  </a:ext>
                </a:extLst>
              </a:tr>
              <a:tr h="264052">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4431629"/>
                  </a:ext>
                </a:extLst>
              </a:tr>
              <a:tr h="264052">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0746153"/>
                  </a:ext>
                </a:extLst>
              </a:tr>
              <a:tr h="264052">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6925408"/>
                  </a:ext>
                </a:extLst>
              </a:tr>
              <a:tr h="264052">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2172823"/>
                  </a:ext>
                </a:extLst>
              </a:tr>
              <a:tr h="264052">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8603227"/>
                  </a:ext>
                </a:extLst>
              </a:tr>
              <a:tr h="264052">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1244077"/>
                  </a:ext>
                </a:extLst>
              </a:tr>
              <a:tr h="264052">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80,1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6834055"/>
                  </a:ext>
                </a:extLst>
              </a:tr>
              <a:tr h="264052">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5643622"/>
                  </a:ext>
                </a:extLst>
              </a:tr>
              <a:tr h="264052">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881831"/>
                  </a:ext>
                </a:extLst>
              </a:tr>
              <a:tr h="264052">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9935584"/>
                  </a:ext>
                </a:extLst>
              </a:tr>
              <a:tr h="264052">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dirty="0">
                          <a:effectLst/>
                        </a:rPr>
                        <a:t>79,5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1024153"/>
                  </a:ext>
                </a:extLst>
              </a:tr>
            </a:tbl>
          </a:graphicData>
        </a:graphic>
      </p:graphicFrame>
      <p:sp>
        <p:nvSpPr>
          <p:cNvPr id="14" name="Rectángulo 13"/>
          <p:cNvSpPr/>
          <p:nvPr/>
        </p:nvSpPr>
        <p:spPr>
          <a:xfrm>
            <a:off x="4728095" y="5786175"/>
            <a:ext cx="3531815" cy="954107"/>
          </a:xfrm>
          <a:prstGeom prst="rect">
            <a:avLst/>
          </a:prstGeom>
        </p:spPr>
        <p:txBody>
          <a:bodyPr wrap="square">
            <a:spAutoFit/>
          </a:bodyPr>
          <a:lstStyle/>
          <a:p>
            <a:pPr algn="ctr"/>
            <a:r>
              <a:rPr lang="es-EC" sz="1400" dirty="0" smtClean="0"/>
              <a:t>Donde: </a:t>
            </a:r>
          </a:p>
          <a:p>
            <a:pPr algn="ctr"/>
            <a:r>
              <a:rPr lang="es-EC" sz="1400" dirty="0" smtClean="0"/>
              <a:t>P es la carga aplicada.</a:t>
            </a:r>
          </a:p>
          <a:p>
            <a:pPr algn="ctr"/>
            <a:r>
              <a:rPr lang="es-EC" sz="1400" dirty="0" smtClean="0"/>
              <a:t>b es el ancho de la muestra.</a:t>
            </a:r>
          </a:p>
          <a:p>
            <a:pPr algn="ctr"/>
            <a:r>
              <a:rPr lang="es-EC" sz="1400" dirty="0" smtClean="0"/>
              <a:t>d es el espesor de la muestra.</a:t>
            </a:r>
            <a:endParaRPr lang="es-EC" sz="1400" dirty="0"/>
          </a:p>
        </p:txBody>
      </p:sp>
    </p:spTree>
    <p:extLst>
      <p:ext uri="{BB962C8B-B14F-4D97-AF65-F5344CB8AC3E}">
        <p14:creationId xmlns:p14="http://schemas.microsoft.com/office/powerpoint/2010/main" val="2267647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5137566" y="1151445"/>
                <a:ext cx="1320746"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𝐵</m:t>
                          </m:r>
                        </m:sub>
                      </m:sSub>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𝐿</m:t>
                              </m:r>
                            </m:e>
                            <m:sup>
                              <m:r>
                                <a:rPr lang="es-EC" i="0">
                                  <a:latin typeface="Cambria Math" panose="02040503050406030204" pitchFamily="18" charset="0"/>
                                </a:rPr>
                                <m:t>3</m:t>
                              </m:r>
                            </m:sup>
                          </m:sSup>
                          <m:r>
                            <a:rPr lang="es-EC" i="1">
                              <a:latin typeface="Cambria Math" panose="02040503050406030204" pitchFamily="18" charset="0"/>
                            </a:rPr>
                            <m:t>𝑚</m:t>
                          </m:r>
                        </m:num>
                        <m:den>
                          <m:r>
                            <a:rPr lang="es-EC" i="0">
                              <a:latin typeface="Cambria Math" panose="02040503050406030204" pitchFamily="18" charset="0"/>
                            </a:rPr>
                            <m:t>4</m:t>
                          </m:r>
                          <m:r>
                            <a:rPr lang="es-EC" i="1">
                              <a:latin typeface="Cambria Math" panose="02040503050406030204" pitchFamily="18" charset="0"/>
                            </a:rPr>
                            <m:t>𝑏</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3</m:t>
                              </m:r>
                            </m:sup>
                          </m:sSup>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137566" y="1151445"/>
                <a:ext cx="1320746" cy="648126"/>
              </a:xfrm>
              <a:prstGeom prst="rect">
                <a:avLst/>
              </a:prstGeom>
              <a:blipFill>
                <a:blip r:embed="rId2"/>
                <a:stretch>
                  <a:fillRect/>
                </a:stretch>
              </a:blipFill>
            </p:spPr>
            <p:txBody>
              <a:bodyPr/>
              <a:lstStyle/>
              <a:p>
                <a:r>
                  <a:rPr lang="es-EC">
                    <a:noFill/>
                  </a:rPr>
                  <a:t> </a:t>
                </a:r>
              </a:p>
            </p:txBody>
          </p:sp>
        </mc:Fallback>
      </mc:AlternateContent>
      <p:sp>
        <p:nvSpPr>
          <p:cNvPr id="5" name="Rectángulo 4"/>
          <p:cNvSpPr/>
          <p:nvPr/>
        </p:nvSpPr>
        <p:spPr>
          <a:xfrm>
            <a:off x="4183920" y="319502"/>
            <a:ext cx="2928779" cy="646331"/>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Módulo de Elasticidad por flexión.</a:t>
            </a:r>
            <a:endParaRPr lang="es-EC" dirty="0"/>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012536" y="1906928"/>
            <a:ext cx="4706620" cy="2997581"/>
          </a:xfrm>
          <a:prstGeom prst="rect">
            <a:avLst/>
          </a:prstGeom>
          <a:noFill/>
        </p:spPr>
      </p:pic>
      <p:graphicFrame>
        <p:nvGraphicFramePr>
          <p:cNvPr id="7" name="Tabla 6"/>
          <p:cNvGraphicFramePr>
            <a:graphicFrameLocks noGrp="1"/>
          </p:cNvGraphicFramePr>
          <p:nvPr>
            <p:extLst>
              <p:ext uri="{D42A27DB-BD31-4B8C-83A1-F6EECF244321}">
                <p14:modId xmlns:p14="http://schemas.microsoft.com/office/powerpoint/2010/main" val="1000505250"/>
              </p:ext>
            </p:extLst>
          </p:nvPr>
        </p:nvGraphicFramePr>
        <p:xfrm>
          <a:off x="7382554" y="1666834"/>
          <a:ext cx="2875350" cy="4742272"/>
        </p:xfrm>
        <a:graphic>
          <a:graphicData uri="http://schemas.openxmlformats.org/drawingml/2006/table">
            <a:tbl>
              <a:tblPr firstRow="1" firstCol="1" bandRow="1">
                <a:tableStyleId>{5C22544A-7EE6-4342-B048-85BDC9FD1C3A}</a:tableStyleId>
              </a:tblPr>
              <a:tblGrid>
                <a:gridCol w="958450">
                  <a:extLst>
                    <a:ext uri="{9D8B030D-6E8A-4147-A177-3AD203B41FA5}">
                      <a16:colId xmlns:a16="http://schemas.microsoft.com/office/drawing/2014/main" val="2670211303"/>
                    </a:ext>
                  </a:extLst>
                </a:gridCol>
                <a:gridCol w="958450">
                  <a:extLst>
                    <a:ext uri="{9D8B030D-6E8A-4147-A177-3AD203B41FA5}">
                      <a16:colId xmlns:a16="http://schemas.microsoft.com/office/drawing/2014/main" val="2301274606"/>
                    </a:ext>
                  </a:extLst>
                </a:gridCol>
                <a:gridCol w="958450">
                  <a:extLst>
                    <a:ext uri="{9D8B030D-6E8A-4147-A177-3AD203B41FA5}">
                      <a16:colId xmlns:a16="http://schemas.microsoft.com/office/drawing/2014/main" val="2190693116"/>
                    </a:ext>
                  </a:extLst>
                </a:gridCol>
              </a:tblGrid>
              <a:tr h="296392">
                <a:tc>
                  <a:txBody>
                    <a:bodyPr/>
                    <a:lstStyle/>
                    <a:p>
                      <a:pPr algn="ctr">
                        <a:lnSpc>
                          <a:spcPct val="107000"/>
                        </a:lnSpc>
                        <a:spcAft>
                          <a:spcPts val="0"/>
                        </a:spcAft>
                      </a:pPr>
                      <a:r>
                        <a:rPr lang="es-EC" sz="1100">
                          <a:effectLst/>
                        </a:rPr>
                        <a:t>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E</a:t>
                      </a:r>
                      <a:r>
                        <a:rPr lang="es-EC" sz="1100" baseline="-25000">
                          <a:effectLst/>
                        </a:rPr>
                        <a:t>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0480634"/>
                  </a:ext>
                </a:extLst>
              </a:tr>
              <a:tr h="296392">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44,274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1829,0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4707875"/>
                  </a:ext>
                </a:extLst>
              </a:tr>
              <a:tr h="296392">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45,011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1846,4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8565812"/>
                  </a:ext>
                </a:extLst>
              </a:tr>
              <a:tr h="296392">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44,83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1739,9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5860741"/>
                  </a:ext>
                </a:extLst>
              </a:tr>
              <a:tr h="296392">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42,935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1755,7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1480460"/>
                  </a:ext>
                </a:extLst>
              </a:tr>
              <a:tr h="296392">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42,086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1719,5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0544487"/>
                  </a:ext>
                </a:extLst>
              </a:tr>
              <a:tr h="296392">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39,869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1746,6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9579993"/>
                  </a:ext>
                </a:extLst>
              </a:tr>
              <a:tr h="296392">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40,038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1726,4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663855"/>
                  </a:ext>
                </a:extLst>
              </a:tr>
              <a:tr h="296392">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43,114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1737,8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17474027"/>
                  </a:ext>
                </a:extLst>
              </a:tr>
              <a:tr h="296392">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42,338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1658,8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9502645"/>
                  </a:ext>
                </a:extLst>
              </a:tr>
              <a:tr h="296392">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41,929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1702,3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0288790"/>
                  </a:ext>
                </a:extLst>
              </a:tr>
              <a:tr h="296392">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44,169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1753,8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7783229"/>
                  </a:ext>
                </a:extLst>
              </a:tr>
              <a:tr h="296392">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40,817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1771,3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2760795"/>
                  </a:ext>
                </a:extLst>
              </a:tr>
              <a:tr h="296392">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40,421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1753,1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4934140"/>
                  </a:ext>
                </a:extLst>
              </a:tr>
              <a:tr h="296392">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41,834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1795,3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2200381"/>
                  </a:ext>
                </a:extLst>
              </a:tr>
              <a:tr h="296392">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42,729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1777,1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5206461"/>
                  </a:ext>
                </a:extLst>
              </a:tr>
            </a:tbl>
          </a:graphicData>
        </a:graphic>
      </p:graphicFrame>
      <p:sp>
        <p:nvSpPr>
          <p:cNvPr id="8" name="Rectángulo 7"/>
          <p:cNvSpPr/>
          <p:nvPr/>
        </p:nvSpPr>
        <p:spPr>
          <a:xfrm>
            <a:off x="1394691" y="5024111"/>
            <a:ext cx="4681912" cy="1384995"/>
          </a:xfrm>
          <a:prstGeom prst="rect">
            <a:avLst/>
          </a:prstGeom>
        </p:spPr>
        <p:txBody>
          <a:bodyPr wrap="square">
            <a:spAutoFit/>
          </a:bodyPr>
          <a:lstStyle/>
          <a:p>
            <a:pPr algn="ctr"/>
            <a:r>
              <a:rPr lang="es-EC" sz="1400" dirty="0" smtClean="0"/>
              <a:t>Donde: </a:t>
            </a:r>
          </a:p>
          <a:p>
            <a:pPr algn="ctr"/>
            <a:r>
              <a:rPr lang="es-EC" sz="1400" dirty="0"/>
              <a:t>L</a:t>
            </a:r>
            <a:r>
              <a:rPr lang="es-EC" sz="1400" dirty="0" smtClean="0"/>
              <a:t> es la longitud entre apoyos.</a:t>
            </a:r>
          </a:p>
          <a:p>
            <a:pPr algn="ctr"/>
            <a:r>
              <a:rPr lang="es-EC" sz="1400" dirty="0"/>
              <a:t>m</a:t>
            </a:r>
            <a:r>
              <a:rPr lang="es-EC" sz="1400" dirty="0" smtClean="0"/>
              <a:t> es la pendiente en la porción de inicial de la curva esfuerzo – deflexión.</a:t>
            </a:r>
          </a:p>
          <a:p>
            <a:pPr algn="ctr"/>
            <a:r>
              <a:rPr lang="es-EC" sz="1400" dirty="0" smtClean="0"/>
              <a:t>b es el ancho de la muestra.</a:t>
            </a:r>
          </a:p>
          <a:p>
            <a:pPr algn="ctr"/>
            <a:r>
              <a:rPr lang="es-EC" sz="1400" dirty="0" smtClean="0"/>
              <a:t>d es el espesor de la muestra.</a:t>
            </a:r>
            <a:endParaRPr lang="es-EC" sz="1400" dirty="0"/>
          </a:p>
        </p:txBody>
      </p:sp>
    </p:spTree>
    <p:extLst>
      <p:ext uri="{BB962C8B-B14F-4D97-AF65-F5344CB8AC3E}">
        <p14:creationId xmlns:p14="http://schemas.microsoft.com/office/powerpoint/2010/main" val="2859947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103756" y="138545"/>
            <a:ext cx="8596668" cy="996747"/>
          </a:xfrm>
        </p:spPr>
        <p:txBody>
          <a:bodyPr>
            <a:normAutofit/>
          </a:bodyPr>
          <a:lstStyle/>
          <a:p>
            <a:pPr marL="0" indent="0">
              <a:buNone/>
            </a:pPr>
            <a:r>
              <a:rPr lang="es-EC" sz="2400" b="1" dirty="0" smtClean="0">
                <a:solidFill>
                  <a:srgbClr val="92D050"/>
                </a:solidFill>
              </a:rPr>
              <a:t>Ensayos Estáticos:</a:t>
            </a:r>
          </a:p>
          <a:p>
            <a:pPr marL="0" indent="0">
              <a:buNone/>
            </a:pPr>
            <a:r>
              <a:rPr lang="es-EC" sz="2000" b="1" dirty="0" smtClean="0"/>
              <a:t>Ensayo Cortante: Equipos Utilizados</a:t>
            </a:r>
            <a:endParaRPr lang="es-EC" sz="2000" b="1" dirty="0"/>
          </a:p>
          <a:p>
            <a:pPr marL="0" indent="0">
              <a:buNone/>
            </a:pPr>
            <a:endParaRPr lang="es-EC" sz="2000" b="1" dirty="0"/>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758" y="1561302"/>
            <a:ext cx="2012311" cy="2555559"/>
          </a:xfrm>
          <a:prstGeom prst="rect">
            <a:avLst/>
          </a:prstGeom>
          <a:noFill/>
          <a:ln>
            <a:noFill/>
          </a:ln>
        </p:spPr>
      </p:pic>
      <p:sp>
        <p:nvSpPr>
          <p:cNvPr id="8" name="Marcador de contenido 2"/>
          <p:cNvSpPr txBox="1">
            <a:spLocks/>
          </p:cNvSpPr>
          <p:nvPr/>
        </p:nvSpPr>
        <p:spPr>
          <a:xfrm>
            <a:off x="619633" y="1135292"/>
            <a:ext cx="1977428" cy="34256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Matriz Inferior – A36</a:t>
            </a:r>
          </a:p>
          <a:p>
            <a:pPr marL="0" indent="0">
              <a:buFont typeface="Wingdings 3" charset="2"/>
              <a:buNone/>
            </a:pPr>
            <a:endParaRPr lang="es-EC" sz="2000" b="1" dirty="0"/>
          </a:p>
        </p:txBody>
      </p:sp>
      <p:pic>
        <p:nvPicPr>
          <p:cNvPr id="9" name="Imagen 8" descr="C:\Users\Francisco\Documents\Universidad\Tesis\Ensayo Cortante\Fotos\20180528_144900.jpg"/>
          <p:cNvPicPr/>
          <p:nvPr/>
        </p:nvPicPr>
        <p:blipFill rotWithShape="1">
          <a:blip r:embed="rId3" cstate="print">
            <a:extLst>
              <a:ext uri="{28A0092B-C50C-407E-A947-70E740481C1C}">
                <a14:useLocalDpi xmlns:a14="http://schemas.microsoft.com/office/drawing/2010/main" val="0"/>
              </a:ext>
            </a:extLst>
          </a:blip>
          <a:srcRect r="5109" b="6083"/>
          <a:stretch/>
        </p:blipFill>
        <p:spPr bwMode="auto">
          <a:xfrm>
            <a:off x="6854384" y="1063344"/>
            <a:ext cx="2308226" cy="1697441"/>
          </a:xfrm>
          <a:prstGeom prst="rect">
            <a:avLst/>
          </a:prstGeom>
          <a:noFill/>
          <a:ln>
            <a:noFill/>
          </a:ln>
          <a:extLst>
            <a:ext uri="{53640926-AAD7-44D8-BBD7-CCE9431645EC}">
              <a14:shadowObscured xmlns:a14="http://schemas.microsoft.com/office/drawing/2010/main"/>
            </a:ext>
          </a:extLst>
        </p:spPr>
      </p:pic>
      <p:pic>
        <p:nvPicPr>
          <p:cNvPr id="10" name="Imagen 9" descr="C:\Users\Francisco\Documents\Universidad\Tesis\Ensayo Cortante\Fotos\20180524_103726.jpg"/>
          <p:cNvPicPr/>
          <p:nvPr/>
        </p:nvPicPr>
        <p:blipFill rotWithShape="1">
          <a:blip r:embed="rId4" cstate="print">
            <a:extLst>
              <a:ext uri="{28A0092B-C50C-407E-A947-70E740481C1C}">
                <a14:useLocalDpi xmlns:a14="http://schemas.microsoft.com/office/drawing/2010/main" val="0"/>
              </a:ext>
            </a:extLst>
          </a:blip>
          <a:srcRect l="11861" t="15815" r="21715" b="13869"/>
          <a:stretch/>
        </p:blipFill>
        <p:spPr bwMode="auto">
          <a:xfrm>
            <a:off x="6854384" y="2763558"/>
            <a:ext cx="2308225" cy="1664337"/>
          </a:xfrm>
          <a:prstGeom prst="rect">
            <a:avLst/>
          </a:prstGeom>
          <a:noFill/>
          <a:ln>
            <a:noFill/>
          </a:ln>
          <a:extLst>
            <a:ext uri="{53640926-AAD7-44D8-BBD7-CCE9431645EC}">
              <a14:shadowObscured xmlns:a14="http://schemas.microsoft.com/office/drawing/2010/main"/>
            </a:ext>
          </a:extLst>
        </p:spPr>
      </p:pic>
      <p:sp>
        <p:nvSpPr>
          <p:cNvPr id="11" name="Marcador de contenido 2"/>
          <p:cNvSpPr txBox="1">
            <a:spLocks/>
          </p:cNvSpPr>
          <p:nvPr/>
        </p:nvSpPr>
        <p:spPr>
          <a:xfrm>
            <a:off x="7019782" y="717209"/>
            <a:ext cx="1977428" cy="34256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Matriz Superior – A36</a:t>
            </a:r>
          </a:p>
          <a:p>
            <a:pPr marL="0" indent="0">
              <a:buFont typeface="Wingdings 3" charset="2"/>
              <a:buNone/>
            </a:pPr>
            <a:endParaRPr lang="es-EC" sz="2000" b="1" dirty="0"/>
          </a:p>
        </p:txBody>
      </p:sp>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2597061" y="1905565"/>
            <a:ext cx="2872714" cy="1502653"/>
          </a:xfrm>
          <a:prstGeom prst="rect">
            <a:avLst/>
          </a:prstGeom>
          <a:noFill/>
          <a:ln>
            <a:noFill/>
          </a:ln>
        </p:spPr>
      </p:pic>
      <p:pic>
        <p:nvPicPr>
          <p:cNvPr id="13" name="Imagen 12" descr="C:\Users\Francisco\Documents\Universidad\Tesis\Ensayo Cortante\Fotos\20180528_135416.jpg"/>
          <p:cNvPicPr/>
          <p:nvPr/>
        </p:nvPicPr>
        <p:blipFill rotWithShape="1">
          <a:blip r:embed="rId6" cstate="print">
            <a:extLst>
              <a:ext uri="{28A0092B-C50C-407E-A947-70E740481C1C}">
                <a14:useLocalDpi xmlns:a14="http://schemas.microsoft.com/office/drawing/2010/main" val="0"/>
              </a:ext>
            </a:extLst>
          </a:blip>
          <a:srcRect l="5942" t="11316" b="20338"/>
          <a:stretch/>
        </p:blipFill>
        <p:spPr bwMode="auto">
          <a:xfrm>
            <a:off x="1383903" y="4542871"/>
            <a:ext cx="3503979" cy="2198307"/>
          </a:xfrm>
          <a:prstGeom prst="rect">
            <a:avLst/>
          </a:prstGeom>
          <a:noFill/>
          <a:ln>
            <a:noFill/>
          </a:ln>
          <a:extLst>
            <a:ext uri="{53640926-AAD7-44D8-BBD7-CCE9431645EC}">
              <a14:shadowObscured xmlns:a14="http://schemas.microsoft.com/office/drawing/2010/main"/>
            </a:ext>
          </a:extLst>
        </p:spPr>
      </p:pic>
      <p:sp>
        <p:nvSpPr>
          <p:cNvPr id="14" name="Marcador de contenido 2"/>
          <p:cNvSpPr txBox="1">
            <a:spLocks/>
          </p:cNvSpPr>
          <p:nvPr/>
        </p:nvSpPr>
        <p:spPr>
          <a:xfrm>
            <a:off x="3135892" y="1520429"/>
            <a:ext cx="1977428" cy="3425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Acero DF-2 o K460</a:t>
            </a:r>
          </a:p>
          <a:p>
            <a:pPr marL="0" indent="0">
              <a:buFont typeface="Wingdings 3" charset="2"/>
              <a:buNone/>
            </a:pPr>
            <a:endParaRPr lang="es-EC" sz="2000" b="1" dirty="0"/>
          </a:p>
        </p:txBody>
      </p:sp>
      <p:pic>
        <p:nvPicPr>
          <p:cNvPr id="15" name="Imagen 14"/>
          <p:cNvPicPr/>
          <p:nvPr/>
        </p:nvPicPr>
        <p:blipFill>
          <a:blip r:embed="rId7">
            <a:extLst>
              <a:ext uri="{28A0092B-C50C-407E-A947-70E740481C1C}">
                <a14:useLocalDpi xmlns:a14="http://schemas.microsoft.com/office/drawing/2010/main" val="0"/>
              </a:ext>
            </a:extLst>
          </a:blip>
          <a:srcRect/>
          <a:stretch>
            <a:fillRect/>
          </a:stretch>
        </p:blipFill>
        <p:spPr bwMode="auto">
          <a:xfrm>
            <a:off x="6046498" y="4542871"/>
            <a:ext cx="4039235" cy="2159635"/>
          </a:xfrm>
          <a:prstGeom prst="rect">
            <a:avLst/>
          </a:prstGeom>
          <a:noFill/>
          <a:ln>
            <a:noFill/>
          </a:ln>
        </p:spPr>
      </p:pic>
      <p:sp>
        <p:nvSpPr>
          <p:cNvPr id="16" name="Marcador de contenido 2"/>
          <p:cNvSpPr txBox="1">
            <a:spLocks/>
          </p:cNvSpPr>
          <p:nvPr/>
        </p:nvSpPr>
        <p:spPr>
          <a:xfrm>
            <a:off x="2431805" y="3571800"/>
            <a:ext cx="2456077" cy="93622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600" b="1" dirty="0" smtClean="0">
                <a:solidFill>
                  <a:schemeClr val="tx1"/>
                </a:solidFill>
              </a:rPr>
              <a:t>Ajuste: H7/g6</a:t>
            </a:r>
          </a:p>
          <a:p>
            <a:pPr marL="0" indent="0" algn="ctr">
              <a:buFont typeface="Wingdings 3" charset="2"/>
              <a:buNone/>
            </a:pPr>
            <a:r>
              <a:rPr lang="es-EC" sz="1600" b="1" dirty="0" smtClean="0">
                <a:solidFill>
                  <a:schemeClr val="tx1"/>
                </a:solidFill>
              </a:rPr>
              <a:t>Permite su ingreso en la matriz inferior, sin que haya juego apreciable.</a:t>
            </a:r>
          </a:p>
          <a:p>
            <a:pPr marL="0" indent="0">
              <a:buFont typeface="Wingdings 3" charset="2"/>
              <a:buNone/>
            </a:pPr>
            <a:endParaRPr lang="es-EC" sz="2000" b="1" dirty="0"/>
          </a:p>
        </p:txBody>
      </p:sp>
      <p:sp>
        <p:nvSpPr>
          <p:cNvPr id="17" name="Marcador de contenido 2"/>
          <p:cNvSpPr txBox="1">
            <a:spLocks/>
          </p:cNvSpPr>
          <p:nvPr/>
        </p:nvSpPr>
        <p:spPr>
          <a:xfrm>
            <a:off x="9651769" y="1331511"/>
            <a:ext cx="2326870" cy="17109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600" b="1" dirty="0" smtClean="0">
                <a:solidFill>
                  <a:schemeClr val="tx1"/>
                </a:solidFill>
              </a:rPr>
              <a:t>Ajuste: H7/k6</a:t>
            </a:r>
          </a:p>
          <a:p>
            <a:pPr marL="0" indent="0" algn="ctr">
              <a:buNone/>
            </a:pPr>
            <a:r>
              <a:rPr lang="es-EC" dirty="0">
                <a:solidFill>
                  <a:schemeClr val="tx1"/>
                </a:solidFill>
              </a:rPr>
              <a:t>Montaje con prensado.</a:t>
            </a:r>
          </a:p>
          <a:p>
            <a:pPr marL="0" indent="0" algn="ctr">
              <a:buNone/>
            </a:pPr>
            <a:r>
              <a:rPr lang="es-EC" dirty="0">
                <a:solidFill>
                  <a:schemeClr val="tx1"/>
                </a:solidFill>
              </a:rPr>
              <a:t>Las piezas quedan fijas.</a:t>
            </a:r>
          </a:p>
          <a:p>
            <a:pPr marL="0" indent="0">
              <a:buFont typeface="Wingdings 3" charset="2"/>
              <a:buNone/>
            </a:pPr>
            <a:endParaRPr lang="es-EC" sz="1600" b="1" dirty="0" smtClean="0">
              <a:solidFill>
                <a:schemeClr val="tx1"/>
              </a:solidFill>
            </a:endParaRPr>
          </a:p>
          <a:p>
            <a:pPr marL="0" indent="0">
              <a:buFont typeface="Wingdings 3" charset="2"/>
              <a:buNone/>
            </a:pPr>
            <a:endParaRPr lang="es-EC" sz="1600" b="1" dirty="0" smtClean="0">
              <a:solidFill>
                <a:schemeClr val="tx1"/>
              </a:solidFill>
            </a:endParaRPr>
          </a:p>
          <a:p>
            <a:pPr marL="0" indent="0">
              <a:buFont typeface="Wingdings 3" charset="2"/>
              <a:buNone/>
            </a:pPr>
            <a:endParaRPr lang="es-EC" sz="2000" b="1" dirty="0"/>
          </a:p>
        </p:txBody>
      </p:sp>
      <p:sp>
        <p:nvSpPr>
          <p:cNvPr id="18" name="Marcador de contenido 2"/>
          <p:cNvSpPr txBox="1">
            <a:spLocks/>
          </p:cNvSpPr>
          <p:nvPr/>
        </p:nvSpPr>
        <p:spPr>
          <a:xfrm>
            <a:off x="10085733" y="5451408"/>
            <a:ext cx="1977428" cy="34256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Acero DF-2 o K460</a:t>
            </a:r>
          </a:p>
          <a:p>
            <a:pPr marL="0" indent="0">
              <a:buFont typeface="Wingdings 3" charset="2"/>
              <a:buNone/>
            </a:pPr>
            <a:endParaRPr lang="es-EC" sz="2000" b="1" dirty="0"/>
          </a:p>
        </p:txBody>
      </p:sp>
      <p:sp>
        <p:nvSpPr>
          <p:cNvPr id="19" name="Título 1"/>
          <p:cNvSpPr txBox="1">
            <a:spLocks/>
          </p:cNvSpPr>
          <p:nvPr/>
        </p:nvSpPr>
        <p:spPr>
          <a:xfrm>
            <a:off x="9216999" y="388348"/>
            <a:ext cx="3373350" cy="1000282"/>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solidFill>
                  <a:schemeClr val="tx1"/>
                </a:solidFill>
              </a:rPr>
              <a:t>ASTM D-732</a:t>
            </a:r>
            <a:endParaRPr lang="es-EC" b="1" dirty="0">
              <a:solidFill>
                <a:schemeClr val="tx1"/>
              </a:solidFill>
            </a:endParaRPr>
          </a:p>
        </p:txBody>
      </p:sp>
    </p:spTree>
    <p:extLst>
      <p:ext uri="{BB962C8B-B14F-4D97-AF65-F5344CB8AC3E}">
        <p14:creationId xmlns:p14="http://schemas.microsoft.com/office/powerpoint/2010/main" val="1653933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Cortante: Muestras, Condiciones y Procedimiento.</a:t>
            </a:r>
          </a:p>
          <a:p>
            <a:pPr marL="0" indent="0">
              <a:buFont typeface="Wingdings 3" charset="2"/>
              <a:buNone/>
            </a:pPr>
            <a:endParaRPr lang="es-EC" sz="2000" b="1" dirty="0" smtClean="0"/>
          </a:p>
          <a:p>
            <a:pPr marL="0" indent="0">
              <a:buFont typeface="Wingdings 3" charset="2"/>
              <a:buNone/>
            </a:pPr>
            <a:endParaRPr lang="es-EC" sz="2000" b="1" dirty="0"/>
          </a:p>
        </p:txBody>
      </p:sp>
      <p:sp>
        <p:nvSpPr>
          <p:cNvPr id="5" name="Rectángulo 4"/>
          <p:cNvSpPr/>
          <p:nvPr/>
        </p:nvSpPr>
        <p:spPr>
          <a:xfrm>
            <a:off x="189654" y="602673"/>
            <a:ext cx="4770858" cy="646331"/>
          </a:xfrm>
          <a:prstGeom prst="rect">
            <a:avLst/>
          </a:prstGeom>
        </p:spPr>
        <p:txBody>
          <a:bodyPr wrap="non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23 ± 2 °C y 50 ± </a:t>
            </a:r>
            <a:r>
              <a:rPr lang="es-EC" dirty="0" smtClean="0">
                <a:latin typeface="Arial" panose="020B0604020202020204" pitchFamily="34" charset="0"/>
                <a:ea typeface="Calibri" panose="020F0502020204030204" pitchFamily="34" charset="0"/>
              </a:rPr>
              <a:t>5 % de humedad relativa.</a:t>
            </a:r>
          </a:p>
          <a:p>
            <a:pPr marL="285750" indent="-285750">
              <a:buFont typeface="Arial" panose="020B0604020202020204" pitchFamily="34" charset="0"/>
              <a:buChar char="•"/>
            </a:pPr>
            <a:r>
              <a:rPr lang="es-EC" dirty="0" smtClean="0">
                <a:latin typeface="Arial" panose="020B0604020202020204" pitchFamily="34" charset="0"/>
                <a:ea typeface="Calibri" panose="020F0502020204030204" pitchFamily="34" charset="0"/>
              </a:rPr>
              <a:t> 72 horas de acondicionamiento.</a:t>
            </a:r>
            <a:endParaRPr lang="es-EC"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680720" y="1476345"/>
            <a:ext cx="4024284" cy="3062404"/>
          </a:xfrm>
          <a:prstGeom prst="rect">
            <a:avLst/>
          </a:prstGeom>
          <a:noFill/>
          <a:ln>
            <a:noFill/>
          </a:ln>
        </p:spPr>
      </p:pic>
      <p:sp>
        <p:nvSpPr>
          <p:cNvPr id="7" name="Rectángulo 6"/>
          <p:cNvSpPr/>
          <p:nvPr/>
        </p:nvSpPr>
        <p:spPr>
          <a:xfrm>
            <a:off x="680720" y="4766090"/>
            <a:ext cx="3925146" cy="646331"/>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ea typeface="Calibri" panose="020F0502020204030204" pitchFamily="34" charset="0"/>
              </a:rPr>
              <a:t>Dimensiones y muestras para ensayo cortante.</a:t>
            </a:r>
          </a:p>
        </p:txBody>
      </p:sp>
      <p:pic>
        <p:nvPicPr>
          <p:cNvPr id="8" name="Imagen 7" descr="C:\Users\Francisco\Documents\Universidad\Tesis\Ensayo Cortante\Fotos\20180531_115924.jpg"/>
          <p:cNvPicPr/>
          <p:nvPr/>
        </p:nvPicPr>
        <p:blipFill rotWithShape="1">
          <a:blip r:embed="rId3" cstate="print">
            <a:extLst>
              <a:ext uri="{28A0092B-C50C-407E-A947-70E740481C1C}">
                <a14:useLocalDpi xmlns:a14="http://schemas.microsoft.com/office/drawing/2010/main" val="0"/>
              </a:ext>
            </a:extLst>
          </a:blip>
          <a:srcRect l="25547" t="5109" r="19708" b="24087"/>
          <a:stretch/>
        </p:blipFill>
        <p:spPr bwMode="auto">
          <a:xfrm>
            <a:off x="5458064" y="1669913"/>
            <a:ext cx="2844818" cy="2675266"/>
          </a:xfrm>
          <a:prstGeom prst="rect">
            <a:avLst/>
          </a:prstGeom>
          <a:noFill/>
          <a:ln>
            <a:noFill/>
          </a:ln>
          <a:extLst>
            <a:ext uri="{53640926-AAD7-44D8-BBD7-CCE9431645EC}">
              <a14:shadowObscured xmlns:a14="http://schemas.microsoft.com/office/drawing/2010/main"/>
            </a:ext>
          </a:extLst>
        </p:spPr>
      </p:pic>
      <p:pic>
        <p:nvPicPr>
          <p:cNvPr id="9" name="Imagen 8" descr="C:\Users\Francisco\Documents\Universidad\Tesis\Ensayo Cortante\Fotos\20180531_123712.jpg"/>
          <p:cNvPicPr/>
          <p:nvPr/>
        </p:nvPicPr>
        <p:blipFill rotWithShape="1">
          <a:blip r:embed="rId4" cstate="print">
            <a:extLst>
              <a:ext uri="{28A0092B-C50C-407E-A947-70E740481C1C}">
                <a14:useLocalDpi xmlns:a14="http://schemas.microsoft.com/office/drawing/2010/main" val="0"/>
              </a:ext>
            </a:extLst>
          </a:blip>
          <a:srcRect l="5657" r="2737"/>
          <a:stretch/>
        </p:blipFill>
        <p:spPr bwMode="auto">
          <a:xfrm rot="5400000">
            <a:off x="9056767" y="1344836"/>
            <a:ext cx="3096178" cy="2882055"/>
          </a:xfrm>
          <a:prstGeom prst="rect">
            <a:avLst/>
          </a:prstGeom>
          <a:noFill/>
          <a:ln>
            <a:noFill/>
          </a:ln>
          <a:extLst>
            <a:ext uri="{53640926-AAD7-44D8-BBD7-CCE9431645EC}">
              <a14:shadowObscured xmlns:a14="http://schemas.microsoft.com/office/drawing/2010/main"/>
            </a:ext>
          </a:extLst>
        </p:spPr>
      </p:pic>
      <p:sp>
        <p:nvSpPr>
          <p:cNvPr id="10" name="Rectángulo 9"/>
          <p:cNvSpPr/>
          <p:nvPr/>
        </p:nvSpPr>
        <p:spPr>
          <a:xfrm>
            <a:off x="4861176" y="591443"/>
            <a:ext cx="3925146" cy="646331"/>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ea typeface="Calibri" panose="020F0502020204030204" pitchFamily="34" charset="0"/>
              </a:rPr>
              <a:t>Montaje de una muestra en la matrices.</a:t>
            </a:r>
          </a:p>
        </p:txBody>
      </p:sp>
      <p:sp>
        <p:nvSpPr>
          <p:cNvPr id="11" name="Rectángulo 10"/>
          <p:cNvSpPr/>
          <p:nvPr/>
        </p:nvSpPr>
        <p:spPr>
          <a:xfrm>
            <a:off x="8542403" y="617621"/>
            <a:ext cx="3925146" cy="369332"/>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ea typeface="Calibri" panose="020F0502020204030204" pitchFamily="34" charset="0"/>
              </a:rPr>
              <a:t>Matriz lista para en ensayo.</a:t>
            </a:r>
          </a:p>
        </p:txBody>
      </p:sp>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11606" t="29333" b="16849"/>
          <a:stretch/>
        </p:blipFill>
        <p:spPr>
          <a:xfrm>
            <a:off x="4960512" y="4682966"/>
            <a:ext cx="4314436" cy="1970116"/>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2961920337"/>
              </p:ext>
            </p:extLst>
          </p:nvPr>
        </p:nvGraphicFramePr>
        <p:xfrm>
          <a:off x="9629594" y="4685867"/>
          <a:ext cx="2132915" cy="1526642"/>
        </p:xfrm>
        <a:graphic>
          <a:graphicData uri="http://schemas.openxmlformats.org/drawingml/2006/table">
            <a:tbl>
              <a:tblPr firstRow="1" firstCol="1" bandRow="1">
                <a:tableStyleId>{5C22544A-7EE6-4342-B048-85BDC9FD1C3A}</a:tableStyleId>
              </a:tblPr>
              <a:tblGrid>
                <a:gridCol w="975262">
                  <a:extLst>
                    <a:ext uri="{9D8B030D-6E8A-4147-A177-3AD203B41FA5}">
                      <a16:colId xmlns:a16="http://schemas.microsoft.com/office/drawing/2014/main" val="1482745930"/>
                    </a:ext>
                  </a:extLst>
                </a:gridCol>
                <a:gridCol w="1157653">
                  <a:extLst>
                    <a:ext uri="{9D8B030D-6E8A-4147-A177-3AD203B41FA5}">
                      <a16:colId xmlns:a16="http://schemas.microsoft.com/office/drawing/2014/main" val="13374047"/>
                    </a:ext>
                  </a:extLst>
                </a:gridCol>
              </a:tblGrid>
              <a:tr h="306191">
                <a:tc gridSpan="2">
                  <a:txBody>
                    <a:bodyPr/>
                    <a:lstStyle/>
                    <a:p>
                      <a:pPr algn="ctr">
                        <a:lnSpc>
                          <a:spcPct val="107000"/>
                        </a:lnSpc>
                        <a:spcAft>
                          <a:spcPts val="0"/>
                        </a:spcAft>
                      </a:pPr>
                      <a:r>
                        <a:rPr lang="es-EC" sz="1100">
                          <a:effectLst/>
                        </a:rPr>
                        <a:t>Micrómetro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115904747"/>
                  </a:ext>
                </a:extLst>
              </a:tr>
              <a:tr h="306191">
                <a:tc>
                  <a:txBody>
                    <a:bodyPr/>
                    <a:lstStyle/>
                    <a:p>
                      <a:pPr algn="ctr">
                        <a:lnSpc>
                          <a:spcPct val="107000"/>
                        </a:lnSpc>
                        <a:spcAft>
                          <a:spcPts val="0"/>
                        </a:spcAft>
                      </a:pPr>
                      <a:r>
                        <a:rPr lang="es-EC" sz="1100">
                          <a:effectLst/>
                        </a:rPr>
                        <a:t>Marca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Mitutoyo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2752545"/>
                  </a:ext>
                </a:extLst>
              </a:tr>
              <a:tr h="457130">
                <a:tc>
                  <a:txBody>
                    <a:bodyPr/>
                    <a:lstStyle/>
                    <a:p>
                      <a:pPr algn="ctr">
                        <a:lnSpc>
                          <a:spcPct val="107000"/>
                        </a:lnSpc>
                        <a:spcAft>
                          <a:spcPts val="0"/>
                        </a:spcAft>
                      </a:pPr>
                      <a:r>
                        <a:rPr lang="es-EC" sz="1100">
                          <a:effectLst/>
                        </a:rPr>
                        <a:t>Alcance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0 - 25,4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0009644"/>
                  </a:ext>
                </a:extLst>
              </a:tr>
              <a:tr h="457130">
                <a:tc>
                  <a:txBody>
                    <a:bodyPr/>
                    <a:lstStyle/>
                    <a:p>
                      <a:pPr algn="ctr">
                        <a:lnSpc>
                          <a:spcPct val="107000"/>
                        </a:lnSpc>
                        <a:spcAft>
                          <a:spcPts val="0"/>
                        </a:spcAft>
                      </a:pPr>
                      <a:r>
                        <a:rPr lang="es-EC" sz="1100">
                          <a:effectLst/>
                        </a:rPr>
                        <a:t>Apreciación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0,001 [mm]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163216"/>
                  </a:ext>
                </a:extLst>
              </a:tr>
            </a:tbl>
          </a:graphicData>
        </a:graphic>
      </p:graphicFrame>
    </p:spTree>
    <p:extLst>
      <p:ext uri="{BB962C8B-B14F-4D97-AF65-F5344CB8AC3E}">
        <p14:creationId xmlns:p14="http://schemas.microsoft.com/office/powerpoint/2010/main" val="42054817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Cortante: Cálculos y Reporte</a:t>
            </a:r>
          </a:p>
          <a:p>
            <a:pPr marL="0" indent="0">
              <a:buFont typeface="Wingdings 3" charset="2"/>
              <a:buNone/>
            </a:pPr>
            <a:endParaRPr lang="es-EC" sz="2000" b="1" dirty="0" smtClean="0"/>
          </a:p>
          <a:p>
            <a:pPr marL="0" indent="0">
              <a:buFont typeface="Wingdings 3" charset="2"/>
              <a:buNone/>
            </a:pPr>
            <a:endParaRPr lang="es-EC" sz="2000" b="1" dirty="0"/>
          </a:p>
        </p:txBody>
      </p:sp>
      <mc:AlternateContent xmlns:mc="http://schemas.openxmlformats.org/markup-compatibility/2006" xmlns:a14="http://schemas.microsoft.com/office/drawing/2010/main">
        <mc:Choice Requires="a14">
          <p:sp>
            <p:nvSpPr>
              <p:cNvPr id="5" name="Rectángulo 4"/>
              <p:cNvSpPr/>
              <p:nvPr/>
            </p:nvSpPr>
            <p:spPr>
              <a:xfrm>
                <a:off x="1593507" y="1115461"/>
                <a:ext cx="1373902"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num>
                        <m:den>
                          <m:r>
                            <a:rPr lang="es-EC" i="1">
                              <a:latin typeface="Cambria Math" panose="02040503050406030204" pitchFamily="18" charset="0"/>
                            </a:rPr>
                            <m:t>𝐴</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𝐹</m:t>
                          </m:r>
                        </m:num>
                        <m:den>
                          <m:r>
                            <a:rPr lang="es-EC" i="1">
                              <a:latin typeface="Cambria Math" panose="02040503050406030204" pitchFamily="18" charset="0"/>
                            </a:rPr>
                            <m:t>𝐶𝑒</m:t>
                          </m:r>
                        </m:den>
                      </m:f>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1593507" y="1115461"/>
                <a:ext cx="1373902" cy="610873"/>
              </a:xfrm>
              <a:prstGeom prst="rect">
                <a:avLst/>
              </a:prstGeom>
              <a:blipFill>
                <a:blip r:embed="rId2"/>
                <a:stretch>
                  <a:fillRect/>
                </a:stretch>
              </a:blipFill>
            </p:spPr>
            <p:txBody>
              <a:bodyPr/>
              <a:lstStyle/>
              <a:p>
                <a:r>
                  <a:rPr lang="es-EC">
                    <a:noFill/>
                  </a:rPr>
                  <a:t> </a:t>
                </a:r>
              </a:p>
            </p:txBody>
          </p:sp>
        </mc:Fallback>
      </mc:AlternateContent>
      <p:sp>
        <p:nvSpPr>
          <p:cNvPr id="6" name="Rectángulo 5"/>
          <p:cNvSpPr/>
          <p:nvPr/>
        </p:nvSpPr>
        <p:spPr>
          <a:xfrm>
            <a:off x="723054" y="469130"/>
            <a:ext cx="2928779" cy="646331"/>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Esfuerzo Cortante máximo.</a:t>
            </a:r>
            <a:endParaRPr lang="es-EC" dirty="0"/>
          </a:p>
        </p:txBody>
      </p:sp>
      <p:sp>
        <p:nvSpPr>
          <p:cNvPr id="7" name="Rectángulo 6"/>
          <p:cNvSpPr/>
          <p:nvPr/>
        </p:nvSpPr>
        <p:spPr>
          <a:xfrm>
            <a:off x="8231950" y="565268"/>
            <a:ext cx="2928779" cy="923330"/>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Límite de Proporcionalidad a Cortante.</a:t>
            </a:r>
            <a:endParaRPr lang="es-EC" dirty="0"/>
          </a:p>
        </p:txBody>
      </p:sp>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4185233" y="792295"/>
            <a:ext cx="3805865" cy="2855112"/>
          </a:xfrm>
          <a:prstGeom prst="rect">
            <a:avLst/>
          </a:prstGeom>
          <a:noFill/>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4185233" y="3740466"/>
            <a:ext cx="3805865" cy="2868151"/>
          </a:xfrm>
          <a:prstGeom prst="rect">
            <a:avLst/>
          </a:prstGeom>
          <a:noFill/>
        </p:spPr>
      </p:pic>
      <p:graphicFrame>
        <p:nvGraphicFramePr>
          <p:cNvPr id="11" name="Tabla 10"/>
          <p:cNvGraphicFramePr>
            <a:graphicFrameLocks noGrp="1"/>
          </p:cNvGraphicFramePr>
          <p:nvPr>
            <p:extLst>
              <p:ext uri="{D42A27DB-BD31-4B8C-83A1-F6EECF244321}">
                <p14:modId xmlns:p14="http://schemas.microsoft.com/office/powerpoint/2010/main" val="2683451517"/>
              </p:ext>
            </p:extLst>
          </p:nvPr>
        </p:nvGraphicFramePr>
        <p:xfrm>
          <a:off x="1042614" y="2129144"/>
          <a:ext cx="2232601" cy="3880952"/>
        </p:xfrm>
        <a:graphic>
          <a:graphicData uri="http://schemas.openxmlformats.org/drawingml/2006/table">
            <a:tbl>
              <a:tblPr firstRow="1" firstCol="1" bandRow="1">
                <a:tableStyleId>{5C22544A-7EE6-4342-B048-85BDC9FD1C3A}</a:tableStyleId>
              </a:tblPr>
              <a:tblGrid>
                <a:gridCol w="741957">
                  <a:extLst>
                    <a:ext uri="{9D8B030D-6E8A-4147-A177-3AD203B41FA5}">
                      <a16:colId xmlns:a16="http://schemas.microsoft.com/office/drawing/2014/main" val="4030694244"/>
                    </a:ext>
                  </a:extLst>
                </a:gridCol>
                <a:gridCol w="1490644">
                  <a:extLst>
                    <a:ext uri="{9D8B030D-6E8A-4147-A177-3AD203B41FA5}">
                      <a16:colId xmlns:a16="http://schemas.microsoft.com/office/drawing/2014/main" val="713157958"/>
                    </a:ext>
                  </a:extLst>
                </a:gridCol>
              </a:tblGrid>
              <a:tr h="445802">
                <a:tc>
                  <a:txBody>
                    <a:bodyPr/>
                    <a:lstStyle/>
                    <a:p>
                      <a:pPr algn="ctr">
                        <a:lnSpc>
                          <a:spcPct val="107000"/>
                        </a:lnSpc>
                        <a:spcAft>
                          <a:spcPts val="0"/>
                        </a:spcAft>
                      </a:pPr>
                      <a:r>
                        <a:rPr lang="es-EC" sz="1100">
                          <a:effectLst/>
                        </a:rPr>
                        <a:t>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Esfuerzo Cortante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8619718"/>
                  </a:ext>
                </a:extLst>
              </a:tr>
              <a:tr h="22901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58,7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4362909"/>
                  </a:ext>
                </a:extLst>
              </a:tr>
              <a:tr h="22901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0310525"/>
                  </a:ext>
                </a:extLst>
              </a:tr>
              <a:tr h="22901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5539214"/>
                  </a:ext>
                </a:extLst>
              </a:tr>
              <a:tr h="229010">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5463581"/>
                  </a:ext>
                </a:extLst>
              </a:tr>
              <a:tr h="229010">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7520318"/>
                  </a:ext>
                </a:extLst>
              </a:tr>
              <a:tr h="229010">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8827904"/>
                  </a:ext>
                </a:extLst>
              </a:tr>
              <a:tr h="229010">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1884543"/>
                  </a:ext>
                </a:extLst>
              </a:tr>
              <a:tr h="229010">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3159350"/>
                  </a:ext>
                </a:extLst>
              </a:tr>
              <a:tr h="229010">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6143681"/>
                  </a:ext>
                </a:extLst>
              </a:tr>
              <a:tr h="229010">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9854230"/>
                  </a:ext>
                </a:extLst>
              </a:tr>
              <a:tr h="229010">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5099658"/>
                  </a:ext>
                </a:extLst>
              </a:tr>
              <a:tr h="229010">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4447878"/>
                  </a:ext>
                </a:extLst>
              </a:tr>
              <a:tr h="229010">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696528"/>
                  </a:ext>
                </a:extLst>
              </a:tr>
              <a:tr h="229010">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7603352"/>
                  </a:ext>
                </a:extLst>
              </a:tr>
              <a:tr h="229010">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56,8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2601155"/>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2879860682"/>
              </p:ext>
            </p:extLst>
          </p:nvPr>
        </p:nvGraphicFramePr>
        <p:xfrm>
          <a:off x="8786322" y="2129141"/>
          <a:ext cx="2560551" cy="3880955"/>
        </p:xfrm>
        <a:graphic>
          <a:graphicData uri="http://schemas.openxmlformats.org/drawingml/2006/table">
            <a:tbl>
              <a:tblPr firstRow="1" firstCol="1" bandRow="1">
                <a:tableStyleId>{5C22544A-7EE6-4342-B048-85BDC9FD1C3A}</a:tableStyleId>
              </a:tblPr>
              <a:tblGrid>
                <a:gridCol w="834735">
                  <a:extLst>
                    <a:ext uri="{9D8B030D-6E8A-4147-A177-3AD203B41FA5}">
                      <a16:colId xmlns:a16="http://schemas.microsoft.com/office/drawing/2014/main" val="734141253"/>
                    </a:ext>
                  </a:extLst>
                </a:gridCol>
                <a:gridCol w="1725816">
                  <a:extLst>
                    <a:ext uri="{9D8B030D-6E8A-4147-A177-3AD203B41FA5}">
                      <a16:colId xmlns:a16="http://schemas.microsoft.com/office/drawing/2014/main" val="3758796617"/>
                    </a:ext>
                  </a:extLst>
                </a:gridCol>
              </a:tblGrid>
              <a:tr h="606440">
                <a:tc>
                  <a:txBody>
                    <a:bodyPr/>
                    <a:lstStyle/>
                    <a:p>
                      <a:pPr algn="ctr">
                        <a:lnSpc>
                          <a:spcPct val="107000"/>
                        </a:lnSpc>
                        <a:spcAft>
                          <a:spcPts val="0"/>
                        </a:spcAft>
                      </a:pPr>
                      <a:r>
                        <a:rPr lang="es-EC" sz="1100">
                          <a:effectLst/>
                        </a:rPr>
                        <a:t>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Esfuerzo Límite de Proporcionalidad [</a:t>
                      </a:r>
                      <a:r>
                        <a:rPr lang="es-EC" sz="1100" dirty="0" err="1">
                          <a:effectLst/>
                        </a:rPr>
                        <a:t>MPa</a:t>
                      </a:r>
                      <a:r>
                        <a:rPr lang="es-EC" sz="11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9727417"/>
                  </a:ext>
                </a:extLst>
              </a:tr>
              <a:tr h="218301">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9586773"/>
                  </a:ext>
                </a:extLst>
              </a:tr>
              <a:tr h="218301">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1009812"/>
                  </a:ext>
                </a:extLst>
              </a:tr>
              <a:tr h="218301">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1625450"/>
                  </a:ext>
                </a:extLst>
              </a:tr>
              <a:tr h="218301">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6949270"/>
                  </a:ext>
                </a:extLst>
              </a:tr>
              <a:tr h="218301">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6408041"/>
                  </a:ext>
                </a:extLst>
              </a:tr>
              <a:tr h="218301">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9361161"/>
                  </a:ext>
                </a:extLst>
              </a:tr>
              <a:tr h="218301">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648196"/>
                  </a:ext>
                </a:extLst>
              </a:tr>
              <a:tr h="218301">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84000291"/>
                  </a:ext>
                </a:extLst>
              </a:tr>
              <a:tr h="218301">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4586165"/>
                  </a:ext>
                </a:extLst>
              </a:tr>
              <a:tr h="218301">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7307121"/>
                  </a:ext>
                </a:extLst>
              </a:tr>
              <a:tr h="218301">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2158052"/>
                  </a:ext>
                </a:extLst>
              </a:tr>
              <a:tr h="218301">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66627233"/>
                  </a:ext>
                </a:extLst>
              </a:tr>
              <a:tr h="218301">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2508832"/>
                  </a:ext>
                </a:extLst>
              </a:tr>
              <a:tr h="218301">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3580420"/>
                  </a:ext>
                </a:extLst>
              </a:tr>
              <a:tr h="218301">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38,7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5970463"/>
                  </a:ext>
                </a:extLst>
              </a:tr>
            </a:tbl>
          </a:graphicData>
        </a:graphic>
      </p:graphicFrame>
    </p:spTree>
    <p:extLst>
      <p:ext uri="{BB962C8B-B14F-4D97-AF65-F5344CB8AC3E}">
        <p14:creationId xmlns:p14="http://schemas.microsoft.com/office/powerpoint/2010/main" val="1347150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103756" y="138545"/>
            <a:ext cx="8596668" cy="996747"/>
          </a:xfrm>
        </p:spPr>
        <p:txBody>
          <a:bodyPr>
            <a:normAutofit/>
          </a:bodyPr>
          <a:lstStyle/>
          <a:p>
            <a:pPr marL="0" indent="0">
              <a:buNone/>
            </a:pPr>
            <a:r>
              <a:rPr lang="es-EC" sz="2400" b="1" dirty="0" smtClean="0">
                <a:solidFill>
                  <a:srgbClr val="92D050"/>
                </a:solidFill>
              </a:rPr>
              <a:t>Ensayos Dinámicos:</a:t>
            </a:r>
          </a:p>
          <a:p>
            <a:pPr marL="0" indent="0">
              <a:buNone/>
            </a:pPr>
            <a:r>
              <a:rPr lang="es-EC" sz="2000" b="1" dirty="0" smtClean="0"/>
              <a:t>Ensayo Fatiga por Flexión Rotativa: Equipos Utilizados y Muestra.</a:t>
            </a:r>
            <a:endParaRPr lang="es-EC" sz="2000" b="1" dirty="0"/>
          </a:p>
          <a:p>
            <a:pPr marL="0" indent="0">
              <a:buNone/>
            </a:pPr>
            <a:endParaRPr lang="es-EC" sz="2000" b="1" dirty="0"/>
          </a:p>
        </p:txBody>
      </p:sp>
      <p:pic>
        <p:nvPicPr>
          <p:cNvPr id="5" name="Imagen 4" descr="C:\Users\TOSHIBA\AppData\Local\Microsoft\Windows\INetCache\Content.Word\20170616_121202.jpg"/>
          <p:cNvPicPr/>
          <p:nvPr/>
        </p:nvPicPr>
        <p:blipFill rotWithShape="1">
          <a:blip r:embed="rId2" cstate="print">
            <a:extLst>
              <a:ext uri="{28A0092B-C50C-407E-A947-70E740481C1C}">
                <a14:useLocalDpi xmlns:a14="http://schemas.microsoft.com/office/drawing/2010/main" val="0"/>
              </a:ext>
            </a:extLst>
          </a:blip>
          <a:srcRect l="7945" t="5438" r="7519"/>
          <a:stretch/>
        </p:blipFill>
        <p:spPr bwMode="auto">
          <a:xfrm>
            <a:off x="551700" y="1018913"/>
            <a:ext cx="3920547" cy="2613748"/>
          </a:xfrm>
          <a:prstGeom prst="rect">
            <a:avLst/>
          </a:prstGeom>
          <a:noFill/>
          <a:ln>
            <a:noFill/>
          </a:ln>
          <a:extLst>
            <a:ext uri="{53640926-AAD7-44D8-BBD7-CCE9431645EC}">
              <a14:shadowObscured xmlns:a14="http://schemas.microsoft.com/office/drawing/2010/main"/>
            </a:ext>
          </a:extLst>
        </p:spPr>
      </p:pic>
      <p:graphicFrame>
        <p:nvGraphicFramePr>
          <p:cNvPr id="6" name="Tabla 5"/>
          <p:cNvGraphicFramePr>
            <a:graphicFrameLocks noGrp="1"/>
          </p:cNvGraphicFramePr>
          <p:nvPr>
            <p:extLst>
              <p:ext uri="{D42A27DB-BD31-4B8C-83A1-F6EECF244321}">
                <p14:modId xmlns:p14="http://schemas.microsoft.com/office/powerpoint/2010/main" val="2141221232"/>
              </p:ext>
            </p:extLst>
          </p:nvPr>
        </p:nvGraphicFramePr>
        <p:xfrm>
          <a:off x="834334" y="4016192"/>
          <a:ext cx="3338656" cy="2841808"/>
        </p:xfrm>
        <a:graphic>
          <a:graphicData uri="http://schemas.openxmlformats.org/drawingml/2006/table">
            <a:tbl>
              <a:tblPr firstRow="1" firstCol="1" bandRow="1">
                <a:tableStyleId>{5C22544A-7EE6-4342-B048-85BDC9FD1C3A}</a:tableStyleId>
              </a:tblPr>
              <a:tblGrid>
                <a:gridCol w="1705469">
                  <a:extLst>
                    <a:ext uri="{9D8B030D-6E8A-4147-A177-3AD203B41FA5}">
                      <a16:colId xmlns:a16="http://schemas.microsoft.com/office/drawing/2014/main" val="2670724538"/>
                    </a:ext>
                  </a:extLst>
                </a:gridCol>
                <a:gridCol w="1633187">
                  <a:extLst>
                    <a:ext uri="{9D8B030D-6E8A-4147-A177-3AD203B41FA5}">
                      <a16:colId xmlns:a16="http://schemas.microsoft.com/office/drawing/2014/main" val="2406904521"/>
                    </a:ext>
                  </a:extLst>
                </a:gridCol>
              </a:tblGrid>
              <a:tr h="186340">
                <a:tc gridSpan="2">
                  <a:txBody>
                    <a:bodyPr/>
                    <a:lstStyle/>
                    <a:p>
                      <a:pPr algn="ctr">
                        <a:lnSpc>
                          <a:spcPct val="107000"/>
                        </a:lnSpc>
                        <a:spcAft>
                          <a:spcPts val="0"/>
                        </a:spcAft>
                      </a:pPr>
                      <a:r>
                        <a:rPr lang="es-EC" sz="1000" dirty="0">
                          <a:effectLst/>
                        </a:rPr>
                        <a:t>Máquina de Fatiga por Flexión Rotativa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314733868"/>
                  </a:ext>
                </a:extLst>
              </a:tr>
              <a:tr h="186340">
                <a:tc gridSpan="2">
                  <a:txBody>
                    <a:bodyPr/>
                    <a:lstStyle/>
                    <a:p>
                      <a:pPr algn="ctr">
                        <a:lnSpc>
                          <a:spcPct val="107000"/>
                        </a:lnSpc>
                        <a:spcAft>
                          <a:spcPts val="0"/>
                        </a:spcAft>
                      </a:pPr>
                      <a:r>
                        <a:rPr lang="es-EC" sz="1000" dirty="0">
                          <a:effectLst/>
                        </a:rPr>
                        <a:t>Motor Eléctrico Trifásico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1126765170"/>
                  </a:ext>
                </a:extLst>
              </a:tr>
              <a:tr h="186340">
                <a:tc>
                  <a:txBody>
                    <a:bodyPr/>
                    <a:lstStyle/>
                    <a:p>
                      <a:pPr algn="ctr">
                        <a:lnSpc>
                          <a:spcPct val="107000"/>
                        </a:lnSpc>
                        <a:spcAft>
                          <a:spcPts val="0"/>
                        </a:spcAft>
                      </a:pPr>
                      <a:r>
                        <a:rPr lang="es-EC" sz="1000">
                          <a:effectLst/>
                        </a:rPr>
                        <a:t>Marca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Weg</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454833"/>
                  </a:ext>
                </a:extLst>
              </a:tr>
              <a:tr h="186340">
                <a:tc>
                  <a:txBody>
                    <a:bodyPr/>
                    <a:lstStyle/>
                    <a:p>
                      <a:pPr algn="ctr">
                        <a:lnSpc>
                          <a:spcPct val="107000"/>
                        </a:lnSpc>
                        <a:spcAft>
                          <a:spcPts val="0"/>
                        </a:spcAft>
                      </a:pPr>
                      <a:r>
                        <a:rPr lang="es-EC" sz="1000">
                          <a:effectLst/>
                        </a:rPr>
                        <a:t>Modelo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W22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9788240"/>
                  </a:ext>
                </a:extLst>
              </a:tr>
              <a:tr h="186340">
                <a:tc>
                  <a:txBody>
                    <a:bodyPr/>
                    <a:lstStyle/>
                    <a:p>
                      <a:pPr algn="ctr">
                        <a:lnSpc>
                          <a:spcPct val="107000"/>
                        </a:lnSpc>
                        <a:spcAft>
                          <a:spcPts val="0"/>
                        </a:spcAft>
                      </a:pPr>
                      <a:r>
                        <a:rPr lang="es-EC" sz="1000">
                          <a:effectLst/>
                        </a:rPr>
                        <a:t>Tensión nominal de operación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220/380 [V]</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2680124"/>
                  </a:ext>
                </a:extLst>
              </a:tr>
              <a:tr h="186340">
                <a:tc>
                  <a:txBody>
                    <a:bodyPr/>
                    <a:lstStyle/>
                    <a:p>
                      <a:pPr algn="ctr">
                        <a:lnSpc>
                          <a:spcPct val="107000"/>
                        </a:lnSpc>
                        <a:spcAft>
                          <a:spcPts val="0"/>
                        </a:spcAft>
                      </a:pPr>
                      <a:r>
                        <a:rPr lang="es-EC" sz="1000">
                          <a:effectLst/>
                        </a:rPr>
                        <a:t>Frecuencia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60 [Hz]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515209"/>
                  </a:ext>
                </a:extLst>
              </a:tr>
              <a:tr h="186340">
                <a:tc>
                  <a:txBody>
                    <a:bodyPr/>
                    <a:lstStyle/>
                    <a:p>
                      <a:pPr algn="ctr">
                        <a:lnSpc>
                          <a:spcPct val="107000"/>
                        </a:lnSpc>
                        <a:spcAft>
                          <a:spcPts val="0"/>
                        </a:spcAft>
                      </a:pPr>
                      <a:r>
                        <a:rPr lang="es-EC" sz="1000">
                          <a:effectLst/>
                        </a:rPr>
                        <a:t>Potencia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0,5 [HP]</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6358925"/>
                  </a:ext>
                </a:extLst>
              </a:tr>
              <a:tr h="284383">
                <a:tc>
                  <a:txBody>
                    <a:bodyPr/>
                    <a:lstStyle/>
                    <a:p>
                      <a:pPr algn="ctr">
                        <a:lnSpc>
                          <a:spcPct val="107000"/>
                        </a:lnSpc>
                        <a:spcAft>
                          <a:spcPts val="0"/>
                        </a:spcAft>
                      </a:pPr>
                      <a:r>
                        <a:rPr lang="es-EC" sz="1000">
                          <a:effectLst/>
                        </a:rPr>
                        <a:t>Corriente nominal de operación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2,10/1,22 [A]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8416027"/>
                  </a:ext>
                </a:extLst>
              </a:tr>
              <a:tr h="186340">
                <a:tc gridSpan="2">
                  <a:txBody>
                    <a:bodyPr/>
                    <a:lstStyle/>
                    <a:p>
                      <a:pPr algn="ctr">
                        <a:lnSpc>
                          <a:spcPct val="107000"/>
                        </a:lnSpc>
                        <a:spcAft>
                          <a:spcPts val="0"/>
                        </a:spcAft>
                      </a:pPr>
                      <a:r>
                        <a:rPr lang="es-EC" sz="1000">
                          <a:effectLst/>
                        </a:rPr>
                        <a:t>Celda de Carga Tipo 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1762335987"/>
                  </a:ext>
                </a:extLst>
              </a:tr>
              <a:tr h="186340">
                <a:tc>
                  <a:txBody>
                    <a:bodyPr/>
                    <a:lstStyle/>
                    <a:p>
                      <a:pPr algn="ctr">
                        <a:lnSpc>
                          <a:spcPct val="107000"/>
                        </a:lnSpc>
                        <a:spcAft>
                          <a:spcPts val="0"/>
                        </a:spcAft>
                      </a:pPr>
                      <a:r>
                        <a:rPr lang="es-EC" sz="1000">
                          <a:effectLst/>
                        </a:rPr>
                        <a:t>Alimentación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24 VDC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5418217"/>
                  </a:ext>
                </a:extLst>
              </a:tr>
              <a:tr h="284383">
                <a:tc>
                  <a:txBody>
                    <a:bodyPr/>
                    <a:lstStyle/>
                    <a:p>
                      <a:pPr algn="ctr">
                        <a:lnSpc>
                          <a:spcPct val="107000"/>
                        </a:lnSpc>
                        <a:spcAft>
                          <a:spcPts val="0"/>
                        </a:spcAft>
                      </a:pPr>
                      <a:r>
                        <a:rPr lang="es-EC" sz="1000">
                          <a:effectLst/>
                        </a:rPr>
                        <a:t>Tipo de Salida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Analógica en voltaje (0 - 10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487764"/>
                  </a:ext>
                </a:extLst>
              </a:tr>
              <a:tr h="186340">
                <a:tc>
                  <a:txBody>
                    <a:bodyPr/>
                    <a:lstStyle/>
                    <a:p>
                      <a:pPr algn="ctr">
                        <a:lnSpc>
                          <a:spcPct val="107000"/>
                        </a:lnSpc>
                        <a:spcAft>
                          <a:spcPts val="0"/>
                        </a:spcAft>
                      </a:pPr>
                      <a:r>
                        <a:rPr lang="es-EC" sz="1000">
                          <a:effectLst/>
                        </a:rPr>
                        <a:t>Rango de Entrada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0 - 30 [kg]</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317107"/>
                  </a:ext>
                </a:extLst>
              </a:tr>
              <a:tr h="186340">
                <a:tc>
                  <a:txBody>
                    <a:bodyPr/>
                    <a:lstStyle/>
                    <a:p>
                      <a:pPr algn="ctr">
                        <a:lnSpc>
                          <a:spcPct val="107000"/>
                        </a:lnSpc>
                        <a:spcAft>
                          <a:spcPts val="0"/>
                        </a:spcAft>
                      </a:pPr>
                      <a:r>
                        <a:rPr lang="es-EC" sz="1000" dirty="0">
                          <a:effectLst/>
                        </a:rPr>
                        <a:t>Sensibilidad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333,33 [</a:t>
                      </a:r>
                      <a:r>
                        <a:rPr lang="es-EC" sz="1000" dirty="0" err="1">
                          <a:effectLst/>
                        </a:rPr>
                        <a:t>mV</a:t>
                      </a:r>
                      <a:r>
                        <a:rPr lang="es-EC" sz="1000" dirty="0">
                          <a:effectLst/>
                        </a:rPr>
                        <a:t>/kg]</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3220971"/>
                  </a:ext>
                </a:extLst>
              </a:tr>
            </a:tbl>
          </a:graphicData>
        </a:graphic>
      </p:graphicFrame>
      <p:pic>
        <p:nvPicPr>
          <p:cNvPr id="7" name="Imagen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1390" y="1233088"/>
            <a:ext cx="2643395" cy="2106354"/>
          </a:xfrm>
          <a:prstGeom prst="rect">
            <a:avLst/>
          </a:prstGeom>
          <a:noFill/>
          <a:ln>
            <a:noFill/>
          </a:ln>
        </p:spPr>
      </p:pic>
      <p:pic>
        <p:nvPicPr>
          <p:cNvPr id="8" name="Imagen 7" descr="C:\Users\Francisco\Documents\Universidad\Tesis\Ensayo de Fatiga\Fotos\20180801_105436.jpg"/>
          <p:cNvPicPr/>
          <p:nvPr/>
        </p:nvPicPr>
        <p:blipFill rotWithShape="1">
          <a:blip r:embed="rId4" cstate="print">
            <a:extLst>
              <a:ext uri="{28A0092B-C50C-407E-A947-70E740481C1C}">
                <a14:useLocalDpi xmlns:a14="http://schemas.microsoft.com/office/drawing/2010/main" val="0"/>
              </a:ext>
            </a:extLst>
          </a:blip>
          <a:srcRect l="7664" t="10219" r="10402" b="4622"/>
          <a:stretch/>
        </p:blipFill>
        <p:spPr bwMode="auto">
          <a:xfrm>
            <a:off x="9193928" y="1309516"/>
            <a:ext cx="2562890" cy="1929828"/>
          </a:xfrm>
          <a:prstGeom prst="rect">
            <a:avLst/>
          </a:prstGeom>
          <a:noFill/>
          <a:ln>
            <a:noFill/>
          </a:ln>
          <a:extLst>
            <a:ext uri="{53640926-AAD7-44D8-BBD7-CCE9431645EC}">
              <a14:shadowObscured xmlns:a14="http://schemas.microsoft.com/office/drawing/2010/main"/>
            </a:ext>
          </a:extLst>
        </p:spPr>
      </p:pic>
      <p:sp>
        <p:nvSpPr>
          <p:cNvPr id="9" name="Marcador de contenido 2"/>
          <p:cNvSpPr txBox="1">
            <a:spLocks/>
          </p:cNvSpPr>
          <p:nvPr/>
        </p:nvSpPr>
        <p:spPr>
          <a:xfrm>
            <a:off x="1291018" y="3673632"/>
            <a:ext cx="2441910"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400" b="1" dirty="0" smtClean="0">
                <a:solidFill>
                  <a:schemeClr val="tx1"/>
                </a:solidFill>
              </a:rPr>
              <a:t>Máquina de R.R. Moore</a:t>
            </a:r>
          </a:p>
          <a:p>
            <a:pPr marL="0" indent="0">
              <a:buFont typeface="Wingdings 3" charset="2"/>
              <a:buNone/>
            </a:pPr>
            <a:endParaRPr lang="es-EC" b="1" dirty="0"/>
          </a:p>
        </p:txBody>
      </p:sp>
      <p:sp>
        <p:nvSpPr>
          <p:cNvPr id="10" name="Marcador de contenido 2"/>
          <p:cNvSpPr txBox="1">
            <a:spLocks/>
          </p:cNvSpPr>
          <p:nvPr/>
        </p:nvSpPr>
        <p:spPr>
          <a:xfrm>
            <a:off x="7120445" y="966956"/>
            <a:ext cx="359308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400" b="1" dirty="0" smtClean="0">
                <a:solidFill>
                  <a:schemeClr val="tx1"/>
                </a:solidFill>
              </a:rPr>
              <a:t>Dimensiones de las Muestras Utilizadas </a:t>
            </a:r>
          </a:p>
          <a:p>
            <a:pPr marL="0" indent="0">
              <a:buFont typeface="Wingdings 3" charset="2"/>
              <a:buNone/>
            </a:pPr>
            <a:endParaRPr lang="es-EC" b="1" dirty="0"/>
          </a:p>
        </p:txBody>
      </p:sp>
      <p:graphicFrame>
        <p:nvGraphicFramePr>
          <p:cNvPr id="11" name="Tabla 10"/>
          <p:cNvGraphicFramePr>
            <a:graphicFrameLocks noGrp="1"/>
          </p:cNvGraphicFramePr>
          <p:nvPr>
            <p:extLst>
              <p:ext uri="{D42A27DB-BD31-4B8C-83A1-F6EECF244321}">
                <p14:modId xmlns:p14="http://schemas.microsoft.com/office/powerpoint/2010/main" val="2063326376"/>
              </p:ext>
            </p:extLst>
          </p:nvPr>
        </p:nvGraphicFramePr>
        <p:xfrm>
          <a:off x="5682840" y="3632661"/>
          <a:ext cx="5398025" cy="1198182"/>
        </p:xfrm>
        <a:graphic>
          <a:graphicData uri="http://schemas.openxmlformats.org/drawingml/2006/table">
            <a:tbl>
              <a:tblPr firstRow="1" firstCol="1" bandRow="1">
                <a:tableStyleId>{5C22544A-7EE6-4342-B048-85BDC9FD1C3A}</a:tableStyleId>
              </a:tblPr>
              <a:tblGrid>
                <a:gridCol w="4300452">
                  <a:extLst>
                    <a:ext uri="{9D8B030D-6E8A-4147-A177-3AD203B41FA5}">
                      <a16:colId xmlns:a16="http://schemas.microsoft.com/office/drawing/2014/main" val="237573451"/>
                    </a:ext>
                  </a:extLst>
                </a:gridCol>
                <a:gridCol w="1097573">
                  <a:extLst>
                    <a:ext uri="{9D8B030D-6E8A-4147-A177-3AD203B41FA5}">
                      <a16:colId xmlns:a16="http://schemas.microsoft.com/office/drawing/2014/main" val="2380932225"/>
                    </a:ext>
                  </a:extLst>
                </a:gridCol>
              </a:tblGrid>
              <a:tr h="246917">
                <a:tc>
                  <a:txBody>
                    <a:bodyPr/>
                    <a:lstStyle/>
                    <a:p>
                      <a:pPr algn="ctr">
                        <a:lnSpc>
                          <a:spcPct val="107000"/>
                        </a:lnSpc>
                        <a:spcAft>
                          <a:spcPts val="0"/>
                        </a:spcAft>
                      </a:pPr>
                      <a:r>
                        <a:rPr lang="es-EC" sz="1000">
                          <a:effectLst/>
                        </a:rPr>
                        <a:t>Tipo de Prueba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Número Mínimo de Muestras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0884988"/>
                  </a:ext>
                </a:extLst>
              </a:tr>
              <a:tr h="246917">
                <a:tc>
                  <a:txBody>
                    <a:bodyPr/>
                    <a:lstStyle/>
                    <a:p>
                      <a:pPr algn="just">
                        <a:lnSpc>
                          <a:spcPct val="107000"/>
                        </a:lnSpc>
                        <a:spcAft>
                          <a:spcPts val="0"/>
                        </a:spcAft>
                      </a:pPr>
                      <a:r>
                        <a:rPr lang="es-EC" sz="1000" dirty="0">
                          <a:effectLst/>
                        </a:rPr>
                        <a:t>Preliminar y exploratorio (investigación exploratoria y pruebas de desarrollo).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 a 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1343058"/>
                  </a:ext>
                </a:extLst>
              </a:tr>
              <a:tr h="181970">
                <a:tc>
                  <a:txBody>
                    <a:bodyPr/>
                    <a:lstStyle/>
                    <a:p>
                      <a:pPr algn="just">
                        <a:lnSpc>
                          <a:spcPct val="107000"/>
                        </a:lnSpc>
                        <a:spcAft>
                          <a:spcPts val="0"/>
                        </a:spcAft>
                      </a:pPr>
                      <a:r>
                        <a:rPr lang="es-EC" sz="1000">
                          <a:effectLst/>
                        </a:rPr>
                        <a:t>Pruebas de investigación y desarrollo de componentes y muestras.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 a 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2076530"/>
                  </a:ext>
                </a:extLst>
              </a:tr>
              <a:tr h="181970">
                <a:tc>
                  <a:txBody>
                    <a:bodyPr/>
                    <a:lstStyle/>
                    <a:p>
                      <a:pPr algn="just">
                        <a:lnSpc>
                          <a:spcPct val="107000"/>
                        </a:lnSpc>
                        <a:spcAft>
                          <a:spcPts val="0"/>
                        </a:spcAft>
                      </a:pPr>
                      <a:r>
                        <a:rPr lang="es-EC" sz="1000">
                          <a:effectLst/>
                        </a:rPr>
                        <a:t>Datos permitidos para diseño.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 a 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767512"/>
                  </a:ext>
                </a:extLst>
              </a:tr>
              <a:tr h="181970">
                <a:tc>
                  <a:txBody>
                    <a:bodyPr/>
                    <a:lstStyle/>
                    <a:p>
                      <a:pPr algn="just">
                        <a:lnSpc>
                          <a:spcPct val="107000"/>
                        </a:lnSpc>
                        <a:spcAft>
                          <a:spcPts val="0"/>
                        </a:spcAft>
                      </a:pPr>
                      <a:r>
                        <a:rPr lang="es-EC" sz="1000" dirty="0">
                          <a:effectLst/>
                        </a:rPr>
                        <a:t>Datos de Confiabilidad.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12 a 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624871"/>
                  </a:ext>
                </a:extLst>
              </a:tr>
            </a:tbl>
          </a:graphicData>
        </a:graphic>
      </p:graphicFrame>
      <p:sp>
        <p:nvSpPr>
          <p:cNvPr id="12" name="Marcador de contenido 2"/>
          <p:cNvSpPr txBox="1">
            <a:spLocks/>
          </p:cNvSpPr>
          <p:nvPr/>
        </p:nvSpPr>
        <p:spPr>
          <a:xfrm>
            <a:off x="7397386" y="3350811"/>
            <a:ext cx="359308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400" b="1" dirty="0" smtClean="0">
                <a:solidFill>
                  <a:schemeClr val="tx1"/>
                </a:solidFill>
              </a:rPr>
              <a:t>Número de Muestras</a:t>
            </a:r>
          </a:p>
          <a:p>
            <a:pPr marL="0" indent="0">
              <a:buFont typeface="Wingdings 3" charset="2"/>
              <a:buNone/>
            </a:pPr>
            <a:endParaRPr lang="es-EC" b="1" dirty="0"/>
          </a:p>
        </p:txBody>
      </p:sp>
      <p:graphicFrame>
        <p:nvGraphicFramePr>
          <p:cNvPr id="13" name="Tabla 12"/>
          <p:cNvGraphicFramePr>
            <a:graphicFrameLocks noGrp="1"/>
          </p:cNvGraphicFramePr>
          <p:nvPr>
            <p:extLst>
              <p:ext uri="{D42A27DB-BD31-4B8C-83A1-F6EECF244321}">
                <p14:modId xmlns:p14="http://schemas.microsoft.com/office/powerpoint/2010/main" val="668050508"/>
              </p:ext>
            </p:extLst>
          </p:nvPr>
        </p:nvGraphicFramePr>
        <p:xfrm>
          <a:off x="5682841" y="5173403"/>
          <a:ext cx="5398024" cy="1198181"/>
        </p:xfrm>
        <a:graphic>
          <a:graphicData uri="http://schemas.openxmlformats.org/drawingml/2006/table">
            <a:tbl>
              <a:tblPr firstRow="1" firstCol="1" bandRow="1">
                <a:tableStyleId>{5C22544A-7EE6-4342-B048-85BDC9FD1C3A}</a:tableStyleId>
              </a:tblPr>
              <a:tblGrid>
                <a:gridCol w="4236126">
                  <a:extLst>
                    <a:ext uri="{9D8B030D-6E8A-4147-A177-3AD203B41FA5}">
                      <a16:colId xmlns:a16="http://schemas.microsoft.com/office/drawing/2014/main" val="2330733042"/>
                    </a:ext>
                  </a:extLst>
                </a:gridCol>
                <a:gridCol w="1161898">
                  <a:extLst>
                    <a:ext uri="{9D8B030D-6E8A-4147-A177-3AD203B41FA5}">
                      <a16:colId xmlns:a16="http://schemas.microsoft.com/office/drawing/2014/main" val="1359104744"/>
                    </a:ext>
                  </a:extLst>
                </a:gridCol>
              </a:tblGrid>
              <a:tr h="337798">
                <a:tc>
                  <a:txBody>
                    <a:bodyPr/>
                    <a:lstStyle/>
                    <a:p>
                      <a:pPr algn="ctr">
                        <a:lnSpc>
                          <a:spcPct val="107000"/>
                        </a:lnSpc>
                        <a:spcAft>
                          <a:spcPts val="0"/>
                        </a:spcAft>
                      </a:pPr>
                      <a:r>
                        <a:rPr lang="es-EC" sz="1000">
                          <a:effectLst/>
                        </a:rPr>
                        <a:t>Tipo de Prueba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Porcentaje de Replicación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1058898"/>
                  </a:ext>
                </a:extLst>
              </a:tr>
              <a:tr h="337798">
                <a:tc>
                  <a:txBody>
                    <a:bodyPr/>
                    <a:lstStyle/>
                    <a:p>
                      <a:pPr algn="just">
                        <a:lnSpc>
                          <a:spcPct val="107000"/>
                        </a:lnSpc>
                        <a:spcAft>
                          <a:spcPts val="0"/>
                        </a:spcAft>
                      </a:pPr>
                      <a:r>
                        <a:rPr lang="es-EC" sz="1000">
                          <a:effectLst/>
                        </a:rPr>
                        <a:t>Preliminar y exploratorio (investigación exploratoria y pruebas de desarrollo).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17 a 33 min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5610209"/>
                  </a:ext>
                </a:extLst>
              </a:tr>
              <a:tr h="174195">
                <a:tc>
                  <a:txBody>
                    <a:bodyPr/>
                    <a:lstStyle/>
                    <a:p>
                      <a:pPr algn="just">
                        <a:lnSpc>
                          <a:spcPct val="107000"/>
                        </a:lnSpc>
                        <a:spcAft>
                          <a:spcPts val="0"/>
                        </a:spcAft>
                      </a:pPr>
                      <a:r>
                        <a:rPr lang="es-EC" sz="1000">
                          <a:effectLst/>
                        </a:rPr>
                        <a:t>Pruebas de investigación y desarrollo de componentes y muestras.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33 a 50 min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3186486"/>
                  </a:ext>
                </a:extLst>
              </a:tr>
              <a:tr h="174195">
                <a:tc>
                  <a:txBody>
                    <a:bodyPr/>
                    <a:lstStyle/>
                    <a:p>
                      <a:pPr algn="just">
                        <a:lnSpc>
                          <a:spcPct val="107000"/>
                        </a:lnSpc>
                        <a:spcAft>
                          <a:spcPts val="0"/>
                        </a:spcAft>
                      </a:pPr>
                      <a:r>
                        <a:rPr lang="es-EC" sz="1000">
                          <a:effectLst/>
                        </a:rPr>
                        <a:t>Datos permitidos para diseño.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50 a 75 min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000321"/>
                  </a:ext>
                </a:extLst>
              </a:tr>
              <a:tr h="174195">
                <a:tc>
                  <a:txBody>
                    <a:bodyPr/>
                    <a:lstStyle/>
                    <a:p>
                      <a:pPr algn="just">
                        <a:lnSpc>
                          <a:spcPct val="107000"/>
                        </a:lnSpc>
                        <a:spcAft>
                          <a:spcPts val="0"/>
                        </a:spcAft>
                      </a:pPr>
                      <a:r>
                        <a:rPr lang="es-EC" sz="1000">
                          <a:effectLst/>
                        </a:rPr>
                        <a:t>Datos de Confiabilidad.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75 a 88 min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9054315"/>
                  </a:ext>
                </a:extLst>
              </a:tr>
            </a:tbl>
          </a:graphicData>
        </a:graphic>
      </p:graphicFrame>
      <p:sp>
        <p:nvSpPr>
          <p:cNvPr id="14" name="Marcador de contenido 2"/>
          <p:cNvSpPr txBox="1">
            <a:spLocks/>
          </p:cNvSpPr>
          <p:nvPr/>
        </p:nvSpPr>
        <p:spPr>
          <a:xfrm>
            <a:off x="7264382" y="4830843"/>
            <a:ext cx="359308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400" b="1" dirty="0" smtClean="0">
                <a:solidFill>
                  <a:schemeClr val="tx1"/>
                </a:solidFill>
              </a:rPr>
              <a:t>Porcentaje de Replicación</a:t>
            </a:r>
          </a:p>
          <a:p>
            <a:pPr marL="0" indent="0">
              <a:buFont typeface="Wingdings 3" charset="2"/>
              <a:buNone/>
            </a:pPr>
            <a:endParaRPr lang="es-EC" b="1" dirty="0"/>
          </a:p>
        </p:txBody>
      </p:sp>
      <mc:AlternateContent xmlns:mc="http://schemas.openxmlformats.org/markup-compatibility/2006" xmlns:a14="http://schemas.microsoft.com/office/drawing/2010/main">
        <mc:Choice Requires="a14">
          <p:sp>
            <p:nvSpPr>
              <p:cNvPr id="15" name="Rectángulo 14"/>
              <p:cNvSpPr/>
              <p:nvPr/>
            </p:nvSpPr>
            <p:spPr>
              <a:xfrm>
                <a:off x="5511390" y="6381410"/>
                <a:ext cx="2664509" cy="50327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200">
                          <a:latin typeface="Cambria Math" panose="02040503050406030204" pitchFamily="18" charset="0"/>
                        </a:rPr>
                        <m:t>%</m:t>
                      </m:r>
                      <m:r>
                        <a:rPr lang="es-EC" sz="1200" i="0">
                          <a:latin typeface="Cambria Math" panose="02040503050406030204" pitchFamily="18" charset="0"/>
                        </a:rPr>
                        <m:t> </m:t>
                      </m:r>
                      <m:r>
                        <a:rPr lang="es-EC" sz="1200" i="1">
                          <a:latin typeface="Cambria Math" panose="02040503050406030204" pitchFamily="18" charset="0"/>
                        </a:rPr>
                        <m:t>𝑅𝑒𝑝𝑙𝑖𝑐𝑎𝑐𝑖</m:t>
                      </m:r>
                      <m:r>
                        <a:rPr lang="es-EC" sz="1200" i="0">
                          <a:latin typeface="Cambria Math" panose="02040503050406030204" pitchFamily="18" charset="0"/>
                        </a:rPr>
                        <m:t>ó</m:t>
                      </m:r>
                      <m:r>
                        <a:rPr lang="es-EC" sz="1200" i="1">
                          <a:latin typeface="Cambria Math" panose="02040503050406030204" pitchFamily="18" charset="0"/>
                        </a:rPr>
                        <m:t>𝑛</m:t>
                      </m:r>
                      <m:r>
                        <a:rPr lang="es-EC" sz="1200" i="0">
                          <a:latin typeface="Cambria Math" panose="02040503050406030204" pitchFamily="18" charset="0"/>
                        </a:rPr>
                        <m:t>=100</m:t>
                      </m:r>
                      <m:d>
                        <m:dPr>
                          <m:begChr m:val="["/>
                          <m:endChr m:val="]"/>
                          <m:ctrlPr>
                            <a:rPr lang="es-EC" sz="1200" i="1">
                              <a:latin typeface="Cambria Math" panose="02040503050406030204" pitchFamily="18" charset="0"/>
                            </a:rPr>
                          </m:ctrlPr>
                        </m:dPr>
                        <m:e>
                          <m:r>
                            <a:rPr lang="es-EC" sz="1200" i="0">
                              <a:latin typeface="Cambria Math" panose="02040503050406030204" pitchFamily="18" charset="0"/>
                            </a:rPr>
                            <m:t>1−</m:t>
                          </m:r>
                          <m:f>
                            <m:fPr>
                              <m:ctrlPr>
                                <a:rPr lang="es-EC" sz="1200" i="1">
                                  <a:latin typeface="Cambria Math" panose="02040503050406030204" pitchFamily="18" charset="0"/>
                                </a:rPr>
                              </m:ctrlPr>
                            </m:fPr>
                            <m:num>
                              <m:r>
                                <a:rPr lang="es-EC" sz="1200" i="0">
                                  <a:latin typeface="Cambria Math" panose="02040503050406030204" pitchFamily="18" charset="0"/>
                                </a:rPr>
                                <m:t>5</m:t>
                              </m:r>
                            </m:num>
                            <m:den>
                              <m:r>
                                <a:rPr lang="es-EC" sz="1200" i="0">
                                  <a:latin typeface="Cambria Math" panose="02040503050406030204" pitchFamily="18" charset="0"/>
                                </a:rPr>
                                <m:t>15</m:t>
                              </m:r>
                            </m:den>
                          </m:f>
                        </m:e>
                      </m:d>
                    </m:oMath>
                  </m:oMathPara>
                </a14:m>
                <a:endParaRPr lang="es-EC" sz="1200" dirty="0"/>
              </a:p>
            </p:txBody>
          </p:sp>
        </mc:Choice>
        <mc:Fallback xmlns="">
          <p:sp>
            <p:nvSpPr>
              <p:cNvPr id="15" name="Rectángulo 14"/>
              <p:cNvSpPr>
                <a:spLocks noRot="1" noChangeAspect="1" noMove="1" noResize="1" noEditPoints="1" noAdjustHandles="1" noChangeArrowheads="1" noChangeShapeType="1" noTextEdit="1"/>
              </p:cNvSpPr>
              <p:nvPr/>
            </p:nvSpPr>
            <p:spPr>
              <a:xfrm>
                <a:off x="5511390" y="6381410"/>
                <a:ext cx="2664509" cy="503279"/>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8603814" y="6479160"/>
                <a:ext cx="224638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a:latin typeface="Cambria Math" panose="02040503050406030204" pitchFamily="18" charset="0"/>
                        </a:rPr>
                        <m:t>%</m:t>
                      </m:r>
                      <m:r>
                        <a:rPr lang="es-EC" sz="1400" i="0">
                          <a:latin typeface="Cambria Math" panose="02040503050406030204" pitchFamily="18" charset="0"/>
                        </a:rPr>
                        <m:t> </m:t>
                      </m:r>
                      <m:r>
                        <a:rPr lang="es-EC" sz="1400" i="1">
                          <a:latin typeface="Cambria Math" panose="02040503050406030204" pitchFamily="18" charset="0"/>
                        </a:rPr>
                        <m:t>𝑅𝑒𝑝𝑙𝑖𝑐𝑎𝑐𝑖</m:t>
                      </m:r>
                      <m:r>
                        <a:rPr lang="es-EC" sz="1400" i="0">
                          <a:latin typeface="Cambria Math" panose="02040503050406030204" pitchFamily="18" charset="0"/>
                        </a:rPr>
                        <m:t>ó</m:t>
                      </m:r>
                      <m:r>
                        <a:rPr lang="es-EC" sz="1400" i="1">
                          <a:latin typeface="Cambria Math" panose="02040503050406030204" pitchFamily="18" charset="0"/>
                        </a:rPr>
                        <m:t>𝑛</m:t>
                      </m:r>
                      <m:r>
                        <a:rPr lang="es-EC" sz="1400" i="0">
                          <a:latin typeface="Cambria Math" panose="02040503050406030204" pitchFamily="18" charset="0"/>
                        </a:rPr>
                        <m:t>=66,66 %</m:t>
                      </m:r>
                    </m:oMath>
                  </m:oMathPara>
                </a14:m>
                <a:endParaRPr lang="es-EC" sz="1400" dirty="0"/>
              </a:p>
            </p:txBody>
          </p:sp>
        </mc:Choice>
        <mc:Fallback xmlns="">
          <p:sp>
            <p:nvSpPr>
              <p:cNvPr id="16" name="Rectángulo 15"/>
              <p:cNvSpPr>
                <a:spLocks noRot="1" noChangeAspect="1" noMove="1" noResize="1" noEditPoints="1" noAdjustHandles="1" noChangeArrowheads="1" noChangeShapeType="1" noTextEdit="1"/>
              </p:cNvSpPr>
              <p:nvPr/>
            </p:nvSpPr>
            <p:spPr>
              <a:xfrm>
                <a:off x="8603814" y="6479160"/>
                <a:ext cx="2246384" cy="307777"/>
              </a:xfrm>
              <a:prstGeom prst="rect">
                <a:avLst/>
              </a:prstGeom>
              <a:blipFill>
                <a:blip r:embed="rId6"/>
                <a:stretch>
                  <a:fillRect b="-10000"/>
                </a:stretch>
              </a:blipFill>
            </p:spPr>
            <p:txBody>
              <a:bodyPr/>
              <a:lstStyle/>
              <a:p>
                <a:r>
                  <a:rPr lang="es-EC">
                    <a:noFill/>
                  </a:rPr>
                  <a:t> </a:t>
                </a:r>
              </a:p>
            </p:txBody>
          </p:sp>
        </mc:Fallback>
      </mc:AlternateContent>
      <p:sp>
        <p:nvSpPr>
          <p:cNvPr id="17" name="Marcador de contenido 2"/>
          <p:cNvSpPr txBox="1">
            <a:spLocks/>
          </p:cNvSpPr>
          <p:nvPr/>
        </p:nvSpPr>
        <p:spPr>
          <a:xfrm>
            <a:off x="4756011" y="2678559"/>
            <a:ext cx="1991216" cy="660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solidFill>
                  <a:schemeClr val="tx1"/>
                </a:solidFill>
              </a:rPr>
              <a:t>ASTM E-466</a:t>
            </a:r>
          </a:p>
          <a:p>
            <a:pPr marL="0" indent="0">
              <a:buFont typeface="Wingdings 3" charset="2"/>
              <a:buNone/>
            </a:pPr>
            <a:endParaRPr lang="es-EC" sz="2800" b="1" dirty="0"/>
          </a:p>
        </p:txBody>
      </p:sp>
      <p:sp>
        <p:nvSpPr>
          <p:cNvPr id="18" name="Marcador de contenido 2"/>
          <p:cNvSpPr txBox="1">
            <a:spLocks/>
          </p:cNvSpPr>
          <p:nvPr/>
        </p:nvSpPr>
        <p:spPr>
          <a:xfrm>
            <a:off x="4172990" y="4793620"/>
            <a:ext cx="1991216" cy="660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solidFill>
                  <a:schemeClr val="tx1"/>
                </a:solidFill>
              </a:rPr>
              <a:t>ASTM E-739</a:t>
            </a:r>
          </a:p>
          <a:p>
            <a:pPr marL="0" indent="0">
              <a:buFont typeface="Wingdings 3" charset="2"/>
              <a:buNone/>
            </a:pPr>
            <a:endParaRPr lang="es-EC" sz="2800" b="1" dirty="0"/>
          </a:p>
        </p:txBody>
      </p:sp>
    </p:spTree>
    <p:extLst>
      <p:ext uri="{BB962C8B-B14F-4D97-AF65-F5344CB8AC3E}">
        <p14:creationId xmlns:p14="http://schemas.microsoft.com/office/powerpoint/2010/main" val="4122396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196" y="176895"/>
            <a:ext cx="3213022" cy="709414"/>
          </a:xfrm>
        </p:spPr>
        <p:txBody>
          <a:bodyPr>
            <a:normAutofit fontScale="90000"/>
          </a:bodyPr>
          <a:lstStyle/>
          <a:p>
            <a:pPr marL="571500" indent="-571500">
              <a:buFont typeface="Wingdings" panose="05000000000000000000" pitchFamily="2" charset="2"/>
              <a:buChar char="§"/>
            </a:pPr>
            <a:r>
              <a:rPr lang="es-EC" dirty="0" smtClean="0"/>
              <a:t>Introducción</a:t>
            </a:r>
            <a:endParaRPr lang="es-EC" dirty="0"/>
          </a:p>
        </p:txBody>
      </p:sp>
      <p:sp>
        <p:nvSpPr>
          <p:cNvPr id="3" name="Marcador de contenido 2"/>
          <p:cNvSpPr>
            <a:spLocks noGrp="1"/>
          </p:cNvSpPr>
          <p:nvPr>
            <p:ph idx="1"/>
          </p:nvPr>
        </p:nvSpPr>
        <p:spPr>
          <a:xfrm>
            <a:off x="1170632" y="1111244"/>
            <a:ext cx="3853101" cy="665739"/>
          </a:xfrm>
        </p:spPr>
        <p:txBody>
          <a:bodyPr/>
          <a:lstStyle/>
          <a:p>
            <a:pPr marL="0" indent="0" algn="ctr">
              <a:buNone/>
            </a:pPr>
            <a:r>
              <a:rPr lang="es-EC" dirty="0" smtClean="0">
                <a:solidFill>
                  <a:schemeClr val="tx1"/>
                </a:solidFill>
              </a:rPr>
              <a:t>1. El nylon es fabricado y utilizado por y para la industria textil.</a:t>
            </a:r>
          </a:p>
        </p:txBody>
      </p:sp>
      <p:pic>
        <p:nvPicPr>
          <p:cNvPr id="10" name="Imagen 9"/>
          <p:cNvPicPr/>
          <p:nvPr/>
        </p:nvPicPr>
        <p:blipFill>
          <a:blip r:embed="rId2">
            <a:extLst>
              <a:ext uri="{28A0092B-C50C-407E-A947-70E740481C1C}">
                <a14:useLocalDpi xmlns:a14="http://schemas.microsoft.com/office/drawing/2010/main" val="0"/>
              </a:ext>
            </a:extLst>
          </a:blip>
          <a:srcRect/>
          <a:stretch>
            <a:fillRect/>
          </a:stretch>
        </p:blipFill>
        <p:spPr bwMode="auto">
          <a:xfrm>
            <a:off x="547339" y="2001918"/>
            <a:ext cx="5099685" cy="1799590"/>
          </a:xfrm>
          <a:prstGeom prst="rect">
            <a:avLst/>
          </a:prstGeom>
          <a:noFill/>
          <a:ln>
            <a:noFill/>
          </a:ln>
        </p:spPr>
      </p:pic>
      <p:sp>
        <p:nvSpPr>
          <p:cNvPr id="11" name="Marcador de contenido 2"/>
          <p:cNvSpPr txBox="1">
            <a:spLocks/>
          </p:cNvSpPr>
          <p:nvPr/>
        </p:nvSpPr>
        <p:spPr>
          <a:xfrm>
            <a:off x="6831525" y="341240"/>
            <a:ext cx="3853101" cy="66573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dirty="0" smtClean="0">
                <a:solidFill>
                  <a:schemeClr val="tx1"/>
                </a:solidFill>
              </a:rPr>
              <a:t>2. Las empresas que lo comercializan no cuentan con información técnica.</a:t>
            </a:r>
          </a:p>
        </p:txBody>
      </p:sp>
      <p:pic>
        <p:nvPicPr>
          <p:cNvPr id="12" name="Imagen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55" t="7548" r="3636" b="10351"/>
          <a:stretch/>
        </p:blipFill>
        <p:spPr>
          <a:xfrm rot="5400000">
            <a:off x="6024938" y="2034458"/>
            <a:ext cx="5851024" cy="3796066"/>
          </a:xfrm>
          <a:prstGeom prst="rect">
            <a:avLst/>
          </a:prstGeom>
        </p:spPr>
      </p:pic>
      <p:sp>
        <p:nvSpPr>
          <p:cNvPr id="13" name="Marcador de contenido 2"/>
          <p:cNvSpPr txBox="1">
            <a:spLocks/>
          </p:cNvSpPr>
          <p:nvPr/>
        </p:nvSpPr>
        <p:spPr>
          <a:xfrm>
            <a:off x="1170632" y="4156473"/>
            <a:ext cx="3853101" cy="6657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dirty="0" smtClean="0">
                <a:solidFill>
                  <a:schemeClr val="tx1"/>
                </a:solidFill>
              </a:rPr>
              <a:t>3. Comportamiento del Duralón a Fatiga.</a:t>
            </a:r>
          </a:p>
        </p:txBody>
      </p:sp>
    </p:spTree>
    <p:extLst>
      <p:ext uri="{BB962C8B-B14F-4D97-AF65-F5344CB8AC3E}">
        <p14:creationId xmlns:p14="http://schemas.microsoft.com/office/powerpoint/2010/main" val="2035037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Fatiga: Condiciones y Cálculos</a:t>
            </a:r>
          </a:p>
          <a:p>
            <a:pPr marL="0" indent="0">
              <a:buFont typeface="Wingdings 3" charset="2"/>
              <a:buNone/>
            </a:pPr>
            <a:endParaRPr lang="es-EC" sz="2000" b="1" dirty="0" smtClean="0"/>
          </a:p>
          <a:p>
            <a:pPr marL="0" indent="0">
              <a:buFont typeface="Wingdings 3" charset="2"/>
              <a:buNone/>
            </a:pPr>
            <a:endParaRPr lang="es-EC" sz="2000" b="1" dirty="0"/>
          </a:p>
        </p:txBody>
      </p:sp>
      <p:sp>
        <p:nvSpPr>
          <p:cNvPr id="5" name="Rectángulo 4"/>
          <p:cNvSpPr/>
          <p:nvPr/>
        </p:nvSpPr>
        <p:spPr>
          <a:xfrm>
            <a:off x="189654" y="602673"/>
            <a:ext cx="4770858" cy="646331"/>
          </a:xfrm>
          <a:prstGeom prst="rect">
            <a:avLst/>
          </a:prstGeom>
        </p:spPr>
        <p:txBody>
          <a:bodyPr wrap="non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23 ± 2 °C y 50 ± </a:t>
            </a:r>
            <a:r>
              <a:rPr lang="es-EC" dirty="0" smtClean="0">
                <a:latin typeface="Arial" panose="020B0604020202020204" pitchFamily="34" charset="0"/>
                <a:ea typeface="Calibri" panose="020F0502020204030204" pitchFamily="34" charset="0"/>
              </a:rPr>
              <a:t>5 % de humedad relativa.</a:t>
            </a:r>
          </a:p>
          <a:p>
            <a:pPr marL="285750" indent="-285750">
              <a:buFont typeface="Arial" panose="020B0604020202020204" pitchFamily="34" charset="0"/>
              <a:buChar char="•"/>
            </a:pPr>
            <a:r>
              <a:rPr lang="es-EC" dirty="0" smtClean="0">
                <a:latin typeface="Arial" panose="020B0604020202020204" pitchFamily="34" charset="0"/>
                <a:ea typeface="Calibri" panose="020F0502020204030204" pitchFamily="34" charset="0"/>
              </a:rPr>
              <a:t> 72 horas de acondicionamiento.</a:t>
            </a:r>
            <a:endParaRPr lang="es-EC"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735138" y="2810058"/>
            <a:ext cx="3752850" cy="1876425"/>
          </a:xfrm>
          <a:prstGeom prst="rect">
            <a:avLst/>
          </a:prstGeom>
          <a:noFill/>
          <a:ln>
            <a:noFill/>
          </a:ln>
        </p:spPr>
      </p:pic>
      <mc:AlternateContent xmlns:mc="http://schemas.openxmlformats.org/markup-compatibility/2006" xmlns:a14="http://schemas.microsoft.com/office/drawing/2010/main">
        <mc:Choice Requires="a14">
          <p:sp>
            <p:nvSpPr>
              <p:cNvPr id="7" name="Rectángulo 6"/>
              <p:cNvSpPr/>
              <p:nvPr/>
            </p:nvSpPr>
            <p:spPr>
              <a:xfrm>
                <a:off x="1619929" y="2072948"/>
                <a:ext cx="1387559"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32</m:t>
                          </m:r>
                        </m:num>
                        <m:den>
                          <m:r>
                            <a:rPr lang="es-EC" i="1">
                              <a:latin typeface="Cambria Math" panose="02040503050406030204" pitchFamily="18" charset="0"/>
                            </a:rPr>
                            <m:t>𝜋</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3</m:t>
                              </m:r>
                            </m:sup>
                          </m:sSup>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1619929" y="2072948"/>
                <a:ext cx="1387559" cy="612796"/>
              </a:xfrm>
              <a:prstGeom prst="rect">
                <a:avLst/>
              </a:prstGeom>
              <a:blipFill>
                <a:blip r:embed="rId3"/>
                <a:stretch>
                  <a:fillRect/>
                </a:stretch>
              </a:blipFill>
            </p:spPr>
            <p:txBody>
              <a:bodyPr/>
              <a:lstStyle/>
              <a:p>
                <a:r>
                  <a:rPr lang="es-EC">
                    <a:noFill/>
                  </a:rPr>
                  <a:t> </a:t>
                </a:r>
              </a:p>
            </p:txBody>
          </p:sp>
        </mc:Fallback>
      </mc:AlternateContent>
      <p:sp>
        <p:nvSpPr>
          <p:cNvPr id="8" name="Marcador de contenido 2"/>
          <p:cNvSpPr txBox="1">
            <a:spLocks/>
          </p:cNvSpPr>
          <p:nvPr/>
        </p:nvSpPr>
        <p:spPr>
          <a:xfrm>
            <a:off x="1448960" y="1606074"/>
            <a:ext cx="2441910"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400" b="1" dirty="0" smtClean="0">
                <a:solidFill>
                  <a:schemeClr val="tx1"/>
                </a:solidFill>
              </a:rPr>
              <a:t>Esfuerzo de Flexión</a:t>
            </a:r>
          </a:p>
          <a:p>
            <a:pPr marL="0" indent="0">
              <a:buFont typeface="Wingdings 3" charset="2"/>
              <a:buNone/>
            </a:pPr>
            <a:endParaRPr lang="es-EC" b="1" dirty="0"/>
          </a:p>
        </p:txBody>
      </p:sp>
      <mc:AlternateContent xmlns:mc="http://schemas.openxmlformats.org/markup-compatibility/2006" xmlns:a14="http://schemas.microsoft.com/office/drawing/2010/main">
        <mc:Choice Requires="a14">
          <p:sp>
            <p:nvSpPr>
              <p:cNvPr id="9" name="Rectángulo 8"/>
              <p:cNvSpPr/>
              <p:nvPr/>
            </p:nvSpPr>
            <p:spPr>
              <a:xfrm>
                <a:off x="1998622" y="4611496"/>
                <a:ext cx="1008866" cy="6140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sz="1400" i="1">
                              <a:latin typeface="Cambria Math" panose="02040503050406030204" pitchFamily="18" charset="0"/>
                            </a:rPr>
                          </m:ctrlPr>
                        </m:naryPr>
                        <m:sub/>
                        <m:sup/>
                        <m:e>
                          <m:sSub>
                            <m:sSubPr>
                              <m:ctrlPr>
                                <a:rPr lang="es-EC" sz="1400" i="1">
                                  <a:latin typeface="Cambria Math" panose="02040503050406030204" pitchFamily="18" charset="0"/>
                                </a:rPr>
                              </m:ctrlPr>
                            </m:sSubPr>
                            <m:e>
                              <m:r>
                                <a:rPr lang="es-EC" sz="1400" i="1">
                                  <a:latin typeface="Cambria Math" panose="02040503050406030204" pitchFamily="18" charset="0"/>
                                </a:rPr>
                                <m:t>𝐹</m:t>
                              </m:r>
                            </m:e>
                            <m:sub>
                              <m:r>
                                <a:rPr lang="es-EC" sz="1400" i="1">
                                  <a:latin typeface="Cambria Math" panose="02040503050406030204" pitchFamily="18" charset="0"/>
                                </a:rPr>
                                <m:t>𝑦</m:t>
                              </m:r>
                            </m:sub>
                          </m:sSub>
                          <m:r>
                            <a:rPr lang="es-EC" sz="1400" i="0">
                              <a:latin typeface="Cambria Math" panose="02040503050406030204" pitchFamily="18" charset="0"/>
                            </a:rPr>
                            <m:t>=0</m:t>
                          </m:r>
                        </m:e>
                      </m:nary>
                    </m:oMath>
                  </m:oMathPara>
                </a14:m>
                <a:endParaRPr lang="es-EC" sz="1400" dirty="0"/>
              </a:p>
            </p:txBody>
          </p:sp>
        </mc:Choice>
        <mc:Fallback xmlns="">
          <p:sp>
            <p:nvSpPr>
              <p:cNvPr id="9" name="Rectángulo 8"/>
              <p:cNvSpPr>
                <a:spLocks noRot="1" noChangeAspect="1" noMove="1" noResize="1" noEditPoints="1" noAdjustHandles="1" noChangeArrowheads="1" noChangeShapeType="1" noTextEdit="1"/>
              </p:cNvSpPr>
              <p:nvPr/>
            </p:nvSpPr>
            <p:spPr>
              <a:xfrm>
                <a:off x="1998622" y="4611496"/>
                <a:ext cx="1008866" cy="614079"/>
              </a:xfrm>
              <a:prstGeom prst="rect">
                <a:avLst/>
              </a:prstGeom>
              <a:blipFill>
                <a:blip r:embed="rId4"/>
                <a:stretch>
                  <a:fillRect l="-55152" t="-115842" r="-60606" b="-16633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540402" y="5120718"/>
                <a:ext cx="22411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𝐴</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𝐷</m:t>
                              </m:r>
                            </m:sub>
                          </m:sSub>
                          <m:r>
                            <a:rPr lang="es-EC" i="0">
                              <a:latin typeface="Cambria Math" panose="02040503050406030204" pitchFamily="18" charset="0"/>
                            </a:rPr>
                            <m:t>=</m:t>
                          </m:r>
                          <m:r>
                            <a:rPr lang="es-EC" i="1">
                              <a:latin typeface="Cambria Math" panose="02040503050406030204" pitchFamily="18" charset="0"/>
                            </a:rPr>
                            <m:t>𝑄</m:t>
                          </m:r>
                          <m:r>
                            <a:rPr lang="es-EC" i="0">
                              <a:latin typeface="Cambria Math" panose="02040503050406030204" pitchFamily="18" charset="0"/>
                            </a:rPr>
                            <m:t> (</m:t>
                          </m:r>
                          <m:r>
                            <a:rPr lang="es-EC" i="1">
                              <a:latin typeface="Cambria Math" panose="02040503050406030204" pitchFamily="18" charset="0"/>
                            </a:rPr>
                            <m:t>𝐸𝑐</m:t>
                          </m:r>
                          <m:r>
                            <a:rPr lang="es-EC" i="0">
                              <a:latin typeface="Cambria Math" panose="02040503050406030204" pitchFamily="18" charset="0"/>
                            </a:rPr>
                            <m:t>.1</m:t>
                          </m:r>
                        </m:e>
                      </m:d>
                    </m:oMath>
                  </m:oMathPara>
                </a14:m>
                <a:endParaRPr lang="es-EC" dirty="0"/>
              </a:p>
            </p:txBody>
          </p:sp>
        </mc:Choice>
        <mc:Fallback xmlns="">
          <p:sp>
            <p:nvSpPr>
              <p:cNvPr id="10" name="Rectángulo 9"/>
              <p:cNvSpPr>
                <a:spLocks noRot="1" noChangeAspect="1" noMove="1" noResize="1" noEditPoints="1" noAdjustHandles="1" noChangeArrowheads="1" noChangeShapeType="1" noTextEdit="1"/>
              </p:cNvSpPr>
              <p:nvPr/>
            </p:nvSpPr>
            <p:spPr>
              <a:xfrm>
                <a:off x="1540402" y="5120718"/>
                <a:ext cx="2241190" cy="369332"/>
              </a:xfrm>
              <a:prstGeom prst="rect">
                <a:avLst/>
              </a:prstGeom>
              <a:blipFill>
                <a:blip r:embed="rId5"/>
                <a:stretch>
                  <a:fillRect t="-118033" r="-22071" b="-18524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940268" y="5490050"/>
                <a:ext cx="3697615" cy="6885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sz="1600" i="1">
                              <a:latin typeface="Cambria Math" panose="02040503050406030204" pitchFamily="18" charset="0"/>
                            </a:rPr>
                          </m:ctrlPr>
                        </m:naryPr>
                        <m:sub/>
                        <m:sup/>
                        <m:e>
                          <m:sSub>
                            <m:sSubPr>
                              <m:ctrlPr>
                                <a:rPr lang="es-EC" sz="1600" i="1">
                                  <a:latin typeface="Cambria Math" panose="02040503050406030204" pitchFamily="18" charset="0"/>
                                </a:rPr>
                              </m:ctrlPr>
                            </m:sSubPr>
                            <m:e>
                              <m:r>
                                <a:rPr lang="es-EC" sz="1600" i="1">
                                  <a:latin typeface="Cambria Math" panose="02040503050406030204" pitchFamily="18" charset="0"/>
                                </a:rPr>
                                <m:t>𝑀</m:t>
                              </m:r>
                            </m:e>
                            <m:sub>
                              <m:r>
                                <a:rPr lang="es-EC" sz="1600" i="1">
                                  <a:latin typeface="Cambria Math" panose="02040503050406030204" pitchFamily="18" charset="0"/>
                                </a:rPr>
                                <m:t>𝐴</m:t>
                              </m:r>
                            </m:sub>
                          </m:sSub>
                          <m:r>
                            <a:rPr lang="es-EC" sz="1600" i="0">
                              <a:latin typeface="Cambria Math" panose="02040503050406030204" pitchFamily="18" charset="0"/>
                            </a:rPr>
                            <m:t>=0</m:t>
                          </m:r>
                        </m:e>
                      </m:nary>
                      <m:r>
                        <a:rPr lang="es-EC" sz="1600" i="0">
                          <a:latin typeface="Cambria Math" panose="02040503050406030204" pitchFamily="18" charset="0"/>
                        </a:rPr>
                        <m:t> </m:t>
                      </m:r>
                      <m:d>
                        <m:dPr>
                          <m:ctrlPr>
                            <a:rPr lang="es-EC" sz="1600" i="1">
                              <a:latin typeface="Cambria Math" panose="02040503050406030204" pitchFamily="18" charset="0"/>
                            </a:rPr>
                          </m:ctrlPr>
                        </m:dPr>
                        <m:e>
                          <m:r>
                            <a:rPr lang="es-EC" sz="1600" i="1">
                              <a:latin typeface="Cambria Math" panose="02040503050406030204" pitchFamily="18" charset="0"/>
                            </a:rPr>
                            <m:t>𝑠𝑒𝑛𝑡𝑖𝑑𝑜</m:t>
                          </m:r>
                          <m:r>
                            <a:rPr lang="es-EC" sz="1600" i="0">
                              <a:latin typeface="Cambria Math" panose="02040503050406030204" pitchFamily="18" charset="0"/>
                            </a:rPr>
                            <m:t> </m:t>
                          </m:r>
                          <m:r>
                            <a:rPr lang="es-EC" sz="1600" i="1">
                              <a:latin typeface="Cambria Math" panose="02040503050406030204" pitchFamily="18" charset="0"/>
                            </a:rPr>
                            <m:t>h𝑜𝑟𝑎𝑟𝑖𝑜</m:t>
                          </m:r>
                          <m:r>
                            <a:rPr lang="es-EC" sz="1600" i="0">
                              <a:latin typeface="Cambria Math" panose="02040503050406030204" pitchFamily="18" charset="0"/>
                            </a:rPr>
                            <m:t> </m:t>
                          </m:r>
                          <m:r>
                            <a:rPr lang="es-EC" sz="1600" i="1">
                              <a:latin typeface="Cambria Math" panose="02040503050406030204" pitchFamily="18" charset="0"/>
                            </a:rPr>
                            <m:t>𝑝𝑜𝑠𝑖𝑡𝑖𝑣𝑜</m:t>
                          </m:r>
                        </m:e>
                      </m:d>
                    </m:oMath>
                  </m:oMathPara>
                </a14:m>
                <a:endParaRPr lang="es-EC" sz="1600" dirty="0"/>
              </a:p>
            </p:txBody>
          </p:sp>
        </mc:Choice>
        <mc:Fallback xmlns="">
          <p:sp>
            <p:nvSpPr>
              <p:cNvPr id="11" name="Rectángulo 10"/>
              <p:cNvSpPr>
                <a:spLocks noRot="1" noChangeAspect="1" noMove="1" noResize="1" noEditPoints="1" noAdjustHandles="1" noChangeArrowheads="1" noChangeShapeType="1" noTextEdit="1"/>
              </p:cNvSpPr>
              <p:nvPr/>
            </p:nvSpPr>
            <p:spPr>
              <a:xfrm>
                <a:off x="940268" y="5490050"/>
                <a:ext cx="3697615" cy="688586"/>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1180238" y="6041760"/>
                <a:ext cx="1608838" cy="6455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C" sz="1600" i="1">
                              <a:latin typeface="Cambria Math" panose="02040503050406030204" pitchFamily="18" charset="0"/>
                            </a:rPr>
                          </m:ctrlPr>
                        </m:dPr>
                        <m:e>
                          <m:sSub>
                            <m:sSubPr>
                              <m:ctrlPr>
                                <a:rPr lang="es-EC" sz="1600" i="1">
                                  <a:latin typeface="Cambria Math" panose="02040503050406030204" pitchFamily="18" charset="0"/>
                                </a:rPr>
                              </m:ctrlPr>
                            </m:sSubPr>
                            <m:e>
                              <m:r>
                                <a:rPr lang="es-EC" sz="1600" i="1">
                                  <a:latin typeface="Cambria Math" panose="02040503050406030204" pitchFamily="18" charset="0"/>
                                </a:rPr>
                                <m:t>𝑅</m:t>
                              </m:r>
                            </m:e>
                            <m:sub>
                              <m:r>
                                <a:rPr lang="es-EC" sz="1600" i="1">
                                  <a:latin typeface="Cambria Math" panose="02040503050406030204" pitchFamily="18" charset="0"/>
                                </a:rPr>
                                <m:t>𝐷</m:t>
                              </m:r>
                            </m:sub>
                          </m:sSub>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𝑄</m:t>
                              </m:r>
                            </m:num>
                            <m:den>
                              <m:r>
                                <a:rPr lang="es-EC" sz="1600" i="0">
                                  <a:latin typeface="Cambria Math" panose="02040503050406030204" pitchFamily="18" charset="0"/>
                                </a:rPr>
                                <m:t>2</m:t>
                              </m:r>
                            </m:den>
                          </m:f>
                          <m:r>
                            <a:rPr lang="es-EC" sz="1600" i="0">
                              <a:latin typeface="Cambria Math" panose="02040503050406030204" pitchFamily="18" charset="0"/>
                            </a:rPr>
                            <m:t> (</m:t>
                          </m:r>
                          <m:r>
                            <a:rPr lang="es-EC" sz="1600" i="1">
                              <a:latin typeface="Cambria Math" panose="02040503050406030204" pitchFamily="18" charset="0"/>
                            </a:rPr>
                            <m:t>𝐸𝑐</m:t>
                          </m:r>
                          <m:r>
                            <a:rPr lang="es-EC" sz="1600" i="0">
                              <a:latin typeface="Cambria Math" panose="02040503050406030204" pitchFamily="18" charset="0"/>
                            </a:rPr>
                            <m:t>.2</m:t>
                          </m:r>
                        </m:e>
                      </m:d>
                    </m:oMath>
                  </m:oMathPara>
                </a14:m>
                <a:endParaRPr lang="es-EC" sz="1600" dirty="0"/>
              </a:p>
            </p:txBody>
          </p:sp>
        </mc:Choice>
        <mc:Fallback xmlns="">
          <p:sp>
            <p:nvSpPr>
              <p:cNvPr id="12" name="Rectángulo 11"/>
              <p:cNvSpPr>
                <a:spLocks noRot="1" noChangeAspect="1" noMove="1" noResize="1" noEditPoints="1" noAdjustHandles="1" noChangeArrowheads="1" noChangeShapeType="1" noTextEdit="1"/>
              </p:cNvSpPr>
              <p:nvPr/>
            </p:nvSpPr>
            <p:spPr>
              <a:xfrm>
                <a:off x="1180238" y="6041760"/>
                <a:ext cx="1608838" cy="645561"/>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2808954" y="6029142"/>
                <a:ext cx="972638"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𝐴</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𝑄</m:t>
                          </m:r>
                        </m:num>
                        <m:den>
                          <m:r>
                            <a:rPr lang="es-EC" i="0">
                              <a:latin typeface="Cambria Math" panose="02040503050406030204" pitchFamily="18" charset="0"/>
                            </a:rPr>
                            <m:t>2</m:t>
                          </m:r>
                        </m:den>
                      </m:f>
                    </m:oMath>
                  </m:oMathPara>
                </a14:m>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2808954" y="6029142"/>
                <a:ext cx="972638" cy="610936"/>
              </a:xfrm>
              <a:prstGeom prst="rect">
                <a:avLst/>
              </a:prstGeom>
              <a:blipFill>
                <a:blip r:embed="rId8"/>
                <a:stretch>
                  <a:fillRect/>
                </a:stretch>
              </a:blipFill>
            </p:spPr>
            <p:txBody>
              <a:bodyPr/>
              <a:lstStyle/>
              <a:p>
                <a:r>
                  <a:rPr lang="es-EC">
                    <a:noFill/>
                  </a:rPr>
                  <a:t> </a:t>
                </a:r>
              </a:p>
            </p:txBody>
          </p:sp>
        </mc:Fallback>
      </mc:AlternateContent>
      <p:pic>
        <p:nvPicPr>
          <p:cNvPr id="15" name="Imagen 14"/>
          <p:cNvPicPr/>
          <p:nvPr/>
        </p:nvPicPr>
        <p:blipFill>
          <a:blip r:embed="rId9">
            <a:extLst>
              <a:ext uri="{28A0092B-C50C-407E-A947-70E740481C1C}">
                <a14:useLocalDpi xmlns:a14="http://schemas.microsoft.com/office/drawing/2010/main" val="0"/>
              </a:ext>
            </a:extLst>
          </a:blip>
          <a:srcRect/>
          <a:stretch>
            <a:fillRect/>
          </a:stretch>
        </p:blipFill>
        <p:spPr bwMode="auto">
          <a:xfrm>
            <a:off x="7013943" y="251461"/>
            <a:ext cx="2886515" cy="1764125"/>
          </a:xfrm>
          <a:prstGeom prst="rect">
            <a:avLst/>
          </a:prstGeom>
          <a:noFill/>
          <a:ln>
            <a:noFill/>
          </a:ln>
        </p:spPr>
      </p:pic>
      <mc:AlternateContent xmlns:mc="http://schemas.openxmlformats.org/markup-compatibility/2006" xmlns:a14="http://schemas.microsoft.com/office/drawing/2010/main">
        <mc:Choice Requires="a14">
          <p:sp>
            <p:nvSpPr>
              <p:cNvPr id="16" name="Rectángulo 15"/>
              <p:cNvSpPr/>
              <p:nvPr/>
            </p:nvSpPr>
            <p:spPr>
              <a:xfrm>
                <a:off x="7538561" y="1927462"/>
                <a:ext cx="2085892" cy="5533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𝑉</m:t>
                          </m:r>
                        </m:e>
                        <m:sub>
                          <m:r>
                            <a:rPr lang="es-EC" sz="1600" i="1">
                              <a:latin typeface="Cambria Math" panose="02040503050406030204" pitchFamily="18" charset="0"/>
                            </a:rPr>
                            <m:t>𝑚</m:t>
                          </m:r>
                          <m:r>
                            <a:rPr lang="es-EC" sz="1600" i="0">
                              <a:latin typeface="Cambria Math" panose="02040503050406030204" pitchFamily="18" charset="0"/>
                            </a:rPr>
                            <m:t>á</m:t>
                          </m:r>
                          <m:r>
                            <a:rPr lang="es-EC" sz="1600" i="1">
                              <a:latin typeface="Cambria Math" panose="02040503050406030204" pitchFamily="18" charset="0"/>
                            </a:rPr>
                            <m:t>𝑥</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𝑅</m:t>
                          </m:r>
                        </m:e>
                        <m:sub>
                          <m:r>
                            <a:rPr lang="es-EC" sz="1600" i="1">
                              <a:latin typeface="Cambria Math" panose="02040503050406030204" pitchFamily="18" charset="0"/>
                            </a:rPr>
                            <m:t>𝐴</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𝑅</m:t>
                          </m:r>
                        </m:e>
                        <m:sub>
                          <m:r>
                            <a:rPr lang="es-EC" sz="1600" i="1">
                              <a:latin typeface="Cambria Math" panose="02040503050406030204" pitchFamily="18" charset="0"/>
                            </a:rPr>
                            <m:t>𝐷</m:t>
                          </m:r>
                        </m:sub>
                      </m:sSub>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𝑄</m:t>
                          </m:r>
                        </m:num>
                        <m:den>
                          <m:r>
                            <a:rPr lang="es-EC" sz="1600" i="0">
                              <a:latin typeface="Cambria Math" panose="02040503050406030204" pitchFamily="18" charset="0"/>
                            </a:rPr>
                            <m:t>2</m:t>
                          </m:r>
                        </m:den>
                      </m:f>
                    </m:oMath>
                  </m:oMathPara>
                </a14:m>
                <a:endParaRPr lang="es-EC" sz="1600" dirty="0"/>
              </a:p>
            </p:txBody>
          </p:sp>
        </mc:Choice>
        <mc:Fallback xmlns="">
          <p:sp>
            <p:nvSpPr>
              <p:cNvPr id="16" name="Rectángulo 15"/>
              <p:cNvSpPr>
                <a:spLocks noRot="1" noChangeAspect="1" noMove="1" noResize="1" noEditPoints="1" noAdjustHandles="1" noChangeArrowheads="1" noChangeShapeType="1" noTextEdit="1"/>
              </p:cNvSpPr>
              <p:nvPr/>
            </p:nvSpPr>
            <p:spPr>
              <a:xfrm>
                <a:off x="7538561" y="1927462"/>
                <a:ext cx="2085892" cy="553357"/>
              </a:xfrm>
              <a:prstGeom prst="rect">
                <a:avLst/>
              </a:prstGeom>
              <a:blipFill>
                <a:blip r:embed="rId10"/>
                <a:stretch>
                  <a:fillRect/>
                </a:stretch>
              </a:blipFill>
            </p:spPr>
            <p:txBody>
              <a:bodyPr/>
              <a:lstStyle/>
              <a:p>
                <a:r>
                  <a:rPr lang="es-EC">
                    <a:noFill/>
                  </a:rPr>
                  <a:t> </a:t>
                </a:r>
              </a:p>
            </p:txBody>
          </p:sp>
        </mc:Fallback>
      </mc:AlternateContent>
      <p:pic>
        <p:nvPicPr>
          <p:cNvPr id="17" name="Imagen 16"/>
          <p:cNvPicPr/>
          <p:nvPr/>
        </p:nvPicPr>
        <p:blipFill>
          <a:blip r:embed="rId11">
            <a:extLst>
              <a:ext uri="{28A0092B-C50C-407E-A947-70E740481C1C}">
                <a14:useLocalDpi xmlns:a14="http://schemas.microsoft.com/office/drawing/2010/main" val="0"/>
              </a:ext>
            </a:extLst>
          </a:blip>
          <a:srcRect/>
          <a:stretch>
            <a:fillRect/>
          </a:stretch>
        </p:blipFill>
        <p:spPr bwMode="auto">
          <a:xfrm>
            <a:off x="6702377" y="2454411"/>
            <a:ext cx="3613718" cy="1510760"/>
          </a:xfrm>
          <a:prstGeom prst="rect">
            <a:avLst/>
          </a:prstGeom>
          <a:noFill/>
          <a:ln>
            <a:noFill/>
          </a:ln>
        </p:spPr>
      </p:pic>
      <mc:AlternateContent xmlns:mc="http://schemas.openxmlformats.org/markup-compatibility/2006" xmlns:a14="http://schemas.microsoft.com/office/drawing/2010/main">
        <mc:Choice Requires="a14">
          <p:sp>
            <p:nvSpPr>
              <p:cNvPr id="18" name="Rectángulo 17"/>
              <p:cNvSpPr/>
              <p:nvPr/>
            </p:nvSpPr>
            <p:spPr>
              <a:xfrm>
                <a:off x="7581386" y="3930755"/>
                <a:ext cx="185570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𝑀</m:t>
                          </m:r>
                        </m:e>
                        <m:sub>
                          <m:r>
                            <a:rPr lang="es-EC" sz="1600" i="1">
                              <a:latin typeface="Cambria Math" panose="02040503050406030204" pitchFamily="18" charset="0"/>
                            </a:rPr>
                            <m:t>𝑚</m:t>
                          </m:r>
                          <m:r>
                            <a:rPr lang="es-EC" sz="1600" i="0">
                              <a:latin typeface="Cambria Math" panose="02040503050406030204" pitchFamily="18" charset="0"/>
                            </a:rPr>
                            <m:t>á</m:t>
                          </m:r>
                          <m:r>
                            <a:rPr lang="es-EC" sz="1600" i="1">
                              <a:latin typeface="Cambria Math" panose="02040503050406030204" pitchFamily="18" charset="0"/>
                            </a:rPr>
                            <m:t>𝑥</m:t>
                          </m:r>
                        </m:sub>
                      </m:sSub>
                      <m:r>
                        <a:rPr lang="es-EC" sz="1600" i="0">
                          <a:latin typeface="Cambria Math" panose="02040503050406030204" pitchFamily="18" charset="0"/>
                        </a:rPr>
                        <m:t>=</m:t>
                      </m:r>
                      <m:sSub>
                        <m:sSubPr>
                          <m:ctrlPr>
                            <a:rPr lang="es-EC" sz="1600" i="1">
                              <a:latin typeface="Cambria Math" panose="02040503050406030204" pitchFamily="18" charset="0"/>
                            </a:rPr>
                          </m:ctrlPr>
                        </m:sSubPr>
                        <m:e>
                          <m:r>
                            <a:rPr lang="es-EC" sz="1600" i="1">
                              <a:latin typeface="Cambria Math" panose="02040503050406030204" pitchFamily="18" charset="0"/>
                            </a:rPr>
                            <m:t>𝑅</m:t>
                          </m:r>
                        </m:e>
                        <m:sub>
                          <m:r>
                            <a:rPr lang="es-EC" sz="1600" i="1">
                              <a:latin typeface="Cambria Math" panose="02040503050406030204" pitchFamily="18" charset="0"/>
                            </a:rPr>
                            <m:t>𝐴</m:t>
                          </m:r>
                        </m:sub>
                      </m:sSub>
                      <m:r>
                        <a:rPr lang="es-EC" sz="1600" i="0">
                          <a:latin typeface="Cambria Math" panose="02040503050406030204" pitchFamily="18" charset="0"/>
                        </a:rPr>
                        <m:t> </m:t>
                      </m:r>
                      <m:r>
                        <a:rPr lang="es-EC" sz="1600" i="1">
                          <a:latin typeface="Cambria Math" panose="02040503050406030204" pitchFamily="18" charset="0"/>
                        </a:rPr>
                        <m:t>𝑥</m:t>
                      </m:r>
                      <m:r>
                        <a:rPr lang="es-EC" sz="1600" i="0">
                          <a:latin typeface="Cambria Math" panose="02040503050406030204" pitchFamily="18" charset="0"/>
                        </a:rPr>
                        <m:t> </m:t>
                      </m:r>
                      <m:sSub>
                        <m:sSubPr>
                          <m:ctrlPr>
                            <a:rPr lang="es-EC" sz="1600" i="1">
                              <a:latin typeface="Cambria Math" panose="02040503050406030204" pitchFamily="18" charset="0"/>
                            </a:rPr>
                          </m:ctrlPr>
                        </m:sSubPr>
                        <m:e>
                          <m:r>
                            <a:rPr lang="es-EC" sz="1600" i="1">
                              <a:latin typeface="Cambria Math" panose="02040503050406030204" pitchFamily="18" charset="0"/>
                            </a:rPr>
                            <m:t>𝑑</m:t>
                          </m:r>
                        </m:e>
                        <m:sub>
                          <m:r>
                            <a:rPr lang="es-EC" sz="1600" i="1">
                              <a:latin typeface="Cambria Math" panose="02040503050406030204" pitchFamily="18" charset="0"/>
                            </a:rPr>
                            <m:t>𝐴</m:t>
                          </m:r>
                          <m:r>
                            <a:rPr lang="es-EC" sz="1600" i="0">
                              <a:latin typeface="Cambria Math" panose="02040503050406030204" pitchFamily="18" charset="0"/>
                            </a:rPr>
                            <m:t>−</m:t>
                          </m:r>
                          <m:r>
                            <a:rPr lang="es-EC" sz="1600" i="1">
                              <a:latin typeface="Cambria Math" panose="02040503050406030204" pitchFamily="18" charset="0"/>
                            </a:rPr>
                            <m:t>𝐵</m:t>
                          </m:r>
                        </m:sub>
                      </m:sSub>
                    </m:oMath>
                  </m:oMathPara>
                </a14:m>
                <a:endParaRPr lang="es-EC" sz="1600" dirty="0"/>
              </a:p>
            </p:txBody>
          </p:sp>
        </mc:Choice>
        <mc:Fallback xmlns="">
          <p:sp>
            <p:nvSpPr>
              <p:cNvPr id="18" name="Rectángulo 17"/>
              <p:cNvSpPr>
                <a:spLocks noRot="1" noChangeAspect="1" noMove="1" noResize="1" noEditPoints="1" noAdjustHandles="1" noChangeArrowheads="1" noChangeShapeType="1" noTextEdit="1"/>
              </p:cNvSpPr>
              <p:nvPr/>
            </p:nvSpPr>
            <p:spPr>
              <a:xfrm>
                <a:off x="7581386" y="3930755"/>
                <a:ext cx="1855700" cy="338554"/>
              </a:xfrm>
              <a:prstGeom prst="rect">
                <a:avLst/>
              </a:prstGeom>
              <a:blipFill>
                <a:blip r:embed="rId12"/>
                <a:stretch>
                  <a:fillRect/>
                </a:stretch>
              </a:blipFill>
            </p:spPr>
            <p:txBody>
              <a:bodyPr/>
              <a:lstStyle/>
              <a:p>
                <a:r>
                  <a:rPr lang="es-EC">
                    <a:noFill/>
                  </a:rPr>
                  <a:t> </a:t>
                </a:r>
              </a:p>
            </p:txBody>
          </p:sp>
        </mc:Fallback>
      </mc:AlternateContent>
      <p:graphicFrame>
        <p:nvGraphicFramePr>
          <p:cNvPr id="20" name="Tabla 19"/>
          <p:cNvGraphicFramePr>
            <a:graphicFrameLocks noGrp="1"/>
          </p:cNvGraphicFramePr>
          <p:nvPr>
            <p:extLst>
              <p:ext uri="{D42A27DB-BD31-4B8C-83A1-F6EECF244321}">
                <p14:modId xmlns:p14="http://schemas.microsoft.com/office/powerpoint/2010/main" val="4081162027"/>
              </p:ext>
            </p:extLst>
          </p:nvPr>
        </p:nvGraphicFramePr>
        <p:xfrm>
          <a:off x="7909911" y="4403996"/>
          <a:ext cx="1527175" cy="1709738"/>
        </p:xfrm>
        <a:graphic>
          <a:graphicData uri="http://schemas.openxmlformats.org/drawingml/2006/table">
            <a:tbl>
              <a:tblPr firstRow="1" firstCol="1" bandRow="1">
                <a:tableStyleId>{5C22544A-7EE6-4342-B048-85BDC9FD1C3A}</a:tableStyleId>
              </a:tblPr>
              <a:tblGrid>
                <a:gridCol w="792480">
                  <a:extLst>
                    <a:ext uri="{9D8B030D-6E8A-4147-A177-3AD203B41FA5}">
                      <a16:colId xmlns:a16="http://schemas.microsoft.com/office/drawing/2014/main" val="3133004407"/>
                    </a:ext>
                  </a:extLst>
                </a:gridCol>
                <a:gridCol w="734695">
                  <a:extLst>
                    <a:ext uri="{9D8B030D-6E8A-4147-A177-3AD203B41FA5}">
                      <a16:colId xmlns:a16="http://schemas.microsoft.com/office/drawing/2014/main" val="653590405"/>
                    </a:ext>
                  </a:extLst>
                </a:gridCol>
              </a:tblGrid>
              <a:tr h="234315">
                <a:tc gridSpan="2">
                  <a:txBody>
                    <a:bodyPr/>
                    <a:lstStyle/>
                    <a:p>
                      <a:pPr algn="ctr">
                        <a:lnSpc>
                          <a:spcPct val="107000"/>
                        </a:lnSpc>
                        <a:spcAft>
                          <a:spcPts val="0"/>
                        </a:spcAft>
                      </a:pPr>
                      <a:r>
                        <a:rPr lang="es-EC" sz="1100" dirty="0">
                          <a:effectLst/>
                        </a:rPr>
                        <a:t>Dimensiones Máquina de Moore para D.C.L.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1084984058"/>
                  </a:ext>
                </a:extLst>
              </a:tr>
              <a:tr h="234315">
                <a:tc>
                  <a:txBody>
                    <a:bodyPr/>
                    <a:lstStyle/>
                    <a:p>
                      <a:pPr algn="ctr">
                        <a:lnSpc>
                          <a:spcPct val="107000"/>
                        </a:lnSpc>
                        <a:spcAft>
                          <a:spcPts val="0"/>
                        </a:spcAft>
                      </a:pPr>
                      <a:r>
                        <a:rPr lang="es-EC" sz="1100">
                          <a:effectLst/>
                        </a:rPr>
                        <a:t>d</a:t>
                      </a:r>
                      <a:r>
                        <a:rPr lang="es-EC" sz="1100" baseline="-25000">
                          <a:effectLst/>
                        </a:rPr>
                        <a:t>A-B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200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7322603"/>
                  </a:ext>
                </a:extLst>
              </a:tr>
              <a:tr h="234315">
                <a:tc>
                  <a:txBody>
                    <a:bodyPr/>
                    <a:lstStyle/>
                    <a:p>
                      <a:pPr algn="ctr">
                        <a:lnSpc>
                          <a:spcPct val="107000"/>
                        </a:lnSpc>
                        <a:spcAft>
                          <a:spcPts val="0"/>
                        </a:spcAft>
                      </a:pPr>
                      <a:r>
                        <a:rPr lang="es-EC" sz="1100">
                          <a:effectLst/>
                        </a:rPr>
                        <a:t>d</a:t>
                      </a:r>
                      <a:r>
                        <a:rPr lang="es-EC" sz="1100" baseline="-25000">
                          <a:effectLst/>
                        </a:rPr>
                        <a:t>B-C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330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0465615"/>
                  </a:ext>
                </a:extLst>
              </a:tr>
              <a:tr h="234315">
                <a:tc>
                  <a:txBody>
                    <a:bodyPr/>
                    <a:lstStyle/>
                    <a:p>
                      <a:pPr algn="ctr">
                        <a:lnSpc>
                          <a:spcPct val="107000"/>
                        </a:lnSpc>
                        <a:spcAft>
                          <a:spcPts val="0"/>
                        </a:spcAft>
                      </a:pPr>
                      <a:r>
                        <a:rPr lang="es-EC" sz="1100">
                          <a:effectLst/>
                        </a:rPr>
                        <a:t>d</a:t>
                      </a:r>
                      <a:r>
                        <a:rPr lang="es-EC" sz="1100" baseline="-25000">
                          <a:effectLst/>
                        </a:rPr>
                        <a:t>C-D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200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5177746"/>
                  </a:ext>
                </a:extLst>
              </a:tr>
              <a:tr h="234315">
                <a:tc>
                  <a:txBody>
                    <a:bodyPr/>
                    <a:lstStyle/>
                    <a:p>
                      <a:pPr algn="ctr">
                        <a:lnSpc>
                          <a:spcPct val="107000"/>
                        </a:lnSpc>
                        <a:spcAft>
                          <a:spcPts val="0"/>
                        </a:spcAft>
                      </a:pPr>
                      <a:r>
                        <a:rPr lang="es-EC" sz="1100">
                          <a:effectLst/>
                        </a:rPr>
                        <a:t>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730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9890025"/>
                  </a:ext>
                </a:extLst>
              </a:tr>
              <a:tr h="234315">
                <a:tc>
                  <a:txBody>
                    <a:bodyPr/>
                    <a:lstStyle/>
                    <a:p>
                      <a:pPr algn="ctr">
                        <a:lnSpc>
                          <a:spcPct val="107000"/>
                        </a:lnSpc>
                        <a:spcAft>
                          <a:spcPts val="0"/>
                        </a:spcAft>
                      </a:pPr>
                      <a:r>
                        <a:rPr lang="es-EC" sz="1100">
                          <a:effectLst/>
                        </a:rPr>
                        <a:t>L/2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365 [mm]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0895139"/>
                  </a:ext>
                </a:extLst>
              </a:tr>
            </a:tbl>
          </a:graphicData>
        </a:graphic>
      </p:graphicFrame>
      <mc:AlternateContent xmlns:mc="http://schemas.openxmlformats.org/markup-compatibility/2006" xmlns:a14="http://schemas.microsoft.com/office/drawing/2010/main">
        <mc:Choice Requires="a14">
          <p:sp>
            <p:nvSpPr>
              <p:cNvPr id="21" name="Rectángulo 20"/>
              <p:cNvSpPr/>
              <p:nvPr/>
            </p:nvSpPr>
            <p:spPr>
              <a:xfrm>
                <a:off x="6441137" y="6239467"/>
                <a:ext cx="41361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s-EC" i="1">
                              <a:latin typeface="Cambria Math" panose="02040503050406030204" pitchFamily="18" charset="0"/>
                            </a:rPr>
                          </m:ctrlPr>
                        </m:dPr>
                        <m:e>
                          <m:r>
                            <a:rPr lang="es-EC" i="1">
                              <a:latin typeface="Cambria Math" panose="02040503050406030204" pitchFamily="18" charset="0"/>
                            </a:rPr>
                            <m:t>𝑃𝑟𝑒𝑐𝑎𝑟𝑔𝑎</m:t>
                          </m:r>
                          <m:r>
                            <a:rPr lang="es-EC" i="0">
                              <a:latin typeface="Cambria Math" panose="02040503050406030204" pitchFamily="18" charset="0"/>
                            </a:rPr>
                            <m:t> </m:t>
                          </m:r>
                          <m:r>
                            <a:rPr lang="es-EC" i="1">
                              <a:latin typeface="Cambria Math" panose="02040503050406030204" pitchFamily="18" charset="0"/>
                            </a:rPr>
                            <m:t>𝑐𝑜𝑚𝑝𝑜𝑛𝑒𝑛𝑡𝑒𝑠</m:t>
                          </m:r>
                          <m:r>
                            <a:rPr lang="es-EC" i="0">
                              <a:latin typeface="Cambria Math" panose="02040503050406030204" pitchFamily="18" charset="0"/>
                            </a:rPr>
                            <m:t>=21,13 [</m:t>
                          </m:r>
                          <m:r>
                            <a:rPr lang="es-EC" i="1">
                              <a:latin typeface="Cambria Math" panose="02040503050406030204" pitchFamily="18" charset="0"/>
                            </a:rPr>
                            <m:t>𝑘𝑔𝑓</m:t>
                          </m:r>
                        </m:e>
                      </m:d>
                    </m:oMath>
                  </m:oMathPara>
                </a14:m>
                <a:endParaRPr lang="es-EC" dirty="0"/>
              </a:p>
            </p:txBody>
          </p:sp>
        </mc:Choice>
        <mc:Fallback xmlns="">
          <p:sp>
            <p:nvSpPr>
              <p:cNvPr id="21" name="Rectángulo 20"/>
              <p:cNvSpPr>
                <a:spLocks noRot="1" noChangeAspect="1" noMove="1" noResize="1" noEditPoints="1" noAdjustHandles="1" noChangeArrowheads="1" noChangeShapeType="1" noTextEdit="1"/>
              </p:cNvSpPr>
              <p:nvPr/>
            </p:nvSpPr>
            <p:spPr>
              <a:xfrm>
                <a:off x="6441137" y="6239467"/>
                <a:ext cx="4136197" cy="369332"/>
              </a:xfrm>
              <a:prstGeom prst="rect">
                <a:avLst/>
              </a:prstGeom>
              <a:blipFill>
                <a:blip r:embed="rId13"/>
                <a:stretch>
                  <a:fillRect t="-126667" r="-10029" b="-195000"/>
                </a:stretch>
              </a:blipFill>
            </p:spPr>
            <p:txBody>
              <a:bodyPr/>
              <a:lstStyle/>
              <a:p>
                <a:r>
                  <a:rPr lang="es-EC">
                    <a:noFill/>
                  </a:rPr>
                  <a:t> </a:t>
                </a:r>
              </a:p>
            </p:txBody>
          </p:sp>
        </mc:Fallback>
      </mc:AlternateContent>
    </p:spTree>
    <p:extLst>
      <p:ext uri="{BB962C8B-B14F-4D97-AF65-F5344CB8AC3E}">
        <p14:creationId xmlns:p14="http://schemas.microsoft.com/office/powerpoint/2010/main" val="3815245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Fatiga: Procedimiento </a:t>
            </a:r>
          </a:p>
          <a:p>
            <a:pPr marL="0" indent="0">
              <a:buFont typeface="Wingdings 3" charset="2"/>
              <a:buNone/>
            </a:pPr>
            <a:endParaRPr lang="es-EC" sz="2000" b="1" dirty="0" smtClean="0"/>
          </a:p>
          <a:p>
            <a:pPr marL="0" indent="0">
              <a:buFont typeface="Wingdings 3" charset="2"/>
              <a:buNone/>
            </a:pPr>
            <a:endParaRPr lang="es-EC" sz="2000" b="1" dirty="0"/>
          </a:p>
        </p:txBody>
      </p:sp>
      <p:pic>
        <p:nvPicPr>
          <p:cNvPr id="5" name="Imagen 4" descr="C:\Users\Francisco\Documents\Universidad\Tesis\Ensayo de Fatiga\Fotos\20180725_105636.jpg"/>
          <p:cNvPicPr/>
          <p:nvPr/>
        </p:nvPicPr>
        <p:blipFill rotWithShape="1">
          <a:blip r:embed="rId2" cstate="print">
            <a:extLst>
              <a:ext uri="{28A0092B-C50C-407E-A947-70E740481C1C}">
                <a14:useLocalDpi xmlns:a14="http://schemas.microsoft.com/office/drawing/2010/main" val="0"/>
              </a:ext>
            </a:extLst>
          </a:blip>
          <a:srcRect l="7299" t="15194"/>
          <a:stretch/>
        </p:blipFill>
        <p:spPr bwMode="auto">
          <a:xfrm rot="5400000">
            <a:off x="494031" y="2017325"/>
            <a:ext cx="3714375" cy="2781158"/>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189654" y="502921"/>
            <a:ext cx="3842019" cy="954107"/>
          </a:xfrm>
          <a:prstGeom prst="rect">
            <a:avLst/>
          </a:prstGeom>
        </p:spPr>
        <p:txBody>
          <a:bodyPr wrap="square">
            <a:spAutoFit/>
          </a:bodyPr>
          <a:lstStyle/>
          <a:p>
            <a:pPr marL="285750" indent="-285750">
              <a:buFont typeface="Arial" panose="020B0604020202020204" pitchFamily="34" charset="0"/>
              <a:buChar char="•"/>
            </a:pPr>
            <a:r>
              <a:rPr lang="es-EC" sz="1400" dirty="0" smtClean="0">
                <a:latin typeface="Arial" panose="020B0604020202020204" pitchFamily="34" charset="0"/>
                <a:ea typeface="Calibri" panose="020F0502020204030204" pitchFamily="34" charset="0"/>
              </a:rPr>
              <a:t>Velocidad angular motor: 1700 [rpm].</a:t>
            </a:r>
          </a:p>
          <a:p>
            <a:endParaRPr lang="es-EC" sz="1400" dirty="0" smtClean="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s-EC" sz="1400" dirty="0" smtClean="0">
                <a:latin typeface="Arial" panose="020B0604020202020204" pitchFamily="34" charset="0"/>
                <a:ea typeface="Calibri" panose="020F0502020204030204" pitchFamily="34" charset="0"/>
              </a:rPr>
              <a:t>Mantenimiento cada 25000 revoluciones de trabajo.</a:t>
            </a:r>
          </a:p>
        </p:txBody>
      </p:sp>
      <p:graphicFrame>
        <p:nvGraphicFramePr>
          <p:cNvPr id="7" name="Tabla 6"/>
          <p:cNvGraphicFramePr>
            <a:graphicFrameLocks noGrp="1"/>
          </p:cNvGraphicFramePr>
          <p:nvPr>
            <p:extLst>
              <p:ext uri="{D42A27DB-BD31-4B8C-83A1-F6EECF244321}">
                <p14:modId xmlns:p14="http://schemas.microsoft.com/office/powerpoint/2010/main" val="891705388"/>
              </p:ext>
            </p:extLst>
          </p:nvPr>
        </p:nvGraphicFramePr>
        <p:xfrm>
          <a:off x="326672" y="5712341"/>
          <a:ext cx="4161316" cy="870023"/>
        </p:xfrm>
        <a:graphic>
          <a:graphicData uri="http://schemas.openxmlformats.org/drawingml/2006/table">
            <a:tbl>
              <a:tblPr firstRow="1" firstCol="1" bandRow="1">
                <a:tableStyleId>{5C22544A-7EE6-4342-B048-85BDC9FD1C3A}</a:tableStyleId>
              </a:tblPr>
              <a:tblGrid>
                <a:gridCol w="650741">
                  <a:extLst>
                    <a:ext uri="{9D8B030D-6E8A-4147-A177-3AD203B41FA5}">
                      <a16:colId xmlns:a16="http://schemas.microsoft.com/office/drawing/2014/main" val="3803113599"/>
                    </a:ext>
                  </a:extLst>
                </a:gridCol>
                <a:gridCol w="930006">
                  <a:extLst>
                    <a:ext uri="{9D8B030D-6E8A-4147-A177-3AD203B41FA5}">
                      <a16:colId xmlns:a16="http://schemas.microsoft.com/office/drawing/2014/main" val="351045919"/>
                    </a:ext>
                  </a:extLst>
                </a:gridCol>
                <a:gridCol w="880608">
                  <a:extLst>
                    <a:ext uri="{9D8B030D-6E8A-4147-A177-3AD203B41FA5}">
                      <a16:colId xmlns:a16="http://schemas.microsoft.com/office/drawing/2014/main" val="2885945221"/>
                    </a:ext>
                  </a:extLst>
                </a:gridCol>
                <a:gridCol w="790373">
                  <a:extLst>
                    <a:ext uri="{9D8B030D-6E8A-4147-A177-3AD203B41FA5}">
                      <a16:colId xmlns:a16="http://schemas.microsoft.com/office/drawing/2014/main" val="528325647"/>
                    </a:ext>
                  </a:extLst>
                </a:gridCol>
                <a:gridCol w="909588">
                  <a:extLst>
                    <a:ext uri="{9D8B030D-6E8A-4147-A177-3AD203B41FA5}">
                      <a16:colId xmlns:a16="http://schemas.microsoft.com/office/drawing/2014/main" val="2457711486"/>
                    </a:ext>
                  </a:extLst>
                </a:gridCol>
              </a:tblGrid>
              <a:tr h="523786">
                <a:tc>
                  <a:txBody>
                    <a:bodyPr/>
                    <a:lstStyle/>
                    <a:p>
                      <a:pPr algn="ctr">
                        <a:lnSpc>
                          <a:spcPct val="107000"/>
                        </a:lnSpc>
                        <a:spcAft>
                          <a:spcPts val="0"/>
                        </a:spcAft>
                      </a:pPr>
                      <a:r>
                        <a:rPr lang="es-EC" sz="1050">
                          <a:effectLst/>
                        </a:rPr>
                        <a:t>Do</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Temperatura Inicial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Velocidad angular</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Carga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Número revoluciones</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0335040"/>
                  </a:ext>
                </a:extLst>
              </a:tr>
              <a:tr h="346237">
                <a:tc>
                  <a:txBody>
                    <a:bodyPr/>
                    <a:lstStyle/>
                    <a:p>
                      <a:pPr algn="ctr">
                        <a:lnSpc>
                          <a:spcPct val="107000"/>
                        </a:lnSpc>
                        <a:spcAft>
                          <a:spcPts val="0"/>
                        </a:spcAft>
                      </a:pPr>
                      <a:r>
                        <a:rPr lang="es-EC" sz="1050">
                          <a:effectLst/>
                        </a:rPr>
                        <a:t>8 [mm]</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19 [°C]</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dirty="0">
                          <a:effectLst/>
                        </a:rPr>
                        <a:t>1200 [rpm]</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2,547 [kgf]</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dirty="0">
                          <a:effectLst/>
                        </a:rPr>
                        <a:t>91780</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2050669"/>
                  </a:ext>
                </a:extLst>
              </a:tr>
            </a:tbl>
          </a:graphicData>
        </a:graphic>
      </p:graphicFrame>
      <p:sp>
        <p:nvSpPr>
          <p:cNvPr id="8" name="Marcador de contenido 2"/>
          <p:cNvSpPr txBox="1">
            <a:spLocks/>
          </p:cNvSpPr>
          <p:nvPr/>
        </p:nvSpPr>
        <p:spPr>
          <a:xfrm>
            <a:off x="1340161" y="5369781"/>
            <a:ext cx="2441910"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400" b="1" dirty="0" smtClean="0">
                <a:solidFill>
                  <a:schemeClr val="tx1"/>
                </a:solidFill>
              </a:rPr>
              <a:t>Valores Obtenidos</a:t>
            </a:r>
          </a:p>
          <a:p>
            <a:pPr marL="0" indent="0">
              <a:buFont typeface="Wingdings 3" charset="2"/>
              <a:buNone/>
            </a:pPr>
            <a:endParaRPr lang="es-EC" b="1" dirty="0"/>
          </a:p>
        </p:txBody>
      </p:sp>
      <p:graphicFrame>
        <p:nvGraphicFramePr>
          <p:cNvPr id="9" name="Tabla 8"/>
          <p:cNvGraphicFramePr>
            <a:graphicFrameLocks noGrp="1"/>
          </p:cNvGraphicFramePr>
          <p:nvPr>
            <p:extLst>
              <p:ext uri="{D42A27DB-BD31-4B8C-83A1-F6EECF244321}">
                <p14:modId xmlns:p14="http://schemas.microsoft.com/office/powerpoint/2010/main" val="2392922003"/>
              </p:ext>
            </p:extLst>
          </p:nvPr>
        </p:nvGraphicFramePr>
        <p:xfrm>
          <a:off x="5925112" y="3328548"/>
          <a:ext cx="4551674" cy="3507614"/>
        </p:xfrm>
        <a:graphic>
          <a:graphicData uri="http://schemas.openxmlformats.org/drawingml/2006/table">
            <a:tbl>
              <a:tblPr firstRow="1" firstCol="1" bandRow="1">
                <a:tableStyleId>{5C22544A-7EE6-4342-B048-85BDC9FD1C3A}</a:tableStyleId>
              </a:tblPr>
              <a:tblGrid>
                <a:gridCol w="619855">
                  <a:extLst>
                    <a:ext uri="{9D8B030D-6E8A-4147-A177-3AD203B41FA5}">
                      <a16:colId xmlns:a16="http://schemas.microsoft.com/office/drawing/2014/main" val="1821555646"/>
                    </a:ext>
                  </a:extLst>
                </a:gridCol>
                <a:gridCol w="609190">
                  <a:extLst>
                    <a:ext uri="{9D8B030D-6E8A-4147-A177-3AD203B41FA5}">
                      <a16:colId xmlns:a16="http://schemas.microsoft.com/office/drawing/2014/main" val="3405778024"/>
                    </a:ext>
                  </a:extLst>
                </a:gridCol>
                <a:gridCol w="991267">
                  <a:extLst>
                    <a:ext uri="{9D8B030D-6E8A-4147-A177-3AD203B41FA5}">
                      <a16:colId xmlns:a16="http://schemas.microsoft.com/office/drawing/2014/main" val="2444757029"/>
                    </a:ext>
                  </a:extLst>
                </a:gridCol>
                <a:gridCol w="889631">
                  <a:extLst>
                    <a:ext uri="{9D8B030D-6E8A-4147-A177-3AD203B41FA5}">
                      <a16:colId xmlns:a16="http://schemas.microsoft.com/office/drawing/2014/main" val="47089404"/>
                    </a:ext>
                  </a:extLst>
                </a:gridCol>
                <a:gridCol w="651536">
                  <a:extLst>
                    <a:ext uri="{9D8B030D-6E8A-4147-A177-3AD203B41FA5}">
                      <a16:colId xmlns:a16="http://schemas.microsoft.com/office/drawing/2014/main" val="3218961754"/>
                    </a:ext>
                  </a:extLst>
                </a:gridCol>
                <a:gridCol w="790195">
                  <a:extLst>
                    <a:ext uri="{9D8B030D-6E8A-4147-A177-3AD203B41FA5}">
                      <a16:colId xmlns:a16="http://schemas.microsoft.com/office/drawing/2014/main" val="2914967182"/>
                    </a:ext>
                  </a:extLst>
                </a:gridCol>
              </a:tblGrid>
              <a:tr h="423598">
                <a:tc>
                  <a:txBody>
                    <a:bodyPr/>
                    <a:lstStyle/>
                    <a:p>
                      <a:pPr algn="ctr">
                        <a:lnSpc>
                          <a:spcPct val="107000"/>
                        </a:lnSpc>
                        <a:spcAft>
                          <a:spcPts val="0"/>
                        </a:spcAft>
                      </a:pPr>
                      <a:r>
                        <a:rPr lang="es-EC" sz="1100" dirty="0">
                          <a:effectLst/>
                        </a:rPr>
                        <a:t>Muestra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dirty="0">
                          <a:effectLst/>
                        </a:rPr>
                        <a:t>Carga [</a:t>
                      </a:r>
                      <a:r>
                        <a:rPr lang="es-EC" sz="1100" dirty="0" err="1">
                          <a:effectLst/>
                        </a:rPr>
                        <a:t>kgf</a:t>
                      </a:r>
                      <a:r>
                        <a:rPr lang="es-EC" sz="11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Velocidad Angular [rpm]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Temperatura Inicial [°C]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Ciclos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Temperatura Final [°C]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2452826899"/>
                  </a:ext>
                </a:extLst>
              </a:tr>
              <a:tr h="163841">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55,144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dirty="0">
                          <a:effectLst/>
                        </a:rPr>
                        <a:t>1700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2490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1012469782"/>
                  </a:ext>
                </a:extLst>
              </a:tr>
              <a:tr h="163841">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55,144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2420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1601689387"/>
                  </a:ext>
                </a:extLst>
              </a:tr>
              <a:tr h="163841">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55,144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2683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2838589505"/>
                  </a:ext>
                </a:extLst>
              </a:tr>
              <a:tr h="163841">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50,144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dirty="0">
                          <a:effectLst/>
                        </a:rPr>
                        <a:t>1700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4095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2828547331"/>
                  </a:ext>
                </a:extLst>
              </a:tr>
              <a:tr h="163841">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50,144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6340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1199767687"/>
                  </a:ext>
                </a:extLst>
              </a:tr>
              <a:tr h="163841">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50,144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5747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2843222220"/>
                  </a:ext>
                </a:extLst>
              </a:tr>
              <a:tr h="163841">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44,051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12759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161258677"/>
                  </a:ext>
                </a:extLst>
              </a:tr>
              <a:tr h="163841">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44,051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10636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1252397658"/>
                  </a:ext>
                </a:extLst>
              </a:tr>
              <a:tr h="163841">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44,051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11268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65529287"/>
                  </a:ext>
                </a:extLst>
              </a:tr>
              <a:tr h="163841">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40,958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20645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1032224039"/>
                  </a:ext>
                </a:extLst>
              </a:tr>
              <a:tr h="163841">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40,958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22729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4163402510"/>
                  </a:ext>
                </a:extLst>
              </a:tr>
              <a:tr h="163841">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40,958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21596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2915801014"/>
                  </a:ext>
                </a:extLst>
              </a:tr>
              <a:tr h="272265">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35,271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100181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3013520856"/>
                  </a:ext>
                </a:extLst>
              </a:tr>
              <a:tr h="272265">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35,271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100029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3112219972"/>
                  </a:ext>
                </a:extLst>
              </a:tr>
              <a:tr h="272265">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35,271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dirty="0">
                          <a:effectLst/>
                        </a:rPr>
                        <a:t>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a:effectLst/>
                        </a:rPr>
                        <a:t>100185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tc>
                  <a:txBody>
                    <a:bodyPr/>
                    <a:lstStyle/>
                    <a:p>
                      <a:pPr algn="ctr">
                        <a:lnSpc>
                          <a:spcPct val="107000"/>
                        </a:lnSpc>
                        <a:spcAft>
                          <a:spcPts val="0"/>
                        </a:spcAft>
                      </a:pPr>
                      <a:r>
                        <a:rPr lang="es-EC" sz="1100" dirty="0">
                          <a:effectLst/>
                        </a:rPr>
                        <a:t>72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19" marR="66119" marT="0" marB="0" anchor="ctr"/>
                </a:tc>
                <a:extLst>
                  <a:ext uri="{0D108BD9-81ED-4DB2-BD59-A6C34878D82A}">
                    <a16:rowId xmlns:a16="http://schemas.microsoft.com/office/drawing/2014/main" val="111022530"/>
                  </a:ext>
                </a:extLst>
              </a:tr>
            </a:tbl>
          </a:graphicData>
        </a:graphic>
      </p:graphicFrame>
      <p:sp>
        <p:nvSpPr>
          <p:cNvPr id="10" name="Marcador de contenido 2"/>
          <p:cNvSpPr txBox="1">
            <a:spLocks/>
          </p:cNvSpPr>
          <p:nvPr/>
        </p:nvSpPr>
        <p:spPr>
          <a:xfrm>
            <a:off x="6577617" y="3001754"/>
            <a:ext cx="351327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Datos obtenidos ensayo de Fatiga</a:t>
            </a:r>
          </a:p>
          <a:p>
            <a:pPr marL="0" indent="0">
              <a:buFont typeface="Wingdings 3" charset="2"/>
              <a:buNone/>
            </a:pPr>
            <a:endParaRPr lang="es-EC" sz="2000" b="1" dirty="0"/>
          </a:p>
        </p:txBody>
      </p:sp>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t="34303" b="34182"/>
          <a:stretch/>
        </p:blipFill>
        <p:spPr>
          <a:xfrm>
            <a:off x="3834414" y="435504"/>
            <a:ext cx="4499842" cy="2521123"/>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34303" b="34424"/>
          <a:stretch/>
        </p:blipFill>
        <p:spPr>
          <a:xfrm>
            <a:off x="7636278" y="423830"/>
            <a:ext cx="4555722" cy="2532797"/>
          </a:xfrm>
          <a:prstGeom prst="rect">
            <a:avLst/>
          </a:prstGeom>
        </p:spPr>
      </p:pic>
    </p:spTree>
    <p:extLst>
      <p:ext uri="{BB962C8B-B14F-4D97-AF65-F5344CB8AC3E}">
        <p14:creationId xmlns:p14="http://schemas.microsoft.com/office/powerpoint/2010/main" val="287857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Fatiga: Reporte </a:t>
            </a:r>
          </a:p>
          <a:p>
            <a:pPr marL="0" indent="0">
              <a:buFont typeface="Wingdings 3" charset="2"/>
              <a:buNone/>
            </a:pPr>
            <a:endParaRPr lang="es-EC" sz="2000" b="1" dirty="0" smtClean="0"/>
          </a:p>
          <a:p>
            <a:pPr marL="0" indent="0">
              <a:buFont typeface="Wingdings 3" charset="2"/>
              <a:buNone/>
            </a:pPr>
            <a:endParaRPr lang="es-EC" sz="2000" b="1" dirty="0"/>
          </a:p>
        </p:txBody>
      </p:sp>
      <mc:AlternateContent xmlns:mc="http://schemas.openxmlformats.org/markup-compatibility/2006" xmlns:a14="http://schemas.microsoft.com/office/drawing/2010/main">
        <mc:Choice Requires="a14">
          <p:sp>
            <p:nvSpPr>
              <p:cNvPr id="5" name="Rectángulo 4"/>
              <p:cNvSpPr/>
              <p:nvPr/>
            </p:nvSpPr>
            <p:spPr>
              <a:xfrm>
                <a:off x="1416100" y="1179284"/>
                <a:ext cx="848245" cy="551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𝑘</m:t>
                      </m:r>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𝐸𝐼</m:t>
                          </m:r>
                        </m:num>
                        <m:den>
                          <m:r>
                            <a:rPr lang="es-EC" sz="1600" i="1">
                              <a:latin typeface="Cambria Math" panose="02040503050406030204" pitchFamily="18" charset="0"/>
                            </a:rPr>
                            <m:t>𝐿</m:t>
                          </m:r>
                        </m:den>
                      </m:f>
                    </m:oMath>
                  </m:oMathPara>
                </a14:m>
                <a:endParaRPr lang="es-EC" sz="1600" dirty="0"/>
              </a:p>
            </p:txBody>
          </p:sp>
        </mc:Choice>
        <mc:Fallback xmlns="">
          <p:sp>
            <p:nvSpPr>
              <p:cNvPr id="5" name="Rectángulo 4"/>
              <p:cNvSpPr>
                <a:spLocks noRot="1" noChangeAspect="1" noMove="1" noResize="1" noEditPoints="1" noAdjustHandles="1" noChangeArrowheads="1" noChangeShapeType="1" noTextEdit="1"/>
              </p:cNvSpPr>
              <p:nvPr/>
            </p:nvSpPr>
            <p:spPr>
              <a:xfrm>
                <a:off x="1416100" y="1179284"/>
                <a:ext cx="848245" cy="551754"/>
              </a:xfrm>
              <a:prstGeom prst="rect">
                <a:avLst/>
              </a:prstGeom>
              <a:blipFill>
                <a:blip r:embed="rId2"/>
                <a:stretch>
                  <a:fillRect/>
                </a:stretch>
              </a:blipFill>
            </p:spPr>
            <p:txBody>
              <a:bodyPr/>
              <a:lstStyle/>
              <a:p>
                <a:r>
                  <a:rPr lang="es-EC">
                    <a:noFill/>
                  </a:rPr>
                  <a:t> </a:t>
                </a:r>
              </a:p>
            </p:txBody>
          </p:sp>
        </mc:Fallback>
      </mc:AlternateContent>
      <p:sp>
        <p:nvSpPr>
          <p:cNvPr id="6" name="Marcador de contenido 2"/>
          <p:cNvSpPr txBox="1">
            <a:spLocks/>
          </p:cNvSpPr>
          <p:nvPr/>
        </p:nvSpPr>
        <p:spPr>
          <a:xfrm>
            <a:off x="189654" y="603320"/>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b="1" dirty="0" smtClean="0">
                <a:solidFill>
                  <a:schemeClr val="tx1"/>
                </a:solidFill>
              </a:rPr>
              <a:t>Rigidez Flexional para Secciones Circulares</a:t>
            </a:r>
          </a:p>
          <a:p>
            <a:pPr marL="0" indent="0" algn="ctr">
              <a:buFont typeface="Wingdings 3" charset="2"/>
              <a:buNone/>
            </a:pPr>
            <a:endParaRPr lang="es-EC" b="1" dirty="0"/>
          </a:p>
        </p:txBody>
      </p:sp>
      <mc:AlternateContent xmlns:mc="http://schemas.openxmlformats.org/markup-compatibility/2006" xmlns:a14="http://schemas.microsoft.com/office/drawing/2010/main">
        <mc:Choice Requires="a14">
          <p:sp>
            <p:nvSpPr>
              <p:cNvPr id="7" name="Rectángulo 6"/>
              <p:cNvSpPr/>
              <p:nvPr/>
            </p:nvSpPr>
            <p:spPr>
              <a:xfrm>
                <a:off x="1267084" y="1817453"/>
                <a:ext cx="1191736" cy="6288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𝑛</m:t>
                      </m:r>
                      <m:r>
                        <a:rPr lang="es-EC" sz="1600" i="0">
                          <a:latin typeface="Cambria Math" panose="02040503050406030204" pitchFamily="18" charset="0"/>
                        </a:rPr>
                        <m:t>=</m:t>
                      </m:r>
                      <m:f>
                        <m:fPr>
                          <m:ctrlPr>
                            <a:rPr lang="es-EC" sz="1600" i="1">
                              <a:latin typeface="Cambria Math" panose="02040503050406030204" pitchFamily="18" charset="0"/>
                            </a:rPr>
                          </m:ctrlPr>
                        </m:fPr>
                        <m:num>
                          <m:sSub>
                            <m:sSubPr>
                              <m:ctrlPr>
                                <a:rPr lang="es-EC" sz="1600" i="1">
                                  <a:latin typeface="Cambria Math" panose="02040503050406030204" pitchFamily="18" charset="0"/>
                                </a:rPr>
                              </m:ctrlPr>
                            </m:sSubPr>
                            <m:e>
                              <m:r>
                                <a:rPr lang="es-EC" sz="1600" i="1">
                                  <a:latin typeface="Cambria Math" panose="02040503050406030204" pitchFamily="18" charset="0"/>
                                </a:rPr>
                                <m:t>𝑘</m:t>
                              </m:r>
                            </m:e>
                            <m:sub>
                              <m:r>
                                <a:rPr lang="es-EC" sz="1600" i="1">
                                  <a:latin typeface="Cambria Math" panose="02040503050406030204" pitchFamily="18" charset="0"/>
                                </a:rPr>
                                <m:t>𝑎𝑐𝑒𝑟𝑜</m:t>
                              </m:r>
                            </m:sub>
                          </m:sSub>
                        </m:num>
                        <m:den>
                          <m:sSub>
                            <m:sSubPr>
                              <m:ctrlPr>
                                <a:rPr lang="es-EC" sz="1600" i="1">
                                  <a:latin typeface="Cambria Math" panose="02040503050406030204" pitchFamily="18" charset="0"/>
                                </a:rPr>
                              </m:ctrlPr>
                            </m:sSubPr>
                            <m:e>
                              <m:r>
                                <a:rPr lang="es-EC" sz="1600" i="1">
                                  <a:latin typeface="Cambria Math" panose="02040503050406030204" pitchFamily="18" charset="0"/>
                                </a:rPr>
                                <m:t>𝑘</m:t>
                              </m:r>
                            </m:e>
                            <m:sub>
                              <m:r>
                                <a:rPr lang="es-EC" sz="1600" i="1">
                                  <a:latin typeface="Cambria Math" panose="02040503050406030204" pitchFamily="18" charset="0"/>
                                </a:rPr>
                                <m:t>𝑛𝑦𝑙𝑜𝑛</m:t>
                              </m:r>
                            </m:sub>
                          </m:sSub>
                        </m:den>
                      </m:f>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1267084" y="1817453"/>
                <a:ext cx="1191736" cy="62889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916381" y="2602611"/>
                <a:ext cx="1927514" cy="6150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𝑛</m:t>
                      </m:r>
                      <m:r>
                        <a:rPr lang="es-EC" sz="1600" i="0">
                          <a:latin typeface="Cambria Math" panose="02040503050406030204" pitchFamily="18" charset="0"/>
                        </a:rPr>
                        <m:t>=</m:t>
                      </m:r>
                      <m:f>
                        <m:fPr>
                          <m:ctrlPr>
                            <a:rPr lang="es-EC" sz="1600" i="1">
                              <a:latin typeface="Cambria Math" panose="02040503050406030204" pitchFamily="18" charset="0"/>
                            </a:rPr>
                          </m:ctrlPr>
                        </m:fPr>
                        <m:num>
                          <m:d>
                            <m:dPr>
                              <m:begChr m:val=""/>
                              <m:endChr m:val="]"/>
                              <m:ctrlPr>
                                <a:rPr lang="es-EC" sz="1600" i="1">
                                  <a:latin typeface="Cambria Math" panose="02040503050406030204" pitchFamily="18" charset="0"/>
                                </a:rPr>
                              </m:ctrlPr>
                            </m:dPr>
                            <m:e>
                              <m:r>
                                <a:rPr lang="es-EC" sz="1600" i="0">
                                  <a:latin typeface="Cambria Math" panose="02040503050406030204" pitchFamily="18" charset="0"/>
                                </a:rPr>
                                <m:t>210000 [</m:t>
                              </m:r>
                              <m:r>
                                <a:rPr lang="es-EC" sz="1600" i="1">
                                  <a:latin typeface="Cambria Math" panose="02040503050406030204" pitchFamily="18" charset="0"/>
                                </a:rPr>
                                <m:t>𝑀𝑃𝑎</m:t>
                              </m:r>
                            </m:e>
                          </m:d>
                        </m:num>
                        <m:den>
                          <m:d>
                            <m:dPr>
                              <m:begChr m:val=""/>
                              <m:endChr m:val="]"/>
                              <m:ctrlPr>
                                <a:rPr lang="es-EC" sz="1600" i="1">
                                  <a:latin typeface="Cambria Math" panose="02040503050406030204" pitchFamily="18" charset="0"/>
                                </a:rPr>
                              </m:ctrlPr>
                            </m:dPr>
                            <m:e>
                              <m:r>
                                <a:rPr lang="es-EC" sz="1600" i="0">
                                  <a:latin typeface="Cambria Math" panose="02040503050406030204" pitchFamily="18" charset="0"/>
                                </a:rPr>
                                <m:t>3000 [</m:t>
                              </m:r>
                              <m:r>
                                <a:rPr lang="es-EC" sz="1600" i="1">
                                  <a:latin typeface="Cambria Math" panose="02040503050406030204" pitchFamily="18" charset="0"/>
                                </a:rPr>
                                <m:t>𝑀𝑃𝑎</m:t>
                              </m:r>
                            </m:e>
                          </m:d>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916381" y="2602611"/>
                <a:ext cx="1927514" cy="615040"/>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1448513" y="3317916"/>
                <a:ext cx="86324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𝑛</m:t>
                      </m:r>
                      <m:r>
                        <a:rPr lang="es-EC" sz="1600" i="0">
                          <a:latin typeface="Cambria Math" panose="02040503050406030204" pitchFamily="18" charset="0"/>
                        </a:rPr>
                        <m:t>=70</m:t>
                      </m:r>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1448513" y="3317916"/>
                <a:ext cx="863249" cy="338554"/>
              </a:xfrm>
              <a:prstGeom prst="rect">
                <a:avLst/>
              </a:prstGeom>
              <a:blipFill>
                <a:blip r:embed="rId5"/>
                <a:stretch>
                  <a:fillRect/>
                </a:stretch>
              </a:blipFill>
            </p:spPr>
            <p:txBody>
              <a:bodyPr/>
              <a:lstStyle/>
              <a:p>
                <a:r>
                  <a:rPr lang="es-EC">
                    <a:noFill/>
                  </a:rPr>
                  <a:t> </a:t>
                </a:r>
              </a:p>
            </p:txBody>
          </p:sp>
        </mc:Fallback>
      </mc:AlternateContent>
      <p:pic>
        <p:nvPicPr>
          <p:cNvPr id="10" name="Imagen 9" descr="C:\Users\Francisco\Desktop\solid paco\35.PNG"/>
          <p:cNvPicPr/>
          <p:nvPr/>
        </p:nvPicPr>
        <p:blipFill>
          <a:blip r:embed="rId6">
            <a:extLst>
              <a:ext uri="{28A0092B-C50C-407E-A947-70E740481C1C}">
                <a14:useLocalDpi xmlns:a14="http://schemas.microsoft.com/office/drawing/2010/main" val="0"/>
              </a:ext>
            </a:extLst>
          </a:blip>
          <a:srcRect/>
          <a:stretch>
            <a:fillRect/>
          </a:stretch>
        </p:blipFill>
        <p:spPr bwMode="auto">
          <a:xfrm>
            <a:off x="7513919" y="876728"/>
            <a:ext cx="4240278" cy="2510340"/>
          </a:xfrm>
          <a:prstGeom prst="rect">
            <a:avLst/>
          </a:prstGeom>
          <a:noFill/>
          <a:ln>
            <a:noFill/>
          </a:ln>
        </p:spPr>
      </p:pic>
      <p:graphicFrame>
        <p:nvGraphicFramePr>
          <p:cNvPr id="11" name="Tabla 10"/>
          <p:cNvGraphicFramePr>
            <a:graphicFrameLocks noGrp="1"/>
          </p:cNvGraphicFramePr>
          <p:nvPr>
            <p:extLst>
              <p:ext uri="{D42A27DB-BD31-4B8C-83A1-F6EECF244321}">
                <p14:modId xmlns:p14="http://schemas.microsoft.com/office/powerpoint/2010/main" val="2965500335"/>
              </p:ext>
            </p:extLst>
          </p:nvPr>
        </p:nvGraphicFramePr>
        <p:xfrm>
          <a:off x="3942933" y="881084"/>
          <a:ext cx="3131198" cy="3509963"/>
        </p:xfrm>
        <a:graphic>
          <a:graphicData uri="http://schemas.openxmlformats.org/drawingml/2006/table">
            <a:tbl>
              <a:tblPr firstRow="1" firstCol="1" bandRow="1">
                <a:tableStyleId>{5C22544A-7EE6-4342-B048-85BDC9FD1C3A}</a:tableStyleId>
              </a:tblPr>
              <a:tblGrid>
                <a:gridCol w="677899">
                  <a:extLst>
                    <a:ext uri="{9D8B030D-6E8A-4147-A177-3AD203B41FA5}">
                      <a16:colId xmlns:a16="http://schemas.microsoft.com/office/drawing/2014/main" val="1320007910"/>
                    </a:ext>
                  </a:extLst>
                </a:gridCol>
                <a:gridCol w="723900">
                  <a:extLst>
                    <a:ext uri="{9D8B030D-6E8A-4147-A177-3AD203B41FA5}">
                      <a16:colId xmlns:a16="http://schemas.microsoft.com/office/drawing/2014/main" val="286572125"/>
                    </a:ext>
                  </a:extLst>
                </a:gridCol>
                <a:gridCol w="1076325">
                  <a:extLst>
                    <a:ext uri="{9D8B030D-6E8A-4147-A177-3AD203B41FA5}">
                      <a16:colId xmlns:a16="http://schemas.microsoft.com/office/drawing/2014/main" val="2567341355"/>
                    </a:ext>
                  </a:extLst>
                </a:gridCol>
                <a:gridCol w="653074">
                  <a:extLst>
                    <a:ext uri="{9D8B030D-6E8A-4147-A177-3AD203B41FA5}">
                      <a16:colId xmlns:a16="http://schemas.microsoft.com/office/drawing/2014/main" val="2611256278"/>
                    </a:ext>
                  </a:extLst>
                </a:gridCol>
              </a:tblGrid>
              <a:tr h="198120">
                <a:tc>
                  <a:txBody>
                    <a:bodyPr/>
                    <a:lstStyle/>
                    <a:p>
                      <a:pPr algn="ctr">
                        <a:lnSpc>
                          <a:spcPct val="107000"/>
                        </a:lnSpc>
                        <a:spcAft>
                          <a:spcPts val="0"/>
                        </a:spcAft>
                      </a:pPr>
                      <a:r>
                        <a:rPr lang="es-EC" sz="1100" dirty="0">
                          <a:effectLst/>
                        </a:rPr>
                        <a:t>Muestra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Carga [N]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Esfuerzo Aplicado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Ciclos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3770655"/>
                  </a:ext>
                </a:extLst>
              </a:tr>
              <a:tr h="19812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540,8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2490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6448781"/>
                  </a:ext>
                </a:extLst>
              </a:tr>
              <a:tr h="19812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540,8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2420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48783712"/>
                  </a:ext>
                </a:extLst>
              </a:tr>
              <a:tr h="19812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540,8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2683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4398182"/>
                  </a:ext>
                </a:extLst>
              </a:tr>
              <a:tr h="198120">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491,7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4656304"/>
                  </a:ext>
                </a:extLst>
              </a:tr>
              <a:tr h="198120">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491,7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6340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8647488"/>
                  </a:ext>
                </a:extLst>
              </a:tr>
              <a:tr h="198120">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491,7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5747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6108459"/>
                  </a:ext>
                </a:extLst>
              </a:tr>
              <a:tr h="198120">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432,0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12759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4102364"/>
                  </a:ext>
                </a:extLst>
              </a:tr>
              <a:tr h="198120">
                <a:tc>
                  <a:txBody>
                    <a:bodyPr/>
                    <a:lstStyle/>
                    <a:p>
                      <a:pPr algn="ctr">
                        <a:lnSpc>
                          <a:spcPct val="107000"/>
                        </a:lnSpc>
                        <a:spcAft>
                          <a:spcPts val="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432,0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10636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3605870"/>
                  </a:ext>
                </a:extLst>
              </a:tr>
              <a:tr h="198120">
                <a:tc>
                  <a:txBody>
                    <a:bodyPr/>
                    <a:lstStyle/>
                    <a:p>
                      <a:pPr algn="ctr">
                        <a:lnSpc>
                          <a:spcPct val="107000"/>
                        </a:lnSpc>
                        <a:spcAft>
                          <a:spcPts val="0"/>
                        </a:spcAft>
                      </a:pPr>
                      <a:r>
                        <a:rPr lang="es-EC" sz="1100">
                          <a:effectLst/>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432,0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11268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381409"/>
                  </a:ext>
                </a:extLst>
              </a:tr>
              <a:tr h="198120">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20645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1930420"/>
                  </a:ext>
                </a:extLst>
              </a:tr>
              <a:tr h="198120">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22729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1389551"/>
                  </a:ext>
                </a:extLst>
              </a:tr>
              <a:tr h="198120">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21596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87806293"/>
                  </a:ext>
                </a:extLst>
              </a:tr>
              <a:tr h="198120">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345,9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100181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1341145"/>
                  </a:ext>
                </a:extLst>
              </a:tr>
              <a:tr h="198120">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345,9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100029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1559008"/>
                  </a:ext>
                </a:extLst>
              </a:tr>
              <a:tr h="198120">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345,9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100185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3608129"/>
                  </a:ext>
                </a:extLst>
              </a:tr>
            </a:tbl>
          </a:graphicData>
        </a:graphic>
      </p:graphicFrame>
      <p:sp>
        <p:nvSpPr>
          <p:cNvPr id="12" name="Marcador de contenido 2"/>
          <p:cNvSpPr txBox="1">
            <a:spLocks/>
          </p:cNvSpPr>
          <p:nvPr/>
        </p:nvSpPr>
        <p:spPr>
          <a:xfrm>
            <a:off x="3772816" y="379048"/>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b="1" dirty="0" smtClean="0">
                <a:solidFill>
                  <a:schemeClr val="tx1"/>
                </a:solidFill>
              </a:rPr>
              <a:t>Resultados obtenidos de las simulaciones</a:t>
            </a:r>
          </a:p>
          <a:p>
            <a:pPr marL="0" indent="0" algn="ctr">
              <a:buFont typeface="Wingdings 3" charset="2"/>
              <a:buNone/>
            </a:pPr>
            <a:endParaRPr lang="es-EC" b="1" dirty="0"/>
          </a:p>
        </p:txBody>
      </p:sp>
      <p:graphicFrame>
        <p:nvGraphicFramePr>
          <p:cNvPr id="13" name="Tabla 12"/>
          <p:cNvGraphicFramePr>
            <a:graphicFrameLocks noGrp="1"/>
          </p:cNvGraphicFramePr>
          <p:nvPr>
            <p:extLst>
              <p:ext uri="{D42A27DB-BD31-4B8C-83A1-F6EECF244321}">
                <p14:modId xmlns:p14="http://schemas.microsoft.com/office/powerpoint/2010/main" val="1481872515"/>
              </p:ext>
            </p:extLst>
          </p:nvPr>
        </p:nvGraphicFramePr>
        <p:xfrm>
          <a:off x="600645" y="4996674"/>
          <a:ext cx="3327400" cy="1616393"/>
        </p:xfrm>
        <a:graphic>
          <a:graphicData uri="http://schemas.openxmlformats.org/drawingml/2006/table">
            <a:tbl>
              <a:tblPr firstRow="1" firstCol="1" bandRow="1">
                <a:tableStyleId>{5C22544A-7EE6-4342-B048-85BDC9FD1C3A}</a:tableStyleId>
              </a:tblPr>
              <a:tblGrid>
                <a:gridCol w="627380">
                  <a:extLst>
                    <a:ext uri="{9D8B030D-6E8A-4147-A177-3AD203B41FA5}">
                      <a16:colId xmlns:a16="http://schemas.microsoft.com/office/drawing/2014/main" val="4197882454"/>
                    </a:ext>
                  </a:extLst>
                </a:gridCol>
                <a:gridCol w="723900">
                  <a:extLst>
                    <a:ext uri="{9D8B030D-6E8A-4147-A177-3AD203B41FA5}">
                      <a16:colId xmlns:a16="http://schemas.microsoft.com/office/drawing/2014/main" val="3006989023"/>
                    </a:ext>
                  </a:extLst>
                </a:gridCol>
                <a:gridCol w="1076325">
                  <a:extLst>
                    <a:ext uri="{9D8B030D-6E8A-4147-A177-3AD203B41FA5}">
                      <a16:colId xmlns:a16="http://schemas.microsoft.com/office/drawing/2014/main" val="1433821681"/>
                    </a:ext>
                  </a:extLst>
                </a:gridCol>
                <a:gridCol w="899795">
                  <a:extLst>
                    <a:ext uri="{9D8B030D-6E8A-4147-A177-3AD203B41FA5}">
                      <a16:colId xmlns:a16="http://schemas.microsoft.com/office/drawing/2014/main" val="1185900995"/>
                    </a:ext>
                  </a:extLst>
                </a:gridCol>
              </a:tblGrid>
              <a:tr h="179705">
                <a:tc>
                  <a:txBody>
                    <a:bodyPr/>
                    <a:lstStyle/>
                    <a:p>
                      <a:pPr algn="ctr">
                        <a:lnSpc>
                          <a:spcPct val="107000"/>
                        </a:lnSpc>
                        <a:spcAft>
                          <a:spcPts val="0"/>
                        </a:spcAft>
                      </a:pPr>
                      <a:r>
                        <a:rPr lang="es-EC" sz="1100">
                          <a:effectLst/>
                        </a:rPr>
                        <a:t>Muestra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Carga [N]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Esfuerzo Aplicado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Ciclos Fatiga Térmica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5592196"/>
                  </a:ext>
                </a:extLst>
              </a:tr>
              <a:tr h="179705">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18660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9713633"/>
                  </a:ext>
                </a:extLst>
              </a:tr>
              <a:tr h="179705">
                <a:tc>
                  <a:txBody>
                    <a:bodyPr/>
                    <a:lstStyle/>
                    <a:p>
                      <a:pPr algn="ctr">
                        <a:lnSpc>
                          <a:spcPct val="107000"/>
                        </a:lnSpc>
                        <a:spcAft>
                          <a:spcPts val="0"/>
                        </a:spcAft>
                      </a:pPr>
                      <a:r>
                        <a:rPr lang="es-EC" sz="11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17070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9844385"/>
                  </a:ext>
                </a:extLst>
              </a:tr>
              <a:tr h="179705">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401,7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16827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5154235"/>
                  </a:ext>
                </a:extLst>
              </a:tr>
              <a:tr h="179705">
                <a:tc>
                  <a:txBody>
                    <a:bodyPr/>
                    <a:lstStyle/>
                    <a:p>
                      <a:pPr algn="ctr">
                        <a:lnSpc>
                          <a:spcPct val="107000"/>
                        </a:lnSpc>
                        <a:spcAft>
                          <a:spcPts val="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345,9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65929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6101581"/>
                  </a:ext>
                </a:extLst>
              </a:tr>
              <a:tr h="179705">
                <a:tc>
                  <a:txBody>
                    <a:bodyPr/>
                    <a:lstStyle/>
                    <a:p>
                      <a:pPr algn="ctr">
                        <a:lnSpc>
                          <a:spcPct val="107000"/>
                        </a:lnSpc>
                        <a:spcAft>
                          <a:spcPts val="0"/>
                        </a:spcAft>
                      </a:pPr>
                      <a:r>
                        <a:rPr lang="es-EC" sz="1100">
                          <a:effectLst/>
                        </a:rPr>
                        <a:t>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345,9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68669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6170546"/>
                  </a:ext>
                </a:extLst>
              </a:tr>
              <a:tr h="179705">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345,9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66173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9758667"/>
                  </a:ext>
                </a:extLst>
              </a:tr>
            </a:tbl>
          </a:graphicData>
        </a:graphic>
      </p:graphicFrame>
      <p:pic>
        <p:nvPicPr>
          <p:cNvPr id="14" name="Imagen 13" descr="C:\Users\Francisco\Downloads\20180904_061055.jpg"/>
          <p:cNvPicPr/>
          <p:nvPr/>
        </p:nvPicPr>
        <p:blipFill rotWithShape="1">
          <a:blip r:embed="rId7" cstate="print">
            <a:extLst>
              <a:ext uri="{28A0092B-C50C-407E-A947-70E740481C1C}">
                <a14:useLocalDpi xmlns:a14="http://schemas.microsoft.com/office/drawing/2010/main" val="0"/>
              </a:ext>
            </a:extLst>
          </a:blip>
          <a:srcRect l="16241" t="37470" r="17152" b="30900"/>
          <a:stretch/>
        </p:blipFill>
        <p:spPr bwMode="auto">
          <a:xfrm>
            <a:off x="6902739" y="4900599"/>
            <a:ext cx="5053330" cy="1799590"/>
          </a:xfrm>
          <a:prstGeom prst="rect">
            <a:avLst/>
          </a:prstGeom>
          <a:noFill/>
          <a:ln>
            <a:noFill/>
          </a:ln>
          <a:extLst>
            <a:ext uri="{53640926-AAD7-44D8-BBD7-CCE9431645EC}">
              <a14:shadowObscured xmlns:a14="http://schemas.microsoft.com/office/drawing/2010/main"/>
            </a:ext>
          </a:extLst>
        </p:spPr>
      </p:pic>
      <p:sp>
        <p:nvSpPr>
          <p:cNvPr id="15" name="Marcador de contenido 2"/>
          <p:cNvSpPr txBox="1">
            <a:spLocks/>
          </p:cNvSpPr>
          <p:nvPr/>
        </p:nvSpPr>
        <p:spPr>
          <a:xfrm>
            <a:off x="8081579" y="440985"/>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b="1" dirty="0" smtClean="0">
                <a:solidFill>
                  <a:schemeClr val="tx1"/>
                </a:solidFill>
              </a:rPr>
              <a:t>Simulación en Software CAE</a:t>
            </a:r>
          </a:p>
          <a:p>
            <a:pPr marL="0" indent="0" algn="ctr">
              <a:buFont typeface="Wingdings 3" charset="2"/>
              <a:buNone/>
            </a:pPr>
            <a:endParaRPr lang="es-EC" b="1" dirty="0"/>
          </a:p>
        </p:txBody>
      </p:sp>
      <p:sp>
        <p:nvSpPr>
          <p:cNvPr id="16" name="Marcador de contenido 2"/>
          <p:cNvSpPr txBox="1">
            <a:spLocks/>
          </p:cNvSpPr>
          <p:nvPr/>
        </p:nvSpPr>
        <p:spPr>
          <a:xfrm>
            <a:off x="7943573" y="4117982"/>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b="1" dirty="0" smtClean="0">
                <a:solidFill>
                  <a:schemeClr val="tx1"/>
                </a:solidFill>
              </a:rPr>
              <a:t>Muestras ensayo de fatiga, fallo por rotura y deformación.</a:t>
            </a:r>
          </a:p>
          <a:p>
            <a:pPr marL="0" indent="0" algn="ctr">
              <a:buFont typeface="Wingdings 3" charset="2"/>
              <a:buNone/>
            </a:pPr>
            <a:endParaRPr lang="es-EC" b="1" dirty="0"/>
          </a:p>
        </p:txBody>
      </p:sp>
      <p:sp>
        <p:nvSpPr>
          <p:cNvPr id="17" name="Marcador de contenido 2"/>
          <p:cNvSpPr txBox="1">
            <a:spLocks/>
          </p:cNvSpPr>
          <p:nvPr/>
        </p:nvSpPr>
        <p:spPr>
          <a:xfrm>
            <a:off x="600645" y="4460542"/>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b="1" dirty="0" smtClean="0">
                <a:solidFill>
                  <a:schemeClr val="tx1"/>
                </a:solidFill>
              </a:rPr>
              <a:t>Datos con los cuales ocurrió fallo térmico </a:t>
            </a:r>
          </a:p>
          <a:p>
            <a:pPr marL="0" indent="0" algn="ctr">
              <a:buFont typeface="Wingdings 3" charset="2"/>
              <a:buNone/>
            </a:pPr>
            <a:endParaRPr lang="es-EC" b="1" dirty="0"/>
          </a:p>
        </p:txBody>
      </p:sp>
    </p:spTree>
    <p:extLst>
      <p:ext uri="{BB962C8B-B14F-4D97-AF65-F5344CB8AC3E}">
        <p14:creationId xmlns:p14="http://schemas.microsoft.com/office/powerpoint/2010/main" val="3452057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42284" y="82000"/>
            <a:ext cx="8596668" cy="563880"/>
          </a:xfrm>
        </p:spPr>
        <p:txBody>
          <a:bodyPr>
            <a:normAutofit fontScale="90000"/>
          </a:bodyPr>
          <a:lstStyle/>
          <a:p>
            <a:pPr marL="571500" indent="-571500">
              <a:buFont typeface="Wingdings" panose="05000000000000000000" pitchFamily="2" charset="2"/>
              <a:buChar char="§"/>
            </a:pPr>
            <a:r>
              <a:rPr lang="es-EC" dirty="0" smtClean="0"/>
              <a:t>Análisis de Resultados</a:t>
            </a:r>
            <a:endParaRPr lang="es-EC" dirty="0"/>
          </a:p>
        </p:txBody>
      </p:sp>
      <p:sp>
        <p:nvSpPr>
          <p:cNvPr id="5" name="Marcador de contenido 2"/>
          <p:cNvSpPr txBox="1">
            <a:spLocks/>
          </p:cNvSpPr>
          <p:nvPr/>
        </p:nvSpPr>
        <p:spPr>
          <a:xfrm>
            <a:off x="394665" y="607902"/>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t>Ensayo de Tracción: Esfuerzo Máximo</a:t>
            </a:r>
          </a:p>
          <a:p>
            <a:pPr marL="0" indent="0">
              <a:buFont typeface="Wingdings 3" charset="2"/>
              <a:buNone/>
            </a:pPr>
            <a:endParaRPr lang="es-EC" sz="2000" b="1" dirty="0" smtClean="0"/>
          </a:p>
          <a:p>
            <a:pPr marL="0" indent="0">
              <a:buFont typeface="Wingdings 3" charset="2"/>
              <a:buNone/>
            </a:pPr>
            <a:endParaRPr lang="es-EC" sz="2000" b="1"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172148" y="1454911"/>
            <a:ext cx="3596551" cy="2410898"/>
          </a:xfrm>
          <a:prstGeom prst="rect">
            <a:avLst/>
          </a:prstGeom>
          <a:noFill/>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160322" y="4270858"/>
            <a:ext cx="3596551" cy="2567028"/>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6870440" y="549274"/>
            <a:ext cx="4319905" cy="2879725"/>
          </a:xfrm>
          <a:prstGeom prst="rect">
            <a:avLst/>
          </a:prstGeom>
          <a:noFill/>
          <a:ln>
            <a:noFill/>
          </a:ln>
        </p:spPr>
      </p:pic>
      <p:pic>
        <p:nvPicPr>
          <p:cNvPr id="9" name="Imagen 8"/>
          <p:cNvPicPr/>
          <p:nvPr/>
        </p:nvPicPr>
        <p:blipFill>
          <a:blip r:embed="rId5"/>
          <a:stretch>
            <a:fillRect/>
          </a:stretch>
        </p:blipFill>
        <p:spPr>
          <a:xfrm>
            <a:off x="7401959" y="3825332"/>
            <a:ext cx="3171046" cy="1408986"/>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3298103501"/>
              </p:ext>
            </p:extLst>
          </p:nvPr>
        </p:nvGraphicFramePr>
        <p:xfrm>
          <a:off x="6870440" y="5581935"/>
          <a:ext cx="4404360" cy="1120775"/>
        </p:xfrm>
        <a:graphic>
          <a:graphicData uri="http://schemas.openxmlformats.org/drawingml/2006/table">
            <a:tbl>
              <a:tblPr firstRow="1" firstCol="1" bandRow="1">
                <a:tableStyleId>{5C22544A-7EE6-4342-B048-85BDC9FD1C3A}</a:tableStyleId>
              </a:tblPr>
              <a:tblGrid>
                <a:gridCol w="1167130">
                  <a:extLst>
                    <a:ext uri="{9D8B030D-6E8A-4147-A177-3AD203B41FA5}">
                      <a16:colId xmlns:a16="http://schemas.microsoft.com/office/drawing/2014/main" val="2013132014"/>
                    </a:ext>
                  </a:extLst>
                </a:gridCol>
                <a:gridCol w="1035050">
                  <a:extLst>
                    <a:ext uri="{9D8B030D-6E8A-4147-A177-3AD203B41FA5}">
                      <a16:colId xmlns:a16="http://schemas.microsoft.com/office/drawing/2014/main" val="1878919477"/>
                    </a:ext>
                  </a:extLst>
                </a:gridCol>
                <a:gridCol w="2202180">
                  <a:extLst>
                    <a:ext uri="{9D8B030D-6E8A-4147-A177-3AD203B41FA5}">
                      <a16:colId xmlns:a16="http://schemas.microsoft.com/office/drawing/2014/main" val="3775569687"/>
                    </a:ext>
                  </a:extLst>
                </a:gridCol>
              </a:tblGrid>
              <a:tr h="190500">
                <a:tc gridSpan="3">
                  <a:txBody>
                    <a:bodyPr/>
                    <a:lstStyle/>
                    <a:p>
                      <a:pPr algn="ctr">
                        <a:lnSpc>
                          <a:spcPct val="107000"/>
                        </a:lnSpc>
                        <a:spcAft>
                          <a:spcPts val="0"/>
                        </a:spcAft>
                      </a:pPr>
                      <a:r>
                        <a:rPr lang="es-EC" sz="1100" dirty="0">
                          <a:effectLst/>
                        </a:rPr>
                        <a:t>Esfuerzo Máximo a Tracción [</a:t>
                      </a:r>
                      <a:r>
                        <a:rPr lang="es-EC" sz="1100" dirty="0" err="1">
                          <a:effectLst/>
                        </a:rPr>
                        <a:t>MPa</a:t>
                      </a: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911028706"/>
                  </a:ext>
                </a:extLst>
              </a:tr>
              <a:tr h="190500">
                <a:tc>
                  <a:txBody>
                    <a:bodyPr/>
                    <a:lstStyle/>
                    <a:p>
                      <a:pPr algn="ctr">
                        <a:lnSpc>
                          <a:spcPct val="107000"/>
                        </a:lnSpc>
                        <a:spcAft>
                          <a:spcPts val="0"/>
                        </a:spcAft>
                      </a:pPr>
                      <a:r>
                        <a:rPr lang="es-EC" sz="1100">
                          <a:effectLst/>
                        </a:rPr>
                        <a:t>Material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Valor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Fuente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4756243"/>
                  </a:ext>
                </a:extLst>
              </a:tr>
              <a:tr h="190500">
                <a:tc>
                  <a:txBody>
                    <a:bodyPr/>
                    <a:lstStyle/>
                    <a:p>
                      <a:pPr algn="ctr">
                        <a:lnSpc>
                          <a:spcPct val="107000"/>
                        </a:lnSpc>
                        <a:spcAft>
                          <a:spcPts val="0"/>
                        </a:spcAft>
                      </a:pPr>
                      <a:r>
                        <a:rPr lang="es-EC" sz="1100">
                          <a:effectLst/>
                        </a:rPr>
                        <a:t>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75,6 – 77,3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Francisco Velásquez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5892289"/>
                  </a:ext>
                </a:extLst>
              </a:tr>
              <a:tr h="190500">
                <a:tc>
                  <a:txBody>
                    <a:bodyPr/>
                    <a:lstStyle/>
                    <a:p>
                      <a:pPr algn="ctr">
                        <a:lnSpc>
                          <a:spcPct val="107000"/>
                        </a:lnSpc>
                        <a:spcAft>
                          <a:spcPts val="0"/>
                        </a:spcAft>
                      </a:pPr>
                      <a:r>
                        <a:rPr lang="es-EC" sz="1100">
                          <a:effectLst/>
                        </a:rPr>
                        <a:t>Zytel 7301 NC010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DuPont Company Web Site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735704"/>
                  </a:ext>
                </a:extLst>
              </a:tr>
              <a:tr h="190500">
                <a:tc>
                  <a:txBody>
                    <a:bodyPr/>
                    <a:lstStyle/>
                    <a:p>
                      <a:pPr algn="ctr">
                        <a:lnSpc>
                          <a:spcPct val="107000"/>
                        </a:lnSpc>
                        <a:spcAft>
                          <a:spcPts val="0"/>
                        </a:spcAft>
                      </a:pPr>
                      <a:r>
                        <a:rPr lang="es-EC" sz="1100">
                          <a:effectLst/>
                        </a:rPr>
                        <a:t>Nylatron NSM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err="1">
                          <a:effectLst/>
                        </a:rPr>
                        <a:t>Quadrant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1285718"/>
                  </a:ext>
                </a:extLst>
              </a:tr>
            </a:tbl>
          </a:graphicData>
        </a:graphic>
      </p:graphicFrame>
      <p:sp>
        <p:nvSpPr>
          <p:cNvPr id="11" name="Marcador de contenido 2"/>
          <p:cNvSpPr txBox="1">
            <a:spLocks/>
          </p:cNvSpPr>
          <p:nvPr/>
        </p:nvSpPr>
        <p:spPr>
          <a:xfrm>
            <a:off x="1387730" y="939542"/>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Comportamiento ensayo a tracción de las muestras.</a:t>
            </a:r>
          </a:p>
          <a:p>
            <a:pPr marL="0" indent="0" algn="ctr">
              <a:buFont typeface="Wingdings 3" charset="2"/>
              <a:buNone/>
            </a:pPr>
            <a:endParaRPr lang="es-EC" dirty="0"/>
          </a:p>
        </p:txBody>
      </p:sp>
      <p:sp>
        <p:nvSpPr>
          <p:cNvPr id="12" name="Marcador de contenido 2"/>
          <p:cNvSpPr txBox="1">
            <a:spLocks/>
          </p:cNvSpPr>
          <p:nvPr/>
        </p:nvSpPr>
        <p:spPr>
          <a:xfrm>
            <a:off x="1312030" y="3891481"/>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100" dirty="0" smtClean="0">
                <a:solidFill>
                  <a:schemeClr val="tx1"/>
                </a:solidFill>
              </a:rPr>
              <a:t>Selección de la distribución que más se ajusta a los datos obtenidos.</a:t>
            </a:r>
            <a:endParaRPr lang="es-EC" sz="1100" dirty="0">
              <a:solidFill>
                <a:schemeClr val="tx1"/>
              </a:solidFill>
            </a:endParaRPr>
          </a:p>
        </p:txBody>
      </p:sp>
      <p:sp>
        <p:nvSpPr>
          <p:cNvPr id="13" name="Marcador de contenido 2"/>
          <p:cNvSpPr txBox="1">
            <a:spLocks/>
          </p:cNvSpPr>
          <p:nvPr/>
        </p:nvSpPr>
        <p:spPr>
          <a:xfrm>
            <a:off x="7112035" y="23037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Log-Logística</a:t>
            </a:r>
            <a:endParaRPr lang="es-EC" sz="1400" dirty="0">
              <a:solidFill>
                <a:schemeClr val="tx1"/>
              </a:solidFill>
            </a:endParaRPr>
          </a:p>
        </p:txBody>
      </p:sp>
      <p:sp>
        <p:nvSpPr>
          <p:cNvPr id="14" name="Marcador de contenido 2"/>
          <p:cNvSpPr txBox="1">
            <a:spLocks/>
          </p:cNvSpPr>
          <p:nvPr/>
        </p:nvSpPr>
        <p:spPr>
          <a:xfrm>
            <a:off x="4643481" y="4686051"/>
            <a:ext cx="1837112" cy="795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Menor estadígrafo Anderson Darling</a:t>
            </a:r>
            <a:endParaRPr lang="es-EC" sz="1200" dirty="0">
              <a:solidFill>
                <a:schemeClr val="tx1"/>
              </a:solidFill>
            </a:endParaRPr>
          </a:p>
        </p:txBody>
      </p:sp>
      <p:sp>
        <p:nvSpPr>
          <p:cNvPr id="15" name="Marcador de contenido 2"/>
          <p:cNvSpPr txBox="1">
            <a:spLocks/>
          </p:cNvSpPr>
          <p:nvPr/>
        </p:nvSpPr>
        <p:spPr>
          <a:xfrm>
            <a:off x="7112035" y="3523249"/>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a:t>
            </a:r>
            <a:endParaRPr lang="es-EC" sz="1400" dirty="0">
              <a:solidFill>
                <a:schemeClr val="tx1"/>
              </a:solidFill>
            </a:endParaRPr>
          </a:p>
        </p:txBody>
      </p:sp>
      <p:sp>
        <p:nvSpPr>
          <p:cNvPr id="16" name="Marcador de contenido 2"/>
          <p:cNvSpPr txBox="1">
            <a:spLocks/>
          </p:cNvSpPr>
          <p:nvPr/>
        </p:nvSpPr>
        <p:spPr>
          <a:xfrm>
            <a:off x="7245703" y="523937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Comparación de resultados</a:t>
            </a:r>
            <a:endParaRPr lang="es-EC" sz="1400" dirty="0">
              <a:solidFill>
                <a:schemeClr val="tx1"/>
              </a:solidFill>
            </a:endParaRPr>
          </a:p>
        </p:txBody>
      </p:sp>
    </p:spTree>
    <p:extLst>
      <p:ext uri="{BB962C8B-B14F-4D97-AF65-F5344CB8AC3E}">
        <p14:creationId xmlns:p14="http://schemas.microsoft.com/office/powerpoint/2010/main" val="705156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300225" y="150195"/>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Ensayo de Tracción: Esfuerzo de Fluencia y Módulo de Elasticidad</a:t>
            </a:r>
          </a:p>
          <a:p>
            <a:pPr marL="0" indent="0">
              <a:buFont typeface="Wingdings 3" charset="2"/>
              <a:buNone/>
            </a:pPr>
            <a:endParaRPr lang="es-EC" sz="2000" b="1" dirty="0" smtClean="0"/>
          </a:p>
          <a:p>
            <a:pPr marL="0" indent="0">
              <a:buFont typeface="Wingdings 3" charset="2"/>
              <a:buNone/>
            </a:pPr>
            <a:endParaRPr lang="es-EC" sz="2000" b="1" dirty="0"/>
          </a:p>
        </p:txBody>
      </p:sp>
      <p:sp>
        <p:nvSpPr>
          <p:cNvPr id="12" name="Marcador de contenido 2"/>
          <p:cNvSpPr txBox="1">
            <a:spLocks/>
          </p:cNvSpPr>
          <p:nvPr/>
        </p:nvSpPr>
        <p:spPr>
          <a:xfrm>
            <a:off x="486862" y="442882"/>
            <a:ext cx="3947316"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Selección de la distribución que más se ajusta a los datos obtenidos para el esfuerzo de fluencia.</a:t>
            </a:r>
            <a:endParaRPr lang="es-EC" sz="1400" dirty="0">
              <a:solidFill>
                <a:schemeClr val="tx1"/>
              </a:solidFill>
            </a:endParaRPr>
          </a:p>
        </p:txBody>
      </p:sp>
      <p:sp>
        <p:nvSpPr>
          <p:cNvPr id="13" name="Marcador de contenido 2"/>
          <p:cNvSpPr txBox="1">
            <a:spLocks/>
          </p:cNvSpPr>
          <p:nvPr/>
        </p:nvSpPr>
        <p:spPr>
          <a:xfrm>
            <a:off x="778828" y="3622413"/>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a:t>
            </a:r>
            <a:r>
              <a:rPr lang="es-EC" sz="1400" dirty="0" err="1" smtClean="0">
                <a:solidFill>
                  <a:schemeClr val="tx1"/>
                </a:solidFill>
              </a:rPr>
              <a:t>Weibull</a:t>
            </a:r>
            <a:endParaRPr lang="es-EC" sz="1400" dirty="0">
              <a:solidFill>
                <a:schemeClr val="tx1"/>
              </a:solidFill>
            </a:endParaRPr>
          </a:p>
        </p:txBody>
      </p:sp>
      <p:sp>
        <p:nvSpPr>
          <p:cNvPr id="15" name="Marcador de contenido 2"/>
          <p:cNvSpPr txBox="1">
            <a:spLocks/>
          </p:cNvSpPr>
          <p:nvPr/>
        </p:nvSpPr>
        <p:spPr>
          <a:xfrm>
            <a:off x="4516526" y="669067"/>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 Esfuerzo de Fluencia</a:t>
            </a:r>
            <a:endParaRPr lang="es-EC" sz="1400" dirty="0">
              <a:solidFill>
                <a:schemeClr val="tx1"/>
              </a:solidFill>
            </a:endParaRPr>
          </a:p>
        </p:txBody>
      </p:sp>
      <p:pic>
        <p:nvPicPr>
          <p:cNvPr id="17" name="Imagen 16"/>
          <p:cNvPicPr/>
          <p:nvPr/>
        </p:nvPicPr>
        <p:blipFill>
          <a:blip r:embed="rId2">
            <a:extLst>
              <a:ext uri="{28A0092B-C50C-407E-A947-70E740481C1C}">
                <a14:useLocalDpi xmlns:a14="http://schemas.microsoft.com/office/drawing/2010/main" val="0"/>
              </a:ext>
            </a:extLst>
          </a:blip>
          <a:srcRect/>
          <a:stretch>
            <a:fillRect/>
          </a:stretch>
        </p:blipFill>
        <p:spPr bwMode="auto">
          <a:xfrm>
            <a:off x="486862" y="1126462"/>
            <a:ext cx="4106228" cy="2506200"/>
          </a:xfrm>
          <a:prstGeom prst="rect">
            <a:avLst/>
          </a:prstGeom>
          <a:noFill/>
          <a:ln>
            <a:noFill/>
          </a:ln>
        </p:spPr>
      </p:pic>
      <p:pic>
        <p:nvPicPr>
          <p:cNvPr id="18" name="Imagen 17"/>
          <p:cNvPicPr/>
          <p:nvPr/>
        </p:nvPicPr>
        <p:blipFill>
          <a:blip r:embed="rId3">
            <a:extLst>
              <a:ext uri="{28A0092B-C50C-407E-A947-70E740481C1C}">
                <a14:useLocalDpi xmlns:a14="http://schemas.microsoft.com/office/drawing/2010/main" val="0"/>
              </a:ext>
            </a:extLst>
          </a:blip>
          <a:srcRect/>
          <a:stretch>
            <a:fillRect/>
          </a:stretch>
        </p:blipFill>
        <p:spPr bwMode="auto">
          <a:xfrm>
            <a:off x="823875" y="3934224"/>
            <a:ext cx="3647604" cy="2802736"/>
          </a:xfrm>
          <a:prstGeom prst="rect">
            <a:avLst/>
          </a:prstGeom>
          <a:noFill/>
          <a:ln>
            <a:noFill/>
          </a:ln>
        </p:spPr>
      </p:pic>
      <p:pic>
        <p:nvPicPr>
          <p:cNvPr id="19" name="Imagen 18"/>
          <p:cNvPicPr/>
          <p:nvPr/>
        </p:nvPicPr>
        <p:blipFill>
          <a:blip r:embed="rId4"/>
          <a:stretch>
            <a:fillRect/>
          </a:stretch>
        </p:blipFill>
        <p:spPr>
          <a:xfrm>
            <a:off x="5026424" y="1011627"/>
            <a:ext cx="2755648" cy="1258721"/>
          </a:xfrm>
          <a:prstGeom prst="rect">
            <a:avLst/>
          </a:prstGeom>
        </p:spPr>
      </p:pic>
      <p:sp>
        <p:nvSpPr>
          <p:cNvPr id="20" name="Marcador de contenido 2"/>
          <p:cNvSpPr txBox="1">
            <a:spLocks/>
          </p:cNvSpPr>
          <p:nvPr/>
        </p:nvSpPr>
        <p:spPr>
          <a:xfrm>
            <a:off x="8125313" y="401655"/>
            <a:ext cx="3947316"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Selección de la distribución que más se ajusta a los datos obtenidos para el módulo de elasticidad a tracción.</a:t>
            </a:r>
            <a:endParaRPr lang="es-EC" sz="1400" dirty="0">
              <a:solidFill>
                <a:schemeClr val="tx1"/>
              </a:solidFill>
            </a:endParaRPr>
          </a:p>
        </p:txBody>
      </p:sp>
      <p:pic>
        <p:nvPicPr>
          <p:cNvPr id="21" name="Imagen 20"/>
          <p:cNvPicPr/>
          <p:nvPr/>
        </p:nvPicPr>
        <p:blipFill>
          <a:blip r:embed="rId5">
            <a:extLst>
              <a:ext uri="{28A0092B-C50C-407E-A947-70E740481C1C}">
                <a14:useLocalDpi xmlns:a14="http://schemas.microsoft.com/office/drawing/2010/main" val="0"/>
              </a:ext>
            </a:extLst>
          </a:blip>
          <a:srcRect/>
          <a:stretch>
            <a:fillRect/>
          </a:stretch>
        </p:blipFill>
        <p:spPr bwMode="auto">
          <a:xfrm>
            <a:off x="8155843" y="1085248"/>
            <a:ext cx="3954087" cy="2547414"/>
          </a:xfrm>
          <a:prstGeom prst="rect">
            <a:avLst/>
          </a:prstGeom>
          <a:noFill/>
          <a:ln>
            <a:noFill/>
          </a:ln>
        </p:spPr>
      </p:pic>
      <p:sp>
        <p:nvSpPr>
          <p:cNvPr id="22" name="Marcador de contenido 2"/>
          <p:cNvSpPr txBox="1">
            <a:spLocks/>
          </p:cNvSpPr>
          <p:nvPr/>
        </p:nvSpPr>
        <p:spPr>
          <a:xfrm>
            <a:off x="8305969" y="3694896"/>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Log-Logística</a:t>
            </a:r>
            <a:endParaRPr lang="es-EC" sz="1400" dirty="0">
              <a:solidFill>
                <a:schemeClr val="tx1"/>
              </a:solidFill>
            </a:endParaRPr>
          </a:p>
        </p:txBody>
      </p:sp>
      <p:pic>
        <p:nvPicPr>
          <p:cNvPr id="23" name="Imagen 22"/>
          <p:cNvPicPr/>
          <p:nvPr/>
        </p:nvPicPr>
        <p:blipFill>
          <a:blip r:embed="rId6">
            <a:extLst>
              <a:ext uri="{28A0092B-C50C-407E-A947-70E740481C1C}">
                <a14:useLocalDpi xmlns:a14="http://schemas.microsoft.com/office/drawing/2010/main" val="0"/>
              </a:ext>
            </a:extLst>
          </a:blip>
          <a:srcRect/>
          <a:stretch>
            <a:fillRect/>
          </a:stretch>
        </p:blipFill>
        <p:spPr bwMode="auto">
          <a:xfrm>
            <a:off x="8159228" y="4099691"/>
            <a:ext cx="3947316" cy="2471802"/>
          </a:xfrm>
          <a:prstGeom prst="rect">
            <a:avLst/>
          </a:prstGeom>
          <a:noFill/>
          <a:ln>
            <a:noFill/>
          </a:ln>
        </p:spPr>
      </p:pic>
      <p:pic>
        <p:nvPicPr>
          <p:cNvPr id="24" name="Imagen 23"/>
          <p:cNvPicPr/>
          <p:nvPr/>
        </p:nvPicPr>
        <p:blipFill>
          <a:blip r:embed="rId7"/>
          <a:stretch>
            <a:fillRect/>
          </a:stretch>
        </p:blipFill>
        <p:spPr>
          <a:xfrm>
            <a:off x="4781183" y="2782648"/>
            <a:ext cx="3305175" cy="1590675"/>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4233423233"/>
              </p:ext>
            </p:extLst>
          </p:nvPr>
        </p:nvGraphicFramePr>
        <p:xfrm>
          <a:off x="4486744" y="4935512"/>
          <a:ext cx="3698881" cy="1411566"/>
        </p:xfrm>
        <a:graphic>
          <a:graphicData uri="http://schemas.openxmlformats.org/drawingml/2006/table">
            <a:tbl>
              <a:tblPr firstRow="1" firstCol="1" bandRow="1">
                <a:tableStyleId>{5C22544A-7EE6-4342-B048-85BDC9FD1C3A}</a:tableStyleId>
              </a:tblPr>
              <a:tblGrid>
                <a:gridCol w="980182">
                  <a:extLst>
                    <a:ext uri="{9D8B030D-6E8A-4147-A177-3AD203B41FA5}">
                      <a16:colId xmlns:a16="http://schemas.microsoft.com/office/drawing/2014/main" val="3998206984"/>
                    </a:ext>
                  </a:extLst>
                </a:gridCol>
                <a:gridCol w="869258">
                  <a:extLst>
                    <a:ext uri="{9D8B030D-6E8A-4147-A177-3AD203B41FA5}">
                      <a16:colId xmlns:a16="http://schemas.microsoft.com/office/drawing/2014/main" val="3111927024"/>
                    </a:ext>
                  </a:extLst>
                </a:gridCol>
                <a:gridCol w="1849441">
                  <a:extLst>
                    <a:ext uri="{9D8B030D-6E8A-4147-A177-3AD203B41FA5}">
                      <a16:colId xmlns:a16="http://schemas.microsoft.com/office/drawing/2014/main" val="2627154384"/>
                    </a:ext>
                  </a:extLst>
                </a:gridCol>
              </a:tblGrid>
              <a:tr h="167283">
                <a:tc gridSpan="3">
                  <a:txBody>
                    <a:bodyPr/>
                    <a:lstStyle/>
                    <a:p>
                      <a:pPr algn="ctr">
                        <a:lnSpc>
                          <a:spcPct val="107000"/>
                        </a:lnSpc>
                        <a:spcAft>
                          <a:spcPts val="0"/>
                        </a:spcAft>
                      </a:pPr>
                      <a:r>
                        <a:rPr lang="es-EC" sz="1050">
                          <a:effectLst/>
                        </a:rPr>
                        <a:t>Módulo de Elasticidad a Tracción [MPa]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2655936"/>
                  </a:ext>
                </a:extLst>
              </a:tr>
              <a:tr h="210218">
                <a:tc>
                  <a:txBody>
                    <a:bodyPr/>
                    <a:lstStyle/>
                    <a:p>
                      <a:pPr algn="ctr">
                        <a:lnSpc>
                          <a:spcPct val="107000"/>
                        </a:lnSpc>
                        <a:spcAft>
                          <a:spcPts val="0"/>
                        </a:spcAft>
                      </a:pPr>
                      <a:r>
                        <a:rPr lang="es-EC" sz="1050">
                          <a:effectLst/>
                        </a:rPr>
                        <a:t>Material</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dirty="0">
                          <a:effectLst/>
                        </a:rPr>
                        <a:t>Valor [</a:t>
                      </a:r>
                      <a:r>
                        <a:rPr lang="es-EC" sz="1050" dirty="0" err="1">
                          <a:effectLst/>
                        </a:rPr>
                        <a:t>MPa</a:t>
                      </a:r>
                      <a:r>
                        <a:rPr lang="es-EC" sz="1050" dirty="0">
                          <a:effectLst/>
                        </a:rPr>
                        <a:t>]</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Fuente</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6541460"/>
                  </a:ext>
                </a:extLst>
              </a:tr>
              <a:tr h="343384">
                <a:tc>
                  <a:txBody>
                    <a:bodyPr/>
                    <a:lstStyle/>
                    <a:p>
                      <a:pPr algn="ctr">
                        <a:lnSpc>
                          <a:spcPct val="107000"/>
                        </a:lnSpc>
                        <a:spcAft>
                          <a:spcPts val="0"/>
                        </a:spcAft>
                      </a:pPr>
                      <a:r>
                        <a:rPr lang="es-EC" sz="1050">
                          <a:effectLst/>
                        </a:rPr>
                        <a:t>Nylon 6A</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3049,2 - 3144,9</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dirty="0">
                          <a:effectLst/>
                        </a:rPr>
                        <a:t>Francisco Velásquez</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8092474"/>
                  </a:ext>
                </a:extLst>
              </a:tr>
              <a:tr h="343384">
                <a:tc>
                  <a:txBody>
                    <a:bodyPr/>
                    <a:lstStyle/>
                    <a:p>
                      <a:pPr algn="ctr">
                        <a:lnSpc>
                          <a:spcPct val="107000"/>
                        </a:lnSpc>
                        <a:spcAft>
                          <a:spcPts val="0"/>
                        </a:spcAft>
                      </a:pPr>
                      <a:r>
                        <a:rPr lang="es-EC" sz="1050">
                          <a:effectLst/>
                        </a:rPr>
                        <a:t>Zytel 7301 NC010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2900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dirty="0">
                          <a:effectLst/>
                        </a:rPr>
                        <a:t>DuPont Company Web </a:t>
                      </a:r>
                      <a:r>
                        <a:rPr lang="es-EC" sz="1050" dirty="0" err="1">
                          <a:effectLst/>
                        </a:rPr>
                        <a:t>Site</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493302"/>
                  </a:ext>
                </a:extLst>
              </a:tr>
              <a:tr h="343384">
                <a:tc>
                  <a:txBody>
                    <a:bodyPr/>
                    <a:lstStyle/>
                    <a:p>
                      <a:pPr algn="ctr">
                        <a:lnSpc>
                          <a:spcPct val="107000"/>
                        </a:lnSpc>
                        <a:spcAft>
                          <a:spcPts val="0"/>
                        </a:spcAft>
                      </a:pPr>
                      <a:r>
                        <a:rPr lang="es-EC" sz="1050">
                          <a:effectLst/>
                        </a:rPr>
                        <a:t>Nylatron NSM </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a:effectLst/>
                        </a:rPr>
                        <a:t>2830</a:t>
                      </a:r>
                      <a:endParaRPr lang="es-EC"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50" dirty="0" err="1">
                          <a:effectLst/>
                        </a:rPr>
                        <a:t>Quadrant</a:t>
                      </a:r>
                      <a:endParaRPr lang="es-EC"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686756"/>
                  </a:ext>
                </a:extLst>
              </a:tr>
            </a:tbl>
          </a:graphicData>
        </a:graphic>
      </p:graphicFrame>
      <p:sp>
        <p:nvSpPr>
          <p:cNvPr id="25" name="Marcador de contenido 2"/>
          <p:cNvSpPr txBox="1">
            <a:spLocks/>
          </p:cNvSpPr>
          <p:nvPr/>
        </p:nvSpPr>
        <p:spPr>
          <a:xfrm>
            <a:off x="4531791" y="2440088"/>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 Módulo de Elasticidad</a:t>
            </a:r>
            <a:endParaRPr lang="es-EC" sz="1400" dirty="0">
              <a:solidFill>
                <a:schemeClr val="tx1"/>
              </a:solidFill>
            </a:endParaRPr>
          </a:p>
        </p:txBody>
      </p:sp>
      <p:sp>
        <p:nvSpPr>
          <p:cNvPr id="26" name="Marcador de contenido 2"/>
          <p:cNvSpPr txBox="1">
            <a:spLocks/>
          </p:cNvSpPr>
          <p:nvPr/>
        </p:nvSpPr>
        <p:spPr>
          <a:xfrm>
            <a:off x="4544349" y="4391590"/>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Comparación de resultados módulo de elasticidad</a:t>
            </a:r>
            <a:endParaRPr lang="es-EC" sz="1400" dirty="0">
              <a:solidFill>
                <a:schemeClr val="tx1"/>
              </a:solidFill>
            </a:endParaRPr>
          </a:p>
        </p:txBody>
      </p:sp>
    </p:spTree>
    <p:extLst>
      <p:ext uri="{BB962C8B-B14F-4D97-AF65-F5344CB8AC3E}">
        <p14:creationId xmlns:p14="http://schemas.microsoft.com/office/powerpoint/2010/main" val="198674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300225" y="150195"/>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Ensayo de Tracción: Porcentaje de Elongación</a:t>
            </a:r>
          </a:p>
          <a:p>
            <a:pPr marL="0" indent="0">
              <a:buFont typeface="Wingdings 3" charset="2"/>
              <a:buNone/>
            </a:pPr>
            <a:endParaRPr lang="es-EC" sz="2000" b="1" dirty="0" smtClean="0"/>
          </a:p>
          <a:p>
            <a:pPr marL="0" indent="0">
              <a:buFont typeface="Wingdings 3" charset="2"/>
              <a:buNone/>
            </a:pPr>
            <a:endParaRPr lang="es-EC" sz="2000" b="1" dirty="0"/>
          </a:p>
        </p:txBody>
      </p:sp>
      <p:sp>
        <p:nvSpPr>
          <p:cNvPr id="12" name="Marcador de contenido 2"/>
          <p:cNvSpPr txBox="1">
            <a:spLocks/>
          </p:cNvSpPr>
          <p:nvPr/>
        </p:nvSpPr>
        <p:spPr>
          <a:xfrm>
            <a:off x="486862" y="740466"/>
            <a:ext cx="3947316"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Selección de la distribución que más se ajusta a los datos obtenidos para el porcentaje de elongación.</a:t>
            </a:r>
            <a:endParaRPr lang="es-EC" sz="1400" dirty="0">
              <a:solidFill>
                <a:schemeClr val="tx1"/>
              </a:solidFill>
            </a:endParaRPr>
          </a:p>
        </p:txBody>
      </p:sp>
      <p:sp>
        <p:nvSpPr>
          <p:cNvPr id="13" name="Marcador de contenido 2"/>
          <p:cNvSpPr txBox="1">
            <a:spLocks/>
          </p:cNvSpPr>
          <p:nvPr/>
        </p:nvSpPr>
        <p:spPr>
          <a:xfrm>
            <a:off x="6989582" y="911746"/>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Log-normal</a:t>
            </a:r>
            <a:endParaRPr lang="es-EC" sz="1400" dirty="0">
              <a:solidFill>
                <a:schemeClr val="tx1"/>
              </a:solidFill>
            </a:endParaRPr>
          </a:p>
        </p:txBody>
      </p:sp>
      <p:sp>
        <p:nvSpPr>
          <p:cNvPr id="15" name="Marcador de contenido 2"/>
          <p:cNvSpPr txBox="1">
            <a:spLocks/>
          </p:cNvSpPr>
          <p:nvPr/>
        </p:nvSpPr>
        <p:spPr>
          <a:xfrm>
            <a:off x="1717547" y="4321199"/>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 del Porcentaje de Elongación</a:t>
            </a:r>
            <a:endParaRPr lang="es-EC" sz="1400" dirty="0">
              <a:solidFill>
                <a:schemeClr val="tx1"/>
              </a:solidFill>
            </a:endParaRPr>
          </a:p>
        </p:txBody>
      </p:sp>
      <p:pic>
        <p:nvPicPr>
          <p:cNvPr id="17" name="Imagen 16"/>
          <p:cNvPicPr/>
          <p:nvPr/>
        </p:nvPicPr>
        <p:blipFill>
          <a:blip r:embed="rId2">
            <a:extLst>
              <a:ext uri="{28A0092B-C50C-407E-A947-70E740481C1C}">
                <a14:useLocalDpi xmlns:a14="http://schemas.microsoft.com/office/drawing/2010/main" val="0"/>
              </a:ext>
            </a:extLst>
          </a:blip>
          <a:srcRect/>
          <a:stretch>
            <a:fillRect/>
          </a:stretch>
        </p:blipFill>
        <p:spPr bwMode="auto">
          <a:xfrm>
            <a:off x="486862" y="1512938"/>
            <a:ext cx="4106228" cy="2506200"/>
          </a:xfrm>
          <a:prstGeom prst="rect">
            <a:avLst/>
          </a:prstGeom>
          <a:noFill/>
          <a:ln>
            <a:noFill/>
          </a:ln>
        </p:spPr>
      </p:pic>
      <p:pic>
        <p:nvPicPr>
          <p:cNvPr id="19" name="Imagen 18"/>
          <p:cNvPicPr/>
          <p:nvPr/>
        </p:nvPicPr>
        <p:blipFill>
          <a:blip r:embed="rId3"/>
          <a:stretch>
            <a:fillRect/>
          </a:stretch>
        </p:blipFill>
        <p:spPr>
          <a:xfrm>
            <a:off x="2539976" y="4961018"/>
            <a:ext cx="2755648" cy="1258721"/>
          </a:xfrm>
          <a:prstGeom prst="rect">
            <a:avLst/>
          </a:prstGeom>
        </p:spPr>
      </p:pic>
      <p:pic>
        <p:nvPicPr>
          <p:cNvPr id="27" name="Imagen 26"/>
          <p:cNvPicPr/>
          <p:nvPr/>
        </p:nvPicPr>
        <p:blipFill>
          <a:blip r:embed="rId4">
            <a:extLst>
              <a:ext uri="{28A0092B-C50C-407E-A947-70E740481C1C}">
                <a14:useLocalDpi xmlns:a14="http://schemas.microsoft.com/office/drawing/2010/main" val="0"/>
              </a:ext>
            </a:extLst>
          </a:blip>
          <a:srcRect/>
          <a:stretch>
            <a:fillRect/>
          </a:stretch>
        </p:blipFill>
        <p:spPr bwMode="auto">
          <a:xfrm>
            <a:off x="6819728" y="1447580"/>
            <a:ext cx="3993541" cy="2636916"/>
          </a:xfrm>
          <a:prstGeom prst="rect">
            <a:avLst/>
          </a:prstGeom>
          <a:noFill/>
          <a:ln>
            <a:noFill/>
          </a:ln>
        </p:spPr>
      </p:pic>
      <p:sp>
        <p:nvSpPr>
          <p:cNvPr id="28" name="Marcador de contenido 2"/>
          <p:cNvSpPr txBox="1">
            <a:spLocks/>
          </p:cNvSpPr>
          <p:nvPr/>
        </p:nvSpPr>
        <p:spPr>
          <a:xfrm>
            <a:off x="4365028" y="1934558"/>
            <a:ext cx="1837112" cy="795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Menor estadígrafo Anderson Darling</a:t>
            </a:r>
            <a:endParaRPr lang="es-EC" sz="1200" dirty="0">
              <a:solidFill>
                <a:schemeClr val="tx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2440209721"/>
              </p:ext>
            </p:extLst>
          </p:nvPr>
        </p:nvGraphicFramePr>
        <p:xfrm>
          <a:off x="6694713" y="5129717"/>
          <a:ext cx="4404360" cy="930275"/>
        </p:xfrm>
        <a:graphic>
          <a:graphicData uri="http://schemas.openxmlformats.org/drawingml/2006/table">
            <a:tbl>
              <a:tblPr firstRow="1" firstCol="1" bandRow="1">
                <a:tableStyleId>{5C22544A-7EE6-4342-B048-85BDC9FD1C3A}</a:tableStyleId>
              </a:tblPr>
              <a:tblGrid>
                <a:gridCol w="1167130">
                  <a:extLst>
                    <a:ext uri="{9D8B030D-6E8A-4147-A177-3AD203B41FA5}">
                      <a16:colId xmlns:a16="http://schemas.microsoft.com/office/drawing/2014/main" val="4205889246"/>
                    </a:ext>
                  </a:extLst>
                </a:gridCol>
                <a:gridCol w="1035050">
                  <a:extLst>
                    <a:ext uri="{9D8B030D-6E8A-4147-A177-3AD203B41FA5}">
                      <a16:colId xmlns:a16="http://schemas.microsoft.com/office/drawing/2014/main" val="3184357189"/>
                    </a:ext>
                  </a:extLst>
                </a:gridCol>
                <a:gridCol w="2202180">
                  <a:extLst>
                    <a:ext uri="{9D8B030D-6E8A-4147-A177-3AD203B41FA5}">
                      <a16:colId xmlns:a16="http://schemas.microsoft.com/office/drawing/2014/main" val="280800371"/>
                    </a:ext>
                  </a:extLst>
                </a:gridCol>
              </a:tblGrid>
              <a:tr h="190500">
                <a:tc gridSpan="3">
                  <a:txBody>
                    <a:bodyPr/>
                    <a:lstStyle/>
                    <a:p>
                      <a:pPr algn="ctr">
                        <a:lnSpc>
                          <a:spcPct val="107000"/>
                        </a:lnSpc>
                        <a:spcAft>
                          <a:spcPts val="0"/>
                        </a:spcAft>
                      </a:pPr>
                      <a:r>
                        <a:rPr lang="es-EC" sz="1100">
                          <a:effectLst/>
                        </a:rPr>
                        <a:t>Porcentaje de Elongación a Tracción [%]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282522640"/>
                  </a:ext>
                </a:extLst>
              </a:tr>
              <a:tr h="190500">
                <a:tc>
                  <a:txBody>
                    <a:bodyPr/>
                    <a:lstStyle/>
                    <a:p>
                      <a:pPr algn="ctr">
                        <a:lnSpc>
                          <a:spcPct val="107000"/>
                        </a:lnSpc>
                        <a:spcAft>
                          <a:spcPts val="0"/>
                        </a:spcAft>
                      </a:pPr>
                      <a:r>
                        <a:rPr lang="es-EC" sz="1100">
                          <a:effectLst/>
                        </a:rPr>
                        <a:t>Material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Valor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Fuente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7581868"/>
                  </a:ext>
                </a:extLst>
              </a:tr>
              <a:tr h="190500">
                <a:tc>
                  <a:txBody>
                    <a:bodyPr/>
                    <a:lstStyle/>
                    <a:p>
                      <a:pPr algn="ctr">
                        <a:lnSpc>
                          <a:spcPct val="107000"/>
                        </a:lnSpc>
                        <a:spcAft>
                          <a:spcPts val="0"/>
                        </a:spcAft>
                      </a:pPr>
                      <a:r>
                        <a:rPr lang="es-EC" sz="1100">
                          <a:effectLst/>
                        </a:rPr>
                        <a:t>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36,6 – 52,74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Francisco Velásquez</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3208181"/>
                  </a:ext>
                </a:extLst>
              </a:tr>
              <a:tr h="190500">
                <a:tc>
                  <a:txBody>
                    <a:bodyPr/>
                    <a:lstStyle/>
                    <a:p>
                      <a:pPr algn="ctr">
                        <a:lnSpc>
                          <a:spcPct val="107000"/>
                        </a:lnSpc>
                        <a:spcAft>
                          <a:spcPts val="0"/>
                        </a:spcAft>
                      </a:pPr>
                      <a:r>
                        <a:rPr lang="es-EC" sz="1100">
                          <a:effectLst/>
                        </a:rPr>
                        <a:t>Zytel 7301 NC010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a:effectLst/>
                        </a:rPr>
                        <a:t>DuPont Company Web </a:t>
                      </a:r>
                      <a:r>
                        <a:rPr lang="es-EC" sz="1100" dirty="0" err="1">
                          <a:effectLst/>
                        </a:rPr>
                        <a:t>Site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296945"/>
                  </a:ext>
                </a:extLst>
              </a:tr>
            </a:tbl>
          </a:graphicData>
        </a:graphic>
      </p:graphicFrame>
      <p:sp>
        <p:nvSpPr>
          <p:cNvPr id="29" name="Marcador de contenido 2"/>
          <p:cNvSpPr txBox="1">
            <a:spLocks/>
          </p:cNvSpPr>
          <p:nvPr/>
        </p:nvSpPr>
        <p:spPr>
          <a:xfrm>
            <a:off x="6989582" y="4403147"/>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Comparación de resultados Porcentaje de Elongación.</a:t>
            </a:r>
            <a:endParaRPr lang="es-EC" sz="1400" dirty="0">
              <a:solidFill>
                <a:schemeClr val="tx1"/>
              </a:solidFill>
            </a:endParaRPr>
          </a:p>
        </p:txBody>
      </p:sp>
    </p:spTree>
    <p:extLst>
      <p:ext uri="{BB962C8B-B14F-4D97-AF65-F5344CB8AC3E}">
        <p14:creationId xmlns:p14="http://schemas.microsoft.com/office/powerpoint/2010/main" val="1763367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390814" y="150195"/>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t>Ensayo de Flexión: Esfuerzo Máximo</a:t>
            </a:r>
          </a:p>
          <a:p>
            <a:pPr marL="0" indent="0">
              <a:buFont typeface="Wingdings 3" charset="2"/>
              <a:buNone/>
            </a:pPr>
            <a:endParaRPr lang="es-EC" sz="2000" b="1" dirty="0" smtClean="0"/>
          </a:p>
          <a:p>
            <a:pPr marL="0" indent="0">
              <a:buFont typeface="Wingdings 3" charset="2"/>
              <a:buNone/>
            </a:pPr>
            <a:endParaRPr lang="es-EC" sz="2000" b="1" dirty="0"/>
          </a:p>
        </p:txBody>
      </p:sp>
      <p:sp>
        <p:nvSpPr>
          <p:cNvPr id="11" name="Marcador de contenido 2"/>
          <p:cNvSpPr txBox="1">
            <a:spLocks/>
          </p:cNvSpPr>
          <p:nvPr/>
        </p:nvSpPr>
        <p:spPr>
          <a:xfrm>
            <a:off x="1262512" y="572935"/>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Comportamiento ensayo a tracción de las muestras.</a:t>
            </a:r>
          </a:p>
          <a:p>
            <a:pPr marL="0" indent="0" algn="ctr">
              <a:buFont typeface="Wingdings 3" charset="2"/>
              <a:buNone/>
            </a:pPr>
            <a:endParaRPr lang="es-EC" dirty="0"/>
          </a:p>
        </p:txBody>
      </p:sp>
      <p:sp>
        <p:nvSpPr>
          <p:cNvPr id="12" name="Marcador de contenido 2"/>
          <p:cNvSpPr txBox="1">
            <a:spLocks/>
          </p:cNvSpPr>
          <p:nvPr/>
        </p:nvSpPr>
        <p:spPr>
          <a:xfrm>
            <a:off x="1312028" y="3720200"/>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Selección de la distribución que más se ajusta a los datos obtenidos.</a:t>
            </a:r>
            <a:endParaRPr lang="es-EC" sz="1200" dirty="0">
              <a:solidFill>
                <a:schemeClr val="tx1"/>
              </a:solidFill>
            </a:endParaRPr>
          </a:p>
        </p:txBody>
      </p:sp>
      <p:sp>
        <p:nvSpPr>
          <p:cNvPr id="13" name="Marcador de contenido 2"/>
          <p:cNvSpPr txBox="1">
            <a:spLocks/>
          </p:cNvSpPr>
          <p:nvPr/>
        </p:nvSpPr>
        <p:spPr>
          <a:xfrm>
            <a:off x="7112035" y="23037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Log-Logística</a:t>
            </a:r>
            <a:endParaRPr lang="es-EC" sz="1400" dirty="0">
              <a:solidFill>
                <a:schemeClr val="tx1"/>
              </a:solidFill>
            </a:endParaRPr>
          </a:p>
        </p:txBody>
      </p:sp>
      <p:sp>
        <p:nvSpPr>
          <p:cNvPr id="14" name="Marcador de contenido 2"/>
          <p:cNvSpPr txBox="1">
            <a:spLocks/>
          </p:cNvSpPr>
          <p:nvPr/>
        </p:nvSpPr>
        <p:spPr>
          <a:xfrm>
            <a:off x="4568163" y="4615317"/>
            <a:ext cx="1837112" cy="795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Menor estadígrafo Anderson Darling</a:t>
            </a:r>
            <a:endParaRPr lang="es-EC" sz="1200" dirty="0">
              <a:solidFill>
                <a:schemeClr val="tx1"/>
              </a:solidFill>
            </a:endParaRPr>
          </a:p>
        </p:txBody>
      </p:sp>
      <p:sp>
        <p:nvSpPr>
          <p:cNvPr id="15" name="Marcador de contenido 2"/>
          <p:cNvSpPr txBox="1">
            <a:spLocks/>
          </p:cNvSpPr>
          <p:nvPr/>
        </p:nvSpPr>
        <p:spPr>
          <a:xfrm>
            <a:off x="7112035" y="3523249"/>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a:t>
            </a:r>
            <a:endParaRPr lang="es-EC" sz="1400" dirty="0">
              <a:solidFill>
                <a:schemeClr val="tx1"/>
              </a:solidFill>
            </a:endParaRPr>
          </a:p>
        </p:txBody>
      </p:sp>
      <p:sp>
        <p:nvSpPr>
          <p:cNvPr id="16" name="Marcador de contenido 2"/>
          <p:cNvSpPr txBox="1">
            <a:spLocks/>
          </p:cNvSpPr>
          <p:nvPr/>
        </p:nvSpPr>
        <p:spPr>
          <a:xfrm>
            <a:off x="7245703" y="523937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Comparación de resultados</a:t>
            </a:r>
            <a:endParaRPr lang="es-EC" sz="1400" dirty="0">
              <a:solidFill>
                <a:schemeClr val="tx1"/>
              </a:solidFill>
            </a:endParaRPr>
          </a:p>
        </p:txBody>
      </p:sp>
      <p:pic>
        <p:nvPicPr>
          <p:cNvPr id="17" name="Imagen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364" y="1075855"/>
            <a:ext cx="3755332" cy="2679594"/>
          </a:xfrm>
          <a:prstGeom prst="rect">
            <a:avLst/>
          </a:prstGeom>
          <a:noFill/>
        </p:spPr>
      </p:pic>
      <p:pic>
        <p:nvPicPr>
          <p:cNvPr id="18" name="Imagen 17"/>
          <p:cNvPicPr/>
          <p:nvPr/>
        </p:nvPicPr>
        <p:blipFill>
          <a:blip r:embed="rId3">
            <a:extLst>
              <a:ext uri="{28A0092B-C50C-407E-A947-70E740481C1C}">
                <a14:useLocalDpi xmlns:a14="http://schemas.microsoft.com/office/drawing/2010/main" val="0"/>
              </a:ext>
            </a:extLst>
          </a:blip>
          <a:srcRect/>
          <a:stretch>
            <a:fillRect/>
          </a:stretch>
        </p:blipFill>
        <p:spPr bwMode="auto">
          <a:xfrm>
            <a:off x="955334" y="4178448"/>
            <a:ext cx="3874362" cy="2679552"/>
          </a:xfrm>
          <a:prstGeom prst="rect">
            <a:avLst/>
          </a:prstGeom>
          <a:noFill/>
          <a:ln>
            <a:noFill/>
          </a:ln>
        </p:spPr>
      </p:pic>
      <p:pic>
        <p:nvPicPr>
          <p:cNvPr id="19" name="Imagen 18"/>
          <p:cNvPicPr/>
          <p:nvPr/>
        </p:nvPicPr>
        <p:blipFill>
          <a:blip r:embed="rId4">
            <a:extLst>
              <a:ext uri="{28A0092B-C50C-407E-A947-70E740481C1C}">
                <a14:useLocalDpi xmlns:a14="http://schemas.microsoft.com/office/drawing/2010/main" val="0"/>
              </a:ext>
            </a:extLst>
          </a:blip>
          <a:srcRect/>
          <a:stretch>
            <a:fillRect/>
          </a:stretch>
        </p:blipFill>
        <p:spPr bwMode="auto">
          <a:xfrm>
            <a:off x="6870440" y="562365"/>
            <a:ext cx="4517996" cy="2955827"/>
          </a:xfrm>
          <a:prstGeom prst="rect">
            <a:avLst/>
          </a:prstGeom>
          <a:noFill/>
          <a:ln>
            <a:noFill/>
          </a:ln>
        </p:spPr>
      </p:pic>
      <p:pic>
        <p:nvPicPr>
          <p:cNvPr id="20" name="Imagen 19"/>
          <p:cNvPicPr/>
          <p:nvPr/>
        </p:nvPicPr>
        <p:blipFill>
          <a:blip r:embed="rId5"/>
          <a:stretch>
            <a:fillRect/>
          </a:stretch>
        </p:blipFill>
        <p:spPr>
          <a:xfrm>
            <a:off x="7512367" y="3805059"/>
            <a:ext cx="3120506" cy="1490009"/>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1554333539"/>
              </p:ext>
            </p:extLst>
          </p:nvPr>
        </p:nvGraphicFramePr>
        <p:xfrm>
          <a:off x="6670386" y="5675760"/>
          <a:ext cx="4718050" cy="774700"/>
        </p:xfrm>
        <a:graphic>
          <a:graphicData uri="http://schemas.openxmlformats.org/drawingml/2006/table">
            <a:tbl>
              <a:tblPr firstRow="1" firstCol="1" bandRow="1">
                <a:tableStyleId>{5C22544A-7EE6-4342-B048-85BDC9FD1C3A}</a:tableStyleId>
              </a:tblPr>
              <a:tblGrid>
                <a:gridCol w="1617345">
                  <a:extLst>
                    <a:ext uri="{9D8B030D-6E8A-4147-A177-3AD203B41FA5}">
                      <a16:colId xmlns:a16="http://schemas.microsoft.com/office/drawing/2014/main" val="1769530770"/>
                    </a:ext>
                  </a:extLst>
                </a:gridCol>
                <a:gridCol w="1350010">
                  <a:extLst>
                    <a:ext uri="{9D8B030D-6E8A-4147-A177-3AD203B41FA5}">
                      <a16:colId xmlns:a16="http://schemas.microsoft.com/office/drawing/2014/main" val="3409413855"/>
                    </a:ext>
                  </a:extLst>
                </a:gridCol>
                <a:gridCol w="1750695">
                  <a:extLst>
                    <a:ext uri="{9D8B030D-6E8A-4147-A177-3AD203B41FA5}">
                      <a16:colId xmlns:a16="http://schemas.microsoft.com/office/drawing/2014/main" val="1216116216"/>
                    </a:ext>
                  </a:extLst>
                </a:gridCol>
              </a:tblGrid>
              <a:tr h="193675">
                <a:tc gridSpan="3">
                  <a:txBody>
                    <a:bodyPr/>
                    <a:lstStyle/>
                    <a:p>
                      <a:pPr algn="ctr">
                        <a:lnSpc>
                          <a:spcPct val="107000"/>
                        </a:lnSpc>
                        <a:spcAft>
                          <a:spcPts val="0"/>
                        </a:spcAft>
                      </a:pPr>
                      <a:r>
                        <a:rPr lang="es-EC" sz="1100">
                          <a:effectLst/>
                        </a:rPr>
                        <a:t>Esfuerzo Máximo a Flexión [MPa]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043038619"/>
                  </a:ext>
                </a:extLst>
              </a:tr>
              <a:tr h="193675">
                <a:tc>
                  <a:txBody>
                    <a:bodyPr/>
                    <a:lstStyle/>
                    <a:p>
                      <a:pPr algn="ctr">
                        <a:lnSpc>
                          <a:spcPct val="107000"/>
                        </a:lnSpc>
                        <a:spcAft>
                          <a:spcPts val="0"/>
                        </a:spcAft>
                      </a:pPr>
                      <a:r>
                        <a:rPr lang="es-EC" sz="1100">
                          <a:effectLst/>
                        </a:rPr>
                        <a:t>Material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Valor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Fuente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0364983"/>
                  </a:ext>
                </a:extLst>
              </a:tr>
              <a:tr h="193675">
                <a:tc>
                  <a:txBody>
                    <a:bodyPr/>
                    <a:lstStyle/>
                    <a:p>
                      <a:pPr algn="ctr">
                        <a:lnSpc>
                          <a:spcPct val="107000"/>
                        </a:lnSpc>
                        <a:spcAft>
                          <a:spcPts val="0"/>
                        </a:spcAft>
                      </a:pPr>
                      <a:r>
                        <a:rPr lang="es-EC" sz="1100">
                          <a:effectLst/>
                        </a:rPr>
                        <a:t>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77,85 – 79,88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Francisco Velásquez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7299336"/>
                  </a:ext>
                </a:extLst>
              </a:tr>
              <a:tr h="193675">
                <a:tc>
                  <a:txBody>
                    <a:bodyPr/>
                    <a:lstStyle/>
                    <a:p>
                      <a:pPr algn="ctr">
                        <a:lnSpc>
                          <a:spcPct val="107000"/>
                        </a:lnSpc>
                        <a:spcAft>
                          <a:spcPts val="0"/>
                        </a:spcAft>
                      </a:pPr>
                      <a:r>
                        <a:rPr lang="es-EC" sz="1100">
                          <a:effectLst/>
                        </a:rPr>
                        <a:t>Nylatron NSM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110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err="1">
                          <a:effectLst/>
                        </a:rPr>
                        <a:t>Quadrant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8291141"/>
                  </a:ext>
                </a:extLst>
              </a:tr>
            </a:tbl>
          </a:graphicData>
        </a:graphic>
      </p:graphicFrame>
    </p:spTree>
    <p:extLst>
      <p:ext uri="{BB962C8B-B14F-4D97-AF65-F5344CB8AC3E}">
        <p14:creationId xmlns:p14="http://schemas.microsoft.com/office/powerpoint/2010/main" val="16604870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300225" y="150195"/>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Ensayo de Flexión: Límite de Proporcionalidad y Módulo de Elasticidad</a:t>
            </a:r>
          </a:p>
          <a:p>
            <a:pPr marL="0" indent="0">
              <a:buFont typeface="Wingdings 3" charset="2"/>
              <a:buNone/>
            </a:pPr>
            <a:endParaRPr lang="es-EC" sz="2000" b="1" dirty="0" smtClean="0"/>
          </a:p>
          <a:p>
            <a:pPr marL="0" indent="0">
              <a:buFont typeface="Wingdings 3" charset="2"/>
              <a:buNone/>
            </a:pPr>
            <a:endParaRPr lang="es-EC" sz="2000" b="1" dirty="0"/>
          </a:p>
        </p:txBody>
      </p:sp>
      <p:sp>
        <p:nvSpPr>
          <p:cNvPr id="12" name="Marcador de contenido 2"/>
          <p:cNvSpPr txBox="1">
            <a:spLocks/>
          </p:cNvSpPr>
          <p:nvPr/>
        </p:nvSpPr>
        <p:spPr>
          <a:xfrm>
            <a:off x="486862" y="442882"/>
            <a:ext cx="3947316"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Selección de la distribución que más se ajusta a los datos obtenidos para el límite de proporcionalidad.</a:t>
            </a:r>
            <a:endParaRPr lang="es-EC" sz="1400" dirty="0">
              <a:solidFill>
                <a:schemeClr val="tx1"/>
              </a:solidFill>
            </a:endParaRPr>
          </a:p>
        </p:txBody>
      </p:sp>
      <p:sp>
        <p:nvSpPr>
          <p:cNvPr id="13" name="Marcador de contenido 2"/>
          <p:cNvSpPr txBox="1">
            <a:spLocks/>
          </p:cNvSpPr>
          <p:nvPr/>
        </p:nvSpPr>
        <p:spPr>
          <a:xfrm>
            <a:off x="780344" y="364558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Log-logística</a:t>
            </a:r>
            <a:endParaRPr lang="es-EC" sz="1400" dirty="0">
              <a:solidFill>
                <a:schemeClr val="tx1"/>
              </a:solidFill>
            </a:endParaRPr>
          </a:p>
        </p:txBody>
      </p:sp>
      <p:sp>
        <p:nvSpPr>
          <p:cNvPr id="15" name="Marcador de contenido 2"/>
          <p:cNvSpPr txBox="1">
            <a:spLocks/>
          </p:cNvSpPr>
          <p:nvPr/>
        </p:nvSpPr>
        <p:spPr>
          <a:xfrm>
            <a:off x="4432524" y="65311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Datos Obtenidos Límite de Proporcionalidad</a:t>
            </a:r>
            <a:endParaRPr lang="es-EC" sz="1200" dirty="0">
              <a:solidFill>
                <a:schemeClr val="tx1"/>
              </a:solidFill>
            </a:endParaRPr>
          </a:p>
        </p:txBody>
      </p:sp>
      <p:sp>
        <p:nvSpPr>
          <p:cNvPr id="20" name="Marcador de contenido 2"/>
          <p:cNvSpPr txBox="1">
            <a:spLocks/>
          </p:cNvSpPr>
          <p:nvPr/>
        </p:nvSpPr>
        <p:spPr>
          <a:xfrm>
            <a:off x="8125313" y="401655"/>
            <a:ext cx="3947316"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Selección de la distribución que más se ajusta a los datos obtenidos para el módulo de elasticidad a flexión.</a:t>
            </a:r>
            <a:endParaRPr lang="es-EC" sz="1400" dirty="0">
              <a:solidFill>
                <a:schemeClr val="tx1"/>
              </a:solidFill>
            </a:endParaRPr>
          </a:p>
        </p:txBody>
      </p:sp>
      <p:sp>
        <p:nvSpPr>
          <p:cNvPr id="22" name="Marcador de contenido 2"/>
          <p:cNvSpPr txBox="1">
            <a:spLocks/>
          </p:cNvSpPr>
          <p:nvPr/>
        </p:nvSpPr>
        <p:spPr>
          <a:xfrm>
            <a:off x="8305969" y="3694896"/>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Log-Logística</a:t>
            </a:r>
            <a:endParaRPr lang="es-EC" sz="1400" dirty="0">
              <a:solidFill>
                <a:schemeClr val="tx1"/>
              </a:solidFill>
            </a:endParaRPr>
          </a:p>
        </p:txBody>
      </p:sp>
      <p:sp>
        <p:nvSpPr>
          <p:cNvPr id="25" name="Marcador de contenido 2"/>
          <p:cNvSpPr txBox="1">
            <a:spLocks/>
          </p:cNvSpPr>
          <p:nvPr/>
        </p:nvSpPr>
        <p:spPr>
          <a:xfrm>
            <a:off x="4531791" y="2440088"/>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 Módulo de Elasticidad</a:t>
            </a:r>
            <a:endParaRPr lang="es-EC" sz="1400" dirty="0">
              <a:solidFill>
                <a:schemeClr val="tx1"/>
              </a:solidFill>
            </a:endParaRPr>
          </a:p>
        </p:txBody>
      </p:sp>
      <p:sp>
        <p:nvSpPr>
          <p:cNvPr id="26" name="Marcador de contenido 2"/>
          <p:cNvSpPr txBox="1">
            <a:spLocks/>
          </p:cNvSpPr>
          <p:nvPr/>
        </p:nvSpPr>
        <p:spPr>
          <a:xfrm>
            <a:off x="4557486" y="4540967"/>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Comparación de resultados módulo de elasticidad</a:t>
            </a:r>
            <a:endParaRPr lang="es-EC" sz="1400" dirty="0">
              <a:solidFill>
                <a:schemeClr val="tx1"/>
              </a:solidFill>
            </a:endParaRPr>
          </a:p>
        </p:txBody>
      </p:sp>
      <p:pic>
        <p:nvPicPr>
          <p:cNvPr id="27" name="Imagen 26"/>
          <p:cNvPicPr/>
          <p:nvPr/>
        </p:nvPicPr>
        <p:blipFill>
          <a:blip r:embed="rId2">
            <a:extLst>
              <a:ext uri="{28A0092B-C50C-407E-A947-70E740481C1C}">
                <a14:useLocalDpi xmlns:a14="http://schemas.microsoft.com/office/drawing/2010/main" val="0"/>
              </a:ext>
            </a:extLst>
          </a:blip>
          <a:srcRect/>
          <a:stretch>
            <a:fillRect/>
          </a:stretch>
        </p:blipFill>
        <p:spPr bwMode="auto">
          <a:xfrm>
            <a:off x="617864" y="1154284"/>
            <a:ext cx="3853615" cy="2540612"/>
          </a:xfrm>
          <a:prstGeom prst="rect">
            <a:avLst/>
          </a:prstGeom>
          <a:noFill/>
          <a:ln>
            <a:noFill/>
          </a:ln>
        </p:spPr>
      </p:pic>
      <p:pic>
        <p:nvPicPr>
          <p:cNvPr id="28" name="Imagen 27"/>
          <p:cNvPicPr/>
          <p:nvPr/>
        </p:nvPicPr>
        <p:blipFill>
          <a:blip r:embed="rId3">
            <a:extLst>
              <a:ext uri="{28A0092B-C50C-407E-A947-70E740481C1C}">
                <a14:useLocalDpi xmlns:a14="http://schemas.microsoft.com/office/drawing/2010/main" val="0"/>
              </a:ext>
            </a:extLst>
          </a:blip>
          <a:srcRect/>
          <a:stretch>
            <a:fillRect/>
          </a:stretch>
        </p:blipFill>
        <p:spPr bwMode="auto">
          <a:xfrm>
            <a:off x="398812" y="3988145"/>
            <a:ext cx="4257675" cy="2838450"/>
          </a:xfrm>
          <a:prstGeom prst="rect">
            <a:avLst/>
          </a:prstGeom>
          <a:noFill/>
          <a:ln>
            <a:noFill/>
          </a:ln>
        </p:spPr>
      </p:pic>
      <p:pic>
        <p:nvPicPr>
          <p:cNvPr id="29" name="Imagen 28"/>
          <p:cNvPicPr/>
          <p:nvPr/>
        </p:nvPicPr>
        <p:blipFill>
          <a:blip r:embed="rId4"/>
          <a:stretch>
            <a:fillRect/>
          </a:stretch>
        </p:blipFill>
        <p:spPr>
          <a:xfrm>
            <a:off x="4656487" y="945014"/>
            <a:ext cx="3305175" cy="1590675"/>
          </a:xfrm>
          <a:prstGeom prst="rect">
            <a:avLst/>
          </a:prstGeom>
        </p:spPr>
      </p:pic>
      <p:pic>
        <p:nvPicPr>
          <p:cNvPr id="30" name="Imagen 29"/>
          <p:cNvPicPr/>
          <p:nvPr/>
        </p:nvPicPr>
        <p:blipFill>
          <a:blip r:embed="rId5">
            <a:extLst>
              <a:ext uri="{28A0092B-C50C-407E-A947-70E740481C1C}">
                <a14:useLocalDpi xmlns:a14="http://schemas.microsoft.com/office/drawing/2010/main" val="0"/>
              </a:ext>
            </a:extLst>
          </a:blip>
          <a:srcRect/>
          <a:stretch>
            <a:fillRect/>
          </a:stretch>
        </p:blipFill>
        <p:spPr bwMode="auto">
          <a:xfrm>
            <a:off x="8185625" y="1098811"/>
            <a:ext cx="3926658" cy="2596085"/>
          </a:xfrm>
          <a:prstGeom prst="rect">
            <a:avLst/>
          </a:prstGeom>
          <a:noFill/>
          <a:ln>
            <a:noFill/>
          </a:ln>
        </p:spPr>
      </p:pic>
      <p:pic>
        <p:nvPicPr>
          <p:cNvPr id="31" name="Imagen 30"/>
          <p:cNvPicPr/>
          <p:nvPr/>
        </p:nvPicPr>
        <p:blipFill>
          <a:blip r:embed="rId6">
            <a:extLst>
              <a:ext uri="{28A0092B-C50C-407E-A947-70E740481C1C}">
                <a14:useLocalDpi xmlns:a14="http://schemas.microsoft.com/office/drawing/2010/main" val="0"/>
              </a:ext>
            </a:extLst>
          </a:blip>
          <a:srcRect/>
          <a:stretch>
            <a:fillRect/>
          </a:stretch>
        </p:blipFill>
        <p:spPr bwMode="auto">
          <a:xfrm>
            <a:off x="8185625" y="4090009"/>
            <a:ext cx="3969535" cy="2634721"/>
          </a:xfrm>
          <a:prstGeom prst="rect">
            <a:avLst/>
          </a:prstGeom>
          <a:noFill/>
          <a:ln>
            <a:noFill/>
          </a:ln>
        </p:spPr>
      </p:pic>
      <p:pic>
        <p:nvPicPr>
          <p:cNvPr id="32" name="Imagen 31"/>
          <p:cNvPicPr/>
          <p:nvPr/>
        </p:nvPicPr>
        <p:blipFill>
          <a:blip r:embed="rId7"/>
          <a:stretch>
            <a:fillRect/>
          </a:stretch>
        </p:blipFill>
        <p:spPr>
          <a:xfrm>
            <a:off x="4656486" y="2700234"/>
            <a:ext cx="3305175" cy="1590675"/>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334341672"/>
              </p:ext>
            </p:extLst>
          </p:nvPr>
        </p:nvGraphicFramePr>
        <p:xfrm>
          <a:off x="4656486" y="5082090"/>
          <a:ext cx="3554834" cy="1035588"/>
        </p:xfrm>
        <a:graphic>
          <a:graphicData uri="http://schemas.openxmlformats.org/drawingml/2006/table">
            <a:tbl>
              <a:tblPr firstRow="1" firstCol="1" bandRow="1">
                <a:tableStyleId>{5C22544A-7EE6-4342-B048-85BDC9FD1C3A}</a:tableStyleId>
              </a:tblPr>
              <a:tblGrid>
                <a:gridCol w="1218595">
                  <a:extLst>
                    <a:ext uri="{9D8B030D-6E8A-4147-A177-3AD203B41FA5}">
                      <a16:colId xmlns:a16="http://schemas.microsoft.com/office/drawing/2014/main" val="3479670516"/>
                    </a:ext>
                  </a:extLst>
                </a:gridCol>
                <a:gridCol w="1017170">
                  <a:extLst>
                    <a:ext uri="{9D8B030D-6E8A-4147-A177-3AD203B41FA5}">
                      <a16:colId xmlns:a16="http://schemas.microsoft.com/office/drawing/2014/main" val="3349195186"/>
                    </a:ext>
                  </a:extLst>
                </a:gridCol>
                <a:gridCol w="1319069">
                  <a:extLst>
                    <a:ext uri="{9D8B030D-6E8A-4147-A177-3AD203B41FA5}">
                      <a16:colId xmlns:a16="http://schemas.microsoft.com/office/drawing/2014/main" val="3386207810"/>
                    </a:ext>
                  </a:extLst>
                </a:gridCol>
              </a:tblGrid>
              <a:tr h="211708">
                <a:tc gridSpan="3">
                  <a:txBody>
                    <a:bodyPr/>
                    <a:lstStyle/>
                    <a:p>
                      <a:pPr algn="ctr">
                        <a:lnSpc>
                          <a:spcPct val="107000"/>
                        </a:lnSpc>
                        <a:spcAft>
                          <a:spcPts val="0"/>
                        </a:spcAft>
                      </a:pPr>
                      <a:r>
                        <a:rPr lang="es-EC" sz="1000">
                          <a:effectLst/>
                        </a:rPr>
                        <a:t>Módulo de Elasticidad a Flexión [MPa] </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44961496"/>
                  </a:ext>
                </a:extLst>
              </a:tr>
              <a:tr h="211708">
                <a:tc>
                  <a:txBody>
                    <a:bodyPr/>
                    <a:lstStyle/>
                    <a:p>
                      <a:pPr algn="ctr">
                        <a:lnSpc>
                          <a:spcPct val="107000"/>
                        </a:lnSpc>
                        <a:spcAft>
                          <a:spcPts val="0"/>
                        </a:spcAft>
                      </a:pPr>
                      <a:r>
                        <a:rPr lang="es-EC" sz="1000">
                          <a:effectLst/>
                        </a:rPr>
                        <a:t>Material</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Valor [MPa]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Fuente</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0672678"/>
                  </a:ext>
                </a:extLst>
              </a:tr>
              <a:tr h="400464">
                <a:tc>
                  <a:txBody>
                    <a:bodyPr/>
                    <a:lstStyle/>
                    <a:p>
                      <a:pPr algn="ctr">
                        <a:lnSpc>
                          <a:spcPct val="107000"/>
                        </a:lnSpc>
                        <a:spcAft>
                          <a:spcPts val="0"/>
                        </a:spcAft>
                      </a:pPr>
                      <a:r>
                        <a:rPr lang="es-EC" sz="1000">
                          <a:effectLst/>
                        </a:rPr>
                        <a:t>Nylon 6A</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1728,1 – 1778,2</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Francisco Velásquez</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0839229"/>
                  </a:ext>
                </a:extLst>
              </a:tr>
              <a:tr h="211708">
                <a:tc>
                  <a:txBody>
                    <a:bodyPr/>
                    <a:lstStyle/>
                    <a:p>
                      <a:pPr algn="ctr">
                        <a:lnSpc>
                          <a:spcPct val="107000"/>
                        </a:lnSpc>
                        <a:spcAft>
                          <a:spcPts val="0"/>
                        </a:spcAft>
                      </a:pPr>
                      <a:r>
                        <a:rPr lang="es-EC" sz="1000" dirty="0" err="1">
                          <a:effectLst/>
                        </a:rPr>
                        <a:t>Nylatron</a:t>
                      </a:r>
                      <a:r>
                        <a:rPr lang="es-EC" sz="1000" dirty="0">
                          <a:effectLst/>
                        </a:rPr>
                        <a:t> NSM </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3280</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err="1">
                          <a:effectLst/>
                        </a:rPr>
                        <a:t>Quadrant</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9205713"/>
                  </a:ext>
                </a:extLst>
              </a:tr>
            </a:tbl>
          </a:graphicData>
        </a:graphic>
      </p:graphicFrame>
    </p:spTree>
    <p:extLst>
      <p:ext uri="{BB962C8B-B14F-4D97-AF65-F5344CB8AC3E}">
        <p14:creationId xmlns:p14="http://schemas.microsoft.com/office/powerpoint/2010/main" val="93100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390814" y="150195"/>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t>Ensayo Cortante: Esfuerzo Máximo</a:t>
            </a:r>
          </a:p>
          <a:p>
            <a:pPr marL="0" indent="0">
              <a:buFont typeface="Wingdings 3" charset="2"/>
              <a:buNone/>
            </a:pPr>
            <a:endParaRPr lang="es-EC" sz="2000" b="1" dirty="0" smtClean="0"/>
          </a:p>
          <a:p>
            <a:pPr marL="0" indent="0">
              <a:buFont typeface="Wingdings 3" charset="2"/>
              <a:buNone/>
            </a:pPr>
            <a:endParaRPr lang="es-EC" sz="2000" b="1" dirty="0"/>
          </a:p>
        </p:txBody>
      </p:sp>
      <p:sp>
        <p:nvSpPr>
          <p:cNvPr id="11" name="Marcador de contenido 2"/>
          <p:cNvSpPr txBox="1">
            <a:spLocks/>
          </p:cNvSpPr>
          <p:nvPr/>
        </p:nvSpPr>
        <p:spPr>
          <a:xfrm>
            <a:off x="1262512" y="572935"/>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Comportamiento ensayo cortante de las muestras.</a:t>
            </a:r>
          </a:p>
          <a:p>
            <a:pPr marL="0" indent="0" algn="ctr">
              <a:buFont typeface="Wingdings 3" charset="2"/>
              <a:buNone/>
            </a:pPr>
            <a:endParaRPr lang="es-EC" dirty="0"/>
          </a:p>
        </p:txBody>
      </p:sp>
      <p:sp>
        <p:nvSpPr>
          <p:cNvPr id="12" name="Marcador de contenido 2"/>
          <p:cNvSpPr txBox="1">
            <a:spLocks/>
          </p:cNvSpPr>
          <p:nvPr/>
        </p:nvSpPr>
        <p:spPr>
          <a:xfrm>
            <a:off x="1312028" y="3720200"/>
            <a:ext cx="3380969"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Selección de la distribución que más se ajusta a los datos obtenidos.</a:t>
            </a:r>
            <a:endParaRPr lang="es-EC" sz="1200" dirty="0">
              <a:solidFill>
                <a:schemeClr val="tx1"/>
              </a:solidFill>
            </a:endParaRPr>
          </a:p>
        </p:txBody>
      </p:sp>
      <p:sp>
        <p:nvSpPr>
          <p:cNvPr id="13" name="Marcador de contenido 2"/>
          <p:cNvSpPr txBox="1">
            <a:spLocks/>
          </p:cNvSpPr>
          <p:nvPr/>
        </p:nvSpPr>
        <p:spPr>
          <a:xfrm>
            <a:off x="7112035" y="23037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Log-Logística</a:t>
            </a:r>
            <a:endParaRPr lang="es-EC" sz="1400" dirty="0">
              <a:solidFill>
                <a:schemeClr val="tx1"/>
              </a:solidFill>
            </a:endParaRPr>
          </a:p>
        </p:txBody>
      </p:sp>
      <p:sp>
        <p:nvSpPr>
          <p:cNvPr id="14" name="Marcador de contenido 2"/>
          <p:cNvSpPr txBox="1">
            <a:spLocks/>
          </p:cNvSpPr>
          <p:nvPr/>
        </p:nvSpPr>
        <p:spPr>
          <a:xfrm>
            <a:off x="4568163" y="4615317"/>
            <a:ext cx="1837112" cy="795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Menor estadígrafo Anderson Darling</a:t>
            </a:r>
            <a:endParaRPr lang="es-EC" sz="1200" dirty="0">
              <a:solidFill>
                <a:schemeClr val="tx1"/>
              </a:solidFill>
            </a:endParaRPr>
          </a:p>
        </p:txBody>
      </p:sp>
      <p:sp>
        <p:nvSpPr>
          <p:cNvPr id="15" name="Marcador de contenido 2"/>
          <p:cNvSpPr txBox="1">
            <a:spLocks/>
          </p:cNvSpPr>
          <p:nvPr/>
        </p:nvSpPr>
        <p:spPr>
          <a:xfrm>
            <a:off x="7112035" y="3523249"/>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a:t>
            </a:r>
            <a:endParaRPr lang="es-EC" sz="1400" dirty="0">
              <a:solidFill>
                <a:schemeClr val="tx1"/>
              </a:solidFill>
            </a:endParaRPr>
          </a:p>
        </p:txBody>
      </p:sp>
      <p:sp>
        <p:nvSpPr>
          <p:cNvPr id="16" name="Marcador de contenido 2"/>
          <p:cNvSpPr txBox="1">
            <a:spLocks/>
          </p:cNvSpPr>
          <p:nvPr/>
        </p:nvSpPr>
        <p:spPr>
          <a:xfrm>
            <a:off x="7245703" y="5410655"/>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Comparación de resultados</a:t>
            </a:r>
            <a:endParaRPr lang="es-EC" sz="1400" dirty="0">
              <a:solidFill>
                <a:schemeClr val="tx1"/>
              </a:solidFill>
            </a:endParaRPr>
          </a:p>
        </p:txBody>
      </p:sp>
      <p:pic>
        <p:nvPicPr>
          <p:cNvPr id="21" name="Imagen 2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5815" y="1031183"/>
            <a:ext cx="3813881" cy="2689017"/>
          </a:xfrm>
          <a:prstGeom prst="rect">
            <a:avLst/>
          </a:prstGeom>
          <a:noFill/>
        </p:spPr>
      </p:pic>
      <p:pic>
        <p:nvPicPr>
          <p:cNvPr id="22" name="Imagen 21"/>
          <p:cNvPicPr/>
          <p:nvPr/>
        </p:nvPicPr>
        <p:blipFill>
          <a:blip r:embed="rId3">
            <a:extLst>
              <a:ext uri="{28A0092B-C50C-407E-A947-70E740481C1C}">
                <a14:useLocalDpi xmlns:a14="http://schemas.microsoft.com/office/drawing/2010/main" val="0"/>
              </a:ext>
            </a:extLst>
          </a:blip>
          <a:srcRect/>
          <a:stretch>
            <a:fillRect/>
          </a:stretch>
        </p:blipFill>
        <p:spPr bwMode="auto">
          <a:xfrm>
            <a:off x="780301" y="4158615"/>
            <a:ext cx="4049395" cy="2699385"/>
          </a:xfrm>
          <a:prstGeom prst="rect">
            <a:avLst/>
          </a:prstGeom>
          <a:noFill/>
          <a:ln>
            <a:noFill/>
          </a:ln>
        </p:spPr>
      </p:pic>
      <p:pic>
        <p:nvPicPr>
          <p:cNvPr id="23" name="Imagen 22"/>
          <p:cNvPicPr/>
          <p:nvPr/>
        </p:nvPicPr>
        <p:blipFill>
          <a:blip r:embed="rId4">
            <a:extLst>
              <a:ext uri="{28A0092B-C50C-407E-A947-70E740481C1C}">
                <a14:useLocalDpi xmlns:a14="http://schemas.microsoft.com/office/drawing/2010/main" val="0"/>
              </a:ext>
            </a:extLst>
          </a:blip>
          <a:srcRect/>
          <a:stretch>
            <a:fillRect/>
          </a:stretch>
        </p:blipFill>
        <p:spPr bwMode="auto">
          <a:xfrm>
            <a:off x="6716474" y="596808"/>
            <a:ext cx="4430893" cy="2832616"/>
          </a:xfrm>
          <a:prstGeom prst="rect">
            <a:avLst/>
          </a:prstGeom>
          <a:noFill/>
          <a:ln>
            <a:noFill/>
          </a:ln>
        </p:spPr>
      </p:pic>
      <p:pic>
        <p:nvPicPr>
          <p:cNvPr id="24" name="Imagen 23"/>
          <p:cNvPicPr/>
          <p:nvPr/>
        </p:nvPicPr>
        <p:blipFill>
          <a:blip r:embed="rId5"/>
          <a:stretch>
            <a:fillRect/>
          </a:stretch>
        </p:blipFill>
        <p:spPr>
          <a:xfrm>
            <a:off x="7093825" y="3852558"/>
            <a:ext cx="4053542" cy="1519175"/>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760155077"/>
              </p:ext>
            </p:extLst>
          </p:nvPr>
        </p:nvGraphicFramePr>
        <p:xfrm>
          <a:off x="6628457" y="5792137"/>
          <a:ext cx="4718050" cy="774700"/>
        </p:xfrm>
        <a:graphic>
          <a:graphicData uri="http://schemas.openxmlformats.org/drawingml/2006/table">
            <a:tbl>
              <a:tblPr firstRow="1" firstCol="1" bandRow="1">
                <a:tableStyleId>{5C22544A-7EE6-4342-B048-85BDC9FD1C3A}</a:tableStyleId>
              </a:tblPr>
              <a:tblGrid>
                <a:gridCol w="1617345">
                  <a:extLst>
                    <a:ext uri="{9D8B030D-6E8A-4147-A177-3AD203B41FA5}">
                      <a16:colId xmlns:a16="http://schemas.microsoft.com/office/drawing/2014/main" val="669636423"/>
                    </a:ext>
                  </a:extLst>
                </a:gridCol>
                <a:gridCol w="1350010">
                  <a:extLst>
                    <a:ext uri="{9D8B030D-6E8A-4147-A177-3AD203B41FA5}">
                      <a16:colId xmlns:a16="http://schemas.microsoft.com/office/drawing/2014/main" val="3903039333"/>
                    </a:ext>
                  </a:extLst>
                </a:gridCol>
                <a:gridCol w="1750695">
                  <a:extLst>
                    <a:ext uri="{9D8B030D-6E8A-4147-A177-3AD203B41FA5}">
                      <a16:colId xmlns:a16="http://schemas.microsoft.com/office/drawing/2014/main" val="1893868155"/>
                    </a:ext>
                  </a:extLst>
                </a:gridCol>
              </a:tblGrid>
              <a:tr h="193675">
                <a:tc gridSpan="3">
                  <a:txBody>
                    <a:bodyPr/>
                    <a:lstStyle/>
                    <a:p>
                      <a:pPr algn="ctr">
                        <a:lnSpc>
                          <a:spcPct val="107000"/>
                        </a:lnSpc>
                        <a:spcAft>
                          <a:spcPts val="0"/>
                        </a:spcAft>
                      </a:pPr>
                      <a:r>
                        <a:rPr lang="es-EC" sz="1100">
                          <a:effectLst/>
                        </a:rPr>
                        <a:t>Esfuerzo Cortante Máximo [MPa]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5436153"/>
                  </a:ext>
                </a:extLst>
              </a:tr>
              <a:tr h="193675">
                <a:tc>
                  <a:txBody>
                    <a:bodyPr/>
                    <a:lstStyle/>
                    <a:p>
                      <a:pPr algn="ctr">
                        <a:lnSpc>
                          <a:spcPct val="107000"/>
                        </a:lnSpc>
                        <a:spcAft>
                          <a:spcPts val="0"/>
                        </a:spcAft>
                      </a:pPr>
                      <a:r>
                        <a:rPr lang="es-EC" sz="1100">
                          <a:effectLst/>
                        </a:rPr>
                        <a:t>Material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Valor [MPa]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Fuente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5429735"/>
                  </a:ext>
                </a:extLst>
              </a:tr>
              <a:tr h="193675">
                <a:tc>
                  <a:txBody>
                    <a:bodyPr/>
                    <a:lstStyle/>
                    <a:p>
                      <a:pPr algn="ctr">
                        <a:lnSpc>
                          <a:spcPct val="107000"/>
                        </a:lnSpc>
                        <a:spcAft>
                          <a:spcPts val="0"/>
                        </a:spcAft>
                      </a:pPr>
                      <a:r>
                        <a:rPr lang="es-EC" sz="1100">
                          <a:effectLst/>
                        </a:rPr>
                        <a:t>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56,88 – 58,41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Francisco Velásquez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1818892"/>
                  </a:ext>
                </a:extLst>
              </a:tr>
              <a:tr h="193675">
                <a:tc>
                  <a:txBody>
                    <a:bodyPr/>
                    <a:lstStyle/>
                    <a:p>
                      <a:pPr algn="ctr">
                        <a:lnSpc>
                          <a:spcPct val="107000"/>
                        </a:lnSpc>
                        <a:spcAft>
                          <a:spcPts val="0"/>
                        </a:spcAft>
                      </a:pPr>
                      <a:r>
                        <a:rPr lang="es-EC" sz="1100">
                          <a:effectLst/>
                        </a:rPr>
                        <a:t>Nylatron NSM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a:effectLst/>
                        </a:rPr>
                        <a:t>68,9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100" dirty="0" err="1">
                          <a:effectLst/>
                        </a:rPr>
                        <a:t>Quadrant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2058890"/>
                  </a:ext>
                </a:extLst>
              </a:tr>
            </a:tbl>
          </a:graphicData>
        </a:graphic>
      </p:graphicFrame>
    </p:spTree>
    <p:extLst>
      <p:ext uri="{BB962C8B-B14F-4D97-AF65-F5344CB8AC3E}">
        <p14:creationId xmlns:p14="http://schemas.microsoft.com/office/powerpoint/2010/main" val="41586030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300225" y="150195"/>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Ensayo de Flexión: Límite de Proporcionalidad</a:t>
            </a:r>
          </a:p>
          <a:p>
            <a:pPr marL="0" indent="0">
              <a:buFont typeface="Wingdings 3" charset="2"/>
              <a:buNone/>
            </a:pPr>
            <a:endParaRPr lang="es-EC" sz="2000" b="1" dirty="0" smtClean="0"/>
          </a:p>
          <a:p>
            <a:pPr marL="0" indent="0">
              <a:buFont typeface="Wingdings 3" charset="2"/>
              <a:buNone/>
            </a:pPr>
            <a:endParaRPr lang="es-EC" sz="2000" b="1" dirty="0"/>
          </a:p>
        </p:txBody>
      </p:sp>
      <p:sp>
        <p:nvSpPr>
          <p:cNvPr id="12" name="Marcador de contenido 2"/>
          <p:cNvSpPr txBox="1">
            <a:spLocks/>
          </p:cNvSpPr>
          <p:nvPr/>
        </p:nvSpPr>
        <p:spPr>
          <a:xfrm>
            <a:off x="486862" y="740466"/>
            <a:ext cx="3947316"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Selección de la distribución que más se ajusta a los datos obtenidos para límite de proporcionalidad.</a:t>
            </a:r>
            <a:endParaRPr lang="es-EC" sz="1400" dirty="0">
              <a:solidFill>
                <a:schemeClr val="tx1"/>
              </a:solidFill>
            </a:endParaRPr>
          </a:p>
        </p:txBody>
      </p:sp>
      <p:sp>
        <p:nvSpPr>
          <p:cNvPr id="13" name="Marcador de contenido 2"/>
          <p:cNvSpPr txBox="1">
            <a:spLocks/>
          </p:cNvSpPr>
          <p:nvPr/>
        </p:nvSpPr>
        <p:spPr>
          <a:xfrm>
            <a:off x="7220100" y="853620"/>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Distribución de Probabilidad Log-logística</a:t>
            </a:r>
            <a:endParaRPr lang="es-EC" sz="1400" dirty="0">
              <a:solidFill>
                <a:schemeClr val="tx1"/>
              </a:solidFill>
            </a:endParaRPr>
          </a:p>
        </p:txBody>
      </p:sp>
      <p:sp>
        <p:nvSpPr>
          <p:cNvPr id="15" name="Marcador de contenido 2"/>
          <p:cNvSpPr txBox="1">
            <a:spLocks/>
          </p:cNvSpPr>
          <p:nvPr/>
        </p:nvSpPr>
        <p:spPr>
          <a:xfrm>
            <a:off x="3702168" y="4509988"/>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Datos Obtenidos del Límite de Proporcionalidad.</a:t>
            </a:r>
            <a:endParaRPr lang="es-EC" sz="1400" dirty="0">
              <a:solidFill>
                <a:schemeClr val="tx1"/>
              </a:solidFill>
            </a:endParaRPr>
          </a:p>
        </p:txBody>
      </p:sp>
      <p:sp>
        <p:nvSpPr>
          <p:cNvPr id="28" name="Marcador de contenido 2"/>
          <p:cNvSpPr txBox="1">
            <a:spLocks/>
          </p:cNvSpPr>
          <p:nvPr/>
        </p:nvSpPr>
        <p:spPr>
          <a:xfrm>
            <a:off x="4365028" y="1934558"/>
            <a:ext cx="1837112" cy="79533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200" dirty="0" smtClean="0">
                <a:solidFill>
                  <a:schemeClr val="tx1"/>
                </a:solidFill>
              </a:rPr>
              <a:t>Menor estadígrafo Anderson Darling</a:t>
            </a:r>
            <a:endParaRPr lang="es-EC" sz="1200" dirty="0">
              <a:solidFill>
                <a:schemeClr val="tx1"/>
              </a:solidFill>
            </a:endParaRPr>
          </a:p>
        </p:txBody>
      </p:sp>
      <p:pic>
        <p:nvPicPr>
          <p:cNvPr id="14" name="Imagen 13"/>
          <p:cNvPicPr/>
          <p:nvPr/>
        </p:nvPicPr>
        <p:blipFill>
          <a:blip r:embed="rId2">
            <a:extLst>
              <a:ext uri="{28A0092B-C50C-407E-A947-70E740481C1C}">
                <a14:useLocalDpi xmlns:a14="http://schemas.microsoft.com/office/drawing/2010/main" val="0"/>
              </a:ext>
            </a:extLst>
          </a:blip>
          <a:srcRect/>
          <a:stretch>
            <a:fillRect/>
          </a:stretch>
        </p:blipFill>
        <p:spPr bwMode="auto">
          <a:xfrm>
            <a:off x="215647" y="1413632"/>
            <a:ext cx="4382912" cy="2955567"/>
          </a:xfrm>
          <a:prstGeom prst="rect">
            <a:avLst/>
          </a:prstGeom>
          <a:noFill/>
          <a:ln>
            <a:noFill/>
          </a:ln>
        </p:spPr>
      </p:pic>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6887065" y="1290033"/>
            <a:ext cx="4517997" cy="3007647"/>
          </a:xfrm>
          <a:prstGeom prst="rect">
            <a:avLst/>
          </a:prstGeom>
          <a:noFill/>
          <a:ln>
            <a:noFill/>
          </a:ln>
        </p:spPr>
      </p:pic>
      <p:pic>
        <p:nvPicPr>
          <p:cNvPr id="18" name="Imagen 17"/>
          <p:cNvPicPr/>
          <p:nvPr/>
        </p:nvPicPr>
        <p:blipFill>
          <a:blip r:embed="rId4"/>
          <a:stretch>
            <a:fillRect/>
          </a:stretch>
        </p:blipFill>
        <p:spPr>
          <a:xfrm>
            <a:off x="4050827" y="5064856"/>
            <a:ext cx="3305175" cy="1590675"/>
          </a:xfrm>
          <a:prstGeom prst="rect">
            <a:avLst/>
          </a:prstGeom>
        </p:spPr>
      </p:pic>
    </p:spTree>
    <p:extLst>
      <p:ext uri="{BB962C8B-B14F-4D97-AF65-F5344CB8AC3E}">
        <p14:creationId xmlns:p14="http://schemas.microsoft.com/office/powerpoint/2010/main" val="2358087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677334" y="198120"/>
            <a:ext cx="8596668" cy="563880"/>
          </a:xfrm>
        </p:spPr>
        <p:txBody>
          <a:bodyPr>
            <a:normAutofit fontScale="90000"/>
          </a:bodyPr>
          <a:lstStyle/>
          <a:p>
            <a:pPr marL="571500" indent="-571500">
              <a:buFont typeface="Wingdings" panose="05000000000000000000" pitchFamily="2" charset="2"/>
              <a:buChar char="§"/>
            </a:pPr>
            <a:r>
              <a:rPr lang="es-EC" dirty="0" smtClean="0"/>
              <a:t>Objetivos</a:t>
            </a:r>
            <a:endParaRPr lang="es-EC" dirty="0"/>
          </a:p>
        </p:txBody>
      </p:sp>
      <p:sp>
        <p:nvSpPr>
          <p:cNvPr id="5" name="Marcador de contenido 2"/>
          <p:cNvSpPr>
            <a:spLocks noGrp="1"/>
          </p:cNvSpPr>
          <p:nvPr>
            <p:ph idx="1"/>
          </p:nvPr>
        </p:nvSpPr>
        <p:spPr>
          <a:xfrm>
            <a:off x="677334" y="762000"/>
            <a:ext cx="2905451" cy="551411"/>
          </a:xfrm>
        </p:spPr>
        <p:txBody>
          <a:bodyPr>
            <a:normAutofit/>
          </a:bodyPr>
          <a:lstStyle/>
          <a:p>
            <a:pPr marL="0" indent="0">
              <a:buNone/>
            </a:pPr>
            <a:r>
              <a:rPr lang="es-EC" sz="2400" b="1" dirty="0" smtClean="0">
                <a:solidFill>
                  <a:srgbClr val="92D050"/>
                </a:solidFill>
              </a:rPr>
              <a:t>Objetivo General:</a:t>
            </a:r>
            <a:endParaRPr lang="es-EC" sz="2000" b="1" dirty="0"/>
          </a:p>
        </p:txBody>
      </p:sp>
      <p:sp>
        <p:nvSpPr>
          <p:cNvPr id="7" name="Rectángulo 6"/>
          <p:cNvSpPr/>
          <p:nvPr/>
        </p:nvSpPr>
        <p:spPr>
          <a:xfrm>
            <a:off x="534784" y="1415626"/>
            <a:ext cx="11285913" cy="507831"/>
          </a:xfrm>
          <a:prstGeom prst="rect">
            <a:avLst/>
          </a:prstGeom>
        </p:spPr>
        <p:txBody>
          <a:bodyPr wrap="square">
            <a:spAutoFit/>
          </a:bodyPr>
          <a:lstStyle/>
          <a:p>
            <a:pPr marL="342900" lvl="0" indent="-342900" algn="just">
              <a:lnSpc>
                <a:spcPct val="150000"/>
              </a:lnSpc>
              <a:spcAft>
                <a:spcPts val="120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rPr>
              <a:t>Caracterizar las propiedades mecánicas del Duralón que se comercializa en la Provincia de Pichincha.</a:t>
            </a:r>
          </a:p>
        </p:txBody>
      </p:sp>
      <p:sp>
        <p:nvSpPr>
          <p:cNvPr id="8" name="Marcador de contenido 2"/>
          <p:cNvSpPr txBox="1">
            <a:spLocks/>
          </p:cNvSpPr>
          <p:nvPr/>
        </p:nvSpPr>
        <p:spPr>
          <a:xfrm>
            <a:off x="677333" y="2227811"/>
            <a:ext cx="3445780" cy="55141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400" b="1" dirty="0" smtClean="0">
                <a:solidFill>
                  <a:srgbClr val="92D050"/>
                </a:solidFill>
              </a:rPr>
              <a:t>Objetivos Específicos:</a:t>
            </a:r>
            <a:endParaRPr lang="es-EC" b="1" dirty="0"/>
          </a:p>
        </p:txBody>
      </p:sp>
      <p:sp>
        <p:nvSpPr>
          <p:cNvPr id="9" name="Rectángulo 8"/>
          <p:cNvSpPr/>
          <p:nvPr/>
        </p:nvSpPr>
        <p:spPr>
          <a:xfrm>
            <a:off x="534783" y="3083576"/>
            <a:ext cx="11285913" cy="3708708"/>
          </a:xfrm>
          <a:prstGeom prst="rect">
            <a:avLst/>
          </a:prstGeom>
        </p:spPr>
        <p:txBody>
          <a:bodyPr wrap="square">
            <a:spAutoFit/>
          </a:bodyPr>
          <a:lstStyle/>
          <a:p>
            <a:pPr marL="342900" lvl="0" indent="-342900" algn="just">
              <a:lnSpc>
                <a:spcPct val="150000"/>
              </a:lnSpc>
              <a:spcAft>
                <a:spcPts val="28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Times New Roman" panose="02020603050405020304" pitchFamily="18" charset="0"/>
              </a:rPr>
              <a:t>Detallar un estudio teórico del Duralón (Nylon), sus propiedades, métodos de obtención, tipos de nylon y sus aplicaciones.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28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Times New Roman" panose="02020603050405020304" pitchFamily="18" charset="0"/>
              </a:rPr>
              <a:t>Realizar los ensayos mecánicos de Tracción, Flexión, Corte y Fatiga del Duralón, aplicando las normas respectivas.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28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Times New Roman" panose="02020603050405020304" pitchFamily="18" charset="0"/>
              </a:rPr>
              <a:t>Obtener valores referenciales de las propiedades mecánicas del Duralón, analizar y comparar con respecto a referencias internacionales de confiabilidad comprobada. </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280"/>
              </a:spcAft>
              <a:buFont typeface="Symbol" panose="05050102010706020507" pitchFamily="18" charset="2"/>
              <a:buChar char=""/>
            </a:pPr>
            <a:r>
              <a:rPr lang="es-EC" dirty="0">
                <a:solidFill>
                  <a:srgbClr val="000000"/>
                </a:solidFill>
                <a:latin typeface="Arial" panose="020B0604020202020204" pitchFamily="34" charset="0"/>
                <a:ea typeface="Calibri" panose="020F0502020204030204" pitchFamily="34" charset="0"/>
                <a:cs typeface="Times New Roman" panose="02020603050405020304" pitchFamily="18" charset="0"/>
              </a:rPr>
              <a:t>Presentar un análisis económico de este proyecto para referencias de estudios posteriores.</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r>
              <a:rPr lang="es-EC" dirty="0">
                <a:latin typeface="Arial" panose="020B0604020202020204" pitchFamily="34" charset="0"/>
                <a:ea typeface="Calibri" panose="020F0502020204030204" pitchFamily="34" charset="0"/>
              </a:rPr>
              <a:t/>
            </a:r>
            <a:br>
              <a:rPr lang="es-EC" dirty="0">
                <a:latin typeface="Arial" panose="020B0604020202020204" pitchFamily="34" charset="0"/>
                <a:ea typeface="Calibri" panose="020F0502020204030204" pitchFamily="34" charset="0"/>
              </a:rPr>
            </a:br>
            <a:endParaRPr lang="es-EC" dirty="0"/>
          </a:p>
        </p:txBody>
      </p:sp>
    </p:spTree>
    <p:extLst>
      <p:ext uri="{BB962C8B-B14F-4D97-AF65-F5344CB8AC3E}">
        <p14:creationId xmlns:p14="http://schemas.microsoft.com/office/powerpoint/2010/main" val="37576106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390814" y="150195"/>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t>Ensayo de Fatiga</a:t>
            </a:r>
          </a:p>
          <a:p>
            <a:pPr marL="0" indent="0">
              <a:buFont typeface="Wingdings 3" charset="2"/>
              <a:buNone/>
            </a:pPr>
            <a:endParaRPr lang="es-EC" sz="2000" b="1" dirty="0" smtClean="0"/>
          </a:p>
          <a:p>
            <a:pPr marL="0" indent="0">
              <a:buFont typeface="Wingdings 3" charset="2"/>
              <a:buNone/>
            </a:pPr>
            <a:endParaRPr lang="es-EC" sz="2000" b="1"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95072" y="653115"/>
            <a:ext cx="4319905" cy="2879725"/>
          </a:xfrm>
          <a:prstGeom prst="rect">
            <a:avLst/>
          </a:prstGeom>
          <a:noFill/>
          <a:ln>
            <a:noFill/>
          </a:ln>
        </p:spPr>
      </p:pic>
      <p:sp>
        <p:nvSpPr>
          <p:cNvPr id="6" name="Marcador de contenido 2"/>
          <p:cNvSpPr txBox="1">
            <a:spLocks/>
          </p:cNvSpPr>
          <p:nvPr/>
        </p:nvSpPr>
        <p:spPr>
          <a:xfrm>
            <a:off x="364373" y="3532840"/>
            <a:ext cx="4181302" cy="3280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Diagrama de Dispersión S-N.</a:t>
            </a:r>
            <a:endParaRPr lang="es-EC" sz="1400" dirty="0">
              <a:solidFill>
                <a:schemeClr val="tx1"/>
              </a:solidFill>
            </a:endParaRPr>
          </a:p>
        </p:txBody>
      </p:sp>
      <mc:AlternateContent xmlns:mc="http://schemas.openxmlformats.org/markup-compatibility/2006" xmlns:a14="http://schemas.microsoft.com/office/drawing/2010/main">
        <mc:Choice Requires="a14">
          <p:sp>
            <p:nvSpPr>
              <p:cNvPr id="7" name="Rectángulo 6"/>
              <p:cNvSpPr/>
              <p:nvPr/>
            </p:nvSpPr>
            <p:spPr>
              <a:xfrm>
                <a:off x="1807855" y="4455524"/>
                <a:ext cx="906466" cy="3115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𝑁</m:t>
                      </m:r>
                      <m:r>
                        <a:rPr lang="es-EC" sz="1400" i="0">
                          <a:latin typeface="Cambria Math" panose="02040503050406030204" pitchFamily="18" charset="0"/>
                        </a:rPr>
                        <m:t>=</m:t>
                      </m:r>
                      <m:r>
                        <a:rPr lang="es-EC" sz="1400" i="1">
                          <a:latin typeface="Cambria Math" panose="02040503050406030204" pitchFamily="18" charset="0"/>
                        </a:rPr>
                        <m:t>𝑎</m:t>
                      </m:r>
                      <m:sSup>
                        <m:sSupPr>
                          <m:ctrlPr>
                            <a:rPr lang="es-EC" sz="1400" i="1">
                              <a:latin typeface="Cambria Math" panose="02040503050406030204" pitchFamily="18" charset="0"/>
                            </a:rPr>
                          </m:ctrlPr>
                        </m:sSupPr>
                        <m:e>
                          <m:r>
                            <a:rPr lang="es-EC" sz="1400" i="1">
                              <a:latin typeface="Cambria Math" panose="02040503050406030204" pitchFamily="18" charset="0"/>
                            </a:rPr>
                            <m:t>𝑆</m:t>
                          </m:r>
                        </m:e>
                        <m:sup>
                          <m:r>
                            <a:rPr lang="es-EC" sz="1400" i="1">
                              <a:latin typeface="Cambria Math" panose="02040503050406030204" pitchFamily="18" charset="0"/>
                            </a:rPr>
                            <m:t>𝑏</m:t>
                          </m:r>
                        </m:sup>
                      </m:sSup>
                    </m:oMath>
                  </m:oMathPara>
                </a14:m>
                <a:endParaRPr lang="es-EC" sz="1400" dirty="0"/>
              </a:p>
            </p:txBody>
          </p:sp>
        </mc:Choice>
        <mc:Fallback xmlns="">
          <p:sp>
            <p:nvSpPr>
              <p:cNvPr id="7" name="Rectángulo 6"/>
              <p:cNvSpPr>
                <a:spLocks noRot="1" noChangeAspect="1" noMove="1" noResize="1" noEditPoints="1" noAdjustHandles="1" noChangeArrowheads="1" noChangeShapeType="1" noTextEdit="1"/>
              </p:cNvSpPr>
              <p:nvPr/>
            </p:nvSpPr>
            <p:spPr>
              <a:xfrm>
                <a:off x="1807855" y="4455524"/>
                <a:ext cx="906466" cy="311560"/>
              </a:xfrm>
              <a:prstGeom prst="rect">
                <a:avLst/>
              </a:prstGeom>
              <a:blipFill>
                <a:blip r:embed="rId3"/>
                <a:stretch>
                  <a:fillRect/>
                </a:stretch>
              </a:blipFill>
            </p:spPr>
            <p:txBody>
              <a:bodyPr/>
              <a:lstStyle/>
              <a:p>
                <a:r>
                  <a:rPr lang="es-EC">
                    <a:noFill/>
                  </a:rPr>
                  <a:t> </a:t>
                </a:r>
              </a:p>
            </p:txBody>
          </p:sp>
        </mc:Fallback>
      </mc:AlternateContent>
      <p:sp>
        <p:nvSpPr>
          <p:cNvPr id="8" name="Marcador de contenido 2"/>
          <p:cNvSpPr txBox="1">
            <a:spLocks/>
          </p:cNvSpPr>
          <p:nvPr/>
        </p:nvSpPr>
        <p:spPr>
          <a:xfrm>
            <a:off x="349320" y="4035760"/>
            <a:ext cx="4181302" cy="3280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Ecuación exponencial para la regresión no lineal</a:t>
            </a:r>
            <a:endParaRPr lang="es-EC" sz="1400" dirty="0">
              <a:solidFill>
                <a:schemeClr val="tx1"/>
              </a:solidFill>
            </a:endParaRPr>
          </a:p>
        </p:txBody>
      </p:sp>
      <mc:AlternateContent xmlns:mc="http://schemas.openxmlformats.org/markup-compatibility/2006" xmlns:a14="http://schemas.microsoft.com/office/drawing/2010/main">
        <mc:Choice Requires="a14">
          <p:sp>
            <p:nvSpPr>
              <p:cNvPr id="9" name="Rectángulo 8"/>
              <p:cNvSpPr/>
              <p:nvPr/>
            </p:nvSpPr>
            <p:spPr>
              <a:xfrm>
                <a:off x="5018842" y="5090582"/>
                <a:ext cx="177676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𝑆</m:t>
                      </m:r>
                      <m:r>
                        <a:rPr lang="es-EC" sz="1400" i="0">
                          <a:latin typeface="Cambria Math" panose="02040503050406030204" pitchFamily="18" charset="0"/>
                        </a:rPr>
                        <m:t>=201,520</m:t>
                      </m:r>
                      <m:sSup>
                        <m:sSupPr>
                          <m:ctrlPr>
                            <a:rPr lang="es-EC" sz="1400" i="1">
                              <a:latin typeface="Cambria Math" panose="02040503050406030204" pitchFamily="18" charset="0"/>
                            </a:rPr>
                          </m:ctrlPr>
                        </m:sSupPr>
                        <m:e>
                          <m:r>
                            <a:rPr lang="es-EC" sz="1400" i="1">
                              <a:latin typeface="Cambria Math" panose="02040503050406030204" pitchFamily="18" charset="0"/>
                            </a:rPr>
                            <m:t>𝑁</m:t>
                          </m:r>
                        </m:e>
                        <m:sup>
                          <m:r>
                            <a:rPr lang="es-EC" sz="1400" i="0">
                              <a:latin typeface="Cambria Math" panose="02040503050406030204" pitchFamily="18" charset="0"/>
                            </a:rPr>
                            <m:t>−0,120</m:t>
                          </m:r>
                        </m:sup>
                      </m:sSup>
                    </m:oMath>
                  </m:oMathPara>
                </a14:m>
                <a:endParaRPr lang="es-EC" sz="1400" dirty="0"/>
              </a:p>
            </p:txBody>
          </p:sp>
        </mc:Choice>
        <mc:Fallback xmlns="">
          <p:sp>
            <p:nvSpPr>
              <p:cNvPr id="9" name="Rectángulo 8"/>
              <p:cNvSpPr>
                <a:spLocks noRot="1" noChangeAspect="1" noMove="1" noResize="1" noEditPoints="1" noAdjustHandles="1" noChangeArrowheads="1" noChangeShapeType="1" noTextEdit="1"/>
              </p:cNvSpPr>
              <p:nvPr/>
            </p:nvSpPr>
            <p:spPr>
              <a:xfrm>
                <a:off x="5018842" y="5090582"/>
                <a:ext cx="1776768" cy="307777"/>
              </a:xfrm>
              <a:prstGeom prst="rect">
                <a:avLst/>
              </a:prstGeom>
              <a:blipFill>
                <a:blip r:embed="rId4"/>
                <a:stretch>
                  <a:fillRect/>
                </a:stretch>
              </a:blipFill>
            </p:spPr>
            <p:txBody>
              <a:bodyPr/>
              <a:lstStyle/>
              <a:p>
                <a:r>
                  <a:rPr lang="es-EC">
                    <a:noFill/>
                  </a:rPr>
                  <a:t> </a:t>
                </a:r>
              </a:p>
            </p:txBody>
          </p:sp>
        </mc:Fallback>
      </mc:AlternateContent>
      <p:pic>
        <p:nvPicPr>
          <p:cNvPr id="10" name="Imagen 9"/>
          <p:cNvPicPr/>
          <p:nvPr/>
        </p:nvPicPr>
        <p:blipFill>
          <a:blip r:embed="rId5">
            <a:extLst>
              <a:ext uri="{28A0092B-C50C-407E-A947-70E740481C1C}">
                <a14:useLocalDpi xmlns:a14="http://schemas.microsoft.com/office/drawing/2010/main" val="0"/>
              </a:ext>
            </a:extLst>
          </a:blip>
          <a:srcRect/>
          <a:stretch>
            <a:fillRect/>
          </a:stretch>
        </p:blipFill>
        <p:spPr bwMode="auto">
          <a:xfrm>
            <a:off x="7399308" y="434743"/>
            <a:ext cx="4224164" cy="2782282"/>
          </a:xfrm>
          <a:prstGeom prst="rect">
            <a:avLst/>
          </a:prstGeom>
          <a:noFill/>
          <a:ln>
            <a:noFill/>
          </a:ln>
        </p:spPr>
      </p:pic>
      <p:pic>
        <p:nvPicPr>
          <p:cNvPr id="11" name="Imagen 10"/>
          <p:cNvPicPr/>
          <p:nvPr/>
        </p:nvPicPr>
        <p:blipFill>
          <a:blip r:embed="rId6">
            <a:extLst>
              <a:ext uri="{28A0092B-C50C-407E-A947-70E740481C1C}">
                <a14:useLocalDpi xmlns:a14="http://schemas.microsoft.com/office/drawing/2010/main" val="0"/>
              </a:ext>
            </a:extLst>
          </a:blip>
          <a:srcRect/>
          <a:stretch>
            <a:fillRect/>
          </a:stretch>
        </p:blipFill>
        <p:spPr bwMode="auto">
          <a:xfrm>
            <a:off x="7265712" y="3359093"/>
            <a:ext cx="4491355" cy="2699385"/>
          </a:xfrm>
          <a:prstGeom prst="rect">
            <a:avLst/>
          </a:prstGeom>
          <a:noFill/>
        </p:spPr>
      </p:pic>
      <mc:AlternateContent xmlns:mc="http://schemas.openxmlformats.org/markup-compatibility/2006" xmlns:a14="http://schemas.microsoft.com/office/drawing/2010/main">
        <mc:Choice Requires="a14">
          <p:sp>
            <p:nvSpPr>
              <p:cNvPr id="12" name="Rectángulo 11"/>
              <p:cNvSpPr/>
              <p:nvPr/>
            </p:nvSpPr>
            <p:spPr>
              <a:xfrm>
                <a:off x="1358068" y="5074123"/>
                <a:ext cx="193809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log</m:t>
                          </m:r>
                        </m:fName>
                        <m:e>
                          <m:r>
                            <a:rPr lang="es-EC" sz="1400" i="1">
                              <a:latin typeface="Cambria Math" panose="02040503050406030204" pitchFamily="18" charset="0"/>
                            </a:rPr>
                            <m:t>𝑁</m:t>
                          </m:r>
                        </m:e>
                      </m:func>
                      <m:r>
                        <a:rPr lang="es-EC" sz="1400" i="0">
                          <a:latin typeface="Cambria Math" panose="02040503050406030204" pitchFamily="18" charset="0"/>
                        </a:rPr>
                        <m:t>=</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r>
                            <a:rPr lang="es-EC" sz="1400" i="1">
                              <a:latin typeface="Cambria Math" panose="02040503050406030204" pitchFamily="18" charset="0"/>
                            </a:rPr>
                            <m:t>𝑎</m:t>
                          </m:r>
                          <m:r>
                            <a:rPr lang="es-EC" sz="1400" i="0">
                              <a:latin typeface="Cambria Math" panose="02040503050406030204" pitchFamily="18" charset="0"/>
                            </a:rPr>
                            <m:t>+</m:t>
                          </m:r>
                          <m:r>
                            <a:rPr lang="es-EC" sz="1400" i="1">
                              <a:latin typeface="Cambria Math" panose="02040503050406030204" pitchFamily="18" charset="0"/>
                            </a:rPr>
                            <m:t>𝑏</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r>
                                <a:rPr lang="es-EC" sz="1400" i="1">
                                  <a:latin typeface="Cambria Math" panose="02040503050406030204" pitchFamily="18" charset="0"/>
                                </a:rPr>
                                <m:t>𝑆</m:t>
                              </m:r>
                            </m:e>
                          </m:func>
                        </m:e>
                      </m:func>
                    </m:oMath>
                  </m:oMathPara>
                </a14:m>
                <a:endParaRPr lang="es-EC" sz="1400" dirty="0"/>
              </a:p>
            </p:txBody>
          </p:sp>
        </mc:Choice>
        <mc:Fallback xmlns="">
          <p:sp>
            <p:nvSpPr>
              <p:cNvPr id="12" name="Rectángulo 11"/>
              <p:cNvSpPr>
                <a:spLocks noRot="1" noChangeAspect="1" noMove="1" noResize="1" noEditPoints="1" noAdjustHandles="1" noChangeArrowheads="1" noChangeShapeType="1" noTextEdit="1"/>
              </p:cNvSpPr>
              <p:nvPr/>
            </p:nvSpPr>
            <p:spPr>
              <a:xfrm>
                <a:off x="1358068" y="5074123"/>
                <a:ext cx="1938095" cy="307777"/>
              </a:xfrm>
              <a:prstGeom prst="rect">
                <a:avLst/>
              </a:prstGeom>
              <a:blipFill>
                <a:blip r:embed="rId7"/>
                <a:stretch>
                  <a:fillRect b="-7843"/>
                </a:stretch>
              </a:blipFill>
            </p:spPr>
            <p:txBody>
              <a:bodyPr/>
              <a:lstStyle/>
              <a:p>
                <a:r>
                  <a:rPr lang="es-EC">
                    <a:noFill/>
                  </a:rPr>
                  <a:t> </a:t>
                </a:r>
              </a:p>
            </p:txBody>
          </p:sp>
        </mc:Fallback>
      </mc:AlternateContent>
      <p:sp>
        <p:nvSpPr>
          <p:cNvPr id="13" name="Marcador de contenido 2"/>
          <p:cNvSpPr txBox="1">
            <a:spLocks/>
          </p:cNvSpPr>
          <p:nvPr/>
        </p:nvSpPr>
        <p:spPr>
          <a:xfrm>
            <a:off x="364373" y="4762563"/>
            <a:ext cx="4181302" cy="3280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Aplicando logaritmo en base 10</a:t>
            </a:r>
            <a:endParaRPr lang="es-EC" sz="1400" dirty="0">
              <a:solidFill>
                <a:schemeClr val="tx1"/>
              </a:solidFill>
            </a:endParaRPr>
          </a:p>
        </p:txBody>
      </p:sp>
      <mc:AlternateContent xmlns:mc="http://schemas.openxmlformats.org/markup-compatibility/2006" xmlns:a14="http://schemas.microsoft.com/office/drawing/2010/main">
        <mc:Choice Requires="a14">
          <p:sp>
            <p:nvSpPr>
              <p:cNvPr id="14" name="Rectángulo 13"/>
              <p:cNvSpPr/>
              <p:nvPr/>
            </p:nvSpPr>
            <p:spPr>
              <a:xfrm>
                <a:off x="1759491" y="5869319"/>
                <a:ext cx="1135247" cy="319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𝑌</m:t>
                      </m:r>
                      <m:r>
                        <a:rPr lang="es-EC" sz="1400" i="0">
                          <a:latin typeface="Cambria Math" panose="02040503050406030204" pitchFamily="18" charset="0"/>
                        </a:rPr>
                        <m:t>=</m:t>
                      </m:r>
                      <m:acc>
                        <m:accPr>
                          <m:chr m:val="̂"/>
                          <m:ctrlPr>
                            <a:rPr lang="es-EC" sz="1400" i="1">
                              <a:latin typeface="Cambria Math" panose="02040503050406030204" pitchFamily="18" charset="0"/>
                            </a:rPr>
                          </m:ctrlPr>
                        </m:accPr>
                        <m:e>
                          <m:r>
                            <a:rPr lang="es-EC" sz="1400" i="1">
                              <a:latin typeface="Cambria Math" panose="02040503050406030204" pitchFamily="18" charset="0"/>
                            </a:rPr>
                            <m:t>𝐴</m:t>
                          </m:r>
                        </m:e>
                      </m:acc>
                      <m:r>
                        <a:rPr lang="es-EC" sz="1400" i="0">
                          <a:latin typeface="Cambria Math" panose="02040503050406030204" pitchFamily="18" charset="0"/>
                        </a:rPr>
                        <m:t>+</m:t>
                      </m:r>
                      <m:acc>
                        <m:accPr>
                          <m:chr m:val="̂"/>
                          <m:ctrlPr>
                            <a:rPr lang="es-EC" sz="1400" i="1">
                              <a:latin typeface="Cambria Math" panose="02040503050406030204" pitchFamily="18" charset="0"/>
                            </a:rPr>
                          </m:ctrlPr>
                        </m:accPr>
                        <m:e>
                          <m:r>
                            <a:rPr lang="es-EC" sz="1400" i="1">
                              <a:latin typeface="Cambria Math" panose="02040503050406030204" pitchFamily="18" charset="0"/>
                            </a:rPr>
                            <m:t>𝑏</m:t>
                          </m:r>
                        </m:e>
                      </m:acc>
                      <m:r>
                        <a:rPr lang="es-EC" sz="1400" i="1">
                          <a:latin typeface="Cambria Math" panose="02040503050406030204" pitchFamily="18" charset="0"/>
                        </a:rPr>
                        <m:t>𝑋</m:t>
                      </m:r>
                    </m:oMath>
                  </m:oMathPara>
                </a14:m>
                <a:endParaRPr lang="es-EC" sz="1400" dirty="0"/>
              </a:p>
            </p:txBody>
          </p:sp>
        </mc:Choice>
        <mc:Fallback xmlns="">
          <p:sp>
            <p:nvSpPr>
              <p:cNvPr id="14" name="Rectángulo 13"/>
              <p:cNvSpPr>
                <a:spLocks noRot="1" noChangeAspect="1" noMove="1" noResize="1" noEditPoints="1" noAdjustHandles="1" noChangeArrowheads="1" noChangeShapeType="1" noTextEdit="1"/>
              </p:cNvSpPr>
              <p:nvPr/>
            </p:nvSpPr>
            <p:spPr>
              <a:xfrm>
                <a:off x="1759491" y="5869319"/>
                <a:ext cx="1135247" cy="319318"/>
              </a:xfrm>
              <a:prstGeom prst="rect">
                <a:avLst/>
              </a:prstGeom>
              <a:blipFill>
                <a:blip r:embed="rId8"/>
                <a:stretch>
                  <a:fillRect t="-1923" r="-2688"/>
                </a:stretch>
              </a:blipFill>
            </p:spPr>
            <p:txBody>
              <a:bodyPr/>
              <a:lstStyle/>
              <a:p>
                <a:r>
                  <a:rPr lang="es-EC">
                    <a:noFill/>
                  </a:rPr>
                  <a:t> </a:t>
                </a:r>
              </a:p>
            </p:txBody>
          </p:sp>
        </mc:Fallback>
      </mc:AlternateContent>
      <p:sp>
        <p:nvSpPr>
          <p:cNvPr id="15" name="Marcador de contenido 2"/>
          <p:cNvSpPr txBox="1">
            <a:spLocks/>
          </p:cNvSpPr>
          <p:nvPr/>
        </p:nvSpPr>
        <p:spPr>
          <a:xfrm>
            <a:off x="295072" y="5489366"/>
            <a:ext cx="4181302" cy="3280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 puede expresar de la siguiente manera</a:t>
            </a:r>
            <a:endParaRPr lang="es-EC" sz="1400" dirty="0">
              <a:solidFill>
                <a:schemeClr val="tx1"/>
              </a:solidFill>
            </a:endParaRPr>
          </a:p>
        </p:txBody>
      </p:sp>
      <mc:AlternateContent xmlns:mc="http://schemas.openxmlformats.org/markup-compatibility/2006" xmlns:a14="http://schemas.microsoft.com/office/drawing/2010/main">
        <mc:Choice Requires="a14">
          <p:sp>
            <p:nvSpPr>
              <p:cNvPr id="16" name="Rectángulo 15"/>
              <p:cNvSpPr/>
              <p:nvPr/>
            </p:nvSpPr>
            <p:spPr>
              <a:xfrm>
                <a:off x="4907733" y="905924"/>
                <a:ext cx="2212529" cy="6421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1400" i="1">
                              <a:latin typeface="Cambria Math" panose="02040503050406030204" pitchFamily="18" charset="0"/>
                            </a:rPr>
                          </m:ctrlPr>
                        </m:accPr>
                        <m:e>
                          <m:r>
                            <a:rPr lang="es-EC" sz="1400" i="1">
                              <a:latin typeface="Cambria Math" panose="02040503050406030204" pitchFamily="18" charset="0"/>
                            </a:rPr>
                            <m:t>𝑏</m:t>
                          </m:r>
                        </m:e>
                      </m:acc>
                      <m:r>
                        <a:rPr lang="es-EC" sz="1400" i="0">
                          <a:latin typeface="Cambria Math" panose="02040503050406030204" pitchFamily="18" charset="0"/>
                        </a:rPr>
                        <m:t>=</m:t>
                      </m:r>
                      <m:f>
                        <m:fPr>
                          <m:ctrlPr>
                            <a:rPr lang="es-EC" sz="1400" i="1">
                              <a:latin typeface="Cambria Math" panose="02040503050406030204" pitchFamily="18" charset="0"/>
                            </a:rPr>
                          </m:ctrlPr>
                        </m:fPr>
                        <m:num>
                          <m:nary>
                            <m:naryPr>
                              <m:chr m:val="∑"/>
                              <m:limLoc m:val="undOvr"/>
                              <m:ctrlPr>
                                <a:rPr lang="es-EC" sz="1400" i="1">
                                  <a:latin typeface="Cambria Math" panose="02040503050406030204" pitchFamily="18" charset="0"/>
                                </a:rPr>
                              </m:ctrlPr>
                            </m:naryPr>
                            <m:sub>
                              <m:r>
                                <a:rPr lang="es-EC" sz="1400" i="1">
                                  <a:latin typeface="Cambria Math" panose="02040503050406030204" pitchFamily="18" charset="0"/>
                                </a:rPr>
                                <m:t>𝑖</m:t>
                              </m:r>
                              <m:r>
                                <a:rPr lang="es-EC" sz="1400" i="0">
                                  <a:latin typeface="Cambria Math" panose="02040503050406030204" pitchFamily="18" charset="0"/>
                                </a:rPr>
                                <m:t>=1</m:t>
                              </m:r>
                            </m:sub>
                            <m:sup>
                              <m:r>
                                <a:rPr lang="es-EC" sz="1400" i="1">
                                  <a:latin typeface="Cambria Math" panose="02040503050406030204" pitchFamily="18" charset="0"/>
                                </a:rPr>
                                <m:t>𝑘</m:t>
                              </m:r>
                            </m:sup>
                            <m:e>
                              <m:d>
                                <m:dPr>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𝑋</m:t>
                                      </m:r>
                                    </m:e>
                                    <m:sub>
                                      <m:r>
                                        <a:rPr lang="es-EC" sz="1400" i="1">
                                          <a:latin typeface="Cambria Math" panose="02040503050406030204" pitchFamily="18" charset="0"/>
                                        </a:rPr>
                                        <m:t>𝑖</m:t>
                                      </m:r>
                                    </m:sub>
                                  </m:sSub>
                                  <m:r>
                                    <a:rPr lang="es-EC" sz="1400" i="0">
                                      <a:latin typeface="Cambria Math" panose="02040503050406030204" pitchFamily="18" charset="0"/>
                                    </a:rPr>
                                    <m:t>−</m:t>
                                  </m:r>
                                  <m:acc>
                                    <m:accPr>
                                      <m:chr m:val="̅"/>
                                      <m:ctrlPr>
                                        <a:rPr lang="es-EC" sz="1400" i="1">
                                          <a:latin typeface="Cambria Math" panose="02040503050406030204" pitchFamily="18" charset="0"/>
                                        </a:rPr>
                                      </m:ctrlPr>
                                    </m:accPr>
                                    <m:e>
                                      <m:r>
                                        <a:rPr lang="es-EC" sz="1400" i="1">
                                          <a:latin typeface="Cambria Math" panose="02040503050406030204" pitchFamily="18" charset="0"/>
                                        </a:rPr>
                                        <m:t>𝑋</m:t>
                                      </m:r>
                                    </m:e>
                                  </m:acc>
                                </m:e>
                              </m:d>
                            </m:e>
                          </m:nary>
                          <m:d>
                            <m:dPr>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𝑌</m:t>
                                  </m:r>
                                </m:e>
                                <m:sub>
                                  <m:r>
                                    <a:rPr lang="es-EC" sz="1400" i="1">
                                      <a:latin typeface="Cambria Math" panose="02040503050406030204" pitchFamily="18" charset="0"/>
                                    </a:rPr>
                                    <m:t>𝑖</m:t>
                                  </m:r>
                                </m:sub>
                              </m:sSub>
                              <m:r>
                                <a:rPr lang="es-EC" sz="1400" i="0">
                                  <a:latin typeface="Cambria Math" panose="02040503050406030204" pitchFamily="18" charset="0"/>
                                </a:rPr>
                                <m:t>−</m:t>
                              </m:r>
                              <m:acc>
                                <m:accPr>
                                  <m:chr m:val="̅"/>
                                  <m:ctrlPr>
                                    <a:rPr lang="es-EC" sz="1400" i="1">
                                      <a:latin typeface="Cambria Math" panose="02040503050406030204" pitchFamily="18" charset="0"/>
                                    </a:rPr>
                                  </m:ctrlPr>
                                </m:accPr>
                                <m:e>
                                  <m:r>
                                    <a:rPr lang="es-EC" sz="1400" i="1">
                                      <a:latin typeface="Cambria Math" panose="02040503050406030204" pitchFamily="18" charset="0"/>
                                    </a:rPr>
                                    <m:t>𝑌</m:t>
                                  </m:r>
                                </m:e>
                              </m:acc>
                            </m:e>
                          </m:d>
                        </m:num>
                        <m:den>
                          <m:sSup>
                            <m:sSupPr>
                              <m:ctrlPr>
                                <a:rPr lang="es-EC" sz="1400" i="1">
                                  <a:latin typeface="Cambria Math" panose="02040503050406030204" pitchFamily="18" charset="0"/>
                                </a:rPr>
                              </m:ctrlPr>
                            </m:sSupPr>
                            <m:e>
                              <m:nary>
                                <m:naryPr>
                                  <m:chr m:val="∑"/>
                                  <m:limLoc m:val="undOvr"/>
                                  <m:ctrlPr>
                                    <a:rPr lang="es-EC" sz="1400" i="1">
                                      <a:latin typeface="Cambria Math" panose="02040503050406030204" pitchFamily="18" charset="0"/>
                                    </a:rPr>
                                  </m:ctrlPr>
                                </m:naryPr>
                                <m:sub>
                                  <m:r>
                                    <a:rPr lang="es-EC" sz="1400" i="1">
                                      <a:latin typeface="Cambria Math" panose="02040503050406030204" pitchFamily="18" charset="0"/>
                                    </a:rPr>
                                    <m:t>𝑖</m:t>
                                  </m:r>
                                  <m:r>
                                    <a:rPr lang="es-EC" sz="1400" i="0">
                                      <a:latin typeface="Cambria Math" panose="02040503050406030204" pitchFamily="18" charset="0"/>
                                    </a:rPr>
                                    <m:t>=1</m:t>
                                  </m:r>
                                </m:sub>
                                <m:sup>
                                  <m:r>
                                    <a:rPr lang="es-EC" sz="1400" i="1">
                                      <a:latin typeface="Cambria Math" panose="02040503050406030204" pitchFamily="18" charset="0"/>
                                    </a:rPr>
                                    <m:t>𝑘</m:t>
                                  </m:r>
                                </m:sup>
                                <m:e>
                                  <m:d>
                                    <m:dPr>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𝑋</m:t>
                                          </m:r>
                                        </m:e>
                                        <m:sub>
                                          <m:r>
                                            <a:rPr lang="es-EC" sz="1400" i="1">
                                              <a:latin typeface="Cambria Math" panose="02040503050406030204" pitchFamily="18" charset="0"/>
                                            </a:rPr>
                                            <m:t>𝑖</m:t>
                                          </m:r>
                                        </m:sub>
                                      </m:sSub>
                                      <m:r>
                                        <a:rPr lang="es-EC" sz="1400" i="0">
                                          <a:latin typeface="Cambria Math" panose="02040503050406030204" pitchFamily="18" charset="0"/>
                                        </a:rPr>
                                        <m:t>−</m:t>
                                      </m:r>
                                      <m:acc>
                                        <m:accPr>
                                          <m:chr m:val="̅"/>
                                          <m:ctrlPr>
                                            <a:rPr lang="es-EC" sz="1400" i="1">
                                              <a:latin typeface="Cambria Math" panose="02040503050406030204" pitchFamily="18" charset="0"/>
                                            </a:rPr>
                                          </m:ctrlPr>
                                        </m:accPr>
                                        <m:e>
                                          <m:r>
                                            <a:rPr lang="es-EC" sz="1400" i="1">
                                              <a:latin typeface="Cambria Math" panose="02040503050406030204" pitchFamily="18" charset="0"/>
                                            </a:rPr>
                                            <m:t>𝑋</m:t>
                                          </m:r>
                                        </m:e>
                                      </m:acc>
                                    </m:e>
                                  </m:d>
                                </m:e>
                              </m:nary>
                            </m:e>
                            <m:sup>
                              <m:r>
                                <a:rPr lang="es-EC" sz="1400" i="0">
                                  <a:latin typeface="Cambria Math" panose="02040503050406030204" pitchFamily="18" charset="0"/>
                                </a:rPr>
                                <m:t>2</m:t>
                              </m:r>
                            </m:sup>
                          </m:sSup>
                        </m:den>
                      </m:f>
                    </m:oMath>
                  </m:oMathPara>
                </a14:m>
                <a:endParaRPr lang="es-EC" sz="1400" dirty="0"/>
              </a:p>
            </p:txBody>
          </p:sp>
        </mc:Choice>
        <mc:Fallback xmlns="">
          <p:sp>
            <p:nvSpPr>
              <p:cNvPr id="16" name="Rectángulo 15"/>
              <p:cNvSpPr>
                <a:spLocks noRot="1" noChangeAspect="1" noMove="1" noResize="1" noEditPoints="1" noAdjustHandles="1" noChangeArrowheads="1" noChangeShapeType="1" noTextEdit="1"/>
              </p:cNvSpPr>
              <p:nvPr/>
            </p:nvSpPr>
            <p:spPr>
              <a:xfrm>
                <a:off x="4907733" y="905924"/>
                <a:ext cx="2212529" cy="642163"/>
              </a:xfrm>
              <a:prstGeom prst="rect">
                <a:avLst/>
              </a:prstGeom>
              <a:blipFill>
                <a:blip r:embed="rId9"/>
                <a:stretch>
                  <a:fillRect/>
                </a:stretch>
              </a:blipFill>
            </p:spPr>
            <p:txBody>
              <a:bodyPr/>
              <a:lstStyle/>
              <a:p>
                <a:r>
                  <a:rPr lang="es-EC">
                    <a:noFill/>
                  </a:rPr>
                  <a:t> </a:t>
                </a:r>
              </a:p>
            </p:txBody>
          </p:sp>
        </mc:Fallback>
      </mc:AlternateContent>
      <p:sp>
        <p:nvSpPr>
          <p:cNvPr id="17" name="Marcador de contenido 2"/>
          <p:cNvSpPr txBox="1">
            <a:spLocks/>
          </p:cNvSpPr>
          <p:nvPr/>
        </p:nvSpPr>
        <p:spPr>
          <a:xfrm>
            <a:off x="3916492" y="484185"/>
            <a:ext cx="4181302" cy="32801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Donde:</a:t>
            </a:r>
            <a:endParaRPr lang="es-EC" sz="1400" dirty="0">
              <a:solidFill>
                <a:schemeClr val="tx1"/>
              </a:solidFill>
            </a:endParaRPr>
          </a:p>
        </p:txBody>
      </p:sp>
      <mc:AlternateContent xmlns:mc="http://schemas.openxmlformats.org/markup-compatibility/2006" xmlns:a14="http://schemas.microsoft.com/office/drawing/2010/main">
        <mc:Choice Requires="a14">
          <p:sp>
            <p:nvSpPr>
              <p:cNvPr id="18" name="Rectángulo 17"/>
              <p:cNvSpPr/>
              <p:nvPr/>
            </p:nvSpPr>
            <p:spPr>
              <a:xfrm>
                <a:off x="5439519" y="1721991"/>
                <a:ext cx="1135247" cy="319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1400" i="1">
                              <a:latin typeface="Cambria Math" panose="02040503050406030204" pitchFamily="18" charset="0"/>
                            </a:rPr>
                          </m:ctrlPr>
                        </m:accPr>
                        <m:e>
                          <m:r>
                            <a:rPr lang="es-EC" sz="1400" i="1">
                              <a:latin typeface="Cambria Math" panose="02040503050406030204" pitchFamily="18" charset="0"/>
                            </a:rPr>
                            <m:t>𝐴</m:t>
                          </m:r>
                        </m:e>
                      </m:acc>
                      <m:r>
                        <a:rPr lang="es-EC" sz="1400" i="0">
                          <a:latin typeface="Cambria Math" panose="02040503050406030204" pitchFamily="18" charset="0"/>
                        </a:rPr>
                        <m:t>=</m:t>
                      </m:r>
                      <m:acc>
                        <m:accPr>
                          <m:chr m:val="̅"/>
                          <m:ctrlPr>
                            <a:rPr lang="es-EC" sz="1400" i="1">
                              <a:latin typeface="Cambria Math" panose="02040503050406030204" pitchFamily="18" charset="0"/>
                            </a:rPr>
                          </m:ctrlPr>
                        </m:accPr>
                        <m:e>
                          <m:r>
                            <a:rPr lang="es-EC" sz="1400" i="1">
                              <a:latin typeface="Cambria Math" panose="02040503050406030204" pitchFamily="18" charset="0"/>
                            </a:rPr>
                            <m:t>𝑌</m:t>
                          </m:r>
                        </m:e>
                      </m:acc>
                      <m:r>
                        <a:rPr lang="es-EC" sz="1400" i="0">
                          <a:latin typeface="Cambria Math" panose="02040503050406030204" pitchFamily="18" charset="0"/>
                        </a:rPr>
                        <m:t>−</m:t>
                      </m:r>
                      <m:acc>
                        <m:accPr>
                          <m:chr m:val="̂"/>
                          <m:ctrlPr>
                            <a:rPr lang="es-EC" sz="1400" i="1">
                              <a:latin typeface="Cambria Math" panose="02040503050406030204" pitchFamily="18" charset="0"/>
                            </a:rPr>
                          </m:ctrlPr>
                        </m:accPr>
                        <m:e>
                          <m:r>
                            <a:rPr lang="es-EC" sz="1400" i="1">
                              <a:latin typeface="Cambria Math" panose="02040503050406030204" pitchFamily="18" charset="0"/>
                            </a:rPr>
                            <m:t>𝑏</m:t>
                          </m:r>
                        </m:e>
                      </m:acc>
                      <m:acc>
                        <m:accPr>
                          <m:chr m:val="̅"/>
                          <m:ctrlPr>
                            <a:rPr lang="es-EC" sz="1400" i="1">
                              <a:latin typeface="Cambria Math" panose="02040503050406030204" pitchFamily="18" charset="0"/>
                            </a:rPr>
                          </m:ctrlPr>
                        </m:accPr>
                        <m:e>
                          <m:r>
                            <a:rPr lang="es-EC" sz="1400" i="1">
                              <a:latin typeface="Cambria Math" panose="02040503050406030204" pitchFamily="18" charset="0"/>
                            </a:rPr>
                            <m:t>𝑋</m:t>
                          </m:r>
                        </m:e>
                      </m:acc>
                    </m:oMath>
                  </m:oMathPara>
                </a14:m>
                <a:endParaRPr lang="es-EC" sz="1400" dirty="0"/>
              </a:p>
            </p:txBody>
          </p:sp>
        </mc:Choice>
        <mc:Fallback xmlns="">
          <p:sp>
            <p:nvSpPr>
              <p:cNvPr id="18" name="Rectángulo 17"/>
              <p:cNvSpPr>
                <a:spLocks noRot="1" noChangeAspect="1" noMove="1" noResize="1" noEditPoints="1" noAdjustHandles="1" noChangeArrowheads="1" noChangeShapeType="1" noTextEdit="1"/>
              </p:cNvSpPr>
              <p:nvPr/>
            </p:nvSpPr>
            <p:spPr>
              <a:xfrm>
                <a:off x="5439519" y="1721991"/>
                <a:ext cx="1135247" cy="319318"/>
              </a:xfrm>
              <a:prstGeom prst="rect">
                <a:avLst/>
              </a:prstGeom>
              <a:blipFill>
                <a:blip r:embed="rId10"/>
                <a:stretch>
                  <a:fillRect t="-1887" r="-1123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5453230" y="2092977"/>
                <a:ext cx="104541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𝑋</m:t>
                          </m:r>
                        </m:e>
                        <m:sub>
                          <m:r>
                            <a:rPr lang="es-EC" sz="1400" i="1">
                              <a:latin typeface="Cambria Math" panose="02040503050406030204" pitchFamily="18" charset="0"/>
                            </a:rPr>
                            <m:t>𝑖</m:t>
                          </m:r>
                        </m:sub>
                      </m:sSub>
                      <m:r>
                        <a:rPr lang="es-EC" sz="1400" i="0">
                          <a:latin typeface="Cambria Math" panose="02040503050406030204" pitchFamily="18" charset="0"/>
                        </a:rPr>
                        <m:t>=</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sSub>
                            <m:sSubPr>
                              <m:ctrlPr>
                                <a:rPr lang="es-EC" sz="1400" i="1">
                                  <a:latin typeface="Cambria Math" panose="02040503050406030204" pitchFamily="18" charset="0"/>
                                </a:rPr>
                              </m:ctrlPr>
                            </m:sSubPr>
                            <m:e>
                              <m:r>
                                <a:rPr lang="es-EC" sz="1400" i="1">
                                  <a:latin typeface="Cambria Math" panose="02040503050406030204" pitchFamily="18" charset="0"/>
                                </a:rPr>
                                <m:t>𝑆</m:t>
                              </m:r>
                            </m:e>
                            <m:sub>
                              <m:r>
                                <a:rPr lang="es-EC" sz="1400" i="1">
                                  <a:latin typeface="Cambria Math" panose="02040503050406030204" pitchFamily="18" charset="0"/>
                                </a:rPr>
                                <m:t>𝑖</m:t>
                              </m:r>
                            </m:sub>
                          </m:sSub>
                        </m:e>
                      </m:func>
                    </m:oMath>
                  </m:oMathPara>
                </a14:m>
                <a:endParaRPr lang="es-EC" sz="1400" dirty="0"/>
              </a:p>
            </p:txBody>
          </p:sp>
        </mc:Choice>
        <mc:Fallback xmlns="">
          <p:sp>
            <p:nvSpPr>
              <p:cNvPr id="19" name="Rectángulo 18"/>
              <p:cNvSpPr>
                <a:spLocks noRot="1" noChangeAspect="1" noMove="1" noResize="1" noEditPoints="1" noAdjustHandles="1" noChangeArrowheads="1" noChangeShapeType="1" noTextEdit="1"/>
              </p:cNvSpPr>
              <p:nvPr/>
            </p:nvSpPr>
            <p:spPr>
              <a:xfrm>
                <a:off x="5453230" y="2092977"/>
                <a:ext cx="1045414" cy="307777"/>
              </a:xfrm>
              <a:prstGeom prst="rect">
                <a:avLst/>
              </a:prstGeom>
              <a:blipFill>
                <a:blip r:embed="rId11"/>
                <a:stretch>
                  <a:fillRect b="-784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p:cNvSpPr/>
              <p:nvPr/>
            </p:nvSpPr>
            <p:spPr>
              <a:xfrm>
                <a:off x="5457629" y="2468720"/>
                <a:ext cx="104573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𝑌</m:t>
                          </m:r>
                        </m:e>
                        <m:sub>
                          <m:r>
                            <a:rPr lang="es-EC" sz="1400" i="1">
                              <a:latin typeface="Cambria Math" panose="02040503050406030204" pitchFamily="18" charset="0"/>
                            </a:rPr>
                            <m:t>𝑖</m:t>
                          </m:r>
                        </m:sub>
                      </m:sSub>
                      <m:r>
                        <a:rPr lang="es-EC" sz="1400" i="0">
                          <a:latin typeface="Cambria Math" panose="02040503050406030204" pitchFamily="18" charset="0"/>
                        </a:rPr>
                        <m:t>=</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sSub>
                            <m:sSubPr>
                              <m:ctrlPr>
                                <a:rPr lang="es-EC" sz="1400" i="1">
                                  <a:latin typeface="Cambria Math" panose="02040503050406030204" pitchFamily="18" charset="0"/>
                                </a:rPr>
                              </m:ctrlPr>
                            </m:sSubPr>
                            <m:e>
                              <m:r>
                                <a:rPr lang="es-EC" sz="1400" i="1">
                                  <a:latin typeface="Cambria Math" panose="02040503050406030204" pitchFamily="18" charset="0"/>
                                </a:rPr>
                                <m:t>𝑁</m:t>
                              </m:r>
                            </m:e>
                            <m:sub>
                              <m:r>
                                <a:rPr lang="es-EC" sz="1400" i="1">
                                  <a:latin typeface="Cambria Math" panose="02040503050406030204" pitchFamily="18" charset="0"/>
                                </a:rPr>
                                <m:t>𝑖</m:t>
                              </m:r>
                            </m:sub>
                          </m:sSub>
                        </m:e>
                      </m:func>
                    </m:oMath>
                  </m:oMathPara>
                </a14:m>
                <a:endParaRPr lang="es-EC" sz="1400" dirty="0"/>
              </a:p>
            </p:txBody>
          </p:sp>
        </mc:Choice>
        <mc:Fallback xmlns="">
          <p:sp>
            <p:nvSpPr>
              <p:cNvPr id="20" name="Rectángulo 19"/>
              <p:cNvSpPr>
                <a:spLocks noRot="1" noChangeAspect="1" noMove="1" noResize="1" noEditPoints="1" noAdjustHandles="1" noChangeArrowheads="1" noChangeShapeType="1" noTextEdit="1"/>
              </p:cNvSpPr>
              <p:nvPr/>
            </p:nvSpPr>
            <p:spPr>
              <a:xfrm>
                <a:off x="5457629" y="2468720"/>
                <a:ext cx="1045734" cy="307777"/>
              </a:xfrm>
              <a:prstGeom prst="rect">
                <a:avLst/>
              </a:prstGeom>
              <a:blipFill>
                <a:blip r:embed="rId12"/>
                <a:stretch>
                  <a:fillRect b="-1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4632891" y="4274540"/>
                <a:ext cx="239180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s-EC" sz="1400" i="1">
                              <a:latin typeface="Cambria Math" panose="02040503050406030204" pitchFamily="18" charset="0"/>
                            </a:rPr>
                          </m:ctrlPr>
                        </m:funcPr>
                        <m:fName>
                          <m:r>
                            <m:rPr>
                              <m:sty m:val="p"/>
                            </m:rPr>
                            <a:rPr lang="es-EC" sz="1400">
                              <a:latin typeface="Cambria Math" panose="02040503050406030204" pitchFamily="18" charset="0"/>
                            </a:rPr>
                            <m:t>log</m:t>
                          </m:r>
                        </m:fName>
                        <m:e>
                          <m:r>
                            <a:rPr lang="es-EC" sz="1400" i="1">
                              <a:latin typeface="Cambria Math" panose="02040503050406030204" pitchFamily="18" charset="0"/>
                            </a:rPr>
                            <m:t>𝑁</m:t>
                          </m:r>
                        </m:e>
                      </m:func>
                      <m:r>
                        <a:rPr lang="es-EC" sz="1400" i="0">
                          <a:latin typeface="Cambria Math" panose="02040503050406030204" pitchFamily="18" charset="0"/>
                        </a:rPr>
                        <m:t>=</m:t>
                      </m:r>
                      <m:func>
                        <m:funcPr>
                          <m:ctrlPr>
                            <a:rPr lang="es-EC" sz="1400" i="1">
                              <a:latin typeface="Cambria Math" panose="02040503050406030204" pitchFamily="18" charset="0"/>
                            </a:rPr>
                          </m:ctrlPr>
                        </m:funcPr>
                        <m:fName>
                          <m:r>
                            <a:rPr lang="es-EC" sz="1400" i="0">
                              <a:latin typeface="Cambria Math" panose="02040503050406030204" pitchFamily="18" charset="0"/>
                            </a:rPr>
                            <m:t>19,205</m:t>
                          </m:r>
                        </m:fName>
                        <m:e>
                          <m:r>
                            <a:rPr lang="es-EC" sz="1400" i="0">
                              <a:latin typeface="Cambria Math" panose="02040503050406030204" pitchFamily="18" charset="0"/>
                            </a:rPr>
                            <m:t>−8,334</m:t>
                          </m:r>
                          <m:func>
                            <m:funcPr>
                              <m:ctrlPr>
                                <a:rPr lang="es-EC" sz="1400" i="1">
                                  <a:latin typeface="Cambria Math" panose="02040503050406030204" pitchFamily="18" charset="0"/>
                                </a:rPr>
                              </m:ctrlPr>
                            </m:funcPr>
                            <m:fName>
                              <m:r>
                                <m:rPr>
                                  <m:sty m:val="p"/>
                                </m:rPr>
                                <a:rPr lang="es-EC" sz="1400" i="0">
                                  <a:latin typeface="Cambria Math" panose="02040503050406030204" pitchFamily="18" charset="0"/>
                                </a:rPr>
                                <m:t>log</m:t>
                              </m:r>
                            </m:fName>
                            <m:e>
                              <m:r>
                                <a:rPr lang="es-EC" sz="1400" i="1">
                                  <a:latin typeface="Cambria Math" panose="02040503050406030204" pitchFamily="18" charset="0"/>
                                </a:rPr>
                                <m:t>𝑆</m:t>
                              </m:r>
                            </m:e>
                          </m:func>
                        </m:e>
                      </m:func>
                    </m:oMath>
                  </m:oMathPara>
                </a14:m>
                <a:endParaRPr lang="es-EC" sz="1400" dirty="0"/>
              </a:p>
            </p:txBody>
          </p:sp>
        </mc:Choice>
        <mc:Fallback xmlns="">
          <p:sp>
            <p:nvSpPr>
              <p:cNvPr id="21" name="Rectángulo 20"/>
              <p:cNvSpPr>
                <a:spLocks noRot="1" noChangeAspect="1" noMove="1" noResize="1" noEditPoints="1" noAdjustHandles="1" noChangeArrowheads="1" noChangeShapeType="1" noTextEdit="1"/>
              </p:cNvSpPr>
              <p:nvPr/>
            </p:nvSpPr>
            <p:spPr>
              <a:xfrm>
                <a:off x="4632891" y="4274540"/>
                <a:ext cx="2391809" cy="307777"/>
              </a:xfrm>
              <a:prstGeom prst="rect">
                <a:avLst/>
              </a:prstGeom>
              <a:blipFill>
                <a:blip r:embed="rId13"/>
                <a:stretch>
                  <a:fillRect b="-7843"/>
                </a:stretch>
              </a:blipFill>
            </p:spPr>
            <p:txBody>
              <a:bodyPr/>
              <a:lstStyle/>
              <a:p>
                <a:r>
                  <a:rPr lang="es-EC">
                    <a:noFill/>
                  </a:rPr>
                  <a:t> </a:t>
                </a:r>
              </a:p>
            </p:txBody>
          </p:sp>
        </mc:Fallback>
      </mc:AlternateContent>
      <p:sp>
        <p:nvSpPr>
          <p:cNvPr id="22" name="Marcador de contenido 2"/>
          <p:cNvSpPr txBox="1">
            <a:spLocks/>
          </p:cNvSpPr>
          <p:nvPr/>
        </p:nvSpPr>
        <p:spPr>
          <a:xfrm>
            <a:off x="4613551" y="2996303"/>
            <a:ext cx="2475313" cy="55698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Se obtienen los siguientes valores:</a:t>
            </a:r>
            <a:endParaRPr lang="es-EC" sz="1400" dirty="0">
              <a:solidFill>
                <a:schemeClr val="tx1"/>
              </a:solidFill>
            </a:endParaRPr>
          </a:p>
        </p:txBody>
      </p:sp>
      <mc:AlternateContent xmlns:mc="http://schemas.openxmlformats.org/markup-compatibility/2006" xmlns:a14="http://schemas.microsoft.com/office/drawing/2010/main">
        <mc:Choice Requires="a14">
          <p:sp>
            <p:nvSpPr>
              <p:cNvPr id="23" name="Rectángulo 22"/>
              <p:cNvSpPr/>
              <p:nvPr/>
            </p:nvSpPr>
            <p:spPr>
              <a:xfrm>
                <a:off x="5295283" y="3541541"/>
                <a:ext cx="1142812" cy="3193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1400" i="1">
                              <a:latin typeface="Cambria Math" panose="02040503050406030204" pitchFamily="18" charset="0"/>
                            </a:rPr>
                          </m:ctrlPr>
                        </m:accPr>
                        <m:e>
                          <m:r>
                            <a:rPr lang="es-EC" sz="1400" i="1">
                              <a:latin typeface="Cambria Math" panose="02040503050406030204" pitchFamily="18" charset="0"/>
                            </a:rPr>
                            <m:t>𝑏</m:t>
                          </m:r>
                        </m:e>
                      </m:acc>
                      <m:r>
                        <a:rPr lang="es-EC" sz="1400" i="0">
                          <a:latin typeface="Cambria Math" panose="02040503050406030204" pitchFamily="18" charset="0"/>
                        </a:rPr>
                        <m:t>=−8,334</m:t>
                      </m:r>
                    </m:oMath>
                  </m:oMathPara>
                </a14:m>
                <a:endParaRPr lang="es-EC" sz="1400" dirty="0"/>
              </a:p>
            </p:txBody>
          </p:sp>
        </mc:Choice>
        <mc:Fallback xmlns="">
          <p:sp>
            <p:nvSpPr>
              <p:cNvPr id="23" name="Rectángulo 22"/>
              <p:cNvSpPr>
                <a:spLocks noRot="1" noChangeAspect="1" noMove="1" noResize="1" noEditPoints="1" noAdjustHandles="1" noChangeArrowheads="1" noChangeShapeType="1" noTextEdit="1"/>
              </p:cNvSpPr>
              <p:nvPr/>
            </p:nvSpPr>
            <p:spPr>
              <a:xfrm>
                <a:off x="5295283" y="3541541"/>
                <a:ext cx="1142812" cy="319318"/>
              </a:xfrm>
              <a:prstGeom prst="rect">
                <a:avLst/>
              </a:prstGeom>
              <a:blipFill>
                <a:blip r:embed="rId14"/>
                <a:stretch>
                  <a:fillRect t="-192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Rectángulo 23"/>
              <p:cNvSpPr/>
              <p:nvPr/>
            </p:nvSpPr>
            <p:spPr>
              <a:xfrm>
                <a:off x="5305221" y="3901894"/>
                <a:ext cx="1122935" cy="3150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sz="1400" i="1">
                              <a:latin typeface="Cambria Math" panose="02040503050406030204" pitchFamily="18" charset="0"/>
                            </a:rPr>
                          </m:ctrlPr>
                        </m:accPr>
                        <m:e>
                          <m:r>
                            <a:rPr lang="es-EC" sz="1400" i="1">
                              <a:latin typeface="Cambria Math" panose="02040503050406030204" pitchFamily="18" charset="0"/>
                            </a:rPr>
                            <m:t>𝐴</m:t>
                          </m:r>
                        </m:e>
                      </m:acc>
                      <m:r>
                        <a:rPr lang="es-EC" sz="1400" i="0">
                          <a:latin typeface="Cambria Math" panose="02040503050406030204" pitchFamily="18" charset="0"/>
                        </a:rPr>
                        <m:t>=19,205</m:t>
                      </m:r>
                    </m:oMath>
                  </m:oMathPara>
                </a14:m>
                <a:endParaRPr lang="es-EC" sz="1400" dirty="0"/>
              </a:p>
            </p:txBody>
          </p:sp>
        </mc:Choice>
        <mc:Fallback xmlns="">
          <p:sp>
            <p:nvSpPr>
              <p:cNvPr id="24" name="Rectángulo 23"/>
              <p:cNvSpPr>
                <a:spLocks noRot="1" noChangeAspect="1" noMove="1" noResize="1" noEditPoints="1" noAdjustHandles="1" noChangeArrowheads="1" noChangeShapeType="1" noTextEdit="1"/>
              </p:cNvSpPr>
              <p:nvPr/>
            </p:nvSpPr>
            <p:spPr>
              <a:xfrm>
                <a:off x="5305221" y="3901894"/>
                <a:ext cx="1122935" cy="315086"/>
              </a:xfrm>
              <a:prstGeom prst="rect">
                <a:avLst/>
              </a:prstGeom>
              <a:blipFill>
                <a:blip r:embed="rId15"/>
                <a:stretch>
                  <a:fillRect/>
                </a:stretch>
              </a:blipFill>
            </p:spPr>
            <p:txBody>
              <a:bodyPr/>
              <a:lstStyle/>
              <a:p>
                <a:r>
                  <a:rPr lang="es-EC">
                    <a:noFill/>
                  </a:rPr>
                  <a:t> </a:t>
                </a:r>
              </a:p>
            </p:txBody>
          </p:sp>
        </mc:Fallback>
      </mc:AlternateContent>
      <p:sp>
        <p:nvSpPr>
          <p:cNvPr id="25" name="Marcador de contenido 2"/>
          <p:cNvSpPr txBox="1">
            <a:spLocks/>
          </p:cNvSpPr>
          <p:nvPr/>
        </p:nvSpPr>
        <p:spPr>
          <a:xfrm>
            <a:off x="4644949" y="4708786"/>
            <a:ext cx="2475313" cy="55698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Ecuación exponencial:</a:t>
            </a:r>
            <a:endParaRPr lang="es-EC" sz="1400" dirty="0">
              <a:solidFill>
                <a:schemeClr val="tx1"/>
              </a:solidFill>
            </a:endParaRPr>
          </a:p>
        </p:txBody>
      </p:sp>
      <p:sp>
        <p:nvSpPr>
          <p:cNvPr id="26" name="Marcador de contenido 2"/>
          <p:cNvSpPr txBox="1">
            <a:spLocks/>
          </p:cNvSpPr>
          <p:nvPr/>
        </p:nvSpPr>
        <p:spPr>
          <a:xfrm>
            <a:off x="8365172" y="6188637"/>
            <a:ext cx="2865323" cy="55698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Diagrama S-N, comportamiento a fatiga del Duralón.</a:t>
            </a:r>
            <a:endParaRPr lang="es-EC" sz="1400" dirty="0">
              <a:solidFill>
                <a:schemeClr val="tx1"/>
              </a:solidFill>
            </a:endParaRPr>
          </a:p>
        </p:txBody>
      </p:sp>
    </p:spTree>
    <p:extLst>
      <p:ext uri="{BB962C8B-B14F-4D97-AF65-F5344CB8AC3E}">
        <p14:creationId xmlns:p14="http://schemas.microsoft.com/office/powerpoint/2010/main" val="547437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42284" y="82000"/>
            <a:ext cx="8596668" cy="563880"/>
          </a:xfrm>
        </p:spPr>
        <p:txBody>
          <a:bodyPr>
            <a:normAutofit fontScale="90000"/>
          </a:bodyPr>
          <a:lstStyle/>
          <a:p>
            <a:pPr marL="571500" indent="-571500">
              <a:buFont typeface="Wingdings" panose="05000000000000000000" pitchFamily="2" charset="2"/>
              <a:buChar char="§"/>
            </a:pPr>
            <a:r>
              <a:rPr lang="es-EC" dirty="0" smtClean="0"/>
              <a:t>Análisis Económico</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2893117036"/>
              </p:ext>
            </p:extLst>
          </p:nvPr>
        </p:nvGraphicFramePr>
        <p:xfrm>
          <a:off x="568917" y="1370877"/>
          <a:ext cx="4641215" cy="3054985"/>
        </p:xfrm>
        <a:graphic>
          <a:graphicData uri="http://schemas.openxmlformats.org/drawingml/2006/table">
            <a:tbl>
              <a:tblPr firstRow="1" firstCol="1" bandRow="1">
                <a:tableStyleId>{5C22544A-7EE6-4342-B048-85BDC9FD1C3A}</a:tableStyleId>
              </a:tblPr>
              <a:tblGrid>
                <a:gridCol w="680720">
                  <a:extLst>
                    <a:ext uri="{9D8B030D-6E8A-4147-A177-3AD203B41FA5}">
                      <a16:colId xmlns:a16="http://schemas.microsoft.com/office/drawing/2014/main" val="1329524945"/>
                    </a:ext>
                  </a:extLst>
                </a:gridCol>
                <a:gridCol w="2146300">
                  <a:extLst>
                    <a:ext uri="{9D8B030D-6E8A-4147-A177-3AD203B41FA5}">
                      <a16:colId xmlns:a16="http://schemas.microsoft.com/office/drawing/2014/main" val="3642667012"/>
                    </a:ext>
                  </a:extLst>
                </a:gridCol>
                <a:gridCol w="1004570">
                  <a:extLst>
                    <a:ext uri="{9D8B030D-6E8A-4147-A177-3AD203B41FA5}">
                      <a16:colId xmlns:a16="http://schemas.microsoft.com/office/drawing/2014/main" val="1790075619"/>
                    </a:ext>
                  </a:extLst>
                </a:gridCol>
                <a:gridCol w="809625">
                  <a:extLst>
                    <a:ext uri="{9D8B030D-6E8A-4147-A177-3AD203B41FA5}">
                      <a16:colId xmlns:a16="http://schemas.microsoft.com/office/drawing/2014/main" val="1529627071"/>
                    </a:ext>
                  </a:extLst>
                </a:gridCol>
              </a:tblGrid>
              <a:tr h="179705">
                <a:tc gridSpan="4">
                  <a:txBody>
                    <a:bodyPr/>
                    <a:lstStyle/>
                    <a:p>
                      <a:pPr algn="ctr">
                        <a:lnSpc>
                          <a:spcPct val="107000"/>
                        </a:lnSpc>
                        <a:spcAft>
                          <a:spcPts val="0"/>
                        </a:spcAft>
                      </a:pPr>
                      <a:r>
                        <a:rPr lang="es-EC" sz="1000">
                          <a:effectLst/>
                        </a:rPr>
                        <a:t>Costos Autofinanciados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71797568"/>
                  </a:ext>
                </a:extLst>
              </a:tr>
              <a:tr h="179705">
                <a:tc gridSpan="4">
                  <a:txBody>
                    <a:bodyPr/>
                    <a:lstStyle/>
                    <a:p>
                      <a:pPr algn="ctr">
                        <a:lnSpc>
                          <a:spcPct val="107000"/>
                        </a:lnSpc>
                        <a:spcAft>
                          <a:spcPts val="0"/>
                        </a:spcAft>
                      </a:pPr>
                      <a:r>
                        <a:rPr lang="es-EC" sz="1000">
                          <a:effectLst/>
                        </a:rPr>
                        <a:t>Ensayo de Tracción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625899643"/>
                  </a:ext>
                </a:extLst>
              </a:tr>
              <a:tr h="179705">
                <a:tc>
                  <a:txBody>
                    <a:bodyPr/>
                    <a:lstStyle/>
                    <a:p>
                      <a:pPr algn="ctr">
                        <a:lnSpc>
                          <a:spcPct val="107000"/>
                        </a:lnSpc>
                        <a:spcAft>
                          <a:spcPts val="0"/>
                        </a:spcAft>
                      </a:pPr>
                      <a:r>
                        <a:rPr lang="es-EC" sz="1000">
                          <a:effectLst/>
                        </a:rPr>
                        <a:t>Cantidad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 Unitario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 Total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04116"/>
                  </a:ext>
                </a:extLst>
              </a:tr>
              <a:tr h="179705">
                <a:tc>
                  <a:txBody>
                    <a:bodyPr/>
                    <a:lstStyle/>
                    <a:p>
                      <a:pPr algn="ctr">
                        <a:lnSpc>
                          <a:spcPct val="107000"/>
                        </a:lnSpc>
                        <a:spcAft>
                          <a:spcPts val="0"/>
                        </a:spcAft>
                      </a:pPr>
                      <a:r>
                        <a:rPr lang="es-EC" sz="1000">
                          <a:effectLst/>
                        </a:rPr>
                        <a:t>1,79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Barra 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21,48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9219662"/>
                  </a:ext>
                </a:extLst>
              </a:tr>
              <a:tr h="179705">
                <a:tc>
                  <a:txBody>
                    <a:bodyPr/>
                    <a:lstStyle/>
                    <a:p>
                      <a:pPr algn="ctr">
                        <a:lnSpc>
                          <a:spcPct val="107000"/>
                        </a:lnSpc>
                        <a:spcAft>
                          <a:spcPts val="0"/>
                        </a:spcAft>
                      </a:pPr>
                      <a:r>
                        <a:rPr lang="es-EC" sz="10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Maquinado muestra E. Tracción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9680166"/>
                  </a:ext>
                </a:extLst>
              </a:tr>
              <a:tr h="179705">
                <a:tc gridSpan="4">
                  <a:txBody>
                    <a:bodyPr/>
                    <a:lstStyle/>
                    <a:p>
                      <a:pPr algn="ctr">
                        <a:lnSpc>
                          <a:spcPct val="107000"/>
                        </a:lnSpc>
                        <a:spcAft>
                          <a:spcPts val="0"/>
                        </a:spcAft>
                      </a:pPr>
                      <a:r>
                        <a:rPr lang="es-EC" sz="1000">
                          <a:effectLst/>
                        </a:rPr>
                        <a:t>Ensayo de Flexión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271836970"/>
                  </a:ext>
                </a:extLst>
              </a:tr>
              <a:tr h="179705">
                <a:tc>
                  <a:txBody>
                    <a:bodyPr/>
                    <a:lstStyle/>
                    <a:p>
                      <a:pPr algn="ctr">
                        <a:lnSpc>
                          <a:spcPct val="107000"/>
                        </a:lnSpc>
                        <a:spcAft>
                          <a:spcPts val="0"/>
                        </a:spcAft>
                      </a:pPr>
                      <a:r>
                        <a:rPr lang="es-EC" sz="1000">
                          <a:effectLst/>
                        </a:rPr>
                        <a:t>1,07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Lámina 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0324040"/>
                  </a:ext>
                </a:extLst>
              </a:tr>
              <a:tr h="179705">
                <a:tc>
                  <a:txBody>
                    <a:bodyPr/>
                    <a:lstStyle/>
                    <a:p>
                      <a:pPr algn="ctr">
                        <a:lnSpc>
                          <a:spcPct val="107000"/>
                        </a:lnSpc>
                        <a:spcAft>
                          <a:spcPts val="0"/>
                        </a:spcAft>
                      </a:pPr>
                      <a:r>
                        <a:rPr lang="es-EC" sz="10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Corte muestras E. Flexión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0115730"/>
                  </a:ext>
                </a:extLst>
              </a:tr>
              <a:tr h="179705">
                <a:tc gridSpan="4">
                  <a:txBody>
                    <a:bodyPr/>
                    <a:lstStyle/>
                    <a:p>
                      <a:pPr algn="ctr">
                        <a:lnSpc>
                          <a:spcPct val="107000"/>
                        </a:lnSpc>
                        <a:spcAft>
                          <a:spcPts val="0"/>
                        </a:spcAft>
                      </a:pPr>
                      <a:r>
                        <a:rPr lang="es-EC" sz="1000">
                          <a:effectLst/>
                        </a:rPr>
                        <a:t>Ensayo Cortante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5075539"/>
                  </a:ext>
                </a:extLst>
              </a:tr>
              <a:tr h="179705">
                <a:tc>
                  <a:txBody>
                    <a:bodyPr/>
                    <a:lstStyle/>
                    <a:p>
                      <a:pPr algn="ctr">
                        <a:lnSpc>
                          <a:spcPct val="107000"/>
                        </a:lnSpc>
                        <a:spcAft>
                          <a:spcPts val="0"/>
                        </a:spcAft>
                      </a:pPr>
                      <a:r>
                        <a:rPr lang="es-EC" sz="1000">
                          <a:effectLst/>
                        </a:rPr>
                        <a:t>0,51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Lámina 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7940289"/>
                  </a:ext>
                </a:extLst>
              </a:tr>
              <a:tr h="179705">
                <a:tc>
                  <a:txBody>
                    <a:bodyPr/>
                    <a:lstStyle/>
                    <a:p>
                      <a:pPr algn="ctr">
                        <a:lnSpc>
                          <a:spcPct val="107000"/>
                        </a:lnSpc>
                        <a:spcAft>
                          <a:spcPts val="0"/>
                        </a:spcAft>
                      </a:pPr>
                      <a:r>
                        <a:rPr lang="es-EC" sz="10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Corte muestras E. Cortante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1722073"/>
                  </a:ext>
                </a:extLst>
              </a:tr>
              <a:tr h="179705">
                <a:tc>
                  <a:txBody>
                    <a:bodyPr/>
                    <a:lstStyle/>
                    <a:p>
                      <a:pPr algn="ct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Matriz y punzón E. Cortante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372,3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372,3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635291"/>
                  </a:ext>
                </a:extLst>
              </a:tr>
              <a:tr h="179705">
                <a:tc gridSpan="4">
                  <a:txBody>
                    <a:bodyPr/>
                    <a:lstStyle/>
                    <a:p>
                      <a:pPr algn="ctr">
                        <a:lnSpc>
                          <a:spcPct val="107000"/>
                        </a:lnSpc>
                        <a:spcAft>
                          <a:spcPts val="0"/>
                        </a:spcAft>
                      </a:pPr>
                      <a:r>
                        <a:rPr lang="es-EC" sz="1000">
                          <a:effectLst/>
                        </a:rPr>
                        <a:t>Ensayo de Fatiga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20897310"/>
                  </a:ext>
                </a:extLst>
              </a:tr>
              <a:tr h="179705">
                <a:tc>
                  <a:txBody>
                    <a:bodyPr/>
                    <a:lstStyle/>
                    <a:p>
                      <a:pPr algn="ctr">
                        <a:lnSpc>
                          <a:spcPct val="107000"/>
                        </a:lnSpc>
                        <a:spcAft>
                          <a:spcPts val="0"/>
                        </a:spcAft>
                      </a:pPr>
                      <a:r>
                        <a:rPr lang="es-EC" sz="1000">
                          <a:effectLst/>
                        </a:rPr>
                        <a:t>1,07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Barra Nylon 6A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2623679"/>
                  </a:ext>
                </a:extLst>
              </a:tr>
              <a:tr h="179705">
                <a:tc>
                  <a:txBody>
                    <a:bodyPr/>
                    <a:lstStyle/>
                    <a:p>
                      <a:pPr algn="ctr">
                        <a:lnSpc>
                          <a:spcPct val="107000"/>
                        </a:lnSpc>
                        <a:spcAft>
                          <a:spcPts val="0"/>
                        </a:spcAft>
                      </a:pPr>
                      <a:r>
                        <a:rPr lang="es-EC" sz="10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Maquinado muestra E. Fatiga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4636453"/>
                  </a:ext>
                </a:extLst>
              </a:tr>
              <a:tr h="179705">
                <a:tc>
                  <a:txBody>
                    <a:bodyPr/>
                    <a:lstStyle/>
                    <a:p>
                      <a:pPr algn="ct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Acople Flexible tipo Cruceta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8688495"/>
                  </a:ext>
                </a:extLst>
              </a:tr>
              <a:tr h="179705">
                <a:tc>
                  <a:txBody>
                    <a:bodyPr/>
                    <a:lstStyle/>
                    <a:p>
                      <a:endParaRPr lang="es-EC" sz="1100">
                        <a:effectLst/>
                        <a:latin typeface="Calibri" panose="020F0502020204030204" pitchFamily="34" charset="0"/>
                        <a:cs typeface="Times New Roman" panose="02020603050405020304" pitchFamily="18" charset="0"/>
                      </a:endParaRPr>
                    </a:p>
                  </a:txBody>
                  <a:tcPr marL="68580" marR="68580" marT="0" marB="0" anchor="ctr"/>
                </a:tc>
                <a:tc>
                  <a:txBody>
                    <a:bodyPr/>
                    <a:lstStyle/>
                    <a:p>
                      <a:endParaRPr lang="es-EC" sz="11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Total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990,58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1117807"/>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084224137"/>
              </p:ext>
            </p:extLst>
          </p:nvPr>
        </p:nvGraphicFramePr>
        <p:xfrm>
          <a:off x="6899092" y="1370876"/>
          <a:ext cx="4846792" cy="4597669"/>
        </p:xfrm>
        <a:graphic>
          <a:graphicData uri="http://schemas.openxmlformats.org/drawingml/2006/table">
            <a:tbl>
              <a:tblPr firstRow="1" firstCol="1" bandRow="1">
                <a:tableStyleId>{5C22544A-7EE6-4342-B048-85BDC9FD1C3A}</a:tableStyleId>
              </a:tblPr>
              <a:tblGrid>
                <a:gridCol w="720301">
                  <a:extLst>
                    <a:ext uri="{9D8B030D-6E8A-4147-A177-3AD203B41FA5}">
                      <a16:colId xmlns:a16="http://schemas.microsoft.com/office/drawing/2014/main" val="402573061"/>
                    </a:ext>
                  </a:extLst>
                </a:gridCol>
                <a:gridCol w="2445166">
                  <a:extLst>
                    <a:ext uri="{9D8B030D-6E8A-4147-A177-3AD203B41FA5}">
                      <a16:colId xmlns:a16="http://schemas.microsoft.com/office/drawing/2014/main" val="298593838"/>
                    </a:ext>
                  </a:extLst>
                </a:gridCol>
                <a:gridCol w="887625">
                  <a:extLst>
                    <a:ext uri="{9D8B030D-6E8A-4147-A177-3AD203B41FA5}">
                      <a16:colId xmlns:a16="http://schemas.microsoft.com/office/drawing/2014/main" val="1090789887"/>
                    </a:ext>
                  </a:extLst>
                </a:gridCol>
                <a:gridCol w="793700">
                  <a:extLst>
                    <a:ext uri="{9D8B030D-6E8A-4147-A177-3AD203B41FA5}">
                      <a16:colId xmlns:a16="http://schemas.microsoft.com/office/drawing/2014/main" val="2880723872"/>
                    </a:ext>
                  </a:extLst>
                </a:gridCol>
              </a:tblGrid>
              <a:tr h="178680">
                <a:tc gridSpan="4">
                  <a:txBody>
                    <a:bodyPr/>
                    <a:lstStyle/>
                    <a:p>
                      <a:pPr algn="ctr">
                        <a:lnSpc>
                          <a:spcPct val="107000"/>
                        </a:lnSpc>
                        <a:spcAft>
                          <a:spcPts val="0"/>
                        </a:spcAft>
                      </a:pPr>
                      <a:r>
                        <a:rPr lang="es-EC" sz="800">
                          <a:effectLst/>
                        </a:rPr>
                        <a:t>Costos Financiados por UFA - ESPE.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17388210"/>
                  </a:ext>
                </a:extLst>
              </a:tr>
              <a:tr h="178680">
                <a:tc gridSpan="4">
                  <a:txBody>
                    <a:bodyPr/>
                    <a:lstStyle/>
                    <a:p>
                      <a:pPr algn="ctr">
                        <a:lnSpc>
                          <a:spcPct val="107000"/>
                        </a:lnSpc>
                        <a:spcAft>
                          <a:spcPts val="0"/>
                        </a:spcAft>
                      </a:pPr>
                      <a:r>
                        <a:rPr lang="es-EC" sz="800">
                          <a:effectLst/>
                        </a:rPr>
                        <a:t>Ensayo de Tracción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507715101"/>
                  </a:ext>
                </a:extLst>
              </a:tr>
              <a:tr h="336513">
                <a:tc>
                  <a:txBody>
                    <a:bodyPr/>
                    <a:lstStyle/>
                    <a:p>
                      <a:pPr algn="ctr">
                        <a:lnSpc>
                          <a:spcPct val="107000"/>
                        </a:lnSpc>
                        <a:spcAft>
                          <a:spcPts val="0"/>
                        </a:spcAft>
                      </a:pPr>
                      <a:r>
                        <a:rPr lang="es-EC" sz="900">
                          <a:effectLst/>
                        </a:rPr>
                        <a:t>Cantidad</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Descripción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P. Unitario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P. Total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4159237463"/>
                  </a:ext>
                </a:extLst>
              </a:tr>
              <a:tr h="178680">
                <a:tc>
                  <a:txBody>
                    <a:bodyPr/>
                    <a:lstStyle/>
                    <a:p>
                      <a:pPr algn="ctr">
                        <a:lnSpc>
                          <a:spcPct val="107000"/>
                        </a:lnSpc>
                        <a:spcAft>
                          <a:spcPts val="0"/>
                        </a:spcAft>
                      </a:pPr>
                      <a:r>
                        <a:rPr lang="es-EC" sz="800">
                          <a:effectLst/>
                        </a:rPr>
                        <a:t>12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Laboratorista Mecánica de Materiales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240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2722826692"/>
                  </a:ext>
                </a:extLst>
              </a:tr>
              <a:tr h="305899">
                <a:tc>
                  <a:txBody>
                    <a:bodyPr/>
                    <a:lstStyle/>
                    <a:p>
                      <a:pPr algn="ctr">
                        <a:lnSpc>
                          <a:spcPct val="107000"/>
                        </a:lnSpc>
                        <a:spcAft>
                          <a:spcPts val="0"/>
                        </a:spcAft>
                      </a:pPr>
                      <a:r>
                        <a:rPr lang="es-EC" sz="800">
                          <a:effectLst/>
                        </a:rPr>
                        <a:t>15 muestras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Utilización Máquina de Ensayos Universales AMSLER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30 $/muestra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450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4101765760"/>
                  </a:ext>
                </a:extLst>
              </a:tr>
              <a:tr h="178680">
                <a:tc>
                  <a:txBody>
                    <a:bodyPr/>
                    <a:lstStyle/>
                    <a:p>
                      <a:pPr algn="ctr">
                        <a:lnSpc>
                          <a:spcPct val="107000"/>
                        </a:lnSpc>
                        <a:spcAft>
                          <a:spcPts val="0"/>
                        </a:spcAft>
                      </a:pPr>
                      <a:r>
                        <a:rPr lang="es-EC" sz="800">
                          <a:effectLst/>
                        </a:rPr>
                        <a:t>4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Laboratorista Metrología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80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3237922858"/>
                  </a:ext>
                </a:extLst>
              </a:tr>
              <a:tr h="178680">
                <a:tc>
                  <a:txBody>
                    <a:bodyPr/>
                    <a:lstStyle/>
                    <a:p>
                      <a:pPr algn="ctr">
                        <a:lnSpc>
                          <a:spcPct val="107000"/>
                        </a:lnSpc>
                        <a:spcAft>
                          <a:spcPts val="0"/>
                        </a:spcAft>
                      </a:pPr>
                      <a:r>
                        <a:rPr lang="es-EC" sz="800">
                          <a:effectLst/>
                        </a:rPr>
                        <a:t>4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Utilización Microscopio de Herramientas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80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1645547473"/>
                  </a:ext>
                </a:extLst>
              </a:tr>
              <a:tr h="178680">
                <a:tc>
                  <a:txBody>
                    <a:bodyPr/>
                    <a:lstStyle/>
                    <a:p>
                      <a:pPr algn="ctr">
                        <a:lnSpc>
                          <a:spcPct val="107000"/>
                        </a:lnSpc>
                        <a:spcAft>
                          <a:spcPts val="0"/>
                        </a:spcAft>
                      </a:pPr>
                      <a:r>
                        <a:rPr lang="es-EC" sz="800">
                          <a:effectLst/>
                        </a:rPr>
                        <a:t>6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Director del proyecto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1620240222"/>
                  </a:ext>
                </a:extLst>
              </a:tr>
              <a:tr h="178680">
                <a:tc gridSpan="4">
                  <a:txBody>
                    <a:bodyPr/>
                    <a:lstStyle/>
                    <a:p>
                      <a:pPr algn="ctr">
                        <a:lnSpc>
                          <a:spcPct val="107000"/>
                        </a:lnSpc>
                        <a:spcAft>
                          <a:spcPts val="0"/>
                        </a:spcAft>
                      </a:pPr>
                      <a:r>
                        <a:rPr lang="es-EC" sz="800">
                          <a:effectLst/>
                        </a:rPr>
                        <a:t>Ensayo de Flexión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575259084"/>
                  </a:ext>
                </a:extLst>
              </a:tr>
              <a:tr h="178680">
                <a:tc>
                  <a:txBody>
                    <a:bodyPr/>
                    <a:lstStyle/>
                    <a:p>
                      <a:pPr algn="ctr">
                        <a:lnSpc>
                          <a:spcPct val="107000"/>
                        </a:lnSpc>
                        <a:spcAft>
                          <a:spcPts val="0"/>
                        </a:spcAft>
                      </a:pPr>
                      <a:r>
                        <a:rPr lang="es-EC" sz="800">
                          <a:effectLst/>
                        </a:rPr>
                        <a:t>7,5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Laboratorista Mecánica de Materiales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150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115543460"/>
                  </a:ext>
                </a:extLst>
              </a:tr>
              <a:tr h="305899">
                <a:tc>
                  <a:txBody>
                    <a:bodyPr/>
                    <a:lstStyle/>
                    <a:p>
                      <a:pPr algn="ctr">
                        <a:lnSpc>
                          <a:spcPct val="107000"/>
                        </a:lnSpc>
                        <a:spcAft>
                          <a:spcPts val="0"/>
                        </a:spcAft>
                      </a:pPr>
                      <a:r>
                        <a:rPr lang="es-EC" sz="800">
                          <a:effectLst/>
                        </a:rPr>
                        <a:t>15 muestras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Utilización Máquina Ensayos Universales MTS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11 $/muestra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165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262274793"/>
                  </a:ext>
                </a:extLst>
              </a:tr>
              <a:tr h="178680">
                <a:tc>
                  <a:txBody>
                    <a:bodyPr/>
                    <a:lstStyle/>
                    <a:p>
                      <a:pPr algn="ctr">
                        <a:lnSpc>
                          <a:spcPct val="107000"/>
                        </a:lnSpc>
                        <a:spcAft>
                          <a:spcPts val="0"/>
                        </a:spcAft>
                      </a:pPr>
                      <a:r>
                        <a:rPr lang="es-EC" sz="800">
                          <a:effectLst/>
                        </a:rPr>
                        <a:t>6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Director del proyecto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3483560177"/>
                  </a:ext>
                </a:extLst>
              </a:tr>
              <a:tr h="178680">
                <a:tc gridSpan="4">
                  <a:txBody>
                    <a:bodyPr/>
                    <a:lstStyle/>
                    <a:p>
                      <a:pPr algn="ctr">
                        <a:lnSpc>
                          <a:spcPct val="107000"/>
                        </a:lnSpc>
                        <a:spcAft>
                          <a:spcPts val="0"/>
                        </a:spcAft>
                      </a:pPr>
                      <a:r>
                        <a:rPr lang="es-EC" sz="800">
                          <a:effectLst/>
                        </a:rPr>
                        <a:t>Ensayo Cortante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88737943"/>
                  </a:ext>
                </a:extLst>
              </a:tr>
              <a:tr h="178680">
                <a:tc>
                  <a:txBody>
                    <a:bodyPr/>
                    <a:lstStyle/>
                    <a:p>
                      <a:pPr algn="ctr">
                        <a:lnSpc>
                          <a:spcPct val="107000"/>
                        </a:lnSpc>
                        <a:spcAft>
                          <a:spcPts val="0"/>
                        </a:spcAft>
                      </a:pPr>
                      <a:r>
                        <a:rPr lang="es-EC" sz="800">
                          <a:effectLst/>
                        </a:rPr>
                        <a:t>12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Laboratorista Mecánica de Materiales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240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1575944508"/>
                  </a:ext>
                </a:extLst>
              </a:tr>
              <a:tr h="178680">
                <a:tc>
                  <a:txBody>
                    <a:bodyPr/>
                    <a:lstStyle/>
                    <a:p>
                      <a:pPr algn="ctr">
                        <a:lnSpc>
                          <a:spcPct val="107000"/>
                        </a:lnSpc>
                        <a:spcAft>
                          <a:spcPts val="0"/>
                        </a:spcAft>
                      </a:pPr>
                      <a:r>
                        <a:rPr lang="es-EC" sz="800">
                          <a:effectLst/>
                        </a:rPr>
                        <a:t>3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Utilización Taladro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30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428659765"/>
                  </a:ext>
                </a:extLst>
              </a:tr>
              <a:tr h="305899">
                <a:tc>
                  <a:txBody>
                    <a:bodyPr/>
                    <a:lstStyle/>
                    <a:p>
                      <a:pPr algn="ctr">
                        <a:lnSpc>
                          <a:spcPct val="107000"/>
                        </a:lnSpc>
                        <a:spcAft>
                          <a:spcPts val="0"/>
                        </a:spcAft>
                      </a:pPr>
                      <a:r>
                        <a:rPr lang="es-EC" sz="800">
                          <a:effectLst/>
                        </a:rPr>
                        <a:t>15 muestras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Utilización Máquina de Ensayos Universales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11 $/muestra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165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1561862864"/>
                  </a:ext>
                </a:extLst>
              </a:tr>
              <a:tr h="178680">
                <a:tc>
                  <a:txBody>
                    <a:bodyPr/>
                    <a:lstStyle/>
                    <a:p>
                      <a:pPr algn="ctr">
                        <a:lnSpc>
                          <a:spcPct val="107000"/>
                        </a:lnSpc>
                        <a:spcAft>
                          <a:spcPts val="0"/>
                        </a:spcAft>
                      </a:pPr>
                      <a:r>
                        <a:rPr lang="es-EC" sz="800">
                          <a:effectLst/>
                        </a:rPr>
                        <a:t>6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Director del proyecto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2561825721"/>
                  </a:ext>
                </a:extLst>
              </a:tr>
              <a:tr h="178680">
                <a:tc gridSpan="4">
                  <a:txBody>
                    <a:bodyPr/>
                    <a:lstStyle/>
                    <a:p>
                      <a:pPr algn="ctr">
                        <a:lnSpc>
                          <a:spcPct val="107000"/>
                        </a:lnSpc>
                        <a:spcAft>
                          <a:spcPts val="0"/>
                        </a:spcAft>
                      </a:pPr>
                      <a:r>
                        <a:rPr lang="es-EC" sz="800">
                          <a:effectLst/>
                        </a:rPr>
                        <a:t>Ensayo de Fatiga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4421781"/>
                  </a:ext>
                </a:extLst>
              </a:tr>
              <a:tr h="178680">
                <a:tc>
                  <a:txBody>
                    <a:bodyPr/>
                    <a:lstStyle/>
                    <a:p>
                      <a:pPr algn="ctr">
                        <a:lnSpc>
                          <a:spcPct val="107000"/>
                        </a:lnSpc>
                        <a:spcAft>
                          <a:spcPts val="0"/>
                        </a:spcAft>
                      </a:pPr>
                      <a:r>
                        <a:rPr lang="es-EC" sz="800">
                          <a:effectLst/>
                        </a:rPr>
                        <a:t>40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dirty="0">
                          <a:effectLst/>
                        </a:rPr>
                        <a:t>Laboratorista Mecánica de Materiales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800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1373472036"/>
                  </a:ext>
                </a:extLst>
              </a:tr>
              <a:tr h="305899">
                <a:tc>
                  <a:txBody>
                    <a:bodyPr/>
                    <a:lstStyle/>
                    <a:p>
                      <a:pPr algn="ctr">
                        <a:lnSpc>
                          <a:spcPct val="107000"/>
                        </a:lnSpc>
                        <a:spcAft>
                          <a:spcPts val="0"/>
                        </a:spcAft>
                      </a:pPr>
                      <a:r>
                        <a:rPr lang="es-EC" sz="800">
                          <a:effectLst/>
                        </a:rPr>
                        <a:t>15 muestras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Utilización Máquina de Moore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30 $/muestra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450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1985569990"/>
                  </a:ext>
                </a:extLst>
              </a:tr>
              <a:tr h="178680">
                <a:tc>
                  <a:txBody>
                    <a:bodyPr/>
                    <a:lstStyle/>
                    <a:p>
                      <a:pPr algn="ctr">
                        <a:lnSpc>
                          <a:spcPct val="107000"/>
                        </a:lnSpc>
                        <a:spcAft>
                          <a:spcPts val="0"/>
                        </a:spcAft>
                      </a:pPr>
                      <a:r>
                        <a:rPr lang="es-EC" sz="800">
                          <a:effectLst/>
                        </a:rPr>
                        <a:t>6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Director del proyecto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20 $/hr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120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3337260893"/>
                  </a:ext>
                </a:extLst>
              </a:tr>
              <a:tr h="178680">
                <a:tc>
                  <a:txBody>
                    <a:bodyPr/>
                    <a:lstStyle/>
                    <a:p>
                      <a:endParaRPr lang="es-EC" sz="900">
                        <a:effectLst/>
                        <a:latin typeface="Calibri" panose="020F0502020204030204" pitchFamily="34" charset="0"/>
                        <a:cs typeface="Times New Roman" panose="02020603050405020304" pitchFamily="18" charset="0"/>
                      </a:endParaRPr>
                    </a:p>
                  </a:txBody>
                  <a:tcPr marL="54304" marR="54304" marT="0" marB="0" anchor="ctr"/>
                </a:tc>
                <a:tc>
                  <a:txBody>
                    <a:bodyPr/>
                    <a:lstStyle/>
                    <a:p>
                      <a:endParaRPr lang="es-EC" sz="900">
                        <a:effectLst/>
                        <a:latin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a:effectLst/>
                        </a:rPr>
                        <a:t>Total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tc>
                  <a:txBody>
                    <a:bodyPr/>
                    <a:lstStyle/>
                    <a:p>
                      <a:pPr algn="ctr">
                        <a:lnSpc>
                          <a:spcPct val="107000"/>
                        </a:lnSpc>
                        <a:spcAft>
                          <a:spcPts val="0"/>
                        </a:spcAft>
                      </a:pPr>
                      <a:r>
                        <a:rPr lang="es-EC" sz="800" dirty="0">
                          <a:effectLst/>
                        </a:rPr>
                        <a:t>2884</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4304" marR="54304" marT="0" marB="0" anchor="ctr"/>
                </a:tc>
                <a:extLst>
                  <a:ext uri="{0D108BD9-81ED-4DB2-BD59-A6C34878D82A}">
                    <a16:rowId xmlns:a16="http://schemas.microsoft.com/office/drawing/2014/main" val="3510818611"/>
                  </a:ext>
                </a:extLst>
              </a:tr>
            </a:tbl>
          </a:graphicData>
        </a:graphic>
      </p:graphicFrame>
      <p:sp>
        <p:nvSpPr>
          <p:cNvPr id="7" name="Marcador de contenido 2"/>
          <p:cNvSpPr txBox="1">
            <a:spLocks/>
          </p:cNvSpPr>
          <p:nvPr/>
        </p:nvSpPr>
        <p:spPr>
          <a:xfrm>
            <a:off x="1062607" y="961789"/>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Costos Autofinanciados.</a:t>
            </a:r>
            <a:endParaRPr lang="es-EC" sz="1400" dirty="0">
              <a:solidFill>
                <a:schemeClr val="tx1"/>
              </a:solidFill>
            </a:endParaRPr>
          </a:p>
        </p:txBody>
      </p:sp>
      <p:sp>
        <p:nvSpPr>
          <p:cNvPr id="8" name="Marcador de contenido 2"/>
          <p:cNvSpPr txBox="1">
            <a:spLocks/>
          </p:cNvSpPr>
          <p:nvPr/>
        </p:nvSpPr>
        <p:spPr>
          <a:xfrm>
            <a:off x="7031145" y="961789"/>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Costos Financiados</a:t>
            </a:r>
            <a:r>
              <a:rPr lang="es-EC" sz="1400" dirty="0">
                <a:solidFill>
                  <a:schemeClr val="tx1"/>
                </a:solidFill>
              </a:rPr>
              <a:t> </a:t>
            </a:r>
            <a:r>
              <a:rPr lang="es-EC" sz="1400" dirty="0" smtClean="0">
                <a:solidFill>
                  <a:schemeClr val="tx1"/>
                </a:solidFill>
              </a:rPr>
              <a:t>UFA-ESPE</a:t>
            </a:r>
            <a:endParaRPr lang="es-EC" sz="1400" dirty="0">
              <a:solidFill>
                <a:schemeClr val="tx1"/>
              </a:solidFill>
            </a:endParaRPr>
          </a:p>
        </p:txBody>
      </p:sp>
      <p:sp>
        <p:nvSpPr>
          <p:cNvPr id="9" name="Marcador de contenido 2"/>
          <p:cNvSpPr txBox="1">
            <a:spLocks/>
          </p:cNvSpPr>
          <p:nvPr/>
        </p:nvSpPr>
        <p:spPr>
          <a:xfrm>
            <a:off x="1131880" y="4705571"/>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Costo Total: $3874,58</a:t>
            </a:r>
            <a:endParaRPr lang="es-EC" sz="1400" dirty="0">
              <a:solidFill>
                <a:schemeClr val="tx1"/>
              </a:solidFill>
            </a:endParaRPr>
          </a:p>
        </p:txBody>
      </p:sp>
      <p:sp>
        <p:nvSpPr>
          <p:cNvPr id="10" name="Marcador de contenido 2"/>
          <p:cNvSpPr txBox="1">
            <a:spLocks/>
          </p:cNvSpPr>
          <p:nvPr/>
        </p:nvSpPr>
        <p:spPr>
          <a:xfrm>
            <a:off x="1131880" y="5277396"/>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Precio Duralón: $12/kg</a:t>
            </a:r>
            <a:endParaRPr lang="es-EC" sz="1400" dirty="0">
              <a:solidFill>
                <a:schemeClr val="tx1"/>
              </a:solidFill>
            </a:endParaRPr>
          </a:p>
        </p:txBody>
      </p:sp>
      <p:sp>
        <p:nvSpPr>
          <p:cNvPr id="11" name="Marcador de contenido 2"/>
          <p:cNvSpPr txBox="1">
            <a:spLocks/>
          </p:cNvSpPr>
          <p:nvPr/>
        </p:nvSpPr>
        <p:spPr>
          <a:xfrm>
            <a:off x="1131880" y="5636398"/>
            <a:ext cx="3653834" cy="34256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s-EC" sz="1400" dirty="0" smtClean="0">
                <a:solidFill>
                  <a:schemeClr val="tx1"/>
                </a:solidFill>
              </a:rPr>
              <a:t>Precio Acero: $1,15/kg</a:t>
            </a:r>
            <a:endParaRPr lang="es-EC" sz="1400" dirty="0">
              <a:solidFill>
                <a:schemeClr val="tx1"/>
              </a:solidFill>
            </a:endParaRPr>
          </a:p>
        </p:txBody>
      </p:sp>
    </p:spTree>
    <p:extLst>
      <p:ext uri="{BB962C8B-B14F-4D97-AF65-F5344CB8AC3E}">
        <p14:creationId xmlns:p14="http://schemas.microsoft.com/office/powerpoint/2010/main" val="1143915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42284" y="82000"/>
            <a:ext cx="8596668" cy="563880"/>
          </a:xfrm>
        </p:spPr>
        <p:txBody>
          <a:bodyPr>
            <a:normAutofit fontScale="90000"/>
          </a:bodyPr>
          <a:lstStyle/>
          <a:p>
            <a:pPr marL="571500" indent="-571500">
              <a:buFont typeface="Wingdings" panose="05000000000000000000" pitchFamily="2" charset="2"/>
              <a:buChar char="§"/>
            </a:pPr>
            <a:r>
              <a:rPr lang="es-EC" dirty="0" smtClean="0"/>
              <a:t>Conclusiones</a:t>
            </a:r>
            <a:endParaRPr lang="es-EC" dirty="0"/>
          </a:p>
        </p:txBody>
      </p:sp>
      <p:sp>
        <p:nvSpPr>
          <p:cNvPr id="6" name="Rectángulo 5"/>
          <p:cNvSpPr/>
          <p:nvPr/>
        </p:nvSpPr>
        <p:spPr>
          <a:xfrm>
            <a:off x="67963" y="508217"/>
            <a:ext cx="12060306" cy="2308324"/>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Se realizó el ensayo de tracción aplicando la norma ASTM D-638, en el diagrama esfuerzo – deformación se observó que el </a:t>
            </a:r>
            <a:r>
              <a:rPr lang="es-EC" sz="1200" dirty="0" err="1">
                <a:latin typeface="Arial" panose="020B0604020202020204" pitchFamily="34" charset="0"/>
                <a:ea typeface="Calibri" panose="020F0502020204030204" pitchFamily="34" charset="0"/>
                <a:cs typeface="Times New Roman" panose="02020603050405020304" pitchFamily="18" charset="0"/>
              </a:rPr>
              <a:t>duralón</a:t>
            </a:r>
            <a:r>
              <a:rPr lang="es-EC" sz="1200" dirty="0">
                <a:latin typeface="Arial" panose="020B0604020202020204" pitchFamily="34" charset="0"/>
                <a:ea typeface="Calibri" panose="020F0502020204030204" pitchFamily="34" charset="0"/>
                <a:cs typeface="Times New Roman" panose="02020603050405020304" pitchFamily="18" charset="0"/>
              </a:rPr>
              <a:t> se comporta como un material polimérico resistente con un límite elástico muy marcado después de que llega a su máxima resistencia, en este ensayo se obtuvo el esfuerzo máximo 76,43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módulo de elasticidad 3097,1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esfuerzo de fluencia 74,71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y porcentaje de elongación 45,67 [%], cumpliendo con los valores recomendados para el nylon 6</a:t>
            </a:r>
            <a:r>
              <a:rPr lang="es-EC" sz="1200" dirty="0" smtClean="0">
                <a:latin typeface="Arial" panose="020B0604020202020204" pitchFamily="34" charset="0"/>
                <a:ea typeface="Calibri" panose="020F0502020204030204" pitchFamily="34" charset="0"/>
                <a:cs typeface="Times New Roman" panose="02020603050405020304" pitchFamily="18" charset="0"/>
              </a:rPr>
              <a:t>.</a:t>
            </a:r>
          </a:p>
          <a:p>
            <a:pPr lvl="0" algn="just">
              <a:lnSpc>
                <a:spcPct val="150000"/>
              </a:lnSpc>
              <a:spcAft>
                <a:spcPts val="0"/>
              </a:spcAft>
            </a:pPr>
            <a:endParaRPr lang="es-EC" sz="12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200" dirty="0" smtClean="0">
                <a:latin typeface="Arial" panose="020B0604020202020204" pitchFamily="34" charset="0"/>
                <a:ea typeface="Calibri" panose="020F0502020204030204" pitchFamily="34" charset="0"/>
                <a:cs typeface="Times New Roman" panose="02020603050405020304" pitchFamily="18" charset="0"/>
              </a:rPr>
              <a:t>El </a:t>
            </a:r>
            <a:r>
              <a:rPr lang="es-EC" sz="1200" dirty="0">
                <a:latin typeface="Arial" panose="020B0604020202020204" pitchFamily="34" charset="0"/>
                <a:ea typeface="Calibri" panose="020F0502020204030204" pitchFamily="34" charset="0"/>
                <a:cs typeface="Times New Roman" panose="02020603050405020304" pitchFamily="18" charset="0"/>
              </a:rPr>
              <a:t>ensayo de flexión se realizó aplicando la norma ASTM D-790, en el diagrama esfuerzo – desplazamiento se observó que el </a:t>
            </a:r>
            <a:r>
              <a:rPr lang="es-EC" sz="1200" dirty="0" err="1">
                <a:latin typeface="Arial" panose="020B0604020202020204" pitchFamily="34" charset="0"/>
                <a:ea typeface="Calibri" panose="020F0502020204030204" pitchFamily="34" charset="0"/>
                <a:cs typeface="Times New Roman" panose="02020603050405020304" pitchFamily="18" charset="0"/>
              </a:rPr>
              <a:t>duralón</a:t>
            </a:r>
            <a:r>
              <a:rPr lang="es-EC" sz="1200" dirty="0">
                <a:latin typeface="Arial" panose="020B0604020202020204" pitchFamily="34" charset="0"/>
                <a:ea typeface="Calibri" panose="020F0502020204030204" pitchFamily="34" charset="0"/>
                <a:cs typeface="Times New Roman" panose="02020603050405020304" pitchFamily="18" charset="0"/>
              </a:rPr>
              <a:t> se comportó como un material polimérico resistente sin un punto de fluencia apreciable, para lo cual el cálculo del límite de proporcionalidad a flexión se eligió por criterio único del autor, durante el ensayo se obtuvo el esfuerzo máximo 78,87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límite de proporcionalidad 62,07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y módulo de elasticidad de 1753,1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en este caso el material comercializado como nylon 6 no cumplió con los valores especificados para dicho material</a:t>
            </a:r>
            <a:r>
              <a:rPr lang="es-EC" sz="1200" dirty="0" smtClean="0">
                <a:latin typeface="Arial" panose="020B0604020202020204" pitchFamily="34" charset="0"/>
                <a:ea typeface="Calibri" panose="020F0502020204030204" pitchFamily="34" charset="0"/>
                <a:cs typeface="Times New Roman" panose="02020603050405020304" pitchFamily="18" charset="0"/>
              </a:rPr>
              <a:t>.</a:t>
            </a:r>
          </a:p>
        </p:txBody>
      </p:sp>
      <p:sp>
        <p:nvSpPr>
          <p:cNvPr id="7" name="Rectángulo 6"/>
          <p:cNvSpPr/>
          <p:nvPr/>
        </p:nvSpPr>
        <p:spPr>
          <a:xfrm>
            <a:off x="67963" y="2958872"/>
            <a:ext cx="12060306" cy="2308324"/>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El ensayo de cortante se realizó utilizando la noma ASTM D-732, con las pruebas se obtuvo el esfuerzo máximo 57,64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y el límite de proporcionalidad 37,83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en un análisis del diagrama esfuerzo – desplazamiento se observó que antes de llegar a la resistencia máxima las muestras tienen un comportamiento que se podría decir que es su límite a la fluencia, pero esto no ocurre en forma tan marcada para todas las muestras por ello se optó por reportar el límite de proporcionalidad, además se confirmó con los resultados obtenidos a flexión que la plancha de </a:t>
            </a:r>
            <a:r>
              <a:rPr lang="es-EC" sz="1200" dirty="0" err="1">
                <a:latin typeface="Arial" panose="020B0604020202020204" pitchFamily="34" charset="0"/>
                <a:ea typeface="Calibri" panose="020F0502020204030204" pitchFamily="34" charset="0"/>
                <a:cs typeface="Times New Roman" panose="02020603050405020304" pitchFamily="18" charset="0"/>
              </a:rPr>
              <a:t>duralón</a:t>
            </a:r>
            <a:r>
              <a:rPr lang="es-EC" sz="1200" dirty="0">
                <a:latin typeface="Arial" panose="020B0604020202020204" pitchFamily="34" charset="0"/>
                <a:ea typeface="Calibri" panose="020F0502020204030204" pitchFamily="34" charset="0"/>
                <a:cs typeface="Times New Roman" panose="02020603050405020304" pitchFamily="18" charset="0"/>
              </a:rPr>
              <a:t> no corresponden al Nylon 6</a:t>
            </a:r>
            <a:r>
              <a:rPr lang="es-EC" sz="1200" dirty="0" smtClean="0">
                <a:latin typeface="Arial" panose="020B0604020202020204" pitchFamily="34" charset="0"/>
                <a:ea typeface="Calibri" panose="020F0502020204030204" pitchFamily="34" charset="0"/>
                <a:cs typeface="Times New Roman" panose="02020603050405020304" pitchFamily="18" charset="0"/>
              </a:rPr>
              <a:t>.</a:t>
            </a:r>
          </a:p>
          <a:p>
            <a:pPr lvl="0" algn="just">
              <a:lnSpc>
                <a:spcPct val="150000"/>
              </a:lnSpc>
              <a:spcAft>
                <a:spcPts val="0"/>
              </a:spcAft>
            </a:pP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Se realizó el ensayo de fatiga por flexión rotativa con el uso de la máquina de R.R. Moore, con estas pruebas se obtuvo la curva S-N, en la cual se puede observar el comportamiento a fatiga del </a:t>
            </a:r>
            <a:r>
              <a:rPr lang="es-EC" sz="1200" dirty="0" err="1">
                <a:latin typeface="Arial" panose="020B0604020202020204" pitchFamily="34" charset="0"/>
                <a:ea typeface="Calibri" panose="020F0502020204030204" pitchFamily="34" charset="0"/>
                <a:cs typeface="Times New Roman" panose="02020603050405020304" pitchFamily="18" charset="0"/>
              </a:rPr>
              <a:t>duralón</a:t>
            </a:r>
            <a:r>
              <a:rPr lang="es-EC" sz="1200" dirty="0">
                <a:latin typeface="Arial" panose="020B0604020202020204" pitchFamily="34" charset="0"/>
                <a:ea typeface="Calibri" panose="020F0502020204030204" pitchFamily="34" charset="0"/>
                <a:cs typeface="Times New Roman" panose="02020603050405020304" pitchFamily="18" charset="0"/>
              </a:rPr>
              <a:t> (Nylon 6), en este se observa que a 50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aproximadamente al 60 % del esfuerzo máximo a la tracción, el material soporta dicha tensión el mayor número de ciclos sin llegar a la falla por rotura, por lo tanto, se puede decir que este valor es su límite de resistencia a la fatiga.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67963" y="5409528"/>
            <a:ext cx="12060306" cy="923330"/>
          </a:xfrm>
          <a:prstGeom prst="rect">
            <a:avLst/>
          </a:prstGeom>
        </p:spPr>
        <p:txBody>
          <a:bodyPr wrap="square">
            <a:spAutoFit/>
          </a:bodyPr>
          <a:lstStyle/>
          <a:p>
            <a:pPr marL="342900" lvl="0" indent="-342900" algn="just">
              <a:lnSpc>
                <a:spcPct val="150000"/>
              </a:lnSpc>
              <a:spcAft>
                <a:spcPts val="80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Durante los ensayos de fatiga cuando se aplicó cargas de 59,8 y 51,7 [</a:t>
            </a:r>
            <a:r>
              <a:rPr lang="es-EC" sz="1200" dirty="0" err="1">
                <a:latin typeface="Arial" panose="020B0604020202020204" pitchFamily="34" charset="0"/>
                <a:ea typeface="Calibri" panose="020F0502020204030204" pitchFamily="34" charset="0"/>
                <a:cs typeface="Times New Roman" panose="02020603050405020304" pitchFamily="18" charset="0"/>
              </a:rPr>
              <a:t>MPa</a:t>
            </a:r>
            <a:r>
              <a:rPr lang="es-EC" sz="1200" dirty="0">
                <a:latin typeface="Arial" panose="020B0604020202020204" pitchFamily="34" charset="0"/>
                <a:ea typeface="Calibri" panose="020F0502020204030204" pitchFamily="34" charset="0"/>
                <a:cs typeface="Times New Roman" panose="02020603050405020304" pitchFamily="18" charset="0"/>
              </a:rPr>
              <a:t>], las muestras sufrieron fatiga por falla térmica esto hizo que las vibraciones durante el ensayo sean excesivas durante un cierto período (5000 revoluciones aproximadamente), las muestras sufrieron deformaciones plásticas que si sucede durante el funcionamiento de algún elemento de máquina esto no sería aceptable, por ello para un correcto diseño se debe tener en cuenta los factores de corrección de la resistencia a la fatiga.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0962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42284" y="82000"/>
            <a:ext cx="8596668" cy="563880"/>
          </a:xfrm>
        </p:spPr>
        <p:txBody>
          <a:bodyPr>
            <a:normAutofit fontScale="90000"/>
          </a:bodyPr>
          <a:lstStyle/>
          <a:p>
            <a:pPr marL="571500" indent="-571500">
              <a:buFont typeface="Wingdings" panose="05000000000000000000" pitchFamily="2" charset="2"/>
              <a:buChar char="§"/>
            </a:pPr>
            <a:r>
              <a:rPr lang="es-EC" dirty="0" smtClean="0"/>
              <a:t>Recomendaciones</a:t>
            </a:r>
            <a:endParaRPr lang="es-EC" dirty="0"/>
          </a:p>
        </p:txBody>
      </p:sp>
      <p:sp>
        <p:nvSpPr>
          <p:cNvPr id="5" name="Rectángulo 4"/>
          <p:cNvSpPr/>
          <p:nvPr/>
        </p:nvSpPr>
        <p:spPr>
          <a:xfrm>
            <a:off x="342284" y="867762"/>
            <a:ext cx="11112654" cy="305994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Durante el ensayo de tracción para obtener valores del porcentaje de elongación más precisos es recomendable utilizar extensómetros que midan el alargamiento del material únicamente en la zona de prueba, despreciando el movimiento de los brazos móviles de la máquina, esto debido a que la desviación estándar es de 12,77 [%], la cual se considera muy excesiva.</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685800" algn="just">
              <a:lnSpc>
                <a:spcPct val="150000"/>
              </a:lnSpc>
              <a:spcAft>
                <a:spcPts val="0"/>
              </a:spcAft>
            </a:pPr>
            <a:r>
              <a:rPr lang="es-EC" sz="1200" dirty="0">
                <a:latin typeface="Arial" panose="020B0604020202020204" pitchFamily="34" charset="0"/>
                <a:ea typeface="Calibri" panose="020F0502020204030204" pitchFamily="34" charset="0"/>
                <a:cs typeface="Times New Roman" panose="02020603050405020304" pitchFamily="18" charset="0"/>
              </a:rPr>
              <a:t> </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En el ensayo de flexión la norma recomienda terminar la prueba cuando la superficie externa de la muestra ha alcanzado una deformación del 5% lo que equivalió a una deflexión de 21,33 [mm], pero para el </a:t>
            </a:r>
            <a:r>
              <a:rPr lang="es-EC" sz="1200" dirty="0" err="1">
                <a:latin typeface="Arial" panose="020B0604020202020204" pitchFamily="34" charset="0"/>
                <a:ea typeface="Calibri" panose="020F0502020204030204" pitchFamily="34" charset="0"/>
                <a:cs typeface="Times New Roman" panose="02020603050405020304" pitchFamily="18" charset="0"/>
              </a:rPr>
              <a:t>duralón</a:t>
            </a:r>
            <a:r>
              <a:rPr lang="es-EC" sz="1200" dirty="0">
                <a:latin typeface="Arial" panose="020B0604020202020204" pitchFamily="34" charset="0"/>
                <a:ea typeface="Calibri" panose="020F0502020204030204" pitchFamily="34" charset="0"/>
                <a:cs typeface="Times New Roman" panose="02020603050405020304" pitchFamily="18" charset="0"/>
              </a:rPr>
              <a:t> esta condición no es recomendada ya que este material sufre grandes deformaciones antes de llegar a su resistencia máxima, por lo tanto, la prueba debe continuar hasta el punto en el que la resistencia del material empieza a disminuir.</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es-EC" sz="1200" dirty="0">
                <a:latin typeface="Arial" panose="020B0604020202020204" pitchFamily="34" charset="0"/>
                <a:ea typeface="Calibri" panose="020F0502020204030204" pitchFamily="34" charset="0"/>
                <a:cs typeface="Times New Roman" panose="02020603050405020304" pitchFamily="18" charset="0"/>
              </a:rPr>
              <a:t> </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El éxito del ensayo cortante depende mucho de la precisión y de la resistencia de las herramientas de corte ya que se debe evitar en lo máximo que en las muestras actúen cargas diferentes como flexión, por ello el ensamble entre la matriz, punzón y muestra debe ser el adecuado, esto también para evitar que haya contacto entre el punzón y las matrices para evitar que sufra daños</a:t>
            </a:r>
            <a:r>
              <a:rPr lang="es-EC" sz="1200" dirty="0" smtClean="0">
                <a:latin typeface="Arial" panose="020B0604020202020204" pitchFamily="34" charset="0"/>
                <a:ea typeface="Calibri" panose="020F0502020204030204" pitchFamily="34" charset="0"/>
                <a:cs typeface="Times New Roman" panose="02020603050405020304" pitchFamily="18" charset="0"/>
              </a:rPr>
              <a:t>.</a:t>
            </a:r>
            <a:endParaRPr lang="es-EC"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342284" y="3927702"/>
            <a:ext cx="11112654" cy="923330"/>
          </a:xfrm>
          <a:prstGeom prst="rect">
            <a:avLst/>
          </a:prstGeom>
        </p:spPr>
        <p:txBody>
          <a:bodyPr wrap="square">
            <a:spAutoFit/>
          </a:bodyPr>
          <a:lstStyle/>
          <a:p>
            <a:pPr marL="342900" lvl="0" indent="-342900" algn="just">
              <a:lnSpc>
                <a:spcPct val="150000"/>
              </a:lnSpc>
              <a:spcAft>
                <a:spcPts val="800"/>
              </a:spcAft>
              <a:buFont typeface="Symbol" panose="05050102010706020507" pitchFamily="18" charset="2"/>
              <a:buChar char=""/>
            </a:pPr>
            <a:r>
              <a:rPr lang="es-EC" sz="1200" dirty="0">
                <a:latin typeface="Arial" panose="020B0604020202020204" pitchFamily="34" charset="0"/>
                <a:ea typeface="Calibri" panose="020F0502020204030204" pitchFamily="34" charset="0"/>
                <a:cs typeface="Times New Roman" panose="02020603050405020304" pitchFamily="18" charset="0"/>
              </a:rPr>
              <a:t>Durante los ensayos de fatiga las vibraciones son un parámetro que afectó de gran manera a las pruebas, muestra de esto fue que cuando la unión </a:t>
            </a:r>
            <a:r>
              <a:rPr lang="es-EC" sz="1200" dirty="0" err="1">
                <a:latin typeface="Arial" panose="020B0604020202020204" pitchFamily="34" charset="0"/>
                <a:ea typeface="Calibri" panose="020F0502020204030204" pitchFamily="34" charset="0"/>
                <a:cs typeface="Times New Roman" panose="02020603050405020304" pitchFamily="18" charset="0"/>
              </a:rPr>
              <a:t>semi</a:t>
            </a:r>
            <a:r>
              <a:rPr lang="es-EC" sz="1200" dirty="0">
                <a:latin typeface="Arial" panose="020B0604020202020204" pitchFamily="34" charset="0"/>
                <a:ea typeface="Calibri" panose="020F0502020204030204" pitchFamily="34" charset="0"/>
                <a:cs typeface="Times New Roman" panose="02020603050405020304" pitchFamily="18" charset="0"/>
              </a:rPr>
              <a:t>-rígida del acople flexible de la máquina empezó a fallar, todas las muestras ensayadas fueron descartadas por ofrecer valores equivocados, por ello también es recomendable realizar un mantenimiento a las chumaceras cada 25000 ciclos si las deformaciones durante las pruebas son grandes.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3993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01781" y="2377131"/>
            <a:ext cx="5825593" cy="1862048"/>
          </a:xfrm>
          <a:prstGeom prst="rect">
            <a:avLst/>
          </a:prstGeom>
          <a:noFill/>
        </p:spPr>
        <p:txBody>
          <a:bodyPr wrap="square" lIns="91440" tIns="45720" rIns="91440" bIns="45720">
            <a:spAutoFit/>
          </a:bodyPr>
          <a:lstStyle/>
          <a:p>
            <a:pPr algn="ctr"/>
            <a:r>
              <a:rPr lang="es-ES" sz="11500" b="0" cap="none" spc="0" dirty="0" smtClean="0">
                <a:ln w="0"/>
                <a:solidFill>
                  <a:schemeClr val="accent1"/>
                </a:solidFill>
                <a:effectLst>
                  <a:outerShdw blurRad="38100" dist="25400" dir="5400000" algn="ctr" rotWithShape="0">
                    <a:srgbClr val="6E747A">
                      <a:alpha val="43000"/>
                    </a:srgbClr>
                  </a:outerShdw>
                </a:effectLst>
              </a:rPr>
              <a:t>GRACIAS</a:t>
            </a:r>
            <a:endParaRPr lang="es-ES" sz="115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17519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95195" y="176895"/>
            <a:ext cx="3911291" cy="709414"/>
          </a:xfrm>
        </p:spPr>
        <p:txBody>
          <a:bodyPr>
            <a:normAutofit/>
          </a:bodyPr>
          <a:lstStyle/>
          <a:p>
            <a:pPr marL="571500" indent="-571500">
              <a:buFont typeface="Wingdings" panose="05000000000000000000" pitchFamily="2" charset="2"/>
              <a:buChar char="§"/>
            </a:pPr>
            <a:r>
              <a:rPr lang="es-EC" dirty="0" smtClean="0"/>
              <a:t>Marco Teórico</a:t>
            </a:r>
            <a:endParaRPr lang="es-EC" dirty="0"/>
          </a:p>
        </p:txBody>
      </p:sp>
      <p:sp>
        <p:nvSpPr>
          <p:cNvPr id="7" name="Rectángulo 6"/>
          <p:cNvSpPr/>
          <p:nvPr/>
        </p:nvSpPr>
        <p:spPr>
          <a:xfrm>
            <a:off x="820187" y="753305"/>
            <a:ext cx="10418619" cy="1160511"/>
          </a:xfrm>
          <a:prstGeom prst="rect">
            <a:avLst/>
          </a:prstGeom>
        </p:spPr>
        <p:txBody>
          <a:bodyPr wrap="square">
            <a:spAutoFit/>
          </a:bodyPr>
          <a:lstStyle/>
          <a:p>
            <a:pPr indent="228600" algn="ctr">
              <a:lnSpc>
                <a:spcPct val="150000"/>
              </a:lnSpc>
              <a:spcAft>
                <a:spcPts val="800"/>
              </a:spcAft>
            </a:pPr>
            <a:r>
              <a:rPr lang="es-EC" sz="1600" dirty="0" smtClean="0">
                <a:latin typeface="Arial" panose="020B0604020202020204" pitchFamily="34" charset="0"/>
                <a:ea typeface="Calibri" panose="020F0502020204030204" pitchFamily="34" charset="0"/>
                <a:cs typeface="Times New Roman" panose="02020603050405020304" pitchFamily="18" charset="0"/>
              </a:rPr>
              <a:t>“El </a:t>
            </a:r>
            <a:r>
              <a:rPr lang="es-EC" sz="1600" dirty="0">
                <a:latin typeface="Arial" panose="020B0604020202020204" pitchFamily="34" charset="0"/>
                <a:ea typeface="Calibri" panose="020F0502020204030204" pitchFamily="34" charset="0"/>
                <a:cs typeface="Times New Roman" panose="02020603050405020304" pitchFamily="18" charset="0"/>
              </a:rPr>
              <a:t>Duralón es un polímero termoplástico, pertenece a la familia de las poliamidas alifáticas conocidas también como </a:t>
            </a:r>
            <a:r>
              <a:rPr lang="es-EC" sz="1600" dirty="0" err="1">
                <a:latin typeface="Arial" panose="020B0604020202020204" pitchFamily="34" charset="0"/>
                <a:ea typeface="Calibri" panose="020F0502020204030204" pitchFamily="34" charset="0"/>
                <a:cs typeface="Times New Roman" panose="02020603050405020304" pitchFamily="18" charset="0"/>
              </a:rPr>
              <a:t>nylons</a:t>
            </a:r>
            <a:r>
              <a:rPr lang="es-EC" sz="1600" dirty="0">
                <a:latin typeface="Arial" panose="020B0604020202020204" pitchFamily="34" charset="0"/>
                <a:ea typeface="Calibri" panose="020F0502020204030204" pitchFamily="34" charset="0"/>
                <a:cs typeface="Times New Roman" panose="02020603050405020304" pitchFamily="18" charset="0"/>
              </a:rPr>
              <a:t>, las cuales se caracterizan por tener en común el enlace amida en forma repetida en su </a:t>
            </a:r>
            <a:r>
              <a:rPr lang="es-EC" sz="1600" dirty="0" smtClean="0">
                <a:latin typeface="Arial" panose="020B0604020202020204" pitchFamily="34" charset="0"/>
                <a:ea typeface="Calibri" panose="020F0502020204030204" pitchFamily="34" charset="0"/>
                <a:cs typeface="Times New Roman" panose="02020603050405020304" pitchFamily="18" charset="0"/>
              </a:rPr>
              <a:t>composición”.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936671" y="1998033"/>
            <a:ext cx="3252944" cy="369332"/>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Polimerización por Adición</a:t>
            </a:r>
            <a:endParaRPr lang="es-EC" dirty="0"/>
          </a:p>
        </p:txBody>
      </p:sp>
      <p:sp>
        <p:nvSpPr>
          <p:cNvPr id="9" name="Rectángulo 8"/>
          <p:cNvSpPr/>
          <p:nvPr/>
        </p:nvSpPr>
        <p:spPr>
          <a:xfrm>
            <a:off x="7589623" y="1968457"/>
            <a:ext cx="4422268" cy="369332"/>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Polimerización por Condensación</a:t>
            </a:r>
            <a:endParaRPr lang="es-EC" dirty="0"/>
          </a:p>
        </p:txBody>
      </p:sp>
      <p:pic>
        <p:nvPicPr>
          <p:cNvPr id="10" name="Imagen 9"/>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307" y="2527878"/>
            <a:ext cx="5115560" cy="1439545"/>
          </a:xfrm>
          <a:prstGeom prst="rect">
            <a:avLst/>
          </a:prstGeom>
          <a:noFill/>
          <a:ln>
            <a:noFill/>
          </a:ln>
        </p:spPr>
      </p:pic>
      <p:sp>
        <p:nvSpPr>
          <p:cNvPr id="11" name="Rectángulo 10"/>
          <p:cNvSpPr/>
          <p:nvPr/>
        </p:nvSpPr>
        <p:spPr>
          <a:xfrm>
            <a:off x="245070" y="4642981"/>
            <a:ext cx="4192281" cy="369332"/>
          </a:xfrm>
          <a:prstGeom prst="rect">
            <a:avLst/>
          </a:prstGeom>
        </p:spPr>
        <p:txBody>
          <a:bodyPr wrap="square">
            <a:spAutoFit/>
          </a:bodyPr>
          <a:lstStyle/>
          <a:p>
            <a:r>
              <a:rPr lang="es-EC" dirty="0" smtClean="0">
                <a:latin typeface="Arial" panose="020B0604020202020204" pitchFamily="34" charset="0"/>
              </a:rPr>
              <a:t>Polimerización de la </a:t>
            </a:r>
            <a:r>
              <a:rPr lang="es-EC" dirty="0"/>
              <a:t>𝜀 – </a:t>
            </a:r>
            <a:r>
              <a:rPr lang="es-EC" dirty="0" err="1" smtClean="0"/>
              <a:t>caprolactama</a:t>
            </a:r>
            <a:r>
              <a:rPr lang="es-EC" dirty="0" smtClean="0"/>
              <a:t>. </a:t>
            </a:r>
            <a:endParaRPr lang="es-EC" dirty="0"/>
          </a:p>
        </p:txBody>
      </p:sp>
      <p:sp>
        <p:nvSpPr>
          <p:cNvPr id="12" name="Rectángulo 11"/>
          <p:cNvSpPr/>
          <p:nvPr/>
        </p:nvSpPr>
        <p:spPr>
          <a:xfrm>
            <a:off x="7999719" y="5375039"/>
            <a:ext cx="4192281" cy="646331"/>
          </a:xfrm>
          <a:prstGeom prst="rect">
            <a:avLst/>
          </a:prstGeom>
        </p:spPr>
        <p:txBody>
          <a:bodyPr wrap="square">
            <a:spAutoFit/>
          </a:bodyPr>
          <a:lstStyle/>
          <a:p>
            <a:pPr algn="ctr"/>
            <a:r>
              <a:rPr lang="es-EC" dirty="0" smtClean="0">
                <a:latin typeface="Arial" panose="020B0604020202020204" pitchFamily="34" charset="0"/>
              </a:rPr>
              <a:t>Polimerización entre el ácido </a:t>
            </a:r>
            <a:r>
              <a:rPr lang="es-EC" dirty="0" err="1" smtClean="0">
                <a:latin typeface="Arial" panose="020B0604020202020204" pitchFamily="34" charset="0"/>
              </a:rPr>
              <a:t>adípico</a:t>
            </a:r>
            <a:r>
              <a:rPr lang="es-EC" dirty="0" smtClean="0">
                <a:latin typeface="Arial" panose="020B0604020202020204" pitchFamily="34" charset="0"/>
              </a:rPr>
              <a:t> y la </a:t>
            </a:r>
            <a:r>
              <a:rPr lang="es-EC" dirty="0" err="1" smtClean="0">
                <a:latin typeface="Arial" panose="020B0604020202020204" pitchFamily="34" charset="0"/>
              </a:rPr>
              <a:t>hexametilendiamina</a:t>
            </a:r>
            <a:r>
              <a:rPr lang="es-EC" dirty="0" smtClean="0">
                <a:latin typeface="Arial" panose="020B0604020202020204" pitchFamily="34" charset="0"/>
              </a:rPr>
              <a:t>.</a:t>
            </a:r>
            <a:endParaRPr lang="es-EC" dirty="0"/>
          </a:p>
        </p:txBody>
      </p:sp>
      <p:pic>
        <p:nvPicPr>
          <p:cNvPr id="13" name="Imagen 12"/>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13331" y="2410567"/>
            <a:ext cx="4973320" cy="2159635"/>
          </a:xfrm>
          <a:prstGeom prst="rect">
            <a:avLst/>
          </a:prstGeom>
          <a:noFill/>
          <a:ln>
            <a:noFill/>
          </a:ln>
        </p:spPr>
      </p:pic>
      <p:sp>
        <p:nvSpPr>
          <p:cNvPr id="14" name="Rectángulo 13"/>
          <p:cNvSpPr/>
          <p:nvPr/>
        </p:nvSpPr>
        <p:spPr>
          <a:xfrm>
            <a:off x="7949894" y="4642981"/>
            <a:ext cx="4192281" cy="646331"/>
          </a:xfrm>
          <a:prstGeom prst="rect">
            <a:avLst/>
          </a:prstGeom>
        </p:spPr>
        <p:txBody>
          <a:bodyPr wrap="square">
            <a:spAutoFit/>
          </a:bodyPr>
          <a:lstStyle/>
          <a:p>
            <a:pPr marL="285750" indent="-285750" algn="ctr">
              <a:buFont typeface="Arial" panose="020B0604020202020204" pitchFamily="34" charset="0"/>
              <a:buChar char="•"/>
            </a:pPr>
            <a:r>
              <a:rPr lang="es-EC" dirty="0" err="1" smtClean="0">
                <a:latin typeface="Arial" panose="020B0604020202020204" pitchFamily="34" charset="0"/>
              </a:rPr>
              <a:t>Policondensación</a:t>
            </a:r>
            <a:r>
              <a:rPr lang="es-EC" dirty="0" smtClean="0">
                <a:latin typeface="Arial" panose="020B0604020202020204" pitchFamily="34" charset="0"/>
              </a:rPr>
              <a:t> de </a:t>
            </a:r>
            <a:r>
              <a:rPr lang="es-EC" dirty="0" err="1" smtClean="0">
                <a:latin typeface="Arial" panose="020B0604020202020204" pitchFamily="34" charset="0"/>
              </a:rPr>
              <a:t>diaminas</a:t>
            </a:r>
            <a:r>
              <a:rPr lang="es-EC" dirty="0" smtClean="0">
                <a:latin typeface="Arial" panose="020B0604020202020204" pitchFamily="34" charset="0"/>
              </a:rPr>
              <a:t> y ácidos </a:t>
            </a:r>
            <a:r>
              <a:rPr lang="es-EC" dirty="0" err="1" smtClean="0">
                <a:latin typeface="Arial" panose="020B0604020202020204" pitchFamily="34" charset="0"/>
              </a:rPr>
              <a:t>dicarboxílicos</a:t>
            </a:r>
            <a:r>
              <a:rPr lang="es-EC" dirty="0" smtClean="0">
                <a:latin typeface="Arial" panose="020B0604020202020204" pitchFamily="34" charset="0"/>
              </a:rPr>
              <a:t>.</a:t>
            </a:r>
            <a:endParaRPr lang="es-EC" dirty="0"/>
          </a:p>
        </p:txBody>
      </p:sp>
      <p:sp>
        <p:nvSpPr>
          <p:cNvPr id="15" name="Rectángulo 14"/>
          <p:cNvSpPr/>
          <p:nvPr/>
        </p:nvSpPr>
        <p:spPr>
          <a:xfrm>
            <a:off x="133001" y="4196734"/>
            <a:ext cx="4192281" cy="369332"/>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Polimerización de </a:t>
            </a:r>
            <a:r>
              <a:rPr lang="es-EC" dirty="0" err="1" smtClean="0">
                <a:latin typeface="Arial" panose="020B0604020202020204" pitchFamily="34" charset="0"/>
              </a:rPr>
              <a:t>Lactamas</a:t>
            </a:r>
            <a:r>
              <a:rPr lang="es-EC" dirty="0" smtClean="0">
                <a:latin typeface="Arial" panose="020B0604020202020204" pitchFamily="34" charset="0"/>
              </a:rPr>
              <a:t>.</a:t>
            </a:r>
            <a:endParaRPr lang="es-EC" dirty="0"/>
          </a:p>
        </p:txBody>
      </p:sp>
      <p:pic>
        <p:nvPicPr>
          <p:cNvPr id="17" name="Imagen 16"/>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048489" y="5301915"/>
            <a:ext cx="1824355" cy="719455"/>
          </a:xfrm>
          <a:prstGeom prst="rect">
            <a:avLst/>
          </a:prstGeom>
          <a:noFill/>
          <a:ln>
            <a:noFill/>
          </a:ln>
        </p:spPr>
      </p:pic>
      <p:sp>
        <p:nvSpPr>
          <p:cNvPr id="18" name="Rectángulo 17"/>
          <p:cNvSpPr/>
          <p:nvPr/>
        </p:nvSpPr>
        <p:spPr>
          <a:xfrm>
            <a:off x="4106486" y="6107097"/>
            <a:ext cx="4192281" cy="369332"/>
          </a:xfrm>
          <a:prstGeom prst="rect">
            <a:avLst/>
          </a:prstGeom>
        </p:spPr>
        <p:txBody>
          <a:bodyPr wrap="square">
            <a:spAutoFit/>
          </a:bodyPr>
          <a:lstStyle/>
          <a:p>
            <a:r>
              <a:rPr lang="es-EC" dirty="0" smtClean="0">
                <a:latin typeface="Arial" panose="020B0604020202020204" pitchFamily="34" charset="0"/>
              </a:rPr>
              <a:t>Enlace amida en forma repetida.</a:t>
            </a:r>
            <a:endParaRPr lang="es-EC" dirty="0"/>
          </a:p>
        </p:txBody>
      </p:sp>
    </p:spTree>
    <p:extLst>
      <p:ext uri="{BB962C8B-B14F-4D97-AF65-F5344CB8AC3E}">
        <p14:creationId xmlns:p14="http://schemas.microsoft.com/office/powerpoint/2010/main" val="3006735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236722508"/>
              </p:ext>
            </p:extLst>
          </p:nvPr>
        </p:nvGraphicFramePr>
        <p:xfrm>
          <a:off x="2552080" y="502920"/>
          <a:ext cx="6234241" cy="3927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Clasificación y Tipos de Nylon</a:t>
            </a:r>
          </a:p>
          <a:p>
            <a:pPr marL="0" indent="0">
              <a:buFont typeface="Wingdings 3" charset="2"/>
              <a:buNone/>
            </a:pPr>
            <a:endParaRPr lang="es-EC" sz="2000" b="1" dirty="0" smtClean="0"/>
          </a:p>
          <a:p>
            <a:pPr marL="0" indent="0">
              <a:buFont typeface="Wingdings 3" charset="2"/>
              <a:buNone/>
            </a:pPr>
            <a:endParaRPr lang="es-EC" sz="2000" b="1" dirty="0"/>
          </a:p>
        </p:txBody>
      </p:sp>
      <p:graphicFrame>
        <p:nvGraphicFramePr>
          <p:cNvPr id="6" name="Tabla 5"/>
          <p:cNvGraphicFramePr>
            <a:graphicFrameLocks noGrp="1"/>
          </p:cNvGraphicFramePr>
          <p:nvPr>
            <p:extLst>
              <p:ext uri="{D42A27DB-BD31-4B8C-83A1-F6EECF244321}">
                <p14:modId xmlns:p14="http://schemas.microsoft.com/office/powerpoint/2010/main" val="641126900"/>
              </p:ext>
            </p:extLst>
          </p:nvPr>
        </p:nvGraphicFramePr>
        <p:xfrm>
          <a:off x="4358135" y="4534111"/>
          <a:ext cx="3147695" cy="2093722"/>
        </p:xfrm>
        <a:graphic>
          <a:graphicData uri="http://schemas.openxmlformats.org/drawingml/2006/table">
            <a:tbl>
              <a:tblPr firstRow="1" firstCol="1" bandRow="1">
                <a:tableStyleId>{5C22544A-7EE6-4342-B048-85BDC9FD1C3A}</a:tableStyleId>
              </a:tblPr>
              <a:tblGrid>
                <a:gridCol w="1076960">
                  <a:extLst>
                    <a:ext uri="{9D8B030D-6E8A-4147-A177-3AD203B41FA5}">
                      <a16:colId xmlns:a16="http://schemas.microsoft.com/office/drawing/2014/main" val="2240080578"/>
                    </a:ext>
                  </a:extLst>
                </a:gridCol>
                <a:gridCol w="2070735">
                  <a:extLst>
                    <a:ext uri="{9D8B030D-6E8A-4147-A177-3AD203B41FA5}">
                      <a16:colId xmlns:a16="http://schemas.microsoft.com/office/drawing/2014/main" val="1067634572"/>
                    </a:ext>
                  </a:extLst>
                </a:gridCol>
              </a:tblGrid>
              <a:tr h="288290">
                <a:tc>
                  <a:txBody>
                    <a:bodyPr/>
                    <a:lstStyle/>
                    <a:p>
                      <a:pPr algn="ctr">
                        <a:lnSpc>
                          <a:spcPct val="107000"/>
                        </a:lnSpc>
                        <a:spcAft>
                          <a:spcPts val="0"/>
                        </a:spcAft>
                      </a:pPr>
                      <a:r>
                        <a:rPr lang="es-EC" sz="1000">
                          <a:effectLst/>
                        </a:rPr>
                        <a:t>Código - Nylon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Producto de  Partida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5991730"/>
                  </a:ext>
                </a:extLst>
              </a:tr>
              <a:tr h="288290">
                <a:tc>
                  <a:txBody>
                    <a:bodyPr/>
                    <a:lstStyle/>
                    <a:p>
                      <a:pPr algn="ctr">
                        <a:lnSpc>
                          <a:spcPct val="107000"/>
                        </a:lnSpc>
                        <a:spcAft>
                          <a:spcPts val="0"/>
                        </a:spcAft>
                      </a:pPr>
                      <a:r>
                        <a:rPr lang="es-EC" sz="10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𝜀 – caprolactama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0186644"/>
                  </a:ext>
                </a:extLst>
              </a:tr>
              <a:tr h="288290">
                <a:tc>
                  <a:txBody>
                    <a:bodyPr/>
                    <a:lstStyle/>
                    <a:p>
                      <a:pPr algn="ctr">
                        <a:lnSpc>
                          <a:spcPct val="107000"/>
                        </a:lnSpc>
                        <a:spcAft>
                          <a:spcPts val="0"/>
                        </a:spcAft>
                      </a:pPr>
                      <a:r>
                        <a:rPr lang="es-EC" sz="1000">
                          <a:effectLst/>
                        </a:rPr>
                        <a:t>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Hexametilendiamina (HMDA) / Ácido Adípico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0223521"/>
                  </a:ext>
                </a:extLst>
              </a:tr>
              <a:tr h="288290">
                <a:tc>
                  <a:txBody>
                    <a:bodyPr/>
                    <a:lstStyle/>
                    <a:p>
                      <a:pPr algn="ctr">
                        <a:lnSpc>
                          <a:spcPct val="107000"/>
                        </a:lnSpc>
                        <a:spcAft>
                          <a:spcPts val="0"/>
                        </a:spcAft>
                      </a:pPr>
                      <a:r>
                        <a:rPr lang="es-EC" sz="1000" dirty="0" smtClean="0">
                          <a:effectLst/>
                        </a:rPr>
                        <a:t>6,10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HMDA / Ácido sebásico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5502741"/>
                  </a:ext>
                </a:extLst>
              </a:tr>
              <a:tr h="288290">
                <a:tc>
                  <a:txBody>
                    <a:bodyPr/>
                    <a:lstStyle/>
                    <a:p>
                      <a:pPr algn="ctr">
                        <a:lnSpc>
                          <a:spcPct val="107000"/>
                        </a:lnSpc>
                        <a:spcAft>
                          <a:spcPts val="0"/>
                        </a:spcAft>
                      </a:pPr>
                      <a:r>
                        <a:rPr lang="es-EC" sz="1000">
                          <a:effectLst/>
                        </a:rPr>
                        <a:t>6,12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HMDA / Ácido 1,12-dodecanodioico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8845198"/>
                  </a:ext>
                </a:extLst>
              </a:tr>
              <a:tr h="288290">
                <a:tc>
                  <a:txBody>
                    <a:bodyPr/>
                    <a:lstStyle/>
                    <a:p>
                      <a:pPr algn="ctr">
                        <a:lnSpc>
                          <a:spcPct val="107000"/>
                        </a:lnSpc>
                        <a:spcAft>
                          <a:spcPts val="0"/>
                        </a:spcAft>
                      </a:pPr>
                      <a:r>
                        <a:rPr lang="es-EC" sz="1000">
                          <a:effectLst/>
                        </a:rPr>
                        <a:t>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Ácido ꞷ - aminoundecanoico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4071282"/>
                  </a:ext>
                </a:extLst>
              </a:tr>
              <a:tr h="288290">
                <a:tc>
                  <a:txBody>
                    <a:bodyPr/>
                    <a:lstStyle/>
                    <a:p>
                      <a:pPr algn="ctr">
                        <a:lnSpc>
                          <a:spcPct val="107000"/>
                        </a:lnSpc>
                        <a:spcAft>
                          <a:spcPts val="0"/>
                        </a:spcAft>
                      </a:pPr>
                      <a:r>
                        <a:rPr lang="es-EC" sz="10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err="1">
                          <a:effectLst/>
                        </a:rPr>
                        <a:t>Laurilactama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1137116"/>
                  </a:ext>
                </a:extLst>
              </a:tr>
            </a:tbl>
          </a:graphicData>
        </a:graphic>
      </p:graphicFrame>
      <p:sp>
        <p:nvSpPr>
          <p:cNvPr id="7" name="Rectángulo 6"/>
          <p:cNvSpPr/>
          <p:nvPr/>
        </p:nvSpPr>
        <p:spPr>
          <a:xfrm>
            <a:off x="189654" y="2257227"/>
            <a:ext cx="2809702" cy="923330"/>
          </a:xfrm>
          <a:prstGeom prst="rect">
            <a:avLst/>
          </a:prstGeom>
        </p:spPr>
        <p:txBody>
          <a:bodyPr wrap="square">
            <a:spAutoFit/>
          </a:bodyPr>
          <a:lstStyle/>
          <a:p>
            <a:pPr algn="ctr"/>
            <a:r>
              <a:rPr lang="es-EC" dirty="0" smtClean="0">
                <a:latin typeface="Arial" panose="020B0604020202020204" pitchFamily="34" charset="0"/>
              </a:rPr>
              <a:t>1 solo número – 1 solo componente (aminoácido o </a:t>
            </a:r>
            <a:r>
              <a:rPr lang="es-EC" dirty="0" err="1" smtClean="0">
                <a:latin typeface="Arial" panose="020B0604020202020204" pitchFamily="34" charset="0"/>
              </a:rPr>
              <a:t>lactama</a:t>
            </a:r>
            <a:r>
              <a:rPr lang="es-EC" dirty="0" smtClean="0">
                <a:latin typeface="Arial" panose="020B0604020202020204" pitchFamily="34" charset="0"/>
              </a:rPr>
              <a:t>).</a:t>
            </a:r>
            <a:endParaRPr lang="es-EC" dirty="0"/>
          </a:p>
        </p:txBody>
      </p:sp>
      <p:sp>
        <p:nvSpPr>
          <p:cNvPr id="8" name="Rectángulo 7"/>
          <p:cNvSpPr/>
          <p:nvPr/>
        </p:nvSpPr>
        <p:spPr>
          <a:xfrm>
            <a:off x="297719" y="3343955"/>
            <a:ext cx="2809702" cy="923330"/>
          </a:xfrm>
          <a:prstGeom prst="rect">
            <a:avLst/>
          </a:prstGeom>
        </p:spPr>
        <p:txBody>
          <a:bodyPr wrap="square">
            <a:spAutoFit/>
          </a:bodyPr>
          <a:lstStyle/>
          <a:p>
            <a:pPr algn="ctr"/>
            <a:r>
              <a:rPr lang="es-EC" dirty="0" smtClean="0">
                <a:latin typeface="Arial" panose="020B0604020202020204" pitchFamily="34" charset="0"/>
              </a:rPr>
              <a:t>Indica el número de átomos de Carbono del componente.</a:t>
            </a:r>
            <a:endParaRPr lang="es-EC" dirty="0"/>
          </a:p>
        </p:txBody>
      </p:sp>
      <p:sp>
        <p:nvSpPr>
          <p:cNvPr id="9" name="Rectángulo 8"/>
          <p:cNvSpPr/>
          <p:nvPr/>
        </p:nvSpPr>
        <p:spPr>
          <a:xfrm>
            <a:off x="8471901" y="2257226"/>
            <a:ext cx="2809702" cy="923330"/>
          </a:xfrm>
          <a:prstGeom prst="rect">
            <a:avLst/>
          </a:prstGeom>
        </p:spPr>
        <p:txBody>
          <a:bodyPr wrap="square">
            <a:spAutoFit/>
          </a:bodyPr>
          <a:lstStyle/>
          <a:p>
            <a:pPr algn="ctr"/>
            <a:r>
              <a:rPr lang="es-EC" dirty="0">
                <a:latin typeface="Arial" panose="020B0604020202020204" pitchFamily="34" charset="0"/>
              </a:rPr>
              <a:t>2</a:t>
            </a:r>
            <a:r>
              <a:rPr lang="es-EC" dirty="0" smtClean="0">
                <a:latin typeface="Arial" panose="020B0604020202020204" pitchFamily="34" charset="0"/>
              </a:rPr>
              <a:t> número – 2 componentes (</a:t>
            </a:r>
            <a:r>
              <a:rPr lang="es-EC" dirty="0" err="1" smtClean="0">
                <a:latin typeface="Arial" panose="020B0604020202020204" pitchFamily="34" charset="0"/>
              </a:rPr>
              <a:t>diamina</a:t>
            </a:r>
            <a:r>
              <a:rPr lang="es-EC" dirty="0" smtClean="0">
                <a:latin typeface="Arial" panose="020B0604020202020204" pitchFamily="34" charset="0"/>
              </a:rPr>
              <a:t> y ácido </a:t>
            </a:r>
            <a:r>
              <a:rPr lang="es-EC" dirty="0" err="1" smtClean="0">
                <a:latin typeface="Arial" panose="020B0604020202020204" pitchFamily="34" charset="0"/>
              </a:rPr>
              <a:t>dicarboxílico</a:t>
            </a:r>
            <a:r>
              <a:rPr lang="es-EC" dirty="0" smtClean="0">
                <a:latin typeface="Arial" panose="020B0604020202020204" pitchFamily="34" charset="0"/>
              </a:rPr>
              <a:t>).</a:t>
            </a:r>
            <a:endParaRPr lang="es-EC" dirty="0"/>
          </a:p>
        </p:txBody>
      </p:sp>
      <p:sp>
        <p:nvSpPr>
          <p:cNvPr id="10" name="Rectángulo 9"/>
          <p:cNvSpPr/>
          <p:nvPr/>
        </p:nvSpPr>
        <p:spPr>
          <a:xfrm>
            <a:off x="8156018" y="3438165"/>
            <a:ext cx="4035982" cy="1200329"/>
          </a:xfrm>
          <a:prstGeom prst="rect">
            <a:avLst/>
          </a:prstGeom>
        </p:spPr>
        <p:txBody>
          <a:bodyPr wrap="square">
            <a:spAutoFit/>
          </a:bodyPr>
          <a:lstStyle/>
          <a:p>
            <a:pPr algn="ctr"/>
            <a:r>
              <a:rPr lang="es-EC" dirty="0" smtClean="0">
                <a:latin typeface="Arial" panose="020B0604020202020204" pitchFamily="34" charset="0"/>
              </a:rPr>
              <a:t>Primer dígito indica número de átomos de la </a:t>
            </a:r>
            <a:r>
              <a:rPr lang="es-EC" dirty="0" err="1" smtClean="0">
                <a:latin typeface="Arial" panose="020B0604020202020204" pitchFamily="34" charset="0"/>
              </a:rPr>
              <a:t>diamina</a:t>
            </a:r>
            <a:r>
              <a:rPr lang="es-EC" dirty="0" smtClean="0">
                <a:latin typeface="Arial" panose="020B0604020202020204" pitchFamily="34" charset="0"/>
              </a:rPr>
              <a:t>.</a:t>
            </a:r>
          </a:p>
          <a:p>
            <a:pPr algn="ctr"/>
            <a:r>
              <a:rPr lang="es-EC" dirty="0" smtClean="0">
                <a:latin typeface="Arial" panose="020B0604020202020204" pitchFamily="34" charset="0"/>
              </a:rPr>
              <a:t>Segundo dígito indica número de átomos del ácido </a:t>
            </a:r>
            <a:r>
              <a:rPr lang="es-EC" dirty="0" err="1" smtClean="0">
                <a:latin typeface="Arial" panose="020B0604020202020204" pitchFamily="34" charset="0"/>
              </a:rPr>
              <a:t>dicarboxílico</a:t>
            </a:r>
            <a:r>
              <a:rPr lang="es-EC" dirty="0" smtClean="0">
                <a:latin typeface="Arial" panose="020B0604020202020204" pitchFamily="34" charset="0"/>
              </a:rPr>
              <a:t>.</a:t>
            </a:r>
            <a:endParaRPr lang="es-EC" dirty="0"/>
          </a:p>
        </p:txBody>
      </p:sp>
      <p:sp>
        <p:nvSpPr>
          <p:cNvPr id="11" name="Rectángulo 10"/>
          <p:cNvSpPr/>
          <p:nvPr/>
        </p:nvSpPr>
        <p:spPr>
          <a:xfrm>
            <a:off x="1147229" y="5111116"/>
            <a:ext cx="2809702" cy="923330"/>
          </a:xfrm>
          <a:prstGeom prst="rect">
            <a:avLst/>
          </a:prstGeom>
        </p:spPr>
        <p:txBody>
          <a:bodyPr wrap="square">
            <a:spAutoFit/>
          </a:bodyPr>
          <a:lstStyle/>
          <a:p>
            <a:pPr algn="ctr"/>
            <a:r>
              <a:rPr lang="es-EC" dirty="0" smtClean="0">
                <a:latin typeface="Arial" panose="020B0604020202020204" pitchFamily="34" charset="0"/>
              </a:rPr>
              <a:t>Nylon 6 y Nylon 6,6 constituyen casi el 99% de la producción mundial.</a:t>
            </a:r>
            <a:endParaRPr lang="es-EC" dirty="0"/>
          </a:p>
        </p:txBody>
      </p:sp>
    </p:spTree>
    <p:extLst>
      <p:ext uri="{BB962C8B-B14F-4D97-AF65-F5344CB8AC3E}">
        <p14:creationId xmlns:p14="http://schemas.microsoft.com/office/powerpoint/2010/main" val="2732993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Propiedades Físicas y Mecánicas</a:t>
            </a:r>
          </a:p>
          <a:p>
            <a:pPr marL="0" indent="0">
              <a:buFont typeface="Wingdings 3" charset="2"/>
              <a:buNone/>
            </a:pPr>
            <a:endParaRPr lang="es-EC" sz="2000" b="1" dirty="0" smtClean="0"/>
          </a:p>
          <a:p>
            <a:pPr marL="0" indent="0">
              <a:buFont typeface="Wingdings 3" charset="2"/>
              <a:buNone/>
            </a:pPr>
            <a:endParaRPr lang="es-EC" sz="2000" b="1" dirty="0"/>
          </a:p>
        </p:txBody>
      </p:sp>
      <p:pic>
        <p:nvPicPr>
          <p:cNvPr id="5" name="Imagen 4"/>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5290" y="1619431"/>
            <a:ext cx="5986703" cy="2363919"/>
          </a:xfrm>
          <a:prstGeom prst="rect">
            <a:avLst/>
          </a:prstGeom>
          <a:noFill/>
          <a:ln>
            <a:noFill/>
          </a:ln>
        </p:spPr>
      </p:pic>
      <p:sp>
        <p:nvSpPr>
          <p:cNvPr id="6" name="Rectángulo 5"/>
          <p:cNvSpPr/>
          <p:nvPr/>
        </p:nvSpPr>
        <p:spPr>
          <a:xfrm>
            <a:off x="1440718" y="973100"/>
            <a:ext cx="4315845" cy="646331"/>
          </a:xfrm>
          <a:prstGeom prst="rect">
            <a:avLst/>
          </a:prstGeom>
        </p:spPr>
        <p:txBody>
          <a:bodyPr wrap="square">
            <a:spAutoFit/>
          </a:bodyPr>
          <a:lstStyle/>
          <a:p>
            <a:pPr algn="ctr"/>
            <a:r>
              <a:rPr lang="es-EC" dirty="0" smtClean="0">
                <a:latin typeface="Arial" panose="020B0604020202020204" pitchFamily="34" charset="0"/>
              </a:rPr>
              <a:t>Materiales altamente cristalinos – enlace de hidrógeno</a:t>
            </a:r>
            <a:endParaRPr lang="es-EC" dirty="0"/>
          </a:p>
        </p:txBody>
      </p:sp>
      <p:sp>
        <p:nvSpPr>
          <p:cNvPr id="7" name="Rectángulo 6"/>
          <p:cNvSpPr/>
          <p:nvPr/>
        </p:nvSpPr>
        <p:spPr>
          <a:xfrm>
            <a:off x="7118870" y="599511"/>
            <a:ext cx="3751707" cy="923330"/>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Baja fricción superficial.</a:t>
            </a:r>
          </a:p>
          <a:p>
            <a:pPr marL="285750" indent="-285750">
              <a:buFont typeface="Arial" panose="020B0604020202020204" pitchFamily="34" charset="0"/>
              <a:buChar char="•"/>
            </a:pPr>
            <a:r>
              <a:rPr lang="es-EC" dirty="0" smtClean="0">
                <a:latin typeface="Arial" panose="020B0604020202020204" pitchFamily="34" charset="0"/>
              </a:rPr>
              <a:t>Alta Lubricidad.</a:t>
            </a:r>
          </a:p>
          <a:p>
            <a:pPr marL="285750" indent="-285750">
              <a:buFont typeface="Arial" panose="020B0604020202020204" pitchFamily="34" charset="0"/>
              <a:buChar char="•"/>
            </a:pPr>
            <a:r>
              <a:rPr lang="es-EC" dirty="0" smtClean="0">
                <a:latin typeface="Arial" panose="020B0604020202020204" pitchFamily="34" charset="0"/>
              </a:rPr>
              <a:t>Buena resistencia a la abrasión.</a:t>
            </a:r>
            <a:endParaRPr lang="es-EC" dirty="0"/>
          </a:p>
        </p:txBody>
      </p:sp>
      <p:sp>
        <p:nvSpPr>
          <p:cNvPr id="8" name="Rectángulo 7"/>
          <p:cNvSpPr/>
          <p:nvPr/>
        </p:nvSpPr>
        <p:spPr>
          <a:xfrm>
            <a:off x="6836800" y="1529609"/>
            <a:ext cx="4315845" cy="923330"/>
          </a:xfrm>
          <a:prstGeom prst="rect">
            <a:avLst/>
          </a:prstGeom>
        </p:spPr>
        <p:txBody>
          <a:bodyPr wrap="square">
            <a:spAutoFit/>
          </a:bodyPr>
          <a:lstStyle/>
          <a:p>
            <a:pPr algn="ctr"/>
            <a:r>
              <a:rPr lang="es-EC" dirty="0" smtClean="0">
                <a:latin typeface="Arial" panose="020B0604020202020204" pitchFamily="34" charset="0"/>
              </a:rPr>
              <a:t>El número de enlaces de hidrógeno depende de la orientación del grupo amida en la cadena polimérica.</a:t>
            </a:r>
            <a:endParaRPr lang="es-EC" dirty="0"/>
          </a:p>
        </p:txBody>
      </p:sp>
      <p:graphicFrame>
        <p:nvGraphicFramePr>
          <p:cNvPr id="9" name="Tabla 8"/>
          <p:cNvGraphicFramePr>
            <a:graphicFrameLocks noGrp="1"/>
          </p:cNvGraphicFramePr>
          <p:nvPr>
            <p:extLst>
              <p:ext uri="{D42A27DB-BD31-4B8C-83A1-F6EECF244321}">
                <p14:modId xmlns:p14="http://schemas.microsoft.com/office/powerpoint/2010/main" val="1418213488"/>
              </p:ext>
            </p:extLst>
          </p:nvPr>
        </p:nvGraphicFramePr>
        <p:xfrm>
          <a:off x="309340" y="4834663"/>
          <a:ext cx="3289300" cy="1358011"/>
        </p:xfrm>
        <a:graphic>
          <a:graphicData uri="http://schemas.openxmlformats.org/drawingml/2006/table">
            <a:tbl>
              <a:tblPr firstRow="1" firstCol="1" bandRow="1">
                <a:tableStyleId>{5C22544A-7EE6-4342-B048-85BDC9FD1C3A}</a:tableStyleId>
              </a:tblPr>
              <a:tblGrid>
                <a:gridCol w="843280">
                  <a:extLst>
                    <a:ext uri="{9D8B030D-6E8A-4147-A177-3AD203B41FA5}">
                      <a16:colId xmlns:a16="http://schemas.microsoft.com/office/drawing/2014/main" val="2279095951"/>
                    </a:ext>
                  </a:extLst>
                </a:gridCol>
                <a:gridCol w="1741805">
                  <a:extLst>
                    <a:ext uri="{9D8B030D-6E8A-4147-A177-3AD203B41FA5}">
                      <a16:colId xmlns:a16="http://schemas.microsoft.com/office/drawing/2014/main" val="1188532433"/>
                    </a:ext>
                  </a:extLst>
                </a:gridCol>
                <a:gridCol w="704215">
                  <a:extLst>
                    <a:ext uri="{9D8B030D-6E8A-4147-A177-3AD203B41FA5}">
                      <a16:colId xmlns:a16="http://schemas.microsoft.com/office/drawing/2014/main" val="4027079170"/>
                    </a:ext>
                  </a:extLst>
                </a:gridCol>
              </a:tblGrid>
              <a:tr h="206375">
                <a:tc>
                  <a:txBody>
                    <a:bodyPr/>
                    <a:lstStyle/>
                    <a:p>
                      <a:pPr algn="ctr">
                        <a:lnSpc>
                          <a:spcPct val="107000"/>
                        </a:lnSpc>
                        <a:spcAft>
                          <a:spcPts val="0"/>
                        </a:spcAft>
                      </a:pPr>
                      <a:r>
                        <a:rPr lang="es-EC" sz="1000">
                          <a:effectLst/>
                        </a:rPr>
                        <a:t>Poliamida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Absorción de H</a:t>
                      </a:r>
                      <a:r>
                        <a:rPr lang="es-EC" sz="1000" baseline="-25000">
                          <a:effectLst/>
                        </a:rPr>
                        <a:t>2</a:t>
                      </a:r>
                      <a:r>
                        <a:rPr lang="es-EC" sz="1000">
                          <a:effectLst/>
                        </a:rPr>
                        <a:t>O, 24 [hr] (ASTM D570)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 Amida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81306978"/>
                  </a:ext>
                </a:extLst>
              </a:tr>
              <a:tr h="206375">
                <a:tc>
                  <a:txBody>
                    <a:bodyPr/>
                    <a:lstStyle/>
                    <a:p>
                      <a:pPr algn="ctr">
                        <a:lnSpc>
                          <a:spcPct val="107000"/>
                        </a:lnSpc>
                        <a:spcAft>
                          <a:spcPts val="0"/>
                        </a:spcAft>
                      </a:pPr>
                      <a:r>
                        <a:rPr lang="es-EC" sz="1000">
                          <a:effectLst/>
                        </a:rPr>
                        <a:t>Nylon 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1,3 - 1,9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35492317"/>
                  </a:ext>
                </a:extLst>
              </a:tr>
              <a:tr h="206375">
                <a:tc>
                  <a:txBody>
                    <a:bodyPr/>
                    <a:lstStyle/>
                    <a:p>
                      <a:pPr algn="ctr">
                        <a:lnSpc>
                          <a:spcPct val="107000"/>
                        </a:lnSpc>
                        <a:spcAft>
                          <a:spcPts val="0"/>
                        </a:spcAft>
                      </a:pPr>
                      <a:r>
                        <a:rPr lang="es-EC" sz="1000">
                          <a:effectLst/>
                        </a:rPr>
                        <a:t>Nylon 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1,0 - 1,3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2088682"/>
                  </a:ext>
                </a:extLst>
              </a:tr>
              <a:tr h="206375">
                <a:tc>
                  <a:txBody>
                    <a:bodyPr/>
                    <a:lstStyle/>
                    <a:p>
                      <a:pPr algn="ctr">
                        <a:lnSpc>
                          <a:spcPct val="107000"/>
                        </a:lnSpc>
                        <a:spcAft>
                          <a:spcPts val="0"/>
                        </a:spcAft>
                      </a:pPr>
                      <a:r>
                        <a:rPr lang="es-EC" sz="1000">
                          <a:effectLst/>
                        </a:rPr>
                        <a:t>Nylon 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802237"/>
                  </a:ext>
                </a:extLst>
              </a:tr>
              <a:tr h="206375">
                <a:tc>
                  <a:txBody>
                    <a:bodyPr/>
                    <a:lstStyle/>
                    <a:p>
                      <a:pPr algn="ctr">
                        <a:lnSpc>
                          <a:spcPct val="107000"/>
                        </a:lnSpc>
                        <a:spcAft>
                          <a:spcPts val="0"/>
                        </a:spcAft>
                      </a:pPr>
                      <a:r>
                        <a:rPr lang="es-EC" sz="1000">
                          <a:effectLst/>
                        </a:rPr>
                        <a:t>Nylon 6,12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33371658"/>
                  </a:ext>
                </a:extLst>
              </a:tr>
              <a:tr h="206375">
                <a:tc>
                  <a:txBody>
                    <a:bodyPr/>
                    <a:lstStyle/>
                    <a:p>
                      <a:pPr algn="ctr">
                        <a:lnSpc>
                          <a:spcPct val="107000"/>
                        </a:lnSpc>
                        <a:spcAft>
                          <a:spcPts val="0"/>
                        </a:spcAft>
                      </a:pPr>
                      <a:r>
                        <a:rPr lang="es-EC" sz="1000">
                          <a:effectLst/>
                        </a:rPr>
                        <a:t>Nylon 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0,25 - 0,3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22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267094"/>
                  </a:ext>
                </a:extLst>
              </a:tr>
            </a:tbl>
          </a:graphicData>
        </a:graphic>
      </p:graphicFrame>
      <p:pic>
        <p:nvPicPr>
          <p:cNvPr id="10" name="Imagen 9"/>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951"/>
          <a:stretch/>
        </p:blipFill>
        <p:spPr bwMode="auto">
          <a:xfrm>
            <a:off x="7026766" y="3877884"/>
            <a:ext cx="4408361" cy="2655919"/>
          </a:xfrm>
          <a:prstGeom prst="rect">
            <a:avLst/>
          </a:prstGeom>
          <a:noFill/>
          <a:ln>
            <a:noFill/>
          </a:ln>
          <a:extLst>
            <a:ext uri="{53640926-AAD7-44D8-BBD7-CCE9431645EC}">
              <a14:shadowObscured xmlns:a14="http://schemas.microsoft.com/office/drawing/2010/main"/>
            </a:ext>
          </a:extLst>
        </p:spPr>
      </p:pic>
      <p:sp>
        <p:nvSpPr>
          <p:cNvPr id="11" name="Rectángulo 10"/>
          <p:cNvSpPr/>
          <p:nvPr/>
        </p:nvSpPr>
        <p:spPr>
          <a:xfrm>
            <a:off x="7118870" y="2680594"/>
            <a:ext cx="3978621" cy="369332"/>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Relativa facilidad de modificación </a:t>
            </a:r>
          </a:p>
        </p:txBody>
      </p:sp>
      <p:sp>
        <p:nvSpPr>
          <p:cNvPr id="12" name="Rectángulo 11"/>
          <p:cNvSpPr/>
          <p:nvPr/>
        </p:nvSpPr>
        <p:spPr>
          <a:xfrm>
            <a:off x="6930861" y="3106464"/>
            <a:ext cx="4504267" cy="646331"/>
          </a:xfrm>
          <a:prstGeom prst="rect">
            <a:avLst/>
          </a:prstGeom>
        </p:spPr>
        <p:txBody>
          <a:bodyPr wrap="square">
            <a:spAutoFit/>
          </a:bodyPr>
          <a:lstStyle/>
          <a:p>
            <a:pPr algn="ctr"/>
            <a:r>
              <a:rPr lang="es-EC" dirty="0" smtClean="0">
                <a:latin typeface="Arial" panose="020B0604020202020204" pitchFamily="34" charset="0"/>
              </a:rPr>
              <a:t>Menos del 1% de aditivos </a:t>
            </a:r>
            <a:r>
              <a:rPr lang="es-EC" dirty="0" err="1" smtClean="0">
                <a:latin typeface="Arial" panose="020B0604020202020204" pitchFamily="34" charset="0"/>
              </a:rPr>
              <a:t>nucleantes</a:t>
            </a:r>
            <a:r>
              <a:rPr lang="es-EC" dirty="0" smtClean="0">
                <a:latin typeface="Arial" panose="020B0604020202020204" pitchFamily="34" charset="0"/>
              </a:rPr>
              <a:t>.</a:t>
            </a:r>
          </a:p>
          <a:p>
            <a:pPr algn="ctr"/>
            <a:r>
              <a:rPr lang="es-EC" dirty="0" smtClean="0">
                <a:latin typeface="Arial" panose="020B0604020202020204" pitchFamily="34" charset="0"/>
              </a:rPr>
              <a:t>40-45% de agentes reforzantes.</a:t>
            </a:r>
            <a:endParaRPr lang="es-EC" dirty="0"/>
          </a:p>
        </p:txBody>
      </p:sp>
      <p:sp>
        <p:nvSpPr>
          <p:cNvPr id="13" name="Rectángulo 12"/>
          <p:cNvSpPr/>
          <p:nvPr/>
        </p:nvSpPr>
        <p:spPr>
          <a:xfrm>
            <a:off x="86582" y="4143042"/>
            <a:ext cx="3978621" cy="369332"/>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Afecta a la absorción de agua.</a:t>
            </a:r>
          </a:p>
        </p:txBody>
      </p:sp>
      <p:graphicFrame>
        <p:nvGraphicFramePr>
          <p:cNvPr id="2" name="Tabla 1"/>
          <p:cNvGraphicFramePr>
            <a:graphicFrameLocks noGrp="1"/>
          </p:cNvGraphicFramePr>
          <p:nvPr>
            <p:extLst>
              <p:ext uri="{D42A27DB-BD31-4B8C-83A1-F6EECF244321}">
                <p14:modId xmlns:p14="http://schemas.microsoft.com/office/powerpoint/2010/main" val="1192913732"/>
              </p:ext>
            </p:extLst>
          </p:nvPr>
        </p:nvGraphicFramePr>
        <p:xfrm>
          <a:off x="3926743" y="4832305"/>
          <a:ext cx="2771920" cy="1701498"/>
        </p:xfrm>
        <a:graphic>
          <a:graphicData uri="http://schemas.openxmlformats.org/drawingml/2006/table">
            <a:tbl>
              <a:tblPr firstRow="1" firstCol="1" bandRow="1">
                <a:tableStyleId>{5C22544A-7EE6-4342-B048-85BDC9FD1C3A}</a:tableStyleId>
              </a:tblPr>
              <a:tblGrid>
                <a:gridCol w="1385960">
                  <a:extLst>
                    <a:ext uri="{9D8B030D-6E8A-4147-A177-3AD203B41FA5}">
                      <a16:colId xmlns:a16="http://schemas.microsoft.com/office/drawing/2014/main" val="472779045"/>
                    </a:ext>
                  </a:extLst>
                </a:gridCol>
                <a:gridCol w="1385960">
                  <a:extLst>
                    <a:ext uri="{9D8B030D-6E8A-4147-A177-3AD203B41FA5}">
                      <a16:colId xmlns:a16="http://schemas.microsoft.com/office/drawing/2014/main" val="625616157"/>
                    </a:ext>
                  </a:extLst>
                </a:gridCol>
              </a:tblGrid>
              <a:tr h="283583">
                <a:tc>
                  <a:txBody>
                    <a:bodyPr/>
                    <a:lstStyle/>
                    <a:p>
                      <a:pPr algn="ctr">
                        <a:lnSpc>
                          <a:spcPct val="107000"/>
                        </a:lnSpc>
                        <a:spcAft>
                          <a:spcPts val="0"/>
                        </a:spcAft>
                      </a:pPr>
                      <a:r>
                        <a:rPr lang="es-EC" sz="1000">
                          <a:effectLst/>
                        </a:rPr>
                        <a:t>Poliamida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Punto de Fusión [°C]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6897497"/>
                  </a:ext>
                </a:extLst>
              </a:tr>
              <a:tr h="283583">
                <a:tc>
                  <a:txBody>
                    <a:bodyPr/>
                    <a:lstStyle/>
                    <a:p>
                      <a:pPr algn="ctr">
                        <a:lnSpc>
                          <a:spcPct val="107000"/>
                        </a:lnSpc>
                        <a:spcAft>
                          <a:spcPts val="0"/>
                        </a:spcAft>
                      </a:pPr>
                      <a:r>
                        <a:rPr lang="es-EC" sz="1000">
                          <a:effectLst/>
                        </a:rPr>
                        <a:t>Nylon 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0199349"/>
                  </a:ext>
                </a:extLst>
              </a:tr>
              <a:tr h="283583">
                <a:tc>
                  <a:txBody>
                    <a:bodyPr/>
                    <a:lstStyle/>
                    <a:p>
                      <a:pPr algn="ctr">
                        <a:lnSpc>
                          <a:spcPct val="107000"/>
                        </a:lnSpc>
                        <a:spcAft>
                          <a:spcPts val="0"/>
                        </a:spcAft>
                      </a:pPr>
                      <a:r>
                        <a:rPr lang="es-EC" sz="1000">
                          <a:effectLst/>
                        </a:rPr>
                        <a:t>Nylon 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5861831"/>
                  </a:ext>
                </a:extLst>
              </a:tr>
              <a:tr h="283583">
                <a:tc>
                  <a:txBody>
                    <a:bodyPr/>
                    <a:lstStyle/>
                    <a:p>
                      <a:pPr algn="ctr">
                        <a:lnSpc>
                          <a:spcPct val="107000"/>
                        </a:lnSpc>
                        <a:spcAft>
                          <a:spcPts val="0"/>
                        </a:spcAft>
                      </a:pPr>
                      <a:r>
                        <a:rPr lang="es-EC" sz="1000">
                          <a:effectLst/>
                        </a:rPr>
                        <a:t>Nylon 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1449029"/>
                  </a:ext>
                </a:extLst>
              </a:tr>
              <a:tr h="283583">
                <a:tc>
                  <a:txBody>
                    <a:bodyPr/>
                    <a:lstStyle/>
                    <a:p>
                      <a:pPr algn="ctr">
                        <a:lnSpc>
                          <a:spcPct val="107000"/>
                        </a:lnSpc>
                        <a:spcAft>
                          <a:spcPts val="0"/>
                        </a:spcAft>
                      </a:pPr>
                      <a:r>
                        <a:rPr lang="es-EC" sz="1000">
                          <a:effectLst/>
                        </a:rPr>
                        <a:t>Nylon 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8294382"/>
                  </a:ext>
                </a:extLst>
              </a:tr>
              <a:tr h="283583">
                <a:tc>
                  <a:txBody>
                    <a:bodyPr/>
                    <a:lstStyle/>
                    <a:p>
                      <a:pPr algn="ctr">
                        <a:lnSpc>
                          <a:spcPct val="107000"/>
                        </a:lnSpc>
                        <a:spcAft>
                          <a:spcPts val="0"/>
                        </a:spcAft>
                      </a:pPr>
                      <a:r>
                        <a:rPr lang="es-EC" sz="1000">
                          <a:effectLst/>
                        </a:rPr>
                        <a:t>Nylon 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179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6622776"/>
                  </a:ext>
                </a:extLst>
              </a:tr>
            </a:tbl>
          </a:graphicData>
        </a:graphic>
      </p:graphicFrame>
      <p:sp>
        <p:nvSpPr>
          <p:cNvPr id="14" name="Rectángulo 13"/>
          <p:cNvSpPr/>
          <p:nvPr/>
        </p:nvSpPr>
        <p:spPr>
          <a:xfrm>
            <a:off x="3767252" y="4143042"/>
            <a:ext cx="3978621" cy="369332"/>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Temperatura de Fusión.</a:t>
            </a:r>
            <a:endParaRPr lang="es-EC" dirty="0" smtClean="0">
              <a:latin typeface="Arial" panose="020B0604020202020204" pitchFamily="34" charset="0"/>
            </a:endParaRPr>
          </a:p>
        </p:txBody>
      </p:sp>
    </p:spTree>
    <p:extLst>
      <p:ext uri="{BB962C8B-B14F-4D97-AF65-F5344CB8AC3E}">
        <p14:creationId xmlns:p14="http://schemas.microsoft.com/office/powerpoint/2010/main" val="1698588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0"/>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Aplicaciones</a:t>
            </a:r>
          </a:p>
          <a:p>
            <a:pPr marL="0" indent="0">
              <a:buFont typeface="Wingdings 3" charset="2"/>
              <a:buNone/>
            </a:pPr>
            <a:endParaRPr lang="es-EC" sz="2000" b="1" dirty="0" smtClean="0"/>
          </a:p>
          <a:p>
            <a:pPr marL="0" indent="0">
              <a:buFont typeface="Wingdings 3" charset="2"/>
              <a:buNone/>
            </a:pPr>
            <a:endParaRPr lang="es-EC" sz="2000" b="1"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107405" y="954015"/>
            <a:ext cx="3169166" cy="2500363"/>
          </a:xfrm>
          <a:prstGeom prst="rect">
            <a:avLst/>
          </a:prstGeom>
          <a:noFill/>
          <a:ln>
            <a:noFill/>
          </a:ln>
        </p:spPr>
      </p:pic>
      <p:pic>
        <p:nvPicPr>
          <p:cNvPr id="6" name="Imagen 5"/>
          <p:cNvPicPr>
            <a:picLocks noChangeAspect="1"/>
          </p:cNvPicPr>
          <p:nvPr/>
        </p:nvPicPr>
        <p:blipFill>
          <a:blip r:embed="rId3"/>
          <a:stretch>
            <a:fillRect/>
          </a:stretch>
        </p:blipFill>
        <p:spPr>
          <a:xfrm>
            <a:off x="7915428" y="750126"/>
            <a:ext cx="3201154" cy="2013629"/>
          </a:xfrm>
          <a:prstGeom prst="rect">
            <a:avLst/>
          </a:prstGeom>
        </p:spPr>
      </p:pic>
      <p:pic>
        <p:nvPicPr>
          <p:cNvPr id="7" name="Imagen 6"/>
          <p:cNvPicPr>
            <a:picLocks noChangeAspect="1"/>
          </p:cNvPicPr>
          <p:nvPr/>
        </p:nvPicPr>
        <p:blipFill>
          <a:blip r:embed="rId4"/>
          <a:stretch>
            <a:fillRect/>
          </a:stretch>
        </p:blipFill>
        <p:spPr>
          <a:xfrm>
            <a:off x="4399797" y="2305856"/>
            <a:ext cx="3297487" cy="2586721"/>
          </a:xfrm>
          <a:prstGeom prst="rect">
            <a:avLst/>
          </a:prstGeom>
        </p:spPr>
      </p:pic>
      <p:pic>
        <p:nvPicPr>
          <p:cNvPr id="8" name="Imagen 7"/>
          <p:cNvPicPr>
            <a:picLocks noChangeAspect="1"/>
          </p:cNvPicPr>
          <p:nvPr/>
        </p:nvPicPr>
        <p:blipFill>
          <a:blip r:embed="rId5"/>
          <a:stretch>
            <a:fillRect/>
          </a:stretch>
        </p:blipFill>
        <p:spPr>
          <a:xfrm>
            <a:off x="1217685" y="3777872"/>
            <a:ext cx="3058886" cy="3080128"/>
          </a:xfrm>
          <a:prstGeom prst="rect">
            <a:avLst/>
          </a:prstGeom>
        </p:spPr>
      </p:pic>
      <p:pic>
        <p:nvPicPr>
          <p:cNvPr id="9" name="Imagen 8"/>
          <p:cNvPicPr>
            <a:picLocks noChangeAspect="1"/>
          </p:cNvPicPr>
          <p:nvPr/>
        </p:nvPicPr>
        <p:blipFill>
          <a:blip r:embed="rId6"/>
          <a:stretch>
            <a:fillRect/>
          </a:stretch>
        </p:blipFill>
        <p:spPr>
          <a:xfrm>
            <a:off x="7915428" y="4063666"/>
            <a:ext cx="3388955" cy="2544731"/>
          </a:xfrm>
          <a:prstGeom prst="rect">
            <a:avLst/>
          </a:prstGeom>
        </p:spPr>
      </p:pic>
      <p:sp>
        <p:nvSpPr>
          <p:cNvPr id="10" name="Rectángulo 9"/>
          <p:cNvSpPr/>
          <p:nvPr/>
        </p:nvSpPr>
        <p:spPr>
          <a:xfrm>
            <a:off x="1599219" y="565460"/>
            <a:ext cx="3751707" cy="369332"/>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Medias nylon.</a:t>
            </a:r>
          </a:p>
        </p:txBody>
      </p:sp>
      <p:sp>
        <p:nvSpPr>
          <p:cNvPr id="11" name="Rectángulo 10"/>
          <p:cNvSpPr/>
          <p:nvPr/>
        </p:nvSpPr>
        <p:spPr>
          <a:xfrm>
            <a:off x="7697284" y="3131541"/>
            <a:ext cx="3751707" cy="646331"/>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Piezas terminadas mediante moldeo por inyección.</a:t>
            </a:r>
          </a:p>
        </p:txBody>
      </p:sp>
      <p:sp>
        <p:nvSpPr>
          <p:cNvPr id="12" name="Rectángulo 11"/>
          <p:cNvSpPr/>
          <p:nvPr/>
        </p:nvSpPr>
        <p:spPr>
          <a:xfrm>
            <a:off x="4090070" y="1563647"/>
            <a:ext cx="3751707" cy="646331"/>
          </a:xfrm>
          <a:prstGeom prst="rect">
            <a:avLst/>
          </a:prstGeom>
        </p:spPr>
        <p:txBody>
          <a:bodyPr wrap="square">
            <a:spAutoFit/>
          </a:bodyPr>
          <a:lstStyle/>
          <a:p>
            <a:pPr marL="285750" indent="-285750" algn="ctr">
              <a:buFont typeface="Arial" panose="020B0604020202020204" pitchFamily="34" charset="0"/>
              <a:buChar char="•"/>
            </a:pPr>
            <a:r>
              <a:rPr lang="es-EC" dirty="0" smtClean="0">
                <a:latin typeface="Arial" panose="020B0604020202020204" pitchFamily="34" charset="0"/>
              </a:rPr>
              <a:t>Rodamientos debido a su baja fricción superficial.</a:t>
            </a:r>
          </a:p>
        </p:txBody>
      </p:sp>
    </p:spTree>
    <p:extLst>
      <p:ext uri="{BB962C8B-B14F-4D97-AF65-F5344CB8AC3E}">
        <p14:creationId xmlns:p14="http://schemas.microsoft.com/office/powerpoint/2010/main" val="3699734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98120"/>
            <a:ext cx="8596668" cy="563880"/>
          </a:xfrm>
        </p:spPr>
        <p:txBody>
          <a:bodyPr>
            <a:normAutofit fontScale="90000"/>
          </a:bodyPr>
          <a:lstStyle/>
          <a:p>
            <a:pPr marL="571500" indent="-571500">
              <a:buFont typeface="Wingdings" panose="05000000000000000000" pitchFamily="2" charset="2"/>
              <a:buChar char="§"/>
            </a:pPr>
            <a:r>
              <a:rPr lang="es-EC" dirty="0" smtClean="0"/>
              <a:t>Caracterización del Duralón</a:t>
            </a:r>
            <a:endParaRPr lang="es-EC" dirty="0"/>
          </a:p>
        </p:txBody>
      </p:sp>
      <p:sp>
        <p:nvSpPr>
          <p:cNvPr id="3" name="Marcador de contenido 2"/>
          <p:cNvSpPr>
            <a:spLocks noGrp="1"/>
          </p:cNvSpPr>
          <p:nvPr>
            <p:ph idx="1"/>
          </p:nvPr>
        </p:nvSpPr>
        <p:spPr>
          <a:xfrm>
            <a:off x="677334" y="762000"/>
            <a:ext cx="8596668" cy="996747"/>
          </a:xfrm>
        </p:spPr>
        <p:txBody>
          <a:bodyPr>
            <a:normAutofit/>
          </a:bodyPr>
          <a:lstStyle/>
          <a:p>
            <a:pPr marL="0" indent="0">
              <a:buNone/>
            </a:pPr>
            <a:r>
              <a:rPr lang="es-EC" sz="2400" b="1" dirty="0" smtClean="0">
                <a:solidFill>
                  <a:srgbClr val="92D050"/>
                </a:solidFill>
              </a:rPr>
              <a:t>Ensayos Estáticos:</a:t>
            </a:r>
          </a:p>
          <a:p>
            <a:pPr marL="0" indent="0">
              <a:buNone/>
            </a:pPr>
            <a:r>
              <a:rPr lang="es-EC" sz="2000" b="1" dirty="0" smtClean="0">
                <a:solidFill>
                  <a:schemeClr val="tx1"/>
                </a:solidFill>
              </a:rPr>
              <a:t>Ensayo de Tracción: Equipos Utilizados</a:t>
            </a:r>
          </a:p>
          <a:p>
            <a:pPr marL="0" indent="0">
              <a:buNone/>
            </a:pPr>
            <a:endParaRPr lang="es-EC" sz="2000" b="1" dirty="0"/>
          </a:p>
          <a:p>
            <a:pPr marL="0" indent="0">
              <a:buNone/>
            </a:pPr>
            <a:endParaRPr lang="es-EC" sz="2000" b="1" dirty="0"/>
          </a:p>
        </p:txBody>
      </p:sp>
      <p:pic>
        <p:nvPicPr>
          <p:cNvPr id="4" name="Imagen 3" descr="C:\Users\Francisco\Downloads\20180827_101557.jpg"/>
          <p:cNvPicPr/>
          <p:nvPr/>
        </p:nvPicPr>
        <p:blipFill rotWithShape="1">
          <a:blip r:embed="rId2" cstate="print">
            <a:extLst>
              <a:ext uri="{28A0092B-C50C-407E-A947-70E740481C1C}">
                <a14:useLocalDpi xmlns:a14="http://schemas.microsoft.com/office/drawing/2010/main" val="0"/>
              </a:ext>
            </a:extLst>
          </a:blip>
          <a:srcRect l="19526" r="5657" b="2433"/>
          <a:stretch/>
        </p:blipFill>
        <p:spPr bwMode="auto">
          <a:xfrm>
            <a:off x="677334" y="1758747"/>
            <a:ext cx="3026093" cy="2884026"/>
          </a:xfrm>
          <a:prstGeom prst="rect">
            <a:avLst/>
          </a:prstGeom>
          <a:noFill/>
          <a:ln>
            <a:noFill/>
          </a:ln>
          <a:extLst>
            <a:ext uri="{53640926-AAD7-44D8-BBD7-CCE9431645EC}">
              <a14:shadowObscured xmlns:a14="http://schemas.microsoft.com/office/drawing/2010/main"/>
            </a:ext>
          </a:extLst>
        </p:spPr>
      </p:pic>
      <p:sp>
        <p:nvSpPr>
          <p:cNvPr id="5" name="Marcador de contenido 2"/>
          <p:cNvSpPr txBox="1">
            <a:spLocks/>
          </p:cNvSpPr>
          <p:nvPr/>
        </p:nvSpPr>
        <p:spPr>
          <a:xfrm>
            <a:off x="257772" y="4708562"/>
            <a:ext cx="4100868" cy="4382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dirty="0" smtClean="0">
                <a:solidFill>
                  <a:schemeClr val="tx1"/>
                </a:solidFill>
              </a:rPr>
              <a:t>Máquina de Ensayos Universales AMSLER.</a:t>
            </a:r>
          </a:p>
          <a:p>
            <a:pPr marL="0" indent="0">
              <a:buFont typeface="Wingdings 3" charset="2"/>
              <a:buNone/>
            </a:pPr>
            <a:endParaRPr lang="es-EC" sz="2000" dirty="0">
              <a:solidFill>
                <a:schemeClr val="tx1"/>
              </a:solidFill>
            </a:endParaRPr>
          </a:p>
        </p:txBody>
      </p:sp>
      <p:pic>
        <p:nvPicPr>
          <p:cNvPr id="6" name="Imagen 5"/>
          <p:cNvPicPr/>
          <p:nvPr/>
        </p:nvPicPr>
        <p:blipFill rotWithShape="1">
          <a:blip r:embed="rId3" cstate="print">
            <a:extLst>
              <a:ext uri="{28A0092B-C50C-407E-A947-70E740481C1C}">
                <a14:useLocalDpi xmlns:a14="http://schemas.microsoft.com/office/drawing/2010/main" val="0"/>
              </a:ext>
            </a:extLst>
          </a:blip>
          <a:srcRect l="13579" t="22857" r="15025" b="23732"/>
          <a:stretch/>
        </p:blipFill>
        <p:spPr bwMode="auto">
          <a:xfrm>
            <a:off x="5553514" y="817709"/>
            <a:ext cx="2854959" cy="1602132"/>
          </a:xfrm>
          <a:prstGeom prst="rect">
            <a:avLst/>
          </a:prstGeom>
          <a:noFill/>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3130028268"/>
              </p:ext>
            </p:extLst>
          </p:nvPr>
        </p:nvGraphicFramePr>
        <p:xfrm>
          <a:off x="257772" y="5034153"/>
          <a:ext cx="4649508" cy="1823847"/>
        </p:xfrm>
        <a:graphic>
          <a:graphicData uri="http://schemas.openxmlformats.org/drawingml/2006/table">
            <a:tbl>
              <a:tblPr firstRow="1" firstCol="1" bandRow="1">
                <a:tableStyleId>{5C22544A-7EE6-4342-B048-85BDC9FD1C3A}</a:tableStyleId>
              </a:tblPr>
              <a:tblGrid>
                <a:gridCol w="1374086">
                  <a:extLst>
                    <a:ext uri="{9D8B030D-6E8A-4147-A177-3AD203B41FA5}">
                      <a16:colId xmlns:a16="http://schemas.microsoft.com/office/drawing/2014/main" val="613070704"/>
                    </a:ext>
                  </a:extLst>
                </a:gridCol>
                <a:gridCol w="743897">
                  <a:extLst>
                    <a:ext uri="{9D8B030D-6E8A-4147-A177-3AD203B41FA5}">
                      <a16:colId xmlns:a16="http://schemas.microsoft.com/office/drawing/2014/main" val="1533563978"/>
                    </a:ext>
                  </a:extLst>
                </a:gridCol>
                <a:gridCol w="1123327">
                  <a:extLst>
                    <a:ext uri="{9D8B030D-6E8A-4147-A177-3AD203B41FA5}">
                      <a16:colId xmlns:a16="http://schemas.microsoft.com/office/drawing/2014/main" val="920507023"/>
                    </a:ext>
                  </a:extLst>
                </a:gridCol>
                <a:gridCol w="1408198">
                  <a:extLst>
                    <a:ext uri="{9D8B030D-6E8A-4147-A177-3AD203B41FA5}">
                      <a16:colId xmlns:a16="http://schemas.microsoft.com/office/drawing/2014/main" val="4022420514"/>
                    </a:ext>
                  </a:extLst>
                </a:gridCol>
              </a:tblGrid>
              <a:tr h="234315">
                <a:tc gridSpan="4">
                  <a:txBody>
                    <a:bodyPr/>
                    <a:lstStyle/>
                    <a:p>
                      <a:pPr algn="ctr">
                        <a:lnSpc>
                          <a:spcPct val="107000"/>
                        </a:lnSpc>
                        <a:spcAft>
                          <a:spcPts val="0"/>
                        </a:spcAft>
                      </a:pPr>
                      <a:r>
                        <a:rPr lang="es-EC" sz="1000">
                          <a:effectLst/>
                        </a:rPr>
                        <a:t>Máquina de Ensayos Universales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55324740"/>
                  </a:ext>
                </a:extLst>
              </a:tr>
              <a:tr h="234315">
                <a:tc>
                  <a:txBody>
                    <a:bodyPr/>
                    <a:lstStyle/>
                    <a:p>
                      <a:pPr algn="ctr">
                        <a:lnSpc>
                          <a:spcPct val="107000"/>
                        </a:lnSpc>
                        <a:spcAft>
                          <a:spcPts val="0"/>
                        </a:spcAft>
                      </a:pPr>
                      <a:r>
                        <a:rPr lang="es-EC" sz="1000">
                          <a:effectLst/>
                        </a:rPr>
                        <a:t>Voltaje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220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Marca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AMSLER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7340096"/>
                  </a:ext>
                </a:extLst>
              </a:tr>
              <a:tr h="234315">
                <a:tc>
                  <a:txBody>
                    <a:bodyPr/>
                    <a:lstStyle/>
                    <a:p>
                      <a:pPr algn="ctr">
                        <a:lnSpc>
                          <a:spcPct val="107000"/>
                        </a:lnSpc>
                        <a:spcAft>
                          <a:spcPts val="0"/>
                        </a:spcAft>
                      </a:pPr>
                      <a:r>
                        <a:rPr lang="es-EC" sz="1000">
                          <a:effectLst/>
                        </a:rPr>
                        <a:t>Fases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Modelo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FM - 1033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6913072"/>
                  </a:ext>
                </a:extLst>
              </a:tr>
              <a:tr h="234315">
                <a:tc>
                  <a:txBody>
                    <a:bodyPr/>
                    <a:lstStyle/>
                    <a:p>
                      <a:pPr algn="ctr">
                        <a:lnSpc>
                          <a:spcPct val="107000"/>
                        </a:lnSpc>
                        <a:spcAft>
                          <a:spcPts val="0"/>
                        </a:spcAft>
                      </a:pPr>
                      <a:r>
                        <a:rPr lang="es-EC" sz="1000">
                          <a:effectLst/>
                        </a:rPr>
                        <a:t>Ciclos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60 [Hz]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C" sz="1000">
                          <a:effectLst/>
                        </a:rPr>
                        <a:t>Capacidad Máxima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Tracción: 10 [Ton]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1662416"/>
                  </a:ext>
                </a:extLst>
              </a:tr>
              <a:tr h="234315">
                <a:tc>
                  <a:txBody>
                    <a:bodyPr/>
                    <a:lstStyle/>
                    <a:p>
                      <a:pPr algn="ctr">
                        <a:lnSpc>
                          <a:spcPct val="107000"/>
                        </a:lnSpc>
                        <a:spcAft>
                          <a:spcPts val="0"/>
                        </a:spcAft>
                      </a:pPr>
                      <a:r>
                        <a:rPr lang="es-EC" sz="1000">
                          <a:effectLst/>
                        </a:rPr>
                        <a:t>Peso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500 [kg]</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C"/>
                    </a:p>
                  </a:txBody>
                  <a:tcPr/>
                </a:tc>
                <a:tc>
                  <a:txBody>
                    <a:bodyPr/>
                    <a:lstStyle/>
                    <a:p>
                      <a:pPr algn="ctr">
                        <a:lnSpc>
                          <a:spcPct val="107000"/>
                        </a:lnSpc>
                        <a:spcAft>
                          <a:spcPts val="0"/>
                        </a:spcAft>
                      </a:pPr>
                      <a:r>
                        <a:rPr lang="es-EC" sz="1000">
                          <a:effectLst/>
                        </a:rPr>
                        <a:t>Compresión: 200 [Ton]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6157008"/>
                  </a:ext>
                </a:extLst>
              </a:tr>
              <a:tr h="234315">
                <a:tc>
                  <a:txBody>
                    <a:bodyPr/>
                    <a:lstStyle/>
                    <a:p>
                      <a:pPr algn="ctr">
                        <a:lnSpc>
                          <a:spcPct val="107000"/>
                        </a:lnSpc>
                        <a:spcAft>
                          <a:spcPts val="0"/>
                        </a:spcAft>
                      </a:pPr>
                      <a:r>
                        <a:rPr lang="es-EC" sz="1000">
                          <a:effectLst/>
                        </a:rPr>
                        <a:t>Tipo de motor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 - 8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Potencia motor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 [HP]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1540881"/>
                  </a:ext>
                </a:extLst>
              </a:tr>
              <a:tr h="234315">
                <a:tc>
                  <a:txBody>
                    <a:bodyPr/>
                    <a:lstStyle/>
                    <a:p>
                      <a:pPr algn="ctr">
                        <a:lnSpc>
                          <a:spcPct val="107000"/>
                        </a:lnSpc>
                        <a:spcAft>
                          <a:spcPts val="0"/>
                        </a:spcAft>
                      </a:pPr>
                      <a:r>
                        <a:rPr lang="es-EC" sz="1000">
                          <a:effectLst/>
                        </a:rPr>
                        <a:t>Velocidad Max. Motor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1700 [rpm]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Refrigerante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N/A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6209453"/>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084458411"/>
              </p:ext>
            </p:extLst>
          </p:nvPr>
        </p:nvGraphicFramePr>
        <p:xfrm>
          <a:off x="5409050" y="2499899"/>
          <a:ext cx="3143885" cy="1661160"/>
        </p:xfrm>
        <a:graphic>
          <a:graphicData uri="http://schemas.openxmlformats.org/drawingml/2006/table">
            <a:tbl>
              <a:tblPr firstRow="1" firstCol="1" bandRow="1">
                <a:tableStyleId>{5C22544A-7EE6-4342-B048-85BDC9FD1C3A}</a:tableStyleId>
              </a:tblPr>
              <a:tblGrid>
                <a:gridCol w="2089150">
                  <a:extLst>
                    <a:ext uri="{9D8B030D-6E8A-4147-A177-3AD203B41FA5}">
                      <a16:colId xmlns:a16="http://schemas.microsoft.com/office/drawing/2014/main" val="1445071856"/>
                    </a:ext>
                  </a:extLst>
                </a:gridCol>
                <a:gridCol w="1054735">
                  <a:extLst>
                    <a:ext uri="{9D8B030D-6E8A-4147-A177-3AD203B41FA5}">
                      <a16:colId xmlns:a16="http://schemas.microsoft.com/office/drawing/2014/main" val="1139982958"/>
                    </a:ext>
                  </a:extLst>
                </a:gridCol>
              </a:tblGrid>
              <a:tr h="207645">
                <a:tc gridSpan="2">
                  <a:txBody>
                    <a:bodyPr/>
                    <a:lstStyle/>
                    <a:p>
                      <a:pPr algn="ctr">
                        <a:lnSpc>
                          <a:spcPct val="107000"/>
                        </a:lnSpc>
                        <a:spcAft>
                          <a:spcPts val="0"/>
                        </a:spcAft>
                      </a:pPr>
                      <a:r>
                        <a:rPr lang="es-EC" sz="1000" dirty="0">
                          <a:effectLst/>
                        </a:rPr>
                        <a:t>Extensómetro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536979015"/>
                  </a:ext>
                </a:extLst>
              </a:tr>
              <a:tr h="207645">
                <a:tc>
                  <a:txBody>
                    <a:bodyPr/>
                    <a:lstStyle/>
                    <a:p>
                      <a:pPr algn="ctr">
                        <a:lnSpc>
                          <a:spcPct val="107000"/>
                        </a:lnSpc>
                        <a:spcAft>
                          <a:spcPts val="0"/>
                        </a:spcAft>
                      </a:pPr>
                      <a:r>
                        <a:rPr lang="es-EC" sz="1000">
                          <a:effectLst/>
                        </a:rPr>
                        <a:t>Marca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MTS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035266"/>
                  </a:ext>
                </a:extLst>
              </a:tr>
              <a:tr h="207645">
                <a:tc>
                  <a:txBody>
                    <a:bodyPr/>
                    <a:lstStyle/>
                    <a:p>
                      <a:pPr algn="ctr">
                        <a:lnSpc>
                          <a:spcPct val="107000"/>
                        </a:lnSpc>
                        <a:spcAft>
                          <a:spcPts val="0"/>
                        </a:spcAft>
                      </a:pPr>
                      <a:r>
                        <a:rPr lang="es-EC" sz="1000">
                          <a:effectLst/>
                        </a:rPr>
                        <a:t>Origen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Estados Unidos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1009578"/>
                  </a:ext>
                </a:extLst>
              </a:tr>
              <a:tr h="207645">
                <a:tc>
                  <a:txBody>
                    <a:bodyPr/>
                    <a:lstStyle/>
                    <a:p>
                      <a:pPr algn="ctr">
                        <a:lnSpc>
                          <a:spcPct val="107000"/>
                        </a:lnSpc>
                        <a:spcAft>
                          <a:spcPts val="0"/>
                        </a:spcAft>
                      </a:pPr>
                      <a:r>
                        <a:rPr lang="es-EC" sz="1000">
                          <a:effectLst/>
                        </a:rPr>
                        <a:t>Modelo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632.11C-20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90797455"/>
                  </a:ext>
                </a:extLst>
              </a:tr>
              <a:tr h="207645">
                <a:tc>
                  <a:txBody>
                    <a:bodyPr/>
                    <a:lstStyle/>
                    <a:p>
                      <a:pPr algn="ctr">
                        <a:lnSpc>
                          <a:spcPct val="107000"/>
                        </a:lnSpc>
                        <a:spcAft>
                          <a:spcPts val="0"/>
                        </a:spcAft>
                      </a:pPr>
                      <a:r>
                        <a:rPr lang="es-EC" sz="1000">
                          <a:effectLst/>
                        </a:rPr>
                        <a:t>Serial No.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3270318"/>
                  </a:ext>
                </a:extLst>
              </a:tr>
              <a:tr h="207645">
                <a:tc>
                  <a:txBody>
                    <a:bodyPr/>
                    <a:lstStyle/>
                    <a:p>
                      <a:pPr algn="ctr">
                        <a:lnSpc>
                          <a:spcPct val="107000"/>
                        </a:lnSpc>
                        <a:spcAft>
                          <a:spcPts val="0"/>
                        </a:spcAft>
                      </a:pPr>
                      <a:r>
                        <a:rPr lang="es-EC" sz="1000">
                          <a:effectLst/>
                        </a:rPr>
                        <a:t>Longitud de calibre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25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4794429"/>
                  </a:ext>
                </a:extLst>
              </a:tr>
              <a:tr h="207645">
                <a:tc>
                  <a:txBody>
                    <a:bodyPr/>
                    <a:lstStyle/>
                    <a:p>
                      <a:pPr algn="ctr">
                        <a:lnSpc>
                          <a:spcPct val="107000"/>
                        </a:lnSpc>
                        <a:spcAft>
                          <a:spcPts val="0"/>
                        </a:spcAft>
                      </a:pPr>
                      <a:r>
                        <a:rPr lang="es-EC" sz="1000">
                          <a:effectLst/>
                        </a:rPr>
                        <a:t>Desplazamiento 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 5 [mm]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5127787"/>
                  </a:ext>
                </a:extLst>
              </a:tr>
              <a:tr h="207645">
                <a:tc>
                  <a:txBody>
                    <a:bodyPr/>
                    <a:lstStyle/>
                    <a:p>
                      <a:pPr algn="ctr">
                        <a:lnSpc>
                          <a:spcPct val="107000"/>
                        </a:lnSpc>
                        <a:spcAft>
                          <a:spcPts val="0"/>
                        </a:spcAft>
                      </a:pPr>
                      <a:r>
                        <a:rPr lang="es-EC" sz="1000">
                          <a:effectLst/>
                        </a:rPr>
                        <a:t>Desplazamiento Recomendado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 3,75 [mm]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221198"/>
                  </a:ext>
                </a:extLst>
              </a:tr>
            </a:tbl>
          </a:graphicData>
        </a:graphic>
      </p:graphicFrame>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9197691" y="815284"/>
            <a:ext cx="2858766" cy="1656864"/>
          </a:xfrm>
          <a:prstGeom prst="rect">
            <a:avLst/>
          </a:prstGeom>
          <a:noFill/>
          <a:ln>
            <a:noFill/>
          </a:ln>
        </p:spPr>
      </p:pic>
      <p:graphicFrame>
        <p:nvGraphicFramePr>
          <p:cNvPr id="10" name="Tabla 9"/>
          <p:cNvGraphicFramePr>
            <a:graphicFrameLocks noGrp="1"/>
          </p:cNvGraphicFramePr>
          <p:nvPr>
            <p:extLst>
              <p:ext uri="{D42A27DB-BD31-4B8C-83A1-F6EECF244321}">
                <p14:modId xmlns:p14="http://schemas.microsoft.com/office/powerpoint/2010/main" val="4103618586"/>
              </p:ext>
            </p:extLst>
          </p:nvPr>
        </p:nvGraphicFramePr>
        <p:xfrm>
          <a:off x="9363368" y="2525432"/>
          <a:ext cx="2545715" cy="2183130"/>
        </p:xfrm>
        <a:graphic>
          <a:graphicData uri="http://schemas.openxmlformats.org/drawingml/2006/table">
            <a:tbl>
              <a:tblPr firstRow="1" firstCol="1" bandRow="1">
                <a:tableStyleId>{5C22544A-7EE6-4342-B048-85BDC9FD1C3A}</a:tableStyleId>
              </a:tblPr>
              <a:tblGrid>
                <a:gridCol w="892175">
                  <a:extLst>
                    <a:ext uri="{9D8B030D-6E8A-4147-A177-3AD203B41FA5}">
                      <a16:colId xmlns:a16="http://schemas.microsoft.com/office/drawing/2014/main" val="906979006"/>
                    </a:ext>
                  </a:extLst>
                </a:gridCol>
                <a:gridCol w="1653540">
                  <a:extLst>
                    <a:ext uri="{9D8B030D-6E8A-4147-A177-3AD203B41FA5}">
                      <a16:colId xmlns:a16="http://schemas.microsoft.com/office/drawing/2014/main" val="3444909085"/>
                    </a:ext>
                  </a:extLst>
                </a:gridCol>
              </a:tblGrid>
              <a:tr h="242570">
                <a:tc gridSpan="2">
                  <a:txBody>
                    <a:bodyPr/>
                    <a:lstStyle/>
                    <a:p>
                      <a:pPr algn="ctr">
                        <a:lnSpc>
                          <a:spcPct val="107000"/>
                        </a:lnSpc>
                        <a:spcAft>
                          <a:spcPts val="0"/>
                        </a:spcAft>
                      </a:pPr>
                      <a:r>
                        <a:rPr lang="es-EC" sz="1000">
                          <a:effectLst/>
                        </a:rPr>
                        <a:t>Medidor de Deformaciones Unitarias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2595723263"/>
                  </a:ext>
                </a:extLst>
              </a:tr>
              <a:tr h="242570">
                <a:tc>
                  <a:txBody>
                    <a:bodyPr/>
                    <a:lstStyle/>
                    <a:p>
                      <a:pPr algn="ctr">
                        <a:lnSpc>
                          <a:spcPct val="107000"/>
                        </a:lnSpc>
                        <a:spcAft>
                          <a:spcPts val="0"/>
                        </a:spcAft>
                      </a:pPr>
                      <a:r>
                        <a:rPr lang="es-EC" sz="1000">
                          <a:effectLst/>
                        </a:rPr>
                        <a:t>Marca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HBM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900807"/>
                  </a:ext>
                </a:extLst>
              </a:tr>
              <a:tr h="242570">
                <a:tc>
                  <a:txBody>
                    <a:bodyPr/>
                    <a:lstStyle/>
                    <a:p>
                      <a:pPr algn="ctr">
                        <a:lnSpc>
                          <a:spcPct val="107000"/>
                        </a:lnSpc>
                        <a:spcAft>
                          <a:spcPts val="0"/>
                        </a:spcAft>
                      </a:pPr>
                      <a:r>
                        <a:rPr lang="es-EC" sz="1000">
                          <a:effectLst/>
                        </a:rPr>
                        <a:t>Origen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Alemania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9422545"/>
                  </a:ext>
                </a:extLst>
              </a:tr>
              <a:tr h="242570">
                <a:tc>
                  <a:txBody>
                    <a:bodyPr/>
                    <a:lstStyle/>
                    <a:p>
                      <a:pPr algn="ctr">
                        <a:lnSpc>
                          <a:spcPct val="107000"/>
                        </a:lnSpc>
                        <a:spcAft>
                          <a:spcPts val="0"/>
                        </a:spcAft>
                      </a:pPr>
                      <a:r>
                        <a:rPr lang="es-EC" sz="1000">
                          <a:effectLst/>
                        </a:rPr>
                        <a:t>Modelo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DMD 20A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5997943"/>
                  </a:ext>
                </a:extLst>
              </a:tr>
              <a:tr h="242570">
                <a:tc>
                  <a:txBody>
                    <a:bodyPr/>
                    <a:lstStyle/>
                    <a:p>
                      <a:pPr algn="ctr">
                        <a:lnSpc>
                          <a:spcPct val="107000"/>
                        </a:lnSpc>
                        <a:spcAft>
                          <a:spcPts val="0"/>
                        </a:spcAft>
                      </a:pPr>
                      <a:r>
                        <a:rPr lang="es-EC" sz="1000">
                          <a:effectLst/>
                        </a:rPr>
                        <a:t>Voltaje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12 [V]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57022563"/>
                  </a:ext>
                </a:extLst>
              </a:tr>
              <a:tr h="242570">
                <a:tc>
                  <a:txBody>
                    <a:bodyPr/>
                    <a:lstStyle/>
                    <a:p>
                      <a:pPr algn="ctr">
                        <a:lnSpc>
                          <a:spcPct val="107000"/>
                        </a:lnSpc>
                        <a:spcAft>
                          <a:spcPts val="0"/>
                        </a:spcAft>
                      </a:pPr>
                      <a:r>
                        <a:rPr lang="es-EC" sz="1000">
                          <a:effectLst/>
                        </a:rPr>
                        <a:t>Fases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9331790"/>
                  </a:ext>
                </a:extLst>
              </a:tr>
              <a:tr h="242570">
                <a:tc>
                  <a:txBody>
                    <a:bodyPr/>
                    <a:lstStyle/>
                    <a:p>
                      <a:pPr algn="ctr">
                        <a:lnSpc>
                          <a:spcPct val="107000"/>
                        </a:lnSpc>
                        <a:spcAft>
                          <a:spcPts val="0"/>
                        </a:spcAft>
                      </a:pPr>
                      <a:r>
                        <a:rPr lang="es-EC" sz="1000">
                          <a:effectLst/>
                        </a:rPr>
                        <a:t>Ciclos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60 [Hz]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6304382"/>
                  </a:ext>
                </a:extLst>
              </a:tr>
              <a:tr h="242570">
                <a:tc>
                  <a:txBody>
                    <a:bodyPr/>
                    <a:lstStyle/>
                    <a:p>
                      <a:pPr algn="ctr">
                        <a:lnSpc>
                          <a:spcPct val="107000"/>
                        </a:lnSpc>
                        <a:spcAft>
                          <a:spcPts val="0"/>
                        </a:spcAft>
                      </a:pPr>
                      <a:r>
                        <a:rPr lang="es-EC" sz="1000">
                          <a:effectLst/>
                        </a:rPr>
                        <a:t>Peso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a:effectLst/>
                        </a:rPr>
                        <a:t>3 [Kg]</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1716318"/>
                  </a:ext>
                </a:extLst>
              </a:tr>
              <a:tr h="242570">
                <a:tc>
                  <a:txBody>
                    <a:bodyPr/>
                    <a:lstStyle/>
                    <a:p>
                      <a:pPr algn="ctr">
                        <a:lnSpc>
                          <a:spcPct val="107000"/>
                        </a:lnSpc>
                        <a:spcAft>
                          <a:spcPts val="0"/>
                        </a:spcAft>
                      </a:pPr>
                      <a:r>
                        <a:rPr lang="es-EC" sz="1000">
                          <a:effectLst/>
                        </a:rPr>
                        <a:t>Capacidad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000" dirty="0">
                          <a:effectLst/>
                        </a:rPr>
                        <a:t>10000 x 10 E-6 (</a:t>
                      </a:r>
                      <a:r>
                        <a:rPr lang="es-EC" sz="1000" dirty="0" err="1">
                          <a:effectLst/>
                        </a:rPr>
                        <a:t>Def</a:t>
                      </a:r>
                      <a:r>
                        <a:rPr lang="es-EC" sz="1000" dirty="0">
                          <a:effectLst/>
                        </a:rPr>
                        <a:t>. </a:t>
                      </a:r>
                      <a:r>
                        <a:rPr lang="es-EC" sz="1000" dirty="0" err="1">
                          <a:effectLst/>
                        </a:rPr>
                        <a:t>Unit</a:t>
                      </a:r>
                      <a:r>
                        <a:rPr lang="es-EC" sz="10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9222910"/>
                  </a:ext>
                </a:extLst>
              </a:tr>
            </a:tbl>
          </a:graphicData>
        </a:graphic>
      </p:graphicFrame>
      <p:graphicFrame>
        <p:nvGraphicFramePr>
          <p:cNvPr id="11" name="Gráfico 10">
            <a:extLst>
              <a:ext uri="{FF2B5EF4-FFF2-40B4-BE49-F238E27FC236}">
                <a16:creationId xmlns:a16="http://schemas.microsoft.com/office/drawing/2014/main" id="{C9110129-84CB-4ACA-A5A5-5F4A7BA484B3}"/>
              </a:ext>
            </a:extLst>
          </p:cNvPr>
          <p:cNvGraphicFramePr/>
          <p:nvPr>
            <p:extLst>
              <p:ext uri="{D42A27DB-BD31-4B8C-83A1-F6EECF244321}">
                <p14:modId xmlns:p14="http://schemas.microsoft.com/office/powerpoint/2010/main" val="2577287836"/>
              </p:ext>
            </p:extLst>
          </p:nvPr>
        </p:nvGraphicFramePr>
        <p:xfrm>
          <a:off x="4975668" y="4241117"/>
          <a:ext cx="4972050" cy="266700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xmlns:a14="http://schemas.microsoft.com/office/drawing/2010/main">
        <mc:Choice Requires="a14">
          <p:sp>
            <p:nvSpPr>
              <p:cNvPr id="12" name="Rectángulo 11"/>
              <p:cNvSpPr/>
              <p:nvPr/>
            </p:nvSpPr>
            <p:spPr>
              <a:xfrm>
                <a:off x="9718502" y="5574617"/>
                <a:ext cx="247349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𝑦</m:t>
                      </m:r>
                      <m:r>
                        <a:rPr lang="es-EC" i="0">
                          <a:latin typeface="Cambria Math" panose="02040503050406030204" pitchFamily="18" charset="0"/>
                        </a:rPr>
                        <m:t>=0,0006</m:t>
                      </m:r>
                      <m:r>
                        <a:rPr lang="es-EC" i="1">
                          <a:latin typeface="Cambria Math" panose="02040503050406030204" pitchFamily="18" charset="0"/>
                        </a:rPr>
                        <m:t>𝑥</m:t>
                      </m:r>
                      <m:r>
                        <a:rPr lang="es-EC" i="0">
                          <a:latin typeface="Cambria Math" panose="02040503050406030204" pitchFamily="18" charset="0"/>
                        </a:rPr>
                        <m:t>+25,035</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9718502" y="5574617"/>
                <a:ext cx="2473498" cy="369332"/>
              </a:xfrm>
              <a:prstGeom prst="rect">
                <a:avLst/>
              </a:prstGeom>
              <a:blipFill>
                <a:blip r:embed="rId6"/>
                <a:stretch>
                  <a:fillRect b="-8197"/>
                </a:stretch>
              </a:blipFill>
            </p:spPr>
            <p:txBody>
              <a:bodyPr/>
              <a:lstStyle/>
              <a:p>
                <a:r>
                  <a:rPr lang="es-EC">
                    <a:noFill/>
                  </a:rPr>
                  <a:t> </a:t>
                </a:r>
              </a:p>
            </p:txBody>
          </p:sp>
        </mc:Fallback>
      </mc:AlternateContent>
      <p:sp>
        <p:nvSpPr>
          <p:cNvPr id="13" name="Título 1"/>
          <p:cNvSpPr txBox="1">
            <a:spLocks/>
          </p:cNvSpPr>
          <p:nvPr/>
        </p:nvSpPr>
        <p:spPr>
          <a:xfrm>
            <a:off x="8408473" y="143404"/>
            <a:ext cx="3373350" cy="1000282"/>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smtClean="0">
                <a:solidFill>
                  <a:schemeClr val="tx1"/>
                </a:solidFill>
              </a:rPr>
              <a:t>ASTM D-638</a:t>
            </a:r>
            <a:endParaRPr lang="es-EC" b="1" dirty="0">
              <a:solidFill>
                <a:schemeClr val="tx1"/>
              </a:solidFill>
            </a:endParaRPr>
          </a:p>
        </p:txBody>
      </p:sp>
    </p:spTree>
    <p:extLst>
      <p:ext uri="{BB962C8B-B14F-4D97-AF65-F5344CB8AC3E}">
        <p14:creationId xmlns:p14="http://schemas.microsoft.com/office/powerpoint/2010/main" val="17855135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89654" y="1"/>
            <a:ext cx="8596668" cy="5029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Tracción: Muestras de Prueba</a:t>
            </a:r>
          </a:p>
          <a:p>
            <a:pPr marL="0" indent="0">
              <a:buFont typeface="Wingdings 3" charset="2"/>
              <a:buNone/>
            </a:pPr>
            <a:endParaRPr lang="es-EC" sz="2000" b="1" dirty="0" smtClean="0"/>
          </a:p>
          <a:p>
            <a:pPr marL="0" indent="0">
              <a:buFont typeface="Wingdings 3" charset="2"/>
              <a:buNone/>
            </a:pPr>
            <a:endParaRPr lang="es-EC" sz="2000" b="1"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475423" y="502921"/>
            <a:ext cx="4500245" cy="2159635"/>
          </a:xfrm>
          <a:prstGeom prst="rect">
            <a:avLst/>
          </a:prstGeom>
          <a:noFill/>
          <a:ln>
            <a:noFill/>
          </a:ln>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899" y="3196498"/>
            <a:ext cx="4164769" cy="3136404"/>
          </a:xfrm>
          <a:prstGeom prst="rect">
            <a:avLst/>
          </a:prstGeom>
          <a:noFill/>
          <a:ln>
            <a:noFill/>
          </a:ln>
        </p:spPr>
      </p:pic>
      <p:sp>
        <p:nvSpPr>
          <p:cNvPr id="7" name="Marcador de contenido 2"/>
          <p:cNvSpPr txBox="1">
            <a:spLocks/>
          </p:cNvSpPr>
          <p:nvPr/>
        </p:nvSpPr>
        <p:spPr>
          <a:xfrm>
            <a:off x="1166976" y="6389757"/>
            <a:ext cx="3334577" cy="6067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Muestras maquinadas en Torno.</a:t>
            </a:r>
          </a:p>
          <a:p>
            <a:pPr marL="0" indent="0">
              <a:buFont typeface="Wingdings 3" charset="2"/>
              <a:buNone/>
            </a:pPr>
            <a:endParaRPr lang="es-EC" sz="2000" b="1" dirty="0">
              <a:solidFill>
                <a:schemeClr val="tx1"/>
              </a:solidFill>
            </a:endParaRPr>
          </a:p>
        </p:txBody>
      </p:sp>
      <p:sp>
        <p:nvSpPr>
          <p:cNvPr id="8" name="Marcador de contenido 2"/>
          <p:cNvSpPr txBox="1">
            <a:spLocks/>
          </p:cNvSpPr>
          <p:nvPr/>
        </p:nvSpPr>
        <p:spPr>
          <a:xfrm>
            <a:off x="6050280" y="0"/>
            <a:ext cx="6141720" cy="5029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2000" b="1" dirty="0" smtClean="0"/>
              <a:t>Ensayo de Tracción: Condiciones y Procedimiento</a:t>
            </a:r>
          </a:p>
          <a:p>
            <a:pPr marL="0" indent="0">
              <a:buFont typeface="Wingdings 3" charset="2"/>
              <a:buNone/>
            </a:pPr>
            <a:endParaRPr lang="es-EC" sz="2000" b="1" dirty="0" smtClean="0"/>
          </a:p>
          <a:p>
            <a:pPr marL="0" indent="0">
              <a:buFont typeface="Wingdings 3" charset="2"/>
              <a:buNone/>
            </a:pPr>
            <a:endParaRPr lang="es-EC" sz="2000" b="1" dirty="0"/>
          </a:p>
        </p:txBody>
      </p:sp>
      <p:sp>
        <p:nvSpPr>
          <p:cNvPr id="9" name="Rectángulo 8"/>
          <p:cNvSpPr/>
          <p:nvPr/>
        </p:nvSpPr>
        <p:spPr>
          <a:xfrm>
            <a:off x="6240191" y="502921"/>
            <a:ext cx="4770858" cy="646331"/>
          </a:xfrm>
          <a:prstGeom prst="rect">
            <a:avLst/>
          </a:prstGeom>
        </p:spPr>
        <p:txBody>
          <a:bodyPr wrap="none">
            <a:spAutoFit/>
          </a:bodyPr>
          <a:lstStyle/>
          <a:p>
            <a:pPr marL="285750" indent="-285750">
              <a:buFont typeface="Arial" panose="020B0604020202020204" pitchFamily="34" charset="0"/>
              <a:buChar char="•"/>
            </a:pPr>
            <a:r>
              <a:rPr lang="es-EC" dirty="0">
                <a:latin typeface="Arial" panose="020B0604020202020204" pitchFamily="34" charset="0"/>
                <a:ea typeface="Calibri" panose="020F0502020204030204" pitchFamily="34" charset="0"/>
              </a:rPr>
              <a:t>23 ± 2 °C y 50 ± </a:t>
            </a:r>
            <a:r>
              <a:rPr lang="es-EC" dirty="0" smtClean="0">
                <a:latin typeface="Arial" panose="020B0604020202020204" pitchFamily="34" charset="0"/>
                <a:ea typeface="Calibri" panose="020F0502020204030204" pitchFamily="34" charset="0"/>
              </a:rPr>
              <a:t>5 % de humedad relativa.</a:t>
            </a:r>
          </a:p>
          <a:p>
            <a:pPr marL="285750" indent="-285750">
              <a:buFont typeface="Arial" panose="020B0604020202020204" pitchFamily="34" charset="0"/>
              <a:buChar char="•"/>
            </a:pPr>
            <a:r>
              <a:rPr lang="es-EC" dirty="0" smtClean="0">
                <a:latin typeface="Arial" panose="020B0604020202020204" pitchFamily="34" charset="0"/>
                <a:ea typeface="Calibri" panose="020F0502020204030204" pitchFamily="34" charset="0"/>
              </a:rPr>
              <a:t> 72 horas de acondicionamiento.</a:t>
            </a:r>
            <a:endParaRPr lang="es-EC" dirty="0"/>
          </a:p>
        </p:txBody>
      </p:sp>
      <p:pic>
        <p:nvPicPr>
          <p:cNvPr id="10" name="Imagen 9" descr="C:\Users\Francisco\Documents\Universidad\Tesis\Ensayo de Tracción\Fotos\20180417_112320.jpg"/>
          <p:cNvPicPr/>
          <p:nvPr/>
        </p:nvPicPr>
        <p:blipFill rotWithShape="1">
          <a:blip r:embed="rId4" cstate="print">
            <a:extLst>
              <a:ext uri="{28A0092B-C50C-407E-A947-70E740481C1C}">
                <a14:useLocalDpi xmlns:a14="http://schemas.microsoft.com/office/drawing/2010/main" val="0"/>
              </a:ext>
            </a:extLst>
          </a:blip>
          <a:srcRect t="1037" b="4503"/>
          <a:stretch/>
        </p:blipFill>
        <p:spPr bwMode="auto">
          <a:xfrm rot="5400000">
            <a:off x="6903262" y="2164696"/>
            <a:ext cx="4186116" cy="3617679"/>
          </a:xfrm>
          <a:prstGeom prst="rect">
            <a:avLst/>
          </a:prstGeom>
          <a:noFill/>
          <a:ln>
            <a:noFill/>
          </a:ln>
          <a:extLst>
            <a:ext uri="{53640926-AAD7-44D8-BBD7-CCE9431645EC}">
              <a14:shadowObscured xmlns:a14="http://schemas.microsoft.com/office/drawing/2010/main"/>
            </a:ext>
          </a:extLst>
        </p:spPr>
      </p:pic>
      <p:sp>
        <p:nvSpPr>
          <p:cNvPr id="11" name="Rectángulo 10"/>
          <p:cNvSpPr/>
          <p:nvPr/>
        </p:nvSpPr>
        <p:spPr>
          <a:xfrm>
            <a:off x="6240191" y="1191699"/>
            <a:ext cx="5845129" cy="646331"/>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Medición del módulo de elasticidad cuando se aplicó: 100, 200, 300 y 350 [</a:t>
            </a:r>
            <a:r>
              <a:rPr lang="es-EC" dirty="0" err="1" smtClean="0">
                <a:latin typeface="Arial" panose="020B0604020202020204" pitchFamily="34" charset="0"/>
              </a:rPr>
              <a:t>kgf</a:t>
            </a:r>
            <a:r>
              <a:rPr lang="es-EC" dirty="0" smtClean="0">
                <a:latin typeface="Arial" panose="020B0604020202020204" pitchFamily="34" charset="0"/>
              </a:rPr>
              <a:t>].</a:t>
            </a:r>
            <a:endParaRPr lang="es-EC" dirty="0"/>
          </a:p>
        </p:txBody>
      </p:sp>
      <p:sp>
        <p:nvSpPr>
          <p:cNvPr id="12" name="Rectángulo 11"/>
          <p:cNvSpPr/>
          <p:nvPr/>
        </p:nvSpPr>
        <p:spPr>
          <a:xfrm>
            <a:off x="6240191" y="6066592"/>
            <a:ext cx="5845129" cy="646331"/>
          </a:xfrm>
          <a:prstGeom prst="rect">
            <a:avLst/>
          </a:prstGeom>
        </p:spPr>
        <p:txBody>
          <a:bodyPr wrap="square">
            <a:spAutoFit/>
          </a:bodyPr>
          <a:lstStyle/>
          <a:p>
            <a:pPr marL="285750" indent="-285750">
              <a:buFont typeface="Arial" panose="020B0604020202020204" pitchFamily="34" charset="0"/>
              <a:buChar char="•"/>
            </a:pPr>
            <a:r>
              <a:rPr lang="es-EC" dirty="0" smtClean="0">
                <a:latin typeface="Arial" panose="020B0604020202020204" pitchFamily="34" charset="0"/>
              </a:rPr>
              <a:t>Se realizó las pruebas hasta la rotura de las muestras.</a:t>
            </a:r>
            <a:endParaRPr lang="es-EC" dirty="0"/>
          </a:p>
        </p:txBody>
      </p:sp>
      <p:sp>
        <p:nvSpPr>
          <p:cNvPr id="13" name="Marcador de contenido 2"/>
          <p:cNvSpPr txBox="1">
            <a:spLocks/>
          </p:cNvSpPr>
          <p:nvPr/>
        </p:nvSpPr>
        <p:spPr>
          <a:xfrm>
            <a:off x="2273353" y="2695622"/>
            <a:ext cx="1475688" cy="44402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C" sz="1600" b="1" dirty="0" smtClean="0">
                <a:solidFill>
                  <a:schemeClr val="tx1"/>
                </a:solidFill>
              </a:rPr>
              <a:t>Dimensiones </a:t>
            </a:r>
          </a:p>
          <a:p>
            <a:pPr marL="0" indent="0">
              <a:buFont typeface="Wingdings 3" charset="2"/>
              <a:buNone/>
            </a:pPr>
            <a:endParaRPr lang="es-EC" sz="2000" b="1" dirty="0">
              <a:solidFill>
                <a:schemeClr val="tx1"/>
              </a:solidFill>
            </a:endParaRPr>
          </a:p>
        </p:txBody>
      </p:sp>
    </p:spTree>
    <p:extLst>
      <p:ext uri="{BB962C8B-B14F-4D97-AF65-F5344CB8AC3E}">
        <p14:creationId xmlns:p14="http://schemas.microsoft.com/office/powerpoint/2010/main" val="214090668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942</TotalTime>
  <Words>3699</Words>
  <Application>Microsoft Office PowerPoint</Application>
  <PresentationFormat>Panorámica</PresentationFormat>
  <Paragraphs>1151</Paragraphs>
  <Slides>34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34</vt:i4>
      </vt:variant>
    </vt:vector>
  </HeadingPairs>
  <TitlesOfParts>
    <vt:vector size="43" baseType="lpstr">
      <vt:lpstr>Arial</vt:lpstr>
      <vt:lpstr>Calibri</vt:lpstr>
      <vt:lpstr>Cambria Math</vt:lpstr>
      <vt:lpstr>Symbol</vt:lpstr>
      <vt:lpstr>Times New Roman</vt:lpstr>
      <vt:lpstr>Trebuchet MS</vt:lpstr>
      <vt:lpstr>Wingdings</vt:lpstr>
      <vt:lpstr>Wingdings 3</vt:lpstr>
      <vt:lpstr>Faceta</vt:lpstr>
      <vt:lpstr>UNIVERSIDAD DE LAS FUERZAS ARMADAS – ESPE DEPARTAMENTO DE CIENCIAS DE LA ENERGÍA Y MECÁNICA</vt:lpstr>
      <vt:lpstr>Introducción</vt:lpstr>
      <vt:lpstr>Objetivos</vt:lpstr>
      <vt:lpstr>Marco Teórico</vt:lpstr>
      <vt:lpstr>Presentación de PowerPoint</vt:lpstr>
      <vt:lpstr>Presentación de PowerPoint</vt:lpstr>
      <vt:lpstr>Presentación de PowerPoint</vt:lpstr>
      <vt:lpstr>Caracterización del Duralón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Económico</vt:lpstr>
      <vt:lpstr>Conclusiones</vt:lpstr>
      <vt:lpstr>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Aramadas - ESPE</dc:title>
  <dc:creator>Francisco Velasquez</dc:creator>
  <cp:lastModifiedBy>Francisco Velasquez</cp:lastModifiedBy>
  <cp:revision>52</cp:revision>
  <dcterms:created xsi:type="dcterms:W3CDTF">2018-09-06T15:34:53Z</dcterms:created>
  <dcterms:modified xsi:type="dcterms:W3CDTF">2018-09-10T17:09:08Z</dcterms:modified>
</cp:coreProperties>
</file>