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64" r:id="rId4"/>
    <p:sldId id="290" r:id="rId5"/>
    <p:sldId id="266" r:id="rId6"/>
    <p:sldId id="268" r:id="rId7"/>
    <p:sldId id="267" r:id="rId8"/>
    <p:sldId id="295" r:id="rId9"/>
    <p:sldId id="271" r:id="rId10"/>
    <p:sldId id="270" r:id="rId11"/>
    <p:sldId id="272" r:id="rId12"/>
    <p:sldId id="273" r:id="rId13"/>
    <p:sldId id="283" r:id="rId14"/>
    <p:sldId id="280" r:id="rId15"/>
    <p:sldId id="284" r:id="rId16"/>
    <p:sldId id="302" r:id="rId17"/>
    <p:sldId id="274" r:id="rId18"/>
    <p:sldId id="303" r:id="rId19"/>
    <p:sldId id="304" r:id="rId20"/>
    <p:sldId id="296" r:id="rId21"/>
    <p:sldId id="305" r:id="rId22"/>
    <p:sldId id="306" r:id="rId23"/>
    <p:sldId id="275" r:id="rId24"/>
    <p:sldId id="281" r:id="rId25"/>
    <p:sldId id="276" r:id="rId26"/>
    <p:sldId id="277" r:id="rId27"/>
    <p:sldId id="285" r:id="rId28"/>
    <p:sldId id="286" r:id="rId29"/>
    <p:sldId id="287" r:id="rId30"/>
    <p:sldId id="297" r:id="rId31"/>
    <p:sldId id="298" r:id="rId32"/>
    <p:sldId id="300" r:id="rId33"/>
    <p:sldId id="288" r:id="rId34"/>
    <p:sldId id="299" r:id="rId35"/>
    <p:sldId id="301" r:id="rId36"/>
    <p:sldId id="278" r:id="rId37"/>
    <p:sldId id="279" r:id="rId38"/>
    <p:sldId id="289" r:id="rId39"/>
    <p:sldId id="294" r:id="rId4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41" d="100"/>
          <a:sy n="41" d="100"/>
        </p:scale>
        <p:origin x="66"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098b151e7f268cdd/Documents/DOSIFICACION-HORMIG&#211;N%20(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098b151e7f268cdd/Documents/DOSIFICACION-HORMIG&#211;N%20(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rwin\Documents\ESPE\PROYECTO%20DE%20TITULACI&#211;N\ENSAYOS%20LABORATORIO\ENSAYO%20A%20LA%20FLEX\RESULTADOS%20DE%20CARGA%20A%20FLEX.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arwin\Documents\ESPE\PROYECTO%20DE%20TITULACI&#211;N\APU_PRESUPUESTO_TESI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arwin\Documents\ESPE\PROYECTO%20DE%20TITULACI&#211;N\APU_PRESUPUESTO_TESI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sz="1025" b="1" i="0" u="none" strike="noStrike" baseline="0">
                <a:solidFill>
                  <a:srgbClr val="000000"/>
                </a:solidFill>
                <a:latin typeface="Arial"/>
                <a:ea typeface="Arial"/>
                <a:cs typeface="Arial"/>
              </a:defRPr>
            </a:pPr>
            <a:r>
              <a:rPr lang="es-ES"/>
              <a:t>CURVA GRANULOMÉTRICA FINO</a:t>
            </a:r>
          </a:p>
        </c:rich>
      </c:tx>
      <c:layout>
        <c:manualLayout>
          <c:xMode val="edge"/>
          <c:yMode val="edge"/>
          <c:x val="0.21587366579177605"/>
          <c:y val="1.6806859142607249E-2"/>
        </c:manualLayout>
      </c:layout>
      <c:overlay val="0"/>
      <c:spPr>
        <a:noFill/>
        <a:ln w="25400">
          <a:noFill/>
        </a:ln>
      </c:spPr>
    </c:title>
    <c:autoTitleDeleted val="0"/>
    <c:plotArea>
      <c:layout>
        <c:manualLayout>
          <c:layoutTarget val="inner"/>
          <c:xMode val="edge"/>
          <c:yMode val="edge"/>
          <c:x val="0.13968297272747021"/>
          <c:y val="0.12324963686547202"/>
          <c:w val="0.79682786714988785"/>
          <c:h val="0.756304589856304"/>
        </c:manualLayout>
      </c:layout>
      <c:scatterChart>
        <c:scatterStyle val="lineMarker"/>
        <c:varyColors val="0"/>
        <c:ser>
          <c:idx val="0"/>
          <c:order val="0"/>
          <c:tx>
            <c:v>CURVA</c:v>
          </c:tx>
          <c:spPr>
            <a:ln w="12700">
              <a:solidFill>
                <a:srgbClr val="FF0000"/>
              </a:solidFill>
              <a:prstDash val="solid"/>
            </a:ln>
          </c:spPr>
          <c:marker>
            <c:symbol val="diamond"/>
            <c:size val="5"/>
            <c:spPr>
              <a:solidFill>
                <a:srgbClr val="FF0000"/>
              </a:solidFill>
              <a:ln>
                <a:solidFill>
                  <a:srgbClr val="FF0000"/>
                </a:solidFill>
                <a:prstDash val="solid"/>
              </a:ln>
            </c:spPr>
          </c:marker>
          <c:xVal>
            <c:numRef>
              <c:f>'[DOSIFICACION-HORMIGÓN (1).xlsx]Granulometrías CAUCHO Modificad'!$I$33:$I$39</c:f>
              <c:numCache>
                <c:formatCode>General</c:formatCode>
                <c:ptCount val="7"/>
                <c:pt idx="0">
                  <c:v>9.5</c:v>
                </c:pt>
                <c:pt idx="1">
                  <c:v>4.75</c:v>
                </c:pt>
                <c:pt idx="2" formatCode="0.00">
                  <c:v>2.36</c:v>
                </c:pt>
                <c:pt idx="3" formatCode="0.00">
                  <c:v>1.18</c:v>
                </c:pt>
                <c:pt idx="4" formatCode="0.00">
                  <c:v>0.6</c:v>
                </c:pt>
                <c:pt idx="5" formatCode="0.00">
                  <c:v>0.3</c:v>
                </c:pt>
                <c:pt idx="6" formatCode="0.00">
                  <c:v>0.15</c:v>
                </c:pt>
              </c:numCache>
            </c:numRef>
          </c:xVal>
          <c:yVal>
            <c:numRef>
              <c:f>'[DOSIFICACION-HORMIGÓN (1).xlsx]Granulometrías CAUCHO Modificad'!$J$33:$J$39</c:f>
              <c:numCache>
                <c:formatCode>0</c:formatCode>
                <c:ptCount val="7"/>
                <c:pt idx="0">
                  <c:v>100</c:v>
                </c:pt>
                <c:pt idx="1">
                  <c:v>100</c:v>
                </c:pt>
                <c:pt idx="2">
                  <c:v>83.02128340534486</c:v>
                </c:pt>
                <c:pt idx="3">
                  <c:v>51.440230436869896</c:v>
                </c:pt>
                <c:pt idx="4">
                  <c:v>29.820771323411748</c:v>
                </c:pt>
                <c:pt idx="5">
                  <c:v>6.0649703952632308</c:v>
                </c:pt>
                <c:pt idx="6">
                  <c:v>2.5524083853416499</c:v>
                </c:pt>
              </c:numCache>
            </c:numRef>
          </c:yVal>
          <c:smooth val="0"/>
          <c:extLst>
            <c:ext xmlns:c16="http://schemas.microsoft.com/office/drawing/2014/chart" uri="{C3380CC4-5D6E-409C-BE32-E72D297353CC}">
              <c16:uniqueId val="{00000000-4B22-4C02-908B-985AB9BFDC1C}"/>
            </c:ext>
          </c:extLst>
        </c:ser>
        <c:ser>
          <c:idx val="1"/>
          <c:order val="1"/>
          <c:tx>
            <c:v>MÁXIMO</c:v>
          </c:tx>
          <c:spPr>
            <a:ln w="12700">
              <a:solidFill>
                <a:srgbClr val="0070C0"/>
              </a:solidFill>
            </a:ln>
          </c:spPr>
          <c:marker>
            <c:symbol val="none"/>
          </c:marker>
          <c:xVal>
            <c:numRef>
              <c:f>'[DOSIFICACION-HORMIGÓN (1).xlsx]Granulometrías CAUCHO Modificad'!$I$33:$I$39</c:f>
              <c:numCache>
                <c:formatCode>General</c:formatCode>
                <c:ptCount val="7"/>
                <c:pt idx="0">
                  <c:v>9.5</c:v>
                </c:pt>
                <c:pt idx="1">
                  <c:v>4.75</c:v>
                </c:pt>
                <c:pt idx="2" formatCode="0.00">
                  <c:v>2.36</c:v>
                </c:pt>
                <c:pt idx="3" formatCode="0.00">
                  <c:v>1.18</c:v>
                </c:pt>
                <c:pt idx="4" formatCode="0.00">
                  <c:v>0.6</c:v>
                </c:pt>
                <c:pt idx="5" formatCode="0.00">
                  <c:v>0.3</c:v>
                </c:pt>
                <c:pt idx="6" formatCode="0.00">
                  <c:v>0.15</c:v>
                </c:pt>
              </c:numCache>
            </c:numRef>
          </c:xVal>
          <c:yVal>
            <c:numRef>
              <c:f>'[DOSIFICACION-HORMIGÓN (1).xlsx]Granulometrías CAUCHO Modificad'!$K$33:$K$39</c:f>
              <c:numCache>
                <c:formatCode>General</c:formatCode>
                <c:ptCount val="7"/>
                <c:pt idx="0">
                  <c:v>100</c:v>
                </c:pt>
                <c:pt idx="1">
                  <c:v>95</c:v>
                </c:pt>
                <c:pt idx="2">
                  <c:v>80</c:v>
                </c:pt>
                <c:pt idx="3">
                  <c:v>50</c:v>
                </c:pt>
                <c:pt idx="4">
                  <c:v>25</c:v>
                </c:pt>
                <c:pt idx="5">
                  <c:v>10</c:v>
                </c:pt>
                <c:pt idx="6">
                  <c:v>2</c:v>
                </c:pt>
              </c:numCache>
            </c:numRef>
          </c:yVal>
          <c:smooth val="0"/>
          <c:extLst>
            <c:ext xmlns:c16="http://schemas.microsoft.com/office/drawing/2014/chart" uri="{C3380CC4-5D6E-409C-BE32-E72D297353CC}">
              <c16:uniqueId val="{00000001-4B22-4C02-908B-985AB9BFDC1C}"/>
            </c:ext>
          </c:extLst>
        </c:ser>
        <c:ser>
          <c:idx val="2"/>
          <c:order val="2"/>
          <c:tx>
            <c:v>MÍNIMO</c:v>
          </c:tx>
          <c:spPr>
            <a:ln w="12700">
              <a:solidFill>
                <a:schemeClr val="accent2">
                  <a:lumMod val="50000"/>
                </a:schemeClr>
              </a:solidFill>
            </a:ln>
          </c:spPr>
          <c:marker>
            <c:symbol val="none"/>
          </c:marker>
          <c:xVal>
            <c:numRef>
              <c:f>'[DOSIFICACION-HORMIGÓN (1).xlsx]Granulometrías CAUCHO Modificad'!$I$33:$I$39</c:f>
              <c:numCache>
                <c:formatCode>General</c:formatCode>
                <c:ptCount val="7"/>
                <c:pt idx="0">
                  <c:v>9.5</c:v>
                </c:pt>
                <c:pt idx="1">
                  <c:v>4.75</c:v>
                </c:pt>
                <c:pt idx="2" formatCode="0.00">
                  <c:v>2.36</c:v>
                </c:pt>
                <c:pt idx="3" formatCode="0.00">
                  <c:v>1.18</c:v>
                </c:pt>
                <c:pt idx="4" formatCode="0.00">
                  <c:v>0.6</c:v>
                </c:pt>
                <c:pt idx="5" formatCode="0.00">
                  <c:v>0.3</c:v>
                </c:pt>
                <c:pt idx="6" formatCode="0.00">
                  <c:v>0.15</c:v>
                </c:pt>
              </c:numCache>
            </c:numRef>
          </c:xVal>
          <c:yVal>
            <c:numRef>
              <c:f>'[DOSIFICACION-HORMIGÓN (1).xlsx]Granulometrías CAUCHO Modificad'!$L$33:$L$39</c:f>
              <c:numCache>
                <c:formatCode>General</c:formatCode>
                <c:ptCount val="7"/>
                <c:pt idx="0">
                  <c:v>100</c:v>
                </c:pt>
                <c:pt idx="1">
                  <c:v>100</c:v>
                </c:pt>
                <c:pt idx="2">
                  <c:v>100</c:v>
                </c:pt>
                <c:pt idx="3">
                  <c:v>85</c:v>
                </c:pt>
                <c:pt idx="4">
                  <c:v>60</c:v>
                </c:pt>
                <c:pt idx="5">
                  <c:v>30</c:v>
                </c:pt>
                <c:pt idx="6">
                  <c:v>10</c:v>
                </c:pt>
              </c:numCache>
            </c:numRef>
          </c:yVal>
          <c:smooth val="0"/>
          <c:extLst>
            <c:ext xmlns:c16="http://schemas.microsoft.com/office/drawing/2014/chart" uri="{C3380CC4-5D6E-409C-BE32-E72D297353CC}">
              <c16:uniqueId val="{00000002-4B22-4C02-908B-985AB9BFDC1C}"/>
            </c:ext>
          </c:extLst>
        </c:ser>
        <c:dLbls>
          <c:showLegendKey val="0"/>
          <c:showVal val="0"/>
          <c:showCatName val="0"/>
          <c:showSerName val="0"/>
          <c:showPercent val="0"/>
          <c:showBubbleSize val="0"/>
        </c:dLbls>
        <c:axId val="130647192"/>
        <c:axId val="130646800"/>
      </c:scatterChart>
      <c:valAx>
        <c:axId val="130647192"/>
        <c:scaling>
          <c:logBase val="10"/>
          <c:orientation val="maxMin"/>
        </c:scaling>
        <c:delete val="0"/>
        <c:axPos val="b"/>
        <c:majorGridlines>
          <c:spPr>
            <a:ln w="3175">
              <a:solidFill>
                <a:srgbClr val="000000"/>
              </a:solidFill>
              <a:prstDash val="solid"/>
            </a:ln>
          </c:spPr>
        </c:majorGridlines>
        <c:minorGridlines>
          <c:spPr>
            <a:ln w="3175">
              <a:solidFill>
                <a:srgbClr val="000000"/>
              </a:solidFill>
              <a:prstDash val="solid"/>
            </a:ln>
          </c:spPr>
        </c:minorGridlines>
        <c:title>
          <c:tx>
            <c:rich>
              <a:bodyPr/>
              <a:lstStyle/>
              <a:p>
                <a:pPr>
                  <a:defRPr lang="es-EC"/>
                </a:pPr>
                <a:r>
                  <a:rPr lang="es-EC"/>
                  <a:t>ABERTURA</a:t>
                </a:r>
                <a:r>
                  <a:rPr lang="es-EC" baseline="0"/>
                  <a:t> MALLA  MM</a:t>
                </a:r>
                <a:endParaRPr lang="es-EC"/>
              </a:p>
            </c:rich>
          </c:tx>
          <c:overlay val="0"/>
        </c:title>
        <c:numFmt formatCode="General" sourceLinked="1"/>
        <c:majorTickMark val="out"/>
        <c:minorTickMark val="none"/>
        <c:tickLblPos val="nextTo"/>
        <c:spPr>
          <a:ln w="3175">
            <a:solidFill>
              <a:srgbClr val="000000"/>
            </a:solidFill>
            <a:prstDash val="solid"/>
          </a:ln>
        </c:spPr>
        <c:txPr>
          <a:bodyPr rot="0" vert="horz"/>
          <a:lstStyle/>
          <a:p>
            <a:pPr>
              <a:defRPr lang="es-EC" sz="900" b="0" i="0" u="none" strike="noStrike" baseline="0">
                <a:solidFill>
                  <a:srgbClr val="000000"/>
                </a:solidFill>
                <a:latin typeface="Arial"/>
                <a:ea typeface="Arial"/>
                <a:cs typeface="Arial"/>
              </a:defRPr>
            </a:pPr>
            <a:endParaRPr lang="es-EC"/>
          </a:p>
        </c:txPr>
        <c:crossAx val="130646800"/>
        <c:crosses val="autoZero"/>
        <c:crossBetween val="midCat"/>
      </c:valAx>
      <c:valAx>
        <c:axId val="130646800"/>
        <c:scaling>
          <c:orientation val="minMax"/>
          <c:max val="100"/>
        </c:scaling>
        <c:delete val="0"/>
        <c:axPos val="l"/>
        <c:majorGridlines>
          <c:spPr>
            <a:ln w="3175">
              <a:solidFill>
                <a:srgbClr val="000000"/>
              </a:solidFill>
              <a:prstDash val="solid"/>
            </a:ln>
          </c:spPr>
        </c:majorGridlines>
        <c:title>
          <c:tx>
            <c:rich>
              <a:bodyPr rot="-5400000" vert="horz"/>
              <a:lstStyle/>
              <a:p>
                <a:pPr>
                  <a:defRPr lang="es-EC"/>
                </a:pPr>
                <a:r>
                  <a:rPr lang="es-EC"/>
                  <a:t>PORCENTAJE QUE</a:t>
                </a:r>
                <a:r>
                  <a:rPr lang="es-EC" baseline="0"/>
                  <a:t> PASA </a:t>
                </a:r>
                <a:endParaRPr lang="es-EC"/>
              </a:p>
            </c:rich>
          </c:tx>
          <c:overlay val="0"/>
        </c:title>
        <c:numFmt formatCode="0" sourceLinked="0"/>
        <c:majorTickMark val="in"/>
        <c:minorTickMark val="none"/>
        <c:tickLblPos val="nextTo"/>
        <c:spPr>
          <a:ln w="3175">
            <a:solidFill>
              <a:srgbClr val="000000"/>
            </a:solidFill>
            <a:prstDash val="solid"/>
          </a:ln>
        </c:spPr>
        <c:txPr>
          <a:bodyPr rot="0" vert="horz"/>
          <a:lstStyle/>
          <a:p>
            <a:pPr rtl="0">
              <a:defRPr lang="es-EC" sz="900" b="0" i="0" u="none" strike="noStrike" baseline="0">
                <a:solidFill>
                  <a:srgbClr val="000000"/>
                </a:solidFill>
                <a:latin typeface="Arial"/>
                <a:ea typeface="Arial"/>
                <a:cs typeface="Arial"/>
              </a:defRPr>
            </a:pPr>
            <a:endParaRPr lang="es-EC"/>
          </a:p>
        </c:txPr>
        <c:crossAx val="130647192"/>
        <c:crosses val="max"/>
        <c:crossBetween val="midCat"/>
      </c:valAx>
    </c:plotArea>
    <c:legend>
      <c:legendPos val="r"/>
      <c:layout>
        <c:manualLayout>
          <c:xMode val="edge"/>
          <c:yMode val="edge"/>
          <c:x val="0.83666666666666667"/>
          <c:y val="0.45013028348831963"/>
          <c:w val="0.14053041641963676"/>
          <c:h val="0.17487309206436921"/>
        </c:manualLayout>
      </c:layout>
      <c:overlay val="0"/>
      <c:txPr>
        <a:bodyPr/>
        <a:lstStyle/>
        <a:p>
          <a:pPr>
            <a:defRPr lang="es-EC"/>
          </a:pPr>
          <a:endParaRPr lang="es-EC"/>
        </a:p>
      </c:txPr>
    </c:legend>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dk1"/>
                </a:solidFill>
                <a:latin typeface="+mn-lt"/>
                <a:ea typeface="+mn-ea"/>
                <a:cs typeface="+mn-cs"/>
              </a:defRPr>
            </a:pPr>
            <a:r>
              <a:rPr lang="es-EC" b="1" u="sng"/>
              <a:t>Resistencia a la compresión de Hormigón con inclusión de fibra de caucho</a:t>
            </a:r>
          </a:p>
        </c:rich>
      </c:tx>
      <c:overlay val="0"/>
      <c:spPr>
        <a:noFill/>
        <a:ln>
          <a:noFill/>
        </a:ln>
        <a:effectLst/>
      </c:spPr>
      <c:txPr>
        <a:bodyPr rot="0" spcFirstLastPara="1" vertOverflow="ellipsis" vert="horz" wrap="square" anchor="ctr" anchorCtr="1"/>
        <a:lstStyle/>
        <a:p>
          <a:pPr>
            <a:defRPr sz="1400" b="1" i="0" u="sng" strike="noStrike" kern="1200" spc="0" baseline="0">
              <a:solidFill>
                <a:schemeClr val="dk1"/>
              </a:solidFill>
              <a:latin typeface="+mn-lt"/>
              <a:ea typeface="+mn-ea"/>
              <a:cs typeface="+mn-cs"/>
            </a:defRPr>
          </a:pPr>
          <a:endParaRPr lang="es-EC"/>
        </a:p>
      </c:txPr>
    </c:title>
    <c:autoTitleDeleted val="0"/>
    <c:plotArea>
      <c:layout>
        <c:manualLayout>
          <c:layoutTarget val="inner"/>
          <c:xMode val="edge"/>
          <c:yMode val="edge"/>
          <c:x val="0.13056782262725761"/>
          <c:y val="0.20029574861367838"/>
          <c:w val="0.80276898820706499"/>
          <c:h val="0.63555154496630617"/>
        </c:manualLayout>
      </c:layout>
      <c:scatterChart>
        <c:scatterStyle val="smoothMarker"/>
        <c:varyColors val="0"/>
        <c:ser>
          <c:idx val="0"/>
          <c:order val="0"/>
          <c:tx>
            <c:v>Prueba 1</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'[DOSIFICACION-HORMIGÓN (1).xlsx]RESULTADOS CILINDROS'!$B$22:$B$27</c:f>
              <c:numCache>
                <c:formatCode>General</c:formatCode>
                <c:ptCount val="6"/>
                <c:pt idx="0">
                  <c:v>5</c:v>
                </c:pt>
                <c:pt idx="1">
                  <c:v>10</c:v>
                </c:pt>
                <c:pt idx="2">
                  <c:v>20</c:v>
                </c:pt>
                <c:pt idx="3">
                  <c:v>30</c:v>
                </c:pt>
                <c:pt idx="4">
                  <c:v>40</c:v>
                </c:pt>
                <c:pt idx="5">
                  <c:v>50</c:v>
                </c:pt>
              </c:numCache>
            </c:numRef>
          </c:xVal>
          <c:yVal>
            <c:numRef>
              <c:f>'[DOSIFICACION-HORMIGÓN (1).xlsx]RESULTADOS CILINDROS'!$C$22:$C$27</c:f>
              <c:numCache>
                <c:formatCode>0.00</c:formatCode>
                <c:ptCount val="6"/>
                <c:pt idx="0">
                  <c:v>114.66499999999999</c:v>
                </c:pt>
                <c:pt idx="1">
                  <c:v>129.69999999999999</c:v>
                </c:pt>
                <c:pt idx="2">
                  <c:v>132.88499999999999</c:v>
                </c:pt>
                <c:pt idx="3">
                  <c:v>118.495</c:v>
                </c:pt>
                <c:pt idx="4">
                  <c:v>116.035</c:v>
                </c:pt>
                <c:pt idx="5">
                  <c:v>113.55500000000001</c:v>
                </c:pt>
              </c:numCache>
            </c:numRef>
          </c:yVal>
          <c:smooth val="1"/>
          <c:extLst>
            <c:ext xmlns:c16="http://schemas.microsoft.com/office/drawing/2014/chart" uri="{C3380CC4-5D6E-409C-BE32-E72D297353CC}">
              <c16:uniqueId val="{00000000-2E79-45E5-B8B8-87B7F181DDC4}"/>
            </c:ext>
          </c:extLst>
        </c:ser>
        <c:ser>
          <c:idx val="1"/>
          <c:order val="1"/>
          <c:tx>
            <c:v>Prueba 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'[DOSIFICACION-HORMIGÓN (1).xlsx]RESULTADOS CILINDROS'!$E$22:$E$27</c:f>
              <c:numCache>
                <c:formatCode>General</c:formatCode>
                <c:ptCount val="6"/>
                <c:pt idx="0">
                  <c:v>5</c:v>
                </c:pt>
                <c:pt idx="1">
                  <c:v>10</c:v>
                </c:pt>
                <c:pt idx="2">
                  <c:v>20</c:v>
                </c:pt>
                <c:pt idx="3">
                  <c:v>30</c:v>
                </c:pt>
                <c:pt idx="4">
                  <c:v>40</c:v>
                </c:pt>
                <c:pt idx="5">
                  <c:v>50</c:v>
                </c:pt>
              </c:numCache>
            </c:numRef>
          </c:xVal>
          <c:yVal>
            <c:numRef>
              <c:f>'[DOSIFICACION-HORMIGÓN (1).xlsx]RESULTADOS CILINDROS'!$F$22:$F$27</c:f>
              <c:numCache>
                <c:formatCode>0.00</c:formatCode>
                <c:ptCount val="6"/>
                <c:pt idx="0">
                  <c:v>116.25999999999999</c:v>
                </c:pt>
                <c:pt idx="1">
                  <c:v>128.38</c:v>
                </c:pt>
                <c:pt idx="2">
                  <c:v>131.23500000000001</c:v>
                </c:pt>
                <c:pt idx="3">
                  <c:v>124.01</c:v>
                </c:pt>
                <c:pt idx="4">
                  <c:v>118.66</c:v>
                </c:pt>
                <c:pt idx="5">
                  <c:v>114.495</c:v>
                </c:pt>
              </c:numCache>
            </c:numRef>
          </c:yVal>
          <c:smooth val="1"/>
          <c:extLst>
            <c:ext xmlns:c16="http://schemas.microsoft.com/office/drawing/2014/chart" uri="{C3380CC4-5D6E-409C-BE32-E72D297353CC}">
              <c16:uniqueId val="{00000001-2E79-45E5-B8B8-87B7F181DDC4}"/>
            </c:ext>
          </c:extLst>
        </c:ser>
        <c:dLbls>
          <c:showLegendKey val="0"/>
          <c:showVal val="0"/>
          <c:showCatName val="0"/>
          <c:showSerName val="0"/>
          <c:showPercent val="0"/>
          <c:showBubbleSize val="0"/>
        </c:dLbls>
        <c:axId val="213463744"/>
        <c:axId val="533696040"/>
      </c:scatterChart>
      <c:valAx>
        <c:axId val="2134637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s-EC"/>
                  <a:t>% Adición Fibra de Caucho</a:t>
                </a:r>
              </a:p>
            </c:rich>
          </c:tx>
          <c:layout>
            <c:manualLayout>
              <c:xMode val="edge"/>
              <c:yMode val="edge"/>
              <c:x val="0.33635643876163607"/>
              <c:y val="0.9119522028323169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533696040"/>
        <c:crosses val="autoZero"/>
        <c:crossBetween val="midCat"/>
        <c:majorUnit val="5"/>
        <c:minorUnit val="1"/>
      </c:valAx>
      <c:valAx>
        <c:axId val="533696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s-EC"/>
                  <a:t>Resistencia a la Compresión kg/cm2</a:t>
                </a:r>
              </a:p>
            </c:rich>
          </c:tx>
          <c:layout>
            <c:manualLayout>
              <c:xMode val="edge"/>
              <c:yMode val="edge"/>
              <c:x val="1.5728569823615323E-2"/>
              <c:y val="0.2059365130190519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13463744"/>
        <c:crosses val="autoZero"/>
        <c:crossBetween val="midCat"/>
      </c:valAx>
      <c:spPr>
        <a:noFill/>
        <a:ln>
          <a:noFill/>
        </a:ln>
        <a:effectLst/>
      </c:spPr>
    </c:plotArea>
    <c:legend>
      <c:legendPos val="r"/>
      <c:layout>
        <c:manualLayout>
          <c:xMode val="edge"/>
          <c:yMode val="edge"/>
          <c:x val="0.80845167353332892"/>
          <c:y val="0.45458366687528201"/>
          <c:w val="0.13384985440769043"/>
          <c:h val="0.124769819669029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Esfuerzo vs Deformación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0.12056769267477929"/>
          <c:y val="0.12418489475856379"/>
          <c:w val="0.6885534718788171"/>
          <c:h val="0.7325362489029531"/>
        </c:manualLayout>
      </c:layout>
      <c:scatterChart>
        <c:scatterStyle val="smoothMarker"/>
        <c:varyColors val="0"/>
        <c:ser>
          <c:idx val="2"/>
          <c:order val="0"/>
          <c:tx>
            <c:v>0% caucho</c:v>
          </c:tx>
          <c:spPr>
            <a:ln w="19050" cap="rnd">
              <a:solidFill>
                <a:schemeClr val="accent3"/>
              </a:solidFill>
              <a:round/>
            </a:ln>
            <a:effectLst/>
          </c:spPr>
          <c:marker>
            <c:symbol val="none"/>
          </c:marker>
          <c:xVal>
            <c:numRef>
              <c:f>'modulo elasticidad 0%'!$H$9:$H$23</c:f>
              <c:numCache>
                <c:formatCode>General</c:formatCode>
                <c:ptCount val="15"/>
                <c:pt idx="0">
                  <c:v>0</c:v>
                </c:pt>
                <c:pt idx="1">
                  <c:v>4.2305129913391075E-2</c:v>
                </c:pt>
                <c:pt idx="2">
                  <c:v>8.461025982678215E-2</c:v>
                </c:pt>
                <c:pt idx="3">
                  <c:v>0.12691538974017322</c:v>
                </c:pt>
                <c:pt idx="4">
                  <c:v>0.1692205196535643</c:v>
                </c:pt>
                <c:pt idx="5">
                  <c:v>0.21152564956695538</c:v>
                </c:pt>
                <c:pt idx="6">
                  <c:v>0.25383077948034644</c:v>
                </c:pt>
                <c:pt idx="7">
                  <c:v>0.29613590939373757</c:v>
                </c:pt>
                <c:pt idx="8">
                  <c:v>0.3384410393071286</c:v>
                </c:pt>
                <c:pt idx="9">
                  <c:v>0.38074616922051963</c:v>
                </c:pt>
                <c:pt idx="10">
                  <c:v>0.42305129913391076</c:v>
                </c:pt>
                <c:pt idx="11">
                  <c:v>0.46535642904730184</c:v>
                </c:pt>
                <c:pt idx="12">
                  <c:v>0.50766155896069287</c:v>
                </c:pt>
                <c:pt idx="13">
                  <c:v>0.59227181878747515</c:v>
                </c:pt>
                <c:pt idx="14">
                  <c:v>0.6768820786142572</c:v>
                </c:pt>
              </c:numCache>
            </c:numRef>
          </c:xVal>
          <c:yVal>
            <c:numRef>
              <c:f>'modulo elasticidad 0%'!$E$9:$E$23</c:f>
              <c:numCache>
                <c:formatCode>0.000</c:formatCode>
                <c:ptCount val="15"/>
                <c:pt idx="0">
                  <c:v>2.3631672104354884</c:v>
                </c:pt>
                <c:pt idx="1">
                  <c:v>16.264803429570073</c:v>
                </c:pt>
                <c:pt idx="2">
                  <c:v>23.97005989739846</c:v>
                </c:pt>
                <c:pt idx="3">
                  <c:v>30.85985725740052</c:v>
                </c:pt>
                <c:pt idx="4">
                  <c:v>37.58878173218514</c:v>
                </c:pt>
                <c:pt idx="5">
                  <c:v>43.291448146099881</c:v>
                </c:pt>
                <c:pt idx="6">
                  <c:v>50.053656666101901</c:v>
                </c:pt>
                <c:pt idx="7">
                  <c:v>55.539976786103544</c:v>
                </c:pt>
                <c:pt idx="8">
                  <c:v>61.497820880018367</c:v>
                </c:pt>
                <c:pt idx="9">
                  <c:v>66.601374480019885</c:v>
                </c:pt>
                <c:pt idx="10">
                  <c:v>71.876895646977985</c:v>
                </c:pt>
                <c:pt idx="11">
                  <c:v>76.475641227848925</c:v>
                </c:pt>
                <c:pt idx="12">
                  <c:v>81.745615053937456</c:v>
                </c:pt>
                <c:pt idx="13">
                  <c:v>91.431272212201222</c:v>
                </c:pt>
                <c:pt idx="14">
                  <c:v>100.26818621742125</c:v>
                </c:pt>
              </c:numCache>
            </c:numRef>
          </c:yVal>
          <c:smooth val="1"/>
          <c:extLst>
            <c:ext xmlns:c16="http://schemas.microsoft.com/office/drawing/2014/chart" uri="{C3380CC4-5D6E-409C-BE32-E72D297353CC}">
              <c16:uniqueId val="{00000000-1B85-435F-9558-E97DB0343233}"/>
            </c:ext>
          </c:extLst>
        </c:ser>
        <c:ser>
          <c:idx val="1"/>
          <c:order val="1"/>
          <c:tx>
            <c:v>15% caucho</c:v>
          </c:tx>
          <c:spPr>
            <a:ln w="19050" cap="rnd">
              <a:solidFill>
                <a:schemeClr val="accent2"/>
              </a:solidFill>
              <a:round/>
            </a:ln>
            <a:effectLst/>
          </c:spPr>
          <c:marker>
            <c:symbol val="none"/>
          </c:marker>
          <c:xVal>
            <c:numRef>
              <c:f>'modulo elasticidad 15%'!$H$9:$H$21</c:f>
              <c:numCache>
                <c:formatCode>General</c:formatCode>
                <c:ptCount val="13"/>
                <c:pt idx="0">
                  <c:v>0</c:v>
                </c:pt>
                <c:pt idx="1">
                  <c:v>4.2122719734660037E-2</c:v>
                </c:pt>
                <c:pt idx="2">
                  <c:v>8.4245439469320074E-2</c:v>
                </c:pt>
                <c:pt idx="3">
                  <c:v>0.12636815920398009</c:v>
                </c:pt>
                <c:pt idx="4">
                  <c:v>0.16849087893864015</c:v>
                </c:pt>
                <c:pt idx="5">
                  <c:v>0.21061359867330018</c:v>
                </c:pt>
                <c:pt idx="6">
                  <c:v>0.25273631840796018</c:v>
                </c:pt>
                <c:pt idx="7">
                  <c:v>0.29485903814262027</c:v>
                </c:pt>
                <c:pt idx="8">
                  <c:v>0.3369817578772803</c:v>
                </c:pt>
                <c:pt idx="9">
                  <c:v>0.37910447761194027</c:v>
                </c:pt>
                <c:pt idx="10">
                  <c:v>0.42122719734660036</c:v>
                </c:pt>
                <c:pt idx="11">
                  <c:v>0.46334991708126044</c:v>
                </c:pt>
                <c:pt idx="12">
                  <c:v>0.50547263681592036</c:v>
                </c:pt>
              </c:numCache>
            </c:numRef>
          </c:xVal>
          <c:yVal>
            <c:numRef>
              <c:f>'modulo elasticidad 15%'!$E$9:$E$21</c:f>
              <c:numCache>
                <c:formatCode>0.000</c:formatCode>
                <c:ptCount val="13"/>
                <c:pt idx="0">
                  <c:v>2.2556288844112315</c:v>
                </c:pt>
                <c:pt idx="1">
                  <c:v>14.081256045402155</c:v>
                </c:pt>
                <c:pt idx="2">
                  <c:v>21.576294741419087</c:v>
                </c:pt>
                <c:pt idx="3">
                  <c:v>28.206310709919091</c:v>
                </c:pt>
                <c:pt idx="4">
                  <c:v>35.701349405936021</c:v>
                </c:pt>
                <c:pt idx="5">
                  <c:v>42.106897451472776</c:v>
                </c:pt>
                <c:pt idx="6">
                  <c:v>48.11825792497649</c:v>
                </c:pt>
                <c:pt idx="7">
                  <c:v>53.2207970518485</c:v>
                </c:pt>
                <c:pt idx="8">
                  <c:v>58.706574095974844</c:v>
                </c:pt>
                <c:pt idx="9">
                  <c:v>63.924084598023157</c:v>
                </c:pt>
                <c:pt idx="10">
                  <c:v>69.705502321174279</c:v>
                </c:pt>
                <c:pt idx="11">
                  <c:v>74.764242828931501</c:v>
                </c:pt>
                <c:pt idx="12">
                  <c:v>79.801084027131338</c:v>
                </c:pt>
              </c:numCache>
            </c:numRef>
          </c:yVal>
          <c:smooth val="1"/>
          <c:extLst>
            <c:ext xmlns:c16="http://schemas.microsoft.com/office/drawing/2014/chart" uri="{C3380CC4-5D6E-409C-BE32-E72D297353CC}">
              <c16:uniqueId val="{00000001-1B85-435F-9558-E97DB0343233}"/>
            </c:ext>
          </c:extLst>
        </c:ser>
        <c:ser>
          <c:idx val="3"/>
          <c:order val="2"/>
          <c:tx>
            <c:v>17% caucho</c:v>
          </c:tx>
          <c:spPr>
            <a:ln w="19050" cap="rnd">
              <a:solidFill>
                <a:schemeClr val="accent4"/>
              </a:solidFill>
              <a:round/>
            </a:ln>
            <a:effectLst/>
          </c:spPr>
          <c:marker>
            <c:symbol val="none"/>
          </c:marker>
          <c:xVal>
            <c:numRef>
              <c:f>'modulo elasticidad 17%'!$H$9:$H$21</c:f>
              <c:numCache>
                <c:formatCode>General</c:formatCode>
                <c:ptCount val="13"/>
                <c:pt idx="0">
                  <c:v>0</c:v>
                </c:pt>
                <c:pt idx="1">
                  <c:v>3.848484848484849E-2</c:v>
                </c:pt>
                <c:pt idx="2">
                  <c:v>7.696969696969698E-2</c:v>
                </c:pt>
                <c:pt idx="3">
                  <c:v>0.11545454545454546</c:v>
                </c:pt>
                <c:pt idx="4">
                  <c:v>0.15393939393939396</c:v>
                </c:pt>
                <c:pt idx="5">
                  <c:v>0.19242424242424241</c:v>
                </c:pt>
                <c:pt idx="6">
                  <c:v>0.23090909090909092</c:v>
                </c:pt>
                <c:pt idx="7">
                  <c:v>0.26939393939393941</c:v>
                </c:pt>
                <c:pt idx="8">
                  <c:v>0.30787878787878792</c:v>
                </c:pt>
                <c:pt idx="9">
                  <c:v>0.34636363636363637</c:v>
                </c:pt>
                <c:pt idx="10">
                  <c:v>0.38484848484848483</c:v>
                </c:pt>
                <c:pt idx="11">
                  <c:v>0.42333333333333339</c:v>
                </c:pt>
                <c:pt idx="12">
                  <c:v>0.46181818181818185</c:v>
                </c:pt>
              </c:numCache>
            </c:numRef>
          </c:xVal>
          <c:yVal>
            <c:numRef>
              <c:f>'modulo elasticidad 17%'!$E$9:$E$21</c:f>
              <c:numCache>
                <c:formatCode>0.000</c:formatCode>
                <c:ptCount val="13"/>
                <c:pt idx="0">
                  <c:v>2.28300302135797</c:v>
                </c:pt>
                <c:pt idx="1">
                  <c:v>11.803727851433532</c:v>
                </c:pt>
                <c:pt idx="2">
                  <c:v>17.054087317817928</c:v>
                </c:pt>
                <c:pt idx="3">
                  <c:v>23.50343398246946</c:v>
                </c:pt>
                <c:pt idx="4">
                  <c:v>29.142506193497539</c:v>
                </c:pt>
                <c:pt idx="5">
                  <c:v>35.37833458996451</c:v>
                </c:pt>
                <c:pt idx="6">
                  <c:v>40.907910253205635</c:v>
                </c:pt>
                <c:pt idx="7">
                  <c:v>46.689327976356758</c:v>
                </c:pt>
                <c:pt idx="8">
                  <c:v>51.813766412786158</c:v>
                </c:pt>
                <c:pt idx="9">
                  <c:v>56.784909682313824</c:v>
                </c:pt>
                <c:pt idx="10">
                  <c:v>60.748684712201523</c:v>
                </c:pt>
                <c:pt idx="11">
                  <c:v>65.276366963192032</c:v>
                </c:pt>
                <c:pt idx="12">
                  <c:v>70.471978155682947</c:v>
                </c:pt>
              </c:numCache>
            </c:numRef>
          </c:yVal>
          <c:smooth val="1"/>
          <c:extLst>
            <c:ext xmlns:c16="http://schemas.microsoft.com/office/drawing/2014/chart" uri="{C3380CC4-5D6E-409C-BE32-E72D297353CC}">
              <c16:uniqueId val="{00000002-1B85-435F-9558-E97DB0343233}"/>
            </c:ext>
          </c:extLst>
        </c:ser>
        <c:ser>
          <c:idx val="0"/>
          <c:order val="3"/>
          <c:tx>
            <c:v>19% caucho</c:v>
          </c:tx>
          <c:spPr>
            <a:ln w="19050" cap="rnd">
              <a:solidFill>
                <a:schemeClr val="accent1"/>
              </a:solidFill>
              <a:round/>
            </a:ln>
            <a:effectLst/>
          </c:spPr>
          <c:marker>
            <c:symbol val="none"/>
          </c:marker>
          <c:xVal>
            <c:numRef>
              <c:f>'modulo elasticidad 19%'!$H$9:$H$22</c:f>
              <c:numCache>
                <c:formatCode>General</c:formatCode>
                <c:ptCount val="14"/>
                <c:pt idx="0">
                  <c:v>0</c:v>
                </c:pt>
                <c:pt idx="1">
                  <c:v>4.198347107438017E-2</c:v>
                </c:pt>
                <c:pt idx="2">
                  <c:v>8.396694214876034E-2</c:v>
                </c:pt>
                <c:pt idx="3">
                  <c:v>0.12595041322314049</c:v>
                </c:pt>
                <c:pt idx="4">
                  <c:v>0.16793388429752068</c:v>
                </c:pt>
                <c:pt idx="5">
                  <c:v>0.20991735537190082</c:v>
                </c:pt>
                <c:pt idx="6">
                  <c:v>0.25190082644628098</c:v>
                </c:pt>
                <c:pt idx="7">
                  <c:v>0.29388429752066114</c:v>
                </c:pt>
                <c:pt idx="8">
                  <c:v>0.33586776859504136</c:v>
                </c:pt>
                <c:pt idx="9">
                  <c:v>0.37785123966942147</c:v>
                </c:pt>
                <c:pt idx="10">
                  <c:v>0.41983471074380163</c:v>
                </c:pt>
                <c:pt idx="11">
                  <c:v>0.46181818181818191</c:v>
                </c:pt>
                <c:pt idx="12">
                  <c:v>0.50380165289256196</c:v>
                </c:pt>
                <c:pt idx="13">
                  <c:v>0.58776859504132228</c:v>
                </c:pt>
              </c:numCache>
            </c:numRef>
          </c:xVal>
          <c:yVal>
            <c:numRef>
              <c:f>'modulo elasticidad 19%'!$E$9:$E$22</c:f>
              <c:numCache>
                <c:formatCode>0.000</c:formatCode>
                <c:ptCount val="14"/>
                <c:pt idx="0">
                  <c:v>2.2925365763929522</c:v>
                </c:pt>
                <c:pt idx="1">
                  <c:v>10.669112528597971</c:v>
                </c:pt>
                <c:pt idx="2">
                  <c:v>16.951544492751733</c:v>
                </c:pt>
                <c:pt idx="3">
                  <c:v>23.322150940612918</c:v>
                </c:pt>
                <c:pt idx="4">
                  <c:v>29.367613979802989</c:v>
                </c:pt>
                <c:pt idx="5">
                  <c:v>35.611469607334755</c:v>
                </c:pt>
                <c:pt idx="6">
                  <c:v>42.059228728439933</c:v>
                </c:pt>
                <c:pt idx="7">
                  <c:v>48.022028189154298</c:v>
                </c:pt>
                <c:pt idx="8">
                  <c:v>53.742347819673249</c:v>
                </c:pt>
                <c:pt idx="9">
                  <c:v>59.650038228070471</c:v>
                </c:pt>
                <c:pt idx="10">
                  <c:v>64.582298410454342</c:v>
                </c:pt>
                <c:pt idx="11">
                  <c:v>69.668863939326215</c:v>
                </c:pt>
                <c:pt idx="12">
                  <c:v>74.005946356684987</c:v>
                </c:pt>
                <c:pt idx="13">
                  <c:v>83.203647188415374</c:v>
                </c:pt>
              </c:numCache>
            </c:numRef>
          </c:yVal>
          <c:smooth val="1"/>
          <c:extLst>
            <c:ext xmlns:c16="http://schemas.microsoft.com/office/drawing/2014/chart" uri="{C3380CC4-5D6E-409C-BE32-E72D297353CC}">
              <c16:uniqueId val="{00000003-1B85-435F-9558-E97DB0343233}"/>
            </c:ext>
          </c:extLst>
        </c:ser>
        <c:dLbls>
          <c:showLegendKey val="0"/>
          <c:showVal val="0"/>
          <c:showCatName val="0"/>
          <c:showSerName val="0"/>
          <c:showPercent val="0"/>
          <c:showBubbleSize val="0"/>
        </c:dLbls>
        <c:axId val="533694080"/>
        <c:axId val="541687464"/>
      </c:scatterChart>
      <c:valAx>
        <c:axId val="533694080"/>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s-EC"/>
                  <a:t>Deformación x 10 ^ -3 </a:t>
                </a:r>
              </a:p>
            </c:rich>
          </c:tx>
          <c:layout>
            <c:manualLayout>
              <c:xMode val="edge"/>
              <c:yMode val="edge"/>
              <c:x val="0.38947554282987351"/>
              <c:y val="0.9234483738983174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41687464"/>
        <c:crosses val="autoZero"/>
        <c:crossBetween val="midCat"/>
        <c:majorUnit val="0.1"/>
        <c:minorUnit val="6.0000000000000012E-2"/>
      </c:valAx>
      <c:valAx>
        <c:axId val="541687464"/>
        <c:scaling>
          <c:orientation val="minMax"/>
          <c:max val="1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s-EC"/>
                  <a:t>Esfuerzo (kg/cm2)</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33694080"/>
        <c:crosses val="autoZero"/>
        <c:crossBetween val="midCat"/>
        <c:majorUnit val="10"/>
      </c:valAx>
      <c:spPr>
        <a:noFill/>
        <a:ln>
          <a:noFill/>
        </a:ln>
        <a:effectLst/>
      </c:spPr>
    </c:plotArea>
    <c:legend>
      <c:legendPos val="r"/>
      <c:layout>
        <c:manualLayout>
          <c:xMode val="edge"/>
          <c:yMode val="edge"/>
          <c:x val="0.7784087134035782"/>
          <c:y val="0.36561821515909182"/>
          <c:w val="0.21977112860892389"/>
          <c:h val="0.2785822222077791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r>
              <a:rPr lang="en-US"/>
              <a:t>COSTO HORMIGÓN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endParaRPr lang="es-EC"/>
        </a:p>
      </c:txPr>
    </c:title>
    <c:autoTitleDeleted val="0"/>
    <c:plotArea>
      <c:layout/>
      <c:barChart>
        <c:barDir val="col"/>
        <c:grouping val="clustered"/>
        <c:varyColors val="0"/>
        <c:ser>
          <c:idx val="0"/>
          <c:order val="0"/>
          <c:tx>
            <c:strRef>
              <c:f>COSTOS!$C$2</c:f>
              <c:strCache>
                <c:ptCount val="1"/>
                <c:pt idx="0">
                  <c:v>COSTO</c:v>
                </c:pt>
              </c:strCache>
            </c:strRef>
          </c:tx>
          <c:spPr>
            <a:solidFill>
              <a:schemeClr val="accent1"/>
            </a:solidFill>
            <a:ln>
              <a:noFill/>
            </a:ln>
            <a:effectLst/>
          </c:spPr>
          <c:invertIfNegative val="0"/>
          <c:cat>
            <c:strRef>
              <c:f>COSTOS!$B$3:$B$6</c:f>
              <c:strCache>
                <c:ptCount val="4"/>
                <c:pt idx="0">
                  <c:v>H. CONVENCIONAL</c:v>
                </c:pt>
                <c:pt idx="1">
                  <c:v>H. CON                                  20% CAUCHO</c:v>
                </c:pt>
                <c:pt idx="2">
                  <c:v>H. CON                                                40% CAUCHO</c:v>
                </c:pt>
                <c:pt idx="3">
                  <c:v>H. CON                                           50% CAUCHO</c:v>
                </c:pt>
              </c:strCache>
            </c:strRef>
          </c:cat>
          <c:val>
            <c:numRef>
              <c:f>COSTOS!$C$3:$C$6</c:f>
              <c:numCache>
                <c:formatCode>0.00</c:formatCode>
                <c:ptCount val="4"/>
                <c:pt idx="0">
                  <c:v>68.733999999999995</c:v>
                </c:pt>
                <c:pt idx="1">
                  <c:v>67.941000000000003</c:v>
                </c:pt>
                <c:pt idx="2">
                  <c:v>67.147000000000006</c:v>
                </c:pt>
                <c:pt idx="3">
                  <c:v>66.751000000000005</c:v>
                </c:pt>
              </c:numCache>
            </c:numRef>
          </c:val>
          <c:extLst>
            <c:ext xmlns:c16="http://schemas.microsoft.com/office/drawing/2014/chart" uri="{C3380CC4-5D6E-409C-BE32-E72D297353CC}">
              <c16:uniqueId val="{00000000-22D6-4240-94C2-6613D4C1246B}"/>
            </c:ext>
          </c:extLst>
        </c:ser>
        <c:dLbls>
          <c:showLegendKey val="0"/>
          <c:showVal val="0"/>
          <c:showCatName val="0"/>
          <c:showSerName val="0"/>
          <c:showPercent val="0"/>
          <c:showBubbleSize val="0"/>
        </c:dLbls>
        <c:gapWidth val="219"/>
        <c:overlap val="-27"/>
        <c:axId val="560130176"/>
        <c:axId val="560138376"/>
      </c:barChart>
      <c:catAx>
        <c:axId val="56013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s-EC"/>
          </a:p>
        </c:txPr>
        <c:crossAx val="560138376"/>
        <c:crosses val="autoZero"/>
        <c:auto val="1"/>
        <c:lblAlgn val="ctr"/>
        <c:lblOffset val="100"/>
        <c:tickLblSkip val="1"/>
        <c:noMultiLvlLbl val="0"/>
      </c:catAx>
      <c:valAx>
        <c:axId val="560138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dk1"/>
                    </a:solidFill>
                    <a:latin typeface="+mn-lt"/>
                    <a:ea typeface="+mn-ea"/>
                    <a:cs typeface="+mn-cs"/>
                  </a:defRPr>
                </a:pPr>
                <a:r>
                  <a:rPr lang="es-EC"/>
                  <a:t>COSTO DE HORMIGÓN (dólar)</a:t>
                </a:r>
              </a:p>
            </c:rich>
          </c:tx>
          <c:layout>
            <c:manualLayout>
              <c:xMode val="edge"/>
              <c:yMode val="edge"/>
              <c:x val="1.7391304347826087E-2"/>
              <c:y val="0.21737723921958083"/>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s-EC"/>
          </a:p>
        </c:txPr>
        <c:crossAx val="5601301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dk1"/>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2000">
          <a:solidFill>
            <a:schemeClr val="dk1"/>
          </a:solidFill>
          <a:latin typeface="+mn-lt"/>
          <a:ea typeface="+mn-ea"/>
          <a:cs typeface="+mn-cs"/>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COSTO PANELES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v>COSTOS DE PANELES</c:v>
          </c:tx>
          <c:spPr>
            <a:solidFill>
              <a:schemeClr val="accent1"/>
            </a:solidFill>
            <a:ln>
              <a:noFill/>
            </a:ln>
            <a:effectLst/>
          </c:spPr>
          <c:invertIfNegative val="0"/>
          <c:cat>
            <c:strRef>
              <c:f>COSTOS!$B$16:$B$21</c:f>
              <c:strCache>
                <c:ptCount val="6"/>
                <c:pt idx="0">
                  <c:v>0% CAUCHO</c:v>
                </c:pt>
                <c:pt idx="1">
                  <c:v>10% CAUCHO</c:v>
                </c:pt>
                <c:pt idx="2">
                  <c:v>20% CAUCHO</c:v>
                </c:pt>
                <c:pt idx="3">
                  <c:v>30% CAUCHO</c:v>
                </c:pt>
                <c:pt idx="4">
                  <c:v>40% CAUCHO</c:v>
                </c:pt>
                <c:pt idx="5">
                  <c:v>50% CAUCHO</c:v>
                </c:pt>
              </c:strCache>
            </c:strRef>
          </c:cat>
          <c:val>
            <c:numRef>
              <c:f>COSTOS!$C$16:$C$21</c:f>
              <c:numCache>
                <c:formatCode>0.00</c:formatCode>
                <c:ptCount val="6"/>
                <c:pt idx="0">
                  <c:v>15.763999999999999</c:v>
                </c:pt>
                <c:pt idx="1">
                  <c:v>15.667999999999999</c:v>
                </c:pt>
                <c:pt idx="2">
                  <c:v>15.667999999999999</c:v>
                </c:pt>
                <c:pt idx="3">
                  <c:v>15.62</c:v>
                </c:pt>
                <c:pt idx="4">
                  <c:v>15.571999999999999</c:v>
                </c:pt>
                <c:pt idx="5">
                  <c:v>15.525</c:v>
                </c:pt>
              </c:numCache>
            </c:numRef>
          </c:val>
          <c:extLst>
            <c:ext xmlns:c16="http://schemas.microsoft.com/office/drawing/2014/chart" uri="{C3380CC4-5D6E-409C-BE32-E72D297353CC}">
              <c16:uniqueId val="{00000000-6DA4-474B-8C09-FDA89B0961A4}"/>
            </c:ext>
          </c:extLst>
        </c:ser>
        <c:dLbls>
          <c:showLegendKey val="0"/>
          <c:showVal val="0"/>
          <c:showCatName val="0"/>
          <c:showSerName val="0"/>
          <c:showPercent val="0"/>
          <c:showBubbleSize val="0"/>
        </c:dLbls>
        <c:gapWidth val="219"/>
        <c:overlap val="-27"/>
        <c:axId val="560130176"/>
        <c:axId val="560138376"/>
      </c:barChart>
      <c:catAx>
        <c:axId val="56013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60138376"/>
        <c:crosses val="autoZero"/>
        <c:auto val="1"/>
        <c:lblAlgn val="ctr"/>
        <c:lblOffset val="100"/>
        <c:tickLblSkip val="1"/>
        <c:noMultiLvlLbl val="0"/>
      </c:catAx>
      <c:valAx>
        <c:axId val="560138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s-EC"/>
                  <a:t>COSTO DE PANEL (dólar)</a:t>
                </a:r>
              </a:p>
            </c:rich>
          </c:tx>
          <c:layout>
            <c:manualLayout>
              <c:xMode val="edge"/>
              <c:yMode val="edge"/>
              <c:x val="7.3801534423581672E-2"/>
              <c:y val="0.1547550807658819"/>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C"/>
          </a:p>
        </c:txPr>
        <c:crossAx val="5601301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_rels/data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diagrams/_rels/data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0.png"/></Relationships>
</file>

<file path=ppt/diagrams/_rels/data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_rels/data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_rels/data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_rels/drawing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_rels/drawing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CF5134-4AEC-4129-96CF-C1A041F9529D}"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EC"/>
        </a:p>
      </dgm:t>
    </dgm:pt>
    <dgm:pt modelId="{57D95DCE-8CAC-4B45-A721-9829A3CEC3E5}">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GENERALIDADES: INTRODUCCIÓN – ANTECEDENTES</a:t>
          </a:r>
        </a:p>
      </dgm:t>
    </dgm:pt>
    <dgm:pt modelId="{7ABE798C-100A-4187-A7BB-38E3FE4FBB86}" type="parTrans" cxnId="{3AB62E18-8047-4178-BE72-7BBAEC9FA200}">
      <dgm:prSet/>
      <dgm:spPr/>
      <dgm:t>
        <a:bodyPr/>
        <a:lstStyle/>
        <a:p>
          <a:pPr algn="l"/>
          <a:endParaRPr lang="es-EC" sz="2200" b="1">
            <a:solidFill>
              <a:schemeClr val="tx1"/>
            </a:solidFill>
          </a:endParaRPr>
        </a:p>
      </dgm:t>
    </dgm:pt>
    <dgm:pt modelId="{A4307325-6AFF-4215-A355-A25622200EAB}" type="sibTrans" cxnId="{3AB62E18-8047-4178-BE72-7BBAEC9FA200}">
      <dgm:prSet/>
      <dgm:spPr/>
      <dgm:t>
        <a:bodyPr/>
        <a:lstStyle/>
        <a:p>
          <a:pPr algn="l"/>
          <a:endParaRPr lang="es-EC" sz="2200" b="1">
            <a:solidFill>
              <a:schemeClr val="tx1"/>
            </a:solidFill>
          </a:endParaRPr>
        </a:p>
      </dgm:t>
    </dgm:pt>
    <dgm:pt modelId="{4854300E-0BA7-4710-903B-56CF02109062}">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PLANTEAMIENTO DEL PROBLEMA</a:t>
          </a:r>
        </a:p>
      </dgm:t>
    </dgm:pt>
    <dgm:pt modelId="{3C1E77AB-66E9-4963-8884-58097B6E4B41}" type="parTrans" cxnId="{FB039681-D798-464C-B86D-8AD15DF36C91}">
      <dgm:prSet/>
      <dgm:spPr/>
      <dgm:t>
        <a:bodyPr/>
        <a:lstStyle/>
        <a:p>
          <a:pPr algn="l"/>
          <a:endParaRPr lang="es-EC" sz="2200" b="1">
            <a:solidFill>
              <a:schemeClr val="tx1"/>
            </a:solidFill>
          </a:endParaRPr>
        </a:p>
      </dgm:t>
    </dgm:pt>
    <dgm:pt modelId="{C56322C2-0CFF-430D-9678-58EAA21D62DA}" type="sibTrans" cxnId="{FB039681-D798-464C-B86D-8AD15DF36C91}">
      <dgm:prSet/>
      <dgm:spPr/>
      <dgm:t>
        <a:bodyPr/>
        <a:lstStyle/>
        <a:p>
          <a:pPr algn="l"/>
          <a:endParaRPr lang="es-EC" sz="2200" b="1">
            <a:solidFill>
              <a:schemeClr val="tx1"/>
            </a:solidFill>
          </a:endParaRPr>
        </a:p>
      </dgm:t>
    </dgm:pt>
    <dgm:pt modelId="{42EF9BB3-06F8-4B12-8467-231A0BA1B23B}">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OBJETIVOS</a:t>
          </a:r>
        </a:p>
      </dgm:t>
    </dgm:pt>
    <dgm:pt modelId="{BD54A370-51E7-4CAD-ACAC-8A768FE953D8}" type="parTrans" cxnId="{F8F4CCA5-4C66-4BC6-B6A6-4797E90D15AF}">
      <dgm:prSet/>
      <dgm:spPr/>
      <dgm:t>
        <a:bodyPr/>
        <a:lstStyle/>
        <a:p>
          <a:pPr algn="l"/>
          <a:endParaRPr lang="es-EC" sz="2200" b="1">
            <a:solidFill>
              <a:schemeClr val="tx1"/>
            </a:solidFill>
          </a:endParaRPr>
        </a:p>
      </dgm:t>
    </dgm:pt>
    <dgm:pt modelId="{6C803EAD-53CE-4BF2-9C3D-CF45690912B1}" type="sibTrans" cxnId="{F8F4CCA5-4C66-4BC6-B6A6-4797E90D15AF}">
      <dgm:prSet/>
      <dgm:spPr/>
      <dgm:t>
        <a:bodyPr/>
        <a:lstStyle/>
        <a:p>
          <a:pPr algn="l"/>
          <a:endParaRPr lang="es-EC" sz="2200" b="1">
            <a:solidFill>
              <a:schemeClr val="tx1"/>
            </a:solidFill>
          </a:endParaRPr>
        </a:p>
      </dgm:t>
    </dgm:pt>
    <dgm:pt modelId="{D0C0DDC9-EBB5-4154-8C81-EBF3550BFB0C}">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CARACTERIZACIÓN DE LOS MATERIALES: ÁRIDOS &amp; FIBRA DE CAUCHO</a:t>
          </a:r>
        </a:p>
      </dgm:t>
    </dgm:pt>
    <dgm:pt modelId="{AB49579A-CED4-406B-96CC-085E67C128D5}" type="parTrans" cxnId="{584E091C-CEF2-48E9-A8EF-45C92F9E7E95}">
      <dgm:prSet/>
      <dgm:spPr/>
      <dgm:t>
        <a:bodyPr/>
        <a:lstStyle/>
        <a:p>
          <a:pPr algn="l"/>
          <a:endParaRPr lang="es-EC" sz="2200" b="1">
            <a:solidFill>
              <a:schemeClr val="tx1"/>
            </a:solidFill>
          </a:endParaRPr>
        </a:p>
      </dgm:t>
    </dgm:pt>
    <dgm:pt modelId="{427761BC-7517-444B-9FBD-EDF290C1CEB9}" type="sibTrans" cxnId="{584E091C-CEF2-48E9-A8EF-45C92F9E7E95}">
      <dgm:prSet/>
      <dgm:spPr/>
      <dgm:t>
        <a:bodyPr/>
        <a:lstStyle/>
        <a:p>
          <a:pPr algn="l"/>
          <a:endParaRPr lang="es-EC" sz="2200" b="1">
            <a:solidFill>
              <a:schemeClr val="tx1"/>
            </a:solidFill>
          </a:endParaRPr>
        </a:p>
      </dgm:t>
    </dgm:pt>
    <dgm:pt modelId="{08C6F59A-5055-4B7E-80BC-BA8A215B4E15}">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DOSIFICACIÓN Y ELABORACIÓN DE PANELES</a:t>
          </a:r>
        </a:p>
      </dgm:t>
    </dgm:pt>
    <dgm:pt modelId="{79032FDD-0F5B-48C7-B0FC-AC2A99573B8E}" type="parTrans" cxnId="{AF500166-60B7-49CA-B875-EFF3F05458E6}">
      <dgm:prSet/>
      <dgm:spPr/>
      <dgm:t>
        <a:bodyPr/>
        <a:lstStyle/>
        <a:p>
          <a:pPr algn="l"/>
          <a:endParaRPr lang="es-EC" sz="2200" b="1">
            <a:solidFill>
              <a:schemeClr val="tx1"/>
            </a:solidFill>
          </a:endParaRPr>
        </a:p>
      </dgm:t>
    </dgm:pt>
    <dgm:pt modelId="{0CEAA9DC-EDA7-4EA1-ACB4-4B23A0166C07}" type="sibTrans" cxnId="{AF500166-60B7-49CA-B875-EFF3F05458E6}">
      <dgm:prSet/>
      <dgm:spPr/>
      <dgm:t>
        <a:bodyPr/>
        <a:lstStyle/>
        <a:p>
          <a:pPr algn="l"/>
          <a:endParaRPr lang="es-EC" sz="2200" b="1">
            <a:solidFill>
              <a:schemeClr val="tx1"/>
            </a:solidFill>
          </a:endParaRPr>
        </a:p>
      </dgm:t>
    </dgm:pt>
    <dgm:pt modelId="{A878FDEE-8A8C-45EF-B070-D04B61065199}">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RESULTADOS</a:t>
          </a:r>
        </a:p>
      </dgm:t>
    </dgm:pt>
    <dgm:pt modelId="{E155A0E9-E090-4104-AEA7-9B5801BBCA66}" type="parTrans" cxnId="{68784DC2-EA51-4DDA-958F-734693233821}">
      <dgm:prSet/>
      <dgm:spPr/>
      <dgm:t>
        <a:bodyPr/>
        <a:lstStyle/>
        <a:p>
          <a:pPr algn="l"/>
          <a:endParaRPr lang="es-EC" sz="2200" b="1">
            <a:solidFill>
              <a:schemeClr val="tx1"/>
            </a:solidFill>
          </a:endParaRPr>
        </a:p>
      </dgm:t>
    </dgm:pt>
    <dgm:pt modelId="{8DF09DE6-C552-461B-9BDB-E3ECDF6E7B41}" type="sibTrans" cxnId="{68784DC2-EA51-4DDA-958F-734693233821}">
      <dgm:prSet/>
      <dgm:spPr/>
      <dgm:t>
        <a:bodyPr/>
        <a:lstStyle/>
        <a:p>
          <a:pPr algn="l"/>
          <a:endParaRPr lang="es-EC" sz="2200" b="1">
            <a:solidFill>
              <a:schemeClr val="tx1"/>
            </a:solidFill>
          </a:endParaRPr>
        </a:p>
      </dgm:t>
    </dgm:pt>
    <dgm:pt modelId="{AF7E0267-7DFE-4223-B027-CF1C7C7C1443}">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CONCLUSIONES Y RECOMENDACIONES</a:t>
          </a:r>
        </a:p>
      </dgm:t>
    </dgm:pt>
    <dgm:pt modelId="{DF0C8ED0-91D7-4C48-B042-C2A88640C1C0}" type="parTrans" cxnId="{DD3875D2-5319-4094-BF19-B11E7EE43F87}">
      <dgm:prSet/>
      <dgm:spPr/>
      <dgm:t>
        <a:bodyPr/>
        <a:lstStyle/>
        <a:p>
          <a:pPr algn="l"/>
          <a:endParaRPr lang="es-EC" sz="2200" b="1">
            <a:solidFill>
              <a:schemeClr val="tx1"/>
            </a:solidFill>
          </a:endParaRPr>
        </a:p>
      </dgm:t>
    </dgm:pt>
    <dgm:pt modelId="{122A9666-3061-4117-A33B-209A2BDDC109}" type="sibTrans" cxnId="{DD3875D2-5319-4094-BF19-B11E7EE43F87}">
      <dgm:prSet/>
      <dgm:spPr/>
      <dgm:t>
        <a:bodyPr/>
        <a:lstStyle/>
        <a:p>
          <a:pPr algn="l"/>
          <a:endParaRPr lang="es-EC" sz="2200" b="1">
            <a:solidFill>
              <a:schemeClr val="tx1"/>
            </a:solidFill>
          </a:endParaRPr>
        </a:p>
      </dgm:t>
    </dgm:pt>
    <dgm:pt modelId="{C2424F9A-35EE-453E-98C7-2E4A85508C8F}" type="pres">
      <dgm:prSet presAssocID="{7CCF5134-4AEC-4129-96CF-C1A041F9529D}" presName="linearFlow" presStyleCnt="0">
        <dgm:presLayoutVars>
          <dgm:dir/>
          <dgm:resizeHandles val="exact"/>
        </dgm:presLayoutVars>
      </dgm:prSet>
      <dgm:spPr/>
    </dgm:pt>
    <dgm:pt modelId="{1A0C49AB-BEF7-4EB0-AFE1-E8344C05D573}" type="pres">
      <dgm:prSet presAssocID="{57D95DCE-8CAC-4B45-A721-9829A3CEC3E5}" presName="composite" presStyleCnt="0"/>
      <dgm:spPr/>
    </dgm:pt>
    <dgm:pt modelId="{A237A07A-C42D-479C-B23A-6C0929638705}" type="pres">
      <dgm:prSet presAssocID="{57D95DCE-8CAC-4B45-A721-9829A3CEC3E5}" presName="imgShp" presStyleLbl="fgImgPlace1" presStyleIdx="0" presStyleCnt="7"/>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11AB68EC-8F97-4F92-9CF9-32DC056D7A10}" type="pres">
      <dgm:prSet presAssocID="{57D95DCE-8CAC-4B45-A721-9829A3CEC3E5}" presName="txShp" presStyleLbl="node1" presStyleIdx="0" presStyleCnt="7">
        <dgm:presLayoutVars>
          <dgm:bulletEnabled val="1"/>
        </dgm:presLayoutVars>
      </dgm:prSet>
      <dgm:spPr/>
    </dgm:pt>
    <dgm:pt modelId="{8F2F06FD-87C7-416C-B520-95C98457AAA0}" type="pres">
      <dgm:prSet presAssocID="{A4307325-6AFF-4215-A355-A25622200EAB}" presName="spacing" presStyleCnt="0"/>
      <dgm:spPr/>
    </dgm:pt>
    <dgm:pt modelId="{8E287580-79A6-4129-A5B2-D6C65D22E81A}" type="pres">
      <dgm:prSet presAssocID="{4854300E-0BA7-4710-903B-56CF02109062}" presName="composite" presStyleCnt="0"/>
      <dgm:spPr/>
    </dgm:pt>
    <dgm:pt modelId="{6DC49F5C-3D27-4D90-91E0-1B8445AD2682}" type="pres">
      <dgm:prSet presAssocID="{4854300E-0BA7-4710-903B-56CF02109062}" presName="imgShp" presStyleLbl="fgImgPlace1" presStyleIdx="1" presStyleCnt="7"/>
      <dgm:spPr>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52605D2-0B68-452A-B30C-6E360806665A}" type="pres">
      <dgm:prSet presAssocID="{4854300E-0BA7-4710-903B-56CF02109062}" presName="txShp" presStyleLbl="node1" presStyleIdx="1" presStyleCnt="7">
        <dgm:presLayoutVars>
          <dgm:bulletEnabled val="1"/>
        </dgm:presLayoutVars>
      </dgm:prSet>
      <dgm:spPr/>
    </dgm:pt>
    <dgm:pt modelId="{9C7190D2-2C35-4B5C-974C-C933945AFC79}" type="pres">
      <dgm:prSet presAssocID="{C56322C2-0CFF-430D-9678-58EAA21D62DA}" presName="spacing" presStyleCnt="0"/>
      <dgm:spPr/>
    </dgm:pt>
    <dgm:pt modelId="{0646F085-2968-4454-B167-BEEF6B6950E8}" type="pres">
      <dgm:prSet presAssocID="{42EF9BB3-06F8-4B12-8467-231A0BA1B23B}" presName="composite" presStyleCnt="0"/>
      <dgm:spPr/>
    </dgm:pt>
    <dgm:pt modelId="{1F9C27B9-E2CB-4A0A-9F73-1A751D79C308}" type="pres">
      <dgm:prSet presAssocID="{42EF9BB3-06F8-4B12-8467-231A0BA1B23B}" presName="imgShp" presStyleLbl="fgImgPlace1" presStyleIdx="2" presStyleCnt="7"/>
      <dgm:spPr>
        <a:blipFill>
          <a:blip xmlns:r="http://schemas.openxmlformats.org/officeDocument/2006/relationships" r:embed="rId3">
            <a:duotone>
              <a:schemeClr val="accent1">
                <a:shade val="45000"/>
                <a:satMod val="135000"/>
              </a:schemeClr>
              <a:prstClr val="white"/>
            </a:duotone>
          </a:blip>
          <a:srcRect/>
          <a:stretch>
            <a:fillRect/>
          </a:stretch>
        </a:blipFill>
      </dgm:spPr>
    </dgm:pt>
    <dgm:pt modelId="{FB21CF82-77E6-4E9C-89C4-CD88F4B313B3}" type="pres">
      <dgm:prSet presAssocID="{42EF9BB3-06F8-4B12-8467-231A0BA1B23B}" presName="txShp" presStyleLbl="node1" presStyleIdx="2" presStyleCnt="7">
        <dgm:presLayoutVars>
          <dgm:bulletEnabled val="1"/>
        </dgm:presLayoutVars>
      </dgm:prSet>
      <dgm:spPr/>
    </dgm:pt>
    <dgm:pt modelId="{CAAE695F-D948-4930-834A-0049878FD9A1}" type="pres">
      <dgm:prSet presAssocID="{6C803EAD-53CE-4BF2-9C3D-CF45690912B1}" presName="spacing" presStyleCnt="0"/>
      <dgm:spPr/>
    </dgm:pt>
    <dgm:pt modelId="{A4F51C14-DE2D-416A-AF24-4CF44DAAFB19}" type="pres">
      <dgm:prSet presAssocID="{D0C0DDC9-EBB5-4154-8C81-EBF3550BFB0C}" presName="composite" presStyleCnt="0"/>
      <dgm:spPr/>
    </dgm:pt>
    <dgm:pt modelId="{FA424F40-6819-4420-8EBD-FEF2895BC795}" type="pres">
      <dgm:prSet presAssocID="{D0C0DDC9-EBB5-4154-8C81-EBF3550BFB0C}" presName="imgShp" presStyleLbl="fgImgPlace1" presStyleIdx="3" presStyleCnt="7"/>
      <dgm:spPr>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574E570-98E7-4EA0-B387-E865AE5479E2}" type="pres">
      <dgm:prSet presAssocID="{D0C0DDC9-EBB5-4154-8C81-EBF3550BFB0C}" presName="txShp" presStyleLbl="node1" presStyleIdx="3" presStyleCnt="7">
        <dgm:presLayoutVars>
          <dgm:bulletEnabled val="1"/>
        </dgm:presLayoutVars>
      </dgm:prSet>
      <dgm:spPr/>
    </dgm:pt>
    <dgm:pt modelId="{66308A38-01AA-4BC9-92E8-EF2B926F1D12}" type="pres">
      <dgm:prSet presAssocID="{427761BC-7517-444B-9FBD-EDF290C1CEB9}" presName="spacing" presStyleCnt="0"/>
      <dgm:spPr/>
    </dgm:pt>
    <dgm:pt modelId="{3E880358-44F0-4048-AB53-B34C3A748154}" type="pres">
      <dgm:prSet presAssocID="{08C6F59A-5055-4B7E-80BC-BA8A215B4E15}" presName="composite" presStyleCnt="0"/>
      <dgm:spPr/>
    </dgm:pt>
    <dgm:pt modelId="{BF6BFBEE-BDC5-41DB-B775-FFEE3F7ECB8D}" type="pres">
      <dgm:prSet presAssocID="{08C6F59A-5055-4B7E-80BC-BA8A215B4E15}" presName="imgShp" presStyleLbl="fgImgPlace1" presStyleIdx="4" presStyleCnt="7"/>
      <dgm:spPr>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46895126-6313-4637-B75A-9DE5C97FDB3F}" type="pres">
      <dgm:prSet presAssocID="{08C6F59A-5055-4B7E-80BC-BA8A215B4E15}" presName="txShp" presStyleLbl="node1" presStyleIdx="4" presStyleCnt="7">
        <dgm:presLayoutVars>
          <dgm:bulletEnabled val="1"/>
        </dgm:presLayoutVars>
      </dgm:prSet>
      <dgm:spPr/>
    </dgm:pt>
    <dgm:pt modelId="{F346E9E5-3BE4-482D-B9CF-70A2FBDFAA67}" type="pres">
      <dgm:prSet presAssocID="{0CEAA9DC-EDA7-4EA1-ACB4-4B23A0166C07}" presName="spacing" presStyleCnt="0"/>
      <dgm:spPr/>
    </dgm:pt>
    <dgm:pt modelId="{C9BA4F53-7AA6-4690-8D05-A36D9522E852}" type="pres">
      <dgm:prSet presAssocID="{A878FDEE-8A8C-45EF-B070-D04B61065199}" presName="composite" presStyleCnt="0"/>
      <dgm:spPr/>
    </dgm:pt>
    <dgm:pt modelId="{0A9AC463-B453-4163-9A6E-CEC6AC4BDDCC}" type="pres">
      <dgm:prSet presAssocID="{A878FDEE-8A8C-45EF-B070-D04B61065199}" presName="imgShp" presStyleLbl="fgImgPlace1" presStyleIdx="5" presStyleCnt="7"/>
      <dgm:spPr>
        <a:blipFill>
          <a:blip xmlns:r="http://schemas.openxmlformats.org/officeDocument/2006/relationships"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792E26EF-EE98-43B7-ADE2-FFCB4DFBF62C}" type="pres">
      <dgm:prSet presAssocID="{A878FDEE-8A8C-45EF-B070-D04B61065199}" presName="txShp" presStyleLbl="node1" presStyleIdx="5" presStyleCnt="7">
        <dgm:presLayoutVars>
          <dgm:bulletEnabled val="1"/>
        </dgm:presLayoutVars>
      </dgm:prSet>
      <dgm:spPr/>
    </dgm:pt>
    <dgm:pt modelId="{5CB1A05F-7493-48C9-92B2-4F75E4360F37}" type="pres">
      <dgm:prSet presAssocID="{8DF09DE6-C552-461B-9BDB-E3ECDF6E7B41}" presName="spacing" presStyleCnt="0"/>
      <dgm:spPr/>
    </dgm:pt>
    <dgm:pt modelId="{64FDCACB-B758-479C-BB9E-41BE8611FF5B}" type="pres">
      <dgm:prSet presAssocID="{AF7E0267-7DFE-4223-B027-CF1C7C7C1443}" presName="composite" presStyleCnt="0"/>
      <dgm:spPr/>
    </dgm:pt>
    <dgm:pt modelId="{F7338FE7-AEC8-4743-BA3A-91117A05A4FC}" type="pres">
      <dgm:prSet presAssocID="{AF7E0267-7DFE-4223-B027-CF1C7C7C1443}" presName="imgShp" presStyleLbl="fgImgPlace1" presStyleIdx="6" presStyleCnt="7"/>
      <dgm:spPr>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860E6DFC-A317-4B2A-A4CC-D2F49256E009}" type="pres">
      <dgm:prSet presAssocID="{AF7E0267-7DFE-4223-B027-CF1C7C7C1443}" presName="txShp" presStyleLbl="node1" presStyleIdx="6" presStyleCnt="7">
        <dgm:presLayoutVars>
          <dgm:bulletEnabled val="1"/>
        </dgm:presLayoutVars>
      </dgm:prSet>
      <dgm:spPr/>
    </dgm:pt>
  </dgm:ptLst>
  <dgm:cxnLst>
    <dgm:cxn modelId="{3AB62E18-8047-4178-BE72-7BBAEC9FA200}" srcId="{7CCF5134-4AEC-4129-96CF-C1A041F9529D}" destId="{57D95DCE-8CAC-4B45-A721-9829A3CEC3E5}" srcOrd="0" destOrd="0" parTransId="{7ABE798C-100A-4187-A7BB-38E3FE4FBB86}" sibTransId="{A4307325-6AFF-4215-A355-A25622200EAB}"/>
    <dgm:cxn modelId="{584E091C-CEF2-48E9-A8EF-45C92F9E7E95}" srcId="{7CCF5134-4AEC-4129-96CF-C1A041F9529D}" destId="{D0C0DDC9-EBB5-4154-8C81-EBF3550BFB0C}" srcOrd="3" destOrd="0" parTransId="{AB49579A-CED4-406B-96CC-085E67C128D5}" sibTransId="{427761BC-7517-444B-9FBD-EDF290C1CEB9}"/>
    <dgm:cxn modelId="{CC50462B-1C0F-4D7A-A39F-94D8439EB55C}" type="presOf" srcId="{57D95DCE-8CAC-4B45-A721-9829A3CEC3E5}" destId="{11AB68EC-8F97-4F92-9CF9-32DC056D7A10}" srcOrd="0" destOrd="0" presId="urn:microsoft.com/office/officeart/2005/8/layout/vList3"/>
    <dgm:cxn modelId="{D2D8FC40-9493-4C42-9CBF-9569100CEA81}" type="presOf" srcId="{A878FDEE-8A8C-45EF-B070-D04B61065199}" destId="{792E26EF-EE98-43B7-ADE2-FFCB4DFBF62C}" srcOrd="0" destOrd="0" presId="urn:microsoft.com/office/officeart/2005/8/layout/vList3"/>
    <dgm:cxn modelId="{AF500166-60B7-49CA-B875-EFF3F05458E6}" srcId="{7CCF5134-4AEC-4129-96CF-C1A041F9529D}" destId="{08C6F59A-5055-4B7E-80BC-BA8A215B4E15}" srcOrd="4" destOrd="0" parTransId="{79032FDD-0F5B-48C7-B0FC-AC2A99573B8E}" sibTransId="{0CEAA9DC-EDA7-4EA1-ACB4-4B23A0166C07}"/>
    <dgm:cxn modelId="{45540168-6F61-4AD0-A4A2-D1D080011F98}" type="presOf" srcId="{D0C0DDC9-EBB5-4154-8C81-EBF3550BFB0C}" destId="{5574E570-98E7-4EA0-B387-E865AE5479E2}" srcOrd="0" destOrd="0" presId="urn:microsoft.com/office/officeart/2005/8/layout/vList3"/>
    <dgm:cxn modelId="{20C3DB4B-DB79-4B5F-ADEC-CAC4F65CDD0D}" type="presOf" srcId="{4854300E-0BA7-4710-903B-56CF02109062}" destId="{552605D2-0B68-452A-B30C-6E360806665A}" srcOrd="0" destOrd="0" presId="urn:microsoft.com/office/officeart/2005/8/layout/vList3"/>
    <dgm:cxn modelId="{FB039681-D798-464C-B86D-8AD15DF36C91}" srcId="{7CCF5134-4AEC-4129-96CF-C1A041F9529D}" destId="{4854300E-0BA7-4710-903B-56CF02109062}" srcOrd="1" destOrd="0" parTransId="{3C1E77AB-66E9-4963-8884-58097B6E4B41}" sibTransId="{C56322C2-0CFF-430D-9678-58EAA21D62DA}"/>
    <dgm:cxn modelId="{4A15B883-8BD7-49DD-BD9F-15DDD570FE59}" type="presOf" srcId="{42EF9BB3-06F8-4B12-8467-231A0BA1B23B}" destId="{FB21CF82-77E6-4E9C-89C4-CD88F4B313B3}" srcOrd="0" destOrd="0" presId="urn:microsoft.com/office/officeart/2005/8/layout/vList3"/>
    <dgm:cxn modelId="{457B7C84-5F66-4C72-BC0B-4DCFC3ED1A39}" type="presOf" srcId="{08C6F59A-5055-4B7E-80BC-BA8A215B4E15}" destId="{46895126-6313-4637-B75A-9DE5C97FDB3F}" srcOrd="0" destOrd="0" presId="urn:microsoft.com/office/officeart/2005/8/layout/vList3"/>
    <dgm:cxn modelId="{F8F4CCA5-4C66-4BC6-B6A6-4797E90D15AF}" srcId="{7CCF5134-4AEC-4129-96CF-C1A041F9529D}" destId="{42EF9BB3-06F8-4B12-8467-231A0BA1B23B}" srcOrd="2" destOrd="0" parTransId="{BD54A370-51E7-4CAD-ACAC-8A768FE953D8}" sibTransId="{6C803EAD-53CE-4BF2-9C3D-CF45690912B1}"/>
    <dgm:cxn modelId="{68784DC2-EA51-4DDA-958F-734693233821}" srcId="{7CCF5134-4AEC-4129-96CF-C1A041F9529D}" destId="{A878FDEE-8A8C-45EF-B070-D04B61065199}" srcOrd="5" destOrd="0" parTransId="{E155A0E9-E090-4104-AEA7-9B5801BBCA66}" sibTransId="{8DF09DE6-C552-461B-9BDB-E3ECDF6E7B41}"/>
    <dgm:cxn modelId="{DD3875D2-5319-4094-BF19-B11E7EE43F87}" srcId="{7CCF5134-4AEC-4129-96CF-C1A041F9529D}" destId="{AF7E0267-7DFE-4223-B027-CF1C7C7C1443}" srcOrd="6" destOrd="0" parTransId="{DF0C8ED0-91D7-4C48-B042-C2A88640C1C0}" sibTransId="{122A9666-3061-4117-A33B-209A2BDDC109}"/>
    <dgm:cxn modelId="{85F90AD8-2A35-4D8C-AE44-A8C8D7AB7B42}" type="presOf" srcId="{AF7E0267-7DFE-4223-B027-CF1C7C7C1443}" destId="{860E6DFC-A317-4B2A-A4CC-D2F49256E009}" srcOrd="0" destOrd="0" presId="urn:microsoft.com/office/officeart/2005/8/layout/vList3"/>
    <dgm:cxn modelId="{5D1975EA-5B6C-42ED-AE13-D8900A25C9E5}" type="presOf" srcId="{7CCF5134-4AEC-4129-96CF-C1A041F9529D}" destId="{C2424F9A-35EE-453E-98C7-2E4A85508C8F}" srcOrd="0" destOrd="0" presId="urn:microsoft.com/office/officeart/2005/8/layout/vList3"/>
    <dgm:cxn modelId="{E4D37244-D3D7-4F30-A015-08EEBDA7B13D}" type="presParOf" srcId="{C2424F9A-35EE-453E-98C7-2E4A85508C8F}" destId="{1A0C49AB-BEF7-4EB0-AFE1-E8344C05D573}" srcOrd="0" destOrd="0" presId="urn:microsoft.com/office/officeart/2005/8/layout/vList3"/>
    <dgm:cxn modelId="{6FB6B0B4-016E-412D-A92F-8214C794BD8B}" type="presParOf" srcId="{1A0C49AB-BEF7-4EB0-AFE1-E8344C05D573}" destId="{A237A07A-C42D-479C-B23A-6C0929638705}" srcOrd="0" destOrd="0" presId="urn:microsoft.com/office/officeart/2005/8/layout/vList3"/>
    <dgm:cxn modelId="{FBA0E922-1DB9-44FF-BDBC-8E741571FE47}" type="presParOf" srcId="{1A0C49AB-BEF7-4EB0-AFE1-E8344C05D573}" destId="{11AB68EC-8F97-4F92-9CF9-32DC056D7A10}" srcOrd="1" destOrd="0" presId="urn:microsoft.com/office/officeart/2005/8/layout/vList3"/>
    <dgm:cxn modelId="{BF9D700C-D961-4428-8275-4CA118BB9209}" type="presParOf" srcId="{C2424F9A-35EE-453E-98C7-2E4A85508C8F}" destId="{8F2F06FD-87C7-416C-B520-95C98457AAA0}" srcOrd="1" destOrd="0" presId="urn:microsoft.com/office/officeart/2005/8/layout/vList3"/>
    <dgm:cxn modelId="{80350CDC-A54E-4EBC-8422-93C17CF2A0CF}" type="presParOf" srcId="{C2424F9A-35EE-453E-98C7-2E4A85508C8F}" destId="{8E287580-79A6-4129-A5B2-D6C65D22E81A}" srcOrd="2" destOrd="0" presId="urn:microsoft.com/office/officeart/2005/8/layout/vList3"/>
    <dgm:cxn modelId="{76EA9C62-FFB3-45CA-B895-BE4079D84C71}" type="presParOf" srcId="{8E287580-79A6-4129-A5B2-D6C65D22E81A}" destId="{6DC49F5C-3D27-4D90-91E0-1B8445AD2682}" srcOrd="0" destOrd="0" presId="urn:microsoft.com/office/officeart/2005/8/layout/vList3"/>
    <dgm:cxn modelId="{DBE74926-06CD-4E1C-B447-96BC4ECDE990}" type="presParOf" srcId="{8E287580-79A6-4129-A5B2-D6C65D22E81A}" destId="{552605D2-0B68-452A-B30C-6E360806665A}" srcOrd="1" destOrd="0" presId="urn:microsoft.com/office/officeart/2005/8/layout/vList3"/>
    <dgm:cxn modelId="{03DA80F2-589E-4842-9259-B3D93DF27EC4}" type="presParOf" srcId="{C2424F9A-35EE-453E-98C7-2E4A85508C8F}" destId="{9C7190D2-2C35-4B5C-974C-C933945AFC79}" srcOrd="3" destOrd="0" presId="urn:microsoft.com/office/officeart/2005/8/layout/vList3"/>
    <dgm:cxn modelId="{3BAD9668-A01B-4287-8054-07F5A8D0B4E8}" type="presParOf" srcId="{C2424F9A-35EE-453E-98C7-2E4A85508C8F}" destId="{0646F085-2968-4454-B167-BEEF6B6950E8}" srcOrd="4" destOrd="0" presId="urn:microsoft.com/office/officeart/2005/8/layout/vList3"/>
    <dgm:cxn modelId="{74ABAA68-010C-4746-B601-A61AA411A835}" type="presParOf" srcId="{0646F085-2968-4454-B167-BEEF6B6950E8}" destId="{1F9C27B9-E2CB-4A0A-9F73-1A751D79C308}" srcOrd="0" destOrd="0" presId="urn:microsoft.com/office/officeart/2005/8/layout/vList3"/>
    <dgm:cxn modelId="{870D59F4-ED7B-4074-8939-A2EFA6757E78}" type="presParOf" srcId="{0646F085-2968-4454-B167-BEEF6B6950E8}" destId="{FB21CF82-77E6-4E9C-89C4-CD88F4B313B3}" srcOrd="1" destOrd="0" presId="urn:microsoft.com/office/officeart/2005/8/layout/vList3"/>
    <dgm:cxn modelId="{CE437A11-978A-4122-A3AA-617FE3935BEB}" type="presParOf" srcId="{C2424F9A-35EE-453E-98C7-2E4A85508C8F}" destId="{CAAE695F-D948-4930-834A-0049878FD9A1}" srcOrd="5" destOrd="0" presId="urn:microsoft.com/office/officeart/2005/8/layout/vList3"/>
    <dgm:cxn modelId="{3F17D065-3329-49C9-A799-A578011E39E2}" type="presParOf" srcId="{C2424F9A-35EE-453E-98C7-2E4A85508C8F}" destId="{A4F51C14-DE2D-416A-AF24-4CF44DAAFB19}" srcOrd="6" destOrd="0" presId="urn:microsoft.com/office/officeart/2005/8/layout/vList3"/>
    <dgm:cxn modelId="{0251EFAA-BA80-4357-B200-82E8CA315723}" type="presParOf" srcId="{A4F51C14-DE2D-416A-AF24-4CF44DAAFB19}" destId="{FA424F40-6819-4420-8EBD-FEF2895BC795}" srcOrd="0" destOrd="0" presId="urn:microsoft.com/office/officeart/2005/8/layout/vList3"/>
    <dgm:cxn modelId="{63C80F73-9888-4521-AA39-A377D81705BF}" type="presParOf" srcId="{A4F51C14-DE2D-416A-AF24-4CF44DAAFB19}" destId="{5574E570-98E7-4EA0-B387-E865AE5479E2}" srcOrd="1" destOrd="0" presId="urn:microsoft.com/office/officeart/2005/8/layout/vList3"/>
    <dgm:cxn modelId="{D7D992A2-387B-4DB3-AB3A-55A14B00CBFE}" type="presParOf" srcId="{C2424F9A-35EE-453E-98C7-2E4A85508C8F}" destId="{66308A38-01AA-4BC9-92E8-EF2B926F1D12}" srcOrd="7" destOrd="0" presId="urn:microsoft.com/office/officeart/2005/8/layout/vList3"/>
    <dgm:cxn modelId="{15997045-C781-4D4B-BCAD-F8BD6FF44FA0}" type="presParOf" srcId="{C2424F9A-35EE-453E-98C7-2E4A85508C8F}" destId="{3E880358-44F0-4048-AB53-B34C3A748154}" srcOrd="8" destOrd="0" presId="urn:microsoft.com/office/officeart/2005/8/layout/vList3"/>
    <dgm:cxn modelId="{44DC5FA0-70E6-410F-8277-F5D03674AEB3}" type="presParOf" srcId="{3E880358-44F0-4048-AB53-B34C3A748154}" destId="{BF6BFBEE-BDC5-41DB-B775-FFEE3F7ECB8D}" srcOrd="0" destOrd="0" presId="urn:microsoft.com/office/officeart/2005/8/layout/vList3"/>
    <dgm:cxn modelId="{58B3630A-92C8-4F12-B917-890DA842CF7F}" type="presParOf" srcId="{3E880358-44F0-4048-AB53-B34C3A748154}" destId="{46895126-6313-4637-B75A-9DE5C97FDB3F}" srcOrd="1" destOrd="0" presId="urn:microsoft.com/office/officeart/2005/8/layout/vList3"/>
    <dgm:cxn modelId="{35A33E5D-C259-486A-B921-D71E2176F134}" type="presParOf" srcId="{C2424F9A-35EE-453E-98C7-2E4A85508C8F}" destId="{F346E9E5-3BE4-482D-B9CF-70A2FBDFAA67}" srcOrd="9" destOrd="0" presId="urn:microsoft.com/office/officeart/2005/8/layout/vList3"/>
    <dgm:cxn modelId="{1B161830-7CC6-4CB6-AB4B-11A7BCAD42AB}" type="presParOf" srcId="{C2424F9A-35EE-453E-98C7-2E4A85508C8F}" destId="{C9BA4F53-7AA6-4690-8D05-A36D9522E852}" srcOrd="10" destOrd="0" presId="urn:microsoft.com/office/officeart/2005/8/layout/vList3"/>
    <dgm:cxn modelId="{92BD7C02-12EA-4D3B-92FF-EAB4A7A98870}" type="presParOf" srcId="{C9BA4F53-7AA6-4690-8D05-A36D9522E852}" destId="{0A9AC463-B453-4163-9A6E-CEC6AC4BDDCC}" srcOrd="0" destOrd="0" presId="urn:microsoft.com/office/officeart/2005/8/layout/vList3"/>
    <dgm:cxn modelId="{97A4AA8F-B4E7-4A60-B07A-C1AFEE816493}" type="presParOf" srcId="{C9BA4F53-7AA6-4690-8D05-A36D9522E852}" destId="{792E26EF-EE98-43B7-ADE2-FFCB4DFBF62C}" srcOrd="1" destOrd="0" presId="urn:microsoft.com/office/officeart/2005/8/layout/vList3"/>
    <dgm:cxn modelId="{80ECAD0A-5B0A-4133-B43D-DF4BFF1493FD}" type="presParOf" srcId="{C2424F9A-35EE-453E-98C7-2E4A85508C8F}" destId="{5CB1A05F-7493-48C9-92B2-4F75E4360F37}" srcOrd="11" destOrd="0" presId="urn:microsoft.com/office/officeart/2005/8/layout/vList3"/>
    <dgm:cxn modelId="{D850A8D7-6FA1-47FF-8BF0-FB0D46051815}" type="presParOf" srcId="{C2424F9A-35EE-453E-98C7-2E4A85508C8F}" destId="{64FDCACB-B758-479C-BB9E-41BE8611FF5B}" srcOrd="12" destOrd="0" presId="urn:microsoft.com/office/officeart/2005/8/layout/vList3"/>
    <dgm:cxn modelId="{A0225D83-BD61-44CD-99DE-54C62DEB13E3}" type="presParOf" srcId="{64FDCACB-B758-479C-BB9E-41BE8611FF5B}" destId="{F7338FE7-AEC8-4743-BA3A-91117A05A4FC}" srcOrd="0" destOrd="0" presId="urn:microsoft.com/office/officeart/2005/8/layout/vList3"/>
    <dgm:cxn modelId="{ADDA805F-28BA-48B3-9193-8DEDDA7A59AF}" type="presParOf" srcId="{64FDCACB-B758-479C-BB9E-41BE8611FF5B}" destId="{860E6DFC-A317-4B2A-A4CC-D2F49256E009}"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CF5134-4AEC-4129-96CF-C1A041F9529D}"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EC"/>
        </a:p>
      </dgm:t>
    </dgm:pt>
    <dgm:pt modelId="{57D95DCE-8CAC-4B45-A721-9829A3CEC3E5}">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GENERALIDADES: INTRODUCCIÓN – ANTECEDENTES</a:t>
          </a:r>
        </a:p>
      </dgm:t>
    </dgm:pt>
    <dgm:pt modelId="{7ABE798C-100A-4187-A7BB-38E3FE4FBB86}" type="parTrans" cxnId="{3AB62E18-8047-4178-BE72-7BBAEC9FA200}">
      <dgm:prSet/>
      <dgm:spPr/>
      <dgm:t>
        <a:bodyPr/>
        <a:lstStyle/>
        <a:p>
          <a:pPr algn="l"/>
          <a:endParaRPr lang="es-EC" sz="2200" b="1">
            <a:solidFill>
              <a:schemeClr val="tx1"/>
            </a:solidFill>
          </a:endParaRPr>
        </a:p>
      </dgm:t>
    </dgm:pt>
    <dgm:pt modelId="{A4307325-6AFF-4215-A355-A25622200EAB}" type="sibTrans" cxnId="{3AB62E18-8047-4178-BE72-7BBAEC9FA200}">
      <dgm:prSet/>
      <dgm:spPr/>
      <dgm:t>
        <a:bodyPr/>
        <a:lstStyle/>
        <a:p>
          <a:pPr algn="l"/>
          <a:endParaRPr lang="es-EC" sz="2200" b="1">
            <a:solidFill>
              <a:schemeClr val="tx1"/>
            </a:solidFill>
          </a:endParaRPr>
        </a:p>
      </dgm:t>
    </dgm:pt>
    <dgm:pt modelId="{4854300E-0BA7-4710-903B-56CF02109062}">
      <dgm:prSet phldrT="[Texto]" custT="1">
        <dgm:style>
          <a:lnRef idx="1">
            <a:schemeClr val="accent2"/>
          </a:lnRef>
          <a:fillRef idx="2">
            <a:schemeClr val="accent2"/>
          </a:fillRef>
          <a:effectRef idx="1">
            <a:schemeClr val="accent2"/>
          </a:effectRef>
          <a:fontRef idx="minor">
            <a:schemeClr val="dk1"/>
          </a:fontRef>
        </dgm:style>
      </dgm:prSet>
      <dgm:spPr>
        <a:ln/>
      </dgm:spPr>
      <dgm:t>
        <a:bodyPr/>
        <a:lstStyle/>
        <a:p>
          <a:pPr algn="l"/>
          <a:r>
            <a:rPr lang="es-EC" sz="2200" b="1" dirty="0">
              <a:solidFill>
                <a:schemeClr val="tx1"/>
              </a:solidFill>
            </a:rPr>
            <a:t>PLANTEAMIENTO DEL PROBLEMA</a:t>
          </a:r>
        </a:p>
      </dgm:t>
    </dgm:pt>
    <dgm:pt modelId="{3C1E77AB-66E9-4963-8884-58097B6E4B41}" type="parTrans" cxnId="{FB039681-D798-464C-B86D-8AD15DF36C91}">
      <dgm:prSet/>
      <dgm:spPr/>
      <dgm:t>
        <a:bodyPr/>
        <a:lstStyle/>
        <a:p>
          <a:pPr algn="l"/>
          <a:endParaRPr lang="es-EC" sz="2200" b="1">
            <a:solidFill>
              <a:schemeClr val="tx1"/>
            </a:solidFill>
          </a:endParaRPr>
        </a:p>
      </dgm:t>
    </dgm:pt>
    <dgm:pt modelId="{C56322C2-0CFF-430D-9678-58EAA21D62DA}" type="sibTrans" cxnId="{FB039681-D798-464C-B86D-8AD15DF36C91}">
      <dgm:prSet/>
      <dgm:spPr/>
      <dgm:t>
        <a:bodyPr/>
        <a:lstStyle/>
        <a:p>
          <a:pPr algn="l"/>
          <a:endParaRPr lang="es-EC" sz="2200" b="1">
            <a:solidFill>
              <a:schemeClr val="tx1"/>
            </a:solidFill>
          </a:endParaRPr>
        </a:p>
      </dgm:t>
    </dgm:pt>
    <dgm:pt modelId="{42EF9BB3-06F8-4B12-8467-231A0BA1B23B}">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OBJETIVOS</a:t>
          </a:r>
        </a:p>
      </dgm:t>
    </dgm:pt>
    <dgm:pt modelId="{BD54A370-51E7-4CAD-ACAC-8A768FE953D8}" type="parTrans" cxnId="{F8F4CCA5-4C66-4BC6-B6A6-4797E90D15AF}">
      <dgm:prSet/>
      <dgm:spPr/>
      <dgm:t>
        <a:bodyPr/>
        <a:lstStyle/>
        <a:p>
          <a:pPr algn="l"/>
          <a:endParaRPr lang="es-EC" sz="2200" b="1">
            <a:solidFill>
              <a:schemeClr val="tx1"/>
            </a:solidFill>
          </a:endParaRPr>
        </a:p>
      </dgm:t>
    </dgm:pt>
    <dgm:pt modelId="{6C803EAD-53CE-4BF2-9C3D-CF45690912B1}" type="sibTrans" cxnId="{F8F4CCA5-4C66-4BC6-B6A6-4797E90D15AF}">
      <dgm:prSet/>
      <dgm:spPr/>
      <dgm:t>
        <a:bodyPr/>
        <a:lstStyle/>
        <a:p>
          <a:pPr algn="l"/>
          <a:endParaRPr lang="es-EC" sz="2200" b="1">
            <a:solidFill>
              <a:schemeClr val="tx1"/>
            </a:solidFill>
          </a:endParaRPr>
        </a:p>
      </dgm:t>
    </dgm:pt>
    <dgm:pt modelId="{D0C0DDC9-EBB5-4154-8C81-EBF3550BFB0C}">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CARACTERIZACIÓN DE LOS MATERIALES: ÁRIDOS &amp; FIBRA DE CAUCHO</a:t>
          </a:r>
        </a:p>
      </dgm:t>
    </dgm:pt>
    <dgm:pt modelId="{AB49579A-CED4-406B-96CC-085E67C128D5}" type="parTrans" cxnId="{584E091C-CEF2-48E9-A8EF-45C92F9E7E95}">
      <dgm:prSet/>
      <dgm:spPr/>
      <dgm:t>
        <a:bodyPr/>
        <a:lstStyle/>
        <a:p>
          <a:pPr algn="l"/>
          <a:endParaRPr lang="es-EC" sz="2200" b="1">
            <a:solidFill>
              <a:schemeClr val="tx1"/>
            </a:solidFill>
          </a:endParaRPr>
        </a:p>
      </dgm:t>
    </dgm:pt>
    <dgm:pt modelId="{427761BC-7517-444B-9FBD-EDF290C1CEB9}" type="sibTrans" cxnId="{584E091C-CEF2-48E9-A8EF-45C92F9E7E95}">
      <dgm:prSet/>
      <dgm:spPr/>
      <dgm:t>
        <a:bodyPr/>
        <a:lstStyle/>
        <a:p>
          <a:pPr algn="l"/>
          <a:endParaRPr lang="es-EC" sz="2200" b="1">
            <a:solidFill>
              <a:schemeClr val="tx1"/>
            </a:solidFill>
          </a:endParaRPr>
        </a:p>
      </dgm:t>
    </dgm:pt>
    <dgm:pt modelId="{08C6F59A-5055-4B7E-80BC-BA8A215B4E15}">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DOSIFICACIÓN Y ELABORACIÓN DE PANELES</a:t>
          </a:r>
        </a:p>
      </dgm:t>
    </dgm:pt>
    <dgm:pt modelId="{79032FDD-0F5B-48C7-B0FC-AC2A99573B8E}" type="parTrans" cxnId="{AF500166-60B7-49CA-B875-EFF3F05458E6}">
      <dgm:prSet/>
      <dgm:spPr/>
      <dgm:t>
        <a:bodyPr/>
        <a:lstStyle/>
        <a:p>
          <a:pPr algn="l"/>
          <a:endParaRPr lang="es-EC" sz="2200" b="1">
            <a:solidFill>
              <a:schemeClr val="tx1"/>
            </a:solidFill>
          </a:endParaRPr>
        </a:p>
      </dgm:t>
    </dgm:pt>
    <dgm:pt modelId="{0CEAA9DC-EDA7-4EA1-ACB4-4B23A0166C07}" type="sibTrans" cxnId="{AF500166-60B7-49CA-B875-EFF3F05458E6}">
      <dgm:prSet/>
      <dgm:spPr/>
      <dgm:t>
        <a:bodyPr/>
        <a:lstStyle/>
        <a:p>
          <a:pPr algn="l"/>
          <a:endParaRPr lang="es-EC" sz="2200" b="1">
            <a:solidFill>
              <a:schemeClr val="tx1"/>
            </a:solidFill>
          </a:endParaRPr>
        </a:p>
      </dgm:t>
    </dgm:pt>
    <dgm:pt modelId="{A878FDEE-8A8C-45EF-B070-D04B61065199}">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RESULTADOS</a:t>
          </a:r>
        </a:p>
      </dgm:t>
    </dgm:pt>
    <dgm:pt modelId="{E155A0E9-E090-4104-AEA7-9B5801BBCA66}" type="parTrans" cxnId="{68784DC2-EA51-4DDA-958F-734693233821}">
      <dgm:prSet/>
      <dgm:spPr/>
      <dgm:t>
        <a:bodyPr/>
        <a:lstStyle/>
        <a:p>
          <a:pPr algn="l"/>
          <a:endParaRPr lang="es-EC" sz="2200" b="1">
            <a:solidFill>
              <a:schemeClr val="tx1"/>
            </a:solidFill>
          </a:endParaRPr>
        </a:p>
      </dgm:t>
    </dgm:pt>
    <dgm:pt modelId="{8DF09DE6-C552-461B-9BDB-E3ECDF6E7B41}" type="sibTrans" cxnId="{68784DC2-EA51-4DDA-958F-734693233821}">
      <dgm:prSet/>
      <dgm:spPr/>
      <dgm:t>
        <a:bodyPr/>
        <a:lstStyle/>
        <a:p>
          <a:pPr algn="l"/>
          <a:endParaRPr lang="es-EC" sz="2200" b="1">
            <a:solidFill>
              <a:schemeClr val="tx1"/>
            </a:solidFill>
          </a:endParaRPr>
        </a:p>
      </dgm:t>
    </dgm:pt>
    <dgm:pt modelId="{AF7E0267-7DFE-4223-B027-CF1C7C7C1443}">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CONCLUSIONES Y RECOMENDACIONES</a:t>
          </a:r>
        </a:p>
      </dgm:t>
    </dgm:pt>
    <dgm:pt modelId="{DF0C8ED0-91D7-4C48-B042-C2A88640C1C0}" type="parTrans" cxnId="{DD3875D2-5319-4094-BF19-B11E7EE43F87}">
      <dgm:prSet/>
      <dgm:spPr/>
      <dgm:t>
        <a:bodyPr/>
        <a:lstStyle/>
        <a:p>
          <a:pPr algn="l"/>
          <a:endParaRPr lang="es-EC" sz="2200" b="1">
            <a:solidFill>
              <a:schemeClr val="tx1"/>
            </a:solidFill>
          </a:endParaRPr>
        </a:p>
      </dgm:t>
    </dgm:pt>
    <dgm:pt modelId="{122A9666-3061-4117-A33B-209A2BDDC109}" type="sibTrans" cxnId="{DD3875D2-5319-4094-BF19-B11E7EE43F87}">
      <dgm:prSet/>
      <dgm:spPr/>
      <dgm:t>
        <a:bodyPr/>
        <a:lstStyle/>
        <a:p>
          <a:pPr algn="l"/>
          <a:endParaRPr lang="es-EC" sz="2200" b="1">
            <a:solidFill>
              <a:schemeClr val="tx1"/>
            </a:solidFill>
          </a:endParaRPr>
        </a:p>
      </dgm:t>
    </dgm:pt>
    <dgm:pt modelId="{C2424F9A-35EE-453E-98C7-2E4A85508C8F}" type="pres">
      <dgm:prSet presAssocID="{7CCF5134-4AEC-4129-96CF-C1A041F9529D}" presName="linearFlow" presStyleCnt="0">
        <dgm:presLayoutVars>
          <dgm:dir/>
          <dgm:resizeHandles val="exact"/>
        </dgm:presLayoutVars>
      </dgm:prSet>
      <dgm:spPr/>
    </dgm:pt>
    <dgm:pt modelId="{1A0C49AB-BEF7-4EB0-AFE1-E8344C05D573}" type="pres">
      <dgm:prSet presAssocID="{57D95DCE-8CAC-4B45-A721-9829A3CEC3E5}" presName="composite" presStyleCnt="0"/>
      <dgm:spPr/>
    </dgm:pt>
    <dgm:pt modelId="{A237A07A-C42D-479C-B23A-6C0929638705}" type="pres">
      <dgm:prSet presAssocID="{57D95DCE-8CAC-4B45-A721-9829A3CEC3E5}" presName="imgShp" presStyleLbl="fgImgPlace1" presStyleIdx="0" presStyleCnt="7"/>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11AB68EC-8F97-4F92-9CF9-32DC056D7A10}" type="pres">
      <dgm:prSet presAssocID="{57D95DCE-8CAC-4B45-A721-9829A3CEC3E5}" presName="txShp" presStyleLbl="node1" presStyleIdx="0" presStyleCnt="7">
        <dgm:presLayoutVars>
          <dgm:bulletEnabled val="1"/>
        </dgm:presLayoutVars>
      </dgm:prSet>
      <dgm:spPr/>
    </dgm:pt>
    <dgm:pt modelId="{8F2F06FD-87C7-416C-B520-95C98457AAA0}" type="pres">
      <dgm:prSet presAssocID="{A4307325-6AFF-4215-A355-A25622200EAB}" presName="spacing" presStyleCnt="0"/>
      <dgm:spPr/>
    </dgm:pt>
    <dgm:pt modelId="{8E287580-79A6-4129-A5B2-D6C65D22E81A}" type="pres">
      <dgm:prSet presAssocID="{4854300E-0BA7-4710-903B-56CF02109062}" presName="composite" presStyleCnt="0"/>
      <dgm:spPr/>
    </dgm:pt>
    <dgm:pt modelId="{6DC49F5C-3D27-4D90-91E0-1B8445AD2682}" type="pres">
      <dgm:prSet presAssocID="{4854300E-0BA7-4710-903B-56CF02109062}" presName="imgShp"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552605D2-0B68-452A-B30C-6E360806665A}" type="pres">
      <dgm:prSet presAssocID="{4854300E-0BA7-4710-903B-56CF02109062}" presName="txShp" presStyleLbl="node1" presStyleIdx="1" presStyleCnt="7">
        <dgm:presLayoutVars>
          <dgm:bulletEnabled val="1"/>
        </dgm:presLayoutVars>
      </dgm:prSet>
      <dgm:spPr/>
    </dgm:pt>
    <dgm:pt modelId="{9C7190D2-2C35-4B5C-974C-C933945AFC79}" type="pres">
      <dgm:prSet presAssocID="{C56322C2-0CFF-430D-9678-58EAA21D62DA}" presName="spacing" presStyleCnt="0"/>
      <dgm:spPr/>
    </dgm:pt>
    <dgm:pt modelId="{0646F085-2968-4454-B167-BEEF6B6950E8}" type="pres">
      <dgm:prSet presAssocID="{42EF9BB3-06F8-4B12-8467-231A0BA1B23B}" presName="composite" presStyleCnt="0"/>
      <dgm:spPr/>
    </dgm:pt>
    <dgm:pt modelId="{1F9C27B9-E2CB-4A0A-9F73-1A751D79C308}" type="pres">
      <dgm:prSet presAssocID="{42EF9BB3-06F8-4B12-8467-231A0BA1B23B}" presName="imgShp" presStyleLbl="fgImgPlace1" presStyleIdx="2" presStyleCnt="7"/>
      <dgm:spPr>
        <a:blipFill>
          <a:blip xmlns:r="http://schemas.openxmlformats.org/officeDocument/2006/relationships" r:embed="rId3">
            <a:duotone>
              <a:schemeClr val="accent1">
                <a:shade val="45000"/>
                <a:satMod val="135000"/>
              </a:schemeClr>
              <a:prstClr val="white"/>
            </a:duotone>
          </a:blip>
          <a:srcRect/>
          <a:stretch>
            <a:fillRect/>
          </a:stretch>
        </a:blipFill>
      </dgm:spPr>
    </dgm:pt>
    <dgm:pt modelId="{FB21CF82-77E6-4E9C-89C4-CD88F4B313B3}" type="pres">
      <dgm:prSet presAssocID="{42EF9BB3-06F8-4B12-8467-231A0BA1B23B}" presName="txShp" presStyleLbl="node1" presStyleIdx="2" presStyleCnt="7">
        <dgm:presLayoutVars>
          <dgm:bulletEnabled val="1"/>
        </dgm:presLayoutVars>
      </dgm:prSet>
      <dgm:spPr/>
    </dgm:pt>
    <dgm:pt modelId="{CAAE695F-D948-4930-834A-0049878FD9A1}" type="pres">
      <dgm:prSet presAssocID="{6C803EAD-53CE-4BF2-9C3D-CF45690912B1}" presName="spacing" presStyleCnt="0"/>
      <dgm:spPr/>
    </dgm:pt>
    <dgm:pt modelId="{A4F51C14-DE2D-416A-AF24-4CF44DAAFB19}" type="pres">
      <dgm:prSet presAssocID="{D0C0DDC9-EBB5-4154-8C81-EBF3550BFB0C}" presName="composite" presStyleCnt="0"/>
      <dgm:spPr/>
    </dgm:pt>
    <dgm:pt modelId="{FA424F40-6819-4420-8EBD-FEF2895BC795}" type="pres">
      <dgm:prSet presAssocID="{D0C0DDC9-EBB5-4154-8C81-EBF3550BFB0C}" presName="imgShp" presStyleLbl="fgImgPlace1" presStyleIdx="3" presStyleCnt="7"/>
      <dgm:spPr>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574E570-98E7-4EA0-B387-E865AE5479E2}" type="pres">
      <dgm:prSet presAssocID="{D0C0DDC9-EBB5-4154-8C81-EBF3550BFB0C}" presName="txShp" presStyleLbl="node1" presStyleIdx="3" presStyleCnt="7">
        <dgm:presLayoutVars>
          <dgm:bulletEnabled val="1"/>
        </dgm:presLayoutVars>
      </dgm:prSet>
      <dgm:spPr/>
    </dgm:pt>
    <dgm:pt modelId="{66308A38-01AA-4BC9-92E8-EF2B926F1D12}" type="pres">
      <dgm:prSet presAssocID="{427761BC-7517-444B-9FBD-EDF290C1CEB9}" presName="spacing" presStyleCnt="0"/>
      <dgm:spPr/>
    </dgm:pt>
    <dgm:pt modelId="{3E880358-44F0-4048-AB53-B34C3A748154}" type="pres">
      <dgm:prSet presAssocID="{08C6F59A-5055-4B7E-80BC-BA8A215B4E15}" presName="composite" presStyleCnt="0"/>
      <dgm:spPr/>
    </dgm:pt>
    <dgm:pt modelId="{BF6BFBEE-BDC5-41DB-B775-FFEE3F7ECB8D}" type="pres">
      <dgm:prSet presAssocID="{08C6F59A-5055-4B7E-80BC-BA8A215B4E15}" presName="imgShp" presStyleLbl="fgImgPlace1" presStyleIdx="4" presStyleCnt="7"/>
      <dgm:spPr>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46895126-6313-4637-B75A-9DE5C97FDB3F}" type="pres">
      <dgm:prSet presAssocID="{08C6F59A-5055-4B7E-80BC-BA8A215B4E15}" presName="txShp" presStyleLbl="node1" presStyleIdx="4" presStyleCnt="7">
        <dgm:presLayoutVars>
          <dgm:bulletEnabled val="1"/>
        </dgm:presLayoutVars>
      </dgm:prSet>
      <dgm:spPr/>
    </dgm:pt>
    <dgm:pt modelId="{F346E9E5-3BE4-482D-B9CF-70A2FBDFAA67}" type="pres">
      <dgm:prSet presAssocID="{0CEAA9DC-EDA7-4EA1-ACB4-4B23A0166C07}" presName="spacing" presStyleCnt="0"/>
      <dgm:spPr/>
    </dgm:pt>
    <dgm:pt modelId="{C9BA4F53-7AA6-4690-8D05-A36D9522E852}" type="pres">
      <dgm:prSet presAssocID="{A878FDEE-8A8C-45EF-B070-D04B61065199}" presName="composite" presStyleCnt="0"/>
      <dgm:spPr/>
    </dgm:pt>
    <dgm:pt modelId="{0A9AC463-B453-4163-9A6E-CEC6AC4BDDCC}" type="pres">
      <dgm:prSet presAssocID="{A878FDEE-8A8C-45EF-B070-D04B61065199}" presName="imgShp" presStyleLbl="fgImgPlace1" presStyleIdx="5" presStyleCnt="7"/>
      <dgm:spPr>
        <a:blipFill>
          <a:blip xmlns:r="http://schemas.openxmlformats.org/officeDocument/2006/relationships"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792E26EF-EE98-43B7-ADE2-FFCB4DFBF62C}" type="pres">
      <dgm:prSet presAssocID="{A878FDEE-8A8C-45EF-B070-D04B61065199}" presName="txShp" presStyleLbl="node1" presStyleIdx="5" presStyleCnt="7">
        <dgm:presLayoutVars>
          <dgm:bulletEnabled val="1"/>
        </dgm:presLayoutVars>
      </dgm:prSet>
      <dgm:spPr/>
    </dgm:pt>
    <dgm:pt modelId="{5CB1A05F-7493-48C9-92B2-4F75E4360F37}" type="pres">
      <dgm:prSet presAssocID="{8DF09DE6-C552-461B-9BDB-E3ECDF6E7B41}" presName="spacing" presStyleCnt="0"/>
      <dgm:spPr/>
    </dgm:pt>
    <dgm:pt modelId="{64FDCACB-B758-479C-BB9E-41BE8611FF5B}" type="pres">
      <dgm:prSet presAssocID="{AF7E0267-7DFE-4223-B027-CF1C7C7C1443}" presName="composite" presStyleCnt="0"/>
      <dgm:spPr/>
    </dgm:pt>
    <dgm:pt modelId="{F7338FE7-AEC8-4743-BA3A-91117A05A4FC}" type="pres">
      <dgm:prSet presAssocID="{AF7E0267-7DFE-4223-B027-CF1C7C7C1443}" presName="imgShp" presStyleLbl="fgImgPlace1" presStyleIdx="6" presStyleCnt="7"/>
      <dgm:spPr>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860E6DFC-A317-4B2A-A4CC-D2F49256E009}" type="pres">
      <dgm:prSet presAssocID="{AF7E0267-7DFE-4223-B027-CF1C7C7C1443}" presName="txShp" presStyleLbl="node1" presStyleIdx="6" presStyleCnt="7">
        <dgm:presLayoutVars>
          <dgm:bulletEnabled val="1"/>
        </dgm:presLayoutVars>
      </dgm:prSet>
      <dgm:spPr/>
    </dgm:pt>
  </dgm:ptLst>
  <dgm:cxnLst>
    <dgm:cxn modelId="{3AB62E18-8047-4178-BE72-7BBAEC9FA200}" srcId="{7CCF5134-4AEC-4129-96CF-C1A041F9529D}" destId="{57D95DCE-8CAC-4B45-A721-9829A3CEC3E5}" srcOrd="0" destOrd="0" parTransId="{7ABE798C-100A-4187-A7BB-38E3FE4FBB86}" sibTransId="{A4307325-6AFF-4215-A355-A25622200EAB}"/>
    <dgm:cxn modelId="{584E091C-CEF2-48E9-A8EF-45C92F9E7E95}" srcId="{7CCF5134-4AEC-4129-96CF-C1A041F9529D}" destId="{D0C0DDC9-EBB5-4154-8C81-EBF3550BFB0C}" srcOrd="3" destOrd="0" parTransId="{AB49579A-CED4-406B-96CC-085E67C128D5}" sibTransId="{427761BC-7517-444B-9FBD-EDF290C1CEB9}"/>
    <dgm:cxn modelId="{CC50462B-1C0F-4D7A-A39F-94D8439EB55C}" type="presOf" srcId="{57D95DCE-8CAC-4B45-A721-9829A3CEC3E5}" destId="{11AB68EC-8F97-4F92-9CF9-32DC056D7A10}" srcOrd="0" destOrd="0" presId="urn:microsoft.com/office/officeart/2005/8/layout/vList3"/>
    <dgm:cxn modelId="{D2D8FC40-9493-4C42-9CBF-9569100CEA81}" type="presOf" srcId="{A878FDEE-8A8C-45EF-B070-D04B61065199}" destId="{792E26EF-EE98-43B7-ADE2-FFCB4DFBF62C}" srcOrd="0" destOrd="0" presId="urn:microsoft.com/office/officeart/2005/8/layout/vList3"/>
    <dgm:cxn modelId="{AF500166-60B7-49CA-B875-EFF3F05458E6}" srcId="{7CCF5134-4AEC-4129-96CF-C1A041F9529D}" destId="{08C6F59A-5055-4B7E-80BC-BA8A215B4E15}" srcOrd="4" destOrd="0" parTransId="{79032FDD-0F5B-48C7-B0FC-AC2A99573B8E}" sibTransId="{0CEAA9DC-EDA7-4EA1-ACB4-4B23A0166C07}"/>
    <dgm:cxn modelId="{45540168-6F61-4AD0-A4A2-D1D080011F98}" type="presOf" srcId="{D0C0DDC9-EBB5-4154-8C81-EBF3550BFB0C}" destId="{5574E570-98E7-4EA0-B387-E865AE5479E2}" srcOrd="0" destOrd="0" presId="urn:microsoft.com/office/officeart/2005/8/layout/vList3"/>
    <dgm:cxn modelId="{20C3DB4B-DB79-4B5F-ADEC-CAC4F65CDD0D}" type="presOf" srcId="{4854300E-0BA7-4710-903B-56CF02109062}" destId="{552605D2-0B68-452A-B30C-6E360806665A}" srcOrd="0" destOrd="0" presId="urn:microsoft.com/office/officeart/2005/8/layout/vList3"/>
    <dgm:cxn modelId="{FB039681-D798-464C-B86D-8AD15DF36C91}" srcId="{7CCF5134-4AEC-4129-96CF-C1A041F9529D}" destId="{4854300E-0BA7-4710-903B-56CF02109062}" srcOrd="1" destOrd="0" parTransId="{3C1E77AB-66E9-4963-8884-58097B6E4B41}" sibTransId="{C56322C2-0CFF-430D-9678-58EAA21D62DA}"/>
    <dgm:cxn modelId="{4A15B883-8BD7-49DD-BD9F-15DDD570FE59}" type="presOf" srcId="{42EF9BB3-06F8-4B12-8467-231A0BA1B23B}" destId="{FB21CF82-77E6-4E9C-89C4-CD88F4B313B3}" srcOrd="0" destOrd="0" presId="urn:microsoft.com/office/officeart/2005/8/layout/vList3"/>
    <dgm:cxn modelId="{457B7C84-5F66-4C72-BC0B-4DCFC3ED1A39}" type="presOf" srcId="{08C6F59A-5055-4B7E-80BC-BA8A215B4E15}" destId="{46895126-6313-4637-B75A-9DE5C97FDB3F}" srcOrd="0" destOrd="0" presId="urn:microsoft.com/office/officeart/2005/8/layout/vList3"/>
    <dgm:cxn modelId="{F8F4CCA5-4C66-4BC6-B6A6-4797E90D15AF}" srcId="{7CCF5134-4AEC-4129-96CF-C1A041F9529D}" destId="{42EF9BB3-06F8-4B12-8467-231A0BA1B23B}" srcOrd="2" destOrd="0" parTransId="{BD54A370-51E7-4CAD-ACAC-8A768FE953D8}" sibTransId="{6C803EAD-53CE-4BF2-9C3D-CF45690912B1}"/>
    <dgm:cxn modelId="{68784DC2-EA51-4DDA-958F-734693233821}" srcId="{7CCF5134-4AEC-4129-96CF-C1A041F9529D}" destId="{A878FDEE-8A8C-45EF-B070-D04B61065199}" srcOrd="5" destOrd="0" parTransId="{E155A0E9-E090-4104-AEA7-9B5801BBCA66}" sibTransId="{8DF09DE6-C552-461B-9BDB-E3ECDF6E7B41}"/>
    <dgm:cxn modelId="{DD3875D2-5319-4094-BF19-B11E7EE43F87}" srcId="{7CCF5134-4AEC-4129-96CF-C1A041F9529D}" destId="{AF7E0267-7DFE-4223-B027-CF1C7C7C1443}" srcOrd="6" destOrd="0" parTransId="{DF0C8ED0-91D7-4C48-B042-C2A88640C1C0}" sibTransId="{122A9666-3061-4117-A33B-209A2BDDC109}"/>
    <dgm:cxn modelId="{85F90AD8-2A35-4D8C-AE44-A8C8D7AB7B42}" type="presOf" srcId="{AF7E0267-7DFE-4223-B027-CF1C7C7C1443}" destId="{860E6DFC-A317-4B2A-A4CC-D2F49256E009}" srcOrd="0" destOrd="0" presId="urn:microsoft.com/office/officeart/2005/8/layout/vList3"/>
    <dgm:cxn modelId="{5D1975EA-5B6C-42ED-AE13-D8900A25C9E5}" type="presOf" srcId="{7CCF5134-4AEC-4129-96CF-C1A041F9529D}" destId="{C2424F9A-35EE-453E-98C7-2E4A85508C8F}" srcOrd="0" destOrd="0" presId="urn:microsoft.com/office/officeart/2005/8/layout/vList3"/>
    <dgm:cxn modelId="{E4D37244-D3D7-4F30-A015-08EEBDA7B13D}" type="presParOf" srcId="{C2424F9A-35EE-453E-98C7-2E4A85508C8F}" destId="{1A0C49AB-BEF7-4EB0-AFE1-E8344C05D573}" srcOrd="0" destOrd="0" presId="urn:microsoft.com/office/officeart/2005/8/layout/vList3"/>
    <dgm:cxn modelId="{6FB6B0B4-016E-412D-A92F-8214C794BD8B}" type="presParOf" srcId="{1A0C49AB-BEF7-4EB0-AFE1-E8344C05D573}" destId="{A237A07A-C42D-479C-B23A-6C0929638705}" srcOrd="0" destOrd="0" presId="urn:microsoft.com/office/officeart/2005/8/layout/vList3"/>
    <dgm:cxn modelId="{FBA0E922-1DB9-44FF-BDBC-8E741571FE47}" type="presParOf" srcId="{1A0C49AB-BEF7-4EB0-AFE1-E8344C05D573}" destId="{11AB68EC-8F97-4F92-9CF9-32DC056D7A10}" srcOrd="1" destOrd="0" presId="urn:microsoft.com/office/officeart/2005/8/layout/vList3"/>
    <dgm:cxn modelId="{BF9D700C-D961-4428-8275-4CA118BB9209}" type="presParOf" srcId="{C2424F9A-35EE-453E-98C7-2E4A85508C8F}" destId="{8F2F06FD-87C7-416C-B520-95C98457AAA0}" srcOrd="1" destOrd="0" presId="urn:microsoft.com/office/officeart/2005/8/layout/vList3"/>
    <dgm:cxn modelId="{80350CDC-A54E-4EBC-8422-93C17CF2A0CF}" type="presParOf" srcId="{C2424F9A-35EE-453E-98C7-2E4A85508C8F}" destId="{8E287580-79A6-4129-A5B2-D6C65D22E81A}" srcOrd="2" destOrd="0" presId="urn:microsoft.com/office/officeart/2005/8/layout/vList3"/>
    <dgm:cxn modelId="{76EA9C62-FFB3-45CA-B895-BE4079D84C71}" type="presParOf" srcId="{8E287580-79A6-4129-A5B2-D6C65D22E81A}" destId="{6DC49F5C-3D27-4D90-91E0-1B8445AD2682}" srcOrd="0" destOrd="0" presId="urn:microsoft.com/office/officeart/2005/8/layout/vList3"/>
    <dgm:cxn modelId="{DBE74926-06CD-4E1C-B447-96BC4ECDE990}" type="presParOf" srcId="{8E287580-79A6-4129-A5B2-D6C65D22E81A}" destId="{552605D2-0B68-452A-B30C-6E360806665A}" srcOrd="1" destOrd="0" presId="urn:microsoft.com/office/officeart/2005/8/layout/vList3"/>
    <dgm:cxn modelId="{03DA80F2-589E-4842-9259-B3D93DF27EC4}" type="presParOf" srcId="{C2424F9A-35EE-453E-98C7-2E4A85508C8F}" destId="{9C7190D2-2C35-4B5C-974C-C933945AFC79}" srcOrd="3" destOrd="0" presId="urn:microsoft.com/office/officeart/2005/8/layout/vList3"/>
    <dgm:cxn modelId="{3BAD9668-A01B-4287-8054-07F5A8D0B4E8}" type="presParOf" srcId="{C2424F9A-35EE-453E-98C7-2E4A85508C8F}" destId="{0646F085-2968-4454-B167-BEEF6B6950E8}" srcOrd="4" destOrd="0" presId="urn:microsoft.com/office/officeart/2005/8/layout/vList3"/>
    <dgm:cxn modelId="{74ABAA68-010C-4746-B601-A61AA411A835}" type="presParOf" srcId="{0646F085-2968-4454-B167-BEEF6B6950E8}" destId="{1F9C27B9-E2CB-4A0A-9F73-1A751D79C308}" srcOrd="0" destOrd="0" presId="urn:microsoft.com/office/officeart/2005/8/layout/vList3"/>
    <dgm:cxn modelId="{870D59F4-ED7B-4074-8939-A2EFA6757E78}" type="presParOf" srcId="{0646F085-2968-4454-B167-BEEF6B6950E8}" destId="{FB21CF82-77E6-4E9C-89C4-CD88F4B313B3}" srcOrd="1" destOrd="0" presId="urn:microsoft.com/office/officeart/2005/8/layout/vList3"/>
    <dgm:cxn modelId="{CE437A11-978A-4122-A3AA-617FE3935BEB}" type="presParOf" srcId="{C2424F9A-35EE-453E-98C7-2E4A85508C8F}" destId="{CAAE695F-D948-4930-834A-0049878FD9A1}" srcOrd="5" destOrd="0" presId="urn:microsoft.com/office/officeart/2005/8/layout/vList3"/>
    <dgm:cxn modelId="{3F17D065-3329-49C9-A799-A578011E39E2}" type="presParOf" srcId="{C2424F9A-35EE-453E-98C7-2E4A85508C8F}" destId="{A4F51C14-DE2D-416A-AF24-4CF44DAAFB19}" srcOrd="6" destOrd="0" presId="urn:microsoft.com/office/officeart/2005/8/layout/vList3"/>
    <dgm:cxn modelId="{0251EFAA-BA80-4357-B200-82E8CA315723}" type="presParOf" srcId="{A4F51C14-DE2D-416A-AF24-4CF44DAAFB19}" destId="{FA424F40-6819-4420-8EBD-FEF2895BC795}" srcOrd="0" destOrd="0" presId="urn:microsoft.com/office/officeart/2005/8/layout/vList3"/>
    <dgm:cxn modelId="{63C80F73-9888-4521-AA39-A377D81705BF}" type="presParOf" srcId="{A4F51C14-DE2D-416A-AF24-4CF44DAAFB19}" destId="{5574E570-98E7-4EA0-B387-E865AE5479E2}" srcOrd="1" destOrd="0" presId="urn:microsoft.com/office/officeart/2005/8/layout/vList3"/>
    <dgm:cxn modelId="{D7D992A2-387B-4DB3-AB3A-55A14B00CBFE}" type="presParOf" srcId="{C2424F9A-35EE-453E-98C7-2E4A85508C8F}" destId="{66308A38-01AA-4BC9-92E8-EF2B926F1D12}" srcOrd="7" destOrd="0" presId="urn:microsoft.com/office/officeart/2005/8/layout/vList3"/>
    <dgm:cxn modelId="{15997045-C781-4D4B-BCAD-F8BD6FF44FA0}" type="presParOf" srcId="{C2424F9A-35EE-453E-98C7-2E4A85508C8F}" destId="{3E880358-44F0-4048-AB53-B34C3A748154}" srcOrd="8" destOrd="0" presId="urn:microsoft.com/office/officeart/2005/8/layout/vList3"/>
    <dgm:cxn modelId="{44DC5FA0-70E6-410F-8277-F5D03674AEB3}" type="presParOf" srcId="{3E880358-44F0-4048-AB53-B34C3A748154}" destId="{BF6BFBEE-BDC5-41DB-B775-FFEE3F7ECB8D}" srcOrd="0" destOrd="0" presId="urn:microsoft.com/office/officeart/2005/8/layout/vList3"/>
    <dgm:cxn modelId="{58B3630A-92C8-4F12-B917-890DA842CF7F}" type="presParOf" srcId="{3E880358-44F0-4048-AB53-B34C3A748154}" destId="{46895126-6313-4637-B75A-9DE5C97FDB3F}" srcOrd="1" destOrd="0" presId="urn:microsoft.com/office/officeart/2005/8/layout/vList3"/>
    <dgm:cxn modelId="{35A33E5D-C259-486A-B921-D71E2176F134}" type="presParOf" srcId="{C2424F9A-35EE-453E-98C7-2E4A85508C8F}" destId="{F346E9E5-3BE4-482D-B9CF-70A2FBDFAA67}" srcOrd="9" destOrd="0" presId="urn:microsoft.com/office/officeart/2005/8/layout/vList3"/>
    <dgm:cxn modelId="{1B161830-7CC6-4CB6-AB4B-11A7BCAD42AB}" type="presParOf" srcId="{C2424F9A-35EE-453E-98C7-2E4A85508C8F}" destId="{C9BA4F53-7AA6-4690-8D05-A36D9522E852}" srcOrd="10" destOrd="0" presId="urn:microsoft.com/office/officeart/2005/8/layout/vList3"/>
    <dgm:cxn modelId="{92BD7C02-12EA-4D3B-92FF-EAB4A7A98870}" type="presParOf" srcId="{C9BA4F53-7AA6-4690-8D05-A36D9522E852}" destId="{0A9AC463-B453-4163-9A6E-CEC6AC4BDDCC}" srcOrd="0" destOrd="0" presId="urn:microsoft.com/office/officeart/2005/8/layout/vList3"/>
    <dgm:cxn modelId="{97A4AA8F-B4E7-4A60-B07A-C1AFEE816493}" type="presParOf" srcId="{C9BA4F53-7AA6-4690-8D05-A36D9522E852}" destId="{792E26EF-EE98-43B7-ADE2-FFCB4DFBF62C}" srcOrd="1" destOrd="0" presId="urn:microsoft.com/office/officeart/2005/8/layout/vList3"/>
    <dgm:cxn modelId="{80ECAD0A-5B0A-4133-B43D-DF4BFF1493FD}" type="presParOf" srcId="{C2424F9A-35EE-453E-98C7-2E4A85508C8F}" destId="{5CB1A05F-7493-48C9-92B2-4F75E4360F37}" srcOrd="11" destOrd="0" presId="urn:microsoft.com/office/officeart/2005/8/layout/vList3"/>
    <dgm:cxn modelId="{D850A8D7-6FA1-47FF-8BF0-FB0D46051815}" type="presParOf" srcId="{C2424F9A-35EE-453E-98C7-2E4A85508C8F}" destId="{64FDCACB-B758-479C-BB9E-41BE8611FF5B}" srcOrd="12" destOrd="0" presId="urn:microsoft.com/office/officeart/2005/8/layout/vList3"/>
    <dgm:cxn modelId="{A0225D83-BD61-44CD-99DE-54C62DEB13E3}" type="presParOf" srcId="{64FDCACB-B758-479C-BB9E-41BE8611FF5B}" destId="{F7338FE7-AEC8-4743-BA3A-91117A05A4FC}" srcOrd="0" destOrd="0" presId="urn:microsoft.com/office/officeart/2005/8/layout/vList3"/>
    <dgm:cxn modelId="{ADDA805F-28BA-48B3-9193-8DEDDA7A59AF}" type="presParOf" srcId="{64FDCACB-B758-479C-BB9E-41BE8611FF5B}" destId="{860E6DFC-A317-4B2A-A4CC-D2F49256E009}"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CF5134-4AEC-4129-96CF-C1A041F9529D}"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EC"/>
        </a:p>
      </dgm:t>
    </dgm:pt>
    <dgm:pt modelId="{57D95DCE-8CAC-4B45-A721-9829A3CEC3E5}">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GENERALIDADES: INTRODUCCIÓN – ANTECEDENTES</a:t>
          </a:r>
        </a:p>
      </dgm:t>
    </dgm:pt>
    <dgm:pt modelId="{7ABE798C-100A-4187-A7BB-38E3FE4FBB86}" type="parTrans" cxnId="{3AB62E18-8047-4178-BE72-7BBAEC9FA200}">
      <dgm:prSet/>
      <dgm:spPr/>
      <dgm:t>
        <a:bodyPr/>
        <a:lstStyle/>
        <a:p>
          <a:pPr algn="l"/>
          <a:endParaRPr lang="es-EC" sz="2200" b="1">
            <a:solidFill>
              <a:schemeClr val="tx1"/>
            </a:solidFill>
          </a:endParaRPr>
        </a:p>
      </dgm:t>
    </dgm:pt>
    <dgm:pt modelId="{A4307325-6AFF-4215-A355-A25622200EAB}" type="sibTrans" cxnId="{3AB62E18-8047-4178-BE72-7BBAEC9FA200}">
      <dgm:prSet/>
      <dgm:spPr/>
      <dgm:t>
        <a:bodyPr/>
        <a:lstStyle/>
        <a:p>
          <a:pPr algn="l"/>
          <a:endParaRPr lang="es-EC" sz="2200" b="1">
            <a:solidFill>
              <a:schemeClr val="tx1"/>
            </a:solidFill>
          </a:endParaRPr>
        </a:p>
      </dgm:t>
    </dgm:pt>
    <dgm:pt modelId="{4854300E-0BA7-4710-903B-56CF02109062}">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PLANTEAMIENTO DEL PROBLEMA</a:t>
          </a:r>
        </a:p>
      </dgm:t>
    </dgm:pt>
    <dgm:pt modelId="{3C1E77AB-66E9-4963-8884-58097B6E4B41}" type="parTrans" cxnId="{FB039681-D798-464C-B86D-8AD15DF36C91}">
      <dgm:prSet/>
      <dgm:spPr/>
      <dgm:t>
        <a:bodyPr/>
        <a:lstStyle/>
        <a:p>
          <a:pPr algn="l"/>
          <a:endParaRPr lang="es-EC" sz="2200" b="1">
            <a:solidFill>
              <a:schemeClr val="tx1"/>
            </a:solidFill>
          </a:endParaRPr>
        </a:p>
      </dgm:t>
    </dgm:pt>
    <dgm:pt modelId="{C56322C2-0CFF-430D-9678-58EAA21D62DA}" type="sibTrans" cxnId="{FB039681-D798-464C-B86D-8AD15DF36C91}">
      <dgm:prSet/>
      <dgm:spPr/>
      <dgm:t>
        <a:bodyPr/>
        <a:lstStyle/>
        <a:p>
          <a:pPr algn="l"/>
          <a:endParaRPr lang="es-EC" sz="2200" b="1">
            <a:solidFill>
              <a:schemeClr val="tx1"/>
            </a:solidFill>
          </a:endParaRPr>
        </a:p>
      </dgm:t>
    </dgm:pt>
    <dgm:pt modelId="{42EF9BB3-06F8-4B12-8467-231A0BA1B23B}">
      <dgm:prSet phldrT="[Texto]" custT="1">
        <dgm:style>
          <a:lnRef idx="1">
            <a:schemeClr val="accent2"/>
          </a:lnRef>
          <a:fillRef idx="2">
            <a:schemeClr val="accent2"/>
          </a:fillRef>
          <a:effectRef idx="1">
            <a:schemeClr val="accent2"/>
          </a:effectRef>
          <a:fontRef idx="minor">
            <a:schemeClr val="dk1"/>
          </a:fontRef>
        </dgm:style>
      </dgm:prSet>
      <dgm:spPr>
        <a:ln/>
      </dgm:spPr>
      <dgm:t>
        <a:bodyPr/>
        <a:lstStyle/>
        <a:p>
          <a:pPr algn="l"/>
          <a:r>
            <a:rPr lang="es-EC" sz="2200" b="1" dirty="0">
              <a:solidFill>
                <a:schemeClr val="tx1"/>
              </a:solidFill>
            </a:rPr>
            <a:t>OBJETIVOS</a:t>
          </a:r>
        </a:p>
      </dgm:t>
    </dgm:pt>
    <dgm:pt modelId="{BD54A370-51E7-4CAD-ACAC-8A768FE953D8}" type="parTrans" cxnId="{F8F4CCA5-4C66-4BC6-B6A6-4797E90D15AF}">
      <dgm:prSet/>
      <dgm:spPr/>
      <dgm:t>
        <a:bodyPr/>
        <a:lstStyle/>
        <a:p>
          <a:pPr algn="l"/>
          <a:endParaRPr lang="es-EC" sz="2200" b="1">
            <a:solidFill>
              <a:schemeClr val="tx1"/>
            </a:solidFill>
          </a:endParaRPr>
        </a:p>
      </dgm:t>
    </dgm:pt>
    <dgm:pt modelId="{6C803EAD-53CE-4BF2-9C3D-CF45690912B1}" type="sibTrans" cxnId="{F8F4CCA5-4C66-4BC6-B6A6-4797E90D15AF}">
      <dgm:prSet/>
      <dgm:spPr/>
      <dgm:t>
        <a:bodyPr/>
        <a:lstStyle/>
        <a:p>
          <a:pPr algn="l"/>
          <a:endParaRPr lang="es-EC" sz="2200" b="1">
            <a:solidFill>
              <a:schemeClr val="tx1"/>
            </a:solidFill>
          </a:endParaRPr>
        </a:p>
      </dgm:t>
    </dgm:pt>
    <dgm:pt modelId="{D0C0DDC9-EBB5-4154-8C81-EBF3550BFB0C}">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CARACTERIZACIÓN DE LOS MATERIALES: ÁRIDOS &amp; FIBRA DE CAUCHO</a:t>
          </a:r>
        </a:p>
      </dgm:t>
    </dgm:pt>
    <dgm:pt modelId="{AB49579A-CED4-406B-96CC-085E67C128D5}" type="parTrans" cxnId="{584E091C-CEF2-48E9-A8EF-45C92F9E7E95}">
      <dgm:prSet/>
      <dgm:spPr/>
      <dgm:t>
        <a:bodyPr/>
        <a:lstStyle/>
        <a:p>
          <a:pPr algn="l"/>
          <a:endParaRPr lang="es-EC" sz="2200" b="1">
            <a:solidFill>
              <a:schemeClr val="tx1"/>
            </a:solidFill>
          </a:endParaRPr>
        </a:p>
      </dgm:t>
    </dgm:pt>
    <dgm:pt modelId="{427761BC-7517-444B-9FBD-EDF290C1CEB9}" type="sibTrans" cxnId="{584E091C-CEF2-48E9-A8EF-45C92F9E7E95}">
      <dgm:prSet/>
      <dgm:spPr/>
      <dgm:t>
        <a:bodyPr/>
        <a:lstStyle/>
        <a:p>
          <a:pPr algn="l"/>
          <a:endParaRPr lang="es-EC" sz="2200" b="1">
            <a:solidFill>
              <a:schemeClr val="tx1"/>
            </a:solidFill>
          </a:endParaRPr>
        </a:p>
      </dgm:t>
    </dgm:pt>
    <dgm:pt modelId="{08C6F59A-5055-4B7E-80BC-BA8A215B4E15}">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DOSIFICACIÓN Y ELABORACIÓN DE PANELES</a:t>
          </a:r>
        </a:p>
      </dgm:t>
    </dgm:pt>
    <dgm:pt modelId="{79032FDD-0F5B-48C7-B0FC-AC2A99573B8E}" type="parTrans" cxnId="{AF500166-60B7-49CA-B875-EFF3F05458E6}">
      <dgm:prSet/>
      <dgm:spPr/>
      <dgm:t>
        <a:bodyPr/>
        <a:lstStyle/>
        <a:p>
          <a:pPr algn="l"/>
          <a:endParaRPr lang="es-EC" sz="2200" b="1">
            <a:solidFill>
              <a:schemeClr val="tx1"/>
            </a:solidFill>
          </a:endParaRPr>
        </a:p>
      </dgm:t>
    </dgm:pt>
    <dgm:pt modelId="{0CEAA9DC-EDA7-4EA1-ACB4-4B23A0166C07}" type="sibTrans" cxnId="{AF500166-60B7-49CA-B875-EFF3F05458E6}">
      <dgm:prSet/>
      <dgm:spPr/>
      <dgm:t>
        <a:bodyPr/>
        <a:lstStyle/>
        <a:p>
          <a:pPr algn="l"/>
          <a:endParaRPr lang="es-EC" sz="2200" b="1">
            <a:solidFill>
              <a:schemeClr val="tx1"/>
            </a:solidFill>
          </a:endParaRPr>
        </a:p>
      </dgm:t>
    </dgm:pt>
    <dgm:pt modelId="{A878FDEE-8A8C-45EF-B070-D04B61065199}">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RESULTADOS</a:t>
          </a:r>
        </a:p>
      </dgm:t>
    </dgm:pt>
    <dgm:pt modelId="{E155A0E9-E090-4104-AEA7-9B5801BBCA66}" type="parTrans" cxnId="{68784DC2-EA51-4DDA-958F-734693233821}">
      <dgm:prSet/>
      <dgm:spPr/>
      <dgm:t>
        <a:bodyPr/>
        <a:lstStyle/>
        <a:p>
          <a:pPr algn="l"/>
          <a:endParaRPr lang="es-EC" sz="2200" b="1">
            <a:solidFill>
              <a:schemeClr val="tx1"/>
            </a:solidFill>
          </a:endParaRPr>
        </a:p>
      </dgm:t>
    </dgm:pt>
    <dgm:pt modelId="{8DF09DE6-C552-461B-9BDB-E3ECDF6E7B41}" type="sibTrans" cxnId="{68784DC2-EA51-4DDA-958F-734693233821}">
      <dgm:prSet/>
      <dgm:spPr/>
      <dgm:t>
        <a:bodyPr/>
        <a:lstStyle/>
        <a:p>
          <a:pPr algn="l"/>
          <a:endParaRPr lang="es-EC" sz="2200" b="1">
            <a:solidFill>
              <a:schemeClr val="tx1"/>
            </a:solidFill>
          </a:endParaRPr>
        </a:p>
      </dgm:t>
    </dgm:pt>
    <dgm:pt modelId="{AF7E0267-7DFE-4223-B027-CF1C7C7C1443}">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CONCLUSIONES Y RECOMENDACIONES</a:t>
          </a:r>
        </a:p>
      </dgm:t>
    </dgm:pt>
    <dgm:pt modelId="{DF0C8ED0-91D7-4C48-B042-C2A88640C1C0}" type="parTrans" cxnId="{DD3875D2-5319-4094-BF19-B11E7EE43F87}">
      <dgm:prSet/>
      <dgm:spPr/>
      <dgm:t>
        <a:bodyPr/>
        <a:lstStyle/>
        <a:p>
          <a:pPr algn="l"/>
          <a:endParaRPr lang="es-EC" sz="2200" b="1">
            <a:solidFill>
              <a:schemeClr val="tx1"/>
            </a:solidFill>
          </a:endParaRPr>
        </a:p>
      </dgm:t>
    </dgm:pt>
    <dgm:pt modelId="{122A9666-3061-4117-A33B-209A2BDDC109}" type="sibTrans" cxnId="{DD3875D2-5319-4094-BF19-B11E7EE43F87}">
      <dgm:prSet/>
      <dgm:spPr/>
      <dgm:t>
        <a:bodyPr/>
        <a:lstStyle/>
        <a:p>
          <a:pPr algn="l"/>
          <a:endParaRPr lang="es-EC" sz="2200" b="1">
            <a:solidFill>
              <a:schemeClr val="tx1"/>
            </a:solidFill>
          </a:endParaRPr>
        </a:p>
      </dgm:t>
    </dgm:pt>
    <dgm:pt modelId="{C2424F9A-35EE-453E-98C7-2E4A85508C8F}" type="pres">
      <dgm:prSet presAssocID="{7CCF5134-4AEC-4129-96CF-C1A041F9529D}" presName="linearFlow" presStyleCnt="0">
        <dgm:presLayoutVars>
          <dgm:dir/>
          <dgm:resizeHandles val="exact"/>
        </dgm:presLayoutVars>
      </dgm:prSet>
      <dgm:spPr/>
    </dgm:pt>
    <dgm:pt modelId="{1A0C49AB-BEF7-4EB0-AFE1-E8344C05D573}" type="pres">
      <dgm:prSet presAssocID="{57D95DCE-8CAC-4B45-A721-9829A3CEC3E5}" presName="composite" presStyleCnt="0"/>
      <dgm:spPr/>
    </dgm:pt>
    <dgm:pt modelId="{A237A07A-C42D-479C-B23A-6C0929638705}" type="pres">
      <dgm:prSet presAssocID="{57D95DCE-8CAC-4B45-A721-9829A3CEC3E5}" presName="imgShp" presStyleLbl="fgImgPlace1" presStyleIdx="0" presStyleCnt="7"/>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11AB68EC-8F97-4F92-9CF9-32DC056D7A10}" type="pres">
      <dgm:prSet presAssocID="{57D95DCE-8CAC-4B45-A721-9829A3CEC3E5}" presName="txShp" presStyleLbl="node1" presStyleIdx="0" presStyleCnt="7">
        <dgm:presLayoutVars>
          <dgm:bulletEnabled val="1"/>
        </dgm:presLayoutVars>
      </dgm:prSet>
      <dgm:spPr/>
    </dgm:pt>
    <dgm:pt modelId="{8F2F06FD-87C7-416C-B520-95C98457AAA0}" type="pres">
      <dgm:prSet presAssocID="{A4307325-6AFF-4215-A355-A25622200EAB}" presName="spacing" presStyleCnt="0"/>
      <dgm:spPr/>
    </dgm:pt>
    <dgm:pt modelId="{8E287580-79A6-4129-A5B2-D6C65D22E81A}" type="pres">
      <dgm:prSet presAssocID="{4854300E-0BA7-4710-903B-56CF02109062}" presName="composite" presStyleCnt="0"/>
      <dgm:spPr/>
    </dgm:pt>
    <dgm:pt modelId="{6DC49F5C-3D27-4D90-91E0-1B8445AD2682}" type="pres">
      <dgm:prSet presAssocID="{4854300E-0BA7-4710-903B-56CF02109062}" presName="imgShp" presStyleLbl="fgImgPlace1" presStyleIdx="1" presStyleCnt="7"/>
      <dgm:spPr>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52605D2-0B68-452A-B30C-6E360806665A}" type="pres">
      <dgm:prSet presAssocID="{4854300E-0BA7-4710-903B-56CF02109062}" presName="txShp" presStyleLbl="node1" presStyleIdx="1" presStyleCnt="7">
        <dgm:presLayoutVars>
          <dgm:bulletEnabled val="1"/>
        </dgm:presLayoutVars>
      </dgm:prSet>
      <dgm:spPr/>
    </dgm:pt>
    <dgm:pt modelId="{9C7190D2-2C35-4B5C-974C-C933945AFC79}" type="pres">
      <dgm:prSet presAssocID="{C56322C2-0CFF-430D-9678-58EAA21D62DA}" presName="spacing" presStyleCnt="0"/>
      <dgm:spPr/>
    </dgm:pt>
    <dgm:pt modelId="{0646F085-2968-4454-B167-BEEF6B6950E8}" type="pres">
      <dgm:prSet presAssocID="{42EF9BB3-06F8-4B12-8467-231A0BA1B23B}" presName="composite" presStyleCnt="0"/>
      <dgm:spPr/>
    </dgm:pt>
    <dgm:pt modelId="{1F9C27B9-E2CB-4A0A-9F73-1A751D79C308}" type="pres">
      <dgm:prSet presAssocID="{42EF9BB3-06F8-4B12-8467-231A0BA1B23B}" presName="imgShp" presStyleLbl="fgImgPlace1" presStyleIdx="2" presStyleCnt="7"/>
      <dgm:spPr>
        <a:blipFill>
          <a:blip xmlns:r="http://schemas.openxmlformats.org/officeDocument/2006/relationships" r:embed="rId3"/>
          <a:srcRect/>
          <a:stretch>
            <a:fillRect/>
          </a:stretch>
        </a:blipFill>
      </dgm:spPr>
    </dgm:pt>
    <dgm:pt modelId="{FB21CF82-77E6-4E9C-89C4-CD88F4B313B3}" type="pres">
      <dgm:prSet presAssocID="{42EF9BB3-06F8-4B12-8467-231A0BA1B23B}" presName="txShp" presStyleLbl="node1" presStyleIdx="2" presStyleCnt="7">
        <dgm:presLayoutVars>
          <dgm:bulletEnabled val="1"/>
        </dgm:presLayoutVars>
      </dgm:prSet>
      <dgm:spPr/>
    </dgm:pt>
    <dgm:pt modelId="{CAAE695F-D948-4930-834A-0049878FD9A1}" type="pres">
      <dgm:prSet presAssocID="{6C803EAD-53CE-4BF2-9C3D-CF45690912B1}" presName="spacing" presStyleCnt="0"/>
      <dgm:spPr/>
    </dgm:pt>
    <dgm:pt modelId="{A4F51C14-DE2D-416A-AF24-4CF44DAAFB19}" type="pres">
      <dgm:prSet presAssocID="{D0C0DDC9-EBB5-4154-8C81-EBF3550BFB0C}" presName="composite" presStyleCnt="0"/>
      <dgm:spPr/>
    </dgm:pt>
    <dgm:pt modelId="{FA424F40-6819-4420-8EBD-FEF2895BC795}" type="pres">
      <dgm:prSet presAssocID="{D0C0DDC9-EBB5-4154-8C81-EBF3550BFB0C}" presName="imgShp" presStyleLbl="fgImgPlace1" presStyleIdx="3" presStyleCnt="7"/>
      <dgm:spPr>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574E570-98E7-4EA0-B387-E865AE5479E2}" type="pres">
      <dgm:prSet presAssocID="{D0C0DDC9-EBB5-4154-8C81-EBF3550BFB0C}" presName="txShp" presStyleLbl="node1" presStyleIdx="3" presStyleCnt="7">
        <dgm:presLayoutVars>
          <dgm:bulletEnabled val="1"/>
        </dgm:presLayoutVars>
      </dgm:prSet>
      <dgm:spPr/>
    </dgm:pt>
    <dgm:pt modelId="{66308A38-01AA-4BC9-92E8-EF2B926F1D12}" type="pres">
      <dgm:prSet presAssocID="{427761BC-7517-444B-9FBD-EDF290C1CEB9}" presName="spacing" presStyleCnt="0"/>
      <dgm:spPr/>
    </dgm:pt>
    <dgm:pt modelId="{3E880358-44F0-4048-AB53-B34C3A748154}" type="pres">
      <dgm:prSet presAssocID="{08C6F59A-5055-4B7E-80BC-BA8A215B4E15}" presName="composite" presStyleCnt="0"/>
      <dgm:spPr/>
    </dgm:pt>
    <dgm:pt modelId="{BF6BFBEE-BDC5-41DB-B775-FFEE3F7ECB8D}" type="pres">
      <dgm:prSet presAssocID="{08C6F59A-5055-4B7E-80BC-BA8A215B4E15}" presName="imgShp" presStyleLbl="fgImgPlace1" presStyleIdx="4" presStyleCnt="7"/>
      <dgm:spPr>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46895126-6313-4637-B75A-9DE5C97FDB3F}" type="pres">
      <dgm:prSet presAssocID="{08C6F59A-5055-4B7E-80BC-BA8A215B4E15}" presName="txShp" presStyleLbl="node1" presStyleIdx="4" presStyleCnt="7">
        <dgm:presLayoutVars>
          <dgm:bulletEnabled val="1"/>
        </dgm:presLayoutVars>
      </dgm:prSet>
      <dgm:spPr/>
    </dgm:pt>
    <dgm:pt modelId="{F346E9E5-3BE4-482D-B9CF-70A2FBDFAA67}" type="pres">
      <dgm:prSet presAssocID="{0CEAA9DC-EDA7-4EA1-ACB4-4B23A0166C07}" presName="spacing" presStyleCnt="0"/>
      <dgm:spPr/>
    </dgm:pt>
    <dgm:pt modelId="{C9BA4F53-7AA6-4690-8D05-A36D9522E852}" type="pres">
      <dgm:prSet presAssocID="{A878FDEE-8A8C-45EF-B070-D04B61065199}" presName="composite" presStyleCnt="0"/>
      <dgm:spPr/>
    </dgm:pt>
    <dgm:pt modelId="{0A9AC463-B453-4163-9A6E-CEC6AC4BDDCC}" type="pres">
      <dgm:prSet presAssocID="{A878FDEE-8A8C-45EF-B070-D04B61065199}" presName="imgShp" presStyleLbl="fgImgPlace1" presStyleIdx="5" presStyleCnt="7"/>
      <dgm:spPr>
        <a:blipFill>
          <a:blip xmlns:r="http://schemas.openxmlformats.org/officeDocument/2006/relationships"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792E26EF-EE98-43B7-ADE2-FFCB4DFBF62C}" type="pres">
      <dgm:prSet presAssocID="{A878FDEE-8A8C-45EF-B070-D04B61065199}" presName="txShp" presStyleLbl="node1" presStyleIdx="5" presStyleCnt="7">
        <dgm:presLayoutVars>
          <dgm:bulletEnabled val="1"/>
        </dgm:presLayoutVars>
      </dgm:prSet>
      <dgm:spPr/>
    </dgm:pt>
    <dgm:pt modelId="{5CB1A05F-7493-48C9-92B2-4F75E4360F37}" type="pres">
      <dgm:prSet presAssocID="{8DF09DE6-C552-461B-9BDB-E3ECDF6E7B41}" presName="spacing" presStyleCnt="0"/>
      <dgm:spPr/>
    </dgm:pt>
    <dgm:pt modelId="{64FDCACB-B758-479C-BB9E-41BE8611FF5B}" type="pres">
      <dgm:prSet presAssocID="{AF7E0267-7DFE-4223-B027-CF1C7C7C1443}" presName="composite" presStyleCnt="0"/>
      <dgm:spPr/>
    </dgm:pt>
    <dgm:pt modelId="{F7338FE7-AEC8-4743-BA3A-91117A05A4FC}" type="pres">
      <dgm:prSet presAssocID="{AF7E0267-7DFE-4223-B027-CF1C7C7C1443}" presName="imgShp" presStyleLbl="fgImgPlace1" presStyleIdx="6" presStyleCnt="7"/>
      <dgm:spPr>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860E6DFC-A317-4B2A-A4CC-D2F49256E009}" type="pres">
      <dgm:prSet presAssocID="{AF7E0267-7DFE-4223-B027-CF1C7C7C1443}" presName="txShp" presStyleLbl="node1" presStyleIdx="6" presStyleCnt="7">
        <dgm:presLayoutVars>
          <dgm:bulletEnabled val="1"/>
        </dgm:presLayoutVars>
      </dgm:prSet>
      <dgm:spPr/>
    </dgm:pt>
  </dgm:ptLst>
  <dgm:cxnLst>
    <dgm:cxn modelId="{3AB62E18-8047-4178-BE72-7BBAEC9FA200}" srcId="{7CCF5134-4AEC-4129-96CF-C1A041F9529D}" destId="{57D95DCE-8CAC-4B45-A721-9829A3CEC3E5}" srcOrd="0" destOrd="0" parTransId="{7ABE798C-100A-4187-A7BB-38E3FE4FBB86}" sibTransId="{A4307325-6AFF-4215-A355-A25622200EAB}"/>
    <dgm:cxn modelId="{584E091C-CEF2-48E9-A8EF-45C92F9E7E95}" srcId="{7CCF5134-4AEC-4129-96CF-C1A041F9529D}" destId="{D0C0DDC9-EBB5-4154-8C81-EBF3550BFB0C}" srcOrd="3" destOrd="0" parTransId="{AB49579A-CED4-406B-96CC-085E67C128D5}" sibTransId="{427761BC-7517-444B-9FBD-EDF290C1CEB9}"/>
    <dgm:cxn modelId="{CC50462B-1C0F-4D7A-A39F-94D8439EB55C}" type="presOf" srcId="{57D95DCE-8CAC-4B45-A721-9829A3CEC3E5}" destId="{11AB68EC-8F97-4F92-9CF9-32DC056D7A10}" srcOrd="0" destOrd="0" presId="urn:microsoft.com/office/officeart/2005/8/layout/vList3"/>
    <dgm:cxn modelId="{D2D8FC40-9493-4C42-9CBF-9569100CEA81}" type="presOf" srcId="{A878FDEE-8A8C-45EF-B070-D04B61065199}" destId="{792E26EF-EE98-43B7-ADE2-FFCB4DFBF62C}" srcOrd="0" destOrd="0" presId="urn:microsoft.com/office/officeart/2005/8/layout/vList3"/>
    <dgm:cxn modelId="{AF500166-60B7-49CA-B875-EFF3F05458E6}" srcId="{7CCF5134-4AEC-4129-96CF-C1A041F9529D}" destId="{08C6F59A-5055-4B7E-80BC-BA8A215B4E15}" srcOrd="4" destOrd="0" parTransId="{79032FDD-0F5B-48C7-B0FC-AC2A99573B8E}" sibTransId="{0CEAA9DC-EDA7-4EA1-ACB4-4B23A0166C07}"/>
    <dgm:cxn modelId="{45540168-6F61-4AD0-A4A2-D1D080011F98}" type="presOf" srcId="{D0C0DDC9-EBB5-4154-8C81-EBF3550BFB0C}" destId="{5574E570-98E7-4EA0-B387-E865AE5479E2}" srcOrd="0" destOrd="0" presId="urn:microsoft.com/office/officeart/2005/8/layout/vList3"/>
    <dgm:cxn modelId="{20C3DB4B-DB79-4B5F-ADEC-CAC4F65CDD0D}" type="presOf" srcId="{4854300E-0BA7-4710-903B-56CF02109062}" destId="{552605D2-0B68-452A-B30C-6E360806665A}" srcOrd="0" destOrd="0" presId="urn:microsoft.com/office/officeart/2005/8/layout/vList3"/>
    <dgm:cxn modelId="{FB039681-D798-464C-B86D-8AD15DF36C91}" srcId="{7CCF5134-4AEC-4129-96CF-C1A041F9529D}" destId="{4854300E-0BA7-4710-903B-56CF02109062}" srcOrd="1" destOrd="0" parTransId="{3C1E77AB-66E9-4963-8884-58097B6E4B41}" sibTransId="{C56322C2-0CFF-430D-9678-58EAA21D62DA}"/>
    <dgm:cxn modelId="{4A15B883-8BD7-49DD-BD9F-15DDD570FE59}" type="presOf" srcId="{42EF9BB3-06F8-4B12-8467-231A0BA1B23B}" destId="{FB21CF82-77E6-4E9C-89C4-CD88F4B313B3}" srcOrd="0" destOrd="0" presId="urn:microsoft.com/office/officeart/2005/8/layout/vList3"/>
    <dgm:cxn modelId="{457B7C84-5F66-4C72-BC0B-4DCFC3ED1A39}" type="presOf" srcId="{08C6F59A-5055-4B7E-80BC-BA8A215B4E15}" destId="{46895126-6313-4637-B75A-9DE5C97FDB3F}" srcOrd="0" destOrd="0" presId="urn:microsoft.com/office/officeart/2005/8/layout/vList3"/>
    <dgm:cxn modelId="{F8F4CCA5-4C66-4BC6-B6A6-4797E90D15AF}" srcId="{7CCF5134-4AEC-4129-96CF-C1A041F9529D}" destId="{42EF9BB3-06F8-4B12-8467-231A0BA1B23B}" srcOrd="2" destOrd="0" parTransId="{BD54A370-51E7-4CAD-ACAC-8A768FE953D8}" sibTransId="{6C803EAD-53CE-4BF2-9C3D-CF45690912B1}"/>
    <dgm:cxn modelId="{68784DC2-EA51-4DDA-958F-734693233821}" srcId="{7CCF5134-4AEC-4129-96CF-C1A041F9529D}" destId="{A878FDEE-8A8C-45EF-B070-D04B61065199}" srcOrd="5" destOrd="0" parTransId="{E155A0E9-E090-4104-AEA7-9B5801BBCA66}" sibTransId="{8DF09DE6-C552-461B-9BDB-E3ECDF6E7B41}"/>
    <dgm:cxn modelId="{DD3875D2-5319-4094-BF19-B11E7EE43F87}" srcId="{7CCF5134-4AEC-4129-96CF-C1A041F9529D}" destId="{AF7E0267-7DFE-4223-B027-CF1C7C7C1443}" srcOrd="6" destOrd="0" parTransId="{DF0C8ED0-91D7-4C48-B042-C2A88640C1C0}" sibTransId="{122A9666-3061-4117-A33B-209A2BDDC109}"/>
    <dgm:cxn modelId="{85F90AD8-2A35-4D8C-AE44-A8C8D7AB7B42}" type="presOf" srcId="{AF7E0267-7DFE-4223-B027-CF1C7C7C1443}" destId="{860E6DFC-A317-4B2A-A4CC-D2F49256E009}" srcOrd="0" destOrd="0" presId="urn:microsoft.com/office/officeart/2005/8/layout/vList3"/>
    <dgm:cxn modelId="{5D1975EA-5B6C-42ED-AE13-D8900A25C9E5}" type="presOf" srcId="{7CCF5134-4AEC-4129-96CF-C1A041F9529D}" destId="{C2424F9A-35EE-453E-98C7-2E4A85508C8F}" srcOrd="0" destOrd="0" presId="urn:microsoft.com/office/officeart/2005/8/layout/vList3"/>
    <dgm:cxn modelId="{E4D37244-D3D7-4F30-A015-08EEBDA7B13D}" type="presParOf" srcId="{C2424F9A-35EE-453E-98C7-2E4A85508C8F}" destId="{1A0C49AB-BEF7-4EB0-AFE1-E8344C05D573}" srcOrd="0" destOrd="0" presId="urn:microsoft.com/office/officeart/2005/8/layout/vList3"/>
    <dgm:cxn modelId="{6FB6B0B4-016E-412D-A92F-8214C794BD8B}" type="presParOf" srcId="{1A0C49AB-BEF7-4EB0-AFE1-E8344C05D573}" destId="{A237A07A-C42D-479C-B23A-6C0929638705}" srcOrd="0" destOrd="0" presId="urn:microsoft.com/office/officeart/2005/8/layout/vList3"/>
    <dgm:cxn modelId="{FBA0E922-1DB9-44FF-BDBC-8E741571FE47}" type="presParOf" srcId="{1A0C49AB-BEF7-4EB0-AFE1-E8344C05D573}" destId="{11AB68EC-8F97-4F92-9CF9-32DC056D7A10}" srcOrd="1" destOrd="0" presId="urn:microsoft.com/office/officeart/2005/8/layout/vList3"/>
    <dgm:cxn modelId="{BF9D700C-D961-4428-8275-4CA118BB9209}" type="presParOf" srcId="{C2424F9A-35EE-453E-98C7-2E4A85508C8F}" destId="{8F2F06FD-87C7-416C-B520-95C98457AAA0}" srcOrd="1" destOrd="0" presId="urn:microsoft.com/office/officeart/2005/8/layout/vList3"/>
    <dgm:cxn modelId="{80350CDC-A54E-4EBC-8422-93C17CF2A0CF}" type="presParOf" srcId="{C2424F9A-35EE-453E-98C7-2E4A85508C8F}" destId="{8E287580-79A6-4129-A5B2-D6C65D22E81A}" srcOrd="2" destOrd="0" presId="urn:microsoft.com/office/officeart/2005/8/layout/vList3"/>
    <dgm:cxn modelId="{76EA9C62-FFB3-45CA-B895-BE4079D84C71}" type="presParOf" srcId="{8E287580-79A6-4129-A5B2-D6C65D22E81A}" destId="{6DC49F5C-3D27-4D90-91E0-1B8445AD2682}" srcOrd="0" destOrd="0" presId="urn:microsoft.com/office/officeart/2005/8/layout/vList3"/>
    <dgm:cxn modelId="{DBE74926-06CD-4E1C-B447-96BC4ECDE990}" type="presParOf" srcId="{8E287580-79A6-4129-A5B2-D6C65D22E81A}" destId="{552605D2-0B68-452A-B30C-6E360806665A}" srcOrd="1" destOrd="0" presId="urn:microsoft.com/office/officeart/2005/8/layout/vList3"/>
    <dgm:cxn modelId="{03DA80F2-589E-4842-9259-B3D93DF27EC4}" type="presParOf" srcId="{C2424F9A-35EE-453E-98C7-2E4A85508C8F}" destId="{9C7190D2-2C35-4B5C-974C-C933945AFC79}" srcOrd="3" destOrd="0" presId="urn:microsoft.com/office/officeart/2005/8/layout/vList3"/>
    <dgm:cxn modelId="{3BAD9668-A01B-4287-8054-07F5A8D0B4E8}" type="presParOf" srcId="{C2424F9A-35EE-453E-98C7-2E4A85508C8F}" destId="{0646F085-2968-4454-B167-BEEF6B6950E8}" srcOrd="4" destOrd="0" presId="urn:microsoft.com/office/officeart/2005/8/layout/vList3"/>
    <dgm:cxn modelId="{74ABAA68-010C-4746-B601-A61AA411A835}" type="presParOf" srcId="{0646F085-2968-4454-B167-BEEF6B6950E8}" destId="{1F9C27B9-E2CB-4A0A-9F73-1A751D79C308}" srcOrd="0" destOrd="0" presId="urn:microsoft.com/office/officeart/2005/8/layout/vList3"/>
    <dgm:cxn modelId="{870D59F4-ED7B-4074-8939-A2EFA6757E78}" type="presParOf" srcId="{0646F085-2968-4454-B167-BEEF6B6950E8}" destId="{FB21CF82-77E6-4E9C-89C4-CD88F4B313B3}" srcOrd="1" destOrd="0" presId="urn:microsoft.com/office/officeart/2005/8/layout/vList3"/>
    <dgm:cxn modelId="{CE437A11-978A-4122-A3AA-617FE3935BEB}" type="presParOf" srcId="{C2424F9A-35EE-453E-98C7-2E4A85508C8F}" destId="{CAAE695F-D948-4930-834A-0049878FD9A1}" srcOrd="5" destOrd="0" presId="urn:microsoft.com/office/officeart/2005/8/layout/vList3"/>
    <dgm:cxn modelId="{3F17D065-3329-49C9-A799-A578011E39E2}" type="presParOf" srcId="{C2424F9A-35EE-453E-98C7-2E4A85508C8F}" destId="{A4F51C14-DE2D-416A-AF24-4CF44DAAFB19}" srcOrd="6" destOrd="0" presId="urn:microsoft.com/office/officeart/2005/8/layout/vList3"/>
    <dgm:cxn modelId="{0251EFAA-BA80-4357-B200-82E8CA315723}" type="presParOf" srcId="{A4F51C14-DE2D-416A-AF24-4CF44DAAFB19}" destId="{FA424F40-6819-4420-8EBD-FEF2895BC795}" srcOrd="0" destOrd="0" presId="urn:microsoft.com/office/officeart/2005/8/layout/vList3"/>
    <dgm:cxn modelId="{63C80F73-9888-4521-AA39-A377D81705BF}" type="presParOf" srcId="{A4F51C14-DE2D-416A-AF24-4CF44DAAFB19}" destId="{5574E570-98E7-4EA0-B387-E865AE5479E2}" srcOrd="1" destOrd="0" presId="urn:microsoft.com/office/officeart/2005/8/layout/vList3"/>
    <dgm:cxn modelId="{D7D992A2-387B-4DB3-AB3A-55A14B00CBFE}" type="presParOf" srcId="{C2424F9A-35EE-453E-98C7-2E4A85508C8F}" destId="{66308A38-01AA-4BC9-92E8-EF2B926F1D12}" srcOrd="7" destOrd="0" presId="urn:microsoft.com/office/officeart/2005/8/layout/vList3"/>
    <dgm:cxn modelId="{15997045-C781-4D4B-BCAD-F8BD6FF44FA0}" type="presParOf" srcId="{C2424F9A-35EE-453E-98C7-2E4A85508C8F}" destId="{3E880358-44F0-4048-AB53-B34C3A748154}" srcOrd="8" destOrd="0" presId="urn:microsoft.com/office/officeart/2005/8/layout/vList3"/>
    <dgm:cxn modelId="{44DC5FA0-70E6-410F-8277-F5D03674AEB3}" type="presParOf" srcId="{3E880358-44F0-4048-AB53-B34C3A748154}" destId="{BF6BFBEE-BDC5-41DB-B775-FFEE3F7ECB8D}" srcOrd="0" destOrd="0" presId="urn:microsoft.com/office/officeart/2005/8/layout/vList3"/>
    <dgm:cxn modelId="{58B3630A-92C8-4F12-B917-890DA842CF7F}" type="presParOf" srcId="{3E880358-44F0-4048-AB53-B34C3A748154}" destId="{46895126-6313-4637-B75A-9DE5C97FDB3F}" srcOrd="1" destOrd="0" presId="urn:microsoft.com/office/officeart/2005/8/layout/vList3"/>
    <dgm:cxn modelId="{35A33E5D-C259-486A-B921-D71E2176F134}" type="presParOf" srcId="{C2424F9A-35EE-453E-98C7-2E4A85508C8F}" destId="{F346E9E5-3BE4-482D-B9CF-70A2FBDFAA67}" srcOrd="9" destOrd="0" presId="urn:microsoft.com/office/officeart/2005/8/layout/vList3"/>
    <dgm:cxn modelId="{1B161830-7CC6-4CB6-AB4B-11A7BCAD42AB}" type="presParOf" srcId="{C2424F9A-35EE-453E-98C7-2E4A85508C8F}" destId="{C9BA4F53-7AA6-4690-8D05-A36D9522E852}" srcOrd="10" destOrd="0" presId="urn:microsoft.com/office/officeart/2005/8/layout/vList3"/>
    <dgm:cxn modelId="{92BD7C02-12EA-4D3B-92FF-EAB4A7A98870}" type="presParOf" srcId="{C9BA4F53-7AA6-4690-8D05-A36D9522E852}" destId="{0A9AC463-B453-4163-9A6E-CEC6AC4BDDCC}" srcOrd="0" destOrd="0" presId="urn:microsoft.com/office/officeart/2005/8/layout/vList3"/>
    <dgm:cxn modelId="{97A4AA8F-B4E7-4A60-B07A-C1AFEE816493}" type="presParOf" srcId="{C9BA4F53-7AA6-4690-8D05-A36D9522E852}" destId="{792E26EF-EE98-43B7-ADE2-FFCB4DFBF62C}" srcOrd="1" destOrd="0" presId="urn:microsoft.com/office/officeart/2005/8/layout/vList3"/>
    <dgm:cxn modelId="{80ECAD0A-5B0A-4133-B43D-DF4BFF1493FD}" type="presParOf" srcId="{C2424F9A-35EE-453E-98C7-2E4A85508C8F}" destId="{5CB1A05F-7493-48C9-92B2-4F75E4360F37}" srcOrd="11" destOrd="0" presId="urn:microsoft.com/office/officeart/2005/8/layout/vList3"/>
    <dgm:cxn modelId="{D850A8D7-6FA1-47FF-8BF0-FB0D46051815}" type="presParOf" srcId="{C2424F9A-35EE-453E-98C7-2E4A85508C8F}" destId="{64FDCACB-B758-479C-BB9E-41BE8611FF5B}" srcOrd="12" destOrd="0" presId="urn:microsoft.com/office/officeart/2005/8/layout/vList3"/>
    <dgm:cxn modelId="{A0225D83-BD61-44CD-99DE-54C62DEB13E3}" type="presParOf" srcId="{64FDCACB-B758-479C-BB9E-41BE8611FF5B}" destId="{F7338FE7-AEC8-4743-BA3A-91117A05A4FC}" srcOrd="0" destOrd="0" presId="urn:microsoft.com/office/officeart/2005/8/layout/vList3"/>
    <dgm:cxn modelId="{ADDA805F-28BA-48B3-9193-8DEDDA7A59AF}" type="presParOf" srcId="{64FDCACB-B758-479C-BB9E-41BE8611FF5B}" destId="{860E6DFC-A317-4B2A-A4CC-D2F49256E009}"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CF5134-4AEC-4129-96CF-C1A041F9529D}"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EC"/>
        </a:p>
      </dgm:t>
    </dgm:pt>
    <dgm:pt modelId="{57D95DCE-8CAC-4B45-A721-9829A3CEC3E5}">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GENERALIDADES: INTRODUCCIÓN – ANTECEDENTES</a:t>
          </a:r>
        </a:p>
      </dgm:t>
    </dgm:pt>
    <dgm:pt modelId="{7ABE798C-100A-4187-A7BB-38E3FE4FBB86}" type="parTrans" cxnId="{3AB62E18-8047-4178-BE72-7BBAEC9FA200}">
      <dgm:prSet/>
      <dgm:spPr/>
      <dgm:t>
        <a:bodyPr/>
        <a:lstStyle/>
        <a:p>
          <a:pPr algn="l"/>
          <a:endParaRPr lang="es-EC" sz="2200" b="1">
            <a:solidFill>
              <a:schemeClr val="tx1"/>
            </a:solidFill>
          </a:endParaRPr>
        </a:p>
      </dgm:t>
    </dgm:pt>
    <dgm:pt modelId="{A4307325-6AFF-4215-A355-A25622200EAB}" type="sibTrans" cxnId="{3AB62E18-8047-4178-BE72-7BBAEC9FA200}">
      <dgm:prSet/>
      <dgm:spPr/>
      <dgm:t>
        <a:bodyPr/>
        <a:lstStyle/>
        <a:p>
          <a:pPr algn="l"/>
          <a:endParaRPr lang="es-EC" sz="2200" b="1">
            <a:solidFill>
              <a:schemeClr val="tx1"/>
            </a:solidFill>
          </a:endParaRPr>
        </a:p>
      </dgm:t>
    </dgm:pt>
    <dgm:pt modelId="{4854300E-0BA7-4710-903B-56CF02109062}">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PLANTEAMIENTO DEL PROBLEMA</a:t>
          </a:r>
        </a:p>
      </dgm:t>
    </dgm:pt>
    <dgm:pt modelId="{3C1E77AB-66E9-4963-8884-58097B6E4B41}" type="parTrans" cxnId="{FB039681-D798-464C-B86D-8AD15DF36C91}">
      <dgm:prSet/>
      <dgm:spPr/>
      <dgm:t>
        <a:bodyPr/>
        <a:lstStyle/>
        <a:p>
          <a:pPr algn="l"/>
          <a:endParaRPr lang="es-EC" sz="2200" b="1">
            <a:solidFill>
              <a:schemeClr val="tx1"/>
            </a:solidFill>
          </a:endParaRPr>
        </a:p>
      </dgm:t>
    </dgm:pt>
    <dgm:pt modelId="{C56322C2-0CFF-430D-9678-58EAA21D62DA}" type="sibTrans" cxnId="{FB039681-D798-464C-B86D-8AD15DF36C91}">
      <dgm:prSet/>
      <dgm:spPr/>
      <dgm:t>
        <a:bodyPr/>
        <a:lstStyle/>
        <a:p>
          <a:pPr algn="l"/>
          <a:endParaRPr lang="es-EC" sz="2200" b="1">
            <a:solidFill>
              <a:schemeClr val="tx1"/>
            </a:solidFill>
          </a:endParaRPr>
        </a:p>
      </dgm:t>
    </dgm:pt>
    <dgm:pt modelId="{42EF9BB3-06F8-4B12-8467-231A0BA1B23B}">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OBJETIVOS</a:t>
          </a:r>
        </a:p>
      </dgm:t>
    </dgm:pt>
    <dgm:pt modelId="{BD54A370-51E7-4CAD-ACAC-8A768FE953D8}" type="parTrans" cxnId="{F8F4CCA5-4C66-4BC6-B6A6-4797E90D15AF}">
      <dgm:prSet/>
      <dgm:spPr/>
      <dgm:t>
        <a:bodyPr/>
        <a:lstStyle/>
        <a:p>
          <a:pPr algn="l"/>
          <a:endParaRPr lang="es-EC" sz="2200" b="1">
            <a:solidFill>
              <a:schemeClr val="tx1"/>
            </a:solidFill>
          </a:endParaRPr>
        </a:p>
      </dgm:t>
    </dgm:pt>
    <dgm:pt modelId="{6C803EAD-53CE-4BF2-9C3D-CF45690912B1}" type="sibTrans" cxnId="{F8F4CCA5-4C66-4BC6-B6A6-4797E90D15AF}">
      <dgm:prSet/>
      <dgm:spPr/>
      <dgm:t>
        <a:bodyPr/>
        <a:lstStyle/>
        <a:p>
          <a:pPr algn="l"/>
          <a:endParaRPr lang="es-EC" sz="2200" b="1">
            <a:solidFill>
              <a:schemeClr val="tx1"/>
            </a:solidFill>
          </a:endParaRPr>
        </a:p>
      </dgm:t>
    </dgm:pt>
    <dgm:pt modelId="{D0C0DDC9-EBB5-4154-8C81-EBF3550BFB0C}">
      <dgm:prSet custT="1">
        <dgm:style>
          <a:lnRef idx="1">
            <a:schemeClr val="accent2"/>
          </a:lnRef>
          <a:fillRef idx="2">
            <a:schemeClr val="accent2"/>
          </a:fillRef>
          <a:effectRef idx="1">
            <a:schemeClr val="accent2"/>
          </a:effectRef>
          <a:fontRef idx="minor">
            <a:schemeClr val="dk1"/>
          </a:fontRef>
        </dgm:style>
      </dgm:prSet>
      <dgm:spPr>
        <a:ln/>
      </dgm:spPr>
      <dgm:t>
        <a:bodyPr/>
        <a:lstStyle/>
        <a:p>
          <a:pPr algn="l"/>
          <a:r>
            <a:rPr lang="es-EC" sz="2200" b="1" dirty="0">
              <a:solidFill>
                <a:schemeClr val="tx1"/>
              </a:solidFill>
            </a:rPr>
            <a:t>CARACTERIZACIÓN DE LOS MATERIALES: ÁRIDOS &amp; FIBRA DE CAUCHO</a:t>
          </a:r>
        </a:p>
      </dgm:t>
    </dgm:pt>
    <dgm:pt modelId="{AB49579A-CED4-406B-96CC-085E67C128D5}" type="parTrans" cxnId="{584E091C-CEF2-48E9-A8EF-45C92F9E7E95}">
      <dgm:prSet/>
      <dgm:spPr/>
      <dgm:t>
        <a:bodyPr/>
        <a:lstStyle/>
        <a:p>
          <a:pPr algn="l"/>
          <a:endParaRPr lang="es-EC" sz="2200" b="1">
            <a:solidFill>
              <a:schemeClr val="tx1"/>
            </a:solidFill>
          </a:endParaRPr>
        </a:p>
      </dgm:t>
    </dgm:pt>
    <dgm:pt modelId="{427761BC-7517-444B-9FBD-EDF290C1CEB9}" type="sibTrans" cxnId="{584E091C-CEF2-48E9-A8EF-45C92F9E7E95}">
      <dgm:prSet/>
      <dgm:spPr/>
      <dgm:t>
        <a:bodyPr/>
        <a:lstStyle/>
        <a:p>
          <a:pPr algn="l"/>
          <a:endParaRPr lang="es-EC" sz="2200" b="1">
            <a:solidFill>
              <a:schemeClr val="tx1"/>
            </a:solidFill>
          </a:endParaRPr>
        </a:p>
      </dgm:t>
    </dgm:pt>
    <dgm:pt modelId="{08C6F59A-5055-4B7E-80BC-BA8A215B4E15}">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DOSIFICACIÓN Y ELABORACIÓN DE PANELES</a:t>
          </a:r>
        </a:p>
      </dgm:t>
    </dgm:pt>
    <dgm:pt modelId="{79032FDD-0F5B-48C7-B0FC-AC2A99573B8E}" type="parTrans" cxnId="{AF500166-60B7-49CA-B875-EFF3F05458E6}">
      <dgm:prSet/>
      <dgm:spPr/>
      <dgm:t>
        <a:bodyPr/>
        <a:lstStyle/>
        <a:p>
          <a:pPr algn="l"/>
          <a:endParaRPr lang="es-EC" sz="2200" b="1">
            <a:solidFill>
              <a:schemeClr val="tx1"/>
            </a:solidFill>
          </a:endParaRPr>
        </a:p>
      </dgm:t>
    </dgm:pt>
    <dgm:pt modelId="{0CEAA9DC-EDA7-4EA1-ACB4-4B23A0166C07}" type="sibTrans" cxnId="{AF500166-60B7-49CA-B875-EFF3F05458E6}">
      <dgm:prSet/>
      <dgm:spPr/>
      <dgm:t>
        <a:bodyPr/>
        <a:lstStyle/>
        <a:p>
          <a:pPr algn="l"/>
          <a:endParaRPr lang="es-EC" sz="2200" b="1">
            <a:solidFill>
              <a:schemeClr val="tx1"/>
            </a:solidFill>
          </a:endParaRPr>
        </a:p>
      </dgm:t>
    </dgm:pt>
    <dgm:pt modelId="{A878FDEE-8A8C-45EF-B070-D04B61065199}">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RESULTADOS</a:t>
          </a:r>
        </a:p>
      </dgm:t>
    </dgm:pt>
    <dgm:pt modelId="{E155A0E9-E090-4104-AEA7-9B5801BBCA66}" type="parTrans" cxnId="{68784DC2-EA51-4DDA-958F-734693233821}">
      <dgm:prSet/>
      <dgm:spPr/>
      <dgm:t>
        <a:bodyPr/>
        <a:lstStyle/>
        <a:p>
          <a:pPr algn="l"/>
          <a:endParaRPr lang="es-EC" sz="2200" b="1">
            <a:solidFill>
              <a:schemeClr val="tx1"/>
            </a:solidFill>
          </a:endParaRPr>
        </a:p>
      </dgm:t>
    </dgm:pt>
    <dgm:pt modelId="{8DF09DE6-C552-461B-9BDB-E3ECDF6E7B41}" type="sibTrans" cxnId="{68784DC2-EA51-4DDA-958F-734693233821}">
      <dgm:prSet/>
      <dgm:spPr/>
      <dgm:t>
        <a:bodyPr/>
        <a:lstStyle/>
        <a:p>
          <a:pPr algn="l"/>
          <a:endParaRPr lang="es-EC" sz="2200" b="1">
            <a:solidFill>
              <a:schemeClr val="tx1"/>
            </a:solidFill>
          </a:endParaRPr>
        </a:p>
      </dgm:t>
    </dgm:pt>
    <dgm:pt modelId="{AF7E0267-7DFE-4223-B027-CF1C7C7C1443}">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CONCLUSIONES Y RECOMENDACIONES</a:t>
          </a:r>
        </a:p>
      </dgm:t>
    </dgm:pt>
    <dgm:pt modelId="{DF0C8ED0-91D7-4C48-B042-C2A88640C1C0}" type="parTrans" cxnId="{DD3875D2-5319-4094-BF19-B11E7EE43F87}">
      <dgm:prSet/>
      <dgm:spPr/>
      <dgm:t>
        <a:bodyPr/>
        <a:lstStyle/>
        <a:p>
          <a:pPr algn="l"/>
          <a:endParaRPr lang="es-EC" sz="2200" b="1">
            <a:solidFill>
              <a:schemeClr val="tx1"/>
            </a:solidFill>
          </a:endParaRPr>
        </a:p>
      </dgm:t>
    </dgm:pt>
    <dgm:pt modelId="{122A9666-3061-4117-A33B-209A2BDDC109}" type="sibTrans" cxnId="{DD3875D2-5319-4094-BF19-B11E7EE43F87}">
      <dgm:prSet/>
      <dgm:spPr/>
      <dgm:t>
        <a:bodyPr/>
        <a:lstStyle/>
        <a:p>
          <a:pPr algn="l"/>
          <a:endParaRPr lang="es-EC" sz="2200" b="1">
            <a:solidFill>
              <a:schemeClr val="tx1"/>
            </a:solidFill>
          </a:endParaRPr>
        </a:p>
      </dgm:t>
    </dgm:pt>
    <dgm:pt modelId="{C2424F9A-35EE-453E-98C7-2E4A85508C8F}" type="pres">
      <dgm:prSet presAssocID="{7CCF5134-4AEC-4129-96CF-C1A041F9529D}" presName="linearFlow" presStyleCnt="0">
        <dgm:presLayoutVars>
          <dgm:dir/>
          <dgm:resizeHandles val="exact"/>
        </dgm:presLayoutVars>
      </dgm:prSet>
      <dgm:spPr/>
    </dgm:pt>
    <dgm:pt modelId="{1A0C49AB-BEF7-4EB0-AFE1-E8344C05D573}" type="pres">
      <dgm:prSet presAssocID="{57D95DCE-8CAC-4B45-A721-9829A3CEC3E5}" presName="composite" presStyleCnt="0"/>
      <dgm:spPr/>
    </dgm:pt>
    <dgm:pt modelId="{A237A07A-C42D-479C-B23A-6C0929638705}" type="pres">
      <dgm:prSet presAssocID="{57D95DCE-8CAC-4B45-A721-9829A3CEC3E5}" presName="imgShp" presStyleLbl="fgImgPlace1" presStyleIdx="0" presStyleCnt="7"/>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11AB68EC-8F97-4F92-9CF9-32DC056D7A10}" type="pres">
      <dgm:prSet presAssocID="{57D95DCE-8CAC-4B45-A721-9829A3CEC3E5}" presName="txShp" presStyleLbl="node1" presStyleIdx="0" presStyleCnt="7">
        <dgm:presLayoutVars>
          <dgm:bulletEnabled val="1"/>
        </dgm:presLayoutVars>
      </dgm:prSet>
      <dgm:spPr/>
    </dgm:pt>
    <dgm:pt modelId="{8F2F06FD-87C7-416C-B520-95C98457AAA0}" type="pres">
      <dgm:prSet presAssocID="{A4307325-6AFF-4215-A355-A25622200EAB}" presName="spacing" presStyleCnt="0"/>
      <dgm:spPr/>
    </dgm:pt>
    <dgm:pt modelId="{8E287580-79A6-4129-A5B2-D6C65D22E81A}" type="pres">
      <dgm:prSet presAssocID="{4854300E-0BA7-4710-903B-56CF02109062}" presName="composite" presStyleCnt="0"/>
      <dgm:spPr/>
    </dgm:pt>
    <dgm:pt modelId="{6DC49F5C-3D27-4D90-91E0-1B8445AD2682}" type="pres">
      <dgm:prSet presAssocID="{4854300E-0BA7-4710-903B-56CF02109062}" presName="imgShp" presStyleLbl="fgImgPlace1" presStyleIdx="1" presStyleCnt="7"/>
      <dgm:spPr>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52605D2-0B68-452A-B30C-6E360806665A}" type="pres">
      <dgm:prSet presAssocID="{4854300E-0BA7-4710-903B-56CF02109062}" presName="txShp" presStyleLbl="node1" presStyleIdx="1" presStyleCnt="7">
        <dgm:presLayoutVars>
          <dgm:bulletEnabled val="1"/>
        </dgm:presLayoutVars>
      </dgm:prSet>
      <dgm:spPr/>
    </dgm:pt>
    <dgm:pt modelId="{9C7190D2-2C35-4B5C-974C-C933945AFC79}" type="pres">
      <dgm:prSet presAssocID="{C56322C2-0CFF-430D-9678-58EAA21D62DA}" presName="spacing" presStyleCnt="0"/>
      <dgm:spPr/>
    </dgm:pt>
    <dgm:pt modelId="{0646F085-2968-4454-B167-BEEF6B6950E8}" type="pres">
      <dgm:prSet presAssocID="{42EF9BB3-06F8-4B12-8467-231A0BA1B23B}" presName="composite" presStyleCnt="0"/>
      <dgm:spPr/>
    </dgm:pt>
    <dgm:pt modelId="{1F9C27B9-E2CB-4A0A-9F73-1A751D79C308}" type="pres">
      <dgm:prSet presAssocID="{42EF9BB3-06F8-4B12-8467-231A0BA1B23B}" presName="imgShp" presStyleLbl="fgImgPlace1" presStyleIdx="2" presStyleCnt="7"/>
      <dgm:spPr>
        <a:blipFill>
          <a:blip xmlns:r="http://schemas.openxmlformats.org/officeDocument/2006/relationships" r:embed="rId3">
            <a:duotone>
              <a:schemeClr val="accent1">
                <a:shade val="45000"/>
                <a:satMod val="135000"/>
              </a:schemeClr>
              <a:prstClr val="white"/>
            </a:duotone>
          </a:blip>
          <a:srcRect/>
          <a:stretch>
            <a:fillRect/>
          </a:stretch>
        </a:blipFill>
      </dgm:spPr>
    </dgm:pt>
    <dgm:pt modelId="{FB21CF82-77E6-4E9C-89C4-CD88F4B313B3}" type="pres">
      <dgm:prSet presAssocID="{42EF9BB3-06F8-4B12-8467-231A0BA1B23B}" presName="txShp" presStyleLbl="node1" presStyleIdx="2" presStyleCnt="7">
        <dgm:presLayoutVars>
          <dgm:bulletEnabled val="1"/>
        </dgm:presLayoutVars>
      </dgm:prSet>
      <dgm:spPr/>
    </dgm:pt>
    <dgm:pt modelId="{CAAE695F-D948-4930-834A-0049878FD9A1}" type="pres">
      <dgm:prSet presAssocID="{6C803EAD-53CE-4BF2-9C3D-CF45690912B1}" presName="spacing" presStyleCnt="0"/>
      <dgm:spPr/>
    </dgm:pt>
    <dgm:pt modelId="{A4F51C14-DE2D-416A-AF24-4CF44DAAFB19}" type="pres">
      <dgm:prSet presAssocID="{D0C0DDC9-EBB5-4154-8C81-EBF3550BFB0C}" presName="composite" presStyleCnt="0"/>
      <dgm:spPr/>
    </dgm:pt>
    <dgm:pt modelId="{FA424F40-6819-4420-8EBD-FEF2895BC795}" type="pres">
      <dgm:prSet presAssocID="{D0C0DDC9-EBB5-4154-8C81-EBF3550BFB0C}"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5574E570-98E7-4EA0-B387-E865AE5479E2}" type="pres">
      <dgm:prSet presAssocID="{D0C0DDC9-EBB5-4154-8C81-EBF3550BFB0C}" presName="txShp" presStyleLbl="node1" presStyleIdx="3" presStyleCnt="7">
        <dgm:presLayoutVars>
          <dgm:bulletEnabled val="1"/>
        </dgm:presLayoutVars>
      </dgm:prSet>
      <dgm:spPr/>
    </dgm:pt>
    <dgm:pt modelId="{66308A38-01AA-4BC9-92E8-EF2B926F1D12}" type="pres">
      <dgm:prSet presAssocID="{427761BC-7517-444B-9FBD-EDF290C1CEB9}" presName="spacing" presStyleCnt="0"/>
      <dgm:spPr/>
    </dgm:pt>
    <dgm:pt modelId="{3E880358-44F0-4048-AB53-B34C3A748154}" type="pres">
      <dgm:prSet presAssocID="{08C6F59A-5055-4B7E-80BC-BA8A215B4E15}" presName="composite" presStyleCnt="0"/>
      <dgm:spPr/>
    </dgm:pt>
    <dgm:pt modelId="{BF6BFBEE-BDC5-41DB-B775-FFEE3F7ECB8D}" type="pres">
      <dgm:prSet presAssocID="{08C6F59A-5055-4B7E-80BC-BA8A215B4E15}" presName="imgShp" presStyleLbl="fgImgPlace1" presStyleIdx="4" presStyleCnt="7"/>
      <dgm:spPr>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46895126-6313-4637-B75A-9DE5C97FDB3F}" type="pres">
      <dgm:prSet presAssocID="{08C6F59A-5055-4B7E-80BC-BA8A215B4E15}" presName="txShp" presStyleLbl="node1" presStyleIdx="4" presStyleCnt="7">
        <dgm:presLayoutVars>
          <dgm:bulletEnabled val="1"/>
        </dgm:presLayoutVars>
      </dgm:prSet>
      <dgm:spPr/>
    </dgm:pt>
    <dgm:pt modelId="{F346E9E5-3BE4-482D-B9CF-70A2FBDFAA67}" type="pres">
      <dgm:prSet presAssocID="{0CEAA9DC-EDA7-4EA1-ACB4-4B23A0166C07}" presName="spacing" presStyleCnt="0"/>
      <dgm:spPr/>
    </dgm:pt>
    <dgm:pt modelId="{C9BA4F53-7AA6-4690-8D05-A36D9522E852}" type="pres">
      <dgm:prSet presAssocID="{A878FDEE-8A8C-45EF-B070-D04B61065199}" presName="composite" presStyleCnt="0"/>
      <dgm:spPr/>
    </dgm:pt>
    <dgm:pt modelId="{0A9AC463-B453-4163-9A6E-CEC6AC4BDDCC}" type="pres">
      <dgm:prSet presAssocID="{A878FDEE-8A8C-45EF-B070-D04B61065199}" presName="imgShp" presStyleLbl="fgImgPlace1" presStyleIdx="5" presStyleCnt="7"/>
      <dgm:spPr>
        <a:blipFill>
          <a:blip xmlns:r="http://schemas.openxmlformats.org/officeDocument/2006/relationships"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792E26EF-EE98-43B7-ADE2-FFCB4DFBF62C}" type="pres">
      <dgm:prSet presAssocID="{A878FDEE-8A8C-45EF-B070-D04B61065199}" presName="txShp" presStyleLbl="node1" presStyleIdx="5" presStyleCnt="7">
        <dgm:presLayoutVars>
          <dgm:bulletEnabled val="1"/>
        </dgm:presLayoutVars>
      </dgm:prSet>
      <dgm:spPr/>
    </dgm:pt>
    <dgm:pt modelId="{5CB1A05F-7493-48C9-92B2-4F75E4360F37}" type="pres">
      <dgm:prSet presAssocID="{8DF09DE6-C552-461B-9BDB-E3ECDF6E7B41}" presName="spacing" presStyleCnt="0"/>
      <dgm:spPr/>
    </dgm:pt>
    <dgm:pt modelId="{64FDCACB-B758-479C-BB9E-41BE8611FF5B}" type="pres">
      <dgm:prSet presAssocID="{AF7E0267-7DFE-4223-B027-CF1C7C7C1443}" presName="composite" presStyleCnt="0"/>
      <dgm:spPr/>
    </dgm:pt>
    <dgm:pt modelId="{F7338FE7-AEC8-4743-BA3A-91117A05A4FC}" type="pres">
      <dgm:prSet presAssocID="{AF7E0267-7DFE-4223-B027-CF1C7C7C1443}" presName="imgShp" presStyleLbl="fgImgPlace1" presStyleIdx="6" presStyleCnt="7"/>
      <dgm:spPr>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860E6DFC-A317-4B2A-A4CC-D2F49256E009}" type="pres">
      <dgm:prSet presAssocID="{AF7E0267-7DFE-4223-B027-CF1C7C7C1443}" presName="txShp" presStyleLbl="node1" presStyleIdx="6" presStyleCnt="7">
        <dgm:presLayoutVars>
          <dgm:bulletEnabled val="1"/>
        </dgm:presLayoutVars>
      </dgm:prSet>
      <dgm:spPr/>
    </dgm:pt>
  </dgm:ptLst>
  <dgm:cxnLst>
    <dgm:cxn modelId="{3AB62E18-8047-4178-BE72-7BBAEC9FA200}" srcId="{7CCF5134-4AEC-4129-96CF-C1A041F9529D}" destId="{57D95DCE-8CAC-4B45-A721-9829A3CEC3E5}" srcOrd="0" destOrd="0" parTransId="{7ABE798C-100A-4187-A7BB-38E3FE4FBB86}" sibTransId="{A4307325-6AFF-4215-A355-A25622200EAB}"/>
    <dgm:cxn modelId="{584E091C-CEF2-48E9-A8EF-45C92F9E7E95}" srcId="{7CCF5134-4AEC-4129-96CF-C1A041F9529D}" destId="{D0C0DDC9-EBB5-4154-8C81-EBF3550BFB0C}" srcOrd="3" destOrd="0" parTransId="{AB49579A-CED4-406B-96CC-085E67C128D5}" sibTransId="{427761BC-7517-444B-9FBD-EDF290C1CEB9}"/>
    <dgm:cxn modelId="{CC50462B-1C0F-4D7A-A39F-94D8439EB55C}" type="presOf" srcId="{57D95DCE-8CAC-4B45-A721-9829A3CEC3E5}" destId="{11AB68EC-8F97-4F92-9CF9-32DC056D7A10}" srcOrd="0" destOrd="0" presId="urn:microsoft.com/office/officeart/2005/8/layout/vList3"/>
    <dgm:cxn modelId="{D2D8FC40-9493-4C42-9CBF-9569100CEA81}" type="presOf" srcId="{A878FDEE-8A8C-45EF-B070-D04B61065199}" destId="{792E26EF-EE98-43B7-ADE2-FFCB4DFBF62C}" srcOrd="0" destOrd="0" presId="urn:microsoft.com/office/officeart/2005/8/layout/vList3"/>
    <dgm:cxn modelId="{AF500166-60B7-49CA-B875-EFF3F05458E6}" srcId="{7CCF5134-4AEC-4129-96CF-C1A041F9529D}" destId="{08C6F59A-5055-4B7E-80BC-BA8A215B4E15}" srcOrd="4" destOrd="0" parTransId="{79032FDD-0F5B-48C7-B0FC-AC2A99573B8E}" sibTransId="{0CEAA9DC-EDA7-4EA1-ACB4-4B23A0166C07}"/>
    <dgm:cxn modelId="{45540168-6F61-4AD0-A4A2-D1D080011F98}" type="presOf" srcId="{D0C0DDC9-EBB5-4154-8C81-EBF3550BFB0C}" destId="{5574E570-98E7-4EA0-B387-E865AE5479E2}" srcOrd="0" destOrd="0" presId="urn:microsoft.com/office/officeart/2005/8/layout/vList3"/>
    <dgm:cxn modelId="{20C3DB4B-DB79-4B5F-ADEC-CAC4F65CDD0D}" type="presOf" srcId="{4854300E-0BA7-4710-903B-56CF02109062}" destId="{552605D2-0B68-452A-B30C-6E360806665A}" srcOrd="0" destOrd="0" presId="urn:microsoft.com/office/officeart/2005/8/layout/vList3"/>
    <dgm:cxn modelId="{FB039681-D798-464C-B86D-8AD15DF36C91}" srcId="{7CCF5134-4AEC-4129-96CF-C1A041F9529D}" destId="{4854300E-0BA7-4710-903B-56CF02109062}" srcOrd="1" destOrd="0" parTransId="{3C1E77AB-66E9-4963-8884-58097B6E4B41}" sibTransId="{C56322C2-0CFF-430D-9678-58EAA21D62DA}"/>
    <dgm:cxn modelId="{4A15B883-8BD7-49DD-BD9F-15DDD570FE59}" type="presOf" srcId="{42EF9BB3-06F8-4B12-8467-231A0BA1B23B}" destId="{FB21CF82-77E6-4E9C-89C4-CD88F4B313B3}" srcOrd="0" destOrd="0" presId="urn:microsoft.com/office/officeart/2005/8/layout/vList3"/>
    <dgm:cxn modelId="{457B7C84-5F66-4C72-BC0B-4DCFC3ED1A39}" type="presOf" srcId="{08C6F59A-5055-4B7E-80BC-BA8A215B4E15}" destId="{46895126-6313-4637-B75A-9DE5C97FDB3F}" srcOrd="0" destOrd="0" presId="urn:microsoft.com/office/officeart/2005/8/layout/vList3"/>
    <dgm:cxn modelId="{F8F4CCA5-4C66-4BC6-B6A6-4797E90D15AF}" srcId="{7CCF5134-4AEC-4129-96CF-C1A041F9529D}" destId="{42EF9BB3-06F8-4B12-8467-231A0BA1B23B}" srcOrd="2" destOrd="0" parTransId="{BD54A370-51E7-4CAD-ACAC-8A768FE953D8}" sibTransId="{6C803EAD-53CE-4BF2-9C3D-CF45690912B1}"/>
    <dgm:cxn modelId="{68784DC2-EA51-4DDA-958F-734693233821}" srcId="{7CCF5134-4AEC-4129-96CF-C1A041F9529D}" destId="{A878FDEE-8A8C-45EF-B070-D04B61065199}" srcOrd="5" destOrd="0" parTransId="{E155A0E9-E090-4104-AEA7-9B5801BBCA66}" sibTransId="{8DF09DE6-C552-461B-9BDB-E3ECDF6E7B41}"/>
    <dgm:cxn modelId="{DD3875D2-5319-4094-BF19-B11E7EE43F87}" srcId="{7CCF5134-4AEC-4129-96CF-C1A041F9529D}" destId="{AF7E0267-7DFE-4223-B027-CF1C7C7C1443}" srcOrd="6" destOrd="0" parTransId="{DF0C8ED0-91D7-4C48-B042-C2A88640C1C0}" sibTransId="{122A9666-3061-4117-A33B-209A2BDDC109}"/>
    <dgm:cxn modelId="{85F90AD8-2A35-4D8C-AE44-A8C8D7AB7B42}" type="presOf" srcId="{AF7E0267-7DFE-4223-B027-CF1C7C7C1443}" destId="{860E6DFC-A317-4B2A-A4CC-D2F49256E009}" srcOrd="0" destOrd="0" presId="urn:microsoft.com/office/officeart/2005/8/layout/vList3"/>
    <dgm:cxn modelId="{5D1975EA-5B6C-42ED-AE13-D8900A25C9E5}" type="presOf" srcId="{7CCF5134-4AEC-4129-96CF-C1A041F9529D}" destId="{C2424F9A-35EE-453E-98C7-2E4A85508C8F}" srcOrd="0" destOrd="0" presId="urn:microsoft.com/office/officeart/2005/8/layout/vList3"/>
    <dgm:cxn modelId="{E4D37244-D3D7-4F30-A015-08EEBDA7B13D}" type="presParOf" srcId="{C2424F9A-35EE-453E-98C7-2E4A85508C8F}" destId="{1A0C49AB-BEF7-4EB0-AFE1-E8344C05D573}" srcOrd="0" destOrd="0" presId="urn:microsoft.com/office/officeart/2005/8/layout/vList3"/>
    <dgm:cxn modelId="{6FB6B0B4-016E-412D-A92F-8214C794BD8B}" type="presParOf" srcId="{1A0C49AB-BEF7-4EB0-AFE1-E8344C05D573}" destId="{A237A07A-C42D-479C-B23A-6C0929638705}" srcOrd="0" destOrd="0" presId="urn:microsoft.com/office/officeart/2005/8/layout/vList3"/>
    <dgm:cxn modelId="{FBA0E922-1DB9-44FF-BDBC-8E741571FE47}" type="presParOf" srcId="{1A0C49AB-BEF7-4EB0-AFE1-E8344C05D573}" destId="{11AB68EC-8F97-4F92-9CF9-32DC056D7A10}" srcOrd="1" destOrd="0" presId="urn:microsoft.com/office/officeart/2005/8/layout/vList3"/>
    <dgm:cxn modelId="{BF9D700C-D961-4428-8275-4CA118BB9209}" type="presParOf" srcId="{C2424F9A-35EE-453E-98C7-2E4A85508C8F}" destId="{8F2F06FD-87C7-416C-B520-95C98457AAA0}" srcOrd="1" destOrd="0" presId="urn:microsoft.com/office/officeart/2005/8/layout/vList3"/>
    <dgm:cxn modelId="{80350CDC-A54E-4EBC-8422-93C17CF2A0CF}" type="presParOf" srcId="{C2424F9A-35EE-453E-98C7-2E4A85508C8F}" destId="{8E287580-79A6-4129-A5B2-D6C65D22E81A}" srcOrd="2" destOrd="0" presId="urn:microsoft.com/office/officeart/2005/8/layout/vList3"/>
    <dgm:cxn modelId="{76EA9C62-FFB3-45CA-B895-BE4079D84C71}" type="presParOf" srcId="{8E287580-79A6-4129-A5B2-D6C65D22E81A}" destId="{6DC49F5C-3D27-4D90-91E0-1B8445AD2682}" srcOrd="0" destOrd="0" presId="urn:microsoft.com/office/officeart/2005/8/layout/vList3"/>
    <dgm:cxn modelId="{DBE74926-06CD-4E1C-B447-96BC4ECDE990}" type="presParOf" srcId="{8E287580-79A6-4129-A5B2-D6C65D22E81A}" destId="{552605D2-0B68-452A-B30C-6E360806665A}" srcOrd="1" destOrd="0" presId="urn:microsoft.com/office/officeart/2005/8/layout/vList3"/>
    <dgm:cxn modelId="{03DA80F2-589E-4842-9259-B3D93DF27EC4}" type="presParOf" srcId="{C2424F9A-35EE-453E-98C7-2E4A85508C8F}" destId="{9C7190D2-2C35-4B5C-974C-C933945AFC79}" srcOrd="3" destOrd="0" presId="urn:microsoft.com/office/officeart/2005/8/layout/vList3"/>
    <dgm:cxn modelId="{3BAD9668-A01B-4287-8054-07F5A8D0B4E8}" type="presParOf" srcId="{C2424F9A-35EE-453E-98C7-2E4A85508C8F}" destId="{0646F085-2968-4454-B167-BEEF6B6950E8}" srcOrd="4" destOrd="0" presId="urn:microsoft.com/office/officeart/2005/8/layout/vList3"/>
    <dgm:cxn modelId="{74ABAA68-010C-4746-B601-A61AA411A835}" type="presParOf" srcId="{0646F085-2968-4454-B167-BEEF6B6950E8}" destId="{1F9C27B9-E2CB-4A0A-9F73-1A751D79C308}" srcOrd="0" destOrd="0" presId="urn:microsoft.com/office/officeart/2005/8/layout/vList3"/>
    <dgm:cxn modelId="{870D59F4-ED7B-4074-8939-A2EFA6757E78}" type="presParOf" srcId="{0646F085-2968-4454-B167-BEEF6B6950E8}" destId="{FB21CF82-77E6-4E9C-89C4-CD88F4B313B3}" srcOrd="1" destOrd="0" presId="urn:microsoft.com/office/officeart/2005/8/layout/vList3"/>
    <dgm:cxn modelId="{CE437A11-978A-4122-A3AA-617FE3935BEB}" type="presParOf" srcId="{C2424F9A-35EE-453E-98C7-2E4A85508C8F}" destId="{CAAE695F-D948-4930-834A-0049878FD9A1}" srcOrd="5" destOrd="0" presId="urn:microsoft.com/office/officeart/2005/8/layout/vList3"/>
    <dgm:cxn modelId="{3F17D065-3329-49C9-A799-A578011E39E2}" type="presParOf" srcId="{C2424F9A-35EE-453E-98C7-2E4A85508C8F}" destId="{A4F51C14-DE2D-416A-AF24-4CF44DAAFB19}" srcOrd="6" destOrd="0" presId="urn:microsoft.com/office/officeart/2005/8/layout/vList3"/>
    <dgm:cxn modelId="{0251EFAA-BA80-4357-B200-82E8CA315723}" type="presParOf" srcId="{A4F51C14-DE2D-416A-AF24-4CF44DAAFB19}" destId="{FA424F40-6819-4420-8EBD-FEF2895BC795}" srcOrd="0" destOrd="0" presId="urn:microsoft.com/office/officeart/2005/8/layout/vList3"/>
    <dgm:cxn modelId="{63C80F73-9888-4521-AA39-A377D81705BF}" type="presParOf" srcId="{A4F51C14-DE2D-416A-AF24-4CF44DAAFB19}" destId="{5574E570-98E7-4EA0-B387-E865AE5479E2}" srcOrd="1" destOrd="0" presId="urn:microsoft.com/office/officeart/2005/8/layout/vList3"/>
    <dgm:cxn modelId="{D7D992A2-387B-4DB3-AB3A-55A14B00CBFE}" type="presParOf" srcId="{C2424F9A-35EE-453E-98C7-2E4A85508C8F}" destId="{66308A38-01AA-4BC9-92E8-EF2B926F1D12}" srcOrd="7" destOrd="0" presId="urn:microsoft.com/office/officeart/2005/8/layout/vList3"/>
    <dgm:cxn modelId="{15997045-C781-4D4B-BCAD-F8BD6FF44FA0}" type="presParOf" srcId="{C2424F9A-35EE-453E-98C7-2E4A85508C8F}" destId="{3E880358-44F0-4048-AB53-B34C3A748154}" srcOrd="8" destOrd="0" presId="urn:microsoft.com/office/officeart/2005/8/layout/vList3"/>
    <dgm:cxn modelId="{44DC5FA0-70E6-410F-8277-F5D03674AEB3}" type="presParOf" srcId="{3E880358-44F0-4048-AB53-B34C3A748154}" destId="{BF6BFBEE-BDC5-41DB-B775-FFEE3F7ECB8D}" srcOrd="0" destOrd="0" presId="urn:microsoft.com/office/officeart/2005/8/layout/vList3"/>
    <dgm:cxn modelId="{58B3630A-92C8-4F12-B917-890DA842CF7F}" type="presParOf" srcId="{3E880358-44F0-4048-AB53-B34C3A748154}" destId="{46895126-6313-4637-B75A-9DE5C97FDB3F}" srcOrd="1" destOrd="0" presId="urn:microsoft.com/office/officeart/2005/8/layout/vList3"/>
    <dgm:cxn modelId="{35A33E5D-C259-486A-B921-D71E2176F134}" type="presParOf" srcId="{C2424F9A-35EE-453E-98C7-2E4A85508C8F}" destId="{F346E9E5-3BE4-482D-B9CF-70A2FBDFAA67}" srcOrd="9" destOrd="0" presId="urn:microsoft.com/office/officeart/2005/8/layout/vList3"/>
    <dgm:cxn modelId="{1B161830-7CC6-4CB6-AB4B-11A7BCAD42AB}" type="presParOf" srcId="{C2424F9A-35EE-453E-98C7-2E4A85508C8F}" destId="{C9BA4F53-7AA6-4690-8D05-A36D9522E852}" srcOrd="10" destOrd="0" presId="urn:microsoft.com/office/officeart/2005/8/layout/vList3"/>
    <dgm:cxn modelId="{92BD7C02-12EA-4D3B-92FF-EAB4A7A98870}" type="presParOf" srcId="{C9BA4F53-7AA6-4690-8D05-A36D9522E852}" destId="{0A9AC463-B453-4163-9A6E-CEC6AC4BDDCC}" srcOrd="0" destOrd="0" presId="urn:microsoft.com/office/officeart/2005/8/layout/vList3"/>
    <dgm:cxn modelId="{97A4AA8F-B4E7-4A60-B07A-C1AFEE816493}" type="presParOf" srcId="{C9BA4F53-7AA6-4690-8D05-A36D9522E852}" destId="{792E26EF-EE98-43B7-ADE2-FFCB4DFBF62C}" srcOrd="1" destOrd="0" presId="urn:microsoft.com/office/officeart/2005/8/layout/vList3"/>
    <dgm:cxn modelId="{80ECAD0A-5B0A-4133-B43D-DF4BFF1493FD}" type="presParOf" srcId="{C2424F9A-35EE-453E-98C7-2E4A85508C8F}" destId="{5CB1A05F-7493-48C9-92B2-4F75E4360F37}" srcOrd="11" destOrd="0" presId="urn:microsoft.com/office/officeart/2005/8/layout/vList3"/>
    <dgm:cxn modelId="{D850A8D7-6FA1-47FF-8BF0-FB0D46051815}" type="presParOf" srcId="{C2424F9A-35EE-453E-98C7-2E4A85508C8F}" destId="{64FDCACB-B758-479C-BB9E-41BE8611FF5B}" srcOrd="12" destOrd="0" presId="urn:microsoft.com/office/officeart/2005/8/layout/vList3"/>
    <dgm:cxn modelId="{A0225D83-BD61-44CD-99DE-54C62DEB13E3}" type="presParOf" srcId="{64FDCACB-B758-479C-BB9E-41BE8611FF5B}" destId="{F7338FE7-AEC8-4743-BA3A-91117A05A4FC}" srcOrd="0" destOrd="0" presId="urn:microsoft.com/office/officeart/2005/8/layout/vList3"/>
    <dgm:cxn modelId="{ADDA805F-28BA-48B3-9193-8DEDDA7A59AF}" type="presParOf" srcId="{64FDCACB-B758-479C-BB9E-41BE8611FF5B}" destId="{860E6DFC-A317-4B2A-A4CC-D2F49256E009}"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75BF95-AB61-42CF-B75F-74422F68D99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6F71EA51-A06E-49BA-887A-AB7822A72419}">
      <dgm:prSet custT="1"/>
      <dgm:spPr/>
      <dgm:t>
        <a:bodyPr/>
        <a:lstStyle/>
        <a:p>
          <a:pPr rtl="0"/>
          <a:r>
            <a:rPr lang="es-EC" sz="1800" b="1" dirty="0">
              <a:latin typeface="Arial" panose="020B0604020202020204" pitchFamily="34" charset="0"/>
              <a:cs typeface="Arial" panose="020B0604020202020204" pitchFamily="34" charset="0"/>
            </a:rPr>
            <a:t>Granulometría </a:t>
          </a:r>
          <a:r>
            <a:rPr lang="es-EC" sz="1800" dirty="0">
              <a:latin typeface="Arial" panose="020B0604020202020204" pitchFamily="34" charset="0"/>
              <a:cs typeface="Arial" panose="020B0604020202020204" pitchFamily="34" charset="0"/>
            </a:rPr>
            <a:t>(NTE INEN 696:2011)</a:t>
          </a:r>
        </a:p>
      </dgm:t>
    </dgm:pt>
    <dgm:pt modelId="{A9863195-D797-4B23-8EA8-0419234B94CB}" type="parTrans" cxnId="{BF31F1D4-4161-4B88-977F-33A1F4216683}">
      <dgm:prSet/>
      <dgm:spPr/>
      <dgm:t>
        <a:bodyPr/>
        <a:lstStyle/>
        <a:p>
          <a:endParaRPr lang="es-EC" sz="1800">
            <a:latin typeface="Arial" panose="020B0604020202020204" pitchFamily="34" charset="0"/>
            <a:cs typeface="Arial" panose="020B0604020202020204" pitchFamily="34" charset="0"/>
          </a:endParaRPr>
        </a:p>
      </dgm:t>
    </dgm:pt>
    <dgm:pt modelId="{35945715-0A9B-4F20-B708-4A8A7E31DDFB}" type="sibTrans" cxnId="{BF31F1D4-4161-4B88-977F-33A1F4216683}">
      <dgm:prSet/>
      <dgm:spPr/>
      <dgm:t>
        <a:bodyPr/>
        <a:lstStyle/>
        <a:p>
          <a:endParaRPr lang="es-EC" sz="1800">
            <a:latin typeface="Arial" panose="020B0604020202020204" pitchFamily="34" charset="0"/>
            <a:cs typeface="Arial" panose="020B0604020202020204" pitchFamily="34" charset="0"/>
          </a:endParaRPr>
        </a:p>
      </dgm:t>
    </dgm:pt>
    <dgm:pt modelId="{FADE297D-89B6-4E01-BC9A-56DCC3A21A18}">
      <dgm:prSet phldrT="[Texto]" custT="1"/>
      <dgm:spPr/>
      <dgm:t>
        <a:bodyPr/>
        <a:lstStyle/>
        <a:p>
          <a:pPr algn="just"/>
          <a:r>
            <a:rPr lang="es-EC" sz="1800" b="1" dirty="0">
              <a:latin typeface="Arial" panose="020B0604020202020204" pitchFamily="34" charset="0"/>
              <a:cs typeface="Arial" panose="020B0604020202020204" pitchFamily="34" charset="0"/>
            </a:rPr>
            <a:t>Determinación de densidad y porcentaje de absorción </a:t>
          </a:r>
          <a:r>
            <a:rPr lang="es-EC" sz="1800" dirty="0">
              <a:latin typeface="Arial" panose="020B0604020202020204" pitchFamily="34" charset="0"/>
              <a:cs typeface="Arial" panose="020B0604020202020204" pitchFamily="34" charset="0"/>
            </a:rPr>
            <a:t>(NTE INEN 856:2010)</a:t>
          </a:r>
        </a:p>
      </dgm:t>
    </dgm:pt>
    <dgm:pt modelId="{8D3D358C-4DE3-407C-81DD-8897AC5D026E}" type="parTrans" cxnId="{ED84577A-7FB1-401F-BBB1-3C216A29C9B0}">
      <dgm:prSet/>
      <dgm:spPr/>
      <dgm:t>
        <a:bodyPr/>
        <a:lstStyle/>
        <a:p>
          <a:endParaRPr lang="es-EC" sz="1800">
            <a:latin typeface="Arial" panose="020B0604020202020204" pitchFamily="34" charset="0"/>
            <a:cs typeface="Arial" panose="020B0604020202020204" pitchFamily="34" charset="0"/>
          </a:endParaRPr>
        </a:p>
      </dgm:t>
    </dgm:pt>
    <dgm:pt modelId="{231D30D0-AD18-4C60-A643-AFA7325710C2}" type="sibTrans" cxnId="{ED84577A-7FB1-401F-BBB1-3C216A29C9B0}">
      <dgm:prSet/>
      <dgm:spPr/>
      <dgm:t>
        <a:bodyPr/>
        <a:lstStyle/>
        <a:p>
          <a:endParaRPr lang="es-EC" sz="1800">
            <a:latin typeface="Arial" panose="020B0604020202020204" pitchFamily="34" charset="0"/>
            <a:cs typeface="Arial" panose="020B0604020202020204" pitchFamily="34" charset="0"/>
          </a:endParaRPr>
        </a:p>
      </dgm:t>
    </dgm:pt>
    <dgm:pt modelId="{532C21D1-668D-4ECF-906D-B2C4CDB57C8A}">
      <dgm:prSet custT="1"/>
      <dgm:spPr/>
      <dgm:t>
        <a:bodyPr/>
        <a:lstStyle/>
        <a:p>
          <a:pPr rtl="0"/>
          <a:r>
            <a:rPr lang="es-EC" sz="1800" b="1" dirty="0">
              <a:latin typeface="Arial" panose="020B0604020202020204" pitchFamily="34" charset="0"/>
              <a:cs typeface="Arial" panose="020B0604020202020204" pitchFamily="34" charset="0"/>
            </a:rPr>
            <a:t>Peso volumétrico de áridos</a:t>
          </a:r>
          <a:r>
            <a:rPr lang="es-EC" sz="1800" dirty="0">
              <a:latin typeface="Arial" panose="020B0604020202020204" pitchFamily="34" charset="0"/>
              <a:cs typeface="Arial" panose="020B0604020202020204" pitchFamily="34" charset="0"/>
            </a:rPr>
            <a:t>(NTE INEN 858:2010)</a:t>
          </a:r>
        </a:p>
      </dgm:t>
    </dgm:pt>
    <dgm:pt modelId="{41F1796D-BF34-4D99-91F0-91A7FA46BEC2}" type="parTrans" cxnId="{E7F2FF20-9423-4B31-80B1-E6B5404C66E3}">
      <dgm:prSet/>
      <dgm:spPr/>
      <dgm:t>
        <a:bodyPr/>
        <a:lstStyle/>
        <a:p>
          <a:endParaRPr lang="es-EC" sz="1800">
            <a:latin typeface="Arial" panose="020B0604020202020204" pitchFamily="34" charset="0"/>
            <a:cs typeface="Arial" panose="020B0604020202020204" pitchFamily="34" charset="0"/>
          </a:endParaRPr>
        </a:p>
      </dgm:t>
    </dgm:pt>
    <dgm:pt modelId="{BA232871-98DE-492C-8F67-61F26661A857}" type="sibTrans" cxnId="{E7F2FF20-9423-4B31-80B1-E6B5404C66E3}">
      <dgm:prSet/>
      <dgm:spPr/>
      <dgm:t>
        <a:bodyPr/>
        <a:lstStyle/>
        <a:p>
          <a:endParaRPr lang="es-EC" sz="1800">
            <a:latin typeface="Arial" panose="020B0604020202020204" pitchFamily="34" charset="0"/>
            <a:cs typeface="Arial" panose="020B0604020202020204" pitchFamily="34" charset="0"/>
          </a:endParaRPr>
        </a:p>
      </dgm:t>
    </dgm:pt>
    <dgm:pt modelId="{D70602DE-7E71-4F6B-B7DC-C6CE8C48587C}">
      <dgm:prSet custT="1"/>
      <dgm:spPr/>
      <dgm:t>
        <a:bodyPr/>
        <a:lstStyle/>
        <a:p>
          <a:pPr rtl="0"/>
          <a:r>
            <a:rPr lang="es-EC" sz="1800" b="1" dirty="0">
              <a:latin typeface="Arial" panose="020B0604020202020204" pitchFamily="34" charset="0"/>
              <a:cs typeface="Arial" panose="020B0604020202020204" pitchFamily="34" charset="0"/>
            </a:rPr>
            <a:t>Contenido de humedad </a:t>
          </a:r>
          <a:r>
            <a:rPr lang="es-EC" sz="1800" dirty="0">
              <a:latin typeface="Arial" panose="020B0604020202020204" pitchFamily="34" charset="0"/>
              <a:cs typeface="Arial" panose="020B0604020202020204" pitchFamily="34" charset="0"/>
            </a:rPr>
            <a:t>(NTE INEN 862:2011)</a:t>
          </a:r>
        </a:p>
      </dgm:t>
    </dgm:pt>
    <dgm:pt modelId="{5C6C66E5-2D74-4598-8342-730FE2ED3BF4}" type="parTrans" cxnId="{FF2BD45F-CB5E-453B-92BA-B5A1C3824B3D}">
      <dgm:prSet/>
      <dgm:spPr/>
      <dgm:t>
        <a:bodyPr/>
        <a:lstStyle/>
        <a:p>
          <a:endParaRPr lang="es-EC" sz="1800">
            <a:latin typeface="Arial" panose="020B0604020202020204" pitchFamily="34" charset="0"/>
            <a:cs typeface="Arial" panose="020B0604020202020204" pitchFamily="34" charset="0"/>
          </a:endParaRPr>
        </a:p>
      </dgm:t>
    </dgm:pt>
    <dgm:pt modelId="{D2645AA3-40B6-4E13-9BE3-345C1AFE292F}" type="sibTrans" cxnId="{FF2BD45F-CB5E-453B-92BA-B5A1C3824B3D}">
      <dgm:prSet/>
      <dgm:spPr/>
      <dgm:t>
        <a:bodyPr/>
        <a:lstStyle/>
        <a:p>
          <a:endParaRPr lang="es-EC" sz="1800">
            <a:latin typeface="Arial" panose="020B0604020202020204" pitchFamily="34" charset="0"/>
            <a:cs typeface="Arial" panose="020B0604020202020204" pitchFamily="34" charset="0"/>
          </a:endParaRPr>
        </a:p>
      </dgm:t>
    </dgm:pt>
    <dgm:pt modelId="{1C0F8A60-9F7C-4B44-9F98-06891D0ACB3E}">
      <dgm:prSet custT="1"/>
      <dgm:spPr/>
      <dgm:t>
        <a:bodyPr/>
        <a:lstStyle/>
        <a:p>
          <a:endParaRPr lang="es-EC" sz="1800" dirty="0">
            <a:latin typeface="Arial" panose="020B0604020202020204" pitchFamily="34" charset="0"/>
            <a:cs typeface="Arial" panose="020B0604020202020204" pitchFamily="34" charset="0"/>
          </a:endParaRPr>
        </a:p>
      </dgm:t>
    </dgm:pt>
    <dgm:pt modelId="{98CBB5D5-A967-4A7A-8CF6-FAC34F8C9708}" type="parTrans" cxnId="{020500EB-BBAC-49D5-ABAC-99B6ED7A39E1}">
      <dgm:prSet/>
      <dgm:spPr/>
      <dgm:t>
        <a:bodyPr/>
        <a:lstStyle/>
        <a:p>
          <a:endParaRPr lang="es-EC" sz="1800">
            <a:latin typeface="Arial" panose="020B0604020202020204" pitchFamily="34" charset="0"/>
            <a:cs typeface="Arial" panose="020B0604020202020204" pitchFamily="34" charset="0"/>
          </a:endParaRPr>
        </a:p>
      </dgm:t>
    </dgm:pt>
    <dgm:pt modelId="{8841FFD7-A396-41D5-B1CC-FDC342B1611C}" type="sibTrans" cxnId="{020500EB-BBAC-49D5-ABAC-99B6ED7A39E1}">
      <dgm:prSet/>
      <dgm:spPr/>
      <dgm:t>
        <a:bodyPr/>
        <a:lstStyle/>
        <a:p>
          <a:endParaRPr lang="es-EC" sz="1800">
            <a:latin typeface="Arial" panose="020B0604020202020204" pitchFamily="34" charset="0"/>
            <a:cs typeface="Arial" panose="020B0604020202020204" pitchFamily="34" charset="0"/>
          </a:endParaRPr>
        </a:p>
      </dgm:t>
    </dgm:pt>
    <dgm:pt modelId="{410BFB52-E38F-462E-8DA9-4610A57C9BDF}">
      <dgm:prSet custT="1"/>
      <dgm:spPr/>
      <dgm:t>
        <a:bodyPr/>
        <a:lstStyle/>
        <a:p>
          <a:r>
            <a:rPr lang="es-EC" sz="1800" b="1" dirty="0">
              <a:latin typeface="Arial" panose="020B0604020202020204" pitchFamily="34" charset="0"/>
              <a:cs typeface="Arial" panose="020B0604020202020204" pitchFamily="34" charset="0"/>
            </a:rPr>
            <a:t>Resistencia a abrasión del árido grueso</a:t>
          </a:r>
          <a:r>
            <a:rPr lang="es-EC" sz="1800" dirty="0">
              <a:latin typeface="Arial" panose="020B0604020202020204" pitchFamily="34" charset="0"/>
              <a:cs typeface="Arial" panose="020B0604020202020204" pitchFamily="34" charset="0"/>
            </a:rPr>
            <a:t>. (NTE INEN 860:2010)</a:t>
          </a:r>
        </a:p>
      </dgm:t>
    </dgm:pt>
    <dgm:pt modelId="{85E0101A-6933-4A6F-881C-8101F956B815}" type="parTrans" cxnId="{6E7AAF2B-687F-4F7B-9FE4-A1C2A41C86B4}">
      <dgm:prSet/>
      <dgm:spPr/>
      <dgm:t>
        <a:bodyPr/>
        <a:lstStyle/>
        <a:p>
          <a:endParaRPr lang="es-EC"/>
        </a:p>
      </dgm:t>
    </dgm:pt>
    <dgm:pt modelId="{538E5A80-C881-4DDD-AEF7-87FE40136124}" type="sibTrans" cxnId="{6E7AAF2B-687F-4F7B-9FE4-A1C2A41C86B4}">
      <dgm:prSet/>
      <dgm:spPr/>
      <dgm:t>
        <a:bodyPr/>
        <a:lstStyle/>
        <a:p>
          <a:endParaRPr lang="es-EC"/>
        </a:p>
      </dgm:t>
    </dgm:pt>
    <dgm:pt modelId="{7EAC3E55-55B7-4B7F-9DF7-40F739C34519}" type="pres">
      <dgm:prSet presAssocID="{DE75BF95-AB61-42CF-B75F-74422F68D990}" presName="Name0" presStyleCnt="0">
        <dgm:presLayoutVars>
          <dgm:dir/>
          <dgm:resizeHandles val="exact"/>
        </dgm:presLayoutVars>
      </dgm:prSet>
      <dgm:spPr/>
    </dgm:pt>
    <dgm:pt modelId="{36731FC4-B11E-4389-BBEB-093C50ADE36E}" type="pres">
      <dgm:prSet presAssocID="{6F71EA51-A06E-49BA-887A-AB7822A72419}" presName="composite" presStyleCnt="0"/>
      <dgm:spPr/>
    </dgm:pt>
    <dgm:pt modelId="{A6624CE7-36EF-468C-BC44-D1B01A6A3F3D}" type="pres">
      <dgm:prSet presAssocID="{6F71EA51-A06E-49BA-887A-AB7822A72419}" presName="rect1" presStyleLbl="trAlignAcc1" presStyleIdx="0" presStyleCnt="5" custScaleY="65801" custLinFactNeighborX="3608" custLinFactNeighborY="-42882">
        <dgm:presLayoutVars>
          <dgm:bulletEnabled val="1"/>
        </dgm:presLayoutVars>
      </dgm:prSet>
      <dgm:spPr/>
    </dgm:pt>
    <dgm:pt modelId="{CC3627AC-B8B1-42AD-B5C1-15809EE3CD35}" type="pres">
      <dgm:prSet presAssocID="{6F71EA51-A06E-49BA-887A-AB7822A72419}" presName="rect2" presStyleLbl="fgImgPlace1" presStyleIdx="0" presStyleCnt="5"/>
      <dgm:spPr>
        <a:blipFill rotWithShape="1">
          <a:blip xmlns:r="http://schemas.openxmlformats.org/officeDocument/2006/relationships" r:embed="rId1"/>
          <a:srcRect/>
          <a:stretch>
            <a:fillRect t="-2000" b="-2000"/>
          </a:stretch>
        </a:blipFill>
      </dgm:spPr>
    </dgm:pt>
    <dgm:pt modelId="{81DB439A-C487-48EF-8EF8-C7AE82B7CA6C}" type="pres">
      <dgm:prSet presAssocID="{35945715-0A9B-4F20-B708-4A8A7E31DDFB}" presName="sibTrans" presStyleCnt="0"/>
      <dgm:spPr/>
    </dgm:pt>
    <dgm:pt modelId="{8C5B940C-6446-481C-83FE-255E3446EB6A}" type="pres">
      <dgm:prSet presAssocID="{FADE297D-89B6-4E01-BC9A-56DCC3A21A18}" presName="composite" presStyleCnt="0"/>
      <dgm:spPr/>
    </dgm:pt>
    <dgm:pt modelId="{212BB2D4-0F12-4789-8725-731D619D52A5}" type="pres">
      <dgm:prSet presAssocID="{FADE297D-89B6-4E01-BC9A-56DCC3A21A18}" presName="rect1" presStyleLbl="trAlignAcc1" presStyleIdx="1" presStyleCnt="5" custScaleY="74369" custLinFactNeighborX="-1037" custLinFactNeighborY="-27214">
        <dgm:presLayoutVars>
          <dgm:bulletEnabled val="1"/>
        </dgm:presLayoutVars>
      </dgm:prSet>
      <dgm:spPr/>
    </dgm:pt>
    <dgm:pt modelId="{FDCE31CA-9D98-4480-9A25-0D69C39A5FAB}" type="pres">
      <dgm:prSet presAssocID="{FADE297D-89B6-4E01-BC9A-56DCC3A21A18}" presName="rect2" presStyleLbl="fgImgPlace1" presStyleIdx="1" presStyleCnt="5"/>
      <dgm:spPr>
        <a:blipFill rotWithShape="1">
          <a:blip xmlns:r="http://schemas.openxmlformats.org/officeDocument/2006/relationships" r:embed="rId2"/>
          <a:srcRect/>
          <a:stretch>
            <a:fillRect l="-12000" r="-12000"/>
          </a:stretch>
        </a:blipFill>
      </dgm:spPr>
    </dgm:pt>
    <dgm:pt modelId="{C013D954-5085-4025-ADFE-63526A573761}" type="pres">
      <dgm:prSet presAssocID="{231D30D0-AD18-4C60-A643-AFA7325710C2}" presName="sibTrans" presStyleCnt="0"/>
      <dgm:spPr/>
    </dgm:pt>
    <dgm:pt modelId="{C07265A5-D219-4620-9DE2-5F68BDF61535}" type="pres">
      <dgm:prSet presAssocID="{532C21D1-668D-4ECF-906D-B2C4CDB57C8A}" presName="composite" presStyleCnt="0"/>
      <dgm:spPr/>
    </dgm:pt>
    <dgm:pt modelId="{D234DE28-9CFE-4AB3-AF75-D3660897979A}" type="pres">
      <dgm:prSet presAssocID="{532C21D1-668D-4ECF-906D-B2C4CDB57C8A}" presName="rect1" presStyleLbl="trAlignAcc1" presStyleIdx="2" presStyleCnt="5" custScaleY="55327" custLinFactNeighborX="-1431" custLinFactNeighborY="-43619">
        <dgm:presLayoutVars>
          <dgm:bulletEnabled val="1"/>
        </dgm:presLayoutVars>
      </dgm:prSet>
      <dgm:spPr/>
    </dgm:pt>
    <dgm:pt modelId="{F1F5B701-B734-435B-A0A4-54CE26146ACF}" type="pres">
      <dgm:prSet presAssocID="{532C21D1-668D-4ECF-906D-B2C4CDB57C8A}" presName="rect2" presStyleLbl="fgImgPlace1" presStyleIdx="2" presStyleCnt="5" custFlipHor="1" custScaleX="97321"/>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35000" r="-35000"/>
          </a:stretch>
        </a:blipFill>
      </dgm:spPr>
    </dgm:pt>
    <dgm:pt modelId="{77654840-DB84-4A5B-A7C6-CDF0BD945490}" type="pres">
      <dgm:prSet presAssocID="{BA232871-98DE-492C-8F67-61F26661A857}" presName="sibTrans" presStyleCnt="0"/>
      <dgm:spPr/>
    </dgm:pt>
    <dgm:pt modelId="{0912E35D-A127-4A0A-A9C9-42ACC8E141AE}" type="pres">
      <dgm:prSet presAssocID="{D70602DE-7E71-4F6B-B7DC-C6CE8C48587C}" presName="composite" presStyleCnt="0"/>
      <dgm:spPr/>
    </dgm:pt>
    <dgm:pt modelId="{E7BA1E9A-765D-4101-A311-D5B2BEC003CE}" type="pres">
      <dgm:prSet presAssocID="{D70602DE-7E71-4F6B-B7DC-C6CE8C48587C}" presName="rect1" presStyleLbl="trAlignAcc1" presStyleIdx="3" presStyleCnt="5" custScaleY="30306" custLinFactNeighborX="1289" custLinFactNeighborY="-42882">
        <dgm:presLayoutVars>
          <dgm:bulletEnabled val="1"/>
        </dgm:presLayoutVars>
      </dgm:prSet>
      <dgm:spPr/>
    </dgm:pt>
    <dgm:pt modelId="{04945D53-FA5A-4F8F-93A5-B86E462A4DFD}" type="pres">
      <dgm:prSet presAssocID="{D70602DE-7E71-4F6B-B7DC-C6CE8C48587C}" presName="rect2" presStyleLbl="fgImgPlace1" presStyleIdx="3" presStyleCnt="5"/>
      <dgm:spPr>
        <a:blipFill rotWithShape="1">
          <a:blip xmlns:r="http://schemas.openxmlformats.org/officeDocument/2006/relationships" r:embed="rId4"/>
          <a:srcRect/>
          <a:stretch>
            <a:fillRect/>
          </a:stretch>
        </a:blipFill>
      </dgm:spPr>
    </dgm:pt>
    <dgm:pt modelId="{184B53BC-7D9B-47FD-88AA-8FBE8932D2EF}" type="pres">
      <dgm:prSet presAssocID="{D2645AA3-40B6-4E13-9BE3-345C1AFE292F}" presName="sibTrans" presStyleCnt="0"/>
      <dgm:spPr/>
    </dgm:pt>
    <dgm:pt modelId="{1E428130-7A6E-41D4-845A-754FBCFDD5DC}" type="pres">
      <dgm:prSet presAssocID="{410BFB52-E38F-462E-8DA9-4610A57C9BDF}" presName="composite" presStyleCnt="0"/>
      <dgm:spPr/>
    </dgm:pt>
    <dgm:pt modelId="{61DDE4B4-CE9E-498A-9A50-BE4097784040}" type="pres">
      <dgm:prSet presAssocID="{410BFB52-E38F-462E-8DA9-4610A57C9BDF}" presName="rect1" presStyleLbl="trAlignAcc1" presStyleIdx="4" presStyleCnt="5" custScaleY="45048" custLinFactNeighborX="-49564" custLinFactNeighborY="-28852">
        <dgm:presLayoutVars>
          <dgm:bulletEnabled val="1"/>
        </dgm:presLayoutVars>
      </dgm:prSet>
      <dgm:spPr/>
    </dgm:pt>
    <dgm:pt modelId="{5930A89E-D947-447C-94EC-B0B30C69F07B}" type="pres">
      <dgm:prSet presAssocID="{410BFB52-E38F-462E-8DA9-4610A57C9BDF}" presName="rect2" presStyleLbl="fgImgPlace1" presStyleIdx="4" presStyleCnt="5" custLinFactX="-100000" custLinFactNeighborX="-143243" custLinFactNeighborY="877"/>
      <dgm:spPr>
        <a:blipFill rotWithShape="1">
          <a:blip xmlns:r="http://schemas.openxmlformats.org/officeDocument/2006/relationships" r:embed="rId5"/>
          <a:srcRect/>
          <a:stretch>
            <a:fillRect l="-34000" r="-34000"/>
          </a:stretch>
        </a:blipFill>
      </dgm:spPr>
    </dgm:pt>
  </dgm:ptLst>
  <dgm:cxnLst>
    <dgm:cxn modelId="{4F54E003-06FB-4FEB-BA16-E3F9511A4447}" type="presOf" srcId="{D70602DE-7E71-4F6B-B7DC-C6CE8C48587C}" destId="{E7BA1E9A-765D-4101-A311-D5B2BEC003CE}" srcOrd="0" destOrd="0" presId="urn:microsoft.com/office/officeart/2008/layout/PictureStrips"/>
    <dgm:cxn modelId="{E7F2FF20-9423-4B31-80B1-E6B5404C66E3}" srcId="{DE75BF95-AB61-42CF-B75F-74422F68D990}" destId="{532C21D1-668D-4ECF-906D-B2C4CDB57C8A}" srcOrd="2" destOrd="0" parTransId="{41F1796D-BF34-4D99-91F0-91A7FA46BEC2}" sibTransId="{BA232871-98DE-492C-8F67-61F26661A857}"/>
    <dgm:cxn modelId="{6E7AAF2B-687F-4F7B-9FE4-A1C2A41C86B4}" srcId="{DE75BF95-AB61-42CF-B75F-74422F68D990}" destId="{410BFB52-E38F-462E-8DA9-4610A57C9BDF}" srcOrd="4" destOrd="0" parTransId="{85E0101A-6933-4A6F-881C-8101F956B815}" sibTransId="{538E5A80-C881-4DDD-AEF7-87FE40136124}"/>
    <dgm:cxn modelId="{FF2BD45F-CB5E-453B-92BA-B5A1C3824B3D}" srcId="{DE75BF95-AB61-42CF-B75F-74422F68D990}" destId="{D70602DE-7E71-4F6B-B7DC-C6CE8C48587C}" srcOrd="3" destOrd="0" parTransId="{5C6C66E5-2D74-4598-8342-730FE2ED3BF4}" sibTransId="{D2645AA3-40B6-4E13-9BE3-345C1AFE292F}"/>
    <dgm:cxn modelId="{6ED1CF68-FC29-4C77-A145-8ACB36EDAA2E}" type="presOf" srcId="{1C0F8A60-9F7C-4B44-9F98-06891D0ACB3E}" destId="{A6624CE7-36EF-468C-BC44-D1B01A6A3F3D}" srcOrd="0" destOrd="1" presId="urn:microsoft.com/office/officeart/2008/layout/PictureStrips"/>
    <dgm:cxn modelId="{0ACC6755-EAC6-4EDF-B18F-3D37CC3A9EC0}" type="presOf" srcId="{410BFB52-E38F-462E-8DA9-4610A57C9BDF}" destId="{61DDE4B4-CE9E-498A-9A50-BE4097784040}" srcOrd="0" destOrd="0" presId="urn:microsoft.com/office/officeart/2008/layout/PictureStrips"/>
    <dgm:cxn modelId="{ED84577A-7FB1-401F-BBB1-3C216A29C9B0}" srcId="{DE75BF95-AB61-42CF-B75F-74422F68D990}" destId="{FADE297D-89B6-4E01-BC9A-56DCC3A21A18}" srcOrd="1" destOrd="0" parTransId="{8D3D358C-4DE3-407C-81DD-8897AC5D026E}" sibTransId="{231D30D0-AD18-4C60-A643-AFA7325710C2}"/>
    <dgm:cxn modelId="{A091129D-2C34-462B-9791-64ADC0BC588F}" type="presOf" srcId="{FADE297D-89B6-4E01-BC9A-56DCC3A21A18}" destId="{212BB2D4-0F12-4789-8725-731D619D52A5}" srcOrd="0" destOrd="0" presId="urn:microsoft.com/office/officeart/2008/layout/PictureStrips"/>
    <dgm:cxn modelId="{C0C4F1BE-899D-4DA1-9E3C-324DFFA0B536}" type="presOf" srcId="{DE75BF95-AB61-42CF-B75F-74422F68D990}" destId="{7EAC3E55-55B7-4B7F-9DF7-40F739C34519}" srcOrd="0" destOrd="0" presId="urn:microsoft.com/office/officeart/2008/layout/PictureStrips"/>
    <dgm:cxn modelId="{BF31F1D4-4161-4B88-977F-33A1F4216683}" srcId="{DE75BF95-AB61-42CF-B75F-74422F68D990}" destId="{6F71EA51-A06E-49BA-887A-AB7822A72419}" srcOrd="0" destOrd="0" parTransId="{A9863195-D797-4B23-8EA8-0419234B94CB}" sibTransId="{35945715-0A9B-4F20-B708-4A8A7E31DDFB}"/>
    <dgm:cxn modelId="{EE3224D6-A036-440A-AAE5-70DA8340CC13}" type="presOf" srcId="{532C21D1-668D-4ECF-906D-B2C4CDB57C8A}" destId="{D234DE28-9CFE-4AB3-AF75-D3660897979A}" srcOrd="0" destOrd="0" presId="urn:microsoft.com/office/officeart/2008/layout/PictureStrips"/>
    <dgm:cxn modelId="{020500EB-BBAC-49D5-ABAC-99B6ED7A39E1}" srcId="{6F71EA51-A06E-49BA-887A-AB7822A72419}" destId="{1C0F8A60-9F7C-4B44-9F98-06891D0ACB3E}" srcOrd="0" destOrd="0" parTransId="{98CBB5D5-A967-4A7A-8CF6-FAC34F8C9708}" sibTransId="{8841FFD7-A396-41D5-B1CC-FDC342B1611C}"/>
    <dgm:cxn modelId="{223483F1-91C2-443C-ADCC-9BF6689E28DB}" type="presOf" srcId="{6F71EA51-A06E-49BA-887A-AB7822A72419}" destId="{A6624CE7-36EF-468C-BC44-D1B01A6A3F3D}" srcOrd="0" destOrd="0" presId="urn:microsoft.com/office/officeart/2008/layout/PictureStrips"/>
    <dgm:cxn modelId="{D1B6E522-DAB6-445F-8E91-8C4ACAEFFA40}" type="presParOf" srcId="{7EAC3E55-55B7-4B7F-9DF7-40F739C34519}" destId="{36731FC4-B11E-4389-BBEB-093C50ADE36E}" srcOrd="0" destOrd="0" presId="urn:microsoft.com/office/officeart/2008/layout/PictureStrips"/>
    <dgm:cxn modelId="{96BA507C-3AE0-47CF-B51D-DF005AC1DD6D}" type="presParOf" srcId="{36731FC4-B11E-4389-BBEB-093C50ADE36E}" destId="{A6624CE7-36EF-468C-BC44-D1B01A6A3F3D}" srcOrd="0" destOrd="0" presId="urn:microsoft.com/office/officeart/2008/layout/PictureStrips"/>
    <dgm:cxn modelId="{EFA88760-A68F-4303-B072-9C3E8A942BCB}" type="presParOf" srcId="{36731FC4-B11E-4389-BBEB-093C50ADE36E}" destId="{CC3627AC-B8B1-42AD-B5C1-15809EE3CD35}" srcOrd="1" destOrd="0" presId="urn:microsoft.com/office/officeart/2008/layout/PictureStrips"/>
    <dgm:cxn modelId="{C06BF23B-020C-4508-AD18-A877178D8BE7}" type="presParOf" srcId="{7EAC3E55-55B7-4B7F-9DF7-40F739C34519}" destId="{81DB439A-C487-48EF-8EF8-C7AE82B7CA6C}" srcOrd="1" destOrd="0" presId="urn:microsoft.com/office/officeart/2008/layout/PictureStrips"/>
    <dgm:cxn modelId="{B863A5B1-849D-4A07-81B7-437C3B6F945F}" type="presParOf" srcId="{7EAC3E55-55B7-4B7F-9DF7-40F739C34519}" destId="{8C5B940C-6446-481C-83FE-255E3446EB6A}" srcOrd="2" destOrd="0" presId="urn:microsoft.com/office/officeart/2008/layout/PictureStrips"/>
    <dgm:cxn modelId="{4D612432-6795-417A-BE5C-0FC981465957}" type="presParOf" srcId="{8C5B940C-6446-481C-83FE-255E3446EB6A}" destId="{212BB2D4-0F12-4789-8725-731D619D52A5}" srcOrd="0" destOrd="0" presId="urn:microsoft.com/office/officeart/2008/layout/PictureStrips"/>
    <dgm:cxn modelId="{6A003E67-CFBC-49A2-A098-B17E3ABDEE19}" type="presParOf" srcId="{8C5B940C-6446-481C-83FE-255E3446EB6A}" destId="{FDCE31CA-9D98-4480-9A25-0D69C39A5FAB}" srcOrd="1" destOrd="0" presId="urn:microsoft.com/office/officeart/2008/layout/PictureStrips"/>
    <dgm:cxn modelId="{5B9C08A7-327D-4871-81E9-212403AD5F94}" type="presParOf" srcId="{7EAC3E55-55B7-4B7F-9DF7-40F739C34519}" destId="{C013D954-5085-4025-ADFE-63526A573761}" srcOrd="3" destOrd="0" presId="urn:microsoft.com/office/officeart/2008/layout/PictureStrips"/>
    <dgm:cxn modelId="{71A2DE18-DD66-4581-9293-E77368FD121F}" type="presParOf" srcId="{7EAC3E55-55B7-4B7F-9DF7-40F739C34519}" destId="{C07265A5-D219-4620-9DE2-5F68BDF61535}" srcOrd="4" destOrd="0" presId="urn:microsoft.com/office/officeart/2008/layout/PictureStrips"/>
    <dgm:cxn modelId="{31F7E7FA-AA6D-4C10-B3BA-0BFE271C6578}" type="presParOf" srcId="{C07265A5-D219-4620-9DE2-5F68BDF61535}" destId="{D234DE28-9CFE-4AB3-AF75-D3660897979A}" srcOrd="0" destOrd="0" presId="urn:microsoft.com/office/officeart/2008/layout/PictureStrips"/>
    <dgm:cxn modelId="{444DBF26-80A4-4BCC-A264-E2A016F9D560}" type="presParOf" srcId="{C07265A5-D219-4620-9DE2-5F68BDF61535}" destId="{F1F5B701-B734-435B-A0A4-54CE26146ACF}" srcOrd="1" destOrd="0" presId="urn:microsoft.com/office/officeart/2008/layout/PictureStrips"/>
    <dgm:cxn modelId="{C4BF16B9-B190-4560-9446-9C20CCB88B43}" type="presParOf" srcId="{7EAC3E55-55B7-4B7F-9DF7-40F739C34519}" destId="{77654840-DB84-4A5B-A7C6-CDF0BD945490}" srcOrd="5" destOrd="0" presId="urn:microsoft.com/office/officeart/2008/layout/PictureStrips"/>
    <dgm:cxn modelId="{BE78B810-3B13-4239-B384-977BEBE4454B}" type="presParOf" srcId="{7EAC3E55-55B7-4B7F-9DF7-40F739C34519}" destId="{0912E35D-A127-4A0A-A9C9-42ACC8E141AE}" srcOrd="6" destOrd="0" presId="urn:microsoft.com/office/officeart/2008/layout/PictureStrips"/>
    <dgm:cxn modelId="{2CAD6F50-5ACC-4B6B-A801-76F5A43C381E}" type="presParOf" srcId="{0912E35D-A127-4A0A-A9C9-42ACC8E141AE}" destId="{E7BA1E9A-765D-4101-A311-D5B2BEC003CE}" srcOrd="0" destOrd="0" presId="urn:microsoft.com/office/officeart/2008/layout/PictureStrips"/>
    <dgm:cxn modelId="{BA97430A-324F-47F9-96E3-9C4FE006797B}" type="presParOf" srcId="{0912E35D-A127-4A0A-A9C9-42ACC8E141AE}" destId="{04945D53-FA5A-4F8F-93A5-B86E462A4DFD}" srcOrd="1" destOrd="0" presId="urn:microsoft.com/office/officeart/2008/layout/PictureStrips"/>
    <dgm:cxn modelId="{F5F54D7D-6358-4F0A-B0A6-0BC6D98FF109}" type="presParOf" srcId="{7EAC3E55-55B7-4B7F-9DF7-40F739C34519}" destId="{184B53BC-7D9B-47FD-88AA-8FBE8932D2EF}" srcOrd="7" destOrd="0" presId="urn:microsoft.com/office/officeart/2008/layout/PictureStrips"/>
    <dgm:cxn modelId="{5337A5FF-D489-4212-B9E5-2CB07668C2DB}" type="presParOf" srcId="{7EAC3E55-55B7-4B7F-9DF7-40F739C34519}" destId="{1E428130-7A6E-41D4-845A-754FBCFDD5DC}" srcOrd="8" destOrd="0" presId="urn:microsoft.com/office/officeart/2008/layout/PictureStrips"/>
    <dgm:cxn modelId="{B16DD584-D092-4E5D-80D1-ABAF3A9ED671}" type="presParOf" srcId="{1E428130-7A6E-41D4-845A-754FBCFDD5DC}" destId="{61DDE4B4-CE9E-498A-9A50-BE4097784040}" srcOrd="0" destOrd="0" presId="urn:microsoft.com/office/officeart/2008/layout/PictureStrips"/>
    <dgm:cxn modelId="{8ACC61E2-6141-47B6-A29A-7F3AC3856A11}" type="presParOf" srcId="{1E428130-7A6E-41D4-845A-754FBCFDD5DC}" destId="{5930A89E-D947-447C-94EC-B0B30C69F07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75BF95-AB61-42CF-B75F-74422F68D99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6F71EA51-A06E-49BA-887A-AB7822A72419}">
      <dgm:prSet custT="1"/>
      <dgm:spPr/>
      <dgm:t>
        <a:bodyPr/>
        <a:lstStyle/>
        <a:p>
          <a:pPr rtl="0"/>
          <a:r>
            <a:rPr lang="es-EC" sz="1800" b="1" dirty="0">
              <a:latin typeface="Arial" panose="020B0604020202020204" pitchFamily="34" charset="0"/>
              <a:cs typeface="Arial" panose="020B0604020202020204" pitchFamily="34" charset="0"/>
            </a:rPr>
            <a:t>Granulometría </a:t>
          </a:r>
          <a:r>
            <a:rPr lang="es-EC" sz="1800" dirty="0">
              <a:latin typeface="Arial" panose="020B0604020202020204" pitchFamily="34" charset="0"/>
              <a:cs typeface="Arial" panose="020B0604020202020204" pitchFamily="34" charset="0"/>
            </a:rPr>
            <a:t>(NTE INEN 696:2011)</a:t>
          </a:r>
        </a:p>
      </dgm:t>
    </dgm:pt>
    <dgm:pt modelId="{A9863195-D797-4B23-8EA8-0419234B94CB}" type="parTrans" cxnId="{BF31F1D4-4161-4B88-977F-33A1F4216683}">
      <dgm:prSet/>
      <dgm:spPr/>
      <dgm:t>
        <a:bodyPr/>
        <a:lstStyle/>
        <a:p>
          <a:endParaRPr lang="es-EC" sz="1800">
            <a:latin typeface="Arial" panose="020B0604020202020204" pitchFamily="34" charset="0"/>
            <a:cs typeface="Arial" panose="020B0604020202020204" pitchFamily="34" charset="0"/>
          </a:endParaRPr>
        </a:p>
      </dgm:t>
    </dgm:pt>
    <dgm:pt modelId="{35945715-0A9B-4F20-B708-4A8A7E31DDFB}" type="sibTrans" cxnId="{BF31F1D4-4161-4B88-977F-33A1F4216683}">
      <dgm:prSet/>
      <dgm:spPr/>
      <dgm:t>
        <a:bodyPr/>
        <a:lstStyle/>
        <a:p>
          <a:endParaRPr lang="es-EC" sz="1800">
            <a:latin typeface="Arial" panose="020B0604020202020204" pitchFamily="34" charset="0"/>
            <a:cs typeface="Arial" panose="020B0604020202020204" pitchFamily="34" charset="0"/>
          </a:endParaRPr>
        </a:p>
      </dgm:t>
    </dgm:pt>
    <dgm:pt modelId="{FADE297D-89B6-4E01-BC9A-56DCC3A21A18}">
      <dgm:prSet phldrT="[Texto]" custT="1"/>
      <dgm:spPr/>
      <dgm:t>
        <a:bodyPr/>
        <a:lstStyle/>
        <a:p>
          <a:pPr algn="just"/>
          <a:r>
            <a:rPr lang="es-EC" sz="1800" b="1" dirty="0">
              <a:latin typeface="Arial" panose="020B0604020202020204" pitchFamily="34" charset="0"/>
              <a:cs typeface="Arial" panose="020B0604020202020204" pitchFamily="34" charset="0"/>
            </a:rPr>
            <a:t>Determinación de densidad y porcentaje de absorción </a:t>
          </a:r>
          <a:r>
            <a:rPr lang="es-EC" sz="1800" dirty="0">
              <a:latin typeface="Arial" panose="020B0604020202020204" pitchFamily="34" charset="0"/>
              <a:cs typeface="Arial" panose="020B0604020202020204" pitchFamily="34" charset="0"/>
            </a:rPr>
            <a:t>(NTE INEN 856:2010)</a:t>
          </a:r>
        </a:p>
      </dgm:t>
    </dgm:pt>
    <dgm:pt modelId="{8D3D358C-4DE3-407C-81DD-8897AC5D026E}" type="parTrans" cxnId="{ED84577A-7FB1-401F-BBB1-3C216A29C9B0}">
      <dgm:prSet/>
      <dgm:spPr/>
      <dgm:t>
        <a:bodyPr/>
        <a:lstStyle/>
        <a:p>
          <a:endParaRPr lang="es-EC" sz="1800">
            <a:latin typeface="Arial" panose="020B0604020202020204" pitchFamily="34" charset="0"/>
            <a:cs typeface="Arial" panose="020B0604020202020204" pitchFamily="34" charset="0"/>
          </a:endParaRPr>
        </a:p>
      </dgm:t>
    </dgm:pt>
    <dgm:pt modelId="{231D30D0-AD18-4C60-A643-AFA7325710C2}" type="sibTrans" cxnId="{ED84577A-7FB1-401F-BBB1-3C216A29C9B0}">
      <dgm:prSet/>
      <dgm:spPr/>
      <dgm:t>
        <a:bodyPr/>
        <a:lstStyle/>
        <a:p>
          <a:endParaRPr lang="es-EC" sz="1800">
            <a:latin typeface="Arial" panose="020B0604020202020204" pitchFamily="34" charset="0"/>
            <a:cs typeface="Arial" panose="020B0604020202020204" pitchFamily="34" charset="0"/>
          </a:endParaRPr>
        </a:p>
      </dgm:t>
    </dgm:pt>
    <dgm:pt modelId="{532C21D1-668D-4ECF-906D-B2C4CDB57C8A}">
      <dgm:prSet custT="1"/>
      <dgm:spPr/>
      <dgm:t>
        <a:bodyPr/>
        <a:lstStyle/>
        <a:p>
          <a:pPr rtl="0"/>
          <a:r>
            <a:rPr lang="es-EC" sz="1800" b="1" dirty="0">
              <a:latin typeface="Arial" panose="020B0604020202020204" pitchFamily="34" charset="0"/>
              <a:cs typeface="Arial" panose="020B0604020202020204" pitchFamily="34" charset="0"/>
            </a:rPr>
            <a:t>Peso volumétrico de áridos</a:t>
          </a:r>
          <a:r>
            <a:rPr lang="es-EC" sz="1800" dirty="0">
              <a:latin typeface="Arial" panose="020B0604020202020204" pitchFamily="34" charset="0"/>
              <a:cs typeface="Arial" panose="020B0604020202020204" pitchFamily="34" charset="0"/>
            </a:rPr>
            <a:t>(NTE INEN 858:2010)</a:t>
          </a:r>
        </a:p>
      </dgm:t>
    </dgm:pt>
    <dgm:pt modelId="{41F1796D-BF34-4D99-91F0-91A7FA46BEC2}" type="parTrans" cxnId="{E7F2FF20-9423-4B31-80B1-E6B5404C66E3}">
      <dgm:prSet/>
      <dgm:spPr/>
      <dgm:t>
        <a:bodyPr/>
        <a:lstStyle/>
        <a:p>
          <a:endParaRPr lang="es-EC" sz="1800">
            <a:latin typeface="Arial" panose="020B0604020202020204" pitchFamily="34" charset="0"/>
            <a:cs typeface="Arial" panose="020B0604020202020204" pitchFamily="34" charset="0"/>
          </a:endParaRPr>
        </a:p>
      </dgm:t>
    </dgm:pt>
    <dgm:pt modelId="{BA232871-98DE-492C-8F67-61F26661A857}" type="sibTrans" cxnId="{E7F2FF20-9423-4B31-80B1-E6B5404C66E3}">
      <dgm:prSet/>
      <dgm:spPr/>
      <dgm:t>
        <a:bodyPr/>
        <a:lstStyle/>
        <a:p>
          <a:endParaRPr lang="es-EC" sz="1800">
            <a:latin typeface="Arial" panose="020B0604020202020204" pitchFamily="34" charset="0"/>
            <a:cs typeface="Arial" panose="020B0604020202020204" pitchFamily="34" charset="0"/>
          </a:endParaRPr>
        </a:p>
      </dgm:t>
    </dgm:pt>
    <dgm:pt modelId="{1C0F8A60-9F7C-4B44-9F98-06891D0ACB3E}">
      <dgm:prSet custT="1"/>
      <dgm:spPr/>
      <dgm:t>
        <a:bodyPr/>
        <a:lstStyle/>
        <a:p>
          <a:endParaRPr lang="es-EC" sz="1800" dirty="0">
            <a:latin typeface="Arial" panose="020B0604020202020204" pitchFamily="34" charset="0"/>
            <a:cs typeface="Arial" panose="020B0604020202020204" pitchFamily="34" charset="0"/>
          </a:endParaRPr>
        </a:p>
      </dgm:t>
    </dgm:pt>
    <dgm:pt modelId="{98CBB5D5-A967-4A7A-8CF6-FAC34F8C9708}" type="parTrans" cxnId="{020500EB-BBAC-49D5-ABAC-99B6ED7A39E1}">
      <dgm:prSet/>
      <dgm:spPr/>
      <dgm:t>
        <a:bodyPr/>
        <a:lstStyle/>
        <a:p>
          <a:endParaRPr lang="es-EC" sz="1800">
            <a:latin typeface="Arial" panose="020B0604020202020204" pitchFamily="34" charset="0"/>
            <a:cs typeface="Arial" panose="020B0604020202020204" pitchFamily="34" charset="0"/>
          </a:endParaRPr>
        </a:p>
      </dgm:t>
    </dgm:pt>
    <dgm:pt modelId="{8841FFD7-A396-41D5-B1CC-FDC342B1611C}" type="sibTrans" cxnId="{020500EB-BBAC-49D5-ABAC-99B6ED7A39E1}">
      <dgm:prSet/>
      <dgm:spPr/>
      <dgm:t>
        <a:bodyPr/>
        <a:lstStyle/>
        <a:p>
          <a:endParaRPr lang="es-EC" sz="1800">
            <a:latin typeface="Arial" panose="020B0604020202020204" pitchFamily="34" charset="0"/>
            <a:cs typeface="Arial" panose="020B0604020202020204" pitchFamily="34" charset="0"/>
          </a:endParaRPr>
        </a:p>
      </dgm:t>
    </dgm:pt>
    <dgm:pt modelId="{7EAC3E55-55B7-4B7F-9DF7-40F739C34519}" type="pres">
      <dgm:prSet presAssocID="{DE75BF95-AB61-42CF-B75F-74422F68D990}" presName="Name0" presStyleCnt="0">
        <dgm:presLayoutVars>
          <dgm:dir/>
          <dgm:resizeHandles val="exact"/>
        </dgm:presLayoutVars>
      </dgm:prSet>
      <dgm:spPr/>
    </dgm:pt>
    <dgm:pt modelId="{36731FC4-B11E-4389-BBEB-093C50ADE36E}" type="pres">
      <dgm:prSet presAssocID="{6F71EA51-A06E-49BA-887A-AB7822A72419}" presName="composite" presStyleCnt="0"/>
      <dgm:spPr/>
    </dgm:pt>
    <dgm:pt modelId="{A6624CE7-36EF-468C-BC44-D1B01A6A3F3D}" type="pres">
      <dgm:prSet presAssocID="{6F71EA51-A06E-49BA-887A-AB7822A72419}" presName="rect1" presStyleLbl="trAlignAcc1" presStyleIdx="0" presStyleCnt="3" custScaleX="134588" custScaleY="33023" custLinFactNeighborX="3608" custLinFactNeighborY="-42882">
        <dgm:presLayoutVars>
          <dgm:bulletEnabled val="1"/>
        </dgm:presLayoutVars>
      </dgm:prSet>
      <dgm:spPr/>
    </dgm:pt>
    <dgm:pt modelId="{CC3627AC-B8B1-42AD-B5C1-15809EE3CD35}" type="pres">
      <dgm:prSet presAssocID="{6F71EA51-A06E-49BA-887A-AB7822A72419}" presName="rect2" presStyleLbl="fgImgPlace1" presStyleIdx="0" presStyleCnt="3" custLinFactX="-21367" custLinFactNeighborX="-100000" custLinFactNeighborY="-4981"/>
      <dgm:spPr>
        <a:blipFill rotWithShape="1">
          <a:blip xmlns:r="http://schemas.openxmlformats.org/officeDocument/2006/relationships" r:embed="rId1"/>
          <a:srcRect/>
          <a:stretch>
            <a:fillRect t="-2000" b="-2000"/>
          </a:stretch>
        </a:blipFill>
      </dgm:spPr>
    </dgm:pt>
    <dgm:pt modelId="{81DB439A-C487-48EF-8EF8-C7AE82B7CA6C}" type="pres">
      <dgm:prSet presAssocID="{35945715-0A9B-4F20-B708-4A8A7E31DDFB}" presName="sibTrans" presStyleCnt="0"/>
      <dgm:spPr/>
    </dgm:pt>
    <dgm:pt modelId="{8C5B940C-6446-481C-83FE-255E3446EB6A}" type="pres">
      <dgm:prSet presAssocID="{FADE297D-89B6-4E01-BC9A-56DCC3A21A18}" presName="composite" presStyleCnt="0"/>
      <dgm:spPr/>
    </dgm:pt>
    <dgm:pt modelId="{212BB2D4-0F12-4789-8725-731D619D52A5}" type="pres">
      <dgm:prSet presAssocID="{FADE297D-89B6-4E01-BC9A-56DCC3A21A18}" presName="rect1" presStyleLbl="trAlignAcc1" presStyleIdx="1" presStyleCnt="3" custScaleX="146192" custScaleY="74369" custLinFactNeighborX="-1037" custLinFactNeighborY="-27214">
        <dgm:presLayoutVars>
          <dgm:bulletEnabled val="1"/>
        </dgm:presLayoutVars>
      </dgm:prSet>
      <dgm:spPr/>
    </dgm:pt>
    <dgm:pt modelId="{FDCE31CA-9D98-4480-9A25-0D69C39A5FAB}" type="pres">
      <dgm:prSet presAssocID="{FADE297D-89B6-4E01-BC9A-56DCC3A21A18}" presName="rect2" presStyleLbl="fgImgPlace1" presStyleIdx="1" presStyleCnt="3" custLinFactX="-20535" custLinFactNeighborX="-100000" custLinFactNeighborY="-18898"/>
      <dgm:spPr>
        <a:blipFill rotWithShape="1">
          <a:blip xmlns:r="http://schemas.openxmlformats.org/officeDocument/2006/relationships" r:embed="rId2"/>
          <a:srcRect/>
          <a:stretch>
            <a:fillRect l="-17000" r="-17000"/>
          </a:stretch>
        </a:blipFill>
      </dgm:spPr>
    </dgm:pt>
    <dgm:pt modelId="{C013D954-5085-4025-ADFE-63526A573761}" type="pres">
      <dgm:prSet presAssocID="{231D30D0-AD18-4C60-A643-AFA7325710C2}" presName="sibTrans" presStyleCnt="0"/>
      <dgm:spPr/>
    </dgm:pt>
    <dgm:pt modelId="{C07265A5-D219-4620-9DE2-5F68BDF61535}" type="pres">
      <dgm:prSet presAssocID="{532C21D1-668D-4ECF-906D-B2C4CDB57C8A}" presName="composite" presStyleCnt="0"/>
      <dgm:spPr/>
    </dgm:pt>
    <dgm:pt modelId="{D234DE28-9CFE-4AB3-AF75-D3660897979A}" type="pres">
      <dgm:prSet presAssocID="{532C21D1-668D-4ECF-906D-B2C4CDB57C8A}" presName="rect1" presStyleLbl="trAlignAcc1" presStyleIdx="2" presStyleCnt="3" custScaleX="128992" custScaleY="55327" custLinFactNeighborX="7812" custLinFactNeighborY="-55898">
        <dgm:presLayoutVars>
          <dgm:bulletEnabled val="1"/>
        </dgm:presLayoutVars>
      </dgm:prSet>
      <dgm:spPr/>
    </dgm:pt>
    <dgm:pt modelId="{F1F5B701-B734-435B-A0A4-54CE26146ACF}" type="pres">
      <dgm:prSet presAssocID="{532C21D1-668D-4ECF-906D-B2C4CDB57C8A}" presName="rect2" presStyleLbl="fgImgPlace1" presStyleIdx="2" presStyleCnt="3" custFlipHor="1" custScaleX="97321" custLinFactX="-21846" custLinFactNeighborX="-100000" custLinFactNeighborY="-32641"/>
      <dgm:spPr>
        <a:blipFill rotWithShape="1">
          <a:blip xmlns:r="http://schemas.openxmlformats.org/officeDocument/2006/relationships" r:embed="rId3"/>
          <a:srcRect/>
          <a:stretch>
            <a:fillRect l="-25000" r="-25000"/>
          </a:stretch>
        </a:blipFill>
      </dgm:spPr>
    </dgm:pt>
  </dgm:ptLst>
  <dgm:cxnLst>
    <dgm:cxn modelId="{E7F2FF20-9423-4B31-80B1-E6B5404C66E3}" srcId="{DE75BF95-AB61-42CF-B75F-74422F68D990}" destId="{532C21D1-668D-4ECF-906D-B2C4CDB57C8A}" srcOrd="2" destOrd="0" parTransId="{41F1796D-BF34-4D99-91F0-91A7FA46BEC2}" sibTransId="{BA232871-98DE-492C-8F67-61F26661A857}"/>
    <dgm:cxn modelId="{6ED1CF68-FC29-4C77-A145-8ACB36EDAA2E}" type="presOf" srcId="{1C0F8A60-9F7C-4B44-9F98-06891D0ACB3E}" destId="{A6624CE7-36EF-468C-BC44-D1B01A6A3F3D}" srcOrd="0" destOrd="1" presId="urn:microsoft.com/office/officeart/2008/layout/PictureStrips"/>
    <dgm:cxn modelId="{ED84577A-7FB1-401F-BBB1-3C216A29C9B0}" srcId="{DE75BF95-AB61-42CF-B75F-74422F68D990}" destId="{FADE297D-89B6-4E01-BC9A-56DCC3A21A18}" srcOrd="1" destOrd="0" parTransId="{8D3D358C-4DE3-407C-81DD-8897AC5D026E}" sibTransId="{231D30D0-AD18-4C60-A643-AFA7325710C2}"/>
    <dgm:cxn modelId="{A091129D-2C34-462B-9791-64ADC0BC588F}" type="presOf" srcId="{FADE297D-89B6-4E01-BC9A-56DCC3A21A18}" destId="{212BB2D4-0F12-4789-8725-731D619D52A5}" srcOrd="0" destOrd="0" presId="urn:microsoft.com/office/officeart/2008/layout/PictureStrips"/>
    <dgm:cxn modelId="{C0C4F1BE-899D-4DA1-9E3C-324DFFA0B536}" type="presOf" srcId="{DE75BF95-AB61-42CF-B75F-74422F68D990}" destId="{7EAC3E55-55B7-4B7F-9DF7-40F739C34519}" srcOrd="0" destOrd="0" presId="urn:microsoft.com/office/officeart/2008/layout/PictureStrips"/>
    <dgm:cxn modelId="{BF31F1D4-4161-4B88-977F-33A1F4216683}" srcId="{DE75BF95-AB61-42CF-B75F-74422F68D990}" destId="{6F71EA51-A06E-49BA-887A-AB7822A72419}" srcOrd="0" destOrd="0" parTransId="{A9863195-D797-4B23-8EA8-0419234B94CB}" sibTransId="{35945715-0A9B-4F20-B708-4A8A7E31DDFB}"/>
    <dgm:cxn modelId="{EE3224D6-A036-440A-AAE5-70DA8340CC13}" type="presOf" srcId="{532C21D1-668D-4ECF-906D-B2C4CDB57C8A}" destId="{D234DE28-9CFE-4AB3-AF75-D3660897979A}" srcOrd="0" destOrd="0" presId="urn:microsoft.com/office/officeart/2008/layout/PictureStrips"/>
    <dgm:cxn modelId="{020500EB-BBAC-49D5-ABAC-99B6ED7A39E1}" srcId="{6F71EA51-A06E-49BA-887A-AB7822A72419}" destId="{1C0F8A60-9F7C-4B44-9F98-06891D0ACB3E}" srcOrd="0" destOrd="0" parTransId="{98CBB5D5-A967-4A7A-8CF6-FAC34F8C9708}" sibTransId="{8841FFD7-A396-41D5-B1CC-FDC342B1611C}"/>
    <dgm:cxn modelId="{223483F1-91C2-443C-ADCC-9BF6689E28DB}" type="presOf" srcId="{6F71EA51-A06E-49BA-887A-AB7822A72419}" destId="{A6624CE7-36EF-468C-BC44-D1B01A6A3F3D}" srcOrd="0" destOrd="0" presId="urn:microsoft.com/office/officeart/2008/layout/PictureStrips"/>
    <dgm:cxn modelId="{D1B6E522-DAB6-445F-8E91-8C4ACAEFFA40}" type="presParOf" srcId="{7EAC3E55-55B7-4B7F-9DF7-40F739C34519}" destId="{36731FC4-B11E-4389-BBEB-093C50ADE36E}" srcOrd="0" destOrd="0" presId="urn:microsoft.com/office/officeart/2008/layout/PictureStrips"/>
    <dgm:cxn modelId="{96BA507C-3AE0-47CF-B51D-DF005AC1DD6D}" type="presParOf" srcId="{36731FC4-B11E-4389-BBEB-093C50ADE36E}" destId="{A6624CE7-36EF-468C-BC44-D1B01A6A3F3D}" srcOrd="0" destOrd="0" presId="urn:microsoft.com/office/officeart/2008/layout/PictureStrips"/>
    <dgm:cxn modelId="{EFA88760-A68F-4303-B072-9C3E8A942BCB}" type="presParOf" srcId="{36731FC4-B11E-4389-BBEB-093C50ADE36E}" destId="{CC3627AC-B8B1-42AD-B5C1-15809EE3CD35}" srcOrd="1" destOrd="0" presId="urn:microsoft.com/office/officeart/2008/layout/PictureStrips"/>
    <dgm:cxn modelId="{C06BF23B-020C-4508-AD18-A877178D8BE7}" type="presParOf" srcId="{7EAC3E55-55B7-4B7F-9DF7-40F739C34519}" destId="{81DB439A-C487-48EF-8EF8-C7AE82B7CA6C}" srcOrd="1" destOrd="0" presId="urn:microsoft.com/office/officeart/2008/layout/PictureStrips"/>
    <dgm:cxn modelId="{B863A5B1-849D-4A07-81B7-437C3B6F945F}" type="presParOf" srcId="{7EAC3E55-55B7-4B7F-9DF7-40F739C34519}" destId="{8C5B940C-6446-481C-83FE-255E3446EB6A}" srcOrd="2" destOrd="0" presId="urn:microsoft.com/office/officeart/2008/layout/PictureStrips"/>
    <dgm:cxn modelId="{4D612432-6795-417A-BE5C-0FC981465957}" type="presParOf" srcId="{8C5B940C-6446-481C-83FE-255E3446EB6A}" destId="{212BB2D4-0F12-4789-8725-731D619D52A5}" srcOrd="0" destOrd="0" presId="urn:microsoft.com/office/officeart/2008/layout/PictureStrips"/>
    <dgm:cxn modelId="{6A003E67-CFBC-49A2-A098-B17E3ABDEE19}" type="presParOf" srcId="{8C5B940C-6446-481C-83FE-255E3446EB6A}" destId="{FDCE31CA-9D98-4480-9A25-0D69C39A5FAB}" srcOrd="1" destOrd="0" presId="urn:microsoft.com/office/officeart/2008/layout/PictureStrips"/>
    <dgm:cxn modelId="{5B9C08A7-327D-4871-81E9-212403AD5F94}" type="presParOf" srcId="{7EAC3E55-55B7-4B7F-9DF7-40F739C34519}" destId="{C013D954-5085-4025-ADFE-63526A573761}" srcOrd="3" destOrd="0" presId="urn:microsoft.com/office/officeart/2008/layout/PictureStrips"/>
    <dgm:cxn modelId="{71A2DE18-DD66-4581-9293-E77368FD121F}" type="presParOf" srcId="{7EAC3E55-55B7-4B7F-9DF7-40F739C34519}" destId="{C07265A5-D219-4620-9DE2-5F68BDF61535}" srcOrd="4" destOrd="0" presId="urn:microsoft.com/office/officeart/2008/layout/PictureStrips"/>
    <dgm:cxn modelId="{31F7E7FA-AA6D-4C10-B3BA-0BFE271C6578}" type="presParOf" srcId="{C07265A5-D219-4620-9DE2-5F68BDF61535}" destId="{D234DE28-9CFE-4AB3-AF75-D3660897979A}" srcOrd="0" destOrd="0" presId="urn:microsoft.com/office/officeart/2008/layout/PictureStrips"/>
    <dgm:cxn modelId="{444DBF26-80A4-4BCC-A264-E2A016F9D560}" type="presParOf" srcId="{C07265A5-D219-4620-9DE2-5F68BDF61535}" destId="{F1F5B701-B734-435B-A0A4-54CE26146AC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CF5134-4AEC-4129-96CF-C1A041F9529D}"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EC"/>
        </a:p>
      </dgm:t>
    </dgm:pt>
    <dgm:pt modelId="{57D95DCE-8CAC-4B45-A721-9829A3CEC3E5}">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GENERALIDADES: INTRODUCCIÓN – ANTECEDENTES</a:t>
          </a:r>
        </a:p>
      </dgm:t>
    </dgm:pt>
    <dgm:pt modelId="{7ABE798C-100A-4187-A7BB-38E3FE4FBB86}" type="parTrans" cxnId="{3AB62E18-8047-4178-BE72-7BBAEC9FA200}">
      <dgm:prSet/>
      <dgm:spPr/>
      <dgm:t>
        <a:bodyPr/>
        <a:lstStyle/>
        <a:p>
          <a:pPr algn="l"/>
          <a:endParaRPr lang="es-EC" sz="2200" b="1">
            <a:solidFill>
              <a:schemeClr val="tx1"/>
            </a:solidFill>
          </a:endParaRPr>
        </a:p>
      </dgm:t>
    </dgm:pt>
    <dgm:pt modelId="{A4307325-6AFF-4215-A355-A25622200EAB}" type="sibTrans" cxnId="{3AB62E18-8047-4178-BE72-7BBAEC9FA200}">
      <dgm:prSet/>
      <dgm:spPr/>
      <dgm:t>
        <a:bodyPr/>
        <a:lstStyle/>
        <a:p>
          <a:pPr algn="l"/>
          <a:endParaRPr lang="es-EC" sz="2200" b="1">
            <a:solidFill>
              <a:schemeClr val="tx1"/>
            </a:solidFill>
          </a:endParaRPr>
        </a:p>
      </dgm:t>
    </dgm:pt>
    <dgm:pt modelId="{4854300E-0BA7-4710-903B-56CF02109062}">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PLANTEAMIENTO DEL PROBLEMA</a:t>
          </a:r>
        </a:p>
      </dgm:t>
    </dgm:pt>
    <dgm:pt modelId="{3C1E77AB-66E9-4963-8884-58097B6E4B41}" type="parTrans" cxnId="{FB039681-D798-464C-B86D-8AD15DF36C91}">
      <dgm:prSet/>
      <dgm:spPr/>
      <dgm:t>
        <a:bodyPr/>
        <a:lstStyle/>
        <a:p>
          <a:pPr algn="l"/>
          <a:endParaRPr lang="es-EC" sz="2200" b="1">
            <a:solidFill>
              <a:schemeClr val="tx1"/>
            </a:solidFill>
          </a:endParaRPr>
        </a:p>
      </dgm:t>
    </dgm:pt>
    <dgm:pt modelId="{C56322C2-0CFF-430D-9678-58EAA21D62DA}" type="sibTrans" cxnId="{FB039681-D798-464C-B86D-8AD15DF36C91}">
      <dgm:prSet/>
      <dgm:spPr/>
      <dgm:t>
        <a:bodyPr/>
        <a:lstStyle/>
        <a:p>
          <a:pPr algn="l"/>
          <a:endParaRPr lang="es-EC" sz="2200" b="1">
            <a:solidFill>
              <a:schemeClr val="tx1"/>
            </a:solidFill>
          </a:endParaRPr>
        </a:p>
      </dgm:t>
    </dgm:pt>
    <dgm:pt modelId="{42EF9BB3-06F8-4B12-8467-231A0BA1B23B}">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OBJETIVOS</a:t>
          </a:r>
        </a:p>
      </dgm:t>
    </dgm:pt>
    <dgm:pt modelId="{BD54A370-51E7-4CAD-ACAC-8A768FE953D8}" type="parTrans" cxnId="{F8F4CCA5-4C66-4BC6-B6A6-4797E90D15AF}">
      <dgm:prSet/>
      <dgm:spPr/>
      <dgm:t>
        <a:bodyPr/>
        <a:lstStyle/>
        <a:p>
          <a:pPr algn="l"/>
          <a:endParaRPr lang="es-EC" sz="2200" b="1">
            <a:solidFill>
              <a:schemeClr val="tx1"/>
            </a:solidFill>
          </a:endParaRPr>
        </a:p>
      </dgm:t>
    </dgm:pt>
    <dgm:pt modelId="{6C803EAD-53CE-4BF2-9C3D-CF45690912B1}" type="sibTrans" cxnId="{F8F4CCA5-4C66-4BC6-B6A6-4797E90D15AF}">
      <dgm:prSet/>
      <dgm:spPr/>
      <dgm:t>
        <a:bodyPr/>
        <a:lstStyle/>
        <a:p>
          <a:pPr algn="l"/>
          <a:endParaRPr lang="es-EC" sz="2200" b="1">
            <a:solidFill>
              <a:schemeClr val="tx1"/>
            </a:solidFill>
          </a:endParaRPr>
        </a:p>
      </dgm:t>
    </dgm:pt>
    <dgm:pt modelId="{D0C0DDC9-EBB5-4154-8C81-EBF3550BFB0C}">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CARACTERIZACIÓN DE LOS MATERIALES: ÁRIDOS &amp; FIBRA DE CAUCHO</a:t>
          </a:r>
        </a:p>
      </dgm:t>
    </dgm:pt>
    <dgm:pt modelId="{AB49579A-CED4-406B-96CC-085E67C128D5}" type="parTrans" cxnId="{584E091C-CEF2-48E9-A8EF-45C92F9E7E95}">
      <dgm:prSet/>
      <dgm:spPr/>
      <dgm:t>
        <a:bodyPr/>
        <a:lstStyle/>
        <a:p>
          <a:pPr algn="l"/>
          <a:endParaRPr lang="es-EC" sz="2200" b="1">
            <a:solidFill>
              <a:schemeClr val="tx1"/>
            </a:solidFill>
          </a:endParaRPr>
        </a:p>
      </dgm:t>
    </dgm:pt>
    <dgm:pt modelId="{427761BC-7517-444B-9FBD-EDF290C1CEB9}" type="sibTrans" cxnId="{584E091C-CEF2-48E9-A8EF-45C92F9E7E95}">
      <dgm:prSet/>
      <dgm:spPr/>
      <dgm:t>
        <a:bodyPr/>
        <a:lstStyle/>
        <a:p>
          <a:pPr algn="l"/>
          <a:endParaRPr lang="es-EC" sz="2200" b="1">
            <a:solidFill>
              <a:schemeClr val="tx1"/>
            </a:solidFill>
          </a:endParaRPr>
        </a:p>
      </dgm:t>
    </dgm:pt>
    <dgm:pt modelId="{08C6F59A-5055-4B7E-80BC-BA8A215B4E15}">
      <dgm:prSet custT="1">
        <dgm:style>
          <a:lnRef idx="1">
            <a:schemeClr val="accent2"/>
          </a:lnRef>
          <a:fillRef idx="2">
            <a:schemeClr val="accent2"/>
          </a:fillRef>
          <a:effectRef idx="1">
            <a:schemeClr val="accent2"/>
          </a:effectRef>
          <a:fontRef idx="minor">
            <a:schemeClr val="dk1"/>
          </a:fontRef>
        </dgm:style>
      </dgm:prSet>
      <dgm:spPr>
        <a:ln/>
      </dgm:spPr>
      <dgm:t>
        <a:bodyPr/>
        <a:lstStyle/>
        <a:p>
          <a:pPr algn="l"/>
          <a:r>
            <a:rPr lang="es-EC" sz="2200" b="1" dirty="0">
              <a:solidFill>
                <a:schemeClr val="tx1"/>
              </a:solidFill>
            </a:rPr>
            <a:t>DOSIFICACIÓN Y ELABORACIÓN DE PANELES</a:t>
          </a:r>
        </a:p>
      </dgm:t>
    </dgm:pt>
    <dgm:pt modelId="{79032FDD-0F5B-48C7-B0FC-AC2A99573B8E}" type="parTrans" cxnId="{AF500166-60B7-49CA-B875-EFF3F05458E6}">
      <dgm:prSet/>
      <dgm:spPr/>
      <dgm:t>
        <a:bodyPr/>
        <a:lstStyle/>
        <a:p>
          <a:pPr algn="l"/>
          <a:endParaRPr lang="es-EC" sz="2200" b="1">
            <a:solidFill>
              <a:schemeClr val="tx1"/>
            </a:solidFill>
          </a:endParaRPr>
        </a:p>
      </dgm:t>
    </dgm:pt>
    <dgm:pt modelId="{0CEAA9DC-EDA7-4EA1-ACB4-4B23A0166C07}" type="sibTrans" cxnId="{AF500166-60B7-49CA-B875-EFF3F05458E6}">
      <dgm:prSet/>
      <dgm:spPr/>
      <dgm:t>
        <a:bodyPr/>
        <a:lstStyle/>
        <a:p>
          <a:pPr algn="l"/>
          <a:endParaRPr lang="es-EC" sz="2200" b="1">
            <a:solidFill>
              <a:schemeClr val="tx1"/>
            </a:solidFill>
          </a:endParaRPr>
        </a:p>
      </dgm:t>
    </dgm:pt>
    <dgm:pt modelId="{A878FDEE-8A8C-45EF-B070-D04B61065199}">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RESULTADOS</a:t>
          </a:r>
        </a:p>
      </dgm:t>
    </dgm:pt>
    <dgm:pt modelId="{E155A0E9-E090-4104-AEA7-9B5801BBCA66}" type="parTrans" cxnId="{68784DC2-EA51-4DDA-958F-734693233821}">
      <dgm:prSet/>
      <dgm:spPr/>
      <dgm:t>
        <a:bodyPr/>
        <a:lstStyle/>
        <a:p>
          <a:pPr algn="l"/>
          <a:endParaRPr lang="es-EC" sz="2200" b="1">
            <a:solidFill>
              <a:schemeClr val="tx1"/>
            </a:solidFill>
          </a:endParaRPr>
        </a:p>
      </dgm:t>
    </dgm:pt>
    <dgm:pt modelId="{8DF09DE6-C552-461B-9BDB-E3ECDF6E7B41}" type="sibTrans" cxnId="{68784DC2-EA51-4DDA-958F-734693233821}">
      <dgm:prSet/>
      <dgm:spPr/>
      <dgm:t>
        <a:bodyPr/>
        <a:lstStyle/>
        <a:p>
          <a:pPr algn="l"/>
          <a:endParaRPr lang="es-EC" sz="2200" b="1">
            <a:solidFill>
              <a:schemeClr val="tx1"/>
            </a:solidFill>
          </a:endParaRPr>
        </a:p>
      </dgm:t>
    </dgm:pt>
    <dgm:pt modelId="{AF7E0267-7DFE-4223-B027-CF1C7C7C1443}">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CONCLUSIONES Y RECOMENDACIONES</a:t>
          </a:r>
        </a:p>
      </dgm:t>
    </dgm:pt>
    <dgm:pt modelId="{DF0C8ED0-91D7-4C48-B042-C2A88640C1C0}" type="parTrans" cxnId="{DD3875D2-5319-4094-BF19-B11E7EE43F87}">
      <dgm:prSet/>
      <dgm:spPr/>
      <dgm:t>
        <a:bodyPr/>
        <a:lstStyle/>
        <a:p>
          <a:pPr algn="l"/>
          <a:endParaRPr lang="es-EC" sz="2200" b="1">
            <a:solidFill>
              <a:schemeClr val="tx1"/>
            </a:solidFill>
          </a:endParaRPr>
        </a:p>
      </dgm:t>
    </dgm:pt>
    <dgm:pt modelId="{122A9666-3061-4117-A33B-209A2BDDC109}" type="sibTrans" cxnId="{DD3875D2-5319-4094-BF19-B11E7EE43F87}">
      <dgm:prSet/>
      <dgm:spPr/>
      <dgm:t>
        <a:bodyPr/>
        <a:lstStyle/>
        <a:p>
          <a:pPr algn="l"/>
          <a:endParaRPr lang="es-EC" sz="2200" b="1">
            <a:solidFill>
              <a:schemeClr val="tx1"/>
            </a:solidFill>
          </a:endParaRPr>
        </a:p>
      </dgm:t>
    </dgm:pt>
    <dgm:pt modelId="{C2424F9A-35EE-453E-98C7-2E4A85508C8F}" type="pres">
      <dgm:prSet presAssocID="{7CCF5134-4AEC-4129-96CF-C1A041F9529D}" presName="linearFlow" presStyleCnt="0">
        <dgm:presLayoutVars>
          <dgm:dir/>
          <dgm:resizeHandles val="exact"/>
        </dgm:presLayoutVars>
      </dgm:prSet>
      <dgm:spPr/>
    </dgm:pt>
    <dgm:pt modelId="{1A0C49AB-BEF7-4EB0-AFE1-E8344C05D573}" type="pres">
      <dgm:prSet presAssocID="{57D95DCE-8CAC-4B45-A721-9829A3CEC3E5}" presName="composite" presStyleCnt="0"/>
      <dgm:spPr/>
    </dgm:pt>
    <dgm:pt modelId="{A237A07A-C42D-479C-B23A-6C0929638705}" type="pres">
      <dgm:prSet presAssocID="{57D95DCE-8CAC-4B45-A721-9829A3CEC3E5}" presName="imgShp" presStyleLbl="fgImgPlace1" presStyleIdx="0" presStyleCnt="7"/>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11AB68EC-8F97-4F92-9CF9-32DC056D7A10}" type="pres">
      <dgm:prSet presAssocID="{57D95DCE-8CAC-4B45-A721-9829A3CEC3E5}" presName="txShp" presStyleLbl="node1" presStyleIdx="0" presStyleCnt="7">
        <dgm:presLayoutVars>
          <dgm:bulletEnabled val="1"/>
        </dgm:presLayoutVars>
      </dgm:prSet>
      <dgm:spPr/>
    </dgm:pt>
    <dgm:pt modelId="{8F2F06FD-87C7-416C-B520-95C98457AAA0}" type="pres">
      <dgm:prSet presAssocID="{A4307325-6AFF-4215-A355-A25622200EAB}" presName="spacing" presStyleCnt="0"/>
      <dgm:spPr/>
    </dgm:pt>
    <dgm:pt modelId="{8E287580-79A6-4129-A5B2-D6C65D22E81A}" type="pres">
      <dgm:prSet presAssocID="{4854300E-0BA7-4710-903B-56CF02109062}" presName="composite" presStyleCnt="0"/>
      <dgm:spPr/>
    </dgm:pt>
    <dgm:pt modelId="{6DC49F5C-3D27-4D90-91E0-1B8445AD2682}" type="pres">
      <dgm:prSet presAssocID="{4854300E-0BA7-4710-903B-56CF02109062}" presName="imgShp" presStyleLbl="fgImgPlace1" presStyleIdx="1" presStyleCnt="7"/>
      <dgm:spPr>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52605D2-0B68-452A-B30C-6E360806665A}" type="pres">
      <dgm:prSet presAssocID="{4854300E-0BA7-4710-903B-56CF02109062}" presName="txShp" presStyleLbl="node1" presStyleIdx="1" presStyleCnt="7">
        <dgm:presLayoutVars>
          <dgm:bulletEnabled val="1"/>
        </dgm:presLayoutVars>
      </dgm:prSet>
      <dgm:spPr/>
    </dgm:pt>
    <dgm:pt modelId="{9C7190D2-2C35-4B5C-974C-C933945AFC79}" type="pres">
      <dgm:prSet presAssocID="{C56322C2-0CFF-430D-9678-58EAA21D62DA}" presName="spacing" presStyleCnt="0"/>
      <dgm:spPr/>
    </dgm:pt>
    <dgm:pt modelId="{0646F085-2968-4454-B167-BEEF6B6950E8}" type="pres">
      <dgm:prSet presAssocID="{42EF9BB3-06F8-4B12-8467-231A0BA1B23B}" presName="composite" presStyleCnt="0"/>
      <dgm:spPr/>
    </dgm:pt>
    <dgm:pt modelId="{1F9C27B9-E2CB-4A0A-9F73-1A751D79C308}" type="pres">
      <dgm:prSet presAssocID="{42EF9BB3-06F8-4B12-8467-231A0BA1B23B}" presName="imgShp" presStyleLbl="fgImgPlace1" presStyleIdx="2" presStyleCnt="7"/>
      <dgm:spPr>
        <a:blipFill>
          <a:blip xmlns:r="http://schemas.openxmlformats.org/officeDocument/2006/relationships" r:embed="rId3">
            <a:duotone>
              <a:schemeClr val="accent1">
                <a:shade val="45000"/>
                <a:satMod val="135000"/>
              </a:schemeClr>
              <a:prstClr val="white"/>
            </a:duotone>
          </a:blip>
          <a:srcRect/>
          <a:stretch>
            <a:fillRect/>
          </a:stretch>
        </a:blipFill>
      </dgm:spPr>
    </dgm:pt>
    <dgm:pt modelId="{FB21CF82-77E6-4E9C-89C4-CD88F4B313B3}" type="pres">
      <dgm:prSet presAssocID="{42EF9BB3-06F8-4B12-8467-231A0BA1B23B}" presName="txShp" presStyleLbl="node1" presStyleIdx="2" presStyleCnt="7">
        <dgm:presLayoutVars>
          <dgm:bulletEnabled val="1"/>
        </dgm:presLayoutVars>
      </dgm:prSet>
      <dgm:spPr/>
    </dgm:pt>
    <dgm:pt modelId="{CAAE695F-D948-4930-834A-0049878FD9A1}" type="pres">
      <dgm:prSet presAssocID="{6C803EAD-53CE-4BF2-9C3D-CF45690912B1}" presName="spacing" presStyleCnt="0"/>
      <dgm:spPr/>
    </dgm:pt>
    <dgm:pt modelId="{A4F51C14-DE2D-416A-AF24-4CF44DAAFB19}" type="pres">
      <dgm:prSet presAssocID="{D0C0DDC9-EBB5-4154-8C81-EBF3550BFB0C}" presName="composite" presStyleCnt="0"/>
      <dgm:spPr/>
    </dgm:pt>
    <dgm:pt modelId="{FA424F40-6819-4420-8EBD-FEF2895BC795}" type="pres">
      <dgm:prSet presAssocID="{D0C0DDC9-EBB5-4154-8C81-EBF3550BFB0C}" presName="imgShp" presStyleLbl="fgImgPlace1" presStyleIdx="3" presStyleCnt="7"/>
      <dgm:spPr>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574E570-98E7-4EA0-B387-E865AE5479E2}" type="pres">
      <dgm:prSet presAssocID="{D0C0DDC9-EBB5-4154-8C81-EBF3550BFB0C}" presName="txShp" presStyleLbl="node1" presStyleIdx="3" presStyleCnt="7">
        <dgm:presLayoutVars>
          <dgm:bulletEnabled val="1"/>
        </dgm:presLayoutVars>
      </dgm:prSet>
      <dgm:spPr/>
    </dgm:pt>
    <dgm:pt modelId="{66308A38-01AA-4BC9-92E8-EF2B926F1D12}" type="pres">
      <dgm:prSet presAssocID="{427761BC-7517-444B-9FBD-EDF290C1CEB9}" presName="spacing" presStyleCnt="0"/>
      <dgm:spPr/>
    </dgm:pt>
    <dgm:pt modelId="{3E880358-44F0-4048-AB53-B34C3A748154}" type="pres">
      <dgm:prSet presAssocID="{08C6F59A-5055-4B7E-80BC-BA8A215B4E15}" presName="composite" presStyleCnt="0"/>
      <dgm:spPr/>
    </dgm:pt>
    <dgm:pt modelId="{BF6BFBEE-BDC5-41DB-B775-FFEE3F7ECB8D}" type="pres">
      <dgm:prSet presAssocID="{08C6F59A-5055-4B7E-80BC-BA8A215B4E15}" presName="imgShp"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46895126-6313-4637-B75A-9DE5C97FDB3F}" type="pres">
      <dgm:prSet presAssocID="{08C6F59A-5055-4B7E-80BC-BA8A215B4E15}" presName="txShp" presStyleLbl="node1" presStyleIdx="4" presStyleCnt="7">
        <dgm:presLayoutVars>
          <dgm:bulletEnabled val="1"/>
        </dgm:presLayoutVars>
      </dgm:prSet>
      <dgm:spPr/>
    </dgm:pt>
    <dgm:pt modelId="{F346E9E5-3BE4-482D-B9CF-70A2FBDFAA67}" type="pres">
      <dgm:prSet presAssocID="{0CEAA9DC-EDA7-4EA1-ACB4-4B23A0166C07}" presName="spacing" presStyleCnt="0"/>
      <dgm:spPr/>
    </dgm:pt>
    <dgm:pt modelId="{C9BA4F53-7AA6-4690-8D05-A36D9522E852}" type="pres">
      <dgm:prSet presAssocID="{A878FDEE-8A8C-45EF-B070-D04B61065199}" presName="composite" presStyleCnt="0"/>
      <dgm:spPr/>
    </dgm:pt>
    <dgm:pt modelId="{0A9AC463-B453-4163-9A6E-CEC6AC4BDDCC}" type="pres">
      <dgm:prSet presAssocID="{A878FDEE-8A8C-45EF-B070-D04B61065199}" presName="imgShp" presStyleLbl="fgImgPlace1" presStyleIdx="5" presStyleCnt="7"/>
      <dgm:spPr>
        <a:blipFill>
          <a:blip xmlns:r="http://schemas.openxmlformats.org/officeDocument/2006/relationships"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792E26EF-EE98-43B7-ADE2-FFCB4DFBF62C}" type="pres">
      <dgm:prSet presAssocID="{A878FDEE-8A8C-45EF-B070-D04B61065199}" presName="txShp" presStyleLbl="node1" presStyleIdx="5" presStyleCnt="7">
        <dgm:presLayoutVars>
          <dgm:bulletEnabled val="1"/>
        </dgm:presLayoutVars>
      </dgm:prSet>
      <dgm:spPr/>
    </dgm:pt>
    <dgm:pt modelId="{5CB1A05F-7493-48C9-92B2-4F75E4360F37}" type="pres">
      <dgm:prSet presAssocID="{8DF09DE6-C552-461B-9BDB-E3ECDF6E7B41}" presName="spacing" presStyleCnt="0"/>
      <dgm:spPr/>
    </dgm:pt>
    <dgm:pt modelId="{64FDCACB-B758-479C-BB9E-41BE8611FF5B}" type="pres">
      <dgm:prSet presAssocID="{AF7E0267-7DFE-4223-B027-CF1C7C7C1443}" presName="composite" presStyleCnt="0"/>
      <dgm:spPr/>
    </dgm:pt>
    <dgm:pt modelId="{F7338FE7-AEC8-4743-BA3A-91117A05A4FC}" type="pres">
      <dgm:prSet presAssocID="{AF7E0267-7DFE-4223-B027-CF1C7C7C1443}" presName="imgShp" presStyleLbl="fgImgPlace1" presStyleIdx="6" presStyleCnt="7"/>
      <dgm:spPr>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860E6DFC-A317-4B2A-A4CC-D2F49256E009}" type="pres">
      <dgm:prSet presAssocID="{AF7E0267-7DFE-4223-B027-CF1C7C7C1443}" presName="txShp" presStyleLbl="node1" presStyleIdx="6" presStyleCnt="7">
        <dgm:presLayoutVars>
          <dgm:bulletEnabled val="1"/>
        </dgm:presLayoutVars>
      </dgm:prSet>
      <dgm:spPr/>
    </dgm:pt>
  </dgm:ptLst>
  <dgm:cxnLst>
    <dgm:cxn modelId="{3AB62E18-8047-4178-BE72-7BBAEC9FA200}" srcId="{7CCF5134-4AEC-4129-96CF-C1A041F9529D}" destId="{57D95DCE-8CAC-4B45-A721-9829A3CEC3E5}" srcOrd="0" destOrd="0" parTransId="{7ABE798C-100A-4187-A7BB-38E3FE4FBB86}" sibTransId="{A4307325-6AFF-4215-A355-A25622200EAB}"/>
    <dgm:cxn modelId="{584E091C-CEF2-48E9-A8EF-45C92F9E7E95}" srcId="{7CCF5134-4AEC-4129-96CF-C1A041F9529D}" destId="{D0C0DDC9-EBB5-4154-8C81-EBF3550BFB0C}" srcOrd="3" destOrd="0" parTransId="{AB49579A-CED4-406B-96CC-085E67C128D5}" sibTransId="{427761BC-7517-444B-9FBD-EDF290C1CEB9}"/>
    <dgm:cxn modelId="{CC50462B-1C0F-4D7A-A39F-94D8439EB55C}" type="presOf" srcId="{57D95DCE-8CAC-4B45-A721-9829A3CEC3E5}" destId="{11AB68EC-8F97-4F92-9CF9-32DC056D7A10}" srcOrd="0" destOrd="0" presId="urn:microsoft.com/office/officeart/2005/8/layout/vList3"/>
    <dgm:cxn modelId="{D2D8FC40-9493-4C42-9CBF-9569100CEA81}" type="presOf" srcId="{A878FDEE-8A8C-45EF-B070-D04B61065199}" destId="{792E26EF-EE98-43B7-ADE2-FFCB4DFBF62C}" srcOrd="0" destOrd="0" presId="urn:microsoft.com/office/officeart/2005/8/layout/vList3"/>
    <dgm:cxn modelId="{AF500166-60B7-49CA-B875-EFF3F05458E6}" srcId="{7CCF5134-4AEC-4129-96CF-C1A041F9529D}" destId="{08C6F59A-5055-4B7E-80BC-BA8A215B4E15}" srcOrd="4" destOrd="0" parTransId="{79032FDD-0F5B-48C7-B0FC-AC2A99573B8E}" sibTransId="{0CEAA9DC-EDA7-4EA1-ACB4-4B23A0166C07}"/>
    <dgm:cxn modelId="{45540168-6F61-4AD0-A4A2-D1D080011F98}" type="presOf" srcId="{D0C0DDC9-EBB5-4154-8C81-EBF3550BFB0C}" destId="{5574E570-98E7-4EA0-B387-E865AE5479E2}" srcOrd="0" destOrd="0" presId="urn:microsoft.com/office/officeart/2005/8/layout/vList3"/>
    <dgm:cxn modelId="{20C3DB4B-DB79-4B5F-ADEC-CAC4F65CDD0D}" type="presOf" srcId="{4854300E-0BA7-4710-903B-56CF02109062}" destId="{552605D2-0B68-452A-B30C-6E360806665A}" srcOrd="0" destOrd="0" presId="urn:microsoft.com/office/officeart/2005/8/layout/vList3"/>
    <dgm:cxn modelId="{FB039681-D798-464C-B86D-8AD15DF36C91}" srcId="{7CCF5134-4AEC-4129-96CF-C1A041F9529D}" destId="{4854300E-0BA7-4710-903B-56CF02109062}" srcOrd="1" destOrd="0" parTransId="{3C1E77AB-66E9-4963-8884-58097B6E4B41}" sibTransId="{C56322C2-0CFF-430D-9678-58EAA21D62DA}"/>
    <dgm:cxn modelId="{4A15B883-8BD7-49DD-BD9F-15DDD570FE59}" type="presOf" srcId="{42EF9BB3-06F8-4B12-8467-231A0BA1B23B}" destId="{FB21CF82-77E6-4E9C-89C4-CD88F4B313B3}" srcOrd="0" destOrd="0" presId="urn:microsoft.com/office/officeart/2005/8/layout/vList3"/>
    <dgm:cxn modelId="{457B7C84-5F66-4C72-BC0B-4DCFC3ED1A39}" type="presOf" srcId="{08C6F59A-5055-4B7E-80BC-BA8A215B4E15}" destId="{46895126-6313-4637-B75A-9DE5C97FDB3F}" srcOrd="0" destOrd="0" presId="urn:microsoft.com/office/officeart/2005/8/layout/vList3"/>
    <dgm:cxn modelId="{F8F4CCA5-4C66-4BC6-B6A6-4797E90D15AF}" srcId="{7CCF5134-4AEC-4129-96CF-C1A041F9529D}" destId="{42EF9BB3-06F8-4B12-8467-231A0BA1B23B}" srcOrd="2" destOrd="0" parTransId="{BD54A370-51E7-4CAD-ACAC-8A768FE953D8}" sibTransId="{6C803EAD-53CE-4BF2-9C3D-CF45690912B1}"/>
    <dgm:cxn modelId="{68784DC2-EA51-4DDA-958F-734693233821}" srcId="{7CCF5134-4AEC-4129-96CF-C1A041F9529D}" destId="{A878FDEE-8A8C-45EF-B070-D04B61065199}" srcOrd="5" destOrd="0" parTransId="{E155A0E9-E090-4104-AEA7-9B5801BBCA66}" sibTransId="{8DF09DE6-C552-461B-9BDB-E3ECDF6E7B41}"/>
    <dgm:cxn modelId="{DD3875D2-5319-4094-BF19-B11E7EE43F87}" srcId="{7CCF5134-4AEC-4129-96CF-C1A041F9529D}" destId="{AF7E0267-7DFE-4223-B027-CF1C7C7C1443}" srcOrd="6" destOrd="0" parTransId="{DF0C8ED0-91D7-4C48-B042-C2A88640C1C0}" sibTransId="{122A9666-3061-4117-A33B-209A2BDDC109}"/>
    <dgm:cxn modelId="{85F90AD8-2A35-4D8C-AE44-A8C8D7AB7B42}" type="presOf" srcId="{AF7E0267-7DFE-4223-B027-CF1C7C7C1443}" destId="{860E6DFC-A317-4B2A-A4CC-D2F49256E009}" srcOrd="0" destOrd="0" presId="urn:microsoft.com/office/officeart/2005/8/layout/vList3"/>
    <dgm:cxn modelId="{5D1975EA-5B6C-42ED-AE13-D8900A25C9E5}" type="presOf" srcId="{7CCF5134-4AEC-4129-96CF-C1A041F9529D}" destId="{C2424F9A-35EE-453E-98C7-2E4A85508C8F}" srcOrd="0" destOrd="0" presId="urn:microsoft.com/office/officeart/2005/8/layout/vList3"/>
    <dgm:cxn modelId="{E4D37244-D3D7-4F30-A015-08EEBDA7B13D}" type="presParOf" srcId="{C2424F9A-35EE-453E-98C7-2E4A85508C8F}" destId="{1A0C49AB-BEF7-4EB0-AFE1-E8344C05D573}" srcOrd="0" destOrd="0" presId="urn:microsoft.com/office/officeart/2005/8/layout/vList3"/>
    <dgm:cxn modelId="{6FB6B0B4-016E-412D-A92F-8214C794BD8B}" type="presParOf" srcId="{1A0C49AB-BEF7-4EB0-AFE1-E8344C05D573}" destId="{A237A07A-C42D-479C-B23A-6C0929638705}" srcOrd="0" destOrd="0" presId="urn:microsoft.com/office/officeart/2005/8/layout/vList3"/>
    <dgm:cxn modelId="{FBA0E922-1DB9-44FF-BDBC-8E741571FE47}" type="presParOf" srcId="{1A0C49AB-BEF7-4EB0-AFE1-E8344C05D573}" destId="{11AB68EC-8F97-4F92-9CF9-32DC056D7A10}" srcOrd="1" destOrd="0" presId="urn:microsoft.com/office/officeart/2005/8/layout/vList3"/>
    <dgm:cxn modelId="{BF9D700C-D961-4428-8275-4CA118BB9209}" type="presParOf" srcId="{C2424F9A-35EE-453E-98C7-2E4A85508C8F}" destId="{8F2F06FD-87C7-416C-B520-95C98457AAA0}" srcOrd="1" destOrd="0" presId="urn:microsoft.com/office/officeart/2005/8/layout/vList3"/>
    <dgm:cxn modelId="{80350CDC-A54E-4EBC-8422-93C17CF2A0CF}" type="presParOf" srcId="{C2424F9A-35EE-453E-98C7-2E4A85508C8F}" destId="{8E287580-79A6-4129-A5B2-D6C65D22E81A}" srcOrd="2" destOrd="0" presId="urn:microsoft.com/office/officeart/2005/8/layout/vList3"/>
    <dgm:cxn modelId="{76EA9C62-FFB3-45CA-B895-BE4079D84C71}" type="presParOf" srcId="{8E287580-79A6-4129-A5B2-D6C65D22E81A}" destId="{6DC49F5C-3D27-4D90-91E0-1B8445AD2682}" srcOrd="0" destOrd="0" presId="urn:microsoft.com/office/officeart/2005/8/layout/vList3"/>
    <dgm:cxn modelId="{DBE74926-06CD-4E1C-B447-96BC4ECDE990}" type="presParOf" srcId="{8E287580-79A6-4129-A5B2-D6C65D22E81A}" destId="{552605D2-0B68-452A-B30C-6E360806665A}" srcOrd="1" destOrd="0" presId="urn:microsoft.com/office/officeart/2005/8/layout/vList3"/>
    <dgm:cxn modelId="{03DA80F2-589E-4842-9259-B3D93DF27EC4}" type="presParOf" srcId="{C2424F9A-35EE-453E-98C7-2E4A85508C8F}" destId="{9C7190D2-2C35-4B5C-974C-C933945AFC79}" srcOrd="3" destOrd="0" presId="urn:microsoft.com/office/officeart/2005/8/layout/vList3"/>
    <dgm:cxn modelId="{3BAD9668-A01B-4287-8054-07F5A8D0B4E8}" type="presParOf" srcId="{C2424F9A-35EE-453E-98C7-2E4A85508C8F}" destId="{0646F085-2968-4454-B167-BEEF6B6950E8}" srcOrd="4" destOrd="0" presId="urn:microsoft.com/office/officeart/2005/8/layout/vList3"/>
    <dgm:cxn modelId="{74ABAA68-010C-4746-B601-A61AA411A835}" type="presParOf" srcId="{0646F085-2968-4454-B167-BEEF6B6950E8}" destId="{1F9C27B9-E2CB-4A0A-9F73-1A751D79C308}" srcOrd="0" destOrd="0" presId="urn:microsoft.com/office/officeart/2005/8/layout/vList3"/>
    <dgm:cxn modelId="{870D59F4-ED7B-4074-8939-A2EFA6757E78}" type="presParOf" srcId="{0646F085-2968-4454-B167-BEEF6B6950E8}" destId="{FB21CF82-77E6-4E9C-89C4-CD88F4B313B3}" srcOrd="1" destOrd="0" presId="urn:microsoft.com/office/officeart/2005/8/layout/vList3"/>
    <dgm:cxn modelId="{CE437A11-978A-4122-A3AA-617FE3935BEB}" type="presParOf" srcId="{C2424F9A-35EE-453E-98C7-2E4A85508C8F}" destId="{CAAE695F-D948-4930-834A-0049878FD9A1}" srcOrd="5" destOrd="0" presId="urn:microsoft.com/office/officeart/2005/8/layout/vList3"/>
    <dgm:cxn modelId="{3F17D065-3329-49C9-A799-A578011E39E2}" type="presParOf" srcId="{C2424F9A-35EE-453E-98C7-2E4A85508C8F}" destId="{A4F51C14-DE2D-416A-AF24-4CF44DAAFB19}" srcOrd="6" destOrd="0" presId="urn:microsoft.com/office/officeart/2005/8/layout/vList3"/>
    <dgm:cxn modelId="{0251EFAA-BA80-4357-B200-82E8CA315723}" type="presParOf" srcId="{A4F51C14-DE2D-416A-AF24-4CF44DAAFB19}" destId="{FA424F40-6819-4420-8EBD-FEF2895BC795}" srcOrd="0" destOrd="0" presId="urn:microsoft.com/office/officeart/2005/8/layout/vList3"/>
    <dgm:cxn modelId="{63C80F73-9888-4521-AA39-A377D81705BF}" type="presParOf" srcId="{A4F51C14-DE2D-416A-AF24-4CF44DAAFB19}" destId="{5574E570-98E7-4EA0-B387-E865AE5479E2}" srcOrd="1" destOrd="0" presId="urn:microsoft.com/office/officeart/2005/8/layout/vList3"/>
    <dgm:cxn modelId="{D7D992A2-387B-4DB3-AB3A-55A14B00CBFE}" type="presParOf" srcId="{C2424F9A-35EE-453E-98C7-2E4A85508C8F}" destId="{66308A38-01AA-4BC9-92E8-EF2B926F1D12}" srcOrd="7" destOrd="0" presId="urn:microsoft.com/office/officeart/2005/8/layout/vList3"/>
    <dgm:cxn modelId="{15997045-C781-4D4B-BCAD-F8BD6FF44FA0}" type="presParOf" srcId="{C2424F9A-35EE-453E-98C7-2E4A85508C8F}" destId="{3E880358-44F0-4048-AB53-B34C3A748154}" srcOrd="8" destOrd="0" presId="urn:microsoft.com/office/officeart/2005/8/layout/vList3"/>
    <dgm:cxn modelId="{44DC5FA0-70E6-410F-8277-F5D03674AEB3}" type="presParOf" srcId="{3E880358-44F0-4048-AB53-B34C3A748154}" destId="{BF6BFBEE-BDC5-41DB-B775-FFEE3F7ECB8D}" srcOrd="0" destOrd="0" presId="urn:microsoft.com/office/officeart/2005/8/layout/vList3"/>
    <dgm:cxn modelId="{58B3630A-92C8-4F12-B917-890DA842CF7F}" type="presParOf" srcId="{3E880358-44F0-4048-AB53-B34C3A748154}" destId="{46895126-6313-4637-B75A-9DE5C97FDB3F}" srcOrd="1" destOrd="0" presId="urn:microsoft.com/office/officeart/2005/8/layout/vList3"/>
    <dgm:cxn modelId="{35A33E5D-C259-486A-B921-D71E2176F134}" type="presParOf" srcId="{C2424F9A-35EE-453E-98C7-2E4A85508C8F}" destId="{F346E9E5-3BE4-482D-B9CF-70A2FBDFAA67}" srcOrd="9" destOrd="0" presId="urn:microsoft.com/office/officeart/2005/8/layout/vList3"/>
    <dgm:cxn modelId="{1B161830-7CC6-4CB6-AB4B-11A7BCAD42AB}" type="presParOf" srcId="{C2424F9A-35EE-453E-98C7-2E4A85508C8F}" destId="{C9BA4F53-7AA6-4690-8D05-A36D9522E852}" srcOrd="10" destOrd="0" presId="urn:microsoft.com/office/officeart/2005/8/layout/vList3"/>
    <dgm:cxn modelId="{92BD7C02-12EA-4D3B-92FF-EAB4A7A98870}" type="presParOf" srcId="{C9BA4F53-7AA6-4690-8D05-A36D9522E852}" destId="{0A9AC463-B453-4163-9A6E-CEC6AC4BDDCC}" srcOrd="0" destOrd="0" presId="urn:microsoft.com/office/officeart/2005/8/layout/vList3"/>
    <dgm:cxn modelId="{97A4AA8F-B4E7-4A60-B07A-C1AFEE816493}" type="presParOf" srcId="{C9BA4F53-7AA6-4690-8D05-A36D9522E852}" destId="{792E26EF-EE98-43B7-ADE2-FFCB4DFBF62C}" srcOrd="1" destOrd="0" presId="urn:microsoft.com/office/officeart/2005/8/layout/vList3"/>
    <dgm:cxn modelId="{80ECAD0A-5B0A-4133-B43D-DF4BFF1493FD}" type="presParOf" srcId="{C2424F9A-35EE-453E-98C7-2E4A85508C8F}" destId="{5CB1A05F-7493-48C9-92B2-4F75E4360F37}" srcOrd="11" destOrd="0" presId="urn:microsoft.com/office/officeart/2005/8/layout/vList3"/>
    <dgm:cxn modelId="{D850A8D7-6FA1-47FF-8BF0-FB0D46051815}" type="presParOf" srcId="{C2424F9A-35EE-453E-98C7-2E4A85508C8F}" destId="{64FDCACB-B758-479C-BB9E-41BE8611FF5B}" srcOrd="12" destOrd="0" presId="urn:microsoft.com/office/officeart/2005/8/layout/vList3"/>
    <dgm:cxn modelId="{A0225D83-BD61-44CD-99DE-54C62DEB13E3}" type="presParOf" srcId="{64FDCACB-B758-479C-BB9E-41BE8611FF5B}" destId="{F7338FE7-AEC8-4743-BA3A-91117A05A4FC}" srcOrd="0" destOrd="0" presId="urn:microsoft.com/office/officeart/2005/8/layout/vList3"/>
    <dgm:cxn modelId="{ADDA805F-28BA-48B3-9193-8DEDDA7A59AF}" type="presParOf" srcId="{64FDCACB-B758-479C-BB9E-41BE8611FF5B}" destId="{860E6DFC-A317-4B2A-A4CC-D2F49256E009}"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CF5134-4AEC-4129-96CF-C1A041F9529D}"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EC"/>
        </a:p>
      </dgm:t>
    </dgm:pt>
    <dgm:pt modelId="{57D95DCE-8CAC-4B45-A721-9829A3CEC3E5}">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GENERALIDADES: INTRODUCCIÓN – ANTECEDENTES</a:t>
          </a:r>
        </a:p>
      </dgm:t>
    </dgm:pt>
    <dgm:pt modelId="{7ABE798C-100A-4187-A7BB-38E3FE4FBB86}" type="parTrans" cxnId="{3AB62E18-8047-4178-BE72-7BBAEC9FA200}">
      <dgm:prSet/>
      <dgm:spPr/>
      <dgm:t>
        <a:bodyPr/>
        <a:lstStyle/>
        <a:p>
          <a:pPr algn="l"/>
          <a:endParaRPr lang="es-EC" sz="2200" b="1">
            <a:solidFill>
              <a:schemeClr val="tx1"/>
            </a:solidFill>
          </a:endParaRPr>
        </a:p>
      </dgm:t>
    </dgm:pt>
    <dgm:pt modelId="{A4307325-6AFF-4215-A355-A25622200EAB}" type="sibTrans" cxnId="{3AB62E18-8047-4178-BE72-7BBAEC9FA200}">
      <dgm:prSet/>
      <dgm:spPr/>
      <dgm:t>
        <a:bodyPr/>
        <a:lstStyle/>
        <a:p>
          <a:pPr algn="l"/>
          <a:endParaRPr lang="es-EC" sz="2200" b="1">
            <a:solidFill>
              <a:schemeClr val="tx1"/>
            </a:solidFill>
          </a:endParaRPr>
        </a:p>
      </dgm:t>
    </dgm:pt>
    <dgm:pt modelId="{4854300E-0BA7-4710-903B-56CF02109062}">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PLANTEAMIENTO DEL PROBLEMA</a:t>
          </a:r>
        </a:p>
      </dgm:t>
    </dgm:pt>
    <dgm:pt modelId="{3C1E77AB-66E9-4963-8884-58097B6E4B41}" type="parTrans" cxnId="{FB039681-D798-464C-B86D-8AD15DF36C91}">
      <dgm:prSet/>
      <dgm:spPr/>
      <dgm:t>
        <a:bodyPr/>
        <a:lstStyle/>
        <a:p>
          <a:pPr algn="l"/>
          <a:endParaRPr lang="es-EC" sz="2200" b="1">
            <a:solidFill>
              <a:schemeClr val="tx1"/>
            </a:solidFill>
          </a:endParaRPr>
        </a:p>
      </dgm:t>
    </dgm:pt>
    <dgm:pt modelId="{C56322C2-0CFF-430D-9678-58EAA21D62DA}" type="sibTrans" cxnId="{FB039681-D798-464C-B86D-8AD15DF36C91}">
      <dgm:prSet/>
      <dgm:spPr/>
      <dgm:t>
        <a:bodyPr/>
        <a:lstStyle/>
        <a:p>
          <a:pPr algn="l"/>
          <a:endParaRPr lang="es-EC" sz="2200" b="1">
            <a:solidFill>
              <a:schemeClr val="tx1"/>
            </a:solidFill>
          </a:endParaRPr>
        </a:p>
      </dgm:t>
    </dgm:pt>
    <dgm:pt modelId="{42EF9BB3-06F8-4B12-8467-231A0BA1B23B}">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OBJETIVOS</a:t>
          </a:r>
        </a:p>
      </dgm:t>
    </dgm:pt>
    <dgm:pt modelId="{BD54A370-51E7-4CAD-ACAC-8A768FE953D8}" type="parTrans" cxnId="{F8F4CCA5-4C66-4BC6-B6A6-4797E90D15AF}">
      <dgm:prSet/>
      <dgm:spPr/>
      <dgm:t>
        <a:bodyPr/>
        <a:lstStyle/>
        <a:p>
          <a:pPr algn="l"/>
          <a:endParaRPr lang="es-EC" sz="2200" b="1">
            <a:solidFill>
              <a:schemeClr val="tx1"/>
            </a:solidFill>
          </a:endParaRPr>
        </a:p>
      </dgm:t>
    </dgm:pt>
    <dgm:pt modelId="{6C803EAD-53CE-4BF2-9C3D-CF45690912B1}" type="sibTrans" cxnId="{F8F4CCA5-4C66-4BC6-B6A6-4797E90D15AF}">
      <dgm:prSet/>
      <dgm:spPr/>
      <dgm:t>
        <a:bodyPr/>
        <a:lstStyle/>
        <a:p>
          <a:pPr algn="l"/>
          <a:endParaRPr lang="es-EC" sz="2200" b="1">
            <a:solidFill>
              <a:schemeClr val="tx1"/>
            </a:solidFill>
          </a:endParaRPr>
        </a:p>
      </dgm:t>
    </dgm:pt>
    <dgm:pt modelId="{D0C0DDC9-EBB5-4154-8C81-EBF3550BFB0C}">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CARACTERIZACIÓN DE LOS MATERIALES: ÁRIDOS &amp; FIBRA DE CAUCHO</a:t>
          </a:r>
        </a:p>
      </dgm:t>
    </dgm:pt>
    <dgm:pt modelId="{AB49579A-CED4-406B-96CC-085E67C128D5}" type="parTrans" cxnId="{584E091C-CEF2-48E9-A8EF-45C92F9E7E95}">
      <dgm:prSet/>
      <dgm:spPr/>
      <dgm:t>
        <a:bodyPr/>
        <a:lstStyle/>
        <a:p>
          <a:pPr algn="l"/>
          <a:endParaRPr lang="es-EC" sz="2200" b="1">
            <a:solidFill>
              <a:schemeClr val="tx1"/>
            </a:solidFill>
          </a:endParaRPr>
        </a:p>
      </dgm:t>
    </dgm:pt>
    <dgm:pt modelId="{427761BC-7517-444B-9FBD-EDF290C1CEB9}" type="sibTrans" cxnId="{584E091C-CEF2-48E9-A8EF-45C92F9E7E95}">
      <dgm:prSet/>
      <dgm:spPr/>
      <dgm:t>
        <a:bodyPr/>
        <a:lstStyle/>
        <a:p>
          <a:pPr algn="l"/>
          <a:endParaRPr lang="es-EC" sz="2200" b="1">
            <a:solidFill>
              <a:schemeClr val="tx1"/>
            </a:solidFill>
          </a:endParaRPr>
        </a:p>
      </dgm:t>
    </dgm:pt>
    <dgm:pt modelId="{08C6F59A-5055-4B7E-80BC-BA8A215B4E15}">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DOSIFICACIÓN Y ELABORACIÓN DE PANELES</a:t>
          </a:r>
        </a:p>
      </dgm:t>
    </dgm:pt>
    <dgm:pt modelId="{79032FDD-0F5B-48C7-B0FC-AC2A99573B8E}" type="parTrans" cxnId="{AF500166-60B7-49CA-B875-EFF3F05458E6}">
      <dgm:prSet/>
      <dgm:spPr/>
      <dgm:t>
        <a:bodyPr/>
        <a:lstStyle/>
        <a:p>
          <a:pPr algn="l"/>
          <a:endParaRPr lang="es-EC" sz="2200" b="1">
            <a:solidFill>
              <a:schemeClr val="tx1"/>
            </a:solidFill>
          </a:endParaRPr>
        </a:p>
      </dgm:t>
    </dgm:pt>
    <dgm:pt modelId="{0CEAA9DC-EDA7-4EA1-ACB4-4B23A0166C07}" type="sibTrans" cxnId="{AF500166-60B7-49CA-B875-EFF3F05458E6}">
      <dgm:prSet/>
      <dgm:spPr/>
      <dgm:t>
        <a:bodyPr/>
        <a:lstStyle/>
        <a:p>
          <a:pPr algn="l"/>
          <a:endParaRPr lang="es-EC" sz="2200" b="1">
            <a:solidFill>
              <a:schemeClr val="tx1"/>
            </a:solidFill>
          </a:endParaRPr>
        </a:p>
      </dgm:t>
    </dgm:pt>
    <dgm:pt modelId="{A878FDEE-8A8C-45EF-B070-D04B61065199}">
      <dgm:prSet custT="1">
        <dgm:style>
          <a:lnRef idx="1">
            <a:schemeClr val="accent2"/>
          </a:lnRef>
          <a:fillRef idx="2">
            <a:schemeClr val="accent2"/>
          </a:fillRef>
          <a:effectRef idx="1">
            <a:schemeClr val="accent2"/>
          </a:effectRef>
          <a:fontRef idx="minor">
            <a:schemeClr val="dk1"/>
          </a:fontRef>
        </dgm:style>
      </dgm:prSet>
      <dgm:spPr>
        <a:ln/>
      </dgm:spPr>
      <dgm:t>
        <a:bodyPr/>
        <a:lstStyle/>
        <a:p>
          <a:pPr algn="l"/>
          <a:r>
            <a:rPr lang="es-EC" sz="2200" b="1" dirty="0">
              <a:solidFill>
                <a:schemeClr val="tx1"/>
              </a:solidFill>
            </a:rPr>
            <a:t>RESULTADOS</a:t>
          </a:r>
        </a:p>
      </dgm:t>
    </dgm:pt>
    <dgm:pt modelId="{E155A0E9-E090-4104-AEA7-9B5801BBCA66}" type="parTrans" cxnId="{68784DC2-EA51-4DDA-958F-734693233821}">
      <dgm:prSet/>
      <dgm:spPr/>
      <dgm:t>
        <a:bodyPr/>
        <a:lstStyle/>
        <a:p>
          <a:pPr algn="l"/>
          <a:endParaRPr lang="es-EC" sz="2200" b="1">
            <a:solidFill>
              <a:schemeClr val="tx1"/>
            </a:solidFill>
          </a:endParaRPr>
        </a:p>
      </dgm:t>
    </dgm:pt>
    <dgm:pt modelId="{8DF09DE6-C552-461B-9BDB-E3ECDF6E7B41}" type="sibTrans" cxnId="{68784DC2-EA51-4DDA-958F-734693233821}">
      <dgm:prSet/>
      <dgm:spPr/>
      <dgm:t>
        <a:bodyPr/>
        <a:lstStyle/>
        <a:p>
          <a:pPr algn="l"/>
          <a:endParaRPr lang="es-EC" sz="2200" b="1">
            <a:solidFill>
              <a:schemeClr val="tx1"/>
            </a:solidFill>
          </a:endParaRPr>
        </a:p>
      </dgm:t>
    </dgm:pt>
    <dgm:pt modelId="{AF7E0267-7DFE-4223-B027-CF1C7C7C1443}">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CONCLUSIONES Y RECOMENDACIONES</a:t>
          </a:r>
        </a:p>
      </dgm:t>
    </dgm:pt>
    <dgm:pt modelId="{DF0C8ED0-91D7-4C48-B042-C2A88640C1C0}" type="parTrans" cxnId="{DD3875D2-5319-4094-BF19-B11E7EE43F87}">
      <dgm:prSet/>
      <dgm:spPr/>
      <dgm:t>
        <a:bodyPr/>
        <a:lstStyle/>
        <a:p>
          <a:pPr algn="l"/>
          <a:endParaRPr lang="es-EC" sz="2200" b="1">
            <a:solidFill>
              <a:schemeClr val="tx1"/>
            </a:solidFill>
          </a:endParaRPr>
        </a:p>
      </dgm:t>
    </dgm:pt>
    <dgm:pt modelId="{122A9666-3061-4117-A33B-209A2BDDC109}" type="sibTrans" cxnId="{DD3875D2-5319-4094-BF19-B11E7EE43F87}">
      <dgm:prSet/>
      <dgm:spPr/>
      <dgm:t>
        <a:bodyPr/>
        <a:lstStyle/>
        <a:p>
          <a:pPr algn="l"/>
          <a:endParaRPr lang="es-EC" sz="2200" b="1">
            <a:solidFill>
              <a:schemeClr val="tx1"/>
            </a:solidFill>
          </a:endParaRPr>
        </a:p>
      </dgm:t>
    </dgm:pt>
    <dgm:pt modelId="{C2424F9A-35EE-453E-98C7-2E4A85508C8F}" type="pres">
      <dgm:prSet presAssocID="{7CCF5134-4AEC-4129-96CF-C1A041F9529D}" presName="linearFlow" presStyleCnt="0">
        <dgm:presLayoutVars>
          <dgm:dir/>
          <dgm:resizeHandles val="exact"/>
        </dgm:presLayoutVars>
      </dgm:prSet>
      <dgm:spPr/>
    </dgm:pt>
    <dgm:pt modelId="{1A0C49AB-BEF7-4EB0-AFE1-E8344C05D573}" type="pres">
      <dgm:prSet presAssocID="{57D95DCE-8CAC-4B45-A721-9829A3CEC3E5}" presName="composite" presStyleCnt="0"/>
      <dgm:spPr/>
    </dgm:pt>
    <dgm:pt modelId="{A237A07A-C42D-479C-B23A-6C0929638705}" type="pres">
      <dgm:prSet presAssocID="{57D95DCE-8CAC-4B45-A721-9829A3CEC3E5}" presName="imgShp" presStyleLbl="fgImgPlace1" presStyleIdx="0" presStyleCnt="7"/>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11AB68EC-8F97-4F92-9CF9-32DC056D7A10}" type="pres">
      <dgm:prSet presAssocID="{57D95DCE-8CAC-4B45-A721-9829A3CEC3E5}" presName="txShp" presStyleLbl="node1" presStyleIdx="0" presStyleCnt="7">
        <dgm:presLayoutVars>
          <dgm:bulletEnabled val="1"/>
        </dgm:presLayoutVars>
      </dgm:prSet>
      <dgm:spPr/>
    </dgm:pt>
    <dgm:pt modelId="{8F2F06FD-87C7-416C-B520-95C98457AAA0}" type="pres">
      <dgm:prSet presAssocID="{A4307325-6AFF-4215-A355-A25622200EAB}" presName="spacing" presStyleCnt="0"/>
      <dgm:spPr/>
    </dgm:pt>
    <dgm:pt modelId="{8E287580-79A6-4129-A5B2-D6C65D22E81A}" type="pres">
      <dgm:prSet presAssocID="{4854300E-0BA7-4710-903B-56CF02109062}" presName="composite" presStyleCnt="0"/>
      <dgm:spPr/>
    </dgm:pt>
    <dgm:pt modelId="{6DC49F5C-3D27-4D90-91E0-1B8445AD2682}" type="pres">
      <dgm:prSet presAssocID="{4854300E-0BA7-4710-903B-56CF02109062}" presName="imgShp" presStyleLbl="fgImgPlace1" presStyleIdx="1" presStyleCnt="7"/>
      <dgm:spPr>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52605D2-0B68-452A-B30C-6E360806665A}" type="pres">
      <dgm:prSet presAssocID="{4854300E-0BA7-4710-903B-56CF02109062}" presName="txShp" presStyleLbl="node1" presStyleIdx="1" presStyleCnt="7">
        <dgm:presLayoutVars>
          <dgm:bulletEnabled val="1"/>
        </dgm:presLayoutVars>
      </dgm:prSet>
      <dgm:spPr/>
    </dgm:pt>
    <dgm:pt modelId="{9C7190D2-2C35-4B5C-974C-C933945AFC79}" type="pres">
      <dgm:prSet presAssocID="{C56322C2-0CFF-430D-9678-58EAA21D62DA}" presName="spacing" presStyleCnt="0"/>
      <dgm:spPr/>
    </dgm:pt>
    <dgm:pt modelId="{0646F085-2968-4454-B167-BEEF6B6950E8}" type="pres">
      <dgm:prSet presAssocID="{42EF9BB3-06F8-4B12-8467-231A0BA1B23B}" presName="composite" presStyleCnt="0"/>
      <dgm:spPr/>
    </dgm:pt>
    <dgm:pt modelId="{1F9C27B9-E2CB-4A0A-9F73-1A751D79C308}" type="pres">
      <dgm:prSet presAssocID="{42EF9BB3-06F8-4B12-8467-231A0BA1B23B}" presName="imgShp" presStyleLbl="fgImgPlace1" presStyleIdx="2" presStyleCnt="7"/>
      <dgm:spPr>
        <a:blipFill>
          <a:blip xmlns:r="http://schemas.openxmlformats.org/officeDocument/2006/relationships" r:embed="rId3">
            <a:duotone>
              <a:schemeClr val="accent1">
                <a:shade val="45000"/>
                <a:satMod val="135000"/>
              </a:schemeClr>
              <a:prstClr val="white"/>
            </a:duotone>
          </a:blip>
          <a:srcRect/>
          <a:stretch>
            <a:fillRect/>
          </a:stretch>
        </a:blipFill>
      </dgm:spPr>
    </dgm:pt>
    <dgm:pt modelId="{FB21CF82-77E6-4E9C-89C4-CD88F4B313B3}" type="pres">
      <dgm:prSet presAssocID="{42EF9BB3-06F8-4B12-8467-231A0BA1B23B}" presName="txShp" presStyleLbl="node1" presStyleIdx="2" presStyleCnt="7">
        <dgm:presLayoutVars>
          <dgm:bulletEnabled val="1"/>
        </dgm:presLayoutVars>
      </dgm:prSet>
      <dgm:spPr/>
    </dgm:pt>
    <dgm:pt modelId="{CAAE695F-D948-4930-834A-0049878FD9A1}" type="pres">
      <dgm:prSet presAssocID="{6C803EAD-53CE-4BF2-9C3D-CF45690912B1}" presName="spacing" presStyleCnt="0"/>
      <dgm:spPr/>
    </dgm:pt>
    <dgm:pt modelId="{A4F51C14-DE2D-416A-AF24-4CF44DAAFB19}" type="pres">
      <dgm:prSet presAssocID="{D0C0DDC9-EBB5-4154-8C81-EBF3550BFB0C}" presName="composite" presStyleCnt="0"/>
      <dgm:spPr/>
    </dgm:pt>
    <dgm:pt modelId="{FA424F40-6819-4420-8EBD-FEF2895BC795}" type="pres">
      <dgm:prSet presAssocID="{D0C0DDC9-EBB5-4154-8C81-EBF3550BFB0C}" presName="imgShp" presStyleLbl="fgImgPlace1" presStyleIdx="3" presStyleCnt="7"/>
      <dgm:spPr>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574E570-98E7-4EA0-B387-E865AE5479E2}" type="pres">
      <dgm:prSet presAssocID="{D0C0DDC9-EBB5-4154-8C81-EBF3550BFB0C}" presName="txShp" presStyleLbl="node1" presStyleIdx="3" presStyleCnt="7">
        <dgm:presLayoutVars>
          <dgm:bulletEnabled val="1"/>
        </dgm:presLayoutVars>
      </dgm:prSet>
      <dgm:spPr/>
    </dgm:pt>
    <dgm:pt modelId="{66308A38-01AA-4BC9-92E8-EF2B926F1D12}" type="pres">
      <dgm:prSet presAssocID="{427761BC-7517-444B-9FBD-EDF290C1CEB9}" presName="spacing" presStyleCnt="0"/>
      <dgm:spPr/>
    </dgm:pt>
    <dgm:pt modelId="{3E880358-44F0-4048-AB53-B34C3A748154}" type="pres">
      <dgm:prSet presAssocID="{08C6F59A-5055-4B7E-80BC-BA8A215B4E15}" presName="composite" presStyleCnt="0"/>
      <dgm:spPr/>
    </dgm:pt>
    <dgm:pt modelId="{BF6BFBEE-BDC5-41DB-B775-FFEE3F7ECB8D}" type="pres">
      <dgm:prSet presAssocID="{08C6F59A-5055-4B7E-80BC-BA8A215B4E15}" presName="imgShp" presStyleLbl="fgImgPlace1" presStyleIdx="4" presStyleCnt="7"/>
      <dgm:spPr>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46895126-6313-4637-B75A-9DE5C97FDB3F}" type="pres">
      <dgm:prSet presAssocID="{08C6F59A-5055-4B7E-80BC-BA8A215B4E15}" presName="txShp" presStyleLbl="node1" presStyleIdx="4" presStyleCnt="7">
        <dgm:presLayoutVars>
          <dgm:bulletEnabled val="1"/>
        </dgm:presLayoutVars>
      </dgm:prSet>
      <dgm:spPr/>
    </dgm:pt>
    <dgm:pt modelId="{F346E9E5-3BE4-482D-B9CF-70A2FBDFAA67}" type="pres">
      <dgm:prSet presAssocID="{0CEAA9DC-EDA7-4EA1-ACB4-4B23A0166C07}" presName="spacing" presStyleCnt="0"/>
      <dgm:spPr/>
    </dgm:pt>
    <dgm:pt modelId="{C9BA4F53-7AA6-4690-8D05-A36D9522E852}" type="pres">
      <dgm:prSet presAssocID="{A878FDEE-8A8C-45EF-B070-D04B61065199}" presName="composite" presStyleCnt="0"/>
      <dgm:spPr/>
    </dgm:pt>
    <dgm:pt modelId="{0A9AC463-B453-4163-9A6E-CEC6AC4BDDCC}" type="pres">
      <dgm:prSet presAssocID="{A878FDEE-8A8C-45EF-B070-D04B61065199}" presName="imgShp"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792E26EF-EE98-43B7-ADE2-FFCB4DFBF62C}" type="pres">
      <dgm:prSet presAssocID="{A878FDEE-8A8C-45EF-B070-D04B61065199}" presName="txShp" presStyleLbl="node1" presStyleIdx="5" presStyleCnt="7">
        <dgm:presLayoutVars>
          <dgm:bulletEnabled val="1"/>
        </dgm:presLayoutVars>
      </dgm:prSet>
      <dgm:spPr/>
    </dgm:pt>
    <dgm:pt modelId="{5CB1A05F-7493-48C9-92B2-4F75E4360F37}" type="pres">
      <dgm:prSet presAssocID="{8DF09DE6-C552-461B-9BDB-E3ECDF6E7B41}" presName="spacing" presStyleCnt="0"/>
      <dgm:spPr/>
    </dgm:pt>
    <dgm:pt modelId="{64FDCACB-B758-479C-BB9E-41BE8611FF5B}" type="pres">
      <dgm:prSet presAssocID="{AF7E0267-7DFE-4223-B027-CF1C7C7C1443}" presName="composite" presStyleCnt="0"/>
      <dgm:spPr/>
    </dgm:pt>
    <dgm:pt modelId="{F7338FE7-AEC8-4743-BA3A-91117A05A4FC}" type="pres">
      <dgm:prSet presAssocID="{AF7E0267-7DFE-4223-B027-CF1C7C7C1443}" presName="imgShp" presStyleLbl="fgImgPlace1" presStyleIdx="6" presStyleCnt="7"/>
      <dgm:spPr>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860E6DFC-A317-4B2A-A4CC-D2F49256E009}" type="pres">
      <dgm:prSet presAssocID="{AF7E0267-7DFE-4223-B027-CF1C7C7C1443}" presName="txShp" presStyleLbl="node1" presStyleIdx="6" presStyleCnt="7">
        <dgm:presLayoutVars>
          <dgm:bulletEnabled val="1"/>
        </dgm:presLayoutVars>
      </dgm:prSet>
      <dgm:spPr/>
    </dgm:pt>
  </dgm:ptLst>
  <dgm:cxnLst>
    <dgm:cxn modelId="{3AB62E18-8047-4178-BE72-7BBAEC9FA200}" srcId="{7CCF5134-4AEC-4129-96CF-C1A041F9529D}" destId="{57D95DCE-8CAC-4B45-A721-9829A3CEC3E5}" srcOrd="0" destOrd="0" parTransId="{7ABE798C-100A-4187-A7BB-38E3FE4FBB86}" sibTransId="{A4307325-6AFF-4215-A355-A25622200EAB}"/>
    <dgm:cxn modelId="{584E091C-CEF2-48E9-A8EF-45C92F9E7E95}" srcId="{7CCF5134-4AEC-4129-96CF-C1A041F9529D}" destId="{D0C0DDC9-EBB5-4154-8C81-EBF3550BFB0C}" srcOrd="3" destOrd="0" parTransId="{AB49579A-CED4-406B-96CC-085E67C128D5}" sibTransId="{427761BC-7517-444B-9FBD-EDF290C1CEB9}"/>
    <dgm:cxn modelId="{CC50462B-1C0F-4D7A-A39F-94D8439EB55C}" type="presOf" srcId="{57D95DCE-8CAC-4B45-A721-9829A3CEC3E5}" destId="{11AB68EC-8F97-4F92-9CF9-32DC056D7A10}" srcOrd="0" destOrd="0" presId="urn:microsoft.com/office/officeart/2005/8/layout/vList3"/>
    <dgm:cxn modelId="{D2D8FC40-9493-4C42-9CBF-9569100CEA81}" type="presOf" srcId="{A878FDEE-8A8C-45EF-B070-D04B61065199}" destId="{792E26EF-EE98-43B7-ADE2-FFCB4DFBF62C}" srcOrd="0" destOrd="0" presId="urn:microsoft.com/office/officeart/2005/8/layout/vList3"/>
    <dgm:cxn modelId="{AF500166-60B7-49CA-B875-EFF3F05458E6}" srcId="{7CCF5134-4AEC-4129-96CF-C1A041F9529D}" destId="{08C6F59A-5055-4B7E-80BC-BA8A215B4E15}" srcOrd="4" destOrd="0" parTransId="{79032FDD-0F5B-48C7-B0FC-AC2A99573B8E}" sibTransId="{0CEAA9DC-EDA7-4EA1-ACB4-4B23A0166C07}"/>
    <dgm:cxn modelId="{45540168-6F61-4AD0-A4A2-D1D080011F98}" type="presOf" srcId="{D0C0DDC9-EBB5-4154-8C81-EBF3550BFB0C}" destId="{5574E570-98E7-4EA0-B387-E865AE5479E2}" srcOrd="0" destOrd="0" presId="urn:microsoft.com/office/officeart/2005/8/layout/vList3"/>
    <dgm:cxn modelId="{20C3DB4B-DB79-4B5F-ADEC-CAC4F65CDD0D}" type="presOf" srcId="{4854300E-0BA7-4710-903B-56CF02109062}" destId="{552605D2-0B68-452A-B30C-6E360806665A}" srcOrd="0" destOrd="0" presId="urn:microsoft.com/office/officeart/2005/8/layout/vList3"/>
    <dgm:cxn modelId="{FB039681-D798-464C-B86D-8AD15DF36C91}" srcId="{7CCF5134-4AEC-4129-96CF-C1A041F9529D}" destId="{4854300E-0BA7-4710-903B-56CF02109062}" srcOrd="1" destOrd="0" parTransId="{3C1E77AB-66E9-4963-8884-58097B6E4B41}" sibTransId="{C56322C2-0CFF-430D-9678-58EAA21D62DA}"/>
    <dgm:cxn modelId="{4A15B883-8BD7-49DD-BD9F-15DDD570FE59}" type="presOf" srcId="{42EF9BB3-06F8-4B12-8467-231A0BA1B23B}" destId="{FB21CF82-77E6-4E9C-89C4-CD88F4B313B3}" srcOrd="0" destOrd="0" presId="urn:microsoft.com/office/officeart/2005/8/layout/vList3"/>
    <dgm:cxn modelId="{457B7C84-5F66-4C72-BC0B-4DCFC3ED1A39}" type="presOf" srcId="{08C6F59A-5055-4B7E-80BC-BA8A215B4E15}" destId="{46895126-6313-4637-B75A-9DE5C97FDB3F}" srcOrd="0" destOrd="0" presId="urn:microsoft.com/office/officeart/2005/8/layout/vList3"/>
    <dgm:cxn modelId="{F8F4CCA5-4C66-4BC6-B6A6-4797E90D15AF}" srcId="{7CCF5134-4AEC-4129-96CF-C1A041F9529D}" destId="{42EF9BB3-06F8-4B12-8467-231A0BA1B23B}" srcOrd="2" destOrd="0" parTransId="{BD54A370-51E7-4CAD-ACAC-8A768FE953D8}" sibTransId="{6C803EAD-53CE-4BF2-9C3D-CF45690912B1}"/>
    <dgm:cxn modelId="{68784DC2-EA51-4DDA-958F-734693233821}" srcId="{7CCF5134-4AEC-4129-96CF-C1A041F9529D}" destId="{A878FDEE-8A8C-45EF-B070-D04B61065199}" srcOrd="5" destOrd="0" parTransId="{E155A0E9-E090-4104-AEA7-9B5801BBCA66}" sibTransId="{8DF09DE6-C552-461B-9BDB-E3ECDF6E7B41}"/>
    <dgm:cxn modelId="{DD3875D2-5319-4094-BF19-B11E7EE43F87}" srcId="{7CCF5134-4AEC-4129-96CF-C1A041F9529D}" destId="{AF7E0267-7DFE-4223-B027-CF1C7C7C1443}" srcOrd="6" destOrd="0" parTransId="{DF0C8ED0-91D7-4C48-B042-C2A88640C1C0}" sibTransId="{122A9666-3061-4117-A33B-209A2BDDC109}"/>
    <dgm:cxn modelId="{85F90AD8-2A35-4D8C-AE44-A8C8D7AB7B42}" type="presOf" srcId="{AF7E0267-7DFE-4223-B027-CF1C7C7C1443}" destId="{860E6DFC-A317-4B2A-A4CC-D2F49256E009}" srcOrd="0" destOrd="0" presId="urn:microsoft.com/office/officeart/2005/8/layout/vList3"/>
    <dgm:cxn modelId="{5D1975EA-5B6C-42ED-AE13-D8900A25C9E5}" type="presOf" srcId="{7CCF5134-4AEC-4129-96CF-C1A041F9529D}" destId="{C2424F9A-35EE-453E-98C7-2E4A85508C8F}" srcOrd="0" destOrd="0" presId="urn:microsoft.com/office/officeart/2005/8/layout/vList3"/>
    <dgm:cxn modelId="{E4D37244-D3D7-4F30-A015-08EEBDA7B13D}" type="presParOf" srcId="{C2424F9A-35EE-453E-98C7-2E4A85508C8F}" destId="{1A0C49AB-BEF7-4EB0-AFE1-E8344C05D573}" srcOrd="0" destOrd="0" presId="urn:microsoft.com/office/officeart/2005/8/layout/vList3"/>
    <dgm:cxn modelId="{6FB6B0B4-016E-412D-A92F-8214C794BD8B}" type="presParOf" srcId="{1A0C49AB-BEF7-4EB0-AFE1-E8344C05D573}" destId="{A237A07A-C42D-479C-B23A-6C0929638705}" srcOrd="0" destOrd="0" presId="urn:microsoft.com/office/officeart/2005/8/layout/vList3"/>
    <dgm:cxn modelId="{FBA0E922-1DB9-44FF-BDBC-8E741571FE47}" type="presParOf" srcId="{1A0C49AB-BEF7-4EB0-AFE1-E8344C05D573}" destId="{11AB68EC-8F97-4F92-9CF9-32DC056D7A10}" srcOrd="1" destOrd="0" presId="urn:microsoft.com/office/officeart/2005/8/layout/vList3"/>
    <dgm:cxn modelId="{BF9D700C-D961-4428-8275-4CA118BB9209}" type="presParOf" srcId="{C2424F9A-35EE-453E-98C7-2E4A85508C8F}" destId="{8F2F06FD-87C7-416C-B520-95C98457AAA0}" srcOrd="1" destOrd="0" presId="urn:microsoft.com/office/officeart/2005/8/layout/vList3"/>
    <dgm:cxn modelId="{80350CDC-A54E-4EBC-8422-93C17CF2A0CF}" type="presParOf" srcId="{C2424F9A-35EE-453E-98C7-2E4A85508C8F}" destId="{8E287580-79A6-4129-A5B2-D6C65D22E81A}" srcOrd="2" destOrd="0" presId="urn:microsoft.com/office/officeart/2005/8/layout/vList3"/>
    <dgm:cxn modelId="{76EA9C62-FFB3-45CA-B895-BE4079D84C71}" type="presParOf" srcId="{8E287580-79A6-4129-A5B2-D6C65D22E81A}" destId="{6DC49F5C-3D27-4D90-91E0-1B8445AD2682}" srcOrd="0" destOrd="0" presId="urn:microsoft.com/office/officeart/2005/8/layout/vList3"/>
    <dgm:cxn modelId="{DBE74926-06CD-4E1C-B447-96BC4ECDE990}" type="presParOf" srcId="{8E287580-79A6-4129-A5B2-D6C65D22E81A}" destId="{552605D2-0B68-452A-B30C-6E360806665A}" srcOrd="1" destOrd="0" presId="urn:microsoft.com/office/officeart/2005/8/layout/vList3"/>
    <dgm:cxn modelId="{03DA80F2-589E-4842-9259-B3D93DF27EC4}" type="presParOf" srcId="{C2424F9A-35EE-453E-98C7-2E4A85508C8F}" destId="{9C7190D2-2C35-4B5C-974C-C933945AFC79}" srcOrd="3" destOrd="0" presId="urn:microsoft.com/office/officeart/2005/8/layout/vList3"/>
    <dgm:cxn modelId="{3BAD9668-A01B-4287-8054-07F5A8D0B4E8}" type="presParOf" srcId="{C2424F9A-35EE-453E-98C7-2E4A85508C8F}" destId="{0646F085-2968-4454-B167-BEEF6B6950E8}" srcOrd="4" destOrd="0" presId="urn:microsoft.com/office/officeart/2005/8/layout/vList3"/>
    <dgm:cxn modelId="{74ABAA68-010C-4746-B601-A61AA411A835}" type="presParOf" srcId="{0646F085-2968-4454-B167-BEEF6B6950E8}" destId="{1F9C27B9-E2CB-4A0A-9F73-1A751D79C308}" srcOrd="0" destOrd="0" presId="urn:microsoft.com/office/officeart/2005/8/layout/vList3"/>
    <dgm:cxn modelId="{870D59F4-ED7B-4074-8939-A2EFA6757E78}" type="presParOf" srcId="{0646F085-2968-4454-B167-BEEF6B6950E8}" destId="{FB21CF82-77E6-4E9C-89C4-CD88F4B313B3}" srcOrd="1" destOrd="0" presId="urn:microsoft.com/office/officeart/2005/8/layout/vList3"/>
    <dgm:cxn modelId="{CE437A11-978A-4122-A3AA-617FE3935BEB}" type="presParOf" srcId="{C2424F9A-35EE-453E-98C7-2E4A85508C8F}" destId="{CAAE695F-D948-4930-834A-0049878FD9A1}" srcOrd="5" destOrd="0" presId="urn:microsoft.com/office/officeart/2005/8/layout/vList3"/>
    <dgm:cxn modelId="{3F17D065-3329-49C9-A799-A578011E39E2}" type="presParOf" srcId="{C2424F9A-35EE-453E-98C7-2E4A85508C8F}" destId="{A4F51C14-DE2D-416A-AF24-4CF44DAAFB19}" srcOrd="6" destOrd="0" presId="urn:microsoft.com/office/officeart/2005/8/layout/vList3"/>
    <dgm:cxn modelId="{0251EFAA-BA80-4357-B200-82E8CA315723}" type="presParOf" srcId="{A4F51C14-DE2D-416A-AF24-4CF44DAAFB19}" destId="{FA424F40-6819-4420-8EBD-FEF2895BC795}" srcOrd="0" destOrd="0" presId="urn:microsoft.com/office/officeart/2005/8/layout/vList3"/>
    <dgm:cxn modelId="{63C80F73-9888-4521-AA39-A377D81705BF}" type="presParOf" srcId="{A4F51C14-DE2D-416A-AF24-4CF44DAAFB19}" destId="{5574E570-98E7-4EA0-B387-E865AE5479E2}" srcOrd="1" destOrd="0" presId="urn:microsoft.com/office/officeart/2005/8/layout/vList3"/>
    <dgm:cxn modelId="{D7D992A2-387B-4DB3-AB3A-55A14B00CBFE}" type="presParOf" srcId="{C2424F9A-35EE-453E-98C7-2E4A85508C8F}" destId="{66308A38-01AA-4BC9-92E8-EF2B926F1D12}" srcOrd="7" destOrd="0" presId="urn:microsoft.com/office/officeart/2005/8/layout/vList3"/>
    <dgm:cxn modelId="{15997045-C781-4D4B-BCAD-F8BD6FF44FA0}" type="presParOf" srcId="{C2424F9A-35EE-453E-98C7-2E4A85508C8F}" destId="{3E880358-44F0-4048-AB53-B34C3A748154}" srcOrd="8" destOrd="0" presId="urn:microsoft.com/office/officeart/2005/8/layout/vList3"/>
    <dgm:cxn modelId="{44DC5FA0-70E6-410F-8277-F5D03674AEB3}" type="presParOf" srcId="{3E880358-44F0-4048-AB53-B34C3A748154}" destId="{BF6BFBEE-BDC5-41DB-B775-FFEE3F7ECB8D}" srcOrd="0" destOrd="0" presId="urn:microsoft.com/office/officeart/2005/8/layout/vList3"/>
    <dgm:cxn modelId="{58B3630A-92C8-4F12-B917-890DA842CF7F}" type="presParOf" srcId="{3E880358-44F0-4048-AB53-B34C3A748154}" destId="{46895126-6313-4637-B75A-9DE5C97FDB3F}" srcOrd="1" destOrd="0" presId="urn:microsoft.com/office/officeart/2005/8/layout/vList3"/>
    <dgm:cxn modelId="{35A33E5D-C259-486A-B921-D71E2176F134}" type="presParOf" srcId="{C2424F9A-35EE-453E-98C7-2E4A85508C8F}" destId="{F346E9E5-3BE4-482D-B9CF-70A2FBDFAA67}" srcOrd="9" destOrd="0" presId="urn:microsoft.com/office/officeart/2005/8/layout/vList3"/>
    <dgm:cxn modelId="{1B161830-7CC6-4CB6-AB4B-11A7BCAD42AB}" type="presParOf" srcId="{C2424F9A-35EE-453E-98C7-2E4A85508C8F}" destId="{C9BA4F53-7AA6-4690-8D05-A36D9522E852}" srcOrd="10" destOrd="0" presId="urn:microsoft.com/office/officeart/2005/8/layout/vList3"/>
    <dgm:cxn modelId="{92BD7C02-12EA-4D3B-92FF-EAB4A7A98870}" type="presParOf" srcId="{C9BA4F53-7AA6-4690-8D05-A36D9522E852}" destId="{0A9AC463-B453-4163-9A6E-CEC6AC4BDDCC}" srcOrd="0" destOrd="0" presId="urn:microsoft.com/office/officeart/2005/8/layout/vList3"/>
    <dgm:cxn modelId="{97A4AA8F-B4E7-4A60-B07A-C1AFEE816493}" type="presParOf" srcId="{C9BA4F53-7AA6-4690-8D05-A36D9522E852}" destId="{792E26EF-EE98-43B7-ADE2-FFCB4DFBF62C}" srcOrd="1" destOrd="0" presId="urn:microsoft.com/office/officeart/2005/8/layout/vList3"/>
    <dgm:cxn modelId="{80ECAD0A-5B0A-4133-B43D-DF4BFF1493FD}" type="presParOf" srcId="{C2424F9A-35EE-453E-98C7-2E4A85508C8F}" destId="{5CB1A05F-7493-48C9-92B2-4F75E4360F37}" srcOrd="11" destOrd="0" presId="urn:microsoft.com/office/officeart/2005/8/layout/vList3"/>
    <dgm:cxn modelId="{D850A8D7-6FA1-47FF-8BF0-FB0D46051815}" type="presParOf" srcId="{C2424F9A-35EE-453E-98C7-2E4A85508C8F}" destId="{64FDCACB-B758-479C-BB9E-41BE8611FF5B}" srcOrd="12" destOrd="0" presId="urn:microsoft.com/office/officeart/2005/8/layout/vList3"/>
    <dgm:cxn modelId="{A0225D83-BD61-44CD-99DE-54C62DEB13E3}" type="presParOf" srcId="{64FDCACB-B758-479C-BB9E-41BE8611FF5B}" destId="{F7338FE7-AEC8-4743-BA3A-91117A05A4FC}" srcOrd="0" destOrd="0" presId="urn:microsoft.com/office/officeart/2005/8/layout/vList3"/>
    <dgm:cxn modelId="{ADDA805F-28BA-48B3-9193-8DEDDA7A59AF}" type="presParOf" srcId="{64FDCACB-B758-479C-BB9E-41BE8611FF5B}" destId="{860E6DFC-A317-4B2A-A4CC-D2F49256E009}"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CF5134-4AEC-4129-96CF-C1A041F9529D}"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EC"/>
        </a:p>
      </dgm:t>
    </dgm:pt>
    <dgm:pt modelId="{57D95DCE-8CAC-4B45-A721-9829A3CEC3E5}">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GENERALIDADES: INTRODUCCIÓN – ANTECEDENTES</a:t>
          </a:r>
        </a:p>
      </dgm:t>
    </dgm:pt>
    <dgm:pt modelId="{7ABE798C-100A-4187-A7BB-38E3FE4FBB86}" type="parTrans" cxnId="{3AB62E18-8047-4178-BE72-7BBAEC9FA200}">
      <dgm:prSet/>
      <dgm:spPr/>
      <dgm:t>
        <a:bodyPr/>
        <a:lstStyle/>
        <a:p>
          <a:pPr algn="l"/>
          <a:endParaRPr lang="es-EC" sz="2200" b="1">
            <a:solidFill>
              <a:schemeClr val="tx1"/>
            </a:solidFill>
          </a:endParaRPr>
        </a:p>
      </dgm:t>
    </dgm:pt>
    <dgm:pt modelId="{A4307325-6AFF-4215-A355-A25622200EAB}" type="sibTrans" cxnId="{3AB62E18-8047-4178-BE72-7BBAEC9FA200}">
      <dgm:prSet/>
      <dgm:spPr/>
      <dgm:t>
        <a:bodyPr/>
        <a:lstStyle/>
        <a:p>
          <a:pPr algn="l"/>
          <a:endParaRPr lang="es-EC" sz="2200" b="1">
            <a:solidFill>
              <a:schemeClr val="tx1"/>
            </a:solidFill>
          </a:endParaRPr>
        </a:p>
      </dgm:t>
    </dgm:pt>
    <dgm:pt modelId="{4854300E-0BA7-4710-903B-56CF02109062}">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PLANTEAMIENTO DEL PROBLEMA</a:t>
          </a:r>
        </a:p>
      </dgm:t>
    </dgm:pt>
    <dgm:pt modelId="{3C1E77AB-66E9-4963-8884-58097B6E4B41}" type="parTrans" cxnId="{FB039681-D798-464C-B86D-8AD15DF36C91}">
      <dgm:prSet/>
      <dgm:spPr/>
      <dgm:t>
        <a:bodyPr/>
        <a:lstStyle/>
        <a:p>
          <a:pPr algn="l"/>
          <a:endParaRPr lang="es-EC" sz="2200" b="1">
            <a:solidFill>
              <a:schemeClr val="tx1"/>
            </a:solidFill>
          </a:endParaRPr>
        </a:p>
      </dgm:t>
    </dgm:pt>
    <dgm:pt modelId="{C56322C2-0CFF-430D-9678-58EAA21D62DA}" type="sibTrans" cxnId="{FB039681-D798-464C-B86D-8AD15DF36C91}">
      <dgm:prSet/>
      <dgm:spPr/>
      <dgm:t>
        <a:bodyPr/>
        <a:lstStyle/>
        <a:p>
          <a:pPr algn="l"/>
          <a:endParaRPr lang="es-EC" sz="2200" b="1">
            <a:solidFill>
              <a:schemeClr val="tx1"/>
            </a:solidFill>
          </a:endParaRPr>
        </a:p>
      </dgm:t>
    </dgm:pt>
    <dgm:pt modelId="{42EF9BB3-06F8-4B12-8467-231A0BA1B23B}">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OBJETIVOS</a:t>
          </a:r>
        </a:p>
      </dgm:t>
    </dgm:pt>
    <dgm:pt modelId="{BD54A370-51E7-4CAD-ACAC-8A768FE953D8}" type="parTrans" cxnId="{F8F4CCA5-4C66-4BC6-B6A6-4797E90D15AF}">
      <dgm:prSet/>
      <dgm:spPr/>
      <dgm:t>
        <a:bodyPr/>
        <a:lstStyle/>
        <a:p>
          <a:pPr algn="l"/>
          <a:endParaRPr lang="es-EC" sz="2200" b="1">
            <a:solidFill>
              <a:schemeClr val="tx1"/>
            </a:solidFill>
          </a:endParaRPr>
        </a:p>
      </dgm:t>
    </dgm:pt>
    <dgm:pt modelId="{6C803EAD-53CE-4BF2-9C3D-CF45690912B1}" type="sibTrans" cxnId="{F8F4CCA5-4C66-4BC6-B6A6-4797E90D15AF}">
      <dgm:prSet/>
      <dgm:spPr/>
      <dgm:t>
        <a:bodyPr/>
        <a:lstStyle/>
        <a:p>
          <a:pPr algn="l"/>
          <a:endParaRPr lang="es-EC" sz="2200" b="1">
            <a:solidFill>
              <a:schemeClr val="tx1"/>
            </a:solidFill>
          </a:endParaRPr>
        </a:p>
      </dgm:t>
    </dgm:pt>
    <dgm:pt modelId="{D0C0DDC9-EBB5-4154-8C81-EBF3550BFB0C}">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CARACTERIZACIÓN DE LOS MATERIALES: ÁRIDOS &amp; FIBRA DE CAUCHO</a:t>
          </a:r>
        </a:p>
      </dgm:t>
    </dgm:pt>
    <dgm:pt modelId="{AB49579A-CED4-406B-96CC-085E67C128D5}" type="parTrans" cxnId="{584E091C-CEF2-48E9-A8EF-45C92F9E7E95}">
      <dgm:prSet/>
      <dgm:spPr/>
      <dgm:t>
        <a:bodyPr/>
        <a:lstStyle/>
        <a:p>
          <a:pPr algn="l"/>
          <a:endParaRPr lang="es-EC" sz="2200" b="1">
            <a:solidFill>
              <a:schemeClr val="tx1"/>
            </a:solidFill>
          </a:endParaRPr>
        </a:p>
      </dgm:t>
    </dgm:pt>
    <dgm:pt modelId="{427761BC-7517-444B-9FBD-EDF290C1CEB9}" type="sibTrans" cxnId="{584E091C-CEF2-48E9-A8EF-45C92F9E7E95}">
      <dgm:prSet/>
      <dgm:spPr/>
      <dgm:t>
        <a:bodyPr/>
        <a:lstStyle/>
        <a:p>
          <a:pPr algn="l"/>
          <a:endParaRPr lang="es-EC" sz="2200" b="1">
            <a:solidFill>
              <a:schemeClr val="tx1"/>
            </a:solidFill>
          </a:endParaRPr>
        </a:p>
      </dgm:t>
    </dgm:pt>
    <dgm:pt modelId="{08C6F59A-5055-4B7E-80BC-BA8A215B4E15}">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DOSIFICACIÓN Y ELABORACIÓN DE PANELES</a:t>
          </a:r>
        </a:p>
      </dgm:t>
    </dgm:pt>
    <dgm:pt modelId="{79032FDD-0F5B-48C7-B0FC-AC2A99573B8E}" type="parTrans" cxnId="{AF500166-60B7-49CA-B875-EFF3F05458E6}">
      <dgm:prSet/>
      <dgm:spPr/>
      <dgm:t>
        <a:bodyPr/>
        <a:lstStyle/>
        <a:p>
          <a:pPr algn="l"/>
          <a:endParaRPr lang="es-EC" sz="2200" b="1">
            <a:solidFill>
              <a:schemeClr val="tx1"/>
            </a:solidFill>
          </a:endParaRPr>
        </a:p>
      </dgm:t>
    </dgm:pt>
    <dgm:pt modelId="{0CEAA9DC-EDA7-4EA1-ACB4-4B23A0166C07}" type="sibTrans" cxnId="{AF500166-60B7-49CA-B875-EFF3F05458E6}">
      <dgm:prSet/>
      <dgm:spPr/>
      <dgm:t>
        <a:bodyPr/>
        <a:lstStyle/>
        <a:p>
          <a:pPr algn="l"/>
          <a:endParaRPr lang="es-EC" sz="2200" b="1">
            <a:solidFill>
              <a:schemeClr val="tx1"/>
            </a:solidFill>
          </a:endParaRPr>
        </a:p>
      </dgm:t>
    </dgm:pt>
    <dgm:pt modelId="{A878FDEE-8A8C-45EF-B070-D04B61065199}">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a:r>
            <a:rPr lang="es-EC" sz="2200" b="1" dirty="0">
              <a:solidFill>
                <a:schemeClr val="tx1"/>
              </a:solidFill>
            </a:rPr>
            <a:t>RESULTADOS</a:t>
          </a:r>
        </a:p>
      </dgm:t>
    </dgm:pt>
    <dgm:pt modelId="{E155A0E9-E090-4104-AEA7-9B5801BBCA66}" type="parTrans" cxnId="{68784DC2-EA51-4DDA-958F-734693233821}">
      <dgm:prSet/>
      <dgm:spPr/>
      <dgm:t>
        <a:bodyPr/>
        <a:lstStyle/>
        <a:p>
          <a:pPr algn="l"/>
          <a:endParaRPr lang="es-EC" sz="2200" b="1">
            <a:solidFill>
              <a:schemeClr val="tx1"/>
            </a:solidFill>
          </a:endParaRPr>
        </a:p>
      </dgm:t>
    </dgm:pt>
    <dgm:pt modelId="{8DF09DE6-C552-461B-9BDB-E3ECDF6E7B41}" type="sibTrans" cxnId="{68784DC2-EA51-4DDA-958F-734693233821}">
      <dgm:prSet/>
      <dgm:spPr/>
      <dgm:t>
        <a:bodyPr/>
        <a:lstStyle/>
        <a:p>
          <a:pPr algn="l"/>
          <a:endParaRPr lang="es-EC" sz="2200" b="1">
            <a:solidFill>
              <a:schemeClr val="tx1"/>
            </a:solidFill>
          </a:endParaRPr>
        </a:p>
      </dgm:t>
    </dgm:pt>
    <dgm:pt modelId="{AF7E0267-7DFE-4223-B027-CF1C7C7C1443}">
      <dgm:prSet custT="1">
        <dgm:style>
          <a:lnRef idx="1">
            <a:schemeClr val="accent2"/>
          </a:lnRef>
          <a:fillRef idx="2">
            <a:schemeClr val="accent2"/>
          </a:fillRef>
          <a:effectRef idx="1">
            <a:schemeClr val="accent2"/>
          </a:effectRef>
          <a:fontRef idx="minor">
            <a:schemeClr val="dk1"/>
          </a:fontRef>
        </dgm:style>
      </dgm:prSet>
      <dgm:spPr>
        <a:ln/>
      </dgm:spPr>
      <dgm:t>
        <a:bodyPr/>
        <a:lstStyle/>
        <a:p>
          <a:pPr algn="l"/>
          <a:r>
            <a:rPr lang="es-EC" sz="2200" b="1" dirty="0">
              <a:solidFill>
                <a:schemeClr val="tx1"/>
              </a:solidFill>
            </a:rPr>
            <a:t>CONCLUSIONES Y RECOMENDACIONES</a:t>
          </a:r>
        </a:p>
      </dgm:t>
    </dgm:pt>
    <dgm:pt modelId="{DF0C8ED0-91D7-4C48-B042-C2A88640C1C0}" type="parTrans" cxnId="{DD3875D2-5319-4094-BF19-B11E7EE43F87}">
      <dgm:prSet/>
      <dgm:spPr/>
      <dgm:t>
        <a:bodyPr/>
        <a:lstStyle/>
        <a:p>
          <a:pPr algn="l"/>
          <a:endParaRPr lang="es-EC" sz="2200" b="1">
            <a:solidFill>
              <a:schemeClr val="tx1"/>
            </a:solidFill>
          </a:endParaRPr>
        </a:p>
      </dgm:t>
    </dgm:pt>
    <dgm:pt modelId="{122A9666-3061-4117-A33B-209A2BDDC109}" type="sibTrans" cxnId="{DD3875D2-5319-4094-BF19-B11E7EE43F87}">
      <dgm:prSet/>
      <dgm:spPr/>
      <dgm:t>
        <a:bodyPr/>
        <a:lstStyle/>
        <a:p>
          <a:pPr algn="l"/>
          <a:endParaRPr lang="es-EC" sz="2200" b="1">
            <a:solidFill>
              <a:schemeClr val="tx1"/>
            </a:solidFill>
          </a:endParaRPr>
        </a:p>
      </dgm:t>
    </dgm:pt>
    <dgm:pt modelId="{C2424F9A-35EE-453E-98C7-2E4A85508C8F}" type="pres">
      <dgm:prSet presAssocID="{7CCF5134-4AEC-4129-96CF-C1A041F9529D}" presName="linearFlow" presStyleCnt="0">
        <dgm:presLayoutVars>
          <dgm:dir/>
          <dgm:resizeHandles val="exact"/>
        </dgm:presLayoutVars>
      </dgm:prSet>
      <dgm:spPr/>
    </dgm:pt>
    <dgm:pt modelId="{1A0C49AB-BEF7-4EB0-AFE1-E8344C05D573}" type="pres">
      <dgm:prSet presAssocID="{57D95DCE-8CAC-4B45-A721-9829A3CEC3E5}" presName="composite" presStyleCnt="0"/>
      <dgm:spPr/>
    </dgm:pt>
    <dgm:pt modelId="{A237A07A-C42D-479C-B23A-6C0929638705}" type="pres">
      <dgm:prSet presAssocID="{57D95DCE-8CAC-4B45-A721-9829A3CEC3E5}" presName="imgShp" presStyleLbl="fgImgPlace1" presStyleIdx="0" presStyleCnt="7"/>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11AB68EC-8F97-4F92-9CF9-32DC056D7A10}" type="pres">
      <dgm:prSet presAssocID="{57D95DCE-8CAC-4B45-A721-9829A3CEC3E5}" presName="txShp" presStyleLbl="node1" presStyleIdx="0" presStyleCnt="7">
        <dgm:presLayoutVars>
          <dgm:bulletEnabled val="1"/>
        </dgm:presLayoutVars>
      </dgm:prSet>
      <dgm:spPr/>
    </dgm:pt>
    <dgm:pt modelId="{8F2F06FD-87C7-416C-B520-95C98457AAA0}" type="pres">
      <dgm:prSet presAssocID="{A4307325-6AFF-4215-A355-A25622200EAB}" presName="spacing" presStyleCnt="0"/>
      <dgm:spPr/>
    </dgm:pt>
    <dgm:pt modelId="{8E287580-79A6-4129-A5B2-D6C65D22E81A}" type="pres">
      <dgm:prSet presAssocID="{4854300E-0BA7-4710-903B-56CF02109062}" presName="composite" presStyleCnt="0"/>
      <dgm:spPr/>
    </dgm:pt>
    <dgm:pt modelId="{6DC49F5C-3D27-4D90-91E0-1B8445AD2682}" type="pres">
      <dgm:prSet presAssocID="{4854300E-0BA7-4710-903B-56CF02109062}" presName="imgShp" presStyleLbl="fgImgPlace1" presStyleIdx="1" presStyleCnt="7"/>
      <dgm:spPr>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52605D2-0B68-452A-B30C-6E360806665A}" type="pres">
      <dgm:prSet presAssocID="{4854300E-0BA7-4710-903B-56CF02109062}" presName="txShp" presStyleLbl="node1" presStyleIdx="1" presStyleCnt="7">
        <dgm:presLayoutVars>
          <dgm:bulletEnabled val="1"/>
        </dgm:presLayoutVars>
      </dgm:prSet>
      <dgm:spPr/>
    </dgm:pt>
    <dgm:pt modelId="{9C7190D2-2C35-4B5C-974C-C933945AFC79}" type="pres">
      <dgm:prSet presAssocID="{C56322C2-0CFF-430D-9678-58EAA21D62DA}" presName="spacing" presStyleCnt="0"/>
      <dgm:spPr/>
    </dgm:pt>
    <dgm:pt modelId="{0646F085-2968-4454-B167-BEEF6B6950E8}" type="pres">
      <dgm:prSet presAssocID="{42EF9BB3-06F8-4B12-8467-231A0BA1B23B}" presName="composite" presStyleCnt="0"/>
      <dgm:spPr/>
    </dgm:pt>
    <dgm:pt modelId="{1F9C27B9-E2CB-4A0A-9F73-1A751D79C308}" type="pres">
      <dgm:prSet presAssocID="{42EF9BB3-06F8-4B12-8467-231A0BA1B23B}" presName="imgShp" presStyleLbl="fgImgPlace1" presStyleIdx="2" presStyleCnt="7"/>
      <dgm:spPr>
        <a:blipFill>
          <a:blip xmlns:r="http://schemas.openxmlformats.org/officeDocument/2006/relationships" r:embed="rId3">
            <a:duotone>
              <a:schemeClr val="accent1">
                <a:shade val="45000"/>
                <a:satMod val="135000"/>
              </a:schemeClr>
              <a:prstClr val="white"/>
            </a:duotone>
          </a:blip>
          <a:srcRect/>
          <a:stretch>
            <a:fillRect/>
          </a:stretch>
        </a:blipFill>
      </dgm:spPr>
    </dgm:pt>
    <dgm:pt modelId="{FB21CF82-77E6-4E9C-89C4-CD88F4B313B3}" type="pres">
      <dgm:prSet presAssocID="{42EF9BB3-06F8-4B12-8467-231A0BA1B23B}" presName="txShp" presStyleLbl="node1" presStyleIdx="2" presStyleCnt="7">
        <dgm:presLayoutVars>
          <dgm:bulletEnabled val="1"/>
        </dgm:presLayoutVars>
      </dgm:prSet>
      <dgm:spPr/>
    </dgm:pt>
    <dgm:pt modelId="{CAAE695F-D948-4930-834A-0049878FD9A1}" type="pres">
      <dgm:prSet presAssocID="{6C803EAD-53CE-4BF2-9C3D-CF45690912B1}" presName="spacing" presStyleCnt="0"/>
      <dgm:spPr/>
    </dgm:pt>
    <dgm:pt modelId="{A4F51C14-DE2D-416A-AF24-4CF44DAAFB19}" type="pres">
      <dgm:prSet presAssocID="{D0C0DDC9-EBB5-4154-8C81-EBF3550BFB0C}" presName="composite" presStyleCnt="0"/>
      <dgm:spPr/>
    </dgm:pt>
    <dgm:pt modelId="{FA424F40-6819-4420-8EBD-FEF2895BC795}" type="pres">
      <dgm:prSet presAssocID="{D0C0DDC9-EBB5-4154-8C81-EBF3550BFB0C}" presName="imgShp" presStyleLbl="fgImgPlace1" presStyleIdx="3" presStyleCnt="7"/>
      <dgm:spPr>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574E570-98E7-4EA0-B387-E865AE5479E2}" type="pres">
      <dgm:prSet presAssocID="{D0C0DDC9-EBB5-4154-8C81-EBF3550BFB0C}" presName="txShp" presStyleLbl="node1" presStyleIdx="3" presStyleCnt="7">
        <dgm:presLayoutVars>
          <dgm:bulletEnabled val="1"/>
        </dgm:presLayoutVars>
      </dgm:prSet>
      <dgm:spPr/>
    </dgm:pt>
    <dgm:pt modelId="{66308A38-01AA-4BC9-92E8-EF2B926F1D12}" type="pres">
      <dgm:prSet presAssocID="{427761BC-7517-444B-9FBD-EDF290C1CEB9}" presName="spacing" presStyleCnt="0"/>
      <dgm:spPr/>
    </dgm:pt>
    <dgm:pt modelId="{3E880358-44F0-4048-AB53-B34C3A748154}" type="pres">
      <dgm:prSet presAssocID="{08C6F59A-5055-4B7E-80BC-BA8A215B4E15}" presName="composite" presStyleCnt="0"/>
      <dgm:spPr/>
    </dgm:pt>
    <dgm:pt modelId="{BF6BFBEE-BDC5-41DB-B775-FFEE3F7ECB8D}" type="pres">
      <dgm:prSet presAssocID="{08C6F59A-5055-4B7E-80BC-BA8A215B4E15}" presName="imgShp" presStyleLbl="fgImgPlace1" presStyleIdx="4" presStyleCnt="7"/>
      <dgm:spPr>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46895126-6313-4637-B75A-9DE5C97FDB3F}" type="pres">
      <dgm:prSet presAssocID="{08C6F59A-5055-4B7E-80BC-BA8A215B4E15}" presName="txShp" presStyleLbl="node1" presStyleIdx="4" presStyleCnt="7">
        <dgm:presLayoutVars>
          <dgm:bulletEnabled val="1"/>
        </dgm:presLayoutVars>
      </dgm:prSet>
      <dgm:spPr/>
    </dgm:pt>
    <dgm:pt modelId="{F346E9E5-3BE4-482D-B9CF-70A2FBDFAA67}" type="pres">
      <dgm:prSet presAssocID="{0CEAA9DC-EDA7-4EA1-ACB4-4B23A0166C07}" presName="spacing" presStyleCnt="0"/>
      <dgm:spPr/>
    </dgm:pt>
    <dgm:pt modelId="{C9BA4F53-7AA6-4690-8D05-A36D9522E852}" type="pres">
      <dgm:prSet presAssocID="{A878FDEE-8A8C-45EF-B070-D04B61065199}" presName="composite" presStyleCnt="0"/>
      <dgm:spPr/>
    </dgm:pt>
    <dgm:pt modelId="{0A9AC463-B453-4163-9A6E-CEC6AC4BDDCC}" type="pres">
      <dgm:prSet presAssocID="{A878FDEE-8A8C-45EF-B070-D04B61065199}" presName="imgShp" presStyleLbl="fgImgPlace1" presStyleIdx="5" presStyleCnt="7"/>
      <dgm:spPr>
        <a:blipFill>
          <a:blip xmlns:r="http://schemas.openxmlformats.org/officeDocument/2006/relationships"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792E26EF-EE98-43B7-ADE2-FFCB4DFBF62C}" type="pres">
      <dgm:prSet presAssocID="{A878FDEE-8A8C-45EF-B070-D04B61065199}" presName="txShp" presStyleLbl="node1" presStyleIdx="5" presStyleCnt="7">
        <dgm:presLayoutVars>
          <dgm:bulletEnabled val="1"/>
        </dgm:presLayoutVars>
      </dgm:prSet>
      <dgm:spPr/>
    </dgm:pt>
    <dgm:pt modelId="{5CB1A05F-7493-48C9-92B2-4F75E4360F37}" type="pres">
      <dgm:prSet presAssocID="{8DF09DE6-C552-461B-9BDB-E3ECDF6E7B41}" presName="spacing" presStyleCnt="0"/>
      <dgm:spPr/>
    </dgm:pt>
    <dgm:pt modelId="{64FDCACB-B758-479C-BB9E-41BE8611FF5B}" type="pres">
      <dgm:prSet presAssocID="{AF7E0267-7DFE-4223-B027-CF1C7C7C1443}" presName="composite" presStyleCnt="0"/>
      <dgm:spPr/>
    </dgm:pt>
    <dgm:pt modelId="{F7338FE7-AEC8-4743-BA3A-91117A05A4FC}" type="pres">
      <dgm:prSet presAssocID="{AF7E0267-7DFE-4223-B027-CF1C7C7C1443}" presName="imgShp"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860E6DFC-A317-4B2A-A4CC-D2F49256E009}" type="pres">
      <dgm:prSet presAssocID="{AF7E0267-7DFE-4223-B027-CF1C7C7C1443}" presName="txShp" presStyleLbl="node1" presStyleIdx="6" presStyleCnt="7">
        <dgm:presLayoutVars>
          <dgm:bulletEnabled val="1"/>
        </dgm:presLayoutVars>
      </dgm:prSet>
      <dgm:spPr/>
    </dgm:pt>
  </dgm:ptLst>
  <dgm:cxnLst>
    <dgm:cxn modelId="{3AB62E18-8047-4178-BE72-7BBAEC9FA200}" srcId="{7CCF5134-4AEC-4129-96CF-C1A041F9529D}" destId="{57D95DCE-8CAC-4B45-A721-9829A3CEC3E5}" srcOrd="0" destOrd="0" parTransId="{7ABE798C-100A-4187-A7BB-38E3FE4FBB86}" sibTransId="{A4307325-6AFF-4215-A355-A25622200EAB}"/>
    <dgm:cxn modelId="{584E091C-CEF2-48E9-A8EF-45C92F9E7E95}" srcId="{7CCF5134-4AEC-4129-96CF-C1A041F9529D}" destId="{D0C0DDC9-EBB5-4154-8C81-EBF3550BFB0C}" srcOrd="3" destOrd="0" parTransId="{AB49579A-CED4-406B-96CC-085E67C128D5}" sibTransId="{427761BC-7517-444B-9FBD-EDF290C1CEB9}"/>
    <dgm:cxn modelId="{CC50462B-1C0F-4D7A-A39F-94D8439EB55C}" type="presOf" srcId="{57D95DCE-8CAC-4B45-A721-9829A3CEC3E5}" destId="{11AB68EC-8F97-4F92-9CF9-32DC056D7A10}" srcOrd="0" destOrd="0" presId="urn:microsoft.com/office/officeart/2005/8/layout/vList3"/>
    <dgm:cxn modelId="{D2D8FC40-9493-4C42-9CBF-9569100CEA81}" type="presOf" srcId="{A878FDEE-8A8C-45EF-B070-D04B61065199}" destId="{792E26EF-EE98-43B7-ADE2-FFCB4DFBF62C}" srcOrd="0" destOrd="0" presId="urn:microsoft.com/office/officeart/2005/8/layout/vList3"/>
    <dgm:cxn modelId="{AF500166-60B7-49CA-B875-EFF3F05458E6}" srcId="{7CCF5134-4AEC-4129-96CF-C1A041F9529D}" destId="{08C6F59A-5055-4B7E-80BC-BA8A215B4E15}" srcOrd="4" destOrd="0" parTransId="{79032FDD-0F5B-48C7-B0FC-AC2A99573B8E}" sibTransId="{0CEAA9DC-EDA7-4EA1-ACB4-4B23A0166C07}"/>
    <dgm:cxn modelId="{45540168-6F61-4AD0-A4A2-D1D080011F98}" type="presOf" srcId="{D0C0DDC9-EBB5-4154-8C81-EBF3550BFB0C}" destId="{5574E570-98E7-4EA0-B387-E865AE5479E2}" srcOrd="0" destOrd="0" presId="urn:microsoft.com/office/officeart/2005/8/layout/vList3"/>
    <dgm:cxn modelId="{20C3DB4B-DB79-4B5F-ADEC-CAC4F65CDD0D}" type="presOf" srcId="{4854300E-0BA7-4710-903B-56CF02109062}" destId="{552605D2-0B68-452A-B30C-6E360806665A}" srcOrd="0" destOrd="0" presId="urn:microsoft.com/office/officeart/2005/8/layout/vList3"/>
    <dgm:cxn modelId="{FB039681-D798-464C-B86D-8AD15DF36C91}" srcId="{7CCF5134-4AEC-4129-96CF-C1A041F9529D}" destId="{4854300E-0BA7-4710-903B-56CF02109062}" srcOrd="1" destOrd="0" parTransId="{3C1E77AB-66E9-4963-8884-58097B6E4B41}" sibTransId="{C56322C2-0CFF-430D-9678-58EAA21D62DA}"/>
    <dgm:cxn modelId="{4A15B883-8BD7-49DD-BD9F-15DDD570FE59}" type="presOf" srcId="{42EF9BB3-06F8-4B12-8467-231A0BA1B23B}" destId="{FB21CF82-77E6-4E9C-89C4-CD88F4B313B3}" srcOrd="0" destOrd="0" presId="urn:microsoft.com/office/officeart/2005/8/layout/vList3"/>
    <dgm:cxn modelId="{457B7C84-5F66-4C72-BC0B-4DCFC3ED1A39}" type="presOf" srcId="{08C6F59A-5055-4B7E-80BC-BA8A215B4E15}" destId="{46895126-6313-4637-B75A-9DE5C97FDB3F}" srcOrd="0" destOrd="0" presId="urn:microsoft.com/office/officeart/2005/8/layout/vList3"/>
    <dgm:cxn modelId="{F8F4CCA5-4C66-4BC6-B6A6-4797E90D15AF}" srcId="{7CCF5134-4AEC-4129-96CF-C1A041F9529D}" destId="{42EF9BB3-06F8-4B12-8467-231A0BA1B23B}" srcOrd="2" destOrd="0" parTransId="{BD54A370-51E7-4CAD-ACAC-8A768FE953D8}" sibTransId="{6C803EAD-53CE-4BF2-9C3D-CF45690912B1}"/>
    <dgm:cxn modelId="{68784DC2-EA51-4DDA-958F-734693233821}" srcId="{7CCF5134-4AEC-4129-96CF-C1A041F9529D}" destId="{A878FDEE-8A8C-45EF-B070-D04B61065199}" srcOrd="5" destOrd="0" parTransId="{E155A0E9-E090-4104-AEA7-9B5801BBCA66}" sibTransId="{8DF09DE6-C552-461B-9BDB-E3ECDF6E7B41}"/>
    <dgm:cxn modelId="{DD3875D2-5319-4094-BF19-B11E7EE43F87}" srcId="{7CCF5134-4AEC-4129-96CF-C1A041F9529D}" destId="{AF7E0267-7DFE-4223-B027-CF1C7C7C1443}" srcOrd="6" destOrd="0" parTransId="{DF0C8ED0-91D7-4C48-B042-C2A88640C1C0}" sibTransId="{122A9666-3061-4117-A33B-209A2BDDC109}"/>
    <dgm:cxn modelId="{85F90AD8-2A35-4D8C-AE44-A8C8D7AB7B42}" type="presOf" srcId="{AF7E0267-7DFE-4223-B027-CF1C7C7C1443}" destId="{860E6DFC-A317-4B2A-A4CC-D2F49256E009}" srcOrd="0" destOrd="0" presId="urn:microsoft.com/office/officeart/2005/8/layout/vList3"/>
    <dgm:cxn modelId="{5D1975EA-5B6C-42ED-AE13-D8900A25C9E5}" type="presOf" srcId="{7CCF5134-4AEC-4129-96CF-C1A041F9529D}" destId="{C2424F9A-35EE-453E-98C7-2E4A85508C8F}" srcOrd="0" destOrd="0" presId="urn:microsoft.com/office/officeart/2005/8/layout/vList3"/>
    <dgm:cxn modelId="{E4D37244-D3D7-4F30-A015-08EEBDA7B13D}" type="presParOf" srcId="{C2424F9A-35EE-453E-98C7-2E4A85508C8F}" destId="{1A0C49AB-BEF7-4EB0-AFE1-E8344C05D573}" srcOrd="0" destOrd="0" presId="urn:microsoft.com/office/officeart/2005/8/layout/vList3"/>
    <dgm:cxn modelId="{6FB6B0B4-016E-412D-A92F-8214C794BD8B}" type="presParOf" srcId="{1A0C49AB-BEF7-4EB0-AFE1-E8344C05D573}" destId="{A237A07A-C42D-479C-B23A-6C0929638705}" srcOrd="0" destOrd="0" presId="urn:microsoft.com/office/officeart/2005/8/layout/vList3"/>
    <dgm:cxn modelId="{FBA0E922-1DB9-44FF-BDBC-8E741571FE47}" type="presParOf" srcId="{1A0C49AB-BEF7-4EB0-AFE1-E8344C05D573}" destId="{11AB68EC-8F97-4F92-9CF9-32DC056D7A10}" srcOrd="1" destOrd="0" presId="urn:microsoft.com/office/officeart/2005/8/layout/vList3"/>
    <dgm:cxn modelId="{BF9D700C-D961-4428-8275-4CA118BB9209}" type="presParOf" srcId="{C2424F9A-35EE-453E-98C7-2E4A85508C8F}" destId="{8F2F06FD-87C7-416C-B520-95C98457AAA0}" srcOrd="1" destOrd="0" presId="urn:microsoft.com/office/officeart/2005/8/layout/vList3"/>
    <dgm:cxn modelId="{80350CDC-A54E-4EBC-8422-93C17CF2A0CF}" type="presParOf" srcId="{C2424F9A-35EE-453E-98C7-2E4A85508C8F}" destId="{8E287580-79A6-4129-A5B2-D6C65D22E81A}" srcOrd="2" destOrd="0" presId="urn:microsoft.com/office/officeart/2005/8/layout/vList3"/>
    <dgm:cxn modelId="{76EA9C62-FFB3-45CA-B895-BE4079D84C71}" type="presParOf" srcId="{8E287580-79A6-4129-A5B2-D6C65D22E81A}" destId="{6DC49F5C-3D27-4D90-91E0-1B8445AD2682}" srcOrd="0" destOrd="0" presId="urn:microsoft.com/office/officeart/2005/8/layout/vList3"/>
    <dgm:cxn modelId="{DBE74926-06CD-4E1C-B447-96BC4ECDE990}" type="presParOf" srcId="{8E287580-79A6-4129-A5B2-D6C65D22E81A}" destId="{552605D2-0B68-452A-B30C-6E360806665A}" srcOrd="1" destOrd="0" presId="urn:microsoft.com/office/officeart/2005/8/layout/vList3"/>
    <dgm:cxn modelId="{03DA80F2-589E-4842-9259-B3D93DF27EC4}" type="presParOf" srcId="{C2424F9A-35EE-453E-98C7-2E4A85508C8F}" destId="{9C7190D2-2C35-4B5C-974C-C933945AFC79}" srcOrd="3" destOrd="0" presId="urn:microsoft.com/office/officeart/2005/8/layout/vList3"/>
    <dgm:cxn modelId="{3BAD9668-A01B-4287-8054-07F5A8D0B4E8}" type="presParOf" srcId="{C2424F9A-35EE-453E-98C7-2E4A85508C8F}" destId="{0646F085-2968-4454-B167-BEEF6B6950E8}" srcOrd="4" destOrd="0" presId="urn:microsoft.com/office/officeart/2005/8/layout/vList3"/>
    <dgm:cxn modelId="{74ABAA68-010C-4746-B601-A61AA411A835}" type="presParOf" srcId="{0646F085-2968-4454-B167-BEEF6B6950E8}" destId="{1F9C27B9-E2CB-4A0A-9F73-1A751D79C308}" srcOrd="0" destOrd="0" presId="urn:microsoft.com/office/officeart/2005/8/layout/vList3"/>
    <dgm:cxn modelId="{870D59F4-ED7B-4074-8939-A2EFA6757E78}" type="presParOf" srcId="{0646F085-2968-4454-B167-BEEF6B6950E8}" destId="{FB21CF82-77E6-4E9C-89C4-CD88F4B313B3}" srcOrd="1" destOrd="0" presId="urn:microsoft.com/office/officeart/2005/8/layout/vList3"/>
    <dgm:cxn modelId="{CE437A11-978A-4122-A3AA-617FE3935BEB}" type="presParOf" srcId="{C2424F9A-35EE-453E-98C7-2E4A85508C8F}" destId="{CAAE695F-D948-4930-834A-0049878FD9A1}" srcOrd="5" destOrd="0" presId="urn:microsoft.com/office/officeart/2005/8/layout/vList3"/>
    <dgm:cxn modelId="{3F17D065-3329-49C9-A799-A578011E39E2}" type="presParOf" srcId="{C2424F9A-35EE-453E-98C7-2E4A85508C8F}" destId="{A4F51C14-DE2D-416A-AF24-4CF44DAAFB19}" srcOrd="6" destOrd="0" presId="urn:microsoft.com/office/officeart/2005/8/layout/vList3"/>
    <dgm:cxn modelId="{0251EFAA-BA80-4357-B200-82E8CA315723}" type="presParOf" srcId="{A4F51C14-DE2D-416A-AF24-4CF44DAAFB19}" destId="{FA424F40-6819-4420-8EBD-FEF2895BC795}" srcOrd="0" destOrd="0" presId="urn:microsoft.com/office/officeart/2005/8/layout/vList3"/>
    <dgm:cxn modelId="{63C80F73-9888-4521-AA39-A377D81705BF}" type="presParOf" srcId="{A4F51C14-DE2D-416A-AF24-4CF44DAAFB19}" destId="{5574E570-98E7-4EA0-B387-E865AE5479E2}" srcOrd="1" destOrd="0" presId="urn:microsoft.com/office/officeart/2005/8/layout/vList3"/>
    <dgm:cxn modelId="{D7D992A2-387B-4DB3-AB3A-55A14B00CBFE}" type="presParOf" srcId="{C2424F9A-35EE-453E-98C7-2E4A85508C8F}" destId="{66308A38-01AA-4BC9-92E8-EF2B926F1D12}" srcOrd="7" destOrd="0" presId="urn:microsoft.com/office/officeart/2005/8/layout/vList3"/>
    <dgm:cxn modelId="{15997045-C781-4D4B-BCAD-F8BD6FF44FA0}" type="presParOf" srcId="{C2424F9A-35EE-453E-98C7-2E4A85508C8F}" destId="{3E880358-44F0-4048-AB53-B34C3A748154}" srcOrd="8" destOrd="0" presId="urn:microsoft.com/office/officeart/2005/8/layout/vList3"/>
    <dgm:cxn modelId="{44DC5FA0-70E6-410F-8277-F5D03674AEB3}" type="presParOf" srcId="{3E880358-44F0-4048-AB53-B34C3A748154}" destId="{BF6BFBEE-BDC5-41DB-B775-FFEE3F7ECB8D}" srcOrd="0" destOrd="0" presId="urn:microsoft.com/office/officeart/2005/8/layout/vList3"/>
    <dgm:cxn modelId="{58B3630A-92C8-4F12-B917-890DA842CF7F}" type="presParOf" srcId="{3E880358-44F0-4048-AB53-B34C3A748154}" destId="{46895126-6313-4637-B75A-9DE5C97FDB3F}" srcOrd="1" destOrd="0" presId="urn:microsoft.com/office/officeart/2005/8/layout/vList3"/>
    <dgm:cxn modelId="{35A33E5D-C259-486A-B921-D71E2176F134}" type="presParOf" srcId="{C2424F9A-35EE-453E-98C7-2E4A85508C8F}" destId="{F346E9E5-3BE4-482D-B9CF-70A2FBDFAA67}" srcOrd="9" destOrd="0" presId="urn:microsoft.com/office/officeart/2005/8/layout/vList3"/>
    <dgm:cxn modelId="{1B161830-7CC6-4CB6-AB4B-11A7BCAD42AB}" type="presParOf" srcId="{C2424F9A-35EE-453E-98C7-2E4A85508C8F}" destId="{C9BA4F53-7AA6-4690-8D05-A36D9522E852}" srcOrd="10" destOrd="0" presId="urn:microsoft.com/office/officeart/2005/8/layout/vList3"/>
    <dgm:cxn modelId="{92BD7C02-12EA-4D3B-92FF-EAB4A7A98870}" type="presParOf" srcId="{C9BA4F53-7AA6-4690-8D05-A36D9522E852}" destId="{0A9AC463-B453-4163-9A6E-CEC6AC4BDDCC}" srcOrd="0" destOrd="0" presId="urn:microsoft.com/office/officeart/2005/8/layout/vList3"/>
    <dgm:cxn modelId="{97A4AA8F-B4E7-4A60-B07A-C1AFEE816493}" type="presParOf" srcId="{C9BA4F53-7AA6-4690-8D05-A36D9522E852}" destId="{792E26EF-EE98-43B7-ADE2-FFCB4DFBF62C}" srcOrd="1" destOrd="0" presId="urn:microsoft.com/office/officeart/2005/8/layout/vList3"/>
    <dgm:cxn modelId="{80ECAD0A-5B0A-4133-B43D-DF4BFF1493FD}" type="presParOf" srcId="{C2424F9A-35EE-453E-98C7-2E4A85508C8F}" destId="{5CB1A05F-7493-48C9-92B2-4F75E4360F37}" srcOrd="11" destOrd="0" presId="urn:microsoft.com/office/officeart/2005/8/layout/vList3"/>
    <dgm:cxn modelId="{D850A8D7-6FA1-47FF-8BF0-FB0D46051815}" type="presParOf" srcId="{C2424F9A-35EE-453E-98C7-2E4A85508C8F}" destId="{64FDCACB-B758-479C-BB9E-41BE8611FF5B}" srcOrd="12" destOrd="0" presId="urn:microsoft.com/office/officeart/2005/8/layout/vList3"/>
    <dgm:cxn modelId="{A0225D83-BD61-44CD-99DE-54C62DEB13E3}" type="presParOf" srcId="{64FDCACB-B758-479C-BB9E-41BE8611FF5B}" destId="{F7338FE7-AEC8-4743-BA3A-91117A05A4FC}" srcOrd="0" destOrd="0" presId="urn:microsoft.com/office/officeart/2005/8/layout/vList3"/>
    <dgm:cxn modelId="{ADDA805F-28BA-48B3-9193-8DEDDA7A59AF}" type="presParOf" srcId="{64FDCACB-B758-479C-BB9E-41BE8611FF5B}" destId="{860E6DFC-A317-4B2A-A4CC-D2F49256E009}"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B68EC-8F97-4F92-9CF9-32DC056D7A10}">
      <dsp:nvSpPr>
        <dsp:cNvPr id="0" name=""/>
        <dsp:cNvSpPr/>
      </dsp:nvSpPr>
      <dsp:spPr>
        <a:xfrm rot="10800000">
          <a:off x="2062554" y="2733"/>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GENERALIDADES: INTRODUCCIÓN – ANTECEDENTES</a:t>
          </a:r>
        </a:p>
      </dsp:txBody>
      <dsp:txXfrm rot="10800000">
        <a:off x="2208760" y="2733"/>
        <a:ext cx="7461983" cy="584823"/>
      </dsp:txXfrm>
    </dsp:sp>
    <dsp:sp modelId="{A237A07A-C42D-479C-B23A-6C0929638705}">
      <dsp:nvSpPr>
        <dsp:cNvPr id="0" name=""/>
        <dsp:cNvSpPr/>
      </dsp:nvSpPr>
      <dsp:spPr>
        <a:xfrm>
          <a:off x="1770142" y="2733"/>
          <a:ext cx="584823" cy="584823"/>
        </a:xfrm>
        <a:prstGeom prst="ellipse">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2605D2-0B68-452A-B30C-6E360806665A}">
      <dsp:nvSpPr>
        <dsp:cNvPr id="0" name=""/>
        <dsp:cNvSpPr/>
      </dsp:nvSpPr>
      <dsp:spPr>
        <a:xfrm rot="10800000">
          <a:off x="2062554" y="762131"/>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PLANTEAMIENTO DEL PROBLEMA</a:t>
          </a:r>
        </a:p>
      </dsp:txBody>
      <dsp:txXfrm rot="10800000">
        <a:off x="2208760" y="762131"/>
        <a:ext cx="7461983" cy="584823"/>
      </dsp:txXfrm>
    </dsp:sp>
    <dsp:sp modelId="{6DC49F5C-3D27-4D90-91E0-1B8445AD2682}">
      <dsp:nvSpPr>
        <dsp:cNvPr id="0" name=""/>
        <dsp:cNvSpPr/>
      </dsp:nvSpPr>
      <dsp:spPr>
        <a:xfrm>
          <a:off x="1770142" y="762131"/>
          <a:ext cx="584823" cy="584823"/>
        </a:xfrm>
        <a:prstGeom prst="ellipse">
          <a:avLst/>
        </a:prstGeom>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1CF82-77E6-4E9C-89C4-CD88F4B313B3}">
      <dsp:nvSpPr>
        <dsp:cNvPr id="0" name=""/>
        <dsp:cNvSpPr/>
      </dsp:nvSpPr>
      <dsp:spPr>
        <a:xfrm rot="10800000">
          <a:off x="2062554" y="1521528"/>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OBJETIVOS</a:t>
          </a:r>
        </a:p>
      </dsp:txBody>
      <dsp:txXfrm rot="10800000">
        <a:off x="2208760" y="1521528"/>
        <a:ext cx="7461983" cy="584823"/>
      </dsp:txXfrm>
    </dsp:sp>
    <dsp:sp modelId="{1F9C27B9-E2CB-4A0A-9F73-1A751D79C308}">
      <dsp:nvSpPr>
        <dsp:cNvPr id="0" name=""/>
        <dsp:cNvSpPr/>
      </dsp:nvSpPr>
      <dsp:spPr>
        <a:xfrm>
          <a:off x="1770142" y="1521528"/>
          <a:ext cx="584823" cy="584823"/>
        </a:xfrm>
        <a:prstGeom prst="ellipse">
          <a:avLst/>
        </a:prstGeom>
        <a:blipFill>
          <a:blip xmlns:r="http://schemas.openxmlformats.org/officeDocument/2006/relationships" r:embed="rId3">
            <a:duotone>
              <a:schemeClr val="accent1">
                <a:shade val="45000"/>
                <a:satMod val="135000"/>
              </a:schemeClr>
              <a:prstClr val="white"/>
            </a:duotone>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4E570-98E7-4EA0-B387-E865AE5479E2}">
      <dsp:nvSpPr>
        <dsp:cNvPr id="0" name=""/>
        <dsp:cNvSpPr/>
      </dsp:nvSpPr>
      <dsp:spPr>
        <a:xfrm rot="10800000">
          <a:off x="2062554" y="2280925"/>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CARACTERIZACIÓN DE LOS MATERIALES: ÁRIDOS &amp; FIBRA DE CAUCHO</a:t>
          </a:r>
        </a:p>
      </dsp:txBody>
      <dsp:txXfrm rot="10800000">
        <a:off x="2208760" y="2280925"/>
        <a:ext cx="7461983" cy="584823"/>
      </dsp:txXfrm>
    </dsp:sp>
    <dsp:sp modelId="{FA424F40-6819-4420-8EBD-FEF2895BC795}">
      <dsp:nvSpPr>
        <dsp:cNvPr id="0" name=""/>
        <dsp:cNvSpPr/>
      </dsp:nvSpPr>
      <dsp:spPr>
        <a:xfrm>
          <a:off x="1770142" y="2280925"/>
          <a:ext cx="584823" cy="584823"/>
        </a:xfrm>
        <a:prstGeom prst="ellipse">
          <a:avLst/>
        </a:prstGeom>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95126-6313-4637-B75A-9DE5C97FDB3F}">
      <dsp:nvSpPr>
        <dsp:cNvPr id="0" name=""/>
        <dsp:cNvSpPr/>
      </dsp:nvSpPr>
      <dsp:spPr>
        <a:xfrm rot="10800000">
          <a:off x="2062554" y="3040322"/>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DOSIFICACIÓN Y ELABORACIÓN DE PANELES</a:t>
          </a:r>
        </a:p>
      </dsp:txBody>
      <dsp:txXfrm rot="10800000">
        <a:off x="2208760" y="3040322"/>
        <a:ext cx="7461983" cy="584823"/>
      </dsp:txXfrm>
    </dsp:sp>
    <dsp:sp modelId="{BF6BFBEE-BDC5-41DB-B775-FFEE3F7ECB8D}">
      <dsp:nvSpPr>
        <dsp:cNvPr id="0" name=""/>
        <dsp:cNvSpPr/>
      </dsp:nvSpPr>
      <dsp:spPr>
        <a:xfrm>
          <a:off x="1770142" y="3040322"/>
          <a:ext cx="584823" cy="584823"/>
        </a:xfrm>
        <a:prstGeom prst="ellipse">
          <a:avLst/>
        </a:prstGeom>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2E26EF-EE98-43B7-ADE2-FFCB4DFBF62C}">
      <dsp:nvSpPr>
        <dsp:cNvPr id="0" name=""/>
        <dsp:cNvSpPr/>
      </dsp:nvSpPr>
      <dsp:spPr>
        <a:xfrm rot="10800000">
          <a:off x="2062554" y="3799719"/>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RESULTADOS</a:t>
          </a:r>
        </a:p>
      </dsp:txBody>
      <dsp:txXfrm rot="10800000">
        <a:off x="2208760" y="3799719"/>
        <a:ext cx="7461983" cy="584823"/>
      </dsp:txXfrm>
    </dsp:sp>
    <dsp:sp modelId="{0A9AC463-B453-4163-9A6E-CEC6AC4BDDCC}">
      <dsp:nvSpPr>
        <dsp:cNvPr id="0" name=""/>
        <dsp:cNvSpPr/>
      </dsp:nvSpPr>
      <dsp:spPr>
        <a:xfrm>
          <a:off x="1770142" y="3799719"/>
          <a:ext cx="584823" cy="584823"/>
        </a:xfrm>
        <a:prstGeom prst="ellipse">
          <a:avLst/>
        </a:prstGeom>
        <a:blipFill>
          <a:blip xmlns:r="http://schemas.openxmlformats.org/officeDocument/2006/relationships"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E6DFC-A317-4B2A-A4CC-D2F49256E009}">
      <dsp:nvSpPr>
        <dsp:cNvPr id="0" name=""/>
        <dsp:cNvSpPr/>
      </dsp:nvSpPr>
      <dsp:spPr>
        <a:xfrm rot="10800000">
          <a:off x="2062554" y="4559117"/>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CONCLUSIONES Y RECOMENDACIONES</a:t>
          </a:r>
        </a:p>
      </dsp:txBody>
      <dsp:txXfrm rot="10800000">
        <a:off x="2208760" y="4559117"/>
        <a:ext cx="7461983" cy="584823"/>
      </dsp:txXfrm>
    </dsp:sp>
    <dsp:sp modelId="{F7338FE7-AEC8-4743-BA3A-91117A05A4FC}">
      <dsp:nvSpPr>
        <dsp:cNvPr id="0" name=""/>
        <dsp:cNvSpPr/>
      </dsp:nvSpPr>
      <dsp:spPr>
        <a:xfrm>
          <a:off x="1770142" y="4559117"/>
          <a:ext cx="584823" cy="584823"/>
        </a:xfrm>
        <a:prstGeom prst="ellipse">
          <a:avLst/>
        </a:prstGeom>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B68EC-8F97-4F92-9CF9-32DC056D7A10}">
      <dsp:nvSpPr>
        <dsp:cNvPr id="0" name=""/>
        <dsp:cNvSpPr/>
      </dsp:nvSpPr>
      <dsp:spPr>
        <a:xfrm rot="10800000">
          <a:off x="2062554" y="2733"/>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GENERALIDADES: INTRODUCCIÓN – ANTECEDENTES</a:t>
          </a:r>
        </a:p>
      </dsp:txBody>
      <dsp:txXfrm rot="10800000">
        <a:off x="2208760" y="2733"/>
        <a:ext cx="7461983" cy="584823"/>
      </dsp:txXfrm>
    </dsp:sp>
    <dsp:sp modelId="{A237A07A-C42D-479C-B23A-6C0929638705}">
      <dsp:nvSpPr>
        <dsp:cNvPr id="0" name=""/>
        <dsp:cNvSpPr/>
      </dsp:nvSpPr>
      <dsp:spPr>
        <a:xfrm>
          <a:off x="1770142" y="2733"/>
          <a:ext cx="584823" cy="584823"/>
        </a:xfrm>
        <a:prstGeom prst="ellipse">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2605D2-0B68-452A-B30C-6E360806665A}">
      <dsp:nvSpPr>
        <dsp:cNvPr id="0" name=""/>
        <dsp:cNvSpPr/>
      </dsp:nvSpPr>
      <dsp:spPr>
        <a:xfrm rot="10800000">
          <a:off x="2062554" y="762131"/>
          <a:ext cx="7608189" cy="584823"/>
        </a:xfrm>
        <a:prstGeom prst="homePlat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PLANTEAMIENTO DEL PROBLEMA</a:t>
          </a:r>
        </a:p>
      </dsp:txBody>
      <dsp:txXfrm rot="10800000">
        <a:off x="2208760" y="762131"/>
        <a:ext cx="7461983" cy="584823"/>
      </dsp:txXfrm>
    </dsp:sp>
    <dsp:sp modelId="{6DC49F5C-3D27-4D90-91E0-1B8445AD2682}">
      <dsp:nvSpPr>
        <dsp:cNvPr id="0" name=""/>
        <dsp:cNvSpPr/>
      </dsp:nvSpPr>
      <dsp:spPr>
        <a:xfrm>
          <a:off x="1770142" y="762131"/>
          <a:ext cx="584823" cy="58482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1CF82-77E6-4E9C-89C4-CD88F4B313B3}">
      <dsp:nvSpPr>
        <dsp:cNvPr id="0" name=""/>
        <dsp:cNvSpPr/>
      </dsp:nvSpPr>
      <dsp:spPr>
        <a:xfrm rot="10800000">
          <a:off x="2062554" y="1521528"/>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OBJETIVOS</a:t>
          </a:r>
        </a:p>
      </dsp:txBody>
      <dsp:txXfrm rot="10800000">
        <a:off x="2208760" y="1521528"/>
        <a:ext cx="7461983" cy="584823"/>
      </dsp:txXfrm>
    </dsp:sp>
    <dsp:sp modelId="{1F9C27B9-E2CB-4A0A-9F73-1A751D79C308}">
      <dsp:nvSpPr>
        <dsp:cNvPr id="0" name=""/>
        <dsp:cNvSpPr/>
      </dsp:nvSpPr>
      <dsp:spPr>
        <a:xfrm>
          <a:off x="1770142" y="1521528"/>
          <a:ext cx="584823" cy="584823"/>
        </a:xfrm>
        <a:prstGeom prst="ellipse">
          <a:avLst/>
        </a:prstGeom>
        <a:blipFill>
          <a:blip xmlns:r="http://schemas.openxmlformats.org/officeDocument/2006/relationships" r:embed="rId3">
            <a:duotone>
              <a:schemeClr val="accent1">
                <a:shade val="45000"/>
                <a:satMod val="135000"/>
              </a:schemeClr>
              <a:prstClr val="white"/>
            </a:duotone>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4E570-98E7-4EA0-B387-E865AE5479E2}">
      <dsp:nvSpPr>
        <dsp:cNvPr id="0" name=""/>
        <dsp:cNvSpPr/>
      </dsp:nvSpPr>
      <dsp:spPr>
        <a:xfrm rot="10800000">
          <a:off x="2062554" y="2280925"/>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CARACTERIZACIÓN DE LOS MATERIALES: ÁRIDOS &amp; FIBRA DE CAUCHO</a:t>
          </a:r>
        </a:p>
      </dsp:txBody>
      <dsp:txXfrm rot="10800000">
        <a:off x="2208760" y="2280925"/>
        <a:ext cx="7461983" cy="584823"/>
      </dsp:txXfrm>
    </dsp:sp>
    <dsp:sp modelId="{FA424F40-6819-4420-8EBD-FEF2895BC795}">
      <dsp:nvSpPr>
        <dsp:cNvPr id="0" name=""/>
        <dsp:cNvSpPr/>
      </dsp:nvSpPr>
      <dsp:spPr>
        <a:xfrm>
          <a:off x="1770142" y="2280925"/>
          <a:ext cx="584823" cy="584823"/>
        </a:xfrm>
        <a:prstGeom prst="ellipse">
          <a:avLst/>
        </a:prstGeom>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95126-6313-4637-B75A-9DE5C97FDB3F}">
      <dsp:nvSpPr>
        <dsp:cNvPr id="0" name=""/>
        <dsp:cNvSpPr/>
      </dsp:nvSpPr>
      <dsp:spPr>
        <a:xfrm rot="10800000">
          <a:off x="2062554" y="3040322"/>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DOSIFICACIÓN Y ELABORACIÓN DE PANELES</a:t>
          </a:r>
        </a:p>
      </dsp:txBody>
      <dsp:txXfrm rot="10800000">
        <a:off x="2208760" y="3040322"/>
        <a:ext cx="7461983" cy="584823"/>
      </dsp:txXfrm>
    </dsp:sp>
    <dsp:sp modelId="{BF6BFBEE-BDC5-41DB-B775-FFEE3F7ECB8D}">
      <dsp:nvSpPr>
        <dsp:cNvPr id="0" name=""/>
        <dsp:cNvSpPr/>
      </dsp:nvSpPr>
      <dsp:spPr>
        <a:xfrm>
          <a:off x="1770142" y="3040322"/>
          <a:ext cx="584823" cy="584823"/>
        </a:xfrm>
        <a:prstGeom prst="ellipse">
          <a:avLst/>
        </a:prstGeom>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2E26EF-EE98-43B7-ADE2-FFCB4DFBF62C}">
      <dsp:nvSpPr>
        <dsp:cNvPr id="0" name=""/>
        <dsp:cNvSpPr/>
      </dsp:nvSpPr>
      <dsp:spPr>
        <a:xfrm rot="10800000">
          <a:off x="2062554" y="3799719"/>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RESULTADOS</a:t>
          </a:r>
        </a:p>
      </dsp:txBody>
      <dsp:txXfrm rot="10800000">
        <a:off x="2208760" y="3799719"/>
        <a:ext cx="7461983" cy="584823"/>
      </dsp:txXfrm>
    </dsp:sp>
    <dsp:sp modelId="{0A9AC463-B453-4163-9A6E-CEC6AC4BDDCC}">
      <dsp:nvSpPr>
        <dsp:cNvPr id="0" name=""/>
        <dsp:cNvSpPr/>
      </dsp:nvSpPr>
      <dsp:spPr>
        <a:xfrm>
          <a:off x="1770142" y="3799719"/>
          <a:ext cx="584823" cy="584823"/>
        </a:xfrm>
        <a:prstGeom prst="ellipse">
          <a:avLst/>
        </a:prstGeom>
        <a:blipFill>
          <a:blip xmlns:r="http://schemas.openxmlformats.org/officeDocument/2006/relationships"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E6DFC-A317-4B2A-A4CC-D2F49256E009}">
      <dsp:nvSpPr>
        <dsp:cNvPr id="0" name=""/>
        <dsp:cNvSpPr/>
      </dsp:nvSpPr>
      <dsp:spPr>
        <a:xfrm rot="10800000">
          <a:off x="2062554" y="4559117"/>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CONCLUSIONES Y RECOMENDACIONES</a:t>
          </a:r>
        </a:p>
      </dsp:txBody>
      <dsp:txXfrm rot="10800000">
        <a:off x="2208760" y="4559117"/>
        <a:ext cx="7461983" cy="584823"/>
      </dsp:txXfrm>
    </dsp:sp>
    <dsp:sp modelId="{F7338FE7-AEC8-4743-BA3A-91117A05A4FC}">
      <dsp:nvSpPr>
        <dsp:cNvPr id="0" name=""/>
        <dsp:cNvSpPr/>
      </dsp:nvSpPr>
      <dsp:spPr>
        <a:xfrm>
          <a:off x="1770142" y="4559117"/>
          <a:ext cx="584823" cy="584823"/>
        </a:xfrm>
        <a:prstGeom prst="ellipse">
          <a:avLst/>
        </a:prstGeom>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B68EC-8F97-4F92-9CF9-32DC056D7A10}">
      <dsp:nvSpPr>
        <dsp:cNvPr id="0" name=""/>
        <dsp:cNvSpPr/>
      </dsp:nvSpPr>
      <dsp:spPr>
        <a:xfrm rot="10800000">
          <a:off x="2062554" y="2733"/>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GENERALIDADES: INTRODUCCIÓN – ANTECEDENTES</a:t>
          </a:r>
        </a:p>
      </dsp:txBody>
      <dsp:txXfrm rot="10800000">
        <a:off x="2208760" y="2733"/>
        <a:ext cx="7461983" cy="584823"/>
      </dsp:txXfrm>
    </dsp:sp>
    <dsp:sp modelId="{A237A07A-C42D-479C-B23A-6C0929638705}">
      <dsp:nvSpPr>
        <dsp:cNvPr id="0" name=""/>
        <dsp:cNvSpPr/>
      </dsp:nvSpPr>
      <dsp:spPr>
        <a:xfrm>
          <a:off x="1770142" y="2733"/>
          <a:ext cx="584823" cy="584823"/>
        </a:xfrm>
        <a:prstGeom prst="ellipse">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2605D2-0B68-452A-B30C-6E360806665A}">
      <dsp:nvSpPr>
        <dsp:cNvPr id="0" name=""/>
        <dsp:cNvSpPr/>
      </dsp:nvSpPr>
      <dsp:spPr>
        <a:xfrm rot="10800000">
          <a:off x="2062554" y="762131"/>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PLANTEAMIENTO DEL PROBLEMA</a:t>
          </a:r>
        </a:p>
      </dsp:txBody>
      <dsp:txXfrm rot="10800000">
        <a:off x="2208760" y="762131"/>
        <a:ext cx="7461983" cy="584823"/>
      </dsp:txXfrm>
    </dsp:sp>
    <dsp:sp modelId="{6DC49F5C-3D27-4D90-91E0-1B8445AD2682}">
      <dsp:nvSpPr>
        <dsp:cNvPr id="0" name=""/>
        <dsp:cNvSpPr/>
      </dsp:nvSpPr>
      <dsp:spPr>
        <a:xfrm>
          <a:off x="1770142" y="762131"/>
          <a:ext cx="584823" cy="584823"/>
        </a:xfrm>
        <a:prstGeom prst="ellipse">
          <a:avLst/>
        </a:prstGeom>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1CF82-77E6-4E9C-89C4-CD88F4B313B3}">
      <dsp:nvSpPr>
        <dsp:cNvPr id="0" name=""/>
        <dsp:cNvSpPr/>
      </dsp:nvSpPr>
      <dsp:spPr>
        <a:xfrm rot="10800000">
          <a:off x="2062554" y="1521528"/>
          <a:ext cx="7608189" cy="584823"/>
        </a:xfrm>
        <a:prstGeom prst="homePlat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OBJETIVOS</a:t>
          </a:r>
        </a:p>
      </dsp:txBody>
      <dsp:txXfrm rot="10800000">
        <a:off x="2208760" y="1521528"/>
        <a:ext cx="7461983" cy="584823"/>
      </dsp:txXfrm>
    </dsp:sp>
    <dsp:sp modelId="{1F9C27B9-E2CB-4A0A-9F73-1A751D79C308}">
      <dsp:nvSpPr>
        <dsp:cNvPr id="0" name=""/>
        <dsp:cNvSpPr/>
      </dsp:nvSpPr>
      <dsp:spPr>
        <a:xfrm>
          <a:off x="1770142" y="1521528"/>
          <a:ext cx="584823" cy="584823"/>
        </a:xfrm>
        <a:prstGeom prst="ellipse">
          <a:avLst/>
        </a:prstGeom>
        <a:blipFill>
          <a:blip xmlns:r="http://schemas.openxmlformats.org/officeDocument/2006/relationships" r:embed="rId3"/>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4E570-98E7-4EA0-B387-E865AE5479E2}">
      <dsp:nvSpPr>
        <dsp:cNvPr id="0" name=""/>
        <dsp:cNvSpPr/>
      </dsp:nvSpPr>
      <dsp:spPr>
        <a:xfrm rot="10800000">
          <a:off x="2062554" y="2280925"/>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CARACTERIZACIÓN DE LOS MATERIALES: ÁRIDOS &amp; FIBRA DE CAUCHO</a:t>
          </a:r>
        </a:p>
      </dsp:txBody>
      <dsp:txXfrm rot="10800000">
        <a:off x="2208760" y="2280925"/>
        <a:ext cx="7461983" cy="584823"/>
      </dsp:txXfrm>
    </dsp:sp>
    <dsp:sp modelId="{FA424F40-6819-4420-8EBD-FEF2895BC795}">
      <dsp:nvSpPr>
        <dsp:cNvPr id="0" name=""/>
        <dsp:cNvSpPr/>
      </dsp:nvSpPr>
      <dsp:spPr>
        <a:xfrm>
          <a:off x="1770142" y="2280925"/>
          <a:ext cx="584823" cy="584823"/>
        </a:xfrm>
        <a:prstGeom prst="ellipse">
          <a:avLst/>
        </a:prstGeom>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95126-6313-4637-B75A-9DE5C97FDB3F}">
      <dsp:nvSpPr>
        <dsp:cNvPr id="0" name=""/>
        <dsp:cNvSpPr/>
      </dsp:nvSpPr>
      <dsp:spPr>
        <a:xfrm rot="10800000">
          <a:off x="2062554" y="3040322"/>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DOSIFICACIÓN Y ELABORACIÓN DE PANELES</a:t>
          </a:r>
        </a:p>
      </dsp:txBody>
      <dsp:txXfrm rot="10800000">
        <a:off x="2208760" y="3040322"/>
        <a:ext cx="7461983" cy="584823"/>
      </dsp:txXfrm>
    </dsp:sp>
    <dsp:sp modelId="{BF6BFBEE-BDC5-41DB-B775-FFEE3F7ECB8D}">
      <dsp:nvSpPr>
        <dsp:cNvPr id="0" name=""/>
        <dsp:cNvSpPr/>
      </dsp:nvSpPr>
      <dsp:spPr>
        <a:xfrm>
          <a:off x="1770142" y="3040322"/>
          <a:ext cx="584823" cy="584823"/>
        </a:xfrm>
        <a:prstGeom prst="ellipse">
          <a:avLst/>
        </a:prstGeom>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2E26EF-EE98-43B7-ADE2-FFCB4DFBF62C}">
      <dsp:nvSpPr>
        <dsp:cNvPr id="0" name=""/>
        <dsp:cNvSpPr/>
      </dsp:nvSpPr>
      <dsp:spPr>
        <a:xfrm rot="10800000">
          <a:off x="2062554" y="3799719"/>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RESULTADOS</a:t>
          </a:r>
        </a:p>
      </dsp:txBody>
      <dsp:txXfrm rot="10800000">
        <a:off x="2208760" y="3799719"/>
        <a:ext cx="7461983" cy="584823"/>
      </dsp:txXfrm>
    </dsp:sp>
    <dsp:sp modelId="{0A9AC463-B453-4163-9A6E-CEC6AC4BDDCC}">
      <dsp:nvSpPr>
        <dsp:cNvPr id="0" name=""/>
        <dsp:cNvSpPr/>
      </dsp:nvSpPr>
      <dsp:spPr>
        <a:xfrm>
          <a:off x="1770142" y="3799719"/>
          <a:ext cx="584823" cy="584823"/>
        </a:xfrm>
        <a:prstGeom prst="ellipse">
          <a:avLst/>
        </a:prstGeom>
        <a:blipFill>
          <a:blip xmlns:r="http://schemas.openxmlformats.org/officeDocument/2006/relationships"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E6DFC-A317-4B2A-A4CC-D2F49256E009}">
      <dsp:nvSpPr>
        <dsp:cNvPr id="0" name=""/>
        <dsp:cNvSpPr/>
      </dsp:nvSpPr>
      <dsp:spPr>
        <a:xfrm rot="10800000">
          <a:off x="2062554" y="4559117"/>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CONCLUSIONES Y RECOMENDACIONES</a:t>
          </a:r>
        </a:p>
      </dsp:txBody>
      <dsp:txXfrm rot="10800000">
        <a:off x="2208760" y="4559117"/>
        <a:ext cx="7461983" cy="584823"/>
      </dsp:txXfrm>
    </dsp:sp>
    <dsp:sp modelId="{F7338FE7-AEC8-4743-BA3A-91117A05A4FC}">
      <dsp:nvSpPr>
        <dsp:cNvPr id="0" name=""/>
        <dsp:cNvSpPr/>
      </dsp:nvSpPr>
      <dsp:spPr>
        <a:xfrm>
          <a:off x="1770142" y="4559117"/>
          <a:ext cx="584823" cy="584823"/>
        </a:xfrm>
        <a:prstGeom prst="ellipse">
          <a:avLst/>
        </a:prstGeom>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B68EC-8F97-4F92-9CF9-32DC056D7A10}">
      <dsp:nvSpPr>
        <dsp:cNvPr id="0" name=""/>
        <dsp:cNvSpPr/>
      </dsp:nvSpPr>
      <dsp:spPr>
        <a:xfrm rot="10800000">
          <a:off x="2062554" y="2733"/>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GENERALIDADES: INTRODUCCIÓN – ANTECEDENTES</a:t>
          </a:r>
        </a:p>
      </dsp:txBody>
      <dsp:txXfrm rot="10800000">
        <a:off x="2208760" y="2733"/>
        <a:ext cx="7461983" cy="584823"/>
      </dsp:txXfrm>
    </dsp:sp>
    <dsp:sp modelId="{A237A07A-C42D-479C-B23A-6C0929638705}">
      <dsp:nvSpPr>
        <dsp:cNvPr id="0" name=""/>
        <dsp:cNvSpPr/>
      </dsp:nvSpPr>
      <dsp:spPr>
        <a:xfrm>
          <a:off x="1770142" y="2733"/>
          <a:ext cx="584823" cy="584823"/>
        </a:xfrm>
        <a:prstGeom prst="ellipse">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2605D2-0B68-452A-B30C-6E360806665A}">
      <dsp:nvSpPr>
        <dsp:cNvPr id="0" name=""/>
        <dsp:cNvSpPr/>
      </dsp:nvSpPr>
      <dsp:spPr>
        <a:xfrm rot="10800000">
          <a:off x="2062554" y="762131"/>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PLANTEAMIENTO DEL PROBLEMA</a:t>
          </a:r>
        </a:p>
      </dsp:txBody>
      <dsp:txXfrm rot="10800000">
        <a:off x="2208760" y="762131"/>
        <a:ext cx="7461983" cy="584823"/>
      </dsp:txXfrm>
    </dsp:sp>
    <dsp:sp modelId="{6DC49F5C-3D27-4D90-91E0-1B8445AD2682}">
      <dsp:nvSpPr>
        <dsp:cNvPr id="0" name=""/>
        <dsp:cNvSpPr/>
      </dsp:nvSpPr>
      <dsp:spPr>
        <a:xfrm>
          <a:off x="1770142" y="762131"/>
          <a:ext cx="584823" cy="584823"/>
        </a:xfrm>
        <a:prstGeom prst="ellipse">
          <a:avLst/>
        </a:prstGeom>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1CF82-77E6-4E9C-89C4-CD88F4B313B3}">
      <dsp:nvSpPr>
        <dsp:cNvPr id="0" name=""/>
        <dsp:cNvSpPr/>
      </dsp:nvSpPr>
      <dsp:spPr>
        <a:xfrm rot="10800000">
          <a:off x="2062554" y="1521528"/>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OBJETIVOS</a:t>
          </a:r>
        </a:p>
      </dsp:txBody>
      <dsp:txXfrm rot="10800000">
        <a:off x="2208760" y="1521528"/>
        <a:ext cx="7461983" cy="584823"/>
      </dsp:txXfrm>
    </dsp:sp>
    <dsp:sp modelId="{1F9C27B9-E2CB-4A0A-9F73-1A751D79C308}">
      <dsp:nvSpPr>
        <dsp:cNvPr id="0" name=""/>
        <dsp:cNvSpPr/>
      </dsp:nvSpPr>
      <dsp:spPr>
        <a:xfrm>
          <a:off x="1770142" y="1521528"/>
          <a:ext cx="584823" cy="584823"/>
        </a:xfrm>
        <a:prstGeom prst="ellipse">
          <a:avLst/>
        </a:prstGeom>
        <a:blipFill>
          <a:blip xmlns:r="http://schemas.openxmlformats.org/officeDocument/2006/relationships" r:embed="rId3">
            <a:duotone>
              <a:schemeClr val="accent1">
                <a:shade val="45000"/>
                <a:satMod val="135000"/>
              </a:schemeClr>
              <a:prstClr val="white"/>
            </a:duotone>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4E570-98E7-4EA0-B387-E865AE5479E2}">
      <dsp:nvSpPr>
        <dsp:cNvPr id="0" name=""/>
        <dsp:cNvSpPr/>
      </dsp:nvSpPr>
      <dsp:spPr>
        <a:xfrm rot="10800000">
          <a:off x="2062554" y="2280925"/>
          <a:ext cx="7608189" cy="584823"/>
        </a:xfrm>
        <a:prstGeom prst="homePlat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CARACTERIZACIÓN DE LOS MATERIALES: ÁRIDOS &amp; FIBRA DE CAUCHO</a:t>
          </a:r>
        </a:p>
      </dsp:txBody>
      <dsp:txXfrm rot="10800000">
        <a:off x="2208760" y="2280925"/>
        <a:ext cx="7461983" cy="584823"/>
      </dsp:txXfrm>
    </dsp:sp>
    <dsp:sp modelId="{FA424F40-6819-4420-8EBD-FEF2895BC795}">
      <dsp:nvSpPr>
        <dsp:cNvPr id="0" name=""/>
        <dsp:cNvSpPr/>
      </dsp:nvSpPr>
      <dsp:spPr>
        <a:xfrm>
          <a:off x="1770142" y="2280925"/>
          <a:ext cx="584823" cy="58482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95126-6313-4637-B75A-9DE5C97FDB3F}">
      <dsp:nvSpPr>
        <dsp:cNvPr id="0" name=""/>
        <dsp:cNvSpPr/>
      </dsp:nvSpPr>
      <dsp:spPr>
        <a:xfrm rot="10800000">
          <a:off x="2062554" y="3040322"/>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DOSIFICACIÓN Y ELABORACIÓN DE PANELES</a:t>
          </a:r>
        </a:p>
      </dsp:txBody>
      <dsp:txXfrm rot="10800000">
        <a:off x="2208760" y="3040322"/>
        <a:ext cx="7461983" cy="584823"/>
      </dsp:txXfrm>
    </dsp:sp>
    <dsp:sp modelId="{BF6BFBEE-BDC5-41DB-B775-FFEE3F7ECB8D}">
      <dsp:nvSpPr>
        <dsp:cNvPr id="0" name=""/>
        <dsp:cNvSpPr/>
      </dsp:nvSpPr>
      <dsp:spPr>
        <a:xfrm>
          <a:off x="1770142" y="3040322"/>
          <a:ext cx="584823" cy="584823"/>
        </a:xfrm>
        <a:prstGeom prst="ellipse">
          <a:avLst/>
        </a:prstGeom>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2E26EF-EE98-43B7-ADE2-FFCB4DFBF62C}">
      <dsp:nvSpPr>
        <dsp:cNvPr id="0" name=""/>
        <dsp:cNvSpPr/>
      </dsp:nvSpPr>
      <dsp:spPr>
        <a:xfrm rot="10800000">
          <a:off x="2062554" y="3799719"/>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RESULTADOS</a:t>
          </a:r>
        </a:p>
      </dsp:txBody>
      <dsp:txXfrm rot="10800000">
        <a:off x="2208760" y="3799719"/>
        <a:ext cx="7461983" cy="584823"/>
      </dsp:txXfrm>
    </dsp:sp>
    <dsp:sp modelId="{0A9AC463-B453-4163-9A6E-CEC6AC4BDDCC}">
      <dsp:nvSpPr>
        <dsp:cNvPr id="0" name=""/>
        <dsp:cNvSpPr/>
      </dsp:nvSpPr>
      <dsp:spPr>
        <a:xfrm>
          <a:off x="1770142" y="3799719"/>
          <a:ext cx="584823" cy="584823"/>
        </a:xfrm>
        <a:prstGeom prst="ellipse">
          <a:avLst/>
        </a:prstGeom>
        <a:blipFill>
          <a:blip xmlns:r="http://schemas.openxmlformats.org/officeDocument/2006/relationships"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E6DFC-A317-4B2A-A4CC-D2F49256E009}">
      <dsp:nvSpPr>
        <dsp:cNvPr id="0" name=""/>
        <dsp:cNvSpPr/>
      </dsp:nvSpPr>
      <dsp:spPr>
        <a:xfrm rot="10800000">
          <a:off x="2062554" y="4559117"/>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CONCLUSIONES Y RECOMENDACIONES</a:t>
          </a:r>
        </a:p>
      </dsp:txBody>
      <dsp:txXfrm rot="10800000">
        <a:off x="2208760" y="4559117"/>
        <a:ext cx="7461983" cy="584823"/>
      </dsp:txXfrm>
    </dsp:sp>
    <dsp:sp modelId="{F7338FE7-AEC8-4743-BA3A-91117A05A4FC}">
      <dsp:nvSpPr>
        <dsp:cNvPr id="0" name=""/>
        <dsp:cNvSpPr/>
      </dsp:nvSpPr>
      <dsp:spPr>
        <a:xfrm>
          <a:off x="1770142" y="4559117"/>
          <a:ext cx="584823" cy="584823"/>
        </a:xfrm>
        <a:prstGeom prst="ellipse">
          <a:avLst/>
        </a:prstGeom>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24CE7-36EF-468C-BC44-D1B01A6A3F3D}">
      <dsp:nvSpPr>
        <dsp:cNvPr id="0" name=""/>
        <dsp:cNvSpPr/>
      </dsp:nvSpPr>
      <dsp:spPr>
        <a:xfrm>
          <a:off x="804733" y="0"/>
          <a:ext cx="4736119" cy="97387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02479" tIns="68580" rIns="68580" bIns="68580" numCol="1" spcCol="1270" anchor="t" anchorCtr="0">
          <a:noAutofit/>
        </a:bodyPr>
        <a:lstStyle/>
        <a:p>
          <a:pPr marL="0" lvl="0" indent="0" algn="l" defTabSz="800100" rtl="0">
            <a:lnSpc>
              <a:spcPct val="90000"/>
            </a:lnSpc>
            <a:spcBef>
              <a:spcPct val="0"/>
            </a:spcBef>
            <a:spcAft>
              <a:spcPct val="35000"/>
            </a:spcAft>
            <a:buNone/>
          </a:pPr>
          <a:r>
            <a:rPr lang="es-EC" sz="1800" b="1" kern="1200" dirty="0">
              <a:latin typeface="Arial" panose="020B0604020202020204" pitchFamily="34" charset="0"/>
              <a:cs typeface="Arial" panose="020B0604020202020204" pitchFamily="34" charset="0"/>
            </a:rPr>
            <a:t>Granulometría </a:t>
          </a:r>
          <a:r>
            <a:rPr lang="es-EC" sz="1800" kern="1200" dirty="0">
              <a:latin typeface="Arial" panose="020B0604020202020204" pitchFamily="34" charset="0"/>
              <a:cs typeface="Arial" panose="020B0604020202020204" pitchFamily="34" charset="0"/>
            </a:rPr>
            <a:t>(NTE INEN 696:2011)</a:t>
          </a:r>
        </a:p>
        <a:p>
          <a:pPr marL="171450" lvl="1" indent="-171450" algn="l" defTabSz="800100">
            <a:lnSpc>
              <a:spcPct val="90000"/>
            </a:lnSpc>
            <a:spcBef>
              <a:spcPct val="0"/>
            </a:spcBef>
            <a:spcAft>
              <a:spcPct val="15000"/>
            </a:spcAft>
            <a:buChar char="•"/>
          </a:pPr>
          <a:endParaRPr lang="es-EC" sz="1800" kern="1200" dirty="0">
            <a:latin typeface="Arial" panose="020B0604020202020204" pitchFamily="34" charset="0"/>
            <a:cs typeface="Arial" panose="020B0604020202020204" pitchFamily="34" charset="0"/>
          </a:endParaRPr>
        </a:p>
      </dsp:txBody>
      <dsp:txXfrm>
        <a:off x="804733" y="0"/>
        <a:ext cx="4736119" cy="973879"/>
      </dsp:txXfrm>
    </dsp:sp>
    <dsp:sp modelId="{CC3627AC-B8B1-42AD-B5C1-15809EE3CD35}">
      <dsp:nvSpPr>
        <dsp:cNvPr id="0" name=""/>
        <dsp:cNvSpPr/>
      </dsp:nvSpPr>
      <dsp:spPr>
        <a:xfrm>
          <a:off x="436516" y="61599"/>
          <a:ext cx="1036026" cy="1554039"/>
        </a:xfrm>
        <a:prstGeom prst="rect">
          <a:avLst/>
        </a:prstGeom>
        <a:blipFill rotWithShape="1">
          <a:blip xmlns:r="http://schemas.openxmlformats.org/officeDocument/2006/relationships" r:embed="rId1"/>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2BB2D4-0F12-4789-8725-731D619D52A5}">
      <dsp:nvSpPr>
        <dsp:cNvPr id="0" name=""/>
        <dsp:cNvSpPr/>
      </dsp:nvSpPr>
      <dsp:spPr>
        <a:xfrm>
          <a:off x="5748632" y="62279"/>
          <a:ext cx="4736119" cy="1100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02479"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1" kern="1200" dirty="0">
              <a:latin typeface="Arial" panose="020B0604020202020204" pitchFamily="34" charset="0"/>
              <a:cs typeface="Arial" panose="020B0604020202020204" pitchFamily="34" charset="0"/>
            </a:rPr>
            <a:t>Determinación de densidad y porcentaje de absorción </a:t>
          </a:r>
          <a:r>
            <a:rPr lang="es-EC" sz="1800" kern="1200" dirty="0">
              <a:latin typeface="Arial" panose="020B0604020202020204" pitchFamily="34" charset="0"/>
              <a:cs typeface="Arial" panose="020B0604020202020204" pitchFamily="34" charset="0"/>
            </a:rPr>
            <a:t>(NTE INEN 856:2010)</a:t>
          </a:r>
        </a:p>
      </dsp:txBody>
      <dsp:txXfrm>
        <a:off x="5748632" y="62279"/>
        <a:ext cx="4736119" cy="1100688"/>
      </dsp:txXfrm>
    </dsp:sp>
    <dsp:sp modelId="{FDCE31CA-9D98-4480-9A25-0D69C39A5FAB}">
      <dsp:nvSpPr>
        <dsp:cNvPr id="0" name=""/>
        <dsp:cNvSpPr/>
      </dsp:nvSpPr>
      <dsp:spPr>
        <a:xfrm>
          <a:off x="5600407" y="61599"/>
          <a:ext cx="1036026" cy="1554039"/>
        </a:xfrm>
        <a:prstGeom prst="rect">
          <a:avLst/>
        </a:prstGeom>
        <a:blipFill rotWithShape="1">
          <a:blip xmlns:r="http://schemas.openxmlformats.org/officeDocument/2006/relationships" r:embed="rId2"/>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34DE28-9CFE-4AB3-AF75-D3660897979A}">
      <dsp:nvSpPr>
        <dsp:cNvPr id="0" name=""/>
        <dsp:cNvSpPr/>
      </dsp:nvSpPr>
      <dsp:spPr>
        <a:xfrm>
          <a:off x="559141" y="1683815"/>
          <a:ext cx="4736119" cy="81886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02479" tIns="68580" rIns="68580" bIns="68580" numCol="1" spcCol="1270" anchor="ctr" anchorCtr="0">
          <a:noAutofit/>
        </a:bodyPr>
        <a:lstStyle/>
        <a:p>
          <a:pPr marL="0" lvl="0" indent="0" algn="l" defTabSz="800100" rtl="0">
            <a:lnSpc>
              <a:spcPct val="90000"/>
            </a:lnSpc>
            <a:spcBef>
              <a:spcPct val="0"/>
            </a:spcBef>
            <a:spcAft>
              <a:spcPct val="35000"/>
            </a:spcAft>
            <a:buNone/>
          </a:pPr>
          <a:r>
            <a:rPr lang="es-EC" sz="1800" b="1" kern="1200" dirty="0">
              <a:latin typeface="Arial" panose="020B0604020202020204" pitchFamily="34" charset="0"/>
              <a:cs typeface="Arial" panose="020B0604020202020204" pitchFamily="34" charset="0"/>
            </a:rPr>
            <a:t>Peso volumétrico de áridos</a:t>
          </a:r>
          <a:r>
            <a:rPr lang="es-EC" sz="1800" kern="1200" dirty="0">
              <a:latin typeface="Arial" panose="020B0604020202020204" pitchFamily="34" charset="0"/>
              <a:cs typeface="Arial" panose="020B0604020202020204" pitchFamily="34" charset="0"/>
            </a:rPr>
            <a:t>(NTE INEN 858:2010)</a:t>
          </a:r>
        </a:p>
      </dsp:txBody>
      <dsp:txXfrm>
        <a:off x="559141" y="1683815"/>
        <a:ext cx="4736119" cy="818860"/>
      </dsp:txXfrm>
    </dsp:sp>
    <dsp:sp modelId="{F1F5B701-B734-435B-A0A4-54CE26146ACF}">
      <dsp:nvSpPr>
        <dsp:cNvPr id="0" name=""/>
        <dsp:cNvSpPr/>
      </dsp:nvSpPr>
      <dsp:spPr>
        <a:xfrm flipH="1">
          <a:off x="443455" y="1785020"/>
          <a:ext cx="1008270" cy="1554039"/>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BA1E9A-765D-4101-A311-D5B2BEC003CE}">
      <dsp:nvSpPr>
        <dsp:cNvPr id="0" name=""/>
        <dsp:cNvSpPr/>
      </dsp:nvSpPr>
      <dsp:spPr>
        <a:xfrm>
          <a:off x="5851855" y="1879883"/>
          <a:ext cx="4736119" cy="44854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02479" tIns="68580" rIns="68580" bIns="68580" numCol="1" spcCol="1270" anchor="ctr" anchorCtr="0">
          <a:noAutofit/>
        </a:bodyPr>
        <a:lstStyle/>
        <a:p>
          <a:pPr marL="0" lvl="0" indent="0" algn="l" defTabSz="800100" rtl="0">
            <a:lnSpc>
              <a:spcPct val="90000"/>
            </a:lnSpc>
            <a:spcBef>
              <a:spcPct val="0"/>
            </a:spcBef>
            <a:spcAft>
              <a:spcPct val="35000"/>
            </a:spcAft>
            <a:buNone/>
          </a:pPr>
          <a:r>
            <a:rPr lang="es-EC" sz="1800" b="1" kern="1200" dirty="0">
              <a:latin typeface="Arial" panose="020B0604020202020204" pitchFamily="34" charset="0"/>
              <a:cs typeface="Arial" panose="020B0604020202020204" pitchFamily="34" charset="0"/>
            </a:rPr>
            <a:t>Contenido de humedad </a:t>
          </a:r>
          <a:r>
            <a:rPr lang="es-EC" sz="1800" kern="1200" dirty="0">
              <a:latin typeface="Arial" panose="020B0604020202020204" pitchFamily="34" charset="0"/>
              <a:cs typeface="Arial" panose="020B0604020202020204" pitchFamily="34" charset="0"/>
            </a:rPr>
            <a:t>(NTE INEN 862:2011)</a:t>
          </a:r>
        </a:p>
      </dsp:txBody>
      <dsp:txXfrm>
        <a:off x="5851855" y="1879883"/>
        <a:ext cx="4736119" cy="448540"/>
      </dsp:txXfrm>
    </dsp:sp>
    <dsp:sp modelId="{04945D53-FA5A-4F8F-93A5-B86E462A4DFD}">
      <dsp:nvSpPr>
        <dsp:cNvPr id="0" name=""/>
        <dsp:cNvSpPr/>
      </dsp:nvSpPr>
      <dsp:spPr>
        <a:xfrm>
          <a:off x="5593468" y="1785020"/>
          <a:ext cx="1036026" cy="1554039"/>
        </a:xfrm>
        <a:prstGeom prst="rect">
          <a:avLst/>
        </a:prstGeom>
        <a:blipFill rotWithShape="1">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DE4B4-CE9E-498A-9A50-BE4097784040}">
      <dsp:nvSpPr>
        <dsp:cNvPr id="0" name=""/>
        <dsp:cNvSpPr/>
      </dsp:nvSpPr>
      <dsp:spPr>
        <a:xfrm>
          <a:off x="868389" y="3701859"/>
          <a:ext cx="4736119" cy="66672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02479" tIns="68580" rIns="68580" bIns="68580" numCol="1" spcCol="1270" anchor="ctr" anchorCtr="0">
          <a:noAutofit/>
        </a:bodyPr>
        <a:lstStyle/>
        <a:p>
          <a:pPr marL="0" lvl="0" indent="0" algn="l" defTabSz="800100">
            <a:lnSpc>
              <a:spcPct val="90000"/>
            </a:lnSpc>
            <a:spcBef>
              <a:spcPct val="0"/>
            </a:spcBef>
            <a:spcAft>
              <a:spcPct val="35000"/>
            </a:spcAft>
            <a:buNone/>
          </a:pPr>
          <a:r>
            <a:rPr lang="es-EC" sz="1800" b="1" kern="1200" dirty="0">
              <a:latin typeface="Arial" panose="020B0604020202020204" pitchFamily="34" charset="0"/>
              <a:cs typeface="Arial" panose="020B0604020202020204" pitchFamily="34" charset="0"/>
            </a:rPr>
            <a:t>Resistencia a abrasión del árido grueso</a:t>
          </a:r>
          <a:r>
            <a:rPr lang="es-EC" sz="1800" kern="1200" dirty="0">
              <a:latin typeface="Arial" panose="020B0604020202020204" pitchFamily="34" charset="0"/>
              <a:cs typeface="Arial" panose="020B0604020202020204" pitchFamily="34" charset="0"/>
            </a:rPr>
            <a:t>. (NTE INEN 860:2010)</a:t>
          </a:r>
        </a:p>
      </dsp:txBody>
      <dsp:txXfrm>
        <a:off x="868389" y="3701859"/>
        <a:ext cx="4736119" cy="666727"/>
      </dsp:txXfrm>
    </dsp:sp>
    <dsp:sp modelId="{5930A89E-D947-447C-94EC-B0B30C69F07B}">
      <dsp:nvSpPr>
        <dsp:cNvPr id="0" name=""/>
        <dsp:cNvSpPr/>
      </dsp:nvSpPr>
      <dsp:spPr>
        <a:xfrm>
          <a:off x="498400" y="3522071"/>
          <a:ext cx="1036026" cy="1554039"/>
        </a:xfrm>
        <a:prstGeom prst="rect">
          <a:avLst/>
        </a:prstGeom>
        <a:blipFill rotWithShape="1">
          <a:blip xmlns:r="http://schemas.openxmlformats.org/officeDocument/2006/relationships" r:embed="rId5"/>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24CE7-36EF-468C-BC44-D1B01A6A3F3D}">
      <dsp:nvSpPr>
        <dsp:cNvPr id="0" name=""/>
        <dsp:cNvSpPr/>
      </dsp:nvSpPr>
      <dsp:spPr>
        <a:xfrm>
          <a:off x="1941178" y="168131"/>
          <a:ext cx="6453927" cy="49486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5010" tIns="68580" rIns="68580" bIns="68580" numCol="1" spcCol="1270" anchor="t" anchorCtr="0">
          <a:noAutofit/>
        </a:bodyPr>
        <a:lstStyle/>
        <a:p>
          <a:pPr marL="0" lvl="0" indent="0" algn="l" defTabSz="800100" rtl="0">
            <a:lnSpc>
              <a:spcPct val="90000"/>
            </a:lnSpc>
            <a:spcBef>
              <a:spcPct val="0"/>
            </a:spcBef>
            <a:spcAft>
              <a:spcPct val="35000"/>
            </a:spcAft>
            <a:buNone/>
          </a:pPr>
          <a:r>
            <a:rPr lang="es-EC" sz="1800" b="1" kern="1200" dirty="0">
              <a:latin typeface="Arial" panose="020B0604020202020204" pitchFamily="34" charset="0"/>
              <a:cs typeface="Arial" panose="020B0604020202020204" pitchFamily="34" charset="0"/>
            </a:rPr>
            <a:t>Granulometría </a:t>
          </a:r>
          <a:r>
            <a:rPr lang="es-EC" sz="1800" kern="1200" dirty="0">
              <a:latin typeface="Arial" panose="020B0604020202020204" pitchFamily="34" charset="0"/>
              <a:cs typeface="Arial" panose="020B0604020202020204" pitchFamily="34" charset="0"/>
            </a:rPr>
            <a:t>(NTE INEN 696:2011)</a:t>
          </a:r>
        </a:p>
        <a:p>
          <a:pPr marL="171450" lvl="1" indent="-171450" algn="l" defTabSz="800100">
            <a:lnSpc>
              <a:spcPct val="90000"/>
            </a:lnSpc>
            <a:spcBef>
              <a:spcPct val="0"/>
            </a:spcBef>
            <a:spcAft>
              <a:spcPct val="15000"/>
            </a:spcAft>
            <a:buChar char="•"/>
          </a:pPr>
          <a:endParaRPr lang="es-EC" sz="1800" kern="1200" dirty="0">
            <a:latin typeface="Arial" panose="020B0604020202020204" pitchFamily="34" charset="0"/>
            <a:cs typeface="Arial" panose="020B0604020202020204" pitchFamily="34" charset="0"/>
          </a:endParaRPr>
        </a:p>
      </dsp:txBody>
      <dsp:txXfrm>
        <a:off x="1941178" y="168131"/>
        <a:ext cx="6453927" cy="494862"/>
      </dsp:txXfrm>
    </dsp:sp>
    <dsp:sp modelId="{CC3627AC-B8B1-42AD-B5C1-15809EE3CD35}">
      <dsp:nvSpPr>
        <dsp:cNvPr id="0" name=""/>
        <dsp:cNvSpPr/>
      </dsp:nvSpPr>
      <dsp:spPr>
        <a:xfrm>
          <a:off x="1124549" y="14066"/>
          <a:ext cx="1048976" cy="1573464"/>
        </a:xfrm>
        <a:prstGeom prst="rect">
          <a:avLst/>
        </a:prstGeom>
        <a:blipFill rotWithShape="1">
          <a:blip xmlns:r="http://schemas.openxmlformats.org/officeDocument/2006/relationships" r:embed="rId1"/>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2BB2D4-0F12-4789-8725-731D619D52A5}">
      <dsp:nvSpPr>
        <dsp:cNvPr id="0" name=""/>
        <dsp:cNvSpPr/>
      </dsp:nvSpPr>
      <dsp:spPr>
        <a:xfrm>
          <a:off x="1440210" y="1838093"/>
          <a:ext cx="7010376" cy="111444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501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1" kern="1200" dirty="0">
              <a:latin typeface="Arial" panose="020B0604020202020204" pitchFamily="34" charset="0"/>
              <a:cs typeface="Arial" panose="020B0604020202020204" pitchFamily="34" charset="0"/>
            </a:rPr>
            <a:t>Determinación de densidad y porcentaje de absorción </a:t>
          </a:r>
          <a:r>
            <a:rPr lang="es-EC" sz="1800" kern="1200" dirty="0">
              <a:latin typeface="Arial" panose="020B0604020202020204" pitchFamily="34" charset="0"/>
              <a:cs typeface="Arial" panose="020B0604020202020204" pitchFamily="34" charset="0"/>
            </a:rPr>
            <a:t>(NTE INEN 856:2010)</a:t>
          </a:r>
        </a:p>
      </dsp:txBody>
      <dsp:txXfrm>
        <a:off x="1440210" y="1838093"/>
        <a:ext cx="7010376" cy="1114447"/>
      </dsp:txXfrm>
    </dsp:sp>
    <dsp:sp modelId="{FDCE31CA-9D98-4480-9A25-0D69C39A5FAB}">
      <dsp:nvSpPr>
        <dsp:cNvPr id="0" name=""/>
        <dsp:cNvSpPr/>
      </dsp:nvSpPr>
      <dsp:spPr>
        <a:xfrm>
          <a:off x="1133276" y="1540051"/>
          <a:ext cx="1048976" cy="1573464"/>
        </a:xfrm>
        <a:prstGeom prst="rect">
          <a:avLst/>
        </a:prstGeom>
        <a:blipFill rotWithShape="1">
          <a:blip xmlns:r="http://schemas.openxmlformats.org/officeDocument/2006/relationships" r:embed="rId2"/>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34DE28-9CFE-4AB3-AF75-D3660897979A}">
      <dsp:nvSpPr>
        <dsp:cNvPr id="0" name=""/>
        <dsp:cNvSpPr/>
      </dsp:nvSpPr>
      <dsp:spPr>
        <a:xfrm>
          <a:off x="2276946" y="3295892"/>
          <a:ext cx="6185581" cy="8290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5010" tIns="68580" rIns="68580" bIns="68580" numCol="1" spcCol="1270" anchor="ctr" anchorCtr="0">
          <a:noAutofit/>
        </a:bodyPr>
        <a:lstStyle/>
        <a:p>
          <a:pPr marL="0" lvl="0" indent="0" algn="l" defTabSz="800100" rtl="0">
            <a:lnSpc>
              <a:spcPct val="90000"/>
            </a:lnSpc>
            <a:spcBef>
              <a:spcPct val="0"/>
            </a:spcBef>
            <a:spcAft>
              <a:spcPct val="35000"/>
            </a:spcAft>
            <a:buNone/>
          </a:pPr>
          <a:r>
            <a:rPr lang="es-EC" sz="1800" b="1" kern="1200" dirty="0">
              <a:latin typeface="Arial" panose="020B0604020202020204" pitchFamily="34" charset="0"/>
              <a:cs typeface="Arial" panose="020B0604020202020204" pitchFamily="34" charset="0"/>
            </a:rPr>
            <a:t>Peso volumétrico de áridos</a:t>
          </a:r>
          <a:r>
            <a:rPr lang="es-EC" sz="1800" kern="1200" dirty="0">
              <a:latin typeface="Arial" panose="020B0604020202020204" pitchFamily="34" charset="0"/>
              <a:cs typeface="Arial" panose="020B0604020202020204" pitchFamily="34" charset="0"/>
            </a:rPr>
            <a:t>(NTE INEN 858:2010)</a:t>
          </a:r>
        </a:p>
      </dsp:txBody>
      <dsp:txXfrm>
        <a:off x="2276946" y="3295892"/>
        <a:ext cx="6185581" cy="829096"/>
      </dsp:txXfrm>
    </dsp:sp>
    <dsp:sp modelId="{F1F5B701-B734-435B-A0A4-54CE26146ACF}">
      <dsp:nvSpPr>
        <dsp:cNvPr id="0" name=""/>
        <dsp:cNvSpPr/>
      </dsp:nvSpPr>
      <dsp:spPr>
        <a:xfrm flipH="1">
          <a:off x="1133575" y="3068774"/>
          <a:ext cx="1020874" cy="1573464"/>
        </a:xfrm>
        <a:prstGeom prst="rect">
          <a:avLst/>
        </a:prstGeom>
        <a:blipFill rotWithShape="1">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B68EC-8F97-4F92-9CF9-32DC056D7A10}">
      <dsp:nvSpPr>
        <dsp:cNvPr id="0" name=""/>
        <dsp:cNvSpPr/>
      </dsp:nvSpPr>
      <dsp:spPr>
        <a:xfrm rot="10800000">
          <a:off x="2062554" y="2733"/>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GENERALIDADES: INTRODUCCIÓN – ANTECEDENTES</a:t>
          </a:r>
        </a:p>
      </dsp:txBody>
      <dsp:txXfrm rot="10800000">
        <a:off x="2208760" y="2733"/>
        <a:ext cx="7461983" cy="584823"/>
      </dsp:txXfrm>
    </dsp:sp>
    <dsp:sp modelId="{A237A07A-C42D-479C-B23A-6C0929638705}">
      <dsp:nvSpPr>
        <dsp:cNvPr id="0" name=""/>
        <dsp:cNvSpPr/>
      </dsp:nvSpPr>
      <dsp:spPr>
        <a:xfrm>
          <a:off x="1770142" y="2733"/>
          <a:ext cx="584823" cy="584823"/>
        </a:xfrm>
        <a:prstGeom prst="ellipse">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2605D2-0B68-452A-B30C-6E360806665A}">
      <dsp:nvSpPr>
        <dsp:cNvPr id="0" name=""/>
        <dsp:cNvSpPr/>
      </dsp:nvSpPr>
      <dsp:spPr>
        <a:xfrm rot="10800000">
          <a:off x="2062554" y="762131"/>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PLANTEAMIENTO DEL PROBLEMA</a:t>
          </a:r>
        </a:p>
      </dsp:txBody>
      <dsp:txXfrm rot="10800000">
        <a:off x="2208760" y="762131"/>
        <a:ext cx="7461983" cy="584823"/>
      </dsp:txXfrm>
    </dsp:sp>
    <dsp:sp modelId="{6DC49F5C-3D27-4D90-91E0-1B8445AD2682}">
      <dsp:nvSpPr>
        <dsp:cNvPr id="0" name=""/>
        <dsp:cNvSpPr/>
      </dsp:nvSpPr>
      <dsp:spPr>
        <a:xfrm>
          <a:off x="1770142" y="762131"/>
          <a:ext cx="584823" cy="584823"/>
        </a:xfrm>
        <a:prstGeom prst="ellipse">
          <a:avLst/>
        </a:prstGeom>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1CF82-77E6-4E9C-89C4-CD88F4B313B3}">
      <dsp:nvSpPr>
        <dsp:cNvPr id="0" name=""/>
        <dsp:cNvSpPr/>
      </dsp:nvSpPr>
      <dsp:spPr>
        <a:xfrm rot="10800000">
          <a:off x="2062554" y="1521528"/>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OBJETIVOS</a:t>
          </a:r>
        </a:p>
      </dsp:txBody>
      <dsp:txXfrm rot="10800000">
        <a:off x="2208760" y="1521528"/>
        <a:ext cx="7461983" cy="584823"/>
      </dsp:txXfrm>
    </dsp:sp>
    <dsp:sp modelId="{1F9C27B9-E2CB-4A0A-9F73-1A751D79C308}">
      <dsp:nvSpPr>
        <dsp:cNvPr id="0" name=""/>
        <dsp:cNvSpPr/>
      </dsp:nvSpPr>
      <dsp:spPr>
        <a:xfrm>
          <a:off x="1770142" y="1521528"/>
          <a:ext cx="584823" cy="584823"/>
        </a:xfrm>
        <a:prstGeom prst="ellipse">
          <a:avLst/>
        </a:prstGeom>
        <a:blipFill>
          <a:blip xmlns:r="http://schemas.openxmlformats.org/officeDocument/2006/relationships" r:embed="rId3">
            <a:duotone>
              <a:schemeClr val="accent1">
                <a:shade val="45000"/>
                <a:satMod val="135000"/>
              </a:schemeClr>
              <a:prstClr val="white"/>
            </a:duotone>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4E570-98E7-4EA0-B387-E865AE5479E2}">
      <dsp:nvSpPr>
        <dsp:cNvPr id="0" name=""/>
        <dsp:cNvSpPr/>
      </dsp:nvSpPr>
      <dsp:spPr>
        <a:xfrm rot="10800000">
          <a:off x="2062554" y="2280925"/>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CARACTERIZACIÓN DE LOS MATERIALES: ÁRIDOS &amp; FIBRA DE CAUCHO</a:t>
          </a:r>
        </a:p>
      </dsp:txBody>
      <dsp:txXfrm rot="10800000">
        <a:off x="2208760" y="2280925"/>
        <a:ext cx="7461983" cy="584823"/>
      </dsp:txXfrm>
    </dsp:sp>
    <dsp:sp modelId="{FA424F40-6819-4420-8EBD-FEF2895BC795}">
      <dsp:nvSpPr>
        <dsp:cNvPr id="0" name=""/>
        <dsp:cNvSpPr/>
      </dsp:nvSpPr>
      <dsp:spPr>
        <a:xfrm>
          <a:off x="1770142" y="2280925"/>
          <a:ext cx="584823" cy="584823"/>
        </a:xfrm>
        <a:prstGeom prst="ellipse">
          <a:avLst/>
        </a:prstGeom>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95126-6313-4637-B75A-9DE5C97FDB3F}">
      <dsp:nvSpPr>
        <dsp:cNvPr id="0" name=""/>
        <dsp:cNvSpPr/>
      </dsp:nvSpPr>
      <dsp:spPr>
        <a:xfrm rot="10800000">
          <a:off x="2062554" y="3040322"/>
          <a:ext cx="7608189" cy="584823"/>
        </a:xfrm>
        <a:prstGeom prst="homePlat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DOSIFICACIÓN Y ELABORACIÓN DE PANELES</a:t>
          </a:r>
        </a:p>
      </dsp:txBody>
      <dsp:txXfrm rot="10800000">
        <a:off x="2208760" y="3040322"/>
        <a:ext cx="7461983" cy="584823"/>
      </dsp:txXfrm>
    </dsp:sp>
    <dsp:sp modelId="{BF6BFBEE-BDC5-41DB-B775-FFEE3F7ECB8D}">
      <dsp:nvSpPr>
        <dsp:cNvPr id="0" name=""/>
        <dsp:cNvSpPr/>
      </dsp:nvSpPr>
      <dsp:spPr>
        <a:xfrm>
          <a:off x="1770142" y="3040322"/>
          <a:ext cx="584823" cy="584823"/>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2E26EF-EE98-43B7-ADE2-FFCB4DFBF62C}">
      <dsp:nvSpPr>
        <dsp:cNvPr id="0" name=""/>
        <dsp:cNvSpPr/>
      </dsp:nvSpPr>
      <dsp:spPr>
        <a:xfrm rot="10800000">
          <a:off x="2062554" y="3799719"/>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RESULTADOS</a:t>
          </a:r>
        </a:p>
      </dsp:txBody>
      <dsp:txXfrm rot="10800000">
        <a:off x="2208760" y="3799719"/>
        <a:ext cx="7461983" cy="584823"/>
      </dsp:txXfrm>
    </dsp:sp>
    <dsp:sp modelId="{0A9AC463-B453-4163-9A6E-CEC6AC4BDDCC}">
      <dsp:nvSpPr>
        <dsp:cNvPr id="0" name=""/>
        <dsp:cNvSpPr/>
      </dsp:nvSpPr>
      <dsp:spPr>
        <a:xfrm>
          <a:off x="1770142" y="3799719"/>
          <a:ext cx="584823" cy="584823"/>
        </a:xfrm>
        <a:prstGeom prst="ellipse">
          <a:avLst/>
        </a:prstGeom>
        <a:blipFill>
          <a:blip xmlns:r="http://schemas.openxmlformats.org/officeDocument/2006/relationships"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E6DFC-A317-4B2A-A4CC-D2F49256E009}">
      <dsp:nvSpPr>
        <dsp:cNvPr id="0" name=""/>
        <dsp:cNvSpPr/>
      </dsp:nvSpPr>
      <dsp:spPr>
        <a:xfrm rot="10800000">
          <a:off x="2062554" y="4559117"/>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CONCLUSIONES Y RECOMENDACIONES</a:t>
          </a:r>
        </a:p>
      </dsp:txBody>
      <dsp:txXfrm rot="10800000">
        <a:off x="2208760" y="4559117"/>
        <a:ext cx="7461983" cy="584823"/>
      </dsp:txXfrm>
    </dsp:sp>
    <dsp:sp modelId="{F7338FE7-AEC8-4743-BA3A-91117A05A4FC}">
      <dsp:nvSpPr>
        <dsp:cNvPr id="0" name=""/>
        <dsp:cNvSpPr/>
      </dsp:nvSpPr>
      <dsp:spPr>
        <a:xfrm>
          <a:off x="1770142" y="4559117"/>
          <a:ext cx="584823" cy="584823"/>
        </a:xfrm>
        <a:prstGeom prst="ellipse">
          <a:avLst/>
        </a:prstGeom>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B68EC-8F97-4F92-9CF9-32DC056D7A10}">
      <dsp:nvSpPr>
        <dsp:cNvPr id="0" name=""/>
        <dsp:cNvSpPr/>
      </dsp:nvSpPr>
      <dsp:spPr>
        <a:xfrm rot="10800000">
          <a:off x="2062554" y="2733"/>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GENERALIDADES: INTRODUCCIÓN – ANTECEDENTES</a:t>
          </a:r>
        </a:p>
      </dsp:txBody>
      <dsp:txXfrm rot="10800000">
        <a:off x="2208760" y="2733"/>
        <a:ext cx="7461983" cy="584823"/>
      </dsp:txXfrm>
    </dsp:sp>
    <dsp:sp modelId="{A237A07A-C42D-479C-B23A-6C0929638705}">
      <dsp:nvSpPr>
        <dsp:cNvPr id="0" name=""/>
        <dsp:cNvSpPr/>
      </dsp:nvSpPr>
      <dsp:spPr>
        <a:xfrm>
          <a:off x="1770142" y="2733"/>
          <a:ext cx="584823" cy="584823"/>
        </a:xfrm>
        <a:prstGeom prst="ellipse">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2605D2-0B68-452A-B30C-6E360806665A}">
      <dsp:nvSpPr>
        <dsp:cNvPr id="0" name=""/>
        <dsp:cNvSpPr/>
      </dsp:nvSpPr>
      <dsp:spPr>
        <a:xfrm rot="10800000">
          <a:off x="2062554" y="762131"/>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PLANTEAMIENTO DEL PROBLEMA</a:t>
          </a:r>
        </a:p>
      </dsp:txBody>
      <dsp:txXfrm rot="10800000">
        <a:off x="2208760" y="762131"/>
        <a:ext cx="7461983" cy="584823"/>
      </dsp:txXfrm>
    </dsp:sp>
    <dsp:sp modelId="{6DC49F5C-3D27-4D90-91E0-1B8445AD2682}">
      <dsp:nvSpPr>
        <dsp:cNvPr id="0" name=""/>
        <dsp:cNvSpPr/>
      </dsp:nvSpPr>
      <dsp:spPr>
        <a:xfrm>
          <a:off x="1770142" y="762131"/>
          <a:ext cx="584823" cy="584823"/>
        </a:xfrm>
        <a:prstGeom prst="ellipse">
          <a:avLst/>
        </a:prstGeom>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1CF82-77E6-4E9C-89C4-CD88F4B313B3}">
      <dsp:nvSpPr>
        <dsp:cNvPr id="0" name=""/>
        <dsp:cNvSpPr/>
      </dsp:nvSpPr>
      <dsp:spPr>
        <a:xfrm rot="10800000">
          <a:off x="2062554" y="1521528"/>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OBJETIVOS</a:t>
          </a:r>
        </a:p>
      </dsp:txBody>
      <dsp:txXfrm rot="10800000">
        <a:off x="2208760" y="1521528"/>
        <a:ext cx="7461983" cy="584823"/>
      </dsp:txXfrm>
    </dsp:sp>
    <dsp:sp modelId="{1F9C27B9-E2CB-4A0A-9F73-1A751D79C308}">
      <dsp:nvSpPr>
        <dsp:cNvPr id="0" name=""/>
        <dsp:cNvSpPr/>
      </dsp:nvSpPr>
      <dsp:spPr>
        <a:xfrm>
          <a:off x="1770142" y="1521528"/>
          <a:ext cx="584823" cy="584823"/>
        </a:xfrm>
        <a:prstGeom prst="ellipse">
          <a:avLst/>
        </a:prstGeom>
        <a:blipFill>
          <a:blip xmlns:r="http://schemas.openxmlformats.org/officeDocument/2006/relationships" r:embed="rId3">
            <a:duotone>
              <a:schemeClr val="accent1">
                <a:shade val="45000"/>
                <a:satMod val="135000"/>
              </a:schemeClr>
              <a:prstClr val="white"/>
            </a:duotone>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4E570-98E7-4EA0-B387-E865AE5479E2}">
      <dsp:nvSpPr>
        <dsp:cNvPr id="0" name=""/>
        <dsp:cNvSpPr/>
      </dsp:nvSpPr>
      <dsp:spPr>
        <a:xfrm rot="10800000">
          <a:off x="2062554" y="2280925"/>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CARACTERIZACIÓN DE LOS MATERIALES: ÁRIDOS &amp; FIBRA DE CAUCHO</a:t>
          </a:r>
        </a:p>
      </dsp:txBody>
      <dsp:txXfrm rot="10800000">
        <a:off x="2208760" y="2280925"/>
        <a:ext cx="7461983" cy="584823"/>
      </dsp:txXfrm>
    </dsp:sp>
    <dsp:sp modelId="{FA424F40-6819-4420-8EBD-FEF2895BC795}">
      <dsp:nvSpPr>
        <dsp:cNvPr id="0" name=""/>
        <dsp:cNvSpPr/>
      </dsp:nvSpPr>
      <dsp:spPr>
        <a:xfrm>
          <a:off x="1770142" y="2280925"/>
          <a:ext cx="584823" cy="584823"/>
        </a:xfrm>
        <a:prstGeom prst="ellipse">
          <a:avLst/>
        </a:prstGeom>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95126-6313-4637-B75A-9DE5C97FDB3F}">
      <dsp:nvSpPr>
        <dsp:cNvPr id="0" name=""/>
        <dsp:cNvSpPr/>
      </dsp:nvSpPr>
      <dsp:spPr>
        <a:xfrm rot="10800000">
          <a:off x="2062554" y="3040322"/>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DOSIFICACIÓN Y ELABORACIÓN DE PANELES</a:t>
          </a:r>
        </a:p>
      </dsp:txBody>
      <dsp:txXfrm rot="10800000">
        <a:off x="2208760" y="3040322"/>
        <a:ext cx="7461983" cy="584823"/>
      </dsp:txXfrm>
    </dsp:sp>
    <dsp:sp modelId="{BF6BFBEE-BDC5-41DB-B775-FFEE3F7ECB8D}">
      <dsp:nvSpPr>
        <dsp:cNvPr id="0" name=""/>
        <dsp:cNvSpPr/>
      </dsp:nvSpPr>
      <dsp:spPr>
        <a:xfrm>
          <a:off x="1770142" y="3040322"/>
          <a:ext cx="584823" cy="584823"/>
        </a:xfrm>
        <a:prstGeom prst="ellipse">
          <a:avLst/>
        </a:prstGeom>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2E26EF-EE98-43B7-ADE2-FFCB4DFBF62C}">
      <dsp:nvSpPr>
        <dsp:cNvPr id="0" name=""/>
        <dsp:cNvSpPr/>
      </dsp:nvSpPr>
      <dsp:spPr>
        <a:xfrm rot="10800000">
          <a:off x="2062554" y="3799719"/>
          <a:ext cx="7608189" cy="584823"/>
        </a:xfrm>
        <a:prstGeom prst="homePlat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RESULTADOS</a:t>
          </a:r>
        </a:p>
      </dsp:txBody>
      <dsp:txXfrm rot="10800000">
        <a:off x="2208760" y="3799719"/>
        <a:ext cx="7461983" cy="584823"/>
      </dsp:txXfrm>
    </dsp:sp>
    <dsp:sp modelId="{0A9AC463-B453-4163-9A6E-CEC6AC4BDDCC}">
      <dsp:nvSpPr>
        <dsp:cNvPr id="0" name=""/>
        <dsp:cNvSpPr/>
      </dsp:nvSpPr>
      <dsp:spPr>
        <a:xfrm>
          <a:off x="1770142" y="3799719"/>
          <a:ext cx="584823" cy="584823"/>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E6DFC-A317-4B2A-A4CC-D2F49256E009}">
      <dsp:nvSpPr>
        <dsp:cNvPr id="0" name=""/>
        <dsp:cNvSpPr/>
      </dsp:nvSpPr>
      <dsp:spPr>
        <a:xfrm rot="10800000">
          <a:off x="2062554" y="4559117"/>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CONCLUSIONES Y RECOMENDACIONES</a:t>
          </a:r>
        </a:p>
      </dsp:txBody>
      <dsp:txXfrm rot="10800000">
        <a:off x="2208760" y="4559117"/>
        <a:ext cx="7461983" cy="584823"/>
      </dsp:txXfrm>
    </dsp:sp>
    <dsp:sp modelId="{F7338FE7-AEC8-4743-BA3A-91117A05A4FC}">
      <dsp:nvSpPr>
        <dsp:cNvPr id="0" name=""/>
        <dsp:cNvSpPr/>
      </dsp:nvSpPr>
      <dsp:spPr>
        <a:xfrm>
          <a:off x="1770142" y="4559117"/>
          <a:ext cx="584823" cy="584823"/>
        </a:xfrm>
        <a:prstGeom prst="ellipse">
          <a:avLst/>
        </a:prstGeom>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B68EC-8F97-4F92-9CF9-32DC056D7A10}">
      <dsp:nvSpPr>
        <dsp:cNvPr id="0" name=""/>
        <dsp:cNvSpPr/>
      </dsp:nvSpPr>
      <dsp:spPr>
        <a:xfrm rot="10800000">
          <a:off x="2062554" y="2733"/>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GENERALIDADES: INTRODUCCIÓN – ANTECEDENTES</a:t>
          </a:r>
        </a:p>
      </dsp:txBody>
      <dsp:txXfrm rot="10800000">
        <a:off x="2208760" y="2733"/>
        <a:ext cx="7461983" cy="584823"/>
      </dsp:txXfrm>
    </dsp:sp>
    <dsp:sp modelId="{A237A07A-C42D-479C-B23A-6C0929638705}">
      <dsp:nvSpPr>
        <dsp:cNvPr id="0" name=""/>
        <dsp:cNvSpPr/>
      </dsp:nvSpPr>
      <dsp:spPr>
        <a:xfrm>
          <a:off x="1770142" y="2733"/>
          <a:ext cx="584823" cy="584823"/>
        </a:xfrm>
        <a:prstGeom prst="ellipse">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2605D2-0B68-452A-B30C-6E360806665A}">
      <dsp:nvSpPr>
        <dsp:cNvPr id="0" name=""/>
        <dsp:cNvSpPr/>
      </dsp:nvSpPr>
      <dsp:spPr>
        <a:xfrm rot="10800000">
          <a:off x="2062554" y="762131"/>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PLANTEAMIENTO DEL PROBLEMA</a:t>
          </a:r>
        </a:p>
      </dsp:txBody>
      <dsp:txXfrm rot="10800000">
        <a:off x="2208760" y="762131"/>
        <a:ext cx="7461983" cy="584823"/>
      </dsp:txXfrm>
    </dsp:sp>
    <dsp:sp modelId="{6DC49F5C-3D27-4D90-91E0-1B8445AD2682}">
      <dsp:nvSpPr>
        <dsp:cNvPr id="0" name=""/>
        <dsp:cNvSpPr/>
      </dsp:nvSpPr>
      <dsp:spPr>
        <a:xfrm>
          <a:off x="1770142" y="762131"/>
          <a:ext cx="584823" cy="584823"/>
        </a:xfrm>
        <a:prstGeom prst="ellipse">
          <a:avLst/>
        </a:prstGeom>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1CF82-77E6-4E9C-89C4-CD88F4B313B3}">
      <dsp:nvSpPr>
        <dsp:cNvPr id="0" name=""/>
        <dsp:cNvSpPr/>
      </dsp:nvSpPr>
      <dsp:spPr>
        <a:xfrm rot="10800000">
          <a:off x="2062554" y="1521528"/>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OBJETIVOS</a:t>
          </a:r>
        </a:p>
      </dsp:txBody>
      <dsp:txXfrm rot="10800000">
        <a:off x="2208760" y="1521528"/>
        <a:ext cx="7461983" cy="584823"/>
      </dsp:txXfrm>
    </dsp:sp>
    <dsp:sp modelId="{1F9C27B9-E2CB-4A0A-9F73-1A751D79C308}">
      <dsp:nvSpPr>
        <dsp:cNvPr id="0" name=""/>
        <dsp:cNvSpPr/>
      </dsp:nvSpPr>
      <dsp:spPr>
        <a:xfrm>
          <a:off x="1770142" y="1521528"/>
          <a:ext cx="584823" cy="584823"/>
        </a:xfrm>
        <a:prstGeom prst="ellipse">
          <a:avLst/>
        </a:prstGeom>
        <a:blipFill>
          <a:blip xmlns:r="http://schemas.openxmlformats.org/officeDocument/2006/relationships" r:embed="rId3">
            <a:duotone>
              <a:schemeClr val="accent1">
                <a:shade val="45000"/>
                <a:satMod val="135000"/>
              </a:schemeClr>
              <a:prstClr val="white"/>
            </a:duotone>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4E570-98E7-4EA0-B387-E865AE5479E2}">
      <dsp:nvSpPr>
        <dsp:cNvPr id="0" name=""/>
        <dsp:cNvSpPr/>
      </dsp:nvSpPr>
      <dsp:spPr>
        <a:xfrm rot="10800000">
          <a:off x="2062554" y="2280925"/>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CARACTERIZACIÓN DE LOS MATERIALES: ÁRIDOS &amp; FIBRA DE CAUCHO</a:t>
          </a:r>
        </a:p>
      </dsp:txBody>
      <dsp:txXfrm rot="10800000">
        <a:off x="2208760" y="2280925"/>
        <a:ext cx="7461983" cy="584823"/>
      </dsp:txXfrm>
    </dsp:sp>
    <dsp:sp modelId="{FA424F40-6819-4420-8EBD-FEF2895BC795}">
      <dsp:nvSpPr>
        <dsp:cNvPr id="0" name=""/>
        <dsp:cNvSpPr/>
      </dsp:nvSpPr>
      <dsp:spPr>
        <a:xfrm>
          <a:off x="1770142" y="2280925"/>
          <a:ext cx="584823" cy="584823"/>
        </a:xfrm>
        <a:prstGeom prst="ellipse">
          <a:avLst/>
        </a:prstGeom>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95126-6313-4637-B75A-9DE5C97FDB3F}">
      <dsp:nvSpPr>
        <dsp:cNvPr id="0" name=""/>
        <dsp:cNvSpPr/>
      </dsp:nvSpPr>
      <dsp:spPr>
        <a:xfrm rot="10800000">
          <a:off x="2062554" y="3040322"/>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DOSIFICACIÓN Y ELABORACIÓN DE PANELES</a:t>
          </a:r>
        </a:p>
      </dsp:txBody>
      <dsp:txXfrm rot="10800000">
        <a:off x="2208760" y="3040322"/>
        <a:ext cx="7461983" cy="584823"/>
      </dsp:txXfrm>
    </dsp:sp>
    <dsp:sp modelId="{BF6BFBEE-BDC5-41DB-B775-FFEE3F7ECB8D}">
      <dsp:nvSpPr>
        <dsp:cNvPr id="0" name=""/>
        <dsp:cNvSpPr/>
      </dsp:nvSpPr>
      <dsp:spPr>
        <a:xfrm>
          <a:off x="1770142" y="3040322"/>
          <a:ext cx="584823" cy="584823"/>
        </a:xfrm>
        <a:prstGeom prst="ellipse">
          <a:avLst/>
        </a:prstGeom>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2E26EF-EE98-43B7-ADE2-FFCB4DFBF62C}">
      <dsp:nvSpPr>
        <dsp:cNvPr id="0" name=""/>
        <dsp:cNvSpPr/>
      </dsp:nvSpPr>
      <dsp:spPr>
        <a:xfrm rot="10800000">
          <a:off x="2062554" y="3799719"/>
          <a:ext cx="7608189" cy="584823"/>
        </a:xfrm>
        <a:prstGeom prst="homePlat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RESULTADOS</a:t>
          </a:r>
        </a:p>
      </dsp:txBody>
      <dsp:txXfrm rot="10800000">
        <a:off x="2208760" y="3799719"/>
        <a:ext cx="7461983" cy="584823"/>
      </dsp:txXfrm>
    </dsp:sp>
    <dsp:sp modelId="{0A9AC463-B453-4163-9A6E-CEC6AC4BDDCC}">
      <dsp:nvSpPr>
        <dsp:cNvPr id="0" name=""/>
        <dsp:cNvSpPr/>
      </dsp:nvSpPr>
      <dsp:spPr>
        <a:xfrm>
          <a:off x="1770142" y="3799719"/>
          <a:ext cx="584823" cy="584823"/>
        </a:xfrm>
        <a:prstGeom prst="ellipse">
          <a:avLst/>
        </a:prstGeom>
        <a:blipFill>
          <a:blip xmlns:r="http://schemas.openxmlformats.org/officeDocument/2006/relationships"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E6DFC-A317-4B2A-A4CC-D2F49256E009}">
      <dsp:nvSpPr>
        <dsp:cNvPr id="0" name=""/>
        <dsp:cNvSpPr/>
      </dsp:nvSpPr>
      <dsp:spPr>
        <a:xfrm rot="10800000">
          <a:off x="2062554" y="4559117"/>
          <a:ext cx="7608189" cy="584823"/>
        </a:xfrm>
        <a:prstGeom prst="homePlat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57891" tIns="83820" rIns="156464" bIns="83820" numCol="1" spcCol="1270" anchor="ctr" anchorCtr="0">
          <a:noAutofit/>
        </a:bodyPr>
        <a:lstStyle/>
        <a:p>
          <a:pPr marL="0" lvl="0" indent="0" algn="l" defTabSz="977900">
            <a:lnSpc>
              <a:spcPct val="90000"/>
            </a:lnSpc>
            <a:spcBef>
              <a:spcPct val="0"/>
            </a:spcBef>
            <a:spcAft>
              <a:spcPct val="35000"/>
            </a:spcAft>
            <a:buNone/>
          </a:pPr>
          <a:r>
            <a:rPr lang="es-EC" sz="2200" b="1" kern="1200" dirty="0">
              <a:solidFill>
                <a:schemeClr val="tx1"/>
              </a:solidFill>
            </a:rPr>
            <a:t>CONCLUSIONES Y RECOMENDACIONES</a:t>
          </a:r>
        </a:p>
      </dsp:txBody>
      <dsp:txXfrm rot="10800000">
        <a:off x="2208760" y="4559117"/>
        <a:ext cx="7461983" cy="584823"/>
      </dsp:txXfrm>
    </dsp:sp>
    <dsp:sp modelId="{F7338FE7-AEC8-4743-BA3A-91117A05A4FC}">
      <dsp:nvSpPr>
        <dsp:cNvPr id="0" name=""/>
        <dsp:cNvSpPr/>
      </dsp:nvSpPr>
      <dsp:spPr>
        <a:xfrm>
          <a:off x="1770142" y="4559117"/>
          <a:ext cx="584823" cy="584823"/>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solidFill>
                  <a:prstClr val="black">
                    <a:tint val="75000"/>
                  </a:prstClr>
                </a:solidFill>
              </a:rPr>
              <a:pPr/>
              <a:t>6/9/2018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72779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solidFill>
                  <a:prstClr val="black">
                    <a:tint val="75000"/>
                  </a:prstClr>
                </a:solidFill>
              </a:rPr>
              <a:pPr/>
              <a:t>6/9/2018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76273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solidFill>
                  <a:prstClr val="black">
                    <a:tint val="75000"/>
                  </a:prstClr>
                </a:solidFill>
              </a:rPr>
              <a:pPr/>
              <a:t>6/9/2018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386044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solidFill>
                  <a:prstClr val="black">
                    <a:tint val="75000"/>
                  </a:prstClr>
                </a:solidFill>
              </a:rPr>
              <a:pPr/>
              <a:t>6/9/2018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66081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23467" y="0"/>
            <a:ext cx="6350000" cy="584200"/>
          </a:xfrm>
        </p:spPr>
        <p:txBody>
          <a:bodyPr>
            <a:noAutofit/>
          </a:bodyPr>
          <a:lstStyle>
            <a:lvl1pPr>
              <a:defRPr sz="3200" b="1">
                <a:solidFill>
                  <a:schemeClr val="tx1"/>
                </a:solidFill>
                <a:latin typeface="Arial" panose="020B0604020202020204" pitchFamily="34" charset="0"/>
                <a:cs typeface="Arial" panose="020B0604020202020204" pitchFamily="34" charset="0"/>
              </a:defRPr>
            </a:lvl1pPr>
          </a:lstStyle>
          <a:p>
            <a:r>
              <a:rPr lang="es-ES" dirty="0"/>
              <a:t>HAGA CLIC</a:t>
            </a:r>
            <a:endParaRPr lang="en-US" dirty="0"/>
          </a:p>
        </p:txBody>
      </p:sp>
      <p:sp>
        <p:nvSpPr>
          <p:cNvPr id="3" name="Content Placeholder 2"/>
          <p:cNvSpPr>
            <a:spLocks noGrp="1"/>
          </p:cNvSpPr>
          <p:nvPr>
            <p:ph idx="1"/>
          </p:nvPr>
        </p:nvSpPr>
        <p:spPr>
          <a:xfrm>
            <a:off x="838201" y="746127"/>
            <a:ext cx="11082867" cy="5248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60427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atin typeface="Arial" panose="020B0604020202020204" pitchFamily="34" charset="0"/>
                <a:cs typeface="Arial" panose="020B0604020202020204" pitchFamily="34" charset="0"/>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F6249B34-9780-43F3-807A-ABAA0D7C523D}" type="datetimeFigureOut">
              <a:rPr lang="es-EC" smtClean="0">
                <a:solidFill>
                  <a:prstClr val="black">
                    <a:tint val="75000"/>
                  </a:prstClr>
                </a:solidFill>
              </a:rPr>
              <a:pPr/>
              <a:t>6/9/2018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11374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6249B34-9780-43F3-807A-ABAA0D7C523D}" type="datetimeFigureOut">
              <a:rPr lang="es-EC" smtClean="0">
                <a:solidFill>
                  <a:prstClr val="black">
                    <a:tint val="75000"/>
                  </a:prstClr>
                </a:solidFill>
              </a:rPr>
              <a:pPr/>
              <a:t>6/9/2018</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91379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2"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6249B34-9780-43F3-807A-ABAA0D7C523D}" type="datetimeFigureOut">
              <a:rPr lang="es-EC" smtClean="0">
                <a:solidFill>
                  <a:prstClr val="black">
                    <a:tint val="75000"/>
                  </a:prstClr>
                </a:solidFill>
              </a:rPr>
              <a:pPr/>
              <a:t>6/9/2018</a:t>
            </a:fld>
            <a:endParaRPr lang="es-EC">
              <a:solidFill>
                <a:prstClr val="black">
                  <a:tint val="75000"/>
                </a:prstClr>
              </a:solidFill>
            </a:endParaRPr>
          </a:p>
        </p:txBody>
      </p:sp>
      <p:sp>
        <p:nvSpPr>
          <p:cNvPr id="8" name="Footer Placeholder 7"/>
          <p:cNvSpPr>
            <a:spLocks noGrp="1"/>
          </p:cNvSpPr>
          <p:nvPr>
            <p:ph type="ftr" sz="quarter" idx="11"/>
          </p:nvPr>
        </p:nvSpPr>
        <p:spPr/>
        <p:txBody>
          <a:bodyPr/>
          <a:lstStyle/>
          <a:p>
            <a:endParaRPr lang="es-EC">
              <a:solidFill>
                <a:prstClr val="black">
                  <a:tint val="75000"/>
                </a:prstClr>
              </a:solidFill>
            </a:endParaRPr>
          </a:p>
        </p:txBody>
      </p:sp>
      <p:sp>
        <p:nvSpPr>
          <p:cNvPr id="9" name="Slide Number Placeholder 8"/>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63613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6249B34-9780-43F3-807A-ABAA0D7C523D}" type="datetimeFigureOut">
              <a:rPr lang="es-EC" smtClean="0">
                <a:solidFill>
                  <a:prstClr val="black">
                    <a:tint val="75000"/>
                  </a:prstClr>
                </a:solidFill>
              </a:rPr>
              <a:pPr/>
              <a:t>6/9/2018</a:t>
            </a:fld>
            <a:endParaRPr lang="es-EC">
              <a:solidFill>
                <a:prstClr val="black">
                  <a:tint val="75000"/>
                </a:prstClr>
              </a:solidFill>
            </a:endParaRPr>
          </a:p>
        </p:txBody>
      </p:sp>
      <p:sp>
        <p:nvSpPr>
          <p:cNvPr id="4" name="Footer Placeholder 3"/>
          <p:cNvSpPr>
            <a:spLocks noGrp="1"/>
          </p:cNvSpPr>
          <p:nvPr>
            <p:ph type="ftr" sz="quarter" idx="11"/>
          </p:nvPr>
        </p:nvSpPr>
        <p:spPr/>
        <p:txBody>
          <a:bodyPr/>
          <a:lstStyle/>
          <a:p>
            <a:endParaRPr lang="es-EC">
              <a:solidFill>
                <a:prstClr val="black">
                  <a:tint val="75000"/>
                </a:prstClr>
              </a:solidFill>
            </a:endParaRPr>
          </a:p>
        </p:txBody>
      </p:sp>
      <p:sp>
        <p:nvSpPr>
          <p:cNvPr id="5" name="Slide Number Placeholder 4"/>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34484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49B34-9780-43F3-807A-ABAA0D7C523D}" type="datetimeFigureOut">
              <a:rPr lang="es-EC" smtClean="0">
                <a:solidFill>
                  <a:prstClr val="black">
                    <a:tint val="75000"/>
                  </a:prstClr>
                </a:solidFill>
              </a:rPr>
              <a:pPr/>
              <a:t>6/9/2018</a:t>
            </a:fld>
            <a:endParaRPr lang="es-EC">
              <a:solidFill>
                <a:prstClr val="black">
                  <a:tint val="75000"/>
                </a:prstClr>
              </a:solidFill>
            </a:endParaRPr>
          </a:p>
        </p:txBody>
      </p:sp>
      <p:sp>
        <p:nvSpPr>
          <p:cNvPr id="3" name="Footer Placeholder 2"/>
          <p:cNvSpPr>
            <a:spLocks noGrp="1"/>
          </p:cNvSpPr>
          <p:nvPr>
            <p:ph type="ftr" sz="quarter" idx="11"/>
          </p:nvPr>
        </p:nvSpPr>
        <p:spPr/>
        <p:txBody>
          <a:bodyPr/>
          <a:lstStyle/>
          <a:p>
            <a:endParaRPr lang="es-EC">
              <a:solidFill>
                <a:prstClr val="black">
                  <a:tint val="75000"/>
                </a:prstClr>
              </a:solidFill>
            </a:endParaRPr>
          </a:p>
        </p:txBody>
      </p:sp>
      <p:sp>
        <p:nvSpPr>
          <p:cNvPr id="4" name="Slide Number Placeholder 3"/>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91288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solidFill>
                  <a:prstClr val="black">
                    <a:tint val="75000"/>
                  </a:prstClr>
                </a:solidFill>
              </a:rPr>
              <a:pPr/>
              <a:t>6/9/2018</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3333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solidFill>
                  <a:prstClr val="black">
                    <a:tint val="75000"/>
                  </a:prstClr>
                </a:solidFill>
              </a:rPr>
              <a:pPr/>
              <a:t>6/9/2018</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36079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solidFill>
                  <a:prstClr val="black">
                    <a:tint val="75000"/>
                  </a:prstClr>
                </a:solidFill>
              </a:rPr>
              <a:pPr/>
              <a:t>6/9/2018</a:t>
            </a:fld>
            <a:endParaRPr lang="es-EC">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982973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3.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57.pn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4.jpg"/><Relationship Id="rId5"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2262734" y="1097592"/>
            <a:ext cx="7918418" cy="4662815"/>
          </a:xfrm>
          <a:prstGeom prst="rect">
            <a:avLst/>
          </a:prstGeom>
          <a:noFill/>
        </p:spPr>
        <p:txBody>
          <a:bodyPr wrap="square" lIns="91440" tIns="45720" rIns="91440" bIns="45720">
            <a:spAutoFit/>
          </a:bodyPr>
          <a:lstStyle/>
          <a:p>
            <a:pPr algn="ctr"/>
            <a:r>
              <a:rPr lang="es-ES" sz="2000" b="1" dirty="0">
                <a:solidFill>
                  <a:prstClr val="black"/>
                </a:solidFill>
                <a:latin typeface="Arial" panose="020B0604020202020204" pitchFamily="34" charset="0"/>
                <a:cs typeface="Arial" panose="020B0604020202020204" pitchFamily="34" charset="0"/>
              </a:rPr>
              <a:t>DEPARTAMENTO DE CIENCIAS DE LA TIERRA Y LA CONSTRUCCIÓN</a:t>
            </a:r>
            <a:endParaRPr lang="es-EC" sz="2000" dirty="0">
              <a:solidFill>
                <a:prstClr val="black"/>
              </a:solidFill>
              <a:latin typeface="Arial" panose="020B0604020202020204" pitchFamily="34" charset="0"/>
              <a:cs typeface="Arial" panose="020B0604020202020204" pitchFamily="34" charset="0"/>
            </a:endParaRPr>
          </a:p>
          <a:p>
            <a:pPr algn="ctr"/>
            <a:r>
              <a:rPr lang="es-ES" b="1" dirty="0">
                <a:solidFill>
                  <a:prstClr val="black"/>
                </a:solidFill>
                <a:latin typeface="Arial" panose="020B0604020202020204" pitchFamily="34" charset="0"/>
                <a:cs typeface="Arial" panose="020B0604020202020204" pitchFamily="34" charset="0"/>
              </a:rPr>
              <a:t> CARRERA DE INGENIERÍA CIVIL</a:t>
            </a:r>
          </a:p>
          <a:p>
            <a:r>
              <a:rPr lang="es-ES" sz="800" b="1" dirty="0">
                <a:solidFill>
                  <a:prstClr val="black"/>
                </a:solidFill>
                <a:latin typeface="Arial" panose="020B0604020202020204" pitchFamily="34" charset="0"/>
                <a:cs typeface="Arial" panose="020B0604020202020204" pitchFamily="34" charset="0"/>
              </a:rPr>
              <a:t> </a:t>
            </a:r>
            <a:endParaRPr lang="es-EC" sz="800" dirty="0">
              <a:solidFill>
                <a:prstClr val="black"/>
              </a:solidFill>
              <a:latin typeface="Arial" panose="020B0604020202020204" pitchFamily="34" charset="0"/>
              <a:cs typeface="Arial" panose="020B0604020202020204" pitchFamily="34" charset="0"/>
            </a:endParaRPr>
          </a:p>
          <a:p>
            <a:r>
              <a:rPr lang="es-ES" sz="700" b="1" dirty="0">
                <a:solidFill>
                  <a:prstClr val="black"/>
                </a:solidFill>
                <a:latin typeface="Arial" panose="020B0604020202020204" pitchFamily="34" charset="0"/>
                <a:cs typeface="Arial" panose="020B0604020202020204" pitchFamily="34" charset="0"/>
              </a:rPr>
              <a:t> </a:t>
            </a:r>
            <a:endParaRPr lang="es-EC" sz="700" dirty="0">
              <a:solidFill>
                <a:prstClr val="black"/>
              </a:solidFill>
              <a:latin typeface="Arial" panose="020B0604020202020204" pitchFamily="34" charset="0"/>
              <a:cs typeface="Arial" panose="020B0604020202020204" pitchFamily="34" charset="0"/>
            </a:endParaRPr>
          </a:p>
          <a:p>
            <a:r>
              <a:rPr lang="es-ES" sz="700" b="1" dirty="0">
                <a:solidFill>
                  <a:prstClr val="black"/>
                </a:solidFill>
                <a:latin typeface="Arial" panose="020B0604020202020204" pitchFamily="34" charset="0"/>
                <a:cs typeface="Arial" panose="020B0604020202020204" pitchFamily="34" charset="0"/>
              </a:rPr>
              <a:t> </a:t>
            </a:r>
            <a:r>
              <a:rPr lang="es-ES" sz="1600" b="1" dirty="0">
                <a:solidFill>
                  <a:prstClr val="black"/>
                </a:solidFill>
                <a:latin typeface="Arial" panose="020B0604020202020204" pitchFamily="34" charset="0"/>
                <a:cs typeface="Arial" panose="020B0604020202020204" pitchFamily="34" charset="0"/>
              </a:rPr>
              <a:t>TEMA:</a:t>
            </a:r>
            <a:endParaRPr lang="es-EC" sz="1600" b="1" dirty="0">
              <a:solidFill>
                <a:prstClr val="black"/>
              </a:solidFill>
              <a:latin typeface="Arial" panose="020B0604020202020204" pitchFamily="34" charset="0"/>
              <a:cs typeface="Arial" panose="020B0604020202020204" pitchFamily="34" charset="0"/>
            </a:endParaRPr>
          </a:p>
          <a:p>
            <a:pPr algn="ctr"/>
            <a:r>
              <a:rPr lang="es-MX" sz="1600" b="1" dirty="0">
                <a:solidFill>
                  <a:prstClr val="black"/>
                </a:solidFill>
                <a:latin typeface="Arial" panose="020B0604020202020204" pitchFamily="34" charset="0"/>
                <a:cs typeface="Arial" panose="020B0604020202020204" pitchFamily="34" charset="0"/>
              </a:rPr>
              <a:t>	</a:t>
            </a:r>
            <a:r>
              <a:rPr lang="es-MX" sz="1600" dirty="0">
                <a:solidFill>
                  <a:prstClr val="black"/>
                </a:solidFill>
                <a:latin typeface="Arial" panose="020B0604020202020204" pitchFamily="34" charset="0"/>
                <a:cs typeface="Arial" panose="020B0604020202020204" pitchFamily="34" charset="0"/>
              </a:rPr>
              <a:t>“</a:t>
            </a:r>
            <a:r>
              <a:rPr lang="es-EC" b="1" dirty="0">
                <a:latin typeface="Arial" panose="020B0604020202020204" pitchFamily="34" charset="0"/>
                <a:cs typeface="Arial" panose="020B0604020202020204" pitchFamily="34" charset="0"/>
              </a:rPr>
              <a:t>ANÁLISIS DEL COMPORTAMIENTO DE PANELES PREFABRICADOS NO ESTRUCTURALES DE HORMIGÓN CON INCLUSIÓN DE FIBRA DE CAUCHO RECICLADO DE NEUMÁTICOS FUERA DE USO (NFU).</a:t>
            </a:r>
            <a:r>
              <a:rPr lang="es-ES"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ES" i="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ES" sz="1200" b="1" dirty="0">
              <a:solidFill>
                <a:prstClr val="black"/>
              </a:solidFill>
              <a:latin typeface="Arial" panose="020B0604020202020204" pitchFamily="34" charset="0"/>
              <a:cs typeface="Arial" panose="020B0604020202020204" pitchFamily="34" charset="0"/>
            </a:endParaRPr>
          </a:p>
          <a:p>
            <a:endParaRPr lang="es-EC" sz="800" dirty="0">
              <a:solidFill>
                <a:prstClr val="black"/>
              </a:solidFill>
              <a:latin typeface="Arial" panose="020B0604020202020204" pitchFamily="34" charset="0"/>
              <a:cs typeface="Arial" panose="020B0604020202020204" pitchFamily="34" charset="0"/>
            </a:endParaRPr>
          </a:p>
          <a:p>
            <a:pPr algn="ctr"/>
            <a:r>
              <a:rPr lang="es-ES" sz="1600" b="1" dirty="0">
                <a:solidFill>
                  <a:prstClr val="black"/>
                </a:solidFill>
                <a:latin typeface="Arial" panose="020B0604020202020204" pitchFamily="34" charset="0"/>
                <a:cs typeface="Arial" panose="020B0604020202020204" pitchFamily="34" charset="0"/>
              </a:rPr>
              <a:t>AUTOR: </a:t>
            </a:r>
          </a:p>
          <a:p>
            <a:pPr algn="ctr"/>
            <a:r>
              <a:rPr lang="es-EC" sz="1600" dirty="0">
                <a:solidFill>
                  <a:prstClr val="black"/>
                </a:solidFill>
                <a:latin typeface="Arial" panose="020B0604020202020204" pitchFamily="34" charset="0"/>
                <a:cs typeface="Arial" panose="020B0604020202020204" pitchFamily="34" charset="0"/>
              </a:rPr>
              <a:t>LUJE PANELUISA, DARWIN DANIEL</a:t>
            </a:r>
          </a:p>
          <a:p>
            <a:pPr algn="ctr"/>
            <a:r>
              <a:rPr lang="es-EC" sz="1400" dirty="0">
                <a:solidFill>
                  <a:prstClr val="black"/>
                </a:solidFill>
                <a:latin typeface="Arial" panose="020B0604020202020204" pitchFamily="34" charset="0"/>
                <a:cs typeface="Arial" panose="020B0604020202020204" pitchFamily="34" charset="0"/>
              </a:rPr>
              <a:t>       </a:t>
            </a:r>
            <a:r>
              <a:rPr lang="es-ES" sz="1400" dirty="0">
                <a:solidFill>
                  <a:prstClr val="black"/>
                </a:solidFill>
                <a:latin typeface="Arial" panose="020B0604020202020204" pitchFamily="34" charset="0"/>
                <a:cs typeface="Arial" panose="020B0604020202020204" pitchFamily="34" charset="0"/>
              </a:rPr>
              <a:t>  </a:t>
            </a:r>
            <a:endParaRPr lang="es-EC" sz="1400" dirty="0">
              <a:solidFill>
                <a:prstClr val="black"/>
              </a:solidFill>
              <a:latin typeface="Arial" panose="020B0604020202020204" pitchFamily="34" charset="0"/>
              <a:cs typeface="Arial" panose="020B0604020202020204" pitchFamily="34" charset="0"/>
            </a:endParaRPr>
          </a:p>
          <a:p>
            <a:pPr algn="ctr"/>
            <a:r>
              <a:rPr lang="es-ES" sz="1600" b="1" dirty="0">
                <a:solidFill>
                  <a:prstClr val="black"/>
                </a:solidFill>
                <a:latin typeface="Arial" panose="020B0604020202020204" pitchFamily="34" charset="0"/>
                <a:cs typeface="Arial" panose="020B0604020202020204" pitchFamily="34" charset="0"/>
              </a:rPr>
              <a:t>DIRECTOR:</a:t>
            </a:r>
          </a:p>
          <a:p>
            <a:pPr algn="ctr"/>
            <a:r>
              <a:rPr lang="es-EC" sz="1600" dirty="0">
                <a:solidFill>
                  <a:prstClr val="black"/>
                </a:solidFill>
                <a:latin typeface="Arial" panose="020B0604020202020204" pitchFamily="34" charset="0"/>
                <a:cs typeface="Arial" panose="020B0604020202020204" pitchFamily="34" charset="0"/>
              </a:rPr>
              <a:t>ING. DURÁN CARRILLO, JOSÉ RICARDO MGS</a:t>
            </a:r>
          </a:p>
          <a:p>
            <a:pPr algn="ctr"/>
            <a:endParaRPr lang="es-ES" sz="1400" b="1" dirty="0">
              <a:solidFill>
                <a:prstClr val="black"/>
              </a:solidFill>
              <a:latin typeface="Arial" panose="020B0604020202020204" pitchFamily="34" charset="0"/>
              <a:cs typeface="Arial" panose="020B0604020202020204" pitchFamily="34" charset="0"/>
            </a:endParaRPr>
          </a:p>
          <a:p>
            <a:pPr algn="ctr"/>
            <a:r>
              <a:rPr lang="es-ES" sz="1600" b="1" dirty="0">
                <a:solidFill>
                  <a:prstClr val="black"/>
                </a:solidFill>
                <a:latin typeface="Arial" panose="020B0604020202020204" pitchFamily="34" charset="0"/>
                <a:cs typeface="Arial" panose="020B0604020202020204" pitchFamily="34" charset="0"/>
              </a:rPr>
              <a:t>SANGOLQUÍ - </a:t>
            </a:r>
            <a:r>
              <a:rPr lang="es-ES_tradnl" sz="1600" b="1" dirty="0">
                <a:solidFill>
                  <a:prstClr val="black"/>
                </a:solidFill>
                <a:latin typeface="Arial" panose="020B0604020202020204" pitchFamily="34" charset="0"/>
                <a:cs typeface="Arial" panose="020B0604020202020204" pitchFamily="34" charset="0"/>
              </a:rPr>
              <a:t>2018</a:t>
            </a:r>
            <a:endParaRPr lang="es-EC" sz="1600" b="1" dirty="0">
              <a:solidFill>
                <a:prstClr val="black"/>
              </a:solidFill>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249" y="202786"/>
            <a:ext cx="1403685" cy="1263317"/>
          </a:xfrm>
          <a:prstGeom prst="rect">
            <a:avLst/>
          </a:prstGeom>
        </p:spPr>
      </p:pic>
    </p:spTree>
    <p:extLst>
      <p:ext uri="{BB962C8B-B14F-4D97-AF65-F5344CB8AC3E}">
        <p14:creationId xmlns:p14="http://schemas.microsoft.com/office/powerpoint/2010/main" val="370869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3. OBJETIVOS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3" name="Marcador de contenido 2">
            <a:extLst>
              <a:ext uri="{FF2B5EF4-FFF2-40B4-BE49-F238E27FC236}">
                <a16:creationId xmlns:a16="http://schemas.microsoft.com/office/drawing/2014/main" id="{85368C37-F182-4382-BC4C-6675BB88DC03}"/>
              </a:ext>
            </a:extLst>
          </p:cNvPr>
          <p:cNvSpPr>
            <a:spLocks noGrp="1"/>
          </p:cNvSpPr>
          <p:nvPr>
            <p:ph idx="1"/>
          </p:nvPr>
        </p:nvSpPr>
        <p:spPr>
          <a:xfrm>
            <a:off x="638629" y="1626766"/>
            <a:ext cx="9332685" cy="1116434"/>
          </a:xfrm>
        </p:spPr>
        <p:txBody>
          <a:bodyPr>
            <a:normAutofit/>
          </a:bodyPr>
          <a:lstStyle/>
          <a:p>
            <a:pPr algn="just">
              <a:lnSpc>
                <a:spcPct val="100000"/>
              </a:lnSpc>
            </a:pPr>
            <a:r>
              <a:rPr lang="es-EC" sz="2200" dirty="0"/>
              <a:t>Analizar el comportamiento de paneles prefabricados no estructurales de hormigón con inclusión de fibra de caucho reciclado de neumáticos fuera de uso (NFU), para reducir costos en la construcción.</a:t>
            </a:r>
          </a:p>
        </p:txBody>
      </p:sp>
      <p:sp>
        <p:nvSpPr>
          <p:cNvPr id="4" name="Flecha: pentágono 3">
            <a:extLst>
              <a:ext uri="{FF2B5EF4-FFF2-40B4-BE49-F238E27FC236}">
                <a16:creationId xmlns:a16="http://schemas.microsoft.com/office/drawing/2014/main" id="{566E7F2B-FE2F-4608-A64E-DF633CA09E21}"/>
              </a:ext>
            </a:extLst>
          </p:cNvPr>
          <p:cNvSpPr/>
          <p:nvPr/>
        </p:nvSpPr>
        <p:spPr>
          <a:xfrm>
            <a:off x="793114" y="1070868"/>
            <a:ext cx="3001090" cy="461665"/>
          </a:xfrm>
          <a:prstGeom prst="homePlate">
            <a:avLst/>
          </a:prstGeom>
          <a:solidFill>
            <a:schemeClr val="accent6">
              <a:lumMod val="60000"/>
              <a:lumOff val="40000"/>
            </a:schemeClr>
          </a:solidFill>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none">
            <a:spAutoFit/>
          </a:bodyPr>
          <a:lstStyle/>
          <a:p>
            <a:r>
              <a:rPr lang="es-EC" sz="2400" b="1" spc="50" dirty="0">
                <a:ln w="9525" cmpd="sng">
                  <a:solidFill>
                    <a:schemeClr val="accent5">
                      <a:lumMod val="40000"/>
                      <a:lumOff val="60000"/>
                    </a:schemeClr>
                  </a:solidFill>
                  <a:prstDash val="solid"/>
                </a:ln>
                <a:solidFill>
                  <a:srgbClr val="70AD47">
                    <a:tint val="1000"/>
                  </a:srgbClr>
                </a:solidFill>
                <a:effectLst>
                  <a:glow rad="38100">
                    <a:schemeClr val="accent1">
                      <a:alpha val="40000"/>
                    </a:schemeClr>
                  </a:glow>
                </a:effectLst>
              </a:rPr>
              <a:t>OBJETIVO GENERAL:</a:t>
            </a:r>
          </a:p>
        </p:txBody>
      </p:sp>
      <p:sp>
        <p:nvSpPr>
          <p:cNvPr id="6" name="Flecha: pentágono 5">
            <a:extLst>
              <a:ext uri="{FF2B5EF4-FFF2-40B4-BE49-F238E27FC236}">
                <a16:creationId xmlns:a16="http://schemas.microsoft.com/office/drawing/2014/main" id="{09855A4B-A675-4D3B-967C-D0FF8039D890}"/>
              </a:ext>
            </a:extLst>
          </p:cNvPr>
          <p:cNvSpPr/>
          <p:nvPr/>
        </p:nvSpPr>
        <p:spPr>
          <a:xfrm>
            <a:off x="793114" y="2993537"/>
            <a:ext cx="3566839" cy="461665"/>
          </a:xfrm>
          <a:prstGeom prst="homePlate">
            <a:avLst/>
          </a:prstGeom>
          <a:solidFill>
            <a:schemeClr val="accent6">
              <a:lumMod val="60000"/>
              <a:lumOff val="40000"/>
            </a:schemeClr>
          </a:solidFill>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none">
            <a:spAutoFit/>
          </a:bodyPr>
          <a:lstStyle/>
          <a:p>
            <a:r>
              <a:rPr lang="es-EC" sz="2400" b="1" spc="50" dirty="0">
                <a:ln w="9525" cmpd="sng">
                  <a:solidFill>
                    <a:schemeClr val="accent5">
                      <a:lumMod val="40000"/>
                      <a:lumOff val="60000"/>
                    </a:schemeClr>
                  </a:solidFill>
                  <a:prstDash val="solid"/>
                </a:ln>
                <a:solidFill>
                  <a:srgbClr val="70AD47">
                    <a:tint val="1000"/>
                  </a:srgbClr>
                </a:solidFill>
                <a:effectLst>
                  <a:glow rad="38100">
                    <a:schemeClr val="accent1">
                      <a:alpha val="40000"/>
                    </a:schemeClr>
                  </a:glow>
                </a:effectLst>
              </a:rPr>
              <a:t>OBJETIVOS ESPECÍFICOS:</a:t>
            </a:r>
          </a:p>
        </p:txBody>
      </p:sp>
      <p:sp>
        <p:nvSpPr>
          <p:cNvPr id="7" name="Rectángulo 6">
            <a:extLst>
              <a:ext uri="{FF2B5EF4-FFF2-40B4-BE49-F238E27FC236}">
                <a16:creationId xmlns:a16="http://schemas.microsoft.com/office/drawing/2014/main" id="{978A092D-958A-4707-95D1-59D4B2D89FC8}"/>
              </a:ext>
            </a:extLst>
          </p:cNvPr>
          <p:cNvSpPr/>
          <p:nvPr/>
        </p:nvSpPr>
        <p:spPr>
          <a:xfrm>
            <a:off x="638629" y="3633630"/>
            <a:ext cx="9434285" cy="2462213"/>
          </a:xfrm>
          <a:prstGeom prst="rect">
            <a:avLst/>
          </a:prstGeom>
        </p:spPr>
        <p:txBody>
          <a:bodyPr wrap="square">
            <a:spAutoFit/>
          </a:bodyPr>
          <a:lstStyle/>
          <a:p>
            <a:pPr marL="342900" lvl="0" indent="-342900" algn="just">
              <a:spcAft>
                <a:spcPts val="0"/>
              </a:spcAft>
              <a:buFont typeface="Arial" panose="020B0604020202020204" pitchFamily="34" charset="0"/>
              <a:buChar char="•"/>
            </a:pPr>
            <a:r>
              <a:rPr lang="es-EC" sz="2200" dirty="0">
                <a:latin typeface="Arial" panose="020B0604020202020204" pitchFamily="34" charset="0"/>
                <a:ea typeface="Calibri" panose="020F0502020204030204" pitchFamily="34" charset="0"/>
                <a:cs typeface="Times New Roman" panose="02020603050405020304" pitchFamily="18" charset="0"/>
              </a:rPr>
              <a:t>Determinar el porcentaje óptimo de partículas de caucho reciclado de llantas, en la dosificación para la elaboración del hormigón. </a:t>
            </a:r>
          </a:p>
          <a:p>
            <a:pPr marL="342900" lvl="0" indent="-342900" algn="just">
              <a:spcAft>
                <a:spcPts val="0"/>
              </a:spcAft>
              <a:buFont typeface="Arial" panose="020B0604020202020204" pitchFamily="34" charset="0"/>
              <a:buChar char="•"/>
            </a:pPr>
            <a:r>
              <a:rPr lang="es-EC" sz="2200" dirty="0">
                <a:latin typeface="Arial" panose="020B0604020202020204" pitchFamily="34" charset="0"/>
                <a:ea typeface="Calibri" panose="020F0502020204030204" pitchFamily="34" charset="0"/>
                <a:cs typeface="Times New Roman" panose="02020603050405020304" pitchFamily="18" charset="0"/>
              </a:rPr>
              <a:t>Elaborar paneles no estructurales de hormigón con inclusión de fibras de caucho de neumáticos fuera de uso (NFU), con el fin de realizar ensayos de laboratorio.</a:t>
            </a:r>
          </a:p>
          <a:p>
            <a:pPr marL="342900" lvl="0" indent="-342900" algn="just">
              <a:spcAft>
                <a:spcPts val="600"/>
              </a:spcAft>
              <a:buFont typeface="Arial" panose="020B0604020202020204" pitchFamily="34" charset="0"/>
              <a:buChar char="•"/>
            </a:pPr>
            <a:r>
              <a:rPr lang="es-EC" sz="2200" dirty="0">
                <a:latin typeface="Arial" panose="020B0604020202020204" pitchFamily="34" charset="0"/>
                <a:ea typeface="Calibri" panose="020F0502020204030204" pitchFamily="34" charset="0"/>
                <a:cs typeface="Times New Roman" panose="02020603050405020304" pitchFamily="18" charset="0"/>
              </a:rPr>
              <a:t>Evaluar las características físicas y mecánicas de probetas de hormigón que contengan fibras de caucho recicladas.</a:t>
            </a:r>
          </a:p>
        </p:txBody>
      </p:sp>
      <p:pic>
        <p:nvPicPr>
          <p:cNvPr id="9" name="Imagen 8">
            <a:extLst>
              <a:ext uri="{FF2B5EF4-FFF2-40B4-BE49-F238E27FC236}">
                <a16:creationId xmlns:a16="http://schemas.microsoft.com/office/drawing/2014/main" id="{B301E908-C8DF-4FA7-A410-BE0A59F37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065869" y="531937"/>
            <a:ext cx="1771517" cy="1960635"/>
          </a:xfrm>
          <a:prstGeom prst="ellipse">
            <a:avLst/>
          </a:prstGeom>
          <a:ln>
            <a:noFill/>
          </a:ln>
          <a:effectLst>
            <a:softEdge rad="112500"/>
          </a:effectLst>
        </p:spPr>
      </p:pic>
      <p:pic>
        <p:nvPicPr>
          <p:cNvPr id="11" name="Imagen 10">
            <a:extLst>
              <a:ext uri="{FF2B5EF4-FFF2-40B4-BE49-F238E27FC236}">
                <a16:creationId xmlns:a16="http://schemas.microsoft.com/office/drawing/2014/main" id="{33C44DB3-EBB8-4BD0-8932-77A29304AA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179884" y="4202262"/>
            <a:ext cx="1803545" cy="1983617"/>
          </a:xfrm>
          <a:prstGeom prst="ellipse">
            <a:avLst/>
          </a:prstGeom>
          <a:ln>
            <a:noFill/>
          </a:ln>
          <a:effectLst>
            <a:softEdge rad="112500"/>
          </a:effectLst>
        </p:spPr>
      </p:pic>
      <p:pic>
        <p:nvPicPr>
          <p:cNvPr id="13" name="Imagen 12">
            <a:extLst>
              <a:ext uri="{FF2B5EF4-FFF2-40B4-BE49-F238E27FC236}">
                <a16:creationId xmlns:a16="http://schemas.microsoft.com/office/drawing/2014/main" id="{4CD71432-F549-4695-9AC1-0FE4E972C4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4506"/>
          <a:stretch/>
        </p:blipFill>
        <p:spPr>
          <a:xfrm rot="5400000">
            <a:off x="10007763" y="2361562"/>
            <a:ext cx="1887734" cy="1960633"/>
          </a:xfrm>
          <a:prstGeom prst="ellipse">
            <a:avLst/>
          </a:prstGeom>
          <a:ln>
            <a:noFill/>
          </a:ln>
          <a:effectLst>
            <a:softEdge rad="112500"/>
          </a:effectLst>
        </p:spPr>
      </p:pic>
    </p:spTree>
    <p:extLst>
      <p:ext uri="{BB962C8B-B14F-4D97-AF65-F5344CB8AC3E}">
        <p14:creationId xmlns:p14="http://schemas.microsoft.com/office/powerpoint/2010/main" val="119413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CONTENIDO</a:t>
            </a:r>
          </a:p>
        </p:txBody>
      </p:sp>
      <p:graphicFrame>
        <p:nvGraphicFramePr>
          <p:cNvPr id="4" name="Marcador de contenido 3">
            <a:extLst>
              <a:ext uri="{FF2B5EF4-FFF2-40B4-BE49-F238E27FC236}">
                <a16:creationId xmlns:a16="http://schemas.microsoft.com/office/drawing/2014/main" id="{8CC0E639-BF8A-4816-863A-69D432596297}"/>
              </a:ext>
            </a:extLst>
          </p:cNvPr>
          <p:cNvGraphicFramePr>
            <a:graphicFrameLocks noGrp="1"/>
          </p:cNvGraphicFramePr>
          <p:nvPr>
            <p:ph idx="1"/>
            <p:extLst>
              <p:ext uri="{D42A27DB-BD31-4B8C-83A1-F6EECF244321}">
                <p14:modId xmlns:p14="http://schemas.microsoft.com/office/powerpoint/2010/main" val="2456785348"/>
              </p:ext>
            </p:extLst>
          </p:nvPr>
        </p:nvGraphicFramePr>
        <p:xfrm>
          <a:off x="257628" y="804183"/>
          <a:ext cx="11440886" cy="514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Tree>
    <p:extLst>
      <p:ext uri="{BB962C8B-B14F-4D97-AF65-F5344CB8AC3E}">
        <p14:creationId xmlns:p14="http://schemas.microsoft.com/office/powerpoint/2010/main" val="424047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4. CARACTERIZACIÓN DE LOS MATERIALES: </a:t>
            </a:r>
            <a:r>
              <a:rPr lang="es-EC" sz="2000" dirty="0"/>
              <a:t>ÁRIDOS.</a:t>
            </a:r>
            <a:endParaRPr lang="es-EC" sz="2400" dirty="0"/>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graphicFrame>
        <p:nvGraphicFramePr>
          <p:cNvPr id="13" name="Diagrama 12">
            <a:extLst>
              <a:ext uri="{FF2B5EF4-FFF2-40B4-BE49-F238E27FC236}">
                <a16:creationId xmlns:a16="http://schemas.microsoft.com/office/drawing/2014/main" id="{A3BE1C4A-3471-422E-B9E6-C19F8B34CDD0}"/>
              </a:ext>
            </a:extLst>
          </p:cNvPr>
          <p:cNvGraphicFramePr/>
          <p:nvPr>
            <p:extLst>
              <p:ext uri="{D42A27DB-BD31-4B8C-83A1-F6EECF244321}">
                <p14:modId xmlns:p14="http://schemas.microsoft.com/office/powerpoint/2010/main" val="2821954581"/>
              </p:ext>
            </p:extLst>
          </p:nvPr>
        </p:nvGraphicFramePr>
        <p:xfrm>
          <a:off x="836096" y="992997"/>
          <a:ext cx="10970381" cy="5124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07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4. CARACTERIZACIÓN DE LOS MATERIALES: </a:t>
            </a:r>
            <a:r>
              <a:rPr lang="es-EC" sz="2000" dirty="0"/>
              <a:t>ÁRIDOS.</a:t>
            </a:r>
            <a:endParaRPr lang="es-EC" sz="2400" dirty="0"/>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graphicFrame>
        <p:nvGraphicFramePr>
          <p:cNvPr id="4" name="Marcador de contenido 3">
            <a:extLst>
              <a:ext uri="{FF2B5EF4-FFF2-40B4-BE49-F238E27FC236}">
                <a16:creationId xmlns:a16="http://schemas.microsoft.com/office/drawing/2014/main" id="{168BF6B0-ADC4-43DA-A344-8B60CBE4F2C8}"/>
              </a:ext>
            </a:extLst>
          </p:cNvPr>
          <p:cNvGraphicFramePr>
            <a:graphicFrameLocks noGrp="1"/>
          </p:cNvGraphicFramePr>
          <p:nvPr>
            <p:ph idx="1"/>
            <p:extLst>
              <p:ext uri="{D42A27DB-BD31-4B8C-83A1-F6EECF244321}">
                <p14:modId xmlns:p14="http://schemas.microsoft.com/office/powerpoint/2010/main" val="3544594879"/>
              </p:ext>
            </p:extLst>
          </p:nvPr>
        </p:nvGraphicFramePr>
        <p:xfrm>
          <a:off x="1103087" y="1325425"/>
          <a:ext cx="9725885" cy="4207149"/>
        </p:xfrm>
        <a:graphic>
          <a:graphicData uri="http://schemas.openxmlformats.org/drawingml/2006/table">
            <a:tbl>
              <a:tblPr>
                <a:tableStyleId>{1FECB4D8-DB02-4DC6-A0A2-4F2EBAE1DC90}</a:tableStyleId>
              </a:tblPr>
              <a:tblGrid>
                <a:gridCol w="5789942">
                  <a:extLst>
                    <a:ext uri="{9D8B030D-6E8A-4147-A177-3AD203B41FA5}">
                      <a16:colId xmlns:a16="http://schemas.microsoft.com/office/drawing/2014/main" val="3278750530"/>
                    </a:ext>
                  </a:extLst>
                </a:gridCol>
                <a:gridCol w="1094161">
                  <a:extLst>
                    <a:ext uri="{9D8B030D-6E8A-4147-A177-3AD203B41FA5}">
                      <a16:colId xmlns:a16="http://schemas.microsoft.com/office/drawing/2014/main" val="2952296738"/>
                    </a:ext>
                  </a:extLst>
                </a:gridCol>
                <a:gridCol w="1131736">
                  <a:extLst>
                    <a:ext uri="{9D8B030D-6E8A-4147-A177-3AD203B41FA5}">
                      <a16:colId xmlns:a16="http://schemas.microsoft.com/office/drawing/2014/main" val="1932427868"/>
                    </a:ext>
                  </a:extLst>
                </a:gridCol>
                <a:gridCol w="1710046">
                  <a:extLst>
                    <a:ext uri="{9D8B030D-6E8A-4147-A177-3AD203B41FA5}">
                      <a16:colId xmlns:a16="http://schemas.microsoft.com/office/drawing/2014/main" val="2637322087"/>
                    </a:ext>
                  </a:extLst>
                </a:gridCol>
              </a:tblGrid>
              <a:tr h="175135">
                <a:tc>
                  <a:txBody>
                    <a:bodyPr/>
                    <a:lstStyle/>
                    <a:p>
                      <a:pPr algn="l" fontAlgn="b"/>
                      <a:endParaRPr lang="es-EC" sz="2000" b="1" i="0" u="none" strike="noStrike" dirty="0">
                        <a:effectLst/>
                        <a:latin typeface="Arial" panose="020B0604020202020204" pitchFamily="34" charset="0"/>
                      </a:endParaRPr>
                    </a:p>
                  </a:txBody>
                  <a:tcPr marL="9525" marR="9525" marT="9525" marB="0" anchor="b"/>
                </a:tc>
                <a:tc>
                  <a:txBody>
                    <a:bodyPr/>
                    <a:lstStyle/>
                    <a:p>
                      <a:pPr algn="l" fontAlgn="b"/>
                      <a:endParaRPr lang="es-EC" sz="2000" b="1" i="0" u="none" strike="noStrike">
                        <a:effectLst/>
                        <a:latin typeface="Arial" panose="020B0604020202020204" pitchFamily="34" charset="0"/>
                      </a:endParaRPr>
                    </a:p>
                  </a:txBody>
                  <a:tcPr marL="9525" marR="9525" marT="9525" marB="0" anchor="b"/>
                </a:tc>
                <a:tc gridSpan="2">
                  <a:txBody>
                    <a:bodyPr/>
                    <a:lstStyle/>
                    <a:p>
                      <a:pPr algn="ctr" fontAlgn="b"/>
                      <a:r>
                        <a:rPr lang="es-EC" sz="2000" b="1" u="none" strike="noStrike" dirty="0">
                          <a:effectLst/>
                        </a:rPr>
                        <a:t>Agregados</a:t>
                      </a:r>
                      <a:endParaRPr lang="es-EC" sz="2000" b="1" i="0" u="none" strike="noStrike" dirty="0">
                        <a:effectLst/>
                        <a:latin typeface="Arial" panose="020B0604020202020204" pitchFamily="34" charset="0"/>
                      </a:endParaRPr>
                    </a:p>
                  </a:txBody>
                  <a:tcPr marL="9525" marR="9525" marT="9525" marB="0" anchor="b"/>
                </a:tc>
                <a:tc hMerge="1">
                  <a:txBody>
                    <a:bodyPr/>
                    <a:lstStyle/>
                    <a:p>
                      <a:endParaRPr lang="es-EC"/>
                    </a:p>
                  </a:txBody>
                  <a:tcPr/>
                </a:tc>
                <a:extLst>
                  <a:ext uri="{0D108BD9-81ED-4DB2-BD59-A6C34878D82A}">
                    <a16:rowId xmlns:a16="http://schemas.microsoft.com/office/drawing/2014/main" val="2629486743"/>
                  </a:ext>
                </a:extLst>
              </a:tr>
              <a:tr h="214685">
                <a:tc>
                  <a:txBody>
                    <a:bodyPr/>
                    <a:lstStyle/>
                    <a:p>
                      <a:pPr algn="l" fontAlgn="b"/>
                      <a:endParaRPr lang="es-EC" sz="2000" b="1" i="0" u="none" strike="noStrike" dirty="0">
                        <a:effectLst/>
                        <a:latin typeface="Arial" panose="020B0604020202020204" pitchFamily="34" charset="0"/>
                      </a:endParaRPr>
                    </a:p>
                  </a:txBody>
                  <a:tcPr marL="9525" marR="9525" marT="9525" marB="0" anchor="b"/>
                </a:tc>
                <a:tc>
                  <a:txBody>
                    <a:bodyPr/>
                    <a:lstStyle/>
                    <a:p>
                      <a:pPr algn="l" fontAlgn="b"/>
                      <a:endParaRPr lang="es-EC" sz="2000" b="1" i="0" u="none" strike="noStrike">
                        <a:effectLst/>
                        <a:latin typeface="Arial" panose="020B0604020202020204" pitchFamily="34" charset="0"/>
                      </a:endParaRPr>
                    </a:p>
                  </a:txBody>
                  <a:tcPr marL="9525" marR="9525" marT="9525" marB="0" anchor="b"/>
                </a:tc>
                <a:tc>
                  <a:txBody>
                    <a:bodyPr/>
                    <a:lstStyle/>
                    <a:p>
                      <a:pPr algn="ctr" fontAlgn="b"/>
                      <a:r>
                        <a:rPr lang="es-EC" sz="2000" b="1" u="none" strike="noStrike">
                          <a:effectLst/>
                        </a:rPr>
                        <a:t>Grueso</a:t>
                      </a:r>
                      <a:endParaRPr lang="es-EC" sz="2000" b="1" i="0" u="none" strike="noStrike">
                        <a:effectLst/>
                        <a:latin typeface="Arial" panose="020B0604020202020204" pitchFamily="34" charset="0"/>
                      </a:endParaRPr>
                    </a:p>
                  </a:txBody>
                  <a:tcPr marL="9525" marR="9525" marT="9525" marB="0" anchor="b"/>
                </a:tc>
                <a:tc>
                  <a:txBody>
                    <a:bodyPr/>
                    <a:lstStyle/>
                    <a:p>
                      <a:pPr algn="ctr" fontAlgn="b"/>
                      <a:r>
                        <a:rPr lang="es-EC" sz="2000" b="1" u="none" strike="noStrike" dirty="0">
                          <a:effectLst/>
                        </a:rPr>
                        <a:t>Fino</a:t>
                      </a:r>
                      <a:endParaRPr lang="es-EC" sz="20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4128678804"/>
                  </a:ext>
                </a:extLst>
              </a:tr>
              <a:tr h="429370">
                <a:tc>
                  <a:txBody>
                    <a:bodyPr/>
                    <a:lstStyle/>
                    <a:p>
                      <a:pPr algn="just" fontAlgn="ctr"/>
                      <a:r>
                        <a:rPr lang="es-EC" sz="2000" u="none" strike="noStrike">
                          <a:effectLst/>
                        </a:rPr>
                        <a:t>PESO ESPECÍFICO DEL MATERIAL IMPERMEABLE DE LAS PARTÍCULAS</a:t>
                      </a:r>
                      <a:endParaRPr lang="es-EC" sz="2000" b="1" i="0" u="none" strike="noStrike">
                        <a:effectLst/>
                        <a:latin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ctr"/>
                      <a:r>
                        <a:rPr lang="es-EC" sz="2000" u="none" strike="noStrike">
                          <a:effectLst/>
                        </a:rPr>
                        <a:t>Kg/m3</a:t>
                      </a:r>
                      <a:endParaRPr lang="es-EC" sz="2000" b="1" i="0" u="none" strike="noStrike">
                        <a:effectLst/>
                        <a:latin typeface="Arial" panose="020B0604020202020204" pitchFamily="34" charset="0"/>
                      </a:endParaRPr>
                    </a:p>
                  </a:txBody>
                  <a:tcPr marL="9525" marR="9525" marT="9525" marB="0" anchor="ctr"/>
                </a:tc>
                <a:tc>
                  <a:txBody>
                    <a:bodyPr/>
                    <a:lstStyle/>
                    <a:p>
                      <a:pPr algn="ctr" fontAlgn="ctr"/>
                      <a:r>
                        <a:rPr lang="es-EC" sz="2000" u="none" strike="noStrike">
                          <a:effectLst/>
                        </a:rPr>
                        <a:t>2761</a:t>
                      </a:r>
                      <a:endParaRPr lang="es-EC" sz="2000" b="1" i="0" u="none" strike="noStrike">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EC" sz="2000" u="none" strike="noStrike">
                          <a:effectLst/>
                        </a:rPr>
                        <a:t>2549</a:t>
                      </a:r>
                      <a:endParaRPr lang="es-EC" sz="20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363522805"/>
                  </a:ext>
                </a:extLst>
              </a:tr>
              <a:tr h="644054">
                <a:tc>
                  <a:txBody>
                    <a:bodyPr/>
                    <a:lstStyle/>
                    <a:p>
                      <a:pPr algn="just" fontAlgn="ctr"/>
                      <a:r>
                        <a:rPr lang="es-EC" sz="2000" u="none" strike="noStrike">
                          <a:effectLst/>
                        </a:rPr>
                        <a:t>PESO ESPECÍFICO DE LAS PARTÍCULAS SATURADAS CON SUPERFICIE SECA</a:t>
                      </a:r>
                      <a:endParaRPr lang="es-EC" sz="2000" b="1" i="0" u="none" strike="noStrike">
                        <a:effectLst/>
                        <a:latin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ctr"/>
                      <a:r>
                        <a:rPr lang="es-EC" sz="2000" u="none" strike="noStrike">
                          <a:effectLst/>
                        </a:rPr>
                        <a:t>Kg/m3</a:t>
                      </a:r>
                      <a:endParaRPr lang="es-EC" sz="2000" b="1" i="0" u="none" strike="noStrike">
                        <a:effectLst/>
                        <a:latin typeface="Arial" panose="020B0604020202020204" pitchFamily="34" charset="0"/>
                      </a:endParaRPr>
                    </a:p>
                  </a:txBody>
                  <a:tcPr marL="9525" marR="9525" marT="9525" marB="0" anchor="ctr"/>
                </a:tc>
                <a:tc>
                  <a:txBody>
                    <a:bodyPr/>
                    <a:lstStyle/>
                    <a:p>
                      <a:pPr algn="ctr" fontAlgn="ctr"/>
                      <a:r>
                        <a:rPr lang="es-EC" sz="2000" u="none" strike="noStrike">
                          <a:effectLst/>
                        </a:rPr>
                        <a:t>2588</a:t>
                      </a:r>
                      <a:endParaRPr lang="es-EC" sz="2000" b="1" i="0" u="none" strike="noStrike">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EC" sz="2000" u="none" strike="noStrike">
                          <a:effectLst/>
                        </a:rPr>
                        <a:t>2293</a:t>
                      </a:r>
                      <a:endParaRPr lang="es-EC" sz="20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525297147"/>
                  </a:ext>
                </a:extLst>
              </a:tr>
              <a:tr h="429370">
                <a:tc>
                  <a:txBody>
                    <a:bodyPr/>
                    <a:lstStyle/>
                    <a:p>
                      <a:pPr algn="just" fontAlgn="ctr"/>
                      <a:r>
                        <a:rPr lang="es-EC" sz="2000" u="none" strike="noStrike">
                          <a:effectLst/>
                        </a:rPr>
                        <a:t>PESO ESPECÍFICO DE LAS PARTÍCULAS SECAS</a:t>
                      </a:r>
                      <a:endParaRPr lang="es-EC" sz="2000" b="1" i="0" u="none" strike="noStrike">
                        <a:effectLst/>
                        <a:latin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ctr"/>
                      <a:r>
                        <a:rPr lang="es-EC" sz="2000" u="none" strike="noStrike">
                          <a:effectLst/>
                        </a:rPr>
                        <a:t>Kg/m3</a:t>
                      </a:r>
                      <a:endParaRPr lang="es-EC" sz="2000" b="1" i="0" u="none" strike="noStrike">
                        <a:effectLst/>
                        <a:latin typeface="Arial" panose="020B0604020202020204" pitchFamily="34" charset="0"/>
                      </a:endParaRPr>
                    </a:p>
                  </a:txBody>
                  <a:tcPr marL="9525" marR="9525" marT="9525" marB="0" anchor="ctr"/>
                </a:tc>
                <a:tc>
                  <a:txBody>
                    <a:bodyPr/>
                    <a:lstStyle/>
                    <a:p>
                      <a:pPr algn="ctr" fontAlgn="ctr"/>
                      <a:r>
                        <a:rPr lang="es-EC" sz="2000" u="none" strike="noStrike">
                          <a:effectLst/>
                        </a:rPr>
                        <a:t>2491</a:t>
                      </a:r>
                      <a:endParaRPr lang="es-EC" sz="2000" b="1" i="0" u="none" strike="noStrike">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EC" sz="2000" u="none" strike="noStrike">
                          <a:effectLst/>
                        </a:rPr>
                        <a:t>2128</a:t>
                      </a:r>
                      <a:endParaRPr lang="es-EC" sz="20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7989232"/>
                  </a:ext>
                </a:extLst>
              </a:tr>
              <a:tr h="214685">
                <a:tc>
                  <a:txBody>
                    <a:bodyPr/>
                    <a:lstStyle/>
                    <a:p>
                      <a:pPr algn="just" fontAlgn="ctr"/>
                      <a:r>
                        <a:rPr lang="es-EC" sz="2000" u="none" strike="noStrike">
                          <a:effectLst/>
                        </a:rPr>
                        <a:t>ABSORCIÓN DE AGUA</a:t>
                      </a:r>
                      <a:endParaRPr lang="es-EC" sz="2000" b="1" i="0" u="none" strike="noStrike">
                        <a:effectLst/>
                        <a:latin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ctr"/>
                      <a:r>
                        <a:rPr lang="es-EC" sz="2000" u="none" strike="noStrike">
                          <a:effectLst/>
                        </a:rPr>
                        <a:t>%</a:t>
                      </a:r>
                      <a:endParaRPr lang="es-EC" sz="2000" b="1" i="0" u="none" strike="noStrike">
                        <a:effectLst/>
                        <a:latin typeface="Arial" panose="020B0604020202020204" pitchFamily="34" charset="0"/>
                      </a:endParaRPr>
                    </a:p>
                  </a:txBody>
                  <a:tcPr marL="9525" marR="9525" marT="9525" marB="0" anchor="ctr"/>
                </a:tc>
                <a:tc>
                  <a:txBody>
                    <a:bodyPr/>
                    <a:lstStyle/>
                    <a:p>
                      <a:pPr algn="ctr" fontAlgn="ctr"/>
                      <a:r>
                        <a:rPr lang="es-EC" sz="2000" u="none" strike="noStrike">
                          <a:effectLst/>
                        </a:rPr>
                        <a:t>3,9</a:t>
                      </a:r>
                      <a:endParaRPr lang="es-EC" sz="2000" b="1" i="0" u="none" strike="noStrike">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EC" sz="2000" u="none" strike="noStrike">
                          <a:effectLst/>
                        </a:rPr>
                        <a:t>7,8</a:t>
                      </a:r>
                      <a:endParaRPr lang="es-EC" sz="20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2515630208"/>
                  </a:ext>
                </a:extLst>
              </a:tr>
              <a:tr h="214685">
                <a:tc>
                  <a:txBody>
                    <a:bodyPr/>
                    <a:lstStyle/>
                    <a:p>
                      <a:pPr algn="just" fontAlgn="ctr"/>
                      <a:r>
                        <a:rPr lang="es-EC" sz="2000" u="none" strike="noStrike" dirty="0">
                          <a:effectLst/>
                        </a:rPr>
                        <a:t>MÓDULO DE FINURA</a:t>
                      </a:r>
                      <a:endParaRPr lang="es-EC" sz="2000" b="1" i="0" u="none" strike="noStrike" dirty="0">
                        <a:effectLst/>
                        <a:latin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ctr"/>
                      <a:r>
                        <a:rPr lang="es-EC" sz="2000" u="none" strike="noStrike">
                          <a:effectLst/>
                        </a:rPr>
                        <a:t> </a:t>
                      </a:r>
                      <a:endParaRPr lang="es-EC" sz="2000" b="1" i="0" u="none" strike="noStrike">
                        <a:effectLst/>
                        <a:latin typeface="Arial" panose="020B0604020202020204" pitchFamily="34" charset="0"/>
                      </a:endParaRPr>
                    </a:p>
                  </a:txBody>
                  <a:tcPr marL="9525" marR="9525" marT="9525" marB="0" anchor="ctr"/>
                </a:tc>
                <a:tc>
                  <a:txBody>
                    <a:bodyPr/>
                    <a:lstStyle/>
                    <a:p>
                      <a:pPr algn="ctr" fontAlgn="ctr"/>
                      <a:r>
                        <a:rPr lang="es-EC" sz="2000" u="none" strike="noStrike">
                          <a:effectLst/>
                        </a:rPr>
                        <a:t> </a:t>
                      </a:r>
                      <a:endParaRPr lang="es-EC" sz="2000" b="1" i="0" u="none" strike="noStrike">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EC" sz="2000" u="none" strike="noStrike" dirty="0">
                          <a:effectLst/>
                        </a:rPr>
                        <a:t>2,9</a:t>
                      </a:r>
                      <a:endParaRPr lang="es-EC" sz="2000" b="1"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161243122"/>
                  </a:ext>
                </a:extLst>
              </a:tr>
              <a:tr h="214685">
                <a:tc>
                  <a:txBody>
                    <a:bodyPr/>
                    <a:lstStyle/>
                    <a:p>
                      <a:pPr algn="just" fontAlgn="ctr"/>
                      <a:r>
                        <a:rPr lang="es-EC" sz="2000" u="none" strike="noStrike" dirty="0">
                          <a:effectLst/>
                        </a:rPr>
                        <a:t>HUMEDAD NATURAL</a:t>
                      </a:r>
                      <a:endParaRPr lang="es-EC" sz="2000" b="1" i="0" u="none" strike="noStrike" dirty="0">
                        <a:effectLst/>
                        <a:latin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ctr"/>
                      <a:r>
                        <a:rPr lang="es-EC" sz="2000" u="none" strike="noStrike" dirty="0">
                          <a:effectLst/>
                        </a:rPr>
                        <a:t>%</a:t>
                      </a:r>
                      <a:endParaRPr lang="es-EC" sz="2000" b="1" i="0" u="none" strike="noStrike" dirty="0">
                        <a:effectLst/>
                        <a:latin typeface="Arial" panose="020B0604020202020204" pitchFamily="34" charset="0"/>
                      </a:endParaRPr>
                    </a:p>
                  </a:txBody>
                  <a:tcPr marL="9525" marR="9525" marT="9525" marB="0" anchor="ctr"/>
                </a:tc>
                <a:tc>
                  <a:txBody>
                    <a:bodyPr/>
                    <a:lstStyle/>
                    <a:p>
                      <a:pPr algn="ctr" fontAlgn="b"/>
                      <a:r>
                        <a:rPr lang="es-EC" sz="2000" u="none" strike="noStrike" dirty="0">
                          <a:effectLst/>
                        </a:rPr>
                        <a:t>0,15</a:t>
                      </a:r>
                      <a:endParaRPr lang="es-EC" sz="2000" b="1" i="0" u="none" strike="noStrike" dirty="0">
                        <a:effectLst/>
                        <a:latin typeface="Arial" panose="020B0604020202020204" pitchFamily="34" charset="0"/>
                      </a:endParaRPr>
                    </a:p>
                  </a:txBody>
                  <a:tcPr marL="9525" marR="9525" marT="9525" marB="0" anchor="b">
                    <a:solidFill>
                      <a:schemeClr val="accent3">
                        <a:lumMod val="20000"/>
                        <a:lumOff val="80000"/>
                      </a:schemeClr>
                    </a:solidFill>
                  </a:tcPr>
                </a:tc>
                <a:tc>
                  <a:txBody>
                    <a:bodyPr/>
                    <a:lstStyle/>
                    <a:p>
                      <a:pPr algn="ctr" fontAlgn="ctr"/>
                      <a:r>
                        <a:rPr lang="es-EC" sz="2000" u="none" strike="noStrike" dirty="0">
                          <a:effectLst/>
                        </a:rPr>
                        <a:t>6,2</a:t>
                      </a:r>
                      <a:endParaRPr lang="es-EC" sz="2000" b="1"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351576231"/>
                  </a:ext>
                </a:extLst>
              </a:tr>
              <a:tr h="214685">
                <a:tc>
                  <a:txBody>
                    <a:bodyPr/>
                    <a:lstStyle/>
                    <a:p>
                      <a:pPr algn="l" fontAlgn="b"/>
                      <a:r>
                        <a:rPr lang="es-EC" sz="2000" u="none" strike="noStrike" dirty="0">
                          <a:effectLst/>
                        </a:rPr>
                        <a:t>TAMAÑO MÁXIMO NOMINAL</a:t>
                      </a:r>
                      <a:endParaRPr lang="es-EC" sz="2000" b="1" i="0" u="none" strike="noStrike" dirty="0">
                        <a:effectLst/>
                        <a:latin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endParaRPr lang="es-EC" sz="2000" b="1" i="0" u="none" strike="noStrike">
                        <a:effectLst/>
                        <a:latin typeface="Arial" panose="020B0604020202020204" pitchFamily="34" charset="0"/>
                      </a:endParaRPr>
                    </a:p>
                  </a:txBody>
                  <a:tcPr marL="9525" marR="9525" marT="9525" marB="0" anchor="b"/>
                </a:tc>
                <a:tc>
                  <a:txBody>
                    <a:bodyPr/>
                    <a:lstStyle/>
                    <a:p>
                      <a:pPr algn="ctr" fontAlgn="ctr"/>
                      <a:r>
                        <a:rPr lang="es-EC" sz="2000" u="none" strike="noStrike" dirty="0">
                          <a:effectLst/>
                        </a:rPr>
                        <a:t> 3/8</a:t>
                      </a:r>
                      <a:endParaRPr lang="es-EC" sz="2000" b="1" i="0" u="none" strike="noStrike" dirty="0">
                        <a:effectLst/>
                        <a:latin typeface="Arial" panose="020B0604020202020204" pitchFamily="34" charset="0"/>
                      </a:endParaRPr>
                    </a:p>
                  </a:txBody>
                  <a:tcPr marL="9525" marR="9525" marT="9525" marB="0" anchor="ctr">
                    <a:solidFill>
                      <a:schemeClr val="accent3">
                        <a:lumMod val="20000"/>
                        <a:lumOff val="80000"/>
                      </a:schemeClr>
                    </a:solidFill>
                  </a:tcPr>
                </a:tc>
                <a:tc>
                  <a:txBody>
                    <a:bodyPr/>
                    <a:lstStyle/>
                    <a:p>
                      <a:pPr algn="ctr" fontAlgn="ctr"/>
                      <a:r>
                        <a:rPr lang="es-EC" sz="2000" u="none" strike="noStrike">
                          <a:effectLst/>
                        </a:rPr>
                        <a:t> </a:t>
                      </a:r>
                      <a:endParaRPr lang="es-EC" sz="2000" b="1" i="0" u="none" strike="noStrike">
                        <a:solidFill>
                          <a:srgbClr val="0000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17254967"/>
                  </a:ext>
                </a:extLst>
              </a:tr>
              <a:tr h="284053">
                <a:tc>
                  <a:txBody>
                    <a:bodyPr/>
                    <a:lstStyle/>
                    <a:p>
                      <a:pPr algn="just" fontAlgn="ctr"/>
                      <a:r>
                        <a:rPr lang="es-EC" sz="2000" u="none" strike="noStrike" dirty="0">
                          <a:effectLst/>
                        </a:rPr>
                        <a:t>PESO VOL. SUELTO</a:t>
                      </a:r>
                      <a:endParaRPr lang="es-EC" sz="2000" b="1" i="0" u="none" strike="noStrike" dirty="0">
                        <a:effectLst/>
                        <a:latin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ctr"/>
                      <a:r>
                        <a:rPr lang="es-EC" sz="2000" u="none" strike="noStrike">
                          <a:effectLst/>
                        </a:rPr>
                        <a:t>Kg/m3</a:t>
                      </a:r>
                      <a:endParaRPr lang="es-EC" sz="2000" b="1" i="0" u="none" strike="noStrike">
                        <a:effectLst/>
                        <a:latin typeface="Arial" panose="020B0604020202020204" pitchFamily="34" charset="0"/>
                      </a:endParaRPr>
                    </a:p>
                  </a:txBody>
                  <a:tcPr marL="9525" marR="9525" marT="9525" marB="0" anchor="ctr"/>
                </a:tc>
                <a:tc>
                  <a:txBody>
                    <a:bodyPr/>
                    <a:lstStyle/>
                    <a:p>
                      <a:pPr algn="ctr" fontAlgn="b"/>
                      <a:r>
                        <a:rPr lang="es-EC" sz="2000" u="none" strike="noStrike">
                          <a:effectLst/>
                        </a:rPr>
                        <a:t>1168</a:t>
                      </a:r>
                      <a:endParaRPr lang="es-EC" sz="2000" b="1" i="0" u="none" strike="noStrike">
                        <a:effectLst/>
                        <a:latin typeface="Arial" panose="020B0604020202020204" pitchFamily="34" charset="0"/>
                      </a:endParaRPr>
                    </a:p>
                  </a:txBody>
                  <a:tcPr marL="9525" marR="9525" marT="9525" marB="0" anchor="b">
                    <a:solidFill>
                      <a:schemeClr val="accent3">
                        <a:lumMod val="20000"/>
                        <a:lumOff val="80000"/>
                      </a:schemeClr>
                    </a:solidFill>
                  </a:tcPr>
                </a:tc>
                <a:tc>
                  <a:txBody>
                    <a:bodyPr/>
                    <a:lstStyle/>
                    <a:p>
                      <a:pPr algn="ctr" fontAlgn="b"/>
                      <a:r>
                        <a:rPr lang="es-EC" sz="2000" u="none" strike="noStrike">
                          <a:effectLst/>
                        </a:rPr>
                        <a:t>1342</a:t>
                      </a:r>
                      <a:endParaRPr lang="es-EC" sz="2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127496433"/>
                  </a:ext>
                </a:extLst>
              </a:tr>
              <a:tr h="214685">
                <a:tc>
                  <a:txBody>
                    <a:bodyPr/>
                    <a:lstStyle/>
                    <a:p>
                      <a:pPr algn="just" fontAlgn="ctr"/>
                      <a:r>
                        <a:rPr lang="es-EC" sz="2000" u="none" strike="noStrike" dirty="0">
                          <a:effectLst/>
                        </a:rPr>
                        <a:t>PESO VOL. COMPACTO</a:t>
                      </a:r>
                      <a:endParaRPr lang="es-EC" sz="2000" b="1" i="0" u="none" strike="noStrike" dirty="0">
                        <a:effectLst/>
                        <a:latin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ctr"/>
                      <a:r>
                        <a:rPr lang="es-EC" sz="2000" u="none" strike="noStrike">
                          <a:effectLst/>
                        </a:rPr>
                        <a:t>Kg/m3</a:t>
                      </a:r>
                      <a:endParaRPr lang="es-EC" sz="2000" b="1" i="0" u="none" strike="noStrike">
                        <a:effectLst/>
                        <a:latin typeface="Arial" panose="020B0604020202020204" pitchFamily="34" charset="0"/>
                      </a:endParaRPr>
                    </a:p>
                  </a:txBody>
                  <a:tcPr marL="9525" marR="9525" marT="9525" marB="0" anchor="ctr"/>
                </a:tc>
                <a:tc>
                  <a:txBody>
                    <a:bodyPr/>
                    <a:lstStyle/>
                    <a:p>
                      <a:pPr algn="ctr" fontAlgn="b"/>
                      <a:r>
                        <a:rPr lang="es-EC" sz="2000" u="none" strike="noStrike" dirty="0">
                          <a:effectLst/>
                        </a:rPr>
                        <a:t>1333</a:t>
                      </a:r>
                      <a:endParaRPr lang="es-EC" sz="2000" b="1" i="0" u="none" strike="noStrike" dirty="0">
                        <a:effectLst/>
                        <a:latin typeface="Arial" panose="020B0604020202020204" pitchFamily="34" charset="0"/>
                      </a:endParaRPr>
                    </a:p>
                  </a:txBody>
                  <a:tcPr marL="9525" marR="9525" marT="9525" marB="0" anchor="b">
                    <a:solidFill>
                      <a:schemeClr val="accent3">
                        <a:lumMod val="20000"/>
                        <a:lumOff val="80000"/>
                      </a:schemeClr>
                    </a:solidFill>
                  </a:tcPr>
                </a:tc>
                <a:tc>
                  <a:txBody>
                    <a:bodyPr/>
                    <a:lstStyle/>
                    <a:p>
                      <a:pPr algn="ctr" fontAlgn="b"/>
                      <a:r>
                        <a:rPr lang="es-EC" sz="2000" u="none" strike="noStrike" dirty="0">
                          <a:effectLst/>
                        </a:rPr>
                        <a:t>1552</a:t>
                      </a:r>
                      <a:endParaRPr lang="es-EC" sz="20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567071893"/>
                  </a:ext>
                </a:extLst>
              </a:tr>
            </a:tbl>
          </a:graphicData>
        </a:graphic>
      </p:graphicFrame>
      <p:sp>
        <p:nvSpPr>
          <p:cNvPr id="3" name="Elipse 2">
            <a:extLst>
              <a:ext uri="{FF2B5EF4-FFF2-40B4-BE49-F238E27FC236}">
                <a16:creationId xmlns:a16="http://schemas.microsoft.com/office/drawing/2014/main" id="{C1637C1E-0B37-4397-B158-40F05C1A6899}"/>
              </a:ext>
            </a:extLst>
          </p:cNvPr>
          <p:cNvSpPr/>
          <p:nvPr/>
        </p:nvSpPr>
        <p:spPr>
          <a:xfrm>
            <a:off x="821636" y="4492487"/>
            <a:ext cx="8256104" cy="477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Elipse 5">
            <a:extLst>
              <a:ext uri="{FF2B5EF4-FFF2-40B4-BE49-F238E27FC236}">
                <a16:creationId xmlns:a16="http://schemas.microsoft.com/office/drawing/2014/main" id="{BC5D344A-CE56-416C-B5EA-DB4138355DD5}"/>
              </a:ext>
            </a:extLst>
          </p:cNvPr>
          <p:cNvSpPr/>
          <p:nvPr/>
        </p:nvSpPr>
        <p:spPr>
          <a:xfrm>
            <a:off x="821635" y="3883336"/>
            <a:ext cx="9581321" cy="477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056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5C8FCA31-92C1-4679-99A2-5277FAB1912A}"/>
              </a:ext>
            </a:extLst>
          </p:cNvPr>
          <p:cNvGraphicFramePr>
            <a:graphicFrameLocks noGrp="1"/>
          </p:cNvGraphicFramePr>
          <p:nvPr>
            <p:ph idx="1"/>
            <p:extLst>
              <p:ext uri="{D42A27DB-BD31-4B8C-83A1-F6EECF244321}">
                <p14:modId xmlns:p14="http://schemas.microsoft.com/office/powerpoint/2010/main" val="2924171694"/>
              </p:ext>
            </p:extLst>
          </p:nvPr>
        </p:nvGraphicFramePr>
        <p:xfrm>
          <a:off x="434347" y="1632051"/>
          <a:ext cx="9990253"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4. CARACTERIZACIÓN DE LOS MATERIALES: </a:t>
            </a:r>
            <a:r>
              <a:rPr lang="es-EC" sz="2000" dirty="0"/>
              <a:t>FIBRA DE CAUCHO.</a:t>
            </a:r>
            <a:endParaRPr lang="es-EC" sz="2400" dirty="0"/>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4" name="Rectángulo 3">
            <a:extLst>
              <a:ext uri="{FF2B5EF4-FFF2-40B4-BE49-F238E27FC236}">
                <a16:creationId xmlns:a16="http://schemas.microsoft.com/office/drawing/2014/main" id="{DA527DD1-C158-4898-93C1-9C22CA5DD398}"/>
              </a:ext>
            </a:extLst>
          </p:cNvPr>
          <p:cNvSpPr/>
          <p:nvPr/>
        </p:nvSpPr>
        <p:spPr>
          <a:xfrm>
            <a:off x="1230450" y="1100966"/>
            <a:ext cx="1945597" cy="369332"/>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b="1" dirty="0">
                <a:solidFill>
                  <a:sysClr val="windowText" lastClr="000000"/>
                </a:solidFill>
              </a:rPr>
              <a:t>FIBRA DE CAUCHO</a:t>
            </a:r>
          </a:p>
        </p:txBody>
      </p:sp>
    </p:spTree>
    <p:extLst>
      <p:ext uri="{BB962C8B-B14F-4D97-AF65-F5344CB8AC3E}">
        <p14:creationId xmlns:p14="http://schemas.microsoft.com/office/powerpoint/2010/main" val="132413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4. CARACTERIZACIÓN DE LOS MATERIALES: </a:t>
            </a:r>
            <a:r>
              <a:rPr lang="es-EC" sz="2000" dirty="0"/>
              <a:t>FIBRA DE CAUCHO.</a:t>
            </a:r>
            <a:endParaRPr lang="es-EC" sz="2400" dirty="0"/>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7" name="Rectángulo 6">
            <a:extLst>
              <a:ext uri="{FF2B5EF4-FFF2-40B4-BE49-F238E27FC236}">
                <a16:creationId xmlns:a16="http://schemas.microsoft.com/office/drawing/2014/main" id="{A6CD1084-771A-4312-8F17-9A3A77DC04F8}"/>
              </a:ext>
            </a:extLst>
          </p:cNvPr>
          <p:cNvSpPr/>
          <p:nvPr/>
        </p:nvSpPr>
        <p:spPr>
          <a:xfrm>
            <a:off x="1230450" y="1100966"/>
            <a:ext cx="3106941" cy="369332"/>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b="1" dirty="0">
                <a:solidFill>
                  <a:sysClr val="windowText" lastClr="000000"/>
                </a:solidFill>
              </a:rPr>
              <a:t>GRANULOMETRÍA DE CAUCHO</a:t>
            </a:r>
          </a:p>
        </p:txBody>
      </p:sp>
      <p:pic>
        <p:nvPicPr>
          <p:cNvPr id="9" name="Imagen 8">
            <a:extLst>
              <a:ext uri="{FF2B5EF4-FFF2-40B4-BE49-F238E27FC236}">
                <a16:creationId xmlns:a16="http://schemas.microsoft.com/office/drawing/2014/main" id="{76A94B9C-9041-4EA7-82AB-8649F4BD5F7A}"/>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7083710" y="834182"/>
            <a:ext cx="4276051" cy="4130776"/>
          </a:xfrm>
          <a:prstGeom prst="ellipse">
            <a:avLst/>
          </a:prstGeom>
          <a:ln>
            <a:noFill/>
          </a:ln>
          <a:effectLst>
            <a:softEdge rad="112500"/>
          </a:effectLst>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23DBC249-BD9C-484D-8E81-2AD4F2102827}"/>
              </a:ext>
            </a:extLst>
          </p:cNvPr>
          <p:cNvSpPr/>
          <p:nvPr/>
        </p:nvSpPr>
        <p:spPr>
          <a:xfrm>
            <a:off x="8311575" y="5214939"/>
            <a:ext cx="1945597" cy="369332"/>
          </a:xfrm>
          <a:prstGeom prst="rect">
            <a:avLst/>
          </a:prstGeom>
        </p:spPr>
        <p:txBody>
          <a:bodyPr wrap="none">
            <a:spAutoFit/>
          </a:bodyPr>
          <a:lstStyle/>
          <a:p>
            <a:r>
              <a:rPr lang="es-EC" b="1" dirty="0">
                <a:solidFill>
                  <a:sysClr val="windowText" lastClr="000000"/>
                </a:solidFill>
              </a:rPr>
              <a:t>FIBRA DE CAUCHO</a:t>
            </a:r>
            <a:endParaRPr lang="es-EC" dirty="0"/>
          </a:p>
        </p:txBody>
      </p:sp>
      <p:graphicFrame>
        <p:nvGraphicFramePr>
          <p:cNvPr id="10" name="Chart 4">
            <a:extLst>
              <a:ext uri="{FF2B5EF4-FFF2-40B4-BE49-F238E27FC236}">
                <a16:creationId xmlns:a16="http://schemas.microsoft.com/office/drawing/2014/main" id="{EFF905D7-202B-4FF6-A1E4-2DD0C2666E37}"/>
              </a:ext>
            </a:extLst>
          </p:cNvPr>
          <p:cNvGraphicFramePr>
            <a:graphicFrameLocks noGrp="1"/>
          </p:cNvGraphicFramePr>
          <p:nvPr>
            <p:ph idx="1"/>
            <p:extLst>
              <p:ext uri="{D42A27DB-BD31-4B8C-83A1-F6EECF244321}">
                <p14:modId xmlns:p14="http://schemas.microsoft.com/office/powerpoint/2010/main" val="2470842021"/>
              </p:ext>
            </p:extLst>
          </p:nvPr>
        </p:nvGraphicFramePr>
        <p:xfrm>
          <a:off x="671513" y="1774826"/>
          <a:ext cx="5772150" cy="3982208"/>
        </p:xfrm>
        <a:graphic>
          <a:graphicData uri="http://schemas.openxmlformats.org/drawingml/2006/chart">
            <c:chart xmlns:c="http://schemas.openxmlformats.org/drawingml/2006/chart" xmlns:r="http://schemas.openxmlformats.org/officeDocument/2006/relationships" r:id="rId4"/>
          </a:graphicData>
        </a:graphic>
      </p:graphicFrame>
      <p:sp>
        <p:nvSpPr>
          <p:cNvPr id="8" name="Elipse 7">
            <a:extLst>
              <a:ext uri="{FF2B5EF4-FFF2-40B4-BE49-F238E27FC236}">
                <a16:creationId xmlns:a16="http://schemas.microsoft.com/office/drawing/2014/main" id="{15B2CE91-57D8-4E35-B4C9-06546F42C57B}"/>
              </a:ext>
            </a:extLst>
          </p:cNvPr>
          <p:cNvSpPr/>
          <p:nvPr/>
        </p:nvSpPr>
        <p:spPr>
          <a:xfrm flipH="1" flipV="1">
            <a:off x="9686928" y="2071687"/>
            <a:ext cx="1042987" cy="11144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31550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4. CARACTERIZACIÓN DE LOS MATERIALES: </a:t>
            </a:r>
            <a:r>
              <a:rPr lang="es-EC" sz="2000" dirty="0"/>
              <a:t>FIBRA DE CAUCHO.</a:t>
            </a:r>
            <a:endParaRPr lang="es-EC" sz="2400" dirty="0"/>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graphicFrame>
        <p:nvGraphicFramePr>
          <p:cNvPr id="8" name="Tabla 7">
            <a:extLst>
              <a:ext uri="{FF2B5EF4-FFF2-40B4-BE49-F238E27FC236}">
                <a16:creationId xmlns:a16="http://schemas.microsoft.com/office/drawing/2014/main" id="{985C8584-8BE4-4836-BCDC-635AEAC84DD7}"/>
              </a:ext>
            </a:extLst>
          </p:cNvPr>
          <p:cNvGraphicFramePr>
            <a:graphicFrameLocks noGrp="1"/>
          </p:cNvGraphicFramePr>
          <p:nvPr>
            <p:extLst>
              <p:ext uri="{D42A27DB-BD31-4B8C-83A1-F6EECF244321}">
                <p14:modId xmlns:p14="http://schemas.microsoft.com/office/powerpoint/2010/main" val="3866885001"/>
              </p:ext>
            </p:extLst>
          </p:nvPr>
        </p:nvGraphicFramePr>
        <p:xfrm>
          <a:off x="1392981" y="1292001"/>
          <a:ext cx="9406038" cy="4405316"/>
        </p:xfrm>
        <a:graphic>
          <a:graphicData uri="http://schemas.openxmlformats.org/drawingml/2006/table">
            <a:tbl>
              <a:tblPr firstRow="1" firstCol="1" bandRow="1">
                <a:tableStyleId>{10A1B5D5-9B99-4C35-A422-299274C87663}</a:tableStyleId>
              </a:tblPr>
              <a:tblGrid>
                <a:gridCol w="5805588">
                  <a:extLst>
                    <a:ext uri="{9D8B030D-6E8A-4147-A177-3AD203B41FA5}">
                      <a16:colId xmlns:a16="http://schemas.microsoft.com/office/drawing/2014/main" val="522534593"/>
                    </a:ext>
                  </a:extLst>
                </a:gridCol>
                <a:gridCol w="2171700">
                  <a:extLst>
                    <a:ext uri="{9D8B030D-6E8A-4147-A177-3AD203B41FA5}">
                      <a16:colId xmlns:a16="http://schemas.microsoft.com/office/drawing/2014/main" val="2925683356"/>
                    </a:ext>
                  </a:extLst>
                </a:gridCol>
                <a:gridCol w="1428750">
                  <a:extLst>
                    <a:ext uri="{9D8B030D-6E8A-4147-A177-3AD203B41FA5}">
                      <a16:colId xmlns:a16="http://schemas.microsoft.com/office/drawing/2014/main" val="1055752340"/>
                    </a:ext>
                  </a:extLst>
                </a:gridCol>
              </a:tblGrid>
              <a:tr h="153489">
                <a:tc gridSpan="3">
                  <a:txBody>
                    <a:bodyPr/>
                    <a:lstStyle/>
                    <a:p>
                      <a:pPr indent="450215" algn="ctr">
                        <a:lnSpc>
                          <a:spcPct val="115000"/>
                        </a:lnSpc>
                        <a:spcAft>
                          <a:spcPts val="0"/>
                        </a:spcAft>
                      </a:pPr>
                      <a:r>
                        <a:rPr lang="es-EC" sz="2800" dirty="0">
                          <a:effectLst/>
                        </a:rPr>
                        <a:t>Características de la fibra de caucho. </a:t>
                      </a:r>
                      <a:endParaRPr lang="es-EC"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sz="2000" dirty="0">
                        <a:effectLst/>
                        <a:latin typeface="Calibri" panose="020F0502020204030204" pitchFamily="34" charset="0"/>
                        <a:cs typeface="Times New Roman" panose="02020603050405020304" pitchFamily="18" charset="0"/>
                      </a:endParaRPr>
                    </a:p>
                  </a:txBody>
                  <a:tcPr marL="68580" marR="68580" marT="0" marB="0"/>
                </a:tc>
                <a:tc hMerge="1">
                  <a:txBody>
                    <a:bodyPr/>
                    <a:lstStyle/>
                    <a:p>
                      <a:pPr indent="450215" algn="just">
                        <a:lnSpc>
                          <a:spcPct val="115000"/>
                        </a:lnSpc>
                        <a:spcAft>
                          <a:spcPts val="1000"/>
                        </a:spcAft>
                      </a:pP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90679095"/>
                  </a:ext>
                </a:extLst>
              </a:tr>
              <a:tr h="0">
                <a:tc>
                  <a:txBody>
                    <a:bodyPr/>
                    <a:lstStyle/>
                    <a:p>
                      <a:endParaRPr lang="es-EC" sz="2000" dirty="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Caucho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1674425"/>
                  </a:ext>
                </a:extLst>
              </a:tr>
              <a:tr h="534396">
                <a:tc>
                  <a:txBody>
                    <a:bodyPr/>
                    <a:lstStyle/>
                    <a:p>
                      <a:pPr indent="450215" algn="just">
                        <a:lnSpc>
                          <a:spcPct val="115000"/>
                        </a:lnSpc>
                        <a:spcAft>
                          <a:spcPts val="0"/>
                        </a:spcAft>
                      </a:pPr>
                      <a:r>
                        <a:rPr lang="es-EC" sz="2000" dirty="0">
                          <a:effectLst/>
                        </a:rPr>
                        <a:t>PESO ESPECÍFICO DEL MATERIAL IMPERMEABLE DE LAS PARTÍCULAS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Kg/m3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1113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4400570"/>
                  </a:ext>
                </a:extLst>
              </a:tr>
              <a:tr h="534396">
                <a:tc>
                  <a:txBody>
                    <a:bodyPr/>
                    <a:lstStyle/>
                    <a:p>
                      <a:pPr indent="450215" algn="just">
                        <a:lnSpc>
                          <a:spcPct val="115000"/>
                        </a:lnSpc>
                        <a:spcAft>
                          <a:spcPts val="0"/>
                        </a:spcAft>
                      </a:pPr>
                      <a:r>
                        <a:rPr lang="es-EC" sz="2000">
                          <a:effectLst/>
                        </a:rPr>
                        <a:t>PESO ESPECÍFICO DE LAS PARTÍCULAS SATURADAS CON SUPERFICIE SECA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Kg/m3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1113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7981181"/>
                  </a:ext>
                </a:extLst>
              </a:tr>
              <a:tr h="534396">
                <a:tc>
                  <a:txBody>
                    <a:bodyPr/>
                    <a:lstStyle/>
                    <a:p>
                      <a:pPr indent="450215" algn="just">
                        <a:lnSpc>
                          <a:spcPct val="115000"/>
                        </a:lnSpc>
                        <a:spcAft>
                          <a:spcPts val="0"/>
                        </a:spcAft>
                      </a:pPr>
                      <a:r>
                        <a:rPr lang="es-EC" sz="2000">
                          <a:effectLst/>
                        </a:rPr>
                        <a:t>PESO ESPECÍFICO DE LAS PARTÍCULAS SECAS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Kg/m3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2491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2256427"/>
                  </a:ext>
                </a:extLst>
              </a:tr>
              <a:tr h="258450">
                <a:tc>
                  <a:txBody>
                    <a:bodyPr/>
                    <a:lstStyle/>
                    <a:p>
                      <a:pPr indent="450215" algn="just">
                        <a:lnSpc>
                          <a:spcPct val="115000"/>
                        </a:lnSpc>
                        <a:spcAft>
                          <a:spcPts val="0"/>
                        </a:spcAft>
                      </a:pPr>
                      <a:r>
                        <a:rPr lang="es-EC" sz="2000">
                          <a:effectLst/>
                        </a:rPr>
                        <a:t>ABSORCIÓN DE AGUA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1462545"/>
                  </a:ext>
                </a:extLst>
              </a:tr>
              <a:tr h="258450">
                <a:tc>
                  <a:txBody>
                    <a:bodyPr/>
                    <a:lstStyle/>
                    <a:p>
                      <a:pPr indent="450215" algn="just">
                        <a:lnSpc>
                          <a:spcPct val="115000"/>
                        </a:lnSpc>
                        <a:spcAft>
                          <a:spcPts val="0"/>
                        </a:spcAft>
                      </a:pPr>
                      <a:r>
                        <a:rPr lang="es-EC" sz="2000">
                          <a:effectLst/>
                        </a:rPr>
                        <a:t>HUMEDAD NATURAL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2076480"/>
                  </a:ext>
                </a:extLst>
              </a:tr>
              <a:tr h="534396">
                <a:tc>
                  <a:txBody>
                    <a:bodyPr/>
                    <a:lstStyle/>
                    <a:p>
                      <a:pPr indent="450215" algn="just">
                        <a:lnSpc>
                          <a:spcPct val="115000"/>
                        </a:lnSpc>
                        <a:spcAft>
                          <a:spcPts val="0"/>
                        </a:spcAft>
                      </a:pPr>
                      <a:r>
                        <a:rPr lang="es-EC" sz="2000">
                          <a:effectLst/>
                        </a:rPr>
                        <a:t>PESO VOL. SUELTO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Kg/m3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392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5408387"/>
                  </a:ext>
                </a:extLst>
              </a:tr>
              <a:tr h="534396">
                <a:tc>
                  <a:txBody>
                    <a:bodyPr/>
                    <a:lstStyle/>
                    <a:p>
                      <a:pPr indent="450215" algn="just">
                        <a:lnSpc>
                          <a:spcPct val="115000"/>
                        </a:lnSpc>
                        <a:spcAft>
                          <a:spcPts val="0"/>
                        </a:spcAft>
                      </a:pPr>
                      <a:r>
                        <a:rPr lang="es-EC" sz="2000" dirty="0">
                          <a:effectLst/>
                        </a:rPr>
                        <a:t>PESO VOL. COMPACTO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a:effectLst/>
                        </a:rPr>
                        <a:t>Kg/m3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es-EC" sz="2000" dirty="0">
                          <a:effectLst/>
                        </a:rPr>
                        <a:t>494</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25283"/>
                  </a:ext>
                </a:extLst>
              </a:tr>
            </a:tbl>
          </a:graphicData>
        </a:graphic>
      </p:graphicFrame>
      <p:sp>
        <p:nvSpPr>
          <p:cNvPr id="10" name="Elipse 9">
            <a:extLst>
              <a:ext uri="{FF2B5EF4-FFF2-40B4-BE49-F238E27FC236}">
                <a16:creationId xmlns:a16="http://schemas.microsoft.com/office/drawing/2014/main" id="{0150EE37-0E5C-4E5B-B4D8-18FEC9C0CF6A}"/>
              </a:ext>
            </a:extLst>
          </p:cNvPr>
          <p:cNvSpPr/>
          <p:nvPr/>
        </p:nvSpPr>
        <p:spPr>
          <a:xfrm>
            <a:off x="1392981" y="3814763"/>
            <a:ext cx="9406038" cy="5975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a:extLst>
              <a:ext uri="{FF2B5EF4-FFF2-40B4-BE49-F238E27FC236}">
                <a16:creationId xmlns:a16="http://schemas.microsoft.com/office/drawing/2014/main" id="{C752A1EA-C89D-4242-8340-C872FE1C3913}"/>
              </a:ext>
            </a:extLst>
          </p:cNvPr>
          <p:cNvSpPr/>
          <p:nvPr/>
        </p:nvSpPr>
        <p:spPr>
          <a:xfrm>
            <a:off x="1278681" y="4522564"/>
            <a:ext cx="9520338" cy="5975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17941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CONTENIDO</a:t>
            </a:r>
          </a:p>
        </p:txBody>
      </p:sp>
      <p:graphicFrame>
        <p:nvGraphicFramePr>
          <p:cNvPr id="4" name="Marcador de contenido 3">
            <a:extLst>
              <a:ext uri="{FF2B5EF4-FFF2-40B4-BE49-F238E27FC236}">
                <a16:creationId xmlns:a16="http://schemas.microsoft.com/office/drawing/2014/main" id="{8CC0E639-BF8A-4816-863A-69D432596297}"/>
              </a:ext>
            </a:extLst>
          </p:cNvPr>
          <p:cNvGraphicFramePr>
            <a:graphicFrameLocks noGrp="1"/>
          </p:cNvGraphicFramePr>
          <p:nvPr>
            <p:ph idx="1"/>
            <p:extLst>
              <p:ext uri="{D42A27DB-BD31-4B8C-83A1-F6EECF244321}">
                <p14:modId xmlns:p14="http://schemas.microsoft.com/office/powerpoint/2010/main" val="527908613"/>
              </p:ext>
            </p:extLst>
          </p:nvPr>
        </p:nvGraphicFramePr>
        <p:xfrm>
          <a:off x="257628" y="804183"/>
          <a:ext cx="11440886" cy="514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Tree>
    <p:extLst>
      <p:ext uri="{BB962C8B-B14F-4D97-AF65-F5344CB8AC3E}">
        <p14:creationId xmlns:p14="http://schemas.microsoft.com/office/powerpoint/2010/main" val="3086394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5. DOSIFICACIÓN Y ELABORACIÓN DE PANELES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6" name="Rectángulo 5">
            <a:extLst>
              <a:ext uri="{FF2B5EF4-FFF2-40B4-BE49-F238E27FC236}">
                <a16:creationId xmlns:a16="http://schemas.microsoft.com/office/drawing/2014/main" id="{95B11E5A-B5C8-4BA8-91C1-F390E1D28FB9}"/>
              </a:ext>
            </a:extLst>
          </p:cNvPr>
          <p:cNvSpPr/>
          <p:nvPr/>
        </p:nvSpPr>
        <p:spPr>
          <a:xfrm>
            <a:off x="1297629" y="944552"/>
            <a:ext cx="2055171" cy="430887"/>
          </a:xfrm>
          <a:prstGeom prst="rect">
            <a:avLst/>
          </a:prstGeom>
          <a:ln>
            <a:solidFill>
              <a:srgbClr val="92D050"/>
            </a:solidFill>
          </a:ln>
          <a:effectLst>
            <a:glow rad="139700">
              <a:schemeClr val="accent6">
                <a:satMod val="175000"/>
                <a:alpha val="40000"/>
              </a:schemeClr>
            </a:glow>
          </a:effectLst>
        </p:spPr>
        <p:txBody>
          <a:bodyPr wrap="square">
            <a:spAutoFit/>
          </a:bodyPr>
          <a:lstStyle/>
          <a:p>
            <a:r>
              <a:rPr lang="es-EC" sz="2200" b="1" dirty="0">
                <a:solidFill>
                  <a:sysClr val="windowText" lastClr="000000"/>
                </a:solidFill>
              </a:rPr>
              <a:t>DOSIFICACIÓN</a:t>
            </a:r>
          </a:p>
        </p:txBody>
      </p:sp>
      <p:sp>
        <p:nvSpPr>
          <p:cNvPr id="3" name="Rectángulo 2">
            <a:extLst>
              <a:ext uri="{FF2B5EF4-FFF2-40B4-BE49-F238E27FC236}">
                <a16:creationId xmlns:a16="http://schemas.microsoft.com/office/drawing/2014/main" id="{8E399C13-7893-4F62-A45A-3053893C52C5}"/>
              </a:ext>
            </a:extLst>
          </p:cNvPr>
          <p:cNvSpPr/>
          <p:nvPr/>
        </p:nvSpPr>
        <p:spPr>
          <a:xfrm>
            <a:off x="4786080" y="892382"/>
            <a:ext cx="4775666" cy="461665"/>
          </a:xfrm>
          <a:prstGeom prst="rect">
            <a:avLst/>
          </a:prstGeom>
        </p:spPr>
        <p:txBody>
          <a:bodyPr wrap="none">
            <a:spAutoFit/>
          </a:bodyPr>
          <a:lstStyle/>
          <a:p>
            <a:r>
              <a:rPr lang="es-EC" sz="2400" dirty="0">
                <a:latin typeface="Arial" panose="020B0604020202020204" pitchFamily="34" charset="0"/>
                <a:ea typeface="Calibri" panose="020F0502020204030204" pitchFamily="34" charset="0"/>
                <a:cs typeface="Times New Roman" panose="02020603050405020304" pitchFamily="18" charset="0"/>
              </a:rPr>
              <a:t>resistencia, trabajabilidad, dureza</a:t>
            </a:r>
            <a:endParaRPr lang="es-EC" sz="2400" dirty="0"/>
          </a:p>
        </p:txBody>
      </p:sp>
      <p:sp>
        <p:nvSpPr>
          <p:cNvPr id="10" name="Flecha: a la derecha 9">
            <a:extLst>
              <a:ext uri="{FF2B5EF4-FFF2-40B4-BE49-F238E27FC236}">
                <a16:creationId xmlns:a16="http://schemas.microsoft.com/office/drawing/2014/main" id="{012B532C-A302-495B-9465-5AE0C672472A}"/>
              </a:ext>
            </a:extLst>
          </p:cNvPr>
          <p:cNvSpPr/>
          <p:nvPr/>
        </p:nvSpPr>
        <p:spPr>
          <a:xfrm>
            <a:off x="3676371" y="930917"/>
            <a:ext cx="711200"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a:extLst>
              <a:ext uri="{FF2B5EF4-FFF2-40B4-BE49-F238E27FC236}">
                <a16:creationId xmlns:a16="http://schemas.microsoft.com/office/drawing/2014/main" id="{9E8F339F-D22E-415A-A1DC-00A8D19A2342}"/>
              </a:ext>
            </a:extLst>
          </p:cNvPr>
          <p:cNvSpPr/>
          <p:nvPr/>
        </p:nvSpPr>
        <p:spPr>
          <a:xfrm>
            <a:off x="607157" y="3096825"/>
            <a:ext cx="3566169" cy="664349"/>
          </a:xfrm>
          <a:prstGeom prst="rect">
            <a:avLst/>
          </a:prstGeom>
        </p:spPr>
        <p:txBody>
          <a:bodyPr wrap="none">
            <a:spAutoFit/>
          </a:bodyPr>
          <a:lstStyle/>
          <a:p>
            <a:pPr marL="342900" lvl="0" indent="-342900" algn="just">
              <a:lnSpc>
                <a:spcPct val="200000"/>
              </a:lnSpc>
              <a:spcAft>
                <a:spcPts val="600"/>
              </a:spcAft>
              <a:buFont typeface="+mj-lt"/>
              <a:buAutoNum type="arabicPeriod"/>
            </a:pPr>
            <a:r>
              <a:rPr lang="es-EC" sz="2200" b="1" dirty="0">
                <a:latin typeface="Arial" panose="020B0604020202020204" pitchFamily="34" charset="0"/>
                <a:ea typeface="Calibri" panose="020F0502020204030204" pitchFamily="34" charset="0"/>
                <a:cs typeface="Times New Roman" panose="02020603050405020304" pitchFamily="18" charset="0"/>
              </a:rPr>
              <a:t>Elegir el Asentamiento</a:t>
            </a:r>
            <a:endParaRPr lang="es-EC" sz="2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9E233A25-E278-4889-B928-FC64986876AE}"/>
              </a:ext>
            </a:extLst>
          </p:cNvPr>
          <p:cNvPicPr>
            <a:picLocks noChangeAspect="1"/>
          </p:cNvPicPr>
          <p:nvPr/>
        </p:nvPicPr>
        <p:blipFill>
          <a:blip r:embed="rId3"/>
          <a:stretch>
            <a:fillRect/>
          </a:stretch>
        </p:blipFill>
        <p:spPr>
          <a:xfrm>
            <a:off x="602597" y="1534725"/>
            <a:ext cx="2933700" cy="1562100"/>
          </a:xfrm>
          <a:prstGeom prst="rect">
            <a:avLst/>
          </a:prstGeom>
        </p:spPr>
      </p:pic>
      <p:sp>
        <p:nvSpPr>
          <p:cNvPr id="13" name="Flecha: a la derecha 12">
            <a:extLst>
              <a:ext uri="{FF2B5EF4-FFF2-40B4-BE49-F238E27FC236}">
                <a16:creationId xmlns:a16="http://schemas.microsoft.com/office/drawing/2014/main" id="{947393BB-26B3-4682-A952-83C01802365E}"/>
              </a:ext>
            </a:extLst>
          </p:cNvPr>
          <p:cNvSpPr/>
          <p:nvPr/>
        </p:nvSpPr>
        <p:spPr>
          <a:xfrm>
            <a:off x="4447029" y="3236262"/>
            <a:ext cx="711200"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a:extLst>
              <a:ext uri="{FF2B5EF4-FFF2-40B4-BE49-F238E27FC236}">
                <a16:creationId xmlns:a16="http://schemas.microsoft.com/office/drawing/2014/main" id="{86140100-F09A-4F72-9549-0B26665562C2}"/>
              </a:ext>
            </a:extLst>
          </p:cNvPr>
          <p:cNvSpPr/>
          <p:nvPr/>
        </p:nvSpPr>
        <p:spPr>
          <a:xfrm>
            <a:off x="5359318" y="3252596"/>
            <a:ext cx="1535998" cy="461665"/>
          </a:xfrm>
          <a:prstGeom prst="rect">
            <a:avLst/>
          </a:prstGeom>
        </p:spPr>
        <p:txBody>
          <a:bodyPr wrap="none">
            <a:spAutoFit/>
          </a:bodyPr>
          <a:lstStyle/>
          <a:p>
            <a:r>
              <a:rPr lang="es-EC" sz="2400" dirty="0">
                <a:latin typeface="Arial" panose="020B0604020202020204" pitchFamily="34" charset="0"/>
                <a:ea typeface="Calibri" panose="020F0502020204030204" pitchFamily="34" charset="0"/>
                <a:cs typeface="Times New Roman" panose="02020603050405020304" pitchFamily="18" charset="0"/>
              </a:rPr>
              <a:t>5 a 10 cm</a:t>
            </a:r>
            <a:endParaRPr lang="es-EC" sz="2400" dirty="0"/>
          </a:p>
        </p:txBody>
      </p:sp>
      <p:sp>
        <p:nvSpPr>
          <p:cNvPr id="15" name="Rectángulo 14">
            <a:extLst>
              <a:ext uri="{FF2B5EF4-FFF2-40B4-BE49-F238E27FC236}">
                <a16:creationId xmlns:a16="http://schemas.microsoft.com/office/drawing/2014/main" id="{A3E0E99F-5DA9-4BC5-9261-78637A048E79}"/>
              </a:ext>
            </a:extLst>
          </p:cNvPr>
          <p:cNvSpPr/>
          <p:nvPr/>
        </p:nvSpPr>
        <p:spPr>
          <a:xfrm>
            <a:off x="620816" y="4123287"/>
            <a:ext cx="4190571" cy="664349"/>
          </a:xfrm>
          <a:prstGeom prst="rect">
            <a:avLst/>
          </a:prstGeom>
        </p:spPr>
        <p:txBody>
          <a:bodyPr wrap="none">
            <a:spAutoFit/>
          </a:bodyPr>
          <a:lstStyle/>
          <a:p>
            <a:pPr algn="just">
              <a:lnSpc>
                <a:spcPct val="200000"/>
              </a:lnSpc>
              <a:spcAft>
                <a:spcPts val="600"/>
              </a:spcAft>
            </a:pPr>
            <a:r>
              <a:rPr lang="es-EC" sz="2200" b="1" dirty="0">
                <a:latin typeface="Arial" panose="020B0604020202020204" pitchFamily="34" charset="0"/>
                <a:cs typeface="Times New Roman" panose="02020603050405020304" pitchFamily="18" charset="0"/>
              </a:rPr>
              <a:t>2. Calculo del agua mezclado </a:t>
            </a:r>
          </a:p>
        </p:txBody>
      </p:sp>
      <p:sp>
        <p:nvSpPr>
          <p:cNvPr id="16" name="Rectángulo 15">
            <a:extLst>
              <a:ext uri="{FF2B5EF4-FFF2-40B4-BE49-F238E27FC236}">
                <a16:creationId xmlns:a16="http://schemas.microsoft.com/office/drawing/2014/main" id="{9DDF7536-30EF-476B-A761-2D3E0D1699FE}"/>
              </a:ext>
            </a:extLst>
          </p:cNvPr>
          <p:cNvSpPr/>
          <p:nvPr/>
        </p:nvSpPr>
        <p:spPr>
          <a:xfrm>
            <a:off x="5668664" y="4324276"/>
            <a:ext cx="2952388" cy="830997"/>
          </a:xfrm>
          <a:prstGeom prst="rect">
            <a:avLst/>
          </a:prstGeom>
        </p:spPr>
        <p:txBody>
          <a:bodyPr wrap="square">
            <a:spAutoFit/>
          </a:bodyPr>
          <a:lstStyle/>
          <a:p>
            <a:pPr marL="342900" indent="-342900">
              <a:buFont typeface="Arial" panose="020B0604020202020204" pitchFamily="34" charset="0"/>
              <a:buChar char="•"/>
            </a:pPr>
            <a:r>
              <a:rPr lang="es-EC" sz="2400" dirty="0">
                <a:latin typeface="Arial" panose="020B0604020202020204" pitchFamily="34" charset="0"/>
                <a:cs typeface="Times New Roman" panose="02020603050405020304" pitchFamily="18" charset="0"/>
              </a:rPr>
              <a:t>Tamaño nominal 9.5mm</a:t>
            </a:r>
            <a:endParaRPr lang="es-EC" sz="2400" dirty="0"/>
          </a:p>
        </p:txBody>
      </p:sp>
      <p:sp>
        <p:nvSpPr>
          <p:cNvPr id="17" name="Flecha: a la derecha 16">
            <a:extLst>
              <a:ext uri="{FF2B5EF4-FFF2-40B4-BE49-F238E27FC236}">
                <a16:creationId xmlns:a16="http://schemas.microsoft.com/office/drawing/2014/main" id="{10EFCE18-AC00-428F-84D5-6FCD1833C423}"/>
              </a:ext>
            </a:extLst>
          </p:cNvPr>
          <p:cNvSpPr/>
          <p:nvPr/>
        </p:nvSpPr>
        <p:spPr>
          <a:xfrm>
            <a:off x="4786080" y="4431469"/>
            <a:ext cx="711200"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a:extLst>
              <a:ext uri="{FF2B5EF4-FFF2-40B4-BE49-F238E27FC236}">
                <a16:creationId xmlns:a16="http://schemas.microsoft.com/office/drawing/2014/main" id="{BA347743-80E2-4BF5-8958-0DC6E160DF36}"/>
              </a:ext>
            </a:extLst>
          </p:cNvPr>
          <p:cNvSpPr/>
          <p:nvPr/>
        </p:nvSpPr>
        <p:spPr>
          <a:xfrm>
            <a:off x="5653660" y="5145882"/>
            <a:ext cx="3709799" cy="461665"/>
          </a:xfrm>
          <a:prstGeom prst="rect">
            <a:avLst/>
          </a:prstGeom>
        </p:spPr>
        <p:txBody>
          <a:bodyPr wrap="square">
            <a:spAutoFit/>
          </a:bodyPr>
          <a:lstStyle/>
          <a:p>
            <a:pPr marL="342900" indent="-342900">
              <a:buFont typeface="Arial" panose="020B0604020202020204" pitchFamily="34" charset="0"/>
              <a:buChar char="•"/>
            </a:pPr>
            <a:r>
              <a:rPr lang="es-EC" sz="2400" dirty="0">
                <a:latin typeface="Arial" panose="020B0604020202020204" pitchFamily="34" charset="0"/>
                <a:cs typeface="Times New Roman" panose="02020603050405020304" pitchFamily="18" charset="0"/>
              </a:rPr>
              <a:t>Asentamiento</a:t>
            </a:r>
            <a:endParaRPr lang="es-EC" sz="2400" dirty="0"/>
          </a:p>
        </p:txBody>
      </p:sp>
      <p:sp>
        <p:nvSpPr>
          <p:cNvPr id="19" name="Rectángulo 18">
            <a:extLst>
              <a:ext uri="{FF2B5EF4-FFF2-40B4-BE49-F238E27FC236}">
                <a16:creationId xmlns:a16="http://schemas.microsoft.com/office/drawing/2014/main" id="{609FA98C-2539-41ED-AD6F-6FB86D9D3DFA}"/>
              </a:ext>
            </a:extLst>
          </p:cNvPr>
          <p:cNvSpPr/>
          <p:nvPr/>
        </p:nvSpPr>
        <p:spPr>
          <a:xfrm>
            <a:off x="9363459" y="4123287"/>
            <a:ext cx="1967600" cy="144655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2200" dirty="0">
                <a:latin typeface="Arial" panose="020B0604020202020204" pitchFamily="34" charset="0"/>
                <a:ea typeface="Calibri" panose="020F0502020204030204" pitchFamily="34" charset="0"/>
                <a:cs typeface="Times New Roman" panose="02020603050405020304" pitchFamily="18" charset="0"/>
              </a:rPr>
              <a:t>228 la cantidad de agua por cada m</a:t>
            </a:r>
            <a:r>
              <a:rPr lang="es-EC" sz="2200" baseline="30000" dirty="0">
                <a:latin typeface="Arial" panose="020B0604020202020204" pitchFamily="34" charset="0"/>
                <a:ea typeface="Calibri" panose="020F0502020204030204" pitchFamily="34" charset="0"/>
                <a:cs typeface="Times New Roman" panose="02020603050405020304" pitchFamily="18" charset="0"/>
              </a:rPr>
              <a:t>3</a:t>
            </a:r>
            <a:r>
              <a:rPr lang="es-EC" sz="2200" dirty="0">
                <a:latin typeface="Arial" panose="020B0604020202020204" pitchFamily="34" charset="0"/>
                <a:ea typeface="Calibri" panose="020F0502020204030204" pitchFamily="34" charset="0"/>
                <a:cs typeface="Times New Roman" panose="02020603050405020304" pitchFamily="18" charset="0"/>
              </a:rPr>
              <a:t> </a:t>
            </a:r>
            <a:endParaRPr lang="es-EC" sz="2200" dirty="0"/>
          </a:p>
        </p:txBody>
      </p:sp>
      <p:sp>
        <p:nvSpPr>
          <p:cNvPr id="20" name="Flecha: a la derecha 19">
            <a:extLst>
              <a:ext uri="{FF2B5EF4-FFF2-40B4-BE49-F238E27FC236}">
                <a16:creationId xmlns:a16="http://schemas.microsoft.com/office/drawing/2014/main" id="{CCD5D40A-08C8-4F5A-900E-D8ECC4E6A971}"/>
              </a:ext>
            </a:extLst>
          </p:cNvPr>
          <p:cNvSpPr/>
          <p:nvPr/>
        </p:nvSpPr>
        <p:spPr>
          <a:xfrm>
            <a:off x="8436836" y="4769799"/>
            <a:ext cx="711200"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89987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5. DOSIFICACIÓN Y ELABORACIÓN DE PANELES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6" name="Rectángulo 5">
            <a:extLst>
              <a:ext uri="{FF2B5EF4-FFF2-40B4-BE49-F238E27FC236}">
                <a16:creationId xmlns:a16="http://schemas.microsoft.com/office/drawing/2014/main" id="{95B11E5A-B5C8-4BA8-91C1-F390E1D28FB9}"/>
              </a:ext>
            </a:extLst>
          </p:cNvPr>
          <p:cNvSpPr/>
          <p:nvPr/>
        </p:nvSpPr>
        <p:spPr>
          <a:xfrm>
            <a:off x="1297629" y="944552"/>
            <a:ext cx="2055171" cy="430887"/>
          </a:xfrm>
          <a:prstGeom prst="rect">
            <a:avLst/>
          </a:prstGeom>
          <a:ln>
            <a:solidFill>
              <a:srgbClr val="92D050"/>
            </a:solidFill>
          </a:ln>
          <a:effectLst>
            <a:glow rad="139700">
              <a:schemeClr val="accent6">
                <a:satMod val="175000"/>
                <a:alpha val="40000"/>
              </a:schemeClr>
            </a:glow>
          </a:effectLst>
        </p:spPr>
        <p:txBody>
          <a:bodyPr wrap="square">
            <a:spAutoFit/>
          </a:bodyPr>
          <a:lstStyle/>
          <a:p>
            <a:r>
              <a:rPr lang="es-EC" sz="2200" b="1" dirty="0">
                <a:solidFill>
                  <a:sysClr val="windowText" lastClr="000000"/>
                </a:solidFill>
              </a:rPr>
              <a:t>DOSIFICACIÓN</a:t>
            </a:r>
          </a:p>
        </p:txBody>
      </p:sp>
      <p:sp>
        <p:nvSpPr>
          <p:cNvPr id="4" name="Rectángulo 3">
            <a:extLst>
              <a:ext uri="{FF2B5EF4-FFF2-40B4-BE49-F238E27FC236}">
                <a16:creationId xmlns:a16="http://schemas.microsoft.com/office/drawing/2014/main" id="{9E8F339F-D22E-415A-A1DC-00A8D19A2342}"/>
              </a:ext>
            </a:extLst>
          </p:cNvPr>
          <p:cNvSpPr/>
          <p:nvPr/>
        </p:nvSpPr>
        <p:spPr>
          <a:xfrm>
            <a:off x="610809" y="2294901"/>
            <a:ext cx="6610271" cy="664349"/>
          </a:xfrm>
          <a:prstGeom prst="rect">
            <a:avLst/>
          </a:prstGeom>
        </p:spPr>
        <p:txBody>
          <a:bodyPr wrap="none">
            <a:spAutoFit/>
          </a:bodyPr>
          <a:lstStyle/>
          <a:p>
            <a:pPr lvl="0" algn="just">
              <a:lnSpc>
                <a:spcPct val="200000"/>
              </a:lnSpc>
              <a:spcAft>
                <a:spcPts val="600"/>
              </a:spcAft>
            </a:pPr>
            <a:r>
              <a:rPr lang="es-EC" sz="2200" b="1" dirty="0">
                <a:latin typeface="Arial" panose="020B0604020202020204" pitchFamily="34" charset="0"/>
                <a:ea typeface="Calibri" panose="020F0502020204030204" pitchFamily="34" charset="0"/>
                <a:cs typeface="Times New Roman" panose="02020603050405020304" pitchFamily="18" charset="0"/>
              </a:rPr>
              <a:t>3. 3.	Selección de la relación Agua / Cemento </a:t>
            </a:r>
            <a:endParaRPr lang="es-EC" sz="2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9E233A25-E278-4889-B928-FC64986876AE}"/>
              </a:ext>
            </a:extLst>
          </p:cNvPr>
          <p:cNvPicPr>
            <a:picLocks noChangeAspect="1"/>
          </p:cNvPicPr>
          <p:nvPr/>
        </p:nvPicPr>
        <p:blipFill>
          <a:blip r:embed="rId3"/>
          <a:stretch>
            <a:fillRect/>
          </a:stretch>
        </p:blipFill>
        <p:spPr>
          <a:xfrm>
            <a:off x="4382834" y="876651"/>
            <a:ext cx="2663542" cy="1418250"/>
          </a:xfrm>
          <a:prstGeom prst="rect">
            <a:avLst/>
          </a:prstGeom>
        </p:spPr>
      </p:pic>
      <p:sp>
        <p:nvSpPr>
          <p:cNvPr id="13" name="Flecha: a la derecha 12">
            <a:extLst>
              <a:ext uri="{FF2B5EF4-FFF2-40B4-BE49-F238E27FC236}">
                <a16:creationId xmlns:a16="http://schemas.microsoft.com/office/drawing/2014/main" id="{947393BB-26B3-4682-A952-83C01802365E}"/>
              </a:ext>
            </a:extLst>
          </p:cNvPr>
          <p:cNvSpPr/>
          <p:nvPr/>
        </p:nvSpPr>
        <p:spPr>
          <a:xfrm>
            <a:off x="7221080" y="2501233"/>
            <a:ext cx="1040986" cy="495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Rectángulo 20">
            <a:extLst>
              <a:ext uri="{FF2B5EF4-FFF2-40B4-BE49-F238E27FC236}">
                <a16:creationId xmlns:a16="http://schemas.microsoft.com/office/drawing/2014/main" id="{090A4D4D-6749-46C0-808F-4E0A589F6B57}"/>
              </a:ext>
            </a:extLst>
          </p:cNvPr>
          <p:cNvSpPr/>
          <p:nvPr/>
        </p:nvSpPr>
        <p:spPr>
          <a:xfrm>
            <a:off x="8262066" y="2165958"/>
            <a:ext cx="2952388" cy="830997"/>
          </a:xfrm>
          <a:prstGeom prst="rect">
            <a:avLst/>
          </a:prstGeom>
        </p:spPr>
        <p:txBody>
          <a:bodyPr wrap="square">
            <a:spAutoFit/>
          </a:bodyPr>
          <a:lstStyle/>
          <a:p>
            <a:r>
              <a:rPr lang="es-EC" sz="2400" dirty="0">
                <a:latin typeface="Arial" panose="020B0604020202020204" pitchFamily="34" charset="0"/>
                <a:cs typeface="Times New Roman" panose="02020603050405020304" pitchFamily="18" charset="0"/>
              </a:rPr>
              <a:t>Resistencia</a:t>
            </a:r>
          </a:p>
          <a:p>
            <a:r>
              <a:rPr lang="es-EC" sz="2400" dirty="0">
                <a:latin typeface="Arial" panose="020B0604020202020204" pitchFamily="34" charset="0"/>
                <a:cs typeface="Times New Roman" panose="02020603050405020304" pitchFamily="18" charset="0"/>
              </a:rPr>
              <a:t>Durabilidad</a:t>
            </a:r>
            <a:endParaRPr lang="es-EC" sz="2400" dirty="0"/>
          </a:p>
        </p:txBody>
      </p:sp>
      <p:sp>
        <p:nvSpPr>
          <p:cNvPr id="7" name="Rectángulo 6">
            <a:extLst>
              <a:ext uri="{FF2B5EF4-FFF2-40B4-BE49-F238E27FC236}">
                <a16:creationId xmlns:a16="http://schemas.microsoft.com/office/drawing/2014/main" id="{8D0DCDCF-E1F0-4A88-B054-D9DE8931AF01}"/>
              </a:ext>
            </a:extLst>
          </p:cNvPr>
          <p:cNvSpPr/>
          <p:nvPr/>
        </p:nvSpPr>
        <p:spPr>
          <a:xfrm>
            <a:off x="3928514" y="4970281"/>
            <a:ext cx="5031186" cy="461665"/>
          </a:xfrm>
          <a:prstGeom prst="rect">
            <a:avLst/>
          </a:prstGeom>
        </p:spPr>
        <p:txBody>
          <a:bodyPr wrap="none">
            <a:spAutoFit/>
          </a:bodyPr>
          <a:lstStyle/>
          <a:p>
            <a:r>
              <a:rPr lang="es-EC" sz="2400" dirty="0">
                <a:latin typeface="Arial" panose="020B0604020202020204" pitchFamily="34" charset="0"/>
                <a:ea typeface="Times New Roman" panose="02020603050405020304" pitchFamily="18" charset="0"/>
                <a:cs typeface="Times New Roman" panose="02020603050405020304" pitchFamily="18" charset="0"/>
              </a:rPr>
              <a:t>Relac</a:t>
            </a:r>
            <a:r>
              <a:rPr lang="es-EC" sz="2400" dirty="0">
                <a:latin typeface="Arial" panose="020B0604020202020204" pitchFamily="34" charset="0"/>
                <a:ea typeface="Calibri" panose="020F0502020204030204" pitchFamily="34" charset="0"/>
                <a:cs typeface="Times New Roman" panose="02020603050405020304" pitchFamily="18" charset="0"/>
              </a:rPr>
              <a:t>ión Agua/Cemento es de </a:t>
            </a:r>
            <a:r>
              <a:rPr lang="es-EC" sz="2400" b="1" dirty="0">
                <a:latin typeface="Arial" panose="020B0604020202020204" pitchFamily="34" charset="0"/>
                <a:ea typeface="Calibri" panose="020F0502020204030204" pitchFamily="34" charset="0"/>
                <a:cs typeface="Times New Roman" panose="02020603050405020304" pitchFamily="18" charset="0"/>
              </a:rPr>
              <a:t>0,61</a:t>
            </a:r>
            <a:endParaRPr lang="es-EC" sz="2400" b="1" dirty="0"/>
          </a:p>
        </p:txBody>
      </p:sp>
      <p:sp>
        <p:nvSpPr>
          <p:cNvPr id="22" name="Rectángulo 21">
            <a:extLst>
              <a:ext uri="{FF2B5EF4-FFF2-40B4-BE49-F238E27FC236}">
                <a16:creationId xmlns:a16="http://schemas.microsoft.com/office/drawing/2014/main" id="{8CE83D7E-7EDD-4726-B4A7-827BB331785F}"/>
              </a:ext>
            </a:extLst>
          </p:cNvPr>
          <p:cNvSpPr/>
          <p:nvPr/>
        </p:nvSpPr>
        <p:spPr>
          <a:xfrm>
            <a:off x="1754030" y="3543714"/>
            <a:ext cx="3236592" cy="461665"/>
          </a:xfrm>
          <a:prstGeom prst="rect">
            <a:avLst/>
          </a:prstGeom>
        </p:spPr>
        <p:txBody>
          <a:bodyPr wrap="none">
            <a:spAutoFit/>
          </a:bodyPr>
          <a:lstStyle/>
          <a:p>
            <a:r>
              <a:rPr lang="es-EC" sz="2400" b="1" dirty="0">
                <a:latin typeface="Arial" panose="020B0604020202020204" pitchFamily="34" charset="0"/>
                <a:cs typeface="Times New Roman" panose="02020603050405020304" pitchFamily="18" charset="0"/>
              </a:rPr>
              <a:t>Aumenta Agua crece</a:t>
            </a:r>
            <a:endParaRPr lang="es-EC" sz="2400" b="1" dirty="0"/>
          </a:p>
        </p:txBody>
      </p:sp>
      <p:sp>
        <p:nvSpPr>
          <p:cNvPr id="23" name="Rectángulo 22">
            <a:extLst>
              <a:ext uri="{FF2B5EF4-FFF2-40B4-BE49-F238E27FC236}">
                <a16:creationId xmlns:a16="http://schemas.microsoft.com/office/drawing/2014/main" id="{8D3254EE-D554-4E52-A1D5-7FC8F98DEEBB}"/>
              </a:ext>
            </a:extLst>
          </p:cNvPr>
          <p:cNvSpPr/>
          <p:nvPr/>
        </p:nvSpPr>
        <p:spPr>
          <a:xfrm>
            <a:off x="1754030" y="4251389"/>
            <a:ext cx="4495141" cy="461665"/>
          </a:xfrm>
          <a:prstGeom prst="rect">
            <a:avLst/>
          </a:prstGeom>
        </p:spPr>
        <p:txBody>
          <a:bodyPr wrap="none">
            <a:spAutoFit/>
          </a:bodyPr>
          <a:lstStyle/>
          <a:p>
            <a:r>
              <a:rPr lang="es-EC" sz="2400" b="1" dirty="0">
                <a:latin typeface="Arial" panose="020B0604020202020204" pitchFamily="34" charset="0"/>
                <a:cs typeface="Times New Roman" panose="02020603050405020304" pitchFamily="18" charset="0"/>
              </a:rPr>
              <a:t>Disminuye Cemento aumenta</a:t>
            </a:r>
            <a:endParaRPr lang="es-EC" sz="2400" b="1" dirty="0"/>
          </a:p>
        </p:txBody>
      </p:sp>
      <p:sp>
        <p:nvSpPr>
          <p:cNvPr id="24" name="Flecha: a la derecha 23">
            <a:extLst>
              <a:ext uri="{FF2B5EF4-FFF2-40B4-BE49-F238E27FC236}">
                <a16:creationId xmlns:a16="http://schemas.microsoft.com/office/drawing/2014/main" id="{75C54E41-456B-4D03-8BF2-28F327FDF100}"/>
              </a:ext>
            </a:extLst>
          </p:cNvPr>
          <p:cNvSpPr/>
          <p:nvPr/>
        </p:nvSpPr>
        <p:spPr>
          <a:xfrm rot="5400000">
            <a:off x="3141493" y="2978357"/>
            <a:ext cx="461664" cy="678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1239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CONTENIDO</a:t>
            </a:r>
          </a:p>
        </p:txBody>
      </p:sp>
      <p:graphicFrame>
        <p:nvGraphicFramePr>
          <p:cNvPr id="4" name="Marcador de contenido 3">
            <a:extLst>
              <a:ext uri="{FF2B5EF4-FFF2-40B4-BE49-F238E27FC236}">
                <a16:creationId xmlns:a16="http://schemas.microsoft.com/office/drawing/2014/main" id="{8CC0E639-BF8A-4816-863A-69D432596297}"/>
              </a:ext>
            </a:extLst>
          </p:cNvPr>
          <p:cNvGraphicFramePr>
            <a:graphicFrameLocks noGrp="1"/>
          </p:cNvGraphicFramePr>
          <p:nvPr>
            <p:ph idx="1"/>
            <p:extLst>
              <p:ext uri="{D42A27DB-BD31-4B8C-83A1-F6EECF244321}">
                <p14:modId xmlns:p14="http://schemas.microsoft.com/office/powerpoint/2010/main" val="3386027474"/>
              </p:ext>
            </p:extLst>
          </p:nvPr>
        </p:nvGraphicFramePr>
        <p:xfrm>
          <a:off x="257628" y="804183"/>
          <a:ext cx="11440886" cy="514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Tree>
    <p:extLst>
      <p:ext uri="{BB962C8B-B14F-4D97-AF65-F5344CB8AC3E}">
        <p14:creationId xmlns:p14="http://schemas.microsoft.com/office/powerpoint/2010/main" val="2434763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5. DOSIFICACIÓN Y ELABORACIÓN DE PANELES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6" name="Rectángulo 5">
            <a:extLst>
              <a:ext uri="{FF2B5EF4-FFF2-40B4-BE49-F238E27FC236}">
                <a16:creationId xmlns:a16="http://schemas.microsoft.com/office/drawing/2014/main" id="{95B11E5A-B5C8-4BA8-91C1-F390E1D28FB9}"/>
              </a:ext>
            </a:extLst>
          </p:cNvPr>
          <p:cNvSpPr/>
          <p:nvPr/>
        </p:nvSpPr>
        <p:spPr>
          <a:xfrm>
            <a:off x="1244518" y="894764"/>
            <a:ext cx="1885324" cy="430887"/>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sz="2200" b="1" dirty="0">
                <a:solidFill>
                  <a:sysClr val="windowText" lastClr="000000"/>
                </a:solidFill>
              </a:rPr>
              <a:t>DOSIFICACIÓN</a:t>
            </a:r>
          </a:p>
        </p:txBody>
      </p:sp>
      <p:graphicFrame>
        <p:nvGraphicFramePr>
          <p:cNvPr id="10" name="Tabla 9">
            <a:extLst>
              <a:ext uri="{FF2B5EF4-FFF2-40B4-BE49-F238E27FC236}">
                <a16:creationId xmlns:a16="http://schemas.microsoft.com/office/drawing/2014/main" id="{D119BCD0-DC3E-4065-9992-7CB85F8B054A}"/>
              </a:ext>
            </a:extLst>
          </p:cNvPr>
          <p:cNvGraphicFramePr>
            <a:graphicFrameLocks noGrp="1"/>
          </p:cNvGraphicFramePr>
          <p:nvPr>
            <p:extLst>
              <p:ext uri="{D42A27DB-BD31-4B8C-83A1-F6EECF244321}">
                <p14:modId xmlns:p14="http://schemas.microsoft.com/office/powerpoint/2010/main" val="3970379030"/>
              </p:ext>
            </p:extLst>
          </p:nvPr>
        </p:nvGraphicFramePr>
        <p:xfrm>
          <a:off x="681427" y="1560712"/>
          <a:ext cx="4767833" cy="2346960"/>
        </p:xfrm>
        <a:graphic>
          <a:graphicData uri="http://schemas.openxmlformats.org/drawingml/2006/table">
            <a:tbl>
              <a:tblPr firstRow="1" firstCol="1" bandRow="1">
                <a:tableStyleId>{93296810-A885-4BE3-A3E7-6D5BEEA58F35}</a:tableStyleId>
              </a:tblPr>
              <a:tblGrid>
                <a:gridCol w="2354214">
                  <a:extLst>
                    <a:ext uri="{9D8B030D-6E8A-4147-A177-3AD203B41FA5}">
                      <a16:colId xmlns:a16="http://schemas.microsoft.com/office/drawing/2014/main" val="2502192954"/>
                    </a:ext>
                  </a:extLst>
                </a:gridCol>
                <a:gridCol w="1350923">
                  <a:extLst>
                    <a:ext uri="{9D8B030D-6E8A-4147-A177-3AD203B41FA5}">
                      <a16:colId xmlns:a16="http://schemas.microsoft.com/office/drawing/2014/main" val="3997142532"/>
                    </a:ext>
                  </a:extLst>
                </a:gridCol>
                <a:gridCol w="1062696">
                  <a:extLst>
                    <a:ext uri="{9D8B030D-6E8A-4147-A177-3AD203B41FA5}">
                      <a16:colId xmlns:a16="http://schemas.microsoft.com/office/drawing/2014/main" val="1039709947"/>
                    </a:ext>
                  </a:extLst>
                </a:gridCol>
              </a:tblGrid>
              <a:tr h="200025">
                <a:tc gridSpan="3">
                  <a:txBody>
                    <a:bodyPr/>
                    <a:lstStyle/>
                    <a:p>
                      <a:pPr algn="ctr">
                        <a:spcBef>
                          <a:spcPts val="200"/>
                        </a:spcBef>
                        <a:spcAft>
                          <a:spcPts val="0"/>
                        </a:spcAft>
                      </a:pPr>
                      <a:r>
                        <a:rPr lang="es-EC" sz="2200" dirty="0">
                          <a:effectLst/>
                        </a:rPr>
                        <a:t>R E S U L T A D O S</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26777139"/>
                  </a:ext>
                </a:extLst>
              </a:tr>
              <a:tr h="209550">
                <a:tc gridSpan="3">
                  <a:txBody>
                    <a:bodyPr/>
                    <a:lstStyle/>
                    <a:p>
                      <a:pPr algn="ctr">
                        <a:spcBef>
                          <a:spcPts val="200"/>
                        </a:spcBef>
                        <a:spcAft>
                          <a:spcPts val="0"/>
                        </a:spcAft>
                      </a:pPr>
                      <a:r>
                        <a:rPr lang="es-EC" sz="2200" dirty="0">
                          <a:effectLst/>
                        </a:rPr>
                        <a:t> DOSIFICACIÓN EN PESO</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15421501"/>
                  </a:ext>
                </a:extLst>
              </a:tr>
              <a:tr h="200025">
                <a:tc>
                  <a:txBody>
                    <a:bodyPr/>
                    <a:lstStyle/>
                    <a:p>
                      <a:pPr algn="ctr">
                        <a:spcBef>
                          <a:spcPts val="200"/>
                        </a:spcBef>
                        <a:spcAft>
                          <a:spcPts val="0"/>
                        </a:spcAft>
                      </a:pPr>
                      <a:r>
                        <a:rPr lang="es-EC" sz="2200">
                          <a:effectLst/>
                        </a:rPr>
                        <a:t> </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spcBef>
                          <a:spcPts val="200"/>
                        </a:spcBef>
                        <a:spcAft>
                          <a:spcPts val="0"/>
                        </a:spcAft>
                      </a:pPr>
                      <a:r>
                        <a:rPr lang="es-EC" sz="2200">
                          <a:effectLst/>
                        </a:rPr>
                        <a:t>PESO ESTADO NAT.</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2026766061"/>
                  </a:ext>
                </a:extLst>
              </a:tr>
              <a:tr h="200025">
                <a:tc>
                  <a:txBody>
                    <a:bodyPr/>
                    <a:lstStyle/>
                    <a:p>
                      <a:pPr algn="ctr">
                        <a:spcBef>
                          <a:spcPts val="200"/>
                        </a:spcBef>
                        <a:spcAft>
                          <a:spcPts val="0"/>
                        </a:spcAft>
                      </a:pPr>
                      <a:r>
                        <a:rPr lang="es-EC" sz="2200" dirty="0">
                          <a:effectLst/>
                        </a:rPr>
                        <a:t>AGUA</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86,5</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gal.</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232970"/>
                  </a:ext>
                </a:extLst>
              </a:tr>
              <a:tr h="209550">
                <a:tc>
                  <a:txBody>
                    <a:bodyPr/>
                    <a:lstStyle/>
                    <a:p>
                      <a:pPr algn="ctr">
                        <a:spcBef>
                          <a:spcPts val="200"/>
                        </a:spcBef>
                        <a:spcAft>
                          <a:spcPts val="0"/>
                        </a:spcAft>
                      </a:pPr>
                      <a:r>
                        <a:rPr lang="es-EC" sz="2200">
                          <a:effectLst/>
                        </a:rPr>
                        <a:t>CEMENTO</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369,4</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kg.</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2940235"/>
                  </a:ext>
                </a:extLst>
              </a:tr>
              <a:tr h="209550">
                <a:tc>
                  <a:txBody>
                    <a:bodyPr/>
                    <a:lstStyle/>
                    <a:p>
                      <a:pPr algn="ctr">
                        <a:spcBef>
                          <a:spcPts val="200"/>
                        </a:spcBef>
                        <a:spcAft>
                          <a:spcPts val="0"/>
                        </a:spcAft>
                      </a:pPr>
                      <a:r>
                        <a:rPr lang="es-EC" sz="2200">
                          <a:effectLst/>
                        </a:rPr>
                        <a:t>ARENA </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1032,6</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kg.</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4919330"/>
                  </a:ext>
                </a:extLst>
              </a:tr>
              <a:tr h="209550">
                <a:tc>
                  <a:txBody>
                    <a:bodyPr/>
                    <a:lstStyle/>
                    <a:p>
                      <a:pPr algn="ctr">
                        <a:spcBef>
                          <a:spcPts val="200"/>
                        </a:spcBef>
                        <a:spcAft>
                          <a:spcPts val="0"/>
                        </a:spcAft>
                      </a:pPr>
                      <a:r>
                        <a:rPr lang="es-EC" sz="2200">
                          <a:effectLst/>
                        </a:rPr>
                        <a:t>RIPIO</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600,9</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kg.</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986979"/>
                  </a:ext>
                </a:extLst>
              </a:tr>
            </a:tbl>
          </a:graphicData>
        </a:graphic>
      </p:graphicFrame>
      <p:graphicFrame>
        <p:nvGraphicFramePr>
          <p:cNvPr id="3" name="Tabla 2">
            <a:extLst>
              <a:ext uri="{FF2B5EF4-FFF2-40B4-BE49-F238E27FC236}">
                <a16:creationId xmlns:a16="http://schemas.microsoft.com/office/drawing/2014/main" id="{BF878352-21A1-4D5A-8816-2433CE0B0D9D}"/>
              </a:ext>
            </a:extLst>
          </p:cNvPr>
          <p:cNvGraphicFramePr>
            <a:graphicFrameLocks noGrp="1"/>
          </p:cNvGraphicFramePr>
          <p:nvPr>
            <p:extLst>
              <p:ext uri="{D42A27DB-BD31-4B8C-83A1-F6EECF244321}">
                <p14:modId xmlns:p14="http://schemas.microsoft.com/office/powerpoint/2010/main" val="3580570805"/>
              </p:ext>
            </p:extLst>
          </p:nvPr>
        </p:nvGraphicFramePr>
        <p:xfrm>
          <a:off x="6096001" y="1560712"/>
          <a:ext cx="5608321" cy="2059305"/>
        </p:xfrm>
        <a:graphic>
          <a:graphicData uri="http://schemas.openxmlformats.org/drawingml/2006/table">
            <a:tbl>
              <a:tblPr>
                <a:tableStyleId>{5C22544A-7EE6-4342-B048-85BDC9FD1C3A}</a:tableStyleId>
              </a:tblPr>
              <a:tblGrid>
                <a:gridCol w="1216674">
                  <a:extLst>
                    <a:ext uri="{9D8B030D-6E8A-4147-A177-3AD203B41FA5}">
                      <a16:colId xmlns:a16="http://schemas.microsoft.com/office/drawing/2014/main" val="1454899998"/>
                    </a:ext>
                  </a:extLst>
                </a:gridCol>
                <a:gridCol w="910605">
                  <a:extLst>
                    <a:ext uri="{9D8B030D-6E8A-4147-A177-3AD203B41FA5}">
                      <a16:colId xmlns:a16="http://schemas.microsoft.com/office/drawing/2014/main" val="1710246675"/>
                    </a:ext>
                  </a:extLst>
                </a:gridCol>
                <a:gridCol w="1063640">
                  <a:extLst>
                    <a:ext uri="{9D8B030D-6E8A-4147-A177-3AD203B41FA5}">
                      <a16:colId xmlns:a16="http://schemas.microsoft.com/office/drawing/2014/main" val="1700273327"/>
                    </a:ext>
                  </a:extLst>
                </a:gridCol>
                <a:gridCol w="1257067">
                  <a:extLst>
                    <a:ext uri="{9D8B030D-6E8A-4147-A177-3AD203B41FA5}">
                      <a16:colId xmlns:a16="http://schemas.microsoft.com/office/drawing/2014/main" val="3633592256"/>
                    </a:ext>
                  </a:extLst>
                </a:gridCol>
                <a:gridCol w="1160335">
                  <a:extLst>
                    <a:ext uri="{9D8B030D-6E8A-4147-A177-3AD203B41FA5}">
                      <a16:colId xmlns:a16="http://schemas.microsoft.com/office/drawing/2014/main" val="3551360666"/>
                    </a:ext>
                  </a:extLst>
                </a:gridCol>
              </a:tblGrid>
              <a:tr h="381000">
                <a:tc>
                  <a:txBody>
                    <a:bodyPr/>
                    <a:lstStyle/>
                    <a:p>
                      <a:pPr algn="ctr" fontAlgn="ctr"/>
                      <a:r>
                        <a:rPr lang="es-EC" sz="2200" b="1" kern="1200" dirty="0">
                          <a:solidFill>
                            <a:schemeClr val="lt1"/>
                          </a:solidFill>
                          <a:effectLst/>
                          <a:latin typeface="+mn-lt"/>
                          <a:ea typeface="+mn-ea"/>
                          <a:cs typeface="+mn-cs"/>
                        </a:rPr>
                        <a:t> </a:t>
                      </a:r>
                    </a:p>
                  </a:txBody>
                  <a:tcPr marL="9525" marR="9525" marT="9525" marB="0" anchor="ctr">
                    <a:solidFill>
                      <a:schemeClr val="accent6"/>
                    </a:solidFill>
                  </a:tcPr>
                </a:tc>
                <a:tc>
                  <a:txBody>
                    <a:bodyPr/>
                    <a:lstStyle/>
                    <a:p>
                      <a:pPr algn="ctr" fontAlgn="ctr"/>
                      <a:r>
                        <a:rPr lang="es-EC" sz="2200" b="1" kern="1200" dirty="0">
                          <a:solidFill>
                            <a:schemeClr val="lt1"/>
                          </a:solidFill>
                          <a:effectLst/>
                          <a:latin typeface="+mn-lt"/>
                          <a:ea typeface="+mn-ea"/>
                          <a:cs typeface="+mn-cs"/>
                        </a:rPr>
                        <a:t>PANEL</a:t>
                      </a:r>
                    </a:p>
                  </a:txBody>
                  <a:tcPr marL="9525" marR="9525" marT="9525" marB="0" anchor="ctr">
                    <a:solidFill>
                      <a:schemeClr val="accent6"/>
                    </a:solidFill>
                  </a:tcPr>
                </a:tc>
                <a:tc>
                  <a:txBody>
                    <a:bodyPr/>
                    <a:lstStyle/>
                    <a:p>
                      <a:pPr algn="ctr" fontAlgn="ctr"/>
                      <a:r>
                        <a:rPr lang="es-EC" sz="2200" b="1" kern="1200" dirty="0">
                          <a:solidFill>
                            <a:schemeClr val="lt1"/>
                          </a:solidFill>
                          <a:effectLst/>
                          <a:latin typeface="+mn-lt"/>
                          <a:ea typeface="+mn-ea"/>
                          <a:cs typeface="+mn-cs"/>
                        </a:rPr>
                        <a:t>TAPA DE PANEL</a:t>
                      </a:r>
                    </a:p>
                  </a:txBody>
                  <a:tcPr marL="9525" marR="9525" marT="9525" marB="0" anchor="ctr">
                    <a:solidFill>
                      <a:schemeClr val="accent6"/>
                    </a:solidFill>
                  </a:tcPr>
                </a:tc>
                <a:tc>
                  <a:txBody>
                    <a:bodyPr/>
                    <a:lstStyle/>
                    <a:p>
                      <a:pPr algn="ctr" fontAlgn="ctr"/>
                      <a:r>
                        <a:rPr lang="es-EC" sz="2200" b="1" kern="1200" dirty="0">
                          <a:solidFill>
                            <a:schemeClr val="lt1"/>
                          </a:solidFill>
                          <a:effectLst/>
                          <a:latin typeface="+mn-lt"/>
                          <a:ea typeface="+mn-ea"/>
                          <a:cs typeface="+mn-cs"/>
                        </a:rPr>
                        <a:t>CILINDRO</a:t>
                      </a:r>
                    </a:p>
                  </a:txBody>
                  <a:tcPr marL="9525" marR="9525" marT="9525" marB="0" anchor="ctr">
                    <a:solidFill>
                      <a:schemeClr val="accent6"/>
                    </a:solidFill>
                  </a:tcPr>
                </a:tc>
                <a:tc>
                  <a:txBody>
                    <a:bodyPr/>
                    <a:lstStyle/>
                    <a:p>
                      <a:pPr algn="ctr" fontAlgn="ctr"/>
                      <a:r>
                        <a:rPr lang="es-EC" sz="2200" b="1" kern="1200" dirty="0">
                          <a:solidFill>
                            <a:schemeClr val="lt1"/>
                          </a:solidFill>
                          <a:effectLst/>
                          <a:latin typeface="+mn-lt"/>
                          <a:ea typeface="+mn-ea"/>
                          <a:cs typeface="+mn-cs"/>
                        </a:rPr>
                        <a:t>UNIDAD</a:t>
                      </a:r>
                    </a:p>
                  </a:txBody>
                  <a:tcPr marL="9525" marR="9525" marT="9525" marB="0" anchor="ctr">
                    <a:solidFill>
                      <a:schemeClr val="accent6"/>
                    </a:solidFill>
                  </a:tcPr>
                </a:tc>
                <a:extLst>
                  <a:ext uri="{0D108BD9-81ED-4DB2-BD59-A6C34878D82A}">
                    <a16:rowId xmlns:a16="http://schemas.microsoft.com/office/drawing/2014/main" val="2771844153"/>
                  </a:ext>
                </a:extLst>
              </a:tr>
              <a:tr h="190500">
                <a:tc>
                  <a:txBody>
                    <a:bodyPr/>
                    <a:lstStyle/>
                    <a:p>
                      <a:pPr marL="0" algn="ctr" defTabSz="914400" rtl="0" eaLnBrk="1" fontAlgn="ctr" latinLnBrk="0" hangingPunct="1">
                        <a:spcBef>
                          <a:spcPts val="200"/>
                        </a:spcBef>
                        <a:spcAft>
                          <a:spcPts val="0"/>
                        </a:spcAft>
                      </a:pPr>
                      <a:r>
                        <a:rPr lang="es-EC" sz="2200" b="1" kern="1200" dirty="0">
                          <a:solidFill>
                            <a:schemeClr val="lt1"/>
                          </a:solidFill>
                          <a:effectLst/>
                          <a:latin typeface="+mn-lt"/>
                          <a:ea typeface="+mn-ea"/>
                          <a:cs typeface="+mn-cs"/>
                        </a:rPr>
                        <a:t>CEMENTO</a:t>
                      </a:r>
                    </a:p>
                  </a:txBody>
                  <a:tcPr marL="9525" marR="9525" marT="9525" marB="0" anchor="ctr">
                    <a:solidFill>
                      <a:schemeClr val="accent6"/>
                    </a:solidFill>
                  </a:tcPr>
                </a:tc>
                <a:tc>
                  <a:txBody>
                    <a:bodyPr/>
                    <a:lstStyle/>
                    <a:p>
                      <a:pPr algn="ctr" fontAlgn="ctr"/>
                      <a:r>
                        <a:rPr lang="es-EC" sz="2200" u="none" strike="noStrike">
                          <a:effectLst/>
                        </a:rPr>
                        <a:t>28,99</a:t>
                      </a:r>
                      <a:endParaRPr lang="es-EC" sz="2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2200" u="none" strike="noStrike">
                          <a:effectLst/>
                        </a:rPr>
                        <a:t>14,50</a:t>
                      </a:r>
                      <a:endParaRPr lang="es-EC" sz="2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2200" u="none" strike="noStrike">
                          <a:effectLst/>
                        </a:rPr>
                        <a:t>2,35</a:t>
                      </a:r>
                      <a:endParaRPr lang="es-EC" sz="2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2200" u="none" strike="noStrike" dirty="0">
                          <a:effectLst/>
                        </a:rPr>
                        <a:t>kg</a:t>
                      </a:r>
                      <a:endParaRPr lang="es-EC" sz="2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9228640"/>
                  </a:ext>
                </a:extLst>
              </a:tr>
              <a:tr h="190500">
                <a:tc>
                  <a:txBody>
                    <a:bodyPr/>
                    <a:lstStyle/>
                    <a:p>
                      <a:pPr marL="0" algn="ctr" defTabSz="914400" rtl="0" eaLnBrk="1" fontAlgn="ctr" latinLnBrk="0" hangingPunct="1">
                        <a:spcBef>
                          <a:spcPts val="200"/>
                        </a:spcBef>
                        <a:spcAft>
                          <a:spcPts val="0"/>
                        </a:spcAft>
                      </a:pPr>
                      <a:r>
                        <a:rPr lang="es-EC" sz="2200" b="1" kern="1200">
                          <a:solidFill>
                            <a:schemeClr val="lt1"/>
                          </a:solidFill>
                          <a:effectLst/>
                          <a:latin typeface="+mn-lt"/>
                          <a:ea typeface="+mn-ea"/>
                          <a:cs typeface="+mn-cs"/>
                        </a:rPr>
                        <a:t>ARENA</a:t>
                      </a:r>
                    </a:p>
                  </a:txBody>
                  <a:tcPr marL="9525" marR="9525" marT="9525" marB="0" anchor="ctr">
                    <a:solidFill>
                      <a:schemeClr val="accent6"/>
                    </a:solidFill>
                  </a:tcPr>
                </a:tc>
                <a:tc>
                  <a:txBody>
                    <a:bodyPr/>
                    <a:lstStyle/>
                    <a:p>
                      <a:pPr algn="ctr" fontAlgn="ctr"/>
                      <a:r>
                        <a:rPr lang="es-EC" sz="2200" u="none" strike="noStrike" dirty="0">
                          <a:effectLst/>
                        </a:rPr>
                        <a:t>81,04</a:t>
                      </a:r>
                      <a:endParaRPr lang="es-EC" sz="2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2200" u="none" strike="noStrike">
                          <a:effectLst/>
                        </a:rPr>
                        <a:t>40,52</a:t>
                      </a:r>
                      <a:endParaRPr lang="es-EC" sz="2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2200" u="none" strike="noStrike">
                          <a:effectLst/>
                        </a:rPr>
                        <a:t>6,57</a:t>
                      </a:r>
                      <a:endParaRPr lang="es-EC" sz="2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2200" u="none" strike="noStrike" dirty="0">
                          <a:effectLst/>
                        </a:rPr>
                        <a:t>kg</a:t>
                      </a:r>
                      <a:endParaRPr lang="es-EC" sz="2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0094564"/>
                  </a:ext>
                </a:extLst>
              </a:tr>
              <a:tr h="190500">
                <a:tc>
                  <a:txBody>
                    <a:bodyPr/>
                    <a:lstStyle/>
                    <a:p>
                      <a:pPr marL="0" algn="ctr" defTabSz="914400" rtl="0" eaLnBrk="1" fontAlgn="ctr" latinLnBrk="0" hangingPunct="1">
                        <a:spcBef>
                          <a:spcPts val="200"/>
                        </a:spcBef>
                        <a:spcAft>
                          <a:spcPts val="0"/>
                        </a:spcAft>
                      </a:pPr>
                      <a:r>
                        <a:rPr lang="es-EC" sz="2200" b="1" kern="1200" dirty="0">
                          <a:solidFill>
                            <a:schemeClr val="lt1"/>
                          </a:solidFill>
                          <a:effectLst/>
                          <a:latin typeface="+mn-lt"/>
                          <a:ea typeface="+mn-ea"/>
                          <a:cs typeface="+mn-cs"/>
                        </a:rPr>
                        <a:t>RIPIO</a:t>
                      </a:r>
                    </a:p>
                  </a:txBody>
                  <a:tcPr marL="9525" marR="9525" marT="9525" marB="0" anchor="ctr">
                    <a:solidFill>
                      <a:schemeClr val="accent6"/>
                    </a:solidFill>
                  </a:tcPr>
                </a:tc>
                <a:tc>
                  <a:txBody>
                    <a:bodyPr/>
                    <a:lstStyle/>
                    <a:p>
                      <a:pPr algn="ctr" fontAlgn="ctr"/>
                      <a:r>
                        <a:rPr lang="es-EC" sz="2200" u="none" strike="noStrike">
                          <a:effectLst/>
                        </a:rPr>
                        <a:t>47,16</a:t>
                      </a:r>
                      <a:endParaRPr lang="es-EC" sz="2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2200" u="none" strike="noStrike">
                          <a:effectLst/>
                        </a:rPr>
                        <a:t>23,58</a:t>
                      </a:r>
                      <a:endParaRPr lang="es-EC" sz="2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2200" u="none" strike="noStrike">
                          <a:effectLst/>
                        </a:rPr>
                        <a:t>3,82</a:t>
                      </a:r>
                      <a:endParaRPr lang="es-EC" sz="2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2200" u="none" strike="noStrike" dirty="0">
                          <a:effectLst/>
                        </a:rPr>
                        <a:t>kg</a:t>
                      </a:r>
                      <a:endParaRPr lang="es-EC" sz="2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5850993"/>
                  </a:ext>
                </a:extLst>
              </a:tr>
              <a:tr h="190500">
                <a:tc>
                  <a:txBody>
                    <a:bodyPr/>
                    <a:lstStyle/>
                    <a:p>
                      <a:pPr marL="0" algn="ctr" defTabSz="914400" rtl="0" eaLnBrk="1" fontAlgn="ctr" latinLnBrk="0" hangingPunct="1">
                        <a:spcBef>
                          <a:spcPts val="200"/>
                        </a:spcBef>
                        <a:spcAft>
                          <a:spcPts val="0"/>
                        </a:spcAft>
                      </a:pPr>
                      <a:r>
                        <a:rPr lang="es-EC" sz="2200" b="1" kern="1200" dirty="0">
                          <a:solidFill>
                            <a:schemeClr val="lt1"/>
                          </a:solidFill>
                          <a:effectLst/>
                          <a:latin typeface="+mn-lt"/>
                          <a:ea typeface="+mn-ea"/>
                          <a:cs typeface="+mn-cs"/>
                        </a:rPr>
                        <a:t>AGUA</a:t>
                      </a:r>
                    </a:p>
                  </a:txBody>
                  <a:tcPr marL="9525" marR="9525" marT="9525" marB="0" anchor="ctr">
                    <a:solidFill>
                      <a:schemeClr val="accent6"/>
                    </a:solidFill>
                  </a:tcPr>
                </a:tc>
                <a:tc>
                  <a:txBody>
                    <a:bodyPr/>
                    <a:lstStyle/>
                    <a:p>
                      <a:pPr algn="ctr" fontAlgn="ctr"/>
                      <a:r>
                        <a:rPr lang="es-EC" sz="2200" u="none" strike="noStrike">
                          <a:effectLst/>
                        </a:rPr>
                        <a:t>25,69</a:t>
                      </a:r>
                      <a:endParaRPr lang="es-EC" sz="2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2200" u="none" strike="noStrike">
                          <a:effectLst/>
                        </a:rPr>
                        <a:t>12,85</a:t>
                      </a:r>
                      <a:endParaRPr lang="es-EC" sz="2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2200" u="none" strike="noStrike">
                          <a:effectLst/>
                        </a:rPr>
                        <a:t>2,08</a:t>
                      </a:r>
                      <a:endParaRPr lang="es-EC" sz="2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2200" u="none" strike="noStrike" dirty="0">
                          <a:effectLst/>
                        </a:rPr>
                        <a:t>Lt</a:t>
                      </a:r>
                      <a:endParaRPr lang="es-EC" sz="2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86063822"/>
                  </a:ext>
                </a:extLst>
              </a:tr>
            </a:tbl>
          </a:graphicData>
        </a:graphic>
      </p:graphicFrame>
      <p:sp>
        <p:nvSpPr>
          <p:cNvPr id="11" name="Rectángulo 10">
            <a:extLst>
              <a:ext uri="{FF2B5EF4-FFF2-40B4-BE49-F238E27FC236}">
                <a16:creationId xmlns:a16="http://schemas.microsoft.com/office/drawing/2014/main" id="{0B0FDA1C-9D2E-4C3E-9802-15A9A17CF804}"/>
              </a:ext>
            </a:extLst>
          </p:cNvPr>
          <p:cNvSpPr/>
          <p:nvPr/>
        </p:nvSpPr>
        <p:spPr>
          <a:xfrm>
            <a:off x="6588276" y="907471"/>
            <a:ext cx="1694951" cy="430887"/>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sz="2200" b="1" dirty="0">
                <a:solidFill>
                  <a:sysClr val="windowText" lastClr="000000"/>
                </a:solidFill>
              </a:rPr>
              <a:t>CANTIDADES</a:t>
            </a:r>
          </a:p>
        </p:txBody>
      </p:sp>
      <p:pic>
        <p:nvPicPr>
          <p:cNvPr id="8" name="Imagen 7" descr="C:\Users\Darwin\Documents\ESPE\PROYECTO DE TITULACIÓN\TESIS\FOTOS\TESIS\20180613_080557.jpg">
            <a:extLst>
              <a:ext uri="{FF2B5EF4-FFF2-40B4-BE49-F238E27FC236}">
                <a16:creationId xmlns:a16="http://schemas.microsoft.com/office/drawing/2014/main" id="{D6A22E1D-D2BA-47DC-8196-17BF6AC627A8}"/>
              </a:ext>
            </a:extLst>
          </p:cNvPr>
          <p:cNvPicPr/>
          <p:nvPr/>
        </p:nvPicPr>
        <p:blipFill rotWithShape="1">
          <a:blip r:embed="rId3" cstate="print">
            <a:extLst>
              <a:ext uri="{28A0092B-C50C-407E-A947-70E740481C1C}">
                <a14:useLocalDpi xmlns:a14="http://schemas.microsoft.com/office/drawing/2010/main" val="0"/>
              </a:ext>
            </a:extLst>
          </a:blip>
          <a:srcRect l="12808" r="30933"/>
          <a:stretch/>
        </p:blipFill>
        <p:spPr bwMode="auto">
          <a:xfrm rot="5400000">
            <a:off x="2892043" y="3792518"/>
            <a:ext cx="2045607" cy="2431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9" name="Marcador de contenido 5" descr="C:\Users\Darwin\Documents\ESPE\PROYECTO DE TITULACIÓN\TESIS\FOTOS\20180309_132938.jpg">
            <a:extLst>
              <a:ext uri="{FF2B5EF4-FFF2-40B4-BE49-F238E27FC236}">
                <a16:creationId xmlns:a16="http://schemas.microsoft.com/office/drawing/2014/main" id="{B7B71ACB-D9AD-49A7-8E25-2BC2FCEE9BCC}"/>
              </a:ext>
            </a:extLst>
          </p:cNvPr>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072461" y="4134995"/>
            <a:ext cx="2634850" cy="1896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59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5. DOSIFICACIÓN Y ELABORACIÓN DE PANELES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6" name="Rectángulo 5">
            <a:extLst>
              <a:ext uri="{FF2B5EF4-FFF2-40B4-BE49-F238E27FC236}">
                <a16:creationId xmlns:a16="http://schemas.microsoft.com/office/drawing/2014/main" id="{95B11E5A-B5C8-4BA8-91C1-F390E1D28FB9}"/>
              </a:ext>
            </a:extLst>
          </p:cNvPr>
          <p:cNvSpPr/>
          <p:nvPr/>
        </p:nvSpPr>
        <p:spPr>
          <a:xfrm>
            <a:off x="1602943" y="675437"/>
            <a:ext cx="8986114" cy="430887"/>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sz="2200" b="1" dirty="0">
                <a:solidFill>
                  <a:sysClr val="windowText" lastClr="000000"/>
                </a:solidFill>
              </a:rPr>
              <a:t>DOSIFICACIÓN: CANTIDAD DE CAUCHO A REEMPLAZAR POR EL ÁRIDO FINO</a:t>
            </a:r>
          </a:p>
        </p:txBody>
      </p:sp>
      <mc:AlternateContent xmlns:mc="http://schemas.openxmlformats.org/markup-compatibility/2006">
        <mc:Choice xmlns:a14="http://schemas.microsoft.com/office/drawing/2010/main" Requires="a14">
          <p:sp>
            <p:nvSpPr>
              <p:cNvPr id="7" name="Marcador de contenido 6">
                <a:extLst>
                  <a:ext uri="{FF2B5EF4-FFF2-40B4-BE49-F238E27FC236}">
                    <a16:creationId xmlns:a16="http://schemas.microsoft.com/office/drawing/2014/main" id="{6F983A31-399E-4CA5-9635-7F128504535A}"/>
                  </a:ext>
                </a:extLst>
              </p:cNvPr>
              <p:cNvSpPr>
                <a:spLocks noGrp="1"/>
              </p:cNvSpPr>
              <p:nvPr>
                <p:ph idx="1"/>
              </p:nvPr>
            </p:nvSpPr>
            <p:spPr>
              <a:xfrm>
                <a:off x="990600" y="1197561"/>
                <a:ext cx="11082867" cy="5248275"/>
              </a:xfrm>
            </p:spPr>
            <p:txBody>
              <a:bodyPr>
                <a:normAutofit/>
              </a:bodyPr>
              <a:lstStyle/>
              <a:p>
                <a14:m>
                  <m:oMath xmlns:m="http://schemas.openxmlformats.org/officeDocument/2006/math">
                    <m:r>
                      <a:rPr lang="es-EC" sz="2400" b="1" i="1" smtClean="0">
                        <a:solidFill>
                          <a:schemeClr val="accent5"/>
                        </a:solidFill>
                      </a:rPr>
                      <m:t>𝑷𝑼𝑺</m:t>
                    </m:r>
                    <m:r>
                      <a:rPr lang="es-EC" sz="2400" b="1" i="1" smtClean="0">
                        <a:solidFill>
                          <a:schemeClr val="accent5"/>
                        </a:solidFill>
                      </a:rPr>
                      <m:t> </m:t>
                    </m:r>
                    <m:d>
                      <m:dPr>
                        <m:ctrlPr>
                          <a:rPr lang="es-EC" sz="2400" b="1" i="1">
                            <a:solidFill>
                              <a:schemeClr val="accent5"/>
                            </a:solidFill>
                          </a:rPr>
                        </m:ctrlPr>
                      </m:dPr>
                      <m:e>
                        <m:r>
                          <a:rPr lang="es-EC" sz="2400" b="1" i="1">
                            <a:solidFill>
                              <a:schemeClr val="accent5"/>
                            </a:solidFill>
                          </a:rPr>
                          <m:t>𝒑𝒆𝒔𝒐</m:t>
                        </m:r>
                        <m:r>
                          <a:rPr lang="es-EC" sz="2400" b="1" i="1">
                            <a:solidFill>
                              <a:schemeClr val="accent5"/>
                            </a:solidFill>
                          </a:rPr>
                          <m:t> </m:t>
                        </m:r>
                        <m:r>
                          <a:rPr lang="es-EC" sz="2400" b="1" i="1">
                            <a:solidFill>
                              <a:schemeClr val="accent5"/>
                            </a:solidFill>
                          </a:rPr>
                          <m:t>𝒖𝒏</m:t>
                        </m:r>
                        <m:r>
                          <a:rPr lang="es-EC" sz="2400" b="1" i="1">
                            <a:solidFill>
                              <a:schemeClr val="accent5"/>
                            </a:solidFill>
                          </a:rPr>
                          <m:t>𝐢𝐭𝐚𝐫𝐢𝐨</m:t>
                        </m:r>
                        <m:r>
                          <a:rPr lang="es-EC" sz="2400" b="1">
                            <a:solidFill>
                              <a:schemeClr val="accent5"/>
                            </a:solidFill>
                          </a:rPr>
                          <m:t> </m:t>
                        </m:r>
                        <m:r>
                          <a:rPr lang="es-EC" sz="2400" b="1" i="1">
                            <a:solidFill>
                              <a:schemeClr val="accent5"/>
                            </a:solidFill>
                          </a:rPr>
                          <m:t>𝐬𝐮𝐞𝐥𝐭𝐨</m:t>
                        </m:r>
                        <m:r>
                          <a:rPr lang="es-EC" sz="2400" b="1">
                            <a:solidFill>
                              <a:schemeClr val="accent5"/>
                            </a:solidFill>
                          </a:rPr>
                          <m:t> </m:t>
                        </m:r>
                        <m:r>
                          <a:rPr lang="es-EC" sz="2400" b="1" i="1">
                            <a:solidFill>
                              <a:schemeClr val="accent5"/>
                            </a:solidFill>
                          </a:rPr>
                          <m:t>𝒂𝒓𝒆𝒏𝒂</m:t>
                        </m:r>
                      </m:e>
                    </m:d>
                    <m:r>
                      <a:rPr lang="es-EC" sz="2400" b="1" i="1">
                        <a:solidFill>
                          <a:schemeClr val="accent5"/>
                        </a:solidFill>
                      </a:rPr>
                      <m:t>=</m:t>
                    </m:r>
                    <m:r>
                      <a:rPr lang="es-EC" sz="2400" b="1" i="1">
                        <a:solidFill>
                          <a:schemeClr val="accent5"/>
                        </a:solidFill>
                      </a:rPr>
                      <m:t>𝜸</m:t>
                    </m:r>
                    <m:r>
                      <a:rPr lang="es-EC" sz="2400" b="1" i="1">
                        <a:solidFill>
                          <a:schemeClr val="accent5"/>
                        </a:solidFill>
                      </a:rPr>
                      <m:t>=</m:t>
                    </m:r>
                    <m:r>
                      <a:rPr lang="es-EC" sz="2400" b="1" i="1">
                        <a:solidFill>
                          <a:schemeClr val="accent5"/>
                        </a:solidFill>
                      </a:rPr>
                      <m:t>𝟏𝟑𝟒𝟐</m:t>
                    </m:r>
                    <m:r>
                      <a:rPr lang="es-EC" sz="2400" b="1" i="1">
                        <a:solidFill>
                          <a:schemeClr val="accent5"/>
                        </a:solidFill>
                      </a:rPr>
                      <m:t> </m:t>
                    </m:r>
                    <m:r>
                      <a:rPr lang="es-EC" sz="2400" b="1" i="1">
                        <a:solidFill>
                          <a:schemeClr val="accent5"/>
                        </a:solidFill>
                      </a:rPr>
                      <m:t>𝒌𝒈</m:t>
                    </m:r>
                    <m:r>
                      <a:rPr lang="es-EC" sz="2400" b="1" i="1">
                        <a:solidFill>
                          <a:schemeClr val="accent5"/>
                        </a:solidFill>
                      </a:rPr>
                      <m:t>/</m:t>
                    </m:r>
                    <m:sSup>
                      <m:sSupPr>
                        <m:ctrlPr>
                          <a:rPr lang="es-EC" sz="2400" b="1" i="1">
                            <a:solidFill>
                              <a:schemeClr val="accent5"/>
                            </a:solidFill>
                          </a:rPr>
                        </m:ctrlPr>
                      </m:sSupPr>
                      <m:e>
                        <m:r>
                          <a:rPr lang="es-EC" sz="2400" b="1" i="1">
                            <a:solidFill>
                              <a:schemeClr val="accent5"/>
                            </a:solidFill>
                          </a:rPr>
                          <m:t>𝒎</m:t>
                        </m:r>
                      </m:e>
                      <m:sup>
                        <m:r>
                          <a:rPr lang="es-EC" sz="2400" b="1" i="1">
                            <a:solidFill>
                              <a:schemeClr val="accent5"/>
                            </a:solidFill>
                          </a:rPr>
                          <m:t>𝟑</m:t>
                        </m:r>
                      </m:sup>
                    </m:sSup>
                  </m:oMath>
                </a14:m>
                <a:endParaRPr lang="es-EC" sz="2400" b="1" dirty="0">
                  <a:solidFill>
                    <a:schemeClr val="accent5"/>
                  </a:solidFill>
                </a:endParaRPr>
              </a:p>
              <a:p>
                <a14:m>
                  <m:oMath xmlns:m="http://schemas.openxmlformats.org/officeDocument/2006/math">
                    <m:r>
                      <a:rPr lang="es-EC" sz="2400" b="1" i="1">
                        <a:solidFill>
                          <a:schemeClr val="accent5"/>
                        </a:solidFill>
                      </a:rPr>
                      <m:t>𝒎𝒂𝒔𝒂</m:t>
                    </m:r>
                    <m:r>
                      <a:rPr lang="es-EC" sz="2400" b="1" i="1">
                        <a:solidFill>
                          <a:schemeClr val="accent5"/>
                        </a:solidFill>
                      </a:rPr>
                      <m:t> </m:t>
                    </m:r>
                    <m:r>
                      <a:rPr lang="es-EC" sz="2400" b="1" i="1">
                        <a:solidFill>
                          <a:schemeClr val="accent5"/>
                        </a:solidFill>
                      </a:rPr>
                      <m:t>𝒂𝒓𝒆𝒏𝒂</m:t>
                    </m:r>
                    <m:d>
                      <m:dPr>
                        <m:ctrlPr>
                          <a:rPr lang="es-EC" sz="2400" b="1" i="1">
                            <a:solidFill>
                              <a:schemeClr val="accent5"/>
                            </a:solidFill>
                          </a:rPr>
                        </m:ctrlPr>
                      </m:dPr>
                      <m:e>
                        <m:r>
                          <a:rPr lang="es-EC" sz="2400" b="1" i="1">
                            <a:solidFill>
                              <a:schemeClr val="accent5"/>
                            </a:solidFill>
                          </a:rPr>
                          <m:t>𝟐</m:t>
                        </m:r>
                        <m:r>
                          <a:rPr lang="es-EC" sz="2400" b="1" i="1">
                            <a:solidFill>
                              <a:schemeClr val="accent5"/>
                            </a:solidFill>
                          </a:rPr>
                          <m:t> </m:t>
                        </m:r>
                        <m:r>
                          <a:rPr lang="es-EC" sz="2400" b="1" i="1">
                            <a:solidFill>
                              <a:schemeClr val="accent5"/>
                            </a:solidFill>
                          </a:rPr>
                          <m:t>𝒄𝒊𝒍𝒊𝒏𝒅𝒓𝒐𝒔</m:t>
                        </m:r>
                      </m:e>
                    </m:d>
                    <m:r>
                      <a:rPr lang="es-EC" sz="2400" b="1" i="1">
                        <a:solidFill>
                          <a:schemeClr val="accent5"/>
                        </a:solidFill>
                      </a:rPr>
                      <m:t>=</m:t>
                    </m:r>
                    <m:r>
                      <a:rPr lang="es-EC" sz="2400" b="1" i="1">
                        <a:solidFill>
                          <a:schemeClr val="accent5"/>
                        </a:solidFill>
                      </a:rPr>
                      <m:t>𝒎</m:t>
                    </m:r>
                    <m:r>
                      <a:rPr lang="es-EC" sz="2400" b="1" i="1">
                        <a:solidFill>
                          <a:schemeClr val="accent5"/>
                        </a:solidFill>
                      </a:rPr>
                      <m:t>= </m:t>
                    </m:r>
                    <m:r>
                      <a:rPr lang="es-EC" sz="2400" b="1" i="1">
                        <a:solidFill>
                          <a:schemeClr val="accent5"/>
                        </a:solidFill>
                      </a:rPr>
                      <m:t>𝟏𝟐</m:t>
                    </m:r>
                    <m:r>
                      <a:rPr lang="es-EC" sz="2400" b="1" i="1">
                        <a:solidFill>
                          <a:schemeClr val="accent5"/>
                        </a:solidFill>
                      </a:rPr>
                      <m:t>,</m:t>
                    </m:r>
                    <m:r>
                      <a:rPr lang="es-EC" sz="2400" b="1" i="1">
                        <a:solidFill>
                          <a:schemeClr val="accent5"/>
                        </a:solidFill>
                      </a:rPr>
                      <m:t>𝟎𝟒</m:t>
                    </m:r>
                    <m:r>
                      <a:rPr lang="es-EC" sz="2400" b="1" i="1">
                        <a:solidFill>
                          <a:schemeClr val="accent5"/>
                        </a:solidFill>
                      </a:rPr>
                      <m:t> </m:t>
                    </m:r>
                    <m:r>
                      <a:rPr lang="es-EC" sz="2400" b="1" i="1">
                        <a:solidFill>
                          <a:schemeClr val="accent5"/>
                        </a:solidFill>
                      </a:rPr>
                      <m:t>𝒌𝒈</m:t>
                    </m:r>
                  </m:oMath>
                </a14:m>
                <a:endParaRPr lang="es-EC" sz="2400" b="1" dirty="0">
                  <a:solidFill>
                    <a:schemeClr val="accent5"/>
                  </a:solidFill>
                </a:endParaRPr>
              </a:p>
              <a:p>
                <a14:m>
                  <m:oMath xmlns:m="http://schemas.openxmlformats.org/officeDocument/2006/math">
                    <m:r>
                      <a:rPr lang="es-EC" sz="2400" i="1"/>
                      <m:t>𝑉𝑜𝑙</m:t>
                    </m:r>
                    <m:d>
                      <m:dPr>
                        <m:ctrlPr>
                          <a:rPr lang="es-EC" sz="2400" i="1"/>
                        </m:ctrlPr>
                      </m:dPr>
                      <m:e>
                        <m:r>
                          <a:rPr lang="es-EC" sz="2400" i="1"/>
                          <m:t>𝑣𝑜𝑙𝑢𝑚𝑒𝑛</m:t>
                        </m:r>
                        <m:r>
                          <a:rPr lang="es-EC" sz="2400" i="1"/>
                          <m:t> </m:t>
                        </m:r>
                        <m:r>
                          <a:rPr lang="es-EC" sz="2400" i="1"/>
                          <m:t>𝑎𝑟𝑒𝑛𝑎</m:t>
                        </m:r>
                      </m:e>
                    </m:d>
                    <m:r>
                      <a:rPr lang="es-EC" sz="2400" i="1"/>
                      <m:t>=</m:t>
                    </m:r>
                    <m:f>
                      <m:fPr>
                        <m:ctrlPr>
                          <a:rPr lang="es-EC" sz="2400" i="1"/>
                        </m:ctrlPr>
                      </m:fPr>
                      <m:num>
                        <m:r>
                          <a:rPr lang="es-EC" sz="2400" i="1"/>
                          <m:t>𝑚</m:t>
                        </m:r>
                      </m:num>
                      <m:den>
                        <m:r>
                          <a:rPr lang="es-EC" sz="2400" i="1"/>
                          <m:t>𝛾</m:t>
                        </m:r>
                      </m:den>
                    </m:f>
                  </m:oMath>
                </a14:m>
                <a:endParaRPr lang="es-EC" sz="2400" dirty="0"/>
              </a:p>
              <a:p>
                <a14:m>
                  <m:oMath xmlns:m="http://schemas.openxmlformats.org/officeDocument/2006/math">
                    <m:r>
                      <a:rPr lang="es-EC" sz="2400" i="1"/>
                      <m:t>𝑉𝑜𝑙</m:t>
                    </m:r>
                    <m:r>
                      <a:rPr lang="es-EC" sz="2400" i="1"/>
                      <m:t>= </m:t>
                    </m:r>
                    <m:f>
                      <m:fPr>
                        <m:ctrlPr>
                          <a:rPr lang="es-EC" sz="2400" i="1"/>
                        </m:ctrlPr>
                      </m:fPr>
                      <m:num>
                        <m:r>
                          <a:rPr lang="es-EC" sz="2400" i="1"/>
                          <m:t>12,04 </m:t>
                        </m:r>
                        <m:r>
                          <a:rPr lang="es-EC" sz="2400" i="1"/>
                          <m:t>𝑘𝑔</m:t>
                        </m:r>
                      </m:num>
                      <m:den>
                        <m:r>
                          <a:rPr lang="es-EC" sz="2400" i="1"/>
                          <m:t>1342 </m:t>
                        </m:r>
                        <m:r>
                          <a:rPr lang="es-EC" sz="2400" i="1"/>
                          <m:t>𝑘𝑔</m:t>
                        </m:r>
                        <m:r>
                          <a:rPr lang="es-EC" sz="2400" i="1"/>
                          <m:t>/</m:t>
                        </m:r>
                        <m:sSup>
                          <m:sSupPr>
                            <m:ctrlPr>
                              <a:rPr lang="es-EC" sz="2400" i="1"/>
                            </m:ctrlPr>
                          </m:sSupPr>
                          <m:e>
                            <m:r>
                              <a:rPr lang="es-EC" sz="2400" i="1"/>
                              <m:t>𝑚</m:t>
                            </m:r>
                          </m:e>
                          <m:sup>
                            <m:r>
                              <a:rPr lang="es-EC" sz="2400" i="1"/>
                              <m:t>3</m:t>
                            </m:r>
                          </m:sup>
                        </m:sSup>
                      </m:den>
                    </m:f>
                    <m:r>
                      <a:rPr lang="es-EC" sz="2400" i="1"/>
                      <m:t>=</m:t>
                    </m:r>
                    <m:r>
                      <a:rPr lang="es-EC" sz="2400" b="1" i="1" smtClean="0">
                        <a:solidFill>
                          <a:srgbClr val="00B050"/>
                        </a:solidFill>
                      </a:rPr>
                      <m:t>𝟎</m:t>
                    </m:r>
                    <m:r>
                      <a:rPr lang="es-EC" sz="2400" b="1" i="1" smtClean="0">
                        <a:solidFill>
                          <a:srgbClr val="00B050"/>
                        </a:solidFill>
                      </a:rPr>
                      <m:t>,</m:t>
                    </m:r>
                    <m:r>
                      <a:rPr lang="es-EC" sz="2400" b="1" i="1" smtClean="0">
                        <a:solidFill>
                          <a:srgbClr val="00B050"/>
                        </a:solidFill>
                      </a:rPr>
                      <m:t>𝟎𝟗𝟎</m:t>
                    </m:r>
                    <m:r>
                      <a:rPr lang="es-EC" sz="2400" b="1" i="1" smtClean="0">
                        <a:solidFill>
                          <a:srgbClr val="00B050"/>
                        </a:solidFill>
                      </a:rPr>
                      <m:t> </m:t>
                    </m:r>
                    <m:sSup>
                      <m:sSupPr>
                        <m:ctrlPr>
                          <a:rPr lang="es-EC" sz="2400" b="1" i="1">
                            <a:solidFill>
                              <a:srgbClr val="00B050"/>
                            </a:solidFill>
                          </a:rPr>
                        </m:ctrlPr>
                      </m:sSupPr>
                      <m:e>
                        <m:r>
                          <a:rPr lang="es-EC" sz="2400" b="1" i="1">
                            <a:solidFill>
                              <a:srgbClr val="00B050"/>
                            </a:solidFill>
                          </a:rPr>
                          <m:t>𝒎</m:t>
                        </m:r>
                      </m:e>
                      <m:sup>
                        <m:r>
                          <a:rPr lang="es-EC" sz="2400" b="1" i="1">
                            <a:solidFill>
                              <a:srgbClr val="00B050"/>
                            </a:solidFill>
                          </a:rPr>
                          <m:t>𝟑</m:t>
                        </m:r>
                      </m:sup>
                    </m:sSup>
                  </m:oMath>
                </a14:m>
                <a:endParaRPr lang="es-EC" sz="2400" dirty="0"/>
              </a:p>
              <a:p>
                <a:r>
                  <a:rPr lang="es-EC" sz="2400" b="1" dirty="0"/>
                  <a:t>Cantidad de caucho al reemplazar el </a:t>
                </a:r>
                <a:r>
                  <a:rPr lang="es-EC" sz="2400" b="1" dirty="0">
                    <a:solidFill>
                      <a:srgbClr val="FF0000"/>
                    </a:solidFill>
                  </a:rPr>
                  <a:t>5% </a:t>
                </a:r>
                <a:r>
                  <a:rPr lang="es-EC" sz="2400" b="1" dirty="0"/>
                  <a:t>del volumen del agregado fino.</a:t>
                </a:r>
              </a:p>
              <a:p>
                <a14:m>
                  <m:oMath xmlns:m="http://schemas.openxmlformats.org/officeDocument/2006/math">
                    <m:r>
                      <a:rPr lang="es-EC" sz="2400" b="1" i="1"/>
                      <m:t>𝟓</m:t>
                    </m:r>
                    <m:r>
                      <a:rPr lang="es-EC" sz="2400" b="1" i="1"/>
                      <m:t>% </m:t>
                    </m:r>
                    <m:r>
                      <a:rPr lang="es-EC" sz="2400" b="1" i="1"/>
                      <m:t>𝑽𝒐𝒍</m:t>
                    </m:r>
                    <m:r>
                      <a:rPr lang="es-EC" sz="2400" i="1"/>
                      <m:t>=5 %∗0,090=</m:t>
                    </m:r>
                    <m:r>
                      <a:rPr lang="es-EC" sz="2400" b="1" i="1"/>
                      <m:t>𝟎</m:t>
                    </m:r>
                    <m:r>
                      <a:rPr lang="es-EC" sz="2400" b="1" i="1"/>
                      <m:t>,</m:t>
                    </m:r>
                    <m:r>
                      <a:rPr lang="es-EC" sz="2400" b="1" i="1"/>
                      <m:t>𝟎𝟎𝟒</m:t>
                    </m:r>
                    <m:r>
                      <a:rPr lang="es-EC" sz="2400" b="1" i="1"/>
                      <m:t> </m:t>
                    </m:r>
                    <m:sSup>
                      <m:sSupPr>
                        <m:ctrlPr>
                          <a:rPr lang="es-EC" sz="2400" b="1" i="1"/>
                        </m:ctrlPr>
                      </m:sSupPr>
                      <m:e>
                        <m:r>
                          <a:rPr lang="es-EC" sz="2400" b="1" i="1"/>
                          <m:t>𝒎</m:t>
                        </m:r>
                      </m:e>
                      <m:sup>
                        <m:r>
                          <a:rPr lang="es-EC" sz="2400" b="1" i="1"/>
                          <m:t>𝟑</m:t>
                        </m:r>
                      </m:sup>
                    </m:sSup>
                  </m:oMath>
                </a14:m>
                <a:endParaRPr lang="es-EC" sz="2400" dirty="0"/>
              </a:p>
              <a:p>
                <a14:m>
                  <m:oMath xmlns:m="http://schemas.openxmlformats.org/officeDocument/2006/math">
                    <m:r>
                      <a:rPr lang="es-EC" sz="2400" i="1"/>
                      <m:t>𝑑𝑒𝑛𝑠𝑖𝑑𝑎𝑑</m:t>
                    </m:r>
                    <m:r>
                      <a:rPr lang="es-EC" sz="2400" i="1"/>
                      <m:t> </m:t>
                    </m:r>
                    <m:r>
                      <a:rPr lang="es-EC" sz="2400" i="1"/>
                      <m:t>𝑐𝑎𝑢𝑐h𝑜</m:t>
                    </m:r>
                    <m:r>
                      <a:rPr lang="es-EC" sz="2400" i="1"/>
                      <m:t>=</m:t>
                    </m:r>
                    <m:sSub>
                      <m:sSubPr>
                        <m:ctrlPr>
                          <a:rPr lang="es-EC" sz="2400" i="1"/>
                        </m:ctrlPr>
                      </m:sSubPr>
                      <m:e>
                        <m:r>
                          <a:rPr lang="es-EC" sz="2400" i="1"/>
                          <m:t>𝛾</m:t>
                        </m:r>
                      </m:e>
                      <m:sub>
                        <m:r>
                          <a:rPr lang="es-EC" sz="2400" i="1"/>
                          <m:t>𝑐𝑎𝑢𝑐h𝑜</m:t>
                        </m:r>
                      </m:sub>
                    </m:sSub>
                    <m:r>
                      <a:rPr lang="es-EC" sz="2400" i="1"/>
                      <m:t>=</m:t>
                    </m:r>
                    <m:r>
                      <a:rPr lang="es-EC" sz="2400" b="1" i="1"/>
                      <m:t>𝟑𝟗𝟐</m:t>
                    </m:r>
                    <m:r>
                      <a:rPr lang="es-EC" sz="2400" b="1" i="1"/>
                      <m:t>,</m:t>
                    </m:r>
                    <m:r>
                      <a:rPr lang="es-EC" sz="2400" b="1" i="1"/>
                      <m:t>𝟏𝟏</m:t>
                    </m:r>
                    <m:r>
                      <a:rPr lang="es-EC" sz="2400" b="1" i="1"/>
                      <m:t> </m:t>
                    </m:r>
                    <m:r>
                      <a:rPr lang="es-EC" sz="2400" b="1" i="1"/>
                      <m:t>𝒌𝒈</m:t>
                    </m:r>
                    <m:r>
                      <a:rPr lang="es-EC" sz="2400" b="1" i="1"/>
                      <m:t>/</m:t>
                    </m:r>
                    <m:sSup>
                      <m:sSupPr>
                        <m:ctrlPr>
                          <a:rPr lang="es-EC" sz="2400" b="1" i="1"/>
                        </m:ctrlPr>
                      </m:sSupPr>
                      <m:e>
                        <m:r>
                          <a:rPr lang="es-EC" sz="2400" b="1" i="1"/>
                          <m:t>𝒎</m:t>
                        </m:r>
                      </m:e>
                      <m:sup>
                        <m:r>
                          <a:rPr lang="es-EC" sz="2400" b="1" i="1"/>
                          <m:t>𝟑</m:t>
                        </m:r>
                      </m:sup>
                    </m:sSup>
                  </m:oMath>
                </a14:m>
                <a:endParaRPr lang="es-EC" sz="2400" dirty="0"/>
              </a:p>
              <a:p>
                <a14:m>
                  <m:oMath xmlns:m="http://schemas.openxmlformats.org/officeDocument/2006/math">
                    <m:r>
                      <a:rPr lang="es-EC" sz="2400" b="1" i="1" smtClean="0">
                        <a:solidFill>
                          <a:srgbClr val="FF0000"/>
                        </a:solidFill>
                      </a:rPr>
                      <m:t>𝒎𝒂𝒔𝒂</m:t>
                    </m:r>
                    <m:r>
                      <a:rPr lang="es-EC" sz="2400" b="1" i="1" smtClean="0">
                        <a:solidFill>
                          <a:srgbClr val="FF0000"/>
                        </a:solidFill>
                      </a:rPr>
                      <m:t> </m:t>
                    </m:r>
                    <m:r>
                      <a:rPr lang="es-EC" sz="2400" b="1" i="1" smtClean="0">
                        <a:solidFill>
                          <a:srgbClr val="FF0000"/>
                        </a:solidFill>
                      </a:rPr>
                      <m:t>𝒄𝒂𝒖𝒄𝒉𝒐</m:t>
                    </m:r>
                    <m:r>
                      <a:rPr lang="es-EC" sz="2400" b="1" i="1" smtClean="0">
                        <a:solidFill>
                          <a:srgbClr val="FF0000"/>
                        </a:solidFill>
                      </a:rPr>
                      <m:t> </m:t>
                    </m:r>
                    <m:d>
                      <m:dPr>
                        <m:ctrlPr>
                          <a:rPr lang="es-EC" sz="2400" b="1" i="1">
                            <a:solidFill>
                              <a:srgbClr val="FF0000"/>
                            </a:solidFill>
                          </a:rPr>
                        </m:ctrlPr>
                      </m:dPr>
                      <m:e>
                        <m:r>
                          <a:rPr lang="es-EC" sz="2400" b="1" i="1">
                            <a:solidFill>
                              <a:srgbClr val="FF0000"/>
                            </a:solidFill>
                          </a:rPr>
                          <m:t>𝟓</m:t>
                        </m:r>
                        <m:r>
                          <a:rPr lang="es-EC" sz="2400" b="1" i="1">
                            <a:solidFill>
                              <a:srgbClr val="FF0000"/>
                            </a:solidFill>
                          </a:rPr>
                          <m:t>%</m:t>
                        </m:r>
                      </m:e>
                    </m:d>
                    <m:r>
                      <a:rPr lang="es-EC" sz="2400" b="1" i="1">
                        <a:solidFill>
                          <a:srgbClr val="FF0000"/>
                        </a:solidFill>
                      </a:rPr>
                      <m:t>=</m:t>
                    </m:r>
                    <m:r>
                      <a:rPr lang="es-EC" sz="2400" b="1" i="1">
                        <a:solidFill>
                          <a:srgbClr val="FF0000"/>
                        </a:solidFill>
                      </a:rPr>
                      <m:t>𝟎</m:t>
                    </m:r>
                    <m:r>
                      <a:rPr lang="es-EC" sz="2400" b="1" i="1">
                        <a:solidFill>
                          <a:srgbClr val="FF0000"/>
                        </a:solidFill>
                      </a:rPr>
                      <m:t>,</m:t>
                    </m:r>
                    <m:r>
                      <a:rPr lang="es-EC" sz="2400" b="1" i="1">
                        <a:solidFill>
                          <a:srgbClr val="FF0000"/>
                        </a:solidFill>
                      </a:rPr>
                      <m:t>𝟏𝟖</m:t>
                    </m:r>
                    <m:r>
                      <a:rPr lang="es-EC" sz="2400" b="1" i="1">
                        <a:solidFill>
                          <a:srgbClr val="FF0000"/>
                        </a:solidFill>
                      </a:rPr>
                      <m:t>  </m:t>
                    </m:r>
                    <m:r>
                      <a:rPr lang="es-EC" sz="2400" b="1" i="1">
                        <a:solidFill>
                          <a:srgbClr val="FF0000"/>
                        </a:solidFill>
                      </a:rPr>
                      <m:t>𝒌𝒈</m:t>
                    </m:r>
                    <m:r>
                      <a:rPr lang="es-EC" sz="2400" i="1">
                        <a:solidFill>
                          <a:srgbClr val="FF0000"/>
                        </a:solidFill>
                      </a:rPr>
                      <m:t>.</m:t>
                    </m:r>
                  </m:oMath>
                </a14:m>
                <a:endParaRPr lang="es-EC" sz="2400" dirty="0">
                  <a:solidFill>
                    <a:srgbClr val="FF0000"/>
                  </a:solidFill>
                </a:endParaRPr>
              </a:p>
              <a:p>
                <a14:m>
                  <m:oMath xmlns:m="http://schemas.openxmlformats.org/officeDocument/2006/math">
                    <m:r>
                      <a:rPr lang="es-EC" sz="2400" i="1"/>
                      <m:t>𝑚𝑎𝑠𝑎</m:t>
                    </m:r>
                    <m:r>
                      <a:rPr lang="es-EC" sz="2400" i="1"/>
                      <m:t> </m:t>
                    </m:r>
                    <m:r>
                      <a:rPr lang="es-EC" sz="2400" i="1"/>
                      <m:t>𝑎𝑟𝑒𝑛𝑎</m:t>
                    </m:r>
                    <m:r>
                      <a:rPr lang="es-EC" sz="2400" i="1"/>
                      <m:t> 95% </m:t>
                    </m:r>
                    <m:d>
                      <m:dPr>
                        <m:ctrlPr>
                          <a:rPr lang="es-EC" sz="2400" i="1"/>
                        </m:ctrlPr>
                      </m:dPr>
                      <m:e>
                        <m:r>
                          <a:rPr lang="es-EC" sz="2400" i="1"/>
                          <m:t>2 </m:t>
                        </m:r>
                        <m:r>
                          <a:rPr lang="es-EC" sz="2400" i="1"/>
                          <m:t>𝑐𝑖𝑙𝑖𝑛𝑑𝑟𝑜𝑠</m:t>
                        </m:r>
                      </m:e>
                    </m:d>
                    <m:r>
                      <a:rPr lang="es-EC" sz="2400" i="1"/>
                      <m:t>= 95% </m:t>
                    </m:r>
                    <m:r>
                      <a:rPr lang="es-EC" sz="2400" b="1" i="1"/>
                      <m:t>×</m:t>
                    </m:r>
                    <m:r>
                      <a:rPr lang="es-EC" sz="2400" i="1"/>
                      <m:t>12,04 </m:t>
                    </m:r>
                    <m:r>
                      <a:rPr lang="es-EC" sz="2400" i="1"/>
                      <m:t>𝑘𝑔</m:t>
                    </m:r>
                  </m:oMath>
                </a14:m>
                <a:endParaRPr lang="es-EC" sz="2400" dirty="0"/>
              </a:p>
              <a:p>
                <a14:m>
                  <m:oMath xmlns:m="http://schemas.openxmlformats.org/officeDocument/2006/math">
                    <m:r>
                      <a:rPr lang="es-EC" sz="2400" b="1" i="1" smtClean="0">
                        <a:solidFill>
                          <a:srgbClr val="FF0000"/>
                        </a:solidFill>
                      </a:rPr>
                      <m:t>𝒎𝒂𝒔𝒂</m:t>
                    </m:r>
                    <m:r>
                      <a:rPr lang="es-EC" sz="2400" b="1" i="1" smtClean="0">
                        <a:solidFill>
                          <a:srgbClr val="FF0000"/>
                        </a:solidFill>
                      </a:rPr>
                      <m:t> </m:t>
                    </m:r>
                    <m:r>
                      <a:rPr lang="es-EC" sz="2400" b="1" i="1" smtClean="0">
                        <a:solidFill>
                          <a:srgbClr val="FF0000"/>
                        </a:solidFill>
                      </a:rPr>
                      <m:t>𝒂𝒓𝒆𝒏𝒂</m:t>
                    </m:r>
                    <m:r>
                      <a:rPr lang="es-EC" sz="2400" b="1" i="1" smtClean="0">
                        <a:solidFill>
                          <a:srgbClr val="FF0000"/>
                        </a:solidFill>
                      </a:rPr>
                      <m:t> </m:t>
                    </m:r>
                    <m:r>
                      <a:rPr lang="es-EC" sz="2400" b="1" i="1" smtClean="0">
                        <a:solidFill>
                          <a:srgbClr val="FF0000"/>
                        </a:solidFill>
                      </a:rPr>
                      <m:t>𝟗𝟓</m:t>
                    </m:r>
                    <m:r>
                      <a:rPr lang="es-EC" sz="2400" b="1" i="1" smtClean="0">
                        <a:solidFill>
                          <a:srgbClr val="FF0000"/>
                        </a:solidFill>
                      </a:rPr>
                      <m:t>% </m:t>
                    </m:r>
                    <m:d>
                      <m:dPr>
                        <m:ctrlPr>
                          <a:rPr lang="es-EC" sz="2400" b="1" i="1">
                            <a:solidFill>
                              <a:srgbClr val="FF0000"/>
                            </a:solidFill>
                          </a:rPr>
                        </m:ctrlPr>
                      </m:dPr>
                      <m:e>
                        <m:r>
                          <a:rPr lang="es-EC" sz="2400" b="1" i="1">
                            <a:solidFill>
                              <a:srgbClr val="FF0000"/>
                            </a:solidFill>
                          </a:rPr>
                          <m:t>𝟐</m:t>
                        </m:r>
                        <m:r>
                          <a:rPr lang="es-EC" sz="2400" b="1" i="1">
                            <a:solidFill>
                              <a:srgbClr val="FF0000"/>
                            </a:solidFill>
                          </a:rPr>
                          <m:t> </m:t>
                        </m:r>
                        <m:r>
                          <a:rPr lang="es-EC" sz="2400" b="1" i="1">
                            <a:solidFill>
                              <a:srgbClr val="FF0000"/>
                            </a:solidFill>
                          </a:rPr>
                          <m:t>𝒄𝒊𝒍𝒊𝒏𝒅𝒓𝒐𝒔</m:t>
                        </m:r>
                      </m:e>
                    </m:d>
                    <m:r>
                      <a:rPr lang="es-EC" sz="2400" b="1" i="1">
                        <a:solidFill>
                          <a:srgbClr val="FF0000"/>
                        </a:solidFill>
                      </a:rPr>
                      <m:t>=</m:t>
                    </m:r>
                    <m:r>
                      <a:rPr lang="es-EC" sz="2400" b="1" i="1">
                        <a:solidFill>
                          <a:srgbClr val="FF0000"/>
                        </a:solidFill>
                      </a:rPr>
                      <m:t>𝟏𝟏</m:t>
                    </m:r>
                    <m:r>
                      <a:rPr lang="es-EC" sz="2400" b="1" i="1">
                        <a:solidFill>
                          <a:srgbClr val="FF0000"/>
                        </a:solidFill>
                      </a:rPr>
                      <m:t>,</m:t>
                    </m:r>
                    <m:r>
                      <a:rPr lang="es-EC" sz="2400" b="1" i="1">
                        <a:solidFill>
                          <a:srgbClr val="FF0000"/>
                        </a:solidFill>
                      </a:rPr>
                      <m:t>𝟒𝟒</m:t>
                    </m:r>
                    <m:r>
                      <a:rPr lang="es-EC" sz="2400" b="1" i="1">
                        <a:solidFill>
                          <a:srgbClr val="FF0000"/>
                        </a:solidFill>
                      </a:rPr>
                      <m:t> </m:t>
                    </m:r>
                    <m:r>
                      <a:rPr lang="es-EC" sz="2400" b="1" i="1">
                        <a:solidFill>
                          <a:srgbClr val="FF0000"/>
                        </a:solidFill>
                      </a:rPr>
                      <m:t>𝒌𝒈</m:t>
                    </m:r>
                  </m:oMath>
                </a14:m>
                <a:endParaRPr lang="es-EC" sz="2400" dirty="0">
                  <a:solidFill>
                    <a:srgbClr val="FF0000"/>
                  </a:solidFill>
                </a:endParaRPr>
              </a:p>
              <a:p>
                <a:endParaRPr lang="es-EC" sz="2400" dirty="0"/>
              </a:p>
            </p:txBody>
          </p:sp>
        </mc:Choice>
        <mc:Fallback>
          <p:sp>
            <p:nvSpPr>
              <p:cNvPr id="7" name="Marcador de contenido 6">
                <a:extLst>
                  <a:ext uri="{FF2B5EF4-FFF2-40B4-BE49-F238E27FC236}">
                    <a16:creationId xmlns:a16="http://schemas.microsoft.com/office/drawing/2014/main" id="{6F983A31-399E-4CA5-9635-7F128504535A}"/>
                  </a:ext>
                </a:extLst>
              </p:cNvPr>
              <p:cNvSpPr>
                <a:spLocks noGrp="1" noRot="1" noChangeAspect="1" noMove="1" noResize="1" noEditPoints="1" noAdjustHandles="1" noChangeArrowheads="1" noChangeShapeType="1" noTextEdit="1"/>
              </p:cNvSpPr>
              <p:nvPr>
                <p:ph idx="1"/>
              </p:nvPr>
            </p:nvSpPr>
            <p:spPr>
              <a:xfrm>
                <a:off x="990600" y="1197561"/>
                <a:ext cx="11082867" cy="5248275"/>
              </a:xfrm>
              <a:blipFill>
                <a:blip r:embed="rId3"/>
                <a:stretch>
                  <a:fillRect l="-770" t="-929"/>
                </a:stretch>
              </a:blipFill>
            </p:spPr>
            <p:txBody>
              <a:bodyPr/>
              <a:lstStyle/>
              <a:p>
                <a:r>
                  <a:rPr lang="es-EC">
                    <a:noFill/>
                  </a:rPr>
                  <a:t> </a:t>
                </a:r>
              </a:p>
            </p:txBody>
          </p:sp>
        </mc:Fallback>
      </mc:AlternateContent>
      <p:sp>
        <p:nvSpPr>
          <p:cNvPr id="12" name="Flecha: a la derecha 11">
            <a:extLst>
              <a:ext uri="{FF2B5EF4-FFF2-40B4-BE49-F238E27FC236}">
                <a16:creationId xmlns:a16="http://schemas.microsoft.com/office/drawing/2014/main" id="{DE4BD59B-838D-4870-A00D-3A4A73203F8C}"/>
              </a:ext>
            </a:extLst>
          </p:cNvPr>
          <p:cNvSpPr/>
          <p:nvPr/>
        </p:nvSpPr>
        <p:spPr>
          <a:xfrm>
            <a:off x="5420709" y="2794875"/>
            <a:ext cx="1040986" cy="495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a16="http://schemas.microsoft.com/office/drawing/2014/main" id="{3276A40E-D5A9-4AFC-875F-8B65AF10104E}"/>
              </a:ext>
            </a:extLst>
          </p:cNvPr>
          <p:cNvSpPr/>
          <p:nvPr/>
        </p:nvSpPr>
        <p:spPr>
          <a:xfrm>
            <a:off x="6532033" y="2828932"/>
            <a:ext cx="2952388" cy="461665"/>
          </a:xfrm>
          <a:prstGeom prst="rect">
            <a:avLst/>
          </a:prstGeom>
        </p:spPr>
        <p:txBody>
          <a:bodyPr wrap="square">
            <a:spAutoFit/>
          </a:bodyPr>
          <a:lstStyle/>
          <a:p>
            <a:r>
              <a:rPr lang="es-EC" sz="2400" b="1" dirty="0">
                <a:solidFill>
                  <a:srgbClr val="00B050"/>
                </a:solidFill>
              </a:rPr>
              <a:t>VOLUMEN ARENA</a:t>
            </a:r>
          </a:p>
        </p:txBody>
      </p:sp>
    </p:spTree>
    <p:extLst>
      <p:ext uri="{BB962C8B-B14F-4D97-AF65-F5344CB8AC3E}">
        <p14:creationId xmlns:p14="http://schemas.microsoft.com/office/powerpoint/2010/main" val="1971894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5. DOSIFICACIÓN Y ELABORACIÓN DE PANELES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6" name="Rectángulo 5">
            <a:extLst>
              <a:ext uri="{FF2B5EF4-FFF2-40B4-BE49-F238E27FC236}">
                <a16:creationId xmlns:a16="http://schemas.microsoft.com/office/drawing/2014/main" id="{95B11E5A-B5C8-4BA8-91C1-F390E1D28FB9}"/>
              </a:ext>
            </a:extLst>
          </p:cNvPr>
          <p:cNvSpPr/>
          <p:nvPr/>
        </p:nvSpPr>
        <p:spPr>
          <a:xfrm>
            <a:off x="1448145" y="925037"/>
            <a:ext cx="8986114" cy="430887"/>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sz="2200" b="1" dirty="0">
                <a:solidFill>
                  <a:sysClr val="windowText" lastClr="000000"/>
                </a:solidFill>
              </a:rPr>
              <a:t>DOSIFICACIÓN: CANTIDAD DE CAUCHO A REEMPLAZAR POR EL ÁRIDO FINO</a:t>
            </a:r>
          </a:p>
        </p:txBody>
      </p:sp>
      <p:sp>
        <p:nvSpPr>
          <p:cNvPr id="12" name="Flecha: a la derecha 11">
            <a:extLst>
              <a:ext uri="{FF2B5EF4-FFF2-40B4-BE49-F238E27FC236}">
                <a16:creationId xmlns:a16="http://schemas.microsoft.com/office/drawing/2014/main" id="{DE4BD59B-838D-4870-A00D-3A4A73203F8C}"/>
              </a:ext>
            </a:extLst>
          </p:cNvPr>
          <p:cNvSpPr/>
          <p:nvPr/>
        </p:nvSpPr>
        <p:spPr>
          <a:xfrm>
            <a:off x="5420709" y="2794875"/>
            <a:ext cx="1040986" cy="495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8" name="Marcador de contenido 7">
            <a:extLst>
              <a:ext uri="{FF2B5EF4-FFF2-40B4-BE49-F238E27FC236}">
                <a16:creationId xmlns:a16="http://schemas.microsoft.com/office/drawing/2014/main" id="{CFA3F89A-E69B-4345-BF53-781C198DC0B4}"/>
              </a:ext>
            </a:extLst>
          </p:cNvPr>
          <p:cNvGraphicFramePr>
            <a:graphicFrameLocks noGrp="1"/>
          </p:cNvGraphicFramePr>
          <p:nvPr>
            <p:ph idx="1"/>
            <p:extLst>
              <p:ext uri="{D42A27DB-BD31-4B8C-83A1-F6EECF244321}">
                <p14:modId xmlns:p14="http://schemas.microsoft.com/office/powerpoint/2010/main" val="278343516"/>
              </p:ext>
            </p:extLst>
          </p:nvPr>
        </p:nvGraphicFramePr>
        <p:xfrm>
          <a:off x="1806562" y="1781837"/>
          <a:ext cx="7702189" cy="3017520"/>
        </p:xfrm>
        <a:graphic>
          <a:graphicData uri="http://schemas.openxmlformats.org/drawingml/2006/table">
            <a:tbl>
              <a:tblPr firstRow="1" firstCol="1" bandRow="1">
                <a:tableStyleId>{93296810-A885-4BE3-A3E7-6D5BEEA58F35}</a:tableStyleId>
              </a:tblPr>
              <a:tblGrid>
                <a:gridCol w="1660748">
                  <a:extLst>
                    <a:ext uri="{9D8B030D-6E8A-4147-A177-3AD203B41FA5}">
                      <a16:colId xmlns:a16="http://schemas.microsoft.com/office/drawing/2014/main" val="974425231"/>
                    </a:ext>
                  </a:extLst>
                </a:gridCol>
                <a:gridCol w="1660748">
                  <a:extLst>
                    <a:ext uri="{9D8B030D-6E8A-4147-A177-3AD203B41FA5}">
                      <a16:colId xmlns:a16="http://schemas.microsoft.com/office/drawing/2014/main" val="2575413291"/>
                    </a:ext>
                  </a:extLst>
                </a:gridCol>
                <a:gridCol w="1418119">
                  <a:extLst>
                    <a:ext uri="{9D8B030D-6E8A-4147-A177-3AD203B41FA5}">
                      <a16:colId xmlns:a16="http://schemas.microsoft.com/office/drawing/2014/main" val="3672662424"/>
                    </a:ext>
                  </a:extLst>
                </a:gridCol>
                <a:gridCol w="1067564">
                  <a:extLst>
                    <a:ext uri="{9D8B030D-6E8A-4147-A177-3AD203B41FA5}">
                      <a16:colId xmlns:a16="http://schemas.microsoft.com/office/drawing/2014/main" val="2682245283"/>
                    </a:ext>
                  </a:extLst>
                </a:gridCol>
                <a:gridCol w="1895010">
                  <a:extLst>
                    <a:ext uri="{9D8B030D-6E8A-4147-A177-3AD203B41FA5}">
                      <a16:colId xmlns:a16="http://schemas.microsoft.com/office/drawing/2014/main" val="1381385483"/>
                    </a:ext>
                  </a:extLst>
                </a:gridCol>
              </a:tblGrid>
              <a:tr h="292643">
                <a:tc gridSpan="5">
                  <a:txBody>
                    <a:bodyPr/>
                    <a:lstStyle/>
                    <a:p>
                      <a:pPr algn="ctr">
                        <a:spcBef>
                          <a:spcPts val="200"/>
                        </a:spcBef>
                        <a:spcAft>
                          <a:spcPts val="0"/>
                        </a:spcAft>
                      </a:pPr>
                      <a:r>
                        <a:rPr lang="es-EC" sz="2200" dirty="0">
                          <a:effectLst/>
                        </a:rPr>
                        <a:t>DOSIFICACIÓN DE CAUCHO PARA 2 CILINDROS</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339858680"/>
                  </a:ext>
                </a:extLst>
              </a:tr>
              <a:tr h="585286">
                <a:tc>
                  <a:txBody>
                    <a:bodyPr/>
                    <a:lstStyle/>
                    <a:p>
                      <a:pPr algn="ctr">
                        <a:spcBef>
                          <a:spcPts val="200"/>
                        </a:spcBef>
                        <a:spcAft>
                          <a:spcPts val="0"/>
                        </a:spcAft>
                      </a:pPr>
                      <a:r>
                        <a:rPr lang="es-EC" sz="2200">
                          <a:effectLst/>
                        </a:rPr>
                        <a:t>TIPO DE CILINDRO</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200">
                          <a:effectLst/>
                        </a:rPr>
                        <a:t>PORCENTAJE CAUCHO</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200">
                          <a:effectLst/>
                        </a:rPr>
                        <a:t>DENSIDAD [kg/m3]</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200">
                          <a:effectLst/>
                        </a:rPr>
                        <a:t>VOL. [m3]</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200">
                          <a:effectLst/>
                        </a:rPr>
                        <a:t>DOSIFICACIÓN. CAUCHO (kg)</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7515390"/>
                  </a:ext>
                </a:extLst>
              </a:tr>
              <a:tr h="292643">
                <a:tc>
                  <a:txBody>
                    <a:bodyPr/>
                    <a:lstStyle/>
                    <a:p>
                      <a:pPr algn="ctr">
                        <a:spcBef>
                          <a:spcPts val="200"/>
                        </a:spcBef>
                        <a:spcAft>
                          <a:spcPts val="0"/>
                        </a:spcAft>
                      </a:pPr>
                      <a:r>
                        <a:rPr lang="es-EC" sz="2200">
                          <a:effectLst/>
                        </a:rPr>
                        <a:t>5%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5,00%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6">
                  <a:txBody>
                    <a:bodyPr/>
                    <a:lstStyle/>
                    <a:p>
                      <a:pPr algn="ctr">
                        <a:spcBef>
                          <a:spcPts val="200"/>
                        </a:spcBef>
                        <a:spcAft>
                          <a:spcPts val="0"/>
                        </a:spcAft>
                      </a:pPr>
                      <a:r>
                        <a:rPr lang="es-EC" sz="2200">
                          <a:effectLst/>
                        </a:rPr>
                        <a:t>392,11</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200">
                          <a:effectLst/>
                        </a:rPr>
                        <a:t>0,0004</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200">
                          <a:effectLst/>
                        </a:rPr>
                        <a:t>0,18</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610752"/>
                  </a:ext>
                </a:extLst>
              </a:tr>
              <a:tr h="292643">
                <a:tc>
                  <a:txBody>
                    <a:bodyPr/>
                    <a:lstStyle/>
                    <a:p>
                      <a:pPr algn="ctr">
                        <a:spcBef>
                          <a:spcPts val="200"/>
                        </a:spcBef>
                        <a:spcAft>
                          <a:spcPts val="0"/>
                        </a:spcAft>
                      </a:pPr>
                      <a:r>
                        <a:rPr lang="es-EC" sz="2200">
                          <a:effectLst/>
                        </a:rPr>
                        <a:t>10%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10,00%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tc>
                  <a:txBody>
                    <a:bodyPr/>
                    <a:lstStyle/>
                    <a:p>
                      <a:pPr algn="ctr">
                        <a:spcBef>
                          <a:spcPts val="200"/>
                        </a:spcBef>
                        <a:spcAft>
                          <a:spcPts val="0"/>
                        </a:spcAft>
                      </a:pPr>
                      <a:r>
                        <a:rPr lang="es-EC" sz="2200">
                          <a:effectLst/>
                        </a:rPr>
                        <a:t>0,0009</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200">
                          <a:effectLst/>
                        </a:rPr>
                        <a:t>0,35</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71140"/>
                  </a:ext>
                </a:extLst>
              </a:tr>
              <a:tr h="292643">
                <a:tc>
                  <a:txBody>
                    <a:bodyPr/>
                    <a:lstStyle/>
                    <a:p>
                      <a:pPr algn="ctr">
                        <a:spcBef>
                          <a:spcPts val="200"/>
                        </a:spcBef>
                        <a:spcAft>
                          <a:spcPts val="0"/>
                        </a:spcAft>
                      </a:pPr>
                      <a:r>
                        <a:rPr lang="es-EC" sz="2200">
                          <a:effectLst/>
                        </a:rPr>
                        <a:t>20%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20,00%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tc>
                  <a:txBody>
                    <a:bodyPr/>
                    <a:lstStyle/>
                    <a:p>
                      <a:pPr algn="ctr">
                        <a:spcBef>
                          <a:spcPts val="200"/>
                        </a:spcBef>
                        <a:spcAft>
                          <a:spcPts val="0"/>
                        </a:spcAft>
                      </a:pPr>
                      <a:r>
                        <a:rPr lang="es-EC" sz="2200">
                          <a:effectLst/>
                        </a:rPr>
                        <a:t>0,0018</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200">
                          <a:effectLst/>
                        </a:rPr>
                        <a:t>0,70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0506643"/>
                  </a:ext>
                </a:extLst>
              </a:tr>
              <a:tr h="292643">
                <a:tc>
                  <a:txBody>
                    <a:bodyPr/>
                    <a:lstStyle/>
                    <a:p>
                      <a:pPr algn="ctr">
                        <a:spcBef>
                          <a:spcPts val="200"/>
                        </a:spcBef>
                        <a:spcAft>
                          <a:spcPts val="0"/>
                        </a:spcAft>
                      </a:pPr>
                      <a:r>
                        <a:rPr lang="es-EC" sz="2200">
                          <a:effectLst/>
                        </a:rPr>
                        <a:t>30%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30,00%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tc>
                  <a:txBody>
                    <a:bodyPr/>
                    <a:lstStyle/>
                    <a:p>
                      <a:pPr algn="ctr">
                        <a:spcBef>
                          <a:spcPts val="200"/>
                        </a:spcBef>
                        <a:spcAft>
                          <a:spcPts val="0"/>
                        </a:spcAft>
                      </a:pPr>
                      <a:r>
                        <a:rPr lang="es-EC" sz="2200">
                          <a:effectLst/>
                        </a:rPr>
                        <a:t>0,0027</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200">
                          <a:effectLst/>
                        </a:rPr>
                        <a:t>1,06</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13713764"/>
                  </a:ext>
                </a:extLst>
              </a:tr>
              <a:tr h="292643">
                <a:tc>
                  <a:txBody>
                    <a:bodyPr/>
                    <a:lstStyle/>
                    <a:p>
                      <a:pPr algn="ctr">
                        <a:spcBef>
                          <a:spcPts val="200"/>
                        </a:spcBef>
                        <a:spcAft>
                          <a:spcPts val="0"/>
                        </a:spcAft>
                      </a:pPr>
                      <a:r>
                        <a:rPr lang="es-EC" sz="2200">
                          <a:effectLst/>
                        </a:rPr>
                        <a:t>40%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40,00%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tc>
                  <a:txBody>
                    <a:bodyPr/>
                    <a:lstStyle/>
                    <a:p>
                      <a:pPr algn="ctr">
                        <a:spcBef>
                          <a:spcPts val="200"/>
                        </a:spcBef>
                        <a:spcAft>
                          <a:spcPts val="0"/>
                        </a:spcAft>
                      </a:pPr>
                      <a:r>
                        <a:rPr lang="es-EC" sz="2200">
                          <a:effectLst/>
                        </a:rPr>
                        <a:t>0,0036</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200">
                          <a:effectLst/>
                        </a:rPr>
                        <a:t>1,41</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9941073"/>
                  </a:ext>
                </a:extLst>
              </a:tr>
              <a:tr h="292643">
                <a:tc>
                  <a:txBody>
                    <a:bodyPr/>
                    <a:lstStyle/>
                    <a:p>
                      <a:pPr algn="ctr">
                        <a:spcBef>
                          <a:spcPts val="200"/>
                        </a:spcBef>
                        <a:spcAft>
                          <a:spcPts val="0"/>
                        </a:spcAft>
                      </a:pPr>
                      <a:r>
                        <a:rPr lang="es-EC" sz="2200">
                          <a:effectLst/>
                        </a:rPr>
                        <a:t>50%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50,00%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tc>
                  <a:txBody>
                    <a:bodyPr/>
                    <a:lstStyle/>
                    <a:p>
                      <a:pPr algn="ctr">
                        <a:spcBef>
                          <a:spcPts val="200"/>
                        </a:spcBef>
                        <a:spcAft>
                          <a:spcPts val="0"/>
                        </a:spcAft>
                      </a:pPr>
                      <a:r>
                        <a:rPr lang="es-EC" sz="2200">
                          <a:effectLst/>
                        </a:rPr>
                        <a:t>0,0045</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200" dirty="0">
                          <a:effectLst/>
                        </a:rPr>
                        <a:t>1,76</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1613661"/>
                  </a:ext>
                </a:extLst>
              </a:tr>
            </a:tbl>
          </a:graphicData>
        </a:graphic>
      </p:graphicFrame>
    </p:spTree>
    <p:extLst>
      <p:ext uri="{BB962C8B-B14F-4D97-AF65-F5344CB8AC3E}">
        <p14:creationId xmlns:p14="http://schemas.microsoft.com/office/powerpoint/2010/main" val="3403439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5. DOSIFICACIÓN Y ELABORACIÓN DE PANELES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6" name="Rectángulo 5">
            <a:extLst>
              <a:ext uri="{FF2B5EF4-FFF2-40B4-BE49-F238E27FC236}">
                <a16:creationId xmlns:a16="http://schemas.microsoft.com/office/drawing/2014/main" id="{95B11E5A-B5C8-4BA8-91C1-F390E1D28FB9}"/>
              </a:ext>
            </a:extLst>
          </p:cNvPr>
          <p:cNvSpPr/>
          <p:nvPr/>
        </p:nvSpPr>
        <p:spPr>
          <a:xfrm>
            <a:off x="1244518" y="894764"/>
            <a:ext cx="1554593" cy="369332"/>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b="1" dirty="0">
                <a:solidFill>
                  <a:sysClr val="windowText" lastClr="000000"/>
                </a:solidFill>
              </a:rPr>
              <a:t>DIMENSIONES</a:t>
            </a:r>
          </a:p>
        </p:txBody>
      </p:sp>
      <p:pic>
        <p:nvPicPr>
          <p:cNvPr id="7" name="Imagen 6">
            <a:extLst>
              <a:ext uri="{FF2B5EF4-FFF2-40B4-BE49-F238E27FC236}">
                <a16:creationId xmlns:a16="http://schemas.microsoft.com/office/drawing/2014/main" id="{FC3AAE0B-6A75-4C92-89BC-38FE2E90E188}"/>
              </a:ext>
            </a:extLst>
          </p:cNvPr>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0" y="1532045"/>
            <a:ext cx="5540145" cy="3565457"/>
          </a:xfrm>
          <a:prstGeom prst="rect">
            <a:avLst/>
          </a:prstGeom>
          <a:noFill/>
          <a:ln>
            <a:noFill/>
          </a:ln>
        </p:spPr>
      </p:pic>
      <p:pic>
        <p:nvPicPr>
          <p:cNvPr id="8" name="Imagen 7">
            <a:extLst>
              <a:ext uri="{FF2B5EF4-FFF2-40B4-BE49-F238E27FC236}">
                <a16:creationId xmlns:a16="http://schemas.microsoft.com/office/drawing/2014/main" id="{75885F8F-11AA-4408-8AAC-FB79B5D2F099}"/>
              </a:ext>
            </a:extLst>
          </p:cNvPr>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3166"/>
          <a:stretch/>
        </p:blipFill>
        <p:spPr>
          <a:xfrm>
            <a:off x="2715649" y="4608178"/>
            <a:ext cx="6489177" cy="1435554"/>
          </a:xfrm>
          <a:prstGeom prst="rect">
            <a:avLst/>
          </a:prstGeom>
        </p:spPr>
      </p:pic>
      <p:pic>
        <p:nvPicPr>
          <p:cNvPr id="9" name="Imagen 8">
            <a:extLst>
              <a:ext uri="{FF2B5EF4-FFF2-40B4-BE49-F238E27FC236}">
                <a16:creationId xmlns:a16="http://schemas.microsoft.com/office/drawing/2014/main" id="{BA6BC4C6-F367-47B7-A169-FAAECFB0BD07}"/>
              </a:ext>
            </a:extLst>
          </p:cNvPr>
          <p:cNvPicPr/>
          <p:nvPr/>
        </p:nvPicPr>
        <p:blipFill rotWithShape="1">
          <a:blip r:embed="rId7"/>
          <a:srcRect l="34148" t="11803" r="5778"/>
          <a:stretch/>
        </p:blipFill>
        <p:spPr bwMode="auto">
          <a:xfrm>
            <a:off x="6380330" y="843485"/>
            <a:ext cx="4567152" cy="37646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0732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5. DOSIFICACIÓN Y ELABORACIÓN DE PANELES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pic>
        <p:nvPicPr>
          <p:cNvPr id="6" name="Marcador de contenido 5" descr="C:\Users\Darwin\Documents\ESPE\PROYECTO DE TITULACIÓN\TESIS\FOTOS\TESIS\20180622_122330.jpg">
            <a:extLst>
              <a:ext uri="{FF2B5EF4-FFF2-40B4-BE49-F238E27FC236}">
                <a16:creationId xmlns:a16="http://schemas.microsoft.com/office/drawing/2014/main" id="{6DF945CE-C3E9-426D-B4F0-EB843EC48ED6}"/>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242208" y="1771126"/>
            <a:ext cx="5035391" cy="30166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ángulo 6">
            <a:extLst>
              <a:ext uri="{FF2B5EF4-FFF2-40B4-BE49-F238E27FC236}">
                <a16:creationId xmlns:a16="http://schemas.microsoft.com/office/drawing/2014/main" id="{E49F3115-2AA8-4DA4-80E2-ECBDFF282C84}"/>
              </a:ext>
            </a:extLst>
          </p:cNvPr>
          <p:cNvSpPr/>
          <p:nvPr/>
        </p:nvSpPr>
        <p:spPr>
          <a:xfrm>
            <a:off x="6242208" y="992997"/>
            <a:ext cx="1309974" cy="461665"/>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sz="2400" b="1" dirty="0">
                <a:solidFill>
                  <a:sysClr val="windowText" lastClr="000000"/>
                </a:solidFill>
              </a:rPr>
              <a:t>CURADO</a:t>
            </a:r>
          </a:p>
        </p:txBody>
      </p:sp>
      <p:sp>
        <p:nvSpPr>
          <p:cNvPr id="8" name="Rectángulo 7">
            <a:extLst>
              <a:ext uri="{FF2B5EF4-FFF2-40B4-BE49-F238E27FC236}">
                <a16:creationId xmlns:a16="http://schemas.microsoft.com/office/drawing/2014/main" id="{4AB33ED9-D07E-4B67-8ACF-9CEF3566AD03}"/>
              </a:ext>
            </a:extLst>
          </p:cNvPr>
          <p:cNvSpPr/>
          <p:nvPr/>
        </p:nvSpPr>
        <p:spPr>
          <a:xfrm>
            <a:off x="1270158" y="1033494"/>
            <a:ext cx="1741182" cy="461665"/>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sz="2400" b="1" dirty="0">
                <a:solidFill>
                  <a:sysClr val="windowText" lastClr="000000"/>
                </a:solidFill>
              </a:rPr>
              <a:t>FUNDICIÓN.</a:t>
            </a:r>
          </a:p>
        </p:txBody>
      </p:sp>
      <p:pic>
        <p:nvPicPr>
          <p:cNvPr id="9" name="Imagen 8">
            <a:extLst>
              <a:ext uri="{FF2B5EF4-FFF2-40B4-BE49-F238E27FC236}">
                <a16:creationId xmlns:a16="http://schemas.microsoft.com/office/drawing/2014/main" id="{7DCFFA68-6B43-4BD6-A365-1DA92534FC9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03647" y="1684749"/>
            <a:ext cx="1743075" cy="17454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5C7B717F-36BC-4B87-A7E0-CAEE57D37D93}"/>
              </a:ext>
            </a:extLst>
          </p:cNvPr>
          <p:cNvPicPr/>
          <p:nvPr/>
        </p:nvPicPr>
        <p:blipFill rotWithShape="1">
          <a:blip r:embed="rId5"/>
          <a:srcRect l="39098" t="24515" r="41842" b="49443"/>
          <a:stretch/>
        </p:blipFill>
        <p:spPr bwMode="auto">
          <a:xfrm>
            <a:off x="2247899" y="2212667"/>
            <a:ext cx="2141220"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1" name="Imagen 10" descr="C:\Users\Darwin\Documents\ESPE\PROYECTO DE TITULACIÓN\TESIS\FOTOS\TESIS\20180613_080557.jpg">
            <a:extLst>
              <a:ext uri="{FF2B5EF4-FFF2-40B4-BE49-F238E27FC236}">
                <a16:creationId xmlns:a16="http://schemas.microsoft.com/office/drawing/2014/main" id="{5BDB71A6-D3A2-4FA1-B8E7-4ABAA0DD806C}"/>
              </a:ext>
            </a:extLst>
          </p:cNvPr>
          <p:cNvPicPr/>
          <p:nvPr/>
        </p:nvPicPr>
        <p:blipFill rotWithShape="1">
          <a:blip r:embed="rId6" cstate="print">
            <a:extLst>
              <a:ext uri="{28A0092B-C50C-407E-A947-70E740481C1C}">
                <a14:useLocalDpi xmlns:a14="http://schemas.microsoft.com/office/drawing/2010/main" val="0"/>
              </a:ext>
            </a:extLst>
          </a:blip>
          <a:srcRect l="12808" r="30933"/>
          <a:stretch/>
        </p:blipFill>
        <p:spPr bwMode="auto">
          <a:xfrm rot="5400000">
            <a:off x="3578224" y="3818909"/>
            <a:ext cx="1896110" cy="24155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772270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CONTENIDO</a:t>
            </a:r>
          </a:p>
        </p:txBody>
      </p:sp>
      <p:graphicFrame>
        <p:nvGraphicFramePr>
          <p:cNvPr id="4" name="Marcador de contenido 3">
            <a:extLst>
              <a:ext uri="{FF2B5EF4-FFF2-40B4-BE49-F238E27FC236}">
                <a16:creationId xmlns:a16="http://schemas.microsoft.com/office/drawing/2014/main" id="{8CC0E639-BF8A-4816-863A-69D432596297}"/>
              </a:ext>
            </a:extLst>
          </p:cNvPr>
          <p:cNvGraphicFramePr>
            <a:graphicFrameLocks noGrp="1"/>
          </p:cNvGraphicFramePr>
          <p:nvPr>
            <p:ph idx="1"/>
            <p:extLst>
              <p:ext uri="{D42A27DB-BD31-4B8C-83A1-F6EECF244321}">
                <p14:modId xmlns:p14="http://schemas.microsoft.com/office/powerpoint/2010/main" val="1110078797"/>
              </p:ext>
            </p:extLst>
          </p:nvPr>
        </p:nvGraphicFramePr>
        <p:xfrm>
          <a:off x="257628" y="804183"/>
          <a:ext cx="11440886" cy="514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Tree>
    <p:extLst>
      <p:ext uri="{BB962C8B-B14F-4D97-AF65-F5344CB8AC3E}">
        <p14:creationId xmlns:p14="http://schemas.microsoft.com/office/powerpoint/2010/main" val="2643844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6. RESULTADOS.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7" name="Rectángulo 6">
            <a:extLst>
              <a:ext uri="{FF2B5EF4-FFF2-40B4-BE49-F238E27FC236}">
                <a16:creationId xmlns:a16="http://schemas.microsoft.com/office/drawing/2014/main" id="{76C85D69-F111-463D-B783-2CC505A3C6D0}"/>
              </a:ext>
            </a:extLst>
          </p:cNvPr>
          <p:cNvSpPr/>
          <p:nvPr/>
        </p:nvSpPr>
        <p:spPr>
          <a:xfrm>
            <a:off x="1195940" y="630515"/>
            <a:ext cx="3903125" cy="461665"/>
          </a:xfrm>
          <a:prstGeom prst="rect">
            <a:avLst/>
          </a:prstGeom>
          <a:ln>
            <a:solidFill>
              <a:srgbClr val="92D050"/>
            </a:solidFill>
          </a:ln>
          <a:effectLst>
            <a:glow rad="139700">
              <a:schemeClr val="accent6">
                <a:satMod val="175000"/>
                <a:alpha val="40000"/>
              </a:schemeClr>
            </a:glow>
          </a:effectLst>
        </p:spPr>
        <p:txBody>
          <a:bodyPr wrap="square">
            <a:spAutoFit/>
          </a:bodyPr>
          <a:lstStyle/>
          <a:p>
            <a:r>
              <a:rPr lang="es-EC" sz="2400" b="1" dirty="0">
                <a:solidFill>
                  <a:sysClr val="windowText" lastClr="000000"/>
                </a:solidFill>
              </a:rPr>
              <a:t>PROBETAS DE HORMIGÓN</a:t>
            </a:r>
          </a:p>
        </p:txBody>
      </p:sp>
      <p:graphicFrame>
        <p:nvGraphicFramePr>
          <p:cNvPr id="4" name="Tabla 3">
            <a:extLst>
              <a:ext uri="{FF2B5EF4-FFF2-40B4-BE49-F238E27FC236}">
                <a16:creationId xmlns:a16="http://schemas.microsoft.com/office/drawing/2014/main" id="{8FD2F50F-34EE-4AA6-A8A6-1F9E1DA181DE}"/>
              </a:ext>
            </a:extLst>
          </p:cNvPr>
          <p:cNvGraphicFramePr>
            <a:graphicFrameLocks noGrp="1"/>
          </p:cNvGraphicFramePr>
          <p:nvPr>
            <p:extLst>
              <p:ext uri="{D42A27DB-BD31-4B8C-83A1-F6EECF244321}">
                <p14:modId xmlns:p14="http://schemas.microsoft.com/office/powerpoint/2010/main" val="3839307593"/>
              </p:ext>
            </p:extLst>
          </p:nvPr>
        </p:nvGraphicFramePr>
        <p:xfrm>
          <a:off x="118533" y="1997334"/>
          <a:ext cx="3903126" cy="3017520"/>
        </p:xfrm>
        <a:graphic>
          <a:graphicData uri="http://schemas.openxmlformats.org/drawingml/2006/table">
            <a:tbl>
              <a:tblPr firstRow="1" firstCol="1" bandRow="1">
                <a:tableStyleId>{5C22544A-7EE6-4342-B048-85BDC9FD1C3A}</a:tableStyleId>
              </a:tblPr>
              <a:tblGrid>
                <a:gridCol w="1800225">
                  <a:extLst>
                    <a:ext uri="{9D8B030D-6E8A-4147-A177-3AD203B41FA5}">
                      <a16:colId xmlns:a16="http://schemas.microsoft.com/office/drawing/2014/main" val="134361667"/>
                    </a:ext>
                  </a:extLst>
                </a:gridCol>
                <a:gridCol w="2102901">
                  <a:extLst>
                    <a:ext uri="{9D8B030D-6E8A-4147-A177-3AD203B41FA5}">
                      <a16:colId xmlns:a16="http://schemas.microsoft.com/office/drawing/2014/main" val="467682114"/>
                    </a:ext>
                  </a:extLst>
                </a:gridCol>
              </a:tblGrid>
              <a:tr h="0">
                <a:tc>
                  <a:txBody>
                    <a:bodyPr/>
                    <a:lstStyle/>
                    <a:p>
                      <a:pPr algn="ctr">
                        <a:spcBef>
                          <a:spcPts val="200"/>
                        </a:spcBef>
                        <a:spcAft>
                          <a:spcPts val="0"/>
                        </a:spcAft>
                      </a:pPr>
                      <a:r>
                        <a:rPr lang="es-EC" sz="2200" dirty="0">
                          <a:effectLst/>
                        </a:rPr>
                        <a:t>TIPO DE HORMIGÓN</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200" dirty="0">
                          <a:effectLst/>
                        </a:rPr>
                        <a:t>ASENTAMIENTO (cm)</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3636604"/>
                  </a:ext>
                </a:extLst>
              </a:tr>
              <a:tr h="0">
                <a:tc>
                  <a:txBody>
                    <a:bodyPr/>
                    <a:lstStyle/>
                    <a:p>
                      <a:pPr algn="ctr">
                        <a:spcBef>
                          <a:spcPts val="200"/>
                        </a:spcBef>
                        <a:spcAft>
                          <a:spcPts val="0"/>
                        </a:spcAft>
                      </a:pPr>
                      <a:r>
                        <a:rPr lang="es-EC" sz="2200">
                          <a:effectLst/>
                        </a:rPr>
                        <a:t>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8,4</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0620275"/>
                  </a:ext>
                </a:extLst>
              </a:tr>
              <a:tr h="0">
                <a:tc>
                  <a:txBody>
                    <a:bodyPr/>
                    <a:lstStyle/>
                    <a:p>
                      <a:pPr algn="ctr">
                        <a:spcBef>
                          <a:spcPts val="200"/>
                        </a:spcBef>
                        <a:spcAft>
                          <a:spcPts val="0"/>
                        </a:spcAft>
                      </a:pPr>
                      <a:r>
                        <a:rPr lang="es-EC" sz="2200">
                          <a:effectLst/>
                        </a:rPr>
                        <a:t>5%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7,5</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9356941"/>
                  </a:ext>
                </a:extLst>
              </a:tr>
              <a:tr h="0">
                <a:tc>
                  <a:txBody>
                    <a:bodyPr/>
                    <a:lstStyle/>
                    <a:p>
                      <a:pPr algn="ctr">
                        <a:spcBef>
                          <a:spcPts val="200"/>
                        </a:spcBef>
                        <a:spcAft>
                          <a:spcPts val="0"/>
                        </a:spcAft>
                      </a:pPr>
                      <a:r>
                        <a:rPr lang="es-EC" sz="2200">
                          <a:effectLst/>
                        </a:rPr>
                        <a:t>10%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7,2</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8595650"/>
                  </a:ext>
                </a:extLst>
              </a:tr>
              <a:tr h="0">
                <a:tc>
                  <a:txBody>
                    <a:bodyPr/>
                    <a:lstStyle/>
                    <a:p>
                      <a:pPr algn="ctr">
                        <a:spcBef>
                          <a:spcPts val="200"/>
                        </a:spcBef>
                        <a:spcAft>
                          <a:spcPts val="0"/>
                        </a:spcAft>
                      </a:pPr>
                      <a:r>
                        <a:rPr lang="es-EC" sz="2200">
                          <a:effectLst/>
                        </a:rPr>
                        <a:t>20%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7</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75515965"/>
                  </a:ext>
                </a:extLst>
              </a:tr>
              <a:tr h="0">
                <a:tc>
                  <a:txBody>
                    <a:bodyPr/>
                    <a:lstStyle/>
                    <a:p>
                      <a:pPr algn="ctr">
                        <a:spcBef>
                          <a:spcPts val="200"/>
                        </a:spcBef>
                        <a:spcAft>
                          <a:spcPts val="0"/>
                        </a:spcAft>
                      </a:pPr>
                      <a:r>
                        <a:rPr lang="es-EC" sz="2200">
                          <a:effectLst/>
                        </a:rPr>
                        <a:t>30%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7,5</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30017736"/>
                  </a:ext>
                </a:extLst>
              </a:tr>
              <a:tr h="0">
                <a:tc>
                  <a:txBody>
                    <a:bodyPr/>
                    <a:lstStyle/>
                    <a:p>
                      <a:pPr algn="ctr">
                        <a:spcBef>
                          <a:spcPts val="200"/>
                        </a:spcBef>
                        <a:spcAft>
                          <a:spcPts val="0"/>
                        </a:spcAft>
                      </a:pPr>
                      <a:r>
                        <a:rPr lang="es-EC" sz="2200">
                          <a:effectLst/>
                        </a:rPr>
                        <a:t>40%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7</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9540676"/>
                  </a:ext>
                </a:extLst>
              </a:tr>
              <a:tr h="0">
                <a:tc>
                  <a:txBody>
                    <a:bodyPr/>
                    <a:lstStyle/>
                    <a:p>
                      <a:pPr algn="ctr">
                        <a:spcBef>
                          <a:spcPts val="200"/>
                        </a:spcBef>
                        <a:spcAft>
                          <a:spcPts val="0"/>
                        </a:spcAft>
                      </a:pPr>
                      <a:r>
                        <a:rPr lang="es-EC" sz="2200">
                          <a:effectLst/>
                        </a:rPr>
                        <a:t>50%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6,5</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47818350"/>
                  </a:ext>
                </a:extLst>
              </a:tr>
            </a:tbl>
          </a:graphicData>
        </a:graphic>
      </p:graphicFrame>
      <p:sp>
        <p:nvSpPr>
          <p:cNvPr id="8" name="Rectángulo 7">
            <a:extLst>
              <a:ext uri="{FF2B5EF4-FFF2-40B4-BE49-F238E27FC236}">
                <a16:creationId xmlns:a16="http://schemas.microsoft.com/office/drawing/2014/main" id="{73A1C68F-FEF5-46A4-AE7B-E8069B4F613D}"/>
              </a:ext>
            </a:extLst>
          </p:cNvPr>
          <p:cNvSpPr/>
          <p:nvPr/>
        </p:nvSpPr>
        <p:spPr>
          <a:xfrm>
            <a:off x="1691172" y="1412260"/>
            <a:ext cx="2070503" cy="430887"/>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sz="2200" b="1" dirty="0">
                <a:solidFill>
                  <a:sysClr val="windowText" lastClr="000000"/>
                </a:solidFill>
              </a:rPr>
              <a:t>ASENTAMIENTO</a:t>
            </a:r>
          </a:p>
        </p:txBody>
      </p:sp>
      <p:pic>
        <p:nvPicPr>
          <p:cNvPr id="9" name="Imagen 8" descr="C:\Users\Darwin\Documents\ESPE\PROYECTO DE TITULACIÓN\TESIS\FOTOS\20180308_124842.jpg">
            <a:extLst>
              <a:ext uri="{FF2B5EF4-FFF2-40B4-BE49-F238E27FC236}">
                <a16:creationId xmlns:a16="http://schemas.microsoft.com/office/drawing/2014/main" id="{AC53C522-E8E0-4792-8E54-C17BB4C85A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308" y="2255520"/>
            <a:ext cx="2159062" cy="2346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1" name="Marcador de contenido 10">
            <a:extLst>
              <a:ext uri="{FF2B5EF4-FFF2-40B4-BE49-F238E27FC236}">
                <a16:creationId xmlns:a16="http://schemas.microsoft.com/office/drawing/2014/main" id="{AF14C9B7-975C-40FD-ADC0-55F75A71A739}"/>
              </a:ext>
            </a:extLst>
          </p:cNvPr>
          <p:cNvGraphicFramePr>
            <a:graphicFrameLocks noGrp="1"/>
          </p:cNvGraphicFramePr>
          <p:nvPr>
            <p:ph idx="1"/>
            <p:extLst>
              <p:ext uri="{D42A27DB-BD31-4B8C-83A1-F6EECF244321}">
                <p14:modId xmlns:p14="http://schemas.microsoft.com/office/powerpoint/2010/main" val="4149880746"/>
              </p:ext>
            </p:extLst>
          </p:nvPr>
        </p:nvGraphicFramePr>
        <p:xfrm>
          <a:off x="6635262" y="2110138"/>
          <a:ext cx="5392017" cy="2346960"/>
        </p:xfrm>
        <a:graphic>
          <a:graphicData uri="http://schemas.openxmlformats.org/drawingml/2006/table">
            <a:tbl>
              <a:tblPr firstRow="1" firstCol="1" bandRow="1">
                <a:tableStyleId>{5C22544A-7EE6-4342-B048-85BDC9FD1C3A}</a:tableStyleId>
              </a:tblPr>
              <a:tblGrid>
                <a:gridCol w="2230242">
                  <a:extLst>
                    <a:ext uri="{9D8B030D-6E8A-4147-A177-3AD203B41FA5}">
                      <a16:colId xmlns:a16="http://schemas.microsoft.com/office/drawing/2014/main" val="918356259"/>
                    </a:ext>
                  </a:extLst>
                </a:gridCol>
                <a:gridCol w="1099984">
                  <a:extLst>
                    <a:ext uri="{9D8B030D-6E8A-4147-A177-3AD203B41FA5}">
                      <a16:colId xmlns:a16="http://schemas.microsoft.com/office/drawing/2014/main" val="1742801192"/>
                    </a:ext>
                  </a:extLst>
                </a:gridCol>
                <a:gridCol w="2061791">
                  <a:extLst>
                    <a:ext uri="{9D8B030D-6E8A-4147-A177-3AD203B41FA5}">
                      <a16:colId xmlns:a16="http://schemas.microsoft.com/office/drawing/2014/main" val="655691362"/>
                    </a:ext>
                  </a:extLst>
                </a:gridCol>
              </a:tblGrid>
              <a:tr h="265430">
                <a:tc gridSpan="3">
                  <a:txBody>
                    <a:bodyPr/>
                    <a:lstStyle/>
                    <a:p>
                      <a:pPr algn="ctr">
                        <a:spcBef>
                          <a:spcPts val="200"/>
                        </a:spcBef>
                        <a:spcAft>
                          <a:spcPts val="0"/>
                        </a:spcAft>
                      </a:pPr>
                      <a:r>
                        <a:rPr lang="es-EC" sz="2200">
                          <a:effectLst/>
                        </a:rPr>
                        <a:t>CONSISTENCIA Y ASENTAMIENTO</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47275452"/>
                  </a:ext>
                </a:extLst>
              </a:tr>
              <a:tr h="0">
                <a:tc>
                  <a:txBody>
                    <a:bodyPr/>
                    <a:lstStyle/>
                    <a:p>
                      <a:pPr algn="ctr">
                        <a:spcBef>
                          <a:spcPts val="200"/>
                        </a:spcBef>
                        <a:spcAft>
                          <a:spcPts val="0"/>
                        </a:spcAft>
                      </a:pPr>
                      <a:r>
                        <a:rPr lang="es-EC" sz="2200">
                          <a:effectLst/>
                        </a:rPr>
                        <a:t>Consistencia</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Tolerancia</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Asentamiento</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7811207"/>
                  </a:ext>
                </a:extLst>
              </a:tr>
              <a:tr h="0">
                <a:tc>
                  <a:txBody>
                    <a:bodyPr/>
                    <a:lstStyle/>
                    <a:p>
                      <a:pPr algn="ctr">
                        <a:spcBef>
                          <a:spcPts val="200"/>
                        </a:spcBef>
                        <a:spcAft>
                          <a:spcPts val="0"/>
                        </a:spcAft>
                      </a:pPr>
                      <a:r>
                        <a:rPr lang="es-EC" sz="2200">
                          <a:effectLst/>
                        </a:rPr>
                        <a:t>Seca</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0 – 2</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4102550"/>
                  </a:ext>
                </a:extLst>
              </a:tr>
              <a:tr h="0">
                <a:tc>
                  <a:txBody>
                    <a:bodyPr/>
                    <a:lstStyle/>
                    <a:p>
                      <a:pPr algn="ctr">
                        <a:spcBef>
                          <a:spcPts val="200"/>
                        </a:spcBef>
                        <a:spcAft>
                          <a:spcPts val="0"/>
                        </a:spcAft>
                      </a:pPr>
                      <a:r>
                        <a:rPr lang="es-EC" sz="2200">
                          <a:effectLst/>
                        </a:rPr>
                        <a:t>Plástica</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 1</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2 – 6</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3797833"/>
                  </a:ext>
                </a:extLst>
              </a:tr>
              <a:tr h="0">
                <a:tc>
                  <a:txBody>
                    <a:bodyPr/>
                    <a:lstStyle/>
                    <a:p>
                      <a:pPr algn="ctr">
                        <a:spcBef>
                          <a:spcPts val="200"/>
                        </a:spcBef>
                        <a:spcAft>
                          <a:spcPts val="0"/>
                        </a:spcAft>
                      </a:pPr>
                      <a:r>
                        <a:rPr lang="es-EC" sz="2200">
                          <a:effectLst/>
                        </a:rPr>
                        <a:t>Blanda</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 1</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5 – 10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1965555"/>
                  </a:ext>
                </a:extLst>
              </a:tr>
              <a:tr h="0">
                <a:tc>
                  <a:txBody>
                    <a:bodyPr/>
                    <a:lstStyle/>
                    <a:p>
                      <a:pPr algn="ctr">
                        <a:spcBef>
                          <a:spcPts val="200"/>
                        </a:spcBef>
                        <a:spcAft>
                          <a:spcPts val="0"/>
                        </a:spcAft>
                      </a:pPr>
                      <a:r>
                        <a:rPr lang="es-EC" sz="2200">
                          <a:effectLst/>
                        </a:rPr>
                        <a:t>Fluida</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 2</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8 - 1</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5850300"/>
                  </a:ext>
                </a:extLst>
              </a:tr>
            </a:tbl>
          </a:graphicData>
        </a:graphic>
      </p:graphicFrame>
      <p:sp>
        <p:nvSpPr>
          <p:cNvPr id="12" name="Rectangle 1">
            <a:extLst>
              <a:ext uri="{FF2B5EF4-FFF2-40B4-BE49-F238E27FC236}">
                <a16:creationId xmlns:a16="http://schemas.microsoft.com/office/drawing/2014/main" id="{53DB0B58-5468-4A12-8415-370D7E7F736F}"/>
              </a:ext>
            </a:extLst>
          </p:cNvPr>
          <p:cNvSpPr>
            <a:spLocks noChangeArrowheads="1"/>
          </p:cNvSpPr>
          <p:nvPr/>
        </p:nvSpPr>
        <p:spPr bwMode="auto">
          <a:xfrm>
            <a:off x="6835262" y="1218104"/>
            <a:ext cx="49920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22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Consistencia y Asentamiento. Ensayo cono Abrams.</a:t>
            </a:r>
            <a:endParaRPr kumimoji="0" lang="es-EC" altLang="es-EC" sz="2200" b="1" i="0" u="none" strike="noStrike" cap="none" normalizeH="0" baseline="0" dirty="0">
              <a:ln>
                <a:noFill/>
              </a:ln>
              <a:solidFill>
                <a:schemeClr val="tx1"/>
              </a:solidFill>
              <a:effectLst/>
              <a:latin typeface="Arial" panose="020B0604020202020204" pitchFamily="34" charset="0"/>
            </a:endParaRPr>
          </a:p>
        </p:txBody>
      </p:sp>
      <p:sp>
        <p:nvSpPr>
          <p:cNvPr id="13" name="Elipse 12">
            <a:extLst>
              <a:ext uri="{FF2B5EF4-FFF2-40B4-BE49-F238E27FC236}">
                <a16:creationId xmlns:a16="http://schemas.microsoft.com/office/drawing/2014/main" id="{2A230DBA-691F-44FC-A488-E086FC9360C5}"/>
              </a:ext>
            </a:extLst>
          </p:cNvPr>
          <p:cNvSpPr/>
          <p:nvPr/>
        </p:nvSpPr>
        <p:spPr>
          <a:xfrm>
            <a:off x="6835262" y="3751385"/>
            <a:ext cx="4992015" cy="3751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28499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6. RESULTADOS.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graphicFrame>
        <p:nvGraphicFramePr>
          <p:cNvPr id="4" name="Tabla 3">
            <a:extLst>
              <a:ext uri="{FF2B5EF4-FFF2-40B4-BE49-F238E27FC236}">
                <a16:creationId xmlns:a16="http://schemas.microsoft.com/office/drawing/2014/main" id="{74934710-F54F-4F48-9BB0-615DC6827152}"/>
              </a:ext>
            </a:extLst>
          </p:cNvPr>
          <p:cNvGraphicFramePr>
            <a:graphicFrameLocks noGrp="1"/>
          </p:cNvGraphicFramePr>
          <p:nvPr>
            <p:extLst>
              <p:ext uri="{D42A27DB-BD31-4B8C-83A1-F6EECF244321}">
                <p14:modId xmlns:p14="http://schemas.microsoft.com/office/powerpoint/2010/main" val="19765126"/>
              </p:ext>
            </p:extLst>
          </p:nvPr>
        </p:nvGraphicFramePr>
        <p:xfrm>
          <a:off x="926950" y="992997"/>
          <a:ext cx="4676775" cy="5090160"/>
        </p:xfrm>
        <a:graphic>
          <a:graphicData uri="http://schemas.openxmlformats.org/drawingml/2006/table">
            <a:tbl>
              <a:tblPr firstRow="1" firstCol="1" bandRow="1">
                <a:tableStyleId>{5C22544A-7EE6-4342-B048-85BDC9FD1C3A}</a:tableStyleId>
              </a:tblPr>
              <a:tblGrid>
                <a:gridCol w="1076325">
                  <a:extLst>
                    <a:ext uri="{9D8B030D-6E8A-4147-A177-3AD203B41FA5}">
                      <a16:colId xmlns:a16="http://schemas.microsoft.com/office/drawing/2014/main" val="3143973603"/>
                    </a:ext>
                  </a:extLst>
                </a:gridCol>
                <a:gridCol w="1274497">
                  <a:extLst>
                    <a:ext uri="{9D8B030D-6E8A-4147-A177-3AD203B41FA5}">
                      <a16:colId xmlns:a16="http://schemas.microsoft.com/office/drawing/2014/main" val="331453364"/>
                    </a:ext>
                  </a:extLst>
                </a:gridCol>
                <a:gridCol w="1066113">
                  <a:extLst>
                    <a:ext uri="{9D8B030D-6E8A-4147-A177-3AD203B41FA5}">
                      <a16:colId xmlns:a16="http://schemas.microsoft.com/office/drawing/2014/main" val="955762932"/>
                    </a:ext>
                  </a:extLst>
                </a:gridCol>
                <a:gridCol w="1259840">
                  <a:extLst>
                    <a:ext uri="{9D8B030D-6E8A-4147-A177-3AD203B41FA5}">
                      <a16:colId xmlns:a16="http://schemas.microsoft.com/office/drawing/2014/main" val="3919915149"/>
                    </a:ext>
                  </a:extLst>
                </a:gridCol>
              </a:tblGrid>
              <a:tr h="0">
                <a:tc gridSpan="4">
                  <a:txBody>
                    <a:bodyPr/>
                    <a:lstStyle/>
                    <a:p>
                      <a:pPr algn="ctr">
                        <a:spcBef>
                          <a:spcPts val="200"/>
                        </a:spcBef>
                        <a:spcAft>
                          <a:spcPts val="0"/>
                        </a:spcAft>
                      </a:pPr>
                      <a:r>
                        <a:rPr lang="es-EC" sz="2000" dirty="0">
                          <a:effectLst/>
                        </a:rPr>
                        <a:t>Resistencia a la compresión de Hormigón con inclusión de fibra de caucho - Prueba 1</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5377276"/>
                  </a:ext>
                </a:extLst>
              </a:tr>
              <a:tr h="361950">
                <a:tc>
                  <a:txBody>
                    <a:bodyPr/>
                    <a:lstStyle/>
                    <a:p>
                      <a:pPr algn="ctr">
                        <a:spcBef>
                          <a:spcPts val="200"/>
                        </a:spcBef>
                        <a:spcAft>
                          <a:spcPts val="0"/>
                        </a:spcAft>
                      </a:pPr>
                      <a:r>
                        <a:rPr lang="es-EC" sz="2000">
                          <a:effectLst/>
                        </a:rPr>
                        <a:t>Cilindros</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1800" b="1" dirty="0">
                          <a:effectLst/>
                        </a:rPr>
                        <a:t>Resistencia 1 (kg/cm</a:t>
                      </a:r>
                      <a:r>
                        <a:rPr lang="es-EC" sz="1800" b="1" baseline="30000" dirty="0">
                          <a:effectLst/>
                        </a:rPr>
                        <a:t>2</a:t>
                      </a:r>
                      <a:r>
                        <a:rPr lang="es-EC" sz="1800" b="1" dirty="0">
                          <a:effectLst/>
                        </a:rPr>
                        <a:t>)</a:t>
                      </a:r>
                      <a:endParaRPr lang="es-EC"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1800" b="1" dirty="0">
                          <a:effectLst/>
                        </a:rPr>
                        <a:t>Resistencia 2 (kg/cm</a:t>
                      </a:r>
                      <a:r>
                        <a:rPr lang="es-EC" sz="1800" b="1" baseline="30000" dirty="0">
                          <a:effectLst/>
                        </a:rPr>
                        <a:t>2</a:t>
                      </a:r>
                      <a:r>
                        <a:rPr lang="es-EC" sz="1800" b="1" dirty="0">
                          <a:effectLst/>
                        </a:rPr>
                        <a:t>)</a:t>
                      </a:r>
                      <a:endParaRPr lang="es-EC"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1800" b="1" dirty="0">
                          <a:effectLst/>
                        </a:rPr>
                        <a:t>Promedio (kg/cm</a:t>
                      </a:r>
                      <a:r>
                        <a:rPr lang="es-EC" sz="1800" b="1" baseline="30000" dirty="0">
                          <a:effectLst/>
                        </a:rPr>
                        <a:t>2</a:t>
                      </a:r>
                      <a:r>
                        <a:rPr lang="es-EC" sz="1800" b="1" dirty="0">
                          <a:effectLst/>
                        </a:rPr>
                        <a:t>)</a:t>
                      </a:r>
                      <a:endParaRPr lang="es-EC"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0574147"/>
                  </a:ext>
                </a:extLst>
              </a:tr>
              <a:tr h="161925">
                <a:tc>
                  <a:txBody>
                    <a:bodyPr/>
                    <a:lstStyle/>
                    <a:p>
                      <a:pPr algn="ctr">
                        <a:spcBef>
                          <a:spcPts val="200"/>
                        </a:spcBef>
                        <a:spcAft>
                          <a:spcPts val="0"/>
                        </a:spcAft>
                      </a:pPr>
                      <a:r>
                        <a:rPr lang="es-EC" sz="2000">
                          <a:effectLst/>
                        </a:rPr>
                        <a:t>5% H_NFU</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119,50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109,83</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114,67</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7144404"/>
                  </a:ext>
                </a:extLst>
              </a:tr>
              <a:tr h="161925">
                <a:tc>
                  <a:txBody>
                    <a:bodyPr/>
                    <a:lstStyle/>
                    <a:p>
                      <a:pPr algn="ctr">
                        <a:spcBef>
                          <a:spcPts val="200"/>
                        </a:spcBef>
                        <a:spcAft>
                          <a:spcPts val="0"/>
                        </a:spcAft>
                      </a:pPr>
                      <a:r>
                        <a:rPr lang="es-EC" sz="2000">
                          <a:effectLst/>
                        </a:rPr>
                        <a:t>10% H_NFU</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127,71</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131,69</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129,70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5694505"/>
                  </a:ext>
                </a:extLst>
              </a:tr>
              <a:tr h="161925">
                <a:tc>
                  <a:txBody>
                    <a:bodyPr/>
                    <a:lstStyle/>
                    <a:p>
                      <a:pPr algn="ctr">
                        <a:spcBef>
                          <a:spcPts val="200"/>
                        </a:spcBef>
                        <a:spcAft>
                          <a:spcPts val="0"/>
                        </a:spcAft>
                      </a:pPr>
                      <a:r>
                        <a:rPr lang="es-EC" sz="2000">
                          <a:effectLst/>
                        </a:rPr>
                        <a:t>20% H_NFU</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136,97</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128,80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132,89</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1652588"/>
                  </a:ext>
                </a:extLst>
              </a:tr>
              <a:tr h="161925">
                <a:tc>
                  <a:txBody>
                    <a:bodyPr/>
                    <a:lstStyle/>
                    <a:p>
                      <a:pPr algn="ctr">
                        <a:spcBef>
                          <a:spcPts val="200"/>
                        </a:spcBef>
                        <a:spcAft>
                          <a:spcPts val="0"/>
                        </a:spcAft>
                      </a:pPr>
                      <a:r>
                        <a:rPr lang="es-EC" sz="2000">
                          <a:effectLst/>
                        </a:rPr>
                        <a:t>30% H_NFU</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118,90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118,09</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118,50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8793104"/>
                  </a:ext>
                </a:extLst>
              </a:tr>
              <a:tr h="161925">
                <a:tc>
                  <a:txBody>
                    <a:bodyPr/>
                    <a:lstStyle/>
                    <a:p>
                      <a:pPr algn="ctr">
                        <a:spcBef>
                          <a:spcPts val="200"/>
                        </a:spcBef>
                        <a:spcAft>
                          <a:spcPts val="0"/>
                        </a:spcAft>
                      </a:pPr>
                      <a:r>
                        <a:rPr lang="es-EC" sz="2000">
                          <a:effectLst/>
                        </a:rPr>
                        <a:t>40% H_NFU</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117,54</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114,53</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116,04</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5484163"/>
                  </a:ext>
                </a:extLst>
              </a:tr>
              <a:tr h="161925">
                <a:tc>
                  <a:txBody>
                    <a:bodyPr/>
                    <a:lstStyle/>
                    <a:p>
                      <a:pPr algn="ctr">
                        <a:spcBef>
                          <a:spcPts val="200"/>
                        </a:spcBef>
                        <a:spcAft>
                          <a:spcPts val="0"/>
                        </a:spcAft>
                      </a:pPr>
                      <a:r>
                        <a:rPr lang="es-EC" sz="2000">
                          <a:effectLst/>
                        </a:rPr>
                        <a:t>50% H_NFU</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113,14</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113,97</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dirty="0">
                          <a:effectLst/>
                        </a:rPr>
                        <a:t>113,56</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2387778"/>
                  </a:ext>
                </a:extLst>
              </a:tr>
            </a:tbl>
          </a:graphicData>
        </a:graphic>
      </p:graphicFrame>
      <p:graphicFrame>
        <p:nvGraphicFramePr>
          <p:cNvPr id="6" name="Tabla 5">
            <a:extLst>
              <a:ext uri="{FF2B5EF4-FFF2-40B4-BE49-F238E27FC236}">
                <a16:creationId xmlns:a16="http://schemas.microsoft.com/office/drawing/2014/main" id="{031AB84F-7635-47C0-8A0C-0145CE315D06}"/>
              </a:ext>
            </a:extLst>
          </p:cNvPr>
          <p:cNvGraphicFramePr>
            <a:graphicFrameLocks noGrp="1"/>
          </p:cNvGraphicFramePr>
          <p:nvPr>
            <p:extLst>
              <p:ext uri="{D42A27DB-BD31-4B8C-83A1-F6EECF244321}">
                <p14:modId xmlns:p14="http://schemas.microsoft.com/office/powerpoint/2010/main" val="2573461073"/>
              </p:ext>
            </p:extLst>
          </p:nvPr>
        </p:nvGraphicFramePr>
        <p:xfrm>
          <a:off x="6588276" y="838200"/>
          <a:ext cx="4806555" cy="4876800"/>
        </p:xfrm>
        <a:graphic>
          <a:graphicData uri="http://schemas.openxmlformats.org/drawingml/2006/table">
            <a:tbl>
              <a:tblPr firstRow="1" firstCol="1" bandRow="1">
                <a:tableStyleId>{5C22544A-7EE6-4342-B048-85BDC9FD1C3A}</a:tableStyleId>
              </a:tblPr>
              <a:tblGrid>
                <a:gridCol w="1106193">
                  <a:extLst>
                    <a:ext uri="{9D8B030D-6E8A-4147-A177-3AD203B41FA5}">
                      <a16:colId xmlns:a16="http://schemas.microsoft.com/office/drawing/2014/main" val="4029142566"/>
                    </a:ext>
                  </a:extLst>
                </a:gridCol>
                <a:gridCol w="1202781">
                  <a:extLst>
                    <a:ext uri="{9D8B030D-6E8A-4147-A177-3AD203B41FA5}">
                      <a16:colId xmlns:a16="http://schemas.microsoft.com/office/drawing/2014/main" val="2064829243"/>
                    </a:ext>
                  </a:extLst>
                </a:gridCol>
                <a:gridCol w="1202781">
                  <a:extLst>
                    <a:ext uri="{9D8B030D-6E8A-4147-A177-3AD203B41FA5}">
                      <a16:colId xmlns:a16="http://schemas.microsoft.com/office/drawing/2014/main" val="2863813721"/>
                    </a:ext>
                  </a:extLst>
                </a:gridCol>
                <a:gridCol w="1294800">
                  <a:extLst>
                    <a:ext uri="{9D8B030D-6E8A-4147-A177-3AD203B41FA5}">
                      <a16:colId xmlns:a16="http://schemas.microsoft.com/office/drawing/2014/main" val="4246486101"/>
                    </a:ext>
                  </a:extLst>
                </a:gridCol>
              </a:tblGrid>
              <a:tr h="0">
                <a:tc gridSpan="4">
                  <a:txBody>
                    <a:bodyPr/>
                    <a:lstStyle/>
                    <a:p>
                      <a:pPr algn="ctr">
                        <a:spcBef>
                          <a:spcPts val="200"/>
                        </a:spcBef>
                        <a:spcAft>
                          <a:spcPts val="0"/>
                        </a:spcAft>
                      </a:pPr>
                      <a:r>
                        <a:rPr lang="es-EC" sz="2000">
                          <a:effectLst/>
                        </a:rPr>
                        <a:t>Resistencia a la compresión de Hormigón con inclusión de fibra de caucho - Prueba 2</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52515780"/>
                  </a:ext>
                </a:extLst>
              </a:tr>
              <a:tr h="323850">
                <a:tc>
                  <a:txBody>
                    <a:bodyPr/>
                    <a:lstStyle/>
                    <a:p>
                      <a:pPr algn="ctr">
                        <a:spcBef>
                          <a:spcPts val="200"/>
                        </a:spcBef>
                        <a:spcAft>
                          <a:spcPts val="0"/>
                        </a:spcAft>
                      </a:pPr>
                      <a:r>
                        <a:rPr lang="es-EC" sz="2000">
                          <a:effectLst/>
                        </a:rPr>
                        <a:t>Cilindros %NFU</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1800" b="1" dirty="0">
                          <a:effectLst/>
                        </a:rPr>
                        <a:t>Resistencia 1 (kg/cm</a:t>
                      </a:r>
                      <a:r>
                        <a:rPr lang="es-EC" sz="1800" b="1" baseline="30000" dirty="0">
                          <a:effectLst/>
                        </a:rPr>
                        <a:t>2</a:t>
                      </a:r>
                      <a:r>
                        <a:rPr lang="es-EC" sz="1800" b="1" dirty="0">
                          <a:effectLst/>
                        </a:rPr>
                        <a:t>)</a:t>
                      </a:r>
                      <a:endParaRPr lang="es-EC"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1800" b="1">
                          <a:effectLst/>
                        </a:rPr>
                        <a:t>Resistencia 2 (kg/cm</a:t>
                      </a:r>
                      <a:r>
                        <a:rPr lang="es-EC" sz="1800" b="1" baseline="30000">
                          <a:effectLst/>
                        </a:rPr>
                        <a:t>2</a:t>
                      </a:r>
                      <a:r>
                        <a:rPr lang="es-EC" sz="1800" b="1">
                          <a:effectLst/>
                        </a:rPr>
                        <a:t>)</a:t>
                      </a:r>
                      <a:endParaRPr lang="es-EC" sz="18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1800" b="1" dirty="0">
                          <a:effectLst/>
                        </a:rPr>
                        <a:t>Promedio (kg/cm</a:t>
                      </a:r>
                      <a:r>
                        <a:rPr lang="es-EC" sz="1800" b="1" baseline="30000" dirty="0">
                          <a:effectLst/>
                        </a:rPr>
                        <a:t>2</a:t>
                      </a:r>
                      <a:r>
                        <a:rPr lang="es-EC" sz="1800" b="1" dirty="0">
                          <a:effectLst/>
                        </a:rPr>
                        <a:t>)</a:t>
                      </a:r>
                      <a:endParaRPr lang="es-EC"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47089419"/>
                  </a:ext>
                </a:extLst>
              </a:tr>
              <a:tr h="161925">
                <a:tc>
                  <a:txBody>
                    <a:bodyPr/>
                    <a:lstStyle/>
                    <a:p>
                      <a:pPr algn="ctr">
                        <a:spcBef>
                          <a:spcPts val="200"/>
                        </a:spcBef>
                        <a:spcAft>
                          <a:spcPts val="0"/>
                        </a:spcAft>
                      </a:pPr>
                      <a:r>
                        <a:rPr lang="es-EC" sz="2000">
                          <a:effectLst/>
                        </a:rPr>
                        <a:t>5% H_NFU</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117,38</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115,14</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dirty="0">
                          <a:effectLst/>
                        </a:rPr>
                        <a:t>116,26</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8945093"/>
                  </a:ext>
                </a:extLst>
              </a:tr>
              <a:tr h="161925">
                <a:tc>
                  <a:txBody>
                    <a:bodyPr/>
                    <a:lstStyle/>
                    <a:p>
                      <a:pPr algn="ctr">
                        <a:spcBef>
                          <a:spcPts val="200"/>
                        </a:spcBef>
                        <a:spcAft>
                          <a:spcPts val="0"/>
                        </a:spcAft>
                      </a:pPr>
                      <a:r>
                        <a:rPr lang="es-EC" sz="2000">
                          <a:effectLst/>
                        </a:rPr>
                        <a:t>10% H_NFU</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127,18</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129,58</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128,38</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3825777"/>
                  </a:ext>
                </a:extLst>
              </a:tr>
              <a:tr h="161925">
                <a:tc>
                  <a:txBody>
                    <a:bodyPr/>
                    <a:lstStyle/>
                    <a:p>
                      <a:pPr algn="ctr">
                        <a:spcBef>
                          <a:spcPts val="200"/>
                        </a:spcBef>
                        <a:spcAft>
                          <a:spcPts val="0"/>
                        </a:spcAft>
                      </a:pPr>
                      <a:r>
                        <a:rPr lang="es-EC" sz="2000">
                          <a:effectLst/>
                        </a:rPr>
                        <a:t>20% H_NFU</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132,38</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130,09</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131,24</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3791532"/>
                  </a:ext>
                </a:extLst>
              </a:tr>
              <a:tr h="161925">
                <a:tc>
                  <a:txBody>
                    <a:bodyPr/>
                    <a:lstStyle/>
                    <a:p>
                      <a:pPr algn="ctr">
                        <a:spcBef>
                          <a:spcPts val="200"/>
                        </a:spcBef>
                        <a:spcAft>
                          <a:spcPts val="0"/>
                        </a:spcAft>
                      </a:pPr>
                      <a:r>
                        <a:rPr lang="es-EC" sz="2000">
                          <a:effectLst/>
                        </a:rPr>
                        <a:t>30% H_NFU</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126,98</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121,04</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124,01</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1280792"/>
                  </a:ext>
                </a:extLst>
              </a:tr>
              <a:tr h="161925">
                <a:tc>
                  <a:txBody>
                    <a:bodyPr/>
                    <a:lstStyle/>
                    <a:p>
                      <a:pPr algn="ctr">
                        <a:spcBef>
                          <a:spcPts val="200"/>
                        </a:spcBef>
                        <a:spcAft>
                          <a:spcPts val="0"/>
                        </a:spcAft>
                      </a:pPr>
                      <a:r>
                        <a:rPr lang="es-EC" sz="2000">
                          <a:effectLst/>
                        </a:rPr>
                        <a:t>40% H_NFU</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120,58</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116,74</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118,66</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4335930"/>
                  </a:ext>
                </a:extLst>
              </a:tr>
              <a:tr h="161925">
                <a:tc>
                  <a:txBody>
                    <a:bodyPr/>
                    <a:lstStyle/>
                    <a:p>
                      <a:pPr algn="ctr">
                        <a:spcBef>
                          <a:spcPts val="200"/>
                        </a:spcBef>
                        <a:spcAft>
                          <a:spcPts val="0"/>
                        </a:spcAft>
                      </a:pPr>
                      <a:r>
                        <a:rPr lang="es-EC" sz="2000">
                          <a:effectLst/>
                        </a:rPr>
                        <a:t>50% H_NFU</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115,20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a:effectLst/>
                        </a:rPr>
                        <a:t>113,79</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000" dirty="0">
                          <a:effectLst/>
                        </a:rPr>
                        <a:t>114,50</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5733235"/>
                  </a:ext>
                </a:extLst>
              </a:tr>
            </a:tbl>
          </a:graphicData>
        </a:graphic>
      </p:graphicFrame>
      <p:sp>
        <p:nvSpPr>
          <p:cNvPr id="7" name="Rectángulo 6">
            <a:extLst>
              <a:ext uri="{FF2B5EF4-FFF2-40B4-BE49-F238E27FC236}">
                <a16:creationId xmlns:a16="http://schemas.microsoft.com/office/drawing/2014/main" id="{DCCA450C-6C69-4326-8494-EB406BCB2727}"/>
              </a:ext>
            </a:extLst>
          </p:cNvPr>
          <p:cNvSpPr/>
          <p:nvPr/>
        </p:nvSpPr>
        <p:spPr>
          <a:xfrm>
            <a:off x="1300227" y="584200"/>
            <a:ext cx="3255635" cy="369332"/>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b="1" dirty="0">
                <a:solidFill>
                  <a:sysClr val="windowText" lastClr="000000"/>
                </a:solidFill>
              </a:rPr>
              <a:t>RESISTENCIA A LA COMPRESIÓN</a:t>
            </a:r>
          </a:p>
        </p:txBody>
      </p:sp>
    </p:spTree>
    <p:extLst>
      <p:ext uri="{BB962C8B-B14F-4D97-AF65-F5344CB8AC3E}">
        <p14:creationId xmlns:p14="http://schemas.microsoft.com/office/powerpoint/2010/main" val="1636144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6. RESULTADOS.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7" name="Rectángulo 6">
            <a:extLst>
              <a:ext uri="{FF2B5EF4-FFF2-40B4-BE49-F238E27FC236}">
                <a16:creationId xmlns:a16="http://schemas.microsoft.com/office/drawing/2014/main" id="{37E84D2C-79D7-4481-9FBA-1CBA087D622D}"/>
              </a:ext>
            </a:extLst>
          </p:cNvPr>
          <p:cNvSpPr/>
          <p:nvPr/>
        </p:nvSpPr>
        <p:spPr>
          <a:xfrm>
            <a:off x="1103086" y="992997"/>
            <a:ext cx="4281878" cy="461665"/>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sz="2400" b="1" dirty="0">
                <a:solidFill>
                  <a:sysClr val="windowText" lastClr="000000"/>
                </a:solidFill>
              </a:rPr>
              <a:t>RESISTENCIA A LA COMPRESIÓN</a:t>
            </a:r>
          </a:p>
        </p:txBody>
      </p:sp>
      <p:graphicFrame>
        <p:nvGraphicFramePr>
          <p:cNvPr id="8" name="Gráfico 7">
            <a:extLst>
              <a:ext uri="{FF2B5EF4-FFF2-40B4-BE49-F238E27FC236}">
                <a16:creationId xmlns:a16="http://schemas.microsoft.com/office/drawing/2014/main" id="{91F14A34-4F92-4501-A15D-3BB576F2F1E6}"/>
              </a:ext>
            </a:extLst>
          </p:cNvPr>
          <p:cNvGraphicFramePr/>
          <p:nvPr>
            <p:extLst>
              <p:ext uri="{D42A27DB-BD31-4B8C-83A1-F6EECF244321}">
                <p14:modId xmlns:p14="http://schemas.microsoft.com/office/powerpoint/2010/main" val="4252765126"/>
              </p:ext>
            </p:extLst>
          </p:nvPr>
        </p:nvGraphicFramePr>
        <p:xfrm>
          <a:off x="1280160" y="1771127"/>
          <a:ext cx="10170941" cy="4093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4466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6. RESULTADOS.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pic>
        <p:nvPicPr>
          <p:cNvPr id="8" name="Marcador de contenido 7" descr="C:\Users\Darwin\Documents\ESPE\PROYECTO DE TITULACIÓN\TESIS\FOTOS\TESIS\20180717_082834.jpg">
            <a:extLst>
              <a:ext uri="{FF2B5EF4-FFF2-40B4-BE49-F238E27FC236}">
                <a16:creationId xmlns:a16="http://schemas.microsoft.com/office/drawing/2014/main" id="{B86434AC-29EC-48E2-B7D9-988C792ADF65}"/>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r="22653"/>
          <a:stretch/>
        </p:blipFill>
        <p:spPr bwMode="auto">
          <a:xfrm rot="5400000">
            <a:off x="1017361" y="1693252"/>
            <a:ext cx="3924300" cy="3752850"/>
          </a:xfrm>
          <a:prstGeom prst="rect">
            <a:avLst/>
          </a:prstGeom>
          <a:noFill/>
          <a:ln>
            <a:no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9EDEF97F-E538-44A3-9FCA-9A0F10E26CF3}"/>
              </a:ext>
            </a:extLst>
          </p:cNvPr>
          <p:cNvSpPr/>
          <p:nvPr/>
        </p:nvSpPr>
        <p:spPr>
          <a:xfrm>
            <a:off x="1123549" y="834253"/>
            <a:ext cx="4183518" cy="523220"/>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sz="2800" b="1" dirty="0">
                <a:solidFill>
                  <a:sysClr val="windowText" lastClr="000000"/>
                </a:solidFill>
              </a:rPr>
              <a:t>RESISTENCIA A LA FLEXIÓN</a:t>
            </a:r>
          </a:p>
        </p:txBody>
      </p:sp>
      <p:graphicFrame>
        <p:nvGraphicFramePr>
          <p:cNvPr id="10" name="Tabla 9">
            <a:extLst>
              <a:ext uri="{FF2B5EF4-FFF2-40B4-BE49-F238E27FC236}">
                <a16:creationId xmlns:a16="http://schemas.microsoft.com/office/drawing/2014/main" id="{2C1CFCE3-CC5D-4698-B113-CEAC2DA581C4}"/>
              </a:ext>
            </a:extLst>
          </p:cNvPr>
          <p:cNvGraphicFramePr>
            <a:graphicFrameLocks noGrp="1"/>
          </p:cNvGraphicFramePr>
          <p:nvPr>
            <p:extLst>
              <p:ext uri="{D42A27DB-BD31-4B8C-83A1-F6EECF244321}">
                <p14:modId xmlns:p14="http://schemas.microsoft.com/office/powerpoint/2010/main" val="555962514"/>
              </p:ext>
            </p:extLst>
          </p:nvPr>
        </p:nvGraphicFramePr>
        <p:xfrm>
          <a:off x="5307067" y="2087880"/>
          <a:ext cx="6392562" cy="2682240"/>
        </p:xfrm>
        <a:graphic>
          <a:graphicData uri="http://schemas.openxmlformats.org/drawingml/2006/table">
            <a:tbl>
              <a:tblPr firstRow="1" firstCol="1" bandRow="1">
                <a:tableStyleId>{93296810-A885-4BE3-A3E7-6D5BEEA58F35}</a:tableStyleId>
              </a:tblPr>
              <a:tblGrid>
                <a:gridCol w="1517843">
                  <a:extLst>
                    <a:ext uri="{9D8B030D-6E8A-4147-A177-3AD203B41FA5}">
                      <a16:colId xmlns:a16="http://schemas.microsoft.com/office/drawing/2014/main" val="1928140088"/>
                    </a:ext>
                  </a:extLst>
                </a:gridCol>
                <a:gridCol w="1517843">
                  <a:extLst>
                    <a:ext uri="{9D8B030D-6E8A-4147-A177-3AD203B41FA5}">
                      <a16:colId xmlns:a16="http://schemas.microsoft.com/office/drawing/2014/main" val="1139614097"/>
                    </a:ext>
                  </a:extLst>
                </a:gridCol>
                <a:gridCol w="1517843">
                  <a:extLst>
                    <a:ext uri="{9D8B030D-6E8A-4147-A177-3AD203B41FA5}">
                      <a16:colId xmlns:a16="http://schemas.microsoft.com/office/drawing/2014/main" val="1747212840"/>
                    </a:ext>
                  </a:extLst>
                </a:gridCol>
                <a:gridCol w="1839033">
                  <a:extLst>
                    <a:ext uri="{9D8B030D-6E8A-4147-A177-3AD203B41FA5}">
                      <a16:colId xmlns:a16="http://schemas.microsoft.com/office/drawing/2014/main" val="757257325"/>
                    </a:ext>
                  </a:extLst>
                </a:gridCol>
              </a:tblGrid>
              <a:tr h="190500">
                <a:tc gridSpan="4">
                  <a:txBody>
                    <a:bodyPr/>
                    <a:lstStyle/>
                    <a:p>
                      <a:pPr algn="ctr">
                        <a:spcBef>
                          <a:spcPts val="200"/>
                        </a:spcBef>
                        <a:spcAft>
                          <a:spcPts val="0"/>
                        </a:spcAft>
                      </a:pPr>
                      <a:r>
                        <a:rPr lang="es-EC" sz="2200" dirty="0">
                          <a:effectLst/>
                        </a:rPr>
                        <a:t>Panel Tipo I</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039688139"/>
                  </a:ext>
                </a:extLst>
              </a:tr>
              <a:tr h="190500">
                <a:tc rowSpan="2">
                  <a:txBody>
                    <a:bodyPr/>
                    <a:lstStyle/>
                    <a:p>
                      <a:pPr algn="ctr">
                        <a:spcBef>
                          <a:spcPts val="200"/>
                        </a:spcBef>
                        <a:spcAft>
                          <a:spcPts val="0"/>
                        </a:spcAft>
                      </a:pPr>
                      <a:r>
                        <a:rPr lang="es-EC" sz="2200">
                          <a:effectLst/>
                        </a:rPr>
                        <a:t>% DE CAUCHO</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lgn="ctr">
                        <a:spcBef>
                          <a:spcPts val="200"/>
                        </a:spcBef>
                        <a:spcAft>
                          <a:spcPts val="0"/>
                        </a:spcAft>
                      </a:pPr>
                      <a:r>
                        <a:rPr lang="es-EC" sz="2200" dirty="0">
                          <a:effectLst/>
                        </a:rPr>
                        <a:t>CARGA MÁXIMA RESISTIDA (kg)</a:t>
                      </a:r>
                      <a:endParaRPr lang="es-EC" sz="2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31934674"/>
                  </a:ext>
                </a:extLst>
              </a:tr>
              <a:tr h="200025">
                <a:tc vMerge="1">
                  <a:txBody>
                    <a:bodyPr/>
                    <a:lstStyle/>
                    <a:p>
                      <a:endParaRPr lang="es-EC"/>
                    </a:p>
                  </a:txBody>
                  <a:tcPr/>
                </a:tc>
                <a:tc>
                  <a:txBody>
                    <a:bodyPr/>
                    <a:lstStyle/>
                    <a:p>
                      <a:pPr algn="ctr">
                        <a:spcBef>
                          <a:spcPts val="200"/>
                        </a:spcBef>
                        <a:spcAft>
                          <a:spcPts val="0"/>
                        </a:spcAft>
                      </a:pPr>
                      <a:r>
                        <a:rPr lang="es-EC" sz="2200">
                          <a:effectLst/>
                        </a:rPr>
                        <a:t>MUESTRA 1</a:t>
                      </a:r>
                      <a:endParaRPr lang="es-EC" sz="22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MUESTRA 2</a:t>
                      </a:r>
                      <a:endParaRPr lang="es-EC" sz="22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PROMEDIO</a:t>
                      </a:r>
                      <a:endParaRPr lang="es-EC" sz="2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6142564"/>
                  </a:ext>
                </a:extLst>
              </a:tr>
              <a:tr h="200025">
                <a:tc>
                  <a:txBody>
                    <a:bodyPr/>
                    <a:lstStyle/>
                    <a:p>
                      <a:pPr algn="ctr">
                        <a:spcBef>
                          <a:spcPts val="200"/>
                        </a:spcBef>
                        <a:spcAft>
                          <a:spcPts val="0"/>
                        </a:spcAft>
                      </a:pPr>
                      <a:r>
                        <a:rPr lang="es-EC" sz="2200">
                          <a:effectLst/>
                        </a:rPr>
                        <a:t>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539</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510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524,5</a:t>
                      </a:r>
                      <a:endParaRPr lang="es-EC" sz="22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2206895"/>
                  </a:ext>
                </a:extLst>
              </a:tr>
              <a:tr h="200025">
                <a:tc>
                  <a:txBody>
                    <a:bodyPr/>
                    <a:lstStyle/>
                    <a:p>
                      <a:pPr algn="ctr">
                        <a:spcBef>
                          <a:spcPts val="200"/>
                        </a:spcBef>
                        <a:spcAft>
                          <a:spcPts val="0"/>
                        </a:spcAft>
                      </a:pPr>
                      <a:r>
                        <a:rPr lang="es-EC" sz="2200">
                          <a:effectLst/>
                        </a:rPr>
                        <a:t>15%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582</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605</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593,5</a:t>
                      </a:r>
                      <a:endParaRPr lang="es-EC" sz="22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7403104"/>
                  </a:ext>
                </a:extLst>
              </a:tr>
              <a:tr h="190500">
                <a:tc>
                  <a:txBody>
                    <a:bodyPr/>
                    <a:lstStyle/>
                    <a:p>
                      <a:pPr algn="ctr">
                        <a:spcBef>
                          <a:spcPts val="200"/>
                        </a:spcBef>
                        <a:spcAft>
                          <a:spcPts val="0"/>
                        </a:spcAft>
                      </a:pPr>
                      <a:r>
                        <a:rPr lang="es-EC" sz="2200">
                          <a:effectLst/>
                        </a:rPr>
                        <a:t>17%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574</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552</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563</a:t>
                      </a:r>
                      <a:endParaRPr lang="es-EC" sz="2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8500806"/>
                  </a:ext>
                </a:extLst>
              </a:tr>
              <a:tr h="190500">
                <a:tc>
                  <a:txBody>
                    <a:bodyPr/>
                    <a:lstStyle/>
                    <a:p>
                      <a:pPr algn="ctr">
                        <a:spcBef>
                          <a:spcPts val="200"/>
                        </a:spcBef>
                        <a:spcAft>
                          <a:spcPts val="0"/>
                        </a:spcAft>
                      </a:pPr>
                      <a:r>
                        <a:rPr lang="es-EC" sz="2200">
                          <a:effectLst/>
                        </a:rPr>
                        <a:t>19%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444</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405</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424,5</a:t>
                      </a:r>
                      <a:endParaRPr lang="es-EC" sz="2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4027665"/>
                  </a:ext>
                </a:extLst>
              </a:tr>
              <a:tr h="190500">
                <a:tc>
                  <a:txBody>
                    <a:bodyPr/>
                    <a:lstStyle/>
                    <a:p>
                      <a:pPr algn="ctr">
                        <a:spcBef>
                          <a:spcPts val="200"/>
                        </a:spcBef>
                        <a:spcAft>
                          <a:spcPts val="0"/>
                        </a:spcAft>
                      </a:pPr>
                      <a:r>
                        <a:rPr lang="es-EC" sz="2200">
                          <a:effectLst/>
                        </a:rPr>
                        <a:t>50%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406</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399</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402,5</a:t>
                      </a:r>
                      <a:endParaRPr lang="es-EC" sz="2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327293"/>
                  </a:ext>
                </a:extLst>
              </a:tr>
            </a:tbl>
          </a:graphicData>
        </a:graphic>
      </p:graphicFrame>
    </p:spTree>
    <p:extLst>
      <p:ext uri="{BB962C8B-B14F-4D97-AF65-F5344CB8AC3E}">
        <p14:creationId xmlns:p14="http://schemas.microsoft.com/office/powerpoint/2010/main" val="13622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B6A1DD2E-8F5A-49CE-9B2D-20CA085FE5D8}"/>
              </a:ext>
            </a:extLst>
          </p:cNvPr>
          <p:cNvPicPr>
            <a:picLocks noChangeAspect="1"/>
          </p:cNvPicPr>
          <p:nvPr/>
        </p:nvPicPr>
        <p:blipFill>
          <a:blip r:embed="rId2"/>
          <a:stretch>
            <a:fillRect/>
          </a:stretch>
        </p:blipFill>
        <p:spPr>
          <a:xfrm>
            <a:off x="118533" y="3157394"/>
            <a:ext cx="2143125" cy="2143125"/>
          </a:xfrm>
          <a:prstGeom prst="rect">
            <a:avLst/>
          </a:prstGeom>
        </p:spPr>
      </p:pic>
      <p:pic>
        <p:nvPicPr>
          <p:cNvPr id="22" name="Imagen 21">
            <a:extLst>
              <a:ext uri="{FF2B5EF4-FFF2-40B4-BE49-F238E27FC236}">
                <a16:creationId xmlns:a16="http://schemas.microsoft.com/office/drawing/2014/main" id="{FFDC279C-6568-4E47-AB0C-D3974A560DAF}"/>
              </a:ext>
            </a:extLst>
          </p:cNvPr>
          <p:cNvPicPr>
            <a:picLocks noChangeAspect="1"/>
          </p:cNvPicPr>
          <p:nvPr/>
        </p:nvPicPr>
        <p:blipFill rotWithShape="1">
          <a:blip r:embed="rId3"/>
          <a:srcRect l="24314" t="7691"/>
          <a:stretch/>
        </p:blipFill>
        <p:spPr>
          <a:xfrm>
            <a:off x="1528748" y="4228956"/>
            <a:ext cx="1681448" cy="1574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1. GENERALIDADES: </a:t>
            </a:r>
            <a:r>
              <a:rPr lang="es-EC" sz="2000" dirty="0"/>
              <a:t>INTRODUCCIÓN - ANTECEDENTES.</a:t>
            </a:r>
            <a:endParaRPr lang="es-EC" sz="2400" dirty="0"/>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pic>
        <p:nvPicPr>
          <p:cNvPr id="7" name="Marcador de contenido 6">
            <a:extLst>
              <a:ext uri="{FF2B5EF4-FFF2-40B4-BE49-F238E27FC236}">
                <a16:creationId xmlns:a16="http://schemas.microsoft.com/office/drawing/2014/main" id="{2250F883-8F1D-4579-8623-F741D6403289}"/>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030344" y="1409177"/>
            <a:ext cx="2089717" cy="1835736"/>
          </a:xfrm>
        </p:spPr>
      </p:pic>
      <p:sp>
        <p:nvSpPr>
          <p:cNvPr id="10" name="CuadroTexto 9">
            <a:extLst>
              <a:ext uri="{FF2B5EF4-FFF2-40B4-BE49-F238E27FC236}">
                <a16:creationId xmlns:a16="http://schemas.microsoft.com/office/drawing/2014/main" id="{0476EDC0-0D57-4511-9797-3AEC5FAA2C47}"/>
              </a:ext>
            </a:extLst>
          </p:cNvPr>
          <p:cNvSpPr txBox="1"/>
          <p:nvPr/>
        </p:nvSpPr>
        <p:spPr>
          <a:xfrm>
            <a:off x="610809" y="1099896"/>
            <a:ext cx="3199915" cy="461665"/>
          </a:xfrm>
          <a:prstGeom prst="rect">
            <a:avLst/>
          </a:prstGeom>
          <a:noFill/>
        </p:spPr>
        <p:txBody>
          <a:bodyPr wrap="none" rtlCol="0">
            <a:spAutoFit/>
          </a:bodyPr>
          <a:lstStyle/>
          <a:p>
            <a:r>
              <a:rPr lang="es-EC" sz="2400" dirty="0">
                <a:latin typeface="Arial" panose="020B0604020202020204" pitchFamily="34" charset="0"/>
                <a:cs typeface="Arial" panose="020B0604020202020204" pitchFamily="34" charset="0"/>
              </a:rPr>
              <a:t>Desarrollo Económico</a:t>
            </a:r>
          </a:p>
        </p:txBody>
      </p:sp>
      <p:sp>
        <p:nvSpPr>
          <p:cNvPr id="11" name="CuadroTexto 10">
            <a:extLst>
              <a:ext uri="{FF2B5EF4-FFF2-40B4-BE49-F238E27FC236}">
                <a16:creationId xmlns:a16="http://schemas.microsoft.com/office/drawing/2014/main" id="{1DDC72D1-E533-4316-90DB-3F61604BC7E7}"/>
              </a:ext>
            </a:extLst>
          </p:cNvPr>
          <p:cNvSpPr txBox="1"/>
          <p:nvPr/>
        </p:nvSpPr>
        <p:spPr>
          <a:xfrm>
            <a:off x="4927358" y="993678"/>
            <a:ext cx="3714478" cy="830997"/>
          </a:xfrm>
          <a:prstGeom prst="rect">
            <a:avLst/>
          </a:prstGeom>
          <a:noFill/>
        </p:spPr>
        <p:txBody>
          <a:bodyPr wrap="none" rtlCol="0">
            <a:spAutoFit/>
          </a:bodyPr>
          <a:lstStyle/>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Nuevas tecnologías.</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Proyectos de obra civil.</a:t>
            </a:r>
          </a:p>
        </p:txBody>
      </p:sp>
      <p:sp>
        <p:nvSpPr>
          <p:cNvPr id="12" name="Flecha: a la derecha 11">
            <a:extLst>
              <a:ext uri="{FF2B5EF4-FFF2-40B4-BE49-F238E27FC236}">
                <a16:creationId xmlns:a16="http://schemas.microsoft.com/office/drawing/2014/main" id="{25D66E2D-3CC8-40FB-B9E3-94278559B7FB}"/>
              </a:ext>
            </a:extLst>
          </p:cNvPr>
          <p:cNvSpPr/>
          <p:nvPr/>
        </p:nvSpPr>
        <p:spPr>
          <a:xfrm>
            <a:off x="3844685" y="1176087"/>
            <a:ext cx="930515"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Imagen 13">
            <a:extLst>
              <a:ext uri="{FF2B5EF4-FFF2-40B4-BE49-F238E27FC236}">
                <a16:creationId xmlns:a16="http://schemas.microsoft.com/office/drawing/2014/main" id="{2242B8A1-5350-471F-8B10-1751A5E117EE}"/>
              </a:ext>
            </a:extLst>
          </p:cNvPr>
          <p:cNvPicPr>
            <a:picLocks noChangeAspect="1"/>
          </p:cNvPicPr>
          <p:nvPr/>
        </p:nvPicPr>
        <p:blipFill>
          <a:blip r:embed="rId6"/>
          <a:stretch>
            <a:fillRect/>
          </a:stretch>
        </p:blipFill>
        <p:spPr>
          <a:xfrm>
            <a:off x="8338546" y="871641"/>
            <a:ext cx="2030324" cy="1667574"/>
          </a:xfrm>
          <a:prstGeom prst="ellipse">
            <a:avLst/>
          </a:prstGeom>
          <a:ln>
            <a:noFill/>
          </a:ln>
          <a:effectLst>
            <a:softEdge rad="112500"/>
          </a:effectLst>
        </p:spPr>
      </p:pic>
      <p:sp>
        <p:nvSpPr>
          <p:cNvPr id="19" name="CuadroTexto 18">
            <a:extLst>
              <a:ext uri="{FF2B5EF4-FFF2-40B4-BE49-F238E27FC236}">
                <a16:creationId xmlns:a16="http://schemas.microsoft.com/office/drawing/2014/main" id="{BC99EE79-9308-45A7-A94F-E5E03C3F050F}"/>
              </a:ext>
            </a:extLst>
          </p:cNvPr>
          <p:cNvSpPr txBox="1"/>
          <p:nvPr/>
        </p:nvSpPr>
        <p:spPr>
          <a:xfrm>
            <a:off x="2210765" y="3673078"/>
            <a:ext cx="2241319" cy="830997"/>
          </a:xfrm>
          <a:prstGeom prst="rect">
            <a:avLst/>
          </a:prstGeom>
          <a:noFill/>
        </p:spPr>
        <p:txBody>
          <a:bodyPr wrap="none" rtlCol="0">
            <a:spAutoFit/>
          </a:bodyPr>
          <a:lstStyle/>
          <a:p>
            <a:r>
              <a:rPr lang="es-EC" sz="2400" dirty="0">
                <a:latin typeface="Arial" panose="020B0604020202020204" pitchFamily="34" charset="0"/>
                <a:cs typeface="Arial" panose="020B0604020202020204" pitchFamily="34" charset="0"/>
              </a:rPr>
              <a:t>Elaboración de</a:t>
            </a:r>
          </a:p>
          <a:p>
            <a:pPr algn="just"/>
            <a:r>
              <a:rPr lang="es-EC" sz="2400" dirty="0">
                <a:latin typeface="Arial" panose="020B0604020202020204" pitchFamily="34" charset="0"/>
                <a:cs typeface="Arial" panose="020B0604020202020204" pitchFamily="34" charset="0"/>
              </a:rPr>
              <a:t>Mampuestos</a:t>
            </a:r>
          </a:p>
        </p:txBody>
      </p:sp>
      <p:sp>
        <p:nvSpPr>
          <p:cNvPr id="20" name="Flecha: a la derecha 19">
            <a:extLst>
              <a:ext uri="{FF2B5EF4-FFF2-40B4-BE49-F238E27FC236}">
                <a16:creationId xmlns:a16="http://schemas.microsoft.com/office/drawing/2014/main" id="{73C39D39-2E5A-43C3-ADD6-D8EF617195B9}"/>
              </a:ext>
            </a:extLst>
          </p:cNvPr>
          <p:cNvSpPr/>
          <p:nvPr/>
        </p:nvSpPr>
        <p:spPr>
          <a:xfrm>
            <a:off x="4488128" y="3802760"/>
            <a:ext cx="930515"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7" name="Imagen 26">
            <a:extLst>
              <a:ext uri="{FF2B5EF4-FFF2-40B4-BE49-F238E27FC236}">
                <a16:creationId xmlns:a16="http://schemas.microsoft.com/office/drawing/2014/main" id="{4852471F-1819-485B-9440-B5E3E6A02DBF}"/>
              </a:ext>
            </a:extLst>
          </p:cNvPr>
          <p:cNvPicPr>
            <a:picLocks noChangeAspect="1"/>
          </p:cNvPicPr>
          <p:nvPr/>
        </p:nvPicPr>
        <p:blipFill rotWithShape="1">
          <a:blip r:embed="rId7">
            <a:extLst>
              <a:ext uri="{28A0092B-C50C-407E-A947-70E740481C1C}">
                <a14:useLocalDpi xmlns:a14="http://schemas.microsoft.com/office/drawing/2010/main" val="0"/>
              </a:ext>
            </a:extLst>
          </a:blip>
          <a:srcRect t="19663"/>
          <a:stretch/>
        </p:blipFill>
        <p:spPr>
          <a:xfrm>
            <a:off x="5969768" y="4048516"/>
            <a:ext cx="2790942" cy="1883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Imagen 28">
            <a:extLst>
              <a:ext uri="{FF2B5EF4-FFF2-40B4-BE49-F238E27FC236}">
                <a16:creationId xmlns:a16="http://schemas.microsoft.com/office/drawing/2014/main" id="{42CE38DD-F0ED-4BD3-85E1-BAC65A54C0D5}"/>
              </a:ext>
            </a:extLst>
          </p:cNvPr>
          <p:cNvPicPr>
            <a:picLocks noChangeAspect="1"/>
          </p:cNvPicPr>
          <p:nvPr/>
        </p:nvPicPr>
        <p:blipFill>
          <a:blip r:embed="rId8"/>
          <a:stretch>
            <a:fillRect/>
          </a:stretch>
        </p:blipFill>
        <p:spPr>
          <a:xfrm>
            <a:off x="5603725" y="2834367"/>
            <a:ext cx="2625875" cy="1724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CuadroTexto 29">
            <a:extLst>
              <a:ext uri="{FF2B5EF4-FFF2-40B4-BE49-F238E27FC236}">
                <a16:creationId xmlns:a16="http://schemas.microsoft.com/office/drawing/2014/main" id="{91B744B1-65B0-4FAC-A2E9-1C7D5A59EF75}"/>
              </a:ext>
            </a:extLst>
          </p:cNvPr>
          <p:cNvSpPr txBox="1"/>
          <p:nvPr/>
        </p:nvSpPr>
        <p:spPr>
          <a:xfrm>
            <a:off x="8344512" y="2971763"/>
            <a:ext cx="2239716" cy="830997"/>
          </a:xfrm>
          <a:prstGeom prst="rect">
            <a:avLst/>
          </a:prstGeom>
          <a:noFill/>
        </p:spPr>
        <p:txBody>
          <a:bodyPr wrap="none" rtlCol="0">
            <a:spAutoFit/>
          </a:bodyPr>
          <a:lstStyle/>
          <a:p>
            <a:pPr algn="just"/>
            <a:r>
              <a:rPr lang="es-EC" sz="2400" dirty="0">
                <a:latin typeface="Arial" panose="020B0604020202020204" pitchFamily="34" charset="0"/>
                <a:cs typeface="Arial" panose="020B0604020202020204" pitchFamily="34" charset="0"/>
              </a:rPr>
              <a:t>Explotación de</a:t>
            </a:r>
          </a:p>
          <a:p>
            <a:pPr algn="just"/>
            <a:r>
              <a:rPr lang="es-EC" sz="2400" dirty="0">
                <a:latin typeface="Arial" panose="020B0604020202020204" pitchFamily="34" charset="0"/>
                <a:cs typeface="Arial" panose="020B0604020202020204" pitchFamily="34" charset="0"/>
              </a:rPr>
              <a:t>Material pétreo</a:t>
            </a:r>
          </a:p>
        </p:txBody>
      </p:sp>
      <p:sp>
        <p:nvSpPr>
          <p:cNvPr id="31" name="Flecha: a la derecha 30">
            <a:extLst>
              <a:ext uri="{FF2B5EF4-FFF2-40B4-BE49-F238E27FC236}">
                <a16:creationId xmlns:a16="http://schemas.microsoft.com/office/drawing/2014/main" id="{C762D65F-7FA2-495A-90E4-8E9AEF3782DA}"/>
              </a:ext>
            </a:extLst>
          </p:cNvPr>
          <p:cNvSpPr/>
          <p:nvPr/>
        </p:nvSpPr>
        <p:spPr>
          <a:xfrm rot="5400000">
            <a:off x="6308714" y="2097196"/>
            <a:ext cx="930515"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CuadroTexto 31">
            <a:extLst>
              <a:ext uri="{FF2B5EF4-FFF2-40B4-BE49-F238E27FC236}">
                <a16:creationId xmlns:a16="http://schemas.microsoft.com/office/drawing/2014/main" id="{154786C7-8945-490B-9B49-399D052AD5F9}"/>
              </a:ext>
            </a:extLst>
          </p:cNvPr>
          <p:cNvSpPr txBox="1"/>
          <p:nvPr/>
        </p:nvSpPr>
        <p:spPr>
          <a:xfrm>
            <a:off x="8870273" y="4095264"/>
            <a:ext cx="2997194" cy="156966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s-EC" sz="2400" dirty="0">
                <a:latin typeface="Arial" panose="020B0604020202020204" pitchFamily="34" charset="0"/>
                <a:cs typeface="Arial" panose="020B0604020202020204" pitchFamily="34" charset="0"/>
              </a:rPr>
              <a:t>Sector de la construcción utiliza 40% de materia prima en el mundo</a:t>
            </a:r>
          </a:p>
        </p:txBody>
      </p:sp>
      <p:sp>
        <p:nvSpPr>
          <p:cNvPr id="18" name="CuadroTexto 17">
            <a:extLst>
              <a:ext uri="{FF2B5EF4-FFF2-40B4-BE49-F238E27FC236}">
                <a16:creationId xmlns:a16="http://schemas.microsoft.com/office/drawing/2014/main" id="{5896C1D1-43B9-4897-A7A2-95164DEE5900}"/>
              </a:ext>
            </a:extLst>
          </p:cNvPr>
          <p:cNvSpPr txBox="1"/>
          <p:nvPr/>
        </p:nvSpPr>
        <p:spPr>
          <a:xfrm>
            <a:off x="9951974" y="1193076"/>
            <a:ext cx="2188420" cy="1200329"/>
          </a:xfrm>
          <a:prstGeom prst="rect">
            <a:avLst/>
          </a:prstGeom>
          <a:solidFill>
            <a:srgbClr val="92D050"/>
          </a:solidFill>
        </p:spPr>
        <p:txBody>
          <a:bodyPr wrap="none" rtlCol="0">
            <a:spAutoFit/>
          </a:bodyPr>
          <a:lstStyle/>
          <a:p>
            <a:pPr marL="342900" indent="-342900" algn="just">
              <a:buFont typeface="Arial" panose="020B0604020202020204" pitchFamily="34" charset="0"/>
              <a:buChar char="•"/>
            </a:pPr>
            <a:r>
              <a:rPr lang="es-EC" sz="2400" b="1" dirty="0">
                <a:latin typeface="Arial" panose="020B0604020202020204" pitchFamily="34" charset="0"/>
                <a:cs typeface="Arial" panose="020B0604020202020204" pitchFamily="34" charset="0"/>
              </a:rPr>
              <a:t>Económico</a:t>
            </a:r>
          </a:p>
          <a:p>
            <a:pPr marL="342900" indent="-342900" algn="just">
              <a:buFont typeface="Arial" panose="020B0604020202020204" pitchFamily="34" charset="0"/>
              <a:buChar char="•"/>
            </a:pPr>
            <a:r>
              <a:rPr lang="es-EC" sz="2400" b="1" dirty="0">
                <a:latin typeface="Arial" panose="020B0604020202020204" pitchFamily="34" charset="0"/>
                <a:cs typeface="Arial" panose="020B0604020202020204" pitchFamily="34" charset="0"/>
              </a:rPr>
              <a:t>Social</a:t>
            </a:r>
          </a:p>
          <a:p>
            <a:pPr marL="342900" indent="-342900" algn="just">
              <a:buFont typeface="Arial" panose="020B0604020202020204" pitchFamily="34" charset="0"/>
              <a:buChar char="•"/>
            </a:pPr>
            <a:r>
              <a:rPr lang="es-EC" sz="2400" b="1" dirty="0">
                <a:latin typeface="Arial" panose="020B0604020202020204" pitchFamily="34" charset="0"/>
                <a:cs typeface="Arial" panose="020B0604020202020204" pitchFamily="34" charset="0"/>
              </a:rPr>
              <a:t>Ambiental</a:t>
            </a:r>
          </a:p>
        </p:txBody>
      </p:sp>
      <p:sp>
        <p:nvSpPr>
          <p:cNvPr id="24" name="CuadroTexto 23">
            <a:extLst>
              <a:ext uri="{FF2B5EF4-FFF2-40B4-BE49-F238E27FC236}">
                <a16:creationId xmlns:a16="http://schemas.microsoft.com/office/drawing/2014/main" id="{E5078B69-F436-4F10-B7DF-BD5C4E3E19E9}"/>
              </a:ext>
            </a:extLst>
          </p:cNvPr>
          <p:cNvSpPr txBox="1"/>
          <p:nvPr/>
        </p:nvSpPr>
        <p:spPr>
          <a:xfrm>
            <a:off x="9922637" y="729005"/>
            <a:ext cx="2188420" cy="461665"/>
          </a:xfrm>
          <a:prstGeom prst="rect">
            <a:avLst/>
          </a:prstGeom>
          <a:solidFill>
            <a:schemeClr val="accent1">
              <a:lumMod val="40000"/>
              <a:lumOff val="60000"/>
            </a:schemeClr>
          </a:solidFill>
        </p:spPr>
        <p:txBody>
          <a:bodyPr wrap="square" rtlCol="0">
            <a:spAutoFit/>
          </a:bodyPr>
          <a:lstStyle/>
          <a:p>
            <a:pPr algn="ctr"/>
            <a:r>
              <a:rPr lang="es-EC" sz="2400" b="1" dirty="0">
                <a:solidFill>
                  <a:srgbClr val="FF0000"/>
                </a:solidFill>
                <a:latin typeface="Arial" panose="020B0604020202020204" pitchFamily="34" charset="0"/>
                <a:cs typeface="Arial" panose="020B0604020202020204" pitchFamily="34" charset="0"/>
              </a:rPr>
              <a:t>Equilibrio</a:t>
            </a:r>
          </a:p>
        </p:txBody>
      </p:sp>
    </p:spTree>
    <p:extLst>
      <p:ext uri="{BB962C8B-B14F-4D97-AF65-F5344CB8AC3E}">
        <p14:creationId xmlns:p14="http://schemas.microsoft.com/office/powerpoint/2010/main" val="1078583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6. RESULTADOS.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pic>
        <p:nvPicPr>
          <p:cNvPr id="6" name="Marcador de contenido 6" descr="C:\Users\Darwin\Documents\ESPE\PROYECTO DE TITULACIÓN\TESIS\FOTOS\TESIS\20180717_092612.jpg">
            <a:extLst>
              <a:ext uri="{FF2B5EF4-FFF2-40B4-BE49-F238E27FC236}">
                <a16:creationId xmlns:a16="http://schemas.microsoft.com/office/drawing/2014/main" id="{9576348E-A300-4FD9-A2BF-43CB81B11325}"/>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74340" y="1875136"/>
            <a:ext cx="3924300" cy="4114743"/>
          </a:xfrm>
          <a:prstGeom prst="rect">
            <a:avLst/>
          </a:prstGeom>
          <a:noFill/>
          <a:ln>
            <a:noFill/>
          </a:ln>
        </p:spPr>
      </p:pic>
      <p:sp>
        <p:nvSpPr>
          <p:cNvPr id="7" name="Rectángulo 6">
            <a:extLst>
              <a:ext uri="{FF2B5EF4-FFF2-40B4-BE49-F238E27FC236}">
                <a16:creationId xmlns:a16="http://schemas.microsoft.com/office/drawing/2014/main" id="{5F201C14-1164-43B7-AD20-49F626B61467}"/>
              </a:ext>
            </a:extLst>
          </p:cNvPr>
          <p:cNvSpPr/>
          <p:nvPr/>
        </p:nvSpPr>
        <p:spPr>
          <a:xfrm>
            <a:off x="610809" y="1038340"/>
            <a:ext cx="4183518" cy="523220"/>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sz="2800" b="1" dirty="0">
                <a:solidFill>
                  <a:sysClr val="windowText" lastClr="000000"/>
                </a:solidFill>
              </a:rPr>
              <a:t>RESISTENCIA A LA FLEXIÓN</a:t>
            </a:r>
          </a:p>
        </p:txBody>
      </p:sp>
      <p:graphicFrame>
        <p:nvGraphicFramePr>
          <p:cNvPr id="4" name="Tabla 3">
            <a:extLst>
              <a:ext uri="{FF2B5EF4-FFF2-40B4-BE49-F238E27FC236}">
                <a16:creationId xmlns:a16="http://schemas.microsoft.com/office/drawing/2014/main" id="{4D112A45-08DA-4CAE-8ED4-1972C333E902}"/>
              </a:ext>
            </a:extLst>
          </p:cNvPr>
          <p:cNvGraphicFramePr>
            <a:graphicFrameLocks noGrp="1"/>
          </p:cNvGraphicFramePr>
          <p:nvPr>
            <p:extLst>
              <p:ext uri="{D42A27DB-BD31-4B8C-83A1-F6EECF244321}">
                <p14:modId xmlns:p14="http://schemas.microsoft.com/office/powerpoint/2010/main" val="1122302545"/>
              </p:ext>
            </p:extLst>
          </p:nvPr>
        </p:nvGraphicFramePr>
        <p:xfrm>
          <a:off x="5856811" y="992997"/>
          <a:ext cx="5724380" cy="4712751"/>
        </p:xfrm>
        <a:graphic>
          <a:graphicData uri="http://schemas.openxmlformats.org/drawingml/2006/table">
            <a:tbl>
              <a:tblPr firstRow="1" firstCol="1" bandRow="1">
                <a:tableStyleId>{93296810-A885-4BE3-A3E7-6D5BEEA58F35}</a:tableStyleId>
              </a:tblPr>
              <a:tblGrid>
                <a:gridCol w="1431095">
                  <a:extLst>
                    <a:ext uri="{9D8B030D-6E8A-4147-A177-3AD203B41FA5}">
                      <a16:colId xmlns:a16="http://schemas.microsoft.com/office/drawing/2014/main" val="2870005326"/>
                    </a:ext>
                  </a:extLst>
                </a:gridCol>
                <a:gridCol w="1431095">
                  <a:extLst>
                    <a:ext uri="{9D8B030D-6E8A-4147-A177-3AD203B41FA5}">
                      <a16:colId xmlns:a16="http://schemas.microsoft.com/office/drawing/2014/main" val="3836198511"/>
                    </a:ext>
                  </a:extLst>
                </a:gridCol>
                <a:gridCol w="1431095">
                  <a:extLst>
                    <a:ext uri="{9D8B030D-6E8A-4147-A177-3AD203B41FA5}">
                      <a16:colId xmlns:a16="http://schemas.microsoft.com/office/drawing/2014/main" val="1712793221"/>
                    </a:ext>
                  </a:extLst>
                </a:gridCol>
                <a:gridCol w="1431095">
                  <a:extLst>
                    <a:ext uri="{9D8B030D-6E8A-4147-A177-3AD203B41FA5}">
                      <a16:colId xmlns:a16="http://schemas.microsoft.com/office/drawing/2014/main" val="3328415272"/>
                    </a:ext>
                  </a:extLst>
                </a:gridCol>
              </a:tblGrid>
              <a:tr h="453317">
                <a:tc gridSpan="4">
                  <a:txBody>
                    <a:bodyPr/>
                    <a:lstStyle/>
                    <a:p>
                      <a:pPr algn="ctr">
                        <a:spcBef>
                          <a:spcPts val="200"/>
                        </a:spcBef>
                        <a:spcAft>
                          <a:spcPts val="0"/>
                        </a:spcAft>
                      </a:pPr>
                      <a:r>
                        <a:rPr lang="es-EC" sz="2200" dirty="0">
                          <a:effectLst/>
                        </a:rPr>
                        <a:t>Panel Tipo II</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60777852"/>
                  </a:ext>
                </a:extLst>
              </a:tr>
              <a:tr h="453317">
                <a:tc rowSpan="2">
                  <a:txBody>
                    <a:bodyPr/>
                    <a:lstStyle/>
                    <a:p>
                      <a:pPr algn="ctr">
                        <a:spcBef>
                          <a:spcPts val="200"/>
                        </a:spcBef>
                        <a:spcAft>
                          <a:spcPts val="0"/>
                        </a:spcAft>
                      </a:pPr>
                      <a:r>
                        <a:rPr lang="es-EC" sz="2200">
                          <a:effectLst/>
                        </a:rPr>
                        <a:t>% DE CAUCHO</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lgn="ctr">
                        <a:spcBef>
                          <a:spcPts val="200"/>
                        </a:spcBef>
                        <a:spcAft>
                          <a:spcPts val="0"/>
                        </a:spcAft>
                      </a:pPr>
                      <a:r>
                        <a:rPr lang="es-EC" sz="2200" dirty="0">
                          <a:effectLst/>
                        </a:rPr>
                        <a:t>CARGA MÁXIMA RESISTIDA (kg)</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75863795"/>
                  </a:ext>
                </a:extLst>
              </a:tr>
              <a:tr h="453317">
                <a:tc vMerge="1">
                  <a:txBody>
                    <a:bodyPr/>
                    <a:lstStyle/>
                    <a:p>
                      <a:endParaRPr lang="es-EC"/>
                    </a:p>
                  </a:txBody>
                  <a:tcPr/>
                </a:tc>
                <a:tc>
                  <a:txBody>
                    <a:bodyPr/>
                    <a:lstStyle/>
                    <a:p>
                      <a:pPr algn="ctr">
                        <a:spcBef>
                          <a:spcPts val="200"/>
                        </a:spcBef>
                        <a:spcAft>
                          <a:spcPts val="0"/>
                        </a:spcAft>
                      </a:pPr>
                      <a:r>
                        <a:rPr lang="es-EC" sz="2200">
                          <a:effectLst/>
                        </a:rPr>
                        <a:t>MUESTRA 1</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MUESTRA 2</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PROMEDIO</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0201422"/>
                  </a:ext>
                </a:extLst>
              </a:tr>
              <a:tr h="453317">
                <a:tc>
                  <a:txBody>
                    <a:bodyPr/>
                    <a:lstStyle/>
                    <a:p>
                      <a:pPr algn="ctr">
                        <a:spcBef>
                          <a:spcPts val="200"/>
                        </a:spcBef>
                        <a:spcAft>
                          <a:spcPts val="0"/>
                        </a:spcAft>
                      </a:pPr>
                      <a:r>
                        <a:rPr lang="es-EC" sz="2200">
                          <a:effectLst/>
                        </a:rPr>
                        <a:t>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336</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319</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327,5</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9767923"/>
                  </a:ext>
                </a:extLst>
              </a:tr>
              <a:tr h="453317">
                <a:tc>
                  <a:txBody>
                    <a:bodyPr/>
                    <a:lstStyle/>
                    <a:p>
                      <a:pPr algn="ctr">
                        <a:spcBef>
                          <a:spcPts val="200"/>
                        </a:spcBef>
                        <a:spcAft>
                          <a:spcPts val="0"/>
                        </a:spcAft>
                      </a:pPr>
                      <a:r>
                        <a:rPr lang="es-EC" sz="2200">
                          <a:effectLst/>
                        </a:rPr>
                        <a:t>15%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379</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342</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b="1" dirty="0">
                          <a:solidFill>
                            <a:srgbClr val="FF0000"/>
                          </a:solidFill>
                          <a:effectLst/>
                        </a:rPr>
                        <a:t>360,5</a:t>
                      </a:r>
                      <a:endParaRPr lang="es-EC" sz="2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300603"/>
                  </a:ext>
                </a:extLst>
              </a:tr>
              <a:tr h="453317">
                <a:tc>
                  <a:txBody>
                    <a:bodyPr/>
                    <a:lstStyle/>
                    <a:p>
                      <a:pPr algn="ctr">
                        <a:spcBef>
                          <a:spcPts val="200"/>
                        </a:spcBef>
                        <a:spcAft>
                          <a:spcPts val="0"/>
                        </a:spcAft>
                      </a:pPr>
                      <a:r>
                        <a:rPr lang="es-EC" sz="2200">
                          <a:effectLst/>
                        </a:rPr>
                        <a:t>17%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270</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290</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280</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5303406"/>
                  </a:ext>
                </a:extLst>
              </a:tr>
              <a:tr h="453317">
                <a:tc>
                  <a:txBody>
                    <a:bodyPr/>
                    <a:lstStyle/>
                    <a:p>
                      <a:pPr algn="ctr">
                        <a:spcBef>
                          <a:spcPts val="200"/>
                        </a:spcBef>
                        <a:spcAft>
                          <a:spcPts val="0"/>
                        </a:spcAft>
                      </a:pPr>
                      <a:r>
                        <a:rPr lang="es-EC" sz="2200">
                          <a:effectLst/>
                        </a:rPr>
                        <a:t>19%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295</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276</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285,5</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5268285"/>
                  </a:ext>
                </a:extLst>
              </a:tr>
              <a:tr h="453317">
                <a:tc>
                  <a:txBody>
                    <a:bodyPr/>
                    <a:lstStyle/>
                    <a:p>
                      <a:pPr algn="ctr">
                        <a:spcBef>
                          <a:spcPts val="200"/>
                        </a:spcBef>
                        <a:spcAft>
                          <a:spcPts val="0"/>
                        </a:spcAft>
                      </a:pPr>
                      <a:r>
                        <a:rPr lang="es-EC" sz="2200">
                          <a:effectLst/>
                        </a:rPr>
                        <a:t>50%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232</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219</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225,5</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3430772"/>
                  </a:ext>
                </a:extLst>
              </a:tr>
            </a:tbl>
          </a:graphicData>
        </a:graphic>
      </p:graphicFrame>
      <p:sp>
        <p:nvSpPr>
          <p:cNvPr id="3" name="Elipse 2">
            <a:extLst>
              <a:ext uri="{FF2B5EF4-FFF2-40B4-BE49-F238E27FC236}">
                <a16:creationId xmlns:a16="http://schemas.microsoft.com/office/drawing/2014/main" id="{2A395D8A-1AD1-48DD-BE07-5BFEA30405A7}"/>
              </a:ext>
            </a:extLst>
          </p:cNvPr>
          <p:cNvSpPr/>
          <p:nvPr/>
        </p:nvSpPr>
        <p:spPr>
          <a:xfrm>
            <a:off x="5580185" y="2845279"/>
            <a:ext cx="6032697" cy="1008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4930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6. RESULTADOS.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pic>
        <p:nvPicPr>
          <p:cNvPr id="6" name="Marcador de contenido 5" descr="C:\Users\Darwin\Documents\ESPE\PROYECTO DE TITULACIÓN\TESIS\FOTOS\TESIS\20180717_085123.jpg">
            <a:extLst>
              <a:ext uri="{FF2B5EF4-FFF2-40B4-BE49-F238E27FC236}">
                <a16:creationId xmlns:a16="http://schemas.microsoft.com/office/drawing/2014/main" id="{1F03CDF4-6748-40AB-B1C5-28EA63A724D8}"/>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1929" y="2037311"/>
            <a:ext cx="2806096" cy="2402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ángulo 6">
            <a:extLst>
              <a:ext uri="{FF2B5EF4-FFF2-40B4-BE49-F238E27FC236}">
                <a16:creationId xmlns:a16="http://schemas.microsoft.com/office/drawing/2014/main" id="{AAD39608-B17B-4DE2-A026-5F94C2D4FAF3}"/>
              </a:ext>
            </a:extLst>
          </p:cNvPr>
          <p:cNvSpPr/>
          <p:nvPr/>
        </p:nvSpPr>
        <p:spPr>
          <a:xfrm>
            <a:off x="1345679" y="1096332"/>
            <a:ext cx="958596" cy="523220"/>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sz="2800" b="1" dirty="0">
                <a:solidFill>
                  <a:sysClr val="windowText" lastClr="000000"/>
                </a:solidFill>
              </a:rPr>
              <a:t>PESO</a:t>
            </a:r>
          </a:p>
        </p:txBody>
      </p:sp>
      <p:graphicFrame>
        <p:nvGraphicFramePr>
          <p:cNvPr id="4" name="Tabla 3">
            <a:extLst>
              <a:ext uri="{FF2B5EF4-FFF2-40B4-BE49-F238E27FC236}">
                <a16:creationId xmlns:a16="http://schemas.microsoft.com/office/drawing/2014/main" id="{D7DDD035-87FA-409D-8393-81D469E090CC}"/>
              </a:ext>
            </a:extLst>
          </p:cNvPr>
          <p:cNvGraphicFramePr>
            <a:graphicFrameLocks noGrp="1"/>
          </p:cNvGraphicFramePr>
          <p:nvPr>
            <p:extLst>
              <p:ext uri="{D42A27DB-BD31-4B8C-83A1-F6EECF244321}">
                <p14:modId xmlns:p14="http://schemas.microsoft.com/office/powerpoint/2010/main" val="2632262744"/>
              </p:ext>
            </p:extLst>
          </p:nvPr>
        </p:nvGraphicFramePr>
        <p:xfrm>
          <a:off x="3486414" y="992997"/>
          <a:ext cx="8324850" cy="2346960"/>
        </p:xfrm>
        <a:graphic>
          <a:graphicData uri="http://schemas.openxmlformats.org/drawingml/2006/table">
            <a:tbl>
              <a:tblPr firstRow="1" firstCol="1" bandRow="1">
                <a:tableStyleId>{93296810-A885-4BE3-A3E7-6D5BEEA58F35}</a:tableStyleId>
              </a:tblPr>
              <a:tblGrid>
                <a:gridCol w="1664970">
                  <a:extLst>
                    <a:ext uri="{9D8B030D-6E8A-4147-A177-3AD203B41FA5}">
                      <a16:colId xmlns:a16="http://schemas.microsoft.com/office/drawing/2014/main" val="2659554938"/>
                    </a:ext>
                  </a:extLst>
                </a:gridCol>
                <a:gridCol w="1664970">
                  <a:extLst>
                    <a:ext uri="{9D8B030D-6E8A-4147-A177-3AD203B41FA5}">
                      <a16:colId xmlns:a16="http://schemas.microsoft.com/office/drawing/2014/main" val="2225110484"/>
                    </a:ext>
                  </a:extLst>
                </a:gridCol>
                <a:gridCol w="1664970">
                  <a:extLst>
                    <a:ext uri="{9D8B030D-6E8A-4147-A177-3AD203B41FA5}">
                      <a16:colId xmlns:a16="http://schemas.microsoft.com/office/drawing/2014/main" val="2642874936"/>
                    </a:ext>
                  </a:extLst>
                </a:gridCol>
                <a:gridCol w="1664970">
                  <a:extLst>
                    <a:ext uri="{9D8B030D-6E8A-4147-A177-3AD203B41FA5}">
                      <a16:colId xmlns:a16="http://schemas.microsoft.com/office/drawing/2014/main" val="3175389650"/>
                    </a:ext>
                  </a:extLst>
                </a:gridCol>
                <a:gridCol w="1664970">
                  <a:extLst>
                    <a:ext uri="{9D8B030D-6E8A-4147-A177-3AD203B41FA5}">
                      <a16:colId xmlns:a16="http://schemas.microsoft.com/office/drawing/2014/main" val="1070499712"/>
                    </a:ext>
                  </a:extLst>
                </a:gridCol>
              </a:tblGrid>
              <a:tr h="190500">
                <a:tc rowSpan="2">
                  <a:txBody>
                    <a:bodyPr/>
                    <a:lstStyle/>
                    <a:p>
                      <a:pPr algn="ctr">
                        <a:spcBef>
                          <a:spcPts val="200"/>
                        </a:spcBef>
                        <a:spcAft>
                          <a:spcPts val="0"/>
                        </a:spcAft>
                      </a:pPr>
                      <a:r>
                        <a:rPr lang="es-EC" sz="2200" dirty="0">
                          <a:effectLst/>
                        </a:rPr>
                        <a:t>% DE CAUCHO</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4">
                  <a:txBody>
                    <a:bodyPr/>
                    <a:lstStyle/>
                    <a:p>
                      <a:pPr algn="ctr">
                        <a:spcBef>
                          <a:spcPts val="200"/>
                        </a:spcBef>
                        <a:spcAft>
                          <a:spcPts val="0"/>
                        </a:spcAft>
                      </a:pPr>
                      <a:r>
                        <a:rPr lang="es-EC" sz="2200">
                          <a:effectLst/>
                        </a:rPr>
                        <a:t>PESO (kg)</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64869583"/>
                  </a:ext>
                </a:extLst>
              </a:tr>
              <a:tr h="200025">
                <a:tc vMerge="1">
                  <a:txBody>
                    <a:bodyPr/>
                    <a:lstStyle/>
                    <a:p>
                      <a:endParaRPr lang="es-EC"/>
                    </a:p>
                  </a:txBody>
                  <a:tcPr/>
                </a:tc>
                <a:tc>
                  <a:txBody>
                    <a:bodyPr/>
                    <a:lstStyle/>
                    <a:p>
                      <a:pPr algn="ctr">
                        <a:spcBef>
                          <a:spcPts val="200"/>
                        </a:spcBef>
                        <a:spcAft>
                          <a:spcPts val="0"/>
                        </a:spcAft>
                      </a:pPr>
                      <a:r>
                        <a:rPr lang="es-EC" sz="2200">
                          <a:effectLst/>
                        </a:rPr>
                        <a:t>MUESTRA 1</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MUESTRA 2</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MUESTRA 3</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PROMEDIO</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02751798"/>
                  </a:ext>
                </a:extLst>
              </a:tr>
              <a:tr h="200025">
                <a:tc>
                  <a:txBody>
                    <a:bodyPr/>
                    <a:lstStyle/>
                    <a:p>
                      <a:pPr algn="ctr">
                        <a:spcBef>
                          <a:spcPts val="200"/>
                        </a:spcBef>
                        <a:spcAft>
                          <a:spcPts val="0"/>
                        </a:spcAft>
                      </a:pPr>
                      <a:r>
                        <a:rPr lang="es-EC" sz="2200">
                          <a:effectLst/>
                        </a:rPr>
                        <a:t>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73,4</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74,2</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75,40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74,33</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7756054"/>
                  </a:ext>
                </a:extLst>
              </a:tr>
              <a:tr h="200025">
                <a:tc>
                  <a:txBody>
                    <a:bodyPr/>
                    <a:lstStyle/>
                    <a:p>
                      <a:pPr algn="ctr">
                        <a:spcBef>
                          <a:spcPts val="200"/>
                        </a:spcBef>
                        <a:spcAft>
                          <a:spcPts val="0"/>
                        </a:spcAft>
                      </a:pPr>
                      <a:r>
                        <a:rPr lang="es-EC" sz="2200">
                          <a:effectLst/>
                        </a:rPr>
                        <a:t>15%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69,2</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69,8</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68,20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69,07</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0473781"/>
                  </a:ext>
                </a:extLst>
              </a:tr>
              <a:tr h="190500">
                <a:tc>
                  <a:txBody>
                    <a:bodyPr/>
                    <a:lstStyle/>
                    <a:p>
                      <a:pPr algn="ctr">
                        <a:spcBef>
                          <a:spcPts val="200"/>
                        </a:spcBef>
                        <a:spcAft>
                          <a:spcPts val="0"/>
                        </a:spcAft>
                      </a:pPr>
                      <a:r>
                        <a:rPr lang="es-EC" sz="2200">
                          <a:effectLst/>
                        </a:rPr>
                        <a:t>17%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67,5</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69,3</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66,60</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67,80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2944300"/>
                  </a:ext>
                </a:extLst>
              </a:tr>
              <a:tr h="190500">
                <a:tc>
                  <a:txBody>
                    <a:bodyPr/>
                    <a:lstStyle/>
                    <a:p>
                      <a:pPr algn="ctr">
                        <a:spcBef>
                          <a:spcPts val="200"/>
                        </a:spcBef>
                        <a:spcAft>
                          <a:spcPts val="0"/>
                        </a:spcAft>
                      </a:pPr>
                      <a:r>
                        <a:rPr lang="es-EC" sz="2200">
                          <a:effectLst/>
                        </a:rPr>
                        <a:t>19%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65,4</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69,4</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65,20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66,67</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7785510"/>
                  </a:ext>
                </a:extLst>
              </a:tr>
              <a:tr h="200025">
                <a:tc>
                  <a:txBody>
                    <a:bodyPr/>
                    <a:lstStyle/>
                    <a:p>
                      <a:pPr algn="ctr">
                        <a:spcBef>
                          <a:spcPts val="200"/>
                        </a:spcBef>
                        <a:spcAft>
                          <a:spcPts val="0"/>
                        </a:spcAft>
                      </a:pPr>
                      <a:r>
                        <a:rPr lang="es-EC" sz="2200">
                          <a:effectLst/>
                        </a:rPr>
                        <a:t>50%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61</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63</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62,40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62,13</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82726872"/>
                  </a:ext>
                </a:extLst>
              </a:tr>
            </a:tbl>
          </a:graphicData>
        </a:graphic>
      </p:graphicFrame>
      <p:graphicFrame>
        <p:nvGraphicFramePr>
          <p:cNvPr id="8" name="Tabla 7">
            <a:extLst>
              <a:ext uri="{FF2B5EF4-FFF2-40B4-BE49-F238E27FC236}">
                <a16:creationId xmlns:a16="http://schemas.microsoft.com/office/drawing/2014/main" id="{4E524265-02B5-4B7F-A51B-6CA7410F1285}"/>
              </a:ext>
            </a:extLst>
          </p:cNvPr>
          <p:cNvGraphicFramePr>
            <a:graphicFrameLocks noGrp="1"/>
          </p:cNvGraphicFramePr>
          <p:nvPr>
            <p:extLst>
              <p:ext uri="{D42A27DB-BD31-4B8C-83A1-F6EECF244321}">
                <p14:modId xmlns:p14="http://schemas.microsoft.com/office/powerpoint/2010/main" val="901507469"/>
              </p:ext>
            </p:extLst>
          </p:nvPr>
        </p:nvGraphicFramePr>
        <p:xfrm>
          <a:off x="5895604" y="3562048"/>
          <a:ext cx="3506470" cy="2372360"/>
        </p:xfrm>
        <a:graphic>
          <a:graphicData uri="http://schemas.openxmlformats.org/drawingml/2006/table">
            <a:tbl>
              <a:tblPr firstRow="1" firstCol="1" bandRow="1">
                <a:tableStyleId>{93296810-A885-4BE3-A3E7-6D5BEEA58F35}</a:tableStyleId>
              </a:tblPr>
              <a:tblGrid>
                <a:gridCol w="1963979">
                  <a:extLst>
                    <a:ext uri="{9D8B030D-6E8A-4147-A177-3AD203B41FA5}">
                      <a16:colId xmlns:a16="http://schemas.microsoft.com/office/drawing/2014/main" val="1628404450"/>
                    </a:ext>
                  </a:extLst>
                </a:gridCol>
                <a:gridCol w="1542491">
                  <a:extLst>
                    <a:ext uri="{9D8B030D-6E8A-4147-A177-3AD203B41FA5}">
                      <a16:colId xmlns:a16="http://schemas.microsoft.com/office/drawing/2014/main" val="1333231361"/>
                    </a:ext>
                  </a:extLst>
                </a:gridCol>
              </a:tblGrid>
              <a:tr h="396875">
                <a:tc>
                  <a:txBody>
                    <a:bodyPr/>
                    <a:lstStyle/>
                    <a:p>
                      <a:pPr algn="ctr">
                        <a:spcBef>
                          <a:spcPts val="200"/>
                        </a:spcBef>
                        <a:spcAft>
                          <a:spcPts val="0"/>
                        </a:spcAft>
                      </a:pPr>
                      <a:r>
                        <a:rPr lang="es-EC" sz="2200">
                          <a:effectLst/>
                        </a:rPr>
                        <a:t>% DE </a:t>
                      </a:r>
                    </a:p>
                    <a:p>
                      <a:pPr algn="ctr">
                        <a:spcBef>
                          <a:spcPts val="200"/>
                        </a:spcBef>
                        <a:spcAft>
                          <a:spcPts val="0"/>
                        </a:spcAft>
                      </a:pPr>
                      <a:r>
                        <a:rPr lang="es-EC" sz="2200">
                          <a:effectLst/>
                        </a:rPr>
                        <a:t>CAUCHO</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PORCENTAJE</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1131896"/>
                  </a:ext>
                </a:extLst>
              </a:tr>
              <a:tr h="200025">
                <a:tc>
                  <a:txBody>
                    <a:bodyPr/>
                    <a:lstStyle/>
                    <a:p>
                      <a:pPr algn="ctr">
                        <a:spcBef>
                          <a:spcPts val="200"/>
                        </a:spcBef>
                        <a:spcAft>
                          <a:spcPts val="0"/>
                        </a:spcAft>
                      </a:pPr>
                      <a:r>
                        <a:rPr lang="es-EC" sz="2200">
                          <a:effectLst/>
                        </a:rPr>
                        <a:t>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0,00%</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7495329"/>
                  </a:ext>
                </a:extLst>
              </a:tr>
              <a:tr h="200025">
                <a:tc>
                  <a:txBody>
                    <a:bodyPr/>
                    <a:lstStyle/>
                    <a:p>
                      <a:pPr algn="ctr">
                        <a:spcBef>
                          <a:spcPts val="200"/>
                        </a:spcBef>
                        <a:spcAft>
                          <a:spcPts val="0"/>
                        </a:spcAft>
                      </a:pPr>
                      <a:r>
                        <a:rPr lang="es-EC" sz="2200">
                          <a:effectLst/>
                        </a:rPr>
                        <a:t>15%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7,09%</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4485836"/>
                  </a:ext>
                </a:extLst>
              </a:tr>
              <a:tr h="190500">
                <a:tc>
                  <a:txBody>
                    <a:bodyPr/>
                    <a:lstStyle/>
                    <a:p>
                      <a:pPr algn="ctr">
                        <a:spcBef>
                          <a:spcPts val="200"/>
                        </a:spcBef>
                        <a:spcAft>
                          <a:spcPts val="0"/>
                        </a:spcAft>
                      </a:pPr>
                      <a:r>
                        <a:rPr lang="es-EC" sz="2200">
                          <a:effectLst/>
                        </a:rPr>
                        <a:t>17%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8,79%</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6458039"/>
                  </a:ext>
                </a:extLst>
              </a:tr>
              <a:tr h="190500">
                <a:tc>
                  <a:txBody>
                    <a:bodyPr/>
                    <a:lstStyle/>
                    <a:p>
                      <a:pPr algn="ctr">
                        <a:spcBef>
                          <a:spcPts val="200"/>
                        </a:spcBef>
                        <a:spcAft>
                          <a:spcPts val="0"/>
                        </a:spcAft>
                      </a:pPr>
                      <a:r>
                        <a:rPr lang="es-EC" sz="2200">
                          <a:effectLst/>
                        </a:rPr>
                        <a:t>19%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a:effectLst/>
                        </a:rPr>
                        <a:t>10,31%</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2011357"/>
                  </a:ext>
                </a:extLst>
              </a:tr>
              <a:tr h="200025">
                <a:tc>
                  <a:txBody>
                    <a:bodyPr/>
                    <a:lstStyle/>
                    <a:p>
                      <a:pPr algn="ctr">
                        <a:spcBef>
                          <a:spcPts val="200"/>
                        </a:spcBef>
                        <a:spcAft>
                          <a:spcPts val="0"/>
                        </a:spcAft>
                      </a:pPr>
                      <a:r>
                        <a:rPr lang="es-EC" sz="2200">
                          <a:effectLst/>
                        </a:rPr>
                        <a:t>50% H_NFU</a:t>
                      </a:r>
                      <a:endParaRPr lang="es-EC"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00"/>
                        </a:spcBef>
                        <a:spcAft>
                          <a:spcPts val="0"/>
                        </a:spcAft>
                      </a:pPr>
                      <a:r>
                        <a:rPr lang="es-EC" sz="2200" dirty="0">
                          <a:effectLst/>
                        </a:rPr>
                        <a:t>16,41%</a:t>
                      </a:r>
                      <a:endParaRPr lang="es-EC"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2899722"/>
                  </a:ext>
                </a:extLst>
              </a:tr>
            </a:tbl>
          </a:graphicData>
        </a:graphic>
      </p:graphicFrame>
      <p:sp>
        <p:nvSpPr>
          <p:cNvPr id="9" name="Rectángulo 8">
            <a:extLst>
              <a:ext uri="{FF2B5EF4-FFF2-40B4-BE49-F238E27FC236}">
                <a16:creationId xmlns:a16="http://schemas.microsoft.com/office/drawing/2014/main" id="{1A62C66D-C39B-46CD-9FCE-75B2DE4DEF9C}"/>
              </a:ext>
            </a:extLst>
          </p:cNvPr>
          <p:cNvSpPr/>
          <p:nvPr/>
        </p:nvSpPr>
        <p:spPr>
          <a:xfrm>
            <a:off x="4345929" y="4133716"/>
            <a:ext cx="1549675" cy="1015663"/>
          </a:xfrm>
          <a:prstGeom prst="rect">
            <a:avLst/>
          </a:prstGeom>
        </p:spPr>
        <p:txBody>
          <a:bodyPr wrap="square">
            <a:spAutoFit/>
          </a:bodyPr>
          <a:lstStyle/>
          <a:p>
            <a:pPr algn="ctr"/>
            <a:r>
              <a:rPr lang="es-EC" sz="2000" b="1" dirty="0">
                <a:solidFill>
                  <a:sysClr val="windowText" lastClr="000000"/>
                </a:solidFill>
              </a:rPr>
              <a:t>% DE REDUCCIÓN DE PESO</a:t>
            </a:r>
          </a:p>
        </p:txBody>
      </p:sp>
    </p:spTree>
    <p:extLst>
      <p:ext uri="{BB962C8B-B14F-4D97-AF65-F5344CB8AC3E}">
        <p14:creationId xmlns:p14="http://schemas.microsoft.com/office/powerpoint/2010/main" val="3902138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6. RESULTADOS.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7" name="Rectángulo 6">
            <a:extLst>
              <a:ext uri="{FF2B5EF4-FFF2-40B4-BE49-F238E27FC236}">
                <a16:creationId xmlns:a16="http://schemas.microsoft.com/office/drawing/2014/main" id="{C83D94F2-1C1C-40DB-9C3B-D9456CD91BD3}"/>
              </a:ext>
            </a:extLst>
          </p:cNvPr>
          <p:cNvSpPr/>
          <p:nvPr/>
        </p:nvSpPr>
        <p:spPr>
          <a:xfrm>
            <a:off x="1345679" y="1096332"/>
            <a:ext cx="4087401" cy="523220"/>
          </a:xfrm>
          <a:prstGeom prst="rect">
            <a:avLst/>
          </a:prstGeom>
          <a:ln>
            <a:solidFill>
              <a:srgbClr val="92D050"/>
            </a:solidFill>
          </a:ln>
          <a:effectLst>
            <a:glow rad="139700">
              <a:schemeClr val="accent6">
                <a:satMod val="175000"/>
                <a:alpha val="40000"/>
              </a:schemeClr>
            </a:glow>
          </a:effectLst>
        </p:spPr>
        <p:txBody>
          <a:bodyPr wrap="none">
            <a:spAutoFit/>
          </a:bodyPr>
          <a:lstStyle/>
          <a:p>
            <a:r>
              <a:rPr lang="es-EC" sz="2800" b="1" dirty="0">
                <a:solidFill>
                  <a:sysClr val="windowText" lastClr="000000"/>
                </a:solidFill>
              </a:rPr>
              <a:t>MÓDULO DE ELASTICIDAD</a:t>
            </a:r>
          </a:p>
        </p:txBody>
      </p:sp>
      <p:graphicFrame>
        <p:nvGraphicFramePr>
          <p:cNvPr id="3" name="Tabla 2">
            <a:extLst>
              <a:ext uri="{FF2B5EF4-FFF2-40B4-BE49-F238E27FC236}">
                <a16:creationId xmlns:a16="http://schemas.microsoft.com/office/drawing/2014/main" id="{933C6E91-F414-4408-A264-4B49494AA4E5}"/>
              </a:ext>
            </a:extLst>
          </p:cNvPr>
          <p:cNvGraphicFramePr>
            <a:graphicFrameLocks noGrp="1"/>
          </p:cNvGraphicFramePr>
          <p:nvPr>
            <p:extLst>
              <p:ext uri="{D42A27DB-BD31-4B8C-83A1-F6EECF244321}">
                <p14:modId xmlns:p14="http://schemas.microsoft.com/office/powerpoint/2010/main" val="2961582740"/>
              </p:ext>
            </p:extLst>
          </p:nvPr>
        </p:nvGraphicFramePr>
        <p:xfrm>
          <a:off x="5762576" y="2311082"/>
          <a:ext cx="3762424" cy="2585720"/>
        </p:xfrm>
        <a:graphic>
          <a:graphicData uri="http://schemas.openxmlformats.org/drawingml/2006/table">
            <a:tbl>
              <a:tblPr firstRow="1" firstCol="1" bandRow="1">
                <a:tableStyleId>{93296810-A885-4BE3-A3E7-6D5BEEA58F35}</a:tableStyleId>
              </a:tblPr>
              <a:tblGrid>
                <a:gridCol w="1660306">
                  <a:extLst>
                    <a:ext uri="{9D8B030D-6E8A-4147-A177-3AD203B41FA5}">
                      <a16:colId xmlns:a16="http://schemas.microsoft.com/office/drawing/2014/main" val="3656856350"/>
                    </a:ext>
                  </a:extLst>
                </a:gridCol>
                <a:gridCol w="2102118">
                  <a:extLst>
                    <a:ext uri="{9D8B030D-6E8A-4147-A177-3AD203B41FA5}">
                      <a16:colId xmlns:a16="http://schemas.microsoft.com/office/drawing/2014/main" val="1851015494"/>
                    </a:ext>
                  </a:extLst>
                </a:gridCol>
              </a:tblGrid>
              <a:tr h="0">
                <a:tc>
                  <a:txBody>
                    <a:bodyPr/>
                    <a:lstStyle/>
                    <a:p>
                      <a:pPr algn="ctr">
                        <a:spcBef>
                          <a:spcPts val="200"/>
                        </a:spcBef>
                        <a:spcAft>
                          <a:spcPts val="0"/>
                        </a:spcAft>
                      </a:pPr>
                      <a:r>
                        <a:rPr lang="es-EC" sz="2400" dirty="0">
                          <a:effectLst/>
                        </a:rPr>
                        <a:t>% DE CAUCHO</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400">
                          <a:effectLst/>
                        </a:rPr>
                        <a:t>Módulo de elasticidad</a:t>
                      </a:r>
                    </a:p>
                    <a:p>
                      <a:pPr algn="ctr">
                        <a:spcBef>
                          <a:spcPts val="200"/>
                        </a:spcBef>
                        <a:spcAft>
                          <a:spcPts val="0"/>
                        </a:spcAft>
                      </a:pPr>
                      <a:r>
                        <a:rPr lang="es-EC" sz="2400">
                          <a:effectLst/>
                        </a:rPr>
                        <a:t>(MPa)</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5097200"/>
                  </a:ext>
                </a:extLst>
              </a:tr>
              <a:tr h="190500">
                <a:tc>
                  <a:txBody>
                    <a:bodyPr/>
                    <a:lstStyle/>
                    <a:p>
                      <a:pPr algn="ctr">
                        <a:spcBef>
                          <a:spcPts val="200"/>
                        </a:spcBef>
                        <a:spcAft>
                          <a:spcPts val="0"/>
                        </a:spcAft>
                      </a:pPr>
                      <a:r>
                        <a:rPr lang="es-EC" sz="2400">
                          <a:effectLst/>
                        </a:rPr>
                        <a:t>0% H_NFU</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400">
                          <a:effectLst/>
                        </a:rPr>
                        <a:t>18331,3457</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2831667"/>
                  </a:ext>
                </a:extLst>
              </a:tr>
              <a:tr h="190500">
                <a:tc>
                  <a:txBody>
                    <a:bodyPr/>
                    <a:lstStyle/>
                    <a:p>
                      <a:pPr algn="ctr">
                        <a:spcBef>
                          <a:spcPts val="200"/>
                        </a:spcBef>
                        <a:spcAft>
                          <a:spcPts val="0"/>
                        </a:spcAft>
                      </a:pPr>
                      <a:r>
                        <a:rPr lang="es-EC" sz="2400">
                          <a:effectLst/>
                        </a:rPr>
                        <a:t>15% H_NFU</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400">
                          <a:effectLst/>
                        </a:rPr>
                        <a:t>16987,1454</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6337295"/>
                  </a:ext>
                </a:extLst>
              </a:tr>
              <a:tr h="190500">
                <a:tc>
                  <a:txBody>
                    <a:bodyPr/>
                    <a:lstStyle/>
                    <a:p>
                      <a:pPr algn="ctr">
                        <a:spcBef>
                          <a:spcPts val="200"/>
                        </a:spcBef>
                        <a:spcAft>
                          <a:spcPts val="0"/>
                        </a:spcAft>
                      </a:pPr>
                      <a:r>
                        <a:rPr lang="es-EC" sz="2400">
                          <a:effectLst/>
                        </a:rPr>
                        <a:t>17% H_NFU</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400">
                          <a:effectLst/>
                        </a:rPr>
                        <a:t>14773,9854</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038642"/>
                  </a:ext>
                </a:extLst>
              </a:tr>
              <a:tr h="190500">
                <a:tc>
                  <a:txBody>
                    <a:bodyPr/>
                    <a:lstStyle/>
                    <a:p>
                      <a:pPr algn="ctr">
                        <a:spcBef>
                          <a:spcPts val="200"/>
                        </a:spcBef>
                        <a:spcAft>
                          <a:spcPts val="0"/>
                        </a:spcAft>
                      </a:pPr>
                      <a:r>
                        <a:rPr lang="es-EC" sz="2400">
                          <a:effectLst/>
                        </a:rPr>
                        <a:t>19% H_NFU</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s-EC" sz="2400" dirty="0">
                          <a:effectLst/>
                        </a:rPr>
                        <a:t>13826,0671</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805795"/>
                  </a:ext>
                </a:extLst>
              </a:tr>
            </a:tbl>
          </a:graphicData>
        </a:graphic>
      </p:graphicFrame>
      <p:pic>
        <p:nvPicPr>
          <p:cNvPr id="6" name="Imagen 5" descr="C:\Users\Darwin\Documents\ESPE\PROYECTO DE TITULACIÓN\TESIS\FOTOS\TESIS\20180717_142312.jpg">
            <a:extLst>
              <a:ext uri="{FF2B5EF4-FFF2-40B4-BE49-F238E27FC236}">
                <a16:creationId xmlns:a16="http://schemas.microsoft.com/office/drawing/2014/main" id="{0332C733-3E8A-4209-A99A-BD56977230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22106" y="2536509"/>
            <a:ext cx="3042288" cy="25145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41817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6. RESULTADOS.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graphicFrame>
        <p:nvGraphicFramePr>
          <p:cNvPr id="8" name="Gráfico 7">
            <a:extLst>
              <a:ext uri="{FF2B5EF4-FFF2-40B4-BE49-F238E27FC236}">
                <a16:creationId xmlns:a16="http://schemas.microsoft.com/office/drawing/2014/main" id="{1EC8E56D-D675-4132-BA9C-A0F9076901D3}"/>
              </a:ext>
            </a:extLst>
          </p:cNvPr>
          <p:cNvGraphicFramePr/>
          <p:nvPr>
            <p:extLst>
              <p:ext uri="{D42A27DB-BD31-4B8C-83A1-F6EECF244321}">
                <p14:modId xmlns:p14="http://schemas.microsoft.com/office/powerpoint/2010/main" val="245798278"/>
              </p:ext>
            </p:extLst>
          </p:nvPr>
        </p:nvGraphicFramePr>
        <p:xfrm>
          <a:off x="819150" y="691099"/>
          <a:ext cx="10970381" cy="52906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5270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6. RESULTADOS.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graphicFrame>
        <p:nvGraphicFramePr>
          <p:cNvPr id="6" name="Marcador de contenido 5">
            <a:extLst>
              <a:ext uri="{FF2B5EF4-FFF2-40B4-BE49-F238E27FC236}">
                <a16:creationId xmlns:a16="http://schemas.microsoft.com/office/drawing/2014/main" id="{49F49353-1744-442F-A2BB-2C27B75635A3}"/>
              </a:ext>
            </a:extLst>
          </p:cNvPr>
          <p:cNvGraphicFramePr>
            <a:graphicFrameLocks noGrp="1"/>
          </p:cNvGraphicFramePr>
          <p:nvPr>
            <p:ph idx="1"/>
            <p:extLst>
              <p:ext uri="{D42A27DB-BD31-4B8C-83A1-F6EECF244321}">
                <p14:modId xmlns:p14="http://schemas.microsoft.com/office/powerpoint/2010/main" val="3991572269"/>
              </p:ext>
            </p:extLst>
          </p:nvPr>
        </p:nvGraphicFramePr>
        <p:xfrm>
          <a:off x="1103086" y="1165225"/>
          <a:ext cx="10225088" cy="4527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0997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6. RESULTADOS.</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graphicFrame>
        <p:nvGraphicFramePr>
          <p:cNvPr id="7" name="Marcador de contenido 6">
            <a:extLst>
              <a:ext uri="{FF2B5EF4-FFF2-40B4-BE49-F238E27FC236}">
                <a16:creationId xmlns:a16="http://schemas.microsoft.com/office/drawing/2014/main" id="{F36FFDDE-7179-45A9-AAFD-13503146DF60}"/>
              </a:ext>
            </a:extLst>
          </p:cNvPr>
          <p:cNvGraphicFramePr>
            <a:graphicFrameLocks noGrp="1"/>
          </p:cNvGraphicFramePr>
          <p:nvPr>
            <p:ph idx="1"/>
            <p:extLst>
              <p:ext uri="{D42A27DB-BD31-4B8C-83A1-F6EECF244321}">
                <p14:modId xmlns:p14="http://schemas.microsoft.com/office/powerpoint/2010/main" val="1432297156"/>
              </p:ext>
            </p:extLst>
          </p:nvPr>
        </p:nvGraphicFramePr>
        <p:xfrm>
          <a:off x="416169" y="804862"/>
          <a:ext cx="11082338" cy="5248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2464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CONTENIDO</a:t>
            </a:r>
          </a:p>
        </p:txBody>
      </p:sp>
      <p:graphicFrame>
        <p:nvGraphicFramePr>
          <p:cNvPr id="4" name="Marcador de contenido 3">
            <a:extLst>
              <a:ext uri="{FF2B5EF4-FFF2-40B4-BE49-F238E27FC236}">
                <a16:creationId xmlns:a16="http://schemas.microsoft.com/office/drawing/2014/main" id="{8CC0E639-BF8A-4816-863A-69D432596297}"/>
              </a:ext>
            </a:extLst>
          </p:cNvPr>
          <p:cNvGraphicFramePr>
            <a:graphicFrameLocks noGrp="1"/>
          </p:cNvGraphicFramePr>
          <p:nvPr>
            <p:ph idx="1"/>
            <p:extLst>
              <p:ext uri="{D42A27DB-BD31-4B8C-83A1-F6EECF244321}">
                <p14:modId xmlns:p14="http://schemas.microsoft.com/office/powerpoint/2010/main" val="1379484338"/>
              </p:ext>
            </p:extLst>
          </p:nvPr>
        </p:nvGraphicFramePr>
        <p:xfrm>
          <a:off x="257628" y="804183"/>
          <a:ext cx="11440886" cy="514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Tree>
    <p:extLst>
      <p:ext uri="{BB962C8B-B14F-4D97-AF65-F5344CB8AC3E}">
        <p14:creationId xmlns:p14="http://schemas.microsoft.com/office/powerpoint/2010/main" val="3208120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7. CONCLUSIONES Y RECOMENDACIONES</a:t>
            </a:r>
            <a:r>
              <a:rPr lang="es-EC" sz="2000" dirty="0"/>
              <a:t>.</a:t>
            </a:r>
            <a:endParaRPr lang="es-EC" sz="2400" dirty="0"/>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3" name="Marcador de contenido 2">
            <a:extLst>
              <a:ext uri="{FF2B5EF4-FFF2-40B4-BE49-F238E27FC236}">
                <a16:creationId xmlns:a16="http://schemas.microsoft.com/office/drawing/2014/main" id="{85368C37-F182-4382-BC4C-6675BB88DC03}"/>
              </a:ext>
            </a:extLst>
          </p:cNvPr>
          <p:cNvSpPr>
            <a:spLocks noGrp="1"/>
          </p:cNvSpPr>
          <p:nvPr>
            <p:ph idx="1"/>
          </p:nvPr>
        </p:nvSpPr>
        <p:spPr>
          <a:xfrm>
            <a:off x="610809" y="1811931"/>
            <a:ext cx="11082867" cy="3975201"/>
          </a:xfrm>
        </p:spPr>
        <p:txBody>
          <a:bodyPr>
            <a:noAutofit/>
          </a:bodyPr>
          <a:lstStyle/>
          <a:p>
            <a:pPr lvl="0" algn="just"/>
            <a:r>
              <a:rPr lang="es-EC" sz="2200" dirty="0"/>
              <a:t>La utilización de fibra de caucho de neumáticos fuera de uso en la producción del hormigón ayuda a reducir el impacto ambiental provocado por estos desechos.</a:t>
            </a:r>
          </a:p>
          <a:p>
            <a:pPr lvl="0" algn="just"/>
            <a:r>
              <a:rPr lang="es-EC" sz="2200" dirty="0"/>
              <a:t>La inclusión de fibra de caucho en el hormigón reduce la generación de fisuras en los elementos de concreto.</a:t>
            </a:r>
          </a:p>
          <a:p>
            <a:pPr lvl="0" algn="just"/>
            <a:r>
              <a:rPr lang="es-EC" sz="2200" dirty="0"/>
              <a:t>Se demostró que el porcentaje óptimo de reemplazo del agregado fino por la fibra de caucho de los neumáticos fuera de uso es el 17%, para determinar la resistencia a la compresión del hormigón.</a:t>
            </a:r>
          </a:p>
          <a:p>
            <a:pPr lvl="0" algn="just"/>
            <a:r>
              <a:rPr lang="es-EC" sz="2200" dirty="0"/>
              <a:t>A mayor cantidad de fibra de caucho incorporado en el hormigón el módulo de elasticidad disminuye.</a:t>
            </a:r>
          </a:p>
          <a:p>
            <a:pPr algn="just"/>
            <a:r>
              <a:rPr lang="es-EC" sz="2200" dirty="0"/>
              <a:t>El porcentaje óptimo de fibra de caucho adicionado al hormigón con el que los paneles no estructurales resisten a la flexión de mejor manera es el 15%.</a:t>
            </a:r>
          </a:p>
          <a:p>
            <a:pPr lvl="0" algn="just"/>
            <a:endParaRPr lang="es-EC" sz="2200" dirty="0"/>
          </a:p>
          <a:p>
            <a:pPr algn="just"/>
            <a:endParaRPr lang="es-EC" sz="2200" dirty="0"/>
          </a:p>
        </p:txBody>
      </p:sp>
      <p:sp>
        <p:nvSpPr>
          <p:cNvPr id="7" name="Flecha: pentágono 6">
            <a:extLst>
              <a:ext uri="{FF2B5EF4-FFF2-40B4-BE49-F238E27FC236}">
                <a16:creationId xmlns:a16="http://schemas.microsoft.com/office/drawing/2014/main" id="{D6E5BE0B-E666-4026-9251-AE4DF5E50585}"/>
              </a:ext>
            </a:extLst>
          </p:cNvPr>
          <p:cNvSpPr/>
          <p:nvPr/>
        </p:nvSpPr>
        <p:spPr>
          <a:xfrm>
            <a:off x="793114" y="1070868"/>
            <a:ext cx="2455640" cy="461665"/>
          </a:xfrm>
          <a:prstGeom prst="homePlate">
            <a:avLst/>
          </a:prstGeom>
          <a:solidFill>
            <a:schemeClr val="accent6">
              <a:lumMod val="60000"/>
              <a:lumOff val="40000"/>
            </a:schemeClr>
          </a:solidFill>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none">
            <a:spAutoFit/>
          </a:bodyPr>
          <a:lstStyle/>
          <a:p>
            <a:r>
              <a:rPr lang="es-EC" sz="2400" b="1" spc="50" dirty="0">
                <a:ln w="9525" cmpd="sng">
                  <a:solidFill>
                    <a:schemeClr val="accent5">
                      <a:lumMod val="40000"/>
                      <a:lumOff val="60000"/>
                    </a:schemeClr>
                  </a:solidFill>
                  <a:prstDash val="solid"/>
                </a:ln>
                <a:solidFill>
                  <a:srgbClr val="70AD47">
                    <a:tint val="1000"/>
                  </a:srgbClr>
                </a:solidFill>
                <a:effectLst>
                  <a:glow rad="38100">
                    <a:schemeClr val="accent1">
                      <a:alpha val="40000"/>
                    </a:schemeClr>
                  </a:glow>
                </a:effectLst>
              </a:rPr>
              <a:t>CONCLUSIONES:</a:t>
            </a:r>
          </a:p>
        </p:txBody>
      </p:sp>
    </p:spTree>
    <p:extLst>
      <p:ext uri="{BB962C8B-B14F-4D97-AF65-F5344CB8AC3E}">
        <p14:creationId xmlns:p14="http://schemas.microsoft.com/office/powerpoint/2010/main" val="1375119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7. CONCLUSIONES Y RECOMENDACIONES</a:t>
            </a:r>
            <a:r>
              <a:rPr lang="es-EC" sz="2000" dirty="0"/>
              <a:t>.</a:t>
            </a:r>
            <a:endParaRPr lang="es-EC" sz="2400" dirty="0"/>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3" name="Marcador de contenido 2">
            <a:extLst>
              <a:ext uri="{FF2B5EF4-FFF2-40B4-BE49-F238E27FC236}">
                <a16:creationId xmlns:a16="http://schemas.microsoft.com/office/drawing/2014/main" id="{85368C37-F182-4382-BC4C-6675BB88DC03}"/>
              </a:ext>
            </a:extLst>
          </p:cNvPr>
          <p:cNvSpPr>
            <a:spLocks noGrp="1"/>
          </p:cNvSpPr>
          <p:nvPr>
            <p:ph idx="1"/>
          </p:nvPr>
        </p:nvSpPr>
        <p:spPr>
          <a:xfrm>
            <a:off x="478971" y="1787708"/>
            <a:ext cx="11397010" cy="3282583"/>
          </a:xfrm>
        </p:spPr>
        <p:txBody>
          <a:bodyPr>
            <a:noAutofit/>
          </a:bodyPr>
          <a:lstStyle/>
          <a:p>
            <a:pPr lvl="0" algn="just"/>
            <a:r>
              <a:rPr lang="es-EC" sz="2200" dirty="0"/>
              <a:t>Los paneles de hormigón con inclusión de fibra de caucho presentan un incremento del 9% de la resistencia a flexión.</a:t>
            </a:r>
          </a:p>
          <a:p>
            <a:pPr lvl="0" algn="just"/>
            <a:r>
              <a:rPr lang="es-EC" sz="2200" dirty="0"/>
              <a:t>Los paneles no estructurales de hormigón con inclusión de fibra de caucho en un 15% reducen el peso en un porcentaje de 7.09% en relación a los paneles elaborados con hormigón tradicional.</a:t>
            </a:r>
          </a:p>
          <a:p>
            <a:pPr lvl="0" algn="just"/>
            <a:r>
              <a:rPr lang="es-EC" sz="2200" dirty="0"/>
              <a:t>Con los resultados de ensayo a compresión de los cilindros de hormigón y ensayo a la flexión de los paneles no estructurales, se concluye que el porcentaje óptimo de reemplazo de arena por la fibra de caucho de los neumáticos fuera de uso es el 16%.</a:t>
            </a:r>
          </a:p>
          <a:p>
            <a:pPr lvl="0" algn="just"/>
            <a:r>
              <a:rPr lang="es-EC" sz="2200" dirty="0"/>
              <a:t>El terminado de paleteado o liso de los paneles no estructurales reduce los costos en la construcción.</a:t>
            </a:r>
          </a:p>
          <a:p>
            <a:pPr lvl="0" algn="just"/>
            <a:r>
              <a:rPr lang="es-EC" sz="2200" dirty="0"/>
              <a:t>El costo del hormigón se reduce al reemplazar el agregado fino por la fibra de caucho de los neumáticos fuera de uso.</a:t>
            </a:r>
          </a:p>
        </p:txBody>
      </p:sp>
      <p:sp>
        <p:nvSpPr>
          <p:cNvPr id="7" name="Flecha: pentágono 6">
            <a:extLst>
              <a:ext uri="{FF2B5EF4-FFF2-40B4-BE49-F238E27FC236}">
                <a16:creationId xmlns:a16="http://schemas.microsoft.com/office/drawing/2014/main" id="{D6E5BE0B-E666-4026-9251-AE4DF5E50585}"/>
              </a:ext>
            </a:extLst>
          </p:cNvPr>
          <p:cNvSpPr/>
          <p:nvPr/>
        </p:nvSpPr>
        <p:spPr>
          <a:xfrm>
            <a:off x="793114" y="1070868"/>
            <a:ext cx="2603229" cy="461665"/>
          </a:xfrm>
          <a:prstGeom prst="homePlate">
            <a:avLst/>
          </a:prstGeom>
          <a:solidFill>
            <a:schemeClr val="accent6">
              <a:lumMod val="60000"/>
              <a:lumOff val="40000"/>
            </a:schemeClr>
          </a:solidFill>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s-EC" sz="2400" b="1" spc="50" dirty="0">
                <a:ln w="9525" cmpd="sng">
                  <a:solidFill>
                    <a:schemeClr val="accent5">
                      <a:lumMod val="40000"/>
                      <a:lumOff val="60000"/>
                    </a:schemeClr>
                  </a:solidFill>
                  <a:prstDash val="solid"/>
                </a:ln>
                <a:solidFill>
                  <a:srgbClr val="70AD47">
                    <a:tint val="1000"/>
                  </a:srgbClr>
                </a:solidFill>
                <a:effectLst>
                  <a:glow rad="38100">
                    <a:schemeClr val="accent1">
                      <a:alpha val="40000"/>
                    </a:schemeClr>
                  </a:glow>
                </a:effectLst>
              </a:rPr>
              <a:t>CONCLUSIONES:</a:t>
            </a:r>
          </a:p>
        </p:txBody>
      </p:sp>
    </p:spTree>
    <p:extLst>
      <p:ext uri="{BB962C8B-B14F-4D97-AF65-F5344CB8AC3E}">
        <p14:creationId xmlns:p14="http://schemas.microsoft.com/office/powerpoint/2010/main" val="3426389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7. CONCLUSIONES Y RECOMENDACIONES</a:t>
            </a:r>
            <a:r>
              <a:rPr lang="es-EC" sz="2000" dirty="0"/>
              <a:t>.</a:t>
            </a:r>
            <a:endParaRPr lang="es-EC" sz="2400" dirty="0"/>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3" name="Marcador de contenido 2">
            <a:extLst>
              <a:ext uri="{FF2B5EF4-FFF2-40B4-BE49-F238E27FC236}">
                <a16:creationId xmlns:a16="http://schemas.microsoft.com/office/drawing/2014/main" id="{85368C37-F182-4382-BC4C-6675BB88DC03}"/>
              </a:ext>
            </a:extLst>
          </p:cNvPr>
          <p:cNvSpPr>
            <a:spLocks noGrp="1"/>
          </p:cNvSpPr>
          <p:nvPr>
            <p:ph idx="1"/>
          </p:nvPr>
        </p:nvSpPr>
        <p:spPr>
          <a:xfrm>
            <a:off x="375724" y="1816736"/>
            <a:ext cx="11440552" cy="4206692"/>
          </a:xfrm>
        </p:spPr>
        <p:txBody>
          <a:bodyPr>
            <a:noAutofit/>
          </a:bodyPr>
          <a:lstStyle/>
          <a:p>
            <a:pPr lvl="0" algn="just"/>
            <a:r>
              <a:rPr lang="es-EC" sz="2200" dirty="0"/>
              <a:t>Los ensayos realizados a los áridos se deben realizar de acuerdo con las normas INEN vigentes en nuestro país o las normas internacionales ASTM.</a:t>
            </a:r>
          </a:p>
          <a:p>
            <a:pPr lvl="0" algn="just"/>
            <a:r>
              <a:rPr lang="es-EC" sz="2200" dirty="0"/>
              <a:t>Buscar caucho de neumáticos fuera de uso con mayor tamaño granulométrico del utilizado en este proyecto investigativo y reemplazar por el agregado grueso para poder verificar las reacciones de este nuevo producto.</a:t>
            </a:r>
          </a:p>
          <a:p>
            <a:pPr lvl="0" algn="just"/>
            <a:r>
              <a:rPr lang="es-EC" sz="2200" dirty="0"/>
              <a:t>Se recomienda realizar un estudio de paneles no estructurales con inclusión de fibra de caucho los cuales sean utilizados en patios o pisos.</a:t>
            </a:r>
          </a:p>
          <a:p>
            <a:pPr lvl="0" algn="just"/>
            <a:r>
              <a:rPr lang="es-EC" sz="2200" dirty="0"/>
              <a:t>Para finalizar, se recomienda la realización de futuros proyectos de investigación relacionados con la inclusión de fibra de caucho en la producción de hormigón, los cuales cumplan las normas de construcción y medioambientales, además permitan aprovechar los desechos producidos por los neumáticos fuera de uso.</a:t>
            </a:r>
          </a:p>
        </p:txBody>
      </p:sp>
      <p:sp>
        <p:nvSpPr>
          <p:cNvPr id="7" name="Flecha: pentágono 6">
            <a:extLst>
              <a:ext uri="{FF2B5EF4-FFF2-40B4-BE49-F238E27FC236}">
                <a16:creationId xmlns:a16="http://schemas.microsoft.com/office/drawing/2014/main" id="{D6E5BE0B-E666-4026-9251-AE4DF5E50585}"/>
              </a:ext>
            </a:extLst>
          </p:cNvPr>
          <p:cNvSpPr/>
          <p:nvPr/>
        </p:nvSpPr>
        <p:spPr>
          <a:xfrm>
            <a:off x="793114" y="1070868"/>
            <a:ext cx="3117507" cy="461665"/>
          </a:xfrm>
          <a:prstGeom prst="homePlate">
            <a:avLst/>
          </a:prstGeom>
          <a:solidFill>
            <a:schemeClr val="accent6">
              <a:lumMod val="60000"/>
              <a:lumOff val="40000"/>
            </a:schemeClr>
          </a:solidFill>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none">
            <a:spAutoFit/>
          </a:bodyPr>
          <a:lstStyle/>
          <a:p>
            <a:r>
              <a:rPr lang="es-EC" sz="2400" b="1" spc="50" dirty="0">
                <a:ln w="9525" cmpd="sng">
                  <a:solidFill>
                    <a:schemeClr val="accent5">
                      <a:lumMod val="40000"/>
                      <a:lumOff val="60000"/>
                    </a:schemeClr>
                  </a:solidFill>
                  <a:prstDash val="solid"/>
                </a:ln>
                <a:solidFill>
                  <a:srgbClr val="70AD47">
                    <a:tint val="1000"/>
                  </a:srgbClr>
                </a:solidFill>
                <a:effectLst>
                  <a:glow rad="38100">
                    <a:schemeClr val="accent1">
                      <a:alpha val="40000"/>
                    </a:schemeClr>
                  </a:glow>
                </a:effectLst>
              </a:rPr>
              <a:t>RECOMENDACIONES:</a:t>
            </a:r>
          </a:p>
        </p:txBody>
      </p:sp>
    </p:spTree>
    <p:extLst>
      <p:ext uri="{BB962C8B-B14F-4D97-AF65-F5344CB8AC3E}">
        <p14:creationId xmlns:p14="http://schemas.microsoft.com/office/powerpoint/2010/main" val="263904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1. GENERALIDADES: </a:t>
            </a:r>
            <a:r>
              <a:rPr lang="es-EC" sz="2000" dirty="0"/>
              <a:t>INTRODUCCIÓN - ANTECEDENTES.</a:t>
            </a:r>
            <a:endParaRPr lang="es-EC" sz="2400" dirty="0"/>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6" name="CuadroTexto 5">
            <a:extLst>
              <a:ext uri="{FF2B5EF4-FFF2-40B4-BE49-F238E27FC236}">
                <a16:creationId xmlns:a16="http://schemas.microsoft.com/office/drawing/2014/main" id="{5B992CF9-9646-4100-A66F-8222A94FD6ED}"/>
              </a:ext>
            </a:extLst>
          </p:cNvPr>
          <p:cNvSpPr txBox="1"/>
          <p:nvPr/>
        </p:nvSpPr>
        <p:spPr>
          <a:xfrm>
            <a:off x="450787" y="3761786"/>
            <a:ext cx="2015295" cy="461665"/>
          </a:xfrm>
          <a:prstGeom prst="rect">
            <a:avLst/>
          </a:prstGeom>
          <a:noFill/>
        </p:spPr>
        <p:txBody>
          <a:bodyPr wrap="none" rtlCol="0">
            <a:spAutoFit/>
          </a:bodyPr>
          <a:lstStyle/>
          <a:p>
            <a:r>
              <a:rPr lang="es-EC" sz="2400" b="1" dirty="0">
                <a:latin typeface="Arial" panose="020B0604020202020204" pitchFamily="34" charset="0"/>
                <a:cs typeface="Arial" panose="020B0604020202020204" pitchFamily="34" charset="0"/>
              </a:rPr>
              <a:t>Neumáticos.</a:t>
            </a:r>
          </a:p>
        </p:txBody>
      </p:sp>
      <p:pic>
        <p:nvPicPr>
          <p:cNvPr id="8" name="Imagen 7">
            <a:extLst>
              <a:ext uri="{FF2B5EF4-FFF2-40B4-BE49-F238E27FC236}">
                <a16:creationId xmlns:a16="http://schemas.microsoft.com/office/drawing/2014/main" id="{FACDEF38-9758-4A94-BA41-8DC6841EA9EC}"/>
              </a:ext>
            </a:extLst>
          </p:cNvPr>
          <p:cNvPicPr>
            <a:picLocks noChangeAspect="1"/>
          </p:cNvPicPr>
          <p:nvPr/>
        </p:nvPicPr>
        <p:blipFill>
          <a:blip r:embed="rId3"/>
          <a:stretch>
            <a:fillRect/>
          </a:stretch>
        </p:blipFill>
        <p:spPr>
          <a:xfrm>
            <a:off x="610809" y="4611757"/>
            <a:ext cx="2668905"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lecha: a la derecha 8">
            <a:extLst>
              <a:ext uri="{FF2B5EF4-FFF2-40B4-BE49-F238E27FC236}">
                <a16:creationId xmlns:a16="http://schemas.microsoft.com/office/drawing/2014/main" id="{C1D771C0-DE0E-4281-A809-0532FCCE23CF}"/>
              </a:ext>
            </a:extLst>
          </p:cNvPr>
          <p:cNvSpPr/>
          <p:nvPr/>
        </p:nvSpPr>
        <p:spPr>
          <a:xfrm>
            <a:off x="3279714" y="5034742"/>
            <a:ext cx="930515"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a:extLst>
              <a:ext uri="{FF2B5EF4-FFF2-40B4-BE49-F238E27FC236}">
                <a16:creationId xmlns:a16="http://schemas.microsoft.com/office/drawing/2014/main" id="{60B11834-2A06-4547-904A-026F56AF58ED}"/>
              </a:ext>
            </a:extLst>
          </p:cNvPr>
          <p:cNvSpPr txBox="1"/>
          <p:nvPr/>
        </p:nvSpPr>
        <p:spPr>
          <a:xfrm>
            <a:off x="450789" y="1082801"/>
            <a:ext cx="1721946" cy="461665"/>
          </a:xfrm>
          <a:prstGeom prst="rect">
            <a:avLst/>
          </a:prstGeom>
          <a:noFill/>
        </p:spPr>
        <p:txBody>
          <a:bodyPr wrap="none" rtlCol="0">
            <a:spAutoFit/>
          </a:bodyPr>
          <a:lstStyle/>
          <a:p>
            <a:r>
              <a:rPr lang="es-EC" sz="2400" b="1" dirty="0">
                <a:latin typeface="Arial" panose="020B0604020202020204" pitchFamily="34" charset="0"/>
                <a:cs typeface="Arial" panose="020B0604020202020204" pitchFamily="34" charset="0"/>
              </a:rPr>
              <a:t>Hormigón.</a:t>
            </a:r>
          </a:p>
        </p:txBody>
      </p:sp>
      <p:sp>
        <p:nvSpPr>
          <p:cNvPr id="12" name="CuadroTexto 11">
            <a:extLst>
              <a:ext uri="{FF2B5EF4-FFF2-40B4-BE49-F238E27FC236}">
                <a16:creationId xmlns:a16="http://schemas.microsoft.com/office/drawing/2014/main" id="{5A31B96D-163C-4366-9482-F55365029DFC}"/>
              </a:ext>
            </a:extLst>
          </p:cNvPr>
          <p:cNvSpPr txBox="1"/>
          <p:nvPr/>
        </p:nvSpPr>
        <p:spPr>
          <a:xfrm>
            <a:off x="3279714" y="1630521"/>
            <a:ext cx="2792752" cy="1569660"/>
          </a:xfrm>
          <a:prstGeom prst="rect">
            <a:avLst/>
          </a:prstGeom>
          <a:noFill/>
        </p:spPr>
        <p:txBody>
          <a:bodyPr wrap="none" rtlCol="0">
            <a:spAutoFit/>
          </a:bodyPr>
          <a:lstStyle/>
          <a:p>
            <a:r>
              <a:rPr lang="es-EC" sz="2400" b="1" dirty="0">
                <a:latin typeface="Arial" panose="020B0604020202020204" pitchFamily="34" charset="0"/>
                <a:cs typeface="Arial" panose="020B0604020202020204" pitchFamily="34" charset="0"/>
              </a:rPr>
              <a:t>Conformado:</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Áridos.</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Conglomerantes</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Agua</a:t>
            </a:r>
          </a:p>
        </p:txBody>
      </p:sp>
      <p:pic>
        <p:nvPicPr>
          <p:cNvPr id="13" name="Imagen 12">
            <a:extLst>
              <a:ext uri="{FF2B5EF4-FFF2-40B4-BE49-F238E27FC236}">
                <a16:creationId xmlns:a16="http://schemas.microsoft.com/office/drawing/2014/main" id="{01605692-9386-406C-B132-781FE563E174}"/>
              </a:ext>
            </a:extLst>
          </p:cNvPr>
          <p:cNvPicPr>
            <a:picLocks noChangeAspect="1"/>
          </p:cNvPicPr>
          <p:nvPr/>
        </p:nvPicPr>
        <p:blipFill>
          <a:blip r:embed="rId4"/>
          <a:stretch>
            <a:fillRect/>
          </a:stretch>
        </p:blipFill>
        <p:spPr>
          <a:xfrm>
            <a:off x="328420" y="1630521"/>
            <a:ext cx="2828925" cy="1619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F177C6D7-171D-441E-9A5F-4A07A76BCA25}"/>
              </a:ext>
            </a:extLst>
          </p:cNvPr>
          <p:cNvSpPr txBox="1"/>
          <p:nvPr/>
        </p:nvSpPr>
        <p:spPr>
          <a:xfrm>
            <a:off x="6682090" y="1630521"/>
            <a:ext cx="4705134" cy="1569660"/>
          </a:xfrm>
          <a:prstGeom prst="rect">
            <a:avLst/>
          </a:prstGeom>
          <a:noFill/>
        </p:spPr>
        <p:txBody>
          <a:bodyPr wrap="none" rtlCol="0">
            <a:spAutoFit/>
          </a:bodyPr>
          <a:lstStyle/>
          <a:p>
            <a:r>
              <a:rPr lang="es-EC" sz="2400" b="1" dirty="0">
                <a:latin typeface="Arial" panose="020B0604020202020204" pitchFamily="34" charset="0"/>
                <a:cs typeface="Arial" panose="020B0604020202020204" pitchFamily="34" charset="0"/>
              </a:rPr>
              <a:t>Avances Científicos</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Resistencia </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Durabilidad</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Características físico químicas</a:t>
            </a:r>
          </a:p>
        </p:txBody>
      </p:sp>
      <p:sp>
        <p:nvSpPr>
          <p:cNvPr id="16" name="Rectángulo 15">
            <a:extLst>
              <a:ext uri="{FF2B5EF4-FFF2-40B4-BE49-F238E27FC236}">
                <a16:creationId xmlns:a16="http://schemas.microsoft.com/office/drawing/2014/main" id="{9B9D581F-320D-4420-A046-8E863BA03F4A}"/>
              </a:ext>
            </a:extLst>
          </p:cNvPr>
          <p:cNvSpPr/>
          <p:nvPr/>
        </p:nvSpPr>
        <p:spPr>
          <a:xfrm>
            <a:off x="924929" y="4162951"/>
            <a:ext cx="1880643" cy="461665"/>
          </a:xfrm>
          <a:prstGeom prst="rect">
            <a:avLst/>
          </a:prstGeom>
        </p:spPr>
        <p:txBody>
          <a:bodyPr wrap="none">
            <a:spAutoFit/>
          </a:bodyPr>
          <a:lstStyle/>
          <a:p>
            <a:r>
              <a:rPr lang="es-EC" sz="2400" dirty="0">
                <a:latin typeface="Arial" panose="020B0604020202020204" pitchFamily="34" charset="0"/>
                <a:cs typeface="Arial" panose="020B0604020202020204" pitchFamily="34" charset="0"/>
              </a:rPr>
              <a:t>Acumulados</a:t>
            </a:r>
          </a:p>
        </p:txBody>
      </p:sp>
      <p:pic>
        <p:nvPicPr>
          <p:cNvPr id="17" name="Imagen 16">
            <a:extLst>
              <a:ext uri="{FF2B5EF4-FFF2-40B4-BE49-F238E27FC236}">
                <a16:creationId xmlns:a16="http://schemas.microsoft.com/office/drawing/2014/main" id="{7C75DF77-5945-4F02-9E7E-E940A020308D}"/>
              </a:ext>
            </a:extLst>
          </p:cNvPr>
          <p:cNvPicPr>
            <a:picLocks noChangeAspect="1"/>
          </p:cNvPicPr>
          <p:nvPr/>
        </p:nvPicPr>
        <p:blipFill>
          <a:blip r:embed="rId5"/>
          <a:stretch>
            <a:fillRect/>
          </a:stretch>
        </p:blipFill>
        <p:spPr>
          <a:xfrm>
            <a:off x="4636032" y="3631311"/>
            <a:ext cx="1880642" cy="1611567"/>
          </a:xfrm>
          <a:prstGeom prst="ellipse">
            <a:avLst/>
          </a:prstGeom>
          <a:ln>
            <a:noFill/>
          </a:ln>
          <a:effectLst>
            <a:softEdge rad="112500"/>
          </a:effectLst>
        </p:spPr>
      </p:pic>
      <p:sp>
        <p:nvSpPr>
          <p:cNvPr id="22" name="Rectángulo 21">
            <a:extLst>
              <a:ext uri="{FF2B5EF4-FFF2-40B4-BE49-F238E27FC236}">
                <a16:creationId xmlns:a16="http://schemas.microsoft.com/office/drawing/2014/main" id="{9047A35F-999D-44C6-8301-A7048C124516}"/>
              </a:ext>
            </a:extLst>
          </p:cNvPr>
          <p:cNvSpPr/>
          <p:nvPr/>
        </p:nvSpPr>
        <p:spPr>
          <a:xfrm>
            <a:off x="4636032" y="5373757"/>
            <a:ext cx="2718052" cy="461665"/>
          </a:xfrm>
          <a:prstGeom prst="rect">
            <a:avLst/>
          </a:prstGeom>
        </p:spPr>
        <p:txBody>
          <a:bodyPr wrap="none">
            <a:spAutoFit/>
          </a:bodyPr>
          <a:lstStyle/>
          <a:p>
            <a:r>
              <a:rPr lang="es-EC" sz="2400" dirty="0">
                <a:latin typeface="Arial" panose="020B0604020202020204" pitchFamily="34" charset="0"/>
                <a:cs typeface="Arial" panose="020B0604020202020204" pitchFamily="34" charset="0"/>
              </a:rPr>
              <a:t>Impacto Ambiental</a:t>
            </a:r>
          </a:p>
        </p:txBody>
      </p:sp>
      <p:sp>
        <p:nvSpPr>
          <p:cNvPr id="23" name="Rectángulo 22">
            <a:extLst>
              <a:ext uri="{FF2B5EF4-FFF2-40B4-BE49-F238E27FC236}">
                <a16:creationId xmlns:a16="http://schemas.microsoft.com/office/drawing/2014/main" id="{5EA59114-3FC5-43C6-B8A4-BC49A089F9E7}"/>
              </a:ext>
            </a:extLst>
          </p:cNvPr>
          <p:cNvSpPr/>
          <p:nvPr/>
        </p:nvSpPr>
        <p:spPr>
          <a:xfrm>
            <a:off x="7872992" y="3754039"/>
            <a:ext cx="2188420" cy="461665"/>
          </a:xfrm>
          <a:prstGeom prst="rect">
            <a:avLst/>
          </a:prstGeom>
        </p:spPr>
        <p:txBody>
          <a:bodyPr wrap="none">
            <a:spAutoFit/>
          </a:bodyPr>
          <a:lstStyle/>
          <a:p>
            <a:r>
              <a:rPr lang="es-EC" sz="2400" dirty="0">
                <a:latin typeface="Arial" panose="020B0604020202020204" pitchFamily="34" charset="0"/>
                <a:cs typeface="Arial" panose="020B0604020202020204" pitchFamily="34" charset="0"/>
              </a:rPr>
              <a:t>Enfermedades</a:t>
            </a:r>
          </a:p>
        </p:txBody>
      </p:sp>
      <p:sp>
        <p:nvSpPr>
          <p:cNvPr id="24" name="Flecha: a la derecha 23">
            <a:extLst>
              <a:ext uri="{FF2B5EF4-FFF2-40B4-BE49-F238E27FC236}">
                <a16:creationId xmlns:a16="http://schemas.microsoft.com/office/drawing/2014/main" id="{FA2AF311-DF1D-4F13-9D01-1979F3CA2941}"/>
              </a:ext>
            </a:extLst>
          </p:cNvPr>
          <p:cNvSpPr/>
          <p:nvPr/>
        </p:nvSpPr>
        <p:spPr>
          <a:xfrm>
            <a:off x="6635890" y="4271845"/>
            <a:ext cx="930515"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6" name="Imagen 25">
            <a:extLst>
              <a:ext uri="{FF2B5EF4-FFF2-40B4-BE49-F238E27FC236}">
                <a16:creationId xmlns:a16="http://schemas.microsoft.com/office/drawing/2014/main" id="{E4C72BF9-3650-410A-B369-2C265C3625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1773" y="4365684"/>
            <a:ext cx="1969770" cy="12708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8082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1. GENERALIDADES: </a:t>
            </a:r>
            <a:r>
              <a:rPr lang="es-EC" sz="2000" dirty="0"/>
              <a:t>INTRODUCCIÓN - ANTECEDENTES.</a:t>
            </a:r>
            <a:endParaRPr lang="es-EC" sz="2400" dirty="0"/>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pic>
        <p:nvPicPr>
          <p:cNvPr id="6" name="Marcador de contenido 5" descr="Llantas se reinventan con reciclaje">
            <a:extLst>
              <a:ext uri="{FF2B5EF4-FFF2-40B4-BE49-F238E27FC236}">
                <a16:creationId xmlns:a16="http://schemas.microsoft.com/office/drawing/2014/main" id="{AC60FAF5-ADB7-417F-BD33-B85FFC710595}"/>
              </a:ext>
            </a:extLst>
          </p:cNvPr>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30952" y="4259997"/>
            <a:ext cx="3105479" cy="18973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ángulo 6">
            <a:extLst>
              <a:ext uri="{FF2B5EF4-FFF2-40B4-BE49-F238E27FC236}">
                <a16:creationId xmlns:a16="http://schemas.microsoft.com/office/drawing/2014/main" id="{D53CCBB1-F8C3-4B4C-ACD5-78152C60A0B9}"/>
              </a:ext>
            </a:extLst>
          </p:cNvPr>
          <p:cNvSpPr/>
          <p:nvPr/>
        </p:nvSpPr>
        <p:spPr>
          <a:xfrm>
            <a:off x="311107" y="3429000"/>
            <a:ext cx="3525324" cy="830997"/>
          </a:xfrm>
          <a:prstGeom prst="rect">
            <a:avLst/>
          </a:prstGeom>
        </p:spPr>
        <p:txBody>
          <a:bodyPr wrap="none">
            <a:spAutoFit/>
          </a:bodyPr>
          <a:lstStyle/>
          <a:p>
            <a:r>
              <a:rPr lang="es-EC" sz="2400" dirty="0">
                <a:latin typeface="Arial" panose="020B0604020202020204" pitchFamily="34" charset="0"/>
                <a:cs typeface="Arial" panose="020B0604020202020204" pitchFamily="34" charset="0"/>
              </a:rPr>
              <a:t>Reciclaje de neumáticos</a:t>
            </a:r>
          </a:p>
          <a:p>
            <a:pPr algn="ctr"/>
            <a:r>
              <a:rPr lang="es-EC" sz="2400" dirty="0">
                <a:latin typeface="Arial" panose="020B0604020202020204" pitchFamily="34" charset="0"/>
                <a:cs typeface="Arial" panose="020B0604020202020204" pitchFamily="34" charset="0"/>
              </a:rPr>
              <a:t>Ecuador</a:t>
            </a:r>
          </a:p>
        </p:txBody>
      </p:sp>
      <p:sp>
        <p:nvSpPr>
          <p:cNvPr id="8" name="Rectángulo 7">
            <a:extLst>
              <a:ext uri="{FF2B5EF4-FFF2-40B4-BE49-F238E27FC236}">
                <a16:creationId xmlns:a16="http://schemas.microsoft.com/office/drawing/2014/main" id="{EA7BAAC2-4707-45D9-B440-12C56052119B}"/>
              </a:ext>
            </a:extLst>
          </p:cNvPr>
          <p:cNvSpPr/>
          <p:nvPr/>
        </p:nvSpPr>
        <p:spPr>
          <a:xfrm>
            <a:off x="170068" y="1644558"/>
            <a:ext cx="1866036" cy="830997"/>
          </a:xfrm>
          <a:prstGeom prst="rect">
            <a:avLst/>
          </a:prstGeom>
        </p:spPr>
        <p:txBody>
          <a:bodyPr wrap="square">
            <a:spAutoFit/>
          </a:bodyPr>
          <a:lstStyle/>
          <a:p>
            <a:r>
              <a:rPr lang="es-EC" sz="2400" dirty="0">
                <a:latin typeface="Arial" panose="020B0604020202020204" pitchFamily="34" charset="0"/>
                <a:cs typeface="Arial" panose="020B0604020202020204" pitchFamily="34" charset="0"/>
              </a:rPr>
              <a:t>Neumáticos en Ecuador</a:t>
            </a:r>
          </a:p>
        </p:txBody>
      </p:sp>
      <p:pic>
        <p:nvPicPr>
          <p:cNvPr id="9" name="Imagen 8">
            <a:extLst>
              <a:ext uri="{FF2B5EF4-FFF2-40B4-BE49-F238E27FC236}">
                <a16:creationId xmlns:a16="http://schemas.microsoft.com/office/drawing/2014/main" id="{A26FA9DA-7FB6-49D6-9BAF-1F4BE53FD19D}"/>
              </a:ext>
            </a:extLst>
          </p:cNvPr>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1934504" y="760057"/>
            <a:ext cx="4785610" cy="2683510"/>
          </a:xfrm>
          <a:prstGeom prst="rect">
            <a:avLst/>
          </a:prstGeom>
        </p:spPr>
      </p:pic>
      <p:sp>
        <p:nvSpPr>
          <p:cNvPr id="10" name="Rectángulo 9">
            <a:extLst>
              <a:ext uri="{FF2B5EF4-FFF2-40B4-BE49-F238E27FC236}">
                <a16:creationId xmlns:a16="http://schemas.microsoft.com/office/drawing/2014/main" id="{69C40DD4-B38F-40E1-9AFE-03BC4249A2D5}"/>
              </a:ext>
            </a:extLst>
          </p:cNvPr>
          <p:cNvSpPr/>
          <p:nvPr/>
        </p:nvSpPr>
        <p:spPr>
          <a:xfrm>
            <a:off x="7551532" y="992997"/>
            <a:ext cx="3095646" cy="461665"/>
          </a:xfrm>
          <a:prstGeom prst="rect">
            <a:avLst/>
          </a:prstGeom>
        </p:spPr>
        <p:txBody>
          <a:bodyPr wrap="square">
            <a:spAutoFit/>
          </a:bodyPr>
          <a:lstStyle/>
          <a:p>
            <a:r>
              <a:rPr lang="es-EC" sz="2400" dirty="0">
                <a:latin typeface="Arial" panose="020B0604020202020204" pitchFamily="34" charset="0"/>
                <a:cs typeface="Arial" panose="020B0604020202020204" pitchFamily="34" charset="0"/>
              </a:rPr>
              <a:t>Importan 4 millones</a:t>
            </a:r>
          </a:p>
        </p:txBody>
      </p:sp>
      <p:sp>
        <p:nvSpPr>
          <p:cNvPr id="11" name="Flecha: a la derecha 10">
            <a:extLst>
              <a:ext uri="{FF2B5EF4-FFF2-40B4-BE49-F238E27FC236}">
                <a16:creationId xmlns:a16="http://schemas.microsoft.com/office/drawing/2014/main" id="{E95035B7-B5C1-40B6-968C-3F1B058F0F54}"/>
              </a:ext>
            </a:extLst>
          </p:cNvPr>
          <p:cNvSpPr/>
          <p:nvPr/>
        </p:nvSpPr>
        <p:spPr>
          <a:xfrm>
            <a:off x="6840332" y="1069188"/>
            <a:ext cx="711200"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4EF07B42-5AAE-4E42-94BE-0B35F0485D84}"/>
              </a:ext>
            </a:extLst>
          </p:cNvPr>
          <p:cNvSpPr/>
          <p:nvPr/>
        </p:nvSpPr>
        <p:spPr>
          <a:xfrm>
            <a:off x="7195932" y="2045542"/>
            <a:ext cx="3435782" cy="830997"/>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Cumplen vida útil y son entes contaminantes.</a:t>
            </a:r>
          </a:p>
        </p:txBody>
      </p:sp>
      <p:sp>
        <p:nvSpPr>
          <p:cNvPr id="14" name="Flecha: a la derecha 13">
            <a:extLst>
              <a:ext uri="{FF2B5EF4-FFF2-40B4-BE49-F238E27FC236}">
                <a16:creationId xmlns:a16="http://schemas.microsoft.com/office/drawing/2014/main" id="{9CB4BF7C-6842-4172-8FC0-639BAED543B1}"/>
              </a:ext>
            </a:extLst>
          </p:cNvPr>
          <p:cNvSpPr/>
          <p:nvPr/>
        </p:nvSpPr>
        <p:spPr>
          <a:xfrm rot="5400000">
            <a:off x="8365486" y="1553475"/>
            <a:ext cx="711200"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A84B7ED7-7212-464D-BE71-A87298F76458}"/>
              </a:ext>
            </a:extLst>
          </p:cNvPr>
          <p:cNvSpPr/>
          <p:nvPr/>
        </p:nvSpPr>
        <p:spPr>
          <a:xfrm>
            <a:off x="4378109" y="4423845"/>
            <a:ext cx="3435782" cy="1569660"/>
          </a:xfrm>
          <a:prstGeom prst="rect">
            <a:avLst/>
          </a:prstGeom>
        </p:spPr>
        <p:txBody>
          <a:bodyPr wrap="square">
            <a:spAutoFit/>
          </a:bodyPr>
          <a:lstStyle/>
          <a:p>
            <a:pPr marL="342900" indent="-342900" algn="just">
              <a:buFont typeface="Arial" panose="020B0604020202020204" pitchFamily="34" charset="0"/>
              <a:buChar char="•"/>
            </a:pPr>
            <a:r>
              <a:rPr lang="es-EC" sz="2400" dirty="0">
                <a:latin typeface="Arial" panose="020B0604020202020204" pitchFamily="34" charset="0"/>
                <a:cs typeface="Arial" panose="020B0604020202020204" pitchFamily="34" charset="0"/>
              </a:rPr>
              <a:t>Grano para canchas</a:t>
            </a:r>
          </a:p>
          <a:p>
            <a:pPr marL="342900" indent="-342900" algn="just">
              <a:buFont typeface="Arial" panose="020B0604020202020204" pitchFamily="34" charset="0"/>
              <a:buChar char="•"/>
            </a:pPr>
            <a:r>
              <a:rPr lang="es-EC" sz="2400" dirty="0">
                <a:latin typeface="Arial" panose="020B0604020202020204" pitchFamily="34" charset="0"/>
                <a:cs typeface="Arial" panose="020B0604020202020204" pitchFamily="34" charset="0"/>
              </a:rPr>
              <a:t>Artesanías.</a:t>
            </a:r>
          </a:p>
          <a:p>
            <a:pPr marL="342900" indent="-342900" algn="just">
              <a:buFont typeface="Arial" panose="020B0604020202020204" pitchFamily="34" charset="0"/>
              <a:buChar char="•"/>
            </a:pPr>
            <a:r>
              <a:rPr lang="es-EC" sz="2400" dirty="0">
                <a:latin typeface="Arial" panose="020B0604020202020204" pitchFamily="34" charset="0"/>
                <a:cs typeface="Arial" panose="020B0604020202020204" pitchFamily="34" charset="0"/>
              </a:rPr>
              <a:t>Muebles</a:t>
            </a:r>
          </a:p>
          <a:p>
            <a:pPr marL="342900" indent="-342900" algn="just">
              <a:buFont typeface="Arial" panose="020B0604020202020204" pitchFamily="34" charset="0"/>
              <a:buChar char="•"/>
            </a:pPr>
            <a:r>
              <a:rPr lang="es-EC" sz="2400" dirty="0">
                <a:latin typeface="Arial" panose="020B0604020202020204" pitchFamily="34" charset="0"/>
                <a:cs typeface="Arial" panose="020B0604020202020204" pitchFamily="34" charset="0"/>
              </a:rPr>
              <a:t>Asfalto modificado</a:t>
            </a:r>
          </a:p>
        </p:txBody>
      </p:sp>
      <p:pic>
        <p:nvPicPr>
          <p:cNvPr id="16" name="Imagen 15">
            <a:extLst>
              <a:ext uri="{FF2B5EF4-FFF2-40B4-BE49-F238E27FC236}">
                <a16:creationId xmlns:a16="http://schemas.microsoft.com/office/drawing/2014/main" id="{5BA88693-6672-4ABF-A492-6FC6A003D4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4470" y="3506776"/>
            <a:ext cx="1840895" cy="1787531"/>
          </a:xfrm>
          <a:prstGeom prst="ellipse">
            <a:avLst/>
          </a:prstGeom>
          <a:ln>
            <a:noFill/>
          </a:ln>
          <a:effectLst>
            <a:softEdge rad="112500"/>
          </a:effectLst>
        </p:spPr>
      </p:pic>
      <p:pic>
        <p:nvPicPr>
          <p:cNvPr id="18" name="Imagen 17">
            <a:extLst>
              <a:ext uri="{FF2B5EF4-FFF2-40B4-BE49-F238E27FC236}">
                <a16:creationId xmlns:a16="http://schemas.microsoft.com/office/drawing/2014/main" id="{60968AB8-74A3-41EE-92ED-D59AC30BA35F}"/>
              </a:ext>
            </a:extLst>
          </p:cNvPr>
          <p:cNvPicPr>
            <a:picLocks noChangeAspect="1"/>
          </p:cNvPicPr>
          <p:nvPr/>
        </p:nvPicPr>
        <p:blipFill>
          <a:blip r:embed="rId7"/>
          <a:stretch>
            <a:fillRect/>
          </a:stretch>
        </p:blipFill>
        <p:spPr>
          <a:xfrm>
            <a:off x="8355569" y="4408851"/>
            <a:ext cx="1705936" cy="1677716"/>
          </a:xfrm>
          <a:prstGeom prst="ellipse">
            <a:avLst/>
          </a:prstGeom>
          <a:ln>
            <a:noFill/>
          </a:ln>
          <a:effectLst>
            <a:softEdge rad="112500"/>
          </a:effectLst>
        </p:spPr>
      </p:pic>
      <p:pic>
        <p:nvPicPr>
          <p:cNvPr id="20" name="Imagen 19">
            <a:extLst>
              <a:ext uri="{FF2B5EF4-FFF2-40B4-BE49-F238E27FC236}">
                <a16:creationId xmlns:a16="http://schemas.microsoft.com/office/drawing/2014/main" id="{6FC6C3FB-82CC-4B99-A775-24144FBB1E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75833" y="4423845"/>
            <a:ext cx="1697634" cy="1569660"/>
          </a:xfrm>
          <a:prstGeom prst="ellipse">
            <a:avLst/>
          </a:prstGeom>
          <a:ln>
            <a:noFill/>
          </a:ln>
          <a:effectLst>
            <a:softEdge rad="112500"/>
          </a:effectLst>
        </p:spPr>
      </p:pic>
      <p:pic>
        <p:nvPicPr>
          <p:cNvPr id="22" name="Imagen 21">
            <a:extLst>
              <a:ext uri="{FF2B5EF4-FFF2-40B4-BE49-F238E27FC236}">
                <a16:creationId xmlns:a16="http://schemas.microsoft.com/office/drawing/2014/main" id="{7A21516C-C554-499B-8F5B-155479835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2600" y="3283464"/>
            <a:ext cx="1705937" cy="1787531"/>
          </a:xfrm>
          <a:prstGeom prst="ellipse">
            <a:avLst/>
          </a:prstGeom>
          <a:ln>
            <a:noFill/>
          </a:ln>
          <a:effectLst>
            <a:softEdge rad="112500"/>
          </a:effectLst>
        </p:spPr>
      </p:pic>
    </p:spTree>
    <p:extLst>
      <p:ext uri="{BB962C8B-B14F-4D97-AF65-F5344CB8AC3E}">
        <p14:creationId xmlns:p14="http://schemas.microsoft.com/office/powerpoint/2010/main" val="30808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CONTENIDO</a:t>
            </a:r>
          </a:p>
        </p:txBody>
      </p:sp>
      <p:graphicFrame>
        <p:nvGraphicFramePr>
          <p:cNvPr id="4" name="Marcador de contenido 3">
            <a:extLst>
              <a:ext uri="{FF2B5EF4-FFF2-40B4-BE49-F238E27FC236}">
                <a16:creationId xmlns:a16="http://schemas.microsoft.com/office/drawing/2014/main" id="{8CC0E639-BF8A-4816-863A-69D432596297}"/>
              </a:ext>
            </a:extLst>
          </p:cNvPr>
          <p:cNvGraphicFramePr>
            <a:graphicFrameLocks noGrp="1"/>
          </p:cNvGraphicFramePr>
          <p:nvPr>
            <p:ph idx="1"/>
            <p:extLst>
              <p:ext uri="{D42A27DB-BD31-4B8C-83A1-F6EECF244321}">
                <p14:modId xmlns:p14="http://schemas.microsoft.com/office/powerpoint/2010/main" val="2477985220"/>
              </p:ext>
            </p:extLst>
          </p:nvPr>
        </p:nvGraphicFramePr>
        <p:xfrm>
          <a:off x="257628" y="804183"/>
          <a:ext cx="11440886" cy="514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Tree>
    <p:extLst>
      <p:ext uri="{BB962C8B-B14F-4D97-AF65-F5344CB8AC3E}">
        <p14:creationId xmlns:p14="http://schemas.microsoft.com/office/powerpoint/2010/main" val="144210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2. PLANTEAMIENTO DEL PROBLEMA</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pic>
        <p:nvPicPr>
          <p:cNvPr id="6" name="Imagen 5">
            <a:extLst>
              <a:ext uri="{FF2B5EF4-FFF2-40B4-BE49-F238E27FC236}">
                <a16:creationId xmlns:a16="http://schemas.microsoft.com/office/drawing/2014/main" id="{BE7D9025-A849-457E-97BE-3ED4225D3D27}"/>
              </a:ext>
            </a:extLst>
          </p:cNvPr>
          <p:cNvPicPr>
            <a:picLocks noChangeAspect="1"/>
          </p:cNvPicPr>
          <p:nvPr/>
        </p:nvPicPr>
        <p:blipFill>
          <a:blip r:embed="rId3"/>
          <a:stretch>
            <a:fillRect/>
          </a:stretch>
        </p:blipFill>
        <p:spPr>
          <a:xfrm>
            <a:off x="2387146" y="1593169"/>
            <a:ext cx="2257426" cy="16906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2CCE4195-7921-4384-8D59-E7B7EEB0F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43" y="1024803"/>
            <a:ext cx="2257426" cy="1693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ángulo 10">
            <a:extLst>
              <a:ext uri="{FF2B5EF4-FFF2-40B4-BE49-F238E27FC236}">
                <a16:creationId xmlns:a16="http://schemas.microsoft.com/office/drawing/2014/main" id="{5F555215-395B-4501-9E21-9887A4559C34}"/>
              </a:ext>
            </a:extLst>
          </p:cNvPr>
          <p:cNvSpPr/>
          <p:nvPr/>
        </p:nvSpPr>
        <p:spPr>
          <a:xfrm>
            <a:off x="2779032" y="728740"/>
            <a:ext cx="2257426" cy="830997"/>
          </a:xfrm>
          <a:prstGeom prst="rect">
            <a:avLst/>
          </a:prstGeom>
        </p:spPr>
        <p:txBody>
          <a:bodyPr wrap="square">
            <a:spAutoFit/>
          </a:bodyPr>
          <a:lstStyle/>
          <a:p>
            <a:r>
              <a:rPr lang="es-EC" sz="2400" dirty="0">
                <a:latin typeface="Arial" panose="020B0604020202020204" pitchFamily="34" charset="0"/>
                <a:cs typeface="Arial" panose="020B0604020202020204" pitchFamily="34" charset="0"/>
              </a:rPr>
              <a:t>Mampostería en Ecuador</a:t>
            </a:r>
          </a:p>
        </p:txBody>
      </p:sp>
      <p:sp>
        <p:nvSpPr>
          <p:cNvPr id="13" name="Rectángulo 12">
            <a:extLst>
              <a:ext uri="{FF2B5EF4-FFF2-40B4-BE49-F238E27FC236}">
                <a16:creationId xmlns:a16="http://schemas.microsoft.com/office/drawing/2014/main" id="{498390D6-2415-4218-9657-CE6455C1EF43}"/>
              </a:ext>
            </a:extLst>
          </p:cNvPr>
          <p:cNvSpPr/>
          <p:nvPr/>
        </p:nvSpPr>
        <p:spPr>
          <a:xfrm>
            <a:off x="5757862" y="793816"/>
            <a:ext cx="3655106" cy="830997"/>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Mampuestos Fabricados de forma artesanal.</a:t>
            </a:r>
          </a:p>
        </p:txBody>
      </p:sp>
      <p:sp>
        <p:nvSpPr>
          <p:cNvPr id="14" name="Flecha: a la derecha 13">
            <a:extLst>
              <a:ext uri="{FF2B5EF4-FFF2-40B4-BE49-F238E27FC236}">
                <a16:creationId xmlns:a16="http://schemas.microsoft.com/office/drawing/2014/main" id="{4F3A7FA7-7178-4346-8014-508993FBB1CB}"/>
              </a:ext>
            </a:extLst>
          </p:cNvPr>
          <p:cNvSpPr/>
          <p:nvPr/>
        </p:nvSpPr>
        <p:spPr>
          <a:xfrm>
            <a:off x="4845617" y="951587"/>
            <a:ext cx="711200"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7C4220DA-4EF0-44BF-8C26-6928344DB71C}"/>
              </a:ext>
            </a:extLst>
          </p:cNvPr>
          <p:cNvSpPr/>
          <p:nvPr/>
        </p:nvSpPr>
        <p:spPr>
          <a:xfrm>
            <a:off x="5757862" y="2438513"/>
            <a:ext cx="3197678" cy="830997"/>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No brindan respuesta estructural adecuada.</a:t>
            </a:r>
          </a:p>
        </p:txBody>
      </p:sp>
      <p:sp>
        <p:nvSpPr>
          <p:cNvPr id="16" name="Flecha: a la derecha 15">
            <a:extLst>
              <a:ext uri="{FF2B5EF4-FFF2-40B4-BE49-F238E27FC236}">
                <a16:creationId xmlns:a16="http://schemas.microsoft.com/office/drawing/2014/main" id="{50F03611-6A71-4327-A90C-55738EE8BAE5}"/>
              </a:ext>
            </a:extLst>
          </p:cNvPr>
          <p:cNvSpPr/>
          <p:nvPr/>
        </p:nvSpPr>
        <p:spPr>
          <a:xfrm rot="5400000">
            <a:off x="6822154" y="1787676"/>
            <a:ext cx="711200"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Imagen 17">
            <a:extLst>
              <a:ext uri="{FF2B5EF4-FFF2-40B4-BE49-F238E27FC236}">
                <a16:creationId xmlns:a16="http://schemas.microsoft.com/office/drawing/2014/main" id="{C605D99C-AAC6-49D4-AA25-AB41F1D768D1}"/>
              </a:ext>
            </a:extLst>
          </p:cNvPr>
          <p:cNvPicPr>
            <a:picLocks noChangeAspect="1"/>
          </p:cNvPicPr>
          <p:nvPr/>
        </p:nvPicPr>
        <p:blipFill rotWithShape="1">
          <a:blip r:embed="rId5"/>
          <a:srcRect l="10006" r="14631"/>
          <a:stretch/>
        </p:blipFill>
        <p:spPr>
          <a:xfrm>
            <a:off x="9305494" y="1421631"/>
            <a:ext cx="2257426" cy="8994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0" name="Conector recto 19">
            <a:extLst>
              <a:ext uri="{FF2B5EF4-FFF2-40B4-BE49-F238E27FC236}">
                <a16:creationId xmlns:a16="http://schemas.microsoft.com/office/drawing/2014/main" id="{3D28B7B0-AFE2-44B3-8C7D-AE971051821F}"/>
              </a:ext>
            </a:extLst>
          </p:cNvPr>
          <p:cNvCxnSpPr/>
          <p:nvPr/>
        </p:nvCxnSpPr>
        <p:spPr>
          <a:xfrm>
            <a:off x="9305494" y="1337061"/>
            <a:ext cx="2447919" cy="998952"/>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Conector recto 20">
            <a:extLst>
              <a:ext uri="{FF2B5EF4-FFF2-40B4-BE49-F238E27FC236}">
                <a16:creationId xmlns:a16="http://schemas.microsoft.com/office/drawing/2014/main" id="{745EBC2F-BD59-4E00-B143-882D1687C563}"/>
              </a:ext>
            </a:extLst>
          </p:cNvPr>
          <p:cNvCxnSpPr>
            <a:cxnSpLocks/>
          </p:cNvCxnSpPr>
          <p:nvPr/>
        </p:nvCxnSpPr>
        <p:spPr>
          <a:xfrm flipV="1">
            <a:off x="9359231" y="1282934"/>
            <a:ext cx="2298935" cy="1137649"/>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23" name="Rectángulo 22">
            <a:extLst>
              <a:ext uri="{FF2B5EF4-FFF2-40B4-BE49-F238E27FC236}">
                <a16:creationId xmlns:a16="http://schemas.microsoft.com/office/drawing/2014/main" id="{146CBFB5-67AF-4581-BD04-504F4512EE8B}"/>
              </a:ext>
            </a:extLst>
          </p:cNvPr>
          <p:cNvSpPr/>
          <p:nvPr/>
        </p:nvSpPr>
        <p:spPr>
          <a:xfrm>
            <a:off x="2749617" y="4258045"/>
            <a:ext cx="4835798" cy="830997"/>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53% </a:t>
            </a:r>
            <a:r>
              <a:rPr lang="es-EC" sz="2400" dirty="0" err="1">
                <a:latin typeface="Arial" panose="020B0604020202020204" pitchFamily="34" charset="0"/>
                <a:cs typeface="Arial" panose="020B0604020202020204" pitchFamily="34" charset="0"/>
              </a:rPr>
              <a:t>H.A</a:t>
            </a:r>
            <a:r>
              <a:rPr lang="es-EC" sz="2400" dirty="0">
                <a:latin typeface="Arial" panose="020B0604020202020204" pitchFamily="34" charset="0"/>
                <a:cs typeface="Arial" panose="020B0604020202020204" pitchFamily="34" charset="0"/>
              </a:rPr>
              <a:t>. + mampostería bloque.</a:t>
            </a:r>
          </a:p>
          <a:p>
            <a:pPr algn="just"/>
            <a:r>
              <a:rPr lang="es-EC" sz="2400" dirty="0">
                <a:latin typeface="Arial" panose="020B0604020202020204" pitchFamily="34" charset="0"/>
                <a:cs typeface="Arial" panose="020B0604020202020204" pitchFamily="34" charset="0"/>
              </a:rPr>
              <a:t>40% </a:t>
            </a:r>
            <a:r>
              <a:rPr lang="es-EC" sz="2400" dirty="0" err="1">
                <a:latin typeface="Arial" panose="020B0604020202020204" pitchFamily="34" charset="0"/>
                <a:cs typeface="Arial" panose="020B0604020202020204" pitchFamily="34" charset="0"/>
              </a:rPr>
              <a:t>H.A</a:t>
            </a:r>
            <a:r>
              <a:rPr lang="es-EC" sz="2400" dirty="0">
                <a:latin typeface="Arial" panose="020B0604020202020204" pitchFamily="34" charset="0"/>
                <a:cs typeface="Arial" panose="020B0604020202020204" pitchFamily="34" charset="0"/>
              </a:rPr>
              <a:t>. + mampostería ladrillo. </a:t>
            </a:r>
          </a:p>
        </p:txBody>
      </p:sp>
      <p:pic>
        <p:nvPicPr>
          <p:cNvPr id="26" name="Imagen 25">
            <a:extLst>
              <a:ext uri="{FF2B5EF4-FFF2-40B4-BE49-F238E27FC236}">
                <a16:creationId xmlns:a16="http://schemas.microsoft.com/office/drawing/2014/main" id="{63155228-1C6B-40E6-8ED1-6EC20794CCE5}"/>
              </a:ext>
            </a:extLst>
          </p:cNvPr>
          <p:cNvPicPr>
            <a:picLocks noChangeAspect="1"/>
          </p:cNvPicPr>
          <p:nvPr/>
        </p:nvPicPr>
        <p:blipFill>
          <a:blip r:embed="rId6"/>
          <a:stretch>
            <a:fillRect/>
          </a:stretch>
        </p:blipFill>
        <p:spPr>
          <a:xfrm>
            <a:off x="399143" y="3852223"/>
            <a:ext cx="2257426" cy="16988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tángulo 26">
            <a:extLst>
              <a:ext uri="{FF2B5EF4-FFF2-40B4-BE49-F238E27FC236}">
                <a16:creationId xmlns:a16="http://schemas.microsoft.com/office/drawing/2014/main" id="{6334CD38-9660-4EC1-81BA-898136931EBD}"/>
              </a:ext>
            </a:extLst>
          </p:cNvPr>
          <p:cNvSpPr/>
          <p:nvPr/>
        </p:nvSpPr>
        <p:spPr>
          <a:xfrm>
            <a:off x="2749617" y="3831161"/>
            <a:ext cx="4018552" cy="461665"/>
          </a:xfrm>
          <a:prstGeom prst="rect">
            <a:avLst/>
          </a:prstGeom>
        </p:spPr>
        <p:txBody>
          <a:bodyPr wrap="square">
            <a:spAutoFit/>
          </a:bodyPr>
          <a:lstStyle/>
          <a:p>
            <a:r>
              <a:rPr lang="es-EC" sz="2400" b="1" dirty="0">
                <a:latin typeface="Arial" panose="020B0604020202020204" pitchFamily="34" charset="0"/>
                <a:cs typeface="Arial" panose="020B0604020202020204" pitchFamily="34" charset="0"/>
              </a:rPr>
              <a:t>Viviendas en Ecuador</a:t>
            </a:r>
          </a:p>
        </p:txBody>
      </p:sp>
      <p:pic>
        <p:nvPicPr>
          <p:cNvPr id="30" name="Imagen 29">
            <a:extLst>
              <a:ext uri="{FF2B5EF4-FFF2-40B4-BE49-F238E27FC236}">
                <a16:creationId xmlns:a16="http://schemas.microsoft.com/office/drawing/2014/main" id="{20DBB7C4-61B0-4B62-A6AA-DEAEF7D1B7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6263" y="3381130"/>
            <a:ext cx="4146658" cy="2193936"/>
          </a:xfrm>
          <a:prstGeom prst="rect">
            <a:avLst/>
          </a:prstGeom>
        </p:spPr>
      </p:pic>
    </p:spTree>
    <p:extLst>
      <p:ext uri="{BB962C8B-B14F-4D97-AF65-F5344CB8AC3E}">
        <p14:creationId xmlns:p14="http://schemas.microsoft.com/office/powerpoint/2010/main" val="343444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4B371E8-3622-4C54-9E35-F50E68C2EC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826" y="3259490"/>
            <a:ext cx="2740358" cy="1866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2. PLANTEAMIENTO DEL PROBLEMA</a:t>
            </a:r>
          </a:p>
        </p:txBody>
      </p:sp>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
        <p:nvSpPr>
          <p:cNvPr id="11" name="Rectángulo 10">
            <a:extLst>
              <a:ext uri="{FF2B5EF4-FFF2-40B4-BE49-F238E27FC236}">
                <a16:creationId xmlns:a16="http://schemas.microsoft.com/office/drawing/2014/main" id="{5F555215-395B-4501-9E21-9887A4559C34}"/>
              </a:ext>
            </a:extLst>
          </p:cNvPr>
          <p:cNvSpPr/>
          <p:nvPr/>
        </p:nvSpPr>
        <p:spPr>
          <a:xfrm>
            <a:off x="345676" y="1195066"/>
            <a:ext cx="4032195" cy="1200329"/>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Ecuador no presenta alternativas de uso material reciclado. </a:t>
            </a:r>
          </a:p>
        </p:txBody>
      </p:sp>
      <p:sp>
        <p:nvSpPr>
          <p:cNvPr id="14" name="Flecha: a la derecha 13">
            <a:extLst>
              <a:ext uri="{FF2B5EF4-FFF2-40B4-BE49-F238E27FC236}">
                <a16:creationId xmlns:a16="http://schemas.microsoft.com/office/drawing/2014/main" id="{4F3A7FA7-7178-4346-8014-508993FBB1CB}"/>
              </a:ext>
            </a:extLst>
          </p:cNvPr>
          <p:cNvSpPr/>
          <p:nvPr/>
        </p:nvSpPr>
        <p:spPr>
          <a:xfrm>
            <a:off x="4690873" y="1409756"/>
            <a:ext cx="711200"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7C4220DA-4EF0-44BF-8C26-6928344DB71C}"/>
              </a:ext>
            </a:extLst>
          </p:cNvPr>
          <p:cNvSpPr/>
          <p:nvPr/>
        </p:nvSpPr>
        <p:spPr>
          <a:xfrm>
            <a:off x="5715075" y="1332877"/>
            <a:ext cx="3893160" cy="461665"/>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Sector de la construcción.</a:t>
            </a:r>
          </a:p>
        </p:txBody>
      </p:sp>
      <p:pic>
        <p:nvPicPr>
          <p:cNvPr id="4" name="Imagen 3">
            <a:extLst>
              <a:ext uri="{FF2B5EF4-FFF2-40B4-BE49-F238E27FC236}">
                <a16:creationId xmlns:a16="http://schemas.microsoft.com/office/drawing/2014/main" id="{9CA0F2B8-01AA-4847-8346-C2DC44CA3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676" y="2597464"/>
            <a:ext cx="2791411" cy="1595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6558CBA-E6ED-45B4-9BDE-C8E2CCADF1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809" y="4222934"/>
            <a:ext cx="1921376" cy="1440000"/>
          </a:xfrm>
          <a:prstGeom prst="rect">
            <a:avLst/>
          </a:prstGeom>
          <a:ln>
            <a:noFill/>
          </a:ln>
          <a:effectLst>
            <a:softEdge rad="112500"/>
          </a:effectLst>
        </p:spPr>
      </p:pic>
      <p:sp>
        <p:nvSpPr>
          <p:cNvPr id="17" name="Rectángulo 16">
            <a:extLst>
              <a:ext uri="{FF2B5EF4-FFF2-40B4-BE49-F238E27FC236}">
                <a16:creationId xmlns:a16="http://schemas.microsoft.com/office/drawing/2014/main" id="{CD1C5D5F-5091-4E8F-A67F-B35873CAEF41}"/>
              </a:ext>
            </a:extLst>
          </p:cNvPr>
          <p:cNvSpPr/>
          <p:nvPr/>
        </p:nvSpPr>
        <p:spPr>
          <a:xfrm>
            <a:off x="5455070" y="2801738"/>
            <a:ext cx="5081632" cy="830997"/>
          </a:xfrm>
          <a:prstGeom prst="rect">
            <a:avLst/>
          </a:prstGeom>
        </p:spPr>
        <p:txBody>
          <a:bodyPr wrap="square">
            <a:spAutoFit/>
          </a:bodyPr>
          <a:lstStyle/>
          <a:p>
            <a:pPr algn="just"/>
            <a:r>
              <a:rPr lang="es-EC" sz="2400" dirty="0">
                <a:latin typeface="Arial" panose="020B0604020202020204" pitchFamily="34" charset="0"/>
                <a:ea typeface="Calibri" panose="020F0502020204030204" pitchFamily="34" charset="0"/>
                <a:cs typeface="Times New Roman" panose="02020603050405020304" pitchFamily="18" charset="0"/>
              </a:rPr>
              <a:t>Nuevas alternativas o tecnologías para elaborar viviendas..</a:t>
            </a:r>
            <a:endParaRPr lang="es-EC" sz="2400" dirty="0"/>
          </a:p>
        </p:txBody>
      </p:sp>
      <p:sp>
        <p:nvSpPr>
          <p:cNvPr id="25" name="Flecha: a la derecha 24">
            <a:extLst>
              <a:ext uri="{FF2B5EF4-FFF2-40B4-BE49-F238E27FC236}">
                <a16:creationId xmlns:a16="http://schemas.microsoft.com/office/drawing/2014/main" id="{1835AB8E-F9A2-4701-9D41-22C077A2E39D}"/>
              </a:ext>
            </a:extLst>
          </p:cNvPr>
          <p:cNvSpPr/>
          <p:nvPr/>
        </p:nvSpPr>
        <p:spPr>
          <a:xfrm rot="5400000">
            <a:off x="6769715" y="2108353"/>
            <a:ext cx="711200"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2" name="Imagen 21">
            <a:extLst>
              <a:ext uri="{FF2B5EF4-FFF2-40B4-BE49-F238E27FC236}">
                <a16:creationId xmlns:a16="http://schemas.microsoft.com/office/drawing/2014/main" id="{F984F6A5-91FB-434B-92DB-A3F6CDD2A9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2578" y="3663886"/>
            <a:ext cx="3319363" cy="2229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Flecha: a la derecha 27">
            <a:extLst>
              <a:ext uri="{FF2B5EF4-FFF2-40B4-BE49-F238E27FC236}">
                <a16:creationId xmlns:a16="http://schemas.microsoft.com/office/drawing/2014/main" id="{80B78854-3CBC-4ECB-BA7C-47A89B1939CA}"/>
              </a:ext>
            </a:extLst>
          </p:cNvPr>
          <p:cNvSpPr/>
          <p:nvPr/>
        </p:nvSpPr>
        <p:spPr>
          <a:xfrm flipH="1">
            <a:off x="4032670" y="2831762"/>
            <a:ext cx="1120514" cy="38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0888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171-88BC-4E45-8B43-A4B3D2FDB6F5}"/>
              </a:ext>
            </a:extLst>
          </p:cNvPr>
          <p:cNvSpPr>
            <a:spLocks noGrp="1"/>
          </p:cNvSpPr>
          <p:nvPr>
            <p:ph type="title"/>
          </p:nvPr>
        </p:nvSpPr>
        <p:spPr>
          <a:xfrm>
            <a:off x="1103086" y="0"/>
            <a:ext cx="10970381" cy="584200"/>
          </a:xfrm>
        </p:spPr>
        <p:txBody>
          <a:bodyPr/>
          <a:lstStyle/>
          <a:p>
            <a:r>
              <a:rPr lang="es-EC" sz="2400" dirty="0"/>
              <a:t>CONTENIDO</a:t>
            </a:r>
          </a:p>
        </p:txBody>
      </p:sp>
      <p:graphicFrame>
        <p:nvGraphicFramePr>
          <p:cNvPr id="4" name="Marcador de contenido 3">
            <a:extLst>
              <a:ext uri="{FF2B5EF4-FFF2-40B4-BE49-F238E27FC236}">
                <a16:creationId xmlns:a16="http://schemas.microsoft.com/office/drawing/2014/main" id="{8CC0E639-BF8A-4816-863A-69D432596297}"/>
              </a:ext>
            </a:extLst>
          </p:cNvPr>
          <p:cNvGraphicFramePr>
            <a:graphicFrameLocks noGrp="1"/>
          </p:cNvGraphicFramePr>
          <p:nvPr>
            <p:ph idx="1"/>
            <p:extLst>
              <p:ext uri="{D42A27DB-BD31-4B8C-83A1-F6EECF244321}">
                <p14:modId xmlns:p14="http://schemas.microsoft.com/office/powerpoint/2010/main" val="3484866816"/>
              </p:ext>
            </p:extLst>
          </p:nvPr>
        </p:nvGraphicFramePr>
        <p:xfrm>
          <a:off x="257628" y="804183"/>
          <a:ext cx="11440886" cy="514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236D9E3B-F088-4816-A321-D53525BBCC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33" y="106899"/>
            <a:ext cx="984553" cy="886098"/>
          </a:xfrm>
          <a:prstGeom prst="rect">
            <a:avLst/>
          </a:prstGeom>
        </p:spPr>
      </p:pic>
    </p:spTree>
    <p:extLst>
      <p:ext uri="{BB962C8B-B14F-4D97-AF65-F5344CB8AC3E}">
        <p14:creationId xmlns:p14="http://schemas.microsoft.com/office/powerpoint/2010/main" val="337251372"/>
      </p:ext>
    </p:extLst>
  </p:cSld>
  <p:clrMapOvr>
    <a:masterClrMapping/>
  </p:clrMapOvr>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3600</TotalTime>
  <Words>2214</Words>
  <Application>Microsoft Office PowerPoint</Application>
  <PresentationFormat>Panorámica</PresentationFormat>
  <Paragraphs>565</Paragraphs>
  <Slides>39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Arial</vt:lpstr>
      <vt:lpstr>Calibri</vt:lpstr>
      <vt:lpstr>Calibri Light</vt:lpstr>
      <vt:lpstr>Times New Roman</vt:lpstr>
      <vt:lpstr>1_Tema de Office</vt:lpstr>
      <vt:lpstr>Presentación de PowerPoint</vt:lpstr>
      <vt:lpstr>CONTENIDO</vt:lpstr>
      <vt:lpstr>1. GENERALIDADES: INTRODUCCIÓN - ANTECEDENTES.</vt:lpstr>
      <vt:lpstr>1. GENERALIDADES: INTRODUCCIÓN - ANTECEDENTES.</vt:lpstr>
      <vt:lpstr>1. GENERALIDADES: INTRODUCCIÓN - ANTECEDENTES.</vt:lpstr>
      <vt:lpstr>CONTENIDO</vt:lpstr>
      <vt:lpstr>2. PLANTEAMIENTO DEL PROBLEMA</vt:lpstr>
      <vt:lpstr>2. PLANTEAMIENTO DEL PROBLEMA</vt:lpstr>
      <vt:lpstr>CONTENIDO</vt:lpstr>
      <vt:lpstr>3. OBJETIVOS</vt:lpstr>
      <vt:lpstr>CONTENIDO</vt:lpstr>
      <vt:lpstr>4. CARACTERIZACIÓN DE LOS MATERIALES: ÁRIDOS.</vt:lpstr>
      <vt:lpstr>4. CARACTERIZACIÓN DE LOS MATERIALES: ÁRIDOS.</vt:lpstr>
      <vt:lpstr>4. CARACTERIZACIÓN DE LOS MATERIALES: FIBRA DE CAUCHO.</vt:lpstr>
      <vt:lpstr>4. CARACTERIZACIÓN DE LOS MATERIALES: FIBRA DE CAUCHO.</vt:lpstr>
      <vt:lpstr>4. CARACTERIZACIÓN DE LOS MATERIALES: FIBRA DE CAUCHO.</vt:lpstr>
      <vt:lpstr>CONTENIDO</vt:lpstr>
      <vt:lpstr>5. DOSIFICACIÓN Y ELABORACIÓN DE PANELES</vt:lpstr>
      <vt:lpstr>5. DOSIFICACIÓN Y ELABORACIÓN DE PANELES</vt:lpstr>
      <vt:lpstr>5. DOSIFICACIÓN Y ELABORACIÓN DE PANELES</vt:lpstr>
      <vt:lpstr>5. DOSIFICACIÓN Y ELABORACIÓN DE PANELES</vt:lpstr>
      <vt:lpstr>5. DOSIFICACIÓN Y ELABORACIÓN DE PANELES</vt:lpstr>
      <vt:lpstr>5. DOSIFICACIÓN Y ELABORACIÓN DE PANELES</vt:lpstr>
      <vt:lpstr>5. DOSIFICACIÓN Y ELABORACIÓN DE PANELES</vt:lpstr>
      <vt:lpstr>CONTENIDO</vt:lpstr>
      <vt:lpstr>6. RESULTADOS.</vt:lpstr>
      <vt:lpstr>6. RESULTADOS.</vt:lpstr>
      <vt:lpstr>6. RESULTADOS.</vt:lpstr>
      <vt:lpstr>6. RESULTADOS.</vt:lpstr>
      <vt:lpstr>6. RESULTADOS.</vt:lpstr>
      <vt:lpstr>6. RESULTADOS.</vt:lpstr>
      <vt:lpstr>6. RESULTADOS.</vt:lpstr>
      <vt:lpstr>6. RESULTADOS.</vt:lpstr>
      <vt:lpstr>6. RESULTADOS.</vt:lpstr>
      <vt:lpstr>6. RESULTADOS.</vt:lpstr>
      <vt:lpstr>CONTENIDO</vt:lpstr>
      <vt:lpstr>7. CONCLUSIONES Y RECOMENDACIONES.</vt:lpstr>
      <vt:lpstr>7. CONCLUSIONES Y RECOMENDACIONES.</vt:lpstr>
      <vt:lpstr>7. CONCLUSIONES Y 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LUJE DARWIN</dc:creator>
  <cp:lastModifiedBy>Darwin</cp:lastModifiedBy>
  <cp:revision>303</cp:revision>
  <dcterms:created xsi:type="dcterms:W3CDTF">2017-12-18T20:50:38Z</dcterms:created>
  <dcterms:modified xsi:type="dcterms:W3CDTF">2018-09-07T10:53:32Z</dcterms:modified>
</cp:coreProperties>
</file>