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308" r:id="rId2"/>
    <p:sldId id="304" r:id="rId3"/>
    <p:sldId id="259" r:id="rId4"/>
    <p:sldId id="261" r:id="rId5"/>
    <p:sldId id="270" r:id="rId6"/>
    <p:sldId id="271" r:id="rId7"/>
    <p:sldId id="285" r:id="rId8"/>
    <p:sldId id="286" r:id="rId9"/>
    <p:sldId id="273" r:id="rId10"/>
    <p:sldId id="264" r:id="rId11"/>
    <p:sldId id="305" r:id="rId12"/>
    <p:sldId id="306" r:id="rId13"/>
    <p:sldId id="265" r:id="rId14"/>
    <p:sldId id="266" r:id="rId15"/>
    <p:sldId id="275" r:id="rId16"/>
    <p:sldId id="272" r:id="rId17"/>
    <p:sldId id="274" r:id="rId18"/>
    <p:sldId id="287" r:id="rId19"/>
    <p:sldId id="294" r:id="rId20"/>
    <p:sldId id="295" r:id="rId21"/>
    <p:sldId id="30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E26D57-2868-4393-93D8-E26CA5A80C56}" type="doc">
      <dgm:prSet loTypeId="urn:microsoft.com/office/officeart/2005/8/layout/hierarchy4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71A7166F-24B2-4028-BAB7-5CA5561995D4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3600" b="1" dirty="0" smtClean="0"/>
            <a:t>OBJETIVO GENERAL</a:t>
          </a:r>
          <a:endParaRPr lang="es-EC" sz="3600" b="1" dirty="0"/>
        </a:p>
      </dgm:t>
    </dgm:pt>
    <dgm:pt modelId="{52212B9D-5418-4323-9866-8849A9401B0A}" type="parTrans" cxnId="{217D03D6-8CB5-4112-9A09-BBFECA7477A5}">
      <dgm:prSet/>
      <dgm:spPr/>
      <dgm:t>
        <a:bodyPr/>
        <a:lstStyle/>
        <a:p>
          <a:endParaRPr lang="es-EC" sz="2400"/>
        </a:p>
      </dgm:t>
    </dgm:pt>
    <dgm:pt modelId="{FBE609B9-13FE-42C2-B439-540B4C11CD83}" type="sibTrans" cxnId="{217D03D6-8CB5-4112-9A09-BBFECA7477A5}">
      <dgm:prSet/>
      <dgm:spPr/>
      <dgm:t>
        <a:bodyPr/>
        <a:lstStyle/>
        <a:p>
          <a:endParaRPr lang="es-EC" sz="2400"/>
        </a:p>
      </dgm:t>
    </dgm:pt>
    <dgm:pt modelId="{73CAABD3-2CFC-49E0-B706-DCB4645891F6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600" b="1" dirty="0" smtClean="0"/>
            <a:t>OBJETIVOS ESPECÍFICOS</a:t>
          </a:r>
          <a:endParaRPr lang="es-EC" sz="1600" dirty="0"/>
        </a:p>
      </dgm:t>
    </dgm:pt>
    <dgm:pt modelId="{C0D30626-36E7-455B-A076-1FF3E3685A8A}" type="parTrans" cxnId="{3A8F0110-B9B4-426E-B0FF-680A3060C788}">
      <dgm:prSet/>
      <dgm:spPr/>
      <dgm:t>
        <a:bodyPr/>
        <a:lstStyle/>
        <a:p>
          <a:endParaRPr lang="es-EC" sz="2400"/>
        </a:p>
      </dgm:t>
    </dgm:pt>
    <dgm:pt modelId="{623FD68C-6467-4D8C-93BD-B4E18E1AD18A}" type="sibTrans" cxnId="{3A8F0110-B9B4-426E-B0FF-680A3060C788}">
      <dgm:prSet/>
      <dgm:spPr/>
      <dgm:t>
        <a:bodyPr/>
        <a:lstStyle/>
        <a:p>
          <a:endParaRPr lang="es-EC" sz="2400"/>
        </a:p>
      </dgm:t>
    </dgm:pt>
    <dgm:pt modelId="{07D7FF29-99AF-485D-9E64-88C847E2B565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400" b="1" dirty="0" smtClean="0">
              <a:latin typeface="Californian FB" pitchFamily="18" charset="0"/>
            </a:rPr>
            <a:t>Determinar el impacto que la Propiedad intelectual  del sector florícola ejerce en las relaciones con nuestros socios comerciales </a:t>
          </a:r>
          <a:endParaRPr lang="es-EC" sz="2400" b="1" dirty="0">
            <a:latin typeface="Californian FB" pitchFamily="18" charset="0"/>
          </a:endParaRPr>
        </a:p>
      </dgm:t>
    </dgm:pt>
    <dgm:pt modelId="{03FA1215-9F17-427B-8AB5-5DD5FD6F1716}" type="parTrans" cxnId="{E083371A-47D7-450C-A8E8-463A866277A8}">
      <dgm:prSet/>
      <dgm:spPr/>
      <dgm:t>
        <a:bodyPr/>
        <a:lstStyle/>
        <a:p>
          <a:endParaRPr lang="es-EC" sz="2400"/>
        </a:p>
      </dgm:t>
    </dgm:pt>
    <dgm:pt modelId="{C6F42A85-BC71-4A34-AADF-C547EE2EFA50}" type="sibTrans" cxnId="{E083371A-47D7-450C-A8E8-463A866277A8}">
      <dgm:prSet/>
      <dgm:spPr/>
      <dgm:t>
        <a:bodyPr/>
        <a:lstStyle/>
        <a:p>
          <a:endParaRPr lang="es-EC" sz="2400"/>
        </a:p>
      </dgm:t>
    </dgm:pt>
    <dgm:pt modelId="{2FED6121-DE7A-4860-8E6A-F57DD298ECA4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600" b="1" dirty="0" smtClean="0">
              <a:latin typeface="Californian FB" pitchFamily="18" charset="0"/>
            </a:rPr>
            <a:t>Realizar un estudio sobre la aplicación de la propiedad intelectual en el sector florícola y su impacto en las exportaciones</a:t>
          </a:r>
          <a:endParaRPr lang="es-EC" sz="1600" dirty="0"/>
        </a:p>
      </dgm:t>
    </dgm:pt>
    <dgm:pt modelId="{AAC2F933-4299-4642-B62B-E78740592E09}" type="parTrans" cxnId="{077606A0-D037-46BE-AB21-34CD1F090487}">
      <dgm:prSet/>
      <dgm:spPr/>
      <dgm:t>
        <a:bodyPr/>
        <a:lstStyle/>
        <a:p>
          <a:endParaRPr lang="es-EC" sz="2400"/>
        </a:p>
      </dgm:t>
    </dgm:pt>
    <dgm:pt modelId="{59E8BBD7-820F-464B-8F13-3061219A23CD}" type="sibTrans" cxnId="{077606A0-D037-46BE-AB21-34CD1F090487}">
      <dgm:prSet/>
      <dgm:spPr/>
      <dgm:t>
        <a:bodyPr/>
        <a:lstStyle/>
        <a:p>
          <a:endParaRPr lang="es-EC" sz="2400"/>
        </a:p>
      </dgm:t>
    </dgm:pt>
    <dgm:pt modelId="{82454940-1B19-49C9-827A-F4965096F6FA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600" b="1" dirty="0" smtClean="0">
              <a:latin typeface="Californian FB" pitchFamily="18" charset="0"/>
            </a:rPr>
            <a:t>Analizar la aplicación de P.I del sector florícola en las relaciones comerciales de este segmento con el mundo.</a:t>
          </a:r>
          <a:endParaRPr lang="es-EC" sz="1600" dirty="0"/>
        </a:p>
      </dgm:t>
    </dgm:pt>
    <dgm:pt modelId="{21DBEB6F-B749-42CD-B3E1-976A3362730C}" type="parTrans" cxnId="{BECFF5EB-38F9-46D0-95F3-C69A3CCDD5A7}">
      <dgm:prSet/>
      <dgm:spPr/>
      <dgm:t>
        <a:bodyPr/>
        <a:lstStyle/>
        <a:p>
          <a:endParaRPr lang="es-EC" sz="2400"/>
        </a:p>
      </dgm:t>
    </dgm:pt>
    <dgm:pt modelId="{20915E0D-FCCB-4A16-AD69-F05F5199539B}" type="sibTrans" cxnId="{BECFF5EB-38F9-46D0-95F3-C69A3CCDD5A7}">
      <dgm:prSet/>
      <dgm:spPr/>
      <dgm:t>
        <a:bodyPr/>
        <a:lstStyle/>
        <a:p>
          <a:endParaRPr lang="es-EC" sz="2400"/>
        </a:p>
      </dgm:t>
    </dgm:pt>
    <dgm:pt modelId="{4A0E0DAB-3632-4B10-9DAA-31FEA0530F65}">
      <dgm:prSet phldrT="[Texto]" custT="1"/>
      <dgm:spPr/>
      <dgm:t>
        <a:bodyPr/>
        <a:lstStyle/>
        <a:p>
          <a:pPr algn="just"/>
          <a:r>
            <a:rPr lang="es-EC" sz="2800" b="1" dirty="0" smtClean="0"/>
            <a:t>HIPOTESIS: </a:t>
          </a:r>
          <a:r>
            <a:rPr lang="es-EC" sz="2400" b="0" dirty="0" smtClean="0">
              <a:latin typeface="Californian FB" pitchFamily="18" charset="0"/>
            </a:rPr>
            <a:t>E</a:t>
          </a:r>
          <a:r>
            <a:rPr lang="es-EC" sz="2400" b="1" dirty="0" smtClean="0">
              <a:latin typeface="Californian FB" pitchFamily="18" charset="0"/>
            </a:rPr>
            <a:t>n el sector florícola, la aplicación de la  propiedad intelectual en las relaciones comerciales con terceros países, restringe la calidad y </a:t>
          </a:r>
          <a:r>
            <a:rPr lang="es-EC" sz="2400" b="1" dirty="0" err="1" smtClean="0">
              <a:latin typeface="Californian FB" pitchFamily="18" charset="0"/>
            </a:rPr>
            <a:t>volúmen</a:t>
          </a:r>
          <a:r>
            <a:rPr lang="es-EC" sz="2400" b="1" dirty="0" smtClean="0">
              <a:latin typeface="Californian FB" pitchFamily="18" charset="0"/>
            </a:rPr>
            <a:t> de los negocios </a:t>
          </a:r>
          <a:endParaRPr lang="es-EC" sz="2400" dirty="0">
            <a:latin typeface="Californian FB" pitchFamily="18" charset="0"/>
          </a:endParaRPr>
        </a:p>
      </dgm:t>
    </dgm:pt>
    <dgm:pt modelId="{5D4B9F71-15BA-4D4B-8708-A64D220C6A2E}" type="sibTrans" cxnId="{926DE59E-F53A-4446-9E88-4B1346BF2299}">
      <dgm:prSet/>
      <dgm:spPr/>
      <dgm:t>
        <a:bodyPr/>
        <a:lstStyle/>
        <a:p>
          <a:endParaRPr lang="es-EC" sz="2400"/>
        </a:p>
      </dgm:t>
    </dgm:pt>
    <dgm:pt modelId="{A63E5FC4-87B8-400A-9D07-86E0A32A1754}" type="parTrans" cxnId="{926DE59E-F53A-4446-9E88-4B1346BF2299}">
      <dgm:prSet/>
      <dgm:spPr/>
      <dgm:t>
        <a:bodyPr/>
        <a:lstStyle/>
        <a:p>
          <a:endParaRPr lang="es-EC" sz="2400"/>
        </a:p>
      </dgm:t>
    </dgm:pt>
    <dgm:pt modelId="{7C63AAC5-BD16-4A2E-90E1-6400B2D9AD7A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b="1" smtClean="0">
              <a:latin typeface="Californian FB" pitchFamily="18" charset="0"/>
            </a:rPr>
            <a:t>Analizar los antecedentes históricos y la situación actual de la propiedad intelectual del país.</a:t>
          </a:r>
          <a:endParaRPr lang="es-EC" b="1" dirty="0">
            <a:latin typeface="Californian FB" pitchFamily="18" charset="0"/>
          </a:endParaRPr>
        </a:p>
      </dgm:t>
    </dgm:pt>
    <dgm:pt modelId="{FC780103-7E2A-4D76-87AD-6ECE2E1B93EA}" type="parTrans" cxnId="{9DF47F76-2140-4BE3-9B43-66A1D7F8A184}">
      <dgm:prSet/>
      <dgm:spPr/>
      <dgm:t>
        <a:bodyPr/>
        <a:lstStyle/>
        <a:p>
          <a:endParaRPr lang="es-EC"/>
        </a:p>
      </dgm:t>
    </dgm:pt>
    <dgm:pt modelId="{E3F0B43E-EB11-48D1-A80F-8CF7E9C3D17B}" type="sibTrans" cxnId="{9DF47F76-2140-4BE3-9B43-66A1D7F8A184}">
      <dgm:prSet/>
      <dgm:spPr/>
      <dgm:t>
        <a:bodyPr/>
        <a:lstStyle/>
        <a:p>
          <a:endParaRPr lang="es-EC"/>
        </a:p>
      </dgm:t>
    </dgm:pt>
    <dgm:pt modelId="{185F2E5C-2292-45F8-9099-047DB1C00E77}" type="pres">
      <dgm:prSet presAssocID="{94E26D57-2868-4393-93D8-E26CA5A80C5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98DE3764-C3D3-4CA6-A5CB-F068071095AB}" type="pres">
      <dgm:prSet presAssocID="{4A0E0DAB-3632-4B10-9DAA-31FEA0530F65}" presName="vertOne" presStyleCnt="0"/>
      <dgm:spPr/>
    </dgm:pt>
    <dgm:pt modelId="{A698A776-C488-406B-8A5E-721B9966BAB1}" type="pres">
      <dgm:prSet presAssocID="{4A0E0DAB-3632-4B10-9DAA-31FEA0530F65}" presName="txOne" presStyleLbl="node0" presStyleIdx="0" presStyleCnt="1" custLinFactY="217758" custLinFactNeighborX="858" custLinFactNeighborY="3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7A26171-A75E-4C3B-93A6-47F7EBF33F1F}" type="pres">
      <dgm:prSet presAssocID="{4A0E0DAB-3632-4B10-9DAA-31FEA0530F65}" presName="parTransOne" presStyleCnt="0"/>
      <dgm:spPr/>
    </dgm:pt>
    <dgm:pt modelId="{1D449779-EA73-4E51-B327-FE2D3D627C28}" type="pres">
      <dgm:prSet presAssocID="{4A0E0DAB-3632-4B10-9DAA-31FEA0530F65}" presName="horzOne" presStyleCnt="0"/>
      <dgm:spPr/>
    </dgm:pt>
    <dgm:pt modelId="{4CD766F7-4DD1-478C-8905-98FEF61F51A2}" type="pres">
      <dgm:prSet presAssocID="{71A7166F-24B2-4028-BAB7-5CA5561995D4}" presName="vertTwo" presStyleCnt="0"/>
      <dgm:spPr/>
    </dgm:pt>
    <dgm:pt modelId="{4B6FD3CA-00BE-4B56-A808-81718F68C04F}" type="pres">
      <dgm:prSet presAssocID="{71A7166F-24B2-4028-BAB7-5CA5561995D4}" presName="txTwo" presStyleLbl="node2" presStyleIdx="0" presStyleCnt="2" custLinFactY="-93266" custLinFactNeighborX="-1232" custLinFactNeighborY="-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099D1E2-6F5A-4F02-81A7-A24FD30E6C54}" type="pres">
      <dgm:prSet presAssocID="{71A7166F-24B2-4028-BAB7-5CA5561995D4}" presName="parTransTwo" presStyleCnt="0"/>
      <dgm:spPr/>
    </dgm:pt>
    <dgm:pt modelId="{41AC87F6-2E64-46E2-A2DB-53D4AB24C638}" type="pres">
      <dgm:prSet presAssocID="{71A7166F-24B2-4028-BAB7-5CA5561995D4}" presName="horzTwo" presStyleCnt="0"/>
      <dgm:spPr/>
    </dgm:pt>
    <dgm:pt modelId="{4D92B7E5-252D-459A-BE65-BAD0DEC18ACD}" type="pres">
      <dgm:prSet presAssocID="{73CAABD3-2CFC-49E0-B706-DCB4645891F6}" presName="vertThree" presStyleCnt="0"/>
      <dgm:spPr/>
    </dgm:pt>
    <dgm:pt modelId="{1279BA30-D1A1-4E89-B158-D185EBF25A4C}" type="pres">
      <dgm:prSet presAssocID="{73CAABD3-2CFC-49E0-B706-DCB4645891F6}" presName="txThree" presStyleLbl="node3" presStyleIdx="0" presStyleCnt="4" custLinFactY="-3338" custLinFactNeighborX="1178" custLinFactNeighborY="-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E303DA4-CE60-4DF8-B330-2B0EA9901922}" type="pres">
      <dgm:prSet presAssocID="{73CAABD3-2CFC-49E0-B706-DCB4645891F6}" presName="horzThree" presStyleCnt="0"/>
      <dgm:spPr/>
    </dgm:pt>
    <dgm:pt modelId="{AF65B8B2-B2A6-44A4-ABA9-CE3B7EC9A6AC}" type="pres">
      <dgm:prSet presAssocID="{623FD68C-6467-4D8C-93BD-B4E18E1AD18A}" presName="sibSpaceThree" presStyleCnt="0"/>
      <dgm:spPr/>
    </dgm:pt>
    <dgm:pt modelId="{EC7CC153-378F-462C-B825-83D897EE9B5D}" type="pres">
      <dgm:prSet presAssocID="{7C63AAC5-BD16-4A2E-90E1-6400B2D9AD7A}" presName="vertThree" presStyleCnt="0"/>
      <dgm:spPr/>
    </dgm:pt>
    <dgm:pt modelId="{73F69BC7-2217-422B-852D-67EF061206C1}" type="pres">
      <dgm:prSet presAssocID="{7C63AAC5-BD16-4A2E-90E1-6400B2D9AD7A}" presName="txThree" presStyleLbl="node3" presStyleIdx="1" presStyleCnt="4" custLinFactY="-4909" custLinFactNeighborX="830" custLinFactNeighborY="-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D368032-9991-48CC-90F8-DBADB3B97F1B}" type="pres">
      <dgm:prSet presAssocID="{7C63AAC5-BD16-4A2E-90E1-6400B2D9AD7A}" presName="horzThree" presStyleCnt="0"/>
      <dgm:spPr/>
    </dgm:pt>
    <dgm:pt modelId="{2E415917-3B2D-4718-A677-19F811490C90}" type="pres">
      <dgm:prSet presAssocID="{FBE609B9-13FE-42C2-B439-540B4C11CD83}" presName="sibSpaceTwo" presStyleCnt="0"/>
      <dgm:spPr/>
    </dgm:pt>
    <dgm:pt modelId="{BABF9053-6706-42BF-8B34-57235BA4DE48}" type="pres">
      <dgm:prSet presAssocID="{07D7FF29-99AF-485D-9E64-88C847E2B565}" presName="vertTwo" presStyleCnt="0"/>
      <dgm:spPr/>
    </dgm:pt>
    <dgm:pt modelId="{41BEF87B-D217-42B7-97F6-FBBF4722CF2F}" type="pres">
      <dgm:prSet presAssocID="{07D7FF29-99AF-485D-9E64-88C847E2B565}" presName="txTwo" presStyleLbl="node2" presStyleIdx="1" presStyleCnt="2" custLinFactY="-93266" custLinFactNeighborX="-1701" custLinFactNeighborY="-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0B6AF0C-3487-446B-ABF1-8DEC071F92D6}" type="pres">
      <dgm:prSet presAssocID="{07D7FF29-99AF-485D-9E64-88C847E2B565}" presName="parTransTwo" presStyleCnt="0"/>
      <dgm:spPr/>
    </dgm:pt>
    <dgm:pt modelId="{1F26D72C-AF87-43F5-91EC-A51E2E84BB08}" type="pres">
      <dgm:prSet presAssocID="{07D7FF29-99AF-485D-9E64-88C847E2B565}" presName="horzTwo" presStyleCnt="0"/>
      <dgm:spPr/>
    </dgm:pt>
    <dgm:pt modelId="{A3C13A53-2C18-4427-B079-92FE7466C038}" type="pres">
      <dgm:prSet presAssocID="{2FED6121-DE7A-4860-8E6A-F57DD298ECA4}" presName="vertThree" presStyleCnt="0"/>
      <dgm:spPr/>
    </dgm:pt>
    <dgm:pt modelId="{E8F8DF7F-CEB2-4456-94EF-4AF5001353E3}" type="pres">
      <dgm:prSet presAssocID="{2FED6121-DE7A-4860-8E6A-F57DD298ECA4}" presName="txThree" presStyleLbl="node3" presStyleIdx="2" presStyleCnt="4" custLinFactY="-3338" custLinFactNeighborX="-4593" custLinFactNeighborY="-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A76A5CF-DD1F-4E0F-8915-4C5E1BEDB10C}" type="pres">
      <dgm:prSet presAssocID="{2FED6121-DE7A-4860-8E6A-F57DD298ECA4}" presName="horzThree" presStyleCnt="0"/>
      <dgm:spPr/>
    </dgm:pt>
    <dgm:pt modelId="{D805A9DC-ED39-4E0C-91B0-3FA717681F85}" type="pres">
      <dgm:prSet presAssocID="{59E8BBD7-820F-464B-8F13-3061219A23CD}" presName="sibSpaceThree" presStyleCnt="0"/>
      <dgm:spPr/>
    </dgm:pt>
    <dgm:pt modelId="{9DE81776-DF98-487B-9926-E662C04C4A2F}" type="pres">
      <dgm:prSet presAssocID="{82454940-1B19-49C9-827A-F4965096F6FA}" presName="vertThree" presStyleCnt="0"/>
      <dgm:spPr/>
    </dgm:pt>
    <dgm:pt modelId="{F37E340A-D593-409F-B216-7BCDCD028307}" type="pres">
      <dgm:prSet presAssocID="{82454940-1B19-49C9-827A-F4965096F6FA}" presName="txThree" presStyleLbl="node3" presStyleIdx="3" presStyleCnt="4" custLinFactY="-1576" custLinFactNeighborX="-3473" custLinFactNeighborY="-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1A1B245-7E42-4F6C-8476-5BB4C3AD6D0F}" type="pres">
      <dgm:prSet presAssocID="{82454940-1B19-49C9-827A-F4965096F6FA}" presName="horzThree" presStyleCnt="0"/>
      <dgm:spPr/>
    </dgm:pt>
  </dgm:ptLst>
  <dgm:cxnLst>
    <dgm:cxn modelId="{BECFF5EB-38F9-46D0-95F3-C69A3CCDD5A7}" srcId="{07D7FF29-99AF-485D-9E64-88C847E2B565}" destId="{82454940-1B19-49C9-827A-F4965096F6FA}" srcOrd="1" destOrd="0" parTransId="{21DBEB6F-B749-42CD-B3E1-976A3362730C}" sibTransId="{20915E0D-FCCB-4A16-AD69-F05F5199539B}"/>
    <dgm:cxn modelId="{A5BA1E13-1E9E-4900-9B92-4159269C87D6}" type="presOf" srcId="{4A0E0DAB-3632-4B10-9DAA-31FEA0530F65}" destId="{A698A776-C488-406B-8A5E-721B9966BAB1}" srcOrd="0" destOrd="0" presId="urn:microsoft.com/office/officeart/2005/8/layout/hierarchy4"/>
    <dgm:cxn modelId="{9DF47F76-2140-4BE3-9B43-66A1D7F8A184}" srcId="{71A7166F-24B2-4028-BAB7-5CA5561995D4}" destId="{7C63AAC5-BD16-4A2E-90E1-6400B2D9AD7A}" srcOrd="1" destOrd="0" parTransId="{FC780103-7E2A-4D76-87AD-6ECE2E1B93EA}" sibTransId="{E3F0B43E-EB11-48D1-A80F-8CF7E9C3D17B}"/>
    <dgm:cxn modelId="{DD455533-0599-4F4C-877E-72D68E33CCAD}" type="presOf" srcId="{7C63AAC5-BD16-4A2E-90E1-6400B2D9AD7A}" destId="{73F69BC7-2217-422B-852D-67EF061206C1}" srcOrd="0" destOrd="0" presId="urn:microsoft.com/office/officeart/2005/8/layout/hierarchy4"/>
    <dgm:cxn modelId="{926DE59E-F53A-4446-9E88-4B1346BF2299}" srcId="{94E26D57-2868-4393-93D8-E26CA5A80C56}" destId="{4A0E0DAB-3632-4B10-9DAA-31FEA0530F65}" srcOrd="0" destOrd="0" parTransId="{A63E5FC4-87B8-400A-9D07-86E0A32A1754}" sibTransId="{5D4B9F71-15BA-4D4B-8708-A64D220C6A2E}"/>
    <dgm:cxn modelId="{0889D25E-BB8D-4204-802C-458AA98823B2}" type="presOf" srcId="{82454940-1B19-49C9-827A-F4965096F6FA}" destId="{F37E340A-D593-409F-B216-7BCDCD028307}" srcOrd="0" destOrd="0" presId="urn:microsoft.com/office/officeart/2005/8/layout/hierarchy4"/>
    <dgm:cxn modelId="{077606A0-D037-46BE-AB21-34CD1F090487}" srcId="{07D7FF29-99AF-485D-9E64-88C847E2B565}" destId="{2FED6121-DE7A-4860-8E6A-F57DD298ECA4}" srcOrd="0" destOrd="0" parTransId="{AAC2F933-4299-4642-B62B-E78740592E09}" sibTransId="{59E8BBD7-820F-464B-8F13-3061219A23CD}"/>
    <dgm:cxn modelId="{E083371A-47D7-450C-A8E8-463A866277A8}" srcId="{4A0E0DAB-3632-4B10-9DAA-31FEA0530F65}" destId="{07D7FF29-99AF-485D-9E64-88C847E2B565}" srcOrd="1" destOrd="0" parTransId="{03FA1215-9F17-427B-8AB5-5DD5FD6F1716}" sibTransId="{C6F42A85-BC71-4A34-AADF-C547EE2EFA50}"/>
    <dgm:cxn modelId="{E43622EA-A2AB-47CF-B945-6EECDA39B378}" type="presOf" srcId="{71A7166F-24B2-4028-BAB7-5CA5561995D4}" destId="{4B6FD3CA-00BE-4B56-A808-81718F68C04F}" srcOrd="0" destOrd="0" presId="urn:microsoft.com/office/officeart/2005/8/layout/hierarchy4"/>
    <dgm:cxn modelId="{DC43A70D-764B-47DF-931C-2577DD0CE03C}" type="presOf" srcId="{94E26D57-2868-4393-93D8-E26CA5A80C56}" destId="{185F2E5C-2292-45F8-9099-047DB1C00E77}" srcOrd="0" destOrd="0" presId="urn:microsoft.com/office/officeart/2005/8/layout/hierarchy4"/>
    <dgm:cxn modelId="{2686EA37-0DE7-491B-9AD3-11BC69E9072F}" type="presOf" srcId="{73CAABD3-2CFC-49E0-B706-DCB4645891F6}" destId="{1279BA30-D1A1-4E89-B158-D185EBF25A4C}" srcOrd="0" destOrd="0" presId="urn:microsoft.com/office/officeart/2005/8/layout/hierarchy4"/>
    <dgm:cxn modelId="{3A8F0110-B9B4-426E-B0FF-680A3060C788}" srcId="{71A7166F-24B2-4028-BAB7-5CA5561995D4}" destId="{73CAABD3-2CFC-49E0-B706-DCB4645891F6}" srcOrd="0" destOrd="0" parTransId="{C0D30626-36E7-455B-A076-1FF3E3685A8A}" sibTransId="{623FD68C-6467-4D8C-93BD-B4E18E1AD18A}"/>
    <dgm:cxn modelId="{EF8130EE-5377-4D00-B1E4-9C61204CBE50}" type="presOf" srcId="{2FED6121-DE7A-4860-8E6A-F57DD298ECA4}" destId="{E8F8DF7F-CEB2-4456-94EF-4AF5001353E3}" srcOrd="0" destOrd="0" presId="urn:microsoft.com/office/officeart/2005/8/layout/hierarchy4"/>
    <dgm:cxn modelId="{217D03D6-8CB5-4112-9A09-BBFECA7477A5}" srcId="{4A0E0DAB-3632-4B10-9DAA-31FEA0530F65}" destId="{71A7166F-24B2-4028-BAB7-5CA5561995D4}" srcOrd="0" destOrd="0" parTransId="{52212B9D-5418-4323-9866-8849A9401B0A}" sibTransId="{FBE609B9-13FE-42C2-B439-540B4C11CD83}"/>
    <dgm:cxn modelId="{67E70FE2-9BB4-4719-BA27-EEE494F78681}" type="presOf" srcId="{07D7FF29-99AF-485D-9E64-88C847E2B565}" destId="{41BEF87B-D217-42B7-97F6-FBBF4722CF2F}" srcOrd="0" destOrd="0" presId="urn:microsoft.com/office/officeart/2005/8/layout/hierarchy4"/>
    <dgm:cxn modelId="{D492BF75-407D-4C97-97B7-4C6A1ED7E0D5}" type="presParOf" srcId="{185F2E5C-2292-45F8-9099-047DB1C00E77}" destId="{98DE3764-C3D3-4CA6-A5CB-F068071095AB}" srcOrd="0" destOrd="0" presId="urn:microsoft.com/office/officeart/2005/8/layout/hierarchy4"/>
    <dgm:cxn modelId="{E67C995F-9C02-40DD-8477-9D608AB056B3}" type="presParOf" srcId="{98DE3764-C3D3-4CA6-A5CB-F068071095AB}" destId="{A698A776-C488-406B-8A5E-721B9966BAB1}" srcOrd="0" destOrd="0" presId="urn:microsoft.com/office/officeart/2005/8/layout/hierarchy4"/>
    <dgm:cxn modelId="{43EDAAB3-24E5-41A3-BDFD-64F478B101BE}" type="presParOf" srcId="{98DE3764-C3D3-4CA6-A5CB-F068071095AB}" destId="{F7A26171-A75E-4C3B-93A6-47F7EBF33F1F}" srcOrd="1" destOrd="0" presId="urn:microsoft.com/office/officeart/2005/8/layout/hierarchy4"/>
    <dgm:cxn modelId="{C2210D96-0E91-4F3B-80A5-13137E1FA0EA}" type="presParOf" srcId="{98DE3764-C3D3-4CA6-A5CB-F068071095AB}" destId="{1D449779-EA73-4E51-B327-FE2D3D627C28}" srcOrd="2" destOrd="0" presId="urn:microsoft.com/office/officeart/2005/8/layout/hierarchy4"/>
    <dgm:cxn modelId="{550C9D93-B1CB-478D-86EE-4AB4CA15B1EE}" type="presParOf" srcId="{1D449779-EA73-4E51-B327-FE2D3D627C28}" destId="{4CD766F7-4DD1-478C-8905-98FEF61F51A2}" srcOrd="0" destOrd="0" presId="urn:microsoft.com/office/officeart/2005/8/layout/hierarchy4"/>
    <dgm:cxn modelId="{64A4A11C-B009-410E-91E7-2756E24AC51A}" type="presParOf" srcId="{4CD766F7-4DD1-478C-8905-98FEF61F51A2}" destId="{4B6FD3CA-00BE-4B56-A808-81718F68C04F}" srcOrd="0" destOrd="0" presId="urn:microsoft.com/office/officeart/2005/8/layout/hierarchy4"/>
    <dgm:cxn modelId="{D3C97AD8-010C-4BCD-804B-9B313495BA0F}" type="presParOf" srcId="{4CD766F7-4DD1-478C-8905-98FEF61F51A2}" destId="{7099D1E2-6F5A-4F02-81A7-A24FD30E6C54}" srcOrd="1" destOrd="0" presId="urn:microsoft.com/office/officeart/2005/8/layout/hierarchy4"/>
    <dgm:cxn modelId="{4AF94EB8-2836-4340-8A86-3CB333931553}" type="presParOf" srcId="{4CD766F7-4DD1-478C-8905-98FEF61F51A2}" destId="{41AC87F6-2E64-46E2-A2DB-53D4AB24C638}" srcOrd="2" destOrd="0" presId="urn:microsoft.com/office/officeart/2005/8/layout/hierarchy4"/>
    <dgm:cxn modelId="{A11CA550-BFDC-43A7-970A-B2DE716881F0}" type="presParOf" srcId="{41AC87F6-2E64-46E2-A2DB-53D4AB24C638}" destId="{4D92B7E5-252D-459A-BE65-BAD0DEC18ACD}" srcOrd="0" destOrd="0" presId="urn:microsoft.com/office/officeart/2005/8/layout/hierarchy4"/>
    <dgm:cxn modelId="{928901EA-B3E0-4B33-9FDB-9D3AB7E3DDB7}" type="presParOf" srcId="{4D92B7E5-252D-459A-BE65-BAD0DEC18ACD}" destId="{1279BA30-D1A1-4E89-B158-D185EBF25A4C}" srcOrd="0" destOrd="0" presId="urn:microsoft.com/office/officeart/2005/8/layout/hierarchy4"/>
    <dgm:cxn modelId="{7D2F6036-D4B9-4372-8117-BE2EA1A52259}" type="presParOf" srcId="{4D92B7E5-252D-459A-BE65-BAD0DEC18ACD}" destId="{DE303DA4-CE60-4DF8-B330-2B0EA9901922}" srcOrd="1" destOrd="0" presId="urn:microsoft.com/office/officeart/2005/8/layout/hierarchy4"/>
    <dgm:cxn modelId="{E41A49DB-D613-42BC-A05F-CC8C65AA10F0}" type="presParOf" srcId="{41AC87F6-2E64-46E2-A2DB-53D4AB24C638}" destId="{AF65B8B2-B2A6-44A4-ABA9-CE3B7EC9A6AC}" srcOrd="1" destOrd="0" presId="urn:microsoft.com/office/officeart/2005/8/layout/hierarchy4"/>
    <dgm:cxn modelId="{A91A76B7-F785-4A61-B73E-3A1D98961988}" type="presParOf" srcId="{41AC87F6-2E64-46E2-A2DB-53D4AB24C638}" destId="{EC7CC153-378F-462C-B825-83D897EE9B5D}" srcOrd="2" destOrd="0" presId="urn:microsoft.com/office/officeart/2005/8/layout/hierarchy4"/>
    <dgm:cxn modelId="{1E66AECF-39CB-4017-971D-61D2A84CAF7F}" type="presParOf" srcId="{EC7CC153-378F-462C-B825-83D897EE9B5D}" destId="{73F69BC7-2217-422B-852D-67EF061206C1}" srcOrd="0" destOrd="0" presId="urn:microsoft.com/office/officeart/2005/8/layout/hierarchy4"/>
    <dgm:cxn modelId="{27432CFE-B500-446D-BECF-6E9E3D3731DD}" type="presParOf" srcId="{EC7CC153-378F-462C-B825-83D897EE9B5D}" destId="{CD368032-9991-48CC-90F8-DBADB3B97F1B}" srcOrd="1" destOrd="0" presId="urn:microsoft.com/office/officeart/2005/8/layout/hierarchy4"/>
    <dgm:cxn modelId="{6D7A8412-C4DA-4BBA-B72C-9C8975270155}" type="presParOf" srcId="{1D449779-EA73-4E51-B327-FE2D3D627C28}" destId="{2E415917-3B2D-4718-A677-19F811490C90}" srcOrd="1" destOrd="0" presId="urn:microsoft.com/office/officeart/2005/8/layout/hierarchy4"/>
    <dgm:cxn modelId="{B4E8199C-3613-4F54-AFA6-517F58E6BD17}" type="presParOf" srcId="{1D449779-EA73-4E51-B327-FE2D3D627C28}" destId="{BABF9053-6706-42BF-8B34-57235BA4DE48}" srcOrd="2" destOrd="0" presId="urn:microsoft.com/office/officeart/2005/8/layout/hierarchy4"/>
    <dgm:cxn modelId="{FDE27DDB-FAD2-42E5-813E-0E168F4C6709}" type="presParOf" srcId="{BABF9053-6706-42BF-8B34-57235BA4DE48}" destId="{41BEF87B-D217-42B7-97F6-FBBF4722CF2F}" srcOrd="0" destOrd="0" presId="urn:microsoft.com/office/officeart/2005/8/layout/hierarchy4"/>
    <dgm:cxn modelId="{EE6A38AE-0EE0-450B-9EB8-05CF0FEA2523}" type="presParOf" srcId="{BABF9053-6706-42BF-8B34-57235BA4DE48}" destId="{50B6AF0C-3487-446B-ABF1-8DEC071F92D6}" srcOrd="1" destOrd="0" presId="urn:microsoft.com/office/officeart/2005/8/layout/hierarchy4"/>
    <dgm:cxn modelId="{58574D7F-6D6F-46CC-84DA-C4113488E08E}" type="presParOf" srcId="{BABF9053-6706-42BF-8B34-57235BA4DE48}" destId="{1F26D72C-AF87-43F5-91EC-A51E2E84BB08}" srcOrd="2" destOrd="0" presId="urn:microsoft.com/office/officeart/2005/8/layout/hierarchy4"/>
    <dgm:cxn modelId="{E32668E4-DBBB-4806-8282-5F19C84D3F35}" type="presParOf" srcId="{1F26D72C-AF87-43F5-91EC-A51E2E84BB08}" destId="{A3C13A53-2C18-4427-B079-92FE7466C038}" srcOrd="0" destOrd="0" presId="urn:microsoft.com/office/officeart/2005/8/layout/hierarchy4"/>
    <dgm:cxn modelId="{4E3A505B-40C3-4970-944D-2340995C8F83}" type="presParOf" srcId="{A3C13A53-2C18-4427-B079-92FE7466C038}" destId="{E8F8DF7F-CEB2-4456-94EF-4AF5001353E3}" srcOrd="0" destOrd="0" presId="urn:microsoft.com/office/officeart/2005/8/layout/hierarchy4"/>
    <dgm:cxn modelId="{CE511019-788B-42C1-8D18-B1E3D99E9629}" type="presParOf" srcId="{A3C13A53-2C18-4427-B079-92FE7466C038}" destId="{BA76A5CF-DD1F-4E0F-8915-4C5E1BEDB10C}" srcOrd="1" destOrd="0" presId="urn:microsoft.com/office/officeart/2005/8/layout/hierarchy4"/>
    <dgm:cxn modelId="{D1957762-A9C1-4C19-996B-F86F60C30CF7}" type="presParOf" srcId="{1F26D72C-AF87-43F5-91EC-A51E2E84BB08}" destId="{D805A9DC-ED39-4E0C-91B0-3FA717681F85}" srcOrd="1" destOrd="0" presId="urn:microsoft.com/office/officeart/2005/8/layout/hierarchy4"/>
    <dgm:cxn modelId="{5E8B1581-D020-4EB9-8CCB-1BE3F8AFB397}" type="presParOf" srcId="{1F26D72C-AF87-43F5-91EC-A51E2E84BB08}" destId="{9DE81776-DF98-487B-9926-E662C04C4A2F}" srcOrd="2" destOrd="0" presId="urn:microsoft.com/office/officeart/2005/8/layout/hierarchy4"/>
    <dgm:cxn modelId="{FD06E56F-DEBE-408C-873E-471B65AE4284}" type="presParOf" srcId="{9DE81776-DF98-487B-9926-E662C04C4A2F}" destId="{F37E340A-D593-409F-B216-7BCDCD028307}" srcOrd="0" destOrd="0" presId="urn:microsoft.com/office/officeart/2005/8/layout/hierarchy4"/>
    <dgm:cxn modelId="{CA9CB894-A132-46B5-8967-6194FFFA2CCD}" type="presParOf" srcId="{9DE81776-DF98-487B-9926-E662C04C4A2F}" destId="{C1A1B245-7E42-4F6C-8476-5BB4C3AD6D0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D6EE7D-9966-4EBB-A49B-EAB0ECE7CEEE}" type="doc">
      <dgm:prSet loTypeId="urn:microsoft.com/office/officeart/2005/8/layout/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27F7810-6BA4-49A7-B3C7-C678D2CEA8CD}">
      <dgm:prSet phldrT="[Tex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600" b="1" dirty="0" smtClean="0">
              <a:latin typeface="Californian FB" pitchFamily="18" charset="0"/>
            </a:rPr>
            <a:t>TEORIA DERECHOS AUTOR COMO MONOPOLIO EXPLOTACION </a:t>
          </a:r>
          <a:endParaRPr lang="es-ES" sz="1600" b="1" dirty="0">
            <a:latin typeface="Californian FB" pitchFamily="18" charset="0"/>
          </a:endParaRPr>
        </a:p>
      </dgm:t>
    </dgm:pt>
    <dgm:pt modelId="{2B3B8B14-E25B-49F1-AB3C-0467D0F195FF}" type="parTrans" cxnId="{1EE54725-0225-4A4A-B233-1B55C78BEC59}">
      <dgm:prSet/>
      <dgm:spPr/>
      <dgm:t>
        <a:bodyPr/>
        <a:lstStyle/>
        <a:p>
          <a:endParaRPr lang="es-ES"/>
        </a:p>
      </dgm:t>
    </dgm:pt>
    <dgm:pt modelId="{66307E78-BE3F-462E-A4BA-6B4DCAC5187F}" type="sibTrans" cxnId="{1EE54725-0225-4A4A-B233-1B55C78BEC59}">
      <dgm:prSet/>
      <dgm:spPr/>
      <dgm:t>
        <a:bodyPr/>
        <a:lstStyle/>
        <a:p>
          <a:endParaRPr lang="es-ES"/>
        </a:p>
      </dgm:t>
    </dgm:pt>
    <dgm:pt modelId="{C6EF18A0-1B8B-48CF-9B27-31CDBA1B5E22}">
      <dgm:prSet phldrT="[Tex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600" b="1" dirty="0" smtClean="0">
              <a:latin typeface="Californian FB" pitchFamily="18" charset="0"/>
              <a:cs typeface="Calibri" pitchFamily="34" charset="0"/>
            </a:rPr>
            <a:t>Autor con derecho a un salario</a:t>
          </a:r>
        </a:p>
        <a:p>
          <a:r>
            <a:rPr lang="es-ES" sz="1600" b="1" dirty="0" smtClean="0">
              <a:latin typeface="Californian FB" pitchFamily="18" charset="0"/>
              <a:cs typeface="Calibri" pitchFamily="34" charset="0"/>
            </a:rPr>
            <a:t>Impide la imitación </a:t>
          </a:r>
        </a:p>
        <a:p>
          <a:r>
            <a:rPr lang="es-ES" sz="1600" b="1" dirty="0" smtClean="0">
              <a:latin typeface="Californian FB" pitchFamily="18" charset="0"/>
              <a:cs typeface="Calibri" pitchFamily="34" charset="0"/>
            </a:rPr>
            <a:t>No limita la creación </a:t>
          </a:r>
          <a:endParaRPr lang="es-ES" sz="1600" b="1" dirty="0">
            <a:latin typeface="Californian FB" pitchFamily="18" charset="0"/>
            <a:cs typeface="Calibri" pitchFamily="34" charset="0"/>
          </a:endParaRPr>
        </a:p>
      </dgm:t>
    </dgm:pt>
    <dgm:pt modelId="{C4BEB04A-ADFE-4498-8809-67DD5ACEAB8F}" type="parTrans" cxnId="{011C8177-4990-4BD2-8968-C6B7149C7D25}">
      <dgm:prSet/>
      <dgm:spPr/>
      <dgm:t>
        <a:bodyPr/>
        <a:lstStyle/>
        <a:p>
          <a:endParaRPr lang="es-ES"/>
        </a:p>
      </dgm:t>
    </dgm:pt>
    <dgm:pt modelId="{E248A665-B89B-478A-A7F0-553708EEE18C}" type="sibTrans" cxnId="{011C8177-4990-4BD2-8968-C6B7149C7D25}">
      <dgm:prSet/>
      <dgm:spPr/>
      <dgm:t>
        <a:bodyPr/>
        <a:lstStyle/>
        <a:p>
          <a:endParaRPr lang="es-ES"/>
        </a:p>
      </dgm:t>
    </dgm:pt>
    <dgm:pt modelId="{BBA5613D-41F9-49C9-B0AD-C2AD016A714D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600" b="1" dirty="0" smtClean="0">
              <a:latin typeface="Californian FB" pitchFamily="18" charset="0"/>
            </a:rPr>
            <a:t>TEORIA DE LOS DERECHOS INTELECTUALES</a:t>
          </a:r>
          <a:endParaRPr lang="es-ES" sz="1600" b="1" dirty="0">
            <a:latin typeface="Californian FB" pitchFamily="18" charset="0"/>
          </a:endParaRPr>
        </a:p>
      </dgm:t>
    </dgm:pt>
    <dgm:pt modelId="{75797F83-F728-4372-8F6E-BADA6CB3DB9C}" type="parTrans" cxnId="{B0592DCF-99F0-4971-826B-E5BC7BF01202}">
      <dgm:prSet/>
      <dgm:spPr/>
      <dgm:t>
        <a:bodyPr/>
        <a:lstStyle/>
        <a:p>
          <a:endParaRPr lang="es-ES"/>
        </a:p>
      </dgm:t>
    </dgm:pt>
    <dgm:pt modelId="{59F23D84-B5C0-4829-B497-2760A4031249}" type="sibTrans" cxnId="{B0592DCF-99F0-4971-826B-E5BC7BF01202}">
      <dgm:prSet/>
      <dgm:spPr/>
      <dgm:t>
        <a:bodyPr/>
        <a:lstStyle/>
        <a:p>
          <a:endParaRPr lang="es-ES"/>
        </a:p>
      </dgm:t>
    </dgm:pt>
    <dgm:pt modelId="{07F889AA-F509-4BCF-8009-0E1FA4D5E3A8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600" b="1" dirty="0" smtClean="0">
              <a:latin typeface="Californian FB" pitchFamily="18" charset="0"/>
            </a:rPr>
            <a:t>Son de naturaleza sui generis </a:t>
          </a:r>
        </a:p>
        <a:p>
          <a:r>
            <a:rPr lang="es-ES" sz="1600" b="1" dirty="0" smtClean="0">
              <a:latin typeface="Californian FB" pitchFamily="18" charset="0"/>
            </a:rPr>
            <a:t>No siempre busca el lucro </a:t>
          </a:r>
          <a:endParaRPr lang="es-ES" sz="1600" b="1" dirty="0">
            <a:latin typeface="Californian FB" pitchFamily="18" charset="0"/>
          </a:endParaRPr>
        </a:p>
      </dgm:t>
    </dgm:pt>
    <dgm:pt modelId="{977DBB72-5E3B-4E1A-8A60-715376BF2E48}" type="parTrans" cxnId="{981D4C09-BBB4-4497-92C6-D9CD3335483B}">
      <dgm:prSet/>
      <dgm:spPr/>
      <dgm:t>
        <a:bodyPr/>
        <a:lstStyle/>
        <a:p>
          <a:endParaRPr lang="es-ES"/>
        </a:p>
      </dgm:t>
    </dgm:pt>
    <dgm:pt modelId="{D44B99CB-B5A5-4B9F-8D27-33458BF0E7F0}" type="sibTrans" cxnId="{981D4C09-BBB4-4497-92C6-D9CD3335483B}">
      <dgm:prSet/>
      <dgm:spPr/>
      <dgm:t>
        <a:bodyPr/>
        <a:lstStyle/>
        <a:p>
          <a:endParaRPr lang="es-ES"/>
        </a:p>
      </dgm:t>
    </dgm:pt>
    <dgm:pt modelId="{C90A406F-EFCE-4A2D-83C3-274404CA769A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600" b="1" dirty="0" smtClean="0">
              <a:latin typeface="Californian FB" pitchFamily="18" charset="0"/>
            </a:rPr>
            <a:t>TEORIA DEL DERECHO COLECTIVIDAD </a:t>
          </a:r>
        </a:p>
      </dgm:t>
    </dgm:pt>
    <dgm:pt modelId="{1E79E88A-1DC6-4138-A8B5-8CA966823AEE}" type="parTrans" cxnId="{495FC65D-E777-46F5-884A-074089DA669E}">
      <dgm:prSet/>
      <dgm:spPr/>
      <dgm:t>
        <a:bodyPr/>
        <a:lstStyle/>
        <a:p>
          <a:endParaRPr lang="es-ES"/>
        </a:p>
      </dgm:t>
    </dgm:pt>
    <dgm:pt modelId="{F075E3BB-620D-4D04-9F1F-759835AACEB4}" type="sibTrans" cxnId="{495FC65D-E777-46F5-884A-074089DA669E}">
      <dgm:prSet/>
      <dgm:spPr/>
      <dgm:t>
        <a:bodyPr/>
        <a:lstStyle/>
        <a:p>
          <a:endParaRPr lang="es-ES"/>
        </a:p>
      </dgm:t>
    </dgm:pt>
    <dgm:pt modelId="{F2AEB606-D163-4850-9631-37076B3BB1AC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600" b="1" dirty="0" smtClean="0">
              <a:latin typeface="Californian FB" pitchFamily="18" charset="0"/>
            </a:rPr>
            <a:t>Las obras del espíritu no son propiedad de los autores, por su destino, deben pertenecer al pueblo</a:t>
          </a:r>
          <a:endParaRPr lang="es-ES" sz="1600" b="1" dirty="0">
            <a:latin typeface="Californian FB" pitchFamily="18" charset="0"/>
          </a:endParaRPr>
        </a:p>
      </dgm:t>
    </dgm:pt>
    <dgm:pt modelId="{AD014B0A-F51F-4CA5-BF12-3F27020FD25D}" type="parTrans" cxnId="{3AC52FCD-2C6B-47B3-85DF-4E182B8A74A3}">
      <dgm:prSet/>
      <dgm:spPr/>
      <dgm:t>
        <a:bodyPr/>
        <a:lstStyle/>
        <a:p>
          <a:endParaRPr lang="es-ES"/>
        </a:p>
      </dgm:t>
    </dgm:pt>
    <dgm:pt modelId="{F2BBF696-6D76-42B4-B765-FB72F311E81E}" type="sibTrans" cxnId="{3AC52FCD-2C6B-47B3-85DF-4E182B8A74A3}">
      <dgm:prSet/>
      <dgm:spPr/>
      <dgm:t>
        <a:bodyPr/>
        <a:lstStyle/>
        <a:p>
          <a:endParaRPr lang="es-ES"/>
        </a:p>
      </dgm:t>
    </dgm:pt>
    <dgm:pt modelId="{D3A84CE5-6B0B-4697-8B09-4B10A3F3DB71}" type="pres">
      <dgm:prSet presAssocID="{0FD6EE7D-9966-4EBB-A49B-EAB0ECE7CE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1C4A43A-1319-45E0-A1C7-B225E53C88B9}" type="pres">
      <dgm:prSet presAssocID="{B27F7810-6BA4-49A7-B3C7-C678D2CEA8CD}" presName="node" presStyleLbl="node1" presStyleIdx="0" presStyleCnt="6" custLinFactNeighborX="2905" custLinFactNeighborY="-424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0D275E-35B4-4FA3-8DA0-4C7FBA73D981}" type="pres">
      <dgm:prSet presAssocID="{66307E78-BE3F-462E-A4BA-6B4DCAC5187F}" presName="sibTrans" presStyleLbl="sibTrans2D1" presStyleIdx="0" presStyleCnt="5"/>
      <dgm:spPr/>
      <dgm:t>
        <a:bodyPr/>
        <a:lstStyle/>
        <a:p>
          <a:endParaRPr lang="es-EC"/>
        </a:p>
      </dgm:t>
    </dgm:pt>
    <dgm:pt modelId="{C89AD4FB-F7F8-421D-85F8-A2EF9CE5FBA1}" type="pres">
      <dgm:prSet presAssocID="{66307E78-BE3F-462E-A4BA-6B4DCAC5187F}" presName="connectorText" presStyleLbl="sibTrans2D1" presStyleIdx="0" presStyleCnt="5"/>
      <dgm:spPr/>
      <dgm:t>
        <a:bodyPr/>
        <a:lstStyle/>
        <a:p>
          <a:endParaRPr lang="es-EC"/>
        </a:p>
      </dgm:t>
    </dgm:pt>
    <dgm:pt modelId="{43D804FA-69B5-417C-8A36-71EB6624CDEB}" type="pres">
      <dgm:prSet presAssocID="{C6EF18A0-1B8B-48CF-9B27-31CDBA1B5E22}" presName="node" presStyleLbl="node1" presStyleIdx="1" presStyleCnt="6" custLinFactNeighborX="3239" custLinFactNeighborY="-383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4B5EDD-C857-4498-A9B6-7521E1D169C8}" type="pres">
      <dgm:prSet presAssocID="{E248A665-B89B-478A-A7F0-553708EEE18C}" presName="sibTrans" presStyleLbl="sibTrans2D1" presStyleIdx="1" presStyleCnt="5" custLinFactX="-317215" custLinFactY="100000" custLinFactNeighborX="-400000" custLinFactNeighborY="181605"/>
      <dgm:spPr/>
      <dgm:t>
        <a:bodyPr/>
        <a:lstStyle/>
        <a:p>
          <a:endParaRPr lang="es-EC"/>
        </a:p>
      </dgm:t>
    </dgm:pt>
    <dgm:pt modelId="{AAEFC4B5-103F-4304-B7E1-9FE87921439A}" type="pres">
      <dgm:prSet presAssocID="{E248A665-B89B-478A-A7F0-553708EEE18C}" presName="connectorText" presStyleLbl="sibTrans2D1" presStyleIdx="1" presStyleCnt="5"/>
      <dgm:spPr/>
      <dgm:t>
        <a:bodyPr/>
        <a:lstStyle/>
        <a:p>
          <a:endParaRPr lang="es-EC"/>
        </a:p>
      </dgm:t>
    </dgm:pt>
    <dgm:pt modelId="{481C9BC1-1E8B-4612-9DB6-FCA8BE144823}" type="pres">
      <dgm:prSet presAssocID="{BBA5613D-41F9-49C9-B0AD-C2AD016A714D}" presName="node" presStyleLbl="node1" presStyleIdx="2" presStyleCnt="6" custLinFactNeighborX="3239" custLinFactNeighborY="-383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6927F0-D173-4E3E-995B-AFD8C362CC6F}" type="pres">
      <dgm:prSet presAssocID="{59F23D84-B5C0-4829-B497-2760A4031249}" presName="sibTrans" presStyleLbl="sibTrans2D1" presStyleIdx="2" presStyleCnt="5" custAng="21035393" custFlipVert="1" custFlipHor="1" custScaleX="3672" custScaleY="13059" custLinFactY="-25036" custLinFactNeighborX="-2972" custLinFactNeighborY="-100000"/>
      <dgm:spPr/>
      <dgm:t>
        <a:bodyPr/>
        <a:lstStyle/>
        <a:p>
          <a:endParaRPr lang="es-EC"/>
        </a:p>
      </dgm:t>
    </dgm:pt>
    <dgm:pt modelId="{1E8F91BF-E580-491B-92E9-3D374C6CD358}" type="pres">
      <dgm:prSet presAssocID="{59F23D84-B5C0-4829-B497-2760A4031249}" presName="connectorText" presStyleLbl="sibTrans2D1" presStyleIdx="2" presStyleCnt="5"/>
      <dgm:spPr/>
      <dgm:t>
        <a:bodyPr/>
        <a:lstStyle/>
        <a:p>
          <a:endParaRPr lang="es-EC"/>
        </a:p>
      </dgm:t>
    </dgm:pt>
    <dgm:pt modelId="{F115B562-3F95-49A0-A0D2-0A40F53057C5}" type="pres">
      <dgm:prSet presAssocID="{07F889AA-F509-4BCF-8009-0E1FA4D5E3A8}" presName="node" presStyleLbl="node1" presStyleIdx="3" presStyleCnt="6" custLinFactNeighborX="747" custLinFactNeighborY="-644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BD8F09-DDAD-4A1A-A886-11060CD8C80B}" type="pres">
      <dgm:prSet presAssocID="{D44B99CB-B5A5-4B9F-8D27-33458BF0E7F0}" presName="sibTrans" presStyleLbl="sibTrans2D1" presStyleIdx="3" presStyleCnt="5" custAng="16008966" custFlipHor="1" custScaleX="26120" custScaleY="102609" custLinFactX="41782" custLinFactY="-46526" custLinFactNeighborX="100000" custLinFactNeighborY="-100000"/>
      <dgm:spPr/>
      <dgm:t>
        <a:bodyPr/>
        <a:lstStyle/>
        <a:p>
          <a:endParaRPr lang="es-EC"/>
        </a:p>
      </dgm:t>
    </dgm:pt>
    <dgm:pt modelId="{F7EF459C-1872-46E6-9BF3-D339525534A2}" type="pres">
      <dgm:prSet presAssocID="{D44B99CB-B5A5-4B9F-8D27-33458BF0E7F0}" presName="connectorText" presStyleLbl="sibTrans2D1" presStyleIdx="3" presStyleCnt="5"/>
      <dgm:spPr/>
      <dgm:t>
        <a:bodyPr/>
        <a:lstStyle/>
        <a:p>
          <a:endParaRPr lang="es-EC"/>
        </a:p>
      </dgm:t>
    </dgm:pt>
    <dgm:pt modelId="{708F39A3-EC7F-4B31-A5E8-E3BAB4287471}" type="pres">
      <dgm:prSet presAssocID="{C90A406F-EFCE-4A2D-83C3-274404CA769A}" presName="node" presStyleLbl="node1" presStyleIdx="4" presStyleCnt="6" custLinFactX="-37439" custLinFactNeighborX="-100000" custLinFactNeighborY="-852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1C9AE5-5CE3-462C-9DB9-388C64E3A314}" type="pres">
      <dgm:prSet presAssocID="{F075E3BB-620D-4D04-9F1F-759835AACEB4}" presName="sibTrans" presStyleLbl="sibTrans2D1" presStyleIdx="4" presStyleCnt="5" custAng="9640653" custFlipHor="1" custScaleX="9348" custScaleY="7968" custLinFactX="-124255" custLinFactY="-295908" custLinFactNeighborX="-200000" custLinFactNeighborY="-300000"/>
      <dgm:spPr/>
      <dgm:t>
        <a:bodyPr/>
        <a:lstStyle/>
        <a:p>
          <a:endParaRPr lang="es-EC"/>
        </a:p>
      </dgm:t>
    </dgm:pt>
    <dgm:pt modelId="{24C31DBC-C8E4-4BAE-98A7-814EAF3408BC}" type="pres">
      <dgm:prSet presAssocID="{F075E3BB-620D-4D04-9F1F-759835AACEB4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5776BED8-E811-4650-98D4-0D786D4AC4C3}" type="pres">
      <dgm:prSet presAssocID="{F2AEB606-D163-4850-9631-37076B3BB1AC}" presName="node" presStyleLbl="node1" presStyleIdx="5" presStyleCnt="6" custLinFactX="44144" custLinFactNeighborX="100000" custLinFactNeighborY="-852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0E6CEA1-125A-44D7-A976-421320AA719B}" type="presOf" srcId="{F075E3BB-620D-4D04-9F1F-759835AACEB4}" destId="{24C31DBC-C8E4-4BAE-98A7-814EAF3408BC}" srcOrd="1" destOrd="0" presId="urn:microsoft.com/office/officeart/2005/8/layout/process5"/>
    <dgm:cxn modelId="{EFA2B132-B664-4D26-9E02-5C8CEAAFCB1F}" type="presOf" srcId="{C6EF18A0-1B8B-48CF-9B27-31CDBA1B5E22}" destId="{43D804FA-69B5-417C-8A36-71EB6624CDEB}" srcOrd="0" destOrd="0" presId="urn:microsoft.com/office/officeart/2005/8/layout/process5"/>
    <dgm:cxn modelId="{CAE124F7-1E47-400E-9346-6B49526EF057}" type="presOf" srcId="{F2AEB606-D163-4850-9631-37076B3BB1AC}" destId="{5776BED8-E811-4650-98D4-0D786D4AC4C3}" srcOrd="0" destOrd="0" presId="urn:microsoft.com/office/officeart/2005/8/layout/process5"/>
    <dgm:cxn modelId="{4996C24F-7E7C-4C01-8118-52AD3B0A9F8F}" type="presOf" srcId="{66307E78-BE3F-462E-A4BA-6B4DCAC5187F}" destId="{C89AD4FB-F7F8-421D-85F8-A2EF9CE5FBA1}" srcOrd="1" destOrd="0" presId="urn:microsoft.com/office/officeart/2005/8/layout/process5"/>
    <dgm:cxn modelId="{DBBE90AC-271B-4164-8A98-E1328ED7485D}" type="presOf" srcId="{E248A665-B89B-478A-A7F0-553708EEE18C}" destId="{2A4B5EDD-C857-4498-A9B6-7521E1D169C8}" srcOrd="0" destOrd="0" presId="urn:microsoft.com/office/officeart/2005/8/layout/process5"/>
    <dgm:cxn modelId="{145E7293-7D88-4665-98B2-D86D0E59259B}" type="presOf" srcId="{F075E3BB-620D-4D04-9F1F-759835AACEB4}" destId="{A81C9AE5-5CE3-462C-9DB9-388C64E3A314}" srcOrd="0" destOrd="0" presId="urn:microsoft.com/office/officeart/2005/8/layout/process5"/>
    <dgm:cxn modelId="{4732B0F1-69E3-40B8-AD03-9A8065395DC7}" type="presOf" srcId="{59F23D84-B5C0-4829-B497-2760A4031249}" destId="{1E8F91BF-E580-491B-92E9-3D374C6CD358}" srcOrd="1" destOrd="0" presId="urn:microsoft.com/office/officeart/2005/8/layout/process5"/>
    <dgm:cxn modelId="{011C8177-4990-4BD2-8968-C6B7149C7D25}" srcId="{0FD6EE7D-9966-4EBB-A49B-EAB0ECE7CEEE}" destId="{C6EF18A0-1B8B-48CF-9B27-31CDBA1B5E22}" srcOrd="1" destOrd="0" parTransId="{C4BEB04A-ADFE-4498-8809-67DD5ACEAB8F}" sibTransId="{E248A665-B89B-478A-A7F0-553708EEE18C}"/>
    <dgm:cxn modelId="{D2EA498B-A349-448B-B219-70E785027262}" type="presOf" srcId="{0FD6EE7D-9966-4EBB-A49B-EAB0ECE7CEEE}" destId="{D3A84CE5-6B0B-4697-8B09-4B10A3F3DB71}" srcOrd="0" destOrd="0" presId="urn:microsoft.com/office/officeart/2005/8/layout/process5"/>
    <dgm:cxn modelId="{CFEFD318-0D92-4C26-B142-5376681341D3}" type="presOf" srcId="{59F23D84-B5C0-4829-B497-2760A4031249}" destId="{846927F0-D173-4E3E-995B-AFD8C362CC6F}" srcOrd="0" destOrd="0" presId="urn:microsoft.com/office/officeart/2005/8/layout/process5"/>
    <dgm:cxn modelId="{5237B073-C954-4F02-9016-6D405BA306EF}" type="presOf" srcId="{D44B99CB-B5A5-4B9F-8D27-33458BF0E7F0}" destId="{F7EF459C-1872-46E6-9BF3-D339525534A2}" srcOrd="1" destOrd="0" presId="urn:microsoft.com/office/officeart/2005/8/layout/process5"/>
    <dgm:cxn modelId="{844DC990-C1CD-48EB-A5EA-5BCB7088BC99}" type="presOf" srcId="{66307E78-BE3F-462E-A4BA-6B4DCAC5187F}" destId="{6D0D275E-35B4-4FA3-8DA0-4C7FBA73D981}" srcOrd="0" destOrd="0" presId="urn:microsoft.com/office/officeart/2005/8/layout/process5"/>
    <dgm:cxn modelId="{F1C1CF32-84A7-4725-A670-B4A9F8B44004}" type="presOf" srcId="{07F889AA-F509-4BCF-8009-0E1FA4D5E3A8}" destId="{F115B562-3F95-49A0-A0D2-0A40F53057C5}" srcOrd="0" destOrd="0" presId="urn:microsoft.com/office/officeart/2005/8/layout/process5"/>
    <dgm:cxn modelId="{1EE54725-0225-4A4A-B233-1B55C78BEC59}" srcId="{0FD6EE7D-9966-4EBB-A49B-EAB0ECE7CEEE}" destId="{B27F7810-6BA4-49A7-B3C7-C678D2CEA8CD}" srcOrd="0" destOrd="0" parTransId="{2B3B8B14-E25B-49F1-AB3C-0467D0F195FF}" sibTransId="{66307E78-BE3F-462E-A4BA-6B4DCAC5187F}"/>
    <dgm:cxn modelId="{1B0EED2E-35D3-415F-82E0-07F9E50FB97E}" type="presOf" srcId="{D44B99CB-B5A5-4B9F-8D27-33458BF0E7F0}" destId="{5BBD8F09-DDAD-4A1A-A886-11060CD8C80B}" srcOrd="0" destOrd="0" presId="urn:microsoft.com/office/officeart/2005/8/layout/process5"/>
    <dgm:cxn modelId="{D21B52E8-CA88-4447-A73B-7DB522469925}" type="presOf" srcId="{C90A406F-EFCE-4A2D-83C3-274404CA769A}" destId="{708F39A3-EC7F-4B31-A5E8-E3BAB4287471}" srcOrd="0" destOrd="0" presId="urn:microsoft.com/office/officeart/2005/8/layout/process5"/>
    <dgm:cxn modelId="{3AC52FCD-2C6B-47B3-85DF-4E182B8A74A3}" srcId="{0FD6EE7D-9966-4EBB-A49B-EAB0ECE7CEEE}" destId="{F2AEB606-D163-4850-9631-37076B3BB1AC}" srcOrd="5" destOrd="0" parTransId="{AD014B0A-F51F-4CA5-BF12-3F27020FD25D}" sibTransId="{F2BBF696-6D76-42B4-B765-FB72F311E81E}"/>
    <dgm:cxn modelId="{EAA77C6E-9588-4DAE-9AC4-4304E598D969}" type="presOf" srcId="{BBA5613D-41F9-49C9-B0AD-C2AD016A714D}" destId="{481C9BC1-1E8B-4612-9DB6-FCA8BE144823}" srcOrd="0" destOrd="0" presId="urn:microsoft.com/office/officeart/2005/8/layout/process5"/>
    <dgm:cxn modelId="{B0592DCF-99F0-4971-826B-E5BC7BF01202}" srcId="{0FD6EE7D-9966-4EBB-A49B-EAB0ECE7CEEE}" destId="{BBA5613D-41F9-49C9-B0AD-C2AD016A714D}" srcOrd="2" destOrd="0" parTransId="{75797F83-F728-4372-8F6E-BADA6CB3DB9C}" sibTransId="{59F23D84-B5C0-4829-B497-2760A4031249}"/>
    <dgm:cxn modelId="{82FA6E59-347F-41BE-951C-4AD7D5EDE058}" type="presOf" srcId="{B27F7810-6BA4-49A7-B3C7-C678D2CEA8CD}" destId="{31C4A43A-1319-45E0-A1C7-B225E53C88B9}" srcOrd="0" destOrd="0" presId="urn:microsoft.com/office/officeart/2005/8/layout/process5"/>
    <dgm:cxn modelId="{26C3BA94-00B7-4EA2-8678-87EDDC4D1FE8}" type="presOf" srcId="{E248A665-B89B-478A-A7F0-553708EEE18C}" destId="{AAEFC4B5-103F-4304-B7E1-9FE87921439A}" srcOrd="1" destOrd="0" presId="urn:microsoft.com/office/officeart/2005/8/layout/process5"/>
    <dgm:cxn modelId="{495FC65D-E777-46F5-884A-074089DA669E}" srcId="{0FD6EE7D-9966-4EBB-A49B-EAB0ECE7CEEE}" destId="{C90A406F-EFCE-4A2D-83C3-274404CA769A}" srcOrd="4" destOrd="0" parTransId="{1E79E88A-1DC6-4138-A8B5-8CA966823AEE}" sibTransId="{F075E3BB-620D-4D04-9F1F-759835AACEB4}"/>
    <dgm:cxn modelId="{981D4C09-BBB4-4497-92C6-D9CD3335483B}" srcId="{0FD6EE7D-9966-4EBB-A49B-EAB0ECE7CEEE}" destId="{07F889AA-F509-4BCF-8009-0E1FA4D5E3A8}" srcOrd="3" destOrd="0" parTransId="{977DBB72-5E3B-4E1A-8A60-715376BF2E48}" sibTransId="{D44B99CB-B5A5-4B9F-8D27-33458BF0E7F0}"/>
    <dgm:cxn modelId="{EE2EC978-5492-4AC5-8015-57F62A93C78A}" type="presParOf" srcId="{D3A84CE5-6B0B-4697-8B09-4B10A3F3DB71}" destId="{31C4A43A-1319-45E0-A1C7-B225E53C88B9}" srcOrd="0" destOrd="0" presId="urn:microsoft.com/office/officeart/2005/8/layout/process5"/>
    <dgm:cxn modelId="{C91F37FB-C6B6-47DD-B475-3FED01665740}" type="presParOf" srcId="{D3A84CE5-6B0B-4697-8B09-4B10A3F3DB71}" destId="{6D0D275E-35B4-4FA3-8DA0-4C7FBA73D981}" srcOrd="1" destOrd="0" presId="urn:microsoft.com/office/officeart/2005/8/layout/process5"/>
    <dgm:cxn modelId="{8951012C-ADAE-4DD5-86C4-21E9333B5318}" type="presParOf" srcId="{6D0D275E-35B4-4FA3-8DA0-4C7FBA73D981}" destId="{C89AD4FB-F7F8-421D-85F8-A2EF9CE5FBA1}" srcOrd="0" destOrd="0" presId="urn:microsoft.com/office/officeart/2005/8/layout/process5"/>
    <dgm:cxn modelId="{2841839C-55C3-4A97-A77B-2214A02E3217}" type="presParOf" srcId="{D3A84CE5-6B0B-4697-8B09-4B10A3F3DB71}" destId="{43D804FA-69B5-417C-8A36-71EB6624CDEB}" srcOrd="2" destOrd="0" presId="urn:microsoft.com/office/officeart/2005/8/layout/process5"/>
    <dgm:cxn modelId="{6FC0D058-92E0-4D72-9607-05AA4FF95BB4}" type="presParOf" srcId="{D3A84CE5-6B0B-4697-8B09-4B10A3F3DB71}" destId="{2A4B5EDD-C857-4498-A9B6-7521E1D169C8}" srcOrd="3" destOrd="0" presId="urn:microsoft.com/office/officeart/2005/8/layout/process5"/>
    <dgm:cxn modelId="{C2167861-2A52-43EE-9FC7-5D5A69B4FBDE}" type="presParOf" srcId="{2A4B5EDD-C857-4498-A9B6-7521E1D169C8}" destId="{AAEFC4B5-103F-4304-B7E1-9FE87921439A}" srcOrd="0" destOrd="0" presId="urn:microsoft.com/office/officeart/2005/8/layout/process5"/>
    <dgm:cxn modelId="{10DEA5B4-1E8A-427C-B01B-570A7A6923C5}" type="presParOf" srcId="{D3A84CE5-6B0B-4697-8B09-4B10A3F3DB71}" destId="{481C9BC1-1E8B-4612-9DB6-FCA8BE144823}" srcOrd="4" destOrd="0" presId="urn:microsoft.com/office/officeart/2005/8/layout/process5"/>
    <dgm:cxn modelId="{6873F830-231C-4771-BEFC-1C40BACB0B17}" type="presParOf" srcId="{D3A84CE5-6B0B-4697-8B09-4B10A3F3DB71}" destId="{846927F0-D173-4E3E-995B-AFD8C362CC6F}" srcOrd="5" destOrd="0" presId="urn:microsoft.com/office/officeart/2005/8/layout/process5"/>
    <dgm:cxn modelId="{73D0D5E9-B011-4847-9622-165A01469A4E}" type="presParOf" srcId="{846927F0-D173-4E3E-995B-AFD8C362CC6F}" destId="{1E8F91BF-E580-491B-92E9-3D374C6CD358}" srcOrd="0" destOrd="0" presId="urn:microsoft.com/office/officeart/2005/8/layout/process5"/>
    <dgm:cxn modelId="{1D778C15-173E-4D76-AEE3-1D5AF34FB50F}" type="presParOf" srcId="{D3A84CE5-6B0B-4697-8B09-4B10A3F3DB71}" destId="{F115B562-3F95-49A0-A0D2-0A40F53057C5}" srcOrd="6" destOrd="0" presId="urn:microsoft.com/office/officeart/2005/8/layout/process5"/>
    <dgm:cxn modelId="{34EDDB73-363B-45E3-A65C-E6EF532D2881}" type="presParOf" srcId="{D3A84CE5-6B0B-4697-8B09-4B10A3F3DB71}" destId="{5BBD8F09-DDAD-4A1A-A886-11060CD8C80B}" srcOrd="7" destOrd="0" presId="urn:microsoft.com/office/officeart/2005/8/layout/process5"/>
    <dgm:cxn modelId="{8CE64875-68FB-466C-A6D3-F7A7DAB78A15}" type="presParOf" srcId="{5BBD8F09-DDAD-4A1A-A886-11060CD8C80B}" destId="{F7EF459C-1872-46E6-9BF3-D339525534A2}" srcOrd="0" destOrd="0" presId="urn:microsoft.com/office/officeart/2005/8/layout/process5"/>
    <dgm:cxn modelId="{6382770E-6B2E-4AAC-902D-673F09F0A6F1}" type="presParOf" srcId="{D3A84CE5-6B0B-4697-8B09-4B10A3F3DB71}" destId="{708F39A3-EC7F-4B31-A5E8-E3BAB4287471}" srcOrd="8" destOrd="0" presId="urn:microsoft.com/office/officeart/2005/8/layout/process5"/>
    <dgm:cxn modelId="{AD2067E9-BA4D-462C-95CB-AD5D8045844B}" type="presParOf" srcId="{D3A84CE5-6B0B-4697-8B09-4B10A3F3DB71}" destId="{A81C9AE5-5CE3-462C-9DB9-388C64E3A314}" srcOrd="9" destOrd="0" presId="urn:microsoft.com/office/officeart/2005/8/layout/process5"/>
    <dgm:cxn modelId="{C839D813-2674-40E2-9807-8E2395991394}" type="presParOf" srcId="{A81C9AE5-5CE3-462C-9DB9-388C64E3A314}" destId="{24C31DBC-C8E4-4BAE-98A7-814EAF3408BC}" srcOrd="0" destOrd="0" presId="urn:microsoft.com/office/officeart/2005/8/layout/process5"/>
    <dgm:cxn modelId="{B4A9CB2D-E499-4E17-A4A5-3249B484B804}" type="presParOf" srcId="{D3A84CE5-6B0B-4697-8B09-4B10A3F3DB71}" destId="{5776BED8-E811-4650-98D4-0D786D4AC4C3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BF0BB7-34A8-433B-9A64-15D1BEC14B43}" type="doc">
      <dgm:prSet loTypeId="urn:microsoft.com/office/officeart/2005/8/layout/cycle5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1DEAA3D8-0497-45AA-858E-5E72AB6ADBD5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Investigación</a:t>
          </a:r>
        </a:p>
        <a:p>
          <a:r>
            <a:rPr lang="es-ES" dirty="0" smtClean="0"/>
            <a:t>Inversión </a:t>
          </a:r>
        </a:p>
        <a:p>
          <a:r>
            <a:rPr lang="es-ES" dirty="0" smtClean="0"/>
            <a:t>conocimiento</a:t>
          </a:r>
          <a:endParaRPr lang="es-ES" dirty="0"/>
        </a:p>
      </dgm:t>
    </dgm:pt>
    <dgm:pt modelId="{6032A897-269A-41CC-AF1C-8E12394683FA}" type="parTrans" cxnId="{7FFE4D6D-E9AA-4826-B766-7212CC476355}">
      <dgm:prSet/>
      <dgm:spPr/>
      <dgm:t>
        <a:bodyPr/>
        <a:lstStyle/>
        <a:p>
          <a:endParaRPr lang="es-ES"/>
        </a:p>
      </dgm:t>
    </dgm:pt>
    <dgm:pt modelId="{D3D7DB7F-B031-4E6B-9C83-C868B2A5AED5}" type="sibTrans" cxnId="{7FFE4D6D-E9AA-4826-B766-7212CC476355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S"/>
        </a:p>
      </dgm:t>
    </dgm:pt>
    <dgm:pt modelId="{82AD6C17-93A9-410C-9563-7338F6A65B8A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Derechos de autor / patentes / regalías</a:t>
          </a:r>
          <a:endParaRPr lang="es-ES" dirty="0"/>
        </a:p>
      </dgm:t>
    </dgm:pt>
    <dgm:pt modelId="{A50F011B-DF7B-400A-BEFE-023439BAE34F}" type="parTrans" cxnId="{0888C8A1-98E5-4D73-AD2C-00C0F85FA4D4}">
      <dgm:prSet/>
      <dgm:spPr/>
      <dgm:t>
        <a:bodyPr/>
        <a:lstStyle/>
        <a:p>
          <a:endParaRPr lang="es-ES"/>
        </a:p>
      </dgm:t>
    </dgm:pt>
    <dgm:pt modelId="{5B8E8263-7A5C-4160-B3F0-CB77263A2341}" type="sibTrans" cxnId="{0888C8A1-98E5-4D73-AD2C-00C0F85FA4D4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S"/>
        </a:p>
      </dgm:t>
    </dgm:pt>
    <dgm:pt modelId="{5AA87466-AF05-4CC2-B5B4-1F4713757BFB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Recuperación</a:t>
          </a:r>
          <a:r>
            <a:rPr lang="es-ES" baseline="0" dirty="0" smtClean="0"/>
            <a:t> </a:t>
          </a:r>
          <a:r>
            <a:rPr lang="es-ES" baseline="0" dirty="0" smtClean="0"/>
            <a:t>de su </a:t>
          </a:r>
          <a:r>
            <a:rPr lang="es-ES" baseline="0" dirty="0" smtClean="0"/>
            <a:t>inversión </a:t>
          </a:r>
          <a:endParaRPr lang="es-ES" dirty="0"/>
        </a:p>
      </dgm:t>
    </dgm:pt>
    <dgm:pt modelId="{DB890B48-7FA4-41B5-AE10-C31EDC50CF15}" type="parTrans" cxnId="{855C3B47-4BBE-4A3D-AC82-205F0DF78EB2}">
      <dgm:prSet/>
      <dgm:spPr/>
      <dgm:t>
        <a:bodyPr/>
        <a:lstStyle/>
        <a:p>
          <a:endParaRPr lang="es-ES"/>
        </a:p>
      </dgm:t>
    </dgm:pt>
    <dgm:pt modelId="{14B5A7CB-E5C6-49E5-9794-E24D991AE490}" type="sibTrans" cxnId="{855C3B47-4BBE-4A3D-AC82-205F0DF78EB2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S"/>
        </a:p>
      </dgm:t>
    </dgm:pt>
    <dgm:pt modelId="{C1E6D5D5-5DF1-4095-962D-B035BFF80164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Generan  lucro </a:t>
          </a:r>
          <a:endParaRPr lang="es-ES" dirty="0"/>
        </a:p>
      </dgm:t>
    </dgm:pt>
    <dgm:pt modelId="{B6E5D55B-BF05-4B92-AF8C-F3A75F4C8D2E}" type="parTrans" cxnId="{C707DD2A-DB45-4D3F-B4D3-1746B3480CF2}">
      <dgm:prSet/>
      <dgm:spPr/>
      <dgm:t>
        <a:bodyPr/>
        <a:lstStyle/>
        <a:p>
          <a:endParaRPr lang="es-ES"/>
        </a:p>
      </dgm:t>
    </dgm:pt>
    <dgm:pt modelId="{1C1C80E3-9751-4C4D-85CB-DBA99CDC8887}" type="sibTrans" cxnId="{C707DD2A-DB45-4D3F-B4D3-1746B3480CF2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S"/>
        </a:p>
      </dgm:t>
    </dgm:pt>
    <dgm:pt modelId="{C1805B91-3859-40DF-B32D-7760AA12A909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Nuevas especies flores</a:t>
          </a:r>
          <a:endParaRPr lang="es-ES" dirty="0"/>
        </a:p>
      </dgm:t>
    </dgm:pt>
    <dgm:pt modelId="{F68591CA-CC15-4475-A473-C3520D1A943F}" type="sibTrans" cxnId="{75A0343B-2724-4993-BE4F-55DAEE9A447B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S"/>
        </a:p>
      </dgm:t>
    </dgm:pt>
    <dgm:pt modelId="{3B310837-ED28-4192-B473-FC8AFD310D64}" type="parTrans" cxnId="{75A0343B-2724-4993-BE4F-55DAEE9A447B}">
      <dgm:prSet/>
      <dgm:spPr/>
      <dgm:t>
        <a:bodyPr/>
        <a:lstStyle/>
        <a:p>
          <a:endParaRPr lang="es-ES"/>
        </a:p>
      </dgm:t>
    </dgm:pt>
    <dgm:pt modelId="{9E8549B5-E1DA-4873-957C-E5C73D1EFC77}" type="pres">
      <dgm:prSet presAssocID="{8FBF0BB7-34A8-433B-9A64-15D1BEC14B4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EDA667A-0049-4FBF-A8A8-6C4350D132C1}" type="pres">
      <dgm:prSet presAssocID="{C1805B91-3859-40DF-B32D-7760AA12A90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B64173-79DE-4118-A43A-544407E6A64E}" type="pres">
      <dgm:prSet presAssocID="{C1805B91-3859-40DF-B32D-7760AA12A909}" presName="spNode" presStyleCnt="0"/>
      <dgm:spPr/>
    </dgm:pt>
    <dgm:pt modelId="{BFDFC7D8-996A-49E3-BFE7-0EC9C4162167}" type="pres">
      <dgm:prSet presAssocID="{F68591CA-CC15-4475-A473-C3520D1A943F}" presName="sibTrans" presStyleLbl="sibTrans1D1" presStyleIdx="0" presStyleCnt="5"/>
      <dgm:spPr/>
      <dgm:t>
        <a:bodyPr/>
        <a:lstStyle/>
        <a:p>
          <a:endParaRPr lang="es-EC"/>
        </a:p>
      </dgm:t>
    </dgm:pt>
    <dgm:pt modelId="{DC16FB4B-D82A-4E26-B5D1-4D63E45B5C55}" type="pres">
      <dgm:prSet presAssocID="{1DEAA3D8-0497-45AA-858E-5E72AB6ADBD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021798-3D75-468C-AA3A-660F42B31B10}" type="pres">
      <dgm:prSet presAssocID="{1DEAA3D8-0497-45AA-858E-5E72AB6ADBD5}" presName="spNode" presStyleCnt="0"/>
      <dgm:spPr/>
    </dgm:pt>
    <dgm:pt modelId="{26C5F13D-18F6-46B4-8C11-1CE59A59E3F4}" type="pres">
      <dgm:prSet presAssocID="{D3D7DB7F-B031-4E6B-9C83-C868B2A5AED5}" presName="sibTrans" presStyleLbl="sibTrans1D1" presStyleIdx="1" presStyleCnt="5"/>
      <dgm:spPr/>
      <dgm:t>
        <a:bodyPr/>
        <a:lstStyle/>
        <a:p>
          <a:endParaRPr lang="es-EC"/>
        </a:p>
      </dgm:t>
    </dgm:pt>
    <dgm:pt modelId="{B68C407B-9734-4834-B319-04672F17CC62}" type="pres">
      <dgm:prSet presAssocID="{82AD6C17-93A9-410C-9563-7338F6A65B8A}" presName="node" presStyleLbl="node1" presStyleIdx="2" presStyleCnt="5" custScaleX="1121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EC5CB0-107B-4FE0-905F-77450496FB0A}" type="pres">
      <dgm:prSet presAssocID="{82AD6C17-93A9-410C-9563-7338F6A65B8A}" presName="spNode" presStyleCnt="0"/>
      <dgm:spPr/>
    </dgm:pt>
    <dgm:pt modelId="{C5A6833B-C030-496C-9CD0-FD568DDB754F}" type="pres">
      <dgm:prSet presAssocID="{5B8E8263-7A5C-4160-B3F0-CB77263A2341}" presName="sibTrans" presStyleLbl="sibTrans1D1" presStyleIdx="2" presStyleCnt="5"/>
      <dgm:spPr/>
      <dgm:t>
        <a:bodyPr/>
        <a:lstStyle/>
        <a:p>
          <a:endParaRPr lang="es-EC"/>
        </a:p>
      </dgm:t>
    </dgm:pt>
    <dgm:pt modelId="{C6A49B3A-1FFA-4069-BC57-45556050055E}" type="pres">
      <dgm:prSet presAssocID="{5AA87466-AF05-4CC2-B5B4-1F4713757BFB}" presName="node" presStyleLbl="node1" presStyleIdx="3" presStyleCnt="5" custRadScaleRad="95642" custRadScaleInc="157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35686E-97C6-4DB8-9902-69B10B4105E6}" type="pres">
      <dgm:prSet presAssocID="{5AA87466-AF05-4CC2-B5B4-1F4713757BFB}" presName="spNode" presStyleCnt="0"/>
      <dgm:spPr/>
    </dgm:pt>
    <dgm:pt modelId="{B4DDA813-C983-4FB3-82A5-3F8D1E37C308}" type="pres">
      <dgm:prSet presAssocID="{14B5A7CB-E5C6-49E5-9794-E24D991AE490}" presName="sibTrans" presStyleLbl="sibTrans1D1" presStyleIdx="3" presStyleCnt="5"/>
      <dgm:spPr/>
      <dgm:t>
        <a:bodyPr/>
        <a:lstStyle/>
        <a:p>
          <a:endParaRPr lang="es-EC"/>
        </a:p>
      </dgm:t>
    </dgm:pt>
    <dgm:pt modelId="{AD4E7D5E-B173-4933-9145-B2002B72C075}" type="pres">
      <dgm:prSet presAssocID="{C1E6D5D5-5DF1-4095-962D-B035BFF8016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AFF3A4-4E41-4F30-831F-3CC4A4EF2CFA}" type="pres">
      <dgm:prSet presAssocID="{C1E6D5D5-5DF1-4095-962D-B035BFF80164}" presName="spNode" presStyleCnt="0"/>
      <dgm:spPr/>
    </dgm:pt>
    <dgm:pt modelId="{5F39A765-B42D-4089-9993-14E93DCD0409}" type="pres">
      <dgm:prSet presAssocID="{1C1C80E3-9751-4C4D-85CB-DBA99CDC8887}" presName="sibTrans" presStyleLbl="sibTrans1D1" presStyleIdx="4" presStyleCnt="5"/>
      <dgm:spPr/>
      <dgm:t>
        <a:bodyPr/>
        <a:lstStyle/>
        <a:p>
          <a:endParaRPr lang="es-EC"/>
        </a:p>
      </dgm:t>
    </dgm:pt>
  </dgm:ptLst>
  <dgm:cxnLst>
    <dgm:cxn modelId="{75A0343B-2724-4993-BE4F-55DAEE9A447B}" srcId="{8FBF0BB7-34A8-433B-9A64-15D1BEC14B43}" destId="{C1805B91-3859-40DF-B32D-7760AA12A909}" srcOrd="0" destOrd="0" parTransId="{3B310837-ED28-4192-B473-FC8AFD310D64}" sibTransId="{F68591CA-CC15-4475-A473-C3520D1A943F}"/>
    <dgm:cxn modelId="{D7038C64-AEDF-49F6-B78E-F5FFDCE5C0CB}" type="presOf" srcId="{82AD6C17-93A9-410C-9563-7338F6A65B8A}" destId="{B68C407B-9734-4834-B319-04672F17CC62}" srcOrd="0" destOrd="0" presId="urn:microsoft.com/office/officeart/2005/8/layout/cycle5"/>
    <dgm:cxn modelId="{517BC42C-10D2-49DA-9BCF-6FF658EB14ED}" type="presOf" srcId="{1C1C80E3-9751-4C4D-85CB-DBA99CDC8887}" destId="{5F39A765-B42D-4089-9993-14E93DCD0409}" srcOrd="0" destOrd="0" presId="urn:microsoft.com/office/officeart/2005/8/layout/cycle5"/>
    <dgm:cxn modelId="{C707DD2A-DB45-4D3F-B4D3-1746B3480CF2}" srcId="{8FBF0BB7-34A8-433B-9A64-15D1BEC14B43}" destId="{C1E6D5D5-5DF1-4095-962D-B035BFF80164}" srcOrd="4" destOrd="0" parTransId="{B6E5D55B-BF05-4B92-AF8C-F3A75F4C8D2E}" sibTransId="{1C1C80E3-9751-4C4D-85CB-DBA99CDC8887}"/>
    <dgm:cxn modelId="{2A88006C-E582-4F0F-A418-F08494F287D0}" type="presOf" srcId="{1DEAA3D8-0497-45AA-858E-5E72AB6ADBD5}" destId="{DC16FB4B-D82A-4E26-B5D1-4D63E45B5C55}" srcOrd="0" destOrd="0" presId="urn:microsoft.com/office/officeart/2005/8/layout/cycle5"/>
    <dgm:cxn modelId="{52AA4A8C-2968-40E2-9A8E-B49BA23BD2F8}" type="presOf" srcId="{5B8E8263-7A5C-4160-B3F0-CB77263A2341}" destId="{C5A6833B-C030-496C-9CD0-FD568DDB754F}" srcOrd="0" destOrd="0" presId="urn:microsoft.com/office/officeart/2005/8/layout/cycle5"/>
    <dgm:cxn modelId="{314A9C85-F588-471F-B887-BF417AF1CC88}" type="presOf" srcId="{C1E6D5D5-5DF1-4095-962D-B035BFF80164}" destId="{AD4E7D5E-B173-4933-9145-B2002B72C075}" srcOrd="0" destOrd="0" presId="urn:microsoft.com/office/officeart/2005/8/layout/cycle5"/>
    <dgm:cxn modelId="{0888C8A1-98E5-4D73-AD2C-00C0F85FA4D4}" srcId="{8FBF0BB7-34A8-433B-9A64-15D1BEC14B43}" destId="{82AD6C17-93A9-410C-9563-7338F6A65B8A}" srcOrd="2" destOrd="0" parTransId="{A50F011B-DF7B-400A-BEFE-023439BAE34F}" sibTransId="{5B8E8263-7A5C-4160-B3F0-CB77263A2341}"/>
    <dgm:cxn modelId="{89038B62-51C2-491F-BF9F-72A09C09945C}" type="presOf" srcId="{F68591CA-CC15-4475-A473-C3520D1A943F}" destId="{BFDFC7D8-996A-49E3-BFE7-0EC9C4162167}" srcOrd="0" destOrd="0" presId="urn:microsoft.com/office/officeart/2005/8/layout/cycle5"/>
    <dgm:cxn modelId="{F1E5AC88-9E21-4132-8E51-357926579B5E}" type="presOf" srcId="{14B5A7CB-E5C6-49E5-9794-E24D991AE490}" destId="{B4DDA813-C983-4FB3-82A5-3F8D1E37C308}" srcOrd="0" destOrd="0" presId="urn:microsoft.com/office/officeart/2005/8/layout/cycle5"/>
    <dgm:cxn modelId="{ED2CAA44-3294-4EC4-B84D-FB7DF4670756}" type="presOf" srcId="{8FBF0BB7-34A8-433B-9A64-15D1BEC14B43}" destId="{9E8549B5-E1DA-4873-957C-E5C73D1EFC77}" srcOrd="0" destOrd="0" presId="urn:microsoft.com/office/officeart/2005/8/layout/cycle5"/>
    <dgm:cxn modelId="{855C3B47-4BBE-4A3D-AC82-205F0DF78EB2}" srcId="{8FBF0BB7-34A8-433B-9A64-15D1BEC14B43}" destId="{5AA87466-AF05-4CC2-B5B4-1F4713757BFB}" srcOrd="3" destOrd="0" parTransId="{DB890B48-7FA4-41B5-AE10-C31EDC50CF15}" sibTransId="{14B5A7CB-E5C6-49E5-9794-E24D991AE490}"/>
    <dgm:cxn modelId="{F87D5A15-9230-4D13-A1FC-08012714138F}" type="presOf" srcId="{5AA87466-AF05-4CC2-B5B4-1F4713757BFB}" destId="{C6A49B3A-1FFA-4069-BC57-45556050055E}" srcOrd="0" destOrd="0" presId="urn:microsoft.com/office/officeart/2005/8/layout/cycle5"/>
    <dgm:cxn modelId="{C4B4543F-381A-4AF1-8F3D-BCB8FC335C50}" type="presOf" srcId="{D3D7DB7F-B031-4E6B-9C83-C868B2A5AED5}" destId="{26C5F13D-18F6-46B4-8C11-1CE59A59E3F4}" srcOrd="0" destOrd="0" presId="urn:microsoft.com/office/officeart/2005/8/layout/cycle5"/>
    <dgm:cxn modelId="{CEEE917B-15A3-43AB-8C9C-90BAED9EF51E}" type="presOf" srcId="{C1805B91-3859-40DF-B32D-7760AA12A909}" destId="{CEDA667A-0049-4FBF-A8A8-6C4350D132C1}" srcOrd="0" destOrd="0" presId="urn:microsoft.com/office/officeart/2005/8/layout/cycle5"/>
    <dgm:cxn modelId="{7FFE4D6D-E9AA-4826-B766-7212CC476355}" srcId="{8FBF0BB7-34A8-433B-9A64-15D1BEC14B43}" destId="{1DEAA3D8-0497-45AA-858E-5E72AB6ADBD5}" srcOrd="1" destOrd="0" parTransId="{6032A897-269A-41CC-AF1C-8E12394683FA}" sibTransId="{D3D7DB7F-B031-4E6B-9C83-C868B2A5AED5}"/>
    <dgm:cxn modelId="{CB8864EC-8C76-43F2-A2D2-FBFA9EAE5327}" type="presParOf" srcId="{9E8549B5-E1DA-4873-957C-E5C73D1EFC77}" destId="{CEDA667A-0049-4FBF-A8A8-6C4350D132C1}" srcOrd="0" destOrd="0" presId="urn:microsoft.com/office/officeart/2005/8/layout/cycle5"/>
    <dgm:cxn modelId="{DC4F0C91-623E-440A-8A98-3096341573EB}" type="presParOf" srcId="{9E8549B5-E1DA-4873-957C-E5C73D1EFC77}" destId="{81B64173-79DE-4118-A43A-544407E6A64E}" srcOrd="1" destOrd="0" presId="urn:microsoft.com/office/officeart/2005/8/layout/cycle5"/>
    <dgm:cxn modelId="{DA650DB8-DC7D-4E9E-AB96-0D723C6405FC}" type="presParOf" srcId="{9E8549B5-E1DA-4873-957C-E5C73D1EFC77}" destId="{BFDFC7D8-996A-49E3-BFE7-0EC9C4162167}" srcOrd="2" destOrd="0" presId="urn:microsoft.com/office/officeart/2005/8/layout/cycle5"/>
    <dgm:cxn modelId="{2C32B866-F7F0-40F4-9DF6-06448EC8ECD4}" type="presParOf" srcId="{9E8549B5-E1DA-4873-957C-E5C73D1EFC77}" destId="{DC16FB4B-D82A-4E26-B5D1-4D63E45B5C55}" srcOrd="3" destOrd="0" presId="urn:microsoft.com/office/officeart/2005/8/layout/cycle5"/>
    <dgm:cxn modelId="{1880F0A2-7733-4429-956B-00DDEF36DD53}" type="presParOf" srcId="{9E8549B5-E1DA-4873-957C-E5C73D1EFC77}" destId="{30021798-3D75-468C-AA3A-660F42B31B10}" srcOrd="4" destOrd="0" presId="urn:microsoft.com/office/officeart/2005/8/layout/cycle5"/>
    <dgm:cxn modelId="{303CDF06-B7CF-4856-9F1D-0D2A7B35B7DA}" type="presParOf" srcId="{9E8549B5-E1DA-4873-957C-E5C73D1EFC77}" destId="{26C5F13D-18F6-46B4-8C11-1CE59A59E3F4}" srcOrd="5" destOrd="0" presId="urn:microsoft.com/office/officeart/2005/8/layout/cycle5"/>
    <dgm:cxn modelId="{BE33F12C-11D2-455F-9BCB-D3749B8F9423}" type="presParOf" srcId="{9E8549B5-E1DA-4873-957C-E5C73D1EFC77}" destId="{B68C407B-9734-4834-B319-04672F17CC62}" srcOrd="6" destOrd="0" presId="urn:microsoft.com/office/officeart/2005/8/layout/cycle5"/>
    <dgm:cxn modelId="{5F37C0CB-EA23-4B12-9C43-CE2439E9AAF9}" type="presParOf" srcId="{9E8549B5-E1DA-4873-957C-E5C73D1EFC77}" destId="{12EC5CB0-107B-4FE0-905F-77450496FB0A}" srcOrd="7" destOrd="0" presId="urn:microsoft.com/office/officeart/2005/8/layout/cycle5"/>
    <dgm:cxn modelId="{5B4FADF9-B604-4CB7-A4DF-7963788F8981}" type="presParOf" srcId="{9E8549B5-E1DA-4873-957C-E5C73D1EFC77}" destId="{C5A6833B-C030-496C-9CD0-FD568DDB754F}" srcOrd="8" destOrd="0" presId="urn:microsoft.com/office/officeart/2005/8/layout/cycle5"/>
    <dgm:cxn modelId="{D6FF1114-1CC5-4343-B1A5-749A4FEB4550}" type="presParOf" srcId="{9E8549B5-E1DA-4873-957C-E5C73D1EFC77}" destId="{C6A49B3A-1FFA-4069-BC57-45556050055E}" srcOrd="9" destOrd="0" presId="urn:microsoft.com/office/officeart/2005/8/layout/cycle5"/>
    <dgm:cxn modelId="{808C94C5-556C-4307-9574-986CD142ADF7}" type="presParOf" srcId="{9E8549B5-E1DA-4873-957C-E5C73D1EFC77}" destId="{7D35686E-97C6-4DB8-9902-69B10B4105E6}" srcOrd="10" destOrd="0" presId="urn:microsoft.com/office/officeart/2005/8/layout/cycle5"/>
    <dgm:cxn modelId="{AFF84037-C2D8-4535-96D9-01F9F9004015}" type="presParOf" srcId="{9E8549B5-E1DA-4873-957C-E5C73D1EFC77}" destId="{B4DDA813-C983-4FB3-82A5-3F8D1E37C308}" srcOrd="11" destOrd="0" presId="urn:microsoft.com/office/officeart/2005/8/layout/cycle5"/>
    <dgm:cxn modelId="{6EA12030-EB30-449B-8196-DE3173EAF5C8}" type="presParOf" srcId="{9E8549B5-E1DA-4873-957C-E5C73D1EFC77}" destId="{AD4E7D5E-B173-4933-9145-B2002B72C075}" srcOrd="12" destOrd="0" presId="urn:microsoft.com/office/officeart/2005/8/layout/cycle5"/>
    <dgm:cxn modelId="{89910F52-D974-41B9-8049-FD76751AA506}" type="presParOf" srcId="{9E8549B5-E1DA-4873-957C-E5C73D1EFC77}" destId="{6DAFF3A4-4E41-4F30-831F-3CC4A4EF2CFA}" srcOrd="13" destOrd="0" presId="urn:microsoft.com/office/officeart/2005/8/layout/cycle5"/>
    <dgm:cxn modelId="{AB90D156-A447-404F-B580-5792675494A0}" type="presParOf" srcId="{9E8549B5-E1DA-4873-957C-E5C73D1EFC77}" destId="{5F39A765-B42D-4089-9993-14E93DCD0409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8A776-C488-406B-8A5E-721B9966BAB1}">
      <dsp:nvSpPr>
        <dsp:cNvPr id="0" name=""/>
        <dsp:cNvSpPr/>
      </dsp:nvSpPr>
      <dsp:spPr>
        <a:xfrm>
          <a:off x="6113" y="4276389"/>
          <a:ext cx="8274806" cy="1988306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/>
            <a:t>HIPOTESIS: </a:t>
          </a:r>
          <a:r>
            <a:rPr lang="es-EC" sz="2400" b="0" kern="1200" dirty="0" smtClean="0">
              <a:latin typeface="Californian FB" pitchFamily="18" charset="0"/>
            </a:rPr>
            <a:t>E</a:t>
          </a:r>
          <a:r>
            <a:rPr lang="es-EC" sz="2400" b="1" kern="1200" dirty="0" smtClean="0">
              <a:latin typeface="Californian FB" pitchFamily="18" charset="0"/>
            </a:rPr>
            <a:t>n el sector florícola, la aplicación de la  propiedad intelectual en las relaciones comerciales con terceros países, restringe la calidad y </a:t>
          </a:r>
          <a:r>
            <a:rPr lang="es-EC" sz="2400" b="1" kern="1200" dirty="0" err="1" smtClean="0">
              <a:latin typeface="Californian FB" pitchFamily="18" charset="0"/>
            </a:rPr>
            <a:t>volúmen</a:t>
          </a:r>
          <a:r>
            <a:rPr lang="es-EC" sz="2400" b="1" kern="1200" dirty="0" smtClean="0">
              <a:latin typeface="Californian FB" pitchFamily="18" charset="0"/>
            </a:rPr>
            <a:t> de los negocios </a:t>
          </a:r>
          <a:endParaRPr lang="es-EC" sz="2400" kern="1200" dirty="0">
            <a:latin typeface="Californian FB" pitchFamily="18" charset="0"/>
          </a:endParaRPr>
        </a:p>
      </dsp:txBody>
      <dsp:txXfrm>
        <a:off x="64348" y="4334624"/>
        <a:ext cx="8158336" cy="1871836"/>
      </dsp:txXfrm>
    </dsp:sp>
    <dsp:sp modelId="{4B6FD3CA-00BE-4B56-A808-81718F68C04F}">
      <dsp:nvSpPr>
        <dsp:cNvPr id="0" name=""/>
        <dsp:cNvSpPr/>
      </dsp:nvSpPr>
      <dsp:spPr>
        <a:xfrm>
          <a:off x="0" y="136599"/>
          <a:ext cx="4054019" cy="1988306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b="1" kern="1200" dirty="0" smtClean="0"/>
            <a:t>OBJETIVO GENERAL</a:t>
          </a:r>
          <a:endParaRPr lang="es-EC" sz="3600" b="1" kern="1200" dirty="0"/>
        </a:p>
      </dsp:txBody>
      <dsp:txXfrm>
        <a:off x="58235" y="194834"/>
        <a:ext cx="3937549" cy="1871836"/>
      </dsp:txXfrm>
    </dsp:sp>
    <dsp:sp modelId="{1279BA30-D1A1-4E89-B158-D185EBF25A4C}">
      <dsp:nvSpPr>
        <dsp:cNvPr id="0" name=""/>
        <dsp:cNvSpPr/>
      </dsp:nvSpPr>
      <dsp:spPr>
        <a:xfrm>
          <a:off x="26443" y="2219005"/>
          <a:ext cx="1985318" cy="19883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95000"/>
              </a:schemeClr>
            </a:gs>
            <a:gs pos="100000">
              <a:schemeClr val="accent6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/>
          <a:lightRig rig="flat" dir="t"/>
        </a:scene3d>
        <a:sp3d contourW="14605" prstMaterial="plastic">
          <a:bevelT w="50800"/>
          <a:contourClr>
            <a:schemeClr val="accent6">
              <a:shade val="30000"/>
              <a:satMod val="12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OBJETIVOS ESPECÍFICOS</a:t>
          </a:r>
          <a:endParaRPr lang="es-EC" sz="1600" kern="1200" dirty="0"/>
        </a:p>
      </dsp:txBody>
      <dsp:txXfrm>
        <a:off x="84591" y="2277153"/>
        <a:ext cx="1869022" cy="1872010"/>
      </dsp:txXfrm>
    </dsp:sp>
    <dsp:sp modelId="{73F69BC7-2217-422B-852D-67EF061206C1}">
      <dsp:nvSpPr>
        <dsp:cNvPr id="0" name=""/>
        <dsp:cNvSpPr/>
      </dsp:nvSpPr>
      <dsp:spPr>
        <a:xfrm>
          <a:off x="2088236" y="2187769"/>
          <a:ext cx="1985318" cy="19883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95000"/>
              </a:schemeClr>
            </a:gs>
            <a:gs pos="100000">
              <a:schemeClr val="accent6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/>
          <a:lightRig rig="flat" dir="t"/>
        </a:scene3d>
        <a:sp3d contourW="14605" prstMaterial="plastic">
          <a:bevelT w="50800"/>
          <a:contourClr>
            <a:schemeClr val="accent6">
              <a:shade val="30000"/>
              <a:satMod val="12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smtClean="0">
              <a:latin typeface="Californian FB" pitchFamily="18" charset="0"/>
            </a:rPr>
            <a:t>Analizar los antecedentes históricos y la situación actual de la propiedad intelectual del país.</a:t>
          </a:r>
          <a:endParaRPr lang="es-EC" sz="1800" b="1" kern="1200" dirty="0">
            <a:latin typeface="Californian FB" pitchFamily="18" charset="0"/>
          </a:endParaRPr>
        </a:p>
      </dsp:txBody>
      <dsp:txXfrm>
        <a:off x="2146384" y="2245917"/>
        <a:ext cx="1869022" cy="1872010"/>
      </dsp:txXfrm>
    </dsp:sp>
    <dsp:sp modelId="{41BEF87B-D217-42B7-97F6-FBBF4722CF2F}">
      <dsp:nvSpPr>
        <dsp:cNvPr id="0" name=""/>
        <dsp:cNvSpPr/>
      </dsp:nvSpPr>
      <dsp:spPr>
        <a:xfrm>
          <a:off x="4154884" y="136599"/>
          <a:ext cx="4054019" cy="1988306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latin typeface="Californian FB" pitchFamily="18" charset="0"/>
            </a:rPr>
            <a:t>Determinar el impacto que la Propiedad intelectual  del sector florícola ejerce en las relaciones con nuestros socios comerciales </a:t>
          </a:r>
          <a:endParaRPr lang="es-EC" sz="2400" b="1" kern="1200" dirty="0">
            <a:latin typeface="Californian FB" pitchFamily="18" charset="0"/>
          </a:endParaRPr>
        </a:p>
      </dsp:txBody>
      <dsp:txXfrm>
        <a:off x="4213119" y="194834"/>
        <a:ext cx="3937549" cy="1871836"/>
      </dsp:txXfrm>
    </dsp:sp>
    <dsp:sp modelId="{E8F8DF7F-CEB2-4456-94EF-4AF5001353E3}">
      <dsp:nvSpPr>
        <dsp:cNvPr id="0" name=""/>
        <dsp:cNvSpPr/>
      </dsp:nvSpPr>
      <dsp:spPr>
        <a:xfrm>
          <a:off x="4132657" y="2219005"/>
          <a:ext cx="1985318" cy="19883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95000"/>
              </a:schemeClr>
            </a:gs>
            <a:gs pos="100000">
              <a:schemeClr val="accent6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/>
          <a:lightRig rig="flat" dir="t"/>
        </a:scene3d>
        <a:sp3d contourW="14605" prstMaterial="plastic">
          <a:bevelT w="50800"/>
          <a:contourClr>
            <a:schemeClr val="accent6">
              <a:shade val="30000"/>
              <a:satMod val="12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Californian FB" pitchFamily="18" charset="0"/>
            </a:rPr>
            <a:t>Realizar un estudio sobre la aplicación de la propiedad intelectual en el sector florícola y su impacto en las exportaciones</a:t>
          </a:r>
          <a:endParaRPr lang="es-EC" sz="1600" kern="1200" dirty="0"/>
        </a:p>
      </dsp:txBody>
      <dsp:txXfrm>
        <a:off x="4190805" y="2277153"/>
        <a:ext cx="1869022" cy="1872010"/>
      </dsp:txXfrm>
    </dsp:sp>
    <dsp:sp modelId="{F37E340A-D593-409F-B216-7BCDCD028307}">
      <dsp:nvSpPr>
        <dsp:cNvPr id="0" name=""/>
        <dsp:cNvSpPr/>
      </dsp:nvSpPr>
      <dsp:spPr>
        <a:xfrm>
          <a:off x="6223594" y="2254039"/>
          <a:ext cx="1985318" cy="19883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95000"/>
              </a:schemeClr>
            </a:gs>
            <a:gs pos="100000">
              <a:schemeClr val="accent6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/>
          <a:lightRig rig="flat" dir="t"/>
        </a:scene3d>
        <a:sp3d contourW="14605" prstMaterial="plastic">
          <a:bevelT w="50800"/>
          <a:contourClr>
            <a:schemeClr val="accent6">
              <a:shade val="30000"/>
              <a:satMod val="12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Californian FB" pitchFamily="18" charset="0"/>
            </a:rPr>
            <a:t>Analizar la aplicación de P.I del sector florícola en las relaciones comerciales de este segmento con el mundo.</a:t>
          </a:r>
          <a:endParaRPr lang="es-EC" sz="1600" kern="1200" dirty="0"/>
        </a:p>
      </dsp:txBody>
      <dsp:txXfrm>
        <a:off x="6281742" y="2312187"/>
        <a:ext cx="1869022" cy="1872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4A43A-1319-45E0-A1C7-B225E53C88B9}">
      <dsp:nvSpPr>
        <dsp:cNvPr id="0" name=""/>
        <dsp:cNvSpPr/>
      </dsp:nvSpPr>
      <dsp:spPr>
        <a:xfrm>
          <a:off x="74957" y="295363"/>
          <a:ext cx="2313792" cy="1388275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dk1">
                <a:tint val="18000"/>
                <a:satMod val="120000"/>
                <a:lumMod val="88000"/>
              </a:schemeClr>
            </a:gs>
            <a:gs pos="100000">
              <a:schemeClr val="dk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Californian FB" pitchFamily="18" charset="0"/>
            </a:rPr>
            <a:t>TEORIA DERECHOS AUTOR COMO MONOPOLIO EXPLOTACION </a:t>
          </a:r>
          <a:endParaRPr lang="es-ES" sz="1600" b="1" kern="1200" dirty="0">
            <a:latin typeface="Californian FB" pitchFamily="18" charset="0"/>
          </a:endParaRPr>
        </a:p>
      </dsp:txBody>
      <dsp:txXfrm>
        <a:off x="115618" y="336024"/>
        <a:ext cx="2232470" cy="1306953"/>
      </dsp:txXfrm>
    </dsp:sp>
    <dsp:sp modelId="{6D0D275E-35B4-4FA3-8DA0-4C7FBA73D981}">
      <dsp:nvSpPr>
        <dsp:cNvPr id="0" name=""/>
        <dsp:cNvSpPr/>
      </dsp:nvSpPr>
      <dsp:spPr>
        <a:xfrm rot="61152">
          <a:off x="2594024" y="731225"/>
          <a:ext cx="494698" cy="5738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500" kern="1200"/>
        </a:p>
      </dsp:txBody>
      <dsp:txXfrm>
        <a:off x="2594036" y="844669"/>
        <a:ext cx="346289" cy="344292"/>
      </dsp:txXfrm>
    </dsp:sp>
    <dsp:sp modelId="{43D804FA-69B5-417C-8A36-71EB6624CDEB}">
      <dsp:nvSpPr>
        <dsp:cNvPr id="0" name=""/>
        <dsp:cNvSpPr/>
      </dsp:nvSpPr>
      <dsp:spPr>
        <a:xfrm>
          <a:off x="3321995" y="353129"/>
          <a:ext cx="2313792" cy="1388275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dk1">
                <a:tint val="18000"/>
                <a:satMod val="120000"/>
                <a:lumMod val="88000"/>
              </a:schemeClr>
            </a:gs>
            <a:gs pos="100000">
              <a:schemeClr val="dk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Californian FB" pitchFamily="18" charset="0"/>
              <a:cs typeface="Calibri" pitchFamily="34" charset="0"/>
            </a:rPr>
            <a:t>Autor con derecho a un salario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Californian FB" pitchFamily="18" charset="0"/>
              <a:cs typeface="Calibri" pitchFamily="34" charset="0"/>
            </a:rPr>
            <a:t>Impide la imitación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Californian FB" pitchFamily="18" charset="0"/>
              <a:cs typeface="Calibri" pitchFamily="34" charset="0"/>
            </a:rPr>
            <a:t>No limita la creación </a:t>
          </a:r>
          <a:endParaRPr lang="es-ES" sz="1600" b="1" kern="1200" dirty="0">
            <a:latin typeface="Californian FB" pitchFamily="18" charset="0"/>
            <a:cs typeface="Calibri" pitchFamily="34" charset="0"/>
          </a:endParaRPr>
        </a:p>
      </dsp:txBody>
      <dsp:txXfrm>
        <a:off x="3362656" y="393790"/>
        <a:ext cx="2232470" cy="1306953"/>
      </dsp:txXfrm>
    </dsp:sp>
    <dsp:sp modelId="{2A4B5EDD-C857-4498-A9B6-7521E1D169C8}">
      <dsp:nvSpPr>
        <dsp:cNvPr id="0" name=""/>
        <dsp:cNvSpPr/>
      </dsp:nvSpPr>
      <dsp:spPr>
        <a:xfrm>
          <a:off x="2561957" y="2376264"/>
          <a:ext cx="454906" cy="5738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07142"/>
            <a:satOff val="-12023"/>
            <a:lumOff val="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500" kern="1200"/>
        </a:p>
      </dsp:txBody>
      <dsp:txXfrm>
        <a:off x="2561957" y="2491028"/>
        <a:ext cx="318434" cy="344292"/>
      </dsp:txXfrm>
    </dsp:sp>
    <dsp:sp modelId="{481C9BC1-1E8B-4612-9DB6-FCA8BE144823}">
      <dsp:nvSpPr>
        <dsp:cNvPr id="0" name=""/>
        <dsp:cNvSpPr/>
      </dsp:nvSpPr>
      <dsp:spPr>
        <a:xfrm>
          <a:off x="6494103" y="353129"/>
          <a:ext cx="2313792" cy="1388275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1">
                <a:tint val="18000"/>
                <a:satMod val="120000"/>
                <a:lumMod val="88000"/>
              </a:schemeClr>
            </a:gs>
            <a:gs pos="100000">
              <a:schemeClr val="accent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Californian FB" pitchFamily="18" charset="0"/>
            </a:rPr>
            <a:t>TEORIA DE LOS DERECHOS INTELECTUALES</a:t>
          </a:r>
          <a:endParaRPr lang="es-ES" sz="1600" b="1" kern="1200" dirty="0">
            <a:latin typeface="Californian FB" pitchFamily="18" charset="0"/>
          </a:endParaRPr>
        </a:p>
      </dsp:txBody>
      <dsp:txXfrm>
        <a:off x="6534764" y="393790"/>
        <a:ext cx="2232470" cy="1306953"/>
      </dsp:txXfrm>
    </dsp:sp>
    <dsp:sp modelId="{846927F0-D173-4E3E-995B-AFD8C362CC6F}">
      <dsp:nvSpPr>
        <dsp:cNvPr id="0" name=""/>
        <dsp:cNvSpPr/>
      </dsp:nvSpPr>
      <dsp:spPr>
        <a:xfrm rot="4835393" flipH="1" flipV="1">
          <a:off x="7636656" y="1259441"/>
          <a:ext cx="10954" cy="749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14284"/>
            <a:satOff val="-24046"/>
            <a:lumOff val="41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-5400000">
        <a:off x="7619922" y="1294695"/>
        <a:ext cx="44961" cy="7668"/>
      </dsp:txXfrm>
    </dsp:sp>
    <dsp:sp modelId="{F115B562-3F95-49A0-A0D2-0A40F53057C5}">
      <dsp:nvSpPr>
        <dsp:cNvPr id="0" name=""/>
        <dsp:cNvSpPr/>
      </dsp:nvSpPr>
      <dsp:spPr>
        <a:xfrm>
          <a:off x="6494103" y="2304263"/>
          <a:ext cx="2313792" cy="1388275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1">
                <a:tint val="18000"/>
                <a:satMod val="120000"/>
                <a:lumMod val="88000"/>
              </a:schemeClr>
            </a:gs>
            <a:gs pos="100000">
              <a:schemeClr val="accent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Californian FB" pitchFamily="18" charset="0"/>
            </a:rPr>
            <a:t>Son de naturaleza sui generis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Californian FB" pitchFamily="18" charset="0"/>
            </a:rPr>
            <a:t>No siempre busca el lucro </a:t>
          </a:r>
          <a:endParaRPr lang="es-ES" sz="1600" b="1" kern="1200" dirty="0">
            <a:latin typeface="Californian FB" pitchFamily="18" charset="0"/>
          </a:endParaRPr>
        </a:p>
      </dsp:txBody>
      <dsp:txXfrm>
        <a:off x="6534764" y="2344924"/>
        <a:ext cx="2232470" cy="1306953"/>
      </dsp:txXfrm>
    </dsp:sp>
    <dsp:sp modelId="{5BBD8F09-DDAD-4A1A-A886-11060CD8C80B}">
      <dsp:nvSpPr>
        <dsp:cNvPr id="0" name=""/>
        <dsp:cNvSpPr/>
      </dsp:nvSpPr>
      <dsp:spPr>
        <a:xfrm rot="16237070" flipH="1">
          <a:off x="7308174" y="1721954"/>
          <a:ext cx="570002" cy="5887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21426"/>
            <a:satOff val="-36069"/>
            <a:lumOff val="6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/>
        </a:p>
      </dsp:txBody>
      <dsp:txXfrm rot="10800000">
        <a:off x="7394596" y="1754216"/>
        <a:ext cx="399001" cy="353275"/>
      </dsp:txXfrm>
    </dsp:sp>
    <dsp:sp modelId="{708F39A3-EC7F-4B31-A5E8-E3BAB4287471}">
      <dsp:nvSpPr>
        <dsp:cNvPr id="0" name=""/>
        <dsp:cNvSpPr/>
      </dsp:nvSpPr>
      <dsp:spPr>
        <a:xfrm>
          <a:off x="66997" y="2016223"/>
          <a:ext cx="2313792" cy="138827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30000"/>
              <a:satMod val="12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Californian FB" pitchFamily="18" charset="0"/>
            </a:rPr>
            <a:t>TEORIA DEL DERECHO COLECTIVIDAD </a:t>
          </a:r>
        </a:p>
      </dsp:txBody>
      <dsp:txXfrm>
        <a:off x="107658" y="2056884"/>
        <a:ext cx="2232470" cy="1306953"/>
      </dsp:txXfrm>
    </dsp:sp>
    <dsp:sp modelId="{A81C9AE5-5CE3-462C-9DB9-388C64E3A314}">
      <dsp:nvSpPr>
        <dsp:cNvPr id="0" name=""/>
        <dsp:cNvSpPr/>
      </dsp:nvSpPr>
      <dsp:spPr>
        <a:xfrm rot="11959347" flipH="1">
          <a:off x="1170101" y="-22861"/>
          <a:ext cx="47668" cy="457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28568"/>
            <a:satOff val="-48092"/>
            <a:lumOff val="82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170487" y="-15986"/>
        <a:ext cx="33951" cy="27434"/>
      </dsp:txXfrm>
    </dsp:sp>
    <dsp:sp modelId="{5776BED8-E811-4650-98D4-0D786D4AC4C3}">
      <dsp:nvSpPr>
        <dsp:cNvPr id="0" name=""/>
        <dsp:cNvSpPr/>
      </dsp:nvSpPr>
      <dsp:spPr>
        <a:xfrm>
          <a:off x="3342935" y="2016223"/>
          <a:ext cx="2313792" cy="138827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Californian FB" pitchFamily="18" charset="0"/>
            </a:rPr>
            <a:t>Las obras del espíritu no son propiedad de los autores, por su destino, deben pertenecer al pueblo</a:t>
          </a:r>
          <a:endParaRPr lang="es-ES" sz="1600" b="1" kern="1200" dirty="0">
            <a:latin typeface="Californian FB" pitchFamily="18" charset="0"/>
          </a:endParaRPr>
        </a:p>
      </dsp:txBody>
      <dsp:txXfrm>
        <a:off x="3383596" y="2056884"/>
        <a:ext cx="2232470" cy="13069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A667A-0049-4FBF-A8A8-6C4350D132C1}">
      <dsp:nvSpPr>
        <dsp:cNvPr id="0" name=""/>
        <dsp:cNvSpPr/>
      </dsp:nvSpPr>
      <dsp:spPr>
        <a:xfrm>
          <a:off x="3369432" y="2177"/>
          <a:ext cx="2046110" cy="1329971"/>
        </a:xfrm>
        <a:prstGeom prst="roundRect">
          <a:avLst/>
        </a:prstGeom>
        <a:gradFill rotWithShape="1">
          <a:gsLst>
            <a:gs pos="28000">
              <a:schemeClr val="accent6">
                <a:tint val="18000"/>
                <a:satMod val="120000"/>
                <a:lumMod val="88000"/>
              </a:schemeClr>
            </a:gs>
            <a:gs pos="100000">
              <a:schemeClr val="accent6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Nuevas especies flores</a:t>
          </a:r>
          <a:endParaRPr lang="es-ES" sz="2000" kern="1200" dirty="0"/>
        </a:p>
      </dsp:txBody>
      <dsp:txXfrm>
        <a:off x="3434356" y="67101"/>
        <a:ext cx="1916262" cy="1200123"/>
      </dsp:txXfrm>
    </dsp:sp>
    <dsp:sp modelId="{BFDFC7D8-996A-49E3-BFE7-0EC9C4162167}">
      <dsp:nvSpPr>
        <dsp:cNvPr id="0" name=""/>
        <dsp:cNvSpPr/>
      </dsp:nvSpPr>
      <dsp:spPr>
        <a:xfrm>
          <a:off x="1734323" y="667163"/>
          <a:ext cx="5316328" cy="5316328"/>
        </a:xfrm>
        <a:custGeom>
          <a:avLst/>
          <a:gdLst/>
          <a:ahLst/>
          <a:cxnLst/>
          <a:rect l="0" t="0" r="0" b="0"/>
          <a:pathLst>
            <a:path>
              <a:moveTo>
                <a:pt x="3955578" y="338131"/>
              </a:moveTo>
              <a:arcTo wR="2658164" hR="2658164" stAng="17952895" swAng="1212397"/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  <a:tailEnd type="arrow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DC16FB4B-D82A-4E26-B5D1-4D63E45B5C55}">
      <dsp:nvSpPr>
        <dsp:cNvPr id="0" name=""/>
        <dsp:cNvSpPr/>
      </dsp:nvSpPr>
      <dsp:spPr>
        <a:xfrm>
          <a:off x="5897497" y="1838924"/>
          <a:ext cx="2046110" cy="1329971"/>
        </a:xfrm>
        <a:prstGeom prst="roundRect">
          <a:avLst/>
        </a:prstGeom>
        <a:gradFill rotWithShape="1">
          <a:gsLst>
            <a:gs pos="28000">
              <a:schemeClr val="accent6">
                <a:tint val="18000"/>
                <a:satMod val="120000"/>
                <a:lumMod val="88000"/>
              </a:schemeClr>
            </a:gs>
            <a:gs pos="100000">
              <a:schemeClr val="accent6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Investigación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Inversión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conocimiento</a:t>
          </a:r>
          <a:endParaRPr lang="es-ES" sz="2000" kern="1200" dirty="0"/>
        </a:p>
      </dsp:txBody>
      <dsp:txXfrm>
        <a:off x="5962421" y="1903848"/>
        <a:ext cx="1916262" cy="1200123"/>
      </dsp:txXfrm>
    </dsp:sp>
    <dsp:sp modelId="{26C5F13D-18F6-46B4-8C11-1CE59A59E3F4}">
      <dsp:nvSpPr>
        <dsp:cNvPr id="0" name=""/>
        <dsp:cNvSpPr/>
      </dsp:nvSpPr>
      <dsp:spPr>
        <a:xfrm>
          <a:off x="1734323" y="667163"/>
          <a:ext cx="5316328" cy="5316328"/>
        </a:xfrm>
        <a:custGeom>
          <a:avLst/>
          <a:gdLst/>
          <a:ahLst/>
          <a:cxnLst/>
          <a:rect l="0" t="0" r="0" b="0"/>
          <a:pathLst>
            <a:path>
              <a:moveTo>
                <a:pt x="5309966" y="2841952"/>
              </a:moveTo>
              <a:arcTo wR="2658164" hR="2658164" stAng="21837880" swAng="1360390"/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  <a:tailEnd type="arrow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B68C407B-9734-4834-B319-04672F17CC62}">
      <dsp:nvSpPr>
        <dsp:cNvPr id="0" name=""/>
        <dsp:cNvSpPr/>
      </dsp:nvSpPr>
      <dsp:spPr>
        <a:xfrm>
          <a:off x="4807888" y="4810841"/>
          <a:ext cx="2294057" cy="1329971"/>
        </a:xfrm>
        <a:prstGeom prst="roundRect">
          <a:avLst/>
        </a:prstGeom>
        <a:gradFill rotWithShape="1">
          <a:gsLst>
            <a:gs pos="28000">
              <a:schemeClr val="accent6">
                <a:tint val="18000"/>
                <a:satMod val="120000"/>
                <a:lumMod val="88000"/>
              </a:schemeClr>
            </a:gs>
            <a:gs pos="100000">
              <a:schemeClr val="accent6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Derechos de autor / patentes / regalías</a:t>
          </a:r>
          <a:endParaRPr lang="es-ES" sz="2000" kern="1200" dirty="0"/>
        </a:p>
      </dsp:txBody>
      <dsp:txXfrm>
        <a:off x="4872812" y="4875765"/>
        <a:ext cx="2164209" cy="1200123"/>
      </dsp:txXfrm>
    </dsp:sp>
    <dsp:sp modelId="{C5A6833B-C030-496C-9CD0-FD568DDB754F}">
      <dsp:nvSpPr>
        <dsp:cNvPr id="0" name=""/>
        <dsp:cNvSpPr/>
      </dsp:nvSpPr>
      <dsp:spPr>
        <a:xfrm>
          <a:off x="2034461" y="637005"/>
          <a:ext cx="5316328" cy="5316328"/>
        </a:xfrm>
        <a:custGeom>
          <a:avLst/>
          <a:gdLst/>
          <a:ahLst/>
          <a:cxnLst/>
          <a:rect l="0" t="0" r="0" b="0"/>
          <a:pathLst>
            <a:path>
              <a:moveTo>
                <a:pt x="2567254" y="5314772"/>
              </a:moveTo>
              <a:arcTo wR="2658164" hR="2658164" stAng="5517595" swAng="808632"/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  <a:tailEnd type="arrow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C6A49B3A-1FFA-4069-BC57-45556050055E}">
      <dsp:nvSpPr>
        <dsp:cNvPr id="0" name=""/>
        <dsp:cNvSpPr/>
      </dsp:nvSpPr>
      <dsp:spPr>
        <a:xfrm>
          <a:off x="1742504" y="4613929"/>
          <a:ext cx="2046110" cy="1329971"/>
        </a:xfrm>
        <a:prstGeom prst="roundRect">
          <a:avLst/>
        </a:prstGeom>
        <a:gradFill rotWithShape="1">
          <a:gsLst>
            <a:gs pos="28000">
              <a:schemeClr val="accent6">
                <a:tint val="18000"/>
                <a:satMod val="120000"/>
                <a:lumMod val="88000"/>
              </a:schemeClr>
            </a:gs>
            <a:gs pos="100000">
              <a:schemeClr val="accent6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Recuperación</a:t>
          </a:r>
          <a:r>
            <a:rPr lang="es-ES" sz="2000" kern="1200" baseline="0" dirty="0" smtClean="0"/>
            <a:t> </a:t>
          </a:r>
          <a:r>
            <a:rPr lang="es-ES" sz="2000" kern="1200" baseline="0" dirty="0" smtClean="0"/>
            <a:t>de su </a:t>
          </a:r>
          <a:r>
            <a:rPr lang="es-ES" sz="2000" kern="1200" baseline="0" dirty="0" smtClean="0"/>
            <a:t>inversión </a:t>
          </a:r>
          <a:endParaRPr lang="es-ES" sz="2000" kern="1200" dirty="0"/>
        </a:p>
      </dsp:txBody>
      <dsp:txXfrm>
        <a:off x="1807428" y="4678853"/>
        <a:ext cx="1916262" cy="1200123"/>
      </dsp:txXfrm>
    </dsp:sp>
    <dsp:sp modelId="{B4DDA813-C983-4FB3-82A5-3F8D1E37C308}">
      <dsp:nvSpPr>
        <dsp:cNvPr id="0" name=""/>
        <dsp:cNvSpPr/>
      </dsp:nvSpPr>
      <dsp:spPr>
        <a:xfrm>
          <a:off x="1738396" y="457410"/>
          <a:ext cx="5316328" cy="5316328"/>
        </a:xfrm>
        <a:custGeom>
          <a:avLst/>
          <a:gdLst/>
          <a:ahLst/>
          <a:cxnLst/>
          <a:rect l="0" t="0" r="0" b="0"/>
          <a:pathLst>
            <a:path>
              <a:moveTo>
                <a:pt x="306167" y="3896690"/>
              </a:moveTo>
              <a:arcTo wR="2658164" hR="2658164" stAng="9133763" swAng="1204869"/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  <a:tailEnd type="arrow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AD4E7D5E-B173-4933-9145-B2002B72C075}">
      <dsp:nvSpPr>
        <dsp:cNvPr id="0" name=""/>
        <dsp:cNvSpPr/>
      </dsp:nvSpPr>
      <dsp:spPr>
        <a:xfrm>
          <a:off x="841368" y="1838924"/>
          <a:ext cx="2046110" cy="1329971"/>
        </a:xfrm>
        <a:prstGeom prst="roundRect">
          <a:avLst/>
        </a:prstGeom>
        <a:gradFill rotWithShape="1">
          <a:gsLst>
            <a:gs pos="28000">
              <a:schemeClr val="accent6">
                <a:tint val="18000"/>
                <a:satMod val="120000"/>
                <a:lumMod val="88000"/>
              </a:schemeClr>
            </a:gs>
            <a:gs pos="100000">
              <a:schemeClr val="accent6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Generan  lucro </a:t>
          </a:r>
          <a:endParaRPr lang="es-ES" sz="2000" kern="1200" dirty="0"/>
        </a:p>
      </dsp:txBody>
      <dsp:txXfrm>
        <a:off x="906292" y="1903848"/>
        <a:ext cx="1916262" cy="1200123"/>
      </dsp:txXfrm>
    </dsp:sp>
    <dsp:sp modelId="{5F39A765-B42D-4089-9993-14E93DCD0409}">
      <dsp:nvSpPr>
        <dsp:cNvPr id="0" name=""/>
        <dsp:cNvSpPr/>
      </dsp:nvSpPr>
      <dsp:spPr>
        <a:xfrm>
          <a:off x="1734323" y="667163"/>
          <a:ext cx="5316328" cy="5316328"/>
        </a:xfrm>
        <a:custGeom>
          <a:avLst/>
          <a:gdLst/>
          <a:ahLst/>
          <a:cxnLst/>
          <a:rect l="0" t="0" r="0" b="0"/>
          <a:pathLst>
            <a:path>
              <a:moveTo>
                <a:pt x="639246" y="929057"/>
              </a:moveTo>
              <a:arcTo wR="2658164" hR="2658164" stAng="13234708" swAng="1212397"/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  <a:tailEnd type="arrow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6/19/2018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6/19/2018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6/19/2018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C4986D-6BE9-4264-908F-02DB36FD8D6C}" type="datetime1">
              <a:rPr lang="en-US" smtClean="0"/>
              <a:t>6/19/2018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4.jpe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17.jpeg"/><Relationship Id="rId10" Type="http://schemas.openxmlformats.org/officeDocument/2006/relationships/image" Target="../media/image13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2.jpeg"/><Relationship Id="rId1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6/19/2018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9034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395536" y="548680"/>
            <a:ext cx="8208912" cy="5704952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es-EC" b="1" dirty="0">
                <a:latin typeface="Arial" pitchFamily="34" charset="0"/>
                <a:cs typeface="Arial" pitchFamily="34" charset="0"/>
              </a:rPr>
              <a:t>DEPARTAMENTO DE CIENCIAS ECONÓMICAS, ADMINISTRATIVAS Y DE COMERCIO</a:t>
            </a:r>
            <a:endParaRPr lang="es-EC" dirty="0">
              <a:latin typeface="Arial" pitchFamily="34" charset="0"/>
              <a:cs typeface="Arial" pitchFamily="34" charset="0"/>
            </a:endParaRPr>
          </a:p>
          <a:p>
            <a:pPr marL="45720" indent="0" algn="ctr">
              <a:buNone/>
            </a:pPr>
            <a:r>
              <a:rPr lang="es-EC" b="1" dirty="0">
                <a:latin typeface="Arial" pitchFamily="34" charset="0"/>
                <a:cs typeface="Arial" pitchFamily="34" charset="0"/>
              </a:rPr>
              <a:t> </a:t>
            </a:r>
            <a:endParaRPr lang="es-EC" dirty="0">
              <a:latin typeface="Arial" pitchFamily="34" charset="0"/>
              <a:cs typeface="Arial" pitchFamily="34" charset="0"/>
            </a:endParaRPr>
          </a:p>
          <a:p>
            <a:pPr marL="45720" indent="0" algn="ctr">
              <a:buNone/>
            </a:pPr>
            <a:r>
              <a:rPr lang="es-EC" b="1" dirty="0">
                <a:latin typeface="Arial" pitchFamily="34" charset="0"/>
                <a:cs typeface="Arial" pitchFamily="34" charset="0"/>
              </a:rPr>
              <a:t>CARRERA DE COMERCIO EXTERIOR Y NEGOCIACIÓN INTERNACIONAL </a:t>
            </a:r>
            <a:endParaRPr lang="es-EC" dirty="0">
              <a:latin typeface="Arial" pitchFamily="34" charset="0"/>
              <a:cs typeface="Arial" pitchFamily="34" charset="0"/>
            </a:endParaRPr>
          </a:p>
          <a:p>
            <a:pPr marL="45720" indent="0" algn="ctr">
              <a:buNone/>
            </a:pPr>
            <a:endParaRPr lang="es-EC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EC" b="1" dirty="0">
              <a:latin typeface="Arial" pitchFamily="34" charset="0"/>
              <a:cs typeface="Arial" pitchFamily="34" charset="0"/>
            </a:endParaRPr>
          </a:p>
          <a:p>
            <a:pPr marL="45720" indent="0" algn="ctr">
              <a:buNone/>
            </a:pPr>
            <a:r>
              <a:rPr lang="es-EC" b="1" dirty="0">
                <a:latin typeface="Arial" pitchFamily="34" charset="0"/>
                <a:cs typeface="Arial" pitchFamily="34" charset="0"/>
              </a:rPr>
              <a:t>TEMA: PROPIEDAD INTELECTUAL SECTOR FLORÍCOLA Y SU IMPACTO EN LAS RELACIONES COMERCIALES ECUADOR - RESTO DEL MUNDO.</a:t>
            </a:r>
            <a:endParaRPr lang="es-EC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EC" dirty="0">
              <a:latin typeface="Arial" pitchFamily="34" charset="0"/>
              <a:cs typeface="Arial" pitchFamily="34" charset="0"/>
            </a:endParaRPr>
          </a:p>
          <a:p>
            <a:pPr marL="45720" indent="0" algn="ctr">
              <a:buNone/>
            </a:pPr>
            <a:r>
              <a:rPr lang="es-EC" b="1" dirty="0">
                <a:latin typeface="Arial" pitchFamily="34" charset="0"/>
                <a:cs typeface="Arial" pitchFamily="34" charset="0"/>
              </a:rPr>
              <a:t>AUTOR: FRANKLIN SANTIAGO MOZO CHILUISA</a:t>
            </a:r>
            <a:endParaRPr lang="es-EC" dirty="0">
              <a:latin typeface="Arial" pitchFamily="34" charset="0"/>
              <a:cs typeface="Arial" pitchFamily="34" charset="0"/>
            </a:endParaRPr>
          </a:p>
          <a:p>
            <a:pPr marL="45720" indent="0" algn="ctr">
              <a:buNone/>
            </a:pPr>
            <a:r>
              <a:rPr lang="es-EC" b="1" dirty="0">
                <a:latin typeface="Arial" pitchFamily="34" charset="0"/>
                <a:cs typeface="Arial" pitchFamily="34" charset="0"/>
              </a:rPr>
              <a:t>	</a:t>
            </a:r>
            <a:endParaRPr lang="es-EC" dirty="0">
              <a:latin typeface="Arial" pitchFamily="34" charset="0"/>
              <a:cs typeface="Arial" pitchFamily="34" charset="0"/>
            </a:endParaRPr>
          </a:p>
          <a:p>
            <a:pPr marL="45720" indent="0" algn="ctr">
              <a:buNone/>
            </a:pPr>
            <a:r>
              <a:rPr lang="es-EC" b="1" dirty="0">
                <a:latin typeface="Arial" pitchFamily="34" charset="0"/>
                <a:cs typeface="Arial" pitchFamily="34" charset="0"/>
              </a:rPr>
              <a:t>DIRECTOR:. ING. FABIAN GUAYASAMIN SEGOVIA </a:t>
            </a:r>
            <a:r>
              <a:rPr lang="es-EC" b="1" dirty="0" err="1">
                <a:latin typeface="Arial" pitchFamily="34" charset="0"/>
                <a:cs typeface="Arial" pitchFamily="34" charset="0"/>
              </a:rPr>
              <a:t>MSc</a:t>
            </a:r>
            <a:endParaRPr lang="es-EC" dirty="0">
              <a:latin typeface="Arial" pitchFamily="34" charset="0"/>
              <a:cs typeface="Arial" pitchFamily="34" charset="0"/>
            </a:endParaRPr>
          </a:p>
          <a:p>
            <a:endParaRPr lang="es-EC" sz="2000" b="1" dirty="0">
              <a:latin typeface="Arial" pitchFamily="34" charset="0"/>
              <a:cs typeface="Arial" pitchFamily="34" charset="0"/>
            </a:endParaRPr>
          </a:p>
          <a:p>
            <a:pPr marL="45720" indent="0" algn="ctr">
              <a:buNone/>
            </a:pPr>
            <a:r>
              <a:rPr lang="es-EC" sz="2000" b="1" dirty="0">
                <a:latin typeface="Arial" pitchFamily="34" charset="0"/>
                <a:cs typeface="Arial" pitchFamily="34" charset="0"/>
              </a:rPr>
              <a:t>SANGOLQUI, JUNIO 2018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7677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6/19/2018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" y="0"/>
            <a:ext cx="9144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8" name="7 Rectángulo"/>
          <p:cNvSpPr/>
          <p:nvPr/>
        </p:nvSpPr>
        <p:spPr>
          <a:xfrm>
            <a:off x="574576" y="620688"/>
            <a:ext cx="6013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b="1" dirty="0" smtClean="0">
                <a:latin typeface="Californian FB" pitchFamily="18" charset="0"/>
              </a:rPr>
              <a:t>PROPIEDAD INTELECTUAL </a:t>
            </a:r>
            <a:endParaRPr lang="es-EC" sz="2400" b="1" dirty="0">
              <a:latin typeface="Californian FB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74576" y="1340768"/>
            <a:ext cx="3277344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OBRAS  LITERARIAS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ARTISTICAS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MAPAS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MUSICA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IMÁGENES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PELICULAS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SOFTWARE</a:t>
            </a:r>
          </a:p>
          <a:p>
            <a:endParaRPr lang="es-EC" dirty="0"/>
          </a:p>
        </p:txBody>
      </p:sp>
      <p:sp>
        <p:nvSpPr>
          <p:cNvPr id="10" name="9 Flecha a la derecha con muesca"/>
          <p:cNvSpPr/>
          <p:nvPr/>
        </p:nvSpPr>
        <p:spPr>
          <a:xfrm>
            <a:off x="3581400" y="1844824"/>
            <a:ext cx="1728192" cy="10081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CuadroTexto"/>
          <p:cNvSpPr txBox="1"/>
          <p:nvPr/>
        </p:nvSpPr>
        <p:spPr>
          <a:xfrm>
            <a:off x="575289" y="3815114"/>
            <a:ext cx="3277344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INVENTOS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MARCAS DE FABRICA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SECRETOS COMERCIALES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DISEÑOS Y MODELOS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SECRETOS INDUSTRIALES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NOMBRES COMERCIALES</a:t>
            </a:r>
          </a:p>
          <a:p>
            <a:pPr marL="285750" indent="-285750">
              <a:buFont typeface="Arial" pitchFamily="34" charset="0"/>
              <a:buChar char="•"/>
            </a:pPr>
            <a:endParaRPr lang="es-EC" dirty="0" smtClean="0"/>
          </a:p>
          <a:p>
            <a:pPr marL="285750" indent="-285750">
              <a:buFont typeface="Arial" pitchFamily="34" charset="0"/>
              <a:buChar char="•"/>
            </a:pPr>
            <a:endParaRPr lang="es-EC" dirty="0"/>
          </a:p>
        </p:txBody>
      </p:sp>
      <p:sp>
        <p:nvSpPr>
          <p:cNvPr id="12" name="11 Flecha a la derecha con muesca"/>
          <p:cNvSpPr/>
          <p:nvPr/>
        </p:nvSpPr>
        <p:spPr>
          <a:xfrm>
            <a:off x="3581400" y="4221088"/>
            <a:ext cx="1728192" cy="10081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CuadroTexto"/>
          <p:cNvSpPr txBox="1"/>
          <p:nvPr/>
        </p:nvSpPr>
        <p:spPr>
          <a:xfrm>
            <a:off x="5580112" y="2064143"/>
            <a:ext cx="252028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DERECHOS DE AUTOR</a:t>
            </a:r>
            <a:endParaRPr lang="es-EC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580112" y="4540478"/>
            <a:ext cx="2520280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PROPIEDAD INDUSTRIAL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469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6/19/2018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" y="0"/>
            <a:ext cx="9144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1 Rectángulo"/>
          <p:cNvSpPr/>
          <p:nvPr/>
        </p:nvSpPr>
        <p:spPr>
          <a:xfrm>
            <a:off x="574576" y="620688"/>
            <a:ext cx="6013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b="1" dirty="0" smtClean="0">
                <a:latin typeface="Californian FB" pitchFamily="18" charset="0"/>
              </a:rPr>
              <a:t>PROPIEDAD INTELECTUAL </a:t>
            </a:r>
            <a:endParaRPr lang="es-EC" sz="2400" b="1" dirty="0">
              <a:latin typeface="Californian FB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4576" y="1340768"/>
            <a:ext cx="3277344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SEMILLAS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MEJORAMIENTO VEGETAL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BIODIVERSIDADA </a:t>
            </a:r>
          </a:p>
          <a:p>
            <a:pPr marL="285750" indent="-285750">
              <a:buFont typeface="Arial" pitchFamily="34" charset="0"/>
              <a:buChar char="•"/>
            </a:pPr>
            <a:endParaRPr lang="es-EC" dirty="0" smtClean="0"/>
          </a:p>
          <a:p>
            <a:endParaRPr lang="es-EC" dirty="0"/>
          </a:p>
        </p:txBody>
      </p:sp>
      <p:sp>
        <p:nvSpPr>
          <p:cNvPr id="8" name="7 Flecha a la derecha con muesca"/>
          <p:cNvSpPr/>
          <p:nvPr/>
        </p:nvSpPr>
        <p:spPr>
          <a:xfrm>
            <a:off x="3742928" y="1521122"/>
            <a:ext cx="1728192" cy="10081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CuadroTexto"/>
          <p:cNvSpPr txBox="1"/>
          <p:nvPr/>
        </p:nvSpPr>
        <p:spPr>
          <a:xfrm>
            <a:off x="575288" y="3815114"/>
            <a:ext cx="3420647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CONOCIMIENTO ANCESTRALES</a:t>
            </a:r>
          </a:p>
          <a:p>
            <a:pPr marL="285750" indent="-285750">
              <a:buFont typeface="Arial" pitchFamily="34" charset="0"/>
              <a:buChar char="•"/>
            </a:pPr>
            <a:endParaRPr lang="es-EC" dirty="0" smtClean="0"/>
          </a:p>
          <a:p>
            <a:pPr marL="285750" indent="-285750">
              <a:buFont typeface="Arial" pitchFamily="34" charset="0"/>
              <a:buChar char="•"/>
            </a:pPr>
            <a:endParaRPr lang="es-EC" dirty="0" smtClean="0"/>
          </a:p>
          <a:p>
            <a:pPr marL="285750" indent="-285750">
              <a:buFont typeface="Arial" pitchFamily="34" charset="0"/>
              <a:buChar char="•"/>
            </a:pPr>
            <a:endParaRPr lang="es-EC" dirty="0"/>
          </a:p>
        </p:txBody>
      </p:sp>
      <p:sp>
        <p:nvSpPr>
          <p:cNvPr id="10" name="9 Flecha a la derecha con muesca"/>
          <p:cNvSpPr/>
          <p:nvPr/>
        </p:nvSpPr>
        <p:spPr>
          <a:xfrm>
            <a:off x="3742928" y="4221088"/>
            <a:ext cx="1728192" cy="10081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CuadroTexto"/>
          <p:cNvSpPr txBox="1"/>
          <p:nvPr/>
        </p:nvSpPr>
        <p:spPr>
          <a:xfrm>
            <a:off x="5573751" y="1617766"/>
            <a:ext cx="2520280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OBTENCIONES VEGETALES</a:t>
            </a:r>
            <a:endParaRPr lang="es-EC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573751" y="4401978"/>
            <a:ext cx="2520280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PROPIEDAD INDUSTRIAL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1737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6/19/2018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" y="0"/>
            <a:ext cx="9144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1 Rectángulo"/>
          <p:cNvSpPr/>
          <p:nvPr/>
        </p:nvSpPr>
        <p:spPr>
          <a:xfrm>
            <a:off x="587299" y="2348880"/>
            <a:ext cx="4216005" cy="31700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sz="2000" dirty="0">
                <a:latin typeface="Arial" pitchFamily="34" charset="0"/>
                <a:cs typeface="Arial" pitchFamily="34" charset="0"/>
              </a:rPr>
              <a:t>Los principales mercados a donde se exporta la flor ecuatoriana son 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EEUU, </a:t>
            </a:r>
            <a:r>
              <a:rPr lang="es-EC" sz="2000" dirty="0">
                <a:latin typeface="Arial" pitchFamily="34" charset="0"/>
                <a:cs typeface="Arial" pitchFamily="34" charset="0"/>
              </a:rPr>
              <a:t>Unión Europea y Rusia; 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sin </a:t>
            </a:r>
            <a:r>
              <a:rPr lang="es-EC" sz="2000" dirty="0">
                <a:latin typeface="Arial" pitchFamily="34" charset="0"/>
                <a:cs typeface="Arial" pitchFamily="34" charset="0"/>
              </a:rPr>
              <a:t>embargo desde el último trimestre de 2014, la crisis del mercado ruso y la apreciación del dólar obliga a los actores ecuatorianos de este sector a buscar la diversificación de mercados y ganar partido frente a competidores a nivel mundial,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79138"/>
            <a:ext cx="3357697" cy="4670141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29041" y="1236543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bg2">
                    <a:lumMod val="75000"/>
                  </a:schemeClr>
                </a:solidFill>
              </a:rPr>
              <a:t>SITUACION ACTUAL DEL SECTOR FLORICOLA ECUATORIANO</a:t>
            </a:r>
            <a:endParaRPr lang="es-EC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37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6/19/2018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" y="-315416"/>
            <a:ext cx="9144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1 CuadroTexto"/>
          <p:cNvSpPr txBox="1"/>
          <p:nvPr/>
        </p:nvSpPr>
        <p:spPr>
          <a:xfrm>
            <a:off x="395536" y="54317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DATOS DE DEL SECTOR FLORICOLA</a:t>
            </a:r>
            <a:endParaRPr lang="es-EC" dirty="0"/>
          </a:p>
        </p:txBody>
      </p:sp>
      <p:sp>
        <p:nvSpPr>
          <p:cNvPr id="10" name="9 Rectángulo"/>
          <p:cNvSpPr/>
          <p:nvPr/>
        </p:nvSpPr>
        <p:spPr>
          <a:xfrm>
            <a:off x="5508104" y="1196752"/>
            <a:ext cx="3168352" cy="452431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s-EC" sz="1600" b="1" dirty="0">
                <a:latin typeface="Californian FB" pitchFamily="18" charset="0"/>
              </a:rPr>
              <a:t>Ecuador existen 629 fincas florícolas registradas en Agrocalidad, </a:t>
            </a:r>
            <a:endParaRPr lang="es-EC" sz="1600" b="1" dirty="0" smtClean="0">
              <a:latin typeface="Californian FB" pitchFamily="18" charset="0"/>
            </a:endParaRPr>
          </a:p>
          <a:p>
            <a:endParaRPr lang="es-EC" sz="1600" b="1" dirty="0" smtClean="0">
              <a:latin typeface="Californian FB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s-EC" sz="1600" b="1" dirty="0" smtClean="0">
                <a:latin typeface="Californian FB" pitchFamily="18" charset="0"/>
              </a:rPr>
              <a:t>158 </a:t>
            </a:r>
            <a:r>
              <a:rPr lang="es-EC" sz="1600" b="1" dirty="0">
                <a:latin typeface="Californian FB" pitchFamily="18" charset="0"/>
              </a:rPr>
              <a:t>siembran flores de verano. </a:t>
            </a:r>
          </a:p>
          <a:p>
            <a:pPr marL="342900" indent="-342900">
              <a:buFont typeface="Wingdings" pitchFamily="2" charset="2"/>
              <a:buChar char="ü"/>
            </a:pPr>
            <a:endParaRPr lang="es-EC" sz="1600" b="1" dirty="0" smtClean="0">
              <a:latin typeface="Californian FB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s-EC" sz="1600" b="1" dirty="0" smtClean="0">
                <a:latin typeface="Californian FB" pitchFamily="18" charset="0"/>
              </a:rPr>
              <a:t>El </a:t>
            </a:r>
            <a:r>
              <a:rPr lang="es-EC" sz="1600" b="1" dirty="0">
                <a:latin typeface="Californian FB" pitchFamily="18" charset="0"/>
              </a:rPr>
              <a:t>sector flores, incluyendo las rosas y demás flores</a:t>
            </a:r>
            <a:r>
              <a:rPr lang="es-EC" sz="1600" b="1" dirty="0" smtClean="0">
                <a:latin typeface="Californian FB" pitchFamily="18" charset="0"/>
              </a:rPr>
              <a:t>,</a:t>
            </a:r>
          </a:p>
          <a:p>
            <a:endParaRPr lang="es-EC" sz="1600" b="1" dirty="0" smtClean="0">
              <a:latin typeface="Californian FB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s-EC" sz="1600" b="1" dirty="0" smtClean="0">
                <a:latin typeface="Californian FB" pitchFamily="18" charset="0"/>
              </a:rPr>
              <a:t>generan </a:t>
            </a:r>
            <a:r>
              <a:rPr lang="es-EC" sz="1600" b="1" dirty="0">
                <a:latin typeface="Californian FB" pitchFamily="18" charset="0"/>
              </a:rPr>
              <a:t>105,000 plazas de trabajo directas e indirectas. </a:t>
            </a:r>
            <a:endParaRPr lang="es-EC" sz="1600" b="1" dirty="0" smtClean="0">
              <a:latin typeface="Californian FB" pitchFamily="18" charset="0"/>
            </a:endParaRPr>
          </a:p>
          <a:p>
            <a:endParaRPr lang="es-EC" sz="1600" b="1" dirty="0">
              <a:latin typeface="Californian FB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s-EC" sz="1600" b="1" dirty="0" smtClean="0">
                <a:latin typeface="Californian FB" pitchFamily="18" charset="0"/>
              </a:rPr>
              <a:t>De </a:t>
            </a:r>
            <a:r>
              <a:rPr lang="es-EC" sz="1600" b="1" dirty="0">
                <a:latin typeface="Californian FB" pitchFamily="18" charset="0"/>
              </a:rPr>
              <a:t>forma directa se contratan 50,000 </a:t>
            </a:r>
            <a:r>
              <a:rPr lang="es-EC" sz="1600" b="1" dirty="0" smtClean="0">
                <a:latin typeface="Californian FB" pitchFamily="18" charset="0"/>
              </a:rPr>
              <a:t>empleados,</a:t>
            </a:r>
          </a:p>
          <a:p>
            <a:endParaRPr lang="es-EC" sz="1600" b="1" dirty="0">
              <a:latin typeface="Californian FB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s-EC" sz="1600" b="1" dirty="0" smtClean="0">
                <a:latin typeface="Californian FB" pitchFamily="18" charset="0"/>
              </a:rPr>
              <a:t>promedio </a:t>
            </a:r>
            <a:r>
              <a:rPr lang="es-EC" sz="1600" b="1" dirty="0">
                <a:latin typeface="Californian FB" pitchFamily="18" charset="0"/>
              </a:rPr>
              <a:t>de 12 personas por hectárea, de los cuales el 60% </a:t>
            </a:r>
            <a:r>
              <a:rPr lang="es-EC" sz="1600" b="1" dirty="0" smtClean="0">
                <a:latin typeface="Californian FB" pitchFamily="18" charset="0"/>
              </a:rPr>
              <a:t>son mujeres</a:t>
            </a:r>
            <a:r>
              <a:rPr lang="es-EC" sz="1600" b="1" dirty="0">
                <a:latin typeface="Californian FB" pitchFamily="18" charset="0"/>
              </a:rPr>
              <a:t>.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5112568" cy="509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6/19/2018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23" y="-30476"/>
            <a:ext cx="9144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8" name="image10.png"/>
          <p:cNvPicPr>
            <a:picLocks noGrp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395536" y="261820"/>
            <a:ext cx="4644727" cy="5860686"/>
          </a:xfrm>
          <a:prstGeom prst="rect">
            <a:avLst/>
          </a:prstGeom>
          <a:ln/>
        </p:spPr>
      </p:pic>
      <p:sp>
        <p:nvSpPr>
          <p:cNvPr id="9" name="8 Rectángulo"/>
          <p:cNvSpPr/>
          <p:nvPr/>
        </p:nvSpPr>
        <p:spPr>
          <a:xfrm>
            <a:off x="5487710" y="908720"/>
            <a:ext cx="3332762" cy="35394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sz="1600" b="1" dirty="0">
                <a:latin typeface="Californian FB" pitchFamily="18" charset="0"/>
              </a:rPr>
              <a:t>Las relaciones comerciales con los países demandantes del producto, así como con los otros productores, deben ser manejadas de manera que estos no se presenten como un escollo, </a:t>
            </a:r>
            <a:endParaRPr lang="es-EC" sz="1600" b="1" dirty="0" smtClean="0">
              <a:latin typeface="Californian FB" pitchFamily="18" charset="0"/>
            </a:endParaRPr>
          </a:p>
          <a:p>
            <a:pPr algn="just"/>
            <a:endParaRPr lang="es-EC" sz="1600" b="1" dirty="0">
              <a:latin typeface="Californian FB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1600" b="1" dirty="0" smtClean="0">
                <a:latin typeface="Californian FB" pitchFamily="18" charset="0"/>
              </a:rPr>
              <a:t>por </a:t>
            </a:r>
            <a:r>
              <a:rPr lang="es-EC" sz="1600" b="1" dirty="0">
                <a:latin typeface="Californian FB" pitchFamily="18" charset="0"/>
              </a:rPr>
              <a:t>el contrario, como socios estratégicos, se debe tomar en cuenta que quienes producen flores de verano en el mundo, realmente son países con poder y peso específico en el orbe comercial inherente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268760"/>
            <a:ext cx="1656184" cy="126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6/19/2018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image05.png"/>
          <p:cNvPicPr/>
          <p:nvPr/>
        </p:nvPicPr>
        <p:blipFill>
          <a:blip r:embed="rId2"/>
          <a:srcRect t="5616"/>
          <a:stretch>
            <a:fillRect/>
          </a:stretch>
        </p:blipFill>
        <p:spPr>
          <a:xfrm>
            <a:off x="611560" y="836712"/>
            <a:ext cx="4608512" cy="5112568"/>
          </a:xfrm>
          <a:prstGeom prst="rect">
            <a:avLst/>
          </a:prstGeom>
          <a:ln/>
        </p:spPr>
      </p:pic>
      <p:sp>
        <p:nvSpPr>
          <p:cNvPr id="9" name="8 Rectángulo"/>
          <p:cNvSpPr/>
          <p:nvPr/>
        </p:nvSpPr>
        <p:spPr>
          <a:xfrm>
            <a:off x="5508104" y="836712"/>
            <a:ext cx="3312368" cy="56166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puede visualizar una tendencia creciente de en la exportación de flores de verano.</a:t>
            </a:r>
          </a:p>
          <a:p>
            <a:pPr marL="0" lvl="1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EC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pesar de la crisis mundial el volumen de producción y venta se mantiene constante</a:t>
            </a:r>
          </a:p>
          <a:p>
            <a:pPr marL="0" lvl="1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C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 el 2014 hasta 2016 hay un leve descenso  en la exportaciones valor FOB debido a la apreciación del dólar US, depreciación del rublo debido a la crisis mundial </a:t>
            </a:r>
          </a:p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endParaRPr lang="es-EC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endParaRPr lang="es-EC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endParaRPr lang="es-EC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endParaRPr lang="es-EC" dirty="0">
              <a:latin typeface="Arial" pitchFamily="34" charset="0"/>
              <a:cs typeface="Arial" pitchFamily="34" charset="0"/>
            </a:endParaRPr>
          </a:p>
          <a:p>
            <a:pPr marL="0" lvl="1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MX" sz="2100" kern="1200" dirty="0"/>
          </a:p>
        </p:txBody>
      </p:sp>
    </p:spTree>
    <p:extLst>
      <p:ext uri="{BB962C8B-B14F-4D97-AF65-F5344CB8AC3E}">
        <p14:creationId xmlns:p14="http://schemas.microsoft.com/office/powerpoint/2010/main" val="42014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6/19/2018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" y="0"/>
            <a:ext cx="9144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11" name="image1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76106" y="476672"/>
            <a:ext cx="4887982" cy="5256584"/>
          </a:xfrm>
          <a:prstGeom prst="rect">
            <a:avLst/>
          </a:prstGeom>
          <a:ln/>
        </p:spPr>
      </p:pic>
      <p:sp>
        <p:nvSpPr>
          <p:cNvPr id="12" name="11 Rectángulo"/>
          <p:cNvSpPr/>
          <p:nvPr/>
        </p:nvSpPr>
        <p:spPr>
          <a:xfrm>
            <a:off x="5508104" y="836712"/>
            <a:ext cx="3312368" cy="56166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Holanda se mantiene como el principal exportador de flores a nivel mundial. Participación 57%</a:t>
            </a:r>
          </a:p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endParaRPr lang="es-EC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Colombia, Kenia y Etiopia tiene importantes crecimiento en la exportación de flores</a:t>
            </a:r>
          </a:p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endParaRPr lang="es-EC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Ecuador tuvo en el 2014 un decrecimiento de 5%</a:t>
            </a:r>
          </a:p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endParaRPr lang="es-EC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endParaRPr lang="es-EC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endParaRPr lang="es-EC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endParaRPr lang="es-EC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endParaRPr lang="es-EC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endParaRPr lang="es-EC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endParaRPr lang="es-EC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endParaRPr lang="es-EC" dirty="0">
              <a:latin typeface="Arial" pitchFamily="34" charset="0"/>
              <a:cs typeface="Arial" pitchFamily="34" charset="0"/>
            </a:endParaRPr>
          </a:p>
          <a:p>
            <a:pPr marL="0" lvl="1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MX" sz="2100" kern="1200" dirty="0"/>
          </a:p>
        </p:txBody>
      </p:sp>
    </p:spTree>
    <p:extLst>
      <p:ext uri="{BB962C8B-B14F-4D97-AF65-F5344CB8AC3E}">
        <p14:creationId xmlns:p14="http://schemas.microsoft.com/office/powerpoint/2010/main" val="22469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6/19/2018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" y="0"/>
            <a:ext cx="9144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52" y="4611007"/>
            <a:ext cx="1329922" cy="8098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52" y="2450767"/>
            <a:ext cx="1331589" cy="809824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490" y="3415107"/>
            <a:ext cx="1389451" cy="83696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51" y="1376295"/>
            <a:ext cx="1329922" cy="858448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084154" y="198527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2">
                    <a:lumMod val="75000"/>
                  </a:schemeClr>
                </a:solidFill>
              </a:rPr>
              <a:t>PRINCIPALES MERCADOS  DE LAS FLORES DE VERANO</a:t>
            </a:r>
          </a:p>
          <a:p>
            <a:endParaRPr lang="es-EC" dirty="0" smtClean="0"/>
          </a:p>
          <a:p>
            <a:endParaRPr lang="es-EC" dirty="0"/>
          </a:p>
        </p:txBody>
      </p:sp>
      <p:sp>
        <p:nvSpPr>
          <p:cNvPr id="14" name="13 Rectángulo"/>
          <p:cNvSpPr/>
          <p:nvPr/>
        </p:nvSpPr>
        <p:spPr>
          <a:xfrm>
            <a:off x="3491880" y="1346416"/>
            <a:ext cx="4952878" cy="4392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Participación 54%. </a:t>
            </a:r>
          </a:p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Acuerdo SGP</a:t>
            </a:r>
          </a:p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endParaRPr lang="es-EC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1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EC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es-EC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Participación </a:t>
            </a:r>
            <a:r>
              <a:rPr lang="es-EC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20 %. </a:t>
            </a:r>
          </a:p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SGP / Trato arancelario a las mercancías originarios del Ecuador en el Marco de la UE</a:t>
            </a:r>
            <a:endParaRPr lang="es-EC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1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EC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Participación 7%</a:t>
            </a:r>
          </a:p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es-EC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Acuerdo </a:t>
            </a:r>
            <a:r>
              <a:rPr lang="es-EC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SGP - Rusia</a:t>
            </a:r>
            <a:endParaRPr lang="es-EC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endParaRPr lang="es-EC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1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EC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es-EC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Participación </a:t>
            </a:r>
            <a:r>
              <a:rPr lang="es-EC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19%</a:t>
            </a:r>
          </a:p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 MERCOSUR / Acuerdos de complementación económica</a:t>
            </a:r>
            <a:endParaRPr lang="es-EC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endParaRPr lang="es-EC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endParaRPr lang="es-EC" dirty="0">
              <a:latin typeface="Arial" pitchFamily="34" charset="0"/>
              <a:cs typeface="Arial" pitchFamily="34" charset="0"/>
            </a:endParaRPr>
          </a:p>
          <a:p>
            <a:pPr marL="0" lvl="1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MX" sz="2100" kern="1200" dirty="0"/>
          </a:p>
        </p:txBody>
      </p:sp>
    </p:spTree>
    <p:extLst>
      <p:ext uri="{BB962C8B-B14F-4D97-AF65-F5344CB8AC3E}">
        <p14:creationId xmlns:p14="http://schemas.microsoft.com/office/powerpoint/2010/main" val="22469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6/19/2018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" y="0"/>
            <a:ext cx="9144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9" name="8 Rectángulo"/>
          <p:cNvSpPr/>
          <p:nvPr/>
        </p:nvSpPr>
        <p:spPr>
          <a:xfrm>
            <a:off x="5148064" y="764704"/>
            <a:ext cx="3672408" cy="48245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es-EC" sz="1600" dirty="0">
                <a:latin typeface="Arial" pitchFamily="34" charset="0"/>
                <a:cs typeface="Arial" pitchFamily="34" charset="0"/>
              </a:rPr>
              <a:t>El sistema de propiedad intelectual, ha tenido  participación muy activa e importante en el sector del comercio, las exportaciones de Flores de Verano, han tenido una tasa de crecimiento porcentual anual </a:t>
            </a:r>
            <a:r>
              <a:rPr lang="es-EC" sz="16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7% en valor FOB y 8% en toneladas durante el periodo de 2010 a </a:t>
            </a:r>
            <a:r>
              <a:rPr lang="es-EC" sz="1600" dirty="0" smtClean="0">
                <a:latin typeface="Arial" pitchFamily="34" charset="0"/>
                <a:cs typeface="Arial" pitchFamily="34" charset="0"/>
              </a:rPr>
              <a:t>2014</a:t>
            </a:r>
          </a:p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endParaRPr lang="es-EC" sz="1600" dirty="0">
              <a:latin typeface="Arial" pitchFamily="34" charset="0"/>
              <a:cs typeface="Arial" pitchFamily="34" charset="0"/>
            </a:endParaRPr>
          </a:p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es-EC" sz="1600" dirty="0">
                <a:latin typeface="Arial" pitchFamily="34" charset="0"/>
                <a:cs typeface="Arial" pitchFamily="34" charset="0"/>
              </a:rPr>
              <a:t>el interés por parte del mercado extranjero en la compra de las variedades que hay en Ecuador. </a:t>
            </a:r>
            <a:endParaRPr lang="es-EC" sz="16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endParaRPr lang="es-EC" sz="1600" dirty="0">
              <a:latin typeface="Arial" pitchFamily="34" charset="0"/>
              <a:cs typeface="Arial" pitchFamily="34" charset="0"/>
            </a:endParaRPr>
          </a:p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2014 se reflejan exportaciones por 202 millones de dólares y de 35 mil toneladas de flores de verano. </a:t>
            </a:r>
          </a:p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endParaRPr lang="es-EC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endParaRPr lang="es-EC" dirty="0">
              <a:latin typeface="Arial" pitchFamily="34" charset="0"/>
              <a:cs typeface="Arial" pitchFamily="34" charset="0"/>
            </a:endParaRPr>
          </a:p>
          <a:p>
            <a:pPr marL="0" lvl="1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MX" sz="2100" kern="1200" dirty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68" y="764704"/>
            <a:ext cx="435746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5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6/19/2018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" y="16024"/>
            <a:ext cx="9144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4437112" cy="681256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es-EC" dirty="0" smtClean="0"/>
              <a:t>PUNTOS DISCUSIÓN Y CONCLUSION  </a:t>
            </a:r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755576" y="1346416"/>
            <a:ext cx="7632848" cy="10024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pPr marL="0" lvl="1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C" sz="1600" dirty="0"/>
              <a:t>Es importante señalar que, en el país, si no se respeta la ley nacional y </a:t>
            </a:r>
            <a:r>
              <a:rPr lang="es-EC" sz="1600" dirty="0" smtClean="0"/>
              <a:t>supranacional en P.I. la industria florícola está </a:t>
            </a:r>
            <a:r>
              <a:rPr lang="es-EC" sz="1600" dirty="0"/>
              <a:t>condenado al </a:t>
            </a:r>
            <a:r>
              <a:rPr lang="es-EC" sz="1600" dirty="0" smtClean="0"/>
              <a:t>fracaso. Ecuador esta a la vanguardia en la producción de nuevas variedades de rosas.</a:t>
            </a:r>
            <a:endParaRPr lang="es-MX" sz="2100" kern="1200" dirty="0"/>
          </a:p>
        </p:txBody>
      </p:sp>
      <p:sp>
        <p:nvSpPr>
          <p:cNvPr id="9" name="8 Rectángulo"/>
          <p:cNvSpPr/>
          <p:nvPr/>
        </p:nvSpPr>
        <p:spPr>
          <a:xfrm>
            <a:off x="766339" y="2636912"/>
            <a:ext cx="7632848" cy="11521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pPr marL="0" lvl="1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C" sz="1600" dirty="0" smtClean="0"/>
              <a:t>La </a:t>
            </a:r>
            <a:r>
              <a:rPr lang="es-EC" sz="1600" dirty="0"/>
              <a:t>presencia del país, a nivel internacional ha mejorado ostensiblemente, y es gracias a estas hermosas </a:t>
            </a:r>
            <a:r>
              <a:rPr lang="es-EC" sz="1600" dirty="0" smtClean="0"/>
              <a:t>embajadoras. A través de Estrategia de Diferenciación las flores de verano ecuatorianas están muy bien posicionadas en el mercado mundial </a:t>
            </a:r>
            <a:endParaRPr lang="es-MX" sz="1600" kern="1200" dirty="0"/>
          </a:p>
        </p:txBody>
      </p:sp>
      <p:sp>
        <p:nvSpPr>
          <p:cNvPr id="10" name="9 Rectángulo"/>
          <p:cNvSpPr/>
          <p:nvPr/>
        </p:nvSpPr>
        <p:spPr>
          <a:xfrm>
            <a:off x="780550" y="4149080"/>
            <a:ext cx="7632848" cy="17281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pPr marL="0" lvl="1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sz="1600" kern="1200" dirty="0" smtClean="0"/>
              <a:t>Los Breeders u Obtentores has sido unos de los mejores aliados estratégicos para industria florícola nacional. Tallos rectos, largos (2m) botones grandes colores vivos, aroma y mayor periodo de vida en las rosas de verano , han sido resultado de largas jornadas de investigación e inversión  que justifica sin duda  el pago de regalías a estos instituciones  </a:t>
            </a:r>
            <a:endParaRPr lang="es-MX" sz="1600" kern="1200" dirty="0"/>
          </a:p>
        </p:txBody>
      </p:sp>
    </p:spTree>
    <p:extLst>
      <p:ext uri="{BB962C8B-B14F-4D97-AF65-F5344CB8AC3E}">
        <p14:creationId xmlns:p14="http://schemas.microsoft.com/office/powerpoint/2010/main" val="186573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6/19/2018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" y="0"/>
            <a:ext cx="9144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031263675"/>
              </p:ext>
            </p:extLst>
          </p:nvPr>
        </p:nvGraphicFramePr>
        <p:xfrm>
          <a:off x="395536" y="188640"/>
          <a:ext cx="828092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608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6/19/2018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" y="0"/>
            <a:ext cx="9144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8" name="7 Rectángulo"/>
          <p:cNvSpPr/>
          <p:nvPr/>
        </p:nvSpPr>
        <p:spPr>
          <a:xfrm>
            <a:off x="790600" y="764704"/>
            <a:ext cx="7632848" cy="15841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pPr marL="0" lvl="1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C" sz="1600" dirty="0" smtClean="0"/>
              <a:t>Como en cualquier ámbito del comercio desleal, el  cultivar flores sin pagar regalías a su obtentor genera grandes perdidas para los productores que cumplen con la ley de P.I. Adicional que los órganos rectores de Propiedad intelectual en el mundo pueden sancionar al país.</a:t>
            </a:r>
            <a:endParaRPr lang="es-MX" sz="2100" kern="1200" dirty="0"/>
          </a:p>
        </p:txBody>
      </p:sp>
      <p:sp>
        <p:nvSpPr>
          <p:cNvPr id="9" name="8 Rectángulo"/>
          <p:cNvSpPr/>
          <p:nvPr/>
        </p:nvSpPr>
        <p:spPr>
          <a:xfrm>
            <a:off x="790600" y="2852936"/>
            <a:ext cx="7632848" cy="11521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pPr marL="0" lvl="1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C" sz="1600" dirty="0" smtClean="0"/>
              <a:t>El gobierno nacional fomente e invierta en creación </a:t>
            </a:r>
            <a:r>
              <a:rPr lang="es-EC" sz="1600" dirty="0"/>
              <a:t>y propagación de variedades, y no solamente este se dedicaría al sector florícola, sino también a descubrir y promocionar nuevas variedades de semillas y plantas, que consoliden el buen vivir y la soberanía alimentaria.</a:t>
            </a:r>
          </a:p>
          <a:p>
            <a:pPr marL="0" lvl="1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MX" sz="1600" kern="1200" dirty="0"/>
          </a:p>
        </p:txBody>
      </p:sp>
    </p:spTree>
    <p:extLst>
      <p:ext uri="{BB962C8B-B14F-4D97-AF65-F5344CB8AC3E}">
        <p14:creationId xmlns:p14="http://schemas.microsoft.com/office/powerpoint/2010/main" val="186573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6/19/2018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2123728" y="2132856"/>
            <a:ext cx="3754419" cy="1793167"/>
          </a:xfrm>
        </p:spPr>
        <p:txBody>
          <a:bodyPr/>
          <a:lstStyle/>
          <a:p>
            <a:pPr marL="182880" indent="0">
              <a:buNone/>
            </a:pPr>
            <a:r>
              <a:rPr lang="es-EC" dirty="0" smtClean="0"/>
              <a:t>GRACIAS!!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8262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6/19/2018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344"/>
            <a:ext cx="9144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8" name="5 Marcador de contenido"/>
          <p:cNvSpPr>
            <a:spLocks noGrp="1"/>
          </p:cNvSpPr>
          <p:nvPr>
            <p:ph sz="quarter" idx="13"/>
          </p:nvPr>
        </p:nvSpPr>
        <p:spPr>
          <a:xfrm>
            <a:off x="755576" y="476672"/>
            <a:ext cx="4536504" cy="57606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s-EC" sz="36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PROBLEMATICA</a:t>
            </a:r>
            <a:endParaRPr lang="es-EC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395536" y="1268760"/>
            <a:ext cx="3816424" cy="478516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2400" b="1" dirty="0" smtClean="0">
                <a:solidFill>
                  <a:schemeClr val="tx1"/>
                </a:solidFill>
                <a:latin typeface="Californian FB" pitchFamily="18" charset="0"/>
              </a:rPr>
              <a:t>Por su color, belleza, calidad y características únicas de la flor ecuatoriana es considerada entre las mejores del mundo, y la industria florícola nacional tiene el gran reto de producir nuevos tipos de flor para el exigente mercado internacional. </a:t>
            </a:r>
          </a:p>
          <a:p>
            <a:pPr algn="just"/>
            <a:endParaRPr lang="es-EC" sz="2400" b="1" dirty="0">
              <a:solidFill>
                <a:schemeClr val="tx1"/>
              </a:solidFill>
              <a:latin typeface="Californian FB" pitchFamily="18" charset="0"/>
            </a:endParaRPr>
          </a:p>
          <a:p>
            <a:pPr algn="just"/>
            <a:r>
              <a:rPr lang="es-EC" sz="2400" b="1" dirty="0" smtClean="0">
                <a:solidFill>
                  <a:schemeClr val="tx1"/>
                </a:solidFill>
                <a:latin typeface="Californian FB" pitchFamily="18" charset="0"/>
              </a:rPr>
              <a:t>Los  Obtentores o </a:t>
            </a:r>
            <a:r>
              <a:rPr lang="es-EC" sz="2400" b="1" dirty="0">
                <a:solidFill>
                  <a:schemeClr val="tx1"/>
                </a:solidFill>
                <a:latin typeface="Californian FB" pitchFamily="18" charset="0"/>
              </a:rPr>
              <a:t>Breeders </a:t>
            </a:r>
            <a:r>
              <a:rPr lang="es-EC" sz="2400" b="1" dirty="0" smtClean="0">
                <a:solidFill>
                  <a:schemeClr val="tx1"/>
                </a:solidFill>
                <a:latin typeface="Californian FB" pitchFamily="18" charset="0"/>
              </a:rPr>
              <a:t> desarrollan  nuevas  variedades de flores con procesos de investigación  biogenética. E</a:t>
            </a:r>
            <a:r>
              <a:rPr lang="es-EC" sz="2400" b="1" dirty="0">
                <a:solidFill>
                  <a:schemeClr val="tx1"/>
                </a:solidFill>
                <a:latin typeface="Californian FB" pitchFamily="18" charset="0"/>
              </a:rPr>
              <a:t>l</a:t>
            </a:r>
            <a:r>
              <a:rPr lang="es-EC" sz="2400" b="1" dirty="0" smtClean="0">
                <a:solidFill>
                  <a:schemeClr val="tx1"/>
                </a:solidFill>
                <a:latin typeface="Californian FB" pitchFamily="18" charset="0"/>
              </a:rPr>
              <a:t> uso y explotación de estos descubrimientos demanda el pagos de regalías a sus creadores</a:t>
            </a:r>
            <a:r>
              <a:rPr lang="es-EC" sz="2400" b="1" dirty="0" smtClean="0">
                <a:solidFill>
                  <a:schemeClr val="tx1"/>
                </a:solidFill>
                <a:latin typeface="Californian FB" pitchFamily="18" charset="0"/>
              </a:rPr>
              <a:t>. </a:t>
            </a:r>
            <a:endParaRPr lang="es-EC" sz="2400" b="1" dirty="0" smtClean="0">
              <a:solidFill>
                <a:schemeClr val="tx1"/>
              </a:solidFill>
              <a:latin typeface="Californian FB" pitchFamily="18" charset="0"/>
            </a:endParaRPr>
          </a:p>
          <a:p>
            <a:pPr algn="just"/>
            <a:endParaRPr lang="es-EC" sz="2400" b="1" dirty="0"/>
          </a:p>
          <a:p>
            <a:pPr algn="just"/>
            <a:endParaRPr lang="es-US" sz="2400" b="1" dirty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897" y="1251426"/>
            <a:ext cx="3240360" cy="196155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356" y="5157192"/>
            <a:ext cx="1651123" cy="116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356" y="3789040"/>
            <a:ext cx="1651123" cy="115212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12" y="3781044"/>
            <a:ext cx="1706809" cy="1160124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472" y="5157192"/>
            <a:ext cx="1511549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6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6/19/2018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" y="0"/>
            <a:ext cx="9144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559233" y="620688"/>
            <a:ext cx="4300800" cy="532859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2400" b="1" dirty="0" smtClean="0">
                <a:solidFill>
                  <a:schemeClr val="tx1"/>
                </a:solidFill>
                <a:latin typeface="Californian FB" pitchFamily="18" charset="0"/>
              </a:rPr>
              <a:t>Ecuador  enmarcado en acuerdos Supranacionales se obliga a implementar un sistema legal que proteja las patentes y obtentores vegetales.  exigencias que la OMC  y  OMPI implementa para contrarrestar la competencia  desleal.</a:t>
            </a:r>
          </a:p>
          <a:p>
            <a:pPr marL="45720" indent="0" algn="just">
              <a:buNone/>
            </a:pPr>
            <a:endParaRPr lang="es-EC" sz="2400" b="1" dirty="0" smtClean="0">
              <a:solidFill>
                <a:schemeClr val="tx1"/>
              </a:solidFill>
              <a:latin typeface="Californian FB" pitchFamily="18" charset="0"/>
            </a:endParaRPr>
          </a:p>
          <a:p>
            <a:pPr algn="just"/>
            <a:r>
              <a:rPr lang="es-EC" sz="2400" b="1" dirty="0" smtClean="0">
                <a:solidFill>
                  <a:schemeClr val="tx1"/>
                </a:solidFill>
                <a:latin typeface="Californian FB" pitchFamily="18" charset="0"/>
              </a:rPr>
              <a:t>El pago de regalías genera un costo adicional al productor  </a:t>
            </a:r>
            <a:r>
              <a:rPr lang="es-EC" sz="2400" b="1" dirty="0">
                <a:solidFill>
                  <a:schemeClr val="tx1"/>
                </a:solidFill>
                <a:latin typeface="Californian FB" pitchFamily="18" charset="0"/>
              </a:rPr>
              <a:t>florícola su </a:t>
            </a:r>
            <a:r>
              <a:rPr lang="es-EC" sz="2400" b="1" dirty="0" smtClean="0">
                <a:solidFill>
                  <a:schemeClr val="tx1"/>
                </a:solidFill>
                <a:latin typeface="Californian FB" pitchFamily="18" charset="0"/>
              </a:rPr>
              <a:t>incumplimiento ocasionaría </a:t>
            </a:r>
            <a:r>
              <a:rPr lang="es-EC" sz="2400" b="1" dirty="0">
                <a:solidFill>
                  <a:schemeClr val="tx1"/>
                </a:solidFill>
                <a:latin typeface="Californian FB" pitchFamily="18" charset="0"/>
              </a:rPr>
              <a:t>sanciones comerciales al país</a:t>
            </a:r>
            <a:endParaRPr lang="es-EC" sz="2400" b="1" dirty="0" smtClean="0">
              <a:solidFill>
                <a:schemeClr val="tx1"/>
              </a:solidFill>
              <a:latin typeface="Californian FB" pitchFamily="18" charset="0"/>
            </a:endParaRPr>
          </a:p>
          <a:p>
            <a:pPr algn="just"/>
            <a:endParaRPr lang="es-EC" sz="2400" b="1" dirty="0">
              <a:solidFill>
                <a:schemeClr val="tx1"/>
              </a:solidFill>
              <a:latin typeface="Californian FB" pitchFamily="18" charset="0"/>
            </a:endParaRPr>
          </a:p>
          <a:p>
            <a:pPr algn="just"/>
            <a:r>
              <a:rPr lang="es-EC" sz="2400" b="1" dirty="0" smtClean="0">
                <a:solidFill>
                  <a:schemeClr val="tx1"/>
                </a:solidFill>
                <a:latin typeface="Californian FB" pitchFamily="18" charset="0"/>
              </a:rPr>
              <a:t>.  </a:t>
            </a:r>
            <a:r>
              <a:rPr lang="es-EC" sz="2400" b="1" dirty="0" smtClean="0">
                <a:solidFill>
                  <a:schemeClr val="tx1"/>
                </a:solidFill>
                <a:latin typeface="Californian FB" pitchFamily="18" charset="0"/>
              </a:rPr>
              <a:t>Sin embargo gracias a los Breeders la flor ecuatoriana esta bien posicionada en el mercado. </a:t>
            </a:r>
            <a:r>
              <a:rPr lang="es-EC" sz="2400" b="1" dirty="0">
                <a:solidFill>
                  <a:schemeClr val="tx1"/>
                </a:solidFill>
                <a:latin typeface="Californian FB" pitchFamily="18" charset="0"/>
              </a:rPr>
              <a:t> </a:t>
            </a:r>
            <a:r>
              <a:rPr lang="es-EC" sz="2400" b="1" dirty="0" smtClean="0">
                <a:solidFill>
                  <a:schemeClr val="tx1"/>
                </a:solidFill>
                <a:latin typeface="Californian FB" pitchFamily="18" charset="0"/>
              </a:rPr>
              <a:t>Se analizará el costo beneficio que la Propiedad </a:t>
            </a:r>
            <a:r>
              <a:rPr lang="es-EC" sz="2400" b="1" dirty="0">
                <a:solidFill>
                  <a:schemeClr val="tx1"/>
                </a:solidFill>
                <a:latin typeface="Californian FB" pitchFamily="18" charset="0"/>
              </a:rPr>
              <a:t>I</a:t>
            </a:r>
            <a:r>
              <a:rPr lang="es-EC" sz="2400" b="1" dirty="0" smtClean="0">
                <a:solidFill>
                  <a:schemeClr val="tx1"/>
                </a:solidFill>
                <a:latin typeface="Californian FB" pitchFamily="18" charset="0"/>
              </a:rPr>
              <a:t>ntelectual juega en la industria florícola. </a:t>
            </a:r>
            <a:endParaRPr lang="es-EC" sz="2400" b="1" dirty="0">
              <a:solidFill>
                <a:schemeClr val="tx1"/>
              </a:solidFill>
              <a:latin typeface="Californian FB" pitchFamily="18" charset="0"/>
            </a:endParaRPr>
          </a:p>
          <a:p>
            <a:pPr algn="just"/>
            <a:endParaRPr lang="es-EC" sz="2400" b="1" dirty="0"/>
          </a:p>
          <a:p>
            <a:pPr algn="just"/>
            <a:endParaRPr lang="es-US" sz="2400" b="1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404664"/>
            <a:ext cx="1080120" cy="72008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04664"/>
            <a:ext cx="1800200" cy="172819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240" y="1307452"/>
            <a:ext cx="1152128" cy="825404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149080"/>
            <a:ext cx="2928243" cy="1656184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20" y="2541136"/>
            <a:ext cx="2083296" cy="12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6/19/2018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" y="0"/>
            <a:ext cx="9144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5760640" cy="864096"/>
          </a:xfrm>
        </p:spPr>
        <p:txBody>
          <a:bodyPr/>
          <a:lstStyle/>
          <a:p>
            <a:pPr marL="0" indent="0" algn="ctr">
              <a:buNone/>
            </a:pPr>
            <a:r>
              <a:rPr lang="es-EC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TEORÍA BASE </a:t>
            </a:r>
            <a:endParaRPr lang="es-EC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9" name="Marcador de conteni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70599770"/>
              </p:ext>
            </p:extLst>
          </p:nvPr>
        </p:nvGraphicFramePr>
        <p:xfrm>
          <a:off x="203076" y="1125509"/>
          <a:ext cx="880789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9 Grupo"/>
          <p:cNvGrpSpPr/>
          <p:nvPr/>
        </p:nvGrpSpPr>
        <p:grpSpPr>
          <a:xfrm>
            <a:off x="251520" y="5157192"/>
            <a:ext cx="2342033" cy="1405220"/>
            <a:chOff x="7835" y="547099"/>
            <a:chExt cx="2342033" cy="1405220"/>
          </a:xfrm>
        </p:grpSpPr>
        <p:sp>
          <p:nvSpPr>
            <p:cNvPr id="11" name="10 Rectángulo redondeado"/>
            <p:cNvSpPr/>
            <p:nvPr/>
          </p:nvSpPr>
          <p:spPr>
            <a:xfrm>
              <a:off x="7835" y="547099"/>
              <a:ext cx="2342033" cy="140522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48992" y="588256"/>
              <a:ext cx="2259719" cy="13229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/>
                <a:t>TEORIA DE LA PROPIEDAD INMATERIAL </a:t>
              </a:r>
              <a:endParaRPr lang="es-ES" sz="1600" b="1" kern="1200" dirty="0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2799653" y="5569390"/>
            <a:ext cx="496511" cy="580824"/>
            <a:chOff x="2555968" y="959297"/>
            <a:chExt cx="496511" cy="580824"/>
          </a:xfrm>
        </p:grpSpPr>
        <p:sp>
          <p:nvSpPr>
            <p:cNvPr id="14" name="13 Flecha derecha"/>
            <p:cNvSpPr/>
            <p:nvPr/>
          </p:nvSpPr>
          <p:spPr>
            <a:xfrm>
              <a:off x="2555968" y="959297"/>
              <a:ext cx="496511" cy="58082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lecha derecha 6"/>
            <p:cNvSpPr/>
            <p:nvPr/>
          </p:nvSpPr>
          <p:spPr>
            <a:xfrm>
              <a:off x="2555968" y="1075462"/>
              <a:ext cx="347558" cy="348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600" kern="1200"/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3530368" y="5157192"/>
            <a:ext cx="2342033" cy="1405220"/>
            <a:chOff x="3286683" y="547099"/>
            <a:chExt cx="2342033" cy="1405220"/>
          </a:xfrm>
        </p:grpSpPr>
        <p:sp>
          <p:nvSpPr>
            <p:cNvPr id="17" name="16 Rectángulo redondeado"/>
            <p:cNvSpPr/>
            <p:nvPr/>
          </p:nvSpPr>
          <p:spPr>
            <a:xfrm>
              <a:off x="3286683" y="547099"/>
              <a:ext cx="2342033" cy="140522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s-EC" sz="1600" b="1" dirty="0" smtClean="0">
                  <a:latin typeface="Californian FB" pitchFamily="18" charset="0"/>
                </a:rPr>
                <a:t>La propiedad inmaterial es el derecho sobre las obras de la inteligencia</a:t>
              </a:r>
              <a:r>
                <a:rPr lang="es-EC" sz="1600" dirty="0" smtClean="0">
                  <a:latin typeface="Californian FB" pitchFamily="18" charset="0"/>
                </a:rPr>
                <a:t>. </a:t>
              </a:r>
            </a:p>
            <a:p>
              <a:pPr algn="ctr"/>
              <a:r>
                <a:rPr lang="es-EC" sz="1600" b="1" dirty="0" smtClean="0">
                  <a:latin typeface="Californian FB" pitchFamily="18" charset="0"/>
                </a:rPr>
                <a:t>Es derecho de autor</a:t>
              </a:r>
              <a:endParaRPr lang="es-EC" sz="1600" b="1" dirty="0">
                <a:latin typeface="Californian FB" pitchFamily="18" charset="0"/>
              </a:endParaRPr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3327840" y="588256"/>
              <a:ext cx="2259719" cy="13229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600" b="1" kern="1200" dirty="0">
                <a:latin typeface="Californian FB" pitchFamily="18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69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6/19/2018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9" y="-27562"/>
            <a:ext cx="9144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graphicFrame>
        <p:nvGraphicFramePr>
          <p:cNvPr id="19" name="Diagrama 4"/>
          <p:cNvGraphicFramePr/>
          <p:nvPr>
            <p:extLst>
              <p:ext uri="{D42A27DB-BD31-4B8C-83A1-F6EECF244321}">
                <p14:modId xmlns:p14="http://schemas.microsoft.com/office/powerpoint/2010/main" val="822238427"/>
              </p:ext>
            </p:extLst>
          </p:nvPr>
        </p:nvGraphicFramePr>
        <p:xfrm>
          <a:off x="179512" y="116632"/>
          <a:ext cx="8784976" cy="6231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19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038" y="4376802"/>
            <a:ext cx="781944" cy="527217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919" y="3254071"/>
            <a:ext cx="757874" cy="527217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512" y="3534440"/>
            <a:ext cx="557439" cy="545488"/>
          </a:xfrm>
          <a:prstGeom prst="rect">
            <a:avLst/>
          </a:prstGeom>
        </p:spPr>
      </p:pic>
      <p:sp>
        <p:nvSpPr>
          <p:cNvPr id="2" name="1 Elipse"/>
          <p:cNvSpPr/>
          <p:nvPr/>
        </p:nvSpPr>
        <p:spPr>
          <a:xfrm>
            <a:off x="3775713" y="2720618"/>
            <a:ext cx="2160240" cy="16561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OBTENTORES</a:t>
            </a:r>
            <a:endParaRPr lang="es-EC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03" y="188640"/>
            <a:ext cx="1971851" cy="1721847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77" y="3648572"/>
            <a:ext cx="1712603" cy="1340743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5321"/>
            <a:ext cx="1832819" cy="132296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9" y="188640"/>
            <a:ext cx="1801739" cy="1721847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93" y="1556792"/>
            <a:ext cx="1685311" cy="97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6/19/2018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7" name="6 Grupo"/>
          <p:cNvGrpSpPr/>
          <p:nvPr/>
        </p:nvGrpSpPr>
        <p:grpSpPr>
          <a:xfrm>
            <a:off x="152816" y="1128383"/>
            <a:ext cx="2698612" cy="1050243"/>
            <a:chOff x="2767" y="56189"/>
            <a:chExt cx="2698612" cy="1050243"/>
          </a:xfrm>
        </p:grpSpPr>
        <p:sp>
          <p:nvSpPr>
            <p:cNvPr id="23" name="22 Rectángulo"/>
            <p:cNvSpPr/>
            <p:nvPr/>
          </p:nvSpPr>
          <p:spPr>
            <a:xfrm>
              <a:off x="2767" y="56189"/>
              <a:ext cx="2698612" cy="105024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24" name="23 Rectángulo"/>
            <p:cNvSpPr/>
            <p:nvPr/>
          </p:nvSpPr>
          <p:spPr>
            <a:xfrm>
              <a:off x="2767" y="56189"/>
              <a:ext cx="2698612" cy="105024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100" dirty="0" smtClean="0">
                  <a:solidFill>
                    <a:schemeClr val="tx1"/>
                  </a:solidFill>
                </a:rPr>
                <a:t>OBTENTORES</a:t>
              </a:r>
              <a:endParaRPr lang="es-MX" sz="21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152816" y="2178626"/>
            <a:ext cx="2698612" cy="4329781"/>
            <a:chOff x="2767" y="1106432"/>
            <a:chExt cx="2698612" cy="4669245"/>
          </a:xfrm>
        </p:grpSpPr>
        <p:sp>
          <p:nvSpPr>
            <p:cNvPr id="21" name="20 Rectángulo"/>
            <p:cNvSpPr/>
            <p:nvPr/>
          </p:nvSpPr>
          <p:spPr>
            <a:xfrm>
              <a:off x="2767" y="1106433"/>
              <a:ext cx="2698612" cy="3522706"/>
            </a:xfrm>
            <a:prstGeom prst="rect">
              <a:avLst/>
            </a:pr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21 Rectángulo"/>
            <p:cNvSpPr/>
            <p:nvPr/>
          </p:nvSpPr>
          <p:spPr>
            <a:xfrm>
              <a:off x="2767" y="1106432"/>
              <a:ext cx="2698612" cy="4669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014" tIns="112014" rIns="149352" bIns="168021" numCol="1" spcCol="1270" anchor="t" anchorCtr="0">
              <a:noAutofit/>
            </a:bodyPr>
            <a:lstStyle/>
            <a:p>
              <a:pPr marL="342900" lvl="1" indent="-342900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"/>
              </a:pPr>
              <a:r>
                <a:rPr lang="es-EC" sz="2000" dirty="0">
                  <a:latin typeface="Californian FB" pitchFamily="18" charset="0"/>
                </a:rPr>
                <a:t>Obtentores desarrollan nuevas combinaciones de colores formas y mejor resistencia y adaptación de las </a:t>
              </a:r>
              <a:r>
                <a:rPr lang="es-EC" sz="2000" dirty="0" smtClean="0">
                  <a:latin typeface="Californian FB" pitchFamily="18" charset="0"/>
                </a:rPr>
                <a:t>plantas</a:t>
              </a:r>
            </a:p>
            <a:p>
              <a:pPr marL="342900" lvl="1" indent="-342900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"/>
              </a:pPr>
              <a:endParaRPr lang="es-EC" sz="2000" dirty="0">
                <a:latin typeface="Californian FB" pitchFamily="18" charset="0"/>
              </a:endParaRPr>
            </a:p>
            <a:p>
              <a:pPr marL="342900" lvl="1" indent="-342900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"/>
              </a:pPr>
              <a:r>
                <a:rPr lang="es-EC" sz="2000" dirty="0" smtClean="0">
                  <a:latin typeface="Californian FB" pitchFamily="18" charset="0"/>
                </a:rPr>
                <a:t>Cobra regalías</a:t>
              </a:r>
              <a:endParaRPr lang="es-EC" sz="2000" dirty="0">
                <a:latin typeface="Californian FB" pitchFamily="18" charset="0"/>
              </a:endParaRPr>
            </a:p>
            <a:p>
              <a:pPr marL="0" lvl="1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MX" sz="2100" kern="1200" dirty="0"/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3229234" y="1128383"/>
            <a:ext cx="2698612" cy="1050243"/>
            <a:chOff x="3079185" y="56189"/>
            <a:chExt cx="2698612" cy="1050243"/>
          </a:xfrm>
        </p:grpSpPr>
        <p:sp>
          <p:nvSpPr>
            <p:cNvPr id="19" name="18 Rectángulo"/>
            <p:cNvSpPr/>
            <p:nvPr/>
          </p:nvSpPr>
          <p:spPr>
            <a:xfrm>
              <a:off x="3079185" y="56189"/>
              <a:ext cx="2698612" cy="1050243"/>
            </a:xfrm>
            <a:prstGeom prst="rect">
              <a:avLst/>
            </a:prstGeom>
          </p:spPr>
          <p:style>
            <a:lnRef idx="2">
              <a:schemeClr val="accent3">
                <a:hueOff val="5625132"/>
                <a:satOff val="-8440"/>
                <a:lumOff val="-1373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19 Rectángulo"/>
            <p:cNvSpPr/>
            <p:nvPr/>
          </p:nvSpPr>
          <p:spPr>
            <a:xfrm>
              <a:off x="3079185" y="56189"/>
              <a:ext cx="2698612" cy="1050243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100" dirty="0" smtClean="0">
                  <a:solidFill>
                    <a:schemeClr val="tx1"/>
                  </a:solidFill>
                </a:rPr>
                <a:t>FLORICOLAS</a:t>
              </a:r>
              <a:endParaRPr lang="es-MX" sz="21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3229234" y="2152338"/>
            <a:ext cx="2698612" cy="3292887"/>
            <a:chOff x="3079185" y="1080144"/>
            <a:chExt cx="2698612" cy="4669245"/>
          </a:xfrm>
        </p:grpSpPr>
        <p:sp>
          <p:nvSpPr>
            <p:cNvPr id="17" name="16 Rectángulo"/>
            <p:cNvSpPr/>
            <p:nvPr/>
          </p:nvSpPr>
          <p:spPr>
            <a:xfrm>
              <a:off x="3079185" y="1080144"/>
              <a:ext cx="2698612" cy="4669245"/>
            </a:xfrm>
            <a:prstGeom prst="rect">
              <a:avLst/>
            </a:prstGeom>
          </p:spPr>
          <p:style>
            <a:lnRef idx="2">
              <a:schemeClr val="accent3">
                <a:tint val="40000"/>
                <a:alpha val="90000"/>
                <a:hueOff val="5358425"/>
                <a:satOff val="-6896"/>
                <a:lumOff val="-537"/>
                <a:alphaOff val="0"/>
              </a:schemeClr>
            </a:lnRef>
            <a:fillRef idx="1">
              <a:schemeClr val="accent3">
                <a:tint val="40000"/>
                <a:alpha val="90000"/>
                <a:hueOff val="5358425"/>
                <a:satOff val="-6896"/>
                <a:lumOff val="-537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5358425"/>
                <a:satOff val="-6896"/>
                <a:lumOff val="-53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17 Rectángulo"/>
            <p:cNvSpPr/>
            <p:nvPr/>
          </p:nvSpPr>
          <p:spPr>
            <a:xfrm>
              <a:off x="3079185" y="1080144"/>
              <a:ext cx="2698612" cy="4669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014" tIns="112014" rIns="149352" bIns="168021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2000" dirty="0" smtClean="0">
                  <a:latin typeface="Californian FB" pitchFamily="18" charset="0"/>
                </a:rPr>
                <a:t>Desarrolla su propias técnicas y producen el resultado de la investigación. </a:t>
              </a:r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MX" sz="2000" kern="1200" dirty="0">
                <a:latin typeface="Californian FB" pitchFamily="18" charset="0"/>
              </a:endParaRPr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2000" dirty="0" smtClean="0">
                  <a:latin typeface="Californian FB" pitchFamily="18" charset="0"/>
                </a:rPr>
                <a:t>Producen y colocan </a:t>
              </a:r>
              <a:r>
                <a:rPr lang="es-MX" sz="2000" dirty="0" smtClean="0">
                  <a:latin typeface="Californian FB" pitchFamily="18" charset="0"/>
                </a:rPr>
                <a:t>una nueva variedad de flor en el mercado </a:t>
              </a:r>
              <a:endParaRPr lang="es-MX" sz="2000" kern="1200" dirty="0">
                <a:latin typeface="Californian FB" pitchFamily="18" charset="0"/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6305652" y="1164869"/>
            <a:ext cx="2698612" cy="1050243"/>
            <a:chOff x="6155603" y="56189"/>
            <a:chExt cx="2698612" cy="1050243"/>
          </a:xfrm>
        </p:grpSpPr>
        <p:sp>
          <p:nvSpPr>
            <p:cNvPr id="15" name="14 Rectángulo"/>
            <p:cNvSpPr/>
            <p:nvPr/>
          </p:nvSpPr>
          <p:spPr>
            <a:xfrm>
              <a:off x="6155603" y="56189"/>
              <a:ext cx="2698612" cy="1050243"/>
            </a:xfrm>
            <a:prstGeom prst="rect">
              <a:avLst/>
            </a:prstGeom>
          </p:spPr>
          <p:style>
            <a:lnRef idx="2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6155603" y="56189"/>
              <a:ext cx="2698612" cy="1050243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100" kern="1200" dirty="0" smtClean="0">
                  <a:solidFill>
                    <a:schemeClr val="tx1"/>
                  </a:solidFill>
                </a:rPr>
                <a:t>IEPI</a:t>
              </a:r>
              <a:endParaRPr lang="es-MX" sz="21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6299112" y="2188824"/>
            <a:ext cx="2698612" cy="3256402"/>
            <a:chOff x="6155603" y="1106432"/>
            <a:chExt cx="2698612" cy="4669245"/>
          </a:xfrm>
        </p:grpSpPr>
        <p:sp>
          <p:nvSpPr>
            <p:cNvPr id="13" name="12 Rectángulo"/>
            <p:cNvSpPr/>
            <p:nvPr/>
          </p:nvSpPr>
          <p:spPr>
            <a:xfrm>
              <a:off x="6155603" y="1106432"/>
              <a:ext cx="2698612" cy="4669245"/>
            </a:xfrm>
            <a:prstGeom prst="rect">
              <a:avLst/>
            </a:prstGeom>
          </p:spPr>
          <p:style>
            <a:lnRef idx="2">
              <a:schemeClr val="accent3">
                <a:tint val="40000"/>
                <a:alpha val="90000"/>
                <a:hueOff val="10716850"/>
                <a:satOff val="-13793"/>
                <a:lumOff val="-1075"/>
                <a:alphaOff val="0"/>
              </a:schemeClr>
            </a:lnRef>
            <a:fillRef idx="1">
              <a:schemeClr val="accent3">
                <a:tint val="40000"/>
                <a:alpha val="90000"/>
                <a:hueOff val="10716850"/>
                <a:satOff val="-13793"/>
                <a:lumOff val="-1075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10716850"/>
                <a:satOff val="-13793"/>
                <a:lumOff val="-1075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6155603" y="1106432"/>
              <a:ext cx="2698612" cy="4669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014" tIns="112014" rIns="149352" bIns="168021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MX" sz="2100" kern="1200" dirty="0"/>
            </a:p>
          </p:txBody>
        </p:sp>
      </p:grpSp>
      <p:sp>
        <p:nvSpPr>
          <p:cNvPr id="26" name="25 Rectángulo"/>
          <p:cNvSpPr/>
          <p:nvPr/>
        </p:nvSpPr>
        <p:spPr>
          <a:xfrm>
            <a:off x="6337584" y="2188823"/>
            <a:ext cx="26666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C" sz="2000" dirty="0">
                <a:latin typeface="Californian FB" pitchFamily="18" charset="0"/>
              </a:rPr>
              <a:t>232 variedades rosas registradas en el IEPI y pagan regalías. </a:t>
            </a:r>
          </a:p>
          <a:p>
            <a:endParaRPr lang="es-EC" sz="2000" dirty="0">
              <a:latin typeface="Californian FB" pitchFamily="18" charset="0"/>
            </a:endParaRPr>
          </a:p>
          <a:p>
            <a:endParaRPr lang="es-EC" sz="2000" dirty="0">
              <a:latin typeface="Californian FB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C" sz="2000" dirty="0">
                <a:latin typeface="Californian FB" pitchFamily="18" charset="0"/>
              </a:rPr>
              <a:t>419 tipos de rosas se cultivan sin restricciones</a:t>
            </a:r>
          </a:p>
        </p:txBody>
      </p:sp>
    </p:spTree>
    <p:extLst>
      <p:ext uri="{BB962C8B-B14F-4D97-AF65-F5344CB8AC3E}">
        <p14:creationId xmlns:p14="http://schemas.microsoft.com/office/powerpoint/2010/main" val="141554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6/19/2018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3"/>
          </p:nvPr>
        </p:nvSpPr>
        <p:spPr>
          <a:xfrm>
            <a:off x="1115616" y="332656"/>
            <a:ext cx="6165304" cy="753264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es-EC" b="1" dirty="0" smtClean="0">
                <a:solidFill>
                  <a:schemeClr val="bg2">
                    <a:lumMod val="50000"/>
                  </a:schemeClr>
                </a:solidFill>
              </a:rPr>
              <a:t>ORGANISMOS REGULADORES PROPIEDAD INTELECTUAL</a:t>
            </a:r>
            <a:endParaRPr lang="es-EC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14529"/>
            <a:ext cx="2599908" cy="1134025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234" y="1314530"/>
            <a:ext cx="2494894" cy="1062139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1229751"/>
            <a:ext cx="2494894" cy="1218804"/>
          </a:xfrm>
          <a:prstGeom prst="rect">
            <a:avLst/>
          </a:prstGeom>
        </p:spPr>
      </p:pic>
      <p:grpSp>
        <p:nvGrpSpPr>
          <p:cNvPr id="15" name="14 Grupo"/>
          <p:cNvGrpSpPr/>
          <p:nvPr/>
        </p:nvGrpSpPr>
        <p:grpSpPr>
          <a:xfrm>
            <a:off x="252945" y="2448555"/>
            <a:ext cx="2698612" cy="4292813"/>
            <a:chOff x="2767" y="1106432"/>
            <a:chExt cx="2698612" cy="4629378"/>
          </a:xfrm>
        </p:grpSpPr>
        <p:sp>
          <p:nvSpPr>
            <p:cNvPr id="16" name="15 Rectángulo"/>
            <p:cNvSpPr/>
            <p:nvPr/>
          </p:nvSpPr>
          <p:spPr>
            <a:xfrm>
              <a:off x="2767" y="1106433"/>
              <a:ext cx="2598483" cy="4629377"/>
            </a:xfrm>
            <a:prstGeom prst="rect">
              <a:avLst/>
            </a:pr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2767" y="1106432"/>
              <a:ext cx="2698612" cy="4474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014" tIns="112014" rIns="149352" bIns="168021" numCol="1" spcCol="1270" anchor="t" anchorCtr="0">
              <a:noAutofit/>
            </a:bodyPr>
            <a:lstStyle/>
            <a:p>
              <a:pPr marL="342900" lvl="1" indent="-342900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"/>
              </a:pPr>
              <a:r>
                <a:rPr lang="es-EC" sz="1600" dirty="0" smtClean="0">
                  <a:latin typeface="Arial" pitchFamily="34" charset="0"/>
                  <a:cs typeface="Arial" pitchFamily="34" charset="0"/>
                </a:rPr>
                <a:t>Objetivo otorgar derechos a los obtentores </a:t>
              </a:r>
            </a:p>
            <a:p>
              <a:pPr marL="342900" lvl="1" indent="-342900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"/>
              </a:pPr>
              <a:endParaRPr lang="es-EC" sz="1600" dirty="0">
                <a:latin typeface="Arial" pitchFamily="34" charset="0"/>
                <a:cs typeface="Arial" pitchFamily="34" charset="0"/>
              </a:endParaRPr>
            </a:p>
            <a:p>
              <a:pPr marL="342900" lvl="1" indent="-342900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"/>
              </a:pPr>
              <a:r>
                <a:rPr lang="es-EC" sz="1600" dirty="0" smtClean="0">
                  <a:latin typeface="Arial" pitchFamily="34" charset="0"/>
                  <a:cs typeface="Arial" pitchFamily="34" charset="0"/>
                </a:rPr>
                <a:t>Ampara a las variedades nuevas que los Fito mejoradores  desarrolles descubren</a:t>
              </a:r>
            </a:p>
            <a:p>
              <a:pPr marL="342900" lvl="1" indent="-342900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"/>
              </a:pPr>
              <a:r>
                <a:rPr lang="es-EC" sz="1600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342900" lvl="1" indent="-342900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"/>
              </a:pPr>
              <a:r>
                <a:rPr lang="es-EC" sz="1600" dirty="0" smtClean="0">
                  <a:latin typeface="Arial" pitchFamily="34" charset="0"/>
                  <a:cs typeface="Arial" pitchFamily="34" charset="0"/>
                </a:rPr>
                <a:t>Califica y gestiona la aprobación patentes vegetales</a:t>
              </a:r>
              <a:endParaRPr lang="es-EC" sz="1600" dirty="0">
                <a:latin typeface="Arial" pitchFamily="34" charset="0"/>
                <a:cs typeface="Arial" pitchFamily="34" charset="0"/>
              </a:endParaRPr>
            </a:p>
            <a:p>
              <a:pPr marL="0" lvl="1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MX" sz="2100" kern="1200" dirty="0"/>
            </a:p>
          </p:txBody>
        </p:sp>
      </p:grpSp>
      <p:sp>
        <p:nvSpPr>
          <p:cNvPr id="28" name="27 Rectángulo"/>
          <p:cNvSpPr/>
          <p:nvPr/>
        </p:nvSpPr>
        <p:spPr>
          <a:xfrm>
            <a:off x="3229234" y="2448555"/>
            <a:ext cx="2494894" cy="42928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191 estados miembros</a:t>
            </a:r>
          </a:p>
          <a:p>
            <a:pPr marL="0" lvl="1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EC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Fomento del respeto PI con instrumentos jurídico legales</a:t>
            </a:r>
          </a:p>
          <a:p>
            <a:pPr marL="0" lvl="1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EC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Asistencia jurídica</a:t>
            </a:r>
          </a:p>
          <a:p>
            <a:pPr marL="0" lvl="1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C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Servicio registro internacional </a:t>
            </a:r>
          </a:p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endParaRPr lang="es-EC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Resuelve controversias</a:t>
            </a:r>
          </a:p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endParaRPr lang="es-EC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endParaRPr lang="es-EC" dirty="0">
              <a:latin typeface="Arial" pitchFamily="34" charset="0"/>
              <a:cs typeface="Arial" pitchFamily="34" charset="0"/>
            </a:endParaRPr>
          </a:p>
          <a:p>
            <a:pPr marL="0" lvl="1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MX" sz="2100" kern="1200" dirty="0"/>
          </a:p>
        </p:txBody>
      </p:sp>
      <p:sp>
        <p:nvSpPr>
          <p:cNvPr id="29" name="28 Rectángulo"/>
          <p:cNvSpPr/>
          <p:nvPr/>
        </p:nvSpPr>
        <p:spPr>
          <a:xfrm>
            <a:off x="6084168" y="2448555"/>
            <a:ext cx="2494894" cy="42928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112014" tIns="112014" rIns="149352" bIns="168021" numCol="1" spcCol="1270" anchor="t" anchorCtr="0">
            <a:noAutofit/>
          </a:bodyPr>
          <a:lstStyle/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19-may-1998 mediante ley propiedad intelectual </a:t>
            </a:r>
          </a:p>
          <a:p>
            <a:pPr marL="0" lvl="1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EC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Promoción y </a:t>
            </a:r>
            <a:r>
              <a:rPr lang="es-EC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protección</a:t>
            </a:r>
            <a:r>
              <a:rPr lang="es-EC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la creaciones intelectuales</a:t>
            </a:r>
          </a:p>
          <a:p>
            <a:pPr marL="0" lvl="1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EC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Dirección nacional Obtenciones vegetales y conocimiento tradicionales</a:t>
            </a:r>
          </a:p>
          <a:p>
            <a:pPr marL="0" lvl="1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C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1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EC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endParaRPr lang="es-EC" dirty="0">
              <a:latin typeface="Arial" pitchFamily="34" charset="0"/>
              <a:cs typeface="Arial" pitchFamily="34" charset="0"/>
            </a:endParaRPr>
          </a:p>
          <a:p>
            <a:pPr marL="0" lvl="1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MX" sz="2100" kern="1200" dirty="0"/>
          </a:p>
        </p:txBody>
      </p:sp>
    </p:spTree>
    <p:extLst>
      <p:ext uri="{BB962C8B-B14F-4D97-AF65-F5344CB8AC3E}">
        <p14:creationId xmlns:p14="http://schemas.microsoft.com/office/powerpoint/2010/main" val="271503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6/19/2018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" y="0"/>
            <a:ext cx="9144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60648"/>
            <a:ext cx="8568952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</TotalTime>
  <Words>1307</Words>
  <Application>Microsoft Office PowerPoint</Application>
  <PresentationFormat>Presentación en pantalla (4:3)</PresentationFormat>
  <Paragraphs>237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Transmisión de listas</vt:lpstr>
      <vt:lpstr>Presentación de PowerPoint</vt:lpstr>
      <vt:lpstr>Presentación de PowerPoint</vt:lpstr>
      <vt:lpstr>Presentación de PowerPoint</vt:lpstr>
      <vt:lpstr>Presentación de PowerPoint</vt:lpstr>
      <vt:lpstr>TEORÍA BASE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SANTI</dc:creator>
  <cp:lastModifiedBy>SANTI</cp:lastModifiedBy>
  <cp:revision>62</cp:revision>
  <dcterms:created xsi:type="dcterms:W3CDTF">2018-06-17T21:48:29Z</dcterms:created>
  <dcterms:modified xsi:type="dcterms:W3CDTF">2018-06-19T18:29:28Z</dcterms:modified>
</cp:coreProperties>
</file>