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0" r:id="rId1"/>
  </p:sldMasterIdLst>
  <p:notesMasterIdLst>
    <p:notesMasterId r:id="rId31"/>
  </p:notesMasterIdLst>
  <p:sldIdLst>
    <p:sldId id="256" r:id="rId2"/>
    <p:sldId id="399" r:id="rId3"/>
    <p:sldId id="426" r:id="rId4"/>
    <p:sldId id="314" r:id="rId5"/>
    <p:sldId id="400" r:id="rId6"/>
    <p:sldId id="287" r:id="rId7"/>
    <p:sldId id="401" r:id="rId8"/>
    <p:sldId id="402" r:id="rId9"/>
    <p:sldId id="403" r:id="rId10"/>
    <p:sldId id="404" r:id="rId11"/>
    <p:sldId id="408" r:id="rId12"/>
    <p:sldId id="409" r:id="rId13"/>
    <p:sldId id="405" r:id="rId14"/>
    <p:sldId id="396" r:id="rId15"/>
    <p:sldId id="384" r:id="rId16"/>
    <p:sldId id="410" r:id="rId17"/>
    <p:sldId id="411" r:id="rId18"/>
    <p:sldId id="412" r:id="rId19"/>
    <p:sldId id="413" r:id="rId20"/>
    <p:sldId id="414" r:id="rId21"/>
    <p:sldId id="415" r:id="rId22"/>
    <p:sldId id="416" r:id="rId23"/>
    <p:sldId id="418" r:id="rId24"/>
    <p:sldId id="419" r:id="rId25"/>
    <p:sldId id="420" r:id="rId26"/>
    <p:sldId id="421" r:id="rId27"/>
    <p:sldId id="397" r:id="rId28"/>
    <p:sldId id="398" r:id="rId29"/>
    <p:sldId id="425" r:id="rId3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A50021"/>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44" autoAdjust="0"/>
    <p:restoredTop sz="94660"/>
  </p:normalViewPr>
  <p:slideViewPr>
    <p:cSldViewPr showGuides="1">
      <p:cViewPr varScale="1">
        <p:scale>
          <a:sx n="89" d="100"/>
          <a:sy n="89" d="100"/>
        </p:scale>
        <p:origin x="-123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0AE6BF-0D63-4721-80E0-BF3F8FEA5C3F}" type="doc">
      <dgm:prSet loTypeId="urn:microsoft.com/office/officeart/2005/8/layout/process5" loCatId="process" qsTypeId="urn:microsoft.com/office/officeart/2005/8/quickstyle/3d1" qsCatId="3D" csTypeId="urn:microsoft.com/office/officeart/2005/8/colors/colorful1" csCatId="colorful" phldr="1"/>
      <dgm:spPr/>
      <dgm:t>
        <a:bodyPr/>
        <a:lstStyle/>
        <a:p>
          <a:endParaRPr lang="es-EC"/>
        </a:p>
      </dgm:t>
    </dgm:pt>
    <dgm:pt modelId="{B1E659CD-A6D3-4331-B5A2-69A224565443}">
      <dgm:prSet phldrT="[Texto]" custT="1"/>
      <dgm:spPr/>
      <dgm:t>
        <a:bodyPr/>
        <a:lstStyle/>
        <a:p>
          <a:pPr>
            <a:lnSpc>
              <a:spcPct val="150000"/>
            </a:lnSpc>
            <a:spcAft>
              <a:spcPts val="0"/>
            </a:spcAft>
          </a:pPr>
          <a:r>
            <a:rPr lang="es-ES" sz="2000" b="1">
              <a:solidFill>
                <a:schemeClr val="tx1"/>
              </a:solidFill>
              <a:latin typeface="Arial" panose="020B0604020202020204" pitchFamily="34" charset="0"/>
              <a:cs typeface="Arial" panose="020B0604020202020204" pitchFamily="34" charset="0"/>
            </a:rPr>
            <a:t>PASO 1</a:t>
          </a:r>
        </a:p>
        <a:p>
          <a:pPr>
            <a:lnSpc>
              <a:spcPct val="150000"/>
            </a:lnSpc>
            <a:spcAft>
              <a:spcPts val="0"/>
            </a:spcAft>
          </a:pPr>
          <a:r>
            <a:rPr lang="es-ES" sz="1100" b="1">
              <a:solidFill>
                <a:schemeClr val="tx1"/>
              </a:solidFill>
              <a:latin typeface="Arial" panose="020B0604020202020204" pitchFamily="34" charset="0"/>
              <a:cs typeface="Arial" panose="020B0604020202020204" pitchFamily="34" charset="0"/>
            </a:rPr>
            <a:t>PREPARACIÓN PARA EL CAMBIO</a:t>
          </a:r>
          <a:endParaRPr lang="es-EC" sz="1100" b="1">
            <a:solidFill>
              <a:schemeClr val="tx1"/>
            </a:solidFill>
            <a:latin typeface="Arial" panose="020B0604020202020204" pitchFamily="34" charset="0"/>
            <a:cs typeface="Arial" panose="020B0604020202020204" pitchFamily="34" charset="0"/>
          </a:endParaRPr>
        </a:p>
      </dgm:t>
    </dgm:pt>
    <dgm:pt modelId="{8F6D6055-D5A4-4C82-BB8D-05E3514B5AC3}" type="parTrans" cxnId="{0DED2AD7-7BF9-440E-968C-9B0029E5BB1E}">
      <dgm:prSet/>
      <dgm:spPr/>
      <dgm:t>
        <a:bodyPr/>
        <a:lstStyle/>
        <a:p>
          <a:pPr>
            <a:lnSpc>
              <a:spcPct val="150000"/>
            </a:lnSpc>
          </a:pPr>
          <a:endParaRPr lang="es-EC" sz="1100" b="1">
            <a:solidFill>
              <a:schemeClr val="tx1"/>
            </a:solidFill>
            <a:latin typeface="Arial" panose="020B0604020202020204" pitchFamily="34" charset="0"/>
            <a:cs typeface="Arial" panose="020B0604020202020204" pitchFamily="34" charset="0"/>
          </a:endParaRPr>
        </a:p>
      </dgm:t>
    </dgm:pt>
    <dgm:pt modelId="{1807F303-7595-487B-A575-9BA9FC2026BB}" type="sibTrans" cxnId="{0DED2AD7-7BF9-440E-968C-9B0029E5BB1E}">
      <dgm:prSet custT="1"/>
      <dgm:spPr/>
      <dgm:t>
        <a:bodyPr/>
        <a:lstStyle/>
        <a:p>
          <a:pPr>
            <a:lnSpc>
              <a:spcPct val="150000"/>
            </a:lnSpc>
          </a:pPr>
          <a:endParaRPr lang="es-EC" sz="1100" b="1">
            <a:solidFill>
              <a:schemeClr val="tx1"/>
            </a:solidFill>
            <a:latin typeface="Arial" panose="020B0604020202020204" pitchFamily="34" charset="0"/>
            <a:cs typeface="Arial" panose="020B0604020202020204" pitchFamily="34" charset="0"/>
          </a:endParaRPr>
        </a:p>
      </dgm:t>
    </dgm:pt>
    <dgm:pt modelId="{DC6B8674-7BE0-443A-B9DB-A072B4A664E3}">
      <dgm:prSet phldrT="[Texto]" custT="1"/>
      <dgm:spPr/>
      <dgm:t>
        <a:bodyPr/>
        <a:lstStyle/>
        <a:p>
          <a:pPr>
            <a:lnSpc>
              <a:spcPct val="150000"/>
            </a:lnSpc>
            <a:spcAft>
              <a:spcPts val="0"/>
            </a:spcAft>
          </a:pPr>
          <a:r>
            <a:rPr lang="es-ES" sz="2000" b="1">
              <a:solidFill>
                <a:schemeClr val="tx1"/>
              </a:solidFill>
              <a:latin typeface="Arial" panose="020B0604020202020204" pitchFamily="34" charset="0"/>
              <a:cs typeface="Arial" panose="020B0604020202020204" pitchFamily="34" charset="0"/>
            </a:rPr>
            <a:t>PASO 6</a:t>
          </a:r>
        </a:p>
        <a:p>
          <a:pPr>
            <a:lnSpc>
              <a:spcPct val="150000"/>
            </a:lnSpc>
            <a:spcAft>
              <a:spcPts val="0"/>
            </a:spcAft>
          </a:pPr>
          <a:r>
            <a:rPr lang="es-ES" sz="1100" b="1">
              <a:solidFill>
                <a:schemeClr val="tx1"/>
              </a:solidFill>
              <a:latin typeface="Arial" panose="020B0604020202020204" pitchFamily="34" charset="0"/>
              <a:cs typeface="Arial" panose="020B0604020202020204" pitchFamily="34" charset="0"/>
            </a:rPr>
            <a:t>ORGANIZACIÓN ESTRUCTURAL</a:t>
          </a:r>
          <a:endParaRPr lang="es-EC" sz="1100" b="1">
            <a:solidFill>
              <a:schemeClr val="tx1"/>
            </a:solidFill>
            <a:latin typeface="Arial" panose="020B0604020202020204" pitchFamily="34" charset="0"/>
            <a:cs typeface="Arial" panose="020B0604020202020204" pitchFamily="34" charset="0"/>
          </a:endParaRPr>
        </a:p>
      </dgm:t>
    </dgm:pt>
    <dgm:pt modelId="{5F8C2629-4937-4BDA-8148-1299994AF3FF}" type="parTrans" cxnId="{2F530FC1-9CA0-44CA-86CF-BD6DDE614BF6}">
      <dgm:prSet/>
      <dgm:spPr/>
      <dgm:t>
        <a:bodyPr/>
        <a:lstStyle/>
        <a:p>
          <a:pPr>
            <a:lnSpc>
              <a:spcPct val="150000"/>
            </a:lnSpc>
          </a:pPr>
          <a:endParaRPr lang="es-EC" sz="1100" b="1">
            <a:solidFill>
              <a:schemeClr val="tx1"/>
            </a:solidFill>
            <a:latin typeface="Arial" panose="020B0604020202020204" pitchFamily="34" charset="0"/>
            <a:cs typeface="Arial" panose="020B0604020202020204" pitchFamily="34" charset="0"/>
          </a:endParaRPr>
        </a:p>
      </dgm:t>
    </dgm:pt>
    <dgm:pt modelId="{07F0FD81-E667-4AFE-B7B7-47D31F6C887E}" type="sibTrans" cxnId="{2F530FC1-9CA0-44CA-86CF-BD6DDE614BF6}">
      <dgm:prSet custT="1"/>
      <dgm:spPr/>
      <dgm:t>
        <a:bodyPr/>
        <a:lstStyle/>
        <a:p>
          <a:pPr>
            <a:lnSpc>
              <a:spcPct val="150000"/>
            </a:lnSpc>
          </a:pPr>
          <a:endParaRPr lang="es-EC" sz="1100" b="1">
            <a:solidFill>
              <a:schemeClr val="tx1"/>
            </a:solidFill>
            <a:latin typeface="Arial" panose="020B0604020202020204" pitchFamily="34" charset="0"/>
            <a:cs typeface="Arial" panose="020B0604020202020204" pitchFamily="34" charset="0"/>
          </a:endParaRPr>
        </a:p>
      </dgm:t>
    </dgm:pt>
    <dgm:pt modelId="{06191A32-47C2-4AAB-A8D8-886A8AA62BC1}">
      <dgm:prSet phldrT="[Texto]" custT="1"/>
      <dgm:spPr/>
      <dgm:t>
        <a:bodyPr/>
        <a:lstStyle/>
        <a:p>
          <a:pPr>
            <a:lnSpc>
              <a:spcPct val="150000"/>
            </a:lnSpc>
            <a:spcAft>
              <a:spcPts val="0"/>
            </a:spcAft>
          </a:pPr>
          <a:r>
            <a:rPr lang="es-ES" sz="2000" b="1">
              <a:solidFill>
                <a:schemeClr val="tx1"/>
              </a:solidFill>
              <a:latin typeface="Arial" panose="020B0604020202020204" pitchFamily="34" charset="0"/>
              <a:cs typeface="Arial" panose="020B0604020202020204" pitchFamily="34" charset="0"/>
            </a:rPr>
            <a:t>PASO 7</a:t>
          </a:r>
        </a:p>
        <a:p>
          <a:pPr>
            <a:lnSpc>
              <a:spcPct val="150000"/>
            </a:lnSpc>
            <a:spcAft>
              <a:spcPts val="0"/>
            </a:spcAft>
          </a:pPr>
          <a:r>
            <a:rPr lang="es-ES" sz="1100" b="1">
              <a:solidFill>
                <a:schemeClr val="tx1"/>
              </a:solidFill>
              <a:latin typeface="Arial" panose="020B0604020202020204" pitchFamily="34" charset="0"/>
              <a:cs typeface="Arial" panose="020B0604020202020204" pitchFamily="34" charset="0"/>
            </a:rPr>
            <a:t>DEFINICIÓN DE LOS INDICADORES CLAVES DE RENDIMIENTO</a:t>
          </a:r>
          <a:endParaRPr lang="es-EC" sz="1100" b="1">
            <a:solidFill>
              <a:schemeClr val="tx1"/>
            </a:solidFill>
            <a:latin typeface="Arial" panose="020B0604020202020204" pitchFamily="34" charset="0"/>
            <a:cs typeface="Arial" panose="020B0604020202020204" pitchFamily="34" charset="0"/>
          </a:endParaRPr>
        </a:p>
      </dgm:t>
    </dgm:pt>
    <dgm:pt modelId="{24B29496-4405-49CD-8967-5ECF7D0E680F}" type="parTrans" cxnId="{D19E3C4C-60C1-4D23-AA5F-718F32195739}">
      <dgm:prSet/>
      <dgm:spPr/>
      <dgm:t>
        <a:bodyPr/>
        <a:lstStyle/>
        <a:p>
          <a:pPr>
            <a:lnSpc>
              <a:spcPct val="150000"/>
            </a:lnSpc>
          </a:pPr>
          <a:endParaRPr lang="es-EC" sz="1100" b="1">
            <a:solidFill>
              <a:schemeClr val="tx1"/>
            </a:solidFill>
            <a:latin typeface="Arial" panose="020B0604020202020204" pitchFamily="34" charset="0"/>
            <a:cs typeface="Arial" panose="020B0604020202020204" pitchFamily="34" charset="0"/>
          </a:endParaRPr>
        </a:p>
      </dgm:t>
    </dgm:pt>
    <dgm:pt modelId="{E8B44AD5-0A11-4A9E-AC81-5B9F7A34E030}" type="sibTrans" cxnId="{D19E3C4C-60C1-4D23-AA5F-718F32195739}">
      <dgm:prSet custT="1"/>
      <dgm:spPr/>
      <dgm:t>
        <a:bodyPr/>
        <a:lstStyle/>
        <a:p>
          <a:pPr>
            <a:lnSpc>
              <a:spcPct val="150000"/>
            </a:lnSpc>
          </a:pPr>
          <a:endParaRPr lang="es-EC" sz="1100" b="1">
            <a:solidFill>
              <a:schemeClr val="tx1"/>
            </a:solidFill>
            <a:latin typeface="Arial" panose="020B0604020202020204" pitchFamily="34" charset="0"/>
            <a:cs typeface="Arial" panose="020B0604020202020204" pitchFamily="34" charset="0"/>
          </a:endParaRPr>
        </a:p>
      </dgm:t>
    </dgm:pt>
    <dgm:pt modelId="{F6BCD923-6C43-4168-8FC0-6858752B8603}">
      <dgm:prSet phldrT="[Texto]" custT="1"/>
      <dgm:spPr/>
      <dgm:t>
        <a:bodyPr/>
        <a:lstStyle/>
        <a:p>
          <a:pPr>
            <a:lnSpc>
              <a:spcPct val="150000"/>
            </a:lnSpc>
            <a:spcAft>
              <a:spcPts val="0"/>
            </a:spcAft>
          </a:pPr>
          <a:r>
            <a:rPr lang="es-ES" sz="2000" b="1">
              <a:solidFill>
                <a:schemeClr val="tx1"/>
              </a:solidFill>
              <a:latin typeface="Arial" panose="020B0604020202020204" pitchFamily="34" charset="0"/>
              <a:cs typeface="Arial" panose="020B0604020202020204" pitchFamily="34" charset="0"/>
            </a:rPr>
            <a:t>PASO 8</a:t>
          </a:r>
        </a:p>
        <a:p>
          <a:pPr>
            <a:lnSpc>
              <a:spcPct val="150000"/>
            </a:lnSpc>
            <a:spcAft>
              <a:spcPts val="0"/>
            </a:spcAft>
          </a:pPr>
          <a:r>
            <a:rPr lang="es-ES" sz="1100" b="1">
              <a:solidFill>
                <a:schemeClr val="tx1"/>
              </a:solidFill>
              <a:latin typeface="Arial" panose="020B0604020202020204" pitchFamily="34" charset="0"/>
              <a:cs typeface="Arial" panose="020B0604020202020204" pitchFamily="34" charset="0"/>
            </a:rPr>
            <a:t>DISEÑO DEL CUADRO DE MANDO INTEGRAL</a:t>
          </a:r>
          <a:endParaRPr lang="es-EC" sz="1100" b="1">
            <a:solidFill>
              <a:schemeClr val="tx1"/>
            </a:solidFill>
            <a:latin typeface="Arial" panose="020B0604020202020204" pitchFamily="34" charset="0"/>
            <a:cs typeface="Arial" panose="020B0604020202020204" pitchFamily="34" charset="0"/>
          </a:endParaRPr>
        </a:p>
      </dgm:t>
    </dgm:pt>
    <dgm:pt modelId="{76938C39-BEBB-4FA7-8435-B2FAF78AAF3F}" type="parTrans" cxnId="{F00B9519-570F-440F-8695-B5AE5BBBE846}">
      <dgm:prSet/>
      <dgm:spPr/>
      <dgm:t>
        <a:bodyPr/>
        <a:lstStyle/>
        <a:p>
          <a:pPr>
            <a:lnSpc>
              <a:spcPct val="150000"/>
            </a:lnSpc>
          </a:pPr>
          <a:endParaRPr lang="es-EC" sz="1100" b="1">
            <a:solidFill>
              <a:schemeClr val="tx1"/>
            </a:solidFill>
            <a:latin typeface="Arial" panose="020B0604020202020204" pitchFamily="34" charset="0"/>
            <a:cs typeface="Arial" panose="020B0604020202020204" pitchFamily="34" charset="0"/>
          </a:endParaRPr>
        </a:p>
      </dgm:t>
    </dgm:pt>
    <dgm:pt modelId="{6231C0F4-648E-4ACB-83C3-E733CCC41E78}" type="sibTrans" cxnId="{F00B9519-570F-440F-8695-B5AE5BBBE846}">
      <dgm:prSet/>
      <dgm:spPr/>
      <dgm:t>
        <a:bodyPr/>
        <a:lstStyle/>
        <a:p>
          <a:pPr>
            <a:lnSpc>
              <a:spcPct val="150000"/>
            </a:lnSpc>
          </a:pPr>
          <a:endParaRPr lang="es-EC" sz="1100" b="1">
            <a:solidFill>
              <a:schemeClr val="tx1"/>
            </a:solidFill>
            <a:latin typeface="Arial" panose="020B0604020202020204" pitchFamily="34" charset="0"/>
            <a:cs typeface="Arial" panose="020B0604020202020204" pitchFamily="34" charset="0"/>
          </a:endParaRPr>
        </a:p>
      </dgm:t>
    </dgm:pt>
    <dgm:pt modelId="{F6076382-B00D-4748-A519-6754E1AE2CEA}">
      <dgm:prSet custT="1"/>
      <dgm:spPr/>
      <dgm:t>
        <a:bodyPr/>
        <a:lstStyle/>
        <a:p>
          <a:pPr>
            <a:lnSpc>
              <a:spcPct val="150000"/>
            </a:lnSpc>
            <a:spcAft>
              <a:spcPts val="0"/>
            </a:spcAft>
          </a:pPr>
          <a:r>
            <a:rPr lang="es-ES" sz="2000" b="1">
              <a:solidFill>
                <a:schemeClr val="tx1"/>
              </a:solidFill>
              <a:latin typeface="Arial" panose="020B0604020202020204" pitchFamily="34" charset="0"/>
              <a:cs typeface="Arial" panose="020B0604020202020204" pitchFamily="34" charset="0"/>
            </a:rPr>
            <a:t>PASO 2</a:t>
          </a:r>
        </a:p>
        <a:p>
          <a:pPr>
            <a:lnSpc>
              <a:spcPct val="150000"/>
            </a:lnSpc>
            <a:spcAft>
              <a:spcPct val="35000"/>
            </a:spcAft>
          </a:pPr>
          <a:r>
            <a:rPr lang="es-ES" sz="1100" b="1">
              <a:solidFill>
                <a:schemeClr val="tx1"/>
              </a:solidFill>
              <a:latin typeface="Arial" panose="020B0604020202020204" pitchFamily="34" charset="0"/>
              <a:cs typeface="Arial" panose="020B0604020202020204" pitchFamily="34" charset="0"/>
            </a:rPr>
            <a:t>LA DISCIPLINA DE VALOR</a:t>
          </a:r>
          <a:endParaRPr lang="es-EC" sz="1100" b="1">
            <a:solidFill>
              <a:schemeClr val="tx1"/>
            </a:solidFill>
            <a:latin typeface="Arial" panose="020B0604020202020204" pitchFamily="34" charset="0"/>
            <a:cs typeface="Arial" panose="020B0604020202020204" pitchFamily="34" charset="0"/>
          </a:endParaRPr>
        </a:p>
      </dgm:t>
    </dgm:pt>
    <dgm:pt modelId="{B625EFF6-4BF4-41D8-8C4E-7ACFEAD603BC}" type="parTrans" cxnId="{7A6F6545-AF2A-4473-9CBA-211B5C50A513}">
      <dgm:prSet/>
      <dgm:spPr/>
      <dgm:t>
        <a:bodyPr/>
        <a:lstStyle/>
        <a:p>
          <a:pPr>
            <a:lnSpc>
              <a:spcPct val="150000"/>
            </a:lnSpc>
          </a:pPr>
          <a:endParaRPr lang="es-EC" sz="1100" b="1">
            <a:solidFill>
              <a:schemeClr val="tx1"/>
            </a:solidFill>
            <a:latin typeface="Arial" panose="020B0604020202020204" pitchFamily="34" charset="0"/>
            <a:cs typeface="Arial" panose="020B0604020202020204" pitchFamily="34" charset="0"/>
          </a:endParaRPr>
        </a:p>
      </dgm:t>
    </dgm:pt>
    <dgm:pt modelId="{9006441F-3744-4123-9763-13EAD58B215F}" type="sibTrans" cxnId="{7A6F6545-AF2A-4473-9CBA-211B5C50A513}">
      <dgm:prSet custT="1"/>
      <dgm:spPr/>
      <dgm:t>
        <a:bodyPr/>
        <a:lstStyle/>
        <a:p>
          <a:pPr>
            <a:lnSpc>
              <a:spcPct val="150000"/>
            </a:lnSpc>
          </a:pPr>
          <a:endParaRPr lang="es-EC" sz="1100" b="1">
            <a:solidFill>
              <a:schemeClr val="tx1"/>
            </a:solidFill>
            <a:latin typeface="Arial" panose="020B0604020202020204" pitchFamily="34" charset="0"/>
            <a:cs typeface="Arial" panose="020B0604020202020204" pitchFamily="34" charset="0"/>
          </a:endParaRPr>
        </a:p>
      </dgm:t>
    </dgm:pt>
    <dgm:pt modelId="{21E7AD5E-A1AD-4FE3-9544-BA31902AFEF6}">
      <dgm:prSet custT="1"/>
      <dgm:spPr/>
      <dgm:t>
        <a:bodyPr/>
        <a:lstStyle/>
        <a:p>
          <a:pPr>
            <a:lnSpc>
              <a:spcPct val="150000"/>
            </a:lnSpc>
            <a:spcAft>
              <a:spcPts val="0"/>
            </a:spcAft>
          </a:pPr>
          <a:r>
            <a:rPr lang="es-ES" sz="2000" b="1">
              <a:solidFill>
                <a:schemeClr val="tx1"/>
              </a:solidFill>
              <a:latin typeface="Arial" panose="020B0604020202020204" pitchFamily="34" charset="0"/>
              <a:cs typeface="Arial" panose="020B0604020202020204" pitchFamily="34" charset="0"/>
            </a:rPr>
            <a:t>PASO 3</a:t>
          </a:r>
        </a:p>
        <a:p>
          <a:pPr>
            <a:lnSpc>
              <a:spcPct val="150000"/>
            </a:lnSpc>
            <a:spcAft>
              <a:spcPts val="0"/>
            </a:spcAft>
          </a:pPr>
          <a:r>
            <a:rPr lang="es-ES" sz="1100" b="1">
              <a:solidFill>
                <a:schemeClr val="tx1"/>
              </a:solidFill>
              <a:latin typeface="Arial" panose="020B0604020202020204" pitchFamily="34" charset="0"/>
              <a:cs typeface="Arial" panose="020B0604020202020204" pitchFamily="34" charset="0"/>
            </a:rPr>
            <a:t>DIRECCIONAMIENTO ESTRATÉGICO</a:t>
          </a:r>
          <a:endParaRPr lang="es-EC" sz="1100" b="1">
            <a:solidFill>
              <a:schemeClr val="tx1"/>
            </a:solidFill>
            <a:latin typeface="Arial" panose="020B0604020202020204" pitchFamily="34" charset="0"/>
            <a:cs typeface="Arial" panose="020B0604020202020204" pitchFamily="34" charset="0"/>
          </a:endParaRPr>
        </a:p>
      </dgm:t>
    </dgm:pt>
    <dgm:pt modelId="{F851833D-B880-4B70-B127-09CE426216DB}" type="parTrans" cxnId="{F85C54D7-BC3B-4DAD-B4CF-742A34677100}">
      <dgm:prSet/>
      <dgm:spPr/>
      <dgm:t>
        <a:bodyPr/>
        <a:lstStyle/>
        <a:p>
          <a:pPr>
            <a:lnSpc>
              <a:spcPct val="150000"/>
            </a:lnSpc>
          </a:pPr>
          <a:endParaRPr lang="es-EC" sz="1100" b="1">
            <a:solidFill>
              <a:schemeClr val="tx1"/>
            </a:solidFill>
            <a:latin typeface="Arial" panose="020B0604020202020204" pitchFamily="34" charset="0"/>
            <a:cs typeface="Arial" panose="020B0604020202020204" pitchFamily="34" charset="0"/>
          </a:endParaRPr>
        </a:p>
      </dgm:t>
    </dgm:pt>
    <dgm:pt modelId="{3030E675-E2F9-4A14-8B3C-54E619F80C57}" type="sibTrans" cxnId="{F85C54D7-BC3B-4DAD-B4CF-742A34677100}">
      <dgm:prSet custT="1"/>
      <dgm:spPr/>
      <dgm:t>
        <a:bodyPr/>
        <a:lstStyle/>
        <a:p>
          <a:pPr>
            <a:lnSpc>
              <a:spcPct val="150000"/>
            </a:lnSpc>
          </a:pPr>
          <a:endParaRPr lang="es-EC" sz="1100" b="1">
            <a:solidFill>
              <a:schemeClr val="tx1"/>
            </a:solidFill>
            <a:latin typeface="Arial" panose="020B0604020202020204" pitchFamily="34" charset="0"/>
            <a:cs typeface="Arial" panose="020B0604020202020204" pitchFamily="34" charset="0"/>
          </a:endParaRPr>
        </a:p>
      </dgm:t>
    </dgm:pt>
    <dgm:pt modelId="{FD36E1BE-7BA0-46C8-BD03-34994FC2FA1A}">
      <dgm:prSet custT="1"/>
      <dgm:spPr/>
      <dgm:t>
        <a:bodyPr/>
        <a:lstStyle/>
        <a:p>
          <a:pPr>
            <a:lnSpc>
              <a:spcPct val="150000"/>
            </a:lnSpc>
            <a:spcAft>
              <a:spcPts val="0"/>
            </a:spcAft>
          </a:pPr>
          <a:r>
            <a:rPr lang="es-ES" sz="2000" b="1">
              <a:solidFill>
                <a:schemeClr val="tx1"/>
              </a:solidFill>
              <a:latin typeface="Arial" panose="020B0604020202020204" pitchFamily="34" charset="0"/>
              <a:cs typeface="Arial" panose="020B0604020202020204" pitchFamily="34" charset="0"/>
            </a:rPr>
            <a:t>PASO 4</a:t>
          </a:r>
        </a:p>
        <a:p>
          <a:pPr>
            <a:lnSpc>
              <a:spcPct val="150000"/>
            </a:lnSpc>
            <a:spcAft>
              <a:spcPts val="0"/>
            </a:spcAft>
          </a:pPr>
          <a:r>
            <a:rPr lang="es-ES" sz="1100" b="1">
              <a:solidFill>
                <a:schemeClr val="tx1"/>
              </a:solidFill>
              <a:latin typeface="Arial" panose="020B0604020202020204" pitchFamily="34" charset="0"/>
              <a:cs typeface="Arial" panose="020B0604020202020204" pitchFamily="34" charset="0"/>
            </a:rPr>
            <a:t>FACTORES CRÍTICOS DE ÉXITO</a:t>
          </a:r>
          <a:endParaRPr lang="es-EC" sz="1100" b="1">
            <a:solidFill>
              <a:schemeClr val="tx1"/>
            </a:solidFill>
            <a:latin typeface="Arial" panose="020B0604020202020204" pitchFamily="34" charset="0"/>
            <a:cs typeface="Arial" panose="020B0604020202020204" pitchFamily="34" charset="0"/>
          </a:endParaRPr>
        </a:p>
      </dgm:t>
    </dgm:pt>
    <dgm:pt modelId="{C7944E8B-8F4C-4F2E-9BE4-E93665F7B67D}" type="parTrans" cxnId="{4CADFEB6-80AA-4BD4-81E0-0A55623FDA1B}">
      <dgm:prSet/>
      <dgm:spPr/>
      <dgm:t>
        <a:bodyPr/>
        <a:lstStyle/>
        <a:p>
          <a:pPr>
            <a:lnSpc>
              <a:spcPct val="150000"/>
            </a:lnSpc>
          </a:pPr>
          <a:endParaRPr lang="es-EC" sz="1100" b="1">
            <a:solidFill>
              <a:schemeClr val="tx1"/>
            </a:solidFill>
            <a:latin typeface="Arial" panose="020B0604020202020204" pitchFamily="34" charset="0"/>
            <a:cs typeface="Arial" panose="020B0604020202020204" pitchFamily="34" charset="0"/>
          </a:endParaRPr>
        </a:p>
      </dgm:t>
    </dgm:pt>
    <dgm:pt modelId="{8943746E-52B5-43DF-98AB-8503457F847A}" type="sibTrans" cxnId="{4CADFEB6-80AA-4BD4-81E0-0A55623FDA1B}">
      <dgm:prSet custT="1"/>
      <dgm:spPr/>
      <dgm:t>
        <a:bodyPr/>
        <a:lstStyle/>
        <a:p>
          <a:pPr>
            <a:lnSpc>
              <a:spcPct val="150000"/>
            </a:lnSpc>
          </a:pPr>
          <a:endParaRPr lang="es-EC" sz="1100" b="1">
            <a:solidFill>
              <a:schemeClr val="tx1"/>
            </a:solidFill>
            <a:latin typeface="Arial" panose="020B0604020202020204" pitchFamily="34" charset="0"/>
            <a:cs typeface="Arial" panose="020B0604020202020204" pitchFamily="34" charset="0"/>
          </a:endParaRPr>
        </a:p>
      </dgm:t>
    </dgm:pt>
    <dgm:pt modelId="{14915BFE-8F26-4BAC-8C87-70FE0311EE1B}">
      <dgm:prSet custT="1"/>
      <dgm:spPr/>
      <dgm:t>
        <a:bodyPr/>
        <a:lstStyle/>
        <a:p>
          <a:pPr>
            <a:lnSpc>
              <a:spcPct val="150000"/>
            </a:lnSpc>
            <a:spcAft>
              <a:spcPts val="0"/>
            </a:spcAft>
          </a:pPr>
          <a:r>
            <a:rPr lang="es-ES" sz="2000" b="1">
              <a:solidFill>
                <a:schemeClr val="tx1"/>
              </a:solidFill>
              <a:latin typeface="Arial" panose="020B0604020202020204" pitchFamily="34" charset="0"/>
              <a:cs typeface="Arial" panose="020B0604020202020204" pitchFamily="34" charset="0"/>
            </a:rPr>
            <a:t>PASO 5</a:t>
          </a:r>
        </a:p>
        <a:p>
          <a:pPr>
            <a:lnSpc>
              <a:spcPct val="150000"/>
            </a:lnSpc>
            <a:spcAft>
              <a:spcPts val="0"/>
            </a:spcAft>
          </a:pPr>
          <a:r>
            <a:rPr lang="es-ES" sz="1100" b="1">
              <a:solidFill>
                <a:schemeClr val="tx1"/>
              </a:solidFill>
              <a:latin typeface="Arial" panose="020B0604020202020204" pitchFamily="34" charset="0"/>
              <a:cs typeface="Arial" panose="020B0604020202020204" pitchFamily="34" charset="0"/>
            </a:rPr>
            <a:t>CADENA DE VALOR</a:t>
          </a:r>
          <a:endParaRPr lang="es-EC" sz="1100" b="1">
            <a:solidFill>
              <a:schemeClr val="tx1"/>
            </a:solidFill>
            <a:latin typeface="Arial" panose="020B0604020202020204" pitchFamily="34" charset="0"/>
            <a:cs typeface="Arial" panose="020B0604020202020204" pitchFamily="34" charset="0"/>
          </a:endParaRPr>
        </a:p>
      </dgm:t>
    </dgm:pt>
    <dgm:pt modelId="{5C020E09-36B3-45AB-A911-467686EDFBF6}" type="parTrans" cxnId="{7B507089-05B2-4419-9950-BF0B439F4D57}">
      <dgm:prSet/>
      <dgm:spPr/>
      <dgm:t>
        <a:bodyPr/>
        <a:lstStyle/>
        <a:p>
          <a:pPr>
            <a:lnSpc>
              <a:spcPct val="150000"/>
            </a:lnSpc>
          </a:pPr>
          <a:endParaRPr lang="es-EC" sz="1100" b="1">
            <a:solidFill>
              <a:schemeClr val="tx1"/>
            </a:solidFill>
            <a:latin typeface="Arial" panose="020B0604020202020204" pitchFamily="34" charset="0"/>
            <a:cs typeface="Arial" panose="020B0604020202020204" pitchFamily="34" charset="0"/>
          </a:endParaRPr>
        </a:p>
      </dgm:t>
    </dgm:pt>
    <dgm:pt modelId="{3044A85B-EED5-4F30-A2EA-4464D7AA4528}" type="sibTrans" cxnId="{7B507089-05B2-4419-9950-BF0B439F4D57}">
      <dgm:prSet custT="1"/>
      <dgm:spPr/>
      <dgm:t>
        <a:bodyPr/>
        <a:lstStyle/>
        <a:p>
          <a:pPr>
            <a:lnSpc>
              <a:spcPct val="150000"/>
            </a:lnSpc>
          </a:pPr>
          <a:endParaRPr lang="es-EC" sz="1100" b="1">
            <a:solidFill>
              <a:schemeClr val="tx1"/>
            </a:solidFill>
            <a:latin typeface="Arial" panose="020B0604020202020204" pitchFamily="34" charset="0"/>
            <a:cs typeface="Arial" panose="020B0604020202020204" pitchFamily="34" charset="0"/>
          </a:endParaRPr>
        </a:p>
      </dgm:t>
    </dgm:pt>
    <dgm:pt modelId="{539239C1-4C38-4525-AD59-CEDBB9A7E4C1}" type="pres">
      <dgm:prSet presAssocID="{140AE6BF-0D63-4721-80E0-BF3F8FEA5C3F}" presName="diagram" presStyleCnt="0">
        <dgm:presLayoutVars>
          <dgm:dir/>
          <dgm:resizeHandles val="exact"/>
        </dgm:presLayoutVars>
      </dgm:prSet>
      <dgm:spPr/>
      <dgm:t>
        <a:bodyPr/>
        <a:lstStyle/>
        <a:p>
          <a:endParaRPr lang="es-EC"/>
        </a:p>
      </dgm:t>
    </dgm:pt>
    <dgm:pt modelId="{27C648A0-A7DF-4E35-9D23-4BF00153F93C}" type="pres">
      <dgm:prSet presAssocID="{B1E659CD-A6D3-4331-B5A2-69A224565443}" presName="node" presStyleLbl="node1" presStyleIdx="0" presStyleCnt="8">
        <dgm:presLayoutVars>
          <dgm:bulletEnabled val="1"/>
        </dgm:presLayoutVars>
      </dgm:prSet>
      <dgm:spPr/>
      <dgm:t>
        <a:bodyPr/>
        <a:lstStyle/>
        <a:p>
          <a:endParaRPr lang="es-EC"/>
        </a:p>
      </dgm:t>
    </dgm:pt>
    <dgm:pt modelId="{DFA1CD68-F1D4-4607-9E7F-75CA2FD0760D}" type="pres">
      <dgm:prSet presAssocID="{1807F303-7595-487B-A575-9BA9FC2026BB}" presName="sibTrans" presStyleLbl="sibTrans2D1" presStyleIdx="0" presStyleCnt="7"/>
      <dgm:spPr/>
      <dgm:t>
        <a:bodyPr/>
        <a:lstStyle/>
        <a:p>
          <a:endParaRPr lang="es-EC"/>
        </a:p>
      </dgm:t>
    </dgm:pt>
    <dgm:pt modelId="{BCA3B437-F1C4-434D-920B-686BD840C501}" type="pres">
      <dgm:prSet presAssocID="{1807F303-7595-487B-A575-9BA9FC2026BB}" presName="connectorText" presStyleLbl="sibTrans2D1" presStyleIdx="0" presStyleCnt="7"/>
      <dgm:spPr/>
      <dgm:t>
        <a:bodyPr/>
        <a:lstStyle/>
        <a:p>
          <a:endParaRPr lang="es-EC"/>
        </a:p>
      </dgm:t>
    </dgm:pt>
    <dgm:pt modelId="{58C28172-9736-4691-B7A4-03518FDB3D58}" type="pres">
      <dgm:prSet presAssocID="{F6076382-B00D-4748-A519-6754E1AE2CEA}" presName="node" presStyleLbl="node1" presStyleIdx="1" presStyleCnt="8">
        <dgm:presLayoutVars>
          <dgm:bulletEnabled val="1"/>
        </dgm:presLayoutVars>
      </dgm:prSet>
      <dgm:spPr/>
      <dgm:t>
        <a:bodyPr/>
        <a:lstStyle/>
        <a:p>
          <a:endParaRPr lang="es-EC"/>
        </a:p>
      </dgm:t>
    </dgm:pt>
    <dgm:pt modelId="{78F5877F-4AC9-4FEF-A411-F44DB087A9E9}" type="pres">
      <dgm:prSet presAssocID="{9006441F-3744-4123-9763-13EAD58B215F}" presName="sibTrans" presStyleLbl="sibTrans2D1" presStyleIdx="1" presStyleCnt="7"/>
      <dgm:spPr/>
      <dgm:t>
        <a:bodyPr/>
        <a:lstStyle/>
        <a:p>
          <a:endParaRPr lang="es-EC"/>
        </a:p>
      </dgm:t>
    </dgm:pt>
    <dgm:pt modelId="{E256181B-50EA-434E-B135-5EE721E399EB}" type="pres">
      <dgm:prSet presAssocID="{9006441F-3744-4123-9763-13EAD58B215F}" presName="connectorText" presStyleLbl="sibTrans2D1" presStyleIdx="1" presStyleCnt="7"/>
      <dgm:spPr/>
      <dgm:t>
        <a:bodyPr/>
        <a:lstStyle/>
        <a:p>
          <a:endParaRPr lang="es-EC"/>
        </a:p>
      </dgm:t>
    </dgm:pt>
    <dgm:pt modelId="{571BD83A-BC55-493C-8794-A1EAFFF2BB9A}" type="pres">
      <dgm:prSet presAssocID="{21E7AD5E-A1AD-4FE3-9544-BA31902AFEF6}" presName="node" presStyleLbl="node1" presStyleIdx="2" presStyleCnt="8">
        <dgm:presLayoutVars>
          <dgm:bulletEnabled val="1"/>
        </dgm:presLayoutVars>
      </dgm:prSet>
      <dgm:spPr/>
      <dgm:t>
        <a:bodyPr/>
        <a:lstStyle/>
        <a:p>
          <a:endParaRPr lang="es-EC"/>
        </a:p>
      </dgm:t>
    </dgm:pt>
    <dgm:pt modelId="{2290E375-A44C-4437-BDD6-2790F586CADB}" type="pres">
      <dgm:prSet presAssocID="{3030E675-E2F9-4A14-8B3C-54E619F80C57}" presName="sibTrans" presStyleLbl="sibTrans2D1" presStyleIdx="2" presStyleCnt="7"/>
      <dgm:spPr/>
      <dgm:t>
        <a:bodyPr/>
        <a:lstStyle/>
        <a:p>
          <a:endParaRPr lang="es-EC"/>
        </a:p>
      </dgm:t>
    </dgm:pt>
    <dgm:pt modelId="{80837934-2DF2-4670-BC72-3276BAD1EA70}" type="pres">
      <dgm:prSet presAssocID="{3030E675-E2F9-4A14-8B3C-54E619F80C57}" presName="connectorText" presStyleLbl="sibTrans2D1" presStyleIdx="2" presStyleCnt="7"/>
      <dgm:spPr/>
      <dgm:t>
        <a:bodyPr/>
        <a:lstStyle/>
        <a:p>
          <a:endParaRPr lang="es-EC"/>
        </a:p>
      </dgm:t>
    </dgm:pt>
    <dgm:pt modelId="{D72D91A2-366D-46EE-86B2-DFF708DAF29B}" type="pres">
      <dgm:prSet presAssocID="{FD36E1BE-7BA0-46C8-BD03-34994FC2FA1A}" presName="node" presStyleLbl="node1" presStyleIdx="3" presStyleCnt="8">
        <dgm:presLayoutVars>
          <dgm:bulletEnabled val="1"/>
        </dgm:presLayoutVars>
      </dgm:prSet>
      <dgm:spPr/>
      <dgm:t>
        <a:bodyPr/>
        <a:lstStyle/>
        <a:p>
          <a:endParaRPr lang="es-EC"/>
        </a:p>
      </dgm:t>
    </dgm:pt>
    <dgm:pt modelId="{F54DFF18-5E11-4ED0-9CB6-6E216D00F96F}" type="pres">
      <dgm:prSet presAssocID="{8943746E-52B5-43DF-98AB-8503457F847A}" presName="sibTrans" presStyleLbl="sibTrans2D1" presStyleIdx="3" presStyleCnt="7"/>
      <dgm:spPr/>
      <dgm:t>
        <a:bodyPr/>
        <a:lstStyle/>
        <a:p>
          <a:endParaRPr lang="es-EC"/>
        </a:p>
      </dgm:t>
    </dgm:pt>
    <dgm:pt modelId="{83AC070A-D4A6-4CD2-B737-B66F121DBFFF}" type="pres">
      <dgm:prSet presAssocID="{8943746E-52B5-43DF-98AB-8503457F847A}" presName="connectorText" presStyleLbl="sibTrans2D1" presStyleIdx="3" presStyleCnt="7"/>
      <dgm:spPr/>
      <dgm:t>
        <a:bodyPr/>
        <a:lstStyle/>
        <a:p>
          <a:endParaRPr lang="es-EC"/>
        </a:p>
      </dgm:t>
    </dgm:pt>
    <dgm:pt modelId="{D203B475-73B9-48F4-A21D-EBD6911982D4}" type="pres">
      <dgm:prSet presAssocID="{14915BFE-8F26-4BAC-8C87-70FE0311EE1B}" presName="node" presStyleLbl="node1" presStyleIdx="4" presStyleCnt="8">
        <dgm:presLayoutVars>
          <dgm:bulletEnabled val="1"/>
        </dgm:presLayoutVars>
      </dgm:prSet>
      <dgm:spPr/>
      <dgm:t>
        <a:bodyPr/>
        <a:lstStyle/>
        <a:p>
          <a:endParaRPr lang="es-EC"/>
        </a:p>
      </dgm:t>
    </dgm:pt>
    <dgm:pt modelId="{8FD30590-D6EB-49D1-9673-543D94CB1224}" type="pres">
      <dgm:prSet presAssocID="{3044A85B-EED5-4F30-A2EA-4464D7AA4528}" presName="sibTrans" presStyleLbl="sibTrans2D1" presStyleIdx="4" presStyleCnt="7"/>
      <dgm:spPr/>
      <dgm:t>
        <a:bodyPr/>
        <a:lstStyle/>
        <a:p>
          <a:endParaRPr lang="es-EC"/>
        </a:p>
      </dgm:t>
    </dgm:pt>
    <dgm:pt modelId="{59E2FE43-0D71-4109-AB34-DEBF88019E04}" type="pres">
      <dgm:prSet presAssocID="{3044A85B-EED5-4F30-A2EA-4464D7AA4528}" presName="connectorText" presStyleLbl="sibTrans2D1" presStyleIdx="4" presStyleCnt="7"/>
      <dgm:spPr/>
      <dgm:t>
        <a:bodyPr/>
        <a:lstStyle/>
        <a:p>
          <a:endParaRPr lang="es-EC"/>
        </a:p>
      </dgm:t>
    </dgm:pt>
    <dgm:pt modelId="{0BD8CB81-1D25-4B02-AF16-2FA2D27ADB99}" type="pres">
      <dgm:prSet presAssocID="{DC6B8674-7BE0-443A-B9DB-A072B4A664E3}" presName="node" presStyleLbl="node1" presStyleIdx="5" presStyleCnt="8">
        <dgm:presLayoutVars>
          <dgm:bulletEnabled val="1"/>
        </dgm:presLayoutVars>
      </dgm:prSet>
      <dgm:spPr/>
      <dgm:t>
        <a:bodyPr/>
        <a:lstStyle/>
        <a:p>
          <a:endParaRPr lang="es-EC"/>
        </a:p>
      </dgm:t>
    </dgm:pt>
    <dgm:pt modelId="{3647B906-C4B2-48D4-9ADF-BBE0F839183D}" type="pres">
      <dgm:prSet presAssocID="{07F0FD81-E667-4AFE-B7B7-47D31F6C887E}" presName="sibTrans" presStyleLbl="sibTrans2D1" presStyleIdx="5" presStyleCnt="7"/>
      <dgm:spPr/>
      <dgm:t>
        <a:bodyPr/>
        <a:lstStyle/>
        <a:p>
          <a:endParaRPr lang="es-EC"/>
        </a:p>
      </dgm:t>
    </dgm:pt>
    <dgm:pt modelId="{4330C2EF-6D0A-4F21-84C3-9496E97A2A01}" type="pres">
      <dgm:prSet presAssocID="{07F0FD81-E667-4AFE-B7B7-47D31F6C887E}" presName="connectorText" presStyleLbl="sibTrans2D1" presStyleIdx="5" presStyleCnt="7"/>
      <dgm:spPr/>
      <dgm:t>
        <a:bodyPr/>
        <a:lstStyle/>
        <a:p>
          <a:endParaRPr lang="es-EC"/>
        </a:p>
      </dgm:t>
    </dgm:pt>
    <dgm:pt modelId="{046EE8C4-F098-4525-B50B-B48D47D8288E}" type="pres">
      <dgm:prSet presAssocID="{06191A32-47C2-4AAB-A8D8-886A8AA62BC1}" presName="node" presStyleLbl="node1" presStyleIdx="6" presStyleCnt="8">
        <dgm:presLayoutVars>
          <dgm:bulletEnabled val="1"/>
        </dgm:presLayoutVars>
      </dgm:prSet>
      <dgm:spPr/>
      <dgm:t>
        <a:bodyPr/>
        <a:lstStyle/>
        <a:p>
          <a:endParaRPr lang="es-EC"/>
        </a:p>
      </dgm:t>
    </dgm:pt>
    <dgm:pt modelId="{77425154-BF6A-41DF-B95B-C6833AEE4787}" type="pres">
      <dgm:prSet presAssocID="{E8B44AD5-0A11-4A9E-AC81-5B9F7A34E030}" presName="sibTrans" presStyleLbl="sibTrans2D1" presStyleIdx="6" presStyleCnt="7"/>
      <dgm:spPr/>
      <dgm:t>
        <a:bodyPr/>
        <a:lstStyle/>
        <a:p>
          <a:endParaRPr lang="es-EC"/>
        </a:p>
      </dgm:t>
    </dgm:pt>
    <dgm:pt modelId="{BCA41FFF-BDBE-480E-95D8-98826691FFA0}" type="pres">
      <dgm:prSet presAssocID="{E8B44AD5-0A11-4A9E-AC81-5B9F7A34E030}" presName="connectorText" presStyleLbl="sibTrans2D1" presStyleIdx="6" presStyleCnt="7"/>
      <dgm:spPr/>
      <dgm:t>
        <a:bodyPr/>
        <a:lstStyle/>
        <a:p>
          <a:endParaRPr lang="es-EC"/>
        </a:p>
      </dgm:t>
    </dgm:pt>
    <dgm:pt modelId="{7CBB450E-FAB8-48CE-B1E6-3F85763BA62A}" type="pres">
      <dgm:prSet presAssocID="{F6BCD923-6C43-4168-8FC0-6858752B8603}" presName="node" presStyleLbl="node1" presStyleIdx="7" presStyleCnt="8">
        <dgm:presLayoutVars>
          <dgm:bulletEnabled val="1"/>
        </dgm:presLayoutVars>
      </dgm:prSet>
      <dgm:spPr/>
      <dgm:t>
        <a:bodyPr/>
        <a:lstStyle/>
        <a:p>
          <a:endParaRPr lang="es-EC"/>
        </a:p>
      </dgm:t>
    </dgm:pt>
  </dgm:ptLst>
  <dgm:cxnLst>
    <dgm:cxn modelId="{62166279-7731-45DF-89F4-F946567CBBC2}" type="presOf" srcId="{3030E675-E2F9-4A14-8B3C-54E619F80C57}" destId="{2290E375-A44C-4437-BDD6-2790F586CADB}" srcOrd="0" destOrd="0" presId="urn:microsoft.com/office/officeart/2005/8/layout/process5"/>
    <dgm:cxn modelId="{69D5378F-15B5-41E0-BADF-929BFC24003F}" type="presOf" srcId="{9006441F-3744-4123-9763-13EAD58B215F}" destId="{E256181B-50EA-434E-B135-5EE721E399EB}" srcOrd="1" destOrd="0" presId="urn:microsoft.com/office/officeart/2005/8/layout/process5"/>
    <dgm:cxn modelId="{0DED2AD7-7BF9-440E-968C-9B0029E5BB1E}" srcId="{140AE6BF-0D63-4721-80E0-BF3F8FEA5C3F}" destId="{B1E659CD-A6D3-4331-B5A2-69A224565443}" srcOrd="0" destOrd="0" parTransId="{8F6D6055-D5A4-4C82-BB8D-05E3514B5AC3}" sibTransId="{1807F303-7595-487B-A575-9BA9FC2026BB}"/>
    <dgm:cxn modelId="{F00B9519-570F-440F-8695-B5AE5BBBE846}" srcId="{140AE6BF-0D63-4721-80E0-BF3F8FEA5C3F}" destId="{F6BCD923-6C43-4168-8FC0-6858752B8603}" srcOrd="7" destOrd="0" parTransId="{76938C39-BEBB-4FA7-8435-B2FAF78AAF3F}" sibTransId="{6231C0F4-648E-4ACB-83C3-E733CCC41E78}"/>
    <dgm:cxn modelId="{7ECD35F3-698A-4BF8-B461-099CEB42D768}" type="presOf" srcId="{07F0FD81-E667-4AFE-B7B7-47D31F6C887E}" destId="{4330C2EF-6D0A-4F21-84C3-9496E97A2A01}" srcOrd="1" destOrd="0" presId="urn:microsoft.com/office/officeart/2005/8/layout/process5"/>
    <dgm:cxn modelId="{A6AFB998-97C7-41B5-A20A-CB6426F89659}" type="presOf" srcId="{8943746E-52B5-43DF-98AB-8503457F847A}" destId="{F54DFF18-5E11-4ED0-9CB6-6E216D00F96F}" srcOrd="0" destOrd="0" presId="urn:microsoft.com/office/officeart/2005/8/layout/process5"/>
    <dgm:cxn modelId="{12EAC8B1-6262-4DD4-860E-9B017C02EA2A}" type="presOf" srcId="{B1E659CD-A6D3-4331-B5A2-69A224565443}" destId="{27C648A0-A7DF-4E35-9D23-4BF00153F93C}" srcOrd="0" destOrd="0" presId="urn:microsoft.com/office/officeart/2005/8/layout/process5"/>
    <dgm:cxn modelId="{F6249719-14B2-44FB-9E7E-B80D8100E172}" type="presOf" srcId="{07F0FD81-E667-4AFE-B7B7-47D31F6C887E}" destId="{3647B906-C4B2-48D4-9ADF-BBE0F839183D}" srcOrd="0" destOrd="0" presId="urn:microsoft.com/office/officeart/2005/8/layout/process5"/>
    <dgm:cxn modelId="{BC2BC767-85F7-4E9C-8E1B-4EEB0387114A}" type="presOf" srcId="{9006441F-3744-4123-9763-13EAD58B215F}" destId="{78F5877F-4AC9-4FEF-A411-F44DB087A9E9}" srcOrd="0" destOrd="0" presId="urn:microsoft.com/office/officeart/2005/8/layout/process5"/>
    <dgm:cxn modelId="{F85C54D7-BC3B-4DAD-B4CF-742A34677100}" srcId="{140AE6BF-0D63-4721-80E0-BF3F8FEA5C3F}" destId="{21E7AD5E-A1AD-4FE3-9544-BA31902AFEF6}" srcOrd="2" destOrd="0" parTransId="{F851833D-B880-4B70-B127-09CE426216DB}" sibTransId="{3030E675-E2F9-4A14-8B3C-54E619F80C57}"/>
    <dgm:cxn modelId="{7A6F6545-AF2A-4473-9CBA-211B5C50A513}" srcId="{140AE6BF-0D63-4721-80E0-BF3F8FEA5C3F}" destId="{F6076382-B00D-4748-A519-6754E1AE2CEA}" srcOrd="1" destOrd="0" parTransId="{B625EFF6-4BF4-41D8-8C4E-7ACFEAD603BC}" sibTransId="{9006441F-3744-4123-9763-13EAD58B215F}"/>
    <dgm:cxn modelId="{155FF96E-9681-419B-B691-58D2B7AAE77D}" type="presOf" srcId="{140AE6BF-0D63-4721-80E0-BF3F8FEA5C3F}" destId="{539239C1-4C38-4525-AD59-CEDBB9A7E4C1}" srcOrd="0" destOrd="0" presId="urn:microsoft.com/office/officeart/2005/8/layout/process5"/>
    <dgm:cxn modelId="{8C7F9CEB-E936-4399-9D76-6EC178714206}" type="presOf" srcId="{14915BFE-8F26-4BAC-8C87-70FE0311EE1B}" destId="{D203B475-73B9-48F4-A21D-EBD6911982D4}" srcOrd="0" destOrd="0" presId="urn:microsoft.com/office/officeart/2005/8/layout/process5"/>
    <dgm:cxn modelId="{A676BE85-A4E8-41CE-BD8B-3D363E51E086}" type="presOf" srcId="{FD36E1BE-7BA0-46C8-BD03-34994FC2FA1A}" destId="{D72D91A2-366D-46EE-86B2-DFF708DAF29B}" srcOrd="0" destOrd="0" presId="urn:microsoft.com/office/officeart/2005/8/layout/process5"/>
    <dgm:cxn modelId="{B455626E-3E08-4DD7-B6B5-7C8BFC2972E9}" type="presOf" srcId="{21E7AD5E-A1AD-4FE3-9544-BA31902AFEF6}" destId="{571BD83A-BC55-493C-8794-A1EAFFF2BB9A}" srcOrd="0" destOrd="0" presId="urn:microsoft.com/office/officeart/2005/8/layout/process5"/>
    <dgm:cxn modelId="{9B0C0DB5-17F4-4DC1-B53D-052366461D89}" type="presOf" srcId="{DC6B8674-7BE0-443A-B9DB-A072B4A664E3}" destId="{0BD8CB81-1D25-4B02-AF16-2FA2D27ADB99}" srcOrd="0" destOrd="0" presId="urn:microsoft.com/office/officeart/2005/8/layout/process5"/>
    <dgm:cxn modelId="{6108EA14-2C46-461C-AB81-EB5AB2F56B91}" type="presOf" srcId="{E8B44AD5-0A11-4A9E-AC81-5B9F7A34E030}" destId="{77425154-BF6A-41DF-B95B-C6833AEE4787}" srcOrd="0" destOrd="0" presId="urn:microsoft.com/office/officeart/2005/8/layout/process5"/>
    <dgm:cxn modelId="{696580D6-F0DA-4FC0-8472-5075DCA26869}" type="presOf" srcId="{3044A85B-EED5-4F30-A2EA-4464D7AA4528}" destId="{8FD30590-D6EB-49D1-9673-543D94CB1224}" srcOrd="0" destOrd="0" presId="urn:microsoft.com/office/officeart/2005/8/layout/process5"/>
    <dgm:cxn modelId="{1DBA1E40-7752-47F6-AF28-7E139CD53798}" type="presOf" srcId="{1807F303-7595-487B-A575-9BA9FC2026BB}" destId="{DFA1CD68-F1D4-4607-9E7F-75CA2FD0760D}" srcOrd="0" destOrd="0" presId="urn:microsoft.com/office/officeart/2005/8/layout/process5"/>
    <dgm:cxn modelId="{7B507089-05B2-4419-9950-BF0B439F4D57}" srcId="{140AE6BF-0D63-4721-80E0-BF3F8FEA5C3F}" destId="{14915BFE-8F26-4BAC-8C87-70FE0311EE1B}" srcOrd="4" destOrd="0" parTransId="{5C020E09-36B3-45AB-A911-467686EDFBF6}" sibTransId="{3044A85B-EED5-4F30-A2EA-4464D7AA4528}"/>
    <dgm:cxn modelId="{2F530FC1-9CA0-44CA-86CF-BD6DDE614BF6}" srcId="{140AE6BF-0D63-4721-80E0-BF3F8FEA5C3F}" destId="{DC6B8674-7BE0-443A-B9DB-A072B4A664E3}" srcOrd="5" destOrd="0" parTransId="{5F8C2629-4937-4BDA-8148-1299994AF3FF}" sibTransId="{07F0FD81-E667-4AFE-B7B7-47D31F6C887E}"/>
    <dgm:cxn modelId="{2E732D05-48A6-4241-B69C-00D79D8E12E2}" type="presOf" srcId="{F6076382-B00D-4748-A519-6754E1AE2CEA}" destId="{58C28172-9736-4691-B7A4-03518FDB3D58}" srcOrd="0" destOrd="0" presId="urn:microsoft.com/office/officeart/2005/8/layout/process5"/>
    <dgm:cxn modelId="{480F4D31-BA37-4024-809A-8DE0693F7941}" type="presOf" srcId="{06191A32-47C2-4AAB-A8D8-886A8AA62BC1}" destId="{046EE8C4-F098-4525-B50B-B48D47D8288E}" srcOrd="0" destOrd="0" presId="urn:microsoft.com/office/officeart/2005/8/layout/process5"/>
    <dgm:cxn modelId="{C751458E-15BA-4CBC-B07F-1424E341D71B}" type="presOf" srcId="{3044A85B-EED5-4F30-A2EA-4464D7AA4528}" destId="{59E2FE43-0D71-4109-AB34-DEBF88019E04}" srcOrd="1" destOrd="0" presId="urn:microsoft.com/office/officeart/2005/8/layout/process5"/>
    <dgm:cxn modelId="{4CADFEB6-80AA-4BD4-81E0-0A55623FDA1B}" srcId="{140AE6BF-0D63-4721-80E0-BF3F8FEA5C3F}" destId="{FD36E1BE-7BA0-46C8-BD03-34994FC2FA1A}" srcOrd="3" destOrd="0" parTransId="{C7944E8B-8F4C-4F2E-9BE4-E93665F7B67D}" sibTransId="{8943746E-52B5-43DF-98AB-8503457F847A}"/>
    <dgm:cxn modelId="{D19E3C4C-60C1-4D23-AA5F-718F32195739}" srcId="{140AE6BF-0D63-4721-80E0-BF3F8FEA5C3F}" destId="{06191A32-47C2-4AAB-A8D8-886A8AA62BC1}" srcOrd="6" destOrd="0" parTransId="{24B29496-4405-49CD-8967-5ECF7D0E680F}" sibTransId="{E8B44AD5-0A11-4A9E-AC81-5B9F7A34E030}"/>
    <dgm:cxn modelId="{EB57717C-9E74-43DD-9EE3-9A31E26349C0}" type="presOf" srcId="{E8B44AD5-0A11-4A9E-AC81-5B9F7A34E030}" destId="{BCA41FFF-BDBE-480E-95D8-98826691FFA0}" srcOrd="1" destOrd="0" presId="urn:microsoft.com/office/officeart/2005/8/layout/process5"/>
    <dgm:cxn modelId="{FA8CAC6F-CDA1-4A47-9C7B-166FCA26159C}" type="presOf" srcId="{8943746E-52B5-43DF-98AB-8503457F847A}" destId="{83AC070A-D4A6-4CD2-B737-B66F121DBFFF}" srcOrd="1" destOrd="0" presId="urn:microsoft.com/office/officeart/2005/8/layout/process5"/>
    <dgm:cxn modelId="{5655D73A-4644-41E3-87FC-FB98ACB883DF}" type="presOf" srcId="{F6BCD923-6C43-4168-8FC0-6858752B8603}" destId="{7CBB450E-FAB8-48CE-B1E6-3F85763BA62A}" srcOrd="0" destOrd="0" presId="urn:microsoft.com/office/officeart/2005/8/layout/process5"/>
    <dgm:cxn modelId="{220A5794-A541-4CAD-A46C-919338335293}" type="presOf" srcId="{3030E675-E2F9-4A14-8B3C-54E619F80C57}" destId="{80837934-2DF2-4670-BC72-3276BAD1EA70}" srcOrd="1" destOrd="0" presId="urn:microsoft.com/office/officeart/2005/8/layout/process5"/>
    <dgm:cxn modelId="{AF6150AF-4C3A-4ABA-9FC0-D2AF80863566}" type="presOf" srcId="{1807F303-7595-487B-A575-9BA9FC2026BB}" destId="{BCA3B437-F1C4-434D-920B-686BD840C501}" srcOrd="1" destOrd="0" presId="urn:microsoft.com/office/officeart/2005/8/layout/process5"/>
    <dgm:cxn modelId="{2495A02D-3E63-4DC8-989F-670FFEC7FE86}" type="presParOf" srcId="{539239C1-4C38-4525-AD59-CEDBB9A7E4C1}" destId="{27C648A0-A7DF-4E35-9D23-4BF00153F93C}" srcOrd="0" destOrd="0" presId="urn:microsoft.com/office/officeart/2005/8/layout/process5"/>
    <dgm:cxn modelId="{CE0CAB6A-17BF-4BAB-8B44-AB0C67BDB292}" type="presParOf" srcId="{539239C1-4C38-4525-AD59-CEDBB9A7E4C1}" destId="{DFA1CD68-F1D4-4607-9E7F-75CA2FD0760D}" srcOrd="1" destOrd="0" presId="urn:microsoft.com/office/officeart/2005/8/layout/process5"/>
    <dgm:cxn modelId="{362D4695-77BB-4D38-95D1-F81DC52D502D}" type="presParOf" srcId="{DFA1CD68-F1D4-4607-9E7F-75CA2FD0760D}" destId="{BCA3B437-F1C4-434D-920B-686BD840C501}" srcOrd="0" destOrd="0" presId="urn:microsoft.com/office/officeart/2005/8/layout/process5"/>
    <dgm:cxn modelId="{EADF171D-D542-4852-BD5C-15D49C8E2E2F}" type="presParOf" srcId="{539239C1-4C38-4525-AD59-CEDBB9A7E4C1}" destId="{58C28172-9736-4691-B7A4-03518FDB3D58}" srcOrd="2" destOrd="0" presId="urn:microsoft.com/office/officeart/2005/8/layout/process5"/>
    <dgm:cxn modelId="{FAE19072-F705-43BB-B07B-B8E1A9DB3779}" type="presParOf" srcId="{539239C1-4C38-4525-AD59-CEDBB9A7E4C1}" destId="{78F5877F-4AC9-4FEF-A411-F44DB087A9E9}" srcOrd="3" destOrd="0" presId="urn:microsoft.com/office/officeart/2005/8/layout/process5"/>
    <dgm:cxn modelId="{3DFAF4F7-70A6-423B-8419-A2C1EE97D0E8}" type="presParOf" srcId="{78F5877F-4AC9-4FEF-A411-F44DB087A9E9}" destId="{E256181B-50EA-434E-B135-5EE721E399EB}" srcOrd="0" destOrd="0" presId="urn:microsoft.com/office/officeart/2005/8/layout/process5"/>
    <dgm:cxn modelId="{7BA30BA1-02A6-44BC-B1F3-07199E055A95}" type="presParOf" srcId="{539239C1-4C38-4525-AD59-CEDBB9A7E4C1}" destId="{571BD83A-BC55-493C-8794-A1EAFFF2BB9A}" srcOrd="4" destOrd="0" presId="urn:microsoft.com/office/officeart/2005/8/layout/process5"/>
    <dgm:cxn modelId="{0E7F9519-447C-4584-AA60-6CFA408A84BA}" type="presParOf" srcId="{539239C1-4C38-4525-AD59-CEDBB9A7E4C1}" destId="{2290E375-A44C-4437-BDD6-2790F586CADB}" srcOrd="5" destOrd="0" presId="urn:microsoft.com/office/officeart/2005/8/layout/process5"/>
    <dgm:cxn modelId="{A4463A65-F628-497D-B52C-FC03FDDAB309}" type="presParOf" srcId="{2290E375-A44C-4437-BDD6-2790F586CADB}" destId="{80837934-2DF2-4670-BC72-3276BAD1EA70}" srcOrd="0" destOrd="0" presId="urn:microsoft.com/office/officeart/2005/8/layout/process5"/>
    <dgm:cxn modelId="{E80738AB-99F3-4014-98E1-36576DA6DFFD}" type="presParOf" srcId="{539239C1-4C38-4525-AD59-CEDBB9A7E4C1}" destId="{D72D91A2-366D-46EE-86B2-DFF708DAF29B}" srcOrd="6" destOrd="0" presId="urn:microsoft.com/office/officeart/2005/8/layout/process5"/>
    <dgm:cxn modelId="{0C3D34DE-20BD-4F8E-B1BD-5F2788D60C39}" type="presParOf" srcId="{539239C1-4C38-4525-AD59-CEDBB9A7E4C1}" destId="{F54DFF18-5E11-4ED0-9CB6-6E216D00F96F}" srcOrd="7" destOrd="0" presId="urn:microsoft.com/office/officeart/2005/8/layout/process5"/>
    <dgm:cxn modelId="{FFBFDAC4-998C-4B5D-95F1-8EF802CE886C}" type="presParOf" srcId="{F54DFF18-5E11-4ED0-9CB6-6E216D00F96F}" destId="{83AC070A-D4A6-4CD2-B737-B66F121DBFFF}" srcOrd="0" destOrd="0" presId="urn:microsoft.com/office/officeart/2005/8/layout/process5"/>
    <dgm:cxn modelId="{0FEC718A-FF27-4F45-889D-A09A390244F4}" type="presParOf" srcId="{539239C1-4C38-4525-AD59-CEDBB9A7E4C1}" destId="{D203B475-73B9-48F4-A21D-EBD6911982D4}" srcOrd="8" destOrd="0" presId="urn:microsoft.com/office/officeart/2005/8/layout/process5"/>
    <dgm:cxn modelId="{E4687C2A-D99D-4C4C-8113-B1AB20994CFE}" type="presParOf" srcId="{539239C1-4C38-4525-AD59-CEDBB9A7E4C1}" destId="{8FD30590-D6EB-49D1-9673-543D94CB1224}" srcOrd="9" destOrd="0" presId="urn:microsoft.com/office/officeart/2005/8/layout/process5"/>
    <dgm:cxn modelId="{8686CBE1-8DC1-4BD0-A85B-637986CF16AC}" type="presParOf" srcId="{8FD30590-D6EB-49D1-9673-543D94CB1224}" destId="{59E2FE43-0D71-4109-AB34-DEBF88019E04}" srcOrd="0" destOrd="0" presId="urn:microsoft.com/office/officeart/2005/8/layout/process5"/>
    <dgm:cxn modelId="{4E9FD9E0-CD11-4770-9B8C-CD9116D11B60}" type="presParOf" srcId="{539239C1-4C38-4525-AD59-CEDBB9A7E4C1}" destId="{0BD8CB81-1D25-4B02-AF16-2FA2D27ADB99}" srcOrd="10" destOrd="0" presId="urn:microsoft.com/office/officeart/2005/8/layout/process5"/>
    <dgm:cxn modelId="{35E4669C-5DCD-4048-A67B-0475C851FE13}" type="presParOf" srcId="{539239C1-4C38-4525-AD59-CEDBB9A7E4C1}" destId="{3647B906-C4B2-48D4-9ADF-BBE0F839183D}" srcOrd="11" destOrd="0" presId="urn:microsoft.com/office/officeart/2005/8/layout/process5"/>
    <dgm:cxn modelId="{1D0CC0C2-8ACC-4EA5-BCD8-C255610E4B45}" type="presParOf" srcId="{3647B906-C4B2-48D4-9ADF-BBE0F839183D}" destId="{4330C2EF-6D0A-4F21-84C3-9496E97A2A01}" srcOrd="0" destOrd="0" presId="urn:microsoft.com/office/officeart/2005/8/layout/process5"/>
    <dgm:cxn modelId="{35B10CB2-89D5-4E36-A02B-BAD54EF03B32}" type="presParOf" srcId="{539239C1-4C38-4525-AD59-CEDBB9A7E4C1}" destId="{046EE8C4-F098-4525-B50B-B48D47D8288E}" srcOrd="12" destOrd="0" presId="urn:microsoft.com/office/officeart/2005/8/layout/process5"/>
    <dgm:cxn modelId="{CC23C34F-9BFA-46B0-8B23-19E3E26A7B37}" type="presParOf" srcId="{539239C1-4C38-4525-AD59-CEDBB9A7E4C1}" destId="{77425154-BF6A-41DF-B95B-C6833AEE4787}" srcOrd="13" destOrd="0" presId="urn:microsoft.com/office/officeart/2005/8/layout/process5"/>
    <dgm:cxn modelId="{04AA8716-0DF7-4C6B-AD48-2CA37AECF41B}" type="presParOf" srcId="{77425154-BF6A-41DF-B95B-C6833AEE4787}" destId="{BCA41FFF-BDBE-480E-95D8-98826691FFA0}" srcOrd="0" destOrd="0" presId="urn:microsoft.com/office/officeart/2005/8/layout/process5"/>
    <dgm:cxn modelId="{6EC04D15-E25D-430A-BB1D-9AED80ECC46A}" type="presParOf" srcId="{539239C1-4C38-4525-AD59-CEDBB9A7E4C1}" destId="{7CBB450E-FAB8-48CE-B1E6-3F85763BA62A}"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22F4AF-DA11-408C-9B3A-F7D6A02B0C39}" type="doc">
      <dgm:prSet loTypeId="urn:microsoft.com/office/officeart/2005/8/layout/bProcess3" loCatId="process" qsTypeId="urn:microsoft.com/office/officeart/2005/8/quickstyle/3d1" qsCatId="3D" csTypeId="urn:microsoft.com/office/officeart/2005/8/colors/colorful1" csCatId="colorful" phldr="1"/>
      <dgm:spPr/>
      <dgm:t>
        <a:bodyPr/>
        <a:lstStyle/>
        <a:p>
          <a:endParaRPr lang="es-EC"/>
        </a:p>
      </dgm:t>
    </dgm:pt>
    <dgm:pt modelId="{C9D42A90-5B86-4E23-8C18-B447C156D8EA}">
      <dgm:prSet phldrT="[Texto]" custT="1"/>
      <dgm:spPr/>
      <dgm:t>
        <a:bodyPr/>
        <a:lstStyle/>
        <a:p>
          <a:r>
            <a:rPr lang="es-EC" sz="2000" dirty="0" smtClean="0">
              <a:solidFill>
                <a:schemeClr val="tx1"/>
              </a:solidFill>
            </a:rPr>
            <a:t>CLAVE 1: IDENTIFICAR LAS CARACTERÍSTICAS DEL CAMBIO</a:t>
          </a:r>
          <a:endParaRPr lang="es-EC" sz="2000" dirty="0">
            <a:solidFill>
              <a:schemeClr val="tx1"/>
            </a:solidFill>
          </a:endParaRPr>
        </a:p>
      </dgm:t>
    </dgm:pt>
    <dgm:pt modelId="{BD1EDEEB-F290-4A58-8CDB-C8AFFE566B7A}" type="parTrans" cxnId="{EFB1BFEE-1F70-4821-AC95-A12B5EC3BA38}">
      <dgm:prSet/>
      <dgm:spPr/>
      <dgm:t>
        <a:bodyPr/>
        <a:lstStyle/>
        <a:p>
          <a:endParaRPr lang="es-EC" sz="1800">
            <a:solidFill>
              <a:schemeClr val="tx1"/>
            </a:solidFill>
          </a:endParaRPr>
        </a:p>
      </dgm:t>
    </dgm:pt>
    <dgm:pt modelId="{223C3716-B10C-47BA-8C0A-A5D2B74A1685}" type="sibTrans" cxnId="{EFB1BFEE-1F70-4821-AC95-A12B5EC3BA38}">
      <dgm:prSet custT="1"/>
      <dgm:spPr/>
      <dgm:t>
        <a:bodyPr/>
        <a:lstStyle/>
        <a:p>
          <a:endParaRPr lang="es-EC" sz="500">
            <a:solidFill>
              <a:schemeClr val="tx1"/>
            </a:solidFill>
          </a:endParaRPr>
        </a:p>
      </dgm:t>
    </dgm:pt>
    <dgm:pt modelId="{AF0EC22F-1D21-4A39-98D4-CA825EA6835D}">
      <dgm:prSet phldrT="[Texto]" custT="1"/>
      <dgm:spPr/>
      <dgm:t>
        <a:bodyPr/>
        <a:lstStyle/>
        <a:p>
          <a:r>
            <a:rPr lang="es-EC" sz="2000" dirty="0" smtClean="0">
              <a:solidFill>
                <a:schemeClr val="tx1"/>
              </a:solidFill>
            </a:rPr>
            <a:t>CLAVE 2: ANÁLISIS DE IMPACTO DE LOS ACTORES</a:t>
          </a:r>
          <a:endParaRPr lang="es-EC" sz="2000" dirty="0">
            <a:solidFill>
              <a:schemeClr val="tx1"/>
            </a:solidFill>
          </a:endParaRPr>
        </a:p>
      </dgm:t>
    </dgm:pt>
    <dgm:pt modelId="{8CC89AA0-D053-4199-A0A4-C06B7ECF0096}" type="parTrans" cxnId="{B6AC14A6-4E14-4D76-A9AC-3CDA12A45B4D}">
      <dgm:prSet/>
      <dgm:spPr/>
      <dgm:t>
        <a:bodyPr/>
        <a:lstStyle/>
        <a:p>
          <a:endParaRPr lang="es-EC" sz="1800">
            <a:solidFill>
              <a:schemeClr val="tx1"/>
            </a:solidFill>
          </a:endParaRPr>
        </a:p>
      </dgm:t>
    </dgm:pt>
    <dgm:pt modelId="{1620DF6A-546A-4103-8791-F601842221C0}" type="sibTrans" cxnId="{B6AC14A6-4E14-4D76-A9AC-3CDA12A45B4D}">
      <dgm:prSet custT="1"/>
      <dgm:spPr/>
      <dgm:t>
        <a:bodyPr/>
        <a:lstStyle/>
        <a:p>
          <a:endParaRPr lang="es-EC" sz="500">
            <a:solidFill>
              <a:schemeClr val="tx1"/>
            </a:solidFill>
          </a:endParaRPr>
        </a:p>
      </dgm:t>
    </dgm:pt>
    <dgm:pt modelId="{F2701426-C7AD-48F4-9869-8E52CE5B3285}">
      <dgm:prSet phldrT="[Texto]" custT="1"/>
      <dgm:spPr/>
      <dgm:t>
        <a:bodyPr/>
        <a:lstStyle/>
        <a:p>
          <a:r>
            <a:rPr lang="es-EC" sz="2000" dirty="0" smtClean="0">
              <a:solidFill>
                <a:schemeClr val="tx1"/>
              </a:solidFill>
            </a:rPr>
            <a:t>CLAVE 3: EVALUACIÓN DE LA ORGANIZACIÓN</a:t>
          </a:r>
          <a:endParaRPr lang="es-EC" sz="2000" dirty="0">
            <a:solidFill>
              <a:schemeClr val="tx1"/>
            </a:solidFill>
          </a:endParaRPr>
        </a:p>
      </dgm:t>
    </dgm:pt>
    <dgm:pt modelId="{9DA3B1EF-8533-474C-B647-04E424CFD43B}" type="parTrans" cxnId="{7D8C57BC-631E-4C15-84A5-60D7FCD9FF39}">
      <dgm:prSet/>
      <dgm:spPr/>
      <dgm:t>
        <a:bodyPr/>
        <a:lstStyle/>
        <a:p>
          <a:endParaRPr lang="es-EC" sz="1800">
            <a:solidFill>
              <a:schemeClr val="tx1"/>
            </a:solidFill>
          </a:endParaRPr>
        </a:p>
      </dgm:t>
    </dgm:pt>
    <dgm:pt modelId="{063218F8-B66D-439C-AA84-BD5DC9C16B03}" type="sibTrans" cxnId="{7D8C57BC-631E-4C15-84A5-60D7FCD9FF39}">
      <dgm:prSet custT="1"/>
      <dgm:spPr/>
      <dgm:t>
        <a:bodyPr/>
        <a:lstStyle/>
        <a:p>
          <a:endParaRPr lang="es-EC" sz="500">
            <a:solidFill>
              <a:schemeClr val="tx1"/>
            </a:solidFill>
          </a:endParaRPr>
        </a:p>
      </dgm:t>
    </dgm:pt>
    <dgm:pt modelId="{EFA7A25C-05E2-4A22-9DCE-4E5ED7D61484}">
      <dgm:prSet phldrT="[Texto]" custT="1"/>
      <dgm:spPr/>
      <dgm:t>
        <a:bodyPr/>
        <a:lstStyle/>
        <a:p>
          <a:r>
            <a:rPr lang="es-EC" sz="2000" dirty="0" smtClean="0">
              <a:solidFill>
                <a:schemeClr val="tx1"/>
              </a:solidFill>
            </a:rPr>
            <a:t>CLAVE 4: EVALUACIÓN DE LOS RIESGOS DEL PROYECTO</a:t>
          </a:r>
          <a:endParaRPr lang="es-EC" sz="2000" dirty="0">
            <a:solidFill>
              <a:schemeClr val="tx1"/>
            </a:solidFill>
          </a:endParaRPr>
        </a:p>
      </dgm:t>
    </dgm:pt>
    <dgm:pt modelId="{E6157F03-FFFE-4528-9EA9-59E0596C1BDA}" type="parTrans" cxnId="{B67444F9-BB2D-4D72-909E-64935FBA0B9D}">
      <dgm:prSet/>
      <dgm:spPr/>
      <dgm:t>
        <a:bodyPr/>
        <a:lstStyle/>
        <a:p>
          <a:endParaRPr lang="es-EC" sz="1800">
            <a:solidFill>
              <a:schemeClr val="tx1"/>
            </a:solidFill>
          </a:endParaRPr>
        </a:p>
      </dgm:t>
    </dgm:pt>
    <dgm:pt modelId="{B826B39A-CCE5-479F-AF90-8C85E4561481}" type="sibTrans" cxnId="{B67444F9-BB2D-4D72-909E-64935FBA0B9D}">
      <dgm:prSet custT="1"/>
      <dgm:spPr/>
      <dgm:t>
        <a:bodyPr/>
        <a:lstStyle/>
        <a:p>
          <a:endParaRPr lang="es-EC" sz="500">
            <a:solidFill>
              <a:schemeClr val="tx1"/>
            </a:solidFill>
          </a:endParaRPr>
        </a:p>
      </dgm:t>
    </dgm:pt>
    <dgm:pt modelId="{B6CA8B3E-00B1-46B5-B46F-3B3E82E325F4}">
      <dgm:prSet phldrT="[Texto]" custT="1"/>
      <dgm:spPr/>
      <dgm:t>
        <a:bodyPr/>
        <a:lstStyle/>
        <a:p>
          <a:r>
            <a:rPr lang="es-EC" sz="2000" dirty="0" smtClean="0">
              <a:solidFill>
                <a:schemeClr val="tx1"/>
              </a:solidFill>
            </a:rPr>
            <a:t>CLAVE 5: IDENTIFICACIÓN DE TÁCTICAS ESPECIALES</a:t>
          </a:r>
          <a:endParaRPr lang="es-EC" sz="2000" dirty="0">
            <a:solidFill>
              <a:schemeClr val="tx1"/>
            </a:solidFill>
          </a:endParaRPr>
        </a:p>
      </dgm:t>
    </dgm:pt>
    <dgm:pt modelId="{C97021BD-126C-4F0B-A1A7-05ADE4B48791}" type="parTrans" cxnId="{FFB83868-62AE-4759-A51C-C5940A131C55}">
      <dgm:prSet/>
      <dgm:spPr/>
      <dgm:t>
        <a:bodyPr/>
        <a:lstStyle/>
        <a:p>
          <a:endParaRPr lang="es-EC" sz="1800">
            <a:solidFill>
              <a:schemeClr val="tx1"/>
            </a:solidFill>
          </a:endParaRPr>
        </a:p>
      </dgm:t>
    </dgm:pt>
    <dgm:pt modelId="{79C7208A-9F4F-404D-B13D-EE562C91AE0F}" type="sibTrans" cxnId="{FFB83868-62AE-4759-A51C-C5940A131C55}">
      <dgm:prSet custT="1"/>
      <dgm:spPr/>
      <dgm:t>
        <a:bodyPr/>
        <a:lstStyle/>
        <a:p>
          <a:endParaRPr lang="es-EC" sz="500">
            <a:solidFill>
              <a:schemeClr val="tx1"/>
            </a:solidFill>
          </a:endParaRPr>
        </a:p>
      </dgm:t>
    </dgm:pt>
    <dgm:pt modelId="{E33EEA13-45A5-40AF-AD09-CA2EC7A2AE9B}">
      <dgm:prSet custT="1"/>
      <dgm:spPr/>
      <dgm:t>
        <a:bodyPr/>
        <a:lstStyle/>
        <a:p>
          <a:r>
            <a:rPr lang="es-EC" sz="2000" dirty="0" smtClean="0">
              <a:solidFill>
                <a:schemeClr val="tx1"/>
              </a:solidFill>
            </a:rPr>
            <a:t>CLAVE 6: PRESENTACIÓN DE LA ESTRATEGIA</a:t>
          </a:r>
          <a:endParaRPr lang="es-EC" sz="2000" dirty="0">
            <a:solidFill>
              <a:schemeClr val="tx1"/>
            </a:solidFill>
          </a:endParaRPr>
        </a:p>
      </dgm:t>
    </dgm:pt>
    <dgm:pt modelId="{7E90CE1C-047B-4A37-897F-9BD4450FB57B}" type="parTrans" cxnId="{EA5D7F91-74C5-46DB-A532-0F2F941E3CAB}">
      <dgm:prSet/>
      <dgm:spPr/>
      <dgm:t>
        <a:bodyPr/>
        <a:lstStyle/>
        <a:p>
          <a:endParaRPr lang="es-EC" sz="1800">
            <a:solidFill>
              <a:schemeClr val="tx1"/>
            </a:solidFill>
          </a:endParaRPr>
        </a:p>
      </dgm:t>
    </dgm:pt>
    <dgm:pt modelId="{1B68808B-480F-40C0-A2F0-F59F1FBFCC75}" type="sibTrans" cxnId="{EA5D7F91-74C5-46DB-A532-0F2F941E3CAB}">
      <dgm:prSet/>
      <dgm:spPr/>
      <dgm:t>
        <a:bodyPr/>
        <a:lstStyle/>
        <a:p>
          <a:endParaRPr lang="es-EC" sz="1800">
            <a:solidFill>
              <a:schemeClr val="tx1"/>
            </a:solidFill>
          </a:endParaRPr>
        </a:p>
      </dgm:t>
    </dgm:pt>
    <dgm:pt modelId="{B5EB2324-47FD-4A0E-AD54-38B0696D873A}" type="pres">
      <dgm:prSet presAssocID="{9622F4AF-DA11-408C-9B3A-F7D6A02B0C39}" presName="Name0" presStyleCnt="0">
        <dgm:presLayoutVars>
          <dgm:dir/>
          <dgm:resizeHandles val="exact"/>
        </dgm:presLayoutVars>
      </dgm:prSet>
      <dgm:spPr/>
      <dgm:t>
        <a:bodyPr/>
        <a:lstStyle/>
        <a:p>
          <a:endParaRPr lang="es-ES"/>
        </a:p>
      </dgm:t>
    </dgm:pt>
    <dgm:pt modelId="{B31D822C-7EBA-404B-9DB4-FFFF45C81568}" type="pres">
      <dgm:prSet presAssocID="{C9D42A90-5B86-4E23-8C18-B447C156D8EA}" presName="node" presStyleLbl="node1" presStyleIdx="0" presStyleCnt="6">
        <dgm:presLayoutVars>
          <dgm:bulletEnabled val="1"/>
        </dgm:presLayoutVars>
      </dgm:prSet>
      <dgm:spPr/>
      <dgm:t>
        <a:bodyPr/>
        <a:lstStyle/>
        <a:p>
          <a:endParaRPr lang="es-EC"/>
        </a:p>
      </dgm:t>
    </dgm:pt>
    <dgm:pt modelId="{4C99DA0C-685F-4ED5-B2AD-84EEE0527C25}" type="pres">
      <dgm:prSet presAssocID="{223C3716-B10C-47BA-8C0A-A5D2B74A1685}" presName="sibTrans" presStyleLbl="sibTrans1D1" presStyleIdx="0" presStyleCnt="5"/>
      <dgm:spPr/>
      <dgm:t>
        <a:bodyPr/>
        <a:lstStyle/>
        <a:p>
          <a:endParaRPr lang="es-ES"/>
        </a:p>
      </dgm:t>
    </dgm:pt>
    <dgm:pt modelId="{6A84097B-9D85-4AD8-A780-36A740C0DD68}" type="pres">
      <dgm:prSet presAssocID="{223C3716-B10C-47BA-8C0A-A5D2B74A1685}" presName="connectorText" presStyleLbl="sibTrans1D1" presStyleIdx="0" presStyleCnt="5"/>
      <dgm:spPr/>
      <dgm:t>
        <a:bodyPr/>
        <a:lstStyle/>
        <a:p>
          <a:endParaRPr lang="es-ES"/>
        </a:p>
      </dgm:t>
    </dgm:pt>
    <dgm:pt modelId="{365E7922-0C31-414F-B39B-EA7A1D352EC2}" type="pres">
      <dgm:prSet presAssocID="{AF0EC22F-1D21-4A39-98D4-CA825EA6835D}" presName="node" presStyleLbl="node1" presStyleIdx="1" presStyleCnt="6">
        <dgm:presLayoutVars>
          <dgm:bulletEnabled val="1"/>
        </dgm:presLayoutVars>
      </dgm:prSet>
      <dgm:spPr/>
      <dgm:t>
        <a:bodyPr/>
        <a:lstStyle/>
        <a:p>
          <a:endParaRPr lang="es-EC"/>
        </a:p>
      </dgm:t>
    </dgm:pt>
    <dgm:pt modelId="{57C4577E-2B77-408C-A59E-30EE7D4232C0}" type="pres">
      <dgm:prSet presAssocID="{1620DF6A-546A-4103-8791-F601842221C0}" presName="sibTrans" presStyleLbl="sibTrans1D1" presStyleIdx="1" presStyleCnt="5"/>
      <dgm:spPr/>
      <dgm:t>
        <a:bodyPr/>
        <a:lstStyle/>
        <a:p>
          <a:endParaRPr lang="es-ES"/>
        </a:p>
      </dgm:t>
    </dgm:pt>
    <dgm:pt modelId="{F7DC6478-E1E9-4234-B655-89A2E1661DC2}" type="pres">
      <dgm:prSet presAssocID="{1620DF6A-546A-4103-8791-F601842221C0}" presName="connectorText" presStyleLbl="sibTrans1D1" presStyleIdx="1" presStyleCnt="5"/>
      <dgm:spPr/>
      <dgm:t>
        <a:bodyPr/>
        <a:lstStyle/>
        <a:p>
          <a:endParaRPr lang="es-ES"/>
        </a:p>
      </dgm:t>
    </dgm:pt>
    <dgm:pt modelId="{75C96E6A-6A55-4161-AC1E-CA51318E4B22}" type="pres">
      <dgm:prSet presAssocID="{F2701426-C7AD-48F4-9869-8E52CE5B3285}" presName="node" presStyleLbl="node1" presStyleIdx="2" presStyleCnt="6">
        <dgm:presLayoutVars>
          <dgm:bulletEnabled val="1"/>
        </dgm:presLayoutVars>
      </dgm:prSet>
      <dgm:spPr/>
      <dgm:t>
        <a:bodyPr/>
        <a:lstStyle/>
        <a:p>
          <a:endParaRPr lang="es-EC"/>
        </a:p>
      </dgm:t>
    </dgm:pt>
    <dgm:pt modelId="{442B5940-A659-47D5-8D7D-1942E9BB59BD}" type="pres">
      <dgm:prSet presAssocID="{063218F8-B66D-439C-AA84-BD5DC9C16B03}" presName="sibTrans" presStyleLbl="sibTrans1D1" presStyleIdx="2" presStyleCnt="5"/>
      <dgm:spPr/>
      <dgm:t>
        <a:bodyPr/>
        <a:lstStyle/>
        <a:p>
          <a:endParaRPr lang="es-ES"/>
        </a:p>
      </dgm:t>
    </dgm:pt>
    <dgm:pt modelId="{222D8C66-56DB-4583-A23A-EEB94132B02F}" type="pres">
      <dgm:prSet presAssocID="{063218F8-B66D-439C-AA84-BD5DC9C16B03}" presName="connectorText" presStyleLbl="sibTrans1D1" presStyleIdx="2" presStyleCnt="5"/>
      <dgm:spPr/>
      <dgm:t>
        <a:bodyPr/>
        <a:lstStyle/>
        <a:p>
          <a:endParaRPr lang="es-ES"/>
        </a:p>
      </dgm:t>
    </dgm:pt>
    <dgm:pt modelId="{3DD2032D-33A2-4B37-BB29-A2CFFE87975B}" type="pres">
      <dgm:prSet presAssocID="{EFA7A25C-05E2-4A22-9DCE-4E5ED7D61484}" presName="node" presStyleLbl="node1" presStyleIdx="3" presStyleCnt="6">
        <dgm:presLayoutVars>
          <dgm:bulletEnabled val="1"/>
        </dgm:presLayoutVars>
      </dgm:prSet>
      <dgm:spPr/>
      <dgm:t>
        <a:bodyPr/>
        <a:lstStyle/>
        <a:p>
          <a:endParaRPr lang="es-EC"/>
        </a:p>
      </dgm:t>
    </dgm:pt>
    <dgm:pt modelId="{E77A012E-9138-4A0C-A0A2-A1F2428D0EDE}" type="pres">
      <dgm:prSet presAssocID="{B826B39A-CCE5-479F-AF90-8C85E4561481}" presName="sibTrans" presStyleLbl="sibTrans1D1" presStyleIdx="3" presStyleCnt="5"/>
      <dgm:spPr/>
      <dgm:t>
        <a:bodyPr/>
        <a:lstStyle/>
        <a:p>
          <a:endParaRPr lang="es-ES"/>
        </a:p>
      </dgm:t>
    </dgm:pt>
    <dgm:pt modelId="{7A5854BF-2886-4739-81A1-3706C0F3EE4E}" type="pres">
      <dgm:prSet presAssocID="{B826B39A-CCE5-479F-AF90-8C85E4561481}" presName="connectorText" presStyleLbl="sibTrans1D1" presStyleIdx="3" presStyleCnt="5"/>
      <dgm:spPr/>
      <dgm:t>
        <a:bodyPr/>
        <a:lstStyle/>
        <a:p>
          <a:endParaRPr lang="es-ES"/>
        </a:p>
      </dgm:t>
    </dgm:pt>
    <dgm:pt modelId="{27EDEBF6-7711-4C06-BA1A-FFFA4D88D5B2}" type="pres">
      <dgm:prSet presAssocID="{B6CA8B3E-00B1-46B5-B46F-3B3E82E325F4}" presName="node" presStyleLbl="node1" presStyleIdx="4" presStyleCnt="6">
        <dgm:presLayoutVars>
          <dgm:bulletEnabled val="1"/>
        </dgm:presLayoutVars>
      </dgm:prSet>
      <dgm:spPr/>
      <dgm:t>
        <a:bodyPr/>
        <a:lstStyle/>
        <a:p>
          <a:endParaRPr lang="es-EC"/>
        </a:p>
      </dgm:t>
    </dgm:pt>
    <dgm:pt modelId="{CAEC132A-C266-47A6-9B40-73CC49516542}" type="pres">
      <dgm:prSet presAssocID="{79C7208A-9F4F-404D-B13D-EE562C91AE0F}" presName="sibTrans" presStyleLbl="sibTrans1D1" presStyleIdx="4" presStyleCnt="5"/>
      <dgm:spPr/>
      <dgm:t>
        <a:bodyPr/>
        <a:lstStyle/>
        <a:p>
          <a:endParaRPr lang="es-ES"/>
        </a:p>
      </dgm:t>
    </dgm:pt>
    <dgm:pt modelId="{D229BDDA-6C56-4DAF-931D-A8A549E25048}" type="pres">
      <dgm:prSet presAssocID="{79C7208A-9F4F-404D-B13D-EE562C91AE0F}" presName="connectorText" presStyleLbl="sibTrans1D1" presStyleIdx="4" presStyleCnt="5"/>
      <dgm:spPr/>
      <dgm:t>
        <a:bodyPr/>
        <a:lstStyle/>
        <a:p>
          <a:endParaRPr lang="es-ES"/>
        </a:p>
      </dgm:t>
    </dgm:pt>
    <dgm:pt modelId="{4DFEB2FB-A18B-4C1F-99BF-45D3D28E6EDA}" type="pres">
      <dgm:prSet presAssocID="{E33EEA13-45A5-40AF-AD09-CA2EC7A2AE9B}" presName="node" presStyleLbl="node1" presStyleIdx="5" presStyleCnt="6">
        <dgm:presLayoutVars>
          <dgm:bulletEnabled val="1"/>
        </dgm:presLayoutVars>
      </dgm:prSet>
      <dgm:spPr/>
      <dgm:t>
        <a:bodyPr/>
        <a:lstStyle/>
        <a:p>
          <a:endParaRPr lang="es-EC"/>
        </a:p>
      </dgm:t>
    </dgm:pt>
  </dgm:ptLst>
  <dgm:cxnLst>
    <dgm:cxn modelId="{C47A4FD0-29C3-4239-8A43-3DE768D088F0}" type="presOf" srcId="{063218F8-B66D-439C-AA84-BD5DC9C16B03}" destId="{222D8C66-56DB-4583-A23A-EEB94132B02F}" srcOrd="1" destOrd="0" presId="urn:microsoft.com/office/officeart/2005/8/layout/bProcess3"/>
    <dgm:cxn modelId="{094C02A1-04BA-4399-B219-DC45FA6BE277}" type="presOf" srcId="{C9D42A90-5B86-4E23-8C18-B447C156D8EA}" destId="{B31D822C-7EBA-404B-9DB4-FFFF45C81568}" srcOrd="0" destOrd="0" presId="urn:microsoft.com/office/officeart/2005/8/layout/bProcess3"/>
    <dgm:cxn modelId="{B6AC14A6-4E14-4D76-A9AC-3CDA12A45B4D}" srcId="{9622F4AF-DA11-408C-9B3A-F7D6A02B0C39}" destId="{AF0EC22F-1D21-4A39-98D4-CA825EA6835D}" srcOrd="1" destOrd="0" parTransId="{8CC89AA0-D053-4199-A0A4-C06B7ECF0096}" sibTransId="{1620DF6A-546A-4103-8791-F601842221C0}"/>
    <dgm:cxn modelId="{7D8C57BC-631E-4C15-84A5-60D7FCD9FF39}" srcId="{9622F4AF-DA11-408C-9B3A-F7D6A02B0C39}" destId="{F2701426-C7AD-48F4-9869-8E52CE5B3285}" srcOrd="2" destOrd="0" parTransId="{9DA3B1EF-8533-474C-B647-04E424CFD43B}" sibTransId="{063218F8-B66D-439C-AA84-BD5DC9C16B03}"/>
    <dgm:cxn modelId="{9F859969-FB69-4054-8C00-EB7A7816F6C9}" type="presOf" srcId="{223C3716-B10C-47BA-8C0A-A5D2B74A1685}" destId="{6A84097B-9D85-4AD8-A780-36A740C0DD68}" srcOrd="1" destOrd="0" presId="urn:microsoft.com/office/officeart/2005/8/layout/bProcess3"/>
    <dgm:cxn modelId="{49F9EDF1-02B1-4584-AD21-7291B5B6EFF8}" type="presOf" srcId="{AF0EC22F-1D21-4A39-98D4-CA825EA6835D}" destId="{365E7922-0C31-414F-B39B-EA7A1D352EC2}" srcOrd="0" destOrd="0" presId="urn:microsoft.com/office/officeart/2005/8/layout/bProcess3"/>
    <dgm:cxn modelId="{A842ABB8-7C32-44CE-ADA6-FEDDCAF352DB}" type="presOf" srcId="{9622F4AF-DA11-408C-9B3A-F7D6A02B0C39}" destId="{B5EB2324-47FD-4A0E-AD54-38B0696D873A}" srcOrd="0" destOrd="0" presId="urn:microsoft.com/office/officeart/2005/8/layout/bProcess3"/>
    <dgm:cxn modelId="{8D40A560-DE41-4A64-86DB-9F6D22675A89}" type="presOf" srcId="{E33EEA13-45A5-40AF-AD09-CA2EC7A2AE9B}" destId="{4DFEB2FB-A18B-4C1F-99BF-45D3D28E6EDA}" srcOrd="0" destOrd="0" presId="urn:microsoft.com/office/officeart/2005/8/layout/bProcess3"/>
    <dgm:cxn modelId="{7F1563C5-6138-4B0C-9A37-A012F2B1C79D}" type="presOf" srcId="{063218F8-B66D-439C-AA84-BD5DC9C16B03}" destId="{442B5940-A659-47D5-8D7D-1942E9BB59BD}" srcOrd="0" destOrd="0" presId="urn:microsoft.com/office/officeart/2005/8/layout/bProcess3"/>
    <dgm:cxn modelId="{FD34D290-C1F7-4E95-BDF5-A1E9B75F38A7}" type="presOf" srcId="{79C7208A-9F4F-404D-B13D-EE562C91AE0F}" destId="{D229BDDA-6C56-4DAF-931D-A8A549E25048}" srcOrd="1" destOrd="0" presId="urn:microsoft.com/office/officeart/2005/8/layout/bProcess3"/>
    <dgm:cxn modelId="{692C462D-5DAB-4D8D-9517-F33CD4FA71E9}" type="presOf" srcId="{1620DF6A-546A-4103-8791-F601842221C0}" destId="{F7DC6478-E1E9-4234-B655-89A2E1661DC2}" srcOrd="1" destOrd="0" presId="urn:microsoft.com/office/officeart/2005/8/layout/bProcess3"/>
    <dgm:cxn modelId="{FC7DCE60-243F-4538-B203-54F477066D4A}" type="presOf" srcId="{F2701426-C7AD-48F4-9869-8E52CE5B3285}" destId="{75C96E6A-6A55-4161-AC1E-CA51318E4B22}" srcOrd="0" destOrd="0" presId="urn:microsoft.com/office/officeart/2005/8/layout/bProcess3"/>
    <dgm:cxn modelId="{86DF4855-E819-461F-B6AC-69D296029BC6}" type="presOf" srcId="{B826B39A-CCE5-479F-AF90-8C85E4561481}" destId="{7A5854BF-2886-4739-81A1-3706C0F3EE4E}" srcOrd="1" destOrd="0" presId="urn:microsoft.com/office/officeart/2005/8/layout/bProcess3"/>
    <dgm:cxn modelId="{73C2DCAD-CD27-4D9E-BDED-5D1E7CBBACA9}" type="presOf" srcId="{B6CA8B3E-00B1-46B5-B46F-3B3E82E325F4}" destId="{27EDEBF6-7711-4C06-BA1A-FFFA4D88D5B2}" srcOrd="0" destOrd="0" presId="urn:microsoft.com/office/officeart/2005/8/layout/bProcess3"/>
    <dgm:cxn modelId="{FFB83868-62AE-4759-A51C-C5940A131C55}" srcId="{9622F4AF-DA11-408C-9B3A-F7D6A02B0C39}" destId="{B6CA8B3E-00B1-46B5-B46F-3B3E82E325F4}" srcOrd="4" destOrd="0" parTransId="{C97021BD-126C-4F0B-A1A7-05ADE4B48791}" sibTransId="{79C7208A-9F4F-404D-B13D-EE562C91AE0F}"/>
    <dgm:cxn modelId="{B67444F9-BB2D-4D72-909E-64935FBA0B9D}" srcId="{9622F4AF-DA11-408C-9B3A-F7D6A02B0C39}" destId="{EFA7A25C-05E2-4A22-9DCE-4E5ED7D61484}" srcOrd="3" destOrd="0" parTransId="{E6157F03-FFFE-4528-9EA9-59E0596C1BDA}" sibTransId="{B826B39A-CCE5-479F-AF90-8C85E4561481}"/>
    <dgm:cxn modelId="{EA5D7F91-74C5-46DB-A532-0F2F941E3CAB}" srcId="{9622F4AF-DA11-408C-9B3A-F7D6A02B0C39}" destId="{E33EEA13-45A5-40AF-AD09-CA2EC7A2AE9B}" srcOrd="5" destOrd="0" parTransId="{7E90CE1C-047B-4A37-897F-9BD4450FB57B}" sibTransId="{1B68808B-480F-40C0-A2F0-F59F1FBFCC75}"/>
    <dgm:cxn modelId="{A858559D-9651-445C-95B2-6D2B9182A459}" type="presOf" srcId="{79C7208A-9F4F-404D-B13D-EE562C91AE0F}" destId="{CAEC132A-C266-47A6-9B40-73CC49516542}" srcOrd="0" destOrd="0" presId="urn:microsoft.com/office/officeart/2005/8/layout/bProcess3"/>
    <dgm:cxn modelId="{EFB1BFEE-1F70-4821-AC95-A12B5EC3BA38}" srcId="{9622F4AF-DA11-408C-9B3A-F7D6A02B0C39}" destId="{C9D42A90-5B86-4E23-8C18-B447C156D8EA}" srcOrd="0" destOrd="0" parTransId="{BD1EDEEB-F290-4A58-8CDB-C8AFFE566B7A}" sibTransId="{223C3716-B10C-47BA-8C0A-A5D2B74A1685}"/>
    <dgm:cxn modelId="{C3B5BC28-069E-440B-9CC0-5F7C520F250D}" type="presOf" srcId="{1620DF6A-546A-4103-8791-F601842221C0}" destId="{57C4577E-2B77-408C-A59E-30EE7D4232C0}" srcOrd="0" destOrd="0" presId="urn:microsoft.com/office/officeart/2005/8/layout/bProcess3"/>
    <dgm:cxn modelId="{B8A48600-4452-4D2A-9CA4-9CC42A2EAABD}" type="presOf" srcId="{EFA7A25C-05E2-4A22-9DCE-4E5ED7D61484}" destId="{3DD2032D-33A2-4B37-BB29-A2CFFE87975B}" srcOrd="0" destOrd="0" presId="urn:microsoft.com/office/officeart/2005/8/layout/bProcess3"/>
    <dgm:cxn modelId="{3600D1C5-9002-40B0-BF68-4247D598685D}" type="presOf" srcId="{223C3716-B10C-47BA-8C0A-A5D2B74A1685}" destId="{4C99DA0C-685F-4ED5-B2AD-84EEE0527C25}" srcOrd="0" destOrd="0" presId="urn:microsoft.com/office/officeart/2005/8/layout/bProcess3"/>
    <dgm:cxn modelId="{C4CD86C2-78A2-4219-B4C9-E4A54ED9B40F}" type="presOf" srcId="{B826B39A-CCE5-479F-AF90-8C85E4561481}" destId="{E77A012E-9138-4A0C-A0A2-A1F2428D0EDE}" srcOrd="0" destOrd="0" presId="urn:microsoft.com/office/officeart/2005/8/layout/bProcess3"/>
    <dgm:cxn modelId="{BAFA3014-7563-4B48-B5A5-5BA207C33753}" type="presParOf" srcId="{B5EB2324-47FD-4A0E-AD54-38B0696D873A}" destId="{B31D822C-7EBA-404B-9DB4-FFFF45C81568}" srcOrd="0" destOrd="0" presId="urn:microsoft.com/office/officeart/2005/8/layout/bProcess3"/>
    <dgm:cxn modelId="{DAF1B569-C1C3-4632-94F1-906B2C981B39}" type="presParOf" srcId="{B5EB2324-47FD-4A0E-AD54-38B0696D873A}" destId="{4C99DA0C-685F-4ED5-B2AD-84EEE0527C25}" srcOrd="1" destOrd="0" presId="urn:microsoft.com/office/officeart/2005/8/layout/bProcess3"/>
    <dgm:cxn modelId="{91CFF0E4-3371-4816-A25D-2FF409117CF4}" type="presParOf" srcId="{4C99DA0C-685F-4ED5-B2AD-84EEE0527C25}" destId="{6A84097B-9D85-4AD8-A780-36A740C0DD68}" srcOrd="0" destOrd="0" presId="urn:microsoft.com/office/officeart/2005/8/layout/bProcess3"/>
    <dgm:cxn modelId="{3E356639-4D39-4D2A-96CC-EBC34FD8FBF7}" type="presParOf" srcId="{B5EB2324-47FD-4A0E-AD54-38B0696D873A}" destId="{365E7922-0C31-414F-B39B-EA7A1D352EC2}" srcOrd="2" destOrd="0" presId="urn:microsoft.com/office/officeart/2005/8/layout/bProcess3"/>
    <dgm:cxn modelId="{B9FE06C2-906D-4B15-B2DA-44D394FECE88}" type="presParOf" srcId="{B5EB2324-47FD-4A0E-AD54-38B0696D873A}" destId="{57C4577E-2B77-408C-A59E-30EE7D4232C0}" srcOrd="3" destOrd="0" presId="urn:microsoft.com/office/officeart/2005/8/layout/bProcess3"/>
    <dgm:cxn modelId="{AAFD4702-BF06-43B4-A181-BE8143EA5FB8}" type="presParOf" srcId="{57C4577E-2B77-408C-A59E-30EE7D4232C0}" destId="{F7DC6478-E1E9-4234-B655-89A2E1661DC2}" srcOrd="0" destOrd="0" presId="urn:microsoft.com/office/officeart/2005/8/layout/bProcess3"/>
    <dgm:cxn modelId="{BBFDF72B-43A8-4560-8980-EA9DC881246F}" type="presParOf" srcId="{B5EB2324-47FD-4A0E-AD54-38B0696D873A}" destId="{75C96E6A-6A55-4161-AC1E-CA51318E4B22}" srcOrd="4" destOrd="0" presId="urn:microsoft.com/office/officeart/2005/8/layout/bProcess3"/>
    <dgm:cxn modelId="{DBF1A3D4-590F-44BD-B630-D104CBD4DDED}" type="presParOf" srcId="{B5EB2324-47FD-4A0E-AD54-38B0696D873A}" destId="{442B5940-A659-47D5-8D7D-1942E9BB59BD}" srcOrd="5" destOrd="0" presId="urn:microsoft.com/office/officeart/2005/8/layout/bProcess3"/>
    <dgm:cxn modelId="{F51E02B2-A7F3-45AA-A17E-152ED647F023}" type="presParOf" srcId="{442B5940-A659-47D5-8D7D-1942E9BB59BD}" destId="{222D8C66-56DB-4583-A23A-EEB94132B02F}" srcOrd="0" destOrd="0" presId="urn:microsoft.com/office/officeart/2005/8/layout/bProcess3"/>
    <dgm:cxn modelId="{BB0C42F9-CF04-44E5-BE2D-47A68ADF4DD4}" type="presParOf" srcId="{B5EB2324-47FD-4A0E-AD54-38B0696D873A}" destId="{3DD2032D-33A2-4B37-BB29-A2CFFE87975B}" srcOrd="6" destOrd="0" presId="urn:microsoft.com/office/officeart/2005/8/layout/bProcess3"/>
    <dgm:cxn modelId="{18E4A313-2E10-4E95-B5DC-610BB0D95651}" type="presParOf" srcId="{B5EB2324-47FD-4A0E-AD54-38B0696D873A}" destId="{E77A012E-9138-4A0C-A0A2-A1F2428D0EDE}" srcOrd="7" destOrd="0" presId="urn:microsoft.com/office/officeart/2005/8/layout/bProcess3"/>
    <dgm:cxn modelId="{D102560B-5CE5-448A-9454-1F7EAF084527}" type="presParOf" srcId="{E77A012E-9138-4A0C-A0A2-A1F2428D0EDE}" destId="{7A5854BF-2886-4739-81A1-3706C0F3EE4E}" srcOrd="0" destOrd="0" presId="urn:microsoft.com/office/officeart/2005/8/layout/bProcess3"/>
    <dgm:cxn modelId="{10966722-F789-4C5F-AFD1-71C52927E6F5}" type="presParOf" srcId="{B5EB2324-47FD-4A0E-AD54-38B0696D873A}" destId="{27EDEBF6-7711-4C06-BA1A-FFFA4D88D5B2}" srcOrd="8" destOrd="0" presId="urn:microsoft.com/office/officeart/2005/8/layout/bProcess3"/>
    <dgm:cxn modelId="{CD9087A4-5B04-40ED-997A-5958199DE399}" type="presParOf" srcId="{B5EB2324-47FD-4A0E-AD54-38B0696D873A}" destId="{CAEC132A-C266-47A6-9B40-73CC49516542}" srcOrd="9" destOrd="0" presId="urn:microsoft.com/office/officeart/2005/8/layout/bProcess3"/>
    <dgm:cxn modelId="{AB1AA4D5-9B78-4B6E-8A76-C0EB6B69AF21}" type="presParOf" srcId="{CAEC132A-C266-47A6-9B40-73CC49516542}" destId="{D229BDDA-6C56-4DAF-931D-A8A549E25048}" srcOrd="0" destOrd="0" presId="urn:microsoft.com/office/officeart/2005/8/layout/bProcess3"/>
    <dgm:cxn modelId="{05BFCCC7-7243-4B6B-807B-06F1C1420173}" type="presParOf" srcId="{B5EB2324-47FD-4A0E-AD54-38B0696D873A}" destId="{4DFEB2FB-A18B-4C1F-99BF-45D3D28E6EDA}"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B702B5-283D-4F56-ABA0-112463CAABD1}" type="doc">
      <dgm:prSet loTypeId="urn:microsoft.com/office/officeart/2005/8/layout/hProcess9" loCatId="process" qsTypeId="urn:microsoft.com/office/officeart/2005/8/quickstyle/3d1" qsCatId="3D" csTypeId="urn:microsoft.com/office/officeart/2005/8/colors/colorful1" csCatId="colorful" phldr="1"/>
      <dgm:spPr/>
    </dgm:pt>
    <dgm:pt modelId="{C037C1BA-7FD4-4153-B0B2-1CF75474C3E4}">
      <dgm:prSet phldrT="[Texto]"/>
      <dgm:spPr/>
      <dgm:t>
        <a:bodyPr/>
        <a:lstStyle/>
        <a:p>
          <a:r>
            <a:rPr lang="es-EC" dirty="0" smtClean="0"/>
            <a:t>Liderazgo del mercado</a:t>
          </a:r>
          <a:endParaRPr lang="es-EC" dirty="0"/>
        </a:p>
      </dgm:t>
    </dgm:pt>
    <dgm:pt modelId="{1C7FFCD7-C32E-46BA-8428-7A59401CF64E}" type="parTrans" cxnId="{33F616B4-846C-4CF6-8594-5FE86810A080}">
      <dgm:prSet/>
      <dgm:spPr/>
      <dgm:t>
        <a:bodyPr/>
        <a:lstStyle/>
        <a:p>
          <a:endParaRPr lang="es-EC"/>
        </a:p>
      </dgm:t>
    </dgm:pt>
    <dgm:pt modelId="{2BE505F3-121B-40AF-B517-DC46D47F4C4E}" type="sibTrans" cxnId="{33F616B4-846C-4CF6-8594-5FE86810A080}">
      <dgm:prSet/>
      <dgm:spPr/>
      <dgm:t>
        <a:bodyPr/>
        <a:lstStyle/>
        <a:p>
          <a:endParaRPr lang="es-EC"/>
        </a:p>
      </dgm:t>
    </dgm:pt>
    <dgm:pt modelId="{B9D5CC72-2BB8-4C0A-B4F4-33B13029F8B0}">
      <dgm:prSet phldrT="[Texto]"/>
      <dgm:spPr/>
      <dgm:t>
        <a:bodyPr/>
        <a:lstStyle/>
        <a:p>
          <a:r>
            <a:rPr lang="es-EC" dirty="0" smtClean="0"/>
            <a:t>Excelencia operativa</a:t>
          </a:r>
          <a:endParaRPr lang="es-EC" dirty="0"/>
        </a:p>
      </dgm:t>
    </dgm:pt>
    <dgm:pt modelId="{04D33160-910F-4EB8-AE75-E49B4EC3856C}" type="parTrans" cxnId="{3098A14C-29DB-4140-85E2-66B22E7A7A3A}">
      <dgm:prSet/>
      <dgm:spPr/>
      <dgm:t>
        <a:bodyPr/>
        <a:lstStyle/>
        <a:p>
          <a:endParaRPr lang="es-EC"/>
        </a:p>
      </dgm:t>
    </dgm:pt>
    <dgm:pt modelId="{A755E25C-42AF-4489-8ECD-008FBC4EA37E}" type="sibTrans" cxnId="{3098A14C-29DB-4140-85E2-66B22E7A7A3A}">
      <dgm:prSet/>
      <dgm:spPr/>
      <dgm:t>
        <a:bodyPr/>
        <a:lstStyle/>
        <a:p>
          <a:endParaRPr lang="es-EC"/>
        </a:p>
      </dgm:t>
    </dgm:pt>
    <dgm:pt modelId="{348CF53D-4DB7-4C68-B28C-6F9D868C1867}">
      <dgm:prSet phldrT="[Texto]"/>
      <dgm:spPr/>
      <dgm:t>
        <a:bodyPr/>
        <a:lstStyle/>
        <a:p>
          <a:r>
            <a:rPr lang="es-EC" dirty="0" smtClean="0"/>
            <a:t>Relación con el cliente</a:t>
          </a:r>
          <a:endParaRPr lang="es-EC" dirty="0"/>
        </a:p>
      </dgm:t>
    </dgm:pt>
    <dgm:pt modelId="{13824DBF-1C94-4186-83C4-C0D290C0F21E}" type="parTrans" cxnId="{600DF6F0-69E3-4814-B019-1FC466F9B7B6}">
      <dgm:prSet/>
      <dgm:spPr/>
      <dgm:t>
        <a:bodyPr/>
        <a:lstStyle/>
        <a:p>
          <a:endParaRPr lang="es-EC"/>
        </a:p>
      </dgm:t>
    </dgm:pt>
    <dgm:pt modelId="{7F788689-C345-4EA0-8CB2-74916C46A25C}" type="sibTrans" cxnId="{600DF6F0-69E3-4814-B019-1FC466F9B7B6}">
      <dgm:prSet/>
      <dgm:spPr/>
      <dgm:t>
        <a:bodyPr/>
        <a:lstStyle/>
        <a:p>
          <a:endParaRPr lang="es-EC"/>
        </a:p>
      </dgm:t>
    </dgm:pt>
    <dgm:pt modelId="{0D0816BE-9605-4053-83A6-970FF4CD59F7}" type="pres">
      <dgm:prSet presAssocID="{F9B702B5-283D-4F56-ABA0-112463CAABD1}" presName="CompostProcess" presStyleCnt="0">
        <dgm:presLayoutVars>
          <dgm:dir/>
          <dgm:resizeHandles val="exact"/>
        </dgm:presLayoutVars>
      </dgm:prSet>
      <dgm:spPr/>
    </dgm:pt>
    <dgm:pt modelId="{641ADD5B-A60E-44DD-A5E9-3AADF9E1BEA0}" type="pres">
      <dgm:prSet presAssocID="{F9B702B5-283D-4F56-ABA0-112463CAABD1}" presName="arrow" presStyleLbl="bgShp" presStyleIdx="0" presStyleCnt="1"/>
      <dgm:spPr/>
    </dgm:pt>
    <dgm:pt modelId="{B630E215-B9C4-45DA-A5D3-605417BAF5EA}" type="pres">
      <dgm:prSet presAssocID="{F9B702B5-283D-4F56-ABA0-112463CAABD1}" presName="linearProcess" presStyleCnt="0"/>
      <dgm:spPr/>
    </dgm:pt>
    <dgm:pt modelId="{6A584A8B-A606-4DD2-B7B3-0CB30F657FB5}" type="pres">
      <dgm:prSet presAssocID="{C037C1BA-7FD4-4153-B0B2-1CF75474C3E4}" presName="textNode" presStyleLbl="node1" presStyleIdx="0" presStyleCnt="3">
        <dgm:presLayoutVars>
          <dgm:bulletEnabled val="1"/>
        </dgm:presLayoutVars>
      </dgm:prSet>
      <dgm:spPr/>
      <dgm:t>
        <a:bodyPr/>
        <a:lstStyle/>
        <a:p>
          <a:endParaRPr lang="es-EC"/>
        </a:p>
      </dgm:t>
    </dgm:pt>
    <dgm:pt modelId="{F2E3C25C-6586-4CE9-815A-04097AE98494}" type="pres">
      <dgm:prSet presAssocID="{2BE505F3-121B-40AF-B517-DC46D47F4C4E}" presName="sibTrans" presStyleCnt="0"/>
      <dgm:spPr/>
    </dgm:pt>
    <dgm:pt modelId="{2F1E8C4D-E2ED-4C0E-9220-8C4A79DB99F8}" type="pres">
      <dgm:prSet presAssocID="{B9D5CC72-2BB8-4C0A-B4F4-33B13029F8B0}" presName="textNode" presStyleLbl="node1" presStyleIdx="1" presStyleCnt="3">
        <dgm:presLayoutVars>
          <dgm:bulletEnabled val="1"/>
        </dgm:presLayoutVars>
      </dgm:prSet>
      <dgm:spPr/>
      <dgm:t>
        <a:bodyPr/>
        <a:lstStyle/>
        <a:p>
          <a:endParaRPr lang="es-ES"/>
        </a:p>
      </dgm:t>
    </dgm:pt>
    <dgm:pt modelId="{4AB2A7A4-B90C-428A-B915-EA6A765D8B55}" type="pres">
      <dgm:prSet presAssocID="{A755E25C-42AF-4489-8ECD-008FBC4EA37E}" presName="sibTrans" presStyleCnt="0"/>
      <dgm:spPr/>
    </dgm:pt>
    <dgm:pt modelId="{AB4BE72E-511D-4B53-8AB7-518746E3FB39}" type="pres">
      <dgm:prSet presAssocID="{348CF53D-4DB7-4C68-B28C-6F9D868C1867}" presName="textNode" presStyleLbl="node1" presStyleIdx="2" presStyleCnt="3">
        <dgm:presLayoutVars>
          <dgm:bulletEnabled val="1"/>
        </dgm:presLayoutVars>
      </dgm:prSet>
      <dgm:spPr/>
      <dgm:t>
        <a:bodyPr/>
        <a:lstStyle/>
        <a:p>
          <a:endParaRPr lang="es-ES"/>
        </a:p>
      </dgm:t>
    </dgm:pt>
  </dgm:ptLst>
  <dgm:cxnLst>
    <dgm:cxn modelId="{BE33EA42-D952-4DBE-A8A1-6AA9711D4C80}" type="presOf" srcId="{C037C1BA-7FD4-4153-B0B2-1CF75474C3E4}" destId="{6A584A8B-A606-4DD2-B7B3-0CB30F657FB5}" srcOrd="0" destOrd="0" presId="urn:microsoft.com/office/officeart/2005/8/layout/hProcess9"/>
    <dgm:cxn modelId="{31BFD944-97C0-46CE-98DB-21444A4D8386}" type="presOf" srcId="{348CF53D-4DB7-4C68-B28C-6F9D868C1867}" destId="{AB4BE72E-511D-4B53-8AB7-518746E3FB39}" srcOrd="0" destOrd="0" presId="urn:microsoft.com/office/officeart/2005/8/layout/hProcess9"/>
    <dgm:cxn modelId="{1EB1C36C-B832-4F1E-9DD5-0700F8A2EE94}" type="presOf" srcId="{F9B702B5-283D-4F56-ABA0-112463CAABD1}" destId="{0D0816BE-9605-4053-83A6-970FF4CD59F7}" srcOrd="0" destOrd="0" presId="urn:microsoft.com/office/officeart/2005/8/layout/hProcess9"/>
    <dgm:cxn modelId="{3098A14C-29DB-4140-85E2-66B22E7A7A3A}" srcId="{F9B702B5-283D-4F56-ABA0-112463CAABD1}" destId="{B9D5CC72-2BB8-4C0A-B4F4-33B13029F8B0}" srcOrd="1" destOrd="0" parTransId="{04D33160-910F-4EB8-AE75-E49B4EC3856C}" sibTransId="{A755E25C-42AF-4489-8ECD-008FBC4EA37E}"/>
    <dgm:cxn modelId="{600DF6F0-69E3-4814-B019-1FC466F9B7B6}" srcId="{F9B702B5-283D-4F56-ABA0-112463CAABD1}" destId="{348CF53D-4DB7-4C68-B28C-6F9D868C1867}" srcOrd="2" destOrd="0" parTransId="{13824DBF-1C94-4186-83C4-C0D290C0F21E}" sibTransId="{7F788689-C345-4EA0-8CB2-74916C46A25C}"/>
    <dgm:cxn modelId="{33F616B4-846C-4CF6-8594-5FE86810A080}" srcId="{F9B702B5-283D-4F56-ABA0-112463CAABD1}" destId="{C037C1BA-7FD4-4153-B0B2-1CF75474C3E4}" srcOrd="0" destOrd="0" parTransId="{1C7FFCD7-C32E-46BA-8428-7A59401CF64E}" sibTransId="{2BE505F3-121B-40AF-B517-DC46D47F4C4E}"/>
    <dgm:cxn modelId="{60444543-478A-4CCE-BB6D-6E1D3FA98A28}" type="presOf" srcId="{B9D5CC72-2BB8-4C0A-B4F4-33B13029F8B0}" destId="{2F1E8C4D-E2ED-4C0E-9220-8C4A79DB99F8}" srcOrd="0" destOrd="0" presId="urn:microsoft.com/office/officeart/2005/8/layout/hProcess9"/>
    <dgm:cxn modelId="{E47B7DA9-4257-488A-B119-4C49E79B0F81}" type="presParOf" srcId="{0D0816BE-9605-4053-83A6-970FF4CD59F7}" destId="{641ADD5B-A60E-44DD-A5E9-3AADF9E1BEA0}" srcOrd="0" destOrd="0" presId="urn:microsoft.com/office/officeart/2005/8/layout/hProcess9"/>
    <dgm:cxn modelId="{D3FF50AC-5409-4AFB-91A9-DAA71CD572BB}" type="presParOf" srcId="{0D0816BE-9605-4053-83A6-970FF4CD59F7}" destId="{B630E215-B9C4-45DA-A5D3-605417BAF5EA}" srcOrd="1" destOrd="0" presId="urn:microsoft.com/office/officeart/2005/8/layout/hProcess9"/>
    <dgm:cxn modelId="{E0D5D962-D4A5-485B-B1A9-B30B8E56DB2E}" type="presParOf" srcId="{B630E215-B9C4-45DA-A5D3-605417BAF5EA}" destId="{6A584A8B-A606-4DD2-B7B3-0CB30F657FB5}" srcOrd="0" destOrd="0" presId="urn:microsoft.com/office/officeart/2005/8/layout/hProcess9"/>
    <dgm:cxn modelId="{BC901FDE-C2A3-4B97-A8A0-F01B9A8E40BC}" type="presParOf" srcId="{B630E215-B9C4-45DA-A5D3-605417BAF5EA}" destId="{F2E3C25C-6586-4CE9-815A-04097AE98494}" srcOrd="1" destOrd="0" presId="urn:microsoft.com/office/officeart/2005/8/layout/hProcess9"/>
    <dgm:cxn modelId="{1466C35B-AC3E-4BE9-A19F-E939CA212D8A}" type="presParOf" srcId="{B630E215-B9C4-45DA-A5D3-605417BAF5EA}" destId="{2F1E8C4D-E2ED-4C0E-9220-8C4A79DB99F8}" srcOrd="2" destOrd="0" presId="urn:microsoft.com/office/officeart/2005/8/layout/hProcess9"/>
    <dgm:cxn modelId="{AA181C37-E57E-4B88-9A7C-1B6987ACD71A}" type="presParOf" srcId="{B630E215-B9C4-45DA-A5D3-605417BAF5EA}" destId="{4AB2A7A4-B90C-428A-B915-EA6A765D8B55}" srcOrd="3" destOrd="0" presId="urn:microsoft.com/office/officeart/2005/8/layout/hProcess9"/>
    <dgm:cxn modelId="{A2EE1A87-5C18-4825-8C00-C2A2CFEFC91C}" type="presParOf" srcId="{B630E215-B9C4-45DA-A5D3-605417BAF5EA}" destId="{AB4BE72E-511D-4B53-8AB7-518746E3FB3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A2B1DC-B4C8-46EE-86C3-53DB7A23A17A}" type="doc">
      <dgm:prSet loTypeId="urn:microsoft.com/office/officeart/2005/8/layout/cycle8" loCatId="cycle" qsTypeId="urn:microsoft.com/office/officeart/2005/8/quickstyle/simple5" qsCatId="simple" csTypeId="urn:microsoft.com/office/officeart/2005/8/colors/colorful5" csCatId="colorful" phldr="1"/>
      <dgm:spPr/>
    </dgm:pt>
    <dgm:pt modelId="{4702B854-68D5-403D-B4CA-668FF7B4C6B6}">
      <dgm:prSet phldrT="[Texto]"/>
      <dgm:spPr/>
      <dgm:t>
        <a:bodyPr/>
        <a:lstStyle/>
        <a:p>
          <a:r>
            <a:rPr lang="es-EC" dirty="0" smtClean="0"/>
            <a:t>Visión</a:t>
          </a:r>
          <a:endParaRPr lang="es-EC" dirty="0"/>
        </a:p>
      </dgm:t>
    </dgm:pt>
    <dgm:pt modelId="{B169FAE2-9F61-4867-B960-F29083EED344}" type="parTrans" cxnId="{E4F3EF35-AD58-4E89-A152-E2EA98EFE1A7}">
      <dgm:prSet/>
      <dgm:spPr/>
      <dgm:t>
        <a:bodyPr/>
        <a:lstStyle/>
        <a:p>
          <a:endParaRPr lang="es-EC"/>
        </a:p>
      </dgm:t>
    </dgm:pt>
    <dgm:pt modelId="{D4FB8C3B-1F0C-466B-BBFB-0409F6AE8A63}" type="sibTrans" cxnId="{E4F3EF35-AD58-4E89-A152-E2EA98EFE1A7}">
      <dgm:prSet/>
      <dgm:spPr/>
      <dgm:t>
        <a:bodyPr/>
        <a:lstStyle/>
        <a:p>
          <a:endParaRPr lang="es-EC"/>
        </a:p>
      </dgm:t>
    </dgm:pt>
    <dgm:pt modelId="{60418ED8-7E0B-4A46-94A4-167B1F799C0E}">
      <dgm:prSet phldrT="[Texto]"/>
      <dgm:spPr/>
      <dgm:t>
        <a:bodyPr/>
        <a:lstStyle/>
        <a:p>
          <a:r>
            <a:rPr lang="es-EC" dirty="0" smtClean="0"/>
            <a:t>Estrategia</a:t>
          </a:r>
          <a:endParaRPr lang="es-EC" dirty="0"/>
        </a:p>
      </dgm:t>
    </dgm:pt>
    <dgm:pt modelId="{F26A4461-9EB6-4F11-8943-84F39A195C90}" type="parTrans" cxnId="{33433A45-C365-477B-A144-A331B867286F}">
      <dgm:prSet/>
      <dgm:spPr/>
      <dgm:t>
        <a:bodyPr/>
        <a:lstStyle/>
        <a:p>
          <a:endParaRPr lang="es-EC"/>
        </a:p>
      </dgm:t>
    </dgm:pt>
    <dgm:pt modelId="{16A5BBB2-7C89-4141-A816-40403BC7936C}" type="sibTrans" cxnId="{33433A45-C365-477B-A144-A331B867286F}">
      <dgm:prSet/>
      <dgm:spPr/>
      <dgm:t>
        <a:bodyPr/>
        <a:lstStyle/>
        <a:p>
          <a:endParaRPr lang="es-EC"/>
        </a:p>
      </dgm:t>
    </dgm:pt>
    <dgm:pt modelId="{93090D2F-0A0A-411B-8B4B-A87A23A56415}">
      <dgm:prSet phldrT="[Texto]"/>
      <dgm:spPr/>
      <dgm:t>
        <a:bodyPr/>
        <a:lstStyle/>
        <a:p>
          <a:r>
            <a:rPr lang="es-EC" dirty="0" smtClean="0"/>
            <a:t>Misión</a:t>
          </a:r>
          <a:endParaRPr lang="es-EC" dirty="0"/>
        </a:p>
      </dgm:t>
    </dgm:pt>
    <dgm:pt modelId="{6CF3580F-39E0-4F55-B4E8-8F1EC5FF9284}" type="parTrans" cxnId="{5754F430-D8CC-4E17-AB87-9C8873188380}">
      <dgm:prSet/>
      <dgm:spPr/>
      <dgm:t>
        <a:bodyPr/>
        <a:lstStyle/>
        <a:p>
          <a:endParaRPr lang="es-EC"/>
        </a:p>
      </dgm:t>
    </dgm:pt>
    <dgm:pt modelId="{04C248EB-5F3B-4197-9D1A-6B9E7934CE74}" type="sibTrans" cxnId="{5754F430-D8CC-4E17-AB87-9C8873188380}">
      <dgm:prSet/>
      <dgm:spPr/>
      <dgm:t>
        <a:bodyPr/>
        <a:lstStyle/>
        <a:p>
          <a:endParaRPr lang="es-EC"/>
        </a:p>
      </dgm:t>
    </dgm:pt>
    <dgm:pt modelId="{6D1231A2-B01A-4B2E-A2C0-B033315979C7}" type="pres">
      <dgm:prSet presAssocID="{0DA2B1DC-B4C8-46EE-86C3-53DB7A23A17A}" presName="compositeShape" presStyleCnt="0">
        <dgm:presLayoutVars>
          <dgm:chMax val="7"/>
          <dgm:dir/>
          <dgm:resizeHandles val="exact"/>
        </dgm:presLayoutVars>
      </dgm:prSet>
      <dgm:spPr/>
    </dgm:pt>
    <dgm:pt modelId="{427C485E-1D7D-4168-823C-280034B87C53}" type="pres">
      <dgm:prSet presAssocID="{0DA2B1DC-B4C8-46EE-86C3-53DB7A23A17A}" presName="wedge1" presStyleLbl="node1" presStyleIdx="0" presStyleCnt="3"/>
      <dgm:spPr/>
      <dgm:t>
        <a:bodyPr/>
        <a:lstStyle/>
        <a:p>
          <a:endParaRPr lang="es-EC"/>
        </a:p>
      </dgm:t>
    </dgm:pt>
    <dgm:pt modelId="{37D698BE-000F-4FFB-9C45-EB49164BF327}" type="pres">
      <dgm:prSet presAssocID="{0DA2B1DC-B4C8-46EE-86C3-53DB7A23A17A}" presName="dummy1a" presStyleCnt="0"/>
      <dgm:spPr/>
    </dgm:pt>
    <dgm:pt modelId="{E9E0A7F7-A695-4FDB-8323-8E7BA3DED952}" type="pres">
      <dgm:prSet presAssocID="{0DA2B1DC-B4C8-46EE-86C3-53DB7A23A17A}" presName="dummy1b" presStyleCnt="0"/>
      <dgm:spPr/>
    </dgm:pt>
    <dgm:pt modelId="{FD22C5A0-8D5F-4A4F-A526-C8AC9B2C1DE0}" type="pres">
      <dgm:prSet presAssocID="{0DA2B1DC-B4C8-46EE-86C3-53DB7A23A17A}" presName="wedge1Tx" presStyleLbl="node1" presStyleIdx="0" presStyleCnt="3">
        <dgm:presLayoutVars>
          <dgm:chMax val="0"/>
          <dgm:chPref val="0"/>
          <dgm:bulletEnabled val="1"/>
        </dgm:presLayoutVars>
      </dgm:prSet>
      <dgm:spPr/>
      <dgm:t>
        <a:bodyPr/>
        <a:lstStyle/>
        <a:p>
          <a:endParaRPr lang="es-EC"/>
        </a:p>
      </dgm:t>
    </dgm:pt>
    <dgm:pt modelId="{E91D5E8A-FC48-44ED-AA57-D48DBAE1C5C1}" type="pres">
      <dgm:prSet presAssocID="{0DA2B1DC-B4C8-46EE-86C3-53DB7A23A17A}" presName="wedge2" presStyleLbl="node1" presStyleIdx="1" presStyleCnt="3"/>
      <dgm:spPr/>
      <dgm:t>
        <a:bodyPr/>
        <a:lstStyle/>
        <a:p>
          <a:endParaRPr lang="es-ES"/>
        </a:p>
      </dgm:t>
    </dgm:pt>
    <dgm:pt modelId="{2A43CCC6-BFDF-47E0-92E2-DEF0A4E21EED}" type="pres">
      <dgm:prSet presAssocID="{0DA2B1DC-B4C8-46EE-86C3-53DB7A23A17A}" presName="dummy2a" presStyleCnt="0"/>
      <dgm:spPr/>
    </dgm:pt>
    <dgm:pt modelId="{2E987BB5-596B-42C1-B19E-E0404DC20655}" type="pres">
      <dgm:prSet presAssocID="{0DA2B1DC-B4C8-46EE-86C3-53DB7A23A17A}" presName="dummy2b" presStyleCnt="0"/>
      <dgm:spPr/>
    </dgm:pt>
    <dgm:pt modelId="{AD79D275-347A-43E5-AE6E-6B66D05C36F7}" type="pres">
      <dgm:prSet presAssocID="{0DA2B1DC-B4C8-46EE-86C3-53DB7A23A17A}" presName="wedge2Tx" presStyleLbl="node1" presStyleIdx="1" presStyleCnt="3">
        <dgm:presLayoutVars>
          <dgm:chMax val="0"/>
          <dgm:chPref val="0"/>
          <dgm:bulletEnabled val="1"/>
        </dgm:presLayoutVars>
      </dgm:prSet>
      <dgm:spPr/>
      <dgm:t>
        <a:bodyPr/>
        <a:lstStyle/>
        <a:p>
          <a:endParaRPr lang="es-ES"/>
        </a:p>
      </dgm:t>
    </dgm:pt>
    <dgm:pt modelId="{53074FB9-CF9A-4857-A3AA-98E543761E6B}" type="pres">
      <dgm:prSet presAssocID="{0DA2B1DC-B4C8-46EE-86C3-53DB7A23A17A}" presName="wedge3" presStyleLbl="node1" presStyleIdx="2" presStyleCnt="3"/>
      <dgm:spPr/>
      <dgm:t>
        <a:bodyPr/>
        <a:lstStyle/>
        <a:p>
          <a:endParaRPr lang="es-EC"/>
        </a:p>
      </dgm:t>
    </dgm:pt>
    <dgm:pt modelId="{3993D536-33DF-444A-917E-F31EDD3369AE}" type="pres">
      <dgm:prSet presAssocID="{0DA2B1DC-B4C8-46EE-86C3-53DB7A23A17A}" presName="dummy3a" presStyleCnt="0"/>
      <dgm:spPr/>
    </dgm:pt>
    <dgm:pt modelId="{4A704AFC-A7B5-49E6-80ED-60A2B3D77C65}" type="pres">
      <dgm:prSet presAssocID="{0DA2B1DC-B4C8-46EE-86C3-53DB7A23A17A}" presName="dummy3b" presStyleCnt="0"/>
      <dgm:spPr/>
    </dgm:pt>
    <dgm:pt modelId="{D349E5ED-6E79-4D96-97E4-94A7A62C1CA6}" type="pres">
      <dgm:prSet presAssocID="{0DA2B1DC-B4C8-46EE-86C3-53DB7A23A17A}" presName="wedge3Tx" presStyleLbl="node1" presStyleIdx="2" presStyleCnt="3">
        <dgm:presLayoutVars>
          <dgm:chMax val="0"/>
          <dgm:chPref val="0"/>
          <dgm:bulletEnabled val="1"/>
        </dgm:presLayoutVars>
      </dgm:prSet>
      <dgm:spPr/>
      <dgm:t>
        <a:bodyPr/>
        <a:lstStyle/>
        <a:p>
          <a:endParaRPr lang="es-EC"/>
        </a:p>
      </dgm:t>
    </dgm:pt>
    <dgm:pt modelId="{DD483501-A4FA-4DF1-B16A-1E0580775EB5}" type="pres">
      <dgm:prSet presAssocID="{D4FB8C3B-1F0C-466B-BBFB-0409F6AE8A63}" presName="arrowWedge1" presStyleLbl="fgSibTrans2D1" presStyleIdx="0" presStyleCnt="3"/>
      <dgm:spPr/>
    </dgm:pt>
    <dgm:pt modelId="{FFF8D2C2-94EC-4F33-A28E-DAF0FE24A4F2}" type="pres">
      <dgm:prSet presAssocID="{16A5BBB2-7C89-4141-A816-40403BC7936C}" presName="arrowWedge2" presStyleLbl="fgSibTrans2D1" presStyleIdx="1" presStyleCnt="3"/>
      <dgm:spPr/>
    </dgm:pt>
    <dgm:pt modelId="{6C90729F-7BE4-4D92-9401-2AAA1FAE4BD4}" type="pres">
      <dgm:prSet presAssocID="{04C248EB-5F3B-4197-9D1A-6B9E7934CE74}" presName="arrowWedge3" presStyleLbl="fgSibTrans2D1" presStyleIdx="2" presStyleCnt="3"/>
      <dgm:spPr/>
    </dgm:pt>
  </dgm:ptLst>
  <dgm:cxnLst>
    <dgm:cxn modelId="{5754F430-D8CC-4E17-AB87-9C8873188380}" srcId="{0DA2B1DC-B4C8-46EE-86C3-53DB7A23A17A}" destId="{93090D2F-0A0A-411B-8B4B-A87A23A56415}" srcOrd="2" destOrd="0" parTransId="{6CF3580F-39E0-4F55-B4E8-8F1EC5FF9284}" sibTransId="{04C248EB-5F3B-4197-9D1A-6B9E7934CE74}"/>
    <dgm:cxn modelId="{D6557A52-CC4A-44F3-A92B-A1CF6B4A5ED3}" type="presOf" srcId="{0DA2B1DC-B4C8-46EE-86C3-53DB7A23A17A}" destId="{6D1231A2-B01A-4B2E-A2C0-B033315979C7}" srcOrd="0" destOrd="0" presId="urn:microsoft.com/office/officeart/2005/8/layout/cycle8"/>
    <dgm:cxn modelId="{AAAC42CF-2EE1-4CC0-B9AE-87FFC00C5BC2}" type="presOf" srcId="{4702B854-68D5-403D-B4CA-668FF7B4C6B6}" destId="{FD22C5A0-8D5F-4A4F-A526-C8AC9B2C1DE0}" srcOrd="1" destOrd="0" presId="urn:microsoft.com/office/officeart/2005/8/layout/cycle8"/>
    <dgm:cxn modelId="{33433A45-C365-477B-A144-A331B867286F}" srcId="{0DA2B1DC-B4C8-46EE-86C3-53DB7A23A17A}" destId="{60418ED8-7E0B-4A46-94A4-167B1F799C0E}" srcOrd="1" destOrd="0" parTransId="{F26A4461-9EB6-4F11-8943-84F39A195C90}" sibTransId="{16A5BBB2-7C89-4141-A816-40403BC7936C}"/>
    <dgm:cxn modelId="{5F0BA3D7-621F-4810-95CE-B0BA11877166}" type="presOf" srcId="{93090D2F-0A0A-411B-8B4B-A87A23A56415}" destId="{D349E5ED-6E79-4D96-97E4-94A7A62C1CA6}" srcOrd="1" destOrd="0" presId="urn:microsoft.com/office/officeart/2005/8/layout/cycle8"/>
    <dgm:cxn modelId="{E4F3EF35-AD58-4E89-A152-E2EA98EFE1A7}" srcId="{0DA2B1DC-B4C8-46EE-86C3-53DB7A23A17A}" destId="{4702B854-68D5-403D-B4CA-668FF7B4C6B6}" srcOrd="0" destOrd="0" parTransId="{B169FAE2-9F61-4867-B960-F29083EED344}" sibTransId="{D4FB8C3B-1F0C-466B-BBFB-0409F6AE8A63}"/>
    <dgm:cxn modelId="{D133B1C2-3DC5-48A2-AC7D-7751294197EB}" type="presOf" srcId="{60418ED8-7E0B-4A46-94A4-167B1F799C0E}" destId="{E91D5E8A-FC48-44ED-AA57-D48DBAE1C5C1}" srcOrd="0" destOrd="0" presId="urn:microsoft.com/office/officeart/2005/8/layout/cycle8"/>
    <dgm:cxn modelId="{494ECB0C-2008-4E15-9840-097A9636BF45}" type="presOf" srcId="{93090D2F-0A0A-411B-8B4B-A87A23A56415}" destId="{53074FB9-CF9A-4857-A3AA-98E543761E6B}" srcOrd="0" destOrd="0" presId="urn:microsoft.com/office/officeart/2005/8/layout/cycle8"/>
    <dgm:cxn modelId="{01B5B48B-3446-4E38-B640-BCD43FED0320}" type="presOf" srcId="{4702B854-68D5-403D-B4CA-668FF7B4C6B6}" destId="{427C485E-1D7D-4168-823C-280034B87C53}" srcOrd="0" destOrd="0" presId="urn:microsoft.com/office/officeart/2005/8/layout/cycle8"/>
    <dgm:cxn modelId="{7D1B43E9-2B51-4C7E-A63A-4AD79508491B}" type="presOf" srcId="{60418ED8-7E0B-4A46-94A4-167B1F799C0E}" destId="{AD79D275-347A-43E5-AE6E-6B66D05C36F7}" srcOrd="1" destOrd="0" presId="urn:microsoft.com/office/officeart/2005/8/layout/cycle8"/>
    <dgm:cxn modelId="{930813A4-0CC9-40E0-AAC2-E8D927323577}" type="presParOf" srcId="{6D1231A2-B01A-4B2E-A2C0-B033315979C7}" destId="{427C485E-1D7D-4168-823C-280034B87C53}" srcOrd="0" destOrd="0" presId="urn:microsoft.com/office/officeart/2005/8/layout/cycle8"/>
    <dgm:cxn modelId="{5A3BC6E8-8A06-44CE-B9A9-FDB6EFC58181}" type="presParOf" srcId="{6D1231A2-B01A-4B2E-A2C0-B033315979C7}" destId="{37D698BE-000F-4FFB-9C45-EB49164BF327}" srcOrd="1" destOrd="0" presId="urn:microsoft.com/office/officeart/2005/8/layout/cycle8"/>
    <dgm:cxn modelId="{C76296A2-9423-4C2B-B394-6DCCF6CDC3A9}" type="presParOf" srcId="{6D1231A2-B01A-4B2E-A2C0-B033315979C7}" destId="{E9E0A7F7-A695-4FDB-8323-8E7BA3DED952}" srcOrd="2" destOrd="0" presId="urn:microsoft.com/office/officeart/2005/8/layout/cycle8"/>
    <dgm:cxn modelId="{ABEC74E9-A9F0-4CDF-90E6-A25BFF320819}" type="presParOf" srcId="{6D1231A2-B01A-4B2E-A2C0-B033315979C7}" destId="{FD22C5A0-8D5F-4A4F-A526-C8AC9B2C1DE0}" srcOrd="3" destOrd="0" presId="urn:microsoft.com/office/officeart/2005/8/layout/cycle8"/>
    <dgm:cxn modelId="{6A856C7C-CDFF-4CF4-9C1D-F6980A3E2B24}" type="presParOf" srcId="{6D1231A2-B01A-4B2E-A2C0-B033315979C7}" destId="{E91D5E8A-FC48-44ED-AA57-D48DBAE1C5C1}" srcOrd="4" destOrd="0" presId="urn:microsoft.com/office/officeart/2005/8/layout/cycle8"/>
    <dgm:cxn modelId="{09CE24A4-A08D-45AA-AFA3-178475654DFF}" type="presParOf" srcId="{6D1231A2-B01A-4B2E-A2C0-B033315979C7}" destId="{2A43CCC6-BFDF-47E0-92E2-DEF0A4E21EED}" srcOrd="5" destOrd="0" presId="urn:microsoft.com/office/officeart/2005/8/layout/cycle8"/>
    <dgm:cxn modelId="{0B693ACA-8E92-4FCE-B6C9-2CD186C76F16}" type="presParOf" srcId="{6D1231A2-B01A-4B2E-A2C0-B033315979C7}" destId="{2E987BB5-596B-42C1-B19E-E0404DC20655}" srcOrd="6" destOrd="0" presId="urn:microsoft.com/office/officeart/2005/8/layout/cycle8"/>
    <dgm:cxn modelId="{88260926-117B-41A4-BFFC-7F985B16D2D6}" type="presParOf" srcId="{6D1231A2-B01A-4B2E-A2C0-B033315979C7}" destId="{AD79D275-347A-43E5-AE6E-6B66D05C36F7}" srcOrd="7" destOrd="0" presId="urn:microsoft.com/office/officeart/2005/8/layout/cycle8"/>
    <dgm:cxn modelId="{BF5659B4-4220-455D-8E47-98C0CC8AFC88}" type="presParOf" srcId="{6D1231A2-B01A-4B2E-A2C0-B033315979C7}" destId="{53074FB9-CF9A-4857-A3AA-98E543761E6B}" srcOrd="8" destOrd="0" presId="urn:microsoft.com/office/officeart/2005/8/layout/cycle8"/>
    <dgm:cxn modelId="{B09B9CB9-CF0F-473A-8003-A0DAA87E6E66}" type="presParOf" srcId="{6D1231A2-B01A-4B2E-A2C0-B033315979C7}" destId="{3993D536-33DF-444A-917E-F31EDD3369AE}" srcOrd="9" destOrd="0" presId="urn:microsoft.com/office/officeart/2005/8/layout/cycle8"/>
    <dgm:cxn modelId="{B0B5909D-8114-44CF-A0EC-604A200DD6F8}" type="presParOf" srcId="{6D1231A2-B01A-4B2E-A2C0-B033315979C7}" destId="{4A704AFC-A7B5-49E6-80ED-60A2B3D77C65}" srcOrd="10" destOrd="0" presId="urn:microsoft.com/office/officeart/2005/8/layout/cycle8"/>
    <dgm:cxn modelId="{96480FCD-BA34-488A-9B6E-0CE7C1A0BBA4}" type="presParOf" srcId="{6D1231A2-B01A-4B2E-A2C0-B033315979C7}" destId="{D349E5ED-6E79-4D96-97E4-94A7A62C1CA6}" srcOrd="11" destOrd="0" presId="urn:microsoft.com/office/officeart/2005/8/layout/cycle8"/>
    <dgm:cxn modelId="{7DFEAA95-2CED-4E29-95F5-9F7487779066}" type="presParOf" srcId="{6D1231A2-B01A-4B2E-A2C0-B033315979C7}" destId="{DD483501-A4FA-4DF1-B16A-1E0580775EB5}" srcOrd="12" destOrd="0" presId="urn:microsoft.com/office/officeart/2005/8/layout/cycle8"/>
    <dgm:cxn modelId="{B466AFCC-6F8B-4391-AB7F-B08ED14F863E}" type="presParOf" srcId="{6D1231A2-B01A-4B2E-A2C0-B033315979C7}" destId="{FFF8D2C2-94EC-4F33-A28E-DAF0FE24A4F2}" srcOrd="13" destOrd="0" presId="urn:microsoft.com/office/officeart/2005/8/layout/cycle8"/>
    <dgm:cxn modelId="{4B67EBF6-094C-4186-848D-306BB6B5F957}" type="presParOf" srcId="{6D1231A2-B01A-4B2E-A2C0-B033315979C7}" destId="{6C90729F-7BE4-4D92-9401-2AAA1FAE4BD4}"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617B48-42FF-4325-B35C-6AD2B901E96D}" type="datetimeFigureOut">
              <a:rPr lang="es-EC" smtClean="0"/>
              <a:t>01/10/2018</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E9F1EE-A837-4662-9A7B-4EC48764D65C}" type="slidenum">
              <a:rPr lang="es-EC" smtClean="0"/>
              <a:t>‹Nº›</a:t>
            </a:fld>
            <a:endParaRPr lang="es-EC"/>
          </a:p>
        </p:txBody>
      </p:sp>
    </p:spTree>
    <p:extLst>
      <p:ext uri="{BB962C8B-B14F-4D97-AF65-F5344CB8AC3E}">
        <p14:creationId xmlns:p14="http://schemas.microsoft.com/office/powerpoint/2010/main" val="3097962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4E9F1EE-A837-4662-9A7B-4EC48764D65C}" type="slidenum">
              <a:rPr lang="es-EC" smtClean="0"/>
              <a:t>3</a:t>
            </a:fld>
            <a:endParaRPr lang="es-EC"/>
          </a:p>
        </p:txBody>
      </p:sp>
    </p:spTree>
    <p:extLst>
      <p:ext uri="{BB962C8B-B14F-4D97-AF65-F5344CB8AC3E}">
        <p14:creationId xmlns:p14="http://schemas.microsoft.com/office/powerpoint/2010/main" val="3587714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BF2C575-3294-45C0-88C0-6F7CE93F4396}" type="datetimeFigureOut">
              <a:rPr lang="es-EC" smtClean="0"/>
              <a:t>01/10/2018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61E8BDE-7755-4A36-8846-48B18FB778C1}" type="slidenum">
              <a:rPr lang="es-EC" smtClean="0"/>
              <a:t>‹Nº›</a:t>
            </a:fld>
            <a:endParaRPr lang="es-EC"/>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BF2C575-3294-45C0-88C0-6F7CE93F4396}" type="datetimeFigureOut">
              <a:rPr lang="es-EC" smtClean="0"/>
              <a:t>01/10/2018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61E8BDE-7755-4A36-8846-48B18FB778C1}"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BF2C575-3294-45C0-88C0-6F7CE93F4396}" type="datetimeFigureOut">
              <a:rPr lang="es-EC" smtClean="0"/>
              <a:t>01/10/2018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61E8BDE-7755-4A36-8846-48B18FB778C1}"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BF2C575-3294-45C0-88C0-6F7CE93F4396}" type="datetimeFigureOut">
              <a:rPr lang="es-EC" smtClean="0"/>
              <a:t>01/10/2018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61E8BDE-7755-4A36-8846-48B18FB778C1}" type="slidenum">
              <a:rPr lang="es-EC" smtClean="0"/>
              <a:t>‹Nº›</a:t>
            </a:fld>
            <a:endParaRPr lang="es-EC"/>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BF2C575-3294-45C0-88C0-6F7CE93F4396}" type="datetimeFigureOut">
              <a:rPr lang="es-EC" smtClean="0"/>
              <a:t>01/10/2018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61E8BDE-7755-4A36-8846-48B18FB778C1}"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BF2C575-3294-45C0-88C0-6F7CE93F4396}" type="datetimeFigureOut">
              <a:rPr lang="es-EC" smtClean="0"/>
              <a:t>01/10/2018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61E8BDE-7755-4A36-8846-48B18FB778C1}" type="slidenum">
              <a:rPr lang="es-EC" smtClean="0"/>
              <a:t>‹Nº›</a:t>
            </a:fld>
            <a:endParaRPr lang="es-EC"/>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BF2C575-3294-45C0-88C0-6F7CE93F4396}" type="datetimeFigureOut">
              <a:rPr lang="es-EC" smtClean="0"/>
              <a:t>01/10/2018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61E8BDE-7755-4A36-8846-48B18FB778C1}" type="slidenum">
              <a:rPr lang="es-EC" smtClean="0"/>
              <a:t>‹Nº›</a:t>
            </a:fld>
            <a:endParaRPr lang="es-EC"/>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BF2C575-3294-45C0-88C0-6F7CE93F4396}" type="datetimeFigureOut">
              <a:rPr lang="es-EC" smtClean="0"/>
              <a:t>01/10/2018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61E8BDE-7755-4A36-8846-48B18FB778C1}"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2C575-3294-45C0-88C0-6F7CE93F4396}" type="datetimeFigureOut">
              <a:rPr lang="es-EC" smtClean="0"/>
              <a:t>01/10/2018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61E8BDE-7755-4A36-8846-48B18FB778C1}"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BF2C575-3294-45C0-88C0-6F7CE93F4396}" type="datetimeFigureOut">
              <a:rPr lang="es-EC" smtClean="0"/>
              <a:t>01/10/2018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61E8BDE-7755-4A36-8846-48B18FB778C1}" type="slidenum">
              <a:rPr lang="es-EC" smtClean="0"/>
              <a:t>‹Nº›</a:t>
            </a:fld>
            <a:endParaRPr lang="es-EC"/>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BF2C575-3294-45C0-88C0-6F7CE93F4396}" type="datetimeFigureOut">
              <a:rPr lang="es-EC" smtClean="0"/>
              <a:t>01/10/2018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61E8BDE-7755-4A36-8846-48B18FB778C1}" type="slidenum">
              <a:rPr lang="es-EC" smtClean="0"/>
              <a:t>‹Nº›</a:t>
            </a:fld>
            <a:endParaRPr lang="es-EC"/>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BF2C575-3294-45C0-88C0-6F7CE93F4396}" type="datetimeFigureOut">
              <a:rPr lang="es-EC" smtClean="0"/>
              <a:t>01/10/2018</a:t>
            </a:fld>
            <a:endParaRPr lang="es-EC"/>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EC"/>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61E8BDE-7755-4A36-8846-48B18FB778C1}"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package" Target="../embeddings/Microsoft_Word_Document8.docx"/><Relationship Id="rId3" Type="http://schemas.openxmlformats.org/officeDocument/2006/relationships/image" Target="../media/image3.gif"/><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0.emf"/><Relationship Id="rId5" Type="http://schemas.openxmlformats.org/officeDocument/2006/relationships/package" Target="../embeddings/Microsoft_Word_Document7.docx"/><Relationship Id="rId4" Type="http://schemas.openxmlformats.org/officeDocument/2006/relationships/oleObject" Target="../embeddings/oleObject8.bin"/><Relationship Id="rId9" Type="http://schemas.openxmlformats.org/officeDocument/2006/relationships/image" Target="../media/image11.emf"/></Relationships>
</file>

<file path=ppt/slides/_rels/slide11.xml.rels><?xml version="1.0" encoding="UTF-8" standalone="yes"?>
<Relationships xmlns="http://schemas.openxmlformats.org/package/2006/relationships"><Relationship Id="rId8" Type="http://schemas.openxmlformats.org/officeDocument/2006/relationships/package" Target="../embeddings/Microsoft_Word_Document10.docx"/><Relationship Id="rId3" Type="http://schemas.openxmlformats.org/officeDocument/2006/relationships/image" Target="../media/image3.gif"/><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2.emf"/><Relationship Id="rId5" Type="http://schemas.openxmlformats.org/officeDocument/2006/relationships/package" Target="../embeddings/Microsoft_Word_Document9.docx"/><Relationship Id="rId4" Type="http://schemas.openxmlformats.org/officeDocument/2006/relationships/oleObject" Target="../embeddings/oleObject10.bin"/><Relationship Id="rId9" Type="http://schemas.openxmlformats.org/officeDocument/2006/relationships/image" Target="../media/image13.emf"/></Relationships>
</file>

<file path=ppt/slides/_rels/slide12.xml.rels><?xml version="1.0" encoding="UTF-8" standalone="yes"?>
<Relationships xmlns="http://schemas.openxmlformats.org/package/2006/relationships"><Relationship Id="rId8" Type="http://schemas.openxmlformats.org/officeDocument/2006/relationships/package" Target="../embeddings/Microsoft_Word_Document12.docx"/><Relationship Id="rId3" Type="http://schemas.openxmlformats.org/officeDocument/2006/relationships/image" Target="../media/image3.gif"/><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4.emf"/><Relationship Id="rId5" Type="http://schemas.openxmlformats.org/officeDocument/2006/relationships/package" Target="../embeddings/Microsoft_Word_Document11.docx"/><Relationship Id="rId4" Type="http://schemas.openxmlformats.org/officeDocument/2006/relationships/oleObject" Target="../embeddings/oleObject12.bin"/><Relationship Id="rId9" Type="http://schemas.openxmlformats.org/officeDocument/2006/relationships/image" Target="../media/image15.emf"/></Relationships>
</file>

<file path=ppt/slides/_rels/slide13.xml.rels><?xml version="1.0" encoding="UTF-8" standalone="yes"?>
<Relationships xmlns="http://schemas.openxmlformats.org/package/2006/relationships"><Relationship Id="rId8" Type="http://schemas.openxmlformats.org/officeDocument/2006/relationships/package" Target="../embeddings/Microsoft_Word_Document14.docx"/><Relationship Id="rId3" Type="http://schemas.openxmlformats.org/officeDocument/2006/relationships/image" Target="../media/image3.gif"/><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6.emf"/><Relationship Id="rId5" Type="http://schemas.openxmlformats.org/officeDocument/2006/relationships/package" Target="../embeddings/Microsoft_Word_Document13.docx"/><Relationship Id="rId4" Type="http://schemas.openxmlformats.org/officeDocument/2006/relationships/oleObject" Target="../embeddings/oleObject14.bin"/><Relationship Id="rId9" Type="http://schemas.openxmlformats.org/officeDocument/2006/relationships/image" Target="../media/image17.emf"/></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8.emf"/><Relationship Id="rId5" Type="http://schemas.openxmlformats.org/officeDocument/2006/relationships/package" Target="../embeddings/Microsoft_Word_Document15.docx"/><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9.emf"/><Relationship Id="rId5" Type="http://schemas.openxmlformats.org/officeDocument/2006/relationships/package" Target="../embeddings/Microsoft_PowerPoint_Slide16.sldx"/><Relationship Id="rId4"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0.emf"/><Relationship Id="rId4"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1.emf"/><Relationship Id="rId5" Type="http://schemas.openxmlformats.org/officeDocument/2006/relationships/package" Target="../embeddings/Microsoft_Word_Document17.docx"/><Relationship Id="rId4" Type="http://schemas.openxmlformats.org/officeDocument/2006/relationships/oleObject" Target="../embeddings/oleObject19.bin"/></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2.emf"/><Relationship Id="rId5" Type="http://schemas.openxmlformats.org/officeDocument/2006/relationships/package" Target="../embeddings/Microsoft_Word_Document18.docx"/><Relationship Id="rId4" Type="http://schemas.openxmlformats.org/officeDocument/2006/relationships/oleObject" Target="../embeddings/oleObject20.bin"/></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23.emf"/><Relationship Id="rId5" Type="http://schemas.openxmlformats.org/officeDocument/2006/relationships/package" Target="../embeddings/Microsoft_Word_Document19.docx"/><Relationship Id="rId4" Type="http://schemas.openxmlformats.org/officeDocument/2006/relationships/oleObject" Target="../embeddings/oleObject21.bin"/></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24.emf"/><Relationship Id="rId5" Type="http://schemas.openxmlformats.org/officeDocument/2006/relationships/package" Target="../embeddings/Microsoft_Word_Document20.docx"/><Relationship Id="rId4" Type="http://schemas.openxmlformats.org/officeDocument/2006/relationships/oleObject" Target="../embeddings/oleObject22.bin"/></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25.emf"/><Relationship Id="rId5" Type="http://schemas.openxmlformats.org/officeDocument/2006/relationships/package" Target="../embeddings/Microsoft_Word_Document21.docx"/><Relationship Id="rId4" Type="http://schemas.openxmlformats.org/officeDocument/2006/relationships/oleObject" Target="../embeddings/oleObject23.bin"/></Relationships>
</file>

<file path=ppt/slides/_rels/slide2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package" Target="../embeddings/Microsoft_Word_Document1.docx"/><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package" Target="../embeddings/Microsoft_Word_Document2.docx"/><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8" Type="http://schemas.openxmlformats.org/officeDocument/2006/relationships/package" Target="../embeddings/Microsoft_Word_Document4.docx"/><Relationship Id="rId3" Type="http://schemas.openxmlformats.org/officeDocument/2006/relationships/image" Target="../media/image3.gif"/><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package" Target="../embeddings/Microsoft_Word_Document3.docx"/><Relationship Id="rId4" Type="http://schemas.openxmlformats.org/officeDocument/2006/relationships/oleObject" Target="../embeddings/oleObject4.bin"/><Relationship Id="rId9" Type="http://schemas.openxmlformats.org/officeDocument/2006/relationships/image" Target="../media/image7.emf"/></Relationships>
</file>

<file path=ppt/slides/_rels/slide9.xml.rels><?xml version="1.0" encoding="UTF-8" standalone="yes"?>
<Relationships xmlns="http://schemas.openxmlformats.org/package/2006/relationships"><Relationship Id="rId8" Type="http://schemas.openxmlformats.org/officeDocument/2006/relationships/package" Target="../embeddings/Microsoft_Word_Document6.docx"/><Relationship Id="rId3" Type="http://schemas.openxmlformats.org/officeDocument/2006/relationships/image" Target="../media/image3.gif"/><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package" Target="../embeddings/Microsoft_Word_Document5.docx"/><Relationship Id="rId4" Type="http://schemas.openxmlformats.org/officeDocument/2006/relationships/oleObject" Target="../embeddings/oleObject6.bin"/><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CuadroTexto"/>
          <p:cNvSpPr txBox="1"/>
          <p:nvPr/>
        </p:nvSpPr>
        <p:spPr>
          <a:xfrm>
            <a:off x="496119" y="2708920"/>
            <a:ext cx="8136904" cy="2239844"/>
          </a:xfrm>
          <a:prstGeom prst="rect">
            <a:avLst/>
          </a:prstGeom>
          <a:noFill/>
        </p:spPr>
        <p:txBody>
          <a:bodyPr wrap="square" rtlCol="0">
            <a:spAutoFit/>
          </a:bodyPr>
          <a:lstStyle/>
          <a:p>
            <a:pPr algn="ctr">
              <a:lnSpc>
                <a:spcPct val="150000"/>
              </a:lnSpc>
            </a:pPr>
            <a:r>
              <a:rPr lang="es-ES" sz="2400" b="1" dirty="0" smtClean="0">
                <a:latin typeface="Arial" pitchFamily="34" charset="0"/>
                <a:cs typeface="Arial" pitchFamily="34" charset="0"/>
              </a:rPr>
              <a:t>“</a:t>
            </a:r>
            <a:r>
              <a:rPr lang="es-EC" sz="2400" b="1" dirty="0">
                <a:latin typeface="Arial" pitchFamily="34" charset="0"/>
                <a:cs typeface="Arial" pitchFamily="34" charset="0"/>
              </a:rPr>
              <a:t>VENTAJA COMPETITIVA DESDE UN ENFOQUE DE GERENCIA ESTRATÉGICA, PARA LAS PYMES DEL SECTOR DE LA CONSTRUCCIÓN DEL DISTRITO METROPOLITANO DE QUITO</a:t>
            </a:r>
            <a:r>
              <a:rPr lang="es-ES" sz="2400" b="1" dirty="0" smtClean="0">
                <a:latin typeface="Arial" pitchFamily="34" charset="0"/>
                <a:cs typeface="Arial" pitchFamily="34" charset="0"/>
              </a:rPr>
              <a:t>”</a:t>
            </a:r>
            <a:endParaRPr lang="es-EC" sz="2400" dirty="0">
              <a:latin typeface="Arial" pitchFamily="34" charset="0"/>
              <a:cs typeface="Arial" pitchFamily="34" charset="0"/>
            </a:endParaRPr>
          </a:p>
        </p:txBody>
      </p:sp>
      <p:sp>
        <p:nvSpPr>
          <p:cNvPr id="6" name="5 Rectángulo"/>
          <p:cNvSpPr/>
          <p:nvPr/>
        </p:nvSpPr>
        <p:spPr>
          <a:xfrm>
            <a:off x="853872" y="5085184"/>
            <a:ext cx="7390536" cy="1754326"/>
          </a:xfrm>
          <a:prstGeom prst="rect">
            <a:avLst/>
          </a:prstGeom>
        </p:spPr>
        <p:txBody>
          <a:bodyPr wrap="square">
            <a:spAutoFit/>
          </a:bodyPr>
          <a:lstStyle/>
          <a:p>
            <a:pPr algn="ctr">
              <a:lnSpc>
                <a:spcPct val="150000"/>
              </a:lnSpc>
            </a:pPr>
            <a:r>
              <a:rPr lang="es-ES" b="1" dirty="0" smtClean="0">
                <a:solidFill>
                  <a:srgbClr val="000066"/>
                </a:solidFill>
                <a:latin typeface="Arial" pitchFamily="34" charset="0"/>
                <a:cs typeface="Arial" pitchFamily="34" charset="0"/>
              </a:rPr>
              <a:t>AUTOR:</a:t>
            </a:r>
            <a:endParaRPr lang="es-EC" b="1" dirty="0">
              <a:solidFill>
                <a:srgbClr val="000066"/>
              </a:solidFill>
              <a:latin typeface="Arial" pitchFamily="34" charset="0"/>
              <a:cs typeface="Arial" pitchFamily="34" charset="0"/>
            </a:endParaRPr>
          </a:p>
          <a:p>
            <a:pPr algn="ctr">
              <a:lnSpc>
                <a:spcPct val="150000"/>
              </a:lnSpc>
            </a:pPr>
            <a:r>
              <a:rPr lang="it-IT" b="1" dirty="0" smtClean="0">
                <a:solidFill>
                  <a:srgbClr val="000066"/>
                </a:solidFill>
                <a:latin typeface="Arial" pitchFamily="34" charset="0"/>
                <a:cs typeface="Arial" pitchFamily="34" charset="0"/>
              </a:rPr>
              <a:t>TORRES JAMI, LUIS PATRICIO</a:t>
            </a:r>
          </a:p>
          <a:p>
            <a:pPr algn="ctr">
              <a:lnSpc>
                <a:spcPct val="150000"/>
              </a:lnSpc>
            </a:pPr>
            <a:r>
              <a:rPr lang="it-IT" b="1" dirty="0" smtClean="0">
                <a:solidFill>
                  <a:srgbClr val="000066"/>
                </a:solidFill>
                <a:latin typeface="Arial" pitchFamily="34" charset="0"/>
                <a:cs typeface="Arial" pitchFamily="34" charset="0"/>
              </a:rPr>
              <a:t>DIRECTOR</a:t>
            </a:r>
            <a:r>
              <a:rPr lang="it-IT" b="1" dirty="0">
                <a:solidFill>
                  <a:srgbClr val="000066"/>
                </a:solidFill>
                <a:latin typeface="Arial" pitchFamily="34" charset="0"/>
                <a:cs typeface="Arial" pitchFamily="34" charset="0"/>
              </a:rPr>
              <a:t>:</a:t>
            </a:r>
          </a:p>
          <a:p>
            <a:pPr algn="ctr">
              <a:lnSpc>
                <a:spcPct val="150000"/>
              </a:lnSpc>
            </a:pPr>
            <a:r>
              <a:rPr lang="es-EC" b="1" dirty="0">
                <a:solidFill>
                  <a:srgbClr val="000066"/>
                </a:solidFill>
                <a:latin typeface="Arial" pitchFamily="34" charset="0"/>
                <a:cs typeface="Arial" pitchFamily="34" charset="0"/>
              </a:rPr>
              <a:t>ING. </a:t>
            </a:r>
            <a:r>
              <a:rPr lang="es-EC" b="1" dirty="0" smtClean="0">
                <a:solidFill>
                  <a:srgbClr val="000066"/>
                </a:solidFill>
                <a:latin typeface="Arial" pitchFamily="34" charset="0"/>
                <a:cs typeface="Arial" pitchFamily="34" charset="0"/>
              </a:rPr>
              <a:t>NARVÁEZ NAVARRO, VERA LUCÍA </a:t>
            </a:r>
            <a:endParaRPr lang="it-IT" b="1" dirty="0">
              <a:solidFill>
                <a:srgbClr val="000066"/>
              </a:solidFill>
              <a:latin typeface="Arial" pitchFamily="34" charset="0"/>
              <a:cs typeface="Arial" pitchFamily="34" charset="0"/>
            </a:endParaRPr>
          </a:p>
        </p:txBody>
      </p:sp>
      <p:sp>
        <p:nvSpPr>
          <p:cNvPr id="4" name="3 Rectángulo"/>
          <p:cNvSpPr/>
          <p:nvPr/>
        </p:nvSpPr>
        <p:spPr>
          <a:xfrm>
            <a:off x="922452" y="1341173"/>
            <a:ext cx="7272808" cy="1338828"/>
          </a:xfrm>
          <a:prstGeom prst="rect">
            <a:avLst/>
          </a:prstGeom>
        </p:spPr>
        <p:txBody>
          <a:bodyPr wrap="square">
            <a:spAutoFit/>
          </a:bodyPr>
          <a:lstStyle/>
          <a:p>
            <a:pPr algn="ctr">
              <a:lnSpc>
                <a:spcPct val="150000"/>
              </a:lnSpc>
            </a:pPr>
            <a:r>
              <a:rPr lang="es-EC" b="1" dirty="0">
                <a:latin typeface="Arial Black" panose="020B0A04020102020204" pitchFamily="34" charset="0"/>
                <a:cs typeface="Arial" panose="020B0604020202020204" pitchFamily="34" charset="0"/>
              </a:rPr>
              <a:t>DEPARTAMENTO DE CIENCIAS ECONÓMICAS, ADMINISTRATIVAS Y DE COMERCIO</a:t>
            </a:r>
          </a:p>
          <a:p>
            <a:pPr algn="ctr">
              <a:lnSpc>
                <a:spcPct val="150000"/>
              </a:lnSpc>
            </a:pPr>
            <a:r>
              <a:rPr lang="es-EC" b="1" dirty="0" smtClean="0">
                <a:latin typeface="Arial Black" panose="020B0A04020102020204" pitchFamily="34" charset="0"/>
                <a:cs typeface="Arial" panose="020B0604020202020204" pitchFamily="34" charset="0"/>
              </a:rPr>
              <a:t>CARRERA DE ADMINISTRACIÓN</a:t>
            </a:r>
            <a:endParaRPr lang="es-EC" b="1" dirty="0">
              <a:latin typeface="Arial Black" panose="020B0A04020102020204" pitchFamily="34" charset="0"/>
              <a:cs typeface="Arial" panose="020B0604020202020204" pitchFamily="34" charset="0"/>
            </a:endParaRPr>
          </a:p>
        </p:txBody>
      </p:sp>
      <p:pic>
        <p:nvPicPr>
          <p:cNvPr id="198660" name="Picture 4"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732" y="116632"/>
            <a:ext cx="4824536" cy="1244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409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ANÁLISIS E INTERPRETACIÓN DE RESULTADOS</a:t>
            </a:r>
            <a:endParaRPr lang="es-EC" sz="2400" b="1" dirty="0">
              <a:solidFill>
                <a:schemeClr val="bg1"/>
              </a:solidFill>
              <a:latin typeface="Arial" pitchFamily="34" charset="0"/>
              <a:cs typeface="Arial" pitchFamily="34" charset="0"/>
            </a:endParaRPr>
          </a:p>
        </p:txBody>
      </p:sp>
      <p:pic>
        <p:nvPicPr>
          <p:cNvPr id="8" name="Picture 2" descr="Resultado de imagen para universidad de las fuerzas arma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Objeto"/>
          <p:cNvGraphicFramePr>
            <a:graphicFrameLocks noChangeAspect="1"/>
          </p:cNvGraphicFramePr>
          <p:nvPr>
            <p:extLst>
              <p:ext uri="{D42A27DB-BD31-4B8C-83A1-F6EECF244321}">
                <p14:modId xmlns:p14="http://schemas.microsoft.com/office/powerpoint/2010/main" val="1192330841"/>
              </p:ext>
            </p:extLst>
          </p:nvPr>
        </p:nvGraphicFramePr>
        <p:xfrm>
          <a:off x="31750" y="768350"/>
          <a:ext cx="4427538" cy="5778500"/>
        </p:xfrm>
        <a:graphic>
          <a:graphicData uri="http://schemas.openxmlformats.org/presentationml/2006/ole">
            <mc:AlternateContent xmlns:mc="http://schemas.openxmlformats.org/markup-compatibility/2006">
              <mc:Choice xmlns:v="urn:schemas-microsoft-com:vml" Requires="v">
                <p:oleObj spid="_x0000_s223295" name="Documento" r:id="rId5" imgW="5218339" imgH="6820982" progId="Word.Document.12">
                  <p:embed/>
                </p:oleObj>
              </mc:Choice>
              <mc:Fallback>
                <p:oleObj name="Documento" r:id="rId5" imgW="5218339" imgH="6820982" progId="Word.Document.12">
                  <p:embed/>
                  <p:pic>
                    <p:nvPicPr>
                      <p:cNvPr id="0" name=""/>
                      <p:cNvPicPr/>
                      <p:nvPr/>
                    </p:nvPicPr>
                    <p:blipFill>
                      <a:blip r:embed="rId6"/>
                      <a:stretch>
                        <a:fillRect/>
                      </a:stretch>
                    </p:blipFill>
                    <p:spPr>
                      <a:xfrm>
                        <a:off x="31750" y="768350"/>
                        <a:ext cx="4427538" cy="5778500"/>
                      </a:xfrm>
                      <a:prstGeom prst="rect">
                        <a:avLst/>
                      </a:prstGeom>
                    </p:spPr>
                  </p:pic>
                </p:oleObj>
              </mc:Fallback>
            </mc:AlternateContent>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val="2010966076"/>
              </p:ext>
            </p:extLst>
          </p:nvPr>
        </p:nvGraphicFramePr>
        <p:xfrm>
          <a:off x="4684713" y="809328"/>
          <a:ext cx="4338637" cy="5834360"/>
        </p:xfrm>
        <a:graphic>
          <a:graphicData uri="http://schemas.openxmlformats.org/presentationml/2006/ole">
            <mc:AlternateContent xmlns:mc="http://schemas.openxmlformats.org/markup-compatibility/2006">
              <mc:Choice xmlns:v="urn:schemas-microsoft-com:vml" Requires="v">
                <p:oleObj spid="_x0000_s223296" name="Documento" r:id="rId8" imgW="5239934" imgH="6927351" progId="Word.Document.12">
                  <p:embed/>
                </p:oleObj>
              </mc:Choice>
              <mc:Fallback>
                <p:oleObj name="Documento" r:id="rId8" imgW="5239934" imgH="6927351" progId="Word.Document.12">
                  <p:embed/>
                  <p:pic>
                    <p:nvPicPr>
                      <p:cNvPr id="0" name=""/>
                      <p:cNvPicPr/>
                      <p:nvPr/>
                    </p:nvPicPr>
                    <p:blipFill>
                      <a:blip r:embed="rId9"/>
                      <a:stretch>
                        <a:fillRect/>
                      </a:stretch>
                    </p:blipFill>
                    <p:spPr>
                      <a:xfrm>
                        <a:off x="4684713" y="809328"/>
                        <a:ext cx="4338637" cy="5834360"/>
                      </a:xfrm>
                      <a:prstGeom prst="rect">
                        <a:avLst/>
                      </a:prstGeom>
                    </p:spPr>
                  </p:pic>
                </p:oleObj>
              </mc:Fallback>
            </mc:AlternateContent>
          </a:graphicData>
        </a:graphic>
      </p:graphicFrame>
    </p:spTree>
    <p:extLst>
      <p:ext uri="{BB962C8B-B14F-4D97-AF65-F5344CB8AC3E}">
        <p14:creationId xmlns:p14="http://schemas.microsoft.com/office/powerpoint/2010/main" val="3733139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ANÁLISIS E INTERPRETACIÓN DE RESULTADOS</a:t>
            </a:r>
            <a:endParaRPr lang="es-EC" sz="2400" b="1" dirty="0">
              <a:solidFill>
                <a:schemeClr val="bg1"/>
              </a:solidFill>
              <a:latin typeface="Arial" pitchFamily="34" charset="0"/>
              <a:cs typeface="Arial" pitchFamily="34" charset="0"/>
            </a:endParaRPr>
          </a:p>
        </p:txBody>
      </p:sp>
      <p:pic>
        <p:nvPicPr>
          <p:cNvPr id="8" name="Picture 2" descr="Resultado de imagen para universidad de las fuerzas arma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Objeto"/>
          <p:cNvGraphicFramePr>
            <a:graphicFrameLocks noChangeAspect="1"/>
          </p:cNvGraphicFramePr>
          <p:nvPr>
            <p:extLst>
              <p:ext uri="{D42A27DB-BD31-4B8C-83A1-F6EECF244321}">
                <p14:modId xmlns:p14="http://schemas.microsoft.com/office/powerpoint/2010/main" val="2470099491"/>
              </p:ext>
            </p:extLst>
          </p:nvPr>
        </p:nvGraphicFramePr>
        <p:xfrm>
          <a:off x="4814888" y="890588"/>
          <a:ext cx="3479800" cy="5541962"/>
        </p:xfrm>
        <a:graphic>
          <a:graphicData uri="http://schemas.openxmlformats.org/presentationml/2006/ole">
            <mc:AlternateContent xmlns:mc="http://schemas.openxmlformats.org/markup-compatibility/2006">
              <mc:Choice xmlns:v="urn:schemas-microsoft-com:vml" Requires="v">
                <p:oleObj spid="_x0000_s227378" name="Documento" r:id="rId5" imgW="4151925" imgH="6626993" progId="Word.Document.12">
                  <p:embed/>
                </p:oleObj>
              </mc:Choice>
              <mc:Fallback>
                <p:oleObj name="Documento" r:id="rId5" imgW="4151925" imgH="6626993" progId="Word.Document.12">
                  <p:embed/>
                  <p:pic>
                    <p:nvPicPr>
                      <p:cNvPr id="0" name=""/>
                      <p:cNvPicPr/>
                      <p:nvPr/>
                    </p:nvPicPr>
                    <p:blipFill>
                      <a:blip r:embed="rId6"/>
                      <a:stretch>
                        <a:fillRect/>
                      </a:stretch>
                    </p:blipFill>
                    <p:spPr>
                      <a:xfrm>
                        <a:off x="4814888" y="890588"/>
                        <a:ext cx="3479800" cy="5541962"/>
                      </a:xfrm>
                      <a:prstGeom prst="rect">
                        <a:avLst/>
                      </a:prstGeom>
                    </p:spPr>
                  </p:pic>
                </p:oleObj>
              </mc:Fallback>
            </mc:AlternateContent>
          </a:graphicData>
        </a:graphic>
      </p:graphicFrame>
      <p:graphicFrame>
        <p:nvGraphicFramePr>
          <p:cNvPr id="3" name="2 Objeto"/>
          <p:cNvGraphicFramePr>
            <a:graphicFrameLocks noChangeAspect="1"/>
          </p:cNvGraphicFramePr>
          <p:nvPr>
            <p:extLst>
              <p:ext uri="{D42A27DB-BD31-4B8C-83A1-F6EECF244321}">
                <p14:modId xmlns:p14="http://schemas.microsoft.com/office/powerpoint/2010/main" val="2729962932"/>
              </p:ext>
            </p:extLst>
          </p:nvPr>
        </p:nvGraphicFramePr>
        <p:xfrm>
          <a:off x="88900" y="906463"/>
          <a:ext cx="4321175" cy="5656262"/>
        </p:xfrm>
        <a:graphic>
          <a:graphicData uri="http://schemas.openxmlformats.org/presentationml/2006/ole">
            <mc:AlternateContent xmlns:mc="http://schemas.openxmlformats.org/markup-compatibility/2006">
              <mc:Choice xmlns:v="urn:schemas-microsoft-com:vml" Requires="v">
                <p:oleObj spid="_x0000_s227379" name="Documento" r:id="rId8" imgW="5151036" imgH="6762208" progId="Word.Document.12">
                  <p:embed/>
                </p:oleObj>
              </mc:Choice>
              <mc:Fallback>
                <p:oleObj name="Documento" r:id="rId8" imgW="5151036" imgH="6762208" progId="Word.Document.12">
                  <p:embed/>
                  <p:pic>
                    <p:nvPicPr>
                      <p:cNvPr id="0" name="8 Objeto"/>
                      <p:cNvPicPr>
                        <a:picLocks noChangeAspect="1" noChangeArrowheads="1"/>
                      </p:cNvPicPr>
                      <p:nvPr/>
                    </p:nvPicPr>
                    <p:blipFill>
                      <a:blip r:embed="rId9"/>
                      <a:srcRect/>
                      <a:stretch>
                        <a:fillRect/>
                      </a:stretch>
                    </p:blipFill>
                    <p:spPr bwMode="auto">
                      <a:xfrm>
                        <a:off x="88900" y="906463"/>
                        <a:ext cx="4321175" cy="5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43112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ANÁLISIS E INTERPRETACIÓN DE RESULTADOS</a:t>
            </a:r>
            <a:endParaRPr lang="es-EC" sz="2400" b="1" dirty="0">
              <a:solidFill>
                <a:schemeClr val="bg1"/>
              </a:solidFill>
              <a:latin typeface="Arial" pitchFamily="34" charset="0"/>
              <a:cs typeface="Arial" pitchFamily="34" charset="0"/>
            </a:endParaRPr>
          </a:p>
        </p:txBody>
      </p:sp>
      <p:pic>
        <p:nvPicPr>
          <p:cNvPr id="8" name="Picture 2" descr="Resultado de imagen para universidad de las fuerzas arma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Objeto"/>
          <p:cNvGraphicFramePr>
            <a:graphicFrameLocks noChangeAspect="1"/>
          </p:cNvGraphicFramePr>
          <p:nvPr>
            <p:extLst>
              <p:ext uri="{D42A27DB-BD31-4B8C-83A1-F6EECF244321}">
                <p14:modId xmlns:p14="http://schemas.microsoft.com/office/powerpoint/2010/main" val="271211082"/>
              </p:ext>
            </p:extLst>
          </p:nvPr>
        </p:nvGraphicFramePr>
        <p:xfrm>
          <a:off x="104775" y="946150"/>
          <a:ext cx="4046538" cy="5503863"/>
        </p:xfrm>
        <a:graphic>
          <a:graphicData uri="http://schemas.openxmlformats.org/presentationml/2006/ole">
            <mc:AlternateContent xmlns:mc="http://schemas.openxmlformats.org/markup-compatibility/2006">
              <mc:Choice xmlns:v="urn:schemas-microsoft-com:vml" Requires="v">
                <p:oleObj spid="_x0000_s226355" name="Documento" r:id="rId5" imgW="4893340" imgH="6655839" progId="Word.Document.12">
                  <p:embed/>
                </p:oleObj>
              </mc:Choice>
              <mc:Fallback>
                <p:oleObj name="Documento" r:id="rId5" imgW="4893340" imgH="6655839" progId="Word.Document.12">
                  <p:embed/>
                  <p:pic>
                    <p:nvPicPr>
                      <p:cNvPr id="0" name=""/>
                      <p:cNvPicPr/>
                      <p:nvPr/>
                    </p:nvPicPr>
                    <p:blipFill>
                      <a:blip r:embed="rId6"/>
                      <a:stretch>
                        <a:fillRect/>
                      </a:stretch>
                    </p:blipFill>
                    <p:spPr>
                      <a:xfrm>
                        <a:off x="104775" y="946150"/>
                        <a:ext cx="4046538" cy="5503863"/>
                      </a:xfrm>
                      <a:prstGeom prst="rect">
                        <a:avLst/>
                      </a:prstGeom>
                    </p:spPr>
                  </p:pic>
                </p:oleObj>
              </mc:Fallback>
            </mc:AlternateContent>
          </a:graphicData>
        </a:graphic>
      </p:graphicFrame>
      <p:graphicFrame>
        <p:nvGraphicFramePr>
          <p:cNvPr id="9" name="8 Objeto"/>
          <p:cNvGraphicFramePr>
            <a:graphicFrameLocks noChangeAspect="1"/>
          </p:cNvGraphicFramePr>
          <p:nvPr>
            <p:extLst>
              <p:ext uri="{D42A27DB-BD31-4B8C-83A1-F6EECF244321}">
                <p14:modId xmlns:p14="http://schemas.microsoft.com/office/powerpoint/2010/main" val="36235514"/>
              </p:ext>
            </p:extLst>
          </p:nvPr>
        </p:nvGraphicFramePr>
        <p:xfrm>
          <a:off x="4684713" y="963613"/>
          <a:ext cx="4240212" cy="5364162"/>
        </p:xfrm>
        <a:graphic>
          <a:graphicData uri="http://schemas.openxmlformats.org/presentationml/2006/ole">
            <mc:AlternateContent xmlns:mc="http://schemas.openxmlformats.org/markup-compatibility/2006">
              <mc:Choice xmlns:v="urn:schemas-microsoft-com:vml" Requires="v">
                <p:oleObj spid="_x0000_s226356" name="Documento" r:id="rId8" imgW="5193146" imgH="6575070" progId="Word.Document.12">
                  <p:embed/>
                </p:oleObj>
              </mc:Choice>
              <mc:Fallback>
                <p:oleObj name="Documento" r:id="rId8" imgW="5193146" imgH="6575070" progId="Word.Document.12">
                  <p:embed/>
                  <p:pic>
                    <p:nvPicPr>
                      <p:cNvPr id="0" name=""/>
                      <p:cNvPicPr/>
                      <p:nvPr/>
                    </p:nvPicPr>
                    <p:blipFill>
                      <a:blip r:embed="rId9"/>
                      <a:stretch>
                        <a:fillRect/>
                      </a:stretch>
                    </p:blipFill>
                    <p:spPr>
                      <a:xfrm>
                        <a:off x="4684713" y="963613"/>
                        <a:ext cx="4240212" cy="5364162"/>
                      </a:xfrm>
                      <a:prstGeom prst="rect">
                        <a:avLst/>
                      </a:prstGeom>
                    </p:spPr>
                  </p:pic>
                </p:oleObj>
              </mc:Fallback>
            </mc:AlternateContent>
          </a:graphicData>
        </a:graphic>
      </p:graphicFrame>
    </p:spTree>
    <p:extLst>
      <p:ext uri="{BB962C8B-B14F-4D97-AF65-F5344CB8AC3E}">
        <p14:creationId xmlns:p14="http://schemas.microsoft.com/office/powerpoint/2010/main" val="733721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ANÁLISIS E INTERPRETACIÓN DE RESULTADOS</a:t>
            </a:r>
            <a:endParaRPr lang="es-EC" sz="2400" b="1" dirty="0">
              <a:solidFill>
                <a:schemeClr val="bg1"/>
              </a:solidFill>
              <a:latin typeface="Arial" pitchFamily="34" charset="0"/>
              <a:cs typeface="Arial" pitchFamily="34" charset="0"/>
            </a:endParaRPr>
          </a:p>
        </p:txBody>
      </p:sp>
      <p:pic>
        <p:nvPicPr>
          <p:cNvPr id="8" name="Picture 2" descr="Resultado de imagen para universidad de las fuerzas arma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2485808" y="735087"/>
            <a:ext cx="4176144" cy="461665"/>
          </a:xfrm>
          <a:prstGeom prst="rect">
            <a:avLst/>
          </a:prstGeom>
          <a:noFill/>
          <a:ln>
            <a:noFill/>
          </a:ln>
        </p:spPr>
        <p:txBody>
          <a:bodyPr wrap="none" lIns="91440" tIns="45720" rIns="91440" bIns="45720">
            <a:spAutoFit/>
          </a:bodyPr>
          <a:lstStyle/>
          <a:p>
            <a:pPr algn="ctr"/>
            <a:r>
              <a:rPr lang="es-ES"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VERIFICACIÓN DE HIPÓTESIS</a:t>
            </a:r>
            <a:endParaRPr lang="es-ES" sz="2400" b="1" cap="none" spc="0" dirty="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aphicFrame>
        <p:nvGraphicFramePr>
          <p:cNvPr id="2" name="1 Objeto"/>
          <p:cNvGraphicFramePr>
            <a:graphicFrameLocks noChangeAspect="1"/>
          </p:cNvGraphicFramePr>
          <p:nvPr>
            <p:extLst>
              <p:ext uri="{D42A27DB-BD31-4B8C-83A1-F6EECF244321}">
                <p14:modId xmlns:p14="http://schemas.microsoft.com/office/powerpoint/2010/main" val="3839170146"/>
              </p:ext>
            </p:extLst>
          </p:nvPr>
        </p:nvGraphicFramePr>
        <p:xfrm>
          <a:off x="114300" y="1192213"/>
          <a:ext cx="8767763" cy="2301875"/>
        </p:xfrm>
        <a:graphic>
          <a:graphicData uri="http://schemas.openxmlformats.org/presentationml/2006/ole">
            <mc:AlternateContent xmlns:mc="http://schemas.openxmlformats.org/markup-compatibility/2006">
              <mc:Choice xmlns:v="urn:schemas-microsoft-com:vml" Requires="v">
                <p:oleObj spid="_x0000_s225320" name="Documento" r:id="rId5" imgW="5217224" imgH="1708125" progId="Word.Document.12">
                  <p:embed/>
                </p:oleObj>
              </mc:Choice>
              <mc:Fallback>
                <p:oleObj name="Documento" r:id="rId5" imgW="5217224" imgH="1708125" progId="Word.Document.12">
                  <p:embed/>
                  <p:pic>
                    <p:nvPicPr>
                      <p:cNvPr id="0" name=""/>
                      <p:cNvPicPr/>
                      <p:nvPr/>
                    </p:nvPicPr>
                    <p:blipFill>
                      <a:blip r:embed="rId6"/>
                      <a:stretch>
                        <a:fillRect/>
                      </a:stretch>
                    </p:blipFill>
                    <p:spPr>
                      <a:xfrm>
                        <a:off x="114300" y="1192213"/>
                        <a:ext cx="8767763" cy="2301875"/>
                      </a:xfrm>
                      <a:prstGeom prst="rect">
                        <a:avLst/>
                      </a:prstGeom>
                    </p:spPr>
                  </p:pic>
                </p:oleObj>
              </mc:Fallback>
            </mc:AlternateContent>
          </a:graphicData>
        </a:graphic>
      </p:graphicFrame>
      <p:graphicFrame>
        <p:nvGraphicFramePr>
          <p:cNvPr id="4" name="3 Objeto"/>
          <p:cNvGraphicFramePr>
            <a:graphicFrameLocks noChangeAspect="1"/>
          </p:cNvGraphicFramePr>
          <p:nvPr>
            <p:extLst>
              <p:ext uri="{D42A27DB-BD31-4B8C-83A1-F6EECF244321}">
                <p14:modId xmlns:p14="http://schemas.microsoft.com/office/powerpoint/2010/main" val="1085583379"/>
              </p:ext>
            </p:extLst>
          </p:nvPr>
        </p:nvGraphicFramePr>
        <p:xfrm>
          <a:off x="172342" y="3429000"/>
          <a:ext cx="8720138" cy="3312368"/>
        </p:xfrm>
        <a:graphic>
          <a:graphicData uri="http://schemas.openxmlformats.org/presentationml/2006/ole">
            <mc:AlternateContent xmlns:mc="http://schemas.openxmlformats.org/markup-compatibility/2006">
              <mc:Choice xmlns:v="urn:schemas-microsoft-com:vml" Requires="v">
                <p:oleObj spid="_x0000_s225321" name="Documento" r:id="rId8" imgW="8725273" imgH="3363032" progId="Word.Document.12">
                  <p:embed/>
                </p:oleObj>
              </mc:Choice>
              <mc:Fallback>
                <p:oleObj name="Documento" r:id="rId8" imgW="8725273" imgH="3363032" progId="Word.Document.12">
                  <p:embed/>
                  <p:pic>
                    <p:nvPicPr>
                      <p:cNvPr id="0" name=""/>
                      <p:cNvPicPr/>
                      <p:nvPr/>
                    </p:nvPicPr>
                    <p:blipFill>
                      <a:blip r:embed="rId9"/>
                      <a:stretch>
                        <a:fillRect/>
                      </a:stretch>
                    </p:blipFill>
                    <p:spPr>
                      <a:xfrm>
                        <a:off x="172342" y="3429000"/>
                        <a:ext cx="8720138" cy="3312368"/>
                      </a:xfrm>
                      <a:prstGeom prst="rect">
                        <a:avLst/>
                      </a:prstGeom>
                    </p:spPr>
                  </p:pic>
                </p:oleObj>
              </mc:Fallback>
            </mc:AlternateContent>
          </a:graphicData>
        </a:graphic>
      </p:graphicFrame>
    </p:spTree>
    <p:extLst>
      <p:ext uri="{BB962C8B-B14F-4D97-AF65-F5344CB8AC3E}">
        <p14:creationId xmlns:p14="http://schemas.microsoft.com/office/powerpoint/2010/main" val="3087985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PROPUESTA</a:t>
            </a:r>
            <a:endParaRPr lang="es-EC" sz="2400" b="1" dirty="0">
              <a:solidFill>
                <a:schemeClr val="bg1"/>
              </a:solidFill>
              <a:latin typeface="Arial" pitchFamily="34" charset="0"/>
              <a:cs typeface="Arial" pitchFamily="34" charset="0"/>
            </a:endParaRPr>
          </a:p>
        </p:txBody>
      </p:sp>
      <p:pic>
        <p:nvPicPr>
          <p:cNvPr id="199682"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79512" y="908720"/>
            <a:ext cx="8784976" cy="4247317"/>
          </a:xfrm>
          <a:prstGeom prst="rect">
            <a:avLst/>
          </a:prstGeom>
          <a:noFill/>
        </p:spPr>
        <p:txBody>
          <a:bodyPr wrap="square" rtlCol="0">
            <a:spAutoFit/>
          </a:bodyPr>
          <a:lstStyle/>
          <a:p>
            <a:pPr marL="285750" indent="-285750" algn="just">
              <a:buFont typeface="Wingdings" panose="05000000000000000000" pitchFamily="2" charset="2"/>
              <a:buChar char="ü"/>
            </a:pPr>
            <a:r>
              <a:rPr lang="es-EC" b="1" dirty="0"/>
              <a:t>Uno de los objetivos de la gestión estratégica es tratar de obtener y mantener una ventaja competitiva, </a:t>
            </a:r>
            <a:r>
              <a:rPr lang="es-EC" b="1" dirty="0" smtClean="0"/>
              <a:t>cuando </a:t>
            </a:r>
            <a:r>
              <a:rPr lang="es-EC" b="1" dirty="0"/>
              <a:t>hace algo que los rivales no pueden hacer o </a:t>
            </a:r>
            <a:r>
              <a:rPr lang="es-EC" b="1" dirty="0" smtClean="0"/>
              <a:t>poseer. Una </a:t>
            </a:r>
            <a:r>
              <a:rPr lang="es-EC" b="1" dirty="0"/>
              <a:t>empresa puede tener una fuente de ventaja competitiva si puede disponer de un modelo que incluya estrategias para disponer de una ventaja competitiva sostenida</a:t>
            </a:r>
            <a:r>
              <a:rPr lang="es-EC" b="1" dirty="0" smtClean="0"/>
              <a:t>.</a:t>
            </a:r>
          </a:p>
          <a:p>
            <a:pPr marL="285750" indent="-285750" algn="just">
              <a:buFont typeface="Wingdings" panose="05000000000000000000" pitchFamily="2" charset="2"/>
              <a:buChar char="ü"/>
            </a:pPr>
            <a:endParaRPr lang="es-EC" b="1" dirty="0"/>
          </a:p>
          <a:p>
            <a:pPr algn="just"/>
            <a:endParaRPr lang="es-EC" b="1" dirty="0"/>
          </a:p>
          <a:p>
            <a:pPr marL="285750" indent="-285750" algn="just">
              <a:buFont typeface="Wingdings" panose="05000000000000000000" pitchFamily="2" charset="2"/>
              <a:buChar char="ü"/>
            </a:pPr>
            <a:r>
              <a:rPr lang="es-EC" b="1" dirty="0"/>
              <a:t>Adaptarse </a:t>
            </a:r>
            <a:r>
              <a:rPr lang="es-EC" b="1" dirty="0" smtClean="0"/>
              <a:t>al </a:t>
            </a:r>
            <a:r>
              <a:rPr lang="es-EC" b="1" dirty="0"/>
              <a:t>cambiante entorno comercial externo y hacer coincidir las fortalezas y capacidades internas mediante la canalización de recursos y competencias </a:t>
            </a:r>
            <a:r>
              <a:rPr lang="es-EC" b="1" dirty="0" smtClean="0"/>
              <a:t>debe </a:t>
            </a:r>
            <a:r>
              <a:rPr lang="es-EC" b="1" dirty="0"/>
              <a:t>ser el objetivo de </a:t>
            </a:r>
            <a:r>
              <a:rPr lang="es-EC" b="1" dirty="0" smtClean="0"/>
              <a:t>la </a:t>
            </a:r>
            <a:r>
              <a:rPr lang="es-EC" b="1" dirty="0"/>
              <a:t>organización, por lo que al formular, implementar y evaluar estrategias de manera efectiva en la gestión de las empresas del sector de la construcción de la ciudad de Quito, promueve que las organizaciones puedan alcanzar una ventaja competitiva, </a:t>
            </a:r>
            <a:r>
              <a:rPr lang="es-EC" b="1" dirty="0" smtClean="0"/>
              <a:t>por </a:t>
            </a:r>
            <a:r>
              <a:rPr lang="es-EC" b="1" dirty="0"/>
              <a:t>lo tanto, las empresas siempre deben estar a la búsqueda de nuevas fuentes de ventaja competitiva y estar atentos a los movimientos de los competidores.</a:t>
            </a:r>
          </a:p>
        </p:txBody>
      </p:sp>
    </p:spTree>
    <p:extLst>
      <p:ext uri="{BB962C8B-B14F-4D97-AF65-F5344CB8AC3E}">
        <p14:creationId xmlns:p14="http://schemas.microsoft.com/office/powerpoint/2010/main" val="1794982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Rectángulo"/>
          <p:cNvSpPr/>
          <p:nvPr/>
        </p:nvSpPr>
        <p:spPr>
          <a:xfrm>
            <a:off x="1118256" y="161256"/>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PROPUESTA</a:t>
            </a:r>
            <a:endParaRPr lang="es-EC" sz="2400" b="1" dirty="0">
              <a:solidFill>
                <a:schemeClr val="bg1"/>
              </a:solidFill>
              <a:latin typeface="Arial" pitchFamily="34" charset="0"/>
              <a:cs typeface="Arial" pitchFamily="34" charset="0"/>
            </a:endParaRPr>
          </a:p>
        </p:txBody>
      </p:sp>
      <p:pic>
        <p:nvPicPr>
          <p:cNvPr id="10"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240"/>
            <a:ext cx="920476" cy="764704"/>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2219231" y="796642"/>
            <a:ext cx="4709303" cy="461665"/>
          </a:xfrm>
          <a:prstGeom prst="rect">
            <a:avLst/>
          </a:prstGeom>
          <a:noFill/>
          <a:ln>
            <a:noFill/>
          </a:ln>
        </p:spPr>
        <p:txBody>
          <a:bodyPr wrap="none" lIns="91440" tIns="45720" rIns="91440" bIns="45720">
            <a:spAutoFit/>
          </a:bodyPr>
          <a:lstStyle/>
          <a:p>
            <a:pPr algn="ctr"/>
            <a:r>
              <a:rPr lang="es-EC"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ESTRUCTURA DE LA PROPUESTA</a:t>
            </a:r>
            <a:endParaRPr lang="es-ES" sz="2400" b="1" cap="none" spc="0" dirty="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aphicFrame>
        <p:nvGraphicFramePr>
          <p:cNvPr id="11" name="10 Diagrama"/>
          <p:cNvGraphicFramePr/>
          <p:nvPr>
            <p:extLst>
              <p:ext uri="{D42A27DB-BD31-4B8C-83A1-F6EECF244321}">
                <p14:modId xmlns:p14="http://schemas.microsoft.com/office/powerpoint/2010/main" val="3728997937"/>
              </p:ext>
            </p:extLst>
          </p:nvPr>
        </p:nvGraphicFramePr>
        <p:xfrm>
          <a:off x="467544" y="1340768"/>
          <a:ext cx="8208912"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1997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Rectángulo"/>
          <p:cNvSpPr/>
          <p:nvPr/>
        </p:nvSpPr>
        <p:spPr>
          <a:xfrm>
            <a:off x="1118256" y="161256"/>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PROPUESTA</a:t>
            </a:r>
            <a:endParaRPr lang="es-EC" sz="2400" b="1" dirty="0">
              <a:solidFill>
                <a:schemeClr val="bg1"/>
              </a:solidFill>
              <a:latin typeface="Arial" pitchFamily="34" charset="0"/>
              <a:cs typeface="Arial" pitchFamily="34" charset="0"/>
            </a:endParaRPr>
          </a:p>
        </p:txBody>
      </p:sp>
      <p:pic>
        <p:nvPicPr>
          <p:cNvPr id="10"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240"/>
            <a:ext cx="920476" cy="764704"/>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2279994" y="796642"/>
            <a:ext cx="4587794" cy="461665"/>
          </a:xfrm>
          <a:prstGeom prst="rect">
            <a:avLst/>
          </a:prstGeom>
          <a:noFill/>
          <a:ln>
            <a:noFill/>
          </a:ln>
        </p:spPr>
        <p:txBody>
          <a:bodyPr wrap="none" lIns="91440" tIns="45720" rIns="91440" bIns="45720">
            <a:spAutoFit/>
          </a:bodyPr>
          <a:lstStyle/>
          <a:p>
            <a:pPr algn="ctr"/>
            <a:r>
              <a:rPr lang="es-EC"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PREPARACIÓN PARA EL CAMBIO</a:t>
            </a:r>
            <a:endParaRPr lang="es-ES" sz="2400" b="1" cap="none" spc="0" dirty="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aphicFrame>
        <p:nvGraphicFramePr>
          <p:cNvPr id="5" name="4 Diagrama"/>
          <p:cNvGraphicFramePr/>
          <p:nvPr>
            <p:extLst>
              <p:ext uri="{D42A27DB-BD31-4B8C-83A1-F6EECF244321}">
                <p14:modId xmlns:p14="http://schemas.microsoft.com/office/powerpoint/2010/main" val="2254001549"/>
              </p:ext>
            </p:extLst>
          </p:nvPr>
        </p:nvGraphicFramePr>
        <p:xfrm>
          <a:off x="347700" y="1397000"/>
          <a:ext cx="8448600"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114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Rectángulo"/>
          <p:cNvSpPr/>
          <p:nvPr/>
        </p:nvSpPr>
        <p:spPr>
          <a:xfrm>
            <a:off x="1118256" y="161256"/>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PROPUESTA</a:t>
            </a:r>
            <a:endParaRPr lang="es-EC" sz="2400" b="1" dirty="0">
              <a:solidFill>
                <a:schemeClr val="bg1"/>
              </a:solidFill>
              <a:latin typeface="Arial" pitchFamily="34" charset="0"/>
              <a:cs typeface="Arial" pitchFamily="34" charset="0"/>
            </a:endParaRPr>
          </a:p>
        </p:txBody>
      </p:sp>
      <p:pic>
        <p:nvPicPr>
          <p:cNvPr id="10"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240"/>
            <a:ext cx="920476" cy="764704"/>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2747467" y="796642"/>
            <a:ext cx="3652859" cy="461665"/>
          </a:xfrm>
          <a:prstGeom prst="rect">
            <a:avLst/>
          </a:prstGeom>
          <a:noFill/>
          <a:ln>
            <a:noFill/>
          </a:ln>
        </p:spPr>
        <p:txBody>
          <a:bodyPr wrap="none" lIns="91440" tIns="45720" rIns="91440" bIns="45720">
            <a:spAutoFit/>
          </a:bodyPr>
          <a:lstStyle/>
          <a:p>
            <a:pPr algn="ctr"/>
            <a:r>
              <a:rPr lang="es-EC"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LA DISCIPLINA DE VALOR</a:t>
            </a:r>
            <a:endParaRPr lang="es-ES" sz="2400" b="1" cap="none" spc="0" dirty="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aphicFrame>
        <p:nvGraphicFramePr>
          <p:cNvPr id="4" name="3 Diagrama"/>
          <p:cNvGraphicFramePr/>
          <p:nvPr>
            <p:extLst>
              <p:ext uri="{D42A27DB-BD31-4B8C-83A1-F6EECF244321}">
                <p14:modId xmlns:p14="http://schemas.microsoft.com/office/powerpoint/2010/main" val="4156765855"/>
              </p:ext>
            </p:extLst>
          </p:nvPr>
        </p:nvGraphicFramePr>
        <p:xfrm>
          <a:off x="395536" y="1469008"/>
          <a:ext cx="8280920"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6266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Rectángulo"/>
          <p:cNvSpPr/>
          <p:nvPr/>
        </p:nvSpPr>
        <p:spPr>
          <a:xfrm>
            <a:off x="1118256" y="161256"/>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PROPUESTA</a:t>
            </a:r>
            <a:endParaRPr lang="es-EC" sz="2400" b="1" dirty="0">
              <a:solidFill>
                <a:schemeClr val="bg1"/>
              </a:solidFill>
              <a:latin typeface="Arial" pitchFamily="34" charset="0"/>
              <a:cs typeface="Arial" pitchFamily="34" charset="0"/>
            </a:endParaRPr>
          </a:p>
        </p:txBody>
      </p:sp>
      <p:pic>
        <p:nvPicPr>
          <p:cNvPr id="10"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240"/>
            <a:ext cx="920476" cy="764704"/>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2068762" y="796642"/>
            <a:ext cx="5010282" cy="461665"/>
          </a:xfrm>
          <a:prstGeom prst="rect">
            <a:avLst/>
          </a:prstGeom>
          <a:noFill/>
          <a:ln>
            <a:noFill/>
          </a:ln>
        </p:spPr>
        <p:txBody>
          <a:bodyPr wrap="none" lIns="91440" tIns="45720" rIns="91440" bIns="45720">
            <a:spAutoFit/>
          </a:bodyPr>
          <a:lstStyle/>
          <a:p>
            <a:pPr algn="ctr"/>
            <a:r>
              <a:rPr lang="es-EC"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DIRECCIONAMIENTO ESTRATÉGICO</a:t>
            </a:r>
            <a:endParaRPr lang="es-ES" sz="2400" b="1" cap="none" spc="0" dirty="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aphicFrame>
        <p:nvGraphicFramePr>
          <p:cNvPr id="5" name="4 Diagrama"/>
          <p:cNvGraphicFramePr/>
          <p:nvPr>
            <p:extLst>
              <p:ext uri="{D42A27DB-BD31-4B8C-83A1-F6EECF244321}">
                <p14:modId xmlns:p14="http://schemas.microsoft.com/office/powerpoint/2010/main" val="2896912558"/>
              </p:ext>
            </p:extLst>
          </p:nvPr>
        </p:nvGraphicFramePr>
        <p:xfrm>
          <a:off x="683568" y="1484784"/>
          <a:ext cx="7620000" cy="5272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3918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Rectángulo"/>
          <p:cNvSpPr/>
          <p:nvPr/>
        </p:nvSpPr>
        <p:spPr>
          <a:xfrm>
            <a:off x="1118256" y="161256"/>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PROPUESTA</a:t>
            </a:r>
            <a:endParaRPr lang="es-EC" sz="2400" b="1" dirty="0">
              <a:solidFill>
                <a:schemeClr val="bg1"/>
              </a:solidFill>
              <a:latin typeface="Arial" pitchFamily="34" charset="0"/>
              <a:cs typeface="Arial" pitchFamily="34" charset="0"/>
            </a:endParaRPr>
          </a:p>
        </p:txBody>
      </p:sp>
      <p:pic>
        <p:nvPicPr>
          <p:cNvPr id="10" name="Picture 2" descr="Resultado de imagen para universidad de las fuerzas arma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240"/>
            <a:ext cx="920476" cy="764704"/>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2369203" y="796642"/>
            <a:ext cx="4409413" cy="461665"/>
          </a:xfrm>
          <a:prstGeom prst="rect">
            <a:avLst/>
          </a:prstGeom>
          <a:noFill/>
          <a:ln>
            <a:noFill/>
          </a:ln>
        </p:spPr>
        <p:txBody>
          <a:bodyPr wrap="none" lIns="91440" tIns="45720" rIns="91440" bIns="45720">
            <a:spAutoFit/>
          </a:bodyPr>
          <a:lstStyle/>
          <a:p>
            <a:pPr algn="ctr"/>
            <a:r>
              <a:rPr lang="es-EC"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FACTORES CRÍTICOS DE ÉXITO</a:t>
            </a:r>
            <a:endParaRPr lang="es-ES" sz="2400" b="1" cap="none" spc="0" dirty="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aphicFrame>
        <p:nvGraphicFramePr>
          <p:cNvPr id="7" name="6 Objeto"/>
          <p:cNvGraphicFramePr>
            <a:graphicFrameLocks noChangeAspect="1"/>
          </p:cNvGraphicFramePr>
          <p:nvPr>
            <p:extLst>
              <p:ext uri="{D42A27DB-BD31-4B8C-83A1-F6EECF244321}">
                <p14:modId xmlns:p14="http://schemas.microsoft.com/office/powerpoint/2010/main" val="3706708495"/>
              </p:ext>
            </p:extLst>
          </p:nvPr>
        </p:nvGraphicFramePr>
        <p:xfrm>
          <a:off x="1763713" y="1273175"/>
          <a:ext cx="6727825" cy="6122988"/>
        </p:xfrm>
        <a:graphic>
          <a:graphicData uri="http://schemas.openxmlformats.org/presentationml/2006/ole">
            <mc:AlternateContent xmlns:mc="http://schemas.openxmlformats.org/markup-compatibility/2006">
              <mc:Choice xmlns:v="urn:schemas-microsoft-com:vml" Requires="v">
                <p:oleObj spid="_x0000_s229395" name="Documento" r:id="rId5" imgW="6279706" imgH="5760209" progId="Word.Document.12">
                  <p:embed/>
                </p:oleObj>
              </mc:Choice>
              <mc:Fallback>
                <p:oleObj name="Documento" r:id="rId5" imgW="6279706" imgH="5760209" progId="Word.Document.12">
                  <p:embed/>
                  <p:pic>
                    <p:nvPicPr>
                      <p:cNvPr id="0" name=""/>
                      <p:cNvPicPr/>
                      <p:nvPr/>
                    </p:nvPicPr>
                    <p:blipFill>
                      <a:blip r:embed="rId6"/>
                      <a:stretch>
                        <a:fillRect/>
                      </a:stretch>
                    </p:blipFill>
                    <p:spPr>
                      <a:xfrm>
                        <a:off x="1763713" y="1273175"/>
                        <a:ext cx="6727825" cy="6122988"/>
                      </a:xfrm>
                      <a:prstGeom prst="rect">
                        <a:avLst/>
                      </a:prstGeom>
                    </p:spPr>
                  </p:pic>
                </p:oleObj>
              </mc:Fallback>
            </mc:AlternateContent>
          </a:graphicData>
        </a:graphic>
      </p:graphicFrame>
    </p:spTree>
    <p:extLst>
      <p:ext uri="{BB962C8B-B14F-4D97-AF65-F5344CB8AC3E}">
        <p14:creationId xmlns:p14="http://schemas.microsoft.com/office/powerpoint/2010/main" val="30314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PLANTEAMIENTO DEL PROBLEMA</a:t>
            </a:r>
            <a:endParaRPr lang="es-EC" sz="2400" b="1" dirty="0">
              <a:solidFill>
                <a:schemeClr val="bg1"/>
              </a:solidFill>
              <a:latin typeface="Arial" pitchFamily="34" charset="0"/>
              <a:cs typeface="Arial" pitchFamily="34" charset="0"/>
            </a:endParaRPr>
          </a:p>
        </p:txBody>
      </p:sp>
      <p:pic>
        <p:nvPicPr>
          <p:cNvPr id="199682" name="Picture 2" descr="Resultado de imagen para universidad de las fuerzas arma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3312560173"/>
              </p:ext>
            </p:extLst>
          </p:nvPr>
        </p:nvGraphicFramePr>
        <p:xfrm>
          <a:off x="144448" y="1235174"/>
          <a:ext cx="8877300" cy="5218162"/>
        </p:xfrm>
        <a:graphic>
          <a:graphicData uri="http://schemas.openxmlformats.org/presentationml/2006/ole">
            <mc:AlternateContent xmlns:mc="http://schemas.openxmlformats.org/markup-compatibility/2006">
              <mc:Choice xmlns:v="urn:schemas-microsoft-com:vml" Requires="v">
                <p:oleObj spid="_x0000_s219162" name="Visio" r:id="rId4" imgW="6514611" imgH="3094634" progId="Visio.Drawing.11">
                  <p:embed/>
                </p:oleObj>
              </mc:Choice>
              <mc:Fallback>
                <p:oleObj name="Visio" r:id="rId4" imgW="6514611" imgH="3094634" progId="Visio.Drawing.11">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48" y="1235174"/>
                        <a:ext cx="8877300" cy="5218162"/>
                      </a:xfrm>
                      <a:prstGeom prst="rect">
                        <a:avLst/>
                      </a:prstGeom>
                      <a:noFill/>
                    </p:spPr>
                  </p:pic>
                </p:oleObj>
              </mc:Fallback>
            </mc:AlternateContent>
          </a:graphicData>
        </a:graphic>
      </p:graphicFrame>
    </p:spTree>
    <p:extLst>
      <p:ext uri="{BB962C8B-B14F-4D97-AF65-F5344CB8AC3E}">
        <p14:creationId xmlns:p14="http://schemas.microsoft.com/office/powerpoint/2010/main" val="1066232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Rectángulo"/>
          <p:cNvSpPr/>
          <p:nvPr/>
        </p:nvSpPr>
        <p:spPr>
          <a:xfrm>
            <a:off x="1118256" y="161256"/>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PROPUESTA</a:t>
            </a:r>
            <a:endParaRPr lang="es-EC" sz="2400" b="1" dirty="0">
              <a:solidFill>
                <a:schemeClr val="bg1"/>
              </a:solidFill>
              <a:latin typeface="Arial" pitchFamily="34" charset="0"/>
              <a:cs typeface="Arial" pitchFamily="34" charset="0"/>
            </a:endParaRPr>
          </a:p>
        </p:txBody>
      </p:sp>
      <p:pic>
        <p:nvPicPr>
          <p:cNvPr id="10" name="Picture 2" descr="Resultado de imagen para universidad de las fuerzas arma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240"/>
            <a:ext cx="920476" cy="764704"/>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1499548" y="692696"/>
            <a:ext cx="6148736" cy="461665"/>
          </a:xfrm>
          <a:prstGeom prst="rect">
            <a:avLst/>
          </a:prstGeom>
          <a:noFill/>
          <a:ln>
            <a:noFill/>
          </a:ln>
        </p:spPr>
        <p:txBody>
          <a:bodyPr wrap="none" lIns="91440" tIns="45720" rIns="91440" bIns="45720">
            <a:spAutoFit/>
          </a:bodyPr>
          <a:lstStyle/>
          <a:p>
            <a:pPr algn="ctr"/>
            <a:r>
              <a:rPr lang="es-EC"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DETERMINACIÓN DE LA CADENA DE VALOR</a:t>
            </a:r>
            <a:endParaRPr lang="es-ES" sz="2400" b="1" cap="none" spc="0" dirty="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865475264"/>
              </p:ext>
            </p:extLst>
          </p:nvPr>
        </p:nvGraphicFramePr>
        <p:xfrm>
          <a:off x="72330" y="1196752"/>
          <a:ext cx="8964166" cy="5544616"/>
        </p:xfrm>
        <a:graphic>
          <a:graphicData uri="http://schemas.openxmlformats.org/presentationml/2006/ole">
            <mc:AlternateContent xmlns:mc="http://schemas.openxmlformats.org/markup-compatibility/2006">
              <mc:Choice xmlns:v="urn:schemas-microsoft-com:vml" Requires="v">
                <p:oleObj spid="_x0000_s228373" name="Diapositiva" r:id="rId5" imgW="1819677" imgH="1363833" progId="PowerPoint.Slide.12">
                  <p:embed/>
                </p:oleObj>
              </mc:Choice>
              <mc:Fallback>
                <p:oleObj name="Diapositiva" r:id="rId5" imgW="1819677" imgH="1363833" progId="PowerPoint.Slide.12">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30" y="1196752"/>
                        <a:ext cx="8964166" cy="5544616"/>
                      </a:xfrm>
                      <a:prstGeom prst="rect">
                        <a:avLst/>
                      </a:prstGeom>
                      <a:noFill/>
                    </p:spPr>
                  </p:pic>
                </p:oleObj>
              </mc:Fallback>
            </mc:AlternateContent>
          </a:graphicData>
        </a:graphic>
      </p:graphicFrame>
    </p:spTree>
    <p:extLst>
      <p:ext uri="{BB962C8B-B14F-4D97-AF65-F5344CB8AC3E}">
        <p14:creationId xmlns:p14="http://schemas.microsoft.com/office/powerpoint/2010/main" val="2167331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Rectángulo"/>
          <p:cNvSpPr/>
          <p:nvPr/>
        </p:nvSpPr>
        <p:spPr>
          <a:xfrm>
            <a:off x="1118256" y="161256"/>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PROPUESTA</a:t>
            </a:r>
            <a:endParaRPr lang="es-EC" sz="2400" b="1" dirty="0">
              <a:solidFill>
                <a:schemeClr val="bg1"/>
              </a:solidFill>
              <a:latin typeface="Arial" pitchFamily="34" charset="0"/>
              <a:cs typeface="Arial" pitchFamily="34" charset="0"/>
            </a:endParaRPr>
          </a:p>
        </p:txBody>
      </p:sp>
      <p:pic>
        <p:nvPicPr>
          <p:cNvPr id="10" name="Picture 2" descr="Resultado de imagen para universidad de las fuerzas arma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240"/>
            <a:ext cx="920476" cy="764704"/>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2329557" y="692696"/>
            <a:ext cx="4488729" cy="461665"/>
          </a:xfrm>
          <a:prstGeom prst="rect">
            <a:avLst/>
          </a:prstGeom>
          <a:noFill/>
          <a:ln>
            <a:noFill/>
          </a:ln>
        </p:spPr>
        <p:txBody>
          <a:bodyPr wrap="none" lIns="91440" tIns="45720" rIns="91440" bIns="45720">
            <a:spAutoFit/>
          </a:bodyPr>
          <a:lstStyle/>
          <a:p>
            <a:pPr algn="ctr"/>
            <a:r>
              <a:rPr lang="es-EC"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ORGANIZACIÓN ESTRUCTURAL</a:t>
            </a:r>
            <a:endParaRPr lang="es-ES" sz="2400" b="1" cap="none" spc="0" dirty="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Objeto"/>
          <p:cNvGraphicFramePr>
            <a:graphicFrameLocks noChangeAspect="1"/>
          </p:cNvGraphicFramePr>
          <p:nvPr>
            <p:extLst>
              <p:ext uri="{D42A27DB-BD31-4B8C-83A1-F6EECF244321}">
                <p14:modId xmlns:p14="http://schemas.microsoft.com/office/powerpoint/2010/main" val="1975472444"/>
              </p:ext>
            </p:extLst>
          </p:nvPr>
        </p:nvGraphicFramePr>
        <p:xfrm>
          <a:off x="1835696" y="1243012"/>
          <a:ext cx="5400600" cy="5508612"/>
        </p:xfrm>
        <a:graphic>
          <a:graphicData uri="http://schemas.openxmlformats.org/presentationml/2006/ole">
            <mc:AlternateContent xmlns:mc="http://schemas.openxmlformats.org/markup-compatibility/2006">
              <mc:Choice xmlns:v="urn:schemas-microsoft-com:vml" Requires="v">
                <p:oleObj spid="_x0000_s230421" name="Visio" r:id="rId4" imgW="3653362" imgH="4373270" progId="Visio.Drawing.11">
                  <p:embed/>
                </p:oleObj>
              </mc:Choice>
              <mc:Fallback>
                <p:oleObj name="Visio" r:id="rId4" imgW="3653362" imgH="4373270"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1243012"/>
                        <a:ext cx="5400600" cy="5508612"/>
                      </a:xfrm>
                      <a:prstGeom prst="rect">
                        <a:avLst/>
                      </a:prstGeom>
                      <a:noFill/>
                    </p:spPr>
                  </p:pic>
                </p:oleObj>
              </mc:Fallback>
            </mc:AlternateContent>
          </a:graphicData>
        </a:graphic>
      </p:graphicFrame>
    </p:spTree>
    <p:extLst>
      <p:ext uri="{BB962C8B-B14F-4D97-AF65-F5344CB8AC3E}">
        <p14:creationId xmlns:p14="http://schemas.microsoft.com/office/powerpoint/2010/main" val="2822168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Rectángulo"/>
          <p:cNvSpPr/>
          <p:nvPr/>
        </p:nvSpPr>
        <p:spPr>
          <a:xfrm>
            <a:off x="1118256" y="161256"/>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PROPUESTA</a:t>
            </a:r>
            <a:endParaRPr lang="es-EC" sz="2400" b="1" dirty="0">
              <a:solidFill>
                <a:schemeClr val="bg1"/>
              </a:solidFill>
              <a:latin typeface="Arial" pitchFamily="34" charset="0"/>
              <a:cs typeface="Arial" pitchFamily="34" charset="0"/>
            </a:endParaRPr>
          </a:p>
        </p:txBody>
      </p:sp>
      <p:pic>
        <p:nvPicPr>
          <p:cNvPr id="10" name="Picture 2" descr="Resultado de imagen para universidad de las fuerzas arma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240"/>
            <a:ext cx="920476" cy="764704"/>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313533" y="1023119"/>
            <a:ext cx="8520794" cy="461665"/>
          </a:xfrm>
          <a:prstGeom prst="rect">
            <a:avLst/>
          </a:prstGeom>
          <a:noFill/>
          <a:ln>
            <a:noFill/>
          </a:ln>
        </p:spPr>
        <p:txBody>
          <a:bodyPr wrap="none" lIns="91440" tIns="45720" rIns="91440" bIns="45720">
            <a:spAutoFit/>
          </a:bodyPr>
          <a:lstStyle/>
          <a:p>
            <a:pPr algn="ctr"/>
            <a:r>
              <a:rPr lang="es-EC"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DEFINICIÓN DE LOS INDICADORES CLAVES DE RENDIMIENTO</a:t>
            </a:r>
            <a:endParaRPr lang="es-ES" sz="2400" b="1" cap="none" spc="0" dirty="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215504398"/>
              </p:ext>
            </p:extLst>
          </p:nvPr>
        </p:nvGraphicFramePr>
        <p:xfrm>
          <a:off x="490870" y="1916832"/>
          <a:ext cx="10201810" cy="4392488"/>
        </p:xfrm>
        <a:graphic>
          <a:graphicData uri="http://schemas.openxmlformats.org/presentationml/2006/ole">
            <mc:AlternateContent xmlns:mc="http://schemas.openxmlformats.org/markup-compatibility/2006">
              <mc:Choice xmlns:v="urn:schemas-microsoft-com:vml" Requires="v">
                <p:oleObj spid="_x0000_s231444" name="Documento" r:id="rId5" imgW="5360797" imgH="2311629" progId="Word.Document.12">
                  <p:embed/>
                </p:oleObj>
              </mc:Choice>
              <mc:Fallback>
                <p:oleObj name="Documento" r:id="rId5" imgW="5360797" imgH="2311629" progId="Word.Document.12">
                  <p:embed/>
                  <p:pic>
                    <p:nvPicPr>
                      <p:cNvPr id="0" name=""/>
                      <p:cNvPicPr/>
                      <p:nvPr/>
                    </p:nvPicPr>
                    <p:blipFill>
                      <a:blip r:embed="rId6"/>
                      <a:stretch>
                        <a:fillRect/>
                      </a:stretch>
                    </p:blipFill>
                    <p:spPr>
                      <a:xfrm>
                        <a:off x="490870" y="1916832"/>
                        <a:ext cx="10201810" cy="4392488"/>
                      </a:xfrm>
                      <a:prstGeom prst="rect">
                        <a:avLst/>
                      </a:prstGeom>
                    </p:spPr>
                  </p:pic>
                </p:oleObj>
              </mc:Fallback>
            </mc:AlternateContent>
          </a:graphicData>
        </a:graphic>
      </p:graphicFrame>
    </p:spTree>
    <p:extLst>
      <p:ext uri="{BB962C8B-B14F-4D97-AF65-F5344CB8AC3E}">
        <p14:creationId xmlns:p14="http://schemas.microsoft.com/office/powerpoint/2010/main" val="2790996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Rectángulo"/>
          <p:cNvSpPr/>
          <p:nvPr/>
        </p:nvSpPr>
        <p:spPr>
          <a:xfrm>
            <a:off x="1118256" y="161256"/>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PROPUESTA</a:t>
            </a:r>
            <a:endParaRPr lang="es-EC" sz="2400" b="1" dirty="0">
              <a:solidFill>
                <a:schemeClr val="bg1"/>
              </a:solidFill>
              <a:latin typeface="Arial" pitchFamily="34" charset="0"/>
              <a:cs typeface="Arial" pitchFamily="34" charset="0"/>
            </a:endParaRPr>
          </a:p>
        </p:txBody>
      </p:sp>
      <p:pic>
        <p:nvPicPr>
          <p:cNvPr id="10" name="Picture 2" descr="Resultado de imagen para universidad de las fuerzas arma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240"/>
            <a:ext cx="920476" cy="764704"/>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1282011" y="692696"/>
            <a:ext cx="6583855" cy="461665"/>
          </a:xfrm>
          <a:prstGeom prst="rect">
            <a:avLst/>
          </a:prstGeom>
          <a:noFill/>
          <a:ln>
            <a:noFill/>
          </a:ln>
        </p:spPr>
        <p:txBody>
          <a:bodyPr wrap="none" lIns="91440" tIns="45720" rIns="91440" bIns="45720">
            <a:spAutoFit/>
          </a:bodyPr>
          <a:lstStyle/>
          <a:p>
            <a:pPr algn="ctr"/>
            <a:r>
              <a:rPr lang="es-EC"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DISEÑO DE UN CUADRO DE MANDO INTEGRAL</a:t>
            </a:r>
            <a:endParaRPr lang="es-ES" sz="2400" b="1" cap="none" spc="0" dirty="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Objeto"/>
          <p:cNvGraphicFramePr>
            <a:graphicFrameLocks noChangeAspect="1"/>
          </p:cNvGraphicFramePr>
          <p:nvPr>
            <p:extLst>
              <p:ext uri="{D42A27DB-BD31-4B8C-83A1-F6EECF244321}">
                <p14:modId xmlns:p14="http://schemas.microsoft.com/office/powerpoint/2010/main" val="2855193153"/>
              </p:ext>
            </p:extLst>
          </p:nvPr>
        </p:nvGraphicFramePr>
        <p:xfrm>
          <a:off x="80963" y="1196752"/>
          <a:ext cx="8982075" cy="5661248"/>
        </p:xfrm>
        <a:graphic>
          <a:graphicData uri="http://schemas.openxmlformats.org/presentationml/2006/ole">
            <mc:AlternateContent xmlns:mc="http://schemas.openxmlformats.org/markup-compatibility/2006">
              <mc:Choice xmlns:v="urn:schemas-microsoft-com:vml" Requires="v">
                <p:oleObj spid="_x0000_s233493" name="Documento" r:id="rId5" imgW="8982520" imgH="5619725" progId="Word.Document.12">
                  <p:embed/>
                </p:oleObj>
              </mc:Choice>
              <mc:Fallback>
                <p:oleObj name="Documento" r:id="rId5" imgW="8982520" imgH="5619725" progId="Word.Document.12">
                  <p:embed/>
                  <p:pic>
                    <p:nvPicPr>
                      <p:cNvPr id="0" name=""/>
                      <p:cNvPicPr/>
                      <p:nvPr/>
                    </p:nvPicPr>
                    <p:blipFill>
                      <a:blip r:embed="rId6"/>
                      <a:stretch>
                        <a:fillRect/>
                      </a:stretch>
                    </p:blipFill>
                    <p:spPr>
                      <a:xfrm>
                        <a:off x="80963" y="1196752"/>
                        <a:ext cx="8982075" cy="5661248"/>
                      </a:xfrm>
                      <a:prstGeom prst="rect">
                        <a:avLst/>
                      </a:prstGeom>
                    </p:spPr>
                  </p:pic>
                </p:oleObj>
              </mc:Fallback>
            </mc:AlternateContent>
          </a:graphicData>
        </a:graphic>
      </p:graphicFrame>
    </p:spTree>
    <p:extLst>
      <p:ext uri="{BB962C8B-B14F-4D97-AF65-F5344CB8AC3E}">
        <p14:creationId xmlns:p14="http://schemas.microsoft.com/office/powerpoint/2010/main" val="2275632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Rectángulo"/>
          <p:cNvSpPr/>
          <p:nvPr/>
        </p:nvSpPr>
        <p:spPr>
          <a:xfrm>
            <a:off x="1118256" y="161256"/>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PROPUESTA</a:t>
            </a:r>
            <a:endParaRPr lang="es-EC" sz="2400" b="1" dirty="0">
              <a:solidFill>
                <a:schemeClr val="bg1"/>
              </a:solidFill>
              <a:latin typeface="Arial" pitchFamily="34" charset="0"/>
              <a:cs typeface="Arial" pitchFamily="34" charset="0"/>
            </a:endParaRPr>
          </a:p>
        </p:txBody>
      </p:sp>
      <p:pic>
        <p:nvPicPr>
          <p:cNvPr id="10" name="Picture 2" descr="Resultado de imagen para universidad de las fuerzas arma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240"/>
            <a:ext cx="920476" cy="764704"/>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1282011" y="692696"/>
            <a:ext cx="6583855" cy="461665"/>
          </a:xfrm>
          <a:prstGeom prst="rect">
            <a:avLst/>
          </a:prstGeom>
          <a:noFill/>
          <a:ln>
            <a:noFill/>
          </a:ln>
        </p:spPr>
        <p:txBody>
          <a:bodyPr wrap="none" lIns="91440" tIns="45720" rIns="91440" bIns="45720">
            <a:spAutoFit/>
          </a:bodyPr>
          <a:lstStyle/>
          <a:p>
            <a:pPr algn="ctr"/>
            <a:r>
              <a:rPr lang="es-EC"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DISEÑO DE UN CUADRO DE MANDO INTEGRAL</a:t>
            </a:r>
            <a:endParaRPr lang="es-ES" sz="2400" b="1" cap="none" spc="0" dirty="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162271080"/>
              </p:ext>
            </p:extLst>
          </p:nvPr>
        </p:nvGraphicFramePr>
        <p:xfrm>
          <a:off x="80963" y="1331913"/>
          <a:ext cx="8982075" cy="4194175"/>
        </p:xfrm>
        <a:graphic>
          <a:graphicData uri="http://schemas.openxmlformats.org/presentationml/2006/ole">
            <mc:AlternateContent xmlns:mc="http://schemas.openxmlformats.org/markup-compatibility/2006">
              <mc:Choice xmlns:v="urn:schemas-microsoft-com:vml" Requires="v">
                <p:oleObj spid="_x0000_s234516" name="Documento" r:id="rId5" imgW="8982520" imgH="4200013" progId="Word.Document.12">
                  <p:embed/>
                </p:oleObj>
              </mc:Choice>
              <mc:Fallback>
                <p:oleObj name="Documento" r:id="rId5" imgW="8982520" imgH="4200013" progId="Word.Document.12">
                  <p:embed/>
                  <p:pic>
                    <p:nvPicPr>
                      <p:cNvPr id="0" name=""/>
                      <p:cNvPicPr/>
                      <p:nvPr/>
                    </p:nvPicPr>
                    <p:blipFill>
                      <a:blip r:embed="rId6"/>
                      <a:stretch>
                        <a:fillRect/>
                      </a:stretch>
                    </p:blipFill>
                    <p:spPr>
                      <a:xfrm>
                        <a:off x="80963" y="1331913"/>
                        <a:ext cx="8982075" cy="4194175"/>
                      </a:xfrm>
                      <a:prstGeom prst="rect">
                        <a:avLst/>
                      </a:prstGeom>
                    </p:spPr>
                  </p:pic>
                </p:oleObj>
              </mc:Fallback>
            </mc:AlternateContent>
          </a:graphicData>
        </a:graphic>
      </p:graphicFrame>
    </p:spTree>
    <p:extLst>
      <p:ext uri="{BB962C8B-B14F-4D97-AF65-F5344CB8AC3E}">
        <p14:creationId xmlns:p14="http://schemas.microsoft.com/office/powerpoint/2010/main" val="3331343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Rectángulo"/>
          <p:cNvSpPr/>
          <p:nvPr/>
        </p:nvSpPr>
        <p:spPr>
          <a:xfrm>
            <a:off x="1118256" y="161256"/>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PROPUESTA</a:t>
            </a:r>
            <a:endParaRPr lang="es-EC" sz="2400" b="1" dirty="0">
              <a:solidFill>
                <a:schemeClr val="bg1"/>
              </a:solidFill>
              <a:latin typeface="Arial" pitchFamily="34" charset="0"/>
              <a:cs typeface="Arial" pitchFamily="34" charset="0"/>
            </a:endParaRPr>
          </a:p>
        </p:txBody>
      </p:sp>
      <p:pic>
        <p:nvPicPr>
          <p:cNvPr id="10" name="Picture 2" descr="Resultado de imagen para universidad de las fuerzas arma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240"/>
            <a:ext cx="920476" cy="764704"/>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1282011" y="692696"/>
            <a:ext cx="6583855" cy="461665"/>
          </a:xfrm>
          <a:prstGeom prst="rect">
            <a:avLst/>
          </a:prstGeom>
          <a:noFill/>
          <a:ln>
            <a:noFill/>
          </a:ln>
        </p:spPr>
        <p:txBody>
          <a:bodyPr wrap="none" lIns="91440" tIns="45720" rIns="91440" bIns="45720">
            <a:spAutoFit/>
          </a:bodyPr>
          <a:lstStyle/>
          <a:p>
            <a:pPr algn="ctr"/>
            <a:r>
              <a:rPr lang="es-EC"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DISEÑO DE UN CUADRO DE MANDO INTEGRAL</a:t>
            </a:r>
            <a:endParaRPr lang="es-ES" sz="2400" b="1" cap="none" spc="0" dirty="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Objeto"/>
          <p:cNvGraphicFramePr>
            <a:graphicFrameLocks noChangeAspect="1"/>
          </p:cNvGraphicFramePr>
          <p:nvPr>
            <p:extLst>
              <p:ext uri="{D42A27DB-BD31-4B8C-83A1-F6EECF244321}">
                <p14:modId xmlns:p14="http://schemas.microsoft.com/office/powerpoint/2010/main" val="3364421921"/>
              </p:ext>
            </p:extLst>
          </p:nvPr>
        </p:nvGraphicFramePr>
        <p:xfrm>
          <a:off x="80963" y="1237580"/>
          <a:ext cx="8982075" cy="4711700"/>
        </p:xfrm>
        <a:graphic>
          <a:graphicData uri="http://schemas.openxmlformats.org/presentationml/2006/ole">
            <mc:AlternateContent xmlns:mc="http://schemas.openxmlformats.org/markup-compatibility/2006">
              <mc:Choice xmlns:v="urn:schemas-microsoft-com:vml" Requires="v">
                <p:oleObj spid="_x0000_s235540" name="Documento" r:id="rId5" imgW="8982520" imgH="4718435" progId="Word.Document.12">
                  <p:embed/>
                </p:oleObj>
              </mc:Choice>
              <mc:Fallback>
                <p:oleObj name="Documento" r:id="rId5" imgW="8982520" imgH="4718435" progId="Word.Document.12">
                  <p:embed/>
                  <p:pic>
                    <p:nvPicPr>
                      <p:cNvPr id="0" name=""/>
                      <p:cNvPicPr/>
                      <p:nvPr/>
                    </p:nvPicPr>
                    <p:blipFill>
                      <a:blip r:embed="rId6"/>
                      <a:stretch>
                        <a:fillRect/>
                      </a:stretch>
                    </p:blipFill>
                    <p:spPr>
                      <a:xfrm>
                        <a:off x="80963" y="1237580"/>
                        <a:ext cx="8982075" cy="4711700"/>
                      </a:xfrm>
                      <a:prstGeom prst="rect">
                        <a:avLst/>
                      </a:prstGeom>
                    </p:spPr>
                  </p:pic>
                </p:oleObj>
              </mc:Fallback>
            </mc:AlternateContent>
          </a:graphicData>
        </a:graphic>
      </p:graphicFrame>
    </p:spTree>
    <p:extLst>
      <p:ext uri="{BB962C8B-B14F-4D97-AF65-F5344CB8AC3E}">
        <p14:creationId xmlns:p14="http://schemas.microsoft.com/office/powerpoint/2010/main" val="2054059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273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8 Rectángulo"/>
          <p:cNvSpPr/>
          <p:nvPr/>
        </p:nvSpPr>
        <p:spPr>
          <a:xfrm>
            <a:off x="1118256" y="161256"/>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PROPUESTA</a:t>
            </a:r>
            <a:endParaRPr lang="es-EC" sz="2400" b="1" dirty="0">
              <a:solidFill>
                <a:schemeClr val="bg1"/>
              </a:solidFill>
              <a:latin typeface="Arial" pitchFamily="34" charset="0"/>
              <a:cs typeface="Arial" pitchFamily="34" charset="0"/>
            </a:endParaRPr>
          </a:p>
        </p:txBody>
      </p:sp>
      <p:pic>
        <p:nvPicPr>
          <p:cNvPr id="10" name="Picture 2" descr="Resultado de imagen para universidad de las fuerzas arma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240"/>
            <a:ext cx="920476" cy="764704"/>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1282011" y="692696"/>
            <a:ext cx="6583855" cy="461665"/>
          </a:xfrm>
          <a:prstGeom prst="rect">
            <a:avLst/>
          </a:prstGeom>
          <a:noFill/>
          <a:ln>
            <a:noFill/>
          </a:ln>
        </p:spPr>
        <p:txBody>
          <a:bodyPr wrap="none" lIns="91440" tIns="45720" rIns="91440" bIns="45720">
            <a:spAutoFit/>
          </a:bodyPr>
          <a:lstStyle/>
          <a:p>
            <a:pPr algn="ctr"/>
            <a:r>
              <a:rPr lang="es-EC"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DISEÑO DE UN CUADRO DE MANDO INTEGRAL</a:t>
            </a:r>
            <a:endParaRPr lang="es-ES" sz="2400" b="1" cap="none" spc="0" dirty="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2562190879"/>
              </p:ext>
            </p:extLst>
          </p:nvPr>
        </p:nvGraphicFramePr>
        <p:xfrm>
          <a:off x="80963" y="1297731"/>
          <a:ext cx="8982075" cy="3427413"/>
        </p:xfrm>
        <a:graphic>
          <a:graphicData uri="http://schemas.openxmlformats.org/presentationml/2006/ole">
            <mc:AlternateContent xmlns:mc="http://schemas.openxmlformats.org/markup-compatibility/2006">
              <mc:Choice xmlns:v="urn:schemas-microsoft-com:vml" Requires="v">
                <p:oleObj spid="_x0000_s236564" name="Documento" r:id="rId5" imgW="8982520" imgH="3432474" progId="Word.Document.12">
                  <p:embed/>
                </p:oleObj>
              </mc:Choice>
              <mc:Fallback>
                <p:oleObj name="Documento" r:id="rId5" imgW="8982520" imgH="3432474" progId="Word.Document.12">
                  <p:embed/>
                  <p:pic>
                    <p:nvPicPr>
                      <p:cNvPr id="0" name=""/>
                      <p:cNvPicPr/>
                      <p:nvPr/>
                    </p:nvPicPr>
                    <p:blipFill>
                      <a:blip r:embed="rId6"/>
                      <a:stretch>
                        <a:fillRect/>
                      </a:stretch>
                    </p:blipFill>
                    <p:spPr>
                      <a:xfrm>
                        <a:off x="80963" y="1297731"/>
                        <a:ext cx="8982075" cy="3427413"/>
                      </a:xfrm>
                      <a:prstGeom prst="rect">
                        <a:avLst/>
                      </a:prstGeom>
                    </p:spPr>
                  </p:pic>
                </p:oleObj>
              </mc:Fallback>
            </mc:AlternateContent>
          </a:graphicData>
        </a:graphic>
      </p:graphicFrame>
    </p:spTree>
    <p:extLst>
      <p:ext uri="{BB962C8B-B14F-4D97-AF65-F5344CB8AC3E}">
        <p14:creationId xmlns:p14="http://schemas.microsoft.com/office/powerpoint/2010/main" val="4250811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3 CuadroTexto"/>
          <p:cNvSpPr txBox="1"/>
          <p:nvPr/>
        </p:nvSpPr>
        <p:spPr>
          <a:xfrm>
            <a:off x="72008" y="836712"/>
            <a:ext cx="8964488" cy="5262979"/>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es-EC" sz="1400" b="1" dirty="0">
                <a:latin typeface="Arial" panose="020B0604020202020204" pitchFamily="34" charset="0"/>
                <a:cs typeface="Arial" panose="020B0604020202020204" pitchFamily="34" charset="0"/>
              </a:rPr>
              <a:t>Las empresas de la construcción de la ciudad de Quito, se enfrentan a un mercado altamente competitivo, debido a que el entorno en el que se desenvuelven cada vez exige de organizaciones más </a:t>
            </a:r>
            <a:r>
              <a:rPr lang="es-EC" sz="1400" b="1" dirty="0" smtClean="0">
                <a:latin typeface="Arial" panose="020B0604020202020204" pitchFamily="34" charset="0"/>
                <a:cs typeface="Arial" panose="020B0604020202020204" pitchFamily="34" charset="0"/>
              </a:rPr>
              <a:t>solidas</a:t>
            </a:r>
            <a:r>
              <a:rPr lang="es-EC" sz="1400" b="1" dirty="0">
                <a:latin typeface="Arial" panose="020B0604020202020204" pitchFamily="34" charset="0"/>
                <a:cs typeface="Arial" panose="020B0604020202020204" pitchFamily="34" charset="0"/>
              </a:rPr>
              <a:t>.</a:t>
            </a:r>
          </a:p>
          <a:p>
            <a:pPr marL="285750" indent="-285750" algn="just">
              <a:lnSpc>
                <a:spcPct val="150000"/>
              </a:lnSpc>
              <a:buFont typeface="Wingdings" panose="05000000000000000000" pitchFamily="2" charset="2"/>
              <a:buChar char="ü"/>
            </a:pPr>
            <a:r>
              <a:rPr lang="es-EC" sz="1400" b="1" dirty="0">
                <a:latin typeface="Arial" panose="020B0604020202020204" pitchFamily="34" charset="0"/>
                <a:cs typeface="Arial" panose="020B0604020202020204" pitchFamily="34" charset="0"/>
              </a:rPr>
              <a:t>Del análisis  </a:t>
            </a:r>
            <a:r>
              <a:rPr lang="es-EC" sz="1400" b="1" dirty="0" smtClean="0">
                <a:latin typeface="Arial" panose="020B0604020202020204" pitchFamily="34" charset="0"/>
                <a:cs typeface="Arial" panose="020B0604020202020204" pitchFamily="34" charset="0"/>
              </a:rPr>
              <a:t>se puede ver la escasez </a:t>
            </a:r>
            <a:r>
              <a:rPr lang="es-EC" sz="1400" b="1" dirty="0">
                <a:latin typeface="Arial" panose="020B0604020202020204" pitchFamily="34" charset="0"/>
                <a:cs typeface="Arial" panose="020B0604020202020204" pitchFamily="34" charset="0"/>
              </a:rPr>
              <a:t>en la base de talentos gerenciales de muchas organizaciones. Este déficit ha puesto de manifiesto la necesidad importante de integrar el desarrollo de la gestión en el proceso de formulación de la estrategia competitiva. </a:t>
            </a:r>
            <a:endParaRPr lang="es-EC" sz="1400" b="1" dirty="0" smtClean="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s-EC" sz="1400" b="1" dirty="0">
                <a:latin typeface="Arial" panose="020B0604020202020204" pitchFamily="34" charset="0"/>
                <a:cs typeface="Arial" panose="020B0604020202020204" pitchFamily="34" charset="0"/>
              </a:rPr>
              <a:t>M</a:t>
            </a:r>
            <a:r>
              <a:rPr lang="es-EC" sz="1400" b="1" dirty="0" smtClean="0">
                <a:latin typeface="Arial" panose="020B0604020202020204" pitchFamily="34" charset="0"/>
                <a:cs typeface="Arial" panose="020B0604020202020204" pitchFamily="34" charset="0"/>
              </a:rPr>
              <a:t>uchas </a:t>
            </a:r>
            <a:r>
              <a:rPr lang="es-EC" sz="1400" b="1" dirty="0">
                <a:latin typeface="Arial" panose="020B0604020202020204" pitchFamily="34" charset="0"/>
                <a:cs typeface="Arial" panose="020B0604020202020204" pitchFamily="34" charset="0"/>
              </a:rPr>
              <a:t>organizaciones carecen del compromiso de adoptar los conceptos de desarrollo de gestión estratégica, </a:t>
            </a:r>
            <a:endParaRPr lang="es-EC" sz="1400" b="1" dirty="0" smtClean="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es-EC" sz="1400" b="1" dirty="0">
                <a:latin typeface="Arial" panose="020B0604020202020204" pitchFamily="34" charset="0"/>
                <a:cs typeface="Arial" panose="020B0604020202020204" pitchFamily="34" charset="0"/>
              </a:rPr>
              <a:t>Los resultados determinaron que la gran mayoría de las empresas tienen establecidos componentes de direccionamiento estratégico como la misión, visión, valores organizacionales, una estructura definida, sin embargo, las PYMES no han realizado análisis del entorno y de sus capacidades y limitaciones </a:t>
            </a:r>
            <a:r>
              <a:rPr lang="es-EC" sz="1400" b="1" dirty="0" smtClean="0">
                <a:latin typeface="Arial" panose="020B0604020202020204" pitchFamily="34" charset="0"/>
                <a:cs typeface="Arial" panose="020B0604020202020204" pitchFamily="34" charset="0"/>
              </a:rPr>
              <a:t>internas.</a:t>
            </a:r>
          </a:p>
          <a:p>
            <a:pPr marL="285750" indent="-285750" algn="just">
              <a:lnSpc>
                <a:spcPct val="150000"/>
              </a:lnSpc>
              <a:buFont typeface="Wingdings" panose="05000000000000000000" pitchFamily="2" charset="2"/>
              <a:buChar char="ü"/>
            </a:pPr>
            <a:r>
              <a:rPr lang="es-EC" sz="1400" b="1" dirty="0">
                <a:latin typeface="Arial" panose="020B0604020202020204" pitchFamily="34" charset="0"/>
                <a:cs typeface="Arial" panose="020B0604020202020204" pitchFamily="34" charset="0"/>
              </a:rPr>
              <a:t>Considerando los resultados del proceso de investigación, se estableció la propuesta de un modelo de direccionamiento estratégico para alcanzar una ventaja competitiva.</a:t>
            </a:r>
          </a:p>
          <a:p>
            <a:pPr marL="285750" indent="-285750" algn="just">
              <a:lnSpc>
                <a:spcPct val="150000"/>
              </a:lnSpc>
              <a:buFont typeface="Wingdings" panose="05000000000000000000" pitchFamily="2" charset="2"/>
              <a:buChar char="ü"/>
            </a:pPr>
            <a:endParaRPr lang="es-EC" sz="1400" b="1"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endParaRPr lang="es-EC" sz="1400" b="1" dirty="0">
              <a:latin typeface="Arial" panose="020B0604020202020204" pitchFamily="34" charset="0"/>
              <a:cs typeface="Arial" panose="020B0604020202020204" pitchFamily="34" charset="0"/>
            </a:endParaRPr>
          </a:p>
        </p:txBody>
      </p:sp>
      <p:sp>
        <p:nvSpPr>
          <p:cNvPr id="9" name="8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CONCLUSIONES</a:t>
            </a:r>
            <a:endParaRPr lang="es-EC" sz="2400" b="1" dirty="0">
              <a:solidFill>
                <a:schemeClr val="bg1"/>
              </a:solidFill>
              <a:latin typeface="Arial" pitchFamily="34" charset="0"/>
              <a:cs typeface="Arial" pitchFamily="34" charset="0"/>
            </a:endParaRPr>
          </a:p>
        </p:txBody>
      </p:sp>
      <p:pic>
        <p:nvPicPr>
          <p:cNvPr id="10"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7821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4" name="3 CuadroTexto"/>
          <p:cNvSpPr txBox="1"/>
          <p:nvPr/>
        </p:nvSpPr>
        <p:spPr>
          <a:xfrm>
            <a:off x="179512" y="965041"/>
            <a:ext cx="8784976" cy="5978560"/>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es-EC" sz="1500" b="1" dirty="0">
                <a:latin typeface="Arial" panose="020B0604020202020204" pitchFamily="34" charset="0"/>
                <a:cs typeface="Arial" panose="020B0604020202020204" pitchFamily="34" charset="0"/>
              </a:rPr>
              <a:t>Las PYMES del sector de la construcción de Quito deben visualizar la posibilidad de realizar alianzas estratégicas, con el fin de mantener un adecuado nivel de coordinación, que les permita obtener información y estadísticas para la construcción de escenarios, conforme las nuevas tendencias del mercado.</a:t>
            </a:r>
          </a:p>
          <a:p>
            <a:pPr marL="285750" indent="-285750" algn="just">
              <a:lnSpc>
                <a:spcPct val="150000"/>
              </a:lnSpc>
              <a:buFont typeface="Wingdings" panose="05000000000000000000" pitchFamily="2" charset="2"/>
              <a:buChar char="ü"/>
            </a:pPr>
            <a:r>
              <a:rPr lang="es-EC" sz="1500" b="1" dirty="0">
                <a:latin typeface="Arial" panose="020B0604020202020204" pitchFamily="34" charset="0"/>
                <a:cs typeface="Arial" panose="020B0604020202020204" pitchFamily="34" charset="0"/>
              </a:rPr>
              <a:t>Alcanzar una ventaja competitiva tiene mucho que ver con el liderazgo que asuman los gerentes en los procesos de cambio, </a:t>
            </a:r>
          </a:p>
          <a:p>
            <a:pPr marL="285750" indent="-285750" algn="just">
              <a:lnSpc>
                <a:spcPct val="150000"/>
              </a:lnSpc>
              <a:buFont typeface="Wingdings" panose="05000000000000000000" pitchFamily="2" charset="2"/>
              <a:buChar char="ü"/>
            </a:pPr>
            <a:r>
              <a:rPr lang="es-EC" sz="1500" b="1" dirty="0">
                <a:latin typeface="Arial" panose="020B0604020202020204" pitchFamily="34" charset="0"/>
                <a:cs typeface="Arial" panose="020B0604020202020204" pitchFamily="34" charset="0"/>
              </a:rPr>
              <a:t>El mercado de la construcción </a:t>
            </a:r>
            <a:r>
              <a:rPr lang="es-EC" sz="1500" b="1" dirty="0" smtClean="0">
                <a:latin typeface="Arial" panose="020B0604020202020204" pitchFamily="34" charset="0"/>
                <a:cs typeface="Arial" panose="020B0604020202020204" pitchFamily="34" charset="0"/>
              </a:rPr>
              <a:t>esta en continuo </a:t>
            </a:r>
            <a:r>
              <a:rPr lang="es-EC" sz="1500" b="1" dirty="0">
                <a:latin typeface="Arial" panose="020B0604020202020204" pitchFamily="34" charset="0"/>
                <a:cs typeface="Arial" panose="020B0604020202020204" pitchFamily="34" charset="0"/>
              </a:rPr>
              <a:t>crecimiento, </a:t>
            </a:r>
            <a:r>
              <a:rPr lang="es-EC" sz="1500" b="1" dirty="0" smtClean="0">
                <a:latin typeface="Arial" panose="020B0604020202020204" pitchFamily="34" charset="0"/>
                <a:cs typeface="Arial" panose="020B0604020202020204" pitchFamily="34" charset="0"/>
              </a:rPr>
              <a:t>presenta </a:t>
            </a:r>
            <a:r>
              <a:rPr lang="es-EC" sz="1500" b="1" dirty="0">
                <a:latin typeface="Arial" panose="020B0604020202020204" pitchFamily="34" charset="0"/>
                <a:cs typeface="Arial" panose="020B0604020202020204" pitchFamily="34" charset="0"/>
              </a:rPr>
              <a:t>grandes oportunidades para el desarrollo </a:t>
            </a:r>
            <a:r>
              <a:rPr lang="es-EC" sz="1500" b="1" dirty="0" smtClean="0">
                <a:latin typeface="Arial" panose="020B0604020202020204" pitchFamily="34" charset="0"/>
                <a:cs typeface="Arial" panose="020B0604020202020204" pitchFamily="34" charset="0"/>
              </a:rPr>
              <a:t>empresarial. </a:t>
            </a:r>
          </a:p>
          <a:p>
            <a:pPr marL="285750" indent="-285750" algn="just">
              <a:lnSpc>
                <a:spcPct val="150000"/>
              </a:lnSpc>
              <a:buFont typeface="Wingdings" panose="05000000000000000000" pitchFamily="2" charset="2"/>
              <a:buChar char="ü"/>
            </a:pPr>
            <a:r>
              <a:rPr lang="es-EC" sz="1500" b="1" dirty="0">
                <a:latin typeface="Arial" panose="020B0604020202020204" pitchFamily="34" charset="0"/>
                <a:cs typeface="Arial" panose="020B0604020202020204" pitchFamily="34" charset="0"/>
              </a:rPr>
              <a:t>La propuesta presenta los elementos necesarios para que las PYMES del sector de la construcción de la ciudad de Quito, puedan disponer de un modelo de direccionamiento estratégico para alcanzar una ventaja competitiva, por lo que podría ser una alternativa para que las PYMES puedan implementarlas con objetivos a corto, mediano y largo plazo.</a:t>
            </a:r>
          </a:p>
          <a:p>
            <a:pPr marL="285750" indent="-285750" algn="just">
              <a:lnSpc>
                <a:spcPct val="150000"/>
              </a:lnSpc>
              <a:buFont typeface="Wingdings" panose="05000000000000000000" pitchFamily="2" charset="2"/>
              <a:buChar char="ü"/>
            </a:pPr>
            <a:r>
              <a:rPr lang="es-EC" sz="1500" b="1" dirty="0">
                <a:latin typeface="Arial" panose="020B0604020202020204" pitchFamily="34" charset="0"/>
                <a:cs typeface="Arial" panose="020B0604020202020204" pitchFamily="34" charset="0"/>
              </a:rPr>
              <a:t>Establecer un modelo de gestión estratégica para alcanzar una ventaja competitiva, </a:t>
            </a:r>
            <a:r>
              <a:rPr lang="es-EC" sz="1500" b="1" dirty="0" err="1">
                <a:latin typeface="Arial" panose="020B0604020202020204" pitchFamily="34" charset="0"/>
                <a:cs typeface="Arial" panose="020B0604020202020204" pitchFamily="34" charset="0"/>
              </a:rPr>
              <a:t>conuna</a:t>
            </a:r>
            <a:r>
              <a:rPr lang="es-EC" sz="1500" b="1" dirty="0">
                <a:latin typeface="Arial" panose="020B0604020202020204" pitchFamily="34" charset="0"/>
                <a:cs typeface="Arial" panose="020B0604020202020204" pitchFamily="34" charset="0"/>
              </a:rPr>
              <a:t> he </a:t>
            </a:r>
            <a:r>
              <a:rPr lang="es-EC" sz="1500" b="1" dirty="0" err="1">
                <a:latin typeface="Arial" panose="020B0604020202020204" pitchFamily="34" charset="0"/>
                <a:cs typeface="Arial" panose="020B0604020202020204" pitchFamily="34" charset="0"/>
              </a:rPr>
              <a:t>rramienta</a:t>
            </a:r>
            <a:r>
              <a:rPr lang="es-EC" sz="1500" b="1" dirty="0">
                <a:latin typeface="Arial" panose="020B0604020202020204" pitchFamily="34" charset="0"/>
                <a:cs typeface="Arial" panose="020B0604020202020204" pitchFamily="34" charset="0"/>
              </a:rPr>
              <a:t> de gestión clave, como es el cuadro de mando integral, podría convertirse en un instrumento importante para volver a las empresas del sector de la construcción de la ciudad de Quito más competitivas.</a:t>
            </a:r>
          </a:p>
          <a:p>
            <a:pPr algn="just">
              <a:lnSpc>
                <a:spcPct val="150000"/>
              </a:lnSpc>
            </a:pPr>
            <a:endParaRPr lang="es-EC" sz="1500" b="1" dirty="0">
              <a:latin typeface="Arial" panose="020B0604020202020204" pitchFamily="34" charset="0"/>
              <a:cs typeface="Arial" panose="020B0604020202020204" pitchFamily="34" charset="0"/>
            </a:endParaRPr>
          </a:p>
        </p:txBody>
      </p:sp>
      <p:sp>
        <p:nvSpPr>
          <p:cNvPr id="9" name="8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RECOMENDACIONES</a:t>
            </a:r>
            <a:endParaRPr lang="es-EC" sz="2400" b="1" dirty="0">
              <a:solidFill>
                <a:schemeClr val="bg1"/>
              </a:solidFill>
              <a:latin typeface="Arial" pitchFamily="34" charset="0"/>
              <a:cs typeface="Arial" pitchFamily="34" charset="0"/>
            </a:endParaRPr>
          </a:p>
        </p:txBody>
      </p:sp>
      <p:pic>
        <p:nvPicPr>
          <p:cNvPr id="10"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405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96119" y="2845340"/>
            <a:ext cx="8136904" cy="2239844"/>
          </a:xfrm>
          <a:prstGeom prst="rect">
            <a:avLst/>
          </a:prstGeom>
          <a:noFill/>
        </p:spPr>
        <p:txBody>
          <a:bodyPr wrap="square" rtlCol="0">
            <a:spAutoFit/>
          </a:bodyPr>
          <a:lstStyle/>
          <a:p>
            <a:pPr algn="ctr">
              <a:lnSpc>
                <a:spcPct val="150000"/>
              </a:lnSpc>
            </a:pPr>
            <a:r>
              <a:rPr lang="es-ES" sz="2400" b="1" dirty="0" smtClean="0">
                <a:latin typeface="Arial" pitchFamily="34" charset="0"/>
                <a:cs typeface="Arial" pitchFamily="34" charset="0"/>
              </a:rPr>
              <a:t>“</a:t>
            </a:r>
            <a:r>
              <a:rPr lang="es-EC" sz="2400" b="1" dirty="0">
                <a:latin typeface="Arial" pitchFamily="34" charset="0"/>
                <a:cs typeface="Arial" pitchFamily="34" charset="0"/>
              </a:rPr>
              <a:t>VENTAJA COMPETITIVA DESDE UN ENFOQUE DE GERENCIA ESTRATÉGICA, PARA LAS PYMES DEL SECTOR DE LA CONSTRUCCIÓN DEL DISTRITO METROPOLITANO DE QUITO</a:t>
            </a:r>
            <a:r>
              <a:rPr lang="es-ES" sz="2400" b="1" dirty="0" smtClean="0">
                <a:latin typeface="Arial" pitchFamily="34" charset="0"/>
                <a:cs typeface="Arial" pitchFamily="34" charset="0"/>
              </a:rPr>
              <a:t>”</a:t>
            </a:r>
            <a:endParaRPr lang="es-EC" sz="2400" dirty="0">
              <a:latin typeface="Arial" pitchFamily="34" charset="0"/>
              <a:cs typeface="Arial" pitchFamily="34" charset="0"/>
            </a:endParaRPr>
          </a:p>
        </p:txBody>
      </p:sp>
      <p:sp>
        <p:nvSpPr>
          <p:cNvPr id="4" name="3 Rectángulo"/>
          <p:cNvSpPr/>
          <p:nvPr/>
        </p:nvSpPr>
        <p:spPr>
          <a:xfrm>
            <a:off x="922452" y="1341173"/>
            <a:ext cx="7272808" cy="1338828"/>
          </a:xfrm>
          <a:prstGeom prst="rect">
            <a:avLst/>
          </a:prstGeom>
        </p:spPr>
        <p:txBody>
          <a:bodyPr wrap="square">
            <a:spAutoFit/>
          </a:bodyPr>
          <a:lstStyle/>
          <a:p>
            <a:pPr algn="ctr">
              <a:lnSpc>
                <a:spcPct val="150000"/>
              </a:lnSpc>
            </a:pPr>
            <a:r>
              <a:rPr lang="es-EC" b="1" dirty="0">
                <a:latin typeface="Arial Black" panose="020B0A04020102020204" pitchFamily="34" charset="0"/>
                <a:cs typeface="Arial" panose="020B0604020202020204" pitchFamily="34" charset="0"/>
              </a:rPr>
              <a:t>DEPARTAMENTO DE CIENCIAS ECONÓMICAS, ADMINISTRATIVAS Y DE COMERCIO</a:t>
            </a:r>
          </a:p>
          <a:p>
            <a:pPr algn="ctr">
              <a:lnSpc>
                <a:spcPct val="150000"/>
              </a:lnSpc>
            </a:pPr>
            <a:r>
              <a:rPr lang="es-EC" b="1" dirty="0" smtClean="0">
                <a:latin typeface="Arial Black" panose="020B0A04020102020204" pitchFamily="34" charset="0"/>
                <a:cs typeface="Arial" panose="020B0604020202020204" pitchFamily="34" charset="0"/>
              </a:rPr>
              <a:t>CARRERA DE ADMINISTRACIÓN</a:t>
            </a:r>
            <a:endParaRPr lang="es-EC" b="1" dirty="0">
              <a:latin typeface="Arial Black" panose="020B0A04020102020204" pitchFamily="34" charset="0"/>
              <a:cs typeface="Arial" panose="020B0604020202020204" pitchFamily="34" charset="0"/>
            </a:endParaRPr>
          </a:p>
        </p:txBody>
      </p:sp>
      <p:pic>
        <p:nvPicPr>
          <p:cNvPr id="198660" name="Picture 4"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732" y="116632"/>
            <a:ext cx="4824536" cy="1244731"/>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138550" y="5517232"/>
            <a:ext cx="8866916" cy="923330"/>
          </a:xfrm>
          <a:prstGeom prst="rect">
            <a:avLst/>
          </a:prstGeom>
          <a:noFill/>
        </p:spPr>
        <p:txBody>
          <a:bodyPr wrap="none" lIns="91440" tIns="45720" rIns="91440" bIns="45720">
            <a:spAutoFit/>
          </a:bodyPr>
          <a:lstStyle/>
          <a:p>
            <a:pPr algn="ctr"/>
            <a:r>
              <a:rPr lang="es-E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GRACIAS POR SU ATENCIÓN</a:t>
            </a:r>
            <a:endParaRPr lang="es-E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041530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163432101"/>
              </p:ext>
            </p:extLst>
          </p:nvPr>
        </p:nvGraphicFramePr>
        <p:xfrm>
          <a:off x="179514" y="908721"/>
          <a:ext cx="8784975" cy="5832647"/>
        </p:xfrm>
        <a:graphic>
          <a:graphicData uri="http://schemas.openxmlformats.org/drawingml/2006/table">
            <a:tbl>
              <a:tblPr firstRow="1" firstCol="1" bandRow="1">
                <a:tableStyleId>{5C22544A-7EE6-4342-B048-85BDC9FD1C3A}</a:tableStyleId>
              </a:tblPr>
              <a:tblGrid>
                <a:gridCol w="698015"/>
                <a:gridCol w="2092236"/>
                <a:gridCol w="559741"/>
                <a:gridCol w="914787"/>
                <a:gridCol w="559741"/>
                <a:gridCol w="1022871"/>
                <a:gridCol w="559741"/>
                <a:gridCol w="957659"/>
                <a:gridCol w="559741"/>
                <a:gridCol w="860443"/>
              </a:tblGrid>
              <a:tr h="247324">
                <a:tc gridSpan="2">
                  <a:txBody>
                    <a:bodyPr/>
                    <a:lstStyle/>
                    <a:p>
                      <a:pPr indent="180340" algn="ctr">
                        <a:lnSpc>
                          <a:spcPct val="150000"/>
                        </a:lnSpc>
                        <a:spcBef>
                          <a:spcPts val="1200"/>
                        </a:spcBef>
                        <a:spcAft>
                          <a:spcPts val="0"/>
                        </a:spcAft>
                      </a:pPr>
                      <a:r>
                        <a:rPr lang="es-ES" sz="800" dirty="0">
                          <a:effectLst/>
                        </a:rPr>
                        <a:t>TEORÍA DE SOPORTE</a:t>
                      </a:r>
                      <a:endParaRPr lang="es-ES" sz="800" dirty="0">
                        <a:solidFill>
                          <a:srgbClr val="000000"/>
                        </a:solidFill>
                        <a:effectLst/>
                        <a:latin typeface="Arial"/>
                        <a:ea typeface="Courier New"/>
                        <a:cs typeface="Courier New"/>
                      </a:endParaRPr>
                    </a:p>
                  </a:txBody>
                  <a:tcPr marL="19251" marR="19251" marT="0" marB="0" anchor="ctr"/>
                </a:tc>
                <a:tc hMerge="1">
                  <a:txBody>
                    <a:bodyPr/>
                    <a:lstStyle/>
                    <a:p>
                      <a:endParaRPr lang="es-ES"/>
                    </a:p>
                  </a:txBody>
                  <a:tcPr/>
                </a:tc>
                <a:tc gridSpan="2">
                  <a:txBody>
                    <a:bodyPr/>
                    <a:lstStyle/>
                    <a:p>
                      <a:pPr indent="180340" algn="ctr">
                        <a:lnSpc>
                          <a:spcPct val="150000"/>
                        </a:lnSpc>
                        <a:spcBef>
                          <a:spcPts val="1200"/>
                        </a:spcBef>
                        <a:spcAft>
                          <a:spcPts val="0"/>
                        </a:spcAft>
                      </a:pPr>
                      <a:r>
                        <a:rPr lang="es-ES" sz="800" dirty="0" err="1">
                          <a:effectLst/>
                        </a:rPr>
                        <a:t>PAPER</a:t>
                      </a:r>
                      <a:r>
                        <a:rPr lang="es-ES" sz="800" dirty="0">
                          <a:effectLst/>
                        </a:rPr>
                        <a:t> BASE</a:t>
                      </a:r>
                      <a:endParaRPr lang="es-ES" sz="800" dirty="0">
                        <a:solidFill>
                          <a:srgbClr val="000000"/>
                        </a:solidFill>
                        <a:effectLst/>
                        <a:latin typeface="Arial"/>
                        <a:ea typeface="Courier New"/>
                        <a:cs typeface="Courier New"/>
                      </a:endParaRPr>
                    </a:p>
                  </a:txBody>
                  <a:tcPr marL="19251" marR="19251" marT="0" marB="0" anchor="ctr"/>
                </a:tc>
                <a:tc hMerge="1">
                  <a:txBody>
                    <a:bodyPr/>
                    <a:lstStyle/>
                    <a:p>
                      <a:endParaRPr lang="es-ES"/>
                    </a:p>
                  </a:txBody>
                  <a:tcPr/>
                </a:tc>
                <a:tc gridSpan="6">
                  <a:txBody>
                    <a:bodyPr/>
                    <a:lstStyle/>
                    <a:p>
                      <a:pPr indent="180340" algn="ctr">
                        <a:lnSpc>
                          <a:spcPct val="150000"/>
                        </a:lnSpc>
                        <a:spcBef>
                          <a:spcPts val="1200"/>
                        </a:spcBef>
                        <a:spcAft>
                          <a:spcPts val="0"/>
                        </a:spcAft>
                      </a:pPr>
                      <a:r>
                        <a:rPr lang="es-ES" sz="800" dirty="0">
                          <a:effectLst/>
                        </a:rPr>
                        <a:t>ESTUDIOS RELACIONADOS </a:t>
                      </a:r>
                      <a:endParaRPr lang="es-ES" sz="800" dirty="0">
                        <a:solidFill>
                          <a:srgbClr val="000000"/>
                        </a:solidFill>
                        <a:effectLst/>
                        <a:latin typeface="Arial"/>
                        <a:ea typeface="Courier New"/>
                        <a:cs typeface="Courier New"/>
                      </a:endParaRPr>
                    </a:p>
                  </a:txBody>
                  <a:tcPr marL="19251" marR="19251"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956269">
                <a:tc>
                  <a:txBody>
                    <a:bodyPr/>
                    <a:lstStyle/>
                    <a:p>
                      <a:pPr indent="180340" algn="l">
                        <a:lnSpc>
                          <a:spcPct val="150000"/>
                        </a:lnSpc>
                        <a:spcBef>
                          <a:spcPts val="1200"/>
                        </a:spcBef>
                        <a:spcAft>
                          <a:spcPts val="0"/>
                        </a:spcAft>
                      </a:pPr>
                      <a:r>
                        <a:rPr lang="es-ES" sz="800" dirty="0">
                          <a:effectLst/>
                        </a:rPr>
                        <a:t>Teoría: </a:t>
                      </a:r>
                      <a:endParaRPr lang="es-ES" sz="800" dirty="0">
                        <a:solidFill>
                          <a:srgbClr val="000000"/>
                        </a:solidFill>
                        <a:effectLst/>
                        <a:latin typeface="Arial"/>
                        <a:ea typeface="Courier New"/>
                        <a:cs typeface="Courier New"/>
                      </a:endParaRPr>
                    </a:p>
                  </a:txBody>
                  <a:tcPr marL="19251" marR="19251" marT="0" marB="0" anchor="ctr"/>
                </a:tc>
                <a:tc>
                  <a:txBody>
                    <a:bodyPr/>
                    <a:lstStyle/>
                    <a:p>
                      <a:pPr indent="180340" algn="l">
                        <a:lnSpc>
                          <a:spcPct val="150000"/>
                        </a:lnSpc>
                        <a:spcBef>
                          <a:spcPts val="1200"/>
                        </a:spcBef>
                        <a:spcAft>
                          <a:spcPts val="0"/>
                        </a:spcAft>
                      </a:pPr>
                      <a:r>
                        <a:rPr lang="es-ES" sz="800" dirty="0">
                          <a:effectLst/>
                        </a:rPr>
                        <a:t>Ventaja Competitiva</a:t>
                      </a:r>
                    </a:p>
                    <a:p>
                      <a:pPr indent="180340" algn="l">
                        <a:lnSpc>
                          <a:spcPct val="150000"/>
                        </a:lnSpc>
                        <a:spcBef>
                          <a:spcPts val="1200"/>
                        </a:spcBef>
                        <a:spcAft>
                          <a:spcPts val="0"/>
                        </a:spcAft>
                      </a:pPr>
                      <a:r>
                        <a:rPr lang="es-ES" sz="800" dirty="0">
                          <a:effectLst/>
                        </a:rPr>
                        <a:t>Gerencia Estratégica</a:t>
                      </a:r>
                      <a:endParaRPr lang="es-ES" sz="800" dirty="0">
                        <a:solidFill>
                          <a:srgbClr val="000000"/>
                        </a:solidFill>
                        <a:effectLst/>
                        <a:latin typeface="Arial"/>
                        <a:ea typeface="Courier New"/>
                        <a:cs typeface="Courier New"/>
                      </a:endParaRPr>
                    </a:p>
                  </a:txBody>
                  <a:tcPr marL="19251" marR="19251" marT="0" marB="0" anchor="ctr"/>
                </a:tc>
                <a:tc>
                  <a:txBody>
                    <a:bodyPr/>
                    <a:lstStyle/>
                    <a:p>
                      <a:pPr indent="180340" algn="l">
                        <a:lnSpc>
                          <a:spcPct val="150000"/>
                        </a:lnSpc>
                        <a:spcBef>
                          <a:spcPts val="1200"/>
                        </a:spcBef>
                        <a:spcAft>
                          <a:spcPts val="0"/>
                        </a:spcAft>
                      </a:pPr>
                      <a:r>
                        <a:rPr lang="es-ES" sz="800" dirty="0">
                          <a:effectLst/>
                        </a:rPr>
                        <a:t>Autor: </a:t>
                      </a:r>
                      <a:endParaRPr lang="es-ES" sz="800" dirty="0">
                        <a:solidFill>
                          <a:srgbClr val="000000"/>
                        </a:solidFill>
                        <a:effectLst/>
                        <a:latin typeface="Arial"/>
                        <a:ea typeface="Courier New"/>
                        <a:cs typeface="Courier New"/>
                      </a:endParaRPr>
                    </a:p>
                  </a:txBody>
                  <a:tcPr marL="19251" marR="19251" marT="0" marB="0" anchor="ctr"/>
                </a:tc>
                <a:tc>
                  <a:txBody>
                    <a:bodyPr/>
                    <a:lstStyle/>
                    <a:p>
                      <a:pPr indent="180340" algn="l">
                        <a:lnSpc>
                          <a:spcPct val="150000"/>
                        </a:lnSpc>
                        <a:spcBef>
                          <a:spcPts val="1200"/>
                        </a:spcBef>
                        <a:spcAft>
                          <a:spcPts val="0"/>
                        </a:spcAft>
                      </a:pPr>
                      <a:r>
                        <a:rPr lang="es-ES" sz="800">
                          <a:effectLst/>
                        </a:rPr>
                        <a:t>Ana Callejas, Carlos Flórez, Hugo Espinal, Luis Espinal</a:t>
                      </a:r>
                      <a:endParaRPr lang="es-ES" sz="800">
                        <a:solidFill>
                          <a:srgbClr val="000000"/>
                        </a:solidFill>
                        <a:effectLst/>
                        <a:latin typeface="Arial"/>
                        <a:ea typeface="Courier New"/>
                        <a:cs typeface="Courier New"/>
                      </a:endParaRPr>
                    </a:p>
                  </a:txBody>
                  <a:tcPr marL="19251" marR="19251" marT="0" marB="0" anchor="ctr"/>
                </a:tc>
                <a:tc gridSpan="2">
                  <a:txBody>
                    <a:bodyPr/>
                    <a:lstStyle/>
                    <a:p>
                      <a:pPr indent="180340" algn="ctr">
                        <a:lnSpc>
                          <a:spcPct val="150000"/>
                        </a:lnSpc>
                        <a:spcBef>
                          <a:spcPts val="1200"/>
                        </a:spcBef>
                        <a:spcAft>
                          <a:spcPts val="0"/>
                        </a:spcAft>
                      </a:pPr>
                      <a:r>
                        <a:rPr lang="es-ES" sz="800" dirty="0" err="1">
                          <a:effectLst/>
                        </a:rPr>
                        <a:t>PAPER#1</a:t>
                      </a:r>
                      <a:endParaRPr lang="es-ES" sz="800" dirty="0">
                        <a:solidFill>
                          <a:srgbClr val="000000"/>
                        </a:solidFill>
                        <a:effectLst/>
                        <a:latin typeface="Arial"/>
                        <a:ea typeface="Courier New"/>
                        <a:cs typeface="Courier New"/>
                      </a:endParaRPr>
                    </a:p>
                  </a:txBody>
                  <a:tcPr marL="19251" marR="19251" marT="0" marB="0" anchor="ctr"/>
                </a:tc>
                <a:tc hMerge="1">
                  <a:txBody>
                    <a:bodyPr/>
                    <a:lstStyle/>
                    <a:p>
                      <a:endParaRPr lang="es-ES"/>
                    </a:p>
                  </a:txBody>
                  <a:tcPr/>
                </a:tc>
                <a:tc gridSpan="2">
                  <a:txBody>
                    <a:bodyPr/>
                    <a:lstStyle/>
                    <a:p>
                      <a:pPr indent="180340" algn="ctr">
                        <a:lnSpc>
                          <a:spcPct val="150000"/>
                        </a:lnSpc>
                        <a:spcBef>
                          <a:spcPts val="1200"/>
                        </a:spcBef>
                        <a:spcAft>
                          <a:spcPts val="0"/>
                        </a:spcAft>
                      </a:pPr>
                      <a:r>
                        <a:rPr lang="es-ES" sz="800" dirty="0" err="1">
                          <a:effectLst/>
                        </a:rPr>
                        <a:t>PAPER#2</a:t>
                      </a:r>
                      <a:endParaRPr lang="es-ES" sz="800" dirty="0">
                        <a:solidFill>
                          <a:srgbClr val="000000"/>
                        </a:solidFill>
                        <a:effectLst/>
                        <a:latin typeface="Arial"/>
                        <a:ea typeface="Courier New"/>
                        <a:cs typeface="Courier New"/>
                      </a:endParaRPr>
                    </a:p>
                  </a:txBody>
                  <a:tcPr marL="19251" marR="19251" marT="0" marB="0" anchor="ctr"/>
                </a:tc>
                <a:tc hMerge="1">
                  <a:txBody>
                    <a:bodyPr/>
                    <a:lstStyle/>
                    <a:p>
                      <a:endParaRPr lang="es-ES"/>
                    </a:p>
                  </a:txBody>
                  <a:tcPr/>
                </a:tc>
                <a:tc gridSpan="2">
                  <a:txBody>
                    <a:bodyPr/>
                    <a:lstStyle/>
                    <a:p>
                      <a:pPr indent="180340" algn="ctr">
                        <a:lnSpc>
                          <a:spcPct val="150000"/>
                        </a:lnSpc>
                        <a:spcBef>
                          <a:spcPts val="1200"/>
                        </a:spcBef>
                        <a:spcAft>
                          <a:spcPts val="0"/>
                        </a:spcAft>
                      </a:pPr>
                      <a:r>
                        <a:rPr lang="es-ES" sz="800" dirty="0" err="1">
                          <a:effectLst/>
                        </a:rPr>
                        <a:t>PAPER#3</a:t>
                      </a:r>
                      <a:endParaRPr lang="es-ES" sz="800" dirty="0">
                        <a:solidFill>
                          <a:srgbClr val="000000"/>
                        </a:solidFill>
                        <a:effectLst/>
                        <a:latin typeface="Arial"/>
                        <a:ea typeface="Courier New"/>
                        <a:cs typeface="Courier New"/>
                      </a:endParaRPr>
                    </a:p>
                  </a:txBody>
                  <a:tcPr marL="19251" marR="19251" marT="0" marB="0" anchor="ctr"/>
                </a:tc>
                <a:tc hMerge="1">
                  <a:txBody>
                    <a:bodyPr/>
                    <a:lstStyle/>
                    <a:p>
                      <a:endParaRPr lang="es-ES"/>
                    </a:p>
                  </a:txBody>
                  <a:tcPr/>
                </a:tc>
              </a:tr>
              <a:tr h="963354">
                <a:tc>
                  <a:txBody>
                    <a:bodyPr/>
                    <a:lstStyle/>
                    <a:p>
                      <a:pPr indent="180340" algn="l">
                        <a:lnSpc>
                          <a:spcPct val="150000"/>
                        </a:lnSpc>
                        <a:spcBef>
                          <a:spcPts val="1200"/>
                        </a:spcBef>
                        <a:spcAft>
                          <a:spcPts val="0"/>
                        </a:spcAft>
                      </a:pPr>
                      <a:r>
                        <a:rPr lang="es-ES" sz="800">
                          <a:effectLst/>
                        </a:rPr>
                        <a:t>Autor: </a:t>
                      </a:r>
                      <a:endParaRPr lang="es-ES" sz="800">
                        <a:solidFill>
                          <a:srgbClr val="000000"/>
                        </a:solidFill>
                        <a:effectLst/>
                        <a:latin typeface="Arial"/>
                        <a:ea typeface="Courier New"/>
                        <a:cs typeface="Courier New"/>
                      </a:endParaRPr>
                    </a:p>
                  </a:txBody>
                  <a:tcPr marL="19251" marR="19251" marT="0" marB="0" anchor="ctr"/>
                </a:tc>
                <a:tc>
                  <a:txBody>
                    <a:bodyPr/>
                    <a:lstStyle/>
                    <a:p>
                      <a:pPr indent="180340" algn="l">
                        <a:lnSpc>
                          <a:spcPct val="150000"/>
                        </a:lnSpc>
                        <a:spcBef>
                          <a:spcPts val="1200"/>
                        </a:spcBef>
                        <a:spcAft>
                          <a:spcPts val="0"/>
                        </a:spcAft>
                      </a:pPr>
                      <a:r>
                        <a:rPr lang="es-ES" sz="800">
                          <a:effectLst/>
                        </a:rPr>
                        <a:t>Rivkin</a:t>
                      </a:r>
                    </a:p>
                    <a:p>
                      <a:pPr indent="180340" algn="l">
                        <a:lnSpc>
                          <a:spcPct val="150000"/>
                        </a:lnSpc>
                        <a:spcBef>
                          <a:spcPts val="1200"/>
                        </a:spcBef>
                        <a:spcAft>
                          <a:spcPts val="0"/>
                        </a:spcAft>
                      </a:pPr>
                      <a:r>
                        <a:rPr lang="es-ES" sz="800">
                          <a:effectLst/>
                        </a:rPr>
                        <a:t>Zambrano </a:t>
                      </a:r>
                      <a:endParaRPr lang="es-ES" sz="800">
                        <a:solidFill>
                          <a:srgbClr val="000000"/>
                        </a:solidFill>
                        <a:effectLst/>
                        <a:latin typeface="Arial"/>
                        <a:ea typeface="Courier New"/>
                        <a:cs typeface="Courier New"/>
                      </a:endParaRPr>
                    </a:p>
                  </a:txBody>
                  <a:tcPr marL="19251" marR="19251" marT="0" marB="0" anchor="ctr"/>
                </a:tc>
                <a:tc>
                  <a:txBody>
                    <a:bodyPr/>
                    <a:lstStyle/>
                    <a:p>
                      <a:pPr indent="180340" algn="l">
                        <a:lnSpc>
                          <a:spcPct val="150000"/>
                        </a:lnSpc>
                        <a:spcBef>
                          <a:spcPts val="1200"/>
                        </a:spcBef>
                        <a:spcAft>
                          <a:spcPts val="0"/>
                        </a:spcAft>
                      </a:pPr>
                      <a:r>
                        <a:rPr lang="es-ES" sz="800" dirty="0">
                          <a:effectLst/>
                        </a:rPr>
                        <a:t>Título: </a:t>
                      </a:r>
                      <a:endParaRPr lang="es-ES" sz="800" dirty="0">
                        <a:solidFill>
                          <a:srgbClr val="000000"/>
                        </a:solidFill>
                        <a:effectLst/>
                        <a:latin typeface="Arial"/>
                        <a:ea typeface="Courier New"/>
                        <a:cs typeface="Courier New"/>
                      </a:endParaRPr>
                    </a:p>
                  </a:txBody>
                  <a:tcPr marL="19251" marR="19251" marT="0" marB="0" anchor="ctr"/>
                </a:tc>
                <a:tc>
                  <a:txBody>
                    <a:bodyPr/>
                    <a:lstStyle/>
                    <a:p>
                      <a:pPr indent="180340" algn="just">
                        <a:lnSpc>
                          <a:spcPct val="150000"/>
                        </a:lnSpc>
                        <a:spcBef>
                          <a:spcPts val="1200"/>
                        </a:spcBef>
                        <a:spcAft>
                          <a:spcPts val="0"/>
                        </a:spcAft>
                      </a:pPr>
                      <a:r>
                        <a:rPr lang="es-VE" sz="800" dirty="0">
                          <a:effectLst/>
                        </a:rPr>
                        <a:t>Un estudio en las </a:t>
                      </a:r>
                      <a:r>
                        <a:rPr lang="es-VE" sz="800" dirty="0" err="1">
                          <a:effectLst/>
                        </a:rPr>
                        <a:t>MiPyMEs</a:t>
                      </a:r>
                      <a:endParaRPr lang="es-ES" sz="800" dirty="0">
                        <a:effectLst/>
                      </a:endParaRPr>
                    </a:p>
                    <a:p>
                      <a:pPr indent="180340" algn="l">
                        <a:lnSpc>
                          <a:spcPct val="150000"/>
                        </a:lnSpc>
                        <a:spcBef>
                          <a:spcPts val="1200"/>
                        </a:spcBef>
                        <a:spcAft>
                          <a:spcPts val="0"/>
                        </a:spcAft>
                      </a:pPr>
                      <a:r>
                        <a:rPr lang="es-VE" sz="800" dirty="0">
                          <a:effectLst/>
                        </a:rPr>
                        <a:t>de Tabasco</a:t>
                      </a:r>
                      <a:endParaRPr lang="es-ES" sz="800" dirty="0">
                        <a:solidFill>
                          <a:srgbClr val="000000"/>
                        </a:solidFill>
                        <a:effectLst/>
                        <a:latin typeface="Arial"/>
                        <a:ea typeface="Courier New"/>
                        <a:cs typeface="Courier New"/>
                      </a:endParaRPr>
                    </a:p>
                  </a:txBody>
                  <a:tcPr marL="19251" marR="19251" marT="0" marB="0" anchor="ctr"/>
                </a:tc>
                <a:tc>
                  <a:txBody>
                    <a:bodyPr/>
                    <a:lstStyle/>
                    <a:p>
                      <a:pPr indent="180340" algn="l">
                        <a:lnSpc>
                          <a:spcPct val="150000"/>
                        </a:lnSpc>
                        <a:spcBef>
                          <a:spcPts val="1200"/>
                        </a:spcBef>
                        <a:spcAft>
                          <a:spcPts val="0"/>
                        </a:spcAft>
                      </a:pPr>
                      <a:r>
                        <a:rPr lang="es-ES" sz="800">
                          <a:effectLst/>
                        </a:rPr>
                        <a:t>Autor: </a:t>
                      </a:r>
                      <a:endParaRPr lang="es-ES" sz="800">
                        <a:solidFill>
                          <a:srgbClr val="000000"/>
                        </a:solidFill>
                        <a:effectLst/>
                        <a:latin typeface="Arial"/>
                        <a:ea typeface="Courier New"/>
                        <a:cs typeface="Courier New"/>
                      </a:endParaRPr>
                    </a:p>
                  </a:txBody>
                  <a:tcPr marL="19251" marR="19251" marT="0" marB="0" anchor="ctr"/>
                </a:tc>
                <a:tc>
                  <a:txBody>
                    <a:bodyPr/>
                    <a:lstStyle/>
                    <a:p>
                      <a:pPr indent="180340" algn="l">
                        <a:lnSpc>
                          <a:spcPct val="150000"/>
                        </a:lnSpc>
                        <a:spcBef>
                          <a:spcPts val="1200"/>
                        </a:spcBef>
                        <a:spcAft>
                          <a:spcPts val="0"/>
                        </a:spcAft>
                      </a:pPr>
                      <a:r>
                        <a:rPr lang="es-ES" sz="800" dirty="0">
                          <a:effectLst/>
                        </a:rPr>
                        <a:t>Claudia Ramos</a:t>
                      </a:r>
                      <a:endParaRPr lang="es-ES" sz="800" dirty="0">
                        <a:solidFill>
                          <a:srgbClr val="000000"/>
                        </a:solidFill>
                        <a:effectLst/>
                        <a:latin typeface="Arial"/>
                        <a:ea typeface="Courier New"/>
                        <a:cs typeface="Courier New"/>
                      </a:endParaRPr>
                    </a:p>
                  </a:txBody>
                  <a:tcPr marL="19251" marR="19251" marT="0" marB="0" anchor="ctr"/>
                </a:tc>
                <a:tc>
                  <a:txBody>
                    <a:bodyPr/>
                    <a:lstStyle/>
                    <a:p>
                      <a:pPr indent="180340" algn="l">
                        <a:lnSpc>
                          <a:spcPct val="150000"/>
                        </a:lnSpc>
                        <a:spcBef>
                          <a:spcPts val="1200"/>
                        </a:spcBef>
                        <a:spcAft>
                          <a:spcPts val="0"/>
                        </a:spcAft>
                      </a:pPr>
                      <a:r>
                        <a:rPr lang="es-ES" sz="800" dirty="0">
                          <a:effectLst/>
                        </a:rPr>
                        <a:t>Autor: </a:t>
                      </a:r>
                      <a:endParaRPr lang="es-ES" sz="800" dirty="0">
                        <a:solidFill>
                          <a:srgbClr val="000000"/>
                        </a:solidFill>
                        <a:effectLst/>
                        <a:latin typeface="Arial"/>
                        <a:ea typeface="Courier New"/>
                        <a:cs typeface="Courier New"/>
                      </a:endParaRPr>
                    </a:p>
                  </a:txBody>
                  <a:tcPr marL="19251" marR="19251" marT="0" marB="0" anchor="ctr"/>
                </a:tc>
                <a:tc>
                  <a:txBody>
                    <a:bodyPr/>
                    <a:lstStyle/>
                    <a:p>
                      <a:pPr indent="180340" algn="l">
                        <a:lnSpc>
                          <a:spcPct val="150000"/>
                        </a:lnSpc>
                        <a:spcBef>
                          <a:spcPts val="1200"/>
                        </a:spcBef>
                        <a:spcAft>
                          <a:spcPts val="0"/>
                        </a:spcAft>
                      </a:pPr>
                      <a:r>
                        <a:rPr lang="es-ES" sz="800" dirty="0">
                          <a:effectLst/>
                        </a:rPr>
                        <a:t>Nubia Barragán</a:t>
                      </a:r>
                      <a:endParaRPr lang="es-ES" sz="800" dirty="0">
                        <a:solidFill>
                          <a:srgbClr val="000000"/>
                        </a:solidFill>
                        <a:effectLst/>
                        <a:latin typeface="Arial"/>
                        <a:ea typeface="Courier New"/>
                        <a:cs typeface="Courier New"/>
                      </a:endParaRPr>
                    </a:p>
                  </a:txBody>
                  <a:tcPr marL="19251" marR="19251" marT="0" marB="0" anchor="ctr"/>
                </a:tc>
                <a:tc>
                  <a:txBody>
                    <a:bodyPr/>
                    <a:lstStyle/>
                    <a:p>
                      <a:pPr indent="180340" algn="l">
                        <a:lnSpc>
                          <a:spcPct val="150000"/>
                        </a:lnSpc>
                        <a:spcBef>
                          <a:spcPts val="1200"/>
                        </a:spcBef>
                        <a:spcAft>
                          <a:spcPts val="0"/>
                        </a:spcAft>
                      </a:pPr>
                      <a:r>
                        <a:rPr lang="es-ES" sz="800" dirty="0">
                          <a:effectLst/>
                        </a:rPr>
                        <a:t>Autor: </a:t>
                      </a:r>
                      <a:endParaRPr lang="es-ES" sz="800" dirty="0">
                        <a:solidFill>
                          <a:srgbClr val="000000"/>
                        </a:solidFill>
                        <a:effectLst/>
                        <a:latin typeface="Arial"/>
                        <a:ea typeface="Courier New"/>
                        <a:cs typeface="Courier New"/>
                      </a:endParaRPr>
                    </a:p>
                  </a:txBody>
                  <a:tcPr marL="19251" marR="19251" marT="0" marB="0" anchor="ctr"/>
                </a:tc>
                <a:tc>
                  <a:txBody>
                    <a:bodyPr/>
                    <a:lstStyle/>
                    <a:p>
                      <a:pPr indent="180340" algn="l">
                        <a:lnSpc>
                          <a:spcPct val="150000"/>
                        </a:lnSpc>
                        <a:spcBef>
                          <a:spcPts val="1200"/>
                        </a:spcBef>
                        <a:spcAft>
                          <a:spcPts val="0"/>
                        </a:spcAft>
                      </a:pPr>
                      <a:r>
                        <a:rPr lang="es-ES" sz="800">
                          <a:effectLst/>
                        </a:rPr>
                        <a:t>Sanjuana Ríos, Julian Ferrer, Rafael Regalado</a:t>
                      </a:r>
                      <a:endParaRPr lang="es-ES" sz="800">
                        <a:solidFill>
                          <a:srgbClr val="000000"/>
                        </a:solidFill>
                        <a:effectLst/>
                        <a:latin typeface="Arial"/>
                        <a:ea typeface="Courier New"/>
                        <a:cs typeface="Courier New"/>
                      </a:endParaRPr>
                    </a:p>
                  </a:txBody>
                  <a:tcPr marL="19251" marR="19251" marT="0" marB="0" anchor="ctr"/>
                </a:tc>
              </a:tr>
              <a:tr h="1753161">
                <a:tc gridSpan="2">
                  <a:txBody>
                    <a:bodyPr/>
                    <a:lstStyle/>
                    <a:p>
                      <a:pPr indent="180340" algn="ctr">
                        <a:lnSpc>
                          <a:spcPct val="150000"/>
                        </a:lnSpc>
                        <a:spcBef>
                          <a:spcPts val="1200"/>
                        </a:spcBef>
                        <a:spcAft>
                          <a:spcPts val="0"/>
                        </a:spcAft>
                      </a:pPr>
                      <a:r>
                        <a:rPr lang="es-ES" sz="800">
                          <a:effectLst/>
                        </a:rPr>
                        <a:t>CATEGORÍAS DEL ESTUDIO </a:t>
                      </a:r>
                      <a:endParaRPr lang="es-ES" sz="800">
                        <a:solidFill>
                          <a:srgbClr val="000000"/>
                        </a:solidFill>
                        <a:effectLst/>
                        <a:latin typeface="Arial"/>
                        <a:ea typeface="Courier New"/>
                        <a:cs typeface="Courier New"/>
                      </a:endParaRPr>
                    </a:p>
                  </a:txBody>
                  <a:tcPr marL="19251" marR="19251" marT="0" marB="0" anchor="ctr"/>
                </a:tc>
                <a:tc hMerge="1">
                  <a:txBody>
                    <a:bodyPr/>
                    <a:lstStyle/>
                    <a:p>
                      <a:endParaRPr lang="es-ES"/>
                    </a:p>
                  </a:txBody>
                  <a:tcPr/>
                </a:tc>
                <a:tc gridSpan="2">
                  <a:txBody>
                    <a:bodyPr/>
                    <a:lstStyle/>
                    <a:p>
                      <a:pPr indent="180340" algn="ctr">
                        <a:lnSpc>
                          <a:spcPct val="150000"/>
                        </a:lnSpc>
                        <a:spcBef>
                          <a:spcPts val="1200"/>
                        </a:spcBef>
                        <a:spcAft>
                          <a:spcPts val="0"/>
                        </a:spcAft>
                      </a:pPr>
                      <a:r>
                        <a:rPr lang="es-ES" sz="800">
                          <a:effectLst/>
                        </a:rPr>
                        <a:t>CATEGORÍAS DEL ESTUDIO </a:t>
                      </a:r>
                      <a:endParaRPr lang="es-ES" sz="800">
                        <a:solidFill>
                          <a:srgbClr val="000000"/>
                        </a:solidFill>
                        <a:effectLst/>
                        <a:latin typeface="Arial"/>
                        <a:ea typeface="Courier New"/>
                        <a:cs typeface="Courier New"/>
                      </a:endParaRPr>
                    </a:p>
                  </a:txBody>
                  <a:tcPr marL="19251" marR="19251" marT="0" marB="0" anchor="ctr"/>
                </a:tc>
                <a:tc hMerge="1">
                  <a:txBody>
                    <a:bodyPr/>
                    <a:lstStyle/>
                    <a:p>
                      <a:endParaRPr lang="es-ES"/>
                    </a:p>
                  </a:txBody>
                  <a:tcPr/>
                </a:tc>
                <a:tc>
                  <a:txBody>
                    <a:bodyPr/>
                    <a:lstStyle/>
                    <a:p>
                      <a:pPr indent="180340" algn="l">
                        <a:lnSpc>
                          <a:spcPct val="150000"/>
                        </a:lnSpc>
                        <a:spcBef>
                          <a:spcPts val="1200"/>
                        </a:spcBef>
                        <a:spcAft>
                          <a:spcPts val="0"/>
                        </a:spcAft>
                      </a:pPr>
                      <a:r>
                        <a:rPr lang="es-ES" sz="800">
                          <a:effectLst/>
                        </a:rPr>
                        <a:t>Título:</a:t>
                      </a:r>
                      <a:endParaRPr lang="es-ES" sz="800">
                        <a:solidFill>
                          <a:srgbClr val="000000"/>
                        </a:solidFill>
                        <a:effectLst/>
                        <a:latin typeface="Arial"/>
                        <a:ea typeface="Courier New"/>
                        <a:cs typeface="Courier New"/>
                      </a:endParaRPr>
                    </a:p>
                  </a:txBody>
                  <a:tcPr marL="19251" marR="19251" marT="0" marB="0" anchor="ctr"/>
                </a:tc>
                <a:tc>
                  <a:txBody>
                    <a:bodyPr/>
                    <a:lstStyle/>
                    <a:p>
                      <a:pPr indent="180340" algn="l">
                        <a:lnSpc>
                          <a:spcPct val="150000"/>
                        </a:lnSpc>
                        <a:spcBef>
                          <a:spcPts val="1200"/>
                        </a:spcBef>
                        <a:spcAft>
                          <a:spcPts val="0"/>
                        </a:spcAft>
                      </a:pPr>
                      <a:r>
                        <a:rPr lang="es-ES" sz="800">
                          <a:effectLst/>
                        </a:rPr>
                        <a:t>Gestión estratégica organizacional aplicada a las Pymes Constructoras en Colombia</a:t>
                      </a:r>
                      <a:endParaRPr lang="es-ES" sz="800">
                        <a:solidFill>
                          <a:srgbClr val="000000"/>
                        </a:solidFill>
                        <a:effectLst/>
                        <a:latin typeface="Arial"/>
                        <a:ea typeface="Courier New"/>
                        <a:cs typeface="Courier New"/>
                      </a:endParaRPr>
                    </a:p>
                  </a:txBody>
                  <a:tcPr marL="19251" marR="19251" marT="0" marB="0" anchor="ctr"/>
                </a:tc>
                <a:tc>
                  <a:txBody>
                    <a:bodyPr/>
                    <a:lstStyle/>
                    <a:p>
                      <a:pPr indent="180340" algn="l">
                        <a:lnSpc>
                          <a:spcPct val="150000"/>
                        </a:lnSpc>
                        <a:spcBef>
                          <a:spcPts val="1200"/>
                        </a:spcBef>
                        <a:spcAft>
                          <a:spcPts val="0"/>
                        </a:spcAft>
                      </a:pPr>
                      <a:r>
                        <a:rPr lang="es-ES" sz="800" dirty="0">
                          <a:effectLst/>
                        </a:rPr>
                        <a:t>Título:</a:t>
                      </a:r>
                      <a:endParaRPr lang="es-ES" sz="800" dirty="0">
                        <a:solidFill>
                          <a:srgbClr val="000000"/>
                        </a:solidFill>
                        <a:effectLst/>
                        <a:latin typeface="Arial"/>
                        <a:ea typeface="Courier New"/>
                        <a:cs typeface="Courier New"/>
                      </a:endParaRPr>
                    </a:p>
                  </a:txBody>
                  <a:tcPr marL="19251" marR="19251" marT="0" marB="0" anchor="ctr"/>
                </a:tc>
                <a:tc>
                  <a:txBody>
                    <a:bodyPr/>
                    <a:lstStyle/>
                    <a:p>
                      <a:pPr indent="180340" algn="l">
                        <a:lnSpc>
                          <a:spcPct val="150000"/>
                        </a:lnSpc>
                        <a:spcBef>
                          <a:spcPts val="1200"/>
                        </a:spcBef>
                        <a:spcAft>
                          <a:spcPts val="0"/>
                        </a:spcAft>
                      </a:pPr>
                      <a:r>
                        <a:rPr lang="es-ES" sz="800">
                          <a:effectLst/>
                        </a:rPr>
                        <a:t>Guía metodológica para la planificación estratégica en Pymes del sector servicios basada en Balanced Scorecard</a:t>
                      </a:r>
                      <a:endParaRPr lang="es-ES" sz="800">
                        <a:solidFill>
                          <a:srgbClr val="000000"/>
                        </a:solidFill>
                        <a:effectLst/>
                        <a:latin typeface="Arial"/>
                        <a:ea typeface="Courier New"/>
                        <a:cs typeface="Courier New"/>
                      </a:endParaRPr>
                    </a:p>
                  </a:txBody>
                  <a:tcPr marL="19251" marR="19251" marT="0" marB="0" anchor="ctr"/>
                </a:tc>
                <a:tc>
                  <a:txBody>
                    <a:bodyPr/>
                    <a:lstStyle/>
                    <a:p>
                      <a:pPr indent="180340" algn="l">
                        <a:lnSpc>
                          <a:spcPct val="150000"/>
                        </a:lnSpc>
                        <a:spcBef>
                          <a:spcPts val="1200"/>
                        </a:spcBef>
                        <a:spcAft>
                          <a:spcPts val="0"/>
                        </a:spcAft>
                      </a:pPr>
                      <a:r>
                        <a:rPr lang="es-ES" sz="800" dirty="0">
                          <a:effectLst/>
                        </a:rPr>
                        <a:t>Título:</a:t>
                      </a:r>
                      <a:endParaRPr lang="es-ES" sz="800" dirty="0">
                        <a:solidFill>
                          <a:srgbClr val="000000"/>
                        </a:solidFill>
                        <a:effectLst/>
                        <a:latin typeface="Arial"/>
                        <a:ea typeface="Courier New"/>
                        <a:cs typeface="Courier New"/>
                      </a:endParaRPr>
                    </a:p>
                  </a:txBody>
                  <a:tcPr marL="19251" marR="19251" marT="0" marB="0" anchor="ctr"/>
                </a:tc>
                <a:tc>
                  <a:txBody>
                    <a:bodyPr/>
                    <a:lstStyle/>
                    <a:p>
                      <a:pPr indent="180340" algn="l">
                        <a:lnSpc>
                          <a:spcPct val="150000"/>
                        </a:lnSpc>
                        <a:spcBef>
                          <a:spcPts val="1200"/>
                        </a:spcBef>
                        <a:spcAft>
                          <a:spcPts val="0"/>
                        </a:spcAft>
                      </a:pPr>
                      <a:r>
                        <a:rPr lang="es-ES" sz="800" dirty="0">
                          <a:effectLst/>
                        </a:rPr>
                        <a:t>La estrategia y la ventaja competitiva elementos esenciales para el éxito de las empresas mexicanas</a:t>
                      </a:r>
                      <a:endParaRPr lang="es-ES" sz="800" dirty="0">
                        <a:solidFill>
                          <a:srgbClr val="000000"/>
                        </a:solidFill>
                        <a:effectLst/>
                        <a:latin typeface="Arial"/>
                        <a:ea typeface="Courier New"/>
                        <a:cs typeface="Courier New"/>
                      </a:endParaRPr>
                    </a:p>
                  </a:txBody>
                  <a:tcPr marL="19251" marR="19251" marT="0" marB="0" anchor="ctr"/>
                </a:tc>
              </a:tr>
              <a:tr h="478135">
                <a:tc gridSpan="2">
                  <a:txBody>
                    <a:bodyPr/>
                    <a:lstStyle/>
                    <a:p>
                      <a:pPr indent="180340" algn="l">
                        <a:lnSpc>
                          <a:spcPct val="150000"/>
                        </a:lnSpc>
                        <a:spcBef>
                          <a:spcPts val="1200"/>
                        </a:spcBef>
                        <a:spcAft>
                          <a:spcPts val="0"/>
                        </a:spcAft>
                      </a:pPr>
                      <a:r>
                        <a:rPr lang="es-ES" sz="800">
                          <a:effectLst/>
                        </a:rPr>
                        <a:t>1) La administración científica</a:t>
                      </a:r>
                      <a:endParaRPr lang="es-ES" sz="800">
                        <a:solidFill>
                          <a:srgbClr val="000000"/>
                        </a:solidFill>
                        <a:effectLst/>
                        <a:latin typeface="Arial"/>
                        <a:ea typeface="Courier New"/>
                        <a:cs typeface="Courier New"/>
                      </a:endParaRPr>
                    </a:p>
                  </a:txBody>
                  <a:tcPr marL="19251" marR="19251" marT="0" marB="0" anchor="ctr"/>
                </a:tc>
                <a:tc hMerge="1">
                  <a:txBody>
                    <a:bodyPr/>
                    <a:lstStyle/>
                    <a:p>
                      <a:endParaRPr lang="es-ES"/>
                    </a:p>
                  </a:txBody>
                  <a:tcPr/>
                </a:tc>
                <a:tc gridSpan="2">
                  <a:txBody>
                    <a:bodyPr/>
                    <a:lstStyle/>
                    <a:p>
                      <a:pPr indent="180340" algn="l">
                        <a:lnSpc>
                          <a:spcPct val="150000"/>
                        </a:lnSpc>
                        <a:spcBef>
                          <a:spcPts val="1200"/>
                        </a:spcBef>
                        <a:spcAft>
                          <a:spcPts val="0"/>
                        </a:spcAft>
                      </a:pPr>
                      <a:r>
                        <a:rPr lang="es-ES" sz="800">
                          <a:effectLst/>
                        </a:rPr>
                        <a:t>1) Componentes básicos de la planeación p. 17</a:t>
                      </a:r>
                      <a:endParaRPr lang="es-ES" sz="800">
                        <a:solidFill>
                          <a:srgbClr val="000000"/>
                        </a:solidFill>
                        <a:effectLst/>
                        <a:latin typeface="Arial"/>
                        <a:ea typeface="Courier New"/>
                        <a:cs typeface="Courier New"/>
                      </a:endParaRPr>
                    </a:p>
                  </a:txBody>
                  <a:tcPr marL="19251" marR="19251" marT="0" marB="0" anchor="ctr"/>
                </a:tc>
                <a:tc hMerge="1">
                  <a:txBody>
                    <a:bodyPr/>
                    <a:lstStyle/>
                    <a:p>
                      <a:endParaRPr lang="es-ES"/>
                    </a:p>
                  </a:txBody>
                  <a:tcPr/>
                </a:tc>
                <a:tc gridSpan="6">
                  <a:txBody>
                    <a:bodyPr/>
                    <a:lstStyle/>
                    <a:p>
                      <a:pPr indent="180340" algn="ctr">
                        <a:lnSpc>
                          <a:spcPct val="150000"/>
                        </a:lnSpc>
                        <a:spcBef>
                          <a:spcPts val="1200"/>
                        </a:spcBef>
                        <a:spcAft>
                          <a:spcPts val="0"/>
                        </a:spcAft>
                      </a:pPr>
                      <a:r>
                        <a:rPr lang="es-ES" sz="800" dirty="0">
                          <a:effectLst/>
                        </a:rPr>
                        <a:t>CATEGORÍAS DEL ESTUDIO </a:t>
                      </a:r>
                      <a:endParaRPr lang="es-ES" sz="800" dirty="0">
                        <a:solidFill>
                          <a:srgbClr val="000000"/>
                        </a:solidFill>
                        <a:effectLst/>
                        <a:latin typeface="Arial"/>
                        <a:ea typeface="Courier New"/>
                        <a:cs typeface="Courier New"/>
                      </a:endParaRPr>
                    </a:p>
                  </a:txBody>
                  <a:tcPr marL="19251" marR="19251"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78135">
                <a:tc gridSpan="2">
                  <a:txBody>
                    <a:bodyPr/>
                    <a:lstStyle/>
                    <a:p>
                      <a:pPr indent="180340" algn="l">
                        <a:lnSpc>
                          <a:spcPct val="150000"/>
                        </a:lnSpc>
                        <a:spcBef>
                          <a:spcPts val="1200"/>
                        </a:spcBef>
                        <a:spcAft>
                          <a:spcPts val="0"/>
                        </a:spcAft>
                      </a:pPr>
                      <a:r>
                        <a:rPr lang="es-ES" sz="800">
                          <a:effectLst/>
                        </a:rPr>
                        <a:t>2) Desarrollo empresarial</a:t>
                      </a:r>
                      <a:endParaRPr lang="es-ES" sz="800">
                        <a:solidFill>
                          <a:srgbClr val="000000"/>
                        </a:solidFill>
                        <a:effectLst/>
                        <a:latin typeface="Arial"/>
                        <a:ea typeface="Courier New"/>
                        <a:cs typeface="Courier New"/>
                      </a:endParaRPr>
                    </a:p>
                  </a:txBody>
                  <a:tcPr marL="19251" marR="19251" marT="0" marB="0" anchor="ctr"/>
                </a:tc>
                <a:tc hMerge="1">
                  <a:txBody>
                    <a:bodyPr/>
                    <a:lstStyle/>
                    <a:p>
                      <a:endParaRPr lang="es-ES"/>
                    </a:p>
                  </a:txBody>
                  <a:tcPr/>
                </a:tc>
                <a:tc gridSpan="2">
                  <a:txBody>
                    <a:bodyPr/>
                    <a:lstStyle/>
                    <a:p>
                      <a:pPr indent="180340" algn="l">
                        <a:lnSpc>
                          <a:spcPct val="150000"/>
                        </a:lnSpc>
                        <a:spcBef>
                          <a:spcPts val="1200"/>
                        </a:spcBef>
                        <a:spcAft>
                          <a:spcPts val="0"/>
                        </a:spcAft>
                      </a:pPr>
                      <a:r>
                        <a:rPr lang="es-ES" sz="800">
                          <a:effectLst/>
                        </a:rPr>
                        <a:t>2) Caracterización de la planeación estratégica p. 29</a:t>
                      </a:r>
                      <a:endParaRPr lang="es-ES" sz="800">
                        <a:solidFill>
                          <a:srgbClr val="000000"/>
                        </a:solidFill>
                        <a:effectLst/>
                        <a:latin typeface="Arial"/>
                        <a:ea typeface="Courier New"/>
                        <a:cs typeface="Courier New"/>
                      </a:endParaRPr>
                    </a:p>
                  </a:txBody>
                  <a:tcPr marL="19251" marR="19251" marT="0" marB="0" anchor="ctr"/>
                </a:tc>
                <a:tc hMerge="1">
                  <a:txBody>
                    <a:bodyPr/>
                    <a:lstStyle/>
                    <a:p>
                      <a:endParaRPr lang="es-ES"/>
                    </a:p>
                  </a:txBody>
                  <a:tcPr/>
                </a:tc>
                <a:tc gridSpan="2">
                  <a:txBody>
                    <a:bodyPr/>
                    <a:lstStyle/>
                    <a:p>
                      <a:pPr indent="180340" algn="ctr">
                        <a:lnSpc>
                          <a:spcPct val="150000"/>
                        </a:lnSpc>
                        <a:spcBef>
                          <a:spcPts val="1200"/>
                        </a:spcBef>
                        <a:spcAft>
                          <a:spcPts val="0"/>
                        </a:spcAft>
                      </a:pPr>
                      <a:r>
                        <a:rPr lang="es-ES" sz="800">
                          <a:effectLst/>
                        </a:rPr>
                        <a:t>CATEGORÍAS DEL ESTUDIO</a:t>
                      </a:r>
                      <a:endParaRPr lang="es-ES" sz="800">
                        <a:solidFill>
                          <a:srgbClr val="000000"/>
                        </a:solidFill>
                        <a:effectLst/>
                        <a:latin typeface="Arial"/>
                        <a:ea typeface="Courier New"/>
                        <a:cs typeface="Courier New"/>
                      </a:endParaRPr>
                    </a:p>
                  </a:txBody>
                  <a:tcPr marL="19251" marR="19251" marT="0" marB="0" anchor="ctr"/>
                </a:tc>
                <a:tc hMerge="1">
                  <a:txBody>
                    <a:bodyPr/>
                    <a:lstStyle/>
                    <a:p>
                      <a:endParaRPr lang="es-ES"/>
                    </a:p>
                  </a:txBody>
                  <a:tcPr/>
                </a:tc>
                <a:tc gridSpan="2">
                  <a:txBody>
                    <a:bodyPr/>
                    <a:lstStyle/>
                    <a:p>
                      <a:pPr indent="180340" algn="ctr">
                        <a:lnSpc>
                          <a:spcPct val="150000"/>
                        </a:lnSpc>
                        <a:spcBef>
                          <a:spcPts val="1200"/>
                        </a:spcBef>
                        <a:spcAft>
                          <a:spcPts val="0"/>
                        </a:spcAft>
                      </a:pPr>
                      <a:r>
                        <a:rPr lang="es-ES" sz="800">
                          <a:effectLst/>
                        </a:rPr>
                        <a:t>CATEGORÍAS DEL ESTUDIO</a:t>
                      </a:r>
                      <a:endParaRPr lang="es-ES" sz="800">
                        <a:solidFill>
                          <a:srgbClr val="000000"/>
                        </a:solidFill>
                        <a:effectLst/>
                        <a:latin typeface="Arial"/>
                        <a:ea typeface="Courier New"/>
                        <a:cs typeface="Courier New"/>
                      </a:endParaRPr>
                    </a:p>
                  </a:txBody>
                  <a:tcPr marL="19251" marR="19251" marT="0" marB="0" anchor="ctr"/>
                </a:tc>
                <a:tc hMerge="1">
                  <a:txBody>
                    <a:bodyPr/>
                    <a:lstStyle/>
                    <a:p>
                      <a:endParaRPr lang="es-ES"/>
                    </a:p>
                  </a:txBody>
                  <a:tcPr/>
                </a:tc>
                <a:tc gridSpan="2">
                  <a:txBody>
                    <a:bodyPr/>
                    <a:lstStyle/>
                    <a:p>
                      <a:pPr indent="180340" algn="ctr">
                        <a:lnSpc>
                          <a:spcPct val="150000"/>
                        </a:lnSpc>
                        <a:spcBef>
                          <a:spcPts val="1200"/>
                        </a:spcBef>
                        <a:spcAft>
                          <a:spcPts val="0"/>
                        </a:spcAft>
                      </a:pPr>
                      <a:r>
                        <a:rPr lang="es-ES" sz="800" dirty="0">
                          <a:effectLst/>
                        </a:rPr>
                        <a:t>CATEGORÍAS DEL ESTUDIO</a:t>
                      </a:r>
                      <a:endParaRPr lang="es-ES" sz="800" dirty="0">
                        <a:solidFill>
                          <a:srgbClr val="000000"/>
                        </a:solidFill>
                        <a:effectLst/>
                        <a:latin typeface="Arial"/>
                        <a:ea typeface="Courier New"/>
                        <a:cs typeface="Courier New"/>
                      </a:endParaRPr>
                    </a:p>
                  </a:txBody>
                  <a:tcPr marL="19251" marR="19251" marT="0" marB="0" anchor="ctr"/>
                </a:tc>
                <a:tc hMerge="1">
                  <a:txBody>
                    <a:bodyPr/>
                    <a:lstStyle/>
                    <a:p>
                      <a:endParaRPr lang="es-ES"/>
                    </a:p>
                  </a:txBody>
                  <a:tcPr/>
                </a:tc>
              </a:tr>
              <a:tr h="956269">
                <a:tc gridSpan="2">
                  <a:txBody>
                    <a:bodyPr/>
                    <a:lstStyle/>
                    <a:p>
                      <a:pPr indent="180340" algn="l">
                        <a:lnSpc>
                          <a:spcPct val="150000"/>
                        </a:lnSpc>
                        <a:spcBef>
                          <a:spcPts val="1200"/>
                        </a:spcBef>
                        <a:spcAft>
                          <a:spcPts val="0"/>
                        </a:spcAft>
                      </a:pPr>
                      <a:r>
                        <a:rPr lang="es-ES" sz="800">
                          <a:effectLst/>
                        </a:rPr>
                        <a:t>3) Ventaja competitiva</a:t>
                      </a:r>
                      <a:endParaRPr lang="es-ES" sz="800">
                        <a:solidFill>
                          <a:srgbClr val="000000"/>
                        </a:solidFill>
                        <a:effectLst/>
                        <a:latin typeface="Arial"/>
                        <a:ea typeface="Courier New"/>
                        <a:cs typeface="Courier New"/>
                      </a:endParaRPr>
                    </a:p>
                  </a:txBody>
                  <a:tcPr marL="19251" marR="19251" marT="0" marB="0" anchor="ctr"/>
                </a:tc>
                <a:tc hMerge="1">
                  <a:txBody>
                    <a:bodyPr/>
                    <a:lstStyle/>
                    <a:p>
                      <a:endParaRPr lang="es-ES"/>
                    </a:p>
                  </a:txBody>
                  <a:tcPr/>
                </a:tc>
                <a:tc gridSpan="2">
                  <a:txBody>
                    <a:bodyPr/>
                    <a:lstStyle/>
                    <a:p>
                      <a:pPr indent="180340" algn="l">
                        <a:lnSpc>
                          <a:spcPct val="150000"/>
                        </a:lnSpc>
                        <a:spcBef>
                          <a:spcPts val="1200"/>
                        </a:spcBef>
                        <a:spcAft>
                          <a:spcPts val="0"/>
                        </a:spcAft>
                      </a:pPr>
                      <a:r>
                        <a:rPr lang="es-ES" sz="800" dirty="0">
                          <a:effectLst/>
                        </a:rPr>
                        <a:t>3) Matriz </a:t>
                      </a:r>
                      <a:r>
                        <a:rPr lang="es-ES" sz="800" dirty="0" err="1">
                          <a:effectLst/>
                        </a:rPr>
                        <a:t>DOFA</a:t>
                      </a:r>
                      <a:r>
                        <a:rPr lang="es-ES" sz="800" dirty="0">
                          <a:effectLst/>
                        </a:rPr>
                        <a:t> p. 45</a:t>
                      </a:r>
                      <a:endParaRPr lang="es-ES" sz="800" dirty="0">
                        <a:solidFill>
                          <a:srgbClr val="000000"/>
                        </a:solidFill>
                        <a:effectLst/>
                        <a:latin typeface="Arial"/>
                        <a:ea typeface="Courier New"/>
                        <a:cs typeface="Courier New"/>
                      </a:endParaRPr>
                    </a:p>
                  </a:txBody>
                  <a:tcPr marL="19251" marR="19251" marT="0" marB="0" anchor="ctr"/>
                </a:tc>
                <a:tc hMerge="1">
                  <a:txBody>
                    <a:bodyPr/>
                    <a:lstStyle/>
                    <a:p>
                      <a:endParaRPr lang="es-ES"/>
                    </a:p>
                  </a:txBody>
                  <a:tcPr/>
                </a:tc>
                <a:tc gridSpan="2">
                  <a:txBody>
                    <a:bodyPr/>
                    <a:lstStyle/>
                    <a:p>
                      <a:pPr indent="180340" algn="l">
                        <a:lnSpc>
                          <a:spcPct val="150000"/>
                        </a:lnSpc>
                        <a:spcBef>
                          <a:spcPts val="1200"/>
                        </a:spcBef>
                        <a:spcAft>
                          <a:spcPts val="0"/>
                        </a:spcAft>
                      </a:pPr>
                      <a:r>
                        <a:rPr lang="es-ES" sz="800">
                          <a:effectLst/>
                        </a:rPr>
                        <a:t>1) Estrategia p. 14</a:t>
                      </a:r>
                      <a:endParaRPr lang="es-ES" sz="800">
                        <a:solidFill>
                          <a:srgbClr val="000000"/>
                        </a:solidFill>
                        <a:effectLst/>
                        <a:latin typeface="Arial"/>
                        <a:ea typeface="Courier New"/>
                        <a:cs typeface="Courier New"/>
                      </a:endParaRPr>
                    </a:p>
                  </a:txBody>
                  <a:tcPr marL="19251" marR="19251" marT="0" marB="0" anchor="ctr"/>
                </a:tc>
                <a:tc hMerge="1">
                  <a:txBody>
                    <a:bodyPr/>
                    <a:lstStyle/>
                    <a:p>
                      <a:endParaRPr lang="es-ES"/>
                    </a:p>
                  </a:txBody>
                  <a:tcPr/>
                </a:tc>
                <a:tc gridSpan="2">
                  <a:txBody>
                    <a:bodyPr/>
                    <a:lstStyle/>
                    <a:p>
                      <a:pPr indent="180340" algn="l">
                        <a:lnSpc>
                          <a:spcPct val="150000"/>
                        </a:lnSpc>
                        <a:spcBef>
                          <a:spcPts val="1200"/>
                        </a:spcBef>
                        <a:spcAft>
                          <a:spcPts val="0"/>
                        </a:spcAft>
                      </a:pPr>
                      <a:r>
                        <a:rPr lang="es-ES" sz="800">
                          <a:effectLst/>
                        </a:rPr>
                        <a:t>1) Proceso de planeación estratégica p. 12</a:t>
                      </a:r>
                      <a:endParaRPr lang="es-ES" sz="800">
                        <a:solidFill>
                          <a:srgbClr val="000000"/>
                        </a:solidFill>
                        <a:effectLst/>
                        <a:latin typeface="Arial"/>
                        <a:ea typeface="Courier New"/>
                        <a:cs typeface="Courier New"/>
                      </a:endParaRPr>
                    </a:p>
                  </a:txBody>
                  <a:tcPr marL="19251" marR="19251" marT="0" marB="0" anchor="ctr"/>
                </a:tc>
                <a:tc hMerge="1">
                  <a:txBody>
                    <a:bodyPr/>
                    <a:lstStyle/>
                    <a:p>
                      <a:endParaRPr lang="es-ES"/>
                    </a:p>
                  </a:txBody>
                  <a:tcPr/>
                </a:tc>
                <a:tc gridSpan="2">
                  <a:txBody>
                    <a:bodyPr/>
                    <a:lstStyle/>
                    <a:p>
                      <a:pPr indent="180340" algn="l">
                        <a:lnSpc>
                          <a:spcPct val="150000"/>
                        </a:lnSpc>
                        <a:spcBef>
                          <a:spcPts val="1200"/>
                        </a:spcBef>
                        <a:spcAft>
                          <a:spcPts val="0"/>
                        </a:spcAft>
                      </a:pPr>
                      <a:r>
                        <a:rPr lang="es-ES" sz="800" dirty="0">
                          <a:effectLst/>
                        </a:rPr>
                        <a:t>1) Aspectos Generales de la Estrategia, Crecimiento empresarial y ventaja competitiva p. 4</a:t>
                      </a:r>
                      <a:endParaRPr lang="es-ES" sz="800" dirty="0">
                        <a:solidFill>
                          <a:srgbClr val="000000"/>
                        </a:solidFill>
                        <a:effectLst/>
                        <a:latin typeface="Arial"/>
                        <a:ea typeface="Courier New"/>
                        <a:cs typeface="Courier New"/>
                      </a:endParaRPr>
                    </a:p>
                  </a:txBody>
                  <a:tcPr marL="19251" marR="19251" marT="0" marB="0" anchor="ctr"/>
                </a:tc>
                <a:tc hMerge="1">
                  <a:txBody>
                    <a:bodyPr/>
                    <a:lstStyle/>
                    <a:p>
                      <a:endParaRPr lang="es-ES"/>
                    </a:p>
                  </a:txBody>
                  <a:tcPr/>
                </a:tc>
              </a:tr>
            </a:tbl>
          </a:graphicData>
        </a:graphic>
      </p:graphicFrame>
      <p:sp>
        <p:nvSpPr>
          <p:cNvPr id="4" name="3 Rectángulo"/>
          <p:cNvSpPr/>
          <p:nvPr/>
        </p:nvSpPr>
        <p:spPr>
          <a:xfrm>
            <a:off x="1244004" y="188640"/>
            <a:ext cx="7648476"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MARCO TEÓRICO </a:t>
            </a:r>
            <a:endParaRPr lang="es-EC" sz="2400" b="1" dirty="0">
              <a:solidFill>
                <a:schemeClr val="bg1"/>
              </a:solidFill>
              <a:latin typeface="Arial" pitchFamily="34" charset="0"/>
              <a:cs typeface="Arial" pitchFamily="34" charset="0"/>
            </a:endParaRPr>
          </a:p>
        </p:txBody>
      </p:sp>
      <p:pic>
        <p:nvPicPr>
          <p:cNvPr id="5" name="Picture 2" descr="Resultado de imagen para universidad de las fuerzas arma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72626"/>
            <a:ext cx="920476"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443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53224" y="980727"/>
            <a:ext cx="8856984" cy="1800201"/>
          </a:xfrm>
          <a:prstGeom prst="roundRect">
            <a:avLst>
              <a:gd name="adj" fmla="val 9304"/>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213802" y="1052736"/>
            <a:ext cx="8712968" cy="1631216"/>
          </a:xfrm>
          <a:prstGeom prst="rect">
            <a:avLst/>
          </a:prstGeom>
          <a:noFill/>
        </p:spPr>
        <p:txBody>
          <a:bodyPr wrap="square" rtlCol="0">
            <a:spAutoFit/>
          </a:bodyPr>
          <a:lstStyle/>
          <a:p>
            <a:pPr algn="just">
              <a:lnSpc>
                <a:spcPct val="125000"/>
              </a:lnSpc>
            </a:pPr>
            <a:r>
              <a:rPr lang="es-EC" sz="2000" b="1" dirty="0" smtClean="0">
                <a:solidFill>
                  <a:schemeClr val="bg1"/>
                </a:solidFill>
                <a:latin typeface="Arial" pitchFamily="34" charset="0"/>
                <a:cs typeface="Arial" pitchFamily="34" charset="0"/>
              </a:rPr>
              <a:t>GENERAL:</a:t>
            </a:r>
          </a:p>
          <a:p>
            <a:pPr algn="just">
              <a:lnSpc>
                <a:spcPct val="125000"/>
              </a:lnSpc>
            </a:pPr>
            <a:r>
              <a:rPr lang="es-EC" sz="2000" b="1" dirty="0">
                <a:solidFill>
                  <a:srgbClr val="FFFF00"/>
                </a:solidFill>
                <a:latin typeface="Arial" pitchFamily="34" charset="0"/>
                <a:cs typeface="Arial" pitchFamily="34" charset="0"/>
              </a:rPr>
              <a:t>Diagnosticar la ventaja competitiva basado en un enfoque de dirección estratégica para las PYMES del sector de la construcción del Distrito Metropolitano de Quito</a:t>
            </a:r>
            <a:r>
              <a:rPr lang="es-EC" sz="2000" b="1" dirty="0" smtClean="0">
                <a:solidFill>
                  <a:srgbClr val="FFFF00"/>
                </a:solidFill>
                <a:latin typeface="Arial" pitchFamily="34" charset="0"/>
                <a:cs typeface="Arial" pitchFamily="34" charset="0"/>
              </a:rPr>
              <a:t>.</a:t>
            </a:r>
            <a:endParaRPr lang="es-EC" sz="2000" b="1" dirty="0">
              <a:solidFill>
                <a:srgbClr val="FFFF00"/>
              </a:solidFill>
              <a:latin typeface="Arial" pitchFamily="34" charset="0"/>
              <a:cs typeface="Arial" pitchFamily="34" charset="0"/>
            </a:endParaRPr>
          </a:p>
        </p:txBody>
      </p:sp>
      <p:sp>
        <p:nvSpPr>
          <p:cNvPr id="10" name="9 Rectángulo redondeado"/>
          <p:cNvSpPr/>
          <p:nvPr/>
        </p:nvSpPr>
        <p:spPr>
          <a:xfrm>
            <a:off x="141794" y="2924944"/>
            <a:ext cx="8856984" cy="3816424"/>
          </a:xfrm>
          <a:prstGeom prst="roundRect">
            <a:avLst>
              <a:gd name="adj" fmla="val 6704"/>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CuadroTexto"/>
          <p:cNvSpPr txBox="1"/>
          <p:nvPr/>
        </p:nvSpPr>
        <p:spPr>
          <a:xfrm>
            <a:off x="164764" y="3042146"/>
            <a:ext cx="8822694" cy="3411190"/>
          </a:xfrm>
          <a:prstGeom prst="rect">
            <a:avLst/>
          </a:prstGeom>
          <a:noFill/>
        </p:spPr>
        <p:txBody>
          <a:bodyPr wrap="square" rtlCol="0">
            <a:spAutoFit/>
          </a:bodyPr>
          <a:lstStyle/>
          <a:p>
            <a:pPr algn="just">
              <a:lnSpc>
                <a:spcPct val="150000"/>
              </a:lnSpc>
            </a:pPr>
            <a:r>
              <a:rPr lang="es-EC" sz="2000" b="1" dirty="0" smtClean="0">
                <a:solidFill>
                  <a:schemeClr val="bg1"/>
                </a:solidFill>
                <a:latin typeface="Arial" pitchFamily="34" charset="0"/>
                <a:cs typeface="Arial" pitchFamily="34" charset="0"/>
              </a:rPr>
              <a:t>ESPECÍFICOS:</a:t>
            </a:r>
          </a:p>
          <a:p>
            <a:pPr marL="342900" lvl="0" indent="-342900" algn="just">
              <a:lnSpc>
                <a:spcPct val="150000"/>
              </a:lnSpc>
              <a:buFont typeface="Arial" pitchFamily="34" charset="0"/>
              <a:buChar char="─"/>
            </a:pPr>
            <a:r>
              <a:rPr lang="es-EC" b="1" dirty="0" smtClean="0">
                <a:solidFill>
                  <a:srgbClr val="FFFF00"/>
                </a:solidFill>
                <a:latin typeface="Arial" pitchFamily="34" charset="0"/>
                <a:cs typeface="Arial" pitchFamily="34" charset="0"/>
              </a:rPr>
              <a:t>Establecer </a:t>
            </a:r>
            <a:r>
              <a:rPr lang="es-EC" b="1" dirty="0">
                <a:solidFill>
                  <a:srgbClr val="FFFF00"/>
                </a:solidFill>
                <a:latin typeface="Arial" pitchFamily="34" charset="0"/>
                <a:cs typeface="Arial" pitchFamily="34" charset="0"/>
              </a:rPr>
              <a:t>la importancia de la ventaja competitiva desde un enfoque de dirección estratégica de las PYMES del sector de la construcción.</a:t>
            </a:r>
          </a:p>
          <a:p>
            <a:pPr marL="342900" lvl="0" indent="-342900" algn="just">
              <a:lnSpc>
                <a:spcPct val="150000"/>
              </a:lnSpc>
              <a:buFont typeface="Arial" pitchFamily="34" charset="0"/>
              <a:buChar char="─"/>
            </a:pPr>
            <a:r>
              <a:rPr lang="es-EC" b="1" dirty="0" smtClean="0">
                <a:solidFill>
                  <a:srgbClr val="FFFF00"/>
                </a:solidFill>
                <a:latin typeface="Arial" pitchFamily="34" charset="0"/>
                <a:cs typeface="Arial" pitchFamily="34" charset="0"/>
              </a:rPr>
              <a:t>Realizar </a:t>
            </a:r>
            <a:r>
              <a:rPr lang="es-EC" b="1" dirty="0">
                <a:solidFill>
                  <a:srgbClr val="FFFF00"/>
                </a:solidFill>
                <a:latin typeface="Arial" pitchFamily="34" charset="0"/>
                <a:cs typeface="Arial" pitchFamily="34" charset="0"/>
              </a:rPr>
              <a:t>un diagnóstico de las PYMES del sector de la construcción de la ciudad de Quito, desde una perspectiva de dirección estratégica.</a:t>
            </a:r>
          </a:p>
          <a:p>
            <a:pPr marL="342900" lvl="0" indent="-342900" algn="just">
              <a:lnSpc>
                <a:spcPct val="150000"/>
              </a:lnSpc>
              <a:buFont typeface="Arial" pitchFamily="34" charset="0"/>
              <a:buChar char="─"/>
            </a:pPr>
            <a:r>
              <a:rPr lang="es-EC" b="1" dirty="0" smtClean="0">
                <a:solidFill>
                  <a:srgbClr val="FFFF00"/>
                </a:solidFill>
                <a:latin typeface="Arial" pitchFamily="34" charset="0"/>
                <a:cs typeface="Arial" pitchFamily="34" charset="0"/>
              </a:rPr>
              <a:t>Proponer </a:t>
            </a:r>
            <a:r>
              <a:rPr lang="es-EC" b="1" dirty="0">
                <a:solidFill>
                  <a:srgbClr val="FFFF00"/>
                </a:solidFill>
                <a:latin typeface="Arial" pitchFamily="34" charset="0"/>
                <a:cs typeface="Arial" pitchFamily="34" charset="0"/>
              </a:rPr>
              <a:t>estrategias para mejorar la ventaja competitiva, mediante la aplicación de un modelo de direccionamiento estratégico para las PYMES del sector de la construcción de la ciudad de Quito.</a:t>
            </a:r>
          </a:p>
        </p:txBody>
      </p:sp>
      <p:sp>
        <p:nvSpPr>
          <p:cNvPr id="9" name="8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OBJETIVOS</a:t>
            </a:r>
            <a:endParaRPr lang="es-EC" sz="2400" b="1" dirty="0">
              <a:solidFill>
                <a:schemeClr val="bg1"/>
              </a:solidFill>
              <a:latin typeface="Arial" pitchFamily="34" charset="0"/>
              <a:cs typeface="Arial" pitchFamily="34" charset="0"/>
            </a:endParaRPr>
          </a:p>
        </p:txBody>
      </p:sp>
      <p:pic>
        <p:nvPicPr>
          <p:cNvPr id="199682"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631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53224" y="1052735"/>
            <a:ext cx="8856984" cy="2016225"/>
          </a:xfrm>
          <a:prstGeom prst="roundRect">
            <a:avLst>
              <a:gd name="adj" fmla="val 9304"/>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539552" y="1073785"/>
            <a:ext cx="8136904" cy="1893595"/>
          </a:xfrm>
          <a:prstGeom prst="rect">
            <a:avLst/>
          </a:prstGeom>
          <a:noFill/>
        </p:spPr>
        <p:txBody>
          <a:bodyPr wrap="square" rtlCol="0">
            <a:spAutoFit/>
          </a:bodyPr>
          <a:lstStyle/>
          <a:p>
            <a:pPr algn="just">
              <a:lnSpc>
                <a:spcPct val="125000"/>
              </a:lnSpc>
            </a:pPr>
            <a:r>
              <a:rPr lang="es-EC" sz="2400" b="1" dirty="0">
                <a:solidFill>
                  <a:schemeClr val="bg1"/>
                </a:solidFill>
                <a:latin typeface="Arial" pitchFamily="34" charset="0"/>
                <a:cs typeface="Arial" pitchFamily="34" charset="0"/>
              </a:rPr>
              <a:t>La aplicación de un modelo de direccionamiento estratégico mejorará las ventajas competitivas de las PYMES del sector de la construcción de la ciudad de Quito.</a:t>
            </a:r>
            <a:endParaRPr lang="es-EC" sz="2400" b="1" dirty="0">
              <a:solidFill>
                <a:srgbClr val="FFFF00"/>
              </a:solidFill>
              <a:latin typeface="Arial" pitchFamily="34" charset="0"/>
              <a:cs typeface="Arial" pitchFamily="34" charset="0"/>
            </a:endParaRPr>
          </a:p>
        </p:txBody>
      </p:sp>
      <p:sp>
        <p:nvSpPr>
          <p:cNvPr id="9" name="8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HIPÓTESIS</a:t>
            </a:r>
            <a:endParaRPr lang="es-EC" sz="2400" b="1" dirty="0">
              <a:solidFill>
                <a:schemeClr val="bg1"/>
              </a:solidFill>
              <a:latin typeface="Arial" pitchFamily="34" charset="0"/>
              <a:cs typeface="Arial" pitchFamily="34" charset="0"/>
            </a:endParaRPr>
          </a:p>
        </p:txBody>
      </p:sp>
      <p:pic>
        <p:nvPicPr>
          <p:cNvPr id="199682" name="Picture 2" descr="Resultado de imagen para universidad de las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593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1190897" y="735087"/>
            <a:ext cx="6765955" cy="461665"/>
          </a:xfrm>
          <a:prstGeom prst="rect">
            <a:avLst/>
          </a:prstGeom>
          <a:noFill/>
          <a:ln>
            <a:noFill/>
          </a:ln>
        </p:spPr>
        <p:txBody>
          <a:bodyPr wrap="none" lIns="91440" tIns="45720" rIns="91440" bIns="45720">
            <a:spAutoFit/>
          </a:bodyPr>
          <a:lstStyle/>
          <a:p>
            <a:pPr algn="ctr"/>
            <a:r>
              <a:rPr lang="es-ES"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DETERMINACIÓN DEL TAMAÑO DE LA MUESTRA</a:t>
            </a:r>
            <a:endParaRPr lang="es-ES" sz="2400" b="1" cap="none" spc="0" dirty="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5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METODOLOGÍA</a:t>
            </a:r>
            <a:endParaRPr lang="es-EC" sz="2400" b="1" dirty="0">
              <a:solidFill>
                <a:schemeClr val="bg1"/>
              </a:solidFill>
              <a:latin typeface="Arial" pitchFamily="34" charset="0"/>
              <a:cs typeface="Arial" pitchFamily="34" charset="0"/>
            </a:endParaRPr>
          </a:p>
        </p:txBody>
      </p:sp>
      <p:pic>
        <p:nvPicPr>
          <p:cNvPr id="8" name="Picture 2" descr="Resultado de imagen para universidad de las fuerzas arma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323528" y="1396100"/>
            <a:ext cx="8496944" cy="1754326"/>
          </a:xfrm>
          <a:prstGeom prst="rect">
            <a:avLst/>
          </a:prstGeom>
          <a:noFill/>
        </p:spPr>
        <p:txBody>
          <a:bodyPr wrap="square" rtlCol="0">
            <a:spAutoFit/>
          </a:bodyPr>
          <a:lstStyle/>
          <a:p>
            <a:pPr algn="just"/>
            <a:r>
              <a:rPr lang="es-EC" b="1" dirty="0" smtClean="0"/>
              <a:t>Población: </a:t>
            </a:r>
            <a:r>
              <a:rPr lang="es-EC" dirty="0"/>
              <a:t>Para el establecimiento de la población se partió de la información proporcionada por el </a:t>
            </a:r>
            <a:r>
              <a:rPr lang="es-EC" dirty="0" err="1"/>
              <a:t>INEC</a:t>
            </a:r>
            <a:r>
              <a:rPr lang="es-EC" dirty="0"/>
              <a:t>, sobre la base del Directorio de Empresas y Establecimientos del año 2017, que establece que existen 120 PYMES del sector de la construcción en la ciudad de Quito.</a:t>
            </a:r>
            <a:endParaRPr lang="es-EC" dirty="0" smtClean="0"/>
          </a:p>
          <a:p>
            <a:pPr algn="just"/>
            <a:endParaRPr lang="es-EC" dirty="0"/>
          </a:p>
          <a:p>
            <a:pPr algn="just"/>
            <a:r>
              <a:rPr lang="es-EC" b="1" dirty="0" smtClean="0"/>
              <a:t>Muestra:</a:t>
            </a:r>
            <a:endParaRPr lang="es-EC" b="1" dirty="0"/>
          </a:p>
        </p:txBody>
      </p:sp>
      <p:graphicFrame>
        <p:nvGraphicFramePr>
          <p:cNvPr id="5" name="4 Objeto"/>
          <p:cNvGraphicFramePr>
            <a:graphicFrameLocks noChangeAspect="1"/>
          </p:cNvGraphicFramePr>
          <p:nvPr>
            <p:extLst>
              <p:ext uri="{D42A27DB-BD31-4B8C-83A1-F6EECF244321}">
                <p14:modId xmlns:p14="http://schemas.microsoft.com/office/powerpoint/2010/main" val="562763374"/>
              </p:ext>
            </p:extLst>
          </p:nvPr>
        </p:nvGraphicFramePr>
        <p:xfrm>
          <a:off x="750888" y="2708920"/>
          <a:ext cx="7593012" cy="2952328"/>
        </p:xfrm>
        <a:graphic>
          <a:graphicData uri="http://schemas.openxmlformats.org/presentationml/2006/ole">
            <mc:AlternateContent xmlns:mc="http://schemas.openxmlformats.org/markup-compatibility/2006">
              <mc:Choice xmlns:v="urn:schemas-microsoft-com:vml" Requires="v">
                <p:oleObj spid="_x0000_s200737" name="Documento" r:id="rId5" imgW="5217224" imgH="2529381" progId="Word.Document.12">
                  <p:embed/>
                </p:oleObj>
              </mc:Choice>
              <mc:Fallback>
                <p:oleObj name="Documento" r:id="rId5" imgW="5217224" imgH="2529381" progId="Word.Document.12">
                  <p:embed/>
                  <p:pic>
                    <p:nvPicPr>
                      <p:cNvPr id="0" name=""/>
                      <p:cNvPicPr/>
                      <p:nvPr/>
                    </p:nvPicPr>
                    <p:blipFill>
                      <a:blip r:embed="rId6"/>
                      <a:stretch>
                        <a:fillRect/>
                      </a:stretch>
                    </p:blipFill>
                    <p:spPr>
                      <a:xfrm>
                        <a:off x="750888" y="2708920"/>
                        <a:ext cx="7593012" cy="2952328"/>
                      </a:xfrm>
                      <a:prstGeom prst="rect">
                        <a:avLst/>
                      </a:prstGeom>
                    </p:spPr>
                  </p:pic>
                </p:oleObj>
              </mc:Fallback>
            </mc:AlternateContent>
          </a:graphicData>
        </a:graphic>
      </p:graphicFrame>
    </p:spTree>
    <p:extLst>
      <p:ext uri="{BB962C8B-B14F-4D97-AF65-F5344CB8AC3E}">
        <p14:creationId xmlns:p14="http://schemas.microsoft.com/office/powerpoint/2010/main" val="970277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2930184" y="807095"/>
            <a:ext cx="3287375" cy="461665"/>
          </a:xfrm>
          <a:prstGeom prst="rect">
            <a:avLst/>
          </a:prstGeom>
          <a:noFill/>
          <a:ln>
            <a:noFill/>
          </a:ln>
        </p:spPr>
        <p:txBody>
          <a:bodyPr wrap="none" lIns="91440" tIns="45720" rIns="91440" bIns="45720">
            <a:spAutoFit/>
          </a:bodyPr>
          <a:lstStyle/>
          <a:p>
            <a:pPr algn="ctr"/>
            <a:r>
              <a:rPr lang="es-ES" sz="2400" b="1" dirty="0" smtClean="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MATRIZ DE VARIABLES</a:t>
            </a:r>
            <a:endParaRPr lang="es-ES" sz="2400" b="1" cap="none" spc="0" dirty="0">
              <a:ln w="3175"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5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METODOLOGÍA</a:t>
            </a:r>
            <a:endParaRPr lang="es-EC" sz="2400" b="1" dirty="0">
              <a:solidFill>
                <a:schemeClr val="bg1"/>
              </a:solidFill>
              <a:latin typeface="Arial" pitchFamily="34" charset="0"/>
              <a:cs typeface="Arial" pitchFamily="34" charset="0"/>
            </a:endParaRPr>
          </a:p>
        </p:txBody>
      </p:sp>
      <p:pic>
        <p:nvPicPr>
          <p:cNvPr id="8" name="Picture 2" descr="Resultado de imagen para universidad de las fuerzas arma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Objeto"/>
          <p:cNvGraphicFramePr>
            <a:graphicFrameLocks noChangeAspect="1"/>
          </p:cNvGraphicFramePr>
          <p:nvPr>
            <p:extLst>
              <p:ext uri="{D42A27DB-BD31-4B8C-83A1-F6EECF244321}">
                <p14:modId xmlns:p14="http://schemas.microsoft.com/office/powerpoint/2010/main" val="4127625109"/>
              </p:ext>
            </p:extLst>
          </p:nvPr>
        </p:nvGraphicFramePr>
        <p:xfrm>
          <a:off x="179512" y="1412776"/>
          <a:ext cx="8667602" cy="5688632"/>
        </p:xfrm>
        <a:graphic>
          <a:graphicData uri="http://schemas.openxmlformats.org/presentationml/2006/ole">
            <mc:AlternateContent xmlns:mc="http://schemas.openxmlformats.org/markup-compatibility/2006">
              <mc:Choice xmlns:v="urn:schemas-microsoft-com:vml" Requires="v">
                <p:oleObj spid="_x0000_s224277" name="Documento" r:id="rId5" imgW="9252035" imgH="4694641" progId="Word.Document.12">
                  <p:embed/>
                </p:oleObj>
              </mc:Choice>
              <mc:Fallback>
                <p:oleObj name="Documento" r:id="rId5" imgW="9252035" imgH="4694641" progId="Word.Document.12">
                  <p:embed/>
                  <p:pic>
                    <p:nvPicPr>
                      <p:cNvPr id="0" name=""/>
                      <p:cNvPicPr/>
                      <p:nvPr/>
                    </p:nvPicPr>
                    <p:blipFill>
                      <a:blip r:embed="rId6"/>
                      <a:stretch>
                        <a:fillRect/>
                      </a:stretch>
                    </p:blipFill>
                    <p:spPr>
                      <a:xfrm>
                        <a:off x="179512" y="1412776"/>
                        <a:ext cx="8667602" cy="5688632"/>
                      </a:xfrm>
                      <a:prstGeom prst="rect">
                        <a:avLst/>
                      </a:prstGeom>
                    </p:spPr>
                  </p:pic>
                </p:oleObj>
              </mc:Fallback>
            </mc:AlternateContent>
          </a:graphicData>
        </a:graphic>
      </p:graphicFrame>
    </p:spTree>
    <p:extLst>
      <p:ext uri="{BB962C8B-B14F-4D97-AF65-F5344CB8AC3E}">
        <p14:creationId xmlns:p14="http://schemas.microsoft.com/office/powerpoint/2010/main" val="1034558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ANÁLISIS E INTERPRETACIÓN DE RESULTADOS</a:t>
            </a:r>
            <a:endParaRPr lang="es-EC" sz="2400" b="1" dirty="0">
              <a:solidFill>
                <a:schemeClr val="bg1"/>
              </a:solidFill>
              <a:latin typeface="Arial" pitchFamily="34" charset="0"/>
              <a:cs typeface="Arial" pitchFamily="34" charset="0"/>
            </a:endParaRPr>
          </a:p>
        </p:txBody>
      </p:sp>
      <p:pic>
        <p:nvPicPr>
          <p:cNvPr id="8" name="Picture 2" descr="Resultado de imagen para universidad de las fuerzas arma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8 Objeto"/>
          <p:cNvGraphicFramePr>
            <a:graphicFrameLocks noChangeAspect="1"/>
          </p:cNvGraphicFramePr>
          <p:nvPr>
            <p:extLst>
              <p:ext uri="{D42A27DB-BD31-4B8C-83A1-F6EECF244321}">
                <p14:modId xmlns:p14="http://schemas.microsoft.com/office/powerpoint/2010/main" val="3733461260"/>
              </p:ext>
            </p:extLst>
          </p:nvPr>
        </p:nvGraphicFramePr>
        <p:xfrm>
          <a:off x="251520" y="1092379"/>
          <a:ext cx="4337050" cy="5576982"/>
        </p:xfrm>
        <a:graphic>
          <a:graphicData uri="http://schemas.openxmlformats.org/presentationml/2006/ole">
            <mc:AlternateContent xmlns:mc="http://schemas.openxmlformats.org/markup-compatibility/2006">
              <mc:Choice xmlns:v="urn:schemas-microsoft-com:vml" Requires="v">
                <p:oleObj spid="_x0000_s221259" name="Documento" r:id="rId5" imgW="5239934" imgH="6917255" progId="Word.Document.12">
                  <p:embed/>
                </p:oleObj>
              </mc:Choice>
              <mc:Fallback>
                <p:oleObj name="Documento" r:id="rId5" imgW="5239934" imgH="6917255" progId="Word.Document.12">
                  <p:embed/>
                  <p:pic>
                    <p:nvPicPr>
                      <p:cNvPr id="0" name=""/>
                      <p:cNvPicPr/>
                      <p:nvPr/>
                    </p:nvPicPr>
                    <p:blipFill>
                      <a:blip r:embed="rId6"/>
                      <a:stretch>
                        <a:fillRect/>
                      </a:stretch>
                    </p:blipFill>
                    <p:spPr>
                      <a:xfrm>
                        <a:off x="251520" y="1092379"/>
                        <a:ext cx="4337050" cy="5576982"/>
                      </a:xfrm>
                      <a:prstGeom prst="rect">
                        <a:avLst/>
                      </a:prstGeom>
                    </p:spPr>
                  </p:pic>
                </p:oleObj>
              </mc:Fallback>
            </mc:AlternateContent>
          </a:graphicData>
        </a:graphic>
      </p:graphicFrame>
      <p:graphicFrame>
        <p:nvGraphicFramePr>
          <p:cNvPr id="11" name="10 Objeto"/>
          <p:cNvGraphicFramePr>
            <a:graphicFrameLocks noChangeAspect="1"/>
          </p:cNvGraphicFramePr>
          <p:nvPr>
            <p:extLst>
              <p:ext uri="{D42A27DB-BD31-4B8C-83A1-F6EECF244321}">
                <p14:modId xmlns:p14="http://schemas.microsoft.com/office/powerpoint/2010/main" val="488908965"/>
              </p:ext>
            </p:extLst>
          </p:nvPr>
        </p:nvGraphicFramePr>
        <p:xfrm>
          <a:off x="4684713" y="963613"/>
          <a:ext cx="4321175" cy="5849937"/>
        </p:xfrm>
        <a:graphic>
          <a:graphicData uri="http://schemas.openxmlformats.org/presentationml/2006/ole">
            <mc:AlternateContent xmlns:mc="http://schemas.openxmlformats.org/markup-compatibility/2006">
              <mc:Choice xmlns:v="urn:schemas-microsoft-com:vml" Requires="v">
                <p:oleObj spid="_x0000_s221260" name="Documento" r:id="rId8" imgW="5219779" imgH="7142253" progId="Word.Document.12">
                  <p:embed/>
                </p:oleObj>
              </mc:Choice>
              <mc:Fallback>
                <p:oleObj name="Documento" r:id="rId8" imgW="5219779" imgH="7142253" progId="Word.Document.12">
                  <p:embed/>
                  <p:pic>
                    <p:nvPicPr>
                      <p:cNvPr id="0" name=""/>
                      <p:cNvPicPr/>
                      <p:nvPr/>
                    </p:nvPicPr>
                    <p:blipFill>
                      <a:blip r:embed="rId9"/>
                      <a:stretch>
                        <a:fillRect/>
                      </a:stretch>
                    </p:blipFill>
                    <p:spPr>
                      <a:xfrm>
                        <a:off x="4684713" y="963613"/>
                        <a:ext cx="4321175" cy="5849937"/>
                      </a:xfrm>
                      <a:prstGeom prst="rect">
                        <a:avLst/>
                      </a:prstGeom>
                    </p:spPr>
                  </p:pic>
                </p:oleObj>
              </mc:Fallback>
            </mc:AlternateContent>
          </a:graphicData>
        </a:graphic>
      </p:graphicFrame>
    </p:spTree>
    <p:extLst>
      <p:ext uri="{BB962C8B-B14F-4D97-AF65-F5344CB8AC3E}">
        <p14:creationId xmlns:p14="http://schemas.microsoft.com/office/powerpoint/2010/main" val="698967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118256" y="188640"/>
            <a:ext cx="7918240" cy="504056"/>
          </a:xfrm>
          <a:prstGeom prst="rec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1"/>
                </a:solidFill>
                <a:latin typeface="Arial" pitchFamily="34" charset="0"/>
                <a:cs typeface="Arial" pitchFamily="34" charset="0"/>
              </a:rPr>
              <a:t>ANÁLISIS E INTERPRETACIÓN DE RESULTADOS</a:t>
            </a:r>
            <a:endParaRPr lang="es-EC" sz="2400" b="1" dirty="0">
              <a:solidFill>
                <a:schemeClr val="bg1"/>
              </a:solidFill>
              <a:latin typeface="Arial" pitchFamily="34" charset="0"/>
              <a:cs typeface="Arial" pitchFamily="34" charset="0"/>
            </a:endParaRPr>
          </a:p>
        </p:txBody>
      </p:sp>
      <p:pic>
        <p:nvPicPr>
          <p:cNvPr id="8" name="Picture 2" descr="Resultado de imagen para universidad de las fuerzas arma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4624"/>
            <a:ext cx="920476" cy="7647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Objeto"/>
          <p:cNvGraphicFramePr>
            <a:graphicFrameLocks noChangeAspect="1"/>
          </p:cNvGraphicFramePr>
          <p:nvPr>
            <p:extLst>
              <p:ext uri="{D42A27DB-BD31-4B8C-83A1-F6EECF244321}">
                <p14:modId xmlns:p14="http://schemas.microsoft.com/office/powerpoint/2010/main" val="1443864647"/>
              </p:ext>
            </p:extLst>
          </p:nvPr>
        </p:nvGraphicFramePr>
        <p:xfrm>
          <a:off x="120650" y="1003300"/>
          <a:ext cx="4176713" cy="5632450"/>
        </p:xfrm>
        <a:graphic>
          <a:graphicData uri="http://schemas.openxmlformats.org/presentationml/2006/ole">
            <mc:AlternateContent xmlns:mc="http://schemas.openxmlformats.org/markup-compatibility/2006">
              <mc:Choice xmlns:v="urn:schemas-microsoft-com:vml" Requires="v">
                <p:oleObj spid="_x0000_s222276" name="Documento" r:id="rId5" imgW="5095250" imgH="6810164" progId="Word.Document.12">
                  <p:embed/>
                </p:oleObj>
              </mc:Choice>
              <mc:Fallback>
                <p:oleObj name="Documento" r:id="rId5" imgW="5095250" imgH="6810164" progId="Word.Document.12">
                  <p:embed/>
                  <p:pic>
                    <p:nvPicPr>
                      <p:cNvPr id="0" name=""/>
                      <p:cNvPicPr/>
                      <p:nvPr/>
                    </p:nvPicPr>
                    <p:blipFill>
                      <a:blip r:embed="rId6"/>
                      <a:stretch>
                        <a:fillRect/>
                      </a:stretch>
                    </p:blipFill>
                    <p:spPr>
                      <a:xfrm>
                        <a:off x="120650" y="1003300"/>
                        <a:ext cx="4176713" cy="5632450"/>
                      </a:xfrm>
                      <a:prstGeom prst="rect">
                        <a:avLst/>
                      </a:prstGeom>
                    </p:spPr>
                  </p:pic>
                </p:oleObj>
              </mc:Fallback>
            </mc:AlternateContent>
          </a:graphicData>
        </a:graphic>
      </p:graphicFrame>
      <p:graphicFrame>
        <p:nvGraphicFramePr>
          <p:cNvPr id="4" name="3 Objeto"/>
          <p:cNvGraphicFramePr>
            <a:graphicFrameLocks noChangeAspect="1"/>
          </p:cNvGraphicFramePr>
          <p:nvPr>
            <p:extLst>
              <p:ext uri="{D42A27DB-BD31-4B8C-83A1-F6EECF244321}">
                <p14:modId xmlns:p14="http://schemas.microsoft.com/office/powerpoint/2010/main" val="941025104"/>
              </p:ext>
            </p:extLst>
          </p:nvPr>
        </p:nvGraphicFramePr>
        <p:xfrm>
          <a:off x="4498975" y="995363"/>
          <a:ext cx="4289425" cy="5300662"/>
        </p:xfrm>
        <a:graphic>
          <a:graphicData uri="http://schemas.openxmlformats.org/presentationml/2006/ole">
            <mc:AlternateContent xmlns:mc="http://schemas.openxmlformats.org/markup-compatibility/2006">
              <mc:Choice xmlns:v="urn:schemas-microsoft-com:vml" Requires="v">
                <p:oleObj spid="_x0000_s222277" name="Documento" r:id="rId8" imgW="4929691" imgH="6105242" progId="Word.Document.12">
                  <p:embed/>
                </p:oleObj>
              </mc:Choice>
              <mc:Fallback>
                <p:oleObj name="Documento" r:id="rId8" imgW="4929691" imgH="6105242" progId="Word.Document.12">
                  <p:embed/>
                  <p:pic>
                    <p:nvPicPr>
                      <p:cNvPr id="0" name=""/>
                      <p:cNvPicPr/>
                      <p:nvPr/>
                    </p:nvPicPr>
                    <p:blipFill>
                      <a:blip r:embed="rId9"/>
                      <a:stretch>
                        <a:fillRect/>
                      </a:stretch>
                    </p:blipFill>
                    <p:spPr>
                      <a:xfrm>
                        <a:off x="4498975" y="995363"/>
                        <a:ext cx="4289425" cy="5300662"/>
                      </a:xfrm>
                      <a:prstGeom prst="rect">
                        <a:avLst/>
                      </a:prstGeom>
                    </p:spPr>
                  </p:pic>
                </p:oleObj>
              </mc:Fallback>
            </mc:AlternateContent>
          </a:graphicData>
        </a:graphic>
      </p:graphicFrame>
    </p:spTree>
    <p:extLst>
      <p:ext uri="{BB962C8B-B14F-4D97-AF65-F5344CB8AC3E}">
        <p14:creationId xmlns:p14="http://schemas.microsoft.com/office/powerpoint/2010/main" val="1178386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2945</TotalTime>
  <Words>1221</Words>
  <Application>Microsoft Office PowerPoint</Application>
  <PresentationFormat>Presentación en pantalla (4:3)</PresentationFormat>
  <Paragraphs>150</Paragraphs>
  <Slides>29</Slides>
  <Notes>1</Notes>
  <HiddenSlides>0</HiddenSlides>
  <MMClips>0</MMClips>
  <ScaleCrop>false</ScaleCrop>
  <HeadingPairs>
    <vt:vector size="6" baseType="variant">
      <vt:variant>
        <vt:lpstr>Tema</vt:lpstr>
      </vt:variant>
      <vt:variant>
        <vt:i4>1</vt:i4>
      </vt:variant>
      <vt:variant>
        <vt:lpstr>Servidores OLE incrustados</vt:lpstr>
      </vt:variant>
      <vt:variant>
        <vt:i4>3</vt:i4>
      </vt:variant>
      <vt:variant>
        <vt:lpstr>Títulos de diapositiva</vt:lpstr>
      </vt:variant>
      <vt:variant>
        <vt:i4>29</vt:i4>
      </vt:variant>
    </vt:vector>
  </HeadingPairs>
  <TitlesOfParts>
    <vt:vector size="33" baseType="lpstr">
      <vt:lpstr>Transmisión de listas</vt:lpstr>
      <vt:lpstr>Visio</vt:lpstr>
      <vt:lpstr>Documento</vt:lpstr>
      <vt:lpstr>Diapositiva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Pc11</dc:creator>
  <cp:lastModifiedBy>Personal</cp:lastModifiedBy>
  <cp:revision>159</cp:revision>
  <dcterms:created xsi:type="dcterms:W3CDTF">2015-11-22T17:35:33Z</dcterms:created>
  <dcterms:modified xsi:type="dcterms:W3CDTF">2018-10-01T05:32:59Z</dcterms:modified>
</cp:coreProperties>
</file>