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5" r:id="rId3"/>
    <p:sldId id="266" r:id="rId4"/>
    <p:sldId id="270" r:id="rId5"/>
    <p:sldId id="269" r:id="rId6"/>
    <p:sldId id="271" r:id="rId7"/>
    <p:sldId id="267" r:id="rId8"/>
    <p:sldId id="263" r:id="rId9"/>
    <p:sldId id="264" r:id="rId10"/>
    <p:sldId id="261" r:id="rId11"/>
    <p:sldId id="272" r:id="rId12"/>
    <p:sldId id="259" r:id="rId13"/>
    <p:sldId id="262" r:id="rId14"/>
    <p:sldId id="273" r:id="rId15"/>
    <p:sldId id="274" r:id="rId16"/>
    <p:sldId id="275" r:id="rId17"/>
    <p:sldId id="276" r:id="rId18"/>
    <p:sldId id="277" r:id="rId19"/>
    <p:sldId id="278" r:id="rId20"/>
    <p:sldId id="279" r:id="rId21"/>
    <p:sldId id="280" r:id="rId22"/>
    <p:sldId id="281" r:id="rId23"/>
    <p:sldId id="283" r:id="rId24"/>
    <p:sldId id="282" r:id="rId25"/>
    <p:sldId id="284" r:id="rId26"/>
    <p:sldId id="285" r:id="rId27"/>
    <p:sldId id="286" r:id="rId28"/>
    <p:sldId id="287" r:id="rId29"/>
    <p:sldId id="289" r:id="rId30"/>
    <p:sldId id="288" r:id="rId31"/>
    <p:sldId id="290" r:id="rId32"/>
    <p:sldId id="292" r:id="rId33"/>
    <p:sldId id="291"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963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7" autoAdjust="0"/>
  </p:normalViewPr>
  <p:slideViewPr>
    <p:cSldViewPr snapToGrid="0">
      <p:cViewPr varScale="1">
        <p:scale>
          <a:sx n="64" d="100"/>
          <a:sy n="64" d="100"/>
        </p:scale>
        <p:origin x="74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60941641-3EFD-44EE-B614-CDCDE244E416}" type="datetimeFigureOut">
              <a:rPr lang="es-EC" smtClean="0"/>
              <a:t>22/8/2018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8D30817-9220-424C-B379-F42100D3F611}" type="slidenum">
              <a:rPr lang="es-EC" smtClean="0"/>
              <a:t>‹Nº›</a:t>
            </a:fld>
            <a:endParaRPr lang="es-EC"/>
          </a:p>
        </p:txBody>
      </p:sp>
    </p:spTree>
    <p:extLst>
      <p:ext uri="{BB962C8B-B14F-4D97-AF65-F5344CB8AC3E}">
        <p14:creationId xmlns:p14="http://schemas.microsoft.com/office/powerpoint/2010/main" val="1074053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60941641-3EFD-44EE-B614-CDCDE244E416}" type="datetimeFigureOut">
              <a:rPr lang="es-EC" smtClean="0"/>
              <a:t>22/8/2018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8D30817-9220-424C-B379-F42100D3F611}" type="slidenum">
              <a:rPr lang="es-EC" smtClean="0"/>
              <a:t>‹Nº›</a:t>
            </a:fld>
            <a:endParaRPr lang="es-EC"/>
          </a:p>
        </p:txBody>
      </p:sp>
    </p:spTree>
    <p:extLst>
      <p:ext uri="{BB962C8B-B14F-4D97-AF65-F5344CB8AC3E}">
        <p14:creationId xmlns:p14="http://schemas.microsoft.com/office/powerpoint/2010/main" val="2766905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60941641-3EFD-44EE-B614-CDCDE244E416}" type="datetimeFigureOut">
              <a:rPr lang="es-EC" smtClean="0"/>
              <a:t>22/8/2018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8D30817-9220-424C-B379-F42100D3F611}" type="slidenum">
              <a:rPr lang="es-EC" smtClean="0"/>
              <a:t>‹Nº›</a:t>
            </a:fld>
            <a:endParaRPr lang="es-EC"/>
          </a:p>
        </p:txBody>
      </p:sp>
    </p:spTree>
    <p:extLst>
      <p:ext uri="{BB962C8B-B14F-4D97-AF65-F5344CB8AC3E}">
        <p14:creationId xmlns:p14="http://schemas.microsoft.com/office/powerpoint/2010/main" val="1878386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60941641-3EFD-44EE-B614-CDCDE244E416}" type="datetimeFigureOut">
              <a:rPr lang="es-EC" smtClean="0"/>
              <a:t>22/8/2018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8D30817-9220-424C-B379-F42100D3F611}" type="slidenum">
              <a:rPr lang="es-EC" smtClean="0"/>
              <a:t>‹Nº›</a:t>
            </a:fld>
            <a:endParaRPr lang="es-EC"/>
          </a:p>
        </p:txBody>
      </p:sp>
    </p:spTree>
    <p:extLst>
      <p:ext uri="{BB962C8B-B14F-4D97-AF65-F5344CB8AC3E}">
        <p14:creationId xmlns:p14="http://schemas.microsoft.com/office/powerpoint/2010/main" val="1116276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60941641-3EFD-44EE-B614-CDCDE244E416}" type="datetimeFigureOut">
              <a:rPr lang="es-EC" smtClean="0"/>
              <a:t>22/8/2018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B8D30817-9220-424C-B379-F42100D3F611}" type="slidenum">
              <a:rPr lang="es-EC" smtClean="0"/>
              <a:t>‹Nº›</a:t>
            </a:fld>
            <a:endParaRPr lang="es-EC"/>
          </a:p>
        </p:txBody>
      </p:sp>
    </p:spTree>
    <p:extLst>
      <p:ext uri="{BB962C8B-B14F-4D97-AF65-F5344CB8AC3E}">
        <p14:creationId xmlns:p14="http://schemas.microsoft.com/office/powerpoint/2010/main" val="3571880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60941641-3EFD-44EE-B614-CDCDE244E416}" type="datetimeFigureOut">
              <a:rPr lang="es-EC" smtClean="0"/>
              <a:t>22/8/2018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8D30817-9220-424C-B379-F42100D3F611}" type="slidenum">
              <a:rPr lang="es-EC" smtClean="0"/>
              <a:t>‹Nº›</a:t>
            </a:fld>
            <a:endParaRPr lang="es-EC"/>
          </a:p>
        </p:txBody>
      </p:sp>
    </p:spTree>
    <p:extLst>
      <p:ext uri="{BB962C8B-B14F-4D97-AF65-F5344CB8AC3E}">
        <p14:creationId xmlns:p14="http://schemas.microsoft.com/office/powerpoint/2010/main" val="981376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60941641-3EFD-44EE-B614-CDCDE244E416}" type="datetimeFigureOut">
              <a:rPr lang="es-EC" smtClean="0"/>
              <a:t>22/8/2018</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B8D30817-9220-424C-B379-F42100D3F611}" type="slidenum">
              <a:rPr lang="es-EC" smtClean="0"/>
              <a:t>‹Nº›</a:t>
            </a:fld>
            <a:endParaRPr lang="es-EC"/>
          </a:p>
        </p:txBody>
      </p:sp>
    </p:spTree>
    <p:extLst>
      <p:ext uri="{BB962C8B-B14F-4D97-AF65-F5344CB8AC3E}">
        <p14:creationId xmlns:p14="http://schemas.microsoft.com/office/powerpoint/2010/main" val="1450749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60941641-3EFD-44EE-B614-CDCDE244E416}" type="datetimeFigureOut">
              <a:rPr lang="es-EC" smtClean="0"/>
              <a:t>22/8/2018</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B8D30817-9220-424C-B379-F42100D3F611}" type="slidenum">
              <a:rPr lang="es-EC" smtClean="0"/>
              <a:t>‹Nº›</a:t>
            </a:fld>
            <a:endParaRPr lang="es-EC"/>
          </a:p>
        </p:txBody>
      </p:sp>
    </p:spTree>
    <p:extLst>
      <p:ext uri="{BB962C8B-B14F-4D97-AF65-F5344CB8AC3E}">
        <p14:creationId xmlns:p14="http://schemas.microsoft.com/office/powerpoint/2010/main" val="3290444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0941641-3EFD-44EE-B614-CDCDE244E416}" type="datetimeFigureOut">
              <a:rPr lang="es-EC" smtClean="0"/>
              <a:t>22/8/2018</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B8D30817-9220-424C-B379-F42100D3F611}" type="slidenum">
              <a:rPr lang="es-EC" smtClean="0"/>
              <a:t>‹Nº›</a:t>
            </a:fld>
            <a:endParaRPr lang="es-EC"/>
          </a:p>
        </p:txBody>
      </p:sp>
    </p:spTree>
    <p:extLst>
      <p:ext uri="{BB962C8B-B14F-4D97-AF65-F5344CB8AC3E}">
        <p14:creationId xmlns:p14="http://schemas.microsoft.com/office/powerpoint/2010/main" val="3272754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0941641-3EFD-44EE-B614-CDCDE244E416}" type="datetimeFigureOut">
              <a:rPr lang="es-EC" smtClean="0"/>
              <a:t>22/8/2018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8D30817-9220-424C-B379-F42100D3F611}" type="slidenum">
              <a:rPr lang="es-EC" smtClean="0"/>
              <a:t>‹Nº›</a:t>
            </a:fld>
            <a:endParaRPr lang="es-EC"/>
          </a:p>
        </p:txBody>
      </p:sp>
    </p:spTree>
    <p:extLst>
      <p:ext uri="{BB962C8B-B14F-4D97-AF65-F5344CB8AC3E}">
        <p14:creationId xmlns:p14="http://schemas.microsoft.com/office/powerpoint/2010/main" val="1531204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0941641-3EFD-44EE-B614-CDCDE244E416}" type="datetimeFigureOut">
              <a:rPr lang="es-EC" smtClean="0"/>
              <a:t>22/8/2018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B8D30817-9220-424C-B379-F42100D3F611}" type="slidenum">
              <a:rPr lang="es-EC" smtClean="0"/>
              <a:t>‹Nº›</a:t>
            </a:fld>
            <a:endParaRPr lang="es-EC"/>
          </a:p>
        </p:txBody>
      </p:sp>
    </p:spTree>
    <p:extLst>
      <p:ext uri="{BB962C8B-B14F-4D97-AF65-F5344CB8AC3E}">
        <p14:creationId xmlns:p14="http://schemas.microsoft.com/office/powerpoint/2010/main" val="3583775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23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41641-3EFD-44EE-B614-CDCDE244E416}" type="datetimeFigureOut">
              <a:rPr lang="es-EC" smtClean="0"/>
              <a:t>22/8/2018</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30817-9220-424C-B379-F42100D3F611}" type="slidenum">
              <a:rPr lang="es-EC" smtClean="0"/>
              <a:t>‹Nº›</a:t>
            </a:fld>
            <a:endParaRPr lang="es-EC"/>
          </a:p>
        </p:txBody>
      </p:sp>
    </p:spTree>
    <p:extLst>
      <p:ext uri="{BB962C8B-B14F-4D97-AF65-F5344CB8AC3E}">
        <p14:creationId xmlns:p14="http://schemas.microsoft.com/office/powerpoint/2010/main" val="2931780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eg"/><Relationship Id="rId7" Type="http://schemas.openxmlformats.org/officeDocument/2006/relationships/image" Target="../media/image27.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MATRIZ%20DE%20CUMPLIMIENTO%20Y%20PLAN%20DE%20ACCI&#211;N%20EN%20WORD/MATRIZ%20CUMPLIMIENTO%20WORD.docx" TargetMode="External"/><Relationship Id="rId4" Type="http://schemas.openxmlformats.org/officeDocument/2006/relationships/hyperlink" Target="ANEXO%201%20PLAN%20DE%20AUDITOR&#205;A%20AMBIENTAL%20DE%20CUMPLIMIENTO%20DEL%20PLAN%20DE%20MANEJO%20AMBIENTAL.docx"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slide" Target="slide39.xml"/><Relationship Id="rId4" Type="http://schemas.openxmlformats.org/officeDocument/2006/relationships/hyperlink" Target="INFORMACI&#211;N%20ING%20UNDA%20MAR%20017/MATRIZ%20DE%20JERARQUIZACION%20DE%20NO%20CONFORMIDADES%20MAR%20017.xlsx"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slide" Target="slide9.xml"/><Relationship Id="rId4" Type="http://schemas.openxmlformats.org/officeDocument/2006/relationships/hyperlink" Target="MATRIZ%20DE%20CUMPLIMIENTO%20Y%20PLAN%20DE%20ACCI&#211;N%20EN%20WORD/MATRIZ%20DE%20PLAN%20DE%20ACCI&#211;N%20WORD.docx"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INFORMACI&#211;N%20ING%20UNDA%20MAR%20017/Anexo%20%20fotografico%20MAR%20016.doc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2" descr="Imagen que contiene texto, mapa&#10;&#10;Descripción generada con confianza alta">
            <a:extLst>
              <a:ext uri="{FF2B5EF4-FFF2-40B4-BE49-F238E27FC236}">
                <a16:creationId xmlns:a16="http://schemas.microsoft.com/office/drawing/2014/main" id="{9ADD1080-ECC9-4023-BAEB-CA270361DE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280002" cy="6858000"/>
          </a:xfrm>
          <a:prstGeom prst="rect">
            <a:avLst/>
          </a:prstGeom>
        </p:spPr>
      </p:pic>
    </p:spTree>
    <p:extLst>
      <p:ext uri="{BB962C8B-B14F-4D97-AF65-F5344CB8AC3E}">
        <p14:creationId xmlns:p14="http://schemas.microsoft.com/office/powerpoint/2010/main" val="511568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37C3F9B0-C32E-4596-98F4-E12AEBFEDD5D}"/>
              </a:ext>
            </a:extLst>
          </p:cNvPr>
          <p:cNvGrpSpPr/>
          <p:nvPr/>
        </p:nvGrpSpPr>
        <p:grpSpPr>
          <a:xfrm>
            <a:off x="6096000" y="0"/>
            <a:ext cx="6095999" cy="6858000"/>
            <a:chOff x="0" y="0"/>
            <a:chExt cx="7086600" cy="6858000"/>
          </a:xfrm>
        </p:grpSpPr>
        <p:grpSp>
          <p:nvGrpSpPr>
            <p:cNvPr id="4" name="Grupo 3">
              <a:extLst>
                <a:ext uri="{FF2B5EF4-FFF2-40B4-BE49-F238E27FC236}">
                  <a16:creationId xmlns:a16="http://schemas.microsoft.com/office/drawing/2014/main" id="{656CC457-26D9-40B0-B79A-EFBBDE69BA44}"/>
                </a:ext>
              </a:extLst>
            </p:cNvPr>
            <p:cNvGrpSpPr/>
            <p:nvPr/>
          </p:nvGrpSpPr>
          <p:grpSpPr>
            <a:xfrm>
              <a:off x="0" y="0"/>
              <a:ext cx="7086600" cy="6858000"/>
              <a:chOff x="0" y="0"/>
              <a:chExt cx="7086600" cy="6858000"/>
            </a:xfrm>
          </p:grpSpPr>
          <p:grpSp>
            <p:nvGrpSpPr>
              <p:cNvPr id="7" name="Grupo 6">
                <a:extLst>
                  <a:ext uri="{FF2B5EF4-FFF2-40B4-BE49-F238E27FC236}">
                    <a16:creationId xmlns:a16="http://schemas.microsoft.com/office/drawing/2014/main" id="{92EA1AE0-6E5F-441F-814E-3F5B86B75A51}"/>
                  </a:ext>
                </a:extLst>
              </p:cNvPr>
              <p:cNvGrpSpPr/>
              <p:nvPr/>
            </p:nvGrpSpPr>
            <p:grpSpPr>
              <a:xfrm>
                <a:off x="0" y="0"/>
                <a:ext cx="7086600" cy="6858000"/>
                <a:chOff x="5392881" y="176566"/>
                <a:chExt cx="6705601" cy="6504867"/>
              </a:xfrm>
            </p:grpSpPr>
            <p:pic>
              <p:nvPicPr>
                <p:cNvPr id="5" name="Imagen 4">
                  <a:extLst>
                    <a:ext uri="{FF2B5EF4-FFF2-40B4-BE49-F238E27FC236}">
                      <a16:creationId xmlns:a16="http://schemas.microsoft.com/office/drawing/2014/main" id="{02D6E909-4541-473B-9602-C93DD26FCC97}"/>
                    </a:ext>
                  </a:extLst>
                </p:cNvPr>
                <p:cNvPicPr>
                  <a:picLocks noChangeAspect="1"/>
                </p:cNvPicPr>
                <p:nvPr/>
              </p:nvPicPr>
              <p:blipFill rotWithShape="1">
                <a:blip r:embed="rId2"/>
                <a:srcRect l="31677" t="10902" r="25000" b="14386"/>
                <a:stretch/>
              </p:blipFill>
              <p:spPr>
                <a:xfrm>
                  <a:off x="5392881" y="176566"/>
                  <a:ext cx="6705601" cy="6504867"/>
                </a:xfrm>
                <a:prstGeom prst="rect">
                  <a:avLst/>
                </a:prstGeom>
              </p:spPr>
            </p:pic>
            <p:sp>
              <p:nvSpPr>
                <p:cNvPr id="6" name="Forma libre: forma 5">
                  <a:extLst>
                    <a:ext uri="{FF2B5EF4-FFF2-40B4-BE49-F238E27FC236}">
                      <a16:creationId xmlns:a16="http://schemas.microsoft.com/office/drawing/2014/main" id="{0C82E6E8-65A4-412B-B789-62293CA5B0D2}"/>
                    </a:ext>
                  </a:extLst>
                </p:cNvPr>
                <p:cNvSpPr/>
                <p:nvPr/>
              </p:nvSpPr>
              <p:spPr>
                <a:xfrm>
                  <a:off x="5690937" y="445168"/>
                  <a:ext cx="4403558" cy="6160169"/>
                </a:xfrm>
                <a:custGeom>
                  <a:avLst/>
                  <a:gdLst>
                    <a:gd name="connsiteX0" fmla="*/ 0 w 4403558"/>
                    <a:gd name="connsiteY0" fmla="*/ 5041232 h 6160169"/>
                    <a:gd name="connsiteX1" fmla="*/ 878305 w 4403558"/>
                    <a:gd name="connsiteY1" fmla="*/ 3068053 h 6160169"/>
                    <a:gd name="connsiteX2" fmla="*/ 938463 w 4403558"/>
                    <a:gd name="connsiteY2" fmla="*/ 2719137 h 6160169"/>
                    <a:gd name="connsiteX3" fmla="*/ 998621 w 4403558"/>
                    <a:gd name="connsiteY3" fmla="*/ 2454443 h 6160169"/>
                    <a:gd name="connsiteX4" fmla="*/ 1215189 w 4403558"/>
                    <a:gd name="connsiteY4" fmla="*/ 2213811 h 6160169"/>
                    <a:gd name="connsiteX5" fmla="*/ 1239252 w 4403558"/>
                    <a:gd name="connsiteY5" fmla="*/ 2045369 h 6160169"/>
                    <a:gd name="connsiteX6" fmla="*/ 1383631 w 4403558"/>
                    <a:gd name="connsiteY6" fmla="*/ 1768643 h 6160169"/>
                    <a:gd name="connsiteX7" fmla="*/ 1371600 w 4403558"/>
                    <a:gd name="connsiteY7" fmla="*/ 1576137 h 6160169"/>
                    <a:gd name="connsiteX8" fmla="*/ 2069431 w 4403558"/>
                    <a:gd name="connsiteY8" fmla="*/ 84221 h 6160169"/>
                    <a:gd name="connsiteX9" fmla="*/ 2322095 w 4403558"/>
                    <a:gd name="connsiteY9" fmla="*/ 300790 h 6160169"/>
                    <a:gd name="connsiteX10" fmla="*/ 2646947 w 4403558"/>
                    <a:gd name="connsiteY10" fmla="*/ 409074 h 6160169"/>
                    <a:gd name="connsiteX11" fmla="*/ 3043989 w 4403558"/>
                    <a:gd name="connsiteY11" fmla="*/ 397043 h 6160169"/>
                    <a:gd name="connsiteX12" fmla="*/ 3260558 w 4403558"/>
                    <a:gd name="connsiteY12" fmla="*/ 324853 h 6160169"/>
                    <a:gd name="connsiteX13" fmla="*/ 3465095 w 4403558"/>
                    <a:gd name="connsiteY13" fmla="*/ 132348 h 6160169"/>
                    <a:gd name="connsiteX14" fmla="*/ 3765884 w 4403558"/>
                    <a:gd name="connsiteY14" fmla="*/ 0 h 6160169"/>
                    <a:gd name="connsiteX15" fmla="*/ 2971800 w 4403558"/>
                    <a:gd name="connsiteY15" fmla="*/ 2322095 h 6160169"/>
                    <a:gd name="connsiteX16" fmla="*/ 4403558 w 4403558"/>
                    <a:gd name="connsiteY16" fmla="*/ 2959769 h 6160169"/>
                    <a:gd name="connsiteX17" fmla="*/ 2622884 w 4403558"/>
                    <a:gd name="connsiteY17" fmla="*/ 6160169 h 6160169"/>
                    <a:gd name="connsiteX18" fmla="*/ 0 w 4403558"/>
                    <a:gd name="connsiteY18" fmla="*/ 5041232 h 61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03558" h="6160169">
                      <a:moveTo>
                        <a:pt x="0" y="5041232"/>
                      </a:moveTo>
                      <a:lnTo>
                        <a:pt x="878305" y="3068053"/>
                      </a:lnTo>
                      <a:lnTo>
                        <a:pt x="938463" y="2719137"/>
                      </a:lnTo>
                      <a:lnTo>
                        <a:pt x="998621" y="2454443"/>
                      </a:lnTo>
                      <a:lnTo>
                        <a:pt x="1215189" y="2213811"/>
                      </a:lnTo>
                      <a:lnTo>
                        <a:pt x="1239252" y="2045369"/>
                      </a:lnTo>
                      <a:lnTo>
                        <a:pt x="1383631" y="1768643"/>
                      </a:lnTo>
                      <a:lnTo>
                        <a:pt x="1371600" y="1576137"/>
                      </a:lnTo>
                      <a:lnTo>
                        <a:pt x="2069431" y="84221"/>
                      </a:lnTo>
                      <a:lnTo>
                        <a:pt x="2322095" y="300790"/>
                      </a:lnTo>
                      <a:lnTo>
                        <a:pt x="2646947" y="409074"/>
                      </a:lnTo>
                      <a:lnTo>
                        <a:pt x="3043989" y="397043"/>
                      </a:lnTo>
                      <a:lnTo>
                        <a:pt x="3260558" y="324853"/>
                      </a:lnTo>
                      <a:lnTo>
                        <a:pt x="3465095" y="132348"/>
                      </a:lnTo>
                      <a:lnTo>
                        <a:pt x="3765884" y="0"/>
                      </a:lnTo>
                      <a:lnTo>
                        <a:pt x="2971800" y="2322095"/>
                      </a:lnTo>
                      <a:lnTo>
                        <a:pt x="4403558" y="2959769"/>
                      </a:lnTo>
                      <a:lnTo>
                        <a:pt x="2622884" y="6160169"/>
                      </a:lnTo>
                      <a:lnTo>
                        <a:pt x="0" y="5041232"/>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sp>
            <p:nvSpPr>
              <p:cNvPr id="2" name="Forma libre: forma 1">
                <a:extLst>
                  <a:ext uri="{FF2B5EF4-FFF2-40B4-BE49-F238E27FC236}">
                    <a16:creationId xmlns:a16="http://schemas.microsoft.com/office/drawing/2014/main" id="{AFFD7DF1-4F63-4B1F-ACDB-5529F78EAA9A}"/>
                  </a:ext>
                </a:extLst>
              </p:cNvPr>
              <p:cNvSpPr/>
              <p:nvPr/>
            </p:nvSpPr>
            <p:spPr>
              <a:xfrm>
                <a:off x="584200" y="2006600"/>
                <a:ext cx="2908300" cy="3429000"/>
              </a:xfrm>
              <a:custGeom>
                <a:avLst/>
                <a:gdLst>
                  <a:gd name="connsiteX0" fmla="*/ 50800 w 2438400"/>
                  <a:gd name="connsiteY0" fmla="*/ 2819400 h 3365500"/>
                  <a:gd name="connsiteX1" fmla="*/ 1066800 w 2438400"/>
                  <a:gd name="connsiteY1" fmla="*/ 0 h 3365500"/>
                  <a:gd name="connsiteX2" fmla="*/ 2438400 w 2438400"/>
                  <a:gd name="connsiteY2" fmla="*/ 457200 h 3365500"/>
                  <a:gd name="connsiteX3" fmla="*/ 1257300 w 2438400"/>
                  <a:gd name="connsiteY3" fmla="*/ 3365500 h 3365500"/>
                  <a:gd name="connsiteX4" fmla="*/ 0 w 2438400"/>
                  <a:gd name="connsiteY4" fmla="*/ 3016250 h 3365500"/>
                  <a:gd name="connsiteX5" fmla="*/ 50800 w 2438400"/>
                  <a:gd name="connsiteY5" fmla="*/ 2819400 h 336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 h="3365500">
                    <a:moveTo>
                      <a:pt x="50800" y="2819400"/>
                    </a:moveTo>
                    <a:lnTo>
                      <a:pt x="1066800" y="0"/>
                    </a:lnTo>
                    <a:lnTo>
                      <a:pt x="2438400" y="457200"/>
                    </a:lnTo>
                    <a:lnTo>
                      <a:pt x="1257300" y="3365500"/>
                    </a:lnTo>
                    <a:lnTo>
                      <a:pt x="0" y="3016250"/>
                    </a:lnTo>
                    <a:lnTo>
                      <a:pt x="50800" y="2819400"/>
                    </a:lnTo>
                    <a:close/>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 name="CuadroTexto 2">
                <a:extLst>
                  <a:ext uri="{FF2B5EF4-FFF2-40B4-BE49-F238E27FC236}">
                    <a16:creationId xmlns:a16="http://schemas.microsoft.com/office/drawing/2014/main" id="{BA4C061F-7DBF-473A-A0CE-299323BD8416}"/>
                  </a:ext>
                </a:extLst>
              </p:cNvPr>
              <p:cNvSpPr txBox="1"/>
              <p:nvPr/>
            </p:nvSpPr>
            <p:spPr>
              <a:xfrm rot="21162578">
                <a:off x="1351726" y="3457032"/>
                <a:ext cx="1575386" cy="646331"/>
              </a:xfrm>
              <a:prstGeom prst="rect">
                <a:avLst/>
              </a:prstGeom>
              <a:noFill/>
            </p:spPr>
            <p:txBody>
              <a:bodyPr wrap="square" rtlCol="0">
                <a:spAutoFit/>
              </a:bodyPr>
              <a:lstStyle/>
              <a:p>
                <a:r>
                  <a:rPr lang="es-EC" b="1" dirty="0">
                    <a:solidFill>
                      <a:srgbClr val="00B050"/>
                    </a:solidFill>
                  </a:rPr>
                  <a:t>ÁREA OPERATIVA</a:t>
                </a:r>
              </a:p>
            </p:txBody>
          </p:sp>
        </p:grpSp>
        <p:sp>
          <p:nvSpPr>
            <p:cNvPr id="8" name="Forma libre: forma 7">
              <a:extLst>
                <a:ext uri="{FF2B5EF4-FFF2-40B4-BE49-F238E27FC236}">
                  <a16:creationId xmlns:a16="http://schemas.microsoft.com/office/drawing/2014/main" id="{B380CD24-D1B5-42B0-83BB-14D336D9E2B2}"/>
                </a:ext>
              </a:extLst>
            </p:cNvPr>
            <p:cNvSpPr/>
            <p:nvPr/>
          </p:nvSpPr>
          <p:spPr>
            <a:xfrm>
              <a:off x="1796902" y="329609"/>
              <a:ext cx="2477386" cy="2105247"/>
            </a:xfrm>
            <a:custGeom>
              <a:avLst/>
              <a:gdLst>
                <a:gd name="connsiteX0" fmla="*/ 0 w 2477386"/>
                <a:gd name="connsiteY0" fmla="*/ 1594884 h 2105247"/>
                <a:gd name="connsiteX1" fmla="*/ 723014 w 2477386"/>
                <a:gd name="connsiteY1" fmla="*/ 85061 h 2105247"/>
                <a:gd name="connsiteX2" fmla="*/ 988828 w 2477386"/>
                <a:gd name="connsiteY2" fmla="*/ 308344 h 2105247"/>
                <a:gd name="connsiteX3" fmla="*/ 1307805 w 2477386"/>
                <a:gd name="connsiteY3" fmla="*/ 414670 h 2105247"/>
                <a:gd name="connsiteX4" fmla="*/ 1796903 w 2477386"/>
                <a:gd name="connsiteY4" fmla="*/ 414670 h 2105247"/>
                <a:gd name="connsiteX5" fmla="*/ 2041451 w 2477386"/>
                <a:gd name="connsiteY5" fmla="*/ 287079 h 2105247"/>
                <a:gd name="connsiteX6" fmla="*/ 2211572 w 2477386"/>
                <a:gd name="connsiteY6" fmla="*/ 85061 h 2105247"/>
                <a:gd name="connsiteX7" fmla="*/ 2477386 w 2477386"/>
                <a:gd name="connsiteY7" fmla="*/ 0 h 2105247"/>
                <a:gd name="connsiteX8" fmla="*/ 1743740 w 2477386"/>
                <a:gd name="connsiteY8" fmla="*/ 2105247 h 2105247"/>
                <a:gd name="connsiteX9" fmla="*/ 0 w 2477386"/>
                <a:gd name="connsiteY9" fmla="*/ 1594884 h 210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7386" h="2105247">
                  <a:moveTo>
                    <a:pt x="0" y="1594884"/>
                  </a:moveTo>
                  <a:lnTo>
                    <a:pt x="723014" y="85061"/>
                  </a:lnTo>
                  <a:lnTo>
                    <a:pt x="988828" y="308344"/>
                  </a:lnTo>
                  <a:lnTo>
                    <a:pt x="1307805" y="414670"/>
                  </a:lnTo>
                  <a:lnTo>
                    <a:pt x="1796903" y="414670"/>
                  </a:lnTo>
                  <a:lnTo>
                    <a:pt x="2041451" y="287079"/>
                  </a:lnTo>
                  <a:lnTo>
                    <a:pt x="2211572" y="85061"/>
                  </a:lnTo>
                  <a:lnTo>
                    <a:pt x="2477386" y="0"/>
                  </a:lnTo>
                  <a:lnTo>
                    <a:pt x="1743740" y="2105247"/>
                  </a:lnTo>
                  <a:lnTo>
                    <a:pt x="0" y="1594884"/>
                  </a:lnTo>
                  <a:close/>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CuadroTexto 8">
              <a:extLst>
                <a:ext uri="{FF2B5EF4-FFF2-40B4-BE49-F238E27FC236}">
                  <a16:creationId xmlns:a16="http://schemas.microsoft.com/office/drawing/2014/main" id="{D4751D49-60EF-4275-80E1-87696F869A4C}"/>
                </a:ext>
              </a:extLst>
            </p:cNvPr>
            <p:cNvSpPr txBox="1"/>
            <p:nvPr/>
          </p:nvSpPr>
          <p:spPr>
            <a:xfrm rot="21162578">
              <a:off x="2494672" y="977594"/>
              <a:ext cx="1005073" cy="646331"/>
            </a:xfrm>
            <a:prstGeom prst="rect">
              <a:avLst/>
            </a:prstGeom>
            <a:noFill/>
          </p:spPr>
          <p:txBody>
            <a:bodyPr wrap="square" rtlCol="0">
              <a:spAutoFit/>
            </a:bodyPr>
            <a:lstStyle/>
            <a:p>
              <a:r>
                <a:rPr lang="es-EC" b="1" dirty="0">
                  <a:solidFill>
                    <a:srgbClr val="92D050"/>
                  </a:solidFill>
                </a:rPr>
                <a:t>ÁREA VERDE</a:t>
              </a:r>
            </a:p>
          </p:txBody>
        </p:sp>
        <p:sp>
          <p:nvSpPr>
            <p:cNvPr id="10" name="Forma libre: forma 9">
              <a:extLst>
                <a:ext uri="{FF2B5EF4-FFF2-40B4-BE49-F238E27FC236}">
                  <a16:creationId xmlns:a16="http://schemas.microsoft.com/office/drawing/2014/main" id="{017A29D4-D085-4295-A9A2-D57552E31162}"/>
                </a:ext>
              </a:extLst>
            </p:cNvPr>
            <p:cNvSpPr/>
            <p:nvPr/>
          </p:nvSpPr>
          <p:spPr>
            <a:xfrm>
              <a:off x="361507" y="5114260"/>
              <a:ext cx="1073888" cy="839973"/>
            </a:xfrm>
            <a:custGeom>
              <a:avLst/>
              <a:gdLst>
                <a:gd name="connsiteX0" fmla="*/ 861237 w 1073888"/>
                <a:gd name="connsiteY0" fmla="*/ 839973 h 839973"/>
                <a:gd name="connsiteX1" fmla="*/ 0 w 1073888"/>
                <a:gd name="connsiteY1" fmla="*/ 457200 h 839973"/>
                <a:gd name="connsiteX2" fmla="*/ 202019 w 1073888"/>
                <a:gd name="connsiteY2" fmla="*/ 0 h 839973"/>
                <a:gd name="connsiteX3" fmla="*/ 1073888 w 1073888"/>
                <a:gd name="connsiteY3" fmla="*/ 212652 h 839973"/>
                <a:gd name="connsiteX4" fmla="*/ 861237 w 1073888"/>
                <a:gd name="connsiteY4" fmla="*/ 839973 h 839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888" h="839973">
                  <a:moveTo>
                    <a:pt x="861237" y="839973"/>
                  </a:moveTo>
                  <a:lnTo>
                    <a:pt x="0" y="457200"/>
                  </a:lnTo>
                  <a:lnTo>
                    <a:pt x="202019" y="0"/>
                  </a:lnTo>
                  <a:lnTo>
                    <a:pt x="1073888" y="212652"/>
                  </a:lnTo>
                  <a:lnTo>
                    <a:pt x="861237" y="839973"/>
                  </a:lnTo>
                  <a:close/>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CuadroTexto 10">
              <a:extLst>
                <a:ext uri="{FF2B5EF4-FFF2-40B4-BE49-F238E27FC236}">
                  <a16:creationId xmlns:a16="http://schemas.microsoft.com/office/drawing/2014/main" id="{5CFC0782-A6F1-4EC1-8D1F-2CCC33198585}"/>
                </a:ext>
              </a:extLst>
            </p:cNvPr>
            <p:cNvSpPr txBox="1"/>
            <p:nvPr/>
          </p:nvSpPr>
          <p:spPr>
            <a:xfrm rot="21162578">
              <a:off x="586406" y="5176621"/>
              <a:ext cx="1005073" cy="523220"/>
            </a:xfrm>
            <a:prstGeom prst="rect">
              <a:avLst/>
            </a:prstGeom>
            <a:noFill/>
          </p:spPr>
          <p:txBody>
            <a:bodyPr wrap="square" rtlCol="0">
              <a:spAutoFit/>
            </a:bodyPr>
            <a:lstStyle/>
            <a:p>
              <a:r>
                <a:rPr lang="es-EC" sz="1400" b="1" dirty="0">
                  <a:solidFill>
                    <a:srgbClr val="92D050"/>
                  </a:solidFill>
                </a:rPr>
                <a:t>ÁREA VERDE</a:t>
              </a:r>
            </a:p>
          </p:txBody>
        </p:sp>
        <p:sp>
          <p:nvSpPr>
            <p:cNvPr id="12" name="Forma libre: forma 11">
              <a:extLst>
                <a:ext uri="{FF2B5EF4-FFF2-40B4-BE49-F238E27FC236}">
                  <a16:creationId xmlns:a16="http://schemas.microsoft.com/office/drawing/2014/main" id="{05FABF1D-8666-43CC-B7D8-9D6564F530DF}"/>
                </a:ext>
              </a:extLst>
            </p:cNvPr>
            <p:cNvSpPr/>
            <p:nvPr/>
          </p:nvSpPr>
          <p:spPr>
            <a:xfrm>
              <a:off x="1254642" y="5188688"/>
              <a:ext cx="2381693" cy="1552354"/>
            </a:xfrm>
            <a:custGeom>
              <a:avLst/>
              <a:gdLst>
                <a:gd name="connsiteX0" fmla="*/ 1020725 w 2381693"/>
                <a:gd name="connsiteY0" fmla="*/ 0 h 1552354"/>
                <a:gd name="connsiteX1" fmla="*/ 2381693 w 2381693"/>
                <a:gd name="connsiteY1" fmla="*/ 595424 h 1552354"/>
                <a:gd name="connsiteX2" fmla="*/ 1828800 w 2381693"/>
                <a:gd name="connsiteY2" fmla="*/ 1552354 h 1552354"/>
                <a:gd name="connsiteX3" fmla="*/ 0 w 2381693"/>
                <a:gd name="connsiteY3" fmla="*/ 776177 h 1552354"/>
                <a:gd name="connsiteX4" fmla="*/ 223284 w 2381693"/>
                <a:gd name="connsiteY4" fmla="*/ 138224 h 1552354"/>
                <a:gd name="connsiteX5" fmla="*/ 893135 w 2381693"/>
                <a:gd name="connsiteY5" fmla="*/ 255182 h 1552354"/>
                <a:gd name="connsiteX6" fmla="*/ 1020725 w 2381693"/>
                <a:gd name="connsiteY6" fmla="*/ 0 h 155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1693" h="1552354">
                  <a:moveTo>
                    <a:pt x="1020725" y="0"/>
                  </a:moveTo>
                  <a:lnTo>
                    <a:pt x="2381693" y="595424"/>
                  </a:lnTo>
                  <a:lnTo>
                    <a:pt x="1828800" y="1552354"/>
                  </a:lnTo>
                  <a:lnTo>
                    <a:pt x="0" y="776177"/>
                  </a:lnTo>
                  <a:lnTo>
                    <a:pt x="223284" y="138224"/>
                  </a:lnTo>
                  <a:lnTo>
                    <a:pt x="893135" y="255182"/>
                  </a:lnTo>
                  <a:lnTo>
                    <a:pt x="1020725" y="0"/>
                  </a:ln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a:extLst>
                <a:ext uri="{FF2B5EF4-FFF2-40B4-BE49-F238E27FC236}">
                  <a16:creationId xmlns:a16="http://schemas.microsoft.com/office/drawing/2014/main" id="{30496AEF-C87D-415A-8153-1C9306D97C2B}"/>
                </a:ext>
              </a:extLst>
            </p:cNvPr>
            <p:cNvSpPr txBox="1"/>
            <p:nvPr/>
          </p:nvSpPr>
          <p:spPr>
            <a:xfrm rot="21162578">
              <a:off x="1743694" y="5583747"/>
              <a:ext cx="1888080" cy="523220"/>
            </a:xfrm>
            <a:prstGeom prst="rect">
              <a:avLst/>
            </a:prstGeom>
            <a:noFill/>
          </p:spPr>
          <p:txBody>
            <a:bodyPr wrap="square" rtlCol="0">
              <a:spAutoFit/>
            </a:bodyPr>
            <a:lstStyle/>
            <a:p>
              <a:r>
                <a:rPr lang="es-EC" sz="1400" b="1" dirty="0">
                  <a:solidFill>
                    <a:schemeClr val="accent2"/>
                  </a:solidFill>
                </a:rPr>
                <a:t>ÁREA ADMINISTRATIVA</a:t>
              </a:r>
            </a:p>
          </p:txBody>
        </p:sp>
        <p:sp>
          <p:nvSpPr>
            <p:cNvPr id="14" name="Forma libre: forma 13">
              <a:extLst>
                <a:ext uri="{FF2B5EF4-FFF2-40B4-BE49-F238E27FC236}">
                  <a16:creationId xmlns:a16="http://schemas.microsoft.com/office/drawing/2014/main" id="{98C11A3A-C06F-4F7A-8C5C-26A953D0CE55}"/>
                </a:ext>
              </a:extLst>
            </p:cNvPr>
            <p:cNvSpPr/>
            <p:nvPr/>
          </p:nvSpPr>
          <p:spPr>
            <a:xfrm>
              <a:off x="2913321" y="2743200"/>
              <a:ext cx="2009553" cy="3009014"/>
            </a:xfrm>
            <a:custGeom>
              <a:avLst/>
              <a:gdLst>
                <a:gd name="connsiteX0" fmla="*/ 499730 w 2009553"/>
                <a:gd name="connsiteY0" fmla="*/ 0 h 3009014"/>
                <a:gd name="connsiteX1" fmla="*/ 2009553 w 2009553"/>
                <a:gd name="connsiteY1" fmla="*/ 669851 h 3009014"/>
                <a:gd name="connsiteX2" fmla="*/ 733646 w 2009553"/>
                <a:gd name="connsiteY2" fmla="*/ 3009014 h 3009014"/>
                <a:gd name="connsiteX3" fmla="*/ 63795 w 2009553"/>
                <a:gd name="connsiteY3" fmla="*/ 2721935 h 3009014"/>
                <a:gd name="connsiteX4" fmla="*/ 393405 w 2009553"/>
                <a:gd name="connsiteY4" fmla="*/ 1881963 h 3009014"/>
                <a:gd name="connsiteX5" fmla="*/ 318977 w 2009553"/>
                <a:gd name="connsiteY5" fmla="*/ 1839433 h 3009014"/>
                <a:gd name="connsiteX6" fmla="*/ 542260 w 2009553"/>
                <a:gd name="connsiteY6" fmla="*/ 1329070 h 3009014"/>
                <a:gd name="connsiteX7" fmla="*/ 0 w 2009553"/>
                <a:gd name="connsiteY7" fmla="*/ 1073888 h 3009014"/>
                <a:gd name="connsiteX8" fmla="*/ 499730 w 2009553"/>
                <a:gd name="connsiteY8" fmla="*/ 0 h 300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9553" h="3009014">
                  <a:moveTo>
                    <a:pt x="499730" y="0"/>
                  </a:moveTo>
                  <a:lnTo>
                    <a:pt x="2009553" y="669851"/>
                  </a:lnTo>
                  <a:lnTo>
                    <a:pt x="733646" y="3009014"/>
                  </a:lnTo>
                  <a:lnTo>
                    <a:pt x="63795" y="2721935"/>
                  </a:lnTo>
                  <a:lnTo>
                    <a:pt x="393405" y="1881963"/>
                  </a:lnTo>
                  <a:lnTo>
                    <a:pt x="318977" y="1839433"/>
                  </a:lnTo>
                  <a:lnTo>
                    <a:pt x="542260" y="1329070"/>
                  </a:lnTo>
                  <a:lnTo>
                    <a:pt x="0" y="1073888"/>
                  </a:lnTo>
                  <a:lnTo>
                    <a:pt x="499730" y="0"/>
                  </a:lnTo>
                  <a:close/>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id="{FA21DAFE-CE7D-40F7-8A91-1168BA31015D}"/>
                </a:ext>
              </a:extLst>
            </p:cNvPr>
            <p:cNvSpPr txBox="1"/>
            <p:nvPr/>
          </p:nvSpPr>
          <p:spPr>
            <a:xfrm rot="233394">
              <a:off x="3529272" y="3363289"/>
              <a:ext cx="1156066" cy="1015663"/>
            </a:xfrm>
            <a:prstGeom prst="rect">
              <a:avLst/>
            </a:prstGeom>
            <a:noFill/>
            <a:ln>
              <a:noFill/>
            </a:ln>
          </p:spPr>
          <p:txBody>
            <a:bodyPr wrap="square" rtlCol="0">
              <a:spAutoFit/>
            </a:bodyPr>
            <a:lstStyle/>
            <a:p>
              <a:r>
                <a:rPr lang="es-EC" sz="2000" b="1" dirty="0">
                  <a:solidFill>
                    <a:schemeClr val="accent4"/>
                  </a:solidFill>
                </a:rPr>
                <a:t>ÁREA DE APOYO</a:t>
              </a:r>
            </a:p>
          </p:txBody>
        </p:sp>
        <p:sp>
          <p:nvSpPr>
            <p:cNvPr id="17" name="CuadroTexto 16">
              <a:extLst>
                <a:ext uri="{FF2B5EF4-FFF2-40B4-BE49-F238E27FC236}">
                  <a16:creationId xmlns:a16="http://schemas.microsoft.com/office/drawing/2014/main" id="{4DBF902F-F564-4D76-B57B-F00B70CB97BC}"/>
                </a:ext>
              </a:extLst>
            </p:cNvPr>
            <p:cNvSpPr txBox="1"/>
            <p:nvPr/>
          </p:nvSpPr>
          <p:spPr>
            <a:xfrm rot="21162578">
              <a:off x="2575251" y="4394887"/>
              <a:ext cx="1005073" cy="523220"/>
            </a:xfrm>
            <a:prstGeom prst="rect">
              <a:avLst/>
            </a:prstGeom>
            <a:noFill/>
          </p:spPr>
          <p:txBody>
            <a:bodyPr wrap="square" rtlCol="0">
              <a:spAutoFit/>
            </a:bodyPr>
            <a:lstStyle/>
            <a:p>
              <a:r>
                <a:rPr lang="es-EC" sz="1400" b="1" dirty="0">
                  <a:solidFill>
                    <a:srgbClr val="92D050"/>
                  </a:solidFill>
                </a:rPr>
                <a:t>ÁREA VERDE</a:t>
              </a:r>
            </a:p>
          </p:txBody>
        </p:sp>
      </p:grpSp>
      <p:grpSp>
        <p:nvGrpSpPr>
          <p:cNvPr id="19" name="Grupo 18">
            <a:extLst>
              <a:ext uri="{FF2B5EF4-FFF2-40B4-BE49-F238E27FC236}">
                <a16:creationId xmlns:a16="http://schemas.microsoft.com/office/drawing/2014/main" id="{2C70C9CD-A6CC-417F-AC0F-37CA76FF2C6F}"/>
              </a:ext>
            </a:extLst>
          </p:cNvPr>
          <p:cNvGrpSpPr/>
          <p:nvPr/>
        </p:nvGrpSpPr>
        <p:grpSpPr>
          <a:xfrm>
            <a:off x="0" y="0"/>
            <a:ext cx="6018329" cy="6858000"/>
            <a:chOff x="5392881" y="176566"/>
            <a:chExt cx="6705601" cy="6504867"/>
          </a:xfrm>
        </p:grpSpPr>
        <p:pic>
          <p:nvPicPr>
            <p:cNvPr id="20" name="Imagen 19">
              <a:extLst>
                <a:ext uri="{FF2B5EF4-FFF2-40B4-BE49-F238E27FC236}">
                  <a16:creationId xmlns:a16="http://schemas.microsoft.com/office/drawing/2014/main" id="{1F663887-168F-4B85-8845-788CFB2DCF67}"/>
                </a:ext>
              </a:extLst>
            </p:cNvPr>
            <p:cNvPicPr>
              <a:picLocks noChangeAspect="1"/>
            </p:cNvPicPr>
            <p:nvPr/>
          </p:nvPicPr>
          <p:blipFill rotWithShape="1">
            <a:blip r:embed="rId2"/>
            <a:srcRect l="31677" t="10902" r="25000" b="14386"/>
            <a:stretch/>
          </p:blipFill>
          <p:spPr>
            <a:xfrm>
              <a:off x="5392881" y="176566"/>
              <a:ext cx="6705601" cy="6504867"/>
            </a:xfrm>
            <a:prstGeom prst="rect">
              <a:avLst/>
            </a:prstGeom>
          </p:spPr>
        </p:pic>
        <p:sp>
          <p:nvSpPr>
            <p:cNvPr id="21" name="Forma libre: forma 20">
              <a:extLst>
                <a:ext uri="{FF2B5EF4-FFF2-40B4-BE49-F238E27FC236}">
                  <a16:creationId xmlns:a16="http://schemas.microsoft.com/office/drawing/2014/main" id="{B4A990C9-220D-49D8-8523-F22086A26646}"/>
                </a:ext>
              </a:extLst>
            </p:cNvPr>
            <p:cNvSpPr/>
            <p:nvPr/>
          </p:nvSpPr>
          <p:spPr>
            <a:xfrm>
              <a:off x="5690937" y="445168"/>
              <a:ext cx="4403558" cy="6160169"/>
            </a:xfrm>
            <a:custGeom>
              <a:avLst/>
              <a:gdLst>
                <a:gd name="connsiteX0" fmla="*/ 0 w 4403558"/>
                <a:gd name="connsiteY0" fmla="*/ 5041232 h 6160169"/>
                <a:gd name="connsiteX1" fmla="*/ 878305 w 4403558"/>
                <a:gd name="connsiteY1" fmla="*/ 3068053 h 6160169"/>
                <a:gd name="connsiteX2" fmla="*/ 938463 w 4403558"/>
                <a:gd name="connsiteY2" fmla="*/ 2719137 h 6160169"/>
                <a:gd name="connsiteX3" fmla="*/ 998621 w 4403558"/>
                <a:gd name="connsiteY3" fmla="*/ 2454443 h 6160169"/>
                <a:gd name="connsiteX4" fmla="*/ 1215189 w 4403558"/>
                <a:gd name="connsiteY4" fmla="*/ 2213811 h 6160169"/>
                <a:gd name="connsiteX5" fmla="*/ 1239252 w 4403558"/>
                <a:gd name="connsiteY5" fmla="*/ 2045369 h 6160169"/>
                <a:gd name="connsiteX6" fmla="*/ 1383631 w 4403558"/>
                <a:gd name="connsiteY6" fmla="*/ 1768643 h 6160169"/>
                <a:gd name="connsiteX7" fmla="*/ 1371600 w 4403558"/>
                <a:gd name="connsiteY7" fmla="*/ 1576137 h 6160169"/>
                <a:gd name="connsiteX8" fmla="*/ 2069431 w 4403558"/>
                <a:gd name="connsiteY8" fmla="*/ 84221 h 6160169"/>
                <a:gd name="connsiteX9" fmla="*/ 2322095 w 4403558"/>
                <a:gd name="connsiteY9" fmla="*/ 300790 h 6160169"/>
                <a:gd name="connsiteX10" fmla="*/ 2646947 w 4403558"/>
                <a:gd name="connsiteY10" fmla="*/ 409074 h 6160169"/>
                <a:gd name="connsiteX11" fmla="*/ 3043989 w 4403558"/>
                <a:gd name="connsiteY11" fmla="*/ 397043 h 6160169"/>
                <a:gd name="connsiteX12" fmla="*/ 3260558 w 4403558"/>
                <a:gd name="connsiteY12" fmla="*/ 324853 h 6160169"/>
                <a:gd name="connsiteX13" fmla="*/ 3465095 w 4403558"/>
                <a:gd name="connsiteY13" fmla="*/ 132348 h 6160169"/>
                <a:gd name="connsiteX14" fmla="*/ 3765884 w 4403558"/>
                <a:gd name="connsiteY14" fmla="*/ 0 h 6160169"/>
                <a:gd name="connsiteX15" fmla="*/ 2971800 w 4403558"/>
                <a:gd name="connsiteY15" fmla="*/ 2322095 h 6160169"/>
                <a:gd name="connsiteX16" fmla="*/ 4403558 w 4403558"/>
                <a:gd name="connsiteY16" fmla="*/ 2959769 h 6160169"/>
                <a:gd name="connsiteX17" fmla="*/ 2622884 w 4403558"/>
                <a:gd name="connsiteY17" fmla="*/ 6160169 h 6160169"/>
                <a:gd name="connsiteX18" fmla="*/ 0 w 4403558"/>
                <a:gd name="connsiteY18" fmla="*/ 5041232 h 61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03558" h="6160169">
                  <a:moveTo>
                    <a:pt x="0" y="5041232"/>
                  </a:moveTo>
                  <a:lnTo>
                    <a:pt x="878305" y="3068053"/>
                  </a:lnTo>
                  <a:lnTo>
                    <a:pt x="938463" y="2719137"/>
                  </a:lnTo>
                  <a:lnTo>
                    <a:pt x="998621" y="2454443"/>
                  </a:lnTo>
                  <a:lnTo>
                    <a:pt x="1215189" y="2213811"/>
                  </a:lnTo>
                  <a:lnTo>
                    <a:pt x="1239252" y="2045369"/>
                  </a:lnTo>
                  <a:lnTo>
                    <a:pt x="1383631" y="1768643"/>
                  </a:lnTo>
                  <a:lnTo>
                    <a:pt x="1371600" y="1576137"/>
                  </a:lnTo>
                  <a:lnTo>
                    <a:pt x="2069431" y="84221"/>
                  </a:lnTo>
                  <a:lnTo>
                    <a:pt x="2322095" y="300790"/>
                  </a:lnTo>
                  <a:lnTo>
                    <a:pt x="2646947" y="409074"/>
                  </a:lnTo>
                  <a:lnTo>
                    <a:pt x="3043989" y="397043"/>
                  </a:lnTo>
                  <a:lnTo>
                    <a:pt x="3260558" y="324853"/>
                  </a:lnTo>
                  <a:lnTo>
                    <a:pt x="3465095" y="132348"/>
                  </a:lnTo>
                  <a:lnTo>
                    <a:pt x="3765884" y="0"/>
                  </a:lnTo>
                  <a:lnTo>
                    <a:pt x="2971800" y="2322095"/>
                  </a:lnTo>
                  <a:lnTo>
                    <a:pt x="4403558" y="2959769"/>
                  </a:lnTo>
                  <a:lnTo>
                    <a:pt x="2622884" y="6160169"/>
                  </a:lnTo>
                  <a:lnTo>
                    <a:pt x="0" y="5041232"/>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sp>
        <p:nvSpPr>
          <p:cNvPr id="22" name="Título 3">
            <a:extLst>
              <a:ext uri="{FF2B5EF4-FFF2-40B4-BE49-F238E27FC236}">
                <a16:creationId xmlns:a16="http://schemas.microsoft.com/office/drawing/2014/main" id="{DA60EB11-8C35-481B-9208-59A895F83CE9}"/>
              </a:ext>
            </a:extLst>
          </p:cNvPr>
          <p:cNvSpPr txBox="1">
            <a:spLocks/>
          </p:cNvSpPr>
          <p:nvPr/>
        </p:nvSpPr>
        <p:spPr>
          <a:xfrm>
            <a:off x="2167470" y="-8183"/>
            <a:ext cx="9144000" cy="58838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b="1" dirty="0">
                <a:solidFill>
                  <a:srgbClr val="002060"/>
                </a:solidFill>
                <a:latin typeface="+mn-lt"/>
              </a:rPr>
              <a:t>DESCRIPCIÓN DE LAS INSTALACIONES</a:t>
            </a:r>
          </a:p>
        </p:txBody>
      </p:sp>
    </p:spTree>
    <p:extLst>
      <p:ext uri="{BB962C8B-B14F-4D97-AF65-F5344CB8AC3E}">
        <p14:creationId xmlns:p14="http://schemas.microsoft.com/office/powerpoint/2010/main" val="967412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9411775" y="98960"/>
            <a:ext cx="2669888"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000" b="1" u="sng" dirty="0">
                <a:solidFill>
                  <a:srgbClr val="002060"/>
                </a:solidFill>
                <a:latin typeface="+mn-lt"/>
              </a:rPr>
              <a:t>DESCRIPCIÓN DE LAS </a:t>
            </a:r>
          </a:p>
          <a:p>
            <a:pPr algn="ctr"/>
            <a:r>
              <a:rPr lang="es-EC" sz="2000" b="1" u="sng" dirty="0">
                <a:solidFill>
                  <a:srgbClr val="002060"/>
                </a:solidFill>
                <a:latin typeface="+mn-lt"/>
              </a:rPr>
              <a:t>INSTALACIONES</a:t>
            </a:r>
          </a:p>
        </p:txBody>
      </p:sp>
      <p:sp>
        <p:nvSpPr>
          <p:cNvPr id="23" name="Título 3">
            <a:extLst>
              <a:ext uri="{FF2B5EF4-FFF2-40B4-BE49-F238E27FC236}">
                <a16:creationId xmlns:a16="http://schemas.microsoft.com/office/drawing/2014/main" id="{A99753C8-8745-4A5E-8C7D-DD50C54B3A8F}"/>
              </a:ext>
            </a:extLst>
          </p:cNvPr>
          <p:cNvSpPr txBox="1">
            <a:spLocks/>
          </p:cNvSpPr>
          <p:nvPr/>
        </p:nvSpPr>
        <p:spPr>
          <a:xfrm>
            <a:off x="9310577" y="1073533"/>
            <a:ext cx="2669888"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000" b="1" u="sng" dirty="0">
                <a:solidFill>
                  <a:srgbClr val="002060"/>
                </a:solidFill>
                <a:latin typeface="+mn-lt"/>
              </a:rPr>
              <a:t>INSTALACIONES PRINCIPALES</a:t>
            </a:r>
          </a:p>
          <a:p>
            <a:pPr algn="ctr"/>
            <a:endParaRPr lang="es-EC" sz="2000" b="1" u="sng" dirty="0">
              <a:solidFill>
                <a:srgbClr val="002060"/>
              </a:solidFill>
              <a:latin typeface="+mn-lt"/>
            </a:endParaRPr>
          </a:p>
          <a:p>
            <a:pPr lvl="0" algn="just"/>
            <a:r>
              <a:rPr lang="es-ES" sz="2000" b="1" dirty="0">
                <a:solidFill>
                  <a:srgbClr val="002060"/>
                </a:solidFill>
                <a:latin typeface="+mn-lt"/>
              </a:rPr>
              <a:t>GAE-45 “PICHINCHA”</a:t>
            </a:r>
            <a:endParaRPr lang="es-EC" sz="2000" b="1" dirty="0">
              <a:solidFill>
                <a:srgbClr val="002060"/>
              </a:solidFill>
              <a:latin typeface="+mn-lt"/>
            </a:endParaRPr>
          </a:p>
          <a:p>
            <a:pPr lvl="0" algn="just"/>
            <a:endParaRPr lang="es-ES" sz="2000" b="1" dirty="0">
              <a:solidFill>
                <a:srgbClr val="002060"/>
              </a:solidFill>
              <a:latin typeface="+mn-lt"/>
            </a:endParaRPr>
          </a:p>
          <a:p>
            <a:pPr lvl="0" algn="just"/>
            <a:r>
              <a:rPr lang="es-ES" sz="2000" b="1" dirty="0">
                <a:solidFill>
                  <a:srgbClr val="002060"/>
                </a:solidFill>
                <a:latin typeface="+mn-lt"/>
              </a:rPr>
              <a:t>CAL-15</a:t>
            </a:r>
            <a:endParaRPr lang="es-EC" sz="2000" b="1" dirty="0">
              <a:solidFill>
                <a:srgbClr val="002060"/>
              </a:solidFill>
              <a:latin typeface="+mn-lt"/>
            </a:endParaRPr>
          </a:p>
          <a:p>
            <a:pPr lvl="0" algn="just"/>
            <a:endParaRPr lang="es-ES" sz="2000" b="1" dirty="0">
              <a:solidFill>
                <a:srgbClr val="002060"/>
              </a:solidFill>
              <a:latin typeface="+mn-lt"/>
            </a:endParaRPr>
          </a:p>
          <a:p>
            <a:pPr algn="just"/>
            <a:r>
              <a:rPr lang="es-ES" sz="2000" b="1" dirty="0">
                <a:solidFill>
                  <a:srgbClr val="002060"/>
                </a:solidFill>
                <a:latin typeface="+mn-lt"/>
              </a:rPr>
              <a:t>HANGARES DE MNTO (CEMAE-15). </a:t>
            </a:r>
            <a:endParaRPr lang="es-EC" sz="2000" b="1" dirty="0">
              <a:solidFill>
                <a:srgbClr val="002060"/>
              </a:solidFill>
              <a:latin typeface="+mn-lt"/>
            </a:endParaRPr>
          </a:p>
          <a:p>
            <a:pPr lvl="0" algn="just"/>
            <a:endParaRPr lang="es-ES" sz="2000" b="1" dirty="0">
              <a:solidFill>
                <a:srgbClr val="002060"/>
              </a:solidFill>
              <a:latin typeface="+mn-lt"/>
            </a:endParaRPr>
          </a:p>
          <a:p>
            <a:pPr lvl="0" algn="just"/>
            <a:r>
              <a:rPr lang="es-ES" sz="2000" b="1" dirty="0">
                <a:solidFill>
                  <a:srgbClr val="002060"/>
                </a:solidFill>
                <a:latin typeface="+mn-lt"/>
              </a:rPr>
              <a:t>ETAE</a:t>
            </a:r>
            <a:endParaRPr lang="es-EC" sz="2000" b="1" dirty="0">
              <a:solidFill>
                <a:srgbClr val="002060"/>
              </a:solidFill>
              <a:latin typeface="+mn-lt"/>
            </a:endParaRPr>
          </a:p>
          <a:p>
            <a:pPr lvl="0" algn="just"/>
            <a:endParaRPr lang="es-EC" sz="2000" b="1" dirty="0">
              <a:solidFill>
                <a:srgbClr val="002060"/>
              </a:solidFill>
              <a:latin typeface="+mn-lt"/>
            </a:endParaRPr>
          </a:p>
          <a:p>
            <a:pPr lvl="0" algn="just"/>
            <a:r>
              <a:rPr lang="es-EC" sz="2000" b="1" dirty="0">
                <a:solidFill>
                  <a:srgbClr val="002060"/>
                </a:solidFill>
                <a:latin typeface="+mn-lt"/>
              </a:rPr>
              <a:t>DESPACHO DE COMBUSTIBLES</a:t>
            </a:r>
          </a:p>
          <a:p>
            <a:pPr lvl="0" algn="just"/>
            <a:endParaRPr lang="es-ES" sz="2000" b="1" dirty="0">
              <a:solidFill>
                <a:srgbClr val="002060"/>
              </a:solidFill>
              <a:latin typeface="+mn-lt"/>
            </a:endParaRPr>
          </a:p>
          <a:p>
            <a:pPr lvl="0" algn="just"/>
            <a:r>
              <a:rPr lang="es-ES" sz="2000" b="1" dirty="0">
                <a:solidFill>
                  <a:srgbClr val="002060"/>
                </a:solidFill>
                <a:latin typeface="+mn-lt"/>
              </a:rPr>
              <a:t>HELIPUERTO</a:t>
            </a:r>
          </a:p>
          <a:p>
            <a:pPr algn="just"/>
            <a:endParaRPr lang="es-ES" sz="2000" b="1" dirty="0">
              <a:solidFill>
                <a:srgbClr val="002060"/>
              </a:solidFill>
            </a:endParaRPr>
          </a:p>
          <a:p>
            <a:pPr algn="just"/>
            <a:r>
              <a:rPr lang="es-ES" sz="2000" b="1" dirty="0">
                <a:solidFill>
                  <a:srgbClr val="002060"/>
                </a:solidFill>
                <a:latin typeface="+mn-lt"/>
              </a:rPr>
              <a:t>CENTRO DE LAVADO</a:t>
            </a:r>
            <a:r>
              <a:rPr lang="es-ES" sz="2000" b="1" dirty="0">
                <a:solidFill>
                  <a:srgbClr val="002060"/>
                </a:solidFill>
              </a:rPr>
              <a:t> y </a:t>
            </a:r>
            <a:r>
              <a:rPr lang="es-ES" sz="2000" b="1" dirty="0">
                <a:solidFill>
                  <a:srgbClr val="002060"/>
                </a:solidFill>
                <a:latin typeface="+mn-lt"/>
              </a:rPr>
              <a:t>MANTENIMIENTO AUTOMOTRIZ</a:t>
            </a:r>
            <a:endParaRPr lang="es-EC" sz="2000" b="1" dirty="0">
              <a:solidFill>
                <a:srgbClr val="002060"/>
              </a:solidFill>
              <a:latin typeface="+mn-lt"/>
            </a:endParaRPr>
          </a:p>
          <a:p>
            <a:pPr lvl="0" algn="just"/>
            <a:endParaRPr lang="es-EC" sz="2000" b="1" dirty="0">
              <a:solidFill>
                <a:srgbClr val="002060"/>
              </a:solidFill>
              <a:latin typeface="+mn-lt"/>
            </a:endParaRPr>
          </a:p>
          <a:p>
            <a:pPr algn="just"/>
            <a:endParaRPr lang="es-EC" sz="2000" b="1" u="sng" dirty="0">
              <a:solidFill>
                <a:srgbClr val="002060"/>
              </a:solidFill>
              <a:latin typeface="+mn-lt"/>
            </a:endParaRPr>
          </a:p>
        </p:txBody>
      </p:sp>
      <p:grpSp>
        <p:nvGrpSpPr>
          <p:cNvPr id="7" name="Grupo 6">
            <a:extLst>
              <a:ext uri="{FF2B5EF4-FFF2-40B4-BE49-F238E27FC236}">
                <a16:creationId xmlns:a16="http://schemas.microsoft.com/office/drawing/2014/main" id="{65084084-7FD4-4AF0-BCC2-64D9F0D3A6FB}"/>
              </a:ext>
            </a:extLst>
          </p:cNvPr>
          <p:cNvGrpSpPr/>
          <p:nvPr/>
        </p:nvGrpSpPr>
        <p:grpSpPr>
          <a:xfrm>
            <a:off x="0" y="-22578"/>
            <a:ext cx="9259744" cy="6858000"/>
            <a:chOff x="0" y="-22578"/>
            <a:chExt cx="9259744" cy="6858000"/>
          </a:xfrm>
        </p:grpSpPr>
        <p:grpSp>
          <p:nvGrpSpPr>
            <p:cNvPr id="17" name="Grupo 16">
              <a:extLst>
                <a:ext uri="{FF2B5EF4-FFF2-40B4-BE49-F238E27FC236}">
                  <a16:creationId xmlns:a16="http://schemas.microsoft.com/office/drawing/2014/main" id="{AC7DA5AB-3C8F-4EFA-834A-9B7593B43372}"/>
                </a:ext>
              </a:extLst>
            </p:cNvPr>
            <p:cNvGrpSpPr/>
            <p:nvPr/>
          </p:nvGrpSpPr>
          <p:grpSpPr>
            <a:xfrm>
              <a:off x="0" y="-22578"/>
              <a:ext cx="9259744" cy="6858000"/>
              <a:chOff x="0" y="-22578"/>
              <a:chExt cx="9259744" cy="6858000"/>
            </a:xfrm>
          </p:grpSpPr>
          <p:grpSp>
            <p:nvGrpSpPr>
              <p:cNvPr id="22" name="Grupo 21">
                <a:extLst>
                  <a:ext uri="{FF2B5EF4-FFF2-40B4-BE49-F238E27FC236}">
                    <a16:creationId xmlns:a16="http://schemas.microsoft.com/office/drawing/2014/main" id="{200C354C-9751-4207-8607-7A3DBC3CBC04}"/>
                  </a:ext>
                </a:extLst>
              </p:cNvPr>
              <p:cNvGrpSpPr/>
              <p:nvPr/>
            </p:nvGrpSpPr>
            <p:grpSpPr>
              <a:xfrm>
                <a:off x="0" y="-22578"/>
                <a:ext cx="9259744" cy="6858000"/>
                <a:chOff x="0" y="-22578"/>
                <a:chExt cx="9259744" cy="6858000"/>
              </a:xfrm>
            </p:grpSpPr>
            <p:pic>
              <p:nvPicPr>
                <p:cNvPr id="2" name="Imagen 1">
                  <a:extLst>
                    <a:ext uri="{FF2B5EF4-FFF2-40B4-BE49-F238E27FC236}">
                      <a16:creationId xmlns:a16="http://schemas.microsoft.com/office/drawing/2014/main" id="{F3EE0A35-22BC-4401-A304-D8DDBADDC681}"/>
                    </a:ext>
                  </a:extLst>
                </p:cNvPr>
                <p:cNvPicPr>
                  <a:picLocks noChangeAspect="1"/>
                </p:cNvPicPr>
                <p:nvPr/>
              </p:nvPicPr>
              <p:blipFill rotWithShape="1">
                <a:blip r:embed="rId2"/>
                <a:srcRect l="22105" t="6140" r="14737" b="10702"/>
                <a:stretch/>
              </p:blipFill>
              <p:spPr>
                <a:xfrm>
                  <a:off x="0" y="-22578"/>
                  <a:ext cx="9259744" cy="6858000"/>
                </a:xfrm>
                <a:prstGeom prst="rect">
                  <a:avLst/>
                </a:prstGeom>
              </p:spPr>
            </p:pic>
            <p:sp>
              <p:nvSpPr>
                <p:cNvPr id="4" name="Forma libre: forma 3">
                  <a:extLst>
                    <a:ext uri="{FF2B5EF4-FFF2-40B4-BE49-F238E27FC236}">
                      <a16:creationId xmlns:a16="http://schemas.microsoft.com/office/drawing/2014/main" id="{6C1D1AA2-DDC4-44F0-A8E6-F6A635B7E991}"/>
                    </a:ext>
                  </a:extLst>
                </p:cNvPr>
                <p:cNvSpPr/>
                <p:nvPr/>
              </p:nvSpPr>
              <p:spPr>
                <a:xfrm>
                  <a:off x="2881423" y="946298"/>
                  <a:ext cx="2275368" cy="2530549"/>
                </a:xfrm>
                <a:custGeom>
                  <a:avLst/>
                  <a:gdLst>
                    <a:gd name="connsiteX0" fmla="*/ 669851 w 2275368"/>
                    <a:gd name="connsiteY0" fmla="*/ 0 h 2530549"/>
                    <a:gd name="connsiteX1" fmla="*/ 2275368 w 2275368"/>
                    <a:gd name="connsiteY1" fmla="*/ 584790 h 2530549"/>
                    <a:gd name="connsiteX2" fmla="*/ 1584251 w 2275368"/>
                    <a:gd name="connsiteY2" fmla="*/ 2530549 h 2530549"/>
                    <a:gd name="connsiteX3" fmla="*/ 0 w 2275368"/>
                    <a:gd name="connsiteY3" fmla="*/ 1903228 h 2530549"/>
                    <a:gd name="connsiteX4" fmla="*/ 669851 w 2275368"/>
                    <a:gd name="connsiteY4" fmla="*/ 0 h 253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5368" h="2530549">
                      <a:moveTo>
                        <a:pt x="669851" y="0"/>
                      </a:moveTo>
                      <a:lnTo>
                        <a:pt x="2275368" y="584790"/>
                      </a:lnTo>
                      <a:lnTo>
                        <a:pt x="1584251" y="2530549"/>
                      </a:lnTo>
                      <a:lnTo>
                        <a:pt x="0" y="1903228"/>
                      </a:lnTo>
                      <a:lnTo>
                        <a:pt x="669851"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CuadroTexto 4">
                  <a:extLst>
                    <a:ext uri="{FF2B5EF4-FFF2-40B4-BE49-F238E27FC236}">
                      <a16:creationId xmlns:a16="http://schemas.microsoft.com/office/drawing/2014/main" id="{9027BCDD-F8FA-44C2-8D09-7A225EEF963C}"/>
                    </a:ext>
                  </a:extLst>
                </p:cNvPr>
                <p:cNvSpPr txBox="1"/>
                <p:nvPr/>
              </p:nvSpPr>
              <p:spPr>
                <a:xfrm rot="20321726">
                  <a:off x="3186852" y="1623944"/>
                  <a:ext cx="2028728" cy="923330"/>
                </a:xfrm>
                <a:prstGeom prst="rect">
                  <a:avLst/>
                </a:prstGeom>
                <a:noFill/>
              </p:spPr>
              <p:txBody>
                <a:bodyPr wrap="square" rtlCol="0">
                  <a:spAutoFit/>
                </a:bodyPr>
                <a:lstStyle/>
                <a:p>
                  <a:r>
                    <a:rPr lang="es-EC" b="1" dirty="0">
                      <a:solidFill>
                        <a:srgbClr val="FF0000"/>
                      </a:solidFill>
                    </a:rPr>
                    <a:t>HANGARES DE </a:t>
                  </a:r>
                </a:p>
                <a:p>
                  <a:r>
                    <a:rPr lang="es-EC" b="1" dirty="0">
                      <a:solidFill>
                        <a:srgbClr val="FF0000"/>
                      </a:solidFill>
                    </a:rPr>
                    <a:t>MANTENIMIENTO</a:t>
                  </a:r>
                </a:p>
                <a:p>
                  <a:r>
                    <a:rPr lang="es-EC" b="1" dirty="0">
                      <a:solidFill>
                        <a:srgbClr val="FF0000"/>
                      </a:solidFill>
                    </a:rPr>
                    <a:t>(CEMAE-15)</a:t>
                  </a:r>
                </a:p>
              </p:txBody>
            </p:sp>
            <p:sp>
              <p:nvSpPr>
                <p:cNvPr id="8" name="Forma libre: forma 7">
                  <a:extLst>
                    <a:ext uri="{FF2B5EF4-FFF2-40B4-BE49-F238E27FC236}">
                      <a16:creationId xmlns:a16="http://schemas.microsoft.com/office/drawing/2014/main" id="{C29E257C-BE24-4D34-82BB-9882E02861B0}"/>
                    </a:ext>
                  </a:extLst>
                </p:cNvPr>
                <p:cNvSpPr/>
                <p:nvPr/>
              </p:nvSpPr>
              <p:spPr>
                <a:xfrm>
                  <a:off x="318977" y="53163"/>
                  <a:ext cx="3019646" cy="6305107"/>
                </a:xfrm>
                <a:custGeom>
                  <a:avLst/>
                  <a:gdLst>
                    <a:gd name="connsiteX0" fmla="*/ 0 w 3019646"/>
                    <a:gd name="connsiteY0" fmla="*/ 6049925 h 6305107"/>
                    <a:gd name="connsiteX1" fmla="*/ 2137144 w 3019646"/>
                    <a:gd name="connsiteY1" fmla="*/ 0 h 6305107"/>
                    <a:gd name="connsiteX2" fmla="*/ 3019646 w 3019646"/>
                    <a:gd name="connsiteY2" fmla="*/ 265814 h 6305107"/>
                    <a:gd name="connsiteX3" fmla="*/ 882502 w 3019646"/>
                    <a:gd name="connsiteY3" fmla="*/ 6305107 h 6305107"/>
                    <a:gd name="connsiteX4" fmla="*/ 0 w 3019646"/>
                    <a:gd name="connsiteY4" fmla="*/ 6049925 h 630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646" h="6305107">
                      <a:moveTo>
                        <a:pt x="0" y="6049925"/>
                      </a:moveTo>
                      <a:lnTo>
                        <a:pt x="2137144" y="0"/>
                      </a:lnTo>
                      <a:lnTo>
                        <a:pt x="3019646" y="265814"/>
                      </a:lnTo>
                      <a:lnTo>
                        <a:pt x="882502" y="6305107"/>
                      </a:lnTo>
                      <a:lnTo>
                        <a:pt x="0" y="6049925"/>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CuadroTexto 8">
                  <a:extLst>
                    <a:ext uri="{FF2B5EF4-FFF2-40B4-BE49-F238E27FC236}">
                      <a16:creationId xmlns:a16="http://schemas.microsoft.com/office/drawing/2014/main" id="{1DBB9D3D-4999-49D1-82F0-4C96F28BB3ED}"/>
                    </a:ext>
                  </a:extLst>
                </p:cNvPr>
                <p:cNvSpPr txBox="1"/>
                <p:nvPr/>
              </p:nvSpPr>
              <p:spPr>
                <a:xfrm rot="17422286">
                  <a:off x="492198" y="2734186"/>
                  <a:ext cx="2727658" cy="584775"/>
                </a:xfrm>
                <a:prstGeom prst="rect">
                  <a:avLst/>
                </a:prstGeom>
                <a:noFill/>
              </p:spPr>
              <p:txBody>
                <a:bodyPr wrap="square" rtlCol="0">
                  <a:spAutoFit/>
                </a:bodyPr>
                <a:lstStyle/>
                <a:p>
                  <a:pPr algn="ctr"/>
                  <a:r>
                    <a:rPr lang="es-EC" sz="3200" b="1" dirty="0">
                      <a:solidFill>
                        <a:srgbClr val="FF0000"/>
                      </a:solidFill>
                    </a:rPr>
                    <a:t>HELIPUERTO</a:t>
                  </a:r>
                </a:p>
              </p:txBody>
            </p:sp>
            <p:sp>
              <p:nvSpPr>
                <p:cNvPr id="10" name="Forma libre: forma 9">
                  <a:extLst>
                    <a:ext uri="{FF2B5EF4-FFF2-40B4-BE49-F238E27FC236}">
                      <a16:creationId xmlns:a16="http://schemas.microsoft.com/office/drawing/2014/main" id="{B6496707-2E7B-4BDB-8D36-291E0ADDE43F}"/>
                    </a:ext>
                  </a:extLst>
                </p:cNvPr>
                <p:cNvSpPr/>
                <p:nvPr/>
              </p:nvSpPr>
              <p:spPr>
                <a:xfrm>
                  <a:off x="3498112" y="361507"/>
                  <a:ext cx="595423" cy="499730"/>
                </a:xfrm>
                <a:custGeom>
                  <a:avLst/>
                  <a:gdLst>
                    <a:gd name="connsiteX0" fmla="*/ 0 w 627321"/>
                    <a:gd name="connsiteY0" fmla="*/ 361507 h 499730"/>
                    <a:gd name="connsiteX1" fmla="*/ 499730 w 627321"/>
                    <a:gd name="connsiteY1" fmla="*/ 499730 h 499730"/>
                    <a:gd name="connsiteX2" fmla="*/ 627321 w 627321"/>
                    <a:gd name="connsiteY2" fmla="*/ 148856 h 499730"/>
                    <a:gd name="connsiteX3" fmla="*/ 127590 w 627321"/>
                    <a:gd name="connsiteY3" fmla="*/ 0 h 499730"/>
                    <a:gd name="connsiteX4" fmla="*/ 0 w 627321"/>
                    <a:gd name="connsiteY4" fmla="*/ 361507 h 49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321" h="499730">
                      <a:moveTo>
                        <a:pt x="0" y="361507"/>
                      </a:moveTo>
                      <a:lnTo>
                        <a:pt x="499730" y="499730"/>
                      </a:lnTo>
                      <a:lnTo>
                        <a:pt x="627321" y="148856"/>
                      </a:lnTo>
                      <a:lnTo>
                        <a:pt x="127590" y="0"/>
                      </a:lnTo>
                      <a:lnTo>
                        <a:pt x="0" y="361507"/>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orma libre: forma 10">
                  <a:extLst>
                    <a:ext uri="{FF2B5EF4-FFF2-40B4-BE49-F238E27FC236}">
                      <a16:creationId xmlns:a16="http://schemas.microsoft.com/office/drawing/2014/main" id="{5D19F5C0-D326-457F-BBB5-2DA2E9AFBF73}"/>
                    </a:ext>
                  </a:extLst>
                </p:cNvPr>
                <p:cNvSpPr/>
                <p:nvPr/>
              </p:nvSpPr>
              <p:spPr>
                <a:xfrm>
                  <a:off x="2721935" y="2881424"/>
                  <a:ext cx="871870" cy="712382"/>
                </a:xfrm>
                <a:custGeom>
                  <a:avLst/>
                  <a:gdLst>
                    <a:gd name="connsiteX0" fmla="*/ 148855 w 839972"/>
                    <a:gd name="connsiteY0" fmla="*/ 0 h 701749"/>
                    <a:gd name="connsiteX1" fmla="*/ 0 w 839972"/>
                    <a:gd name="connsiteY1" fmla="*/ 435935 h 701749"/>
                    <a:gd name="connsiteX2" fmla="*/ 669851 w 839972"/>
                    <a:gd name="connsiteY2" fmla="*/ 701749 h 701749"/>
                    <a:gd name="connsiteX3" fmla="*/ 839972 w 839972"/>
                    <a:gd name="connsiteY3" fmla="*/ 244549 h 701749"/>
                    <a:gd name="connsiteX4" fmla="*/ 148855 w 839972"/>
                    <a:gd name="connsiteY4" fmla="*/ 0 h 70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972" h="701749">
                      <a:moveTo>
                        <a:pt x="148855" y="0"/>
                      </a:moveTo>
                      <a:lnTo>
                        <a:pt x="0" y="435935"/>
                      </a:lnTo>
                      <a:lnTo>
                        <a:pt x="669851" y="701749"/>
                      </a:lnTo>
                      <a:lnTo>
                        <a:pt x="839972" y="244549"/>
                      </a:lnTo>
                      <a:lnTo>
                        <a:pt x="148855" y="0"/>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Forma libre: forma 11">
                  <a:extLst>
                    <a:ext uri="{FF2B5EF4-FFF2-40B4-BE49-F238E27FC236}">
                      <a16:creationId xmlns:a16="http://schemas.microsoft.com/office/drawing/2014/main" id="{BC8D88EE-974E-4542-9B7A-E04FEF8A86CE}"/>
                    </a:ext>
                  </a:extLst>
                </p:cNvPr>
                <p:cNvSpPr/>
                <p:nvPr/>
              </p:nvSpPr>
              <p:spPr>
                <a:xfrm>
                  <a:off x="1807535" y="4157330"/>
                  <a:ext cx="2073349" cy="1733107"/>
                </a:xfrm>
                <a:custGeom>
                  <a:avLst/>
                  <a:gdLst>
                    <a:gd name="connsiteX0" fmla="*/ 0 w 2009554"/>
                    <a:gd name="connsiteY0" fmla="*/ 1190847 h 1733107"/>
                    <a:gd name="connsiteX1" fmla="*/ 478465 w 2009554"/>
                    <a:gd name="connsiteY1" fmla="*/ 0 h 1733107"/>
                    <a:gd name="connsiteX2" fmla="*/ 2009554 w 2009554"/>
                    <a:gd name="connsiteY2" fmla="*/ 552893 h 1733107"/>
                    <a:gd name="connsiteX3" fmla="*/ 1541721 w 2009554"/>
                    <a:gd name="connsiteY3" fmla="*/ 1733107 h 1733107"/>
                    <a:gd name="connsiteX4" fmla="*/ 0 w 2009554"/>
                    <a:gd name="connsiteY4" fmla="*/ 1190847 h 173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554" h="1733107">
                      <a:moveTo>
                        <a:pt x="0" y="1190847"/>
                      </a:moveTo>
                      <a:lnTo>
                        <a:pt x="478465" y="0"/>
                      </a:lnTo>
                      <a:lnTo>
                        <a:pt x="2009554" y="552893"/>
                      </a:lnTo>
                      <a:lnTo>
                        <a:pt x="1541721" y="1733107"/>
                      </a:lnTo>
                      <a:lnTo>
                        <a:pt x="0" y="1190847"/>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a:extLst>
                    <a:ext uri="{FF2B5EF4-FFF2-40B4-BE49-F238E27FC236}">
                      <a16:creationId xmlns:a16="http://schemas.microsoft.com/office/drawing/2014/main" id="{EEFF0DAE-FB98-47B2-A3E9-B16E935DAEA6}"/>
                    </a:ext>
                  </a:extLst>
                </p:cNvPr>
                <p:cNvSpPr txBox="1"/>
                <p:nvPr/>
              </p:nvSpPr>
              <p:spPr>
                <a:xfrm rot="21019911">
                  <a:off x="2189452" y="4645581"/>
                  <a:ext cx="2028728" cy="523220"/>
                </a:xfrm>
                <a:prstGeom prst="rect">
                  <a:avLst/>
                </a:prstGeom>
                <a:noFill/>
              </p:spPr>
              <p:txBody>
                <a:bodyPr wrap="square" rtlCol="0">
                  <a:spAutoFit/>
                </a:bodyPr>
                <a:lstStyle/>
                <a:p>
                  <a:r>
                    <a:rPr lang="es-EC" sz="2800" b="1" dirty="0">
                      <a:solidFill>
                        <a:srgbClr val="FF0000"/>
                      </a:solidFill>
                    </a:rPr>
                    <a:t>CAL-15</a:t>
                  </a:r>
                </a:p>
              </p:txBody>
            </p:sp>
            <p:sp>
              <p:nvSpPr>
                <p:cNvPr id="14" name="CuadroTexto 13">
                  <a:extLst>
                    <a:ext uri="{FF2B5EF4-FFF2-40B4-BE49-F238E27FC236}">
                      <a16:creationId xmlns:a16="http://schemas.microsoft.com/office/drawing/2014/main" id="{5C98DDD7-BB53-4069-A180-91C50DB2011A}"/>
                    </a:ext>
                  </a:extLst>
                </p:cNvPr>
                <p:cNvSpPr txBox="1"/>
                <p:nvPr/>
              </p:nvSpPr>
              <p:spPr>
                <a:xfrm>
                  <a:off x="2783465" y="3008481"/>
                  <a:ext cx="884693" cy="430887"/>
                </a:xfrm>
                <a:prstGeom prst="rect">
                  <a:avLst/>
                </a:prstGeom>
                <a:noFill/>
              </p:spPr>
              <p:txBody>
                <a:bodyPr wrap="square" rtlCol="0">
                  <a:spAutoFit/>
                </a:bodyPr>
                <a:lstStyle/>
                <a:p>
                  <a:r>
                    <a:rPr lang="es-EC" sz="1050" b="1" dirty="0">
                      <a:solidFill>
                        <a:srgbClr val="FF0000"/>
                      </a:solidFill>
                    </a:rPr>
                    <a:t>TALLER DE </a:t>
                  </a:r>
                </a:p>
                <a:p>
                  <a:r>
                    <a:rPr lang="es-EC" sz="1050" b="1" dirty="0">
                      <a:solidFill>
                        <a:srgbClr val="FF0000"/>
                      </a:solidFill>
                    </a:rPr>
                    <a:t>PINTURA</a:t>
                  </a:r>
                </a:p>
              </p:txBody>
            </p:sp>
            <p:sp>
              <p:nvSpPr>
                <p:cNvPr id="15" name="Forma libre: forma 14">
                  <a:extLst>
                    <a:ext uri="{FF2B5EF4-FFF2-40B4-BE49-F238E27FC236}">
                      <a16:creationId xmlns:a16="http://schemas.microsoft.com/office/drawing/2014/main" id="{E4079B15-B810-4831-9FFF-279F7110E079}"/>
                    </a:ext>
                  </a:extLst>
                </p:cNvPr>
                <p:cNvSpPr/>
                <p:nvPr/>
              </p:nvSpPr>
              <p:spPr>
                <a:xfrm>
                  <a:off x="5007935" y="667831"/>
                  <a:ext cx="393405" cy="480485"/>
                </a:xfrm>
                <a:custGeom>
                  <a:avLst/>
                  <a:gdLst>
                    <a:gd name="connsiteX0" fmla="*/ 0 w 393405"/>
                    <a:gd name="connsiteY0" fmla="*/ 382772 h 446567"/>
                    <a:gd name="connsiteX1" fmla="*/ 180753 w 393405"/>
                    <a:gd name="connsiteY1" fmla="*/ 0 h 446567"/>
                    <a:gd name="connsiteX2" fmla="*/ 393405 w 393405"/>
                    <a:gd name="connsiteY2" fmla="*/ 63795 h 446567"/>
                    <a:gd name="connsiteX3" fmla="*/ 255181 w 393405"/>
                    <a:gd name="connsiteY3" fmla="*/ 446567 h 446567"/>
                    <a:gd name="connsiteX4" fmla="*/ 0 w 393405"/>
                    <a:gd name="connsiteY4" fmla="*/ 382772 h 446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5" h="446567">
                      <a:moveTo>
                        <a:pt x="0" y="382772"/>
                      </a:moveTo>
                      <a:lnTo>
                        <a:pt x="180753" y="0"/>
                      </a:lnTo>
                      <a:lnTo>
                        <a:pt x="393405" y="63795"/>
                      </a:lnTo>
                      <a:lnTo>
                        <a:pt x="255181" y="446567"/>
                      </a:lnTo>
                      <a:lnTo>
                        <a:pt x="0" y="382772"/>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CuadroTexto 15">
                  <a:extLst>
                    <a:ext uri="{FF2B5EF4-FFF2-40B4-BE49-F238E27FC236}">
                      <a16:creationId xmlns:a16="http://schemas.microsoft.com/office/drawing/2014/main" id="{6B1FCA8A-414F-4624-814C-70B5C6FC56D7}"/>
                    </a:ext>
                  </a:extLst>
                </p:cNvPr>
                <p:cNvSpPr txBox="1"/>
                <p:nvPr/>
              </p:nvSpPr>
              <p:spPr>
                <a:xfrm>
                  <a:off x="4283232" y="190270"/>
                  <a:ext cx="2801820" cy="523220"/>
                </a:xfrm>
                <a:prstGeom prst="rect">
                  <a:avLst/>
                </a:prstGeom>
                <a:noFill/>
              </p:spPr>
              <p:txBody>
                <a:bodyPr wrap="square" rtlCol="0">
                  <a:spAutoFit/>
                </a:bodyPr>
                <a:lstStyle/>
                <a:p>
                  <a:r>
                    <a:rPr lang="es-EC" sz="1400" b="1" dirty="0">
                      <a:solidFill>
                        <a:srgbClr val="FF0000"/>
                      </a:solidFill>
                    </a:rPr>
                    <a:t>DESPACHO DE COMBUSTIBLE DE AERONAVES</a:t>
                  </a:r>
                </a:p>
              </p:txBody>
            </p:sp>
            <p:cxnSp>
              <p:nvCxnSpPr>
                <p:cNvPr id="18" name="Conector recto de flecha 17">
                  <a:extLst>
                    <a:ext uri="{FF2B5EF4-FFF2-40B4-BE49-F238E27FC236}">
                      <a16:creationId xmlns:a16="http://schemas.microsoft.com/office/drawing/2014/main" id="{EADD8CD3-9104-49E4-9F5E-71738A3636A7}"/>
                    </a:ext>
                  </a:extLst>
                </p:cNvPr>
                <p:cNvCxnSpPr>
                  <a:cxnSpLocks/>
                </p:cNvCxnSpPr>
                <p:nvPr/>
              </p:nvCxnSpPr>
              <p:spPr>
                <a:xfrm flipV="1">
                  <a:off x="4047667" y="499731"/>
                  <a:ext cx="322314" cy="1648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BF6E3644-3DBA-4564-82D0-98165F456982}"/>
                    </a:ext>
                  </a:extLst>
                </p:cNvPr>
                <p:cNvCxnSpPr>
                  <a:cxnSpLocks/>
                  <a:endCxn id="21" idx="1"/>
                </p:cNvCxnSpPr>
                <p:nvPr/>
              </p:nvCxnSpPr>
              <p:spPr>
                <a:xfrm flipV="1">
                  <a:off x="5313996" y="926200"/>
                  <a:ext cx="370146" cy="200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33FF0B4B-BF82-4538-8349-B31460482611}"/>
                    </a:ext>
                  </a:extLst>
                </p:cNvPr>
                <p:cNvSpPr txBox="1"/>
                <p:nvPr/>
              </p:nvSpPr>
              <p:spPr>
                <a:xfrm>
                  <a:off x="5684142" y="664590"/>
                  <a:ext cx="2638493" cy="523220"/>
                </a:xfrm>
                <a:prstGeom prst="rect">
                  <a:avLst/>
                </a:prstGeom>
                <a:noFill/>
              </p:spPr>
              <p:txBody>
                <a:bodyPr wrap="square" rtlCol="0">
                  <a:spAutoFit/>
                </a:bodyPr>
                <a:lstStyle/>
                <a:p>
                  <a:r>
                    <a:rPr lang="es-EC" sz="1400" b="1" dirty="0">
                      <a:solidFill>
                        <a:srgbClr val="FF0000"/>
                      </a:solidFill>
                    </a:rPr>
                    <a:t>DESPACHO DE COMBUSTIBLE DE VEHÍCULOS</a:t>
                  </a:r>
                </a:p>
              </p:txBody>
            </p:sp>
          </p:grpSp>
          <p:sp>
            <p:nvSpPr>
              <p:cNvPr id="24" name="CuadroTexto 23">
                <a:extLst>
                  <a:ext uri="{FF2B5EF4-FFF2-40B4-BE49-F238E27FC236}">
                    <a16:creationId xmlns:a16="http://schemas.microsoft.com/office/drawing/2014/main" id="{5C7259CA-5325-4BB0-A31B-CCE8DA06D01E}"/>
                  </a:ext>
                </a:extLst>
              </p:cNvPr>
              <p:cNvSpPr txBox="1"/>
              <p:nvPr/>
            </p:nvSpPr>
            <p:spPr>
              <a:xfrm rot="17871649">
                <a:off x="7593629" y="3299007"/>
                <a:ext cx="1462615" cy="369332"/>
              </a:xfrm>
              <a:prstGeom prst="rect">
                <a:avLst/>
              </a:prstGeom>
              <a:noFill/>
            </p:spPr>
            <p:txBody>
              <a:bodyPr wrap="square" rtlCol="0">
                <a:spAutoFit/>
              </a:bodyPr>
              <a:lstStyle/>
              <a:p>
                <a:pPr algn="ctr"/>
                <a:r>
                  <a:rPr lang="es-EC" sz="900" b="1" dirty="0">
                    <a:solidFill>
                      <a:srgbClr val="FF0000"/>
                    </a:solidFill>
                  </a:rPr>
                  <a:t>CENTRO DE LAVADO Y MNTO.  AUTOMOTRIZ</a:t>
                </a:r>
              </a:p>
            </p:txBody>
          </p:sp>
          <p:sp>
            <p:nvSpPr>
              <p:cNvPr id="6" name="Forma libre: forma 5">
                <a:extLst>
                  <a:ext uri="{FF2B5EF4-FFF2-40B4-BE49-F238E27FC236}">
                    <a16:creationId xmlns:a16="http://schemas.microsoft.com/office/drawing/2014/main" id="{2AA0127E-A87C-418C-ACFD-9C287D7C323C}"/>
                  </a:ext>
                </a:extLst>
              </p:cNvPr>
              <p:cNvSpPr/>
              <p:nvPr/>
            </p:nvSpPr>
            <p:spPr>
              <a:xfrm>
                <a:off x="7868356" y="2867378"/>
                <a:ext cx="936977" cy="1207911"/>
              </a:xfrm>
              <a:custGeom>
                <a:avLst/>
                <a:gdLst>
                  <a:gd name="connsiteX0" fmla="*/ 0 w 936977"/>
                  <a:gd name="connsiteY0" fmla="*/ 1027289 h 1207911"/>
                  <a:gd name="connsiteX1" fmla="*/ 519288 w 936977"/>
                  <a:gd name="connsiteY1" fmla="*/ 0 h 1207911"/>
                  <a:gd name="connsiteX2" fmla="*/ 936977 w 936977"/>
                  <a:gd name="connsiteY2" fmla="*/ 191911 h 1207911"/>
                  <a:gd name="connsiteX3" fmla="*/ 372533 w 936977"/>
                  <a:gd name="connsiteY3" fmla="*/ 1207911 h 1207911"/>
                  <a:gd name="connsiteX4" fmla="*/ 0 w 936977"/>
                  <a:gd name="connsiteY4" fmla="*/ 1027289 h 1207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977" h="1207911">
                    <a:moveTo>
                      <a:pt x="0" y="1027289"/>
                    </a:moveTo>
                    <a:lnTo>
                      <a:pt x="519288" y="0"/>
                    </a:lnTo>
                    <a:lnTo>
                      <a:pt x="936977" y="191911"/>
                    </a:lnTo>
                    <a:lnTo>
                      <a:pt x="372533" y="1207911"/>
                    </a:lnTo>
                    <a:lnTo>
                      <a:pt x="0" y="1027289"/>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3" name="Forma libre: forma 2">
              <a:extLst>
                <a:ext uri="{FF2B5EF4-FFF2-40B4-BE49-F238E27FC236}">
                  <a16:creationId xmlns:a16="http://schemas.microsoft.com/office/drawing/2014/main" id="{44040435-DD03-40C2-8301-BA14BCD93AF8}"/>
                </a:ext>
              </a:extLst>
            </p:cNvPr>
            <p:cNvSpPr/>
            <p:nvPr/>
          </p:nvSpPr>
          <p:spPr>
            <a:xfrm>
              <a:off x="5486400" y="2122311"/>
              <a:ext cx="2822222" cy="2540000"/>
            </a:xfrm>
            <a:custGeom>
              <a:avLst/>
              <a:gdLst>
                <a:gd name="connsiteX0" fmla="*/ 0 w 2822222"/>
                <a:gd name="connsiteY0" fmla="*/ 1738489 h 2540000"/>
                <a:gd name="connsiteX1" fmla="*/ 1591733 w 2822222"/>
                <a:gd name="connsiteY1" fmla="*/ 2540000 h 2540000"/>
                <a:gd name="connsiteX2" fmla="*/ 2099733 w 2822222"/>
                <a:gd name="connsiteY2" fmla="*/ 1659467 h 2540000"/>
                <a:gd name="connsiteX3" fmla="*/ 1422400 w 2822222"/>
                <a:gd name="connsiteY3" fmla="*/ 1298222 h 2540000"/>
                <a:gd name="connsiteX4" fmla="*/ 1930400 w 2822222"/>
                <a:gd name="connsiteY4" fmla="*/ 372533 h 2540000"/>
                <a:gd name="connsiteX5" fmla="*/ 2619022 w 2822222"/>
                <a:gd name="connsiteY5" fmla="*/ 711200 h 2540000"/>
                <a:gd name="connsiteX6" fmla="*/ 2822222 w 2822222"/>
                <a:gd name="connsiteY6" fmla="*/ 361245 h 2540000"/>
                <a:gd name="connsiteX7" fmla="*/ 2156178 w 2822222"/>
                <a:gd name="connsiteY7" fmla="*/ 0 h 2540000"/>
                <a:gd name="connsiteX8" fmla="*/ 2065867 w 2822222"/>
                <a:gd name="connsiteY8" fmla="*/ 191911 h 2540000"/>
                <a:gd name="connsiteX9" fmla="*/ 1614311 w 2822222"/>
                <a:gd name="connsiteY9" fmla="*/ 11289 h 2540000"/>
                <a:gd name="connsiteX10" fmla="*/ 1038578 w 2822222"/>
                <a:gd name="connsiteY10" fmla="*/ 1072445 h 2540000"/>
                <a:gd name="connsiteX11" fmla="*/ 428978 w 2822222"/>
                <a:gd name="connsiteY11" fmla="*/ 857956 h 2540000"/>
                <a:gd name="connsiteX12" fmla="*/ 0 w 2822222"/>
                <a:gd name="connsiteY12" fmla="*/ 1738489 h 2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2222" h="2540000">
                  <a:moveTo>
                    <a:pt x="0" y="1738489"/>
                  </a:moveTo>
                  <a:lnTo>
                    <a:pt x="1591733" y="2540000"/>
                  </a:lnTo>
                  <a:lnTo>
                    <a:pt x="2099733" y="1659467"/>
                  </a:lnTo>
                  <a:lnTo>
                    <a:pt x="1422400" y="1298222"/>
                  </a:lnTo>
                  <a:lnTo>
                    <a:pt x="1930400" y="372533"/>
                  </a:lnTo>
                  <a:lnTo>
                    <a:pt x="2619022" y="711200"/>
                  </a:lnTo>
                  <a:lnTo>
                    <a:pt x="2822222" y="361245"/>
                  </a:lnTo>
                  <a:lnTo>
                    <a:pt x="2156178" y="0"/>
                  </a:lnTo>
                  <a:lnTo>
                    <a:pt x="2065867" y="191911"/>
                  </a:lnTo>
                  <a:lnTo>
                    <a:pt x="1614311" y="11289"/>
                  </a:lnTo>
                  <a:lnTo>
                    <a:pt x="1038578" y="1072445"/>
                  </a:lnTo>
                  <a:lnTo>
                    <a:pt x="428978" y="857956"/>
                  </a:lnTo>
                  <a:lnTo>
                    <a:pt x="0" y="1738489"/>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CuadroTexto 24">
              <a:extLst>
                <a:ext uri="{FF2B5EF4-FFF2-40B4-BE49-F238E27FC236}">
                  <a16:creationId xmlns:a16="http://schemas.microsoft.com/office/drawing/2014/main" id="{56EA7CB7-52F8-464C-96EB-CFDDA4261BB0}"/>
                </a:ext>
              </a:extLst>
            </p:cNvPr>
            <p:cNvSpPr txBox="1"/>
            <p:nvPr/>
          </p:nvSpPr>
          <p:spPr>
            <a:xfrm>
              <a:off x="5065058" y="3178307"/>
              <a:ext cx="2638493" cy="830997"/>
            </a:xfrm>
            <a:prstGeom prst="rect">
              <a:avLst/>
            </a:prstGeom>
            <a:noFill/>
          </p:spPr>
          <p:txBody>
            <a:bodyPr wrap="square" rtlCol="0">
              <a:spAutoFit/>
            </a:bodyPr>
            <a:lstStyle/>
            <a:p>
              <a:pPr algn="ctr"/>
              <a:r>
                <a:rPr lang="es-EC" sz="2400" b="1" dirty="0">
                  <a:solidFill>
                    <a:srgbClr val="FF0000"/>
                  </a:solidFill>
                </a:rPr>
                <a:t>GAE-45</a:t>
              </a:r>
            </a:p>
            <a:p>
              <a:pPr algn="ctr"/>
              <a:r>
                <a:rPr lang="es-EC" sz="2400" b="1" dirty="0">
                  <a:solidFill>
                    <a:srgbClr val="FF0000"/>
                  </a:solidFill>
                </a:rPr>
                <a:t>ETAE</a:t>
              </a:r>
            </a:p>
          </p:txBody>
        </p:sp>
      </p:grpSp>
    </p:spTree>
    <p:extLst>
      <p:ext uri="{BB962C8B-B14F-4D97-AF65-F5344CB8AC3E}">
        <p14:creationId xmlns:p14="http://schemas.microsoft.com/office/powerpoint/2010/main" val="451203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6096000" y="45173"/>
            <a:ext cx="6096000"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u="sng" dirty="0">
                <a:solidFill>
                  <a:srgbClr val="002060"/>
                </a:solidFill>
                <a:latin typeface="+mn-lt"/>
              </a:rPr>
              <a:t>DESCRIPCIÓN DE LAS INSTALACIONES</a:t>
            </a:r>
          </a:p>
        </p:txBody>
      </p:sp>
      <p:grpSp>
        <p:nvGrpSpPr>
          <p:cNvPr id="24" name="Grupo 23">
            <a:extLst>
              <a:ext uri="{FF2B5EF4-FFF2-40B4-BE49-F238E27FC236}">
                <a16:creationId xmlns:a16="http://schemas.microsoft.com/office/drawing/2014/main" id="{7BF953B8-849B-4934-A04A-58CA417CB845}"/>
              </a:ext>
            </a:extLst>
          </p:cNvPr>
          <p:cNvGrpSpPr/>
          <p:nvPr/>
        </p:nvGrpSpPr>
        <p:grpSpPr>
          <a:xfrm>
            <a:off x="1" y="0"/>
            <a:ext cx="6095999" cy="6858000"/>
            <a:chOff x="0" y="0"/>
            <a:chExt cx="7086600" cy="6858000"/>
          </a:xfrm>
        </p:grpSpPr>
        <p:grpSp>
          <p:nvGrpSpPr>
            <p:cNvPr id="25" name="Grupo 24">
              <a:extLst>
                <a:ext uri="{FF2B5EF4-FFF2-40B4-BE49-F238E27FC236}">
                  <a16:creationId xmlns:a16="http://schemas.microsoft.com/office/drawing/2014/main" id="{B8F9E893-3DA1-4DF9-AFBF-ED4DCBFB567F}"/>
                </a:ext>
              </a:extLst>
            </p:cNvPr>
            <p:cNvGrpSpPr/>
            <p:nvPr/>
          </p:nvGrpSpPr>
          <p:grpSpPr>
            <a:xfrm>
              <a:off x="0" y="0"/>
              <a:ext cx="7086600" cy="6858000"/>
              <a:chOff x="0" y="0"/>
              <a:chExt cx="7086600" cy="6858000"/>
            </a:xfrm>
          </p:grpSpPr>
          <p:grpSp>
            <p:nvGrpSpPr>
              <p:cNvPr id="35" name="Grupo 34">
                <a:extLst>
                  <a:ext uri="{FF2B5EF4-FFF2-40B4-BE49-F238E27FC236}">
                    <a16:creationId xmlns:a16="http://schemas.microsoft.com/office/drawing/2014/main" id="{92B61E95-55F9-426F-80F0-C2439B0875D6}"/>
                  </a:ext>
                </a:extLst>
              </p:cNvPr>
              <p:cNvGrpSpPr/>
              <p:nvPr/>
            </p:nvGrpSpPr>
            <p:grpSpPr>
              <a:xfrm>
                <a:off x="0" y="0"/>
                <a:ext cx="7086600" cy="6858000"/>
                <a:chOff x="5392881" y="176566"/>
                <a:chExt cx="6705601" cy="6504867"/>
              </a:xfrm>
            </p:grpSpPr>
            <p:pic>
              <p:nvPicPr>
                <p:cNvPr id="38" name="Imagen 37">
                  <a:extLst>
                    <a:ext uri="{FF2B5EF4-FFF2-40B4-BE49-F238E27FC236}">
                      <a16:creationId xmlns:a16="http://schemas.microsoft.com/office/drawing/2014/main" id="{F94B1444-0250-4364-9103-D10C3B981EB8}"/>
                    </a:ext>
                  </a:extLst>
                </p:cNvPr>
                <p:cNvPicPr>
                  <a:picLocks noChangeAspect="1"/>
                </p:cNvPicPr>
                <p:nvPr/>
              </p:nvPicPr>
              <p:blipFill rotWithShape="1">
                <a:blip r:embed="rId2"/>
                <a:srcRect l="31677" t="10902" r="25000" b="14386"/>
                <a:stretch/>
              </p:blipFill>
              <p:spPr>
                <a:xfrm>
                  <a:off x="5392881" y="176566"/>
                  <a:ext cx="6705601" cy="6504867"/>
                </a:xfrm>
                <a:prstGeom prst="rect">
                  <a:avLst/>
                </a:prstGeom>
              </p:spPr>
            </p:pic>
            <p:sp>
              <p:nvSpPr>
                <p:cNvPr id="39" name="Forma libre: forma 38">
                  <a:extLst>
                    <a:ext uri="{FF2B5EF4-FFF2-40B4-BE49-F238E27FC236}">
                      <a16:creationId xmlns:a16="http://schemas.microsoft.com/office/drawing/2014/main" id="{9F7DA860-F8E7-44AF-B4C8-FB5E611CA033}"/>
                    </a:ext>
                  </a:extLst>
                </p:cNvPr>
                <p:cNvSpPr/>
                <p:nvPr/>
              </p:nvSpPr>
              <p:spPr>
                <a:xfrm>
                  <a:off x="5690937" y="445168"/>
                  <a:ext cx="4403558" cy="6160169"/>
                </a:xfrm>
                <a:custGeom>
                  <a:avLst/>
                  <a:gdLst>
                    <a:gd name="connsiteX0" fmla="*/ 0 w 4403558"/>
                    <a:gd name="connsiteY0" fmla="*/ 5041232 h 6160169"/>
                    <a:gd name="connsiteX1" fmla="*/ 878305 w 4403558"/>
                    <a:gd name="connsiteY1" fmla="*/ 3068053 h 6160169"/>
                    <a:gd name="connsiteX2" fmla="*/ 938463 w 4403558"/>
                    <a:gd name="connsiteY2" fmla="*/ 2719137 h 6160169"/>
                    <a:gd name="connsiteX3" fmla="*/ 998621 w 4403558"/>
                    <a:gd name="connsiteY3" fmla="*/ 2454443 h 6160169"/>
                    <a:gd name="connsiteX4" fmla="*/ 1215189 w 4403558"/>
                    <a:gd name="connsiteY4" fmla="*/ 2213811 h 6160169"/>
                    <a:gd name="connsiteX5" fmla="*/ 1239252 w 4403558"/>
                    <a:gd name="connsiteY5" fmla="*/ 2045369 h 6160169"/>
                    <a:gd name="connsiteX6" fmla="*/ 1383631 w 4403558"/>
                    <a:gd name="connsiteY6" fmla="*/ 1768643 h 6160169"/>
                    <a:gd name="connsiteX7" fmla="*/ 1371600 w 4403558"/>
                    <a:gd name="connsiteY7" fmla="*/ 1576137 h 6160169"/>
                    <a:gd name="connsiteX8" fmla="*/ 2069431 w 4403558"/>
                    <a:gd name="connsiteY8" fmla="*/ 84221 h 6160169"/>
                    <a:gd name="connsiteX9" fmla="*/ 2322095 w 4403558"/>
                    <a:gd name="connsiteY9" fmla="*/ 300790 h 6160169"/>
                    <a:gd name="connsiteX10" fmla="*/ 2646947 w 4403558"/>
                    <a:gd name="connsiteY10" fmla="*/ 409074 h 6160169"/>
                    <a:gd name="connsiteX11" fmla="*/ 3043989 w 4403558"/>
                    <a:gd name="connsiteY11" fmla="*/ 397043 h 6160169"/>
                    <a:gd name="connsiteX12" fmla="*/ 3260558 w 4403558"/>
                    <a:gd name="connsiteY12" fmla="*/ 324853 h 6160169"/>
                    <a:gd name="connsiteX13" fmla="*/ 3465095 w 4403558"/>
                    <a:gd name="connsiteY13" fmla="*/ 132348 h 6160169"/>
                    <a:gd name="connsiteX14" fmla="*/ 3765884 w 4403558"/>
                    <a:gd name="connsiteY14" fmla="*/ 0 h 6160169"/>
                    <a:gd name="connsiteX15" fmla="*/ 2971800 w 4403558"/>
                    <a:gd name="connsiteY15" fmla="*/ 2322095 h 6160169"/>
                    <a:gd name="connsiteX16" fmla="*/ 4403558 w 4403558"/>
                    <a:gd name="connsiteY16" fmla="*/ 2959769 h 6160169"/>
                    <a:gd name="connsiteX17" fmla="*/ 2622884 w 4403558"/>
                    <a:gd name="connsiteY17" fmla="*/ 6160169 h 6160169"/>
                    <a:gd name="connsiteX18" fmla="*/ 0 w 4403558"/>
                    <a:gd name="connsiteY18" fmla="*/ 5041232 h 61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03558" h="6160169">
                      <a:moveTo>
                        <a:pt x="0" y="5041232"/>
                      </a:moveTo>
                      <a:lnTo>
                        <a:pt x="878305" y="3068053"/>
                      </a:lnTo>
                      <a:lnTo>
                        <a:pt x="938463" y="2719137"/>
                      </a:lnTo>
                      <a:lnTo>
                        <a:pt x="998621" y="2454443"/>
                      </a:lnTo>
                      <a:lnTo>
                        <a:pt x="1215189" y="2213811"/>
                      </a:lnTo>
                      <a:lnTo>
                        <a:pt x="1239252" y="2045369"/>
                      </a:lnTo>
                      <a:lnTo>
                        <a:pt x="1383631" y="1768643"/>
                      </a:lnTo>
                      <a:lnTo>
                        <a:pt x="1371600" y="1576137"/>
                      </a:lnTo>
                      <a:lnTo>
                        <a:pt x="2069431" y="84221"/>
                      </a:lnTo>
                      <a:lnTo>
                        <a:pt x="2322095" y="300790"/>
                      </a:lnTo>
                      <a:lnTo>
                        <a:pt x="2646947" y="409074"/>
                      </a:lnTo>
                      <a:lnTo>
                        <a:pt x="3043989" y="397043"/>
                      </a:lnTo>
                      <a:lnTo>
                        <a:pt x="3260558" y="324853"/>
                      </a:lnTo>
                      <a:lnTo>
                        <a:pt x="3465095" y="132348"/>
                      </a:lnTo>
                      <a:lnTo>
                        <a:pt x="3765884" y="0"/>
                      </a:lnTo>
                      <a:lnTo>
                        <a:pt x="2971800" y="2322095"/>
                      </a:lnTo>
                      <a:lnTo>
                        <a:pt x="4403558" y="2959769"/>
                      </a:lnTo>
                      <a:lnTo>
                        <a:pt x="2622884" y="6160169"/>
                      </a:lnTo>
                      <a:lnTo>
                        <a:pt x="0" y="5041232"/>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sp>
            <p:nvSpPr>
              <p:cNvPr id="36" name="Forma libre: forma 35">
                <a:extLst>
                  <a:ext uri="{FF2B5EF4-FFF2-40B4-BE49-F238E27FC236}">
                    <a16:creationId xmlns:a16="http://schemas.microsoft.com/office/drawing/2014/main" id="{9E66B681-460D-49CA-A976-353B8530FAC6}"/>
                  </a:ext>
                </a:extLst>
              </p:cNvPr>
              <p:cNvSpPr/>
              <p:nvPr/>
            </p:nvSpPr>
            <p:spPr>
              <a:xfrm>
                <a:off x="584200" y="2006600"/>
                <a:ext cx="2908300" cy="3429000"/>
              </a:xfrm>
              <a:custGeom>
                <a:avLst/>
                <a:gdLst>
                  <a:gd name="connsiteX0" fmla="*/ 50800 w 2438400"/>
                  <a:gd name="connsiteY0" fmla="*/ 2819400 h 3365500"/>
                  <a:gd name="connsiteX1" fmla="*/ 1066800 w 2438400"/>
                  <a:gd name="connsiteY1" fmla="*/ 0 h 3365500"/>
                  <a:gd name="connsiteX2" fmla="*/ 2438400 w 2438400"/>
                  <a:gd name="connsiteY2" fmla="*/ 457200 h 3365500"/>
                  <a:gd name="connsiteX3" fmla="*/ 1257300 w 2438400"/>
                  <a:gd name="connsiteY3" fmla="*/ 3365500 h 3365500"/>
                  <a:gd name="connsiteX4" fmla="*/ 0 w 2438400"/>
                  <a:gd name="connsiteY4" fmla="*/ 3016250 h 3365500"/>
                  <a:gd name="connsiteX5" fmla="*/ 50800 w 2438400"/>
                  <a:gd name="connsiteY5" fmla="*/ 2819400 h 336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 h="3365500">
                    <a:moveTo>
                      <a:pt x="50800" y="2819400"/>
                    </a:moveTo>
                    <a:lnTo>
                      <a:pt x="1066800" y="0"/>
                    </a:lnTo>
                    <a:lnTo>
                      <a:pt x="2438400" y="457200"/>
                    </a:lnTo>
                    <a:lnTo>
                      <a:pt x="1257300" y="3365500"/>
                    </a:lnTo>
                    <a:lnTo>
                      <a:pt x="0" y="3016250"/>
                    </a:lnTo>
                    <a:lnTo>
                      <a:pt x="50800" y="2819400"/>
                    </a:lnTo>
                    <a:close/>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7" name="CuadroTexto 36">
                <a:extLst>
                  <a:ext uri="{FF2B5EF4-FFF2-40B4-BE49-F238E27FC236}">
                    <a16:creationId xmlns:a16="http://schemas.microsoft.com/office/drawing/2014/main" id="{59501CEA-0528-4103-8345-B26D0C654297}"/>
                  </a:ext>
                </a:extLst>
              </p:cNvPr>
              <p:cNvSpPr txBox="1"/>
              <p:nvPr/>
            </p:nvSpPr>
            <p:spPr>
              <a:xfrm rot="21162578">
                <a:off x="1351726" y="3457032"/>
                <a:ext cx="1575386" cy="646331"/>
              </a:xfrm>
              <a:prstGeom prst="rect">
                <a:avLst/>
              </a:prstGeom>
              <a:noFill/>
            </p:spPr>
            <p:txBody>
              <a:bodyPr wrap="square" rtlCol="0">
                <a:spAutoFit/>
              </a:bodyPr>
              <a:lstStyle/>
              <a:p>
                <a:r>
                  <a:rPr lang="es-EC" b="1" dirty="0">
                    <a:solidFill>
                      <a:srgbClr val="00B050"/>
                    </a:solidFill>
                  </a:rPr>
                  <a:t>ÁREA OPERATIVA</a:t>
                </a:r>
              </a:p>
            </p:txBody>
          </p:sp>
        </p:grpSp>
        <p:sp>
          <p:nvSpPr>
            <p:cNvPr id="26" name="Forma libre: forma 25">
              <a:extLst>
                <a:ext uri="{FF2B5EF4-FFF2-40B4-BE49-F238E27FC236}">
                  <a16:creationId xmlns:a16="http://schemas.microsoft.com/office/drawing/2014/main" id="{14A9C280-EA3E-4F66-B37F-FDCF3DB87DBE}"/>
                </a:ext>
              </a:extLst>
            </p:cNvPr>
            <p:cNvSpPr/>
            <p:nvPr/>
          </p:nvSpPr>
          <p:spPr>
            <a:xfrm>
              <a:off x="1796902" y="329609"/>
              <a:ext cx="2477386" cy="2105247"/>
            </a:xfrm>
            <a:custGeom>
              <a:avLst/>
              <a:gdLst>
                <a:gd name="connsiteX0" fmla="*/ 0 w 2477386"/>
                <a:gd name="connsiteY0" fmla="*/ 1594884 h 2105247"/>
                <a:gd name="connsiteX1" fmla="*/ 723014 w 2477386"/>
                <a:gd name="connsiteY1" fmla="*/ 85061 h 2105247"/>
                <a:gd name="connsiteX2" fmla="*/ 988828 w 2477386"/>
                <a:gd name="connsiteY2" fmla="*/ 308344 h 2105247"/>
                <a:gd name="connsiteX3" fmla="*/ 1307805 w 2477386"/>
                <a:gd name="connsiteY3" fmla="*/ 414670 h 2105247"/>
                <a:gd name="connsiteX4" fmla="*/ 1796903 w 2477386"/>
                <a:gd name="connsiteY4" fmla="*/ 414670 h 2105247"/>
                <a:gd name="connsiteX5" fmla="*/ 2041451 w 2477386"/>
                <a:gd name="connsiteY5" fmla="*/ 287079 h 2105247"/>
                <a:gd name="connsiteX6" fmla="*/ 2211572 w 2477386"/>
                <a:gd name="connsiteY6" fmla="*/ 85061 h 2105247"/>
                <a:gd name="connsiteX7" fmla="*/ 2477386 w 2477386"/>
                <a:gd name="connsiteY7" fmla="*/ 0 h 2105247"/>
                <a:gd name="connsiteX8" fmla="*/ 1743740 w 2477386"/>
                <a:gd name="connsiteY8" fmla="*/ 2105247 h 2105247"/>
                <a:gd name="connsiteX9" fmla="*/ 0 w 2477386"/>
                <a:gd name="connsiteY9" fmla="*/ 1594884 h 210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7386" h="2105247">
                  <a:moveTo>
                    <a:pt x="0" y="1594884"/>
                  </a:moveTo>
                  <a:lnTo>
                    <a:pt x="723014" y="85061"/>
                  </a:lnTo>
                  <a:lnTo>
                    <a:pt x="988828" y="308344"/>
                  </a:lnTo>
                  <a:lnTo>
                    <a:pt x="1307805" y="414670"/>
                  </a:lnTo>
                  <a:lnTo>
                    <a:pt x="1796903" y="414670"/>
                  </a:lnTo>
                  <a:lnTo>
                    <a:pt x="2041451" y="287079"/>
                  </a:lnTo>
                  <a:lnTo>
                    <a:pt x="2211572" y="85061"/>
                  </a:lnTo>
                  <a:lnTo>
                    <a:pt x="2477386" y="0"/>
                  </a:lnTo>
                  <a:lnTo>
                    <a:pt x="1743740" y="2105247"/>
                  </a:lnTo>
                  <a:lnTo>
                    <a:pt x="0" y="1594884"/>
                  </a:lnTo>
                  <a:close/>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CuadroTexto 26">
              <a:extLst>
                <a:ext uri="{FF2B5EF4-FFF2-40B4-BE49-F238E27FC236}">
                  <a16:creationId xmlns:a16="http://schemas.microsoft.com/office/drawing/2014/main" id="{E0246969-6E3F-4994-A62B-86B59A124A88}"/>
                </a:ext>
              </a:extLst>
            </p:cNvPr>
            <p:cNvSpPr txBox="1"/>
            <p:nvPr/>
          </p:nvSpPr>
          <p:spPr>
            <a:xfrm rot="21162578">
              <a:off x="2494672" y="977594"/>
              <a:ext cx="1005073" cy="646331"/>
            </a:xfrm>
            <a:prstGeom prst="rect">
              <a:avLst/>
            </a:prstGeom>
            <a:noFill/>
          </p:spPr>
          <p:txBody>
            <a:bodyPr wrap="square" rtlCol="0">
              <a:spAutoFit/>
            </a:bodyPr>
            <a:lstStyle/>
            <a:p>
              <a:r>
                <a:rPr lang="es-EC" b="1" dirty="0">
                  <a:solidFill>
                    <a:srgbClr val="92D050"/>
                  </a:solidFill>
                </a:rPr>
                <a:t>ÁREA VERDE</a:t>
              </a:r>
            </a:p>
          </p:txBody>
        </p:sp>
        <p:sp>
          <p:nvSpPr>
            <p:cNvPr id="28" name="Forma libre: forma 27">
              <a:extLst>
                <a:ext uri="{FF2B5EF4-FFF2-40B4-BE49-F238E27FC236}">
                  <a16:creationId xmlns:a16="http://schemas.microsoft.com/office/drawing/2014/main" id="{B13CCF25-7E3B-4001-A0BA-34E6DB997EF2}"/>
                </a:ext>
              </a:extLst>
            </p:cNvPr>
            <p:cNvSpPr/>
            <p:nvPr/>
          </p:nvSpPr>
          <p:spPr>
            <a:xfrm>
              <a:off x="361507" y="5114260"/>
              <a:ext cx="1073888" cy="839973"/>
            </a:xfrm>
            <a:custGeom>
              <a:avLst/>
              <a:gdLst>
                <a:gd name="connsiteX0" fmla="*/ 861237 w 1073888"/>
                <a:gd name="connsiteY0" fmla="*/ 839973 h 839973"/>
                <a:gd name="connsiteX1" fmla="*/ 0 w 1073888"/>
                <a:gd name="connsiteY1" fmla="*/ 457200 h 839973"/>
                <a:gd name="connsiteX2" fmla="*/ 202019 w 1073888"/>
                <a:gd name="connsiteY2" fmla="*/ 0 h 839973"/>
                <a:gd name="connsiteX3" fmla="*/ 1073888 w 1073888"/>
                <a:gd name="connsiteY3" fmla="*/ 212652 h 839973"/>
                <a:gd name="connsiteX4" fmla="*/ 861237 w 1073888"/>
                <a:gd name="connsiteY4" fmla="*/ 839973 h 839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888" h="839973">
                  <a:moveTo>
                    <a:pt x="861237" y="839973"/>
                  </a:moveTo>
                  <a:lnTo>
                    <a:pt x="0" y="457200"/>
                  </a:lnTo>
                  <a:lnTo>
                    <a:pt x="202019" y="0"/>
                  </a:lnTo>
                  <a:lnTo>
                    <a:pt x="1073888" y="212652"/>
                  </a:lnTo>
                  <a:lnTo>
                    <a:pt x="861237" y="839973"/>
                  </a:lnTo>
                  <a:close/>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CuadroTexto 28">
              <a:extLst>
                <a:ext uri="{FF2B5EF4-FFF2-40B4-BE49-F238E27FC236}">
                  <a16:creationId xmlns:a16="http://schemas.microsoft.com/office/drawing/2014/main" id="{39F80E98-783D-4DA1-AE03-8EF6B1DF8C00}"/>
                </a:ext>
              </a:extLst>
            </p:cNvPr>
            <p:cNvSpPr txBox="1"/>
            <p:nvPr/>
          </p:nvSpPr>
          <p:spPr>
            <a:xfrm rot="21162578">
              <a:off x="586406" y="5176621"/>
              <a:ext cx="1005073" cy="523220"/>
            </a:xfrm>
            <a:prstGeom prst="rect">
              <a:avLst/>
            </a:prstGeom>
            <a:noFill/>
          </p:spPr>
          <p:txBody>
            <a:bodyPr wrap="square" rtlCol="0">
              <a:spAutoFit/>
            </a:bodyPr>
            <a:lstStyle/>
            <a:p>
              <a:r>
                <a:rPr lang="es-EC" sz="1400" b="1" dirty="0">
                  <a:solidFill>
                    <a:srgbClr val="92D050"/>
                  </a:solidFill>
                </a:rPr>
                <a:t>ÁREA VERDE</a:t>
              </a:r>
            </a:p>
          </p:txBody>
        </p:sp>
        <p:sp>
          <p:nvSpPr>
            <p:cNvPr id="30" name="Forma libre: forma 29">
              <a:extLst>
                <a:ext uri="{FF2B5EF4-FFF2-40B4-BE49-F238E27FC236}">
                  <a16:creationId xmlns:a16="http://schemas.microsoft.com/office/drawing/2014/main" id="{BBF669CF-7243-4084-A253-07BA4FFA9C77}"/>
                </a:ext>
              </a:extLst>
            </p:cNvPr>
            <p:cNvSpPr/>
            <p:nvPr/>
          </p:nvSpPr>
          <p:spPr>
            <a:xfrm>
              <a:off x="1254642" y="5188688"/>
              <a:ext cx="2381693" cy="1552354"/>
            </a:xfrm>
            <a:custGeom>
              <a:avLst/>
              <a:gdLst>
                <a:gd name="connsiteX0" fmla="*/ 1020725 w 2381693"/>
                <a:gd name="connsiteY0" fmla="*/ 0 h 1552354"/>
                <a:gd name="connsiteX1" fmla="*/ 2381693 w 2381693"/>
                <a:gd name="connsiteY1" fmla="*/ 595424 h 1552354"/>
                <a:gd name="connsiteX2" fmla="*/ 1828800 w 2381693"/>
                <a:gd name="connsiteY2" fmla="*/ 1552354 h 1552354"/>
                <a:gd name="connsiteX3" fmla="*/ 0 w 2381693"/>
                <a:gd name="connsiteY3" fmla="*/ 776177 h 1552354"/>
                <a:gd name="connsiteX4" fmla="*/ 223284 w 2381693"/>
                <a:gd name="connsiteY4" fmla="*/ 138224 h 1552354"/>
                <a:gd name="connsiteX5" fmla="*/ 893135 w 2381693"/>
                <a:gd name="connsiteY5" fmla="*/ 255182 h 1552354"/>
                <a:gd name="connsiteX6" fmla="*/ 1020725 w 2381693"/>
                <a:gd name="connsiteY6" fmla="*/ 0 h 155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1693" h="1552354">
                  <a:moveTo>
                    <a:pt x="1020725" y="0"/>
                  </a:moveTo>
                  <a:lnTo>
                    <a:pt x="2381693" y="595424"/>
                  </a:lnTo>
                  <a:lnTo>
                    <a:pt x="1828800" y="1552354"/>
                  </a:lnTo>
                  <a:lnTo>
                    <a:pt x="0" y="776177"/>
                  </a:lnTo>
                  <a:lnTo>
                    <a:pt x="223284" y="138224"/>
                  </a:lnTo>
                  <a:lnTo>
                    <a:pt x="893135" y="255182"/>
                  </a:lnTo>
                  <a:lnTo>
                    <a:pt x="1020725" y="0"/>
                  </a:ln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CuadroTexto 30">
              <a:extLst>
                <a:ext uri="{FF2B5EF4-FFF2-40B4-BE49-F238E27FC236}">
                  <a16:creationId xmlns:a16="http://schemas.microsoft.com/office/drawing/2014/main" id="{78420DE6-829D-49EF-85BB-F0CDAC07C547}"/>
                </a:ext>
              </a:extLst>
            </p:cNvPr>
            <p:cNvSpPr txBox="1"/>
            <p:nvPr/>
          </p:nvSpPr>
          <p:spPr>
            <a:xfrm rot="21162578">
              <a:off x="1743694" y="5583747"/>
              <a:ext cx="1888080" cy="523220"/>
            </a:xfrm>
            <a:prstGeom prst="rect">
              <a:avLst/>
            </a:prstGeom>
            <a:noFill/>
          </p:spPr>
          <p:txBody>
            <a:bodyPr wrap="square" rtlCol="0">
              <a:spAutoFit/>
            </a:bodyPr>
            <a:lstStyle/>
            <a:p>
              <a:r>
                <a:rPr lang="es-EC" sz="1400" b="1" dirty="0">
                  <a:solidFill>
                    <a:schemeClr val="accent2"/>
                  </a:solidFill>
                </a:rPr>
                <a:t>ÁREA ADMINISTRATIVA</a:t>
              </a:r>
            </a:p>
          </p:txBody>
        </p:sp>
        <p:sp>
          <p:nvSpPr>
            <p:cNvPr id="32" name="Forma libre: forma 31">
              <a:extLst>
                <a:ext uri="{FF2B5EF4-FFF2-40B4-BE49-F238E27FC236}">
                  <a16:creationId xmlns:a16="http://schemas.microsoft.com/office/drawing/2014/main" id="{409A3E0D-D504-45BA-A36F-1C34B3016C20}"/>
                </a:ext>
              </a:extLst>
            </p:cNvPr>
            <p:cNvSpPr/>
            <p:nvPr/>
          </p:nvSpPr>
          <p:spPr>
            <a:xfrm>
              <a:off x="2913321" y="2743200"/>
              <a:ext cx="2009553" cy="3009014"/>
            </a:xfrm>
            <a:custGeom>
              <a:avLst/>
              <a:gdLst>
                <a:gd name="connsiteX0" fmla="*/ 499730 w 2009553"/>
                <a:gd name="connsiteY0" fmla="*/ 0 h 3009014"/>
                <a:gd name="connsiteX1" fmla="*/ 2009553 w 2009553"/>
                <a:gd name="connsiteY1" fmla="*/ 669851 h 3009014"/>
                <a:gd name="connsiteX2" fmla="*/ 733646 w 2009553"/>
                <a:gd name="connsiteY2" fmla="*/ 3009014 h 3009014"/>
                <a:gd name="connsiteX3" fmla="*/ 63795 w 2009553"/>
                <a:gd name="connsiteY3" fmla="*/ 2721935 h 3009014"/>
                <a:gd name="connsiteX4" fmla="*/ 393405 w 2009553"/>
                <a:gd name="connsiteY4" fmla="*/ 1881963 h 3009014"/>
                <a:gd name="connsiteX5" fmla="*/ 318977 w 2009553"/>
                <a:gd name="connsiteY5" fmla="*/ 1839433 h 3009014"/>
                <a:gd name="connsiteX6" fmla="*/ 542260 w 2009553"/>
                <a:gd name="connsiteY6" fmla="*/ 1329070 h 3009014"/>
                <a:gd name="connsiteX7" fmla="*/ 0 w 2009553"/>
                <a:gd name="connsiteY7" fmla="*/ 1073888 h 3009014"/>
                <a:gd name="connsiteX8" fmla="*/ 499730 w 2009553"/>
                <a:gd name="connsiteY8" fmla="*/ 0 h 300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9553" h="3009014">
                  <a:moveTo>
                    <a:pt x="499730" y="0"/>
                  </a:moveTo>
                  <a:lnTo>
                    <a:pt x="2009553" y="669851"/>
                  </a:lnTo>
                  <a:lnTo>
                    <a:pt x="733646" y="3009014"/>
                  </a:lnTo>
                  <a:lnTo>
                    <a:pt x="63795" y="2721935"/>
                  </a:lnTo>
                  <a:lnTo>
                    <a:pt x="393405" y="1881963"/>
                  </a:lnTo>
                  <a:lnTo>
                    <a:pt x="318977" y="1839433"/>
                  </a:lnTo>
                  <a:lnTo>
                    <a:pt x="542260" y="1329070"/>
                  </a:lnTo>
                  <a:lnTo>
                    <a:pt x="0" y="1073888"/>
                  </a:lnTo>
                  <a:lnTo>
                    <a:pt x="499730" y="0"/>
                  </a:lnTo>
                  <a:close/>
                </a:path>
              </a:pathLst>
            </a:cu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CuadroTexto 32">
              <a:extLst>
                <a:ext uri="{FF2B5EF4-FFF2-40B4-BE49-F238E27FC236}">
                  <a16:creationId xmlns:a16="http://schemas.microsoft.com/office/drawing/2014/main" id="{562A605E-A254-4E56-AC85-E07332C89CD2}"/>
                </a:ext>
              </a:extLst>
            </p:cNvPr>
            <p:cNvSpPr txBox="1"/>
            <p:nvPr/>
          </p:nvSpPr>
          <p:spPr>
            <a:xfrm rot="233394">
              <a:off x="3529272" y="3363289"/>
              <a:ext cx="1156066" cy="1015663"/>
            </a:xfrm>
            <a:prstGeom prst="rect">
              <a:avLst/>
            </a:prstGeom>
            <a:noFill/>
            <a:ln>
              <a:noFill/>
            </a:ln>
          </p:spPr>
          <p:txBody>
            <a:bodyPr wrap="square" rtlCol="0">
              <a:spAutoFit/>
            </a:bodyPr>
            <a:lstStyle/>
            <a:p>
              <a:r>
                <a:rPr lang="es-EC" sz="2000" b="1" dirty="0">
                  <a:solidFill>
                    <a:schemeClr val="accent4"/>
                  </a:solidFill>
                </a:rPr>
                <a:t>ÁREA DE APOYO</a:t>
              </a:r>
            </a:p>
          </p:txBody>
        </p:sp>
        <p:sp>
          <p:nvSpPr>
            <p:cNvPr id="34" name="CuadroTexto 33">
              <a:extLst>
                <a:ext uri="{FF2B5EF4-FFF2-40B4-BE49-F238E27FC236}">
                  <a16:creationId xmlns:a16="http://schemas.microsoft.com/office/drawing/2014/main" id="{267257D4-0EA4-464E-B808-C687A13F2C52}"/>
                </a:ext>
              </a:extLst>
            </p:cNvPr>
            <p:cNvSpPr txBox="1"/>
            <p:nvPr/>
          </p:nvSpPr>
          <p:spPr>
            <a:xfrm rot="21162578">
              <a:off x="2575251" y="4394887"/>
              <a:ext cx="1005073" cy="523220"/>
            </a:xfrm>
            <a:prstGeom prst="rect">
              <a:avLst/>
            </a:prstGeom>
            <a:noFill/>
          </p:spPr>
          <p:txBody>
            <a:bodyPr wrap="square" rtlCol="0">
              <a:spAutoFit/>
            </a:bodyPr>
            <a:lstStyle/>
            <a:p>
              <a:r>
                <a:rPr lang="es-EC" sz="1400" b="1" dirty="0">
                  <a:solidFill>
                    <a:srgbClr val="92D050"/>
                  </a:solidFill>
                </a:rPr>
                <a:t>ÁREA VERDE</a:t>
              </a:r>
            </a:p>
          </p:txBody>
        </p:sp>
      </p:grpSp>
      <p:grpSp>
        <p:nvGrpSpPr>
          <p:cNvPr id="61" name="Grupo 60">
            <a:extLst>
              <a:ext uri="{FF2B5EF4-FFF2-40B4-BE49-F238E27FC236}">
                <a16:creationId xmlns:a16="http://schemas.microsoft.com/office/drawing/2014/main" id="{A5040489-957C-498E-BD70-898AF5B0CF41}"/>
              </a:ext>
            </a:extLst>
          </p:cNvPr>
          <p:cNvGrpSpPr/>
          <p:nvPr/>
        </p:nvGrpSpPr>
        <p:grpSpPr>
          <a:xfrm>
            <a:off x="6123807" y="1241778"/>
            <a:ext cx="6068193" cy="5648139"/>
            <a:chOff x="6123807" y="1241778"/>
            <a:chExt cx="6068193" cy="5648139"/>
          </a:xfrm>
        </p:grpSpPr>
        <p:pic>
          <p:nvPicPr>
            <p:cNvPr id="3" name="Imagen 2">
              <a:extLst>
                <a:ext uri="{FF2B5EF4-FFF2-40B4-BE49-F238E27FC236}">
                  <a16:creationId xmlns:a16="http://schemas.microsoft.com/office/drawing/2014/main" id="{0933A4F8-3970-4E3D-9101-78D5E34AEF3F}"/>
                </a:ext>
              </a:extLst>
            </p:cNvPr>
            <p:cNvPicPr>
              <a:picLocks noChangeAspect="1"/>
            </p:cNvPicPr>
            <p:nvPr/>
          </p:nvPicPr>
          <p:blipFill rotWithShape="1">
            <a:blip r:embed="rId3"/>
            <a:srcRect l="62315" t="70242" r="24630" b="13178"/>
            <a:stretch/>
          </p:blipFill>
          <p:spPr>
            <a:xfrm>
              <a:off x="6123807" y="1241778"/>
              <a:ext cx="6068193" cy="5648139"/>
            </a:xfrm>
            <a:prstGeom prst="rect">
              <a:avLst/>
            </a:prstGeom>
          </p:spPr>
        </p:pic>
        <p:sp>
          <p:nvSpPr>
            <p:cNvPr id="57" name="Forma libre: forma 56">
              <a:extLst>
                <a:ext uri="{FF2B5EF4-FFF2-40B4-BE49-F238E27FC236}">
                  <a16:creationId xmlns:a16="http://schemas.microsoft.com/office/drawing/2014/main" id="{8DE8007F-4F10-4752-BFEF-26D0CE7B5A6C}"/>
                </a:ext>
              </a:extLst>
            </p:cNvPr>
            <p:cNvSpPr/>
            <p:nvPr/>
          </p:nvSpPr>
          <p:spPr>
            <a:xfrm>
              <a:off x="7247467" y="1919111"/>
              <a:ext cx="643466" cy="1444978"/>
            </a:xfrm>
            <a:custGeom>
              <a:avLst/>
              <a:gdLst>
                <a:gd name="connsiteX0" fmla="*/ 0 w 643466"/>
                <a:gd name="connsiteY0" fmla="*/ 1264356 h 1444978"/>
                <a:gd name="connsiteX1" fmla="*/ 282222 w 643466"/>
                <a:gd name="connsiteY1" fmla="*/ 0 h 1444978"/>
                <a:gd name="connsiteX2" fmla="*/ 643466 w 643466"/>
                <a:gd name="connsiteY2" fmla="*/ 135467 h 1444978"/>
                <a:gd name="connsiteX3" fmla="*/ 338666 w 643466"/>
                <a:gd name="connsiteY3" fmla="*/ 1444978 h 1444978"/>
                <a:gd name="connsiteX4" fmla="*/ 0 w 643466"/>
                <a:gd name="connsiteY4" fmla="*/ 1264356 h 144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466" h="1444978">
                  <a:moveTo>
                    <a:pt x="0" y="1264356"/>
                  </a:moveTo>
                  <a:lnTo>
                    <a:pt x="282222" y="0"/>
                  </a:lnTo>
                  <a:lnTo>
                    <a:pt x="643466" y="135467"/>
                  </a:lnTo>
                  <a:lnTo>
                    <a:pt x="338666" y="1444978"/>
                  </a:lnTo>
                  <a:lnTo>
                    <a:pt x="0" y="1264356"/>
                  </a:lnTo>
                  <a:close/>
                </a:path>
              </a:pathLst>
            </a:custGeom>
            <a:pattFill prst="ltUpDiag">
              <a:fgClr>
                <a:srgbClr val="FF0000"/>
              </a:fgClr>
              <a:bgClr>
                <a:schemeClr val="bg1"/>
              </a:bgClr>
            </a:patt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8" name="Forma libre: forma 57">
              <a:extLst>
                <a:ext uri="{FF2B5EF4-FFF2-40B4-BE49-F238E27FC236}">
                  <a16:creationId xmlns:a16="http://schemas.microsoft.com/office/drawing/2014/main" id="{1C58D491-170D-4D32-98B4-11524B80ECD4}"/>
                </a:ext>
              </a:extLst>
            </p:cNvPr>
            <p:cNvSpPr/>
            <p:nvPr/>
          </p:nvSpPr>
          <p:spPr>
            <a:xfrm>
              <a:off x="8805333" y="2156178"/>
              <a:ext cx="1162756" cy="1151466"/>
            </a:xfrm>
            <a:custGeom>
              <a:avLst/>
              <a:gdLst>
                <a:gd name="connsiteX0" fmla="*/ 0 w 1162756"/>
                <a:gd name="connsiteY0" fmla="*/ 496711 h 1151466"/>
                <a:gd name="connsiteX1" fmla="*/ 169334 w 1162756"/>
                <a:gd name="connsiteY1" fmla="*/ 0 h 1151466"/>
                <a:gd name="connsiteX2" fmla="*/ 1162756 w 1162756"/>
                <a:gd name="connsiteY2" fmla="*/ 677333 h 1151466"/>
                <a:gd name="connsiteX3" fmla="*/ 1004711 w 1162756"/>
                <a:gd name="connsiteY3" fmla="*/ 1151466 h 1151466"/>
                <a:gd name="connsiteX4" fmla="*/ 0 w 1162756"/>
                <a:gd name="connsiteY4" fmla="*/ 496711 h 11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756" h="1151466">
                  <a:moveTo>
                    <a:pt x="0" y="496711"/>
                  </a:moveTo>
                  <a:lnTo>
                    <a:pt x="169334" y="0"/>
                  </a:lnTo>
                  <a:lnTo>
                    <a:pt x="1162756" y="677333"/>
                  </a:lnTo>
                  <a:lnTo>
                    <a:pt x="1004711" y="1151466"/>
                  </a:lnTo>
                  <a:lnTo>
                    <a:pt x="0" y="496711"/>
                  </a:lnTo>
                  <a:close/>
                </a:path>
              </a:pathLst>
            </a:custGeom>
            <a:pattFill prst="ltUpDiag">
              <a:fgClr>
                <a:srgbClr val="FF0000"/>
              </a:fgClr>
              <a:bgClr>
                <a:schemeClr val="bg1"/>
              </a:bgClr>
            </a:patt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Forma libre: forma 58">
              <a:extLst>
                <a:ext uri="{FF2B5EF4-FFF2-40B4-BE49-F238E27FC236}">
                  <a16:creationId xmlns:a16="http://schemas.microsoft.com/office/drawing/2014/main" id="{90E7B16D-73F0-4CAD-98EC-2CB30888E22F}"/>
                </a:ext>
              </a:extLst>
            </p:cNvPr>
            <p:cNvSpPr/>
            <p:nvPr/>
          </p:nvSpPr>
          <p:spPr>
            <a:xfrm>
              <a:off x="8952089" y="4143022"/>
              <a:ext cx="1016000" cy="1298222"/>
            </a:xfrm>
            <a:custGeom>
              <a:avLst/>
              <a:gdLst>
                <a:gd name="connsiteX0" fmla="*/ 0 w 1016000"/>
                <a:gd name="connsiteY0" fmla="*/ 982134 h 1298222"/>
                <a:gd name="connsiteX1" fmla="*/ 417689 w 1016000"/>
                <a:gd name="connsiteY1" fmla="*/ 0 h 1298222"/>
                <a:gd name="connsiteX2" fmla="*/ 711200 w 1016000"/>
                <a:gd name="connsiteY2" fmla="*/ 135467 h 1298222"/>
                <a:gd name="connsiteX3" fmla="*/ 620889 w 1016000"/>
                <a:gd name="connsiteY3" fmla="*/ 485422 h 1298222"/>
                <a:gd name="connsiteX4" fmla="*/ 1016000 w 1016000"/>
                <a:gd name="connsiteY4" fmla="*/ 699911 h 1298222"/>
                <a:gd name="connsiteX5" fmla="*/ 756355 w 1016000"/>
                <a:gd name="connsiteY5" fmla="*/ 1298222 h 1298222"/>
                <a:gd name="connsiteX6" fmla="*/ 417689 w 1016000"/>
                <a:gd name="connsiteY6" fmla="*/ 1049867 h 1298222"/>
                <a:gd name="connsiteX7" fmla="*/ 338667 w 1016000"/>
                <a:gd name="connsiteY7" fmla="*/ 1207911 h 1298222"/>
                <a:gd name="connsiteX8" fmla="*/ 0 w 1016000"/>
                <a:gd name="connsiteY8" fmla="*/ 982134 h 1298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000" h="1298222">
                  <a:moveTo>
                    <a:pt x="0" y="982134"/>
                  </a:moveTo>
                  <a:lnTo>
                    <a:pt x="417689" y="0"/>
                  </a:lnTo>
                  <a:lnTo>
                    <a:pt x="711200" y="135467"/>
                  </a:lnTo>
                  <a:lnTo>
                    <a:pt x="620889" y="485422"/>
                  </a:lnTo>
                  <a:lnTo>
                    <a:pt x="1016000" y="699911"/>
                  </a:lnTo>
                  <a:lnTo>
                    <a:pt x="756355" y="1298222"/>
                  </a:lnTo>
                  <a:lnTo>
                    <a:pt x="417689" y="1049867"/>
                  </a:lnTo>
                  <a:lnTo>
                    <a:pt x="338667" y="1207911"/>
                  </a:lnTo>
                  <a:lnTo>
                    <a:pt x="0" y="982134"/>
                  </a:lnTo>
                  <a:close/>
                </a:path>
              </a:pathLst>
            </a:custGeom>
            <a:pattFill prst="ltUpDiag">
              <a:fgClr>
                <a:srgbClr val="00B050"/>
              </a:fgClr>
              <a:bgClr>
                <a:schemeClr val="bg1"/>
              </a:bgClr>
            </a:patt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60" name="Título 3">
            <a:extLst>
              <a:ext uri="{FF2B5EF4-FFF2-40B4-BE49-F238E27FC236}">
                <a16:creationId xmlns:a16="http://schemas.microsoft.com/office/drawing/2014/main" id="{72A5476A-E69B-444D-AC56-A6FD3852A812}"/>
              </a:ext>
            </a:extLst>
          </p:cNvPr>
          <p:cNvSpPr txBox="1">
            <a:spLocks/>
          </p:cNvSpPr>
          <p:nvPr/>
        </p:nvSpPr>
        <p:spPr>
          <a:xfrm>
            <a:off x="6095999" y="648114"/>
            <a:ext cx="6096000"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dirty="0">
                <a:solidFill>
                  <a:srgbClr val="002060"/>
                </a:solidFill>
                <a:latin typeface="+mn-lt"/>
              </a:rPr>
              <a:t>OFICINAS Y DORMITORIOS</a:t>
            </a:r>
          </a:p>
        </p:txBody>
      </p:sp>
    </p:spTree>
    <p:extLst>
      <p:ext uri="{BB962C8B-B14F-4D97-AF65-F5344CB8AC3E}">
        <p14:creationId xmlns:p14="http://schemas.microsoft.com/office/powerpoint/2010/main" val="1027263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a:extLst>
              <a:ext uri="{FF2B5EF4-FFF2-40B4-BE49-F238E27FC236}">
                <a16:creationId xmlns:a16="http://schemas.microsoft.com/office/drawing/2014/main" id="{F50ED9C4-9123-440A-966F-9C50D153F7EA}"/>
              </a:ext>
            </a:extLst>
          </p:cNvPr>
          <p:cNvGrpSpPr/>
          <p:nvPr/>
        </p:nvGrpSpPr>
        <p:grpSpPr>
          <a:xfrm>
            <a:off x="0" y="-9389"/>
            <a:ext cx="7166559" cy="6867389"/>
            <a:chOff x="0" y="-9389"/>
            <a:chExt cx="7166559" cy="6867389"/>
          </a:xfrm>
        </p:grpSpPr>
        <p:grpSp>
          <p:nvGrpSpPr>
            <p:cNvPr id="18" name="Grupo 17">
              <a:extLst>
                <a:ext uri="{FF2B5EF4-FFF2-40B4-BE49-F238E27FC236}">
                  <a16:creationId xmlns:a16="http://schemas.microsoft.com/office/drawing/2014/main" id="{AE9C2B8C-C3C9-43B1-85AC-9B7A2BD22CCE}"/>
                </a:ext>
              </a:extLst>
            </p:cNvPr>
            <p:cNvGrpSpPr/>
            <p:nvPr/>
          </p:nvGrpSpPr>
          <p:grpSpPr>
            <a:xfrm>
              <a:off x="0" y="-9389"/>
              <a:ext cx="7166559" cy="6867389"/>
              <a:chOff x="-2076573" y="-6662001"/>
              <a:chExt cx="7166559" cy="6867389"/>
            </a:xfrm>
          </p:grpSpPr>
          <p:grpSp>
            <p:nvGrpSpPr>
              <p:cNvPr id="14" name="Grupo 13">
                <a:extLst>
                  <a:ext uri="{FF2B5EF4-FFF2-40B4-BE49-F238E27FC236}">
                    <a16:creationId xmlns:a16="http://schemas.microsoft.com/office/drawing/2014/main" id="{07D897F9-95A6-49E2-8A5E-2048F9CD79B2}"/>
                  </a:ext>
                </a:extLst>
              </p:cNvPr>
              <p:cNvGrpSpPr/>
              <p:nvPr/>
            </p:nvGrpSpPr>
            <p:grpSpPr>
              <a:xfrm>
                <a:off x="-2076573" y="-6662001"/>
                <a:ext cx="7166559" cy="6867389"/>
                <a:chOff x="282011" y="948583"/>
                <a:chExt cx="7166559" cy="6867389"/>
              </a:xfrm>
            </p:grpSpPr>
            <p:grpSp>
              <p:nvGrpSpPr>
                <p:cNvPr id="12" name="Grupo 11">
                  <a:extLst>
                    <a:ext uri="{FF2B5EF4-FFF2-40B4-BE49-F238E27FC236}">
                      <a16:creationId xmlns:a16="http://schemas.microsoft.com/office/drawing/2014/main" id="{424F6F81-6040-4BC0-A45E-80BBF4BA67FF}"/>
                    </a:ext>
                  </a:extLst>
                </p:cNvPr>
                <p:cNvGrpSpPr/>
                <p:nvPr/>
              </p:nvGrpSpPr>
              <p:grpSpPr>
                <a:xfrm>
                  <a:off x="282011" y="948583"/>
                  <a:ext cx="7166559" cy="6867389"/>
                  <a:chOff x="-2462596" y="2255028"/>
                  <a:chExt cx="7166559" cy="6867389"/>
                </a:xfrm>
              </p:grpSpPr>
              <p:grpSp>
                <p:nvGrpSpPr>
                  <p:cNvPr id="10" name="Grupo 9">
                    <a:extLst>
                      <a:ext uri="{FF2B5EF4-FFF2-40B4-BE49-F238E27FC236}">
                        <a16:creationId xmlns:a16="http://schemas.microsoft.com/office/drawing/2014/main" id="{5A98DC7F-0727-4D8E-BF2B-D9CBE804AA6D}"/>
                      </a:ext>
                    </a:extLst>
                  </p:cNvPr>
                  <p:cNvGrpSpPr/>
                  <p:nvPr/>
                </p:nvGrpSpPr>
                <p:grpSpPr>
                  <a:xfrm>
                    <a:off x="-2462596" y="2255028"/>
                    <a:ext cx="7166559" cy="6867389"/>
                    <a:chOff x="-2462596" y="2255028"/>
                    <a:chExt cx="7166559" cy="6867389"/>
                  </a:xfrm>
                </p:grpSpPr>
                <p:pic>
                  <p:nvPicPr>
                    <p:cNvPr id="2" name="Imagen 1">
                      <a:extLst>
                        <a:ext uri="{FF2B5EF4-FFF2-40B4-BE49-F238E27FC236}">
                          <a16:creationId xmlns:a16="http://schemas.microsoft.com/office/drawing/2014/main" id="{A32891DC-1D3D-4C08-94E2-B186C507E172}"/>
                        </a:ext>
                      </a:extLst>
                    </p:cNvPr>
                    <p:cNvPicPr>
                      <a:picLocks noChangeAspect="1"/>
                    </p:cNvPicPr>
                    <p:nvPr/>
                  </p:nvPicPr>
                  <p:blipFill rotWithShape="1">
                    <a:blip r:embed="rId2"/>
                    <a:srcRect l="13344" t="6201" r="40695" b="15505"/>
                    <a:stretch/>
                  </p:blipFill>
                  <p:spPr>
                    <a:xfrm>
                      <a:off x="-2462596" y="2255028"/>
                      <a:ext cx="7166559" cy="6867389"/>
                    </a:xfrm>
                    <a:prstGeom prst="rect">
                      <a:avLst/>
                    </a:prstGeom>
                  </p:spPr>
                </p:pic>
                <p:sp>
                  <p:nvSpPr>
                    <p:cNvPr id="8" name="Forma libre: forma 7">
                      <a:extLst>
                        <a:ext uri="{FF2B5EF4-FFF2-40B4-BE49-F238E27FC236}">
                          <a16:creationId xmlns:a16="http://schemas.microsoft.com/office/drawing/2014/main" id="{02F9DA71-2186-4378-AF6C-4E7BA00086FD}"/>
                        </a:ext>
                      </a:extLst>
                    </p:cNvPr>
                    <p:cNvSpPr/>
                    <p:nvPr/>
                  </p:nvSpPr>
                  <p:spPr>
                    <a:xfrm>
                      <a:off x="-626806" y="2293374"/>
                      <a:ext cx="2625212" cy="3664974"/>
                    </a:xfrm>
                    <a:custGeom>
                      <a:avLst/>
                      <a:gdLst>
                        <a:gd name="connsiteX0" fmla="*/ 0 w 2580968"/>
                        <a:gd name="connsiteY0" fmla="*/ 2868561 h 3664974"/>
                        <a:gd name="connsiteX1" fmla="*/ 560439 w 2580968"/>
                        <a:gd name="connsiteY1" fmla="*/ 1519084 h 3664974"/>
                        <a:gd name="connsiteX2" fmla="*/ 589935 w 2580968"/>
                        <a:gd name="connsiteY2" fmla="*/ 1364226 h 3664974"/>
                        <a:gd name="connsiteX3" fmla="*/ 715297 w 2580968"/>
                        <a:gd name="connsiteY3" fmla="*/ 1216742 h 3664974"/>
                        <a:gd name="connsiteX4" fmla="*/ 752168 w 2580968"/>
                        <a:gd name="connsiteY4" fmla="*/ 1076632 h 3664974"/>
                        <a:gd name="connsiteX5" fmla="*/ 811161 w 2580968"/>
                        <a:gd name="connsiteY5" fmla="*/ 973394 h 3664974"/>
                        <a:gd name="connsiteX6" fmla="*/ 811161 w 2580968"/>
                        <a:gd name="connsiteY6" fmla="*/ 855407 h 3664974"/>
                        <a:gd name="connsiteX7" fmla="*/ 1216742 w 2580968"/>
                        <a:gd name="connsiteY7" fmla="*/ 0 h 3664974"/>
                        <a:gd name="connsiteX8" fmla="*/ 1305232 w 2580968"/>
                        <a:gd name="connsiteY8" fmla="*/ 0 h 3664974"/>
                        <a:gd name="connsiteX9" fmla="*/ 1327355 w 2580968"/>
                        <a:gd name="connsiteY9" fmla="*/ 110613 h 3664974"/>
                        <a:gd name="connsiteX10" fmla="*/ 1504335 w 2580968"/>
                        <a:gd name="connsiteY10" fmla="*/ 176981 h 3664974"/>
                        <a:gd name="connsiteX11" fmla="*/ 1806677 w 2580968"/>
                        <a:gd name="connsiteY11" fmla="*/ 169607 h 3664974"/>
                        <a:gd name="connsiteX12" fmla="*/ 1991032 w 2580968"/>
                        <a:gd name="connsiteY12" fmla="*/ 51620 h 3664974"/>
                        <a:gd name="connsiteX13" fmla="*/ 2160639 w 2580968"/>
                        <a:gd name="connsiteY13" fmla="*/ 14749 h 3664974"/>
                        <a:gd name="connsiteX14" fmla="*/ 1725561 w 2580968"/>
                        <a:gd name="connsiteY14" fmla="*/ 1275736 h 3664974"/>
                        <a:gd name="connsiteX15" fmla="*/ 2580968 w 2580968"/>
                        <a:gd name="connsiteY15" fmla="*/ 1651820 h 3664974"/>
                        <a:gd name="connsiteX16" fmla="*/ 1511710 w 2580968"/>
                        <a:gd name="connsiteY16" fmla="*/ 3664974 h 3664974"/>
                        <a:gd name="connsiteX17" fmla="*/ 811161 w 2580968"/>
                        <a:gd name="connsiteY17" fmla="*/ 3252020 h 3664974"/>
                        <a:gd name="connsiteX18" fmla="*/ 0 w 2580968"/>
                        <a:gd name="connsiteY18" fmla="*/ 2868561 h 36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80968" h="3664974">
                          <a:moveTo>
                            <a:pt x="0" y="2868561"/>
                          </a:moveTo>
                          <a:lnTo>
                            <a:pt x="560439" y="1519084"/>
                          </a:lnTo>
                          <a:lnTo>
                            <a:pt x="589935" y="1364226"/>
                          </a:lnTo>
                          <a:lnTo>
                            <a:pt x="715297" y="1216742"/>
                          </a:lnTo>
                          <a:lnTo>
                            <a:pt x="752168" y="1076632"/>
                          </a:lnTo>
                          <a:lnTo>
                            <a:pt x="811161" y="973394"/>
                          </a:lnTo>
                          <a:lnTo>
                            <a:pt x="811161" y="855407"/>
                          </a:lnTo>
                          <a:lnTo>
                            <a:pt x="1216742" y="0"/>
                          </a:lnTo>
                          <a:lnTo>
                            <a:pt x="1305232" y="0"/>
                          </a:lnTo>
                          <a:lnTo>
                            <a:pt x="1327355" y="110613"/>
                          </a:lnTo>
                          <a:lnTo>
                            <a:pt x="1504335" y="176981"/>
                          </a:lnTo>
                          <a:lnTo>
                            <a:pt x="1806677" y="169607"/>
                          </a:lnTo>
                          <a:lnTo>
                            <a:pt x="1991032" y="51620"/>
                          </a:lnTo>
                          <a:lnTo>
                            <a:pt x="2160639" y="14749"/>
                          </a:lnTo>
                          <a:lnTo>
                            <a:pt x="1725561" y="1275736"/>
                          </a:lnTo>
                          <a:lnTo>
                            <a:pt x="2580968" y="1651820"/>
                          </a:lnTo>
                          <a:lnTo>
                            <a:pt x="1511710" y="3664974"/>
                          </a:lnTo>
                          <a:lnTo>
                            <a:pt x="811161" y="3252020"/>
                          </a:lnTo>
                          <a:lnTo>
                            <a:pt x="0" y="2868561"/>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Forma libre: forma 8">
                      <a:extLst>
                        <a:ext uri="{FF2B5EF4-FFF2-40B4-BE49-F238E27FC236}">
                          <a16:creationId xmlns:a16="http://schemas.microsoft.com/office/drawing/2014/main" id="{583A69C4-F4C4-49AE-8705-7F75FE1C7675}"/>
                        </a:ext>
                      </a:extLst>
                    </p:cNvPr>
                    <p:cNvSpPr/>
                    <p:nvPr/>
                  </p:nvSpPr>
                  <p:spPr>
                    <a:xfrm>
                      <a:off x="936523" y="3959942"/>
                      <a:ext cx="3517490" cy="2979174"/>
                    </a:xfrm>
                    <a:custGeom>
                      <a:avLst/>
                      <a:gdLst>
                        <a:gd name="connsiteX0" fmla="*/ 1076632 w 3517490"/>
                        <a:gd name="connsiteY0" fmla="*/ 0 h 2979174"/>
                        <a:gd name="connsiteX1" fmla="*/ 3517490 w 3517490"/>
                        <a:gd name="connsiteY1" fmla="*/ 1054510 h 2979174"/>
                        <a:gd name="connsiteX2" fmla="*/ 2794819 w 3517490"/>
                        <a:gd name="connsiteY2" fmla="*/ 2094271 h 2979174"/>
                        <a:gd name="connsiteX3" fmla="*/ 1895167 w 3517490"/>
                        <a:gd name="connsiteY3" fmla="*/ 1703439 h 2979174"/>
                        <a:gd name="connsiteX4" fmla="*/ 1334729 w 3517490"/>
                        <a:gd name="connsiteY4" fmla="*/ 2979174 h 2979174"/>
                        <a:gd name="connsiteX5" fmla="*/ 0 w 3517490"/>
                        <a:gd name="connsiteY5" fmla="*/ 2020529 h 2979174"/>
                        <a:gd name="connsiteX6" fmla="*/ 1076632 w 3517490"/>
                        <a:gd name="connsiteY6" fmla="*/ 0 h 297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7490" h="2979174">
                          <a:moveTo>
                            <a:pt x="1076632" y="0"/>
                          </a:moveTo>
                          <a:lnTo>
                            <a:pt x="3517490" y="1054510"/>
                          </a:lnTo>
                          <a:lnTo>
                            <a:pt x="2794819" y="2094271"/>
                          </a:lnTo>
                          <a:lnTo>
                            <a:pt x="1895167" y="1703439"/>
                          </a:lnTo>
                          <a:lnTo>
                            <a:pt x="1334729" y="2979174"/>
                          </a:lnTo>
                          <a:lnTo>
                            <a:pt x="0" y="2020529"/>
                          </a:lnTo>
                          <a:lnTo>
                            <a:pt x="1076632" y="0"/>
                          </a:lnTo>
                          <a:close/>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1" name="Forma libre: forma 10">
                    <a:extLst>
                      <a:ext uri="{FF2B5EF4-FFF2-40B4-BE49-F238E27FC236}">
                        <a16:creationId xmlns:a16="http://schemas.microsoft.com/office/drawing/2014/main" id="{84CD9C67-5520-4A0C-8599-B4CE3837AE1F}"/>
                      </a:ext>
                    </a:extLst>
                  </p:cNvPr>
                  <p:cNvSpPr/>
                  <p:nvPr/>
                </p:nvSpPr>
                <p:spPr>
                  <a:xfrm>
                    <a:off x="-2312894" y="5235388"/>
                    <a:ext cx="4793129" cy="3765177"/>
                  </a:xfrm>
                  <a:custGeom>
                    <a:avLst/>
                    <a:gdLst>
                      <a:gd name="connsiteX0" fmla="*/ 1619623 w 4793129"/>
                      <a:gd name="connsiteY0" fmla="*/ 0 h 3765177"/>
                      <a:gd name="connsiteX1" fmla="*/ 1703294 w 4793129"/>
                      <a:gd name="connsiteY1" fmla="*/ 0 h 3765177"/>
                      <a:gd name="connsiteX2" fmla="*/ 2904565 w 4793129"/>
                      <a:gd name="connsiteY2" fmla="*/ 645459 h 3765177"/>
                      <a:gd name="connsiteX3" fmla="*/ 3257176 w 4793129"/>
                      <a:gd name="connsiteY3" fmla="*/ 872565 h 3765177"/>
                      <a:gd name="connsiteX4" fmla="*/ 4374776 w 4793129"/>
                      <a:gd name="connsiteY4" fmla="*/ 1691341 h 3765177"/>
                      <a:gd name="connsiteX5" fmla="*/ 4560047 w 4793129"/>
                      <a:gd name="connsiteY5" fmla="*/ 1870636 h 3765177"/>
                      <a:gd name="connsiteX6" fmla="*/ 4793129 w 4793129"/>
                      <a:gd name="connsiteY6" fmla="*/ 2145553 h 3765177"/>
                      <a:gd name="connsiteX7" fmla="*/ 4781176 w 4793129"/>
                      <a:gd name="connsiteY7" fmla="*/ 2283012 h 3765177"/>
                      <a:gd name="connsiteX8" fmla="*/ 4356847 w 4793129"/>
                      <a:gd name="connsiteY8" fmla="*/ 3203388 h 3765177"/>
                      <a:gd name="connsiteX9" fmla="*/ 3663576 w 4793129"/>
                      <a:gd name="connsiteY9" fmla="*/ 2761130 h 3765177"/>
                      <a:gd name="connsiteX10" fmla="*/ 2779059 w 4793129"/>
                      <a:gd name="connsiteY10" fmla="*/ 3717365 h 3765177"/>
                      <a:gd name="connsiteX11" fmla="*/ 1733176 w 4793129"/>
                      <a:gd name="connsiteY11" fmla="*/ 3077883 h 3765177"/>
                      <a:gd name="connsiteX12" fmla="*/ 1219200 w 4793129"/>
                      <a:gd name="connsiteY12" fmla="*/ 3765177 h 3765177"/>
                      <a:gd name="connsiteX13" fmla="*/ 0 w 4793129"/>
                      <a:gd name="connsiteY13" fmla="*/ 3024094 h 3765177"/>
                      <a:gd name="connsiteX14" fmla="*/ 741082 w 4793129"/>
                      <a:gd name="connsiteY14" fmla="*/ 1948330 h 3765177"/>
                      <a:gd name="connsiteX15" fmla="*/ 1057835 w 4793129"/>
                      <a:gd name="connsiteY15" fmla="*/ 1559859 h 3765177"/>
                      <a:gd name="connsiteX16" fmla="*/ 1272988 w 4793129"/>
                      <a:gd name="connsiteY16" fmla="*/ 1290918 h 3765177"/>
                      <a:gd name="connsiteX17" fmla="*/ 1512047 w 4793129"/>
                      <a:gd name="connsiteY17" fmla="*/ 663388 h 3765177"/>
                      <a:gd name="connsiteX18" fmla="*/ 1619623 w 4793129"/>
                      <a:gd name="connsiteY18" fmla="*/ 0 h 37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93129" h="3765177">
                        <a:moveTo>
                          <a:pt x="1619623" y="0"/>
                        </a:moveTo>
                        <a:lnTo>
                          <a:pt x="1703294" y="0"/>
                        </a:lnTo>
                        <a:lnTo>
                          <a:pt x="2904565" y="645459"/>
                        </a:lnTo>
                        <a:lnTo>
                          <a:pt x="3257176" y="872565"/>
                        </a:lnTo>
                        <a:lnTo>
                          <a:pt x="4374776" y="1691341"/>
                        </a:lnTo>
                        <a:lnTo>
                          <a:pt x="4560047" y="1870636"/>
                        </a:lnTo>
                        <a:lnTo>
                          <a:pt x="4793129" y="2145553"/>
                        </a:lnTo>
                        <a:lnTo>
                          <a:pt x="4781176" y="2283012"/>
                        </a:lnTo>
                        <a:lnTo>
                          <a:pt x="4356847" y="3203388"/>
                        </a:lnTo>
                        <a:lnTo>
                          <a:pt x="3663576" y="2761130"/>
                        </a:lnTo>
                        <a:lnTo>
                          <a:pt x="2779059" y="3717365"/>
                        </a:lnTo>
                        <a:lnTo>
                          <a:pt x="1733176" y="3077883"/>
                        </a:lnTo>
                        <a:lnTo>
                          <a:pt x="1219200" y="3765177"/>
                        </a:lnTo>
                        <a:lnTo>
                          <a:pt x="0" y="3024094"/>
                        </a:lnTo>
                        <a:lnTo>
                          <a:pt x="741082" y="1948330"/>
                        </a:lnTo>
                        <a:lnTo>
                          <a:pt x="1057835" y="1559859"/>
                        </a:lnTo>
                        <a:lnTo>
                          <a:pt x="1272988" y="1290918"/>
                        </a:lnTo>
                        <a:lnTo>
                          <a:pt x="1512047" y="663388"/>
                        </a:lnTo>
                        <a:lnTo>
                          <a:pt x="1619623" y="0"/>
                        </a:lnTo>
                        <a:close/>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3" name="Forma libre: forma 12">
                  <a:extLst>
                    <a:ext uri="{FF2B5EF4-FFF2-40B4-BE49-F238E27FC236}">
                      <a16:creationId xmlns:a16="http://schemas.microsoft.com/office/drawing/2014/main" id="{0DC22479-18A4-443D-A0DC-AA25CAFE9CB7}"/>
                    </a:ext>
                  </a:extLst>
                </p:cNvPr>
                <p:cNvSpPr/>
                <p:nvPr/>
              </p:nvSpPr>
              <p:spPr>
                <a:xfrm>
                  <a:off x="282011" y="948583"/>
                  <a:ext cx="3059395" cy="4349810"/>
                </a:xfrm>
                <a:custGeom>
                  <a:avLst/>
                  <a:gdLst>
                    <a:gd name="connsiteX0" fmla="*/ 0 w 3050849"/>
                    <a:gd name="connsiteY0" fmla="*/ 3802878 h 4341264"/>
                    <a:gd name="connsiteX1" fmla="*/ 1350236 w 3050849"/>
                    <a:gd name="connsiteY1" fmla="*/ 4341264 h 4341264"/>
                    <a:gd name="connsiteX2" fmla="*/ 1623701 w 3050849"/>
                    <a:gd name="connsiteY2" fmla="*/ 3657600 h 4341264"/>
                    <a:gd name="connsiteX3" fmla="*/ 1768979 w 3050849"/>
                    <a:gd name="connsiteY3" fmla="*/ 2999574 h 4341264"/>
                    <a:gd name="connsiteX4" fmla="*/ 1820254 w 3050849"/>
                    <a:gd name="connsiteY4" fmla="*/ 2879933 h 4341264"/>
                    <a:gd name="connsiteX5" fmla="*/ 2546647 w 3050849"/>
                    <a:gd name="connsiteY5" fmla="*/ 1119499 h 4341264"/>
                    <a:gd name="connsiteX6" fmla="*/ 3050849 w 3050849"/>
                    <a:gd name="connsiteY6" fmla="*/ 0 h 4341264"/>
                    <a:gd name="connsiteX7" fmla="*/ 8546 w 3050849"/>
                    <a:gd name="connsiteY7" fmla="*/ 8546 h 4341264"/>
                    <a:gd name="connsiteX8" fmla="*/ 0 w 3050849"/>
                    <a:gd name="connsiteY8" fmla="*/ 3802878 h 434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0849" h="4341264">
                      <a:moveTo>
                        <a:pt x="0" y="3802878"/>
                      </a:moveTo>
                      <a:lnTo>
                        <a:pt x="1350236" y="4341264"/>
                      </a:lnTo>
                      <a:lnTo>
                        <a:pt x="1623701" y="3657600"/>
                      </a:lnTo>
                      <a:lnTo>
                        <a:pt x="1768979" y="2999574"/>
                      </a:lnTo>
                      <a:lnTo>
                        <a:pt x="1820254" y="2879933"/>
                      </a:lnTo>
                      <a:lnTo>
                        <a:pt x="2546647" y="1119499"/>
                      </a:lnTo>
                      <a:lnTo>
                        <a:pt x="3050849" y="0"/>
                      </a:lnTo>
                      <a:lnTo>
                        <a:pt x="8546" y="8546"/>
                      </a:lnTo>
                      <a:cubicBezTo>
                        <a:pt x="5697" y="1273323"/>
                        <a:pt x="2849" y="2538101"/>
                        <a:pt x="0" y="3802878"/>
                      </a:cubicBez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6" name="Forma libre: forma 15">
                <a:extLst>
                  <a:ext uri="{FF2B5EF4-FFF2-40B4-BE49-F238E27FC236}">
                    <a16:creationId xmlns:a16="http://schemas.microsoft.com/office/drawing/2014/main" id="{C1A39166-1652-4CFC-8A13-A4A0D41C28D1}"/>
                  </a:ext>
                </a:extLst>
              </p:cNvPr>
              <p:cNvSpPr/>
              <p:nvPr/>
            </p:nvSpPr>
            <p:spPr>
              <a:xfrm>
                <a:off x="1739096" y="-1276109"/>
                <a:ext cx="344347" cy="257537"/>
              </a:xfrm>
              <a:custGeom>
                <a:avLst/>
                <a:gdLst>
                  <a:gd name="connsiteX0" fmla="*/ 0 w 344347"/>
                  <a:gd name="connsiteY0" fmla="*/ 107066 h 257537"/>
                  <a:gd name="connsiteX1" fmla="*/ 78129 w 344347"/>
                  <a:gd name="connsiteY1" fmla="*/ 0 h 257537"/>
                  <a:gd name="connsiteX2" fmla="*/ 344347 w 344347"/>
                  <a:gd name="connsiteY2" fmla="*/ 170727 h 257537"/>
                  <a:gd name="connsiteX3" fmla="*/ 274899 w 344347"/>
                  <a:gd name="connsiteY3" fmla="*/ 257537 h 257537"/>
                  <a:gd name="connsiteX4" fmla="*/ 66555 w 344347"/>
                  <a:gd name="connsiteY4" fmla="*/ 118641 h 257537"/>
                  <a:gd name="connsiteX5" fmla="*/ 49193 w 344347"/>
                  <a:gd name="connsiteY5" fmla="*/ 147577 h 257537"/>
                  <a:gd name="connsiteX6" fmla="*/ 0 w 344347"/>
                  <a:gd name="connsiteY6" fmla="*/ 107066 h 25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347" h="257537">
                    <a:moveTo>
                      <a:pt x="0" y="107066"/>
                    </a:moveTo>
                    <a:lnTo>
                      <a:pt x="78129" y="0"/>
                    </a:lnTo>
                    <a:lnTo>
                      <a:pt x="344347" y="170727"/>
                    </a:lnTo>
                    <a:lnTo>
                      <a:pt x="274899" y="257537"/>
                    </a:lnTo>
                    <a:lnTo>
                      <a:pt x="66555" y="118641"/>
                    </a:lnTo>
                    <a:lnTo>
                      <a:pt x="49193" y="147577"/>
                    </a:lnTo>
                    <a:lnTo>
                      <a:pt x="0" y="107066"/>
                    </a:lnTo>
                    <a:close/>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Forma libre: forma 16">
                <a:extLst>
                  <a:ext uri="{FF2B5EF4-FFF2-40B4-BE49-F238E27FC236}">
                    <a16:creationId xmlns:a16="http://schemas.microsoft.com/office/drawing/2014/main" id="{492358C5-B69F-4EE8-945B-BBA2A4CBAAAD}"/>
                  </a:ext>
                </a:extLst>
              </p:cNvPr>
              <p:cNvSpPr/>
              <p:nvPr/>
            </p:nvSpPr>
            <p:spPr>
              <a:xfrm>
                <a:off x="894144" y="-1993739"/>
                <a:ext cx="448519" cy="431157"/>
              </a:xfrm>
              <a:custGeom>
                <a:avLst/>
                <a:gdLst>
                  <a:gd name="connsiteX0" fmla="*/ 141790 w 448519"/>
                  <a:gd name="connsiteY0" fmla="*/ 0 h 431157"/>
                  <a:gd name="connsiteX1" fmla="*/ 0 w 448519"/>
                  <a:gd name="connsiteY1" fmla="*/ 254643 h 431157"/>
                  <a:gd name="connsiteX2" fmla="*/ 312517 w 448519"/>
                  <a:gd name="connsiteY2" fmla="*/ 431157 h 431157"/>
                  <a:gd name="connsiteX3" fmla="*/ 448519 w 448519"/>
                  <a:gd name="connsiteY3" fmla="*/ 162045 h 431157"/>
                  <a:gd name="connsiteX4" fmla="*/ 141790 w 448519"/>
                  <a:gd name="connsiteY4" fmla="*/ 0 h 431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19" h="431157">
                    <a:moveTo>
                      <a:pt x="141790" y="0"/>
                    </a:moveTo>
                    <a:lnTo>
                      <a:pt x="0" y="254643"/>
                    </a:lnTo>
                    <a:lnTo>
                      <a:pt x="312517" y="431157"/>
                    </a:lnTo>
                    <a:lnTo>
                      <a:pt x="448519" y="162045"/>
                    </a:lnTo>
                    <a:lnTo>
                      <a:pt x="141790" y="0"/>
                    </a:lnTo>
                    <a:close/>
                  </a:path>
                </a:pathLst>
              </a:custGeom>
              <a:solidFill>
                <a:srgbClr val="7030A0"/>
              </a:solid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9" name="CuadroTexto 18">
              <a:extLst>
                <a:ext uri="{FF2B5EF4-FFF2-40B4-BE49-F238E27FC236}">
                  <a16:creationId xmlns:a16="http://schemas.microsoft.com/office/drawing/2014/main" id="{9797DF7D-A589-4439-AEB7-F9506A48DE25}"/>
                </a:ext>
              </a:extLst>
            </p:cNvPr>
            <p:cNvSpPr txBox="1"/>
            <p:nvPr/>
          </p:nvSpPr>
          <p:spPr>
            <a:xfrm>
              <a:off x="4339084" y="2647805"/>
              <a:ext cx="2064297" cy="646331"/>
            </a:xfrm>
            <a:prstGeom prst="rect">
              <a:avLst/>
            </a:prstGeom>
            <a:noFill/>
          </p:spPr>
          <p:txBody>
            <a:bodyPr wrap="square" rtlCol="0">
              <a:spAutoFit/>
            </a:bodyPr>
            <a:lstStyle/>
            <a:p>
              <a:r>
                <a:rPr lang="es-EC" sz="3600" b="1" dirty="0">
                  <a:solidFill>
                    <a:srgbClr val="00B050"/>
                  </a:solidFill>
                </a:rPr>
                <a:t>BE-69</a:t>
              </a:r>
            </a:p>
          </p:txBody>
        </p:sp>
        <p:sp>
          <p:nvSpPr>
            <p:cNvPr id="20" name="CuadroTexto 19">
              <a:extLst>
                <a:ext uri="{FF2B5EF4-FFF2-40B4-BE49-F238E27FC236}">
                  <a16:creationId xmlns:a16="http://schemas.microsoft.com/office/drawing/2014/main" id="{0D4309F8-A5A5-4A3E-9019-55C79A61E4E4}"/>
                </a:ext>
              </a:extLst>
            </p:cNvPr>
            <p:cNvSpPr txBox="1"/>
            <p:nvPr/>
          </p:nvSpPr>
          <p:spPr>
            <a:xfrm>
              <a:off x="1642221" y="3850959"/>
              <a:ext cx="1506175" cy="646331"/>
            </a:xfrm>
            <a:prstGeom prst="rect">
              <a:avLst/>
            </a:prstGeom>
            <a:noFill/>
          </p:spPr>
          <p:txBody>
            <a:bodyPr wrap="square" rtlCol="0">
              <a:spAutoFit/>
            </a:bodyPr>
            <a:lstStyle/>
            <a:p>
              <a:r>
                <a:rPr lang="es-EC" sz="3600" b="1" dirty="0">
                  <a:solidFill>
                    <a:srgbClr val="92D050"/>
                  </a:solidFill>
                </a:rPr>
                <a:t>BE-68</a:t>
              </a:r>
            </a:p>
          </p:txBody>
        </p:sp>
        <p:sp>
          <p:nvSpPr>
            <p:cNvPr id="21" name="CuadroTexto 20">
              <a:extLst>
                <a:ext uri="{FF2B5EF4-FFF2-40B4-BE49-F238E27FC236}">
                  <a16:creationId xmlns:a16="http://schemas.microsoft.com/office/drawing/2014/main" id="{C2B88BE2-42DF-4EC2-A84E-3015741D78BC}"/>
                </a:ext>
              </a:extLst>
            </p:cNvPr>
            <p:cNvSpPr txBox="1"/>
            <p:nvPr/>
          </p:nvSpPr>
          <p:spPr>
            <a:xfrm>
              <a:off x="2491991" y="1748473"/>
              <a:ext cx="1405970" cy="584775"/>
            </a:xfrm>
            <a:prstGeom prst="rect">
              <a:avLst/>
            </a:prstGeom>
            <a:noFill/>
          </p:spPr>
          <p:txBody>
            <a:bodyPr wrap="square" rtlCol="0">
              <a:spAutoFit/>
            </a:bodyPr>
            <a:lstStyle/>
            <a:p>
              <a:r>
                <a:rPr lang="es-EC" sz="3200" b="1" dirty="0">
                  <a:solidFill>
                    <a:srgbClr val="FF0000"/>
                  </a:solidFill>
                </a:rPr>
                <a:t>15-BAE</a:t>
              </a:r>
            </a:p>
          </p:txBody>
        </p:sp>
        <p:sp>
          <p:nvSpPr>
            <p:cNvPr id="22" name="CuadroTexto 21">
              <a:extLst>
                <a:ext uri="{FF2B5EF4-FFF2-40B4-BE49-F238E27FC236}">
                  <a16:creationId xmlns:a16="http://schemas.microsoft.com/office/drawing/2014/main" id="{203F9CF5-48D6-411F-A8C8-21A1F1B8E0B5}"/>
                </a:ext>
              </a:extLst>
            </p:cNvPr>
            <p:cNvSpPr txBox="1"/>
            <p:nvPr/>
          </p:nvSpPr>
          <p:spPr>
            <a:xfrm>
              <a:off x="3608809" y="5563640"/>
              <a:ext cx="1334022" cy="338554"/>
            </a:xfrm>
            <a:prstGeom prst="rect">
              <a:avLst/>
            </a:prstGeom>
            <a:noFill/>
          </p:spPr>
          <p:txBody>
            <a:bodyPr wrap="square" rtlCol="0">
              <a:spAutoFit/>
            </a:bodyPr>
            <a:lstStyle/>
            <a:p>
              <a:r>
                <a:rPr lang="es-EC" sz="1600" b="1" dirty="0">
                  <a:solidFill>
                    <a:schemeClr val="bg1"/>
                  </a:solidFill>
                </a:rPr>
                <a:t>POLICLÍNICO</a:t>
              </a:r>
            </a:p>
          </p:txBody>
        </p:sp>
        <p:sp>
          <p:nvSpPr>
            <p:cNvPr id="23" name="CuadroTexto 22">
              <a:extLst>
                <a:ext uri="{FF2B5EF4-FFF2-40B4-BE49-F238E27FC236}">
                  <a16:creationId xmlns:a16="http://schemas.microsoft.com/office/drawing/2014/main" id="{EBBE496A-A81D-4FCA-A1F2-10594EF22056}"/>
                </a:ext>
              </a:extLst>
            </p:cNvPr>
            <p:cNvSpPr txBox="1"/>
            <p:nvPr/>
          </p:nvSpPr>
          <p:spPr>
            <a:xfrm>
              <a:off x="2732108" y="4989323"/>
              <a:ext cx="1334022" cy="338554"/>
            </a:xfrm>
            <a:prstGeom prst="rect">
              <a:avLst/>
            </a:prstGeom>
            <a:noFill/>
          </p:spPr>
          <p:txBody>
            <a:bodyPr wrap="square" rtlCol="0">
              <a:spAutoFit/>
            </a:bodyPr>
            <a:lstStyle/>
            <a:p>
              <a:r>
                <a:rPr lang="es-EC" sz="1600" b="1" dirty="0">
                  <a:solidFill>
                    <a:srgbClr val="7030A0"/>
                  </a:solidFill>
                </a:rPr>
                <a:t>COMEDOR</a:t>
              </a:r>
            </a:p>
          </p:txBody>
        </p:sp>
        <p:sp>
          <p:nvSpPr>
            <p:cNvPr id="24" name="CuadroTexto 23">
              <a:extLst>
                <a:ext uri="{FF2B5EF4-FFF2-40B4-BE49-F238E27FC236}">
                  <a16:creationId xmlns:a16="http://schemas.microsoft.com/office/drawing/2014/main" id="{4A1824BF-95C6-4BD9-A07C-5ECD63EA8403}"/>
                </a:ext>
              </a:extLst>
            </p:cNvPr>
            <p:cNvSpPr txBox="1"/>
            <p:nvPr/>
          </p:nvSpPr>
          <p:spPr>
            <a:xfrm>
              <a:off x="130500" y="1099817"/>
              <a:ext cx="2887192" cy="954107"/>
            </a:xfrm>
            <a:prstGeom prst="rect">
              <a:avLst/>
            </a:prstGeom>
            <a:noFill/>
          </p:spPr>
          <p:txBody>
            <a:bodyPr wrap="square" rtlCol="0">
              <a:spAutoFit/>
            </a:bodyPr>
            <a:lstStyle/>
            <a:p>
              <a:r>
                <a:rPr lang="es-EC" sz="2800" b="1" dirty="0">
                  <a:solidFill>
                    <a:schemeClr val="accent2"/>
                  </a:solidFill>
                </a:rPr>
                <a:t>USO </a:t>
              </a:r>
            </a:p>
            <a:p>
              <a:r>
                <a:rPr lang="es-EC" sz="2800" b="1" dirty="0">
                  <a:solidFill>
                    <a:schemeClr val="accent2"/>
                  </a:solidFill>
                </a:rPr>
                <a:t>RESIDENCIAL</a:t>
              </a:r>
            </a:p>
          </p:txBody>
        </p:sp>
      </p:grpSp>
      <p:sp>
        <p:nvSpPr>
          <p:cNvPr id="26" name="Título 3">
            <a:extLst>
              <a:ext uri="{FF2B5EF4-FFF2-40B4-BE49-F238E27FC236}">
                <a16:creationId xmlns:a16="http://schemas.microsoft.com/office/drawing/2014/main" id="{2C05AEDD-F052-4041-BF39-A9E0782F1E45}"/>
              </a:ext>
            </a:extLst>
          </p:cNvPr>
          <p:cNvSpPr txBox="1">
            <a:spLocks/>
          </p:cNvSpPr>
          <p:nvPr/>
        </p:nvSpPr>
        <p:spPr>
          <a:xfrm>
            <a:off x="7166559" y="98960"/>
            <a:ext cx="4915104"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000" b="1" u="sng" dirty="0">
                <a:solidFill>
                  <a:srgbClr val="002060"/>
                </a:solidFill>
                <a:latin typeface="+mn-lt"/>
              </a:rPr>
              <a:t>DESCRIPCIÓN DE LAS INSTALACIONES</a:t>
            </a:r>
          </a:p>
        </p:txBody>
      </p:sp>
      <p:sp>
        <p:nvSpPr>
          <p:cNvPr id="27" name="Título 3">
            <a:extLst>
              <a:ext uri="{FF2B5EF4-FFF2-40B4-BE49-F238E27FC236}">
                <a16:creationId xmlns:a16="http://schemas.microsoft.com/office/drawing/2014/main" id="{B43E30BD-6DD2-47AA-B388-CC5E36B24BDB}"/>
              </a:ext>
            </a:extLst>
          </p:cNvPr>
          <p:cNvSpPr txBox="1">
            <a:spLocks/>
          </p:cNvSpPr>
          <p:nvPr/>
        </p:nvSpPr>
        <p:spPr>
          <a:xfrm>
            <a:off x="7297060" y="851459"/>
            <a:ext cx="4764440"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C" sz="2000" b="1" u="sng" dirty="0">
                <a:solidFill>
                  <a:srgbClr val="002060"/>
                </a:solidFill>
                <a:latin typeface="+mn-lt"/>
              </a:rPr>
              <a:t>INSTALACIONES ALEDAÑAS A LA 15-BAE “PAQUISHA” “</a:t>
            </a:r>
          </a:p>
          <a:p>
            <a:pPr algn="just"/>
            <a:endParaRPr lang="es-EC" sz="2000" b="1" u="sng" dirty="0">
              <a:solidFill>
                <a:srgbClr val="002060"/>
              </a:solidFill>
              <a:latin typeface="+mn-lt"/>
            </a:endParaRPr>
          </a:p>
          <a:p>
            <a:pPr lvl="0" algn="just"/>
            <a:r>
              <a:rPr lang="es-EC" sz="2000" b="1" dirty="0">
                <a:solidFill>
                  <a:srgbClr val="002060"/>
                </a:solidFill>
                <a:latin typeface="+mn-lt"/>
              </a:rPr>
              <a:t>BE-68</a:t>
            </a:r>
          </a:p>
          <a:p>
            <a:pPr lvl="0" algn="just"/>
            <a:endParaRPr lang="es-ES" sz="2000" b="1" dirty="0">
              <a:solidFill>
                <a:srgbClr val="002060"/>
              </a:solidFill>
              <a:latin typeface="+mn-lt"/>
            </a:endParaRPr>
          </a:p>
          <a:p>
            <a:pPr lvl="0" algn="just"/>
            <a:r>
              <a:rPr lang="es-EC" sz="2000" b="1" dirty="0">
                <a:solidFill>
                  <a:srgbClr val="002060"/>
                </a:solidFill>
                <a:latin typeface="+mn-lt"/>
              </a:rPr>
              <a:t>BE-69</a:t>
            </a:r>
          </a:p>
          <a:p>
            <a:pPr lvl="0" algn="just"/>
            <a:endParaRPr lang="es-ES" sz="2000" b="1" dirty="0">
              <a:solidFill>
                <a:srgbClr val="002060"/>
              </a:solidFill>
              <a:latin typeface="+mn-lt"/>
            </a:endParaRPr>
          </a:p>
          <a:p>
            <a:pPr lvl="0" algn="just"/>
            <a:r>
              <a:rPr lang="es-ES" sz="2000" b="1" dirty="0">
                <a:solidFill>
                  <a:srgbClr val="002060"/>
                </a:solidFill>
                <a:latin typeface="+mn-lt"/>
              </a:rPr>
              <a:t>POL-15</a:t>
            </a:r>
            <a:endParaRPr lang="es-EC" sz="2000" b="1" dirty="0">
              <a:solidFill>
                <a:srgbClr val="002060"/>
              </a:solidFill>
              <a:latin typeface="+mn-lt"/>
            </a:endParaRPr>
          </a:p>
          <a:p>
            <a:pPr lvl="0" algn="just"/>
            <a:endParaRPr lang="es-ES" sz="2000" b="1" dirty="0">
              <a:solidFill>
                <a:srgbClr val="002060"/>
              </a:solidFill>
              <a:latin typeface="+mn-lt"/>
            </a:endParaRPr>
          </a:p>
          <a:p>
            <a:pPr lvl="0" algn="just"/>
            <a:r>
              <a:rPr lang="es-EC" sz="2000" b="1" dirty="0">
                <a:solidFill>
                  <a:srgbClr val="002060"/>
                </a:solidFill>
                <a:latin typeface="+mn-lt"/>
              </a:rPr>
              <a:t>COMEDOR DEL FM “MAS”</a:t>
            </a:r>
          </a:p>
          <a:p>
            <a:pPr lvl="0" algn="just"/>
            <a:endParaRPr lang="es-ES" sz="2000" b="1" dirty="0">
              <a:solidFill>
                <a:srgbClr val="002060"/>
              </a:solidFill>
              <a:latin typeface="+mn-lt"/>
            </a:endParaRPr>
          </a:p>
          <a:p>
            <a:pPr lvl="0" algn="just"/>
            <a:endParaRPr lang="es-EC" sz="2000" b="1" dirty="0">
              <a:solidFill>
                <a:srgbClr val="002060"/>
              </a:solidFill>
              <a:latin typeface="+mn-lt"/>
            </a:endParaRPr>
          </a:p>
          <a:p>
            <a:pPr algn="just"/>
            <a:endParaRPr lang="es-EC" sz="2000" b="1" u="sng" dirty="0">
              <a:solidFill>
                <a:srgbClr val="002060"/>
              </a:solidFill>
              <a:latin typeface="+mn-lt"/>
            </a:endParaRPr>
          </a:p>
        </p:txBody>
      </p:sp>
    </p:spTree>
    <p:extLst>
      <p:ext uri="{BB962C8B-B14F-4D97-AF65-F5344CB8AC3E}">
        <p14:creationId xmlns:p14="http://schemas.microsoft.com/office/powerpoint/2010/main" val="3336849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ítulo 3">
            <a:extLst>
              <a:ext uri="{FF2B5EF4-FFF2-40B4-BE49-F238E27FC236}">
                <a16:creationId xmlns:a16="http://schemas.microsoft.com/office/drawing/2014/main" id="{B43E30BD-6DD2-47AA-B388-CC5E36B24BDB}"/>
              </a:ext>
            </a:extLst>
          </p:cNvPr>
          <p:cNvSpPr txBox="1">
            <a:spLocks/>
          </p:cNvSpPr>
          <p:nvPr/>
        </p:nvSpPr>
        <p:spPr>
          <a:xfrm>
            <a:off x="8396706" y="851459"/>
            <a:ext cx="3664794"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C" sz="2000" b="1" u="sng" dirty="0">
                <a:solidFill>
                  <a:srgbClr val="002060"/>
                </a:solidFill>
                <a:latin typeface="+mn-lt"/>
              </a:rPr>
              <a:t>INSTALACIONES ALEDAÑAS A LA 15.BAE “PAQUISHA” “</a:t>
            </a:r>
          </a:p>
          <a:p>
            <a:pPr algn="just"/>
            <a:endParaRPr lang="es-EC" sz="2000" b="1" u="sng" dirty="0">
              <a:solidFill>
                <a:srgbClr val="002060"/>
              </a:solidFill>
              <a:latin typeface="+mn-lt"/>
            </a:endParaRPr>
          </a:p>
          <a:p>
            <a:pPr lvl="0" algn="just"/>
            <a:r>
              <a:rPr lang="es-EC" sz="2000" b="1" dirty="0">
                <a:solidFill>
                  <a:srgbClr val="002060"/>
                </a:solidFill>
                <a:latin typeface="+mn-lt"/>
              </a:rPr>
              <a:t>VIVIENDA FISCAL</a:t>
            </a:r>
          </a:p>
          <a:p>
            <a:pPr lvl="0" algn="just"/>
            <a:endParaRPr lang="es-ES" sz="2000" b="1" dirty="0">
              <a:solidFill>
                <a:srgbClr val="002060"/>
              </a:solidFill>
              <a:latin typeface="+mn-lt"/>
            </a:endParaRPr>
          </a:p>
          <a:p>
            <a:pPr lvl="0" algn="just"/>
            <a:endParaRPr lang="es-EC" sz="2000" b="1" dirty="0">
              <a:solidFill>
                <a:srgbClr val="002060"/>
              </a:solidFill>
              <a:latin typeface="+mn-lt"/>
            </a:endParaRPr>
          </a:p>
          <a:p>
            <a:pPr algn="just"/>
            <a:endParaRPr lang="es-EC" sz="2000" b="1" u="sng" dirty="0">
              <a:solidFill>
                <a:srgbClr val="002060"/>
              </a:solidFill>
              <a:latin typeface="+mn-lt"/>
            </a:endParaRPr>
          </a:p>
        </p:txBody>
      </p:sp>
      <p:grpSp>
        <p:nvGrpSpPr>
          <p:cNvPr id="28" name="Grupo 27">
            <a:extLst>
              <a:ext uri="{FF2B5EF4-FFF2-40B4-BE49-F238E27FC236}">
                <a16:creationId xmlns:a16="http://schemas.microsoft.com/office/drawing/2014/main" id="{61D7A35B-A17A-44D9-96AE-867CA6CE9500}"/>
              </a:ext>
            </a:extLst>
          </p:cNvPr>
          <p:cNvGrpSpPr/>
          <p:nvPr/>
        </p:nvGrpSpPr>
        <p:grpSpPr>
          <a:xfrm>
            <a:off x="49760" y="627532"/>
            <a:ext cx="8349173" cy="6230468"/>
            <a:chOff x="0" y="42110"/>
            <a:chExt cx="10234831" cy="6773779"/>
          </a:xfrm>
        </p:grpSpPr>
        <p:grpSp>
          <p:nvGrpSpPr>
            <p:cNvPr id="29" name="Grupo 28">
              <a:extLst>
                <a:ext uri="{FF2B5EF4-FFF2-40B4-BE49-F238E27FC236}">
                  <a16:creationId xmlns:a16="http://schemas.microsoft.com/office/drawing/2014/main" id="{77C38DD7-CBEE-405F-9649-63E2151C71D3}"/>
                </a:ext>
              </a:extLst>
            </p:cNvPr>
            <p:cNvGrpSpPr/>
            <p:nvPr/>
          </p:nvGrpSpPr>
          <p:grpSpPr>
            <a:xfrm>
              <a:off x="0" y="42110"/>
              <a:ext cx="10234831" cy="6773779"/>
              <a:chOff x="-9321714" y="-3577722"/>
              <a:chExt cx="10234831" cy="6773779"/>
            </a:xfrm>
          </p:grpSpPr>
          <p:grpSp>
            <p:nvGrpSpPr>
              <p:cNvPr id="37" name="Grupo 36">
                <a:extLst>
                  <a:ext uri="{FF2B5EF4-FFF2-40B4-BE49-F238E27FC236}">
                    <a16:creationId xmlns:a16="http://schemas.microsoft.com/office/drawing/2014/main" id="{B825A098-F432-4547-B6AF-8C53337634E4}"/>
                  </a:ext>
                </a:extLst>
              </p:cNvPr>
              <p:cNvGrpSpPr/>
              <p:nvPr/>
            </p:nvGrpSpPr>
            <p:grpSpPr>
              <a:xfrm>
                <a:off x="-9321714" y="-3577722"/>
                <a:ext cx="10234831" cy="6773779"/>
                <a:chOff x="-2647336" y="1858297"/>
                <a:chExt cx="10234831" cy="6773779"/>
              </a:xfrm>
            </p:grpSpPr>
            <p:grpSp>
              <p:nvGrpSpPr>
                <p:cNvPr id="39" name="Grupo 38">
                  <a:extLst>
                    <a:ext uri="{FF2B5EF4-FFF2-40B4-BE49-F238E27FC236}">
                      <a16:creationId xmlns:a16="http://schemas.microsoft.com/office/drawing/2014/main" id="{C5FFF95E-7829-4DA4-B48E-F1460C26746F}"/>
                    </a:ext>
                  </a:extLst>
                </p:cNvPr>
                <p:cNvGrpSpPr/>
                <p:nvPr/>
              </p:nvGrpSpPr>
              <p:grpSpPr>
                <a:xfrm>
                  <a:off x="-2647336" y="1858297"/>
                  <a:ext cx="10234831" cy="6773779"/>
                  <a:chOff x="0" y="0"/>
                  <a:chExt cx="10234831" cy="6773779"/>
                </a:xfrm>
              </p:grpSpPr>
              <p:pic>
                <p:nvPicPr>
                  <p:cNvPr id="41" name="Imagen 40">
                    <a:extLst>
                      <a:ext uri="{FF2B5EF4-FFF2-40B4-BE49-F238E27FC236}">
                        <a16:creationId xmlns:a16="http://schemas.microsoft.com/office/drawing/2014/main" id="{B6C31FF5-614D-489B-AEBA-B8F051FBB150}"/>
                      </a:ext>
                    </a:extLst>
                  </p:cNvPr>
                  <p:cNvPicPr>
                    <a:picLocks noChangeAspect="1"/>
                  </p:cNvPicPr>
                  <p:nvPr/>
                </p:nvPicPr>
                <p:blipFill rotWithShape="1">
                  <a:blip r:embed="rId2"/>
                  <a:srcRect l="20723" t="18070" r="17994" b="9824"/>
                  <a:stretch/>
                </p:blipFill>
                <p:spPr>
                  <a:xfrm>
                    <a:off x="0" y="0"/>
                    <a:ext cx="10234831" cy="6773779"/>
                  </a:xfrm>
                  <a:prstGeom prst="rect">
                    <a:avLst/>
                  </a:prstGeom>
                </p:spPr>
              </p:pic>
              <p:sp>
                <p:nvSpPr>
                  <p:cNvPr id="42" name="Forma libre: forma 41">
                    <a:extLst>
                      <a:ext uri="{FF2B5EF4-FFF2-40B4-BE49-F238E27FC236}">
                        <a16:creationId xmlns:a16="http://schemas.microsoft.com/office/drawing/2014/main" id="{039C1301-015C-4B31-8638-FEB1E34A9531}"/>
                      </a:ext>
                    </a:extLst>
                  </p:cNvPr>
                  <p:cNvSpPr/>
                  <p:nvPr/>
                </p:nvSpPr>
                <p:spPr>
                  <a:xfrm>
                    <a:off x="3031958" y="938463"/>
                    <a:ext cx="1937084" cy="2755232"/>
                  </a:xfrm>
                  <a:custGeom>
                    <a:avLst/>
                    <a:gdLst>
                      <a:gd name="connsiteX0" fmla="*/ 0 w 2580968"/>
                      <a:gd name="connsiteY0" fmla="*/ 2868561 h 3664974"/>
                      <a:gd name="connsiteX1" fmla="*/ 560439 w 2580968"/>
                      <a:gd name="connsiteY1" fmla="*/ 1519084 h 3664974"/>
                      <a:gd name="connsiteX2" fmla="*/ 589935 w 2580968"/>
                      <a:gd name="connsiteY2" fmla="*/ 1364226 h 3664974"/>
                      <a:gd name="connsiteX3" fmla="*/ 715297 w 2580968"/>
                      <a:gd name="connsiteY3" fmla="*/ 1216742 h 3664974"/>
                      <a:gd name="connsiteX4" fmla="*/ 752168 w 2580968"/>
                      <a:gd name="connsiteY4" fmla="*/ 1076632 h 3664974"/>
                      <a:gd name="connsiteX5" fmla="*/ 811161 w 2580968"/>
                      <a:gd name="connsiteY5" fmla="*/ 973394 h 3664974"/>
                      <a:gd name="connsiteX6" fmla="*/ 811161 w 2580968"/>
                      <a:gd name="connsiteY6" fmla="*/ 855407 h 3664974"/>
                      <a:gd name="connsiteX7" fmla="*/ 1216742 w 2580968"/>
                      <a:gd name="connsiteY7" fmla="*/ 0 h 3664974"/>
                      <a:gd name="connsiteX8" fmla="*/ 1305232 w 2580968"/>
                      <a:gd name="connsiteY8" fmla="*/ 0 h 3664974"/>
                      <a:gd name="connsiteX9" fmla="*/ 1327355 w 2580968"/>
                      <a:gd name="connsiteY9" fmla="*/ 110613 h 3664974"/>
                      <a:gd name="connsiteX10" fmla="*/ 1504335 w 2580968"/>
                      <a:gd name="connsiteY10" fmla="*/ 176981 h 3664974"/>
                      <a:gd name="connsiteX11" fmla="*/ 1806677 w 2580968"/>
                      <a:gd name="connsiteY11" fmla="*/ 169607 h 3664974"/>
                      <a:gd name="connsiteX12" fmla="*/ 1991032 w 2580968"/>
                      <a:gd name="connsiteY12" fmla="*/ 51620 h 3664974"/>
                      <a:gd name="connsiteX13" fmla="*/ 2160639 w 2580968"/>
                      <a:gd name="connsiteY13" fmla="*/ 14749 h 3664974"/>
                      <a:gd name="connsiteX14" fmla="*/ 1725561 w 2580968"/>
                      <a:gd name="connsiteY14" fmla="*/ 1275736 h 3664974"/>
                      <a:gd name="connsiteX15" fmla="*/ 2580968 w 2580968"/>
                      <a:gd name="connsiteY15" fmla="*/ 1651820 h 3664974"/>
                      <a:gd name="connsiteX16" fmla="*/ 1511710 w 2580968"/>
                      <a:gd name="connsiteY16" fmla="*/ 3664974 h 3664974"/>
                      <a:gd name="connsiteX17" fmla="*/ 811161 w 2580968"/>
                      <a:gd name="connsiteY17" fmla="*/ 3252020 h 3664974"/>
                      <a:gd name="connsiteX18" fmla="*/ 0 w 2580968"/>
                      <a:gd name="connsiteY18" fmla="*/ 2868561 h 36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80968" h="3664974">
                        <a:moveTo>
                          <a:pt x="0" y="2868561"/>
                        </a:moveTo>
                        <a:lnTo>
                          <a:pt x="560439" y="1519084"/>
                        </a:lnTo>
                        <a:lnTo>
                          <a:pt x="589935" y="1364226"/>
                        </a:lnTo>
                        <a:lnTo>
                          <a:pt x="715297" y="1216742"/>
                        </a:lnTo>
                        <a:lnTo>
                          <a:pt x="752168" y="1076632"/>
                        </a:lnTo>
                        <a:lnTo>
                          <a:pt x="811161" y="973394"/>
                        </a:lnTo>
                        <a:lnTo>
                          <a:pt x="811161" y="855407"/>
                        </a:lnTo>
                        <a:lnTo>
                          <a:pt x="1216742" y="0"/>
                        </a:lnTo>
                        <a:lnTo>
                          <a:pt x="1305232" y="0"/>
                        </a:lnTo>
                        <a:lnTo>
                          <a:pt x="1327355" y="110613"/>
                        </a:lnTo>
                        <a:lnTo>
                          <a:pt x="1504335" y="176981"/>
                        </a:lnTo>
                        <a:lnTo>
                          <a:pt x="1806677" y="169607"/>
                        </a:lnTo>
                        <a:lnTo>
                          <a:pt x="1991032" y="51620"/>
                        </a:lnTo>
                        <a:lnTo>
                          <a:pt x="2160639" y="14749"/>
                        </a:lnTo>
                        <a:lnTo>
                          <a:pt x="1725561" y="1275736"/>
                        </a:lnTo>
                        <a:lnTo>
                          <a:pt x="2580968" y="1651820"/>
                        </a:lnTo>
                        <a:lnTo>
                          <a:pt x="1511710" y="3664974"/>
                        </a:lnTo>
                        <a:lnTo>
                          <a:pt x="811161" y="3252020"/>
                        </a:lnTo>
                        <a:lnTo>
                          <a:pt x="0" y="2868561"/>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Forma libre: forma 42">
                    <a:extLst>
                      <a:ext uri="{FF2B5EF4-FFF2-40B4-BE49-F238E27FC236}">
                        <a16:creationId xmlns:a16="http://schemas.microsoft.com/office/drawing/2014/main" id="{5969D9DC-F80A-4A05-86EA-C0FDD2AC5050}"/>
                      </a:ext>
                    </a:extLst>
                  </p:cNvPr>
                  <p:cNvSpPr/>
                  <p:nvPr/>
                </p:nvSpPr>
                <p:spPr>
                  <a:xfrm>
                    <a:off x="4199021" y="2177717"/>
                    <a:ext cx="2550695" cy="2237872"/>
                  </a:xfrm>
                  <a:custGeom>
                    <a:avLst/>
                    <a:gdLst>
                      <a:gd name="connsiteX0" fmla="*/ 1076632 w 3517490"/>
                      <a:gd name="connsiteY0" fmla="*/ 0 h 2979174"/>
                      <a:gd name="connsiteX1" fmla="*/ 3517490 w 3517490"/>
                      <a:gd name="connsiteY1" fmla="*/ 1054510 h 2979174"/>
                      <a:gd name="connsiteX2" fmla="*/ 2794819 w 3517490"/>
                      <a:gd name="connsiteY2" fmla="*/ 2094271 h 2979174"/>
                      <a:gd name="connsiteX3" fmla="*/ 1895167 w 3517490"/>
                      <a:gd name="connsiteY3" fmla="*/ 1703439 h 2979174"/>
                      <a:gd name="connsiteX4" fmla="*/ 1334729 w 3517490"/>
                      <a:gd name="connsiteY4" fmla="*/ 2979174 h 2979174"/>
                      <a:gd name="connsiteX5" fmla="*/ 0 w 3517490"/>
                      <a:gd name="connsiteY5" fmla="*/ 2020529 h 2979174"/>
                      <a:gd name="connsiteX6" fmla="*/ 1076632 w 3517490"/>
                      <a:gd name="connsiteY6" fmla="*/ 0 h 297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7490" h="2979174">
                        <a:moveTo>
                          <a:pt x="1076632" y="0"/>
                        </a:moveTo>
                        <a:lnTo>
                          <a:pt x="3517490" y="1054510"/>
                        </a:lnTo>
                        <a:lnTo>
                          <a:pt x="2794819" y="2094271"/>
                        </a:lnTo>
                        <a:lnTo>
                          <a:pt x="1895167" y="1703439"/>
                        </a:lnTo>
                        <a:lnTo>
                          <a:pt x="1334729" y="2979174"/>
                        </a:lnTo>
                        <a:lnTo>
                          <a:pt x="0" y="2020529"/>
                        </a:lnTo>
                        <a:lnTo>
                          <a:pt x="1076632" y="0"/>
                        </a:lnTo>
                        <a:close/>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4" name="Forma libre: forma 43">
                    <a:extLst>
                      <a:ext uri="{FF2B5EF4-FFF2-40B4-BE49-F238E27FC236}">
                        <a16:creationId xmlns:a16="http://schemas.microsoft.com/office/drawing/2014/main" id="{605DFA89-A792-4CD0-B2B2-7FB59C1DAEEA}"/>
                      </a:ext>
                    </a:extLst>
                  </p:cNvPr>
                  <p:cNvSpPr/>
                  <p:nvPr/>
                </p:nvSpPr>
                <p:spPr>
                  <a:xfrm>
                    <a:off x="1720516" y="3236495"/>
                    <a:ext cx="3669631" cy="2634917"/>
                  </a:xfrm>
                  <a:custGeom>
                    <a:avLst/>
                    <a:gdLst>
                      <a:gd name="connsiteX0" fmla="*/ 1619623 w 4793129"/>
                      <a:gd name="connsiteY0" fmla="*/ 0 h 3765177"/>
                      <a:gd name="connsiteX1" fmla="*/ 1703294 w 4793129"/>
                      <a:gd name="connsiteY1" fmla="*/ 0 h 3765177"/>
                      <a:gd name="connsiteX2" fmla="*/ 2904565 w 4793129"/>
                      <a:gd name="connsiteY2" fmla="*/ 645459 h 3765177"/>
                      <a:gd name="connsiteX3" fmla="*/ 3257176 w 4793129"/>
                      <a:gd name="connsiteY3" fmla="*/ 872565 h 3765177"/>
                      <a:gd name="connsiteX4" fmla="*/ 4374776 w 4793129"/>
                      <a:gd name="connsiteY4" fmla="*/ 1691341 h 3765177"/>
                      <a:gd name="connsiteX5" fmla="*/ 4560047 w 4793129"/>
                      <a:gd name="connsiteY5" fmla="*/ 1870636 h 3765177"/>
                      <a:gd name="connsiteX6" fmla="*/ 4793129 w 4793129"/>
                      <a:gd name="connsiteY6" fmla="*/ 2145553 h 3765177"/>
                      <a:gd name="connsiteX7" fmla="*/ 4781176 w 4793129"/>
                      <a:gd name="connsiteY7" fmla="*/ 2283012 h 3765177"/>
                      <a:gd name="connsiteX8" fmla="*/ 4356847 w 4793129"/>
                      <a:gd name="connsiteY8" fmla="*/ 3203388 h 3765177"/>
                      <a:gd name="connsiteX9" fmla="*/ 3663576 w 4793129"/>
                      <a:gd name="connsiteY9" fmla="*/ 2761130 h 3765177"/>
                      <a:gd name="connsiteX10" fmla="*/ 2779059 w 4793129"/>
                      <a:gd name="connsiteY10" fmla="*/ 3717365 h 3765177"/>
                      <a:gd name="connsiteX11" fmla="*/ 1733176 w 4793129"/>
                      <a:gd name="connsiteY11" fmla="*/ 3077883 h 3765177"/>
                      <a:gd name="connsiteX12" fmla="*/ 1219200 w 4793129"/>
                      <a:gd name="connsiteY12" fmla="*/ 3765177 h 3765177"/>
                      <a:gd name="connsiteX13" fmla="*/ 0 w 4793129"/>
                      <a:gd name="connsiteY13" fmla="*/ 3024094 h 3765177"/>
                      <a:gd name="connsiteX14" fmla="*/ 741082 w 4793129"/>
                      <a:gd name="connsiteY14" fmla="*/ 1948330 h 3765177"/>
                      <a:gd name="connsiteX15" fmla="*/ 1057835 w 4793129"/>
                      <a:gd name="connsiteY15" fmla="*/ 1559859 h 3765177"/>
                      <a:gd name="connsiteX16" fmla="*/ 1272988 w 4793129"/>
                      <a:gd name="connsiteY16" fmla="*/ 1290918 h 3765177"/>
                      <a:gd name="connsiteX17" fmla="*/ 1512047 w 4793129"/>
                      <a:gd name="connsiteY17" fmla="*/ 663388 h 3765177"/>
                      <a:gd name="connsiteX18" fmla="*/ 1619623 w 4793129"/>
                      <a:gd name="connsiteY18" fmla="*/ 0 h 37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93129" h="3765177">
                        <a:moveTo>
                          <a:pt x="1619623" y="0"/>
                        </a:moveTo>
                        <a:lnTo>
                          <a:pt x="1703294" y="0"/>
                        </a:lnTo>
                        <a:lnTo>
                          <a:pt x="2904565" y="645459"/>
                        </a:lnTo>
                        <a:lnTo>
                          <a:pt x="3257176" y="872565"/>
                        </a:lnTo>
                        <a:lnTo>
                          <a:pt x="4374776" y="1691341"/>
                        </a:lnTo>
                        <a:lnTo>
                          <a:pt x="4560047" y="1870636"/>
                        </a:lnTo>
                        <a:lnTo>
                          <a:pt x="4793129" y="2145553"/>
                        </a:lnTo>
                        <a:lnTo>
                          <a:pt x="4781176" y="2283012"/>
                        </a:lnTo>
                        <a:lnTo>
                          <a:pt x="4356847" y="3203388"/>
                        </a:lnTo>
                        <a:lnTo>
                          <a:pt x="3663576" y="2761130"/>
                        </a:lnTo>
                        <a:lnTo>
                          <a:pt x="2779059" y="3717365"/>
                        </a:lnTo>
                        <a:lnTo>
                          <a:pt x="1733176" y="3077883"/>
                        </a:lnTo>
                        <a:lnTo>
                          <a:pt x="1219200" y="3765177"/>
                        </a:lnTo>
                        <a:lnTo>
                          <a:pt x="0" y="3024094"/>
                        </a:lnTo>
                        <a:lnTo>
                          <a:pt x="741082" y="1948330"/>
                        </a:lnTo>
                        <a:lnTo>
                          <a:pt x="1057835" y="1559859"/>
                        </a:lnTo>
                        <a:lnTo>
                          <a:pt x="1272988" y="1290918"/>
                        </a:lnTo>
                        <a:lnTo>
                          <a:pt x="1512047" y="663388"/>
                        </a:lnTo>
                        <a:lnTo>
                          <a:pt x="1619623" y="0"/>
                        </a:lnTo>
                        <a:close/>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40" name="Forma libre: forma 39">
                  <a:extLst>
                    <a:ext uri="{FF2B5EF4-FFF2-40B4-BE49-F238E27FC236}">
                      <a16:creationId xmlns:a16="http://schemas.microsoft.com/office/drawing/2014/main" id="{27C527B5-F571-481C-9D84-936F53C90989}"/>
                    </a:ext>
                  </a:extLst>
                </p:cNvPr>
                <p:cNvSpPr/>
                <p:nvPr/>
              </p:nvSpPr>
              <p:spPr>
                <a:xfrm>
                  <a:off x="4210665" y="2027903"/>
                  <a:ext cx="1688690" cy="2020529"/>
                </a:xfrm>
                <a:custGeom>
                  <a:avLst/>
                  <a:gdLst>
                    <a:gd name="connsiteX0" fmla="*/ 1688690 w 1688690"/>
                    <a:gd name="connsiteY0" fmla="*/ 641555 h 2020529"/>
                    <a:gd name="connsiteX1" fmla="*/ 737419 w 1688690"/>
                    <a:gd name="connsiteY1" fmla="*/ 206478 h 2020529"/>
                    <a:gd name="connsiteX2" fmla="*/ 339212 w 1688690"/>
                    <a:gd name="connsiteY2" fmla="*/ 0 h 2020529"/>
                    <a:gd name="connsiteX3" fmla="*/ 0 w 1688690"/>
                    <a:gd name="connsiteY3" fmla="*/ 737420 h 2020529"/>
                    <a:gd name="connsiteX4" fmla="*/ 442451 w 1688690"/>
                    <a:gd name="connsiteY4" fmla="*/ 995516 h 2020529"/>
                    <a:gd name="connsiteX5" fmla="*/ 117987 w 1688690"/>
                    <a:gd name="connsiteY5" fmla="*/ 1659194 h 2020529"/>
                    <a:gd name="connsiteX6" fmla="*/ 811161 w 1688690"/>
                    <a:gd name="connsiteY6" fmla="*/ 2020529 h 2020529"/>
                    <a:gd name="connsiteX7" fmla="*/ 1688690 w 1688690"/>
                    <a:gd name="connsiteY7" fmla="*/ 641555 h 202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690" h="2020529">
                      <a:moveTo>
                        <a:pt x="1688690" y="641555"/>
                      </a:moveTo>
                      <a:lnTo>
                        <a:pt x="737419" y="206478"/>
                      </a:lnTo>
                      <a:lnTo>
                        <a:pt x="339212" y="0"/>
                      </a:lnTo>
                      <a:lnTo>
                        <a:pt x="0" y="737420"/>
                      </a:lnTo>
                      <a:lnTo>
                        <a:pt x="442451" y="995516"/>
                      </a:lnTo>
                      <a:lnTo>
                        <a:pt x="117987" y="1659194"/>
                      </a:lnTo>
                      <a:lnTo>
                        <a:pt x="811161" y="2020529"/>
                      </a:lnTo>
                      <a:lnTo>
                        <a:pt x="1688690" y="641555"/>
                      </a:ln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38" name="Forma libre: forma 37">
                <a:extLst>
                  <a:ext uri="{FF2B5EF4-FFF2-40B4-BE49-F238E27FC236}">
                    <a16:creationId xmlns:a16="http://schemas.microsoft.com/office/drawing/2014/main" id="{2D12723D-80BA-4E9E-B458-69E89465245B}"/>
                  </a:ext>
                </a:extLst>
              </p:cNvPr>
              <p:cNvSpPr/>
              <p:nvPr/>
            </p:nvSpPr>
            <p:spPr>
              <a:xfrm>
                <a:off x="-3657600" y="-1518699"/>
                <a:ext cx="4492487" cy="4635610"/>
              </a:xfrm>
              <a:custGeom>
                <a:avLst/>
                <a:gdLst>
                  <a:gd name="connsiteX0" fmla="*/ 0 w 4492487"/>
                  <a:gd name="connsiteY0" fmla="*/ 4635610 h 4635610"/>
                  <a:gd name="connsiteX1" fmla="*/ 286247 w 4492487"/>
                  <a:gd name="connsiteY1" fmla="*/ 4484536 h 4635610"/>
                  <a:gd name="connsiteX2" fmla="*/ 469127 w 4492487"/>
                  <a:gd name="connsiteY2" fmla="*/ 4389120 h 4635610"/>
                  <a:gd name="connsiteX3" fmla="*/ 747423 w 4492487"/>
                  <a:gd name="connsiteY3" fmla="*/ 4341412 h 4635610"/>
                  <a:gd name="connsiteX4" fmla="*/ 882595 w 4492487"/>
                  <a:gd name="connsiteY4" fmla="*/ 4206240 h 4635610"/>
                  <a:gd name="connsiteX5" fmla="*/ 1097280 w 4492487"/>
                  <a:gd name="connsiteY5" fmla="*/ 3601941 h 4635610"/>
                  <a:gd name="connsiteX6" fmla="*/ 1049572 w 4492487"/>
                  <a:gd name="connsiteY6" fmla="*/ 3442915 h 4635610"/>
                  <a:gd name="connsiteX7" fmla="*/ 1208598 w 4492487"/>
                  <a:gd name="connsiteY7" fmla="*/ 3260035 h 4635610"/>
                  <a:gd name="connsiteX8" fmla="*/ 1319917 w 4492487"/>
                  <a:gd name="connsiteY8" fmla="*/ 2941982 h 4635610"/>
                  <a:gd name="connsiteX9" fmla="*/ 1375576 w 4492487"/>
                  <a:gd name="connsiteY9" fmla="*/ 2719346 h 4635610"/>
                  <a:gd name="connsiteX10" fmla="*/ 1526650 w 4492487"/>
                  <a:gd name="connsiteY10" fmla="*/ 2536466 h 4635610"/>
                  <a:gd name="connsiteX11" fmla="*/ 1685677 w 4492487"/>
                  <a:gd name="connsiteY11" fmla="*/ 2345635 h 4635610"/>
                  <a:gd name="connsiteX12" fmla="*/ 1892410 w 4492487"/>
                  <a:gd name="connsiteY12" fmla="*/ 2234316 h 4635610"/>
                  <a:gd name="connsiteX13" fmla="*/ 2122998 w 4492487"/>
                  <a:gd name="connsiteY13" fmla="*/ 2075290 h 4635610"/>
                  <a:gd name="connsiteX14" fmla="*/ 2289976 w 4492487"/>
                  <a:gd name="connsiteY14" fmla="*/ 1900362 h 4635610"/>
                  <a:gd name="connsiteX15" fmla="*/ 2297927 w 4492487"/>
                  <a:gd name="connsiteY15" fmla="*/ 1463040 h 4635610"/>
                  <a:gd name="connsiteX16" fmla="*/ 2401294 w 4492487"/>
                  <a:gd name="connsiteY16" fmla="*/ 1399429 h 4635610"/>
                  <a:gd name="connsiteX17" fmla="*/ 2544417 w 4492487"/>
                  <a:gd name="connsiteY17" fmla="*/ 1399429 h 4635610"/>
                  <a:gd name="connsiteX18" fmla="*/ 2711395 w 4492487"/>
                  <a:gd name="connsiteY18" fmla="*/ 1542553 h 4635610"/>
                  <a:gd name="connsiteX19" fmla="*/ 3029447 w 4492487"/>
                  <a:gd name="connsiteY19" fmla="*/ 1614115 h 4635610"/>
                  <a:gd name="connsiteX20" fmla="*/ 3434963 w 4492487"/>
                  <a:gd name="connsiteY20" fmla="*/ 1105231 h 4635610"/>
                  <a:gd name="connsiteX21" fmla="*/ 3681454 w 4492487"/>
                  <a:gd name="connsiteY21" fmla="*/ 779228 h 4635610"/>
                  <a:gd name="connsiteX22" fmla="*/ 3912042 w 4492487"/>
                  <a:gd name="connsiteY22" fmla="*/ 572494 h 4635610"/>
                  <a:gd name="connsiteX23" fmla="*/ 4190337 w 4492487"/>
                  <a:gd name="connsiteY23" fmla="*/ 262393 h 4635610"/>
                  <a:gd name="connsiteX24" fmla="*/ 4341412 w 4492487"/>
                  <a:gd name="connsiteY24" fmla="*/ 103367 h 4635610"/>
                  <a:gd name="connsiteX25" fmla="*/ 4492487 w 4492487"/>
                  <a:gd name="connsiteY25" fmla="*/ 0 h 463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92487" h="4635610">
                    <a:moveTo>
                      <a:pt x="0" y="4635610"/>
                    </a:moveTo>
                    <a:lnTo>
                      <a:pt x="286247" y="4484536"/>
                    </a:lnTo>
                    <a:lnTo>
                      <a:pt x="469127" y="4389120"/>
                    </a:lnTo>
                    <a:lnTo>
                      <a:pt x="747423" y="4341412"/>
                    </a:lnTo>
                    <a:lnTo>
                      <a:pt x="882595" y="4206240"/>
                    </a:lnTo>
                    <a:lnTo>
                      <a:pt x="1097280" y="3601941"/>
                    </a:lnTo>
                    <a:lnTo>
                      <a:pt x="1049572" y="3442915"/>
                    </a:lnTo>
                    <a:lnTo>
                      <a:pt x="1208598" y="3260035"/>
                    </a:lnTo>
                    <a:lnTo>
                      <a:pt x="1319917" y="2941982"/>
                    </a:lnTo>
                    <a:lnTo>
                      <a:pt x="1375576" y="2719346"/>
                    </a:lnTo>
                    <a:lnTo>
                      <a:pt x="1526650" y="2536466"/>
                    </a:lnTo>
                    <a:lnTo>
                      <a:pt x="1685677" y="2345635"/>
                    </a:lnTo>
                    <a:lnTo>
                      <a:pt x="1892410" y="2234316"/>
                    </a:lnTo>
                    <a:lnTo>
                      <a:pt x="2122998" y="2075290"/>
                    </a:lnTo>
                    <a:lnTo>
                      <a:pt x="2289976" y="1900362"/>
                    </a:lnTo>
                    <a:lnTo>
                      <a:pt x="2297927" y="1463040"/>
                    </a:lnTo>
                    <a:lnTo>
                      <a:pt x="2401294" y="1399429"/>
                    </a:lnTo>
                    <a:lnTo>
                      <a:pt x="2544417" y="1399429"/>
                    </a:lnTo>
                    <a:lnTo>
                      <a:pt x="2711395" y="1542553"/>
                    </a:lnTo>
                    <a:lnTo>
                      <a:pt x="3029447" y="1614115"/>
                    </a:lnTo>
                    <a:lnTo>
                      <a:pt x="3434963" y="1105231"/>
                    </a:lnTo>
                    <a:lnTo>
                      <a:pt x="3681454" y="779228"/>
                    </a:lnTo>
                    <a:lnTo>
                      <a:pt x="3912042" y="572494"/>
                    </a:lnTo>
                    <a:lnTo>
                      <a:pt x="4190337" y="262393"/>
                    </a:lnTo>
                    <a:lnTo>
                      <a:pt x="4341412" y="103367"/>
                    </a:lnTo>
                    <a:lnTo>
                      <a:pt x="4492487"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30" name="CuadroTexto 29">
              <a:extLst>
                <a:ext uri="{FF2B5EF4-FFF2-40B4-BE49-F238E27FC236}">
                  <a16:creationId xmlns:a16="http://schemas.microsoft.com/office/drawing/2014/main" id="{03F53E7F-34D6-4692-9B54-AE81A9146791}"/>
                </a:ext>
              </a:extLst>
            </p:cNvPr>
            <p:cNvSpPr txBox="1"/>
            <p:nvPr/>
          </p:nvSpPr>
          <p:spPr>
            <a:xfrm>
              <a:off x="7186914" y="879565"/>
              <a:ext cx="1468063" cy="702693"/>
            </a:xfrm>
            <a:prstGeom prst="rect">
              <a:avLst/>
            </a:prstGeom>
            <a:noFill/>
          </p:spPr>
          <p:txBody>
            <a:bodyPr wrap="square" rtlCol="0">
              <a:spAutoFit/>
            </a:bodyPr>
            <a:lstStyle/>
            <a:p>
              <a:r>
                <a:rPr lang="es-EC" b="1" dirty="0">
                  <a:solidFill>
                    <a:srgbClr val="FFFF00"/>
                  </a:solidFill>
                </a:rPr>
                <a:t>VIVIENDA FISCAL </a:t>
              </a:r>
            </a:p>
          </p:txBody>
        </p:sp>
        <p:sp>
          <p:nvSpPr>
            <p:cNvPr id="31" name="CuadroTexto 30">
              <a:extLst>
                <a:ext uri="{FF2B5EF4-FFF2-40B4-BE49-F238E27FC236}">
                  <a16:creationId xmlns:a16="http://schemas.microsoft.com/office/drawing/2014/main" id="{B322C826-F511-4E28-9EA6-740EC71DDF64}"/>
                </a:ext>
              </a:extLst>
            </p:cNvPr>
            <p:cNvSpPr txBox="1"/>
            <p:nvPr/>
          </p:nvSpPr>
          <p:spPr>
            <a:xfrm>
              <a:off x="7012095" y="3974834"/>
              <a:ext cx="1688690" cy="369332"/>
            </a:xfrm>
            <a:prstGeom prst="rect">
              <a:avLst/>
            </a:prstGeom>
            <a:noFill/>
          </p:spPr>
          <p:txBody>
            <a:bodyPr wrap="square" rtlCol="0">
              <a:spAutoFit/>
            </a:bodyPr>
            <a:lstStyle/>
            <a:p>
              <a:r>
                <a:rPr lang="es-EC" b="1" dirty="0">
                  <a:solidFill>
                    <a:srgbClr val="00B0F0"/>
                  </a:solidFill>
                </a:rPr>
                <a:t>RÍO SAN PEDRO</a:t>
              </a:r>
            </a:p>
          </p:txBody>
        </p:sp>
        <p:sp>
          <p:nvSpPr>
            <p:cNvPr id="32" name="CuadroTexto 31">
              <a:extLst>
                <a:ext uri="{FF2B5EF4-FFF2-40B4-BE49-F238E27FC236}">
                  <a16:creationId xmlns:a16="http://schemas.microsoft.com/office/drawing/2014/main" id="{329C67AB-BE82-4DAE-973F-360D74A48ACB}"/>
                </a:ext>
              </a:extLst>
            </p:cNvPr>
            <p:cNvSpPr txBox="1"/>
            <p:nvPr/>
          </p:nvSpPr>
          <p:spPr>
            <a:xfrm>
              <a:off x="3162637" y="2261371"/>
              <a:ext cx="1856196" cy="635769"/>
            </a:xfrm>
            <a:prstGeom prst="rect">
              <a:avLst/>
            </a:prstGeom>
            <a:noFill/>
          </p:spPr>
          <p:txBody>
            <a:bodyPr wrap="square" rtlCol="0">
              <a:spAutoFit/>
            </a:bodyPr>
            <a:lstStyle/>
            <a:p>
              <a:r>
                <a:rPr lang="es-EC" sz="3200" b="1" dirty="0">
                  <a:solidFill>
                    <a:srgbClr val="FF0000"/>
                  </a:solidFill>
                </a:rPr>
                <a:t>15-BAE</a:t>
              </a:r>
            </a:p>
          </p:txBody>
        </p:sp>
        <p:sp>
          <p:nvSpPr>
            <p:cNvPr id="33" name="CuadroTexto 32">
              <a:extLst>
                <a:ext uri="{FF2B5EF4-FFF2-40B4-BE49-F238E27FC236}">
                  <a16:creationId xmlns:a16="http://schemas.microsoft.com/office/drawing/2014/main" id="{BA7173D2-F1CD-4B7D-8747-C64D34C02B18}"/>
                </a:ext>
              </a:extLst>
            </p:cNvPr>
            <p:cNvSpPr txBox="1"/>
            <p:nvPr/>
          </p:nvSpPr>
          <p:spPr>
            <a:xfrm>
              <a:off x="4793704" y="2772711"/>
              <a:ext cx="2064297" cy="646331"/>
            </a:xfrm>
            <a:prstGeom prst="rect">
              <a:avLst/>
            </a:prstGeom>
            <a:noFill/>
          </p:spPr>
          <p:txBody>
            <a:bodyPr wrap="square" rtlCol="0">
              <a:spAutoFit/>
            </a:bodyPr>
            <a:lstStyle/>
            <a:p>
              <a:r>
                <a:rPr lang="es-EC" sz="3600" b="1" dirty="0">
                  <a:solidFill>
                    <a:srgbClr val="00B050"/>
                  </a:solidFill>
                </a:rPr>
                <a:t>BE-69</a:t>
              </a:r>
            </a:p>
          </p:txBody>
        </p:sp>
        <p:sp>
          <p:nvSpPr>
            <p:cNvPr id="34" name="CuadroTexto 33">
              <a:extLst>
                <a:ext uri="{FF2B5EF4-FFF2-40B4-BE49-F238E27FC236}">
                  <a16:creationId xmlns:a16="http://schemas.microsoft.com/office/drawing/2014/main" id="{7DE3F85F-2A98-4EA3-A895-674C61E61184}"/>
                </a:ext>
              </a:extLst>
            </p:cNvPr>
            <p:cNvSpPr txBox="1"/>
            <p:nvPr/>
          </p:nvSpPr>
          <p:spPr>
            <a:xfrm>
              <a:off x="2927742" y="4299989"/>
              <a:ext cx="1757859" cy="702693"/>
            </a:xfrm>
            <a:prstGeom prst="rect">
              <a:avLst/>
            </a:prstGeom>
            <a:noFill/>
          </p:spPr>
          <p:txBody>
            <a:bodyPr wrap="square" rtlCol="0">
              <a:spAutoFit/>
            </a:bodyPr>
            <a:lstStyle/>
            <a:p>
              <a:r>
                <a:rPr lang="es-EC" sz="3600" b="1" dirty="0">
                  <a:solidFill>
                    <a:srgbClr val="92D050"/>
                  </a:solidFill>
                </a:rPr>
                <a:t>BE-68</a:t>
              </a:r>
            </a:p>
          </p:txBody>
        </p:sp>
        <p:sp>
          <p:nvSpPr>
            <p:cNvPr id="35" name="CuadroTexto 34">
              <a:extLst>
                <a:ext uri="{FF2B5EF4-FFF2-40B4-BE49-F238E27FC236}">
                  <a16:creationId xmlns:a16="http://schemas.microsoft.com/office/drawing/2014/main" id="{264F0EAE-9174-4EAA-AE5B-A091605B8765}"/>
                </a:ext>
              </a:extLst>
            </p:cNvPr>
            <p:cNvSpPr txBox="1"/>
            <p:nvPr/>
          </p:nvSpPr>
          <p:spPr>
            <a:xfrm>
              <a:off x="222747" y="980573"/>
              <a:ext cx="3264364" cy="1305000"/>
            </a:xfrm>
            <a:prstGeom prst="rect">
              <a:avLst/>
            </a:prstGeom>
            <a:noFill/>
          </p:spPr>
          <p:txBody>
            <a:bodyPr wrap="square" rtlCol="0">
              <a:spAutoFit/>
            </a:bodyPr>
            <a:lstStyle/>
            <a:p>
              <a:r>
                <a:rPr lang="es-EC" sz="3600" b="1" dirty="0">
                  <a:solidFill>
                    <a:schemeClr val="accent2"/>
                  </a:solidFill>
                </a:rPr>
                <a:t>USO RESIDENCIAL</a:t>
              </a:r>
            </a:p>
          </p:txBody>
        </p:sp>
        <p:sp>
          <p:nvSpPr>
            <p:cNvPr id="36" name="CuadroTexto 35">
              <a:extLst>
                <a:ext uri="{FF2B5EF4-FFF2-40B4-BE49-F238E27FC236}">
                  <a16:creationId xmlns:a16="http://schemas.microsoft.com/office/drawing/2014/main" id="{30E77F55-5B28-459F-867A-F3E9E36665A1}"/>
                </a:ext>
              </a:extLst>
            </p:cNvPr>
            <p:cNvSpPr txBox="1"/>
            <p:nvPr/>
          </p:nvSpPr>
          <p:spPr>
            <a:xfrm>
              <a:off x="3053118" y="5877427"/>
              <a:ext cx="2337028" cy="903462"/>
            </a:xfrm>
            <a:prstGeom prst="rect">
              <a:avLst/>
            </a:prstGeom>
            <a:noFill/>
          </p:spPr>
          <p:txBody>
            <a:bodyPr wrap="square" rtlCol="0">
              <a:spAutoFit/>
            </a:bodyPr>
            <a:lstStyle/>
            <a:p>
              <a:r>
                <a:rPr lang="es-EC" sz="2400" b="1" dirty="0">
                  <a:solidFill>
                    <a:schemeClr val="accent2"/>
                  </a:solidFill>
                </a:rPr>
                <a:t>USO RESIDENCIAL</a:t>
              </a:r>
            </a:p>
          </p:txBody>
        </p:sp>
      </p:grpSp>
      <p:sp>
        <p:nvSpPr>
          <p:cNvPr id="26" name="Título 3">
            <a:extLst>
              <a:ext uri="{FF2B5EF4-FFF2-40B4-BE49-F238E27FC236}">
                <a16:creationId xmlns:a16="http://schemas.microsoft.com/office/drawing/2014/main" id="{2C05AEDD-F052-4041-BF39-A9E0782F1E45}"/>
              </a:ext>
            </a:extLst>
          </p:cNvPr>
          <p:cNvSpPr txBox="1">
            <a:spLocks/>
          </p:cNvSpPr>
          <p:nvPr/>
        </p:nvSpPr>
        <p:spPr>
          <a:xfrm>
            <a:off x="936978" y="105674"/>
            <a:ext cx="6360082"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800" b="1" u="sng" dirty="0">
                <a:solidFill>
                  <a:srgbClr val="002060"/>
                </a:solidFill>
                <a:latin typeface="+mn-lt"/>
              </a:rPr>
              <a:t>DESCRIPCIÓN DE LAS INSTALACIONES</a:t>
            </a:r>
          </a:p>
        </p:txBody>
      </p:sp>
    </p:spTree>
    <p:extLst>
      <p:ext uri="{BB962C8B-B14F-4D97-AF65-F5344CB8AC3E}">
        <p14:creationId xmlns:p14="http://schemas.microsoft.com/office/powerpoint/2010/main" val="1280646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1794931" y="77160"/>
            <a:ext cx="7992535"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dirty="0">
                <a:solidFill>
                  <a:srgbClr val="002060"/>
                </a:solidFill>
                <a:latin typeface="+mn-lt"/>
              </a:rPr>
              <a:t>DESCRIPCIÓN DE LAS INSTALACIONES</a:t>
            </a:r>
          </a:p>
        </p:txBody>
      </p:sp>
      <p:grpSp>
        <p:nvGrpSpPr>
          <p:cNvPr id="61" name="Grupo 60">
            <a:extLst>
              <a:ext uri="{FF2B5EF4-FFF2-40B4-BE49-F238E27FC236}">
                <a16:creationId xmlns:a16="http://schemas.microsoft.com/office/drawing/2014/main" id="{A5040489-957C-498E-BD70-898AF5B0CF41}"/>
              </a:ext>
            </a:extLst>
          </p:cNvPr>
          <p:cNvGrpSpPr/>
          <p:nvPr/>
        </p:nvGrpSpPr>
        <p:grpSpPr>
          <a:xfrm>
            <a:off x="27806" y="733778"/>
            <a:ext cx="6440727" cy="6135511"/>
            <a:chOff x="6123807" y="1241778"/>
            <a:chExt cx="6068193" cy="5648139"/>
          </a:xfrm>
        </p:grpSpPr>
        <p:pic>
          <p:nvPicPr>
            <p:cNvPr id="3" name="Imagen 2">
              <a:extLst>
                <a:ext uri="{FF2B5EF4-FFF2-40B4-BE49-F238E27FC236}">
                  <a16:creationId xmlns:a16="http://schemas.microsoft.com/office/drawing/2014/main" id="{0933A4F8-3970-4E3D-9101-78D5E34AEF3F}"/>
                </a:ext>
              </a:extLst>
            </p:cNvPr>
            <p:cNvPicPr>
              <a:picLocks noChangeAspect="1"/>
            </p:cNvPicPr>
            <p:nvPr/>
          </p:nvPicPr>
          <p:blipFill rotWithShape="1">
            <a:blip r:embed="rId2"/>
            <a:srcRect l="62315" t="70242" r="24630" b="13178"/>
            <a:stretch/>
          </p:blipFill>
          <p:spPr>
            <a:xfrm>
              <a:off x="6123807" y="1241778"/>
              <a:ext cx="6068193" cy="5648139"/>
            </a:xfrm>
            <a:prstGeom prst="rect">
              <a:avLst/>
            </a:prstGeom>
          </p:spPr>
        </p:pic>
        <p:sp>
          <p:nvSpPr>
            <p:cNvPr id="57" name="Forma libre: forma 56">
              <a:extLst>
                <a:ext uri="{FF2B5EF4-FFF2-40B4-BE49-F238E27FC236}">
                  <a16:creationId xmlns:a16="http://schemas.microsoft.com/office/drawing/2014/main" id="{8DE8007F-4F10-4752-BFEF-26D0CE7B5A6C}"/>
                </a:ext>
              </a:extLst>
            </p:cNvPr>
            <p:cNvSpPr/>
            <p:nvPr/>
          </p:nvSpPr>
          <p:spPr>
            <a:xfrm>
              <a:off x="7247467" y="1919111"/>
              <a:ext cx="643466" cy="1444978"/>
            </a:xfrm>
            <a:custGeom>
              <a:avLst/>
              <a:gdLst>
                <a:gd name="connsiteX0" fmla="*/ 0 w 643466"/>
                <a:gd name="connsiteY0" fmla="*/ 1264356 h 1444978"/>
                <a:gd name="connsiteX1" fmla="*/ 282222 w 643466"/>
                <a:gd name="connsiteY1" fmla="*/ 0 h 1444978"/>
                <a:gd name="connsiteX2" fmla="*/ 643466 w 643466"/>
                <a:gd name="connsiteY2" fmla="*/ 135467 h 1444978"/>
                <a:gd name="connsiteX3" fmla="*/ 338666 w 643466"/>
                <a:gd name="connsiteY3" fmla="*/ 1444978 h 1444978"/>
                <a:gd name="connsiteX4" fmla="*/ 0 w 643466"/>
                <a:gd name="connsiteY4" fmla="*/ 1264356 h 1444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466" h="1444978">
                  <a:moveTo>
                    <a:pt x="0" y="1264356"/>
                  </a:moveTo>
                  <a:lnTo>
                    <a:pt x="282222" y="0"/>
                  </a:lnTo>
                  <a:lnTo>
                    <a:pt x="643466" y="135467"/>
                  </a:lnTo>
                  <a:lnTo>
                    <a:pt x="338666" y="1444978"/>
                  </a:lnTo>
                  <a:lnTo>
                    <a:pt x="0" y="1264356"/>
                  </a:lnTo>
                  <a:close/>
                </a:path>
              </a:pathLst>
            </a:custGeom>
            <a:pattFill prst="ltUpDiag">
              <a:fgClr>
                <a:srgbClr val="FF0000"/>
              </a:fgClr>
              <a:bgClr>
                <a:schemeClr val="bg1"/>
              </a:bgClr>
            </a:patt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8" name="Forma libre: forma 57">
              <a:extLst>
                <a:ext uri="{FF2B5EF4-FFF2-40B4-BE49-F238E27FC236}">
                  <a16:creationId xmlns:a16="http://schemas.microsoft.com/office/drawing/2014/main" id="{1C58D491-170D-4D32-98B4-11524B80ECD4}"/>
                </a:ext>
              </a:extLst>
            </p:cNvPr>
            <p:cNvSpPr/>
            <p:nvPr/>
          </p:nvSpPr>
          <p:spPr>
            <a:xfrm>
              <a:off x="8805333" y="2156178"/>
              <a:ext cx="1162756" cy="1151466"/>
            </a:xfrm>
            <a:custGeom>
              <a:avLst/>
              <a:gdLst>
                <a:gd name="connsiteX0" fmla="*/ 0 w 1162756"/>
                <a:gd name="connsiteY0" fmla="*/ 496711 h 1151466"/>
                <a:gd name="connsiteX1" fmla="*/ 169334 w 1162756"/>
                <a:gd name="connsiteY1" fmla="*/ 0 h 1151466"/>
                <a:gd name="connsiteX2" fmla="*/ 1162756 w 1162756"/>
                <a:gd name="connsiteY2" fmla="*/ 677333 h 1151466"/>
                <a:gd name="connsiteX3" fmla="*/ 1004711 w 1162756"/>
                <a:gd name="connsiteY3" fmla="*/ 1151466 h 1151466"/>
                <a:gd name="connsiteX4" fmla="*/ 0 w 1162756"/>
                <a:gd name="connsiteY4" fmla="*/ 496711 h 11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756" h="1151466">
                  <a:moveTo>
                    <a:pt x="0" y="496711"/>
                  </a:moveTo>
                  <a:lnTo>
                    <a:pt x="169334" y="0"/>
                  </a:lnTo>
                  <a:lnTo>
                    <a:pt x="1162756" y="677333"/>
                  </a:lnTo>
                  <a:lnTo>
                    <a:pt x="1004711" y="1151466"/>
                  </a:lnTo>
                  <a:lnTo>
                    <a:pt x="0" y="496711"/>
                  </a:lnTo>
                  <a:close/>
                </a:path>
              </a:pathLst>
            </a:custGeom>
            <a:pattFill prst="ltUpDiag">
              <a:fgClr>
                <a:srgbClr val="FF0000"/>
              </a:fgClr>
              <a:bgClr>
                <a:schemeClr val="bg1"/>
              </a:bgClr>
            </a:patt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Forma libre: forma 58">
              <a:extLst>
                <a:ext uri="{FF2B5EF4-FFF2-40B4-BE49-F238E27FC236}">
                  <a16:creationId xmlns:a16="http://schemas.microsoft.com/office/drawing/2014/main" id="{90E7B16D-73F0-4CAD-98EC-2CB30888E22F}"/>
                </a:ext>
              </a:extLst>
            </p:cNvPr>
            <p:cNvSpPr/>
            <p:nvPr/>
          </p:nvSpPr>
          <p:spPr>
            <a:xfrm>
              <a:off x="8952089" y="4143022"/>
              <a:ext cx="1016000" cy="1298222"/>
            </a:xfrm>
            <a:custGeom>
              <a:avLst/>
              <a:gdLst>
                <a:gd name="connsiteX0" fmla="*/ 0 w 1016000"/>
                <a:gd name="connsiteY0" fmla="*/ 982134 h 1298222"/>
                <a:gd name="connsiteX1" fmla="*/ 417689 w 1016000"/>
                <a:gd name="connsiteY1" fmla="*/ 0 h 1298222"/>
                <a:gd name="connsiteX2" fmla="*/ 711200 w 1016000"/>
                <a:gd name="connsiteY2" fmla="*/ 135467 h 1298222"/>
                <a:gd name="connsiteX3" fmla="*/ 620889 w 1016000"/>
                <a:gd name="connsiteY3" fmla="*/ 485422 h 1298222"/>
                <a:gd name="connsiteX4" fmla="*/ 1016000 w 1016000"/>
                <a:gd name="connsiteY4" fmla="*/ 699911 h 1298222"/>
                <a:gd name="connsiteX5" fmla="*/ 756355 w 1016000"/>
                <a:gd name="connsiteY5" fmla="*/ 1298222 h 1298222"/>
                <a:gd name="connsiteX6" fmla="*/ 417689 w 1016000"/>
                <a:gd name="connsiteY6" fmla="*/ 1049867 h 1298222"/>
                <a:gd name="connsiteX7" fmla="*/ 338667 w 1016000"/>
                <a:gd name="connsiteY7" fmla="*/ 1207911 h 1298222"/>
                <a:gd name="connsiteX8" fmla="*/ 0 w 1016000"/>
                <a:gd name="connsiteY8" fmla="*/ 982134 h 1298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000" h="1298222">
                  <a:moveTo>
                    <a:pt x="0" y="982134"/>
                  </a:moveTo>
                  <a:lnTo>
                    <a:pt x="417689" y="0"/>
                  </a:lnTo>
                  <a:lnTo>
                    <a:pt x="711200" y="135467"/>
                  </a:lnTo>
                  <a:lnTo>
                    <a:pt x="620889" y="485422"/>
                  </a:lnTo>
                  <a:lnTo>
                    <a:pt x="1016000" y="699911"/>
                  </a:lnTo>
                  <a:lnTo>
                    <a:pt x="756355" y="1298222"/>
                  </a:lnTo>
                  <a:lnTo>
                    <a:pt x="417689" y="1049867"/>
                  </a:lnTo>
                  <a:lnTo>
                    <a:pt x="338667" y="1207911"/>
                  </a:lnTo>
                  <a:lnTo>
                    <a:pt x="0" y="982134"/>
                  </a:lnTo>
                  <a:close/>
                </a:path>
              </a:pathLst>
            </a:custGeom>
            <a:pattFill prst="ltUpDiag">
              <a:fgClr>
                <a:srgbClr val="00B050"/>
              </a:fgClr>
              <a:bgClr>
                <a:schemeClr val="bg1"/>
              </a:bgClr>
            </a:patt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60" name="Título 3">
            <a:extLst>
              <a:ext uri="{FF2B5EF4-FFF2-40B4-BE49-F238E27FC236}">
                <a16:creationId xmlns:a16="http://schemas.microsoft.com/office/drawing/2014/main" id="{72A5476A-E69B-444D-AC56-A6FD3852A812}"/>
              </a:ext>
            </a:extLst>
          </p:cNvPr>
          <p:cNvSpPr txBox="1">
            <a:spLocks/>
          </p:cNvSpPr>
          <p:nvPr/>
        </p:nvSpPr>
        <p:spPr>
          <a:xfrm>
            <a:off x="6468532" y="677333"/>
            <a:ext cx="5695661"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u="sng" dirty="0">
                <a:solidFill>
                  <a:srgbClr val="002060"/>
                </a:solidFill>
                <a:latin typeface="+mn-lt"/>
              </a:rPr>
              <a:t>OFICINAS Y DORMITORIOS</a:t>
            </a:r>
          </a:p>
          <a:p>
            <a:pPr marL="342900" indent="-342900" algn="just">
              <a:buFont typeface="Wingdings" panose="05000000000000000000" pitchFamily="2" charset="2"/>
              <a:buChar char="ü"/>
            </a:pPr>
            <a:endParaRPr lang="es-EC" sz="2400" dirty="0">
              <a:solidFill>
                <a:srgbClr val="002060"/>
              </a:solidFill>
              <a:latin typeface="+mn-lt"/>
            </a:endParaRPr>
          </a:p>
          <a:p>
            <a:pPr marL="342900" indent="-342900" algn="just">
              <a:buFont typeface="Wingdings" panose="05000000000000000000" pitchFamily="2" charset="2"/>
              <a:buChar char="ü"/>
            </a:pPr>
            <a:r>
              <a:rPr lang="es-EC" sz="2400" dirty="0">
                <a:solidFill>
                  <a:srgbClr val="002060"/>
                </a:solidFill>
                <a:latin typeface="+mn-lt"/>
              </a:rPr>
              <a:t>GENERA DESECHOS SÓLIDOS: PAPEL, CARTÓN, PLÁSTICO, ETC.</a:t>
            </a:r>
          </a:p>
          <a:p>
            <a:pPr marL="342900" indent="-342900" algn="just">
              <a:buFont typeface="Wingdings" panose="05000000000000000000" pitchFamily="2" charset="2"/>
              <a:buChar char="ü"/>
            </a:pPr>
            <a:r>
              <a:rPr lang="es-EC" sz="2400" dirty="0">
                <a:solidFill>
                  <a:srgbClr val="002060"/>
                </a:solidFill>
                <a:latin typeface="+mn-lt"/>
              </a:rPr>
              <a:t>RECOLECTOR MUNICIPAL</a:t>
            </a:r>
          </a:p>
          <a:p>
            <a:pPr marL="342900" indent="-342900" algn="just">
              <a:buFont typeface="Wingdings" panose="05000000000000000000" pitchFamily="2" charset="2"/>
              <a:buChar char="ü"/>
            </a:pPr>
            <a:r>
              <a:rPr lang="es-EC" sz="2400" dirty="0">
                <a:solidFill>
                  <a:srgbClr val="002060"/>
                </a:solidFill>
                <a:latin typeface="+mn-lt"/>
              </a:rPr>
              <a:t>ACTIVOS FIJOS NO A DISPOSICIÓN DE LA 15-BAE “PAQUISHA”</a:t>
            </a:r>
          </a:p>
          <a:p>
            <a:pPr marL="342900" indent="-342900" algn="just">
              <a:buFont typeface="Wingdings" panose="05000000000000000000" pitchFamily="2" charset="2"/>
              <a:buChar char="ü"/>
            </a:pPr>
            <a:r>
              <a:rPr lang="es-EC" sz="2400" dirty="0">
                <a:solidFill>
                  <a:srgbClr val="002060"/>
                </a:solidFill>
                <a:latin typeface="+mn-lt"/>
              </a:rPr>
              <a:t>AGUAS NEGRAS Y GRISES ALCANTARILLADO MUNICIPAL </a:t>
            </a:r>
          </a:p>
          <a:p>
            <a:pPr algn="just"/>
            <a:endParaRPr lang="es-EC" sz="2400" b="1" dirty="0">
              <a:solidFill>
                <a:srgbClr val="002060"/>
              </a:solidFill>
              <a:latin typeface="+mn-lt"/>
            </a:endParaRPr>
          </a:p>
        </p:txBody>
      </p:sp>
      <p:pic>
        <p:nvPicPr>
          <p:cNvPr id="2" name="Imagen 1">
            <a:extLst>
              <a:ext uri="{FF2B5EF4-FFF2-40B4-BE49-F238E27FC236}">
                <a16:creationId xmlns:a16="http://schemas.microsoft.com/office/drawing/2014/main" id="{573FC394-AA7F-4445-A32C-6B892D74044A}"/>
              </a:ext>
            </a:extLst>
          </p:cNvPr>
          <p:cNvPicPr>
            <a:picLocks noChangeAspect="1"/>
          </p:cNvPicPr>
          <p:nvPr/>
        </p:nvPicPr>
        <p:blipFill rotWithShape="1">
          <a:blip r:embed="rId3"/>
          <a:srcRect l="55371" t="29723" r="10833" b="24280"/>
          <a:stretch/>
        </p:blipFill>
        <p:spPr>
          <a:xfrm>
            <a:off x="6468531" y="3703539"/>
            <a:ext cx="5695661" cy="3154461"/>
          </a:xfrm>
          <a:prstGeom prst="rect">
            <a:avLst/>
          </a:prstGeom>
        </p:spPr>
      </p:pic>
    </p:spTree>
    <p:extLst>
      <p:ext uri="{BB962C8B-B14F-4D97-AF65-F5344CB8AC3E}">
        <p14:creationId xmlns:p14="http://schemas.microsoft.com/office/powerpoint/2010/main" val="2014330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1794931" y="77160"/>
            <a:ext cx="7992535"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dirty="0">
                <a:solidFill>
                  <a:srgbClr val="002060"/>
                </a:solidFill>
                <a:latin typeface="+mn-lt"/>
              </a:rPr>
              <a:t>DESCRIPCIÓN DE LAS INSTALACIONES</a:t>
            </a:r>
          </a:p>
        </p:txBody>
      </p:sp>
      <p:sp>
        <p:nvSpPr>
          <p:cNvPr id="60" name="Título 3">
            <a:extLst>
              <a:ext uri="{FF2B5EF4-FFF2-40B4-BE49-F238E27FC236}">
                <a16:creationId xmlns:a16="http://schemas.microsoft.com/office/drawing/2014/main" id="{72A5476A-E69B-444D-AC56-A6FD3852A812}"/>
              </a:ext>
            </a:extLst>
          </p:cNvPr>
          <p:cNvSpPr txBox="1">
            <a:spLocks/>
          </p:cNvSpPr>
          <p:nvPr/>
        </p:nvSpPr>
        <p:spPr>
          <a:xfrm>
            <a:off x="6468532" y="677333"/>
            <a:ext cx="5695661"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u="sng" dirty="0">
                <a:solidFill>
                  <a:srgbClr val="002060"/>
                </a:solidFill>
                <a:latin typeface="+mn-lt"/>
              </a:rPr>
              <a:t>VIVIENDA FISCAL</a:t>
            </a:r>
          </a:p>
          <a:p>
            <a:pPr marL="342900" indent="-342900" algn="just">
              <a:buFont typeface="Wingdings" panose="05000000000000000000" pitchFamily="2" charset="2"/>
              <a:buChar char="ü"/>
            </a:pPr>
            <a:endParaRPr lang="es-EC" sz="2400" dirty="0">
              <a:solidFill>
                <a:srgbClr val="002060"/>
              </a:solidFill>
              <a:latin typeface="+mn-lt"/>
            </a:endParaRPr>
          </a:p>
          <a:p>
            <a:pPr marL="342900" indent="-342900" algn="just">
              <a:buFont typeface="Wingdings" panose="05000000000000000000" pitchFamily="2" charset="2"/>
              <a:buChar char="ü"/>
            </a:pPr>
            <a:r>
              <a:rPr lang="es-EC" sz="2400" dirty="0">
                <a:solidFill>
                  <a:srgbClr val="002060"/>
                </a:solidFill>
                <a:latin typeface="+mn-lt"/>
              </a:rPr>
              <a:t>133 UNIDADES HABITACIONALES DEL FM “MAS”.</a:t>
            </a:r>
          </a:p>
          <a:p>
            <a:pPr marL="342900" indent="-342900" algn="just">
              <a:buFont typeface="Wingdings" panose="05000000000000000000" pitchFamily="2" charset="2"/>
              <a:buChar char="ü"/>
            </a:pPr>
            <a:r>
              <a:rPr lang="es-EC" sz="2400" dirty="0">
                <a:solidFill>
                  <a:srgbClr val="002060"/>
                </a:solidFill>
                <a:latin typeface="+mn-lt"/>
              </a:rPr>
              <a:t>REQUIEREN DE MANTENIMIENTO Y LIMPIEZA</a:t>
            </a:r>
          </a:p>
          <a:p>
            <a:pPr marL="342900" indent="-342900" algn="just">
              <a:buFont typeface="Wingdings" panose="05000000000000000000" pitchFamily="2" charset="2"/>
              <a:buChar char="ü"/>
            </a:pPr>
            <a:r>
              <a:rPr lang="es-EC" sz="2400" dirty="0">
                <a:solidFill>
                  <a:srgbClr val="002060"/>
                </a:solidFill>
                <a:latin typeface="+mn-lt"/>
              </a:rPr>
              <a:t>GENERA DESECHOS SÓLIDOS Y LÍQUIDOS, ATIENDE EL GAD RUMIÑAHUI</a:t>
            </a:r>
          </a:p>
          <a:p>
            <a:pPr algn="just"/>
            <a:endParaRPr lang="es-EC" sz="2400" b="1" dirty="0">
              <a:solidFill>
                <a:srgbClr val="002060"/>
              </a:solidFill>
              <a:latin typeface="+mn-lt"/>
            </a:endParaRPr>
          </a:p>
        </p:txBody>
      </p:sp>
      <p:grpSp>
        <p:nvGrpSpPr>
          <p:cNvPr id="10" name="Grupo 9">
            <a:extLst>
              <a:ext uri="{FF2B5EF4-FFF2-40B4-BE49-F238E27FC236}">
                <a16:creationId xmlns:a16="http://schemas.microsoft.com/office/drawing/2014/main" id="{CB57CEC9-F60E-42FF-9877-42183F758AA7}"/>
              </a:ext>
            </a:extLst>
          </p:cNvPr>
          <p:cNvGrpSpPr/>
          <p:nvPr/>
        </p:nvGrpSpPr>
        <p:grpSpPr>
          <a:xfrm>
            <a:off x="49760" y="767644"/>
            <a:ext cx="6418771" cy="6090356"/>
            <a:chOff x="0" y="42110"/>
            <a:chExt cx="10234831" cy="6773779"/>
          </a:xfrm>
        </p:grpSpPr>
        <p:grpSp>
          <p:nvGrpSpPr>
            <p:cNvPr id="11" name="Grupo 10">
              <a:extLst>
                <a:ext uri="{FF2B5EF4-FFF2-40B4-BE49-F238E27FC236}">
                  <a16:creationId xmlns:a16="http://schemas.microsoft.com/office/drawing/2014/main" id="{57C324FB-0799-4D7F-B4CB-AA212A4C4621}"/>
                </a:ext>
              </a:extLst>
            </p:cNvPr>
            <p:cNvGrpSpPr/>
            <p:nvPr/>
          </p:nvGrpSpPr>
          <p:grpSpPr>
            <a:xfrm>
              <a:off x="0" y="42110"/>
              <a:ext cx="10234831" cy="6773779"/>
              <a:chOff x="-9321714" y="-3577722"/>
              <a:chExt cx="10234831" cy="6773779"/>
            </a:xfrm>
          </p:grpSpPr>
          <p:grpSp>
            <p:nvGrpSpPr>
              <p:cNvPr id="20" name="Grupo 19">
                <a:extLst>
                  <a:ext uri="{FF2B5EF4-FFF2-40B4-BE49-F238E27FC236}">
                    <a16:creationId xmlns:a16="http://schemas.microsoft.com/office/drawing/2014/main" id="{0F21E820-F8D8-4F2B-89F3-816A9894AA83}"/>
                  </a:ext>
                </a:extLst>
              </p:cNvPr>
              <p:cNvGrpSpPr/>
              <p:nvPr/>
            </p:nvGrpSpPr>
            <p:grpSpPr>
              <a:xfrm>
                <a:off x="-9321714" y="-3577722"/>
                <a:ext cx="10234831" cy="6773779"/>
                <a:chOff x="-2647336" y="1858297"/>
                <a:chExt cx="10234831" cy="6773779"/>
              </a:xfrm>
            </p:grpSpPr>
            <p:grpSp>
              <p:nvGrpSpPr>
                <p:cNvPr id="22" name="Grupo 21">
                  <a:extLst>
                    <a:ext uri="{FF2B5EF4-FFF2-40B4-BE49-F238E27FC236}">
                      <a16:creationId xmlns:a16="http://schemas.microsoft.com/office/drawing/2014/main" id="{B85E9A71-4FBA-4709-B966-D0E494BEAB6E}"/>
                    </a:ext>
                  </a:extLst>
                </p:cNvPr>
                <p:cNvGrpSpPr/>
                <p:nvPr/>
              </p:nvGrpSpPr>
              <p:grpSpPr>
                <a:xfrm>
                  <a:off x="-2647336" y="1858297"/>
                  <a:ext cx="10234831" cy="6773779"/>
                  <a:chOff x="0" y="0"/>
                  <a:chExt cx="10234831" cy="6773779"/>
                </a:xfrm>
              </p:grpSpPr>
              <p:pic>
                <p:nvPicPr>
                  <p:cNvPr id="24" name="Imagen 23">
                    <a:extLst>
                      <a:ext uri="{FF2B5EF4-FFF2-40B4-BE49-F238E27FC236}">
                        <a16:creationId xmlns:a16="http://schemas.microsoft.com/office/drawing/2014/main" id="{4B67494F-3D76-4D46-97DE-FE4FAB50E40D}"/>
                      </a:ext>
                    </a:extLst>
                  </p:cNvPr>
                  <p:cNvPicPr>
                    <a:picLocks noChangeAspect="1"/>
                  </p:cNvPicPr>
                  <p:nvPr/>
                </p:nvPicPr>
                <p:blipFill rotWithShape="1">
                  <a:blip r:embed="rId2"/>
                  <a:srcRect l="20723" t="18070" r="17994" b="9824"/>
                  <a:stretch/>
                </p:blipFill>
                <p:spPr>
                  <a:xfrm>
                    <a:off x="0" y="0"/>
                    <a:ext cx="10234831" cy="6773779"/>
                  </a:xfrm>
                  <a:prstGeom prst="rect">
                    <a:avLst/>
                  </a:prstGeom>
                </p:spPr>
              </p:pic>
              <p:sp>
                <p:nvSpPr>
                  <p:cNvPr id="25" name="Forma libre: forma 24">
                    <a:extLst>
                      <a:ext uri="{FF2B5EF4-FFF2-40B4-BE49-F238E27FC236}">
                        <a16:creationId xmlns:a16="http://schemas.microsoft.com/office/drawing/2014/main" id="{BE9E10E2-9DED-4C2F-93C0-595D4D71E3A4}"/>
                      </a:ext>
                    </a:extLst>
                  </p:cNvPr>
                  <p:cNvSpPr/>
                  <p:nvPr/>
                </p:nvSpPr>
                <p:spPr>
                  <a:xfrm>
                    <a:off x="3031958" y="938463"/>
                    <a:ext cx="1937084" cy="2755232"/>
                  </a:xfrm>
                  <a:custGeom>
                    <a:avLst/>
                    <a:gdLst>
                      <a:gd name="connsiteX0" fmla="*/ 0 w 2580968"/>
                      <a:gd name="connsiteY0" fmla="*/ 2868561 h 3664974"/>
                      <a:gd name="connsiteX1" fmla="*/ 560439 w 2580968"/>
                      <a:gd name="connsiteY1" fmla="*/ 1519084 h 3664974"/>
                      <a:gd name="connsiteX2" fmla="*/ 589935 w 2580968"/>
                      <a:gd name="connsiteY2" fmla="*/ 1364226 h 3664974"/>
                      <a:gd name="connsiteX3" fmla="*/ 715297 w 2580968"/>
                      <a:gd name="connsiteY3" fmla="*/ 1216742 h 3664974"/>
                      <a:gd name="connsiteX4" fmla="*/ 752168 w 2580968"/>
                      <a:gd name="connsiteY4" fmla="*/ 1076632 h 3664974"/>
                      <a:gd name="connsiteX5" fmla="*/ 811161 w 2580968"/>
                      <a:gd name="connsiteY5" fmla="*/ 973394 h 3664974"/>
                      <a:gd name="connsiteX6" fmla="*/ 811161 w 2580968"/>
                      <a:gd name="connsiteY6" fmla="*/ 855407 h 3664974"/>
                      <a:gd name="connsiteX7" fmla="*/ 1216742 w 2580968"/>
                      <a:gd name="connsiteY7" fmla="*/ 0 h 3664974"/>
                      <a:gd name="connsiteX8" fmla="*/ 1305232 w 2580968"/>
                      <a:gd name="connsiteY8" fmla="*/ 0 h 3664974"/>
                      <a:gd name="connsiteX9" fmla="*/ 1327355 w 2580968"/>
                      <a:gd name="connsiteY9" fmla="*/ 110613 h 3664974"/>
                      <a:gd name="connsiteX10" fmla="*/ 1504335 w 2580968"/>
                      <a:gd name="connsiteY10" fmla="*/ 176981 h 3664974"/>
                      <a:gd name="connsiteX11" fmla="*/ 1806677 w 2580968"/>
                      <a:gd name="connsiteY11" fmla="*/ 169607 h 3664974"/>
                      <a:gd name="connsiteX12" fmla="*/ 1991032 w 2580968"/>
                      <a:gd name="connsiteY12" fmla="*/ 51620 h 3664974"/>
                      <a:gd name="connsiteX13" fmla="*/ 2160639 w 2580968"/>
                      <a:gd name="connsiteY13" fmla="*/ 14749 h 3664974"/>
                      <a:gd name="connsiteX14" fmla="*/ 1725561 w 2580968"/>
                      <a:gd name="connsiteY14" fmla="*/ 1275736 h 3664974"/>
                      <a:gd name="connsiteX15" fmla="*/ 2580968 w 2580968"/>
                      <a:gd name="connsiteY15" fmla="*/ 1651820 h 3664974"/>
                      <a:gd name="connsiteX16" fmla="*/ 1511710 w 2580968"/>
                      <a:gd name="connsiteY16" fmla="*/ 3664974 h 3664974"/>
                      <a:gd name="connsiteX17" fmla="*/ 811161 w 2580968"/>
                      <a:gd name="connsiteY17" fmla="*/ 3252020 h 3664974"/>
                      <a:gd name="connsiteX18" fmla="*/ 0 w 2580968"/>
                      <a:gd name="connsiteY18" fmla="*/ 2868561 h 36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80968" h="3664974">
                        <a:moveTo>
                          <a:pt x="0" y="2868561"/>
                        </a:moveTo>
                        <a:lnTo>
                          <a:pt x="560439" y="1519084"/>
                        </a:lnTo>
                        <a:lnTo>
                          <a:pt x="589935" y="1364226"/>
                        </a:lnTo>
                        <a:lnTo>
                          <a:pt x="715297" y="1216742"/>
                        </a:lnTo>
                        <a:lnTo>
                          <a:pt x="752168" y="1076632"/>
                        </a:lnTo>
                        <a:lnTo>
                          <a:pt x="811161" y="973394"/>
                        </a:lnTo>
                        <a:lnTo>
                          <a:pt x="811161" y="855407"/>
                        </a:lnTo>
                        <a:lnTo>
                          <a:pt x="1216742" y="0"/>
                        </a:lnTo>
                        <a:lnTo>
                          <a:pt x="1305232" y="0"/>
                        </a:lnTo>
                        <a:lnTo>
                          <a:pt x="1327355" y="110613"/>
                        </a:lnTo>
                        <a:lnTo>
                          <a:pt x="1504335" y="176981"/>
                        </a:lnTo>
                        <a:lnTo>
                          <a:pt x="1806677" y="169607"/>
                        </a:lnTo>
                        <a:lnTo>
                          <a:pt x="1991032" y="51620"/>
                        </a:lnTo>
                        <a:lnTo>
                          <a:pt x="2160639" y="14749"/>
                        </a:lnTo>
                        <a:lnTo>
                          <a:pt x="1725561" y="1275736"/>
                        </a:lnTo>
                        <a:lnTo>
                          <a:pt x="2580968" y="1651820"/>
                        </a:lnTo>
                        <a:lnTo>
                          <a:pt x="1511710" y="3664974"/>
                        </a:lnTo>
                        <a:lnTo>
                          <a:pt x="811161" y="3252020"/>
                        </a:lnTo>
                        <a:lnTo>
                          <a:pt x="0" y="2868561"/>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Forma libre: forma 25">
                    <a:extLst>
                      <a:ext uri="{FF2B5EF4-FFF2-40B4-BE49-F238E27FC236}">
                        <a16:creationId xmlns:a16="http://schemas.microsoft.com/office/drawing/2014/main" id="{F3403071-E9D0-4D5E-83BF-112C409CBCD6}"/>
                      </a:ext>
                    </a:extLst>
                  </p:cNvPr>
                  <p:cNvSpPr/>
                  <p:nvPr/>
                </p:nvSpPr>
                <p:spPr>
                  <a:xfrm>
                    <a:off x="4199021" y="2177717"/>
                    <a:ext cx="2550695" cy="2237872"/>
                  </a:xfrm>
                  <a:custGeom>
                    <a:avLst/>
                    <a:gdLst>
                      <a:gd name="connsiteX0" fmla="*/ 1076632 w 3517490"/>
                      <a:gd name="connsiteY0" fmla="*/ 0 h 2979174"/>
                      <a:gd name="connsiteX1" fmla="*/ 3517490 w 3517490"/>
                      <a:gd name="connsiteY1" fmla="*/ 1054510 h 2979174"/>
                      <a:gd name="connsiteX2" fmla="*/ 2794819 w 3517490"/>
                      <a:gd name="connsiteY2" fmla="*/ 2094271 h 2979174"/>
                      <a:gd name="connsiteX3" fmla="*/ 1895167 w 3517490"/>
                      <a:gd name="connsiteY3" fmla="*/ 1703439 h 2979174"/>
                      <a:gd name="connsiteX4" fmla="*/ 1334729 w 3517490"/>
                      <a:gd name="connsiteY4" fmla="*/ 2979174 h 2979174"/>
                      <a:gd name="connsiteX5" fmla="*/ 0 w 3517490"/>
                      <a:gd name="connsiteY5" fmla="*/ 2020529 h 2979174"/>
                      <a:gd name="connsiteX6" fmla="*/ 1076632 w 3517490"/>
                      <a:gd name="connsiteY6" fmla="*/ 0 h 297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7490" h="2979174">
                        <a:moveTo>
                          <a:pt x="1076632" y="0"/>
                        </a:moveTo>
                        <a:lnTo>
                          <a:pt x="3517490" y="1054510"/>
                        </a:lnTo>
                        <a:lnTo>
                          <a:pt x="2794819" y="2094271"/>
                        </a:lnTo>
                        <a:lnTo>
                          <a:pt x="1895167" y="1703439"/>
                        </a:lnTo>
                        <a:lnTo>
                          <a:pt x="1334729" y="2979174"/>
                        </a:lnTo>
                        <a:lnTo>
                          <a:pt x="0" y="2020529"/>
                        </a:lnTo>
                        <a:lnTo>
                          <a:pt x="1076632" y="0"/>
                        </a:lnTo>
                        <a:close/>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Forma libre: forma 26">
                    <a:extLst>
                      <a:ext uri="{FF2B5EF4-FFF2-40B4-BE49-F238E27FC236}">
                        <a16:creationId xmlns:a16="http://schemas.microsoft.com/office/drawing/2014/main" id="{55347995-4354-4627-ADB5-769C3105712E}"/>
                      </a:ext>
                    </a:extLst>
                  </p:cNvPr>
                  <p:cNvSpPr/>
                  <p:nvPr/>
                </p:nvSpPr>
                <p:spPr>
                  <a:xfrm>
                    <a:off x="1720516" y="3236495"/>
                    <a:ext cx="3669631" cy="2634917"/>
                  </a:xfrm>
                  <a:custGeom>
                    <a:avLst/>
                    <a:gdLst>
                      <a:gd name="connsiteX0" fmla="*/ 1619623 w 4793129"/>
                      <a:gd name="connsiteY0" fmla="*/ 0 h 3765177"/>
                      <a:gd name="connsiteX1" fmla="*/ 1703294 w 4793129"/>
                      <a:gd name="connsiteY1" fmla="*/ 0 h 3765177"/>
                      <a:gd name="connsiteX2" fmla="*/ 2904565 w 4793129"/>
                      <a:gd name="connsiteY2" fmla="*/ 645459 h 3765177"/>
                      <a:gd name="connsiteX3" fmla="*/ 3257176 w 4793129"/>
                      <a:gd name="connsiteY3" fmla="*/ 872565 h 3765177"/>
                      <a:gd name="connsiteX4" fmla="*/ 4374776 w 4793129"/>
                      <a:gd name="connsiteY4" fmla="*/ 1691341 h 3765177"/>
                      <a:gd name="connsiteX5" fmla="*/ 4560047 w 4793129"/>
                      <a:gd name="connsiteY5" fmla="*/ 1870636 h 3765177"/>
                      <a:gd name="connsiteX6" fmla="*/ 4793129 w 4793129"/>
                      <a:gd name="connsiteY6" fmla="*/ 2145553 h 3765177"/>
                      <a:gd name="connsiteX7" fmla="*/ 4781176 w 4793129"/>
                      <a:gd name="connsiteY7" fmla="*/ 2283012 h 3765177"/>
                      <a:gd name="connsiteX8" fmla="*/ 4356847 w 4793129"/>
                      <a:gd name="connsiteY8" fmla="*/ 3203388 h 3765177"/>
                      <a:gd name="connsiteX9" fmla="*/ 3663576 w 4793129"/>
                      <a:gd name="connsiteY9" fmla="*/ 2761130 h 3765177"/>
                      <a:gd name="connsiteX10" fmla="*/ 2779059 w 4793129"/>
                      <a:gd name="connsiteY10" fmla="*/ 3717365 h 3765177"/>
                      <a:gd name="connsiteX11" fmla="*/ 1733176 w 4793129"/>
                      <a:gd name="connsiteY11" fmla="*/ 3077883 h 3765177"/>
                      <a:gd name="connsiteX12" fmla="*/ 1219200 w 4793129"/>
                      <a:gd name="connsiteY12" fmla="*/ 3765177 h 3765177"/>
                      <a:gd name="connsiteX13" fmla="*/ 0 w 4793129"/>
                      <a:gd name="connsiteY13" fmla="*/ 3024094 h 3765177"/>
                      <a:gd name="connsiteX14" fmla="*/ 741082 w 4793129"/>
                      <a:gd name="connsiteY14" fmla="*/ 1948330 h 3765177"/>
                      <a:gd name="connsiteX15" fmla="*/ 1057835 w 4793129"/>
                      <a:gd name="connsiteY15" fmla="*/ 1559859 h 3765177"/>
                      <a:gd name="connsiteX16" fmla="*/ 1272988 w 4793129"/>
                      <a:gd name="connsiteY16" fmla="*/ 1290918 h 3765177"/>
                      <a:gd name="connsiteX17" fmla="*/ 1512047 w 4793129"/>
                      <a:gd name="connsiteY17" fmla="*/ 663388 h 3765177"/>
                      <a:gd name="connsiteX18" fmla="*/ 1619623 w 4793129"/>
                      <a:gd name="connsiteY18" fmla="*/ 0 h 37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93129" h="3765177">
                        <a:moveTo>
                          <a:pt x="1619623" y="0"/>
                        </a:moveTo>
                        <a:lnTo>
                          <a:pt x="1703294" y="0"/>
                        </a:lnTo>
                        <a:lnTo>
                          <a:pt x="2904565" y="645459"/>
                        </a:lnTo>
                        <a:lnTo>
                          <a:pt x="3257176" y="872565"/>
                        </a:lnTo>
                        <a:lnTo>
                          <a:pt x="4374776" y="1691341"/>
                        </a:lnTo>
                        <a:lnTo>
                          <a:pt x="4560047" y="1870636"/>
                        </a:lnTo>
                        <a:lnTo>
                          <a:pt x="4793129" y="2145553"/>
                        </a:lnTo>
                        <a:lnTo>
                          <a:pt x="4781176" y="2283012"/>
                        </a:lnTo>
                        <a:lnTo>
                          <a:pt x="4356847" y="3203388"/>
                        </a:lnTo>
                        <a:lnTo>
                          <a:pt x="3663576" y="2761130"/>
                        </a:lnTo>
                        <a:lnTo>
                          <a:pt x="2779059" y="3717365"/>
                        </a:lnTo>
                        <a:lnTo>
                          <a:pt x="1733176" y="3077883"/>
                        </a:lnTo>
                        <a:lnTo>
                          <a:pt x="1219200" y="3765177"/>
                        </a:lnTo>
                        <a:lnTo>
                          <a:pt x="0" y="3024094"/>
                        </a:lnTo>
                        <a:lnTo>
                          <a:pt x="741082" y="1948330"/>
                        </a:lnTo>
                        <a:lnTo>
                          <a:pt x="1057835" y="1559859"/>
                        </a:lnTo>
                        <a:lnTo>
                          <a:pt x="1272988" y="1290918"/>
                        </a:lnTo>
                        <a:lnTo>
                          <a:pt x="1512047" y="663388"/>
                        </a:lnTo>
                        <a:lnTo>
                          <a:pt x="1619623" y="0"/>
                        </a:lnTo>
                        <a:close/>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23" name="Forma libre: forma 22">
                  <a:extLst>
                    <a:ext uri="{FF2B5EF4-FFF2-40B4-BE49-F238E27FC236}">
                      <a16:creationId xmlns:a16="http://schemas.microsoft.com/office/drawing/2014/main" id="{568BFEAF-31D7-475D-9851-B28856EB7AC9}"/>
                    </a:ext>
                  </a:extLst>
                </p:cNvPr>
                <p:cNvSpPr/>
                <p:nvPr/>
              </p:nvSpPr>
              <p:spPr>
                <a:xfrm>
                  <a:off x="4210665" y="2027903"/>
                  <a:ext cx="1688690" cy="2020529"/>
                </a:xfrm>
                <a:custGeom>
                  <a:avLst/>
                  <a:gdLst>
                    <a:gd name="connsiteX0" fmla="*/ 1688690 w 1688690"/>
                    <a:gd name="connsiteY0" fmla="*/ 641555 h 2020529"/>
                    <a:gd name="connsiteX1" fmla="*/ 737419 w 1688690"/>
                    <a:gd name="connsiteY1" fmla="*/ 206478 h 2020529"/>
                    <a:gd name="connsiteX2" fmla="*/ 339212 w 1688690"/>
                    <a:gd name="connsiteY2" fmla="*/ 0 h 2020529"/>
                    <a:gd name="connsiteX3" fmla="*/ 0 w 1688690"/>
                    <a:gd name="connsiteY3" fmla="*/ 737420 h 2020529"/>
                    <a:gd name="connsiteX4" fmla="*/ 442451 w 1688690"/>
                    <a:gd name="connsiteY4" fmla="*/ 995516 h 2020529"/>
                    <a:gd name="connsiteX5" fmla="*/ 117987 w 1688690"/>
                    <a:gd name="connsiteY5" fmla="*/ 1659194 h 2020529"/>
                    <a:gd name="connsiteX6" fmla="*/ 811161 w 1688690"/>
                    <a:gd name="connsiteY6" fmla="*/ 2020529 h 2020529"/>
                    <a:gd name="connsiteX7" fmla="*/ 1688690 w 1688690"/>
                    <a:gd name="connsiteY7" fmla="*/ 641555 h 202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690" h="2020529">
                      <a:moveTo>
                        <a:pt x="1688690" y="641555"/>
                      </a:moveTo>
                      <a:lnTo>
                        <a:pt x="737419" y="206478"/>
                      </a:lnTo>
                      <a:lnTo>
                        <a:pt x="339212" y="0"/>
                      </a:lnTo>
                      <a:lnTo>
                        <a:pt x="0" y="737420"/>
                      </a:lnTo>
                      <a:lnTo>
                        <a:pt x="442451" y="995516"/>
                      </a:lnTo>
                      <a:lnTo>
                        <a:pt x="117987" y="1659194"/>
                      </a:lnTo>
                      <a:lnTo>
                        <a:pt x="811161" y="2020529"/>
                      </a:lnTo>
                      <a:lnTo>
                        <a:pt x="1688690" y="641555"/>
                      </a:ln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21" name="Forma libre: forma 20">
                <a:extLst>
                  <a:ext uri="{FF2B5EF4-FFF2-40B4-BE49-F238E27FC236}">
                    <a16:creationId xmlns:a16="http://schemas.microsoft.com/office/drawing/2014/main" id="{4E1B4224-0539-4F3F-864A-099AF8055A76}"/>
                  </a:ext>
                </a:extLst>
              </p:cNvPr>
              <p:cNvSpPr/>
              <p:nvPr/>
            </p:nvSpPr>
            <p:spPr>
              <a:xfrm>
                <a:off x="-3657600" y="-1518699"/>
                <a:ext cx="4492487" cy="4635610"/>
              </a:xfrm>
              <a:custGeom>
                <a:avLst/>
                <a:gdLst>
                  <a:gd name="connsiteX0" fmla="*/ 0 w 4492487"/>
                  <a:gd name="connsiteY0" fmla="*/ 4635610 h 4635610"/>
                  <a:gd name="connsiteX1" fmla="*/ 286247 w 4492487"/>
                  <a:gd name="connsiteY1" fmla="*/ 4484536 h 4635610"/>
                  <a:gd name="connsiteX2" fmla="*/ 469127 w 4492487"/>
                  <a:gd name="connsiteY2" fmla="*/ 4389120 h 4635610"/>
                  <a:gd name="connsiteX3" fmla="*/ 747423 w 4492487"/>
                  <a:gd name="connsiteY3" fmla="*/ 4341412 h 4635610"/>
                  <a:gd name="connsiteX4" fmla="*/ 882595 w 4492487"/>
                  <a:gd name="connsiteY4" fmla="*/ 4206240 h 4635610"/>
                  <a:gd name="connsiteX5" fmla="*/ 1097280 w 4492487"/>
                  <a:gd name="connsiteY5" fmla="*/ 3601941 h 4635610"/>
                  <a:gd name="connsiteX6" fmla="*/ 1049572 w 4492487"/>
                  <a:gd name="connsiteY6" fmla="*/ 3442915 h 4635610"/>
                  <a:gd name="connsiteX7" fmla="*/ 1208598 w 4492487"/>
                  <a:gd name="connsiteY7" fmla="*/ 3260035 h 4635610"/>
                  <a:gd name="connsiteX8" fmla="*/ 1319917 w 4492487"/>
                  <a:gd name="connsiteY8" fmla="*/ 2941982 h 4635610"/>
                  <a:gd name="connsiteX9" fmla="*/ 1375576 w 4492487"/>
                  <a:gd name="connsiteY9" fmla="*/ 2719346 h 4635610"/>
                  <a:gd name="connsiteX10" fmla="*/ 1526650 w 4492487"/>
                  <a:gd name="connsiteY10" fmla="*/ 2536466 h 4635610"/>
                  <a:gd name="connsiteX11" fmla="*/ 1685677 w 4492487"/>
                  <a:gd name="connsiteY11" fmla="*/ 2345635 h 4635610"/>
                  <a:gd name="connsiteX12" fmla="*/ 1892410 w 4492487"/>
                  <a:gd name="connsiteY12" fmla="*/ 2234316 h 4635610"/>
                  <a:gd name="connsiteX13" fmla="*/ 2122998 w 4492487"/>
                  <a:gd name="connsiteY13" fmla="*/ 2075290 h 4635610"/>
                  <a:gd name="connsiteX14" fmla="*/ 2289976 w 4492487"/>
                  <a:gd name="connsiteY14" fmla="*/ 1900362 h 4635610"/>
                  <a:gd name="connsiteX15" fmla="*/ 2297927 w 4492487"/>
                  <a:gd name="connsiteY15" fmla="*/ 1463040 h 4635610"/>
                  <a:gd name="connsiteX16" fmla="*/ 2401294 w 4492487"/>
                  <a:gd name="connsiteY16" fmla="*/ 1399429 h 4635610"/>
                  <a:gd name="connsiteX17" fmla="*/ 2544417 w 4492487"/>
                  <a:gd name="connsiteY17" fmla="*/ 1399429 h 4635610"/>
                  <a:gd name="connsiteX18" fmla="*/ 2711395 w 4492487"/>
                  <a:gd name="connsiteY18" fmla="*/ 1542553 h 4635610"/>
                  <a:gd name="connsiteX19" fmla="*/ 3029447 w 4492487"/>
                  <a:gd name="connsiteY19" fmla="*/ 1614115 h 4635610"/>
                  <a:gd name="connsiteX20" fmla="*/ 3434963 w 4492487"/>
                  <a:gd name="connsiteY20" fmla="*/ 1105231 h 4635610"/>
                  <a:gd name="connsiteX21" fmla="*/ 3681454 w 4492487"/>
                  <a:gd name="connsiteY21" fmla="*/ 779228 h 4635610"/>
                  <a:gd name="connsiteX22" fmla="*/ 3912042 w 4492487"/>
                  <a:gd name="connsiteY22" fmla="*/ 572494 h 4635610"/>
                  <a:gd name="connsiteX23" fmla="*/ 4190337 w 4492487"/>
                  <a:gd name="connsiteY23" fmla="*/ 262393 h 4635610"/>
                  <a:gd name="connsiteX24" fmla="*/ 4341412 w 4492487"/>
                  <a:gd name="connsiteY24" fmla="*/ 103367 h 4635610"/>
                  <a:gd name="connsiteX25" fmla="*/ 4492487 w 4492487"/>
                  <a:gd name="connsiteY25" fmla="*/ 0 h 463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92487" h="4635610">
                    <a:moveTo>
                      <a:pt x="0" y="4635610"/>
                    </a:moveTo>
                    <a:lnTo>
                      <a:pt x="286247" y="4484536"/>
                    </a:lnTo>
                    <a:lnTo>
                      <a:pt x="469127" y="4389120"/>
                    </a:lnTo>
                    <a:lnTo>
                      <a:pt x="747423" y="4341412"/>
                    </a:lnTo>
                    <a:lnTo>
                      <a:pt x="882595" y="4206240"/>
                    </a:lnTo>
                    <a:lnTo>
                      <a:pt x="1097280" y="3601941"/>
                    </a:lnTo>
                    <a:lnTo>
                      <a:pt x="1049572" y="3442915"/>
                    </a:lnTo>
                    <a:lnTo>
                      <a:pt x="1208598" y="3260035"/>
                    </a:lnTo>
                    <a:lnTo>
                      <a:pt x="1319917" y="2941982"/>
                    </a:lnTo>
                    <a:lnTo>
                      <a:pt x="1375576" y="2719346"/>
                    </a:lnTo>
                    <a:lnTo>
                      <a:pt x="1526650" y="2536466"/>
                    </a:lnTo>
                    <a:lnTo>
                      <a:pt x="1685677" y="2345635"/>
                    </a:lnTo>
                    <a:lnTo>
                      <a:pt x="1892410" y="2234316"/>
                    </a:lnTo>
                    <a:lnTo>
                      <a:pt x="2122998" y="2075290"/>
                    </a:lnTo>
                    <a:lnTo>
                      <a:pt x="2289976" y="1900362"/>
                    </a:lnTo>
                    <a:lnTo>
                      <a:pt x="2297927" y="1463040"/>
                    </a:lnTo>
                    <a:lnTo>
                      <a:pt x="2401294" y="1399429"/>
                    </a:lnTo>
                    <a:lnTo>
                      <a:pt x="2544417" y="1399429"/>
                    </a:lnTo>
                    <a:lnTo>
                      <a:pt x="2711395" y="1542553"/>
                    </a:lnTo>
                    <a:lnTo>
                      <a:pt x="3029447" y="1614115"/>
                    </a:lnTo>
                    <a:lnTo>
                      <a:pt x="3434963" y="1105231"/>
                    </a:lnTo>
                    <a:lnTo>
                      <a:pt x="3681454" y="779228"/>
                    </a:lnTo>
                    <a:lnTo>
                      <a:pt x="3912042" y="572494"/>
                    </a:lnTo>
                    <a:lnTo>
                      <a:pt x="4190337" y="262393"/>
                    </a:lnTo>
                    <a:lnTo>
                      <a:pt x="4341412" y="103367"/>
                    </a:lnTo>
                    <a:lnTo>
                      <a:pt x="4492487"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2" name="CuadroTexto 11">
              <a:extLst>
                <a:ext uri="{FF2B5EF4-FFF2-40B4-BE49-F238E27FC236}">
                  <a16:creationId xmlns:a16="http://schemas.microsoft.com/office/drawing/2014/main" id="{FC556980-387D-4B9B-BCBC-13C14BE488C7}"/>
                </a:ext>
              </a:extLst>
            </p:cNvPr>
            <p:cNvSpPr txBox="1"/>
            <p:nvPr/>
          </p:nvSpPr>
          <p:spPr>
            <a:xfrm>
              <a:off x="7055234" y="655375"/>
              <a:ext cx="1891528" cy="650395"/>
            </a:xfrm>
            <a:prstGeom prst="rect">
              <a:avLst/>
            </a:prstGeom>
            <a:noFill/>
          </p:spPr>
          <p:txBody>
            <a:bodyPr wrap="square" rtlCol="0">
              <a:spAutoFit/>
            </a:bodyPr>
            <a:lstStyle/>
            <a:p>
              <a:r>
                <a:rPr lang="es-EC" sz="1600" b="1" dirty="0">
                  <a:solidFill>
                    <a:srgbClr val="FFFF00"/>
                  </a:solidFill>
                </a:rPr>
                <a:t>VIVIENDA FISCAL </a:t>
              </a:r>
            </a:p>
          </p:txBody>
        </p:sp>
        <p:sp>
          <p:nvSpPr>
            <p:cNvPr id="13" name="CuadroTexto 12">
              <a:extLst>
                <a:ext uri="{FF2B5EF4-FFF2-40B4-BE49-F238E27FC236}">
                  <a16:creationId xmlns:a16="http://schemas.microsoft.com/office/drawing/2014/main" id="{2E253DAA-E88A-439C-8FF6-479615CF7FCD}"/>
                </a:ext>
              </a:extLst>
            </p:cNvPr>
            <p:cNvSpPr txBox="1"/>
            <p:nvPr/>
          </p:nvSpPr>
          <p:spPr>
            <a:xfrm>
              <a:off x="7012095" y="3974834"/>
              <a:ext cx="1688690" cy="369332"/>
            </a:xfrm>
            <a:prstGeom prst="rect">
              <a:avLst/>
            </a:prstGeom>
            <a:noFill/>
          </p:spPr>
          <p:txBody>
            <a:bodyPr wrap="square" rtlCol="0">
              <a:spAutoFit/>
            </a:bodyPr>
            <a:lstStyle/>
            <a:p>
              <a:r>
                <a:rPr lang="es-EC" b="1" dirty="0">
                  <a:solidFill>
                    <a:srgbClr val="00B0F0"/>
                  </a:solidFill>
                </a:rPr>
                <a:t>RÍO SAN PEDRO</a:t>
              </a:r>
            </a:p>
          </p:txBody>
        </p:sp>
        <p:sp>
          <p:nvSpPr>
            <p:cNvPr id="14" name="CuadroTexto 13">
              <a:extLst>
                <a:ext uri="{FF2B5EF4-FFF2-40B4-BE49-F238E27FC236}">
                  <a16:creationId xmlns:a16="http://schemas.microsoft.com/office/drawing/2014/main" id="{D849901E-6897-4CBE-A9C1-547F013F6238}"/>
                </a:ext>
              </a:extLst>
            </p:cNvPr>
            <p:cNvSpPr txBox="1"/>
            <p:nvPr/>
          </p:nvSpPr>
          <p:spPr>
            <a:xfrm>
              <a:off x="3094553" y="2149653"/>
              <a:ext cx="2272218" cy="581933"/>
            </a:xfrm>
            <a:prstGeom prst="rect">
              <a:avLst/>
            </a:prstGeom>
            <a:noFill/>
          </p:spPr>
          <p:txBody>
            <a:bodyPr wrap="square" rtlCol="0">
              <a:spAutoFit/>
            </a:bodyPr>
            <a:lstStyle/>
            <a:p>
              <a:r>
                <a:rPr lang="es-EC" sz="2800" b="1" dirty="0">
                  <a:solidFill>
                    <a:srgbClr val="FF0000"/>
                  </a:solidFill>
                </a:rPr>
                <a:t>15-BAE</a:t>
              </a:r>
            </a:p>
          </p:txBody>
        </p:sp>
        <p:sp>
          <p:nvSpPr>
            <p:cNvPr id="15" name="CuadroTexto 14">
              <a:extLst>
                <a:ext uri="{FF2B5EF4-FFF2-40B4-BE49-F238E27FC236}">
                  <a16:creationId xmlns:a16="http://schemas.microsoft.com/office/drawing/2014/main" id="{9A3B5C6B-C7BE-48D3-9ADF-AE4858A98864}"/>
                </a:ext>
              </a:extLst>
            </p:cNvPr>
            <p:cNvSpPr txBox="1"/>
            <p:nvPr/>
          </p:nvSpPr>
          <p:spPr>
            <a:xfrm>
              <a:off x="4793704" y="2772711"/>
              <a:ext cx="2064297" cy="646331"/>
            </a:xfrm>
            <a:prstGeom prst="rect">
              <a:avLst/>
            </a:prstGeom>
            <a:noFill/>
          </p:spPr>
          <p:txBody>
            <a:bodyPr wrap="square" rtlCol="0">
              <a:spAutoFit/>
            </a:bodyPr>
            <a:lstStyle/>
            <a:p>
              <a:r>
                <a:rPr lang="es-EC" sz="3600" b="1" dirty="0">
                  <a:solidFill>
                    <a:srgbClr val="00B050"/>
                  </a:solidFill>
                </a:rPr>
                <a:t>BE-69</a:t>
              </a:r>
            </a:p>
          </p:txBody>
        </p:sp>
        <p:sp>
          <p:nvSpPr>
            <p:cNvPr id="16" name="CuadroTexto 15">
              <a:extLst>
                <a:ext uri="{FF2B5EF4-FFF2-40B4-BE49-F238E27FC236}">
                  <a16:creationId xmlns:a16="http://schemas.microsoft.com/office/drawing/2014/main" id="{74C34CFB-57E8-4B6F-92B4-32050AD18F18}"/>
                </a:ext>
              </a:extLst>
            </p:cNvPr>
            <p:cNvSpPr txBox="1"/>
            <p:nvPr/>
          </p:nvSpPr>
          <p:spPr>
            <a:xfrm>
              <a:off x="2885616" y="4272897"/>
              <a:ext cx="2064297" cy="718858"/>
            </a:xfrm>
            <a:prstGeom prst="rect">
              <a:avLst/>
            </a:prstGeom>
            <a:noFill/>
          </p:spPr>
          <p:txBody>
            <a:bodyPr wrap="square" rtlCol="0">
              <a:spAutoFit/>
            </a:bodyPr>
            <a:lstStyle/>
            <a:p>
              <a:r>
                <a:rPr lang="es-EC" sz="3600" b="1" dirty="0">
                  <a:solidFill>
                    <a:srgbClr val="92D050"/>
                  </a:solidFill>
                </a:rPr>
                <a:t>BE-68</a:t>
              </a:r>
            </a:p>
          </p:txBody>
        </p:sp>
        <p:sp>
          <p:nvSpPr>
            <p:cNvPr id="17" name="CuadroTexto 16">
              <a:extLst>
                <a:ext uri="{FF2B5EF4-FFF2-40B4-BE49-F238E27FC236}">
                  <a16:creationId xmlns:a16="http://schemas.microsoft.com/office/drawing/2014/main" id="{EDCD6FA4-2CF0-4ABE-859E-4A445CA1C8C3}"/>
                </a:ext>
              </a:extLst>
            </p:cNvPr>
            <p:cNvSpPr txBox="1"/>
            <p:nvPr/>
          </p:nvSpPr>
          <p:spPr>
            <a:xfrm>
              <a:off x="22272" y="869861"/>
              <a:ext cx="4425684" cy="1061171"/>
            </a:xfrm>
            <a:prstGeom prst="rect">
              <a:avLst/>
            </a:prstGeom>
            <a:noFill/>
          </p:spPr>
          <p:txBody>
            <a:bodyPr wrap="square" rtlCol="0">
              <a:spAutoFit/>
            </a:bodyPr>
            <a:lstStyle/>
            <a:p>
              <a:r>
                <a:rPr lang="es-EC" sz="2800" b="1" dirty="0">
                  <a:solidFill>
                    <a:schemeClr val="accent2"/>
                  </a:solidFill>
                </a:rPr>
                <a:t>USO RESIDENCIAL</a:t>
              </a:r>
            </a:p>
          </p:txBody>
        </p:sp>
        <p:sp>
          <p:nvSpPr>
            <p:cNvPr id="18" name="CuadroTexto 17">
              <a:extLst>
                <a:ext uri="{FF2B5EF4-FFF2-40B4-BE49-F238E27FC236}">
                  <a16:creationId xmlns:a16="http://schemas.microsoft.com/office/drawing/2014/main" id="{87532375-132E-4DE9-B6D9-8FAAA8B7E103}"/>
                </a:ext>
              </a:extLst>
            </p:cNvPr>
            <p:cNvSpPr txBox="1"/>
            <p:nvPr/>
          </p:nvSpPr>
          <p:spPr>
            <a:xfrm>
              <a:off x="2978383" y="5714143"/>
              <a:ext cx="2939144" cy="787321"/>
            </a:xfrm>
            <a:prstGeom prst="rect">
              <a:avLst/>
            </a:prstGeom>
            <a:noFill/>
          </p:spPr>
          <p:txBody>
            <a:bodyPr wrap="square" rtlCol="0">
              <a:spAutoFit/>
            </a:bodyPr>
            <a:lstStyle/>
            <a:p>
              <a:r>
                <a:rPr lang="es-EC" sz="2000" b="1" dirty="0">
                  <a:solidFill>
                    <a:schemeClr val="accent2"/>
                  </a:solidFill>
                </a:rPr>
                <a:t>USO RESIDENCIAL</a:t>
              </a:r>
            </a:p>
          </p:txBody>
        </p:sp>
      </p:grpSp>
      <p:pic>
        <p:nvPicPr>
          <p:cNvPr id="4" name="Imagen 3">
            <a:extLst>
              <a:ext uri="{FF2B5EF4-FFF2-40B4-BE49-F238E27FC236}">
                <a16:creationId xmlns:a16="http://schemas.microsoft.com/office/drawing/2014/main" id="{B2A784B1-5230-475E-BE53-D71190ADC018}"/>
              </a:ext>
            </a:extLst>
          </p:cNvPr>
          <p:cNvPicPr>
            <a:picLocks noChangeAspect="1"/>
          </p:cNvPicPr>
          <p:nvPr/>
        </p:nvPicPr>
        <p:blipFill rotWithShape="1">
          <a:blip r:embed="rId3"/>
          <a:srcRect l="17593" t="33577" r="47352" b="22046"/>
          <a:stretch/>
        </p:blipFill>
        <p:spPr>
          <a:xfrm>
            <a:off x="6550153" y="3344674"/>
            <a:ext cx="5558220" cy="3486670"/>
          </a:xfrm>
          <a:prstGeom prst="rect">
            <a:avLst/>
          </a:prstGeom>
        </p:spPr>
      </p:pic>
    </p:spTree>
    <p:extLst>
      <p:ext uri="{BB962C8B-B14F-4D97-AF65-F5344CB8AC3E}">
        <p14:creationId xmlns:p14="http://schemas.microsoft.com/office/powerpoint/2010/main" val="4215798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1794931" y="77160"/>
            <a:ext cx="7992535"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dirty="0">
                <a:solidFill>
                  <a:srgbClr val="002060"/>
                </a:solidFill>
                <a:latin typeface="+mn-lt"/>
              </a:rPr>
              <a:t>DESCRIPCIÓN DE LAS INSTALACIONES</a:t>
            </a:r>
          </a:p>
        </p:txBody>
      </p:sp>
      <p:sp>
        <p:nvSpPr>
          <p:cNvPr id="60" name="Título 3">
            <a:extLst>
              <a:ext uri="{FF2B5EF4-FFF2-40B4-BE49-F238E27FC236}">
                <a16:creationId xmlns:a16="http://schemas.microsoft.com/office/drawing/2014/main" id="{72A5476A-E69B-444D-AC56-A6FD3852A812}"/>
              </a:ext>
            </a:extLst>
          </p:cNvPr>
          <p:cNvSpPr txBox="1">
            <a:spLocks/>
          </p:cNvSpPr>
          <p:nvPr/>
        </p:nvSpPr>
        <p:spPr>
          <a:xfrm>
            <a:off x="6489624" y="536291"/>
            <a:ext cx="5578198"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u="sng" dirty="0">
                <a:solidFill>
                  <a:srgbClr val="002060"/>
                </a:solidFill>
                <a:latin typeface="+mn-lt"/>
              </a:rPr>
              <a:t>HELIPUERTO</a:t>
            </a:r>
          </a:p>
          <a:p>
            <a:pPr marL="342900" indent="-342900" algn="just">
              <a:buFont typeface="Wingdings" panose="05000000000000000000" pitchFamily="2" charset="2"/>
              <a:buChar char="ü"/>
            </a:pPr>
            <a:endParaRPr lang="es-EC" sz="2400" dirty="0">
              <a:solidFill>
                <a:srgbClr val="002060"/>
              </a:solidFill>
              <a:latin typeface="+mn-lt"/>
            </a:endParaRPr>
          </a:p>
          <a:p>
            <a:pPr marL="342900" lvl="0" indent="-342900" algn="just">
              <a:buFont typeface="Wingdings" panose="05000000000000000000" pitchFamily="2" charset="2"/>
              <a:buChar char="ü"/>
            </a:pPr>
            <a:r>
              <a:rPr lang="es-ES" sz="2200" dirty="0">
                <a:solidFill>
                  <a:srgbClr val="002060"/>
                </a:solidFill>
                <a:latin typeface="+mn-lt"/>
              </a:rPr>
              <a:t>DESPEGUE Y ATERRIZAJE DE HELICÓPTEROS.</a:t>
            </a:r>
          </a:p>
          <a:p>
            <a:pPr marL="342900" lvl="0" indent="-342900" algn="just">
              <a:buFont typeface="Wingdings" panose="05000000000000000000" pitchFamily="2" charset="2"/>
              <a:buChar char="ü"/>
            </a:pPr>
            <a:r>
              <a:rPr lang="es-ES" sz="2200" dirty="0">
                <a:solidFill>
                  <a:srgbClr val="002060"/>
                </a:solidFill>
                <a:latin typeface="+mn-lt"/>
              </a:rPr>
              <a:t>4 </a:t>
            </a:r>
            <a:r>
              <a:rPr lang="es-ES" sz="2200" dirty="0" err="1">
                <a:solidFill>
                  <a:srgbClr val="002060"/>
                </a:solidFill>
                <a:latin typeface="+mn-lt"/>
              </a:rPr>
              <a:t>Helic</a:t>
            </a:r>
            <a:r>
              <a:rPr lang="es-ES" sz="2200" dirty="0">
                <a:solidFill>
                  <a:srgbClr val="002060"/>
                </a:solidFill>
                <a:latin typeface="+mn-lt"/>
              </a:rPr>
              <a:t>. SUPER PUMA, 6 </a:t>
            </a:r>
            <a:r>
              <a:rPr lang="es-ES" sz="2200" dirty="0" err="1">
                <a:solidFill>
                  <a:srgbClr val="002060"/>
                </a:solidFill>
                <a:latin typeface="+mn-lt"/>
              </a:rPr>
              <a:t>Helic</a:t>
            </a:r>
            <a:r>
              <a:rPr lang="es-ES" sz="2200" dirty="0">
                <a:solidFill>
                  <a:srgbClr val="002060"/>
                </a:solidFill>
                <a:latin typeface="+mn-lt"/>
              </a:rPr>
              <a:t>. MI 17, 1 </a:t>
            </a:r>
            <a:r>
              <a:rPr lang="es-ES" sz="2200" dirty="0" err="1">
                <a:solidFill>
                  <a:srgbClr val="002060"/>
                </a:solidFill>
                <a:latin typeface="+mn-lt"/>
              </a:rPr>
              <a:t>Helic</a:t>
            </a:r>
            <a:r>
              <a:rPr lang="es-ES" sz="2200" dirty="0">
                <a:solidFill>
                  <a:srgbClr val="002060"/>
                </a:solidFill>
                <a:latin typeface="+mn-lt"/>
              </a:rPr>
              <a:t>. LAMA, 1 </a:t>
            </a:r>
            <a:r>
              <a:rPr lang="es-ES" sz="2200" dirty="0" err="1">
                <a:solidFill>
                  <a:srgbClr val="002060"/>
                </a:solidFill>
                <a:latin typeface="+mn-lt"/>
              </a:rPr>
              <a:t>Helic</a:t>
            </a:r>
            <a:r>
              <a:rPr lang="es-ES" sz="2200" dirty="0">
                <a:solidFill>
                  <a:srgbClr val="002060"/>
                </a:solidFill>
                <a:latin typeface="+mn-lt"/>
              </a:rPr>
              <a:t>. GAZELLE SA342L, 1 </a:t>
            </a:r>
            <a:r>
              <a:rPr lang="es-ES" sz="2200" dirty="0" err="1">
                <a:solidFill>
                  <a:srgbClr val="002060"/>
                </a:solidFill>
                <a:latin typeface="+mn-lt"/>
              </a:rPr>
              <a:t>Helic</a:t>
            </a:r>
            <a:r>
              <a:rPr lang="es-ES" sz="2200" dirty="0">
                <a:solidFill>
                  <a:srgbClr val="002060"/>
                </a:solidFill>
                <a:latin typeface="+mn-lt"/>
              </a:rPr>
              <a:t>. PUMA.</a:t>
            </a:r>
            <a:endParaRPr lang="es-EC" sz="2200" dirty="0">
              <a:solidFill>
                <a:srgbClr val="002060"/>
              </a:solidFill>
              <a:latin typeface="+mn-lt"/>
            </a:endParaRPr>
          </a:p>
          <a:p>
            <a:pPr marL="342900" indent="-342900" algn="just">
              <a:buFont typeface="Wingdings" panose="05000000000000000000" pitchFamily="2" charset="2"/>
              <a:buChar char="ü"/>
            </a:pPr>
            <a:r>
              <a:rPr lang="es-EC" sz="2200" dirty="0">
                <a:solidFill>
                  <a:srgbClr val="002060"/>
                </a:solidFill>
                <a:latin typeface="+mn-lt"/>
              </a:rPr>
              <a:t>USO: OPERACIONES AEROMÓVILES, RELEVOS DE DESTACAMENTO, APOYO AL DESARROLLO Y A LA SGR (INCENDIOS).</a:t>
            </a:r>
          </a:p>
          <a:p>
            <a:pPr algn="just"/>
            <a:endParaRPr lang="es-EC" sz="2400" b="1" dirty="0">
              <a:solidFill>
                <a:srgbClr val="002060"/>
              </a:solidFill>
              <a:latin typeface="+mn-lt"/>
            </a:endParaRPr>
          </a:p>
        </p:txBody>
      </p:sp>
      <p:grpSp>
        <p:nvGrpSpPr>
          <p:cNvPr id="30" name="Grupo 29">
            <a:extLst>
              <a:ext uri="{FF2B5EF4-FFF2-40B4-BE49-F238E27FC236}">
                <a16:creationId xmlns:a16="http://schemas.microsoft.com/office/drawing/2014/main" id="{AD05FD05-E19C-413C-8619-95954DE82B14}"/>
              </a:ext>
            </a:extLst>
          </p:cNvPr>
          <p:cNvGrpSpPr/>
          <p:nvPr/>
        </p:nvGrpSpPr>
        <p:grpSpPr>
          <a:xfrm>
            <a:off x="0" y="995422"/>
            <a:ext cx="6585995" cy="5862577"/>
            <a:chOff x="0" y="0"/>
            <a:chExt cx="9259744" cy="6858000"/>
          </a:xfrm>
        </p:grpSpPr>
        <p:pic>
          <p:nvPicPr>
            <p:cNvPr id="33" name="Imagen 32">
              <a:extLst>
                <a:ext uri="{FF2B5EF4-FFF2-40B4-BE49-F238E27FC236}">
                  <a16:creationId xmlns:a16="http://schemas.microsoft.com/office/drawing/2014/main" id="{DB303081-CC5F-4243-A0D9-2CD662D5A98B}"/>
                </a:ext>
              </a:extLst>
            </p:cNvPr>
            <p:cNvPicPr>
              <a:picLocks noChangeAspect="1"/>
            </p:cNvPicPr>
            <p:nvPr/>
          </p:nvPicPr>
          <p:blipFill rotWithShape="1">
            <a:blip r:embed="rId2"/>
            <a:srcRect l="22105" t="6140" r="14737" b="10702"/>
            <a:stretch/>
          </p:blipFill>
          <p:spPr>
            <a:xfrm>
              <a:off x="0" y="0"/>
              <a:ext cx="9259744" cy="6858000"/>
            </a:xfrm>
            <a:prstGeom prst="rect">
              <a:avLst/>
            </a:prstGeom>
          </p:spPr>
        </p:pic>
        <p:sp>
          <p:nvSpPr>
            <p:cNvPr id="36" name="Forma libre: forma 35">
              <a:extLst>
                <a:ext uri="{FF2B5EF4-FFF2-40B4-BE49-F238E27FC236}">
                  <a16:creationId xmlns:a16="http://schemas.microsoft.com/office/drawing/2014/main" id="{F199214C-5952-40E5-813A-14EE76618794}"/>
                </a:ext>
              </a:extLst>
            </p:cNvPr>
            <p:cNvSpPr/>
            <p:nvPr/>
          </p:nvSpPr>
          <p:spPr>
            <a:xfrm>
              <a:off x="318977" y="53163"/>
              <a:ext cx="3019646" cy="6305107"/>
            </a:xfrm>
            <a:custGeom>
              <a:avLst/>
              <a:gdLst>
                <a:gd name="connsiteX0" fmla="*/ 0 w 3019646"/>
                <a:gd name="connsiteY0" fmla="*/ 6049925 h 6305107"/>
                <a:gd name="connsiteX1" fmla="*/ 2137144 w 3019646"/>
                <a:gd name="connsiteY1" fmla="*/ 0 h 6305107"/>
                <a:gd name="connsiteX2" fmla="*/ 3019646 w 3019646"/>
                <a:gd name="connsiteY2" fmla="*/ 265814 h 6305107"/>
                <a:gd name="connsiteX3" fmla="*/ 882502 w 3019646"/>
                <a:gd name="connsiteY3" fmla="*/ 6305107 h 6305107"/>
                <a:gd name="connsiteX4" fmla="*/ 0 w 3019646"/>
                <a:gd name="connsiteY4" fmla="*/ 6049925 h 630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646" h="6305107">
                  <a:moveTo>
                    <a:pt x="0" y="6049925"/>
                  </a:moveTo>
                  <a:lnTo>
                    <a:pt x="2137144" y="0"/>
                  </a:lnTo>
                  <a:lnTo>
                    <a:pt x="3019646" y="265814"/>
                  </a:lnTo>
                  <a:lnTo>
                    <a:pt x="882502" y="6305107"/>
                  </a:lnTo>
                  <a:lnTo>
                    <a:pt x="0" y="6049925"/>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CuadroTexto 36">
              <a:extLst>
                <a:ext uri="{FF2B5EF4-FFF2-40B4-BE49-F238E27FC236}">
                  <a16:creationId xmlns:a16="http://schemas.microsoft.com/office/drawing/2014/main" id="{69B75E53-33C2-486B-9691-D29EAA84CA15}"/>
                </a:ext>
              </a:extLst>
            </p:cNvPr>
            <p:cNvSpPr txBox="1"/>
            <p:nvPr/>
          </p:nvSpPr>
          <p:spPr>
            <a:xfrm rot="17310652">
              <a:off x="331146" y="2413015"/>
              <a:ext cx="3294437" cy="908725"/>
            </a:xfrm>
            <a:prstGeom prst="rect">
              <a:avLst/>
            </a:prstGeom>
            <a:noFill/>
          </p:spPr>
          <p:txBody>
            <a:bodyPr wrap="square" rtlCol="0">
              <a:spAutoFit/>
            </a:bodyPr>
            <a:lstStyle/>
            <a:p>
              <a:pPr algn="ctr"/>
              <a:r>
                <a:rPr lang="es-EC" sz="3600" b="1" dirty="0">
                  <a:solidFill>
                    <a:srgbClr val="FF0000"/>
                  </a:solidFill>
                </a:rPr>
                <a:t>HELIPUERTO</a:t>
              </a:r>
            </a:p>
          </p:txBody>
        </p:sp>
      </p:grpSp>
      <p:pic>
        <p:nvPicPr>
          <p:cNvPr id="48" name="Imagen 47" descr="C:\Users\Fernando\Desktop\fotos camello\DSCN4989.JPG">
            <a:extLst>
              <a:ext uri="{FF2B5EF4-FFF2-40B4-BE49-F238E27FC236}">
                <a16:creationId xmlns:a16="http://schemas.microsoft.com/office/drawing/2014/main" id="{38767F10-04EB-45E7-8083-1F0692D0BD2D}"/>
              </a:ext>
            </a:extLst>
          </p:cNvPr>
          <p:cNvPicPr/>
          <p:nvPr/>
        </p:nvPicPr>
        <p:blipFill>
          <a:blip r:embed="rId3" cstate="print"/>
          <a:srcRect/>
          <a:stretch>
            <a:fillRect/>
          </a:stretch>
        </p:blipFill>
        <p:spPr bwMode="auto">
          <a:xfrm>
            <a:off x="6585994" y="3429000"/>
            <a:ext cx="5606005" cy="3441621"/>
          </a:xfrm>
          <a:prstGeom prst="rect">
            <a:avLst/>
          </a:prstGeom>
          <a:noFill/>
          <a:ln w="9525">
            <a:noFill/>
            <a:miter lim="800000"/>
            <a:headEnd/>
            <a:tailEnd/>
          </a:ln>
        </p:spPr>
      </p:pic>
    </p:spTree>
    <p:extLst>
      <p:ext uri="{BB962C8B-B14F-4D97-AF65-F5344CB8AC3E}">
        <p14:creationId xmlns:p14="http://schemas.microsoft.com/office/powerpoint/2010/main" val="3725033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1794931" y="77160"/>
            <a:ext cx="7992535"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dirty="0">
                <a:solidFill>
                  <a:srgbClr val="002060"/>
                </a:solidFill>
                <a:latin typeface="+mn-lt"/>
              </a:rPr>
              <a:t>DESCRIPCIÓN DE LAS INSTALACIONES</a:t>
            </a:r>
          </a:p>
        </p:txBody>
      </p:sp>
      <p:sp>
        <p:nvSpPr>
          <p:cNvPr id="60" name="Título 3">
            <a:extLst>
              <a:ext uri="{FF2B5EF4-FFF2-40B4-BE49-F238E27FC236}">
                <a16:creationId xmlns:a16="http://schemas.microsoft.com/office/drawing/2014/main" id="{72A5476A-E69B-444D-AC56-A6FD3852A812}"/>
              </a:ext>
            </a:extLst>
          </p:cNvPr>
          <p:cNvSpPr txBox="1">
            <a:spLocks/>
          </p:cNvSpPr>
          <p:nvPr/>
        </p:nvSpPr>
        <p:spPr>
          <a:xfrm>
            <a:off x="6489624" y="536291"/>
            <a:ext cx="5578198"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u="sng" dirty="0">
                <a:solidFill>
                  <a:srgbClr val="002060"/>
                </a:solidFill>
                <a:latin typeface="+mn-lt"/>
              </a:rPr>
              <a:t>CEMAE-15</a:t>
            </a:r>
          </a:p>
          <a:p>
            <a:pPr marL="342900" indent="-342900" algn="just">
              <a:buFont typeface="Wingdings" panose="05000000000000000000" pitchFamily="2" charset="2"/>
              <a:buChar char="ü"/>
            </a:pPr>
            <a:endParaRPr lang="es-EC" sz="2400" dirty="0">
              <a:solidFill>
                <a:srgbClr val="002060"/>
              </a:solidFill>
              <a:latin typeface="+mn-lt"/>
            </a:endParaRPr>
          </a:p>
          <a:p>
            <a:pPr marL="342900" lvl="0" indent="-342900" algn="just">
              <a:buFont typeface="Wingdings" panose="05000000000000000000" pitchFamily="2" charset="2"/>
              <a:buChar char="ü"/>
            </a:pPr>
            <a:r>
              <a:rPr lang="es-ES" sz="2200" dirty="0">
                <a:solidFill>
                  <a:srgbClr val="002060"/>
                </a:solidFill>
                <a:latin typeface="+mn-lt"/>
              </a:rPr>
              <a:t>HANGARES</a:t>
            </a:r>
          </a:p>
          <a:p>
            <a:pPr marL="342900" lvl="0" indent="-342900" algn="just">
              <a:buFont typeface="Wingdings" panose="05000000000000000000" pitchFamily="2" charset="2"/>
              <a:buChar char="ü"/>
            </a:pPr>
            <a:r>
              <a:rPr lang="es-EC" sz="2200" dirty="0">
                <a:solidFill>
                  <a:srgbClr val="002060"/>
                </a:solidFill>
                <a:latin typeface="+mn-lt"/>
              </a:rPr>
              <a:t>TALLER DE MOTORES</a:t>
            </a:r>
          </a:p>
          <a:p>
            <a:pPr marL="342900" indent="-342900" algn="just">
              <a:buFont typeface="Wingdings" panose="05000000000000000000" pitchFamily="2" charset="2"/>
              <a:buChar char="ü"/>
            </a:pPr>
            <a:r>
              <a:rPr lang="es-EC" sz="2200" dirty="0">
                <a:solidFill>
                  <a:srgbClr val="002060"/>
                </a:solidFill>
                <a:latin typeface="+mn-lt"/>
              </a:rPr>
              <a:t>TALLER DE PINTURA</a:t>
            </a:r>
          </a:p>
          <a:p>
            <a:pPr marL="342900" indent="-342900" algn="just">
              <a:buFont typeface="Wingdings" panose="05000000000000000000" pitchFamily="2" charset="2"/>
              <a:buChar char="ü"/>
            </a:pPr>
            <a:r>
              <a:rPr lang="es-EC" sz="2200" dirty="0">
                <a:solidFill>
                  <a:srgbClr val="002060"/>
                </a:solidFill>
                <a:latin typeface="+mn-lt"/>
              </a:rPr>
              <a:t>TALLER DE ESTRUCTURAS</a:t>
            </a:r>
          </a:p>
          <a:p>
            <a:pPr marL="342900" indent="-342900" algn="just">
              <a:buFont typeface="Wingdings" panose="05000000000000000000" pitchFamily="2" charset="2"/>
              <a:buChar char="ü"/>
            </a:pPr>
            <a:r>
              <a:rPr lang="es-EC" sz="2200" dirty="0">
                <a:solidFill>
                  <a:srgbClr val="002060"/>
                </a:solidFill>
                <a:latin typeface="+mn-lt"/>
              </a:rPr>
              <a:t>TALLER DE SUELDAS</a:t>
            </a:r>
          </a:p>
          <a:p>
            <a:pPr marL="342900" indent="-342900" algn="just">
              <a:buFont typeface="Wingdings" panose="05000000000000000000" pitchFamily="2" charset="2"/>
              <a:buChar char="ü"/>
            </a:pPr>
            <a:r>
              <a:rPr lang="es-EC" sz="2200" dirty="0">
                <a:solidFill>
                  <a:srgbClr val="002060"/>
                </a:solidFill>
                <a:latin typeface="+mn-lt"/>
              </a:rPr>
              <a:t>TALLER DE TORNO</a:t>
            </a:r>
          </a:p>
          <a:p>
            <a:pPr algn="just"/>
            <a:endParaRPr lang="es-EC" sz="2400" b="1" dirty="0">
              <a:solidFill>
                <a:srgbClr val="002060"/>
              </a:solidFill>
              <a:latin typeface="+mn-lt"/>
            </a:endParaRPr>
          </a:p>
        </p:txBody>
      </p:sp>
      <p:grpSp>
        <p:nvGrpSpPr>
          <p:cNvPr id="10" name="Grupo 9">
            <a:extLst>
              <a:ext uri="{FF2B5EF4-FFF2-40B4-BE49-F238E27FC236}">
                <a16:creationId xmlns:a16="http://schemas.microsoft.com/office/drawing/2014/main" id="{C1590F57-5010-4C29-91F1-94B7975C27E9}"/>
              </a:ext>
            </a:extLst>
          </p:cNvPr>
          <p:cNvGrpSpPr/>
          <p:nvPr/>
        </p:nvGrpSpPr>
        <p:grpSpPr>
          <a:xfrm>
            <a:off x="0" y="536291"/>
            <a:ext cx="6489624" cy="6244549"/>
            <a:chOff x="0" y="0"/>
            <a:chExt cx="9259744" cy="6858000"/>
          </a:xfrm>
        </p:grpSpPr>
        <p:pic>
          <p:nvPicPr>
            <p:cNvPr id="13" name="Imagen 12">
              <a:extLst>
                <a:ext uri="{FF2B5EF4-FFF2-40B4-BE49-F238E27FC236}">
                  <a16:creationId xmlns:a16="http://schemas.microsoft.com/office/drawing/2014/main" id="{1D63FB6E-8A8E-42CA-ABB9-FF64C735A89C}"/>
                </a:ext>
              </a:extLst>
            </p:cNvPr>
            <p:cNvPicPr>
              <a:picLocks noChangeAspect="1"/>
            </p:cNvPicPr>
            <p:nvPr/>
          </p:nvPicPr>
          <p:blipFill rotWithShape="1">
            <a:blip r:embed="rId2"/>
            <a:srcRect l="22105" t="6140" r="14737" b="10702"/>
            <a:stretch/>
          </p:blipFill>
          <p:spPr>
            <a:xfrm>
              <a:off x="0" y="0"/>
              <a:ext cx="9259744" cy="6858000"/>
            </a:xfrm>
            <a:prstGeom prst="rect">
              <a:avLst/>
            </a:prstGeom>
          </p:spPr>
        </p:pic>
        <p:sp>
          <p:nvSpPr>
            <p:cNvPr id="14" name="Forma libre: forma 13">
              <a:extLst>
                <a:ext uri="{FF2B5EF4-FFF2-40B4-BE49-F238E27FC236}">
                  <a16:creationId xmlns:a16="http://schemas.microsoft.com/office/drawing/2014/main" id="{CEA4DC85-72C4-4B17-985B-33BBD572734A}"/>
                </a:ext>
              </a:extLst>
            </p:cNvPr>
            <p:cNvSpPr/>
            <p:nvPr/>
          </p:nvSpPr>
          <p:spPr>
            <a:xfrm>
              <a:off x="2881423" y="946298"/>
              <a:ext cx="2275368" cy="2530549"/>
            </a:xfrm>
            <a:custGeom>
              <a:avLst/>
              <a:gdLst>
                <a:gd name="connsiteX0" fmla="*/ 669851 w 2275368"/>
                <a:gd name="connsiteY0" fmla="*/ 0 h 2530549"/>
                <a:gd name="connsiteX1" fmla="*/ 2275368 w 2275368"/>
                <a:gd name="connsiteY1" fmla="*/ 584790 h 2530549"/>
                <a:gd name="connsiteX2" fmla="*/ 1584251 w 2275368"/>
                <a:gd name="connsiteY2" fmla="*/ 2530549 h 2530549"/>
                <a:gd name="connsiteX3" fmla="*/ 0 w 2275368"/>
                <a:gd name="connsiteY3" fmla="*/ 1903228 h 2530549"/>
                <a:gd name="connsiteX4" fmla="*/ 669851 w 2275368"/>
                <a:gd name="connsiteY4" fmla="*/ 0 h 253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5368" h="2530549">
                  <a:moveTo>
                    <a:pt x="669851" y="0"/>
                  </a:moveTo>
                  <a:lnTo>
                    <a:pt x="2275368" y="584790"/>
                  </a:lnTo>
                  <a:lnTo>
                    <a:pt x="1584251" y="2530549"/>
                  </a:lnTo>
                  <a:lnTo>
                    <a:pt x="0" y="1903228"/>
                  </a:lnTo>
                  <a:lnTo>
                    <a:pt x="669851"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id="{C3FB1D19-D4E1-4C3C-BA60-1C6D2C9CBB6D}"/>
                </a:ext>
              </a:extLst>
            </p:cNvPr>
            <p:cNvSpPr txBox="1"/>
            <p:nvPr/>
          </p:nvSpPr>
          <p:spPr>
            <a:xfrm rot="20321726">
              <a:off x="3019631" y="1777092"/>
              <a:ext cx="2373574" cy="811229"/>
            </a:xfrm>
            <a:prstGeom prst="rect">
              <a:avLst/>
            </a:prstGeom>
            <a:noFill/>
          </p:spPr>
          <p:txBody>
            <a:bodyPr wrap="square" rtlCol="0">
              <a:spAutoFit/>
            </a:bodyPr>
            <a:lstStyle/>
            <a:p>
              <a:r>
                <a:rPr lang="es-EC" sz="1400" b="1" dirty="0">
                  <a:solidFill>
                    <a:srgbClr val="FF0000"/>
                  </a:solidFill>
                </a:rPr>
                <a:t>HANGARES DE </a:t>
              </a:r>
            </a:p>
            <a:p>
              <a:r>
                <a:rPr lang="es-EC" sz="1400" b="1" dirty="0">
                  <a:solidFill>
                    <a:srgbClr val="FF0000"/>
                  </a:solidFill>
                </a:rPr>
                <a:t>MANTENIMIENTO</a:t>
              </a:r>
            </a:p>
            <a:p>
              <a:r>
                <a:rPr lang="es-EC" sz="1400" b="1" dirty="0">
                  <a:solidFill>
                    <a:srgbClr val="FF0000"/>
                  </a:solidFill>
                </a:rPr>
                <a:t>(CEMAE-15)</a:t>
              </a:r>
            </a:p>
          </p:txBody>
        </p:sp>
        <p:sp>
          <p:nvSpPr>
            <p:cNvPr id="20" name="Forma libre: forma 19">
              <a:extLst>
                <a:ext uri="{FF2B5EF4-FFF2-40B4-BE49-F238E27FC236}">
                  <a16:creationId xmlns:a16="http://schemas.microsoft.com/office/drawing/2014/main" id="{7907E1D3-8D5B-472D-9E4C-074470F7599C}"/>
                </a:ext>
              </a:extLst>
            </p:cNvPr>
            <p:cNvSpPr/>
            <p:nvPr/>
          </p:nvSpPr>
          <p:spPr>
            <a:xfrm>
              <a:off x="2721935" y="2881424"/>
              <a:ext cx="871870" cy="712382"/>
            </a:xfrm>
            <a:custGeom>
              <a:avLst/>
              <a:gdLst>
                <a:gd name="connsiteX0" fmla="*/ 148855 w 839972"/>
                <a:gd name="connsiteY0" fmla="*/ 0 h 701749"/>
                <a:gd name="connsiteX1" fmla="*/ 0 w 839972"/>
                <a:gd name="connsiteY1" fmla="*/ 435935 h 701749"/>
                <a:gd name="connsiteX2" fmla="*/ 669851 w 839972"/>
                <a:gd name="connsiteY2" fmla="*/ 701749 h 701749"/>
                <a:gd name="connsiteX3" fmla="*/ 839972 w 839972"/>
                <a:gd name="connsiteY3" fmla="*/ 244549 h 701749"/>
                <a:gd name="connsiteX4" fmla="*/ 148855 w 839972"/>
                <a:gd name="connsiteY4" fmla="*/ 0 h 70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972" h="701749">
                  <a:moveTo>
                    <a:pt x="148855" y="0"/>
                  </a:moveTo>
                  <a:lnTo>
                    <a:pt x="0" y="435935"/>
                  </a:lnTo>
                  <a:lnTo>
                    <a:pt x="669851" y="701749"/>
                  </a:lnTo>
                  <a:lnTo>
                    <a:pt x="839972" y="244549"/>
                  </a:lnTo>
                  <a:lnTo>
                    <a:pt x="148855" y="0"/>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CuadroTexto 22">
              <a:extLst>
                <a:ext uri="{FF2B5EF4-FFF2-40B4-BE49-F238E27FC236}">
                  <a16:creationId xmlns:a16="http://schemas.microsoft.com/office/drawing/2014/main" id="{5F8F19D3-F057-4053-A644-7670851339BF}"/>
                </a:ext>
              </a:extLst>
            </p:cNvPr>
            <p:cNvSpPr txBox="1"/>
            <p:nvPr/>
          </p:nvSpPr>
          <p:spPr>
            <a:xfrm>
              <a:off x="2721935" y="3060157"/>
              <a:ext cx="1133514" cy="371813"/>
            </a:xfrm>
            <a:prstGeom prst="rect">
              <a:avLst/>
            </a:prstGeom>
            <a:noFill/>
          </p:spPr>
          <p:txBody>
            <a:bodyPr wrap="square" rtlCol="0">
              <a:spAutoFit/>
            </a:bodyPr>
            <a:lstStyle/>
            <a:p>
              <a:r>
                <a:rPr lang="es-EC" sz="800" b="1" dirty="0">
                  <a:solidFill>
                    <a:srgbClr val="FF0000"/>
                  </a:solidFill>
                </a:rPr>
                <a:t>TALLER DE </a:t>
              </a:r>
            </a:p>
            <a:p>
              <a:r>
                <a:rPr lang="es-EC" sz="800" b="1" dirty="0">
                  <a:solidFill>
                    <a:srgbClr val="FF0000"/>
                  </a:solidFill>
                </a:rPr>
                <a:t>PINTURA</a:t>
              </a:r>
            </a:p>
          </p:txBody>
        </p:sp>
      </p:grpSp>
      <p:pic>
        <p:nvPicPr>
          <p:cNvPr id="2" name="Imagen 1">
            <a:extLst>
              <a:ext uri="{FF2B5EF4-FFF2-40B4-BE49-F238E27FC236}">
                <a16:creationId xmlns:a16="http://schemas.microsoft.com/office/drawing/2014/main" id="{7CEF868B-4DB4-430F-918B-4B786D5368C6}"/>
              </a:ext>
            </a:extLst>
          </p:cNvPr>
          <p:cNvPicPr>
            <a:picLocks noChangeAspect="1"/>
          </p:cNvPicPr>
          <p:nvPr/>
        </p:nvPicPr>
        <p:blipFill rotWithShape="1">
          <a:blip r:embed="rId3"/>
          <a:srcRect l="51389" t="28478" r="7037" b="17037"/>
          <a:stretch/>
        </p:blipFill>
        <p:spPr>
          <a:xfrm>
            <a:off x="6489624" y="3248378"/>
            <a:ext cx="5702376" cy="3609622"/>
          </a:xfrm>
          <a:prstGeom prst="rect">
            <a:avLst/>
          </a:prstGeom>
        </p:spPr>
      </p:pic>
    </p:spTree>
    <p:extLst>
      <p:ext uri="{BB962C8B-B14F-4D97-AF65-F5344CB8AC3E}">
        <p14:creationId xmlns:p14="http://schemas.microsoft.com/office/powerpoint/2010/main" val="4010139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1794931" y="77160"/>
            <a:ext cx="7992535"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dirty="0">
                <a:solidFill>
                  <a:srgbClr val="002060"/>
                </a:solidFill>
                <a:latin typeface="+mn-lt"/>
              </a:rPr>
              <a:t>DESCRIPCIÓN DE LAS INSTALACIONES</a:t>
            </a:r>
          </a:p>
        </p:txBody>
      </p:sp>
      <p:sp>
        <p:nvSpPr>
          <p:cNvPr id="60" name="Título 3">
            <a:extLst>
              <a:ext uri="{FF2B5EF4-FFF2-40B4-BE49-F238E27FC236}">
                <a16:creationId xmlns:a16="http://schemas.microsoft.com/office/drawing/2014/main" id="{72A5476A-E69B-444D-AC56-A6FD3852A812}"/>
              </a:ext>
            </a:extLst>
          </p:cNvPr>
          <p:cNvSpPr txBox="1">
            <a:spLocks/>
          </p:cNvSpPr>
          <p:nvPr/>
        </p:nvSpPr>
        <p:spPr>
          <a:xfrm>
            <a:off x="6489624" y="536291"/>
            <a:ext cx="5578198"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u="sng" dirty="0">
                <a:solidFill>
                  <a:srgbClr val="002060"/>
                </a:solidFill>
                <a:latin typeface="+mn-lt"/>
              </a:rPr>
              <a:t>HANGARES</a:t>
            </a:r>
          </a:p>
          <a:p>
            <a:pPr marL="342900" indent="-342900" algn="just">
              <a:buFont typeface="Wingdings" panose="05000000000000000000" pitchFamily="2" charset="2"/>
              <a:buChar char="ü"/>
            </a:pPr>
            <a:endParaRPr lang="es-EC" sz="2400" dirty="0">
              <a:solidFill>
                <a:srgbClr val="002060"/>
              </a:solidFill>
              <a:latin typeface="+mn-lt"/>
            </a:endParaRPr>
          </a:p>
          <a:p>
            <a:pPr marL="342900" lvl="0" indent="-342900" algn="just">
              <a:buFont typeface="Wingdings" panose="05000000000000000000" pitchFamily="2" charset="2"/>
              <a:buChar char="ü"/>
            </a:pPr>
            <a:r>
              <a:rPr lang="es-ES" sz="2200" dirty="0">
                <a:solidFill>
                  <a:srgbClr val="002060"/>
                </a:solidFill>
                <a:latin typeface="+mn-lt"/>
              </a:rPr>
              <a:t>INSPECCIONES MAYORES DE HELICÓPTEROS</a:t>
            </a:r>
          </a:p>
          <a:p>
            <a:pPr marL="342900" lvl="0" indent="-342900" algn="just">
              <a:buFont typeface="Wingdings" panose="05000000000000000000" pitchFamily="2" charset="2"/>
              <a:buChar char="ü"/>
            </a:pPr>
            <a:endParaRPr lang="es-EC" sz="2200" dirty="0">
              <a:solidFill>
                <a:srgbClr val="002060"/>
              </a:solidFill>
              <a:latin typeface="+mn-lt"/>
            </a:endParaRPr>
          </a:p>
          <a:p>
            <a:pPr marL="342900" lvl="0" indent="-342900" algn="just">
              <a:buFont typeface="Wingdings" panose="05000000000000000000" pitchFamily="2" charset="2"/>
              <a:buChar char="ü"/>
            </a:pPr>
            <a:r>
              <a:rPr lang="es-EC" sz="2200" dirty="0">
                <a:solidFill>
                  <a:srgbClr val="002060"/>
                </a:solidFill>
                <a:latin typeface="+mn-lt"/>
              </a:rPr>
              <a:t>MANTENIMIENTO CORRECTIVO</a:t>
            </a:r>
          </a:p>
          <a:p>
            <a:pPr marL="342900" indent="-342900" algn="just">
              <a:buFont typeface="Wingdings" panose="05000000000000000000" pitchFamily="2" charset="2"/>
              <a:buChar char="ü"/>
            </a:pPr>
            <a:endParaRPr lang="es-EC" sz="2200" dirty="0">
              <a:solidFill>
                <a:srgbClr val="002060"/>
              </a:solidFill>
              <a:latin typeface="+mn-lt"/>
            </a:endParaRPr>
          </a:p>
          <a:p>
            <a:pPr marL="342900" indent="-342900" algn="just">
              <a:buFont typeface="Wingdings" panose="05000000000000000000" pitchFamily="2" charset="2"/>
              <a:buChar char="ü"/>
            </a:pPr>
            <a:r>
              <a:rPr lang="es-EC" sz="2200" dirty="0">
                <a:solidFill>
                  <a:srgbClr val="002060"/>
                </a:solidFill>
                <a:latin typeface="+mn-lt"/>
              </a:rPr>
              <a:t>FUNCIONA DIVIDIDO EN CUBÍCULOS</a:t>
            </a:r>
          </a:p>
          <a:p>
            <a:pPr marL="342900" indent="-342900" algn="just">
              <a:buFont typeface="Wingdings" panose="05000000000000000000" pitchFamily="2" charset="2"/>
              <a:buChar char="ü"/>
            </a:pPr>
            <a:endParaRPr lang="es-EC" sz="2200" dirty="0">
              <a:solidFill>
                <a:srgbClr val="002060"/>
              </a:solidFill>
              <a:latin typeface="+mn-lt"/>
            </a:endParaRPr>
          </a:p>
          <a:p>
            <a:pPr marL="342900" indent="-342900" algn="just">
              <a:buFont typeface="Wingdings" panose="05000000000000000000" pitchFamily="2" charset="2"/>
              <a:buChar char="ü"/>
            </a:pPr>
            <a:r>
              <a:rPr lang="es-EC" sz="2200" dirty="0">
                <a:solidFill>
                  <a:srgbClr val="002060"/>
                </a:solidFill>
                <a:latin typeface="+mn-lt"/>
              </a:rPr>
              <a:t>MANIPULACIÓN DE PIEZAS</a:t>
            </a:r>
          </a:p>
          <a:p>
            <a:pPr algn="just"/>
            <a:endParaRPr lang="es-EC" sz="2400" b="1" dirty="0">
              <a:solidFill>
                <a:srgbClr val="002060"/>
              </a:solidFill>
              <a:latin typeface="+mn-lt"/>
            </a:endParaRPr>
          </a:p>
        </p:txBody>
      </p:sp>
      <p:pic>
        <p:nvPicPr>
          <p:cNvPr id="11" name="Imagen 10" descr="C:\Users\Fernando\Desktop\fotos camello\DSCN5018.JPG">
            <a:extLst>
              <a:ext uri="{FF2B5EF4-FFF2-40B4-BE49-F238E27FC236}">
                <a16:creationId xmlns:a16="http://schemas.microsoft.com/office/drawing/2014/main" id="{6A639401-D5DF-4EB6-8391-695299382C45}"/>
              </a:ext>
            </a:extLst>
          </p:cNvPr>
          <p:cNvPicPr/>
          <p:nvPr/>
        </p:nvPicPr>
        <p:blipFill>
          <a:blip r:embed="rId2" cstate="print"/>
          <a:srcRect/>
          <a:stretch>
            <a:fillRect/>
          </a:stretch>
        </p:blipFill>
        <p:spPr bwMode="auto">
          <a:xfrm>
            <a:off x="0" y="787080"/>
            <a:ext cx="6597570" cy="6070920"/>
          </a:xfrm>
          <a:prstGeom prst="rect">
            <a:avLst/>
          </a:prstGeom>
          <a:noFill/>
          <a:ln w="9525">
            <a:noFill/>
            <a:miter lim="800000"/>
            <a:headEnd/>
            <a:tailEnd/>
          </a:ln>
        </p:spPr>
      </p:pic>
      <p:pic>
        <p:nvPicPr>
          <p:cNvPr id="12" name="Imagen 11" descr="C:\Users\Marco\Documents\Personal\Auditoría Crnel. Urbina\FOTOS\DSCN5069.JPG">
            <a:extLst>
              <a:ext uri="{FF2B5EF4-FFF2-40B4-BE49-F238E27FC236}">
                <a16:creationId xmlns:a16="http://schemas.microsoft.com/office/drawing/2014/main" id="{C7FDA082-8D9A-49CD-9C5C-FE87D3B5CFD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7570" y="3330222"/>
            <a:ext cx="5594430" cy="3527778"/>
          </a:xfrm>
          <a:prstGeom prst="rect">
            <a:avLst/>
          </a:prstGeom>
          <a:noFill/>
          <a:ln>
            <a:noFill/>
          </a:ln>
        </p:spPr>
      </p:pic>
    </p:spTree>
    <p:extLst>
      <p:ext uri="{BB962C8B-B14F-4D97-AF65-F5344CB8AC3E}">
        <p14:creationId xmlns:p14="http://schemas.microsoft.com/office/powerpoint/2010/main" val="1694785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2BB23906-42C5-4318-B258-762C23783C5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373489" y="289877"/>
            <a:ext cx="2029177" cy="711202"/>
          </a:xfrm>
          <a:prstGeom prst="rect">
            <a:avLst/>
          </a:prstGeom>
          <a:noFill/>
          <a:ln>
            <a:noFill/>
          </a:ln>
        </p:spPr>
      </p:pic>
      <p:pic>
        <p:nvPicPr>
          <p:cNvPr id="3" name="Imagen 2">
            <a:extLst>
              <a:ext uri="{FF2B5EF4-FFF2-40B4-BE49-F238E27FC236}">
                <a16:creationId xmlns:a16="http://schemas.microsoft.com/office/drawing/2014/main" id="{C1FFDB03-1546-4BCB-93FB-16DB02EF49B7}"/>
              </a:ext>
            </a:extLst>
          </p:cNvPr>
          <p:cNvPicPr>
            <a:picLocks noChangeAspect="1"/>
          </p:cNvPicPr>
          <p:nvPr/>
        </p:nvPicPr>
        <p:blipFill rotWithShape="1">
          <a:blip r:embed="rId3"/>
          <a:srcRect l="65886" t="25316" r="28323" b="65739"/>
          <a:stretch/>
        </p:blipFill>
        <p:spPr>
          <a:xfrm>
            <a:off x="6843889" y="16931"/>
            <a:ext cx="1238955" cy="1076470"/>
          </a:xfrm>
          <a:prstGeom prst="rect">
            <a:avLst/>
          </a:prstGeom>
        </p:spPr>
      </p:pic>
      <p:sp>
        <p:nvSpPr>
          <p:cNvPr id="4" name="Título 3">
            <a:extLst>
              <a:ext uri="{FF2B5EF4-FFF2-40B4-BE49-F238E27FC236}">
                <a16:creationId xmlns:a16="http://schemas.microsoft.com/office/drawing/2014/main" id="{9419F75D-1664-4575-9AE7-BBCD9E3FEE1B}"/>
              </a:ext>
            </a:extLst>
          </p:cNvPr>
          <p:cNvSpPr>
            <a:spLocks noGrp="1"/>
          </p:cNvSpPr>
          <p:nvPr>
            <p:ph type="ctrTitle"/>
          </p:nvPr>
        </p:nvSpPr>
        <p:spPr>
          <a:xfrm>
            <a:off x="1524000" y="1122363"/>
            <a:ext cx="9144000" cy="1076470"/>
          </a:xfrm>
        </p:spPr>
        <p:txBody>
          <a:bodyPr>
            <a:normAutofit/>
          </a:bodyPr>
          <a:lstStyle/>
          <a:p>
            <a:r>
              <a:rPr lang="es-EC" sz="4400" b="1" u="sng" dirty="0">
                <a:solidFill>
                  <a:srgbClr val="002060"/>
                </a:solidFill>
                <a:latin typeface="+mn-lt"/>
              </a:rPr>
              <a:t>MAESTRÍA EN AUDITORÍA AMBIENTAL</a:t>
            </a:r>
          </a:p>
        </p:txBody>
      </p:sp>
      <p:sp>
        <p:nvSpPr>
          <p:cNvPr id="5" name="Subtítulo 4">
            <a:extLst>
              <a:ext uri="{FF2B5EF4-FFF2-40B4-BE49-F238E27FC236}">
                <a16:creationId xmlns:a16="http://schemas.microsoft.com/office/drawing/2014/main" id="{E7F4E7FB-3DD5-4BD8-AD45-CE191A23F72B}"/>
              </a:ext>
            </a:extLst>
          </p:cNvPr>
          <p:cNvSpPr>
            <a:spLocks noGrp="1"/>
          </p:cNvSpPr>
          <p:nvPr>
            <p:ph type="subTitle" idx="1"/>
          </p:nvPr>
        </p:nvSpPr>
        <p:spPr>
          <a:xfrm>
            <a:off x="1444978" y="2405415"/>
            <a:ext cx="9144000" cy="1076470"/>
          </a:xfrm>
        </p:spPr>
        <p:txBody>
          <a:bodyPr>
            <a:noAutofit/>
          </a:bodyPr>
          <a:lstStyle/>
          <a:p>
            <a:pPr algn="just"/>
            <a:r>
              <a:rPr lang="es-EC" sz="3200" b="1" u="sng" dirty="0">
                <a:solidFill>
                  <a:srgbClr val="002060"/>
                </a:solidFill>
              </a:rPr>
              <a:t>TEMA</a:t>
            </a:r>
            <a:r>
              <a:rPr lang="es-EC" sz="3200" b="1" dirty="0">
                <a:solidFill>
                  <a:srgbClr val="002060"/>
                </a:solidFill>
              </a:rPr>
              <a:t> : </a:t>
            </a:r>
            <a:r>
              <a:rPr lang="es-ES" sz="3200" b="1" dirty="0">
                <a:solidFill>
                  <a:srgbClr val="002060"/>
                </a:solidFill>
              </a:rPr>
              <a:t>AUDITORÍA AMBIENTAL DE CUMPLIMIENTO AL PLAN DE MANEJO AMBIENTAL DE LA BRIGADA DE AVIACIÓN DEL EJÉRCITO No 15 “PAQUISHA” (15-BAE)</a:t>
            </a:r>
          </a:p>
          <a:p>
            <a:pPr algn="just"/>
            <a:endParaRPr lang="es-ES" sz="3200" b="1" dirty="0">
              <a:solidFill>
                <a:srgbClr val="002060"/>
              </a:solidFill>
            </a:endParaRPr>
          </a:p>
          <a:p>
            <a:pPr algn="just"/>
            <a:r>
              <a:rPr lang="es-ES" sz="3200" b="1" dirty="0">
                <a:solidFill>
                  <a:srgbClr val="002060"/>
                </a:solidFill>
              </a:rPr>
              <a:t>AUTOR: ING. RICARDO OCTAVIO URBINA CEPEDA</a:t>
            </a:r>
          </a:p>
          <a:p>
            <a:pPr algn="just"/>
            <a:r>
              <a:rPr lang="es-ES" sz="3200" b="1" dirty="0">
                <a:solidFill>
                  <a:srgbClr val="002060"/>
                </a:solidFill>
              </a:rPr>
              <a:t>DIRECTORA : ING. TANIA CRISANTO </a:t>
            </a:r>
            <a:r>
              <a:rPr lang="es-ES" sz="3200" b="1" dirty="0" err="1">
                <a:solidFill>
                  <a:srgbClr val="002060"/>
                </a:solidFill>
              </a:rPr>
              <a:t>Msc</a:t>
            </a:r>
            <a:r>
              <a:rPr lang="es-ES" sz="3200" b="1" dirty="0">
                <a:solidFill>
                  <a:srgbClr val="002060"/>
                </a:solidFill>
              </a:rPr>
              <a:t>.</a:t>
            </a:r>
          </a:p>
          <a:p>
            <a:pPr algn="just"/>
            <a:r>
              <a:rPr lang="es-EC" sz="3200" b="1" dirty="0">
                <a:solidFill>
                  <a:srgbClr val="002060"/>
                </a:solidFill>
              </a:rPr>
              <a:t>AGOSTO 2018</a:t>
            </a:r>
          </a:p>
          <a:p>
            <a:pPr algn="just"/>
            <a:endParaRPr lang="es-EC" sz="3200" b="1" dirty="0">
              <a:solidFill>
                <a:srgbClr val="002060"/>
              </a:solidFill>
            </a:endParaRPr>
          </a:p>
        </p:txBody>
      </p:sp>
    </p:spTree>
    <p:extLst>
      <p:ext uri="{BB962C8B-B14F-4D97-AF65-F5344CB8AC3E}">
        <p14:creationId xmlns:p14="http://schemas.microsoft.com/office/powerpoint/2010/main" val="4239826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1794931" y="77160"/>
            <a:ext cx="7992535"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a:solidFill>
                  <a:srgbClr val="002060"/>
                </a:solidFill>
                <a:latin typeface="+mn-lt"/>
              </a:rPr>
              <a:t>DESCRIPCIÓN DE LAS INSTALACIONES</a:t>
            </a:r>
            <a:endParaRPr lang="es-EC" sz="3200" b="1" u="sng" dirty="0">
              <a:solidFill>
                <a:srgbClr val="002060"/>
              </a:solidFill>
              <a:latin typeface="+mn-lt"/>
            </a:endParaRPr>
          </a:p>
        </p:txBody>
      </p:sp>
      <p:sp>
        <p:nvSpPr>
          <p:cNvPr id="60" name="Título 3">
            <a:extLst>
              <a:ext uri="{FF2B5EF4-FFF2-40B4-BE49-F238E27FC236}">
                <a16:creationId xmlns:a16="http://schemas.microsoft.com/office/drawing/2014/main" id="{72A5476A-E69B-444D-AC56-A6FD3852A812}"/>
              </a:ext>
            </a:extLst>
          </p:cNvPr>
          <p:cNvSpPr txBox="1">
            <a:spLocks/>
          </p:cNvSpPr>
          <p:nvPr/>
        </p:nvSpPr>
        <p:spPr>
          <a:xfrm>
            <a:off x="6489624" y="1010849"/>
            <a:ext cx="5578198"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u="sng" dirty="0">
                <a:solidFill>
                  <a:srgbClr val="002060"/>
                </a:solidFill>
                <a:latin typeface="+mn-lt"/>
              </a:rPr>
              <a:t>TALLERES</a:t>
            </a:r>
          </a:p>
          <a:p>
            <a:pPr marL="342900" indent="-342900" algn="just">
              <a:buFont typeface="Wingdings" panose="05000000000000000000" pitchFamily="2" charset="2"/>
              <a:buChar char="ü"/>
            </a:pPr>
            <a:endParaRPr lang="es-EC" sz="2400" dirty="0">
              <a:solidFill>
                <a:srgbClr val="002060"/>
              </a:solidFill>
              <a:latin typeface="+mn-lt"/>
            </a:endParaRPr>
          </a:p>
          <a:p>
            <a:pPr marL="342900" lvl="0" indent="-342900" algn="just">
              <a:buFont typeface="Wingdings" panose="05000000000000000000" pitchFamily="2" charset="2"/>
              <a:buChar char="ü"/>
            </a:pPr>
            <a:r>
              <a:rPr lang="es-ES" sz="2200" b="1" u="sng" dirty="0">
                <a:solidFill>
                  <a:srgbClr val="002060"/>
                </a:solidFill>
                <a:latin typeface="+mn-lt"/>
              </a:rPr>
              <a:t>MOTORES</a:t>
            </a:r>
          </a:p>
          <a:p>
            <a:pPr marL="800100" lvl="1" indent="-342900" algn="just">
              <a:buFont typeface="Wingdings" panose="05000000000000000000" pitchFamily="2" charset="2"/>
              <a:buChar char="ü"/>
            </a:pPr>
            <a:endParaRPr lang="es-ES" sz="100" b="1" u="sng" dirty="0">
              <a:solidFill>
                <a:srgbClr val="002060"/>
              </a:solidFill>
              <a:latin typeface="+mn-lt"/>
            </a:endParaRPr>
          </a:p>
          <a:p>
            <a:pPr lvl="0" algn="just"/>
            <a:r>
              <a:rPr lang="es-EC" sz="2200" dirty="0">
                <a:solidFill>
                  <a:srgbClr val="002060"/>
                </a:solidFill>
                <a:latin typeface="+mn-lt"/>
              </a:rPr>
              <a:t>	Almacena motores y herramientas.</a:t>
            </a:r>
          </a:p>
          <a:p>
            <a:pPr lvl="0" algn="just"/>
            <a:r>
              <a:rPr lang="es-EC" sz="2200" dirty="0">
                <a:solidFill>
                  <a:srgbClr val="002060"/>
                </a:solidFill>
                <a:latin typeface="+mn-lt"/>
              </a:rPr>
              <a:t>	Mantenimiento.</a:t>
            </a:r>
          </a:p>
          <a:p>
            <a:pPr lvl="0" algn="just"/>
            <a:r>
              <a:rPr lang="es-EC" sz="2200" dirty="0">
                <a:solidFill>
                  <a:srgbClr val="002060"/>
                </a:solidFill>
                <a:latin typeface="+mn-lt"/>
              </a:rPr>
              <a:t>	Uso de grasas y lubricantes.</a:t>
            </a:r>
          </a:p>
          <a:p>
            <a:pPr marL="342900" lvl="0" indent="-342900" algn="just">
              <a:buFont typeface="Wingdings" panose="05000000000000000000" pitchFamily="2" charset="2"/>
              <a:buChar char="ü"/>
            </a:pPr>
            <a:endParaRPr lang="es-EC" sz="2200" dirty="0">
              <a:solidFill>
                <a:srgbClr val="002060"/>
              </a:solidFill>
              <a:latin typeface="+mn-lt"/>
            </a:endParaRPr>
          </a:p>
          <a:p>
            <a:pPr marL="342900" lvl="0" indent="-342900" algn="just">
              <a:buFont typeface="Wingdings" panose="05000000000000000000" pitchFamily="2" charset="2"/>
              <a:buChar char="ü"/>
            </a:pPr>
            <a:r>
              <a:rPr lang="es-EC" sz="2200" b="1" u="sng" dirty="0">
                <a:solidFill>
                  <a:srgbClr val="002060"/>
                </a:solidFill>
                <a:latin typeface="+mn-lt"/>
              </a:rPr>
              <a:t>PINTURA</a:t>
            </a:r>
          </a:p>
          <a:p>
            <a:pPr algn="just"/>
            <a:r>
              <a:rPr lang="es-EC" sz="2200" dirty="0">
                <a:solidFill>
                  <a:srgbClr val="002060"/>
                </a:solidFill>
              </a:rPr>
              <a:t>	</a:t>
            </a:r>
            <a:r>
              <a:rPr lang="es-EC" sz="2200" dirty="0">
                <a:solidFill>
                  <a:srgbClr val="002060"/>
                </a:solidFill>
                <a:latin typeface="+mn-lt"/>
              </a:rPr>
              <a:t>Decapado, recubrimiento y pintura 	piezas de aeronaves.</a:t>
            </a:r>
          </a:p>
          <a:p>
            <a:pPr algn="just"/>
            <a:r>
              <a:rPr lang="es-EC" sz="2200" dirty="0">
                <a:solidFill>
                  <a:srgbClr val="002060"/>
                </a:solidFill>
                <a:latin typeface="+mn-lt"/>
              </a:rPr>
              <a:t>	Uso de macillas, removedor, pintura, 	</a:t>
            </a:r>
            <a:r>
              <a:rPr lang="es-EC" sz="2200" dirty="0" err="1">
                <a:solidFill>
                  <a:srgbClr val="002060"/>
                </a:solidFill>
                <a:latin typeface="+mn-lt"/>
              </a:rPr>
              <a:t>thinner</a:t>
            </a:r>
            <a:r>
              <a:rPr lang="es-EC" sz="2200" dirty="0">
                <a:solidFill>
                  <a:srgbClr val="002060"/>
                </a:solidFill>
                <a:latin typeface="+mn-lt"/>
              </a:rPr>
              <a:t>, otros.</a:t>
            </a:r>
          </a:p>
          <a:p>
            <a:pPr marL="342900" lvl="0" indent="-342900" algn="just">
              <a:buFont typeface="Wingdings" panose="05000000000000000000" pitchFamily="2" charset="2"/>
              <a:buChar char="ü"/>
            </a:pPr>
            <a:endParaRPr lang="es-EC" sz="2200" b="1" dirty="0">
              <a:solidFill>
                <a:srgbClr val="002060"/>
              </a:solidFill>
              <a:latin typeface="+mn-lt"/>
            </a:endParaRPr>
          </a:p>
          <a:p>
            <a:pPr marL="800100" lvl="1" indent="-342900" algn="just">
              <a:buFont typeface="Wingdings" panose="05000000000000000000" pitchFamily="2" charset="2"/>
              <a:buChar char="ü"/>
            </a:pPr>
            <a:endParaRPr lang="es-EC" sz="100" b="1" dirty="0">
              <a:solidFill>
                <a:srgbClr val="002060"/>
              </a:solidFill>
              <a:latin typeface="+mn-lt"/>
            </a:endParaRPr>
          </a:p>
          <a:p>
            <a:pPr marL="342900" lvl="0" indent="-342900" algn="just">
              <a:buFont typeface="Wingdings" panose="05000000000000000000" pitchFamily="2" charset="2"/>
              <a:buChar char="ü"/>
            </a:pPr>
            <a:r>
              <a:rPr lang="es-EC" sz="2200" b="1" u="sng" dirty="0">
                <a:solidFill>
                  <a:srgbClr val="002060"/>
                </a:solidFill>
                <a:latin typeface="+mn-lt"/>
              </a:rPr>
              <a:t>ESTRUCTURAS</a:t>
            </a:r>
          </a:p>
          <a:p>
            <a:pPr lvl="0" algn="just"/>
            <a:r>
              <a:rPr lang="es-EC" sz="2200" dirty="0">
                <a:solidFill>
                  <a:srgbClr val="002060"/>
                </a:solidFill>
                <a:latin typeface="+mn-lt"/>
              </a:rPr>
              <a:t>	Revisa, evalúa, repara y construye 	partes de estructuras de aeronaves.</a:t>
            </a:r>
          </a:p>
          <a:p>
            <a:pPr lvl="0" algn="just"/>
            <a:r>
              <a:rPr lang="es-EC" sz="2200" dirty="0">
                <a:solidFill>
                  <a:srgbClr val="002060"/>
                </a:solidFill>
                <a:latin typeface="+mn-lt"/>
              </a:rPr>
              <a:t>	Uso de químicos, resina, silicona, 	cemento de contacto, otros.</a:t>
            </a:r>
          </a:p>
          <a:p>
            <a:pPr marL="342900" indent="-342900" algn="just">
              <a:buFont typeface="Wingdings" panose="05000000000000000000" pitchFamily="2" charset="2"/>
              <a:buChar char="ü"/>
            </a:pPr>
            <a:endParaRPr lang="es-EC" sz="2200" b="1" dirty="0">
              <a:solidFill>
                <a:srgbClr val="002060"/>
              </a:solidFill>
              <a:latin typeface="+mn-lt"/>
            </a:endParaRPr>
          </a:p>
          <a:p>
            <a:pPr marL="342900" indent="-342900" algn="just">
              <a:buFont typeface="Wingdings" panose="05000000000000000000" pitchFamily="2" charset="2"/>
              <a:buChar char="ü"/>
            </a:pPr>
            <a:endParaRPr lang="es-EC" sz="2200" dirty="0">
              <a:solidFill>
                <a:srgbClr val="002060"/>
              </a:solidFill>
              <a:latin typeface="+mn-lt"/>
            </a:endParaRPr>
          </a:p>
          <a:p>
            <a:pPr algn="just"/>
            <a:endParaRPr lang="es-EC" sz="2400" b="1" dirty="0">
              <a:solidFill>
                <a:srgbClr val="002060"/>
              </a:solidFill>
              <a:latin typeface="+mn-lt"/>
            </a:endParaRPr>
          </a:p>
        </p:txBody>
      </p:sp>
      <p:pic>
        <p:nvPicPr>
          <p:cNvPr id="5" name="Imagen 4" descr="C:\Users\Marco\Documents\Personal\Auditoría Crnel. Urbina\FOTOS\DSCN4994.JPG">
            <a:extLst>
              <a:ext uri="{FF2B5EF4-FFF2-40B4-BE49-F238E27FC236}">
                <a16:creationId xmlns:a16="http://schemas.microsoft.com/office/drawing/2014/main" id="{52A77E1C-BA71-40C4-81B0-DF0CAA52198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7524" y="2708476"/>
            <a:ext cx="2991619" cy="1990846"/>
          </a:xfrm>
          <a:prstGeom prst="rect">
            <a:avLst/>
          </a:prstGeom>
          <a:noFill/>
          <a:ln>
            <a:noFill/>
          </a:ln>
        </p:spPr>
      </p:pic>
      <p:pic>
        <p:nvPicPr>
          <p:cNvPr id="3" name="Imagen 2">
            <a:extLst>
              <a:ext uri="{FF2B5EF4-FFF2-40B4-BE49-F238E27FC236}">
                <a16:creationId xmlns:a16="http://schemas.microsoft.com/office/drawing/2014/main" id="{B7505BC7-53D3-49A1-BEC8-1D05812948E0}"/>
              </a:ext>
            </a:extLst>
          </p:cNvPr>
          <p:cNvPicPr>
            <a:picLocks noChangeAspect="1"/>
          </p:cNvPicPr>
          <p:nvPr/>
        </p:nvPicPr>
        <p:blipFill rotWithShape="1">
          <a:blip r:embed="rId3"/>
          <a:srcRect l="51930" t="30717" r="11899" b="20169"/>
          <a:stretch/>
        </p:blipFill>
        <p:spPr>
          <a:xfrm>
            <a:off x="124178" y="4194745"/>
            <a:ext cx="3470249" cy="2650506"/>
          </a:xfrm>
          <a:prstGeom prst="rect">
            <a:avLst/>
          </a:prstGeom>
        </p:spPr>
      </p:pic>
      <p:pic>
        <p:nvPicPr>
          <p:cNvPr id="4" name="Imagen 3">
            <a:extLst>
              <a:ext uri="{FF2B5EF4-FFF2-40B4-BE49-F238E27FC236}">
                <a16:creationId xmlns:a16="http://schemas.microsoft.com/office/drawing/2014/main" id="{860FCECE-6AF9-4C46-A400-3EAC5D936A5D}"/>
              </a:ext>
            </a:extLst>
          </p:cNvPr>
          <p:cNvPicPr>
            <a:picLocks noChangeAspect="1"/>
          </p:cNvPicPr>
          <p:nvPr/>
        </p:nvPicPr>
        <p:blipFill rotWithShape="1">
          <a:blip r:embed="rId4"/>
          <a:srcRect l="34937" t="32236" r="29841" b="29116"/>
          <a:stretch/>
        </p:blipFill>
        <p:spPr>
          <a:xfrm>
            <a:off x="-24967" y="780168"/>
            <a:ext cx="3630463" cy="2240824"/>
          </a:xfrm>
          <a:prstGeom prst="rect">
            <a:avLst/>
          </a:prstGeom>
        </p:spPr>
      </p:pic>
    </p:spTree>
    <p:extLst>
      <p:ext uri="{BB962C8B-B14F-4D97-AF65-F5344CB8AC3E}">
        <p14:creationId xmlns:p14="http://schemas.microsoft.com/office/powerpoint/2010/main" val="48446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1794931" y="77160"/>
            <a:ext cx="7992535"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a:solidFill>
                  <a:srgbClr val="002060"/>
                </a:solidFill>
                <a:latin typeface="+mn-lt"/>
              </a:rPr>
              <a:t>DESCRIPCIÓN DE LAS INSTALACIONES</a:t>
            </a:r>
            <a:endParaRPr lang="es-EC" sz="3200" b="1" u="sng" dirty="0">
              <a:solidFill>
                <a:srgbClr val="002060"/>
              </a:solidFill>
              <a:latin typeface="+mn-lt"/>
            </a:endParaRPr>
          </a:p>
        </p:txBody>
      </p:sp>
      <p:sp>
        <p:nvSpPr>
          <p:cNvPr id="60" name="Título 3">
            <a:extLst>
              <a:ext uri="{FF2B5EF4-FFF2-40B4-BE49-F238E27FC236}">
                <a16:creationId xmlns:a16="http://schemas.microsoft.com/office/drawing/2014/main" id="{72A5476A-E69B-444D-AC56-A6FD3852A812}"/>
              </a:ext>
            </a:extLst>
          </p:cNvPr>
          <p:cNvSpPr txBox="1">
            <a:spLocks/>
          </p:cNvSpPr>
          <p:nvPr/>
        </p:nvSpPr>
        <p:spPr>
          <a:xfrm>
            <a:off x="6489624" y="536291"/>
            <a:ext cx="5578198"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a:solidFill>
                  <a:srgbClr val="002060"/>
                </a:solidFill>
                <a:latin typeface="+mn-lt"/>
              </a:rPr>
              <a:t>TALLERES</a:t>
            </a:r>
          </a:p>
          <a:p>
            <a:pPr marL="342900" indent="-342900" algn="just">
              <a:buFont typeface="Wingdings" panose="05000000000000000000" pitchFamily="2" charset="2"/>
              <a:buChar char="ü"/>
            </a:pPr>
            <a:endParaRPr lang="es-EC" sz="3200">
              <a:solidFill>
                <a:srgbClr val="002060"/>
              </a:solidFill>
              <a:latin typeface="+mn-lt"/>
            </a:endParaRPr>
          </a:p>
          <a:p>
            <a:pPr marL="342900" lvl="0" indent="-342900" algn="just">
              <a:buFont typeface="Wingdings" panose="05000000000000000000" pitchFamily="2" charset="2"/>
              <a:buChar char="ü"/>
            </a:pPr>
            <a:r>
              <a:rPr lang="es-ES" sz="2800" b="1" u="sng">
                <a:solidFill>
                  <a:srgbClr val="002060"/>
                </a:solidFill>
                <a:latin typeface="+mn-lt"/>
              </a:rPr>
              <a:t>SUELDAS</a:t>
            </a:r>
          </a:p>
          <a:p>
            <a:pPr marL="800100" lvl="1" indent="-342900" algn="just">
              <a:buFont typeface="Wingdings" panose="05000000000000000000" pitchFamily="2" charset="2"/>
              <a:buChar char="ü"/>
            </a:pPr>
            <a:endParaRPr lang="es-ES" sz="300" b="1" u="sng">
              <a:solidFill>
                <a:srgbClr val="002060"/>
              </a:solidFill>
              <a:latin typeface="+mn-lt"/>
            </a:endParaRPr>
          </a:p>
          <a:p>
            <a:pPr lvl="0" algn="just"/>
            <a:r>
              <a:rPr lang="es-EC" sz="2800">
                <a:solidFill>
                  <a:srgbClr val="002060"/>
                </a:solidFill>
                <a:latin typeface="+mn-lt"/>
              </a:rPr>
              <a:t>	Realiza sueldas especializadas, 	para 	diferentes tipos de 	materiales.</a:t>
            </a:r>
          </a:p>
          <a:p>
            <a:pPr lvl="0" algn="just"/>
            <a:r>
              <a:rPr lang="es-EC" sz="2800">
                <a:solidFill>
                  <a:srgbClr val="002060"/>
                </a:solidFill>
                <a:latin typeface="+mn-lt"/>
              </a:rPr>
              <a:t>	Uso de sueldas especiales y 	detergentes.</a:t>
            </a:r>
          </a:p>
          <a:p>
            <a:pPr marL="342900" lvl="0" indent="-342900" algn="just">
              <a:buFont typeface="Wingdings" panose="05000000000000000000" pitchFamily="2" charset="2"/>
              <a:buChar char="ü"/>
            </a:pPr>
            <a:endParaRPr lang="es-EC" sz="2800">
              <a:solidFill>
                <a:srgbClr val="002060"/>
              </a:solidFill>
              <a:latin typeface="+mn-lt"/>
            </a:endParaRPr>
          </a:p>
          <a:p>
            <a:pPr marL="342900" lvl="0" indent="-342900" algn="just">
              <a:buFont typeface="Wingdings" panose="05000000000000000000" pitchFamily="2" charset="2"/>
              <a:buChar char="ü"/>
            </a:pPr>
            <a:r>
              <a:rPr lang="es-EC" sz="2800" b="1" u="sng">
                <a:solidFill>
                  <a:srgbClr val="002060"/>
                </a:solidFill>
                <a:latin typeface="+mn-lt"/>
              </a:rPr>
              <a:t>TORNO</a:t>
            </a:r>
          </a:p>
          <a:p>
            <a:pPr algn="just"/>
            <a:r>
              <a:rPr lang="es-EC" sz="2800">
                <a:solidFill>
                  <a:srgbClr val="002060"/>
                </a:solidFill>
              </a:rPr>
              <a:t>	</a:t>
            </a:r>
            <a:r>
              <a:rPr lang="es-EC" sz="2800">
                <a:solidFill>
                  <a:srgbClr val="002060"/>
                </a:solidFill>
                <a:latin typeface="+mn-lt"/>
              </a:rPr>
              <a:t>Rectificar y construir piezas de 	aeronaves.</a:t>
            </a:r>
          </a:p>
          <a:p>
            <a:pPr algn="just"/>
            <a:r>
              <a:rPr lang="es-EC" sz="2800">
                <a:solidFill>
                  <a:srgbClr val="002060"/>
                </a:solidFill>
                <a:latin typeface="+mn-lt"/>
              </a:rPr>
              <a:t>	Uso de aceites solubles, 	desoxidantes, 	jabón 	líquido, otros.</a:t>
            </a:r>
          </a:p>
          <a:p>
            <a:pPr marL="342900" lvl="0" indent="-342900" algn="just">
              <a:buFont typeface="Wingdings" panose="05000000000000000000" pitchFamily="2" charset="2"/>
              <a:buChar char="ü"/>
            </a:pPr>
            <a:endParaRPr lang="es-EC" sz="2800" b="1">
              <a:solidFill>
                <a:srgbClr val="002060"/>
              </a:solidFill>
              <a:latin typeface="+mn-lt"/>
            </a:endParaRPr>
          </a:p>
          <a:p>
            <a:pPr marL="800100" lvl="1" indent="-342900" algn="just">
              <a:buFont typeface="Wingdings" panose="05000000000000000000" pitchFamily="2" charset="2"/>
              <a:buChar char="ü"/>
            </a:pPr>
            <a:endParaRPr lang="es-EC" sz="300" b="1">
              <a:solidFill>
                <a:srgbClr val="002060"/>
              </a:solidFill>
              <a:latin typeface="+mn-lt"/>
            </a:endParaRPr>
          </a:p>
          <a:p>
            <a:pPr marL="342900" indent="-342900" algn="just">
              <a:buFont typeface="Wingdings" panose="05000000000000000000" pitchFamily="2" charset="2"/>
              <a:buChar char="ü"/>
            </a:pPr>
            <a:endParaRPr lang="es-EC" sz="2800">
              <a:solidFill>
                <a:srgbClr val="002060"/>
              </a:solidFill>
              <a:latin typeface="+mn-lt"/>
            </a:endParaRPr>
          </a:p>
          <a:p>
            <a:pPr algn="just"/>
            <a:endParaRPr lang="es-EC" sz="3200" b="1" dirty="0">
              <a:solidFill>
                <a:srgbClr val="002060"/>
              </a:solidFill>
              <a:latin typeface="+mn-lt"/>
            </a:endParaRPr>
          </a:p>
        </p:txBody>
      </p:sp>
      <p:pic>
        <p:nvPicPr>
          <p:cNvPr id="4" name="Imagen 3">
            <a:extLst>
              <a:ext uri="{FF2B5EF4-FFF2-40B4-BE49-F238E27FC236}">
                <a16:creationId xmlns:a16="http://schemas.microsoft.com/office/drawing/2014/main" id="{ED2EED12-4AD2-435C-A412-5BA940710F93}"/>
              </a:ext>
            </a:extLst>
          </p:cNvPr>
          <p:cNvPicPr>
            <a:picLocks noChangeAspect="1"/>
          </p:cNvPicPr>
          <p:nvPr/>
        </p:nvPicPr>
        <p:blipFill rotWithShape="1">
          <a:blip r:embed="rId2"/>
          <a:srcRect l="26203" t="27848" r="48544" b="36709"/>
          <a:stretch/>
        </p:blipFill>
        <p:spPr>
          <a:xfrm>
            <a:off x="357355" y="1105163"/>
            <a:ext cx="3703899" cy="2924132"/>
          </a:xfrm>
          <a:prstGeom prst="rect">
            <a:avLst/>
          </a:prstGeom>
        </p:spPr>
      </p:pic>
      <p:pic>
        <p:nvPicPr>
          <p:cNvPr id="10" name="Imagen 9">
            <a:extLst>
              <a:ext uri="{FF2B5EF4-FFF2-40B4-BE49-F238E27FC236}">
                <a16:creationId xmlns:a16="http://schemas.microsoft.com/office/drawing/2014/main" id="{E0358ED4-DF2A-4AC0-AB7F-3BF4D726837A}"/>
              </a:ext>
            </a:extLst>
          </p:cNvPr>
          <p:cNvPicPr>
            <a:picLocks noChangeAspect="1"/>
          </p:cNvPicPr>
          <p:nvPr/>
        </p:nvPicPr>
        <p:blipFill rotWithShape="1">
          <a:blip r:embed="rId3"/>
          <a:srcRect l="52025" t="31730" r="11994" b="16962"/>
          <a:stretch/>
        </p:blipFill>
        <p:spPr>
          <a:xfrm>
            <a:off x="2996277" y="4055948"/>
            <a:ext cx="3493347" cy="2802052"/>
          </a:xfrm>
          <a:prstGeom prst="rect">
            <a:avLst/>
          </a:prstGeom>
        </p:spPr>
      </p:pic>
    </p:spTree>
    <p:extLst>
      <p:ext uri="{BB962C8B-B14F-4D97-AF65-F5344CB8AC3E}">
        <p14:creationId xmlns:p14="http://schemas.microsoft.com/office/powerpoint/2010/main" val="1474112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1794931" y="77160"/>
            <a:ext cx="7992535"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dirty="0">
                <a:solidFill>
                  <a:srgbClr val="002060"/>
                </a:solidFill>
                <a:latin typeface="+mn-lt"/>
              </a:rPr>
              <a:t>DESCRIPCIÓN DE LAS INSTALACIONES</a:t>
            </a:r>
          </a:p>
        </p:txBody>
      </p:sp>
      <p:sp>
        <p:nvSpPr>
          <p:cNvPr id="60" name="Título 3">
            <a:extLst>
              <a:ext uri="{FF2B5EF4-FFF2-40B4-BE49-F238E27FC236}">
                <a16:creationId xmlns:a16="http://schemas.microsoft.com/office/drawing/2014/main" id="{72A5476A-E69B-444D-AC56-A6FD3852A812}"/>
              </a:ext>
            </a:extLst>
          </p:cNvPr>
          <p:cNvSpPr txBox="1">
            <a:spLocks/>
          </p:cNvSpPr>
          <p:nvPr/>
        </p:nvSpPr>
        <p:spPr>
          <a:xfrm>
            <a:off x="6489624" y="536291"/>
            <a:ext cx="5578198"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u="sng" dirty="0">
                <a:solidFill>
                  <a:srgbClr val="002060"/>
                </a:solidFill>
                <a:latin typeface="+mn-lt"/>
              </a:rPr>
              <a:t>CEMAE-15</a:t>
            </a:r>
          </a:p>
          <a:p>
            <a:pPr marL="342900" indent="-342900" algn="just">
              <a:buFont typeface="Wingdings" panose="05000000000000000000" pitchFamily="2" charset="2"/>
              <a:buChar char="ü"/>
            </a:pPr>
            <a:endParaRPr lang="es-EC" sz="2400" dirty="0">
              <a:solidFill>
                <a:srgbClr val="002060"/>
              </a:solidFill>
              <a:latin typeface="+mn-lt"/>
            </a:endParaRPr>
          </a:p>
          <a:p>
            <a:pPr marL="342900" lvl="0" indent="-342900" algn="just">
              <a:buFont typeface="Wingdings" panose="05000000000000000000" pitchFamily="2" charset="2"/>
              <a:buChar char="ü"/>
            </a:pPr>
            <a:r>
              <a:rPr lang="es-ES" sz="2000" dirty="0">
                <a:solidFill>
                  <a:srgbClr val="002060"/>
                </a:solidFill>
                <a:latin typeface="+mn-lt"/>
              </a:rPr>
              <a:t>Genera material contaminado, desechos sólidos y líquidos especiales.</a:t>
            </a:r>
          </a:p>
          <a:p>
            <a:pPr marL="342900" lvl="0" indent="-342900" algn="just">
              <a:buFont typeface="Wingdings" panose="05000000000000000000" pitchFamily="2" charset="2"/>
              <a:buChar char="ü"/>
            </a:pPr>
            <a:r>
              <a:rPr lang="es-EC" sz="2000" dirty="0">
                <a:solidFill>
                  <a:srgbClr val="002060"/>
                </a:solidFill>
                <a:latin typeface="+mn-lt"/>
              </a:rPr>
              <a:t>Se almacena en una bodega con Identificación. Gestión con COMACO la Disposición Final.</a:t>
            </a:r>
          </a:p>
          <a:p>
            <a:pPr marL="342900" indent="-342900" algn="just">
              <a:buFont typeface="Wingdings" panose="05000000000000000000" pitchFamily="2" charset="2"/>
              <a:buChar char="ü"/>
            </a:pPr>
            <a:r>
              <a:rPr lang="es-EC" sz="2000" dirty="0">
                <a:solidFill>
                  <a:srgbClr val="002060"/>
                </a:solidFill>
                <a:latin typeface="+mn-lt"/>
              </a:rPr>
              <a:t>Genera ruido y emisión de olores. Uso de EPP.</a:t>
            </a:r>
          </a:p>
          <a:p>
            <a:pPr marL="342900" indent="-342900" algn="just">
              <a:buFont typeface="Wingdings" panose="05000000000000000000" pitchFamily="2" charset="2"/>
              <a:buChar char="ü"/>
            </a:pPr>
            <a:r>
              <a:rPr lang="es-EC" sz="2000" dirty="0">
                <a:solidFill>
                  <a:srgbClr val="002060"/>
                </a:solidFill>
                <a:latin typeface="+mn-lt"/>
              </a:rPr>
              <a:t>Aceites, lubricantes y grasas: Disposición Final </a:t>
            </a:r>
            <a:r>
              <a:rPr lang="pt-BR" sz="2000" b="1" dirty="0">
                <a:solidFill>
                  <a:srgbClr val="002060"/>
                </a:solidFill>
                <a:latin typeface="+mn-lt"/>
              </a:rPr>
              <a:t>PROVIDA W&amp;M, BIOFACTOR, SISTEMA AMBIENTAL (RUMIÑAHUI)</a:t>
            </a:r>
            <a:endParaRPr lang="es-EC" sz="2000" b="1" dirty="0">
              <a:solidFill>
                <a:srgbClr val="002060"/>
              </a:solidFill>
              <a:latin typeface="+mn-lt"/>
            </a:endParaRPr>
          </a:p>
          <a:p>
            <a:pPr marL="342900" indent="-342900" algn="just">
              <a:buFont typeface="Wingdings" panose="05000000000000000000" pitchFamily="2" charset="2"/>
              <a:buChar char="ü"/>
            </a:pPr>
            <a:r>
              <a:rPr lang="es-EC" sz="2000" dirty="0">
                <a:solidFill>
                  <a:srgbClr val="002060"/>
                </a:solidFill>
                <a:latin typeface="+mn-lt"/>
              </a:rPr>
              <a:t>Material contaminado, Productos peligrosos y otros se depositan en contenedores de desechos comunes sin tratamiento previo.</a:t>
            </a:r>
          </a:p>
          <a:p>
            <a:pPr marL="342900" indent="-342900" algn="just">
              <a:buFont typeface="Wingdings" panose="05000000000000000000" pitchFamily="2" charset="2"/>
              <a:buChar char="ü"/>
            </a:pPr>
            <a:r>
              <a:rPr lang="es-EC" sz="2000" dirty="0">
                <a:solidFill>
                  <a:srgbClr val="002060"/>
                </a:solidFill>
                <a:latin typeface="+mn-lt"/>
              </a:rPr>
              <a:t>Transporte del  recolector municipal. </a:t>
            </a:r>
          </a:p>
          <a:p>
            <a:pPr marL="342900" indent="-342900" algn="just">
              <a:buFont typeface="Wingdings" panose="05000000000000000000" pitchFamily="2" charset="2"/>
              <a:buChar char="ü"/>
            </a:pPr>
            <a:endParaRPr lang="es-EC" sz="2200" dirty="0">
              <a:solidFill>
                <a:srgbClr val="002060"/>
              </a:solidFill>
              <a:latin typeface="+mn-lt"/>
            </a:endParaRPr>
          </a:p>
          <a:p>
            <a:pPr marL="342900" indent="-342900" algn="just">
              <a:buFont typeface="Wingdings" panose="05000000000000000000" pitchFamily="2" charset="2"/>
              <a:buChar char="ü"/>
            </a:pPr>
            <a:endParaRPr lang="es-EC" sz="2200" dirty="0">
              <a:solidFill>
                <a:srgbClr val="002060"/>
              </a:solidFill>
              <a:latin typeface="+mn-lt"/>
            </a:endParaRPr>
          </a:p>
          <a:p>
            <a:pPr algn="just"/>
            <a:endParaRPr lang="es-EC" sz="2400" b="1" dirty="0">
              <a:solidFill>
                <a:srgbClr val="002060"/>
              </a:solidFill>
              <a:latin typeface="+mn-lt"/>
            </a:endParaRPr>
          </a:p>
        </p:txBody>
      </p:sp>
      <p:grpSp>
        <p:nvGrpSpPr>
          <p:cNvPr id="10" name="Grupo 9">
            <a:extLst>
              <a:ext uri="{FF2B5EF4-FFF2-40B4-BE49-F238E27FC236}">
                <a16:creationId xmlns:a16="http://schemas.microsoft.com/office/drawing/2014/main" id="{C1590F57-5010-4C29-91F1-94B7975C27E9}"/>
              </a:ext>
            </a:extLst>
          </p:cNvPr>
          <p:cNvGrpSpPr/>
          <p:nvPr/>
        </p:nvGrpSpPr>
        <p:grpSpPr>
          <a:xfrm>
            <a:off x="0" y="536291"/>
            <a:ext cx="6489624" cy="6244549"/>
            <a:chOff x="0" y="0"/>
            <a:chExt cx="9259744" cy="6858000"/>
          </a:xfrm>
        </p:grpSpPr>
        <p:pic>
          <p:nvPicPr>
            <p:cNvPr id="13" name="Imagen 12">
              <a:extLst>
                <a:ext uri="{FF2B5EF4-FFF2-40B4-BE49-F238E27FC236}">
                  <a16:creationId xmlns:a16="http://schemas.microsoft.com/office/drawing/2014/main" id="{1D63FB6E-8A8E-42CA-ABB9-FF64C735A89C}"/>
                </a:ext>
              </a:extLst>
            </p:cNvPr>
            <p:cNvPicPr>
              <a:picLocks noChangeAspect="1"/>
            </p:cNvPicPr>
            <p:nvPr/>
          </p:nvPicPr>
          <p:blipFill rotWithShape="1">
            <a:blip r:embed="rId2"/>
            <a:srcRect l="22105" t="6140" r="14737" b="10702"/>
            <a:stretch/>
          </p:blipFill>
          <p:spPr>
            <a:xfrm>
              <a:off x="0" y="0"/>
              <a:ext cx="9259744" cy="6858000"/>
            </a:xfrm>
            <a:prstGeom prst="rect">
              <a:avLst/>
            </a:prstGeom>
          </p:spPr>
        </p:pic>
        <p:sp>
          <p:nvSpPr>
            <p:cNvPr id="14" name="Forma libre: forma 13">
              <a:extLst>
                <a:ext uri="{FF2B5EF4-FFF2-40B4-BE49-F238E27FC236}">
                  <a16:creationId xmlns:a16="http://schemas.microsoft.com/office/drawing/2014/main" id="{CEA4DC85-72C4-4B17-985B-33BBD572734A}"/>
                </a:ext>
              </a:extLst>
            </p:cNvPr>
            <p:cNvSpPr/>
            <p:nvPr/>
          </p:nvSpPr>
          <p:spPr>
            <a:xfrm>
              <a:off x="2881423" y="946298"/>
              <a:ext cx="2275368" cy="2530549"/>
            </a:xfrm>
            <a:custGeom>
              <a:avLst/>
              <a:gdLst>
                <a:gd name="connsiteX0" fmla="*/ 669851 w 2275368"/>
                <a:gd name="connsiteY0" fmla="*/ 0 h 2530549"/>
                <a:gd name="connsiteX1" fmla="*/ 2275368 w 2275368"/>
                <a:gd name="connsiteY1" fmla="*/ 584790 h 2530549"/>
                <a:gd name="connsiteX2" fmla="*/ 1584251 w 2275368"/>
                <a:gd name="connsiteY2" fmla="*/ 2530549 h 2530549"/>
                <a:gd name="connsiteX3" fmla="*/ 0 w 2275368"/>
                <a:gd name="connsiteY3" fmla="*/ 1903228 h 2530549"/>
                <a:gd name="connsiteX4" fmla="*/ 669851 w 2275368"/>
                <a:gd name="connsiteY4" fmla="*/ 0 h 253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5368" h="2530549">
                  <a:moveTo>
                    <a:pt x="669851" y="0"/>
                  </a:moveTo>
                  <a:lnTo>
                    <a:pt x="2275368" y="584790"/>
                  </a:lnTo>
                  <a:lnTo>
                    <a:pt x="1584251" y="2530549"/>
                  </a:lnTo>
                  <a:lnTo>
                    <a:pt x="0" y="1903228"/>
                  </a:lnTo>
                  <a:lnTo>
                    <a:pt x="669851"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id="{C3FB1D19-D4E1-4C3C-BA60-1C6D2C9CBB6D}"/>
                </a:ext>
              </a:extLst>
            </p:cNvPr>
            <p:cNvSpPr txBox="1"/>
            <p:nvPr/>
          </p:nvSpPr>
          <p:spPr>
            <a:xfrm rot="20321726">
              <a:off x="3019631" y="1777092"/>
              <a:ext cx="2373574" cy="811229"/>
            </a:xfrm>
            <a:prstGeom prst="rect">
              <a:avLst/>
            </a:prstGeom>
            <a:noFill/>
          </p:spPr>
          <p:txBody>
            <a:bodyPr wrap="square" rtlCol="0">
              <a:spAutoFit/>
            </a:bodyPr>
            <a:lstStyle/>
            <a:p>
              <a:r>
                <a:rPr lang="es-EC" sz="1400" b="1" dirty="0">
                  <a:solidFill>
                    <a:srgbClr val="FF0000"/>
                  </a:solidFill>
                </a:rPr>
                <a:t>HANGARES DE </a:t>
              </a:r>
            </a:p>
            <a:p>
              <a:r>
                <a:rPr lang="es-EC" sz="1400" b="1" dirty="0">
                  <a:solidFill>
                    <a:srgbClr val="FF0000"/>
                  </a:solidFill>
                </a:rPr>
                <a:t>MANTENIMIENTO</a:t>
              </a:r>
            </a:p>
            <a:p>
              <a:r>
                <a:rPr lang="es-EC" sz="1400" b="1" dirty="0">
                  <a:solidFill>
                    <a:srgbClr val="FF0000"/>
                  </a:solidFill>
                </a:rPr>
                <a:t>(CEMAE-15)</a:t>
              </a:r>
            </a:p>
          </p:txBody>
        </p:sp>
        <p:sp>
          <p:nvSpPr>
            <p:cNvPr id="20" name="Forma libre: forma 19">
              <a:extLst>
                <a:ext uri="{FF2B5EF4-FFF2-40B4-BE49-F238E27FC236}">
                  <a16:creationId xmlns:a16="http://schemas.microsoft.com/office/drawing/2014/main" id="{7907E1D3-8D5B-472D-9E4C-074470F7599C}"/>
                </a:ext>
              </a:extLst>
            </p:cNvPr>
            <p:cNvSpPr/>
            <p:nvPr/>
          </p:nvSpPr>
          <p:spPr>
            <a:xfrm>
              <a:off x="2721935" y="2881424"/>
              <a:ext cx="871870" cy="712382"/>
            </a:xfrm>
            <a:custGeom>
              <a:avLst/>
              <a:gdLst>
                <a:gd name="connsiteX0" fmla="*/ 148855 w 839972"/>
                <a:gd name="connsiteY0" fmla="*/ 0 h 701749"/>
                <a:gd name="connsiteX1" fmla="*/ 0 w 839972"/>
                <a:gd name="connsiteY1" fmla="*/ 435935 h 701749"/>
                <a:gd name="connsiteX2" fmla="*/ 669851 w 839972"/>
                <a:gd name="connsiteY2" fmla="*/ 701749 h 701749"/>
                <a:gd name="connsiteX3" fmla="*/ 839972 w 839972"/>
                <a:gd name="connsiteY3" fmla="*/ 244549 h 701749"/>
                <a:gd name="connsiteX4" fmla="*/ 148855 w 839972"/>
                <a:gd name="connsiteY4" fmla="*/ 0 h 701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972" h="701749">
                  <a:moveTo>
                    <a:pt x="148855" y="0"/>
                  </a:moveTo>
                  <a:lnTo>
                    <a:pt x="0" y="435935"/>
                  </a:lnTo>
                  <a:lnTo>
                    <a:pt x="669851" y="701749"/>
                  </a:lnTo>
                  <a:lnTo>
                    <a:pt x="839972" y="244549"/>
                  </a:lnTo>
                  <a:lnTo>
                    <a:pt x="148855" y="0"/>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CuadroTexto 22">
              <a:extLst>
                <a:ext uri="{FF2B5EF4-FFF2-40B4-BE49-F238E27FC236}">
                  <a16:creationId xmlns:a16="http://schemas.microsoft.com/office/drawing/2014/main" id="{5F8F19D3-F057-4053-A644-7670851339BF}"/>
                </a:ext>
              </a:extLst>
            </p:cNvPr>
            <p:cNvSpPr txBox="1"/>
            <p:nvPr/>
          </p:nvSpPr>
          <p:spPr>
            <a:xfrm>
              <a:off x="2721935" y="3060157"/>
              <a:ext cx="1133514" cy="371813"/>
            </a:xfrm>
            <a:prstGeom prst="rect">
              <a:avLst/>
            </a:prstGeom>
            <a:noFill/>
          </p:spPr>
          <p:txBody>
            <a:bodyPr wrap="square" rtlCol="0">
              <a:spAutoFit/>
            </a:bodyPr>
            <a:lstStyle/>
            <a:p>
              <a:r>
                <a:rPr lang="es-EC" sz="800" b="1" dirty="0">
                  <a:solidFill>
                    <a:srgbClr val="FF0000"/>
                  </a:solidFill>
                </a:rPr>
                <a:t>TALLER DE </a:t>
              </a:r>
            </a:p>
            <a:p>
              <a:r>
                <a:rPr lang="es-EC" sz="800" b="1" dirty="0">
                  <a:solidFill>
                    <a:srgbClr val="FF0000"/>
                  </a:solidFill>
                </a:rPr>
                <a:t>PINTURA</a:t>
              </a:r>
            </a:p>
          </p:txBody>
        </p:sp>
      </p:grpSp>
      <p:pic>
        <p:nvPicPr>
          <p:cNvPr id="2" name="Imagen 1">
            <a:extLst>
              <a:ext uri="{FF2B5EF4-FFF2-40B4-BE49-F238E27FC236}">
                <a16:creationId xmlns:a16="http://schemas.microsoft.com/office/drawing/2014/main" id="{7CEF868B-4DB4-430F-918B-4B786D5368C6}"/>
              </a:ext>
            </a:extLst>
          </p:cNvPr>
          <p:cNvPicPr>
            <a:picLocks noChangeAspect="1"/>
          </p:cNvPicPr>
          <p:nvPr/>
        </p:nvPicPr>
        <p:blipFill rotWithShape="1">
          <a:blip r:embed="rId3"/>
          <a:srcRect l="51389" t="28478" r="7037" b="17037"/>
          <a:stretch/>
        </p:blipFill>
        <p:spPr>
          <a:xfrm>
            <a:off x="6649155" y="4560711"/>
            <a:ext cx="5373511" cy="2297289"/>
          </a:xfrm>
          <a:prstGeom prst="rect">
            <a:avLst/>
          </a:prstGeom>
        </p:spPr>
      </p:pic>
    </p:spTree>
    <p:extLst>
      <p:ext uri="{BB962C8B-B14F-4D97-AF65-F5344CB8AC3E}">
        <p14:creationId xmlns:p14="http://schemas.microsoft.com/office/powerpoint/2010/main" val="815448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1794931" y="77160"/>
            <a:ext cx="7992535"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dirty="0">
                <a:solidFill>
                  <a:srgbClr val="002060"/>
                </a:solidFill>
                <a:latin typeface="+mn-lt"/>
              </a:rPr>
              <a:t>DESCRIPCIÓN DE LAS INSTALACIONES</a:t>
            </a:r>
          </a:p>
        </p:txBody>
      </p:sp>
      <p:grpSp>
        <p:nvGrpSpPr>
          <p:cNvPr id="12" name="Grupo 11">
            <a:extLst>
              <a:ext uri="{FF2B5EF4-FFF2-40B4-BE49-F238E27FC236}">
                <a16:creationId xmlns:a16="http://schemas.microsoft.com/office/drawing/2014/main" id="{427BE3DA-2FC7-4727-A60F-7E82664D3105}"/>
              </a:ext>
            </a:extLst>
          </p:cNvPr>
          <p:cNvGrpSpPr/>
          <p:nvPr/>
        </p:nvGrpSpPr>
        <p:grpSpPr>
          <a:xfrm>
            <a:off x="0" y="646032"/>
            <a:ext cx="6784622" cy="6211968"/>
            <a:chOff x="0" y="0"/>
            <a:chExt cx="9259744" cy="6858000"/>
          </a:xfrm>
        </p:grpSpPr>
        <p:pic>
          <p:nvPicPr>
            <p:cNvPr id="18" name="Imagen 17">
              <a:extLst>
                <a:ext uri="{FF2B5EF4-FFF2-40B4-BE49-F238E27FC236}">
                  <a16:creationId xmlns:a16="http://schemas.microsoft.com/office/drawing/2014/main" id="{0C9A1107-2325-4E87-8F3B-31ABDCC12021}"/>
                </a:ext>
              </a:extLst>
            </p:cNvPr>
            <p:cNvPicPr>
              <a:picLocks noChangeAspect="1"/>
            </p:cNvPicPr>
            <p:nvPr/>
          </p:nvPicPr>
          <p:blipFill rotWithShape="1">
            <a:blip r:embed="rId2"/>
            <a:srcRect l="22105" t="6140" r="14737" b="10702"/>
            <a:stretch/>
          </p:blipFill>
          <p:spPr>
            <a:xfrm>
              <a:off x="0" y="0"/>
              <a:ext cx="9259744" cy="6858000"/>
            </a:xfrm>
            <a:prstGeom prst="rect">
              <a:avLst/>
            </a:prstGeom>
          </p:spPr>
        </p:pic>
        <p:sp>
          <p:nvSpPr>
            <p:cNvPr id="26" name="Forma libre: forma 25">
              <a:extLst>
                <a:ext uri="{FF2B5EF4-FFF2-40B4-BE49-F238E27FC236}">
                  <a16:creationId xmlns:a16="http://schemas.microsoft.com/office/drawing/2014/main" id="{2EE79177-CE77-4494-B7DF-CB639FE2137C}"/>
                </a:ext>
              </a:extLst>
            </p:cNvPr>
            <p:cNvSpPr/>
            <p:nvPr/>
          </p:nvSpPr>
          <p:spPr>
            <a:xfrm>
              <a:off x="3498112" y="361507"/>
              <a:ext cx="595423" cy="499730"/>
            </a:xfrm>
            <a:custGeom>
              <a:avLst/>
              <a:gdLst>
                <a:gd name="connsiteX0" fmla="*/ 0 w 627321"/>
                <a:gd name="connsiteY0" fmla="*/ 361507 h 499730"/>
                <a:gd name="connsiteX1" fmla="*/ 499730 w 627321"/>
                <a:gd name="connsiteY1" fmla="*/ 499730 h 499730"/>
                <a:gd name="connsiteX2" fmla="*/ 627321 w 627321"/>
                <a:gd name="connsiteY2" fmla="*/ 148856 h 499730"/>
                <a:gd name="connsiteX3" fmla="*/ 127590 w 627321"/>
                <a:gd name="connsiteY3" fmla="*/ 0 h 499730"/>
                <a:gd name="connsiteX4" fmla="*/ 0 w 627321"/>
                <a:gd name="connsiteY4" fmla="*/ 361507 h 499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321" h="499730">
                  <a:moveTo>
                    <a:pt x="0" y="361507"/>
                  </a:moveTo>
                  <a:lnTo>
                    <a:pt x="499730" y="499730"/>
                  </a:lnTo>
                  <a:lnTo>
                    <a:pt x="627321" y="148856"/>
                  </a:lnTo>
                  <a:lnTo>
                    <a:pt x="127590" y="0"/>
                  </a:lnTo>
                  <a:lnTo>
                    <a:pt x="0" y="361507"/>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CuadroTexto 31">
              <a:extLst>
                <a:ext uri="{FF2B5EF4-FFF2-40B4-BE49-F238E27FC236}">
                  <a16:creationId xmlns:a16="http://schemas.microsoft.com/office/drawing/2014/main" id="{59FED531-9900-4CA4-BF63-62CBF4232881}"/>
                </a:ext>
              </a:extLst>
            </p:cNvPr>
            <p:cNvSpPr txBox="1"/>
            <p:nvPr/>
          </p:nvSpPr>
          <p:spPr>
            <a:xfrm>
              <a:off x="4493013" y="174162"/>
              <a:ext cx="3657411" cy="577634"/>
            </a:xfrm>
            <a:prstGeom prst="rect">
              <a:avLst/>
            </a:prstGeom>
            <a:noFill/>
          </p:spPr>
          <p:txBody>
            <a:bodyPr wrap="square" rtlCol="0">
              <a:spAutoFit/>
            </a:bodyPr>
            <a:lstStyle/>
            <a:p>
              <a:r>
                <a:rPr lang="es-EC" sz="1400" b="1" dirty="0">
                  <a:solidFill>
                    <a:srgbClr val="FF0000"/>
                  </a:solidFill>
                </a:rPr>
                <a:t>DESPACHO DE COMBUSTIBLE DE AERONAVES</a:t>
              </a:r>
            </a:p>
          </p:txBody>
        </p:sp>
        <p:cxnSp>
          <p:nvCxnSpPr>
            <p:cNvPr id="33" name="Conector recto de flecha 32">
              <a:extLst>
                <a:ext uri="{FF2B5EF4-FFF2-40B4-BE49-F238E27FC236}">
                  <a16:creationId xmlns:a16="http://schemas.microsoft.com/office/drawing/2014/main" id="{5448A59B-30E5-41CD-A91D-ACB549BEA008}"/>
                </a:ext>
              </a:extLst>
            </p:cNvPr>
            <p:cNvCxnSpPr>
              <a:cxnSpLocks/>
              <a:endCxn id="32" idx="1"/>
            </p:cNvCxnSpPr>
            <p:nvPr/>
          </p:nvCxnSpPr>
          <p:spPr>
            <a:xfrm flipV="1">
              <a:off x="4047314" y="462979"/>
              <a:ext cx="445699" cy="2048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ítulo 3">
            <a:extLst>
              <a:ext uri="{FF2B5EF4-FFF2-40B4-BE49-F238E27FC236}">
                <a16:creationId xmlns:a16="http://schemas.microsoft.com/office/drawing/2014/main" id="{5CBBC872-9062-42D0-8A8F-08F64506AC2A}"/>
              </a:ext>
            </a:extLst>
          </p:cNvPr>
          <p:cNvSpPr txBox="1">
            <a:spLocks/>
          </p:cNvSpPr>
          <p:nvPr/>
        </p:nvSpPr>
        <p:spPr>
          <a:xfrm>
            <a:off x="6754031" y="576159"/>
            <a:ext cx="5396089"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u="sng" dirty="0">
                <a:solidFill>
                  <a:srgbClr val="002060"/>
                </a:solidFill>
                <a:latin typeface="+mn-lt"/>
              </a:rPr>
              <a:t>COMBUSTIBLE DE AERONAVES</a:t>
            </a:r>
          </a:p>
          <a:p>
            <a:pPr marL="342900" indent="-342900" algn="just">
              <a:buFont typeface="Wingdings" panose="05000000000000000000" pitchFamily="2" charset="2"/>
              <a:buChar char="ü"/>
            </a:pPr>
            <a:endParaRPr lang="es-EC" sz="2400" dirty="0">
              <a:solidFill>
                <a:srgbClr val="002060"/>
              </a:solidFill>
              <a:latin typeface="+mn-lt"/>
            </a:endParaRPr>
          </a:p>
          <a:p>
            <a:pPr marL="342900" lvl="0" indent="-342900" algn="just">
              <a:buFont typeface="Wingdings" panose="05000000000000000000" pitchFamily="2" charset="2"/>
              <a:buChar char="ü"/>
            </a:pPr>
            <a:r>
              <a:rPr lang="es-ES" sz="2000" dirty="0">
                <a:solidFill>
                  <a:srgbClr val="002060"/>
                </a:solidFill>
                <a:latin typeface="+mn-lt"/>
              </a:rPr>
              <a:t>Dos tanques combustible JP-1, 5.000 Y 11.000 galones.</a:t>
            </a:r>
          </a:p>
          <a:p>
            <a:pPr marL="342900" lvl="0" indent="-342900" algn="just">
              <a:buFont typeface="Wingdings" panose="05000000000000000000" pitchFamily="2" charset="2"/>
              <a:buChar char="ü"/>
            </a:pPr>
            <a:r>
              <a:rPr lang="es-EC" sz="2000" dirty="0">
                <a:solidFill>
                  <a:srgbClr val="002060"/>
                </a:solidFill>
                <a:latin typeface="+mn-lt"/>
              </a:rPr>
              <a:t>Se encuentra dentro de un cubeto con cubierta.</a:t>
            </a:r>
          </a:p>
          <a:p>
            <a:pPr marL="342900" lvl="0" indent="-342900" algn="just">
              <a:lnSpc>
                <a:spcPct val="100000"/>
              </a:lnSpc>
              <a:spcBef>
                <a:spcPts val="0"/>
              </a:spcBef>
              <a:buFont typeface="Wingdings" panose="05000000000000000000" pitchFamily="2" charset="2"/>
              <a:buChar char="ü"/>
            </a:pPr>
            <a:r>
              <a:rPr lang="es-EC" sz="2000" dirty="0">
                <a:solidFill>
                  <a:srgbClr val="002060"/>
                </a:solidFill>
                <a:latin typeface="Calibri" panose="020F0502020204030204"/>
                <a:ea typeface="+mn-ea"/>
                <a:cs typeface="+mn-cs"/>
              </a:rPr>
              <a:t>A distancia prudencial de los Hangares.</a:t>
            </a:r>
            <a:endParaRPr lang="es-EC" sz="2000" b="1" u="sng" dirty="0">
              <a:solidFill>
                <a:srgbClr val="002060"/>
              </a:solidFill>
              <a:latin typeface="Calibri" panose="020F0502020204030204"/>
              <a:ea typeface="+mn-ea"/>
              <a:cs typeface="+mn-cs"/>
            </a:endParaRPr>
          </a:p>
          <a:p>
            <a:pPr algn="just"/>
            <a:endParaRPr lang="es-EC" sz="2000" b="1" u="sng" dirty="0">
              <a:solidFill>
                <a:srgbClr val="002060"/>
              </a:solidFill>
              <a:latin typeface="+mn-lt"/>
            </a:endParaRPr>
          </a:p>
          <a:p>
            <a:pPr algn="just"/>
            <a:endParaRPr lang="es-EC" sz="2000" dirty="0">
              <a:solidFill>
                <a:srgbClr val="002060"/>
              </a:solidFill>
              <a:latin typeface="+mn-lt"/>
            </a:endParaRPr>
          </a:p>
          <a:p>
            <a:pPr marL="342900" indent="-342900" algn="just">
              <a:buFont typeface="Wingdings" panose="05000000000000000000" pitchFamily="2" charset="2"/>
              <a:buChar char="ü"/>
            </a:pPr>
            <a:endParaRPr lang="es-EC" sz="2200" dirty="0">
              <a:solidFill>
                <a:srgbClr val="002060"/>
              </a:solidFill>
              <a:latin typeface="+mn-lt"/>
            </a:endParaRPr>
          </a:p>
          <a:p>
            <a:pPr marL="342900" indent="-342900" algn="just">
              <a:buFont typeface="Wingdings" panose="05000000000000000000" pitchFamily="2" charset="2"/>
              <a:buChar char="ü"/>
            </a:pPr>
            <a:endParaRPr lang="es-EC" sz="2200" dirty="0">
              <a:solidFill>
                <a:srgbClr val="002060"/>
              </a:solidFill>
              <a:latin typeface="+mn-lt"/>
            </a:endParaRPr>
          </a:p>
          <a:p>
            <a:pPr algn="just"/>
            <a:endParaRPr lang="es-EC" sz="2400" b="1" dirty="0">
              <a:solidFill>
                <a:srgbClr val="002060"/>
              </a:solidFill>
              <a:latin typeface="+mn-lt"/>
            </a:endParaRPr>
          </a:p>
        </p:txBody>
      </p:sp>
      <p:pic>
        <p:nvPicPr>
          <p:cNvPr id="13" name="Imagen 12" descr="C:\Users\Marco\Documents\Personal\Auditoría Crnel. Urbina\FOTOS\DSCN5028.JPG">
            <a:extLst>
              <a:ext uri="{FF2B5EF4-FFF2-40B4-BE49-F238E27FC236}">
                <a16:creationId xmlns:a16="http://schemas.microsoft.com/office/drawing/2014/main" id="{908A665F-950E-4697-B2BA-E99AE6C5A83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0400" y="4763911"/>
            <a:ext cx="2641600" cy="2094089"/>
          </a:xfrm>
          <a:prstGeom prst="rect">
            <a:avLst/>
          </a:prstGeom>
          <a:noFill/>
          <a:ln>
            <a:noFill/>
          </a:ln>
        </p:spPr>
      </p:pic>
      <p:pic>
        <p:nvPicPr>
          <p:cNvPr id="2" name="Imagen 1">
            <a:extLst>
              <a:ext uri="{FF2B5EF4-FFF2-40B4-BE49-F238E27FC236}">
                <a16:creationId xmlns:a16="http://schemas.microsoft.com/office/drawing/2014/main" id="{D74CD26B-E8DC-48A2-B641-08F4DACB2A61}"/>
              </a:ext>
            </a:extLst>
          </p:cNvPr>
          <p:cNvPicPr>
            <a:picLocks noChangeAspect="1"/>
          </p:cNvPicPr>
          <p:nvPr/>
        </p:nvPicPr>
        <p:blipFill rotWithShape="1">
          <a:blip r:embed="rId4"/>
          <a:srcRect l="37315" t="51358" r="28518" b="19019"/>
          <a:stretch/>
        </p:blipFill>
        <p:spPr>
          <a:xfrm>
            <a:off x="6784622" y="2736262"/>
            <a:ext cx="5283199" cy="2031508"/>
          </a:xfrm>
          <a:prstGeom prst="rect">
            <a:avLst/>
          </a:prstGeom>
        </p:spPr>
      </p:pic>
      <p:pic>
        <p:nvPicPr>
          <p:cNvPr id="16" name="Imagen 15" descr="C:\Users\Fernando\Desktop\fotos camello\DSCN5034.JPG">
            <a:extLst>
              <a:ext uri="{FF2B5EF4-FFF2-40B4-BE49-F238E27FC236}">
                <a16:creationId xmlns:a16="http://schemas.microsoft.com/office/drawing/2014/main" id="{46D7423E-8B94-4527-A338-B01D501D5AC5}"/>
              </a:ext>
            </a:extLst>
          </p:cNvPr>
          <p:cNvPicPr/>
          <p:nvPr/>
        </p:nvPicPr>
        <p:blipFill>
          <a:blip r:embed="rId5" cstate="print"/>
          <a:srcRect/>
          <a:stretch>
            <a:fillRect/>
          </a:stretch>
        </p:blipFill>
        <p:spPr bwMode="auto">
          <a:xfrm>
            <a:off x="6784622" y="4763911"/>
            <a:ext cx="2765778" cy="2094089"/>
          </a:xfrm>
          <a:prstGeom prst="rect">
            <a:avLst/>
          </a:prstGeom>
          <a:noFill/>
          <a:ln w="9525">
            <a:noFill/>
            <a:miter lim="800000"/>
            <a:headEnd/>
            <a:tailEnd/>
          </a:ln>
        </p:spPr>
      </p:pic>
    </p:spTree>
    <p:extLst>
      <p:ext uri="{BB962C8B-B14F-4D97-AF65-F5344CB8AC3E}">
        <p14:creationId xmlns:p14="http://schemas.microsoft.com/office/powerpoint/2010/main" val="2915398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1794931" y="77160"/>
            <a:ext cx="7992535"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dirty="0">
                <a:solidFill>
                  <a:srgbClr val="002060"/>
                </a:solidFill>
                <a:latin typeface="+mn-lt"/>
              </a:rPr>
              <a:t>DESCRIPCIÓN DE LAS INSTALACIONES</a:t>
            </a:r>
          </a:p>
        </p:txBody>
      </p:sp>
      <p:sp>
        <p:nvSpPr>
          <p:cNvPr id="60" name="Título 3">
            <a:extLst>
              <a:ext uri="{FF2B5EF4-FFF2-40B4-BE49-F238E27FC236}">
                <a16:creationId xmlns:a16="http://schemas.microsoft.com/office/drawing/2014/main" id="{72A5476A-E69B-444D-AC56-A6FD3852A812}"/>
              </a:ext>
            </a:extLst>
          </p:cNvPr>
          <p:cNvSpPr txBox="1">
            <a:spLocks/>
          </p:cNvSpPr>
          <p:nvPr/>
        </p:nvSpPr>
        <p:spPr>
          <a:xfrm>
            <a:off x="6671732" y="536291"/>
            <a:ext cx="5396089"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u="sng" dirty="0">
                <a:solidFill>
                  <a:srgbClr val="002060"/>
                </a:solidFill>
                <a:latin typeface="+mn-lt"/>
              </a:rPr>
              <a:t>COMBUSTIBLE DE VEHÍCULOS</a:t>
            </a:r>
          </a:p>
          <a:p>
            <a:pPr marL="342900" indent="-342900" algn="just">
              <a:buFont typeface="Wingdings" panose="05000000000000000000" pitchFamily="2" charset="2"/>
              <a:buChar char="ü"/>
            </a:pPr>
            <a:endParaRPr lang="es-EC" sz="2400" dirty="0">
              <a:solidFill>
                <a:srgbClr val="002060"/>
              </a:solidFill>
              <a:latin typeface="+mn-lt"/>
            </a:endParaRPr>
          </a:p>
          <a:p>
            <a:pPr marL="342900" lvl="0" indent="-342900" algn="just">
              <a:buFont typeface="Wingdings" panose="05000000000000000000" pitchFamily="2" charset="2"/>
              <a:buChar char="ü"/>
            </a:pPr>
            <a:r>
              <a:rPr lang="es-ES" sz="2000" dirty="0">
                <a:solidFill>
                  <a:srgbClr val="002060"/>
                </a:solidFill>
                <a:latin typeface="+mn-lt"/>
              </a:rPr>
              <a:t>Dos tanques combustible (gasolina) 15.000 galones.</a:t>
            </a:r>
          </a:p>
          <a:p>
            <a:pPr marL="342900" lvl="0" indent="-342900" algn="just">
              <a:buFont typeface="Wingdings" panose="05000000000000000000" pitchFamily="2" charset="2"/>
              <a:buChar char="ü"/>
            </a:pPr>
            <a:r>
              <a:rPr lang="es-EC" sz="2000" dirty="0">
                <a:solidFill>
                  <a:srgbClr val="002060"/>
                </a:solidFill>
                <a:latin typeface="+mn-lt"/>
              </a:rPr>
              <a:t>Se encuentra dentro de un cubeto con cubierta.</a:t>
            </a:r>
          </a:p>
          <a:p>
            <a:pPr marL="342900" indent="-342900" algn="just">
              <a:buFont typeface="Wingdings" panose="05000000000000000000" pitchFamily="2" charset="2"/>
              <a:buChar char="ü"/>
            </a:pPr>
            <a:r>
              <a:rPr lang="es-EC" sz="2000" dirty="0">
                <a:solidFill>
                  <a:srgbClr val="002060"/>
                </a:solidFill>
                <a:latin typeface="+mn-lt"/>
              </a:rPr>
              <a:t>Parte posterior, bodega de acopio con material en desuso.</a:t>
            </a:r>
          </a:p>
          <a:p>
            <a:pPr marL="342900" lvl="0" indent="-342900" algn="just">
              <a:buFont typeface="Wingdings" panose="05000000000000000000" pitchFamily="2" charset="2"/>
              <a:buChar char="ü"/>
            </a:pPr>
            <a:endParaRPr lang="es-EC" sz="2000" dirty="0">
              <a:solidFill>
                <a:srgbClr val="002060"/>
              </a:solidFill>
              <a:latin typeface="+mn-lt"/>
            </a:endParaRPr>
          </a:p>
          <a:p>
            <a:pPr algn="just"/>
            <a:endParaRPr lang="es-EC" sz="2000" dirty="0">
              <a:solidFill>
                <a:srgbClr val="002060"/>
              </a:solidFill>
              <a:latin typeface="+mn-lt"/>
            </a:endParaRPr>
          </a:p>
          <a:p>
            <a:pPr marL="342900" indent="-342900" algn="just">
              <a:buFont typeface="Wingdings" panose="05000000000000000000" pitchFamily="2" charset="2"/>
              <a:buChar char="ü"/>
            </a:pPr>
            <a:endParaRPr lang="es-EC" sz="2200" dirty="0">
              <a:solidFill>
                <a:srgbClr val="002060"/>
              </a:solidFill>
              <a:latin typeface="+mn-lt"/>
            </a:endParaRPr>
          </a:p>
          <a:p>
            <a:pPr marL="342900" indent="-342900" algn="just">
              <a:buFont typeface="Wingdings" panose="05000000000000000000" pitchFamily="2" charset="2"/>
              <a:buChar char="ü"/>
            </a:pPr>
            <a:endParaRPr lang="es-EC" sz="2200" dirty="0">
              <a:solidFill>
                <a:srgbClr val="002060"/>
              </a:solidFill>
              <a:latin typeface="+mn-lt"/>
            </a:endParaRPr>
          </a:p>
          <a:p>
            <a:pPr algn="just"/>
            <a:endParaRPr lang="es-EC" sz="2400" b="1" dirty="0">
              <a:solidFill>
                <a:srgbClr val="002060"/>
              </a:solidFill>
              <a:latin typeface="+mn-lt"/>
            </a:endParaRPr>
          </a:p>
        </p:txBody>
      </p:sp>
      <p:grpSp>
        <p:nvGrpSpPr>
          <p:cNvPr id="12" name="Grupo 11">
            <a:extLst>
              <a:ext uri="{FF2B5EF4-FFF2-40B4-BE49-F238E27FC236}">
                <a16:creationId xmlns:a16="http://schemas.microsoft.com/office/drawing/2014/main" id="{427BE3DA-2FC7-4727-A60F-7E82664D3105}"/>
              </a:ext>
            </a:extLst>
          </p:cNvPr>
          <p:cNvGrpSpPr/>
          <p:nvPr/>
        </p:nvGrpSpPr>
        <p:grpSpPr>
          <a:xfrm>
            <a:off x="0" y="646032"/>
            <a:ext cx="6784622" cy="6211968"/>
            <a:chOff x="0" y="0"/>
            <a:chExt cx="9259744" cy="6858000"/>
          </a:xfrm>
        </p:grpSpPr>
        <p:pic>
          <p:nvPicPr>
            <p:cNvPr id="18" name="Imagen 17">
              <a:extLst>
                <a:ext uri="{FF2B5EF4-FFF2-40B4-BE49-F238E27FC236}">
                  <a16:creationId xmlns:a16="http://schemas.microsoft.com/office/drawing/2014/main" id="{0C9A1107-2325-4E87-8F3B-31ABDCC12021}"/>
                </a:ext>
              </a:extLst>
            </p:cNvPr>
            <p:cNvPicPr>
              <a:picLocks noChangeAspect="1"/>
            </p:cNvPicPr>
            <p:nvPr/>
          </p:nvPicPr>
          <p:blipFill rotWithShape="1">
            <a:blip r:embed="rId2"/>
            <a:srcRect l="22105" t="6140" r="14737" b="10702"/>
            <a:stretch/>
          </p:blipFill>
          <p:spPr>
            <a:xfrm>
              <a:off x="0" y="0"/>
              <a:ext cx="9259744" cy="6858000"/>
            </a:xfrm>
            <a:prstGeom prst="rect">
              <a:avLst/>
            </a:prstGeom>
          </p:spPr>
        </p:pic>
        <p:sp>
          <p:nvSpPr>
            <p:cNvPr id="31" name="Forma libre: forma 30">
              <a:extLst>
                <a:ext uri="{FF2B5EF4-FFF2-40B4-BE49-F238E27FC236}">
                  <a16:creationId xmlns:a16="http://schemas.microsoft.com/office/drawing/2014/main" id="{44F44E82-691C-490B-8C73-FA92BC5868AD}"/>
                </a:ext>
              </a:extLst>
            </p:cNvPr>
            <p:cNvSpPr/>
            <p:nvPr/>
          </p:nvSpPr>
          <p:spPr>
            <a:xfrm>
              <a:off x="5007935" y="667831"/>
              <a:ext cx="393405" cy="480485"/>
            </a:xfrm>
            <a:custGeom>
              <a:avLst/>
              <a:gdLst>
                <a:gd name="connsiteX0" fmla="*/ 0 w 393405"/>
                <a:gd name="connsiteY0" fmla="*/ 382772 h 446567"/>
                <a:gd name="connsiteX1" fmla="*/ 180753 w 393405"/>
                <a:gd name="connsiteY1" fmla="*/ 0 h 446567"/>
                <a:gd name="connsiteX2" fmla="*/ 393405 w 393405"/>
                <a:gd name="connsiteY2" fmla="*/ 63795 h 446567"/>
                <a:gd name="connsiteX3" fmla="*/ 255181 w 393405"/>
                <a:gd name="connsiteY3" fmla="*/ 446567 h 446567"/>
                <a:gd name="connsiteX4" fmla="*/ 0 w 393405"/>
                <a:gd name="connsiteY4" fmla="*/ 382772 h 446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05" h="446567">
                  <a:moveTo>
                    <a:pt x="0" y="382772"/>
                  </a:moveTo>
                  <a:lnTo>
                    <a:pt x="180753" y="0"/>
                  </a:lnTo>
                  <a:lnTo>
                    <a:pt x="393405" y="63795"/>
                  </a:lnTo>
                  <a:lnTo>
                    <a:pt x="255181" y="446567"/>
                  </a:lnTo>
                  <a:lnTo>
                    <a:pt x="0" y="382772"/>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34" name="Conector recto de flecha 33">
              <a:extLst>
                <a:ext uri="{FF2B5EF4-FFF2-40B4-BE49-F238E27FC236}">
                  <a16:creationId xmlns:a16="http://schemas.microsoft.com/office/drawing/2014/main" id="{9F2BE0CB-3E68-4A1B-9E5C-BCB9D8DD0FD1}"/>
                </a:ext>
              </a:extLst>
            </p:cNvPr>
            <p:cNvCxnSpPr>
              <a:cxnSpLocks/>
            </p:cNvCxnSpPr>
            <p:nvPr/>
          </p:nvCxnSpPr>
          <p:spPr>
            <a:xfrm flipV="1">
              <a:off x="5239905" y="824024"/>
              <a:ext cx="393405" cy="2354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CuadroTexto 34">
              <a:extLst>
                <a:ext uri="{FF2B5EF4-FFF2-40B4-BE49-F238E27FC236}">
                  <a16:creationId xmlns:a16="http://schemas.microsoft.com/office/drawing/2014/main" id="{EC613777-B0D8-447D-AFBC-9D4ECBE131F0}"/>
                </a:ext>
              </a:extLst>
            </p:cNvPr>
            <p:cNvSpPr txBox="1"/>
            <p:nvPr/>
          </p:nvSpPr>
          <p:spPr>
            <a:xfrm>
              <a:off x="5633309" y="583781"/>
              <a:ext cx="3352715" cy="577634"/>
            </a:xfrm>
            <a:prstGeom prst="rect">
              <a:avLst/>
            </a:prstGeom>
            <a:noFill/>
          </p:spPr>
          <p:txBody>
            <a:bodyPr wrap="square" rtlCol="0">
              <a:spAutoFit/>
            </a:bodyPr>
            <a:lstStyle/>
            <a:p>
              <a:r>
                <a:rPr lang="es-EC" sz="1400" b="1" dirty="0">
                  <a:solidFill>
                    <a:srgbClr val="FF0000"/>
                  </a:solidFill>
                </a:rPr>
                <a:t>DESPACHO DE COMBUSTIBLE DE VEHÍCULOS</a:t>
              </a:r>
            </a:p>
          </p:txBody>
        </p:sp>
      </p:grpSp>
      <p:pic>
        <p:nvPicPr>
          <p:cNvPr id="40" name="Imagen 39" descr="C:\Users\Marco\Documents\Personal\Auditoría Crnel. Urbina\FOTOS\DSCN5061.JPG">
            <a:extLst>
              <a:ext uri="{FF2B5EF4-FFF2-40B4-BE49-F238E27FC236}">
                <a16:creationId xmlns:a16="http://schemas.microsoft.com/office/drawing/2014/main" id="{6DA8EE2F-7AD1-4354-99CF-A47AC002FC6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5912" y="4933244"/>
            <a:ext cx="2761544" cy="1924756"/>
          </a:xfrm>
          <a:prstGeom prst="rect">
            <a:avLst/>
          </a:prstGeom>
          <a:noFill/>
          <a:ln>
            <a:noFill/>
          </a:ln>
        </p:spPr>
      </p:pic>
      <p:pic>
        <p:nvPicPr>
          <p:cNvPr id="9" name="Imagen 8">
            <a:extLst>
              <a:ext uri="{FF2B5EF4-FFF2-40B4-BE49-F238E27FC236}">
                <a16:creationId xmlns:a16="http://schemas.microsoft.com/office/drawing/2014/main" id="{5B4A76F7-33F6-46E6-9EFD-66607386B05F}"/>
              </a:ext>
            </a:extLst>
          </p:cNvPr>
          <p:cNvPicPr>
            <a:picLocks noChangeAspect="1"/>
          </p:cNvPicPr>
          <p:nvPr/>
        </p:nvPicPr>
        <p:blipFill rotWithShape="1">
          <a:blip r:embed="rId4"/>
          <a:srcRect l="32037" t="27061" r="23704" b="32346"/>
          <a:stretch/>
        </p:blipFill>
        <p:spPr>
          <a:xfrm>
            <a:off x="6795912" y="2867378"/>
            <a:ext cx="5391854" cy="2276606"/>
          </a:xfrm>
          <a:prstGeom prst="rect">
            <a:avLst/>
          </a:prstGeom>
        </p:spPr>
      </p:pic>
      <p:pic>
        <p:nvPicPr>
          <p:cNvPr id="41" name="Imagen 40">
            <a:extLst>
              <a:ext uri="{FF2B5EF4-FFF2-40B4-BE49-F238E27FC236}">
                <a16:creationId xmlns:a16="http://schemas.microsoft.com/office/drawing/2014/main" id="{96B16D03-72E2-4783-A62A-82CFC15945B7}"/>
              </a:ext>
            </a:extLst>
          </p:cNvPr>
          <p:cNvPicPr>
            <a:picLocks noChangeAspect="1"/>
          </p:cNvPicPr>
          <p:nvPr/>
        </p:nvPicPr>
        <p:blipFill rotWithShape="1">
          <a:blip r:embed="rId5"/>
          <a:srcRect l="35556" t="47736" r="26204" b="15062"/>
          <a:stretch/>
        </p:blipFill>
        <p:spPr>
          <a:xfrm>
            <a:off x="9557456" y="5143984"/>
            <a:ext cx="2626822" cy="1714016"/>
          </a:xfrm>
          <a:prstGeom prst="rect">
            <a:avLst/>
          </a:prstGeom>
        </p:spPr>
      </p:pic>
    </p:spTree>
    <p:extLst>
      <p:ext uri="{BB962C8B-B14F-4D97-AF65-F5344CB8AC3E}">
        <p14:creationId xmlns:p14="http://schemas.microsoft.com/office/powerpoint/2010/main" val="2834701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1794931" y="77160"/>
            <a:ext cx="7992535"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dirty="0">
                <a:solidFill>
                  <a:srgbClr val="002060"/>
                </a:solidFill>
                <a:latin typeface="+mn-lt"/>
              </a:rPr>
              <a:t>DESCRIPCIÓN DE LAS INSTALACIONES</a:t>
            </a:r>
          </a:p>
        </p:txBody>
      </p:sp>
      <p:sp>
        <p:nvSpPr>
          <p:cNvPr id="60" name="Título 3">
            <a:extLst>
              <a:ext uri="{FF2B5EF4-FFF2-40B4-BE49-F238E27FC236}">
                <a16:creationId xmlns:a16="http://schemas.microsoft.com/office/drawing/2014/main" id="{72A5476A-E69B-444D-AC56-A6FD3852A812}"/>
              </a:ext>
            </a:extLst>
          </p:cNvPr>
          <p:cNvSpPr txBox="1">
            <a:spLocks/>
          </p:cNvSpPr>
          <p:nvPr/>
        </p:nvSpPr>
        <p:spPr>
          <a:xfrm>
            <a:off x="6807201" y="536291"/>
            <a:ext cx="5294488"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u="sng" dirty="0">
                <a:solidFill>
                  <a:srgbClr val="002060"/>
                </a:solidFill>
                <a:latin typeface="+mn-lt"/>
              </a:rPr>
              <a:t>CENTRO DE LAVADO Y MANTENIMIENTO AUTOMOTRIZ</a:t>
            </a:r>
          </a:p>
          <a:p>
            <a:pPr marL="342900" indent="-342900" algn="just">
              <a:buFont typeface="Wingdings" panose="05000000000000000000" pitchFamily="2" charset="2"/>
              <a:buChar char="ü"/>
            </a:pPr>
            <a:endParaRPr lang="es-EC" sz="2400" dirty="0">
              <a:solidFill>
                <a:srgbClr val="002060"/>
              </a:solidFill>
              <a:latin typeface="+mn-lt"/>
            </a:endParaRPr>
          </a:p>
          <a:p>
            <a:pPr marL="342900" lvl="0" indent="-342900" algn="just">
              <a:buFont typeface="Wingdings" panose="05000000000000000000" pitchFamily="2" charset="2"/>
              <a:buChar char="ü"/>
            </a:pPr>
            <a:r>
              <a:rPr lang="es-ES" sz="2000" b="1" dirty="0">
                <a:solidFill>
                  <a:srgbClr val="002060"/>
                </a:solidFill>
                <a:latin typeface="+mn-lt"/>
              </a:rPr>
              <a:t>MECÁNICA</a:t>
            </a:r>
          </a:p>
          <a:p>
            <a:pPr lvl="0" algn="just"/>
            <a:r>
              <a:rPr lang="es-ES" sz="2000" dirty="0">
                <a:solidFill>
                  <a:srgbClr val="002060"/>
                </a:solidFill>
                <a:latin typeface="+mn-lt"/>
              </a:rPr>
              <a:t>	Mantenimiento y reparación de 	vehículos FM “MAS”.</a:t>
            </a:r>
          </a:p>
          <a:p>
            <a:pPr lvl="0" algn="just"/>
            <a:r>
              <a:rPr lang="es-ES" sz="2000" dirty="0">
                <a:solidFill>
                  <a:srgbClr val="002060"/>
                </a:solidFill>
                <a:latin typeface="+mn-lt"/>
              </a:rPr>
              <a:t>	Genera desechos sólidos y líquidos, 	peligrosos y no peligrosos.</a:t>
            </a:r>
          </a:p>
          <a:p>
            <a:pPr lvl="0" algn="just"/>
            <a:r>
              <a:rPr lang="es-ES" sz="2000" dirty="0">
                <a:solidFill>
                  <a:srgbClr val="002060"/>
                </a:solidFill>
                <a:latin typeface="+mn-lt"/>
              </a:rPr>
              <a:t>	Recolector municipal y gestor 	ambiental.</a:t>
            </a:r>
          </a:p>
          <a:p>
            <a:pPr lvl="0" algn="just"/>
            <a:r>
              <a:rPr lang="es-ES" sz="2000" dirty="0">
                <a:solidFill>
                  <a:srgbClr val="002060"/>
                </a:solidFill>
                <a:latin typeface="+mn-lt"/>
              </a:rPr>
              <a:t>	EPP, no adecuado - señalética</a:t>
            </a:r>
          </a:p>
          <a:p>
            <a:pPr lvl="0" algn="just"/>
            <a:r>
              <a:rPr lang="es-ES" sz="2000" dirty="0">
                <a:solidFill>
                  <a:srgbClr val="002060"/>
                </a:solidFill>
                <a:latin typeface="+mn-lt"/>
              </a:rPr>
              <a:t>	</a:t>
            </a:r>
            <a:endParaRPr lang="es-EC" sz="2000" dirty="0">
              <a:solidFill>
                <a:srgbClr val="002060"/>
              </a:solidFill>
              <a:latin typeface="+mn-lt"/>
            </a:endParaRPr>
          </a:p>
          <a:p>
            <a:pPr marL="342900" indent="-342900" algn="just">
              <a:buFont typeface="Wingdings" panose="05000000000000000000" pitchFamily="2" charset="2"/>
              <a:buChar char="ü"/>
            </a:pPr>
            <a:r>
              <a:rPr lang="es-ES" sz="2000" b="1" dirty="0">
                <a:solidFill>
                  <a:srgbClr val="002060"/>
                </a:solidFill>
                <a:latin typeface="+mn-lt"/>
              </a:rPr>
              <a:t>LAVADO</a:t>
            </a:r>
          </a:p>
          <a:p>
            <a:pPr algn="just"/>
            <a:r>
              <a:rPr lang="es-ES" sz="2000" dirty="0">
                <a:solidFill>
                  <a:srgbClr val="002060"/>
                </a:solidFill>
                <a:latin typeface="+mn-lt"/>
              </a:rPr>
              <a:t>	Se realiza con agua potable y 	detergentes.</a:t>
            </a:r>
          </a:p>
          <a:p>
            <a:pPr algn="just"/>
            <a:r>
              <a:rPr lang="es-ES" sz="2000" dirty="0">
                <a:solidFill>
                  <a:srgbClr val="002060"/>
                </a:solidFill>
                <a:latin typeface="+mn-lt"/>
              </a:rPr>
              <a:t>	Genera desechos sólidos y líquidos. 	Basura común y alcantarillado 	municipal.</a:t>
            </a:r>
          </a:p>
          <a:p>
            <a:pPr lvl="0" algn="just">
              <a:lnSpc>
                <a:spcPct val="100000"/>
              </a:lnSpc>
              <a:spcBef>
                <a:spcPts val="0"/>
              </a:spcBef>
            </a:pPr>
            <a:r>
              <a:rPr lang="es-ES" sz="2000" dirty="0">
                <a:solidFill>
                  <a:srgbClr val="002060"/>
                </a:solidFill>
                <a:latin typeface="Calibri" panose="020F0502020204030204"/>
                <a:ea typeface="+mn-ea"/>
                <a:cs typeface="+mn-cs"/>
              </a:rPr>
              <a:t>	</a:t>
            </a:r>
            <a:endParaRPr lang="es-EC" sz="2200" dirty="0">
              <a:solidFill>
                <a:srgbClr val="002060"/>
              </a:solidFill>
              <a:latin typeface="+mn-lt"/>
            </a:endParaRPr>
          </a:p>
          <a:p>
            <a:pPr algn="just"/>
            <a:endParaRPr lang="es-EC" sz="2400" b="1" dirty="0">
              <a:solidFill>
                <a:srgbClr val="002060"/>
              </a:solidFill>
              <a:latin typeface="+mn-lt"/>
            </a:endParaRPr>
          </a:p>
        </p:txBody>
      </p:sp>
      <p:grpSp>
        <p:nvGrpSpPr>
          <p:cNvPr id="15" name="Grupo 14">
            <a:extLst>
              <a:ext uri="{FF2B5EF4-FFF2-40B4-BE49-F238E27FC236}">
                <a16:creationId xmlns:a16="http://schemas.microsoft.com/office/drawing/2014/main" id="{03344276-B4EF-46FA-83F9-179C82C131FC}"/>
              </a:ext>
            </a:extLst>
          </p:cNvPr>
          <p:cNvGrpSpPr/>
          <p:nvPr/>
        </p:nvGrpSpPr>
        <p:grpSpPr>
          <a:xfrm>
            <a:off x="0" y="536291"/>
            <a:ext cx="6897513" cy="6321708"/>
            <a:chOff x="0" y="0"/>
            <a:chExt cx="9259744" cy="6858000"/>
          </a:xfrm>
        </p:grpSpPr>
        <p:pic>
          <p:nvPicPr>
            <p:cNvPr id="21" name="Imagen 20">
              <a:extLst>
                <a:ext uri="{FF2B5EF4-FFF2-40B4-BE49-F238E27FC236}">
                  <a16:creationId xmlns:a16="http://schemas.microsoft.com/office/drawing/2014/main" id="{4F87F0A7-F380-4703-980E-4249985F50AF}"/>
                </a:ext>
              </a:extLst>
            </p:cNvPr>
            <p:cNvPicPr>
              <a:picLocks noChangeAspect="1"/>
            </p:cNvPicPr>
            <p:nvPr/>
          </p:nvPicPr>
          <p:blipFill rotWithShape="1">
            <a:blip r:embed="rId2"/>
            <a:srcRect l="22105" t="6140" r="14737" b="10702"/>
            <a:stretch/>
          </p:blipFill>
          <p:spPr>
            <a:xfrm>
              <a:off x="0" y="0"/>
              <a:ext cx="9259744" cy="6858000"/>
            </a:xfrm>
            <a:prstGeom prst="rect">
              <a:avLst/>
            </a:prstGeom>
          </p:spPr>
        </p:pic>
        <p:sp>
          <p:nvSpPr>
            <p:cNvPr id="17" name="CuadroTexto 16">
              <a:extLst>
                <a:ext uri="{FF2B5EF4-FFF2-40B4-BE49-F238E27FC236}">
                  <a16:creationId xmlns:a16="http://schemas.microsoft.com/office/drawing/2014/main" id="{78804F1B-CE17-41A5-8AC8-B33EF9E58186}"/>
                </a:ext>
              </a:extLst>
            </p:cNvPr>
            <p:cNvSpPr txBox="1"/>
            <p:nvPr/>
          </p:nvSpPr>
          <p:spPr>
            <a:xfrm rot="17588911">
              <a:off x="7608661" y="3255394"/>
              <a:ext cx="1462614" cy="450812"/>
            </a:xfrm>
            <a:prstGeom prst="rect">
              <a:avLst/>
            </a:prstGeom>
            <a:noFill/>
          </p:spPr>
          <p:txBody>
            <a:bodyPr wrap="square" rtlCol="0">
              <a:spAutoFit/>
            </a:bodyPr>
            <a:lstStyle/>
            <a:p>
              <a:pPr algn="ctr"/>
              <a:r>
                <a:rPr lang="es-EC" sz="800" b="1" dirty="0">
                  <a:solidFill>
                    <a:srgbClr val="FF0000"/>
                  </a:solidFill>
                </a:rPr>
                <a:t>CENTRO DE LAVADO Y MNTO.  AUTOMOTIRIZ</a:t>
              </a:r>
            </a:p>
          </p:txBody>
        </p:sp>
        <p:sp>
          <p:nvSpPr>
            <p:cNvPr id="20" name="Forma libre: forma 19">
              <a:extLst>
                <a:ext uri="{FF2B5EF4-FFF2-40B4-BE49-F238E27FC236}">
                  <a16:creationId xmlns:a16="http://schemas.microsoft.com/office/drawing/2014/main" id="{7EF407BD-3CC0-43A7-93DA-DFE872BA7C87}"/>
                </a:ext>
              </a:extLst>
            </p:cNvPr>
            <p:cNvSpPr/>
            <p:nvPr/>
          </p:nvSpPr>
          <p:spPr>
            <a:xfrm>
              <a:off x="7868356" y="2867378"/>
              <a:ext cx="936977" cy="1207911"/>
            </a:xfrm>
            <a:custGeom>
              <a:avLst/>
              <a:gdLst>
                <a:gd name="connsiteX0" fmla="*/ 0 w 936977"/>
                <a:gd name="connsiteY0" fmla="*/ 1027289 h 1207911"/>
                <a:gd name="connsiteX1" fmla="*/ 519288 w 936977"/>
                <a:gd name="connsiteY1" fmla="*/ 0 h 1207911"/>
                <a:gd name="connsiteX2" fmla="*/ 936977 w 936977"/>
                <a:gd name="connsiteY2" fmla="*/ 191911 h 1207911"/>
                <a:gd name="connsiteX3" fmla="*/ 372533 w 936977"/>
                <a:gd name="connsiteY3" fmla="*/ 1207911 h 1207911"/>
                <a:gd name="connsiteX4" fmla="*/ 0 w 936977"/>
                <a:gd name="connsiteY4" fmla="*/ 1027289 h 1207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977" h="1207911">
                  <a:moveTo>
                    <a:pt x="0" y="1027289"/>
                  </a:moveTo>
                  <a:lnTo>
                    <a:pt x="519288" y="0"/>
                  </a:lnTo>
                  <a:lnTo>
                    <a:pt x="936977" y="191911"/>
                  </a:lnTo>
                  <a:lnTo>
                    <a:pt x="372533" y="1207911"/>
                  </a:lnTo>
                  <a:lnTo>
                    <a:pt x="0" y="1027289"/>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Tree>
    <p:extLst>
      <p:ext uri="{BB962C8B-B14F-4D97-AF65-F5344CB8AC3E}">
        <p14:creationId xmlns:p14="http://schemas.microsoft.com/office/powerpoint/2010/main" val="300237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1794931" y="77160"/>
            <a:ext cx="7992535"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a:solidFill>
                  <a:srgbClr val="002060"/>
                </a:solidFill>
                <a:latin typeface="+mn-lt"/>
              </a:rPr>
              <a:t>DESCRIPCIÓN DE LAS INSTALACIONES</a:t>
            </a:r>
            <a:endParaRPr lang="es-EC" sz="3200" b="1" u="sng" dirty="0">
              <a:solidFill>
                <a:srgbClr val="002060"/>
              </a:solidFill>
              <a:latin typeface="+mn-lt"/>
            </a:endParaRPr>
          </a:p>
        </p:txBody>
      </p:sp>
      <p:sp>
        <p:nvSpPr>
          <p:cNvPr id="60" name="Título 3">
            <a:extLst>
              <a:ext uri="{FF2B5EF4-FFF2-40B4-BE49-F238E27FC236}">
                <a16:creationId xmlns:a16="http://schemas.microsoft.com/office/drawing/2014/main" id="{72A5476A-E69B-444D-AC56-A6FD3852A812}"/>
              </a:ext>
            </a:extLst>
          </p:cNvPr>
          <p:cNvSpPr txBox="1">
            <a:spLocks/>
          </p:cNvSpPr>
          <p:nvPr/>
        </p:nvSpPr>
        <p:spPr>
          <a:xfrm>
            <a:off x="8105791" y="1138174"/>
            <a:ext cx="3972748"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800" b="1" u="sng" dirty="0">
                <a:solidFill>
                  <a:srgbClr val="002060"/>
                </a:solidFill>
                <a:latin typeface="+mn-lt"/>
              </a:rPr>
              <a:t>CENTRO DE LAVADO Y MANTENIMIENTO AUTOMOTRIZ</a:t>
            </a:r>
          </a:p>
          <a:p>
            <a:pPr marL="342900" indent="-342900" algn="just">
              <a:buFont typeface="Wingdings" panose="05000000000000000000" pitchFamily="2" charset="2"/>
              <a:buChar char="ü"/>
            </a:pPr>
            <a:endParaRPr lang="es-EC" sz="2800" dirty="0">
              <a:solidFill>
                <a:srgbClr val="002060"/>
              </a:solidFill>
              <a:latin typeface="+mn-lt"/>
            </a:endParaRPr>
          </a:p>
          <a:p>
            <a:pPr marL="342900" lvl="0" indent="-342900" algn="just">
              <a:buFont typeface="Wingdings" panose="05000000000000000000" pitchFamily="2" charset="2"/>
              <a:buChar char="ü"/>
            </a:pPr>
            <a:r>
              <a:rPr lang="es-EC" sz="2400" b="1" dirty="0">
                <a:solidFill>
                  <a:srgbClr val="002060"/>
                </a:solidFill>
                <a:latin typeface="+mn-lt"/>
              </a:rPr>
              <a:t>El centro de lavado y mantenimiento automotriz,  no cuenta con una </a:t>
            </a:r>
            <a:r>
              <a:rPr lang="es-EC" sz="2400" b="1" u="sng" dirty="0">
                <a:solidFill>
                  <a:srgbClr val="002060"/>
                </a:solidFill>
                <a:latin typeface="+mn-lt"/>
              </a:rPr>
              <a:t>trampa de aceites y grasas</a:t>
            </a:r>
            <a:r>
              <a:rPr lang="es-EC" sz="2400" b="1" dirty="0">
                <a:solidFill>
                  <a:srgbClr val="002060"/>
                </a:solidFill>
                <a:latin typeface="+mn-lt"/>
              </a:rPr>
              <a:t> que intercepte el agua contaminada y permita su separación por densidades.</a:t>
            </a:r>
            <a:r>
              <a:rPr lang="es-ES" sz="2400" dirty="0">
                <a:solidFill>
                  <a:srgbClr val="002060"/>
                </a:solidFill>
                <a:latin typeface="+mn-lt"/>
              </a:rPr>
              <a:t>	</a:t>
            </a:r>
            <a:r>
              <a:rPr lang="es-ES" sz="2400" dirty="0">
                <a:solidFill>
                  <a:srgbClr val="002060"/>
                </a:solidFill>
                <a:latin typeface="Calibri" panose="020F0502020204030204"/>
                <a:ea typeface="+mn-ea"/>
                <a:cs typeface="+mn-cs"/>
              </a:rPr>
              <a:t>	</a:t>
            </a:r>
            <a:endParaRPr lang="es-EC" sz="2400" dirty="0">
              <a:solidFill>
                <a:srgbClr val="002060"/>
              </a:solidFill>
              <a:latin typeface="+mn-lt"/>
            </a:endParaRPr>
          </a:p>
          <a:p>
            <a:pPr algn="just"/>
            <a:endParaRPr lang="es-EC" sz="2800" b="1" dirty="0">
              <a:solidFill>
                <a:srgbClr val="002060"/>
              </a:solidFill>
              <a:latin typeface="+mn-lt"/>
            </a:endParaRPr>
          </a:p>
        </p:txBody>
      </p:sp>
      <p:pic>
        <p:nvPicPr>
          <p:cNvPr id="2" name="Imagen 1">
            <a:extLst>
              <a:ext uri="{FF2B5EF4-FFF2-40B4-BE49-F238E27FC236}">
                <a16:creationId xmlns:a16="http://schemas.microsoft.com/office/drawing/2014/main" id="{2D75263D-DC1B-4EBD-8684-2D2CE807ACA2}"/>
              </a:ext>
            </a:extLst>
          </p:cNvPr>
          <p:cNvPicPr>
            <a:picLocks noChangeAspect="1"/>
          </p:cNvPicPr>
          <p:nvPr/>
        </p:nvPicPr>
        <p:blipFill rotWithShape="1">
          <a:blip r:embed="rId2"/>
          <a:srcRect l="27626" t="22278" r="51013" b="19662"/>
          <a:stretch/>
        </p:blipFill>
        <p:spPr>
          <a:xfrm>
            <a:off x="0" y="646032"/>
            <a:ext cx="4063061" cy="6211968"/>
          </a:xfrm>
          <a:prstGeom prst="rect">
            <a:avLst/>
          </a:prstGeom>
        </p:spPr>
      </p:pic>
      <p:pic>
        <p:nvPicPr>
          <p:cNvPr id="3" name="Imagen 2">
            <a:extLst>
              <a:ext uri="{FF2B5EF4-FFF2-40B4-BE49-F238E27FC236}">
                <a16:creationId xmlns:a16="http://schemas.microsoft.com/office/drawing/2014/main" id="{08E9CFD7-8B75-4C6B-85FE-82B1283DEC51}"/>
              </a:ext>
            </a:extLst>
          </p:cNvPr>
          <p:cNvPicPr>
            <a:picLocks noChangeAspect="1"/>
          </p:cNvPicPr>
          <p:nvPr/>
        </p:nvPicPr>
        <p:blipFill rotWithShape="1">
          <a:blip r:embed="rId3"/>
          <a:srcRect l="45095" t="31055" r="37532" b="21350"/>
          <a:stretch/>
        </p:blipFill>
        <p:spPr>
          <a:xfrm>
            <a:off x="4063331" y="646033"/>
            <a:ext cx="4031171" cy="6211968"/>
          </a:xfrm>
          <a:prstGeom prst="rect">
            <a:avLst/>
          </a:prstGeom>
        </p:spPr>
      </p:pic>
    </p:spTree>
    <p:extLst>
      <p:ext uri="{BB962C8B-B14F-4D97-AF65-F5344CB8AC3E}">
        <p14:creationId xmlns:p14="http://schemas.microsoft.com/office/powerpoint/2010/main" val="3732517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1794931" y="77160"/>
            <a:ext cx="7992535"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dirty="0">
                <a:solidFill>
                  <a:srgbClr val="002060"/>
                </a:solidFill>
                <a:latin typeface="+mn-lt"/>
              </a:rPr>
              <a:t>DESCRIPCIÓN DE LAS INSTALACIONES</a:t>
            </a:r>
          </a:p>
        </p:txBody>
      </p:sp>
      <p:sp>
        <p:nvSpPr>
          <p:cNvPr id="60" name="Título 3">
            <a:extLst>
              <a:ext uri="{FF2B5EF4-FFF2-40B4-BE49-F238E27FC236}">
                <a16:creationId xmlns:a16="http://schemas.microsoft.com/office/drawing/2014/main" id="{72A5476A-E69B-444D-AC56-A6FD3852A812}"/>
              </a:ext>
            </a:extLst>
          </p:cNvPr>
          <p:cNvSpPr txBox="1">
            <a:spLocks/>
          </p:cNvSpPr>
          <p:nvPr/>
        </p:nvSpPr>
        <p:spPr>
          <a:xfrm>
            <a:off x="6750762" y="1100736"/>
            <a:ext cx="5294488"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dirty="0">
                <a:solidFill>
                  <a:srgbClr val="002060"/>
                </a:solidFill>
                <a:latin typeface="+mn-lt"/>
              </a:rPr>
              <a:t>CAL-15</a:t>
            </a:r>
          </a:p>
          <a:p>
            <a:pPr marL="342900" indent="-342900" algn="just">
              <a:buFont typeface="Wingdings" panose="05000000000000000000" pitchFamily="2" charset="2"/>
              <a:buChar char="ü"/>
            </a:pPr>
            <a:endParaRPr lang="es-EC" sz="2200" dirty="0">
              <a:solidFill>
                <a:srgbClr val="002060"/>
              </a:solidFill>
              <a:latin typeface="+mn-lt"/>
            </a:endParaRPr>
          </a:p>
          <a:p>
            <a:pPr marL="342900" lvl="0" indent="-342900" algn="just">
              <a:buFont typeface="Wingdings" panose="05000000000000000000" pitchFamily="2" charset="2"/>
              <a:buChar char="ü"/>
            </a:pPr>
            <a:r>
              <a:rPr lang="es-ES" sz="2200" b="1" dirty="0">
                <a:solidFill>
                  <a:srgbClr val="002060"/>
                </a:solidFill>
                <a:latin typeface="+mn-lt"/>
              </a:rPr>
              <a:t>BODEGA GENERAL DE REPUESTOS</a:t>
            </a:r>
          </a:p>
          <a:p>
            <a:pPr lvl="0" algn="just"/>
            <a:r>
              <a:rPr lang="es-ES" sz="2200" dirty="0">
                <a:solidFill>
                  <a:srgbClr val="002060"/>
                </a:solidFill>
                <a:latin typeface="+mn-lt"/>
              </a:rPr>
              <a:t>	Almacén de conjuntos reparables y 	repuestos aeronáuticos.</a:t>
            </a:r>
          </a:p>
          <a:p>
            <a:pPr lvl="0" algn="just"/>
            <a:r>
              <a:rPr lang="es-ES" sz="2200" dirty="0">
                <a:solidFill>
                  <a:srgbClr val="002060"/>
                </a:solidFill>
                <a:latin typeface="+mn-lt"/>
              </a:rPr>
              <a:t>	Bodega con material condenado, se    	entrega a COMACO para su 	Disposición final.</a:t>
            </a:r>
          </a:p>
          <a:p>
            <a:pPr lvl="0" algn="just"/>
            <a:r>
              <a:rPr lang="es-ES" sz="2200" dirty="0">
                <a:solidFill>
                  <a:srgbClr val="002060"/>
                </a:solidFill>
                <a:latin typeface="+mn-lt"/>
              </a:rPr>
              <a:t>		</a:t>
            </a:r>
            <a:endParaRPr lang="es-EC" sz="2200" dirty="0">
              <a:solidFill>
                <a:srgbClr val="002060"/>
              </a:solidFill>
              <a:latin typeface="+mn-lt"/>
            </a:endParaRPr>
          </a:p>
          <a:p>
            <a:pPr marL="342900" indent="-342900" algn="just">
              <a:buFont typeface="Wingdings" panose="05000000000000000000" pitchFamily="2" charset="2"/>
              <a:buChar char="ü"/>
            </a:pPr>
            <a:r>
              <a:rPr lang="es-ES" sz="2200" b="1" dirty="0">
                <a:solidFill>
                  <a:srgbClr val="002060"/>
                </a:solidFill>
                <a:latin typeface="+mn-lt"/>
              </a:rPr>
              <a:t>ALMACENAMIENTO DE MATERIAL BÉLICO</a:t>
            </a:r>
          </a:p>
          <a:p>
            <a:pPr algn="just"/>
            <a:r>
              <a:rPr lang="es-ES" sz="2200" dirty="0">
                <a:solidFill>
                  <a:srgbClr val="002060"/>
                </a:solidFill>
                <a:latin typeface="+mn-lt"/>
              </a:rPr>
              <a:t>	Bodega y </a:t>
            </a:r>
            <a:r>
              <a:rPr lang="es-ES" sz="2200" dirty="0">
                <a:solidFill>
                  <a:srgbClr val="002060"/>
                </a:solidFill>
              </a:rPr>
              <a:t>Mantenimiento </a:t>
            </a:r>
            <a:r>
              <a:rPr lang="es-ES" sz="2200" dirty="0">
                <a:solidFill>
                  <a:srgbClr val="002060"/>
                </a:solidFill>
                <a:latin typeface="+mn-lt"/>
              </a:rPr>
              <a:t>de 	material de guerra.</a:t>
            </a:r>
          </a:p>
          <a:p>
            <a:pPr algn="just"/>
            <a:r>
              <a:rPr lang="es-ES" sz="2200" dirty="0">
                <a:solidFill>
                  <a:srgbClr val="002060"/>
                </a:solidFill>
                <a:latin typeface="+mn-lt"/>
              </a:rPr>
              <a:t>	Uso de solventes y lubricantes.</a:t>
            </a:r>
          </a:p>
          <a:p>
            <a:pPr algn="just"/>
            <a:r>
              <a:rPr lang="es-ES" sz="2200" dirty="0">
                <a:solidFill>
                  <a:srgbClr val="002060"/>
                </a:solidFill>
                <a:latin typeface="+mn-lt"/>
              </a:rPr>
              <a:t>	Disposición final: Desechos líquidos 	Gestor ambiental, desechos 	sólidos basura común.</a:t>
            </a:r>
          </a:p>
          <a:p>
            <a:pPr algn="just"/>
            <a:r>
              <a:rPr lang="es-ES" sz="2200" dirty="0">
                <a:solidFill>
                  <a:srgbClr val="002060"/>
                </a:solidFill>
                <a:latin typeface="+mn-lt"/>
              </a:rPr>
              <a:t>	</a:t>
            </a:r>
          </a:p>
          <a:p>
            <a:pPr lvl="0" algn="just">
              <a:lnSpc>
                <a:spcPct val="100000"/>
              </a:lnSpc>
              <a:spcBef>
                <a:spcPts val="0"/>
              </a:spcBef>
            </a:pPr>
            <a:r>
              <a:rPr lang="es-ES" sz="2200" dirty="0">
                <a:solidFill>
                  <a:srgbClr val="002060"/>
                </a:solidFill>
                <a:latin typeface="Calibri" panose="020F0502020204030204"/>
                <a:ea typeface="+mn-ea"/>
                <a:cs typeface="+mn-cs"/>
              </a:rPr>
              <a:t>	</a:t>
            </a:r>
            <a:endParaRPr lang="es-EC" sz="2200" dirty="0">
              <a:solidFill>
                <a:srgbClr val="002060"/>
              </a:solidFill>
              <a:latin typeface="+mn-lt"/>
            </a:endParaRPr>
          </a:p>
          <a:p>
            <a:pPr algn="just"/>
            <a:endParaRPr lang="es-EC" sz="2200" b="1" dirty="0">
              <a:solidFill>
                <a:srgbClr val="002060"/>
              </a:solidFill>
              <a:latin typeface="+mn-lt"/>
            </a:endParaRPr>
          </a:p>
        </p:txBody>
      </p:sp>
      <p:grpSp>
        <p:nvGrpSpPr>
          <p:cNvPr id="9" name="Grupo 8">
            <a:extLst>
              <a:ext uri="{FF2B5EF4-FFF2-40B4-BE49-F238E27FC236}">
                <a16:creationId xmlns:a16="http://schemas.microsoft.com/office/drawing/2014/main" id="{FE6F2711-3BAC-4D1E-88CC-A85049830E8F}"/>
              </a:ext>
            </a:extLst>
          </p:cNvPr>
          <p:cNvGrpSpPr/>
          <p:nvPr/>
        </p:nvGrpSpPr>
        <p:grpSpPr>
          <a:xfrm>
            <a:off x="0" y="646032"/>
            <a:ext cx="6874933" cy="6189390"/>
            <a:chOff x="0" y="-22578"/>
            <a:chExt cx="9259744" cy="6858000"/>
          </a:xfrm>
        </p:grpSpPr>
        <p:pic>
          <p:nvPicPr>
            <p:cNvPr id="12" name="Imagen 11">
              <a:extLst>
                <a:ext uri="{FF2B5EF4-FFF2-40B4-BE49-F238E27FC236}">
                  <a16:creationId xmlns:a16="http://schemas.microsoft.com/office/drawing/2014/main" id="{C2E696E4-EAD0-4F48-954D-7422F8A0B670}"/>
                </a:ext>
              </a:extLst>
            </p:cNvPr>
            <p:cNvPicPr>
              <a:picLocks noChangeAspect="1"/>
            </p:cNvPicPr>
            <p:nvPr/>
          </p:nvPicPr>
          <p:blipFill rotWithShape="1">
            <a:blip r:embed="rId2"/>
            <a:srcRect l="22105" t="6140" r="14737" b="10702"/>
            <a:stretch/>
          </p:blipFill>
          <p:spPr>
            <a:xfrm>
              <a:off x="0" y="-22578"/>
              <a:ext cx="9259744" cy="6858000"/>
            </a:xfrm>
            <a:prstGeom prst="rect">
              <a:avLst/>
            </a:prstGeom>
          </p:spPr>
        </p:pic>
        <p:sp>
          <p:nvSpPr>
            <p:cNvPr id="24" name="Forma libre: forma 23">
              <a:extLst>
                <a:ext uri="{FF2B5EF4-FFF2-40B4-BE49-F238E27FC236}">
                  <a16:creationId xmlns:a16="http://schemas.microsoft.com/office/drawing/2014/main" id="{45F80DF5-4CF5-411B-89C2-F15773414FBA}"/>
                </a:ext>
              </a:extLst>
            </p:cNvPr>
            <p:cNvSpPr/>
            <p:nvPr/>
          </p:nvSpPr>
          <p:spPr>
            <a:xfrm>
              <a:off x="1807535" y="4157330"/>
              <a:ext cx="2073349" cy="1733107"/>
            </a:xfrm>
            <a:custGeom>
              <a:avLst/>
              <a:gdLst>
                <a:gd name="connsiteX0" fmla="*/ 0 w 2009554"/>
                <a:gd name="connsiteY0" fmla="*/ 1190847 h 1733107"/>
                <a:gd name="connsiteX1" fmla="*/ 478465 w 2009554"/>
                <a:gd name="connsiteY1" fmla="*/ 0 h 1733107"/>
                <a:gd name="connsiteX2" fmla="*/ 2009554 w 2009554"/>
                <a:gd name="connsiteY2" fmla="*/ 552893 h 1733107"/>
                <a:gd name="connsiteX3" fmla="*/ 1541721 w 2009554"/>
                <a:gd name="connsiteY3" fmla="*/ 1733107 h 1733107"/>
                <a:gd name="connsiteX4" fmla="*/ 0 w 2009554"/>
                <a:gd name="connsiteY4" fmla="*/ 1190847 h 173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554" h="1733107">
                  <a:moveTo>
                    <a:pt x="0" y="1190847"/>
                  </a:moveTo>
                  <a:lnTo>
                    <a:pt x="478465" y="0"/>
                  </a:lnTo>
                  <a:lnTo>
                    <a:pt x="2009554" y="552893"/>
                  </a:lnTo>
                  <a:lnTo>
                    <a:pt x="1541721" y="1733107"/>
                  </a:lnTo>
                  <a:lnTo>
                    <a:pt x="0" y="1190847"/>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CuadroTexto 24">
              <a:extLst>
                <a:ext uri="{FF2B5EF4-FFF2-40B4-BE49-F238E27FC236}">
                  <a16:creationId xmlns:a16="http://schemas.microsoft.com/office/drawing/2014/main" id="{A1AADCAE-1674-4F64-A2D3-D5727A063606}"/>
                </a:ext>
              </a:extLst>
            </p:cNvPr>
            <p:cNvSpPr txBox="1"/>
            <p:nvPr/>
          </p:nvSpPr>
          <p:spPr>
            <a:xfrm rot="21019911">
              <a:off x="2189452" y="4617321"/>
              <a:ext cx="2028728" cy="579741"/>
            </a:xfrm>
            <a:prstGeom prst="rect">
              <a:avLst/>
            </a:prstGeom>
            <a:noFill/>
          </p:spPr>
          <p:txBody>
            <a:bodyPr wrap="square" rtlCol="0">
              <a:spAutoFit/>
            </a:bodyPr>
            <a:lstStyle/>
            <a:p>
              <a:r>
                <a:rPr lang="es-EC" sz="2800" b="1" dirty="0">
                  <a:solidFill>
                    <a:srgbClr val="FF0000"/>
                  </a:solidFill>
                </a:rPr>
                <a:t>CAL-15</a:t>
              </a:r>
            </a:p>
          </p:txBody>
        </p:sp>
      </p:grpSp>
    </p:spTree>
    <p:extLst>
      <p:ext uri="{BB962C8B-B14F-4D97-AF65-F5344CB8AC3E}">
        <p14:creationId xmlns:p14="http://schemas.microsoft.com/office/powerpoint/2010/main" val="2441176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1794931" y="77160"/>
            <a:ext cx="7992535"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dirty="0">
                <a:solidFill>
                  <a:srgbClr val="002060"/>
                </a:solidFill>
                <a:latin typeface="+mn-lt"/>
              </a:rPr>
              <a:t>DESCRIPCIÓN DE LAS INSTALACIONES</a:t>
            </a:r>
          </a:p>
        </p:txBody>
      </p:sp>
      <p:sp>
        <p:nvSpPr>
          <p:cNvPr id="60" name="Título 3">
            <a:extLst>
              <a:ext uri="{FF2B5EF4-FFF2-40B4-BE49-F238E27FC236}">
                <a16:creationId xmlns:a16="http://schemas.microsoft.com/office/drawing/2014/main" id="{72A5476A-E69B-444D-AC56-A6FD3852A812}"/>
              </a:ext>
            </a:extLst>
          </p:cNvPr>
          <p:cNvSpPr txBox="1">
            <a:spLocks/>
          </p:cNvSpPr>
          <p:nvPr/>
        </p:nvSpPr>
        <p:spPr>
          <a:xfrm>
            <a:off x="0" y="716910"/>
            <a:ext cx="12192000"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u="sng" dirty="0">
                <a:solidFill>
                  <a:srgbClr val="002060"/>
                </a:solidFill>
                <a:latin typeface="+mn-lt"/>
              </a:rPr>
              <a:t>CAL-15</a:t>
            </a:r>
          </a:p>
          <a:p>
            <a:pPr marL="342900" indent="-342900" algn="just">
              <a:buFont typeface="Wingdings" panose="05000000000000000000" pitchFamily="2" charset="2"/>
              <a:buChar char="ü"/>
            </a:pPr>
            <a:endParaRPr lang="es-EC" sz="3200" dirty="0">
              <a:solidFill>
                <a:srgbClr val="002060"/>
              </a:solidFill>
              <a:latin typeface="+mn-lt"/>
            </a:endParaRPr>
          </a:p>
          <a:p>
            <a:pPr marL="342900" lvl="0" indent="-342900" algn="just">
              <a:buFont typeface="Wingdings" panose="05000000000000000000" pitchFamily="2" charset="2"/>
              <a:buChar char="ü"/>
            </a:pPr>
            <a:endParaRPr lang="es-ES" sz="3200" dirty="0">
              <a:solidFill>
                <a:srgbClr val="002060"/>
              </a:solidFill>
              <a:latin typeface="+mn-lt"/>
            </a:endParaRPr>
          </a:p>
          <a:p>
            <a:pPr algn="just"/>
            <a:r>
              <a:rPr lang="es-ES" sz="3200" dirty="0">
                <a:solidFill>
                  <a:srgbClr val="002060"/>
                </a:solidFill>
                <a:latin typeface="+mn-lt"/>
              </a:rPr>
              <a:t>	</a:t>
            </a:r>
          </a:p>
          <a:p>
            <a:pPr lvl="0" algn="just">
              <a:lnSpc>
                <a:spcPct val="100000"/>
              </a:lnSpc>
              <a:spcBef>
                <a:spcPts val="0"/>
              </a:spcBef>
            </a:pPr>
            <a:r>
              <a:rPr lang="es-ES" sz="3200" dirty="0">
                <a:solidFill>
                  <a:srgbClr val="002060"/>
                </a:solidFill>
                <a:latin typeface="Calibri" panose="020F0502020204030204"/>
                <a:ea typeface="+mn-ea"/>
                <a:cs typeface="+mn-cs"/>
              </a:rPr>
              <a:t>	</a:t>
            </a:r>
            <a:endParaRPr lang="es-EC" sz="3200" dirty="0">
              <a:solidFill>
                <a:srgbClr val="002060"/>
              </a:solidFill>
              <a:latin typeface="+mn-lt"/>
            </a:endParaRPr>
          </a:p>
          <a:p>
            <a:pPr algn="just"/>
            <a:endParaRPr lang="es-EC" sz="3200" b="1" dirty="0">
              <a:solidFill>
                <a:srgbClr val="002060"/>
              </a:solidFill>
              <a:latin typeface="+mn-lt"/>
            </a:endParaRPr>
          </a:p>
        </p:txBody>
      </p:sp>
      <p:pic>
        <p:nvPicPr>
          <p:cNvPr id="2" name="Imagen 1">
            <a:extLst>
              <a:ext uri="{FF2B5EF4-FFF2-40B4-BE49-F238E27FC236}">
                <a16:creationId xmlns:a16="http://schemas.microsoft.com/office/drawing/2014/main" id="{EE32B8F4-17E5-47AF-94D7-A6968FD9E50E}"/>
              </a:ext>
            </a:extLst>
          </p:cNvPr>
          <p:cNvPicPr>
            <a:picLocks noChangeAspect="1"/>
          </p:cNvPicPr>
          <p:nvPr/>
        </p:nvPicPr>
        <p:blipFill rotWithShape="1">
          <a:blip r:embed="rId2"/>
          <a:srcRect l="40370" t="45432" r="33704" b="29218"/>
          <a:stretch/>
        </p:blipFill>
        <p:spPr>
          <a:xfrm>
            <a:off x="948265" y="2048940"/>
            <a:ext cx="4086578" cy="2247620"/>
          </a:xfrm>
          <a:prstGeom prst="rect">
            <a:avLst/>
          </a:prstGeom>
        </p:spPr>
      </p:pic>
      <p:pic>
        <p:nvPicPr>
          <p:cNvPr id="3" name="Imagen 2">
            <a:extLst>
              <a:ext uri="{FF2B5EF4-FFF2-40B4-BE49-F238E27FC236}">
                <a16:creationId xmlns:a16="http://schemas.microsoft.com/office/drawing/2014/main" id="{D8E7C498-EDBC-4A52-871D-6239A158EDDC}"/>
              </a:ext>
            </a:extLst>
          </p:cNvPr>
          <p:cNvPicPr>
            <a:picLocks noChangeAspect="1"/>
          </p:cNvPicPr>
          <p:nvPr/>
        </p:nvPicPr>
        <p:blipFill rotWithShape="1">
          <a:blip r:embed="rId3"/>
          <a:srcRect l="37500" t="41646" r="30926" b="27078"/>
          <a:stretch/>
        </p:blipFill>
        <p:spPr>
          <a:xfrm>
            <a:off x="6897514" y="2048940"/>
            <a:ext cx="4086578" cy="2276980"/>
          </a:xfrm>
          <a:prstGeom prst="rect">
            <a:avLst/>
          </a:prstGeom>
        </p:spPr>
      </p:pic>
      <p:pic>
        <p:nvPicPr>
          <p:cNvPr id="5" name="Imagen 4">
            <a:extLst>
              <a:ext uri="{FF2B5EF4-FFF2-40B4-BE49-F238E27FC236}">
                <a16:creationId xmlns:a16="http://schemas.microsoft.com/office/drawing/2014/main" id="{4E821C70-DA25-4E84-9D36-F1AB4FF65732}"/>
              </a:ext>
            </a:extLst>
          </p:cNvPr>
          <p:cNvPicPr>
            <a:picLocks noChangeAspect="1"/>
          </p:cNvPicPr>
          <p:nvPr/>
        </p:nvPicPr>
        <p:blipFill rotWithShape="1">
          <a:blip r:embed="rId4"/>
          <a:srcRect l="25185" t="32263" r="47408" b="37613"/>
          <a:stretch/>
        </p:blipFill>
        <p:spPr>
          <a:xfrm>
            <a:off x="999041" y="4356375"/>
            <a:ext cx="3850006" cy="2380241"/>
          </a:xfrm>
          <a:prstGeom prst="rect">
            <a:avLst/>
          </a:prstGeom>
        </p:spPr>
      </p:pic>
      <p:pic>
        <p:nvPicPr>
          <p:cNvPr id="6" name="Imagen 5">
            <a:extLst>
              <a:ext uri="{FF2B5EF4-FFF2-40B4-BE49-F238E27FC236}">
                <a16:creationId xmlns:a16="http://schemas.microsoft.com/office/drawing/2014/main" id="{BE61DD62-1EE0-4BE7-9EC1-F65AE07294BC}"/>
              </a:ext>
            </a:extLst>
          </p:cNvPr>
          <p:cNvPicPr>
            <a:picLocks noChangeAspect="1"/>
          </p:cNvPicPr>
          <p:nvPr/>
        </p:nvPicPr>
        <p:blipFill rotWithShape="1">
          <a:blip r:embed="rId4"/>
          <a:srcRect l="60740" t="31440" r="26852" b="36922"/>
          <a:stretch/>
        </p:blipFill>
        <p:spPr>
          <a:xfrm>
            <a:off x="7789332" y="4369961"/>
            <a:ext cx="1659468" cy="2380241"/>
          </a:xfrm>
          <a:prstGeom prst="rect">
            <a:avLst/>
          </a:prstGeom>
        </p:spPr>
      </p:pic>
      <p:sp>
        <p:nvSpPr>
          <p:cNvPr id="13" name="Título 3">
            <a:extLst>
              <a:ext uri="{FF2B5EF4-FFF2-40B4-BE49-F238E27FC236}">
                <a16:creationId xmlns:a16="http://schemas.microsoft.com/office/drawing/2014/main" id="{F92B62F7-4D53-4C38-8755-0E4AA38DD2B7}"/>
              </a:ext>
            </a:extLst>
          </p:cNvPr>
          <p:cNvSpPr txBox="1">
            <a:spLocks/>
          </p:cNvSpPr>
          <p:nvPr/>
        </p:nvSpPr>
        <p:spPr>
          <a:xfrm>
            <a:off x="428978" y="1362715"/>
            <a:ext cx="5407378"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800" u="sng" dirty="0">
                <a:solidFill>
                  <a:srgbClr val="002060"/>
                </a:solidFill>
                <a:latin typeface="+mn-lt"/>
              </a:rPr>
              <a:t>BODEGA GENERAL DE REPUESTOS</a:t>
            </a:r>
          </a:p>
        </p:txBody>
      </p:sp>
      <p:sp>
        <p:nvSpPr>
          <p:cNvPr id="14" name="Título 3">
            <a:extLst>
              <a:ext uri="{FF2B5EF4-FFF2-40B4-BE49-F238E27FC236}">
                <a16:creationId xmlns:a16="http://schemas.microsoft.com/office/drawing/2014/main" id="{EB49936F-1991-4258-9E7E-71895C0F6ACF}"/>
              </a:ext>
            </a:extLst>
          </p:cNvPr>
          <p:cNvSpPr txBox="1">
            <a:spLocks/>
          </p:cNvSpPr>
          <p:nvPr/>
        </p:nvSpPr>
        <p:spPr>
          <a:xfrm>
            <a:off x="5836356" y="1404733"/>
            <a:ext cx="6355644"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800" u="sng" dirty="0">
                <a:solidFill>
                  <a:srgbClr val="002060"/>
                </a:solidFill>
                <a:latin typeface="+mn-lt"/>
              </a:rPr>
              <a:t>ALMACENAMIENTO DE MATERIAL BÉLICO</a:t>
            </a:r>
          </a:p>
        </p:txBody>
      </p:sp>
    </p:spTree>
    <p:extLst>
      <p:ext uri="{BB962C8B-B14F-4D97-AF65-F5344CB8AC3E}">
        <p14:creationId xmlns:p14="http://schemas.microsoft.com/office/powerpoint/2010/main" val="1785540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1794931" y="77160"/>
            <a:ext cx="7992535"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a:solidFill>
                  <a:srgbClr val="002060"/>
                </a:solidFill>
                <a:latin typeface="+mn-lt"/>
              </a:rPr>
              <a:t>DESCRIPCIÓN DE LAS INSTALACIONES</a:t>
            </a:r>
            <a:endParaRPr lang="es-EC" sz="3200" b="1" u="sng" dirty="0">
              <a:solidFill>
                <a:srgbClr val="002060"/>
              </a:solidFill>
              <a:latin typeface="+mn-lt"/>
            </a:endParaRPr>
          </a:p>
        </p:txBody>
      </p:sp>
      <p:sp>
        <p:nvSpPr>
          <p:cNvPr id="60" name="Título 3">
            <a:extLst>
              <a:ext uri="{FF2B5EF4-FFF2-40B4-BE49-F238E27FC236}">
                <a16:creationId xmlns:a16="http://schemas.microsoft.com/office/drawing/2014/main" id="{72A5476A-E69B-444D-AC56-A6FD3852A812}"/>
              </a:ext>
            </a:extLst>
          </p:cNvPr>
          <p:cNvSpPr txBox="1">
            <a:spLocks/>
          </p:cNvSpPr>
          <p:nvPr/>
        </p:nvSpPr>
        <p:spPr>
          <a:xfrm>
            <a:off x="8700445" y="740386"/>
            <a:ext cx="2991561"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000" b="1" u="sng" dirty="0">
                <a:solidFill>
                  <a:srgbClr val="002060"/>
                </a:solidFill>
                <a:latin typeface="+mn-lt"/>
              </a:rPr>
              <a:t>EQUIPO DE CONTRAINCENDIOS</a:t>
            </a:r>
          </a:p>
          <a:p>
            <a:pPr marL="342900" indent="-342900" algn="just">
              <a:buFont typeface="Wingdings" panose="05000000000000000000" pitchFamily="2" charset="2"/>
              <a:buChar char="ü"/>
            </a:pPr>
            <a:endParaRPr lang="es-EC" sz="1800" dirty="0">
              <a:solidFill>
                <a:srgbClr val="002060"/>
              </a:solidFill>
              <a:latin typeface="+mn-lt"/>
            </a:endParaRPr>
          </a:p>
          <a:p>
            <a:pPr marL="342900" lvl="0" indent="-342900" algn="just">
              <a:buFont typeface="Wingdings" panose="05000000000000000000" pitchFamily="2" charset="2"/>
              <a:buChar char="ü"/>
            </a:pPr>
            <a:r>
              <a:rPr lang="es-ES" sz="1800" b="1" dirty="0">
                <a:solidFill>
                  <a:srgbClr val="002060"/>
                </a:solidFill>
                <a:latin typeface="+mn-lt"/>
              </a:rPr>
              <a:t>CONJUNTO DE EXTINTORES DE MANO DE 10 Y 20 LBS. DE PQS., TODAS LAS INSTALACIONES Y TANQUEROS.</a:t>
            </a:r>
          </a:p>
          <a:p>
            <a:pPr marL="342900" lvl="0" indent="-342900" algn="just">
              <a:buFont typeface="Wingdings" panose="05000000000000000000" pitchFamily="2" charset="2"/>
              <a:buChar char="ü"/>
            </a:pPr>
            <a:r>
              <a:rPr lang="es-ES" sz="1800" b="1" dirty="0">
                <a:solidFill>
                  <a:srgbClr val="002060"/>
                </a:solidFill>
                <a:latin typeface="+mn-lt"/>
              </a:rPr>
              <a:t>ÁREA DE ALMACENAMIENTO DE COMBUSTIBLE JP-1, EXTINTOR DE 100 KG. DE PQS.</a:t>
            </a:r>
          </a:p>
          <a:p>
            <a:pPr marL="342900" indent="-342900" algn="just">
              <a:buFont typeface="Wingdings" panose="05000000000000000000" pitchFamily="2" charset="2"/>
              <a:buChar char="ü"/>
            </a:pPr>
            <a:r>
              <a:rPr lang="es-ES" sz="1800" b="1" dirty="0">
                <a:solidFill>
                  <a:srgbClr val="002060"/>
                </a:solidFill>
                <a:latin typeface="+mn-lt"/>
              </a:rPr>
              <a:t>ÁREA DE DESPACHO DE COMBUSTIBLE PARA VEHÍCULOS, EXTINTOR </a:t>
            </a:r>
            <a:r>
              <a:rPr lang="es-EC" sz="1800" b="1" dirty="0">
                <a:solidFill>
                  <a:srgbClr val="002060"/>
                </a:solidFill>
                <a:latin typeface="+mn-lt"/>
              </a:rPr>
              <a:t>SISTEMA DE ESPUMA.</a:t>
            </a:r>
          </a:p>
          <a:p>
            <a:pPr algn="just"/>
            <a:r>
              <a:rPr lang="es-ES" sz="1800" dirty="0">
                <a:solidFill>
                  <a:srgbClr val="002060"/>
                </a:solidFill>
                <a:latin typeface="+mn-lt"/>
              </a:rPr>
              <a:t>	</a:t>
            </a:r>
          </a:p>
          <a:p>
            <a:pPr lvl="0" algn="just">
              <a:lnSpc>
                <a:spcPct val="100000"/>
              </a:lnSpc>
              <a:spcBef>
                <a:spcPts val="0"/>
              </a:spcBef>
            </a:pPr>
            <a:r>
              <a:rPr lang="es-ES" sz="1800" dirty="0">
                <a:solidFill>
                  <a:srgbClr val="002060"/>
                </a:solidFill>
                <a:latin typeface="Calibri" panose="020F0502020204030204"/>
                <a:ea typeface="+mn-ea"/>
                <a:cs typeface="+mn-cs"/>
              </a:rPr>
              <a:t>	</a:t>
            </a:r>
            <a:endParaRPr lang="es-EC" sz="1800" dirty="0">
              <a:solidFill>
                <a:srgbClr val="002060"/>
              </a:solidFill>
              <a:latin typeface="+mn-lt"/>
            </a:endParaRPr>
          </a:p>
          <a:p>
            <a:pPr algn="just"/>
            <a:endParaRPr lang="es-EC" sz="1800" b="1" dirty="0">
              <a:solidFill>
                <a:srgbClr val="002060"/>
              </a:solidFill>
              <a:latin typeface="+mn-lt"/>
            </a:endParaRPr>
          </a:p>
        </p:txBody>
      </p:sp>
      <p:pic>
        <p:nvPicPr>
          <p:cNvPr id="32" name="Imagen 31" descr="C:\Users\Fernando\Desktop\fotos camello\DSCN5027.JPG">
            <a:extLst>
              <a:ext uri="{FF2B5EF4-FFF2-40B4-BE49-F238E27FC236}">
                <a16:creationId xmlns:a16="http://schemas.microsoft.com/office/drawing/2014/main" id="{3B4F7FB4-6235-495B-B387-32681185282F}"/>
              </a:ext>
            </a:extLst>
          </p:cNvPr>
          <p:cNvPicPr/>
          <p:nvPr/>
        </p:nvPicPr>
        <p:blipFill>
          <a:blip r:embed="rId2" cstate="print"/>
          <a:srcRect/>
          <a:stretch>
            <a:fillRect/>
          </a:stretch>
        </p:blipFill>
        <p:spPr bwMode="auto">
          <a:xfrm>
            <a:off x="721288" y="875852"/>
            <a:ext cx="3607644" cy="1799590"/>
          </a:xfrm>
          <a:prstGeom prst="rect">
            <a:avLst/>
          </a:prstGeom>
          <a:noFill/>
          <a:ln w="9525">
            <a:noFill/>
            <a:miter lim="800000"/>
            <a:headEnd/>
            <a:tailEnd/>
          </a:ln>
        </p:spPr>
      </p:pic>
      <p:pic>
        <p:nvPicPr>
          <p:cNvPr id="33" name="Imagen 32" descr="C:\Users\Fernando\Desktop\fotos camello\DSCN5029.JPG">
            <a:extLst>
              <a:ext uri="{FF2B5EF4-FFF2-40B4-BE49-F238E27FC236}">
                <a16:creationId xmlns:a16="http://schemas.microsoft.com/office/drawing/2014/main" id="{DE064BD4-3B7A-46EF-AA12-B196004319B2}"/>
              </a:ext>
            </a:extLst>
          </p:cNvPr>
          <p:cNvPicPr/>
          <p:nvPr/>
        </p:nvPicPr>
        <p:blipFill>
          <a:blip r:embed="rId3" cstate="print"/>
          <a:srcRect/>
          <a:stretch>
            <a:fillRect/>
          </a:stretch>
        </p:blipFill>
        <p:spPr bwMode="auto">
          <a:xfrm>
            <a:off x="721288" y="2951839"/>
            <a:ext cx="3607644" cy="1799590"/>
          </a:xfrm>
          <a:prstGeom prst="rect">
            <a:avLst/>
          </a:prstGeom>
          <a:noFill/>
          <a:ln w="9525">
            <a:noFill/>
            <a:miter lim="800000"/>
            <a:headEnd/>
            <a:tailEnd/>
          </a:ln>
        </p:spPr>
      </p:pic>
      <p:pic>
        <p:nvPicPr>
          <p:cNvPr id="34" name="Imagen 33" descr="C:\Users\Fernando\Desktop\fotos camello\DSCN5037.JPG">
            <a:extLst>
              <a:ext uri="{FF2B5EF4-FFF2-40B4-BE49-F238E27FC236}">
                <a16:creationId xmlns:a16="http://schemas.microsoft.com/office/drawing/2014/main" id="{CF6E7D82-D3FB-4764-B2CC-4C0E877CFD99}"/>
              </a:ext>
            </a:extLst>
          </p:cNvPr>
          <p:cNvPicPr/>
          <p:nvPr/>
        </p:nvPicPr>
        <p:blipFill>
          <a:blip r:embed="rId4" cstate="print"/>
          <a:srcRect/>
          <a:stretch>
            <a:fillRect/>
          </a:stretch>
        </p:blipFill>
        <p:spPr bwMode="auto">
          <a:xfrm>
            <a:off x="4896802" y="2947988"/>
            <a:ext cx="3656889" cy="1799590"/>
          </a:xfrm>
          <a:prstGeom prst="rect">
            <a:avLst/>
          </a:prstGeom>
          <a:noFill/>
          <a:ln w="9525">
            <a:noFill/>
            <a:miter lim="800000"/>
            <a:headEnd/>
            <a:tailEnd/>
          </a:ln>
        </p:spPr>
      </p:pic>
      <p:pic>
        <p:nvPicPr>
          <p:cNvPr id="35" name="Imagen 34" descr="C:\Users\Fernando\Desktop\fotos camello\DSCN5054.JPG">
            <a:extLst>
              <a:ext uri="{FF2B5EF4-FFF2-40B4-BE49-F238E27FC236}">
                <a16:creationId xmlns:a16="http://schemas.microsoft.com/office/drawing/2014/main" id="{5292DC7C-B069-4C86-9837-CC3347303B91}"/>
              </a:ext>
            </a:extLst>
          </p:cNvPr>
          <p:cNvPicPr/>
          <p:nvPr/>
        </p:nvPicPr>
        <p:blipFill>
          <a:blip r:embed="rId5" cstate="print"/>
          <a:srcRect/>
          <a:stretch>
            <a:fillRect/>
          </a:stretch>
        </p:blipFill>
        <p:spPr bwMode="auto">
          <a:xfrm>
            <a:off x="721288" y="4981250"/>
            <a:ext cx="3607644" cy="1799590"/>
          </a:xfrm>
          <a:prstGeom prst="rect">
            <a:avLst/>
          </a:prstGeom>
          <a:noFill/>
          <a:ln w="9525">
            <a:noFill/>
            <a:miter lim="800000"/>
            <a:headEnd/>
            <a:tailEnd/>
          </a:ln>
        </p:spPr>
      </p:pic>
      <p:pic>
        <p:nvPicPr>
          <p:cNvPr id="2" name="Imagen 1">
            <a:extLst>
              <a:ext uri="{FF2B5EF4-FFF2-40B4-BE49-F238E27FC236}">
                <a16:creationId xmlns:a16="http://schemas.microsoft.com/office/drawing/2014/main" id="{9B0C957F-940F-4F58-9EFC-DAE1CFFEF625}"/>
              </a:ext>
            </a:extLst>
          </p:cNvPr>
          <p:cNvPicPr>
            <a:picLocks noChangeAspect="1"/>
          </p:cNvPicPr>
          <p:nvPr/>
        </p:nvPicPr>
        <p:blipFill rotWithShape="1">
          <a:blip r:embed="rId6"/>
          <a:srcRect l="35032" t="24346" r="27278" b="41266"/>
          <a:stretch/>
        </p:blipFill>
        <p:spPr>
          <a:xfrm>
            <a:off x="4896801" y="4977398"/>
            <a:ext cx="3656889" cy="1799590"/>
          </a:xfrm>
          <a:prstGeom prst="rect">
            <a:avLst/>
          </a:prstGeom>
        </p:spPr>
      </p:pic>
      <p:pic>
        <p:nvPicPr>
          <p:cNvPr id="3" name="Imagen 2">
            <a:extLst>
              <a:ext uri="{FF2B5EF4-FFF2-40B4-BE49-F238E27FC236}">
                <a16:creationId xmlns:a16="http://schemas.microsoft.com/office/drawing/2014/main" id="{52B0BDA8-FDDD-4D6C-8BC2-CAC81A63B60F}"/>
              </a:ext>
            </a:extLst>
          </p:cNvPr>
          <p:cNvPicPr>
            <a:picLocks noChangeAspect="1"/>
          </p:cNvPicPr>
          <p:nvPr/>
        </p:nvPicPr>
        <p:blipFill rotWithShape="1">
          <a:blip r:embed="rId7"/>
          <a:srcRect l="38355" t="31223" r="31106" b="39182"/>
          <a:stretch/>
        </p:blipFill>
        <p:spPr>
          <a:xfrm>
            <a:off x="5030723" y="879105"/>
            <a:ext cx="3522968" cy="1796337"/>
          </a:xfrm>
          <a:prstGeom prst="rect">
            <a:avLst/>
          </a:prstGeom>
        </p:spPr>
      </p:pic>
      <p:pic>
        <p:nvPicPr>
          <p:cNvPr id="4" name="Imagen 3">
            <a:extLst>
              <a:ext uri="{FF2B5EF4-FFF2-40B4-BE49-F238E27FC236}">
                <a16:creationId xmlns:a16="http://schemas.microsoft.com/office/drawing/2014/main" id="{62018C2F-5507-4D58-830D-D88A6C28F263}"/>
              </a:ext>
            </a:extLst>
          </p:cNvPr>
          <p:cNvPicPr>
            <a:picLocks noChangeAspect="1"/>
          </p:cNvPicPr>
          <p:nvPr/>
        </p:nvPicPr>
        <p:blipFill rotWithShape="1">
          <a:blip r:embed="rId8"/>
          <a:srcRect l="35506" t="30549" r="28228" b="15949"/>
          <a:stretch/>
        </p:blipFill>
        <p:spPr>
          <a:xfrm>
            <a:off x="8780371" y="5075176"/>
            <a:ext cx="3411629" cy="1701813"/>
          </a:xfrm>
          <a:prstGeom prst="rect">
            <a:avLst/>
          </a:prstGeom>
        </p:spPr>
      </p:pic>
    </p:spTree>
    <p:extLst>
      <p:ext uri="{BB962C8B-B14F-4D97-AF65-F5344CB8AC3E}">
        <p14:creationId xmlns:p14="http://schemas.microsoft.com/office/powerpoint/2010/main" val="1783254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655610"/>
            <a:ext cx="8298180" cy="1323439"/>
          </a:xfrm>
          <a:prstGeom prst="rect">
            <a:avLst/>
          </a:prstGeom>
          <a:noFill/>
        </p:spPr>
        <p:txBody>
          <a:bodyPr wrap="square" rtlCol="0">
            <a:spAutoFit/>
          </a:bodyPr>
          <a:lstStyle/>
          <a:p>
            <a:pPr algn="ctr"/>
            <a:r>
              <a:rPr lang="es-EC" sz="4800" b="1" dirty="0">
                <a:solidFill>
                  <a:srgbClr val="002060"/>
                </a:solidFill>
              </a:rPr>
              <a:t>RESUMEN</a:t>
            </a:r>
          </a:p>
          <a:p>
            <a:pPr algn="ctr"/>
            <a:endParaRPr lang="es-EC" sz="3200" b="1" dirty="0">
              <a:solidFill>
                <a:srgbClr val="002060"/>
              </a:solidFill>
            </a:endParaRPr>
          </a:p>
        </p:txBody>
      </p:sp>
      <p:sp>
        <p:nvSpPr>
          <p:cNvPr id="5" name="CuadroTexto 4">
            <a:extLst>
              <a:ext uri="{FF2B5EF4-FFF2-40B4-BE49-F238E27FC236}">
                <a16:creationId xmlns:a16="http://schemas.microsoft.com/office/drawing/2014/main" id="{1B4CAC13-F726-4807-85ED-D77C89E707D3}"/>
              </a:ext>
            </a:extLst>
          </p:cNvPr>
          <p:cNvSpPr txBox="1"/>
          <p:nvPr/>
        </p:nvSpPr>
        <p:spPr>
          <a:xfrm>
            <a:off x="1142999" y="1737360"/>
            <a:ext cx="10811933" cy="4031873"/>
          </a:xfrm>
          <a:prstGeom prst="rect">
            <a:avLst/>
          </a:prstGeom>
          <a:noFill/>
        </p:spPr>
        <p:txBody>
          <a:bodyPr wrap="square" rtlCol="0">
            <a:spAutoFit/>
          </a:bodyPr>
          <a:lstStyle/>
          <a:p>
            <a:pPr marL="457200" indent="-457200">
              <a:buFont typeface="Wingdings" panose="05000000000000000000" pitchFamily="2" charset="2"/>
              <a:buChar char="ü"/>
            </a:pPr>
            <a:r>
              <a:rPr lang="es-EC" sz="3200" b="1" dirty="0">
                <a:solidFill>
                  <a:srgbClr val="002060"/>
                </a:solidFill>
              </a:rPr>
              <a:t>INTRODUCCIÓN</a:t>
            </a:r>
          </a:p>
          <a:p>
            <a:pPr marL="457200" indent="-457200">
              <a:buFont typeface="Wingdings" panose="05000000000000000000" pitchFamily="2" charset="2"/>
              <a:buChar char="ü"/>
            </a:pPr>
            <a:r>
              <a:rPr lang="es-EC" sz="3200" b="1" dirty="0">
                <a:solidFill>
                  <a:srgbClr val="002060"/>
                </a:solidFill>
              </a:rPr>
              <a:t>UBICACIÓN DEL ÁREA DE ESTUDIO</a:t>
            </a:r>
          </a:p>
          <a:p>
            <a:pPr marL="457200" indent="-457200">
              <a:buFont typeface="Wingdings" panose="05000000000000000000" pitchFamily="2" charset="2"/>
              <a:buChar char="ü"/>
            </a:pPr>
            <a:r>
              <a:rPr lang="es-EC" sz="3200" b="1" dirty="0">
                <a:solidFill>
                  <a:srgbClr val="002060"/>
                </a:solidFill>
              </a:rPr>
              <a:t>DESCRIPCIÓN DE LAS INSTALACIONES</a:t>
            </a:r>
          </a:p>
          <a:p>
            <a:pPr marL="457200" indent="-457200">
              <a:buFont typeface="Wingdings" panose="05000000000000000000" pitchFamily="2" charset="2"/>
              <a:buChar char="ü"/>
            </a:pPr>
            <a:r>
              <a:rPr lang="es-EC" sz="3200" b="1" dirty="0">
                <a:solidFill>
                  <a:srgbClr val="002060"/>
                </a:solidFill>
              </a:rPr>
              <a:t>MARCO TEÓRICO </a:t>
            </a:r>
          </a:p>
          <a:p>
            <a:pPr marL="457200" indent="-457200">
              <a:buFont typeface="Wingdings" panose="05000000000000000000" pitchFamily="2" charset="2"/>
              <a:buChar char="ü"/>
            </a:pPr>
            <a:r>
              <a:rPr lang="es-EC" sz="3200" b="1" dirty="0">
                <a:solidFill>
                  <a:srgbClr val="002060"/>
                </a:solidFill>
              </a:rPr>
              <a:t>AUDITORÍA AMBIENTAL DE CUMPLIMIENTO AL PMA 15-BAE “PAQUISHA”</a:t>
            </a:r>
          </a:p>
          <a:p>
            <a:pPr marL="457200" indent="-457200">
              <a:buFont typeface="Wingdings" panose="05000000000000000000" pitchFamily="2" charset="2"/>
              <a:buChar char="ü"/>
            </a:pPr>
            <a:r>
              <a:rPr lang="es-EC" sz="3200" b="1" dirty="0">
                <a:solidFill>
                  <a:srgbClr val="002060"/>
                </a:solidFill>
              </a:rPr>
              <a:t>CONCLUSIONES Y RECOMENDACIONES</a:t>
            </a:r>
          </a:p>
          <a:p>
            <a:pPr marL="457200" indent="-457200">
              <a:buFont typeface="Wingdings" panose="05000000000000000000" pitchFamily="2" charset="2"/>
              <a:buChar char="ü"/>
            </a:pPr>
            <a:endParaRPr lang="es-EC" sz="3200" b="1" dirty="0">
              <a:solidFill>
                <a:srgbClr val="002060"/>
              </a:solidFill>
            </a:endParaRPr>
          </a:p>
        </p:txBody>
      </p:sp>
    </p:spTree>
    <p:extLst>
      <p:ext uri="{BB962C8B-B14F-4D97-AF65-F5344CB8AC3E}">
        <p14:creationId xmlns:p14="http://schemas.microsoft.com/office/powerpoint/2010/main" val="1815808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3">
            <a:extLst>
              <a:ext uri="{FF2B5EF4-FFF2-40B4-BE49-F238E27FC236}">
                <a16:creationId xmlns:a16="http://schemas.microsoft.com/office/drawing/2014/main" id="{14B65B11-AE50-4EB6-B749-C6541CA9D612}"/>
              </a:ext>
            </a:extLst>
          </p:cNvPr>
          <p:cNvSpPr txBox="1">
            <a:spLocks/>
          </p:cNvSpPr>
          <p:nvPr/>
        </p:nvSpPr>
        <p:spPr>
          <a:xfrm>
            <a:off x="1794931" y="77160"/>
            <a:ext cx="7992535" cy="5688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200" b="1" u="sng">
                <a:solidFill>
                  <a:srgbClr val="002060"/>
                </a:solidFill>
                <a:latin typeface="+mn-lt"/>
              </a:rPr>
              <a:t>DESCRIPCIÓN DE LAS INSTALACIONES</a:t>
            </a:r>
            <a:endParaRPr lang="es-EC" sz="3200" b="1" u="sng" dirty="0">
              <a:solidFill>
                <a:srgbClr val="002060"/>
              </a:solidFill>
              <a:latin typeface="+mn-lt"/>
            </a:endParaRPr>
          </a:p>
        </p:txBody>
      </p:sp>
      <p:sp>
        <p:nvSpPr>
          <p:cNvPr id="60" name="Título 3">
            <a:extLst>
              <a:ext uri="{FF2B5EF4-FFF2-40B4-BE49-F238E27FC236}">
                <a16:creationId xmlns:a16="http://schemas.microsoft.com/office/drawing/2014/main" id="{72A5476A-E69B-444D-AC56-A6FD3852A812}"/>
              </a:ext>
            </a:extLst>
          </p:cNvPr>
          <p:cNvSpPr txBox="1">
            <a:spLocks/>
          </p:cNvSpPr>
          <p:nvPr/>
        </p:nvSpPr>
        <p:spPr>
          <a:xfrm>
            <a:off x="6491111" y="646033"/>
            <a:ext cx="5361319" cy="374534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800" b="1" u="sng" dirty="0">
                <a:solidFill>
                  <a:srgbClr val="002060"/>
                </a:solidFill>
                <a:latin typeface="+mn-lt"/>
              </a:rPr>
              <a:t>ALMACENAMIENTO TEMPORAL DE DESECHOS SÓLIDOS</a:t>
            </a:r>
          </a:p>
          <a:p>
            <a:pPr marL="342900" indent="-342900" algn="just">
              <a:buFont typeface="Wingdings" panose="05000000000000000000" pitchFamily="2" charset="2"/>
              <a:buChar char="ü"/>
            </a:pPr>
            <a:endParaRPr lang="es-EC" sz="2800" dirty="0">
              <a:solidFill>
                <a:srgbClr val="002060"/>
              </a:solidFill>
              <a:latin typeface="+mn-lt"/>
            </a:endParaRPr>
          </a:p>
          <a:p>
            <a:pPr marL="342900" lvl="0" indent="-342900" algn="just">
              <a:buFont typeface="Wingdings" panose="05000000000000000000" pitchFamily="2" charset="2"/>
              <a:buChar char="ü"/>
            </a:pPr>
            <a:r>
              <a:rPr lang="es-ES" sz="2000" b="1" dirty="0">
                <a:solidFill>
                  <a:srgbClr val="002060"/>
                </a:solidFill>
                <a:latin typeface="+mn-lt"/>
              </a:rPr>
              <a:t>SE DIPONE DE VARIOS SITIOS.</a:t>
            </a:r>
          </a:p>
          <a:p>
            <a:pPr marL="342900" lvl="0" indent="-342900" algn="just">
              <a:buFont typeface="Wingdings" panose="05000000000000000000" pitchFamily="2" charset="2"/>
              <a:buChar char="ü"/>
            </a:pPr>
            <a:r>
              <a:rPr lang="es-ES" sz="2000" b="1" dirty="0">
                <a:solidFill>
                  <a:srgbClr val="002060"/>
                </a:solidFill>
                <a:latin typeface="+mn-lt"/>
              </a:rPr>
              <a:t>SIN CUBIERTA NI PISO IMPERMEABLE NI BARRERA DE CONTENCIÓN.</a:t>
            </a:r>
          </a:p>
          <a:p>
            <a:pPr marL="342900" indent="-342900" algn="just">
              <a:buFont typeface="Wingdings" panose="05000000000000000000" pitchFamily="2" charset="2"/>
              <a:buChar char="ü"/>
            </a:pPr>
            <a:r>
              <a:rPr lang="es-EC" sz="2000" b="1" dirty="0">
                <a:solidFill>
                  <a:srgbClr val="002060"/>
                </a:solidFill>
                <a:latin typeface="+mn-lt"/>
              </a:rPr>
              <a:t>PRESENCIA DE GANADO VACUNO EN LOS SITIOS.</a:t>
            </a:r>
          </a:p>
          <a:p>
            <a:pPr marL="342900" indent="-342900" algn="just">
              <a:buFont typeface="Wingdings" panose="05000000000000000000" pitchFamily="2" charset="2"/>
              <a:buChar char="ü"/>
            </a:pPr>
            <a:r>
              <a:rPr lang="es-EC" sz="2000" b="1" dirty="0">
                <a:solidFill>
                  <a:srgbClr val="002060"/>
                </a:solidFill>
                <a:latin typeface="+mn-lt"/>
              </a:rPr>
              <a:t>SEÑALÉTICA PARCIALIZADA EN LAS DIFERENTES ÁREAS. NO CUMPLE CON NORMATIVA DE SEGURIDAD INDUSTRIAL.</a:t>
            </a:r>
          </a:p>
          <a:p>
            <a:pPr marL="342900" indent="-342900" algn="just">
              <a:buFont typeface="Wingdings" panose="05000000000000000000" pitchFamily="2" charset="2"/>
              <a:buChar char="ü"/>
            </a:pPr>
            <a:endParaRPr lang="es-EC" sz="1800" b="1" dirty="0">
              <a:solidFill>
                <a:srgbClr val="002060"/>
              </a:solidFill>
              <a:latin typeface="+mn-lt"/>
            </a:endParaRPr>
          </a:p>
          <a:p>
            <a:pPr algn="just"/>
            <a:r>
              <a:rPr lang="es-ES" sz="1800" dirty="0">
                <a:solidFill>
                  <a:srgbClr val="002060"/>
                </a:solidFill>
                <a:latin typeface="+mn-lt"/>
              </a:rPr>
              <a:t>	</a:t>
            </a:r>
          </a:p>
          <a:p>
            <a:pPr lvl="0" algn="just">
              <a:lnSpc>
                <a:spcPct val="100000"/>
              </a:lnSpc>
              <a:spcBef>
                <a:spcPts val="0"/>
              </a:spcBef>
            </a:pPr>
            <a:r>
              <a:rPr lang="es-ES" sz="1800" dirty="0">
                <a:solidFill>
                  <a:srgbClr val="002060"/>
                </a:solidFill>
                <a:latin typeface="Calibri" panose="020F0502020204030204"/>
                <a:ea typeface="+mn-ea"/>
                <a:cs typeface="+mn-cs"/>
              </a:rPr>
              <a:t>	</a:t>
            </a:r>
            <a:endParaRPr lang="es-EC" sz="1800" dirty="0">
              <a:solidFill>
                <a:srgbClr val="002060"/>
              </a:solidFill>
              <a:latin typeface="+mn-lt"/>
            </a:endParaRPr>
          </a:p>
          <a:p>
            <a:pPr algn="just"/>
            <a:endParaRPr lang="es-EC" sz="1800" b="1" dirty="0">
              <a:solidFill>
                <a:srgbClr val="002060"/>
              </a:solidFill>
              <a:latin typeface="+mn-lt"/>
            </a:endParaRPr>
          </a:p>
        </p:txBody>
      </p:sp>
      <p:pic>
        <p:nvPicPr>
          <p:cNvPr id="40" name="Imagen 39" descr="C:\Users\Fernando\Desktop\fotos camello\DSCN5022.JPG">
            <a:extLst>
              <a:ext uri="{FF2B5EF4-FFF2-40B4-BE49-F238E27FC236}">
                <a16:creationId xmlns:a16="http://schemas.microsoft.com/office/drawing/2014/main" id="{E58C21A5-71EB-4100-9C80-B6DA6F136970}"/>
              </a:ext>
            </a:extLst>
          </p:cNvPr>
          <p:cNvPicPr/>
          <p:nvPr/>
        </p:nvPicPr>
        <p:blipFill>
          <a:blip r:embed="rId2" cstate="print"/>
          <a:srcRect/>
          <a:stretch>
            <a:fillRect/>
          </a:stretch>
        </p:blipFill>
        <p:spPr bwMode="auto">
          <a:xfrm>
            <a:off x="644451" y="784028"/>
            <a:ext cx="2398395" cy="1799590"/>
          </a:xfrm>
          <a:prstGeom prst="rect">
            <a:avLst/>
          </a:prstGeom>
          <a:noFill/>
          <a:ln w="9525">
            <a:noFill/>
            <a:miter lim="800000"/>
            <a:headEnd/>
            <a:tailEnd/>
          </a:ln>
        </p:spPr>
      </p:pic>
      <p:pic>
        <p:nvPicPr>
          <p:cNvPr id="41" name="Imagen 40" descr="C:\Users\Fernando\Desktop\fotos camello\DSCN5021.JPG">
            <a:extLst>
              <a:ext uri="{FF2B5EF4-FFF2-40B4-BE49-F238E27FC236}">
                <a16:creationId xmlns:a16="http://schemas.microsoft.com/office/drawing/2014/main" id="{EB0A4D2D-59E5-48F4-A44A-28048D4BA778}"/>
              </a:ext>
            </a:extLst>
          </p:cNvPr>
          <p:cNvPicPr/>
          <p:nvPr/>
        </p:nvPicPr>
        <p:blipFill>
          <a:blip r:embed="rId3" cstate="print"/>
          <a:srcRect/>
          <a:stretch>
            <a:fillRect/>
          </a:stretch>
        </p:blipFill>
        <p:spPr bwMode="auto">
          <a:xfrm>
            <a:off x="3392802" y="784028"/>
            <a:ext cx="2398395" cy="1799590"/>
          </a:xfrm>
          <a:prstGeom prst="rect">
            <a:avLst/>
          </a:prstGeom>
          <a:noFill/>
          <a:ln w="9525">
            <a:noFill/>
            <a:miter lim="800000"/>
            <a:headEnd/>
            <a:tailEnd/>
          </a:ln>
        </p:spPr>
      </p:pic>
      <p:pic>
        <p:nvPicPr>
          <p:cNvPr id="42" name="Imagen 41" descr="C:\Users\Fernando\Desktop\fotos camello\DSCN5080.JPG">
            <a:extLst>
              <a:ext uri="{FF2B5EF4-FFF2-40B4-BE49-F238E27FC236}">
                <a16:creationId xmlns:a16="http://schemas.microsoft.com/office/drawing/2014/main" id="{7BE9EBE1-C9E8-447C-B997-8AD2FF0B773F}"/>
              </a:ext>
            </a:extLst>
          </p:cNvPr>
          <p:cNvPicPr/>
          <p:nvPr/>
        </p:nvPicPr>
        <p:blipFill>
          <a:blip r:embed="rId4" cstate="print"/>
          <a:srcRect/>
          <a:stretch>
            <a:fillRect/>
          </a:stretch>
        </p:blipFill>
        <p:spPr bwMode="auto">
          <a:xfrm>
            <a:off x="644451" y="2864776"/>
            <a:ext cx="2398395" cy="1799590"/>
          </a:xfrm>
          <a:prstGeom prst="rect">
            <a:avLst/>
          </a:prstGeom>
          <a:noFill/>
          <a:ln w="9525">
            <a:noFill/>
            <a:miter lim="800000"/>
            <a:headEnd/>
            <a:tailEnd/>
          </a:ln>
        </p:spPr>
      </p:pic>
      <p:pic>
        <p:nvPicPr>
          <p:cNvPr id="43" name="Imagen 42" descr="C:\Users\Fernando\Desktop\fotos camello\DSCN5089.JPG">
            <a:extLst>
              <a:ext uri="{FF2B5EF4-FFF2-40B4-BE49-F238E27FC236}">
                <a16:creationId xmlns:a16="http://schemas.microsoft.com/office/drawing/2014/main" id="{7D79FAE7-DD3D-4590-9A29-63FA52635401}"/>
              </a:ext>
            </a:extLst>
          </p:cNvPr>
          <p:cNvPicPr/>
          <p:nvPr/>
        </p:nvPicPr>
        <p:blipFill>
          <a:blip r:embed="rId5" cstate="print"/>
          <a:srcRect/>
          <a:stretch>
            <a:fillRect/>
          </a:stretch>
        </p:blipFill>
        <p:spPr bwMode="auto">
          <a:xfrm>
            <a:off x="3392801" y="2864776"/>
            <a:ext cx="2398395" cy="1799590"/>
          </a:xfrm>
          <a:prstGeom prst="rect">
            <a:avLst/>
          </a:prstGeom>
          <a:noFill/>
          <a:ln w="9525">
            <a:noFill/>
            <a:miter lim="800000"/>
            <a:headEnd/>
            <a:tailEnd/>
          </a:ln>
        </p:spPr>
      </p:pic>
      <p:pic>
        <p:nvPicPr>
          <p:cNvPr id="44" name="Imagen 43" descr="C:\Users\Fernando\Desktop\fotos camello\DSCN5098.JPG">
            <a:extLst>
              <a:ext uri="{FF2B5EF4-FFF2-40B4-BE49-F238E27FC236}">
                <a16:creationId xmlns:a16="http://schemas.microsoft.com/office/drawing/2014/main" id="{AD70441B-12F1-4615-B0CA-A16DA6BC2F03}"/>
              </a:ext>
            </a:extLst>
          </p:cNvPr>
          <p:cNvPicPr/>
          <p:nvPr/>
        </p:nvPicPr>
        <p:blipFill>
          <a:blip r:embed="rId6" cstate="print"/>
          <a:srcRect/>
          <a:stretch>
            <a:fillRect/>
          </a:stretch>
        </p:blipFill>
        <p:spPr bwMode="auto">
          <a:xfrm>
            <a:off x="639297" y="4945524"/>
            <a:ext cx="2398395" cy="1799590"/>
          </a:xfrm>
          <a:prstGeom prst="rect">
            <a:avLst/>
          </a:prstGeom>
          <a:noFill/>
          <a:ln w="9525">
            <a:noFill/>
            <a:miter lim="800000"/>
            <a:headEnd/>
            <a:tailEnd/>
          </a:ln>
        </p:spPr>
      </p:pic>
      <p:pic>
        <p:nvPicPr>
          <p:cNvPr id="45" name="Imagen 44">
            <a:extLst>
              <a:ext uri="{FF2B5EF4-FFF2-40B4-BE49-F238E27FC236}">
                <a16:creationId xmlns:a16="http://schemas.microsoft.com/office/drawing/2014/main" id="{68D1168E-3F1D-4A0E-81A0-C6172DFB6069}"/>
              </a:ext>
            </a:extLst>
          </p:cNvPr>
          <p:cNvPicPr>
            <a:picLocks noChangeAspect="1"/>
          </p:cNvPicPr>
          <p:nvPr/>
        </p:nvPicPr>
        <p:blipFill rotWithShape="1">
          <a:blip r:embed="rId7"/>
          <a:srcRect l="35556" t="47736" r="26204" b="15062"/>
          <a:stretch/>
        </p:blipFill>
        <p:spPr>
          <a:xfrm>
            <a:off x="3392801" y="4945524"/>
            <a:ext cx="2398395" cy="1799590"/>
          </a:xfrm>
          <a:prstGeom prst="rect">
            <a:avLst/>
          </a:prstGeom>
        </p:spPr>
      </p:pic>
      <p:pic>
        <p:nvPicPr>
          <p:cNvPr id="5" name="Imagen 4">
            <a:extLst>
              <a:ext uri="{FF2B5EF4-FFF2-40B4-BE49-F238E27FC236}">
                <a16:creationId xmlns:a16="http://schemas.microsoft.com/office/drawing/2014/main" id="{46684CEA-F774-4B49-B3EB-743709A7C2F2}"/>
              </a:ext>
            </a:extLst>
          </p:cNvPr>
          <p:cNvPicPr>
            <a:picLocks noChangeAspect="1"/>
          </p:cNvPicPr>
          <p:nvPr/>
        </p:nvPicPr>
        <p:blipFill rotWithShape="1">
          <a:blip r:embed="rId8"/>
          <a:srcRect l="34907" t="41772" r="26111" b="20494"/>
          <a:stretch/>
        </p:blipFill>
        <p:spPr>
          <a:xfrm>
            <a:off x="6855978" y="4104818"/>
            <a:ext cx="4979970" cy="2640296"/>
          </a:xfrm>
          <a:prstGeom prst="rect">
            <a:avLst/>
          </a:prstGeom>
        </p:spPr>
      </p:pic>
    </p:spTree>
    <p:extLst>
      <p:ext uri="{BB962C8B-B14F-4D97-AF65-F5344CB8AC3E}">
        <p14:creationId xmlns:p14="http://schemas.microsoft.com/office/powerpoint/2010/main" val="2685644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136318"/>
            <a:ext cx="8298180" cy="1323439"/>
          </a:xfrm>
          <a:prstGeom prst="rect">
            <a:avLst/>
          </a:prstGeom>
          <a:noFill/>
        </p:spPr>
        <p:txBody>
          <a:bodyPr wrap="square" rtlCol="0">
            <a:spAutoFit/>
          </a:bodyPr>
          <a:lstStyle/>
          <a:p>
            <a:pPr algn="ctr"/>
            <a:r>
              <a:rPr lang="es-EC" sz="4800" b="1" dirty="0">
                <a:solidFill>
                  <a:srgbClr val="002060"/>
                </a:solidFill>
              </a:rPr>
              <a:t>MARCO TEÓRICO</a:t>
            </a:r>
          </a:p>
          <a:p>
            <a:pPr algn="ctr"/>
            <a:endParaRPr lang="es-EC" sz="3200" b="1" dirty="0">
              <a:solidFill>
                <a:srgbClr val="002060"/>
              </a:solidFill>
            </a:endParaRPr>
          </a:p>
        </p:txBody>
      </p:sp>
      <p:sp>
        <p:nvSpPr>
          <p:cNvPr id="5" name="CuadroTexto 4">
            <a:extLst>
              <a:ext uri="{FF2B5EF4-FFF2-40B4-BE49-F238E27FC236}">
                <a16:creationId xmlns:a16="http://schemas.microsoft.com/office/drawing/2014/main" id="{1B4CAC13-F726-4807-85ED-D77C89E707D3}"/>
              </a:ext>
            </a:extLst>
          </p:cNvPr>
          <p:cNvSpPr txBox="1"/>
          <p:nvPr/>
        </p:nvSpPr>
        <p:spPr>
          <a:xfrm>
            <a:off x="1143000" y="901974"/>
            <a:ext cx="10309860" cy="830997"/>
          </a:xfrm>
          <a:prstGeom prst="rect">
            <a:avLst/>
          </a:prstGeom>
          <a:noFill/>
        </p:spPr>
        <p:txBody>
          <a:bodyPr wrap="square" rtlCol="0">
            <a:spAutoFit/>
          </a:bodyPr>
          <a:lstStyle/>
          <a:p>
            <a:r>
              <a:rPr lang="es-EC" sz="2400" b="1" u="sng" dirty="0">
                <a:solidFill>
                  <a:srgbClr val="002060"/>
                </a:solidFill>
              </a:rPr>
              <a:t>MARCO LEGAL AMBIENTAL.-</a:t>
            </a:r>
          </a:p>
          <a:p>
            <a:pPr marL="457200" indent="-457200">
              <a:buFont typeface="Wingdings" panose="05000000000000000000" pitchFamily="2" charset="2"/>
              <a:buChar char="ü"/>
            </a:pPr>
            <a:endParaRPr lang="es-EC" sz="2400" b="1" dirty="0">
              <a:solidFill>
                <a:srgbClr val="002060"/>
              </a:solidFill>
            </a:endParaRPr>
          </a:p>
        </p:txBody>
      </p:sp>
      <p:graphicFrame>
        <p:nvGraphicFramePr>
          <p:cNvPr id="7" name="Tabla 6">
            <a:extLst>
              <a:ext uri="{FF2B5EF4-FFF2-40B4-BE49-F238E27FC236}">
                <a16:creationId xmlns:a16="http://schemas.microsoft.com/office/drawing/2014/main" id="{3F51EFCE-9CB4-4C82-BDCE-FE4221E7C0E4}"/>
              </a:ext>
            </a:extLst>
          </p:cNvPr>
          <p:cNvGraphicFramePr>
            <a:graphicFrameLocks noGrp="1"/>
          </p:cNvGraphicFramePr>
          <p:nvPr>
            <p:extLst>
              <p:ext uri="{D42A27DB-BD31-4B8C-83A1-F6EECF244321}">
                <p14:modId xmlns:p14="http://schemas.microsoft.com/office/powerpoint/2010/main" val="645742206"/>
              </p:ext>
            </p:extLst>
          </p:nvPr>
        </p:nvGraphicFramePr>
        <p:xfrm>
          <a:off x="115710" y="1306183"/>
          <a:ext cx="8046156" cy="5566976"/>
        </p:xfrm>
        <a:graphic>
          <a:graphicData uri="http://schemas.openxmlformats.org/drawingml/2006/table">
            <a:tbl>
              <a:tblPr firstRow="1" firstCol="1" bandRow="1"/>
              <a:tblGrid>
                <a:gridCol w="472668">
                  <a:extLst>
                    <a:ext uri="{9D8B030D-6E8A-4147-A177-3AD203B41FA5}">
                      <a16:colId xmlns:a16="http://schemas.microsoft.com/office/drawing/2014/main" val="1238125702"/>
                    </a:ext>
                  </a:extLst>
                </a:gridCol>
                <a:gridCol w="4641443">
                  <a:extLst>
                    <a:ext uri="{9D8B030D-6E8A-4147-A177-3AD203B41FA5}">
                      <a16:colId xmlns:a16="http://schemas.microsoft.com/office/drawing/2014/main" val="2074394651"/>
                    </a:ext>
                  </a:extLst>
                </a:gridCol>
                <a:gridCol w="2932045">
                  <a:extLst>
                    <a:ext uri="{9D8B030D-6E8A-4147-A177-3AD203B41FA5}">
                      <a16:colId xmlns:a16="http://schemas.microsoft.com/office/drawing/2014/main" val="3622273294"/>
                    </a:ext>
                  </a:extLst>
                </a:gridCol>
              </a:tblGrid>
              <a:tr h="241132">
                <a:tc>
                  <a:txBody>
                    <a:bodyPr/>
                    <a:lstStyle/>
                    <a:p>
                      <a:pPr algn="ctr">
                        <a:lnSpc>
                          <a:spcPct val="150000"/>
                        </a:lnSpc>
                        <a:spcAft>
                          <a:spcPts val="1000"/>
                        </a:spcAft>
                      </a:pPr>
                      <a:r>
                        <a:rPr lang="es-EC" sz="11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Nº</a:t>
                      </a:r>
                      <a:endParaRPr lang="es-EC"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C"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CUERPO LEGAL</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1000"/>
                        </a:spcAft>
                      </a:pPr>
                      <a:r>
                        <a:rPr lang="es-EC"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DOCUMENTO</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0734094"/>
                  </a:ext>
                </a:extLst>
              </a:tr>
              <a:tr h="241132">
                <a:tc>
                  <a:txBody>
                    <a:bodyPr/>
                    <a:lstStyle/>
                    <a:p>
                      <a:pPr algn="ctr">
                        <a:lnSpc>
                          <a:spcPct val="150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Constitución Política del Ecuador</a:t>
                      </a:r>
                      <a:endParaRPr lang="es-EC"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R.O. Nº 449, 20 de octubre de 2008 </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8570023"/>
                  </a:ext>
                </a:extLst>
              </a:tr>
              <a:tr h="241132">
                <a:tc>
                  <a:txBody>
                    <a:bodyPr/>
                    <a:lstStyle/>
                    <a:p>
                      <a:pPr algn="ctr">
                        <a:lnSpc>
                          <a:spcPct val="150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Ley de Gestión Ambiental (Codificación 19)</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R.O. Nº 418, 10 de septiembre de 2004 </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885719"/>
                  </a:ext>
                </a:extLst>
              </a:tr>
              <a:tr h="241132">
                <a:tc>
                  <a:txBody>
                    <a:bodyPr/>
                    <a:lstStyle/>
                    <a:p>
                      <a:pPr algn="ctr">
                        <a:lnSpc>
                          <a:spcPct val="150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Ley de Prevención y Control de la Contaminación Ambiental </a:t>
                      </a:r>
                      <a:endParaRPr lang="es-EC"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R.O. Nº 418, 10 de septiembre de 2004 </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5729685"/>
                  </a:ext>
                </a:extLst>
              </a:tr>
              <a:tr h="241132">
                <a:tc>
                  <a:txBody>
                    <a:bodyPr/>
                    <a:lstStyle/>
                    <a:p>
                      <a:pPr algn="ctr">
                        <a:lnSpc>
                          <a:spcPct val="150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Ley Orgánica de Salud</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R.O. Nº 423, 22 de diciembre de 2006 </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8339207"/>
                  </a:ext>
                </a:extLst>
              </a:tr>
              <a:tr h="369735">
                <a:tc>
                  <a:txBody>
                    <a:bodyPr/>
                    <a:lstStyle/>
                    <a:p>
                      <a:pPr algn="ctr">
                        <a:lnSpc>
                          <a:spcPct val="150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Código Orgánico de Organización Territorial, Autonomía y Descentralización (COOTAD)</a:t>
                      </a:r>
                      <a:endParaRPr lang="es-EC"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R.O. Nº 303, 19 de octubre de 2010 </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8843616"/>
                  </a:ext>
                </a:extLst>
              </a:tr>
              <a:tr h="241132">
                <a:tc>
                  <a:txBody>
                    <a:bodyPr/>
                    <a:lstStyle/>
                    <a:p>
                      <a:pPr algn="ctr">
                        <a:lnSpc>
                          <a:spcPct val="150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Ley Orgánica de Recursos Hídricos, Usos y Aprovechamiento del Agua</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R.O. </a:t>
                      </a:r>
                      <a:r>
                        <a:rPr lang="es-EC" sz="1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Nº</a:t>
                      </a: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305, 6 de agosto de 2014</a:t>
                      </a:r>
                      <a:endParaRPr lang="es-EC"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5161518"/>
                  </a:ext>
                </a:extLst>
              </a:tr>
              <a:tr h="401745">
                <a:tc>
                  <a:txBody>
                    <a:bodyPr/>
                    <a:lstStyle/>
                    <a:p>
                      <a:pPr algn="ctr">
                        <a:lnSpc>
                          <a:spcPct val="150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Procedimientos para registro de generadores de desechos peligrosos, gestión de desechos peligrosos y transporte</a:t>
                      </a:r>
                      <a:endParaRPr lang="es-EC"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Acuerdo Ministerial Nº 026, 12 de mayo de 2008</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7611983"/>
                  </a:ext>
                </a:extLst>
              </a:tr>
              <a:tr h="499801">
                <a:tc>
                  <a:txBody>
                    <a:bodyPr/>
                    <a:lstStyle/>
                    <a:p>
                      <a:pPr algn="ctr">
                        <a:lnSpc>
                          <a:spcPct val="150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8</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Texto Unificado de Legislación Secundaria del Ministerio del Ambiente (TULSMA)</a:t>
                      </a:r>
                      <a:endParaRPr lang="es-EC"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R.O. Edición Especial Nº 2, 31 de marzo de 2003 </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Última modificación: 14 de agosto de 2014</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3833717"/>
                  </a:ext>
                </a:extLst>
              </a:tr>
              <a:tr h="401745">
                <a:tc>
                  <a:txBody>
                    <a:bodyPr/>
                    <a:lstStyle/>
                    <a:p>
                      <a:pPr algn="ctr">
                        <a:lnSpc>
                          <a:spcPct val="150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Acuerdo Ministerial </a:t>
                      </a:r>
                      <a:r>
                        <a:rPr lang="es-EC" sz="1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Nº</a:t>
                      </a: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068: Reformas al TULSMA. Libro VI Título I Sistema Único de Manejo Ambiental (SUMA)</a:t>
                      </a:r>
                      <a:endParaRPr lang="es-EC"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R.O. </a:t>
                      </a:r>
                      <a:r>
                        <a:rPr lang="es-EC" sz="1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Nº</a:t>
                      </a: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33, 31 de julio de 2013 </a:t>
                      </a:r>
                      <a:endParaRPr lang="es-EC"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5767384"/>
                  </a:ext>
                </a:extLst>
              </a:tr>
              <a:tr h="299699">
                <a:tc>
                  <a:txBody>
                    <a:bodyPr/>
                    <a:lstStyle/>
                    <a:p>
                      <a:pPr algn="ctr">
                        <a:lnSpc>
                          <a:spcPct val="150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Acuerdo Ministerial </a:t>
                      </a:r>
                      <a:r>
                        <a:rPr lang="es-EC" sz="1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Nº</a:t>
                      </a: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006: Reforma al Título I y IV del TULSMA </a:t>
                      </a:r>
                      <a:endParaRPr lang="es-EC"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18 de febrero de 2014</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4791460"/>
                  </a:ext>
                </a:extLst>
              </a:tr>
              <a:tr h="241132">
                <a:tc>
                  <a:txBody>
                    <a:bodyPr/>
                    <a:lstStyle/>
                    <a:p>
                      <a:pPr algn="ctr">
                        <a:lnSpc>
                          <a:spcPct val="150000"/>
                        </a:lnSpc>
                        <a:spcAft>
                          <a:spcPts val="1000"/>
                        </a:spcAft>
                      </a:pPr>
                      <a:r>
                        <a:rPr lang="es-EC" sz="1100" dirty="0">
                          <a:solidFill>
                            <a:srgbClr val="00206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11</a:t>
                      </a:r>
                      <a:endParaRPr lang="es-EC" sz="1100" dirty="0">
                        <a:solidFill>
                          <a:srgbClr val="00206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dirty="0">
                          <a:solidFill>
                            <a:srgbClr val="00206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Acuerdo Ministerial </a:t>
                      </a:r>
                      <a:r>
                        <a:rPr lang="es-EC" sz="1100" dirty="0" err="1">
                          <a:solidFill>
                            <a:srgbClr val="00206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Nº</a:t>
                      </a:r>
                      <a:r>
                        <a:rPr lang="es-EC" sz="1100" dirty="0">
                          <a:solidFill>
                            <a:srgbClr val="00206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061: Reforma del Libro VI TULSMA </a:t>
                      </a:r>
                      <a:endParaRPr lang="es-EC" sz="1100" dirty="0">
                        <a:solidFill>
                          <a:srgbClr val="00206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dirty="0">
                          <a:solidFill>
                            <a:srgbClr val="00206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R.O. </a:t>
                      </a:r>
                      <a:r>
                        <a:rPr lang="es-EC" sz="1100" dirty="0" err="1">
                          <a:solidFill>
                            <a:srgbClr val="00206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Nº</a:t>
                      </a:r>
                      <a:r>
                        <a:rPr lang="es-EC" sz="1100" dirty="0">
                          <a:solidFill>
                            <a:srgbClr val="00206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316, 4 de mayo de 2015 </a:t>
                      </a:r>
                      <a:endParaRPr lang="es-EC" sz="1100" dirty="0">
                        <a:solidFill>
                          <a:srgbClr val="00206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0279682"/>
                  </a:ext>
                </a:extLst>
              </a:tr>
              <a:tr h="299699">
                <a:tc>
                  <a:txBody>
                    <a:bodyPr/>
                    <a:lstStyle/>
                    <a:p>
                      <a:pPr algn="ctr">
                        <a:lnSpc>
                          <a:spcPct val="150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Norma de Calidad Ambiental: Descarga de Efluentes: Recurso Agua</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TULSMA: Libro VI, Anexo 1</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351521"/>
                  </a:ext>
                </a:extLst>
              </a:tr>
              <a:tr h="241132">
                <a:tc>
                  <a:txBody>
                    <a:bodyPr/>
                    <a:lstStyle/>
                    <a:p>
                      <a:pPr algn="ctr">
                        <a:lnSpc>
                          <a:spcPct val="150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13</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Norma de Calidad Ambiental: Recurso Suelo</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TULSMA: Libro VI, Anexo 2</a:t>
                      </a:r>
                      <a:endParaRPr lang="es-EC"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6138209"/>
                  </a:ext>
                </a:extLst>
              </a:tr>
              <a:tr h="241132">
                <a:tc>
                  <a:txBody>
                    <a:bodyPr/>
                    <a:lstStyle/>
                    <a:p>
                      <a:pPr algn="ctr">
                        <a:lnSpc>
                          <a:spcPct val="150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14</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Norma de Calidad Ambiental: Aire Ambiente</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TULSMA: Libro VI, Anexo 4 </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8926649"/>
                  </a:ext>
                </a:extLst>
              </a:tr>
              <a:tr h="369735">
                <a:tc>
                  <a:txBody>
                    <a:bodyPr/>
                    <a:lstStyle/>
                    <a:p>
                      <a:pPr algn="ctr">
                        <a:lnSpc>
                          <a:spcPct val="150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15</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Norma de Calidad Ambiental: Ruido Ambiente para para fuentes fijas y para vibraciones</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TULSMA: Libro VI, Anexo 5</a:t>
                      </a:r>
                      <a:endParaRPr lang="es-EC"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3353644"/>
                  </a:ext>
                </a:extLst>
              </a:tr>
              <a:tr h="369735">
                <a:tc>
                  <a:txBody>
                    <a:bodyPr/>
                    <a:lstStyle/>
                    <a:p>
                      <a:pPr algn="ctr">
                        <a:lnSpc>
                          <a:spcPct val="150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16</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Norma de Calidad Ambiental: Manejo y Disposición Final de Desechos Sólidos No Peligrosos</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TULSMA: Libro VI, Anexo 6</a:t>
                      </a:r>
                      <a:endParaRPr lang="es-EC"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601448"/>
                  </a:ext>
                </a:extLst>
              </a:tr>
              <a:tr h="369735">
                <a:tc>
                  <a:txBody>
                    <a:bodyPr/>
                    <a:lstStyle/>
                    <a:p>
                      <a:pPr algn="ctr">
                        <a:lnSpc>
                          <a:spcPct val="150000"/>
                        </a:lnSpc>
                        <a:spcAft>
                          <a:spcPts val="1000"/>
                        </a:spcAft>
                      </a:pPr>
                      <a:r>
                        <a:rPr lang="es-EC"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17</a:t>
                      </a:r>
                      <a:endParaRPr lang="es-EC" sz="1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Reglamento de Aplicación de los mecanismos de Participación Social, establecidos en la L.G.A.</a:t>
                      </a:r>
                      <a:endParaRPr lang="es-EC"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R.O. </a:t>
                      </a:r>
                      <a:r>
                        <a:rPr lang="es-EC" sz="1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Nº</a:t>
                      </a:r>
                      <a:r>
                        <a:rPr lang="es-EC"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36, 15 de julio de 2013 </a:t>
                      </a:r>
                      <a:endParaRPr lang="es-EC"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31425" marR="314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704831"/>
                  </a:ext>
                </a:extLst>
              </a:tr>
            </a:tbl>
          </a:graphicData>
        </a:graphic>
      </p:graphicFrame>
      <p:sp>
        <p:nvSpPr>
          <p:cNvPr id="8" name="CuadroTexto 7">
            <a:extLst>
              <a:ext uri="{FF2B5EF4-FFF2-40B4-BE49-F238E27FC236}">
                <a16:creationId xmlns:a16="http://schemas.microsoft.com/office/drawing/2014/main" id="{9A437773-87EA-4C22-B5A5-733C0D946BA6}"/>
              </a:ext>
            </a:extLst>
          </p:cNvPr>
          <p:cNvSpPr txBox="1"/>
          <p:nvPr/>
        </p:nvSpPr>
        <p:spPr>
          <a:xfrm>
            <a:off x="8286044" y="1303977"/>
            <a:ext cx="3905956" cy="830997"/>
          </a:xfrm>
          <a:prstGeom prst="rect">
            <a:avLst/>
          </a:prstGeom>
          <a:noFill/>
        </p:spPr>
        <p:txBody>
          <a:bodyPr wrap="square" rtlCol="0">
            <a:spAutoFit/>
          </a:bodyPr>
          <a:lstStyle/>
          <a:p>
            <a:r>
              <a:rPr lang="es-EC" sz="1600" b="1" u="sng" dirty="0">
                <a:solidFill>
                  <a:srgbClr val="002060"/>
                </a:solidFill>
              </a:rPr>
              <a:t>A.M. </a:t>
            </a:r>
            <a:r>
              <a:rPr lang="es-EC" sz="1600" b="1" u="sng" dirty="0" err="1">
                <a:solidFill>
                  <a:srgbClr val="002060"/>
                </a:solidFill>
              </a:rPr>
              <a:t>Nº</a:t>
            </a:r>
            <a:r>
              <a:rPr lang="es-EC" sz="1600" b="1" u="sng" dirty="0">
                <a:solidFill>
                  <a:srgbClr val="002060"/>
                </a:solidFill>
              </a:rPr>
              <a:t> 61: REFORMA LIBRO VI TULSMA</a:t>
            </a:r>
          </a:p>
          <a:p>
            <a:r>
              <a:rPr lang="es-EC" sz="1600" b="1" u="sng" dirty="0">
                <a:solidFill>
                  <a:srgbClr val="002060"/>
                </a:solidFill>
              </a:rPr>
              <a:t>R.O. </a:t>
            </a:r>
            <a:r>
              <a:rPr lang="es-EC" sz="1600" b="1" u="sng" dirty="0" err="1">
                <a:solidFill>
                  <a:srgbClr val="002060"/>
                </a:solidFill>
              </a:rPr>
              <a:t>Nº</a:t>
            </a:r>
            <a:r>
              <a:rPr lang="es-EC" sz="1600" b="1" u="sng" dirty="0">
                <a:solidFill>
                  <a:srgbClr val="002060"/>
                </a:solidFill>
              </a:rPr>
              <a:t> 316, 4 de mayo de 2015</a:t>
            </a:r>
          </a:p>
          <a:p>
            <a:pPr marL="457200" indent="-457200">
              <a:buFont typeface="Wingdings" panose="05000000000000000000" pitchFamily="2" charset="2"/>
              <a:buChar char="ü"/>
            </a:pPr>
            <a:endParaRPr lang="es-EC" sz="1600" b="1" dirty="0">
              <a:solidFill>
                <a:srgbClr val="002060"/>
              </a:solidFill>
            </a:endParaRPr>
          </a:p>
        </p:txBody>
      </p:sp>
      <p:sp>
        <p:nvSpPr>
          <p:cNvPr id="9" name="CuadroTexto 8">
            <a:extLst>
              <a:ext uri="{FF2B5EF4-FFF2-40B4-BE49-F238E27FC236}">
                <a16:creationId xmlns:a16="http://schemas.microsoft.com/office/drawing/2014/main" id="{B4CF963E-7E8D-4C08-88B3-8817A76F453F}"/>
              </a:ext>
            </a:extLst>
          </p:cNvPr>
          <p:cNvSpPr txBox="1"/>
          <p:nvPr/>
        </p:nvSpPr>
        <p:spPr>
          <a:xfrm>
            <a:off x="8116708" y="1823871"/>
            <a:ext cx="4075291" cy="5909310"/>
          </a:xfrm>
          <a:prstGeom prst="rect">
            <a:avLst/>
          </a:prstGeom>
          <a:noFill/>
        </p:spPr>
        <p:txBody>
          <a:bodyPr wrap="square" rtlCol="0">
            <a:spAutoFit/>
          </a:bodyPr>
          <a:lstStyle/>
          <a:p>
            <a:pPr marL="285750" indent="-285750" algn="just">
              <a:buFont typeface="Wingdings" panose="05000000000000000000" pitchFamily="2" charset="2"/>
              <a:buChar char="ü"/>
            </a:pPr>
            <a:r>
              <a:rPr lang="es-EC" sz="1400" u="sng" dirty="0">
                <a:solidFill>
                  <a:srgbClr val="002060"/>
                </a:solidFill>
              </a:rPr>
              <a:t>SUMA</a:t>
            </a:r>
            <a:r>
              <a:rPr lang="es-EC" sz="1400" dirty="0">
                <a:solidFill>
                  <a:srgbClr val="002060"/>
                </a:solidFill>
              </a:rPr>
              <a:t> : Conjunto de principios, normas, procedimientos y mecanismos orientados al planteamiento, programación, control, administración y ejecución de la </a:t>
            </a:r>
            <a:r>
              <a:rPr lang="es-EC" sz="1400" dirty="0" err="1">
                <a:solidFill>
                  <a:srgbClr val="002060"/>
                </a:solidFill>
              </a:rPr>
              <a:t>EvIA</a:t>
            </a:r>
            <a:r>
              <a:rPr lang="es-EC" sz="1400" dirty="0">
                <a:solidFill>
                  <a:srgbClr val="002060"/>
                </a:solidFill>
              </a:rPr>
              <a:t>, evaluación de riesgos ambientales, PMA, planes de manejo de riesgos, sistemas de monitoreo, planes de contingencia y mitigación, </a:t>
            </a:r>
            <a:r>
              <a:rPr lang="es-EC" sz="1400" b="1" u="sng" dirty="0">
                <a:solidFill>
                  <a:srgbClr val="002060"/>
                </a:solidFill>
              </a:rPr>
              <a:t>AUDITORÍAS AMBIENTALES </a:t>
            </a:r>
            <a:r>
              <a:rPr lang="es-EC" sz="1400" dirty="0">
                <a:solidFill>
                  <a:srgbClr val="002060"/>
                </a:solidFill>
              </a:rPr>
              <a:t>y planes de abandono, dentro de los mecanismos de regularización, control y seguimiento ambiental, mismos que deben ser aplicados por la AAN y organismos acreditados</a:t>
            </a:r>
            <a:r>
              <a:rPr lang="es-EC" sz="1400" dirty="0"/>
              <a:t>.</a:t>
            </a:r>
            <a:r>
              <a:rPr lang="es-EC" sz="1400" dirty="0">
                <a:solidFill>
                  <a:srgbClr val="002060"/>
                </a:solidFill>
              </a:rPr>
              <a:t> </a:t>
            </a:r>
          </a:p>
          <a:p>
            <a:pPr marL="285750" indent="-285750" algn="just">
              <a:buFont typeface="Wingdings" panose="05000000000000000000" pitchFamily="2" charset="2"/>
              <a:buChar char="ü"/>
            </a:pPr>
            <a:r>
              <a:rPr lang="es-EC" sz="1400" dirty="0">
                <a:solidFill>
                  <a:srgbClr val="002060"/>
                </a:solidFill>
              </a:rPr>
              <a:t>MAE (AAN)</a:t>
            </a:r>
          </a:p>
          <a:p>
            <a:pPr marL="285750" indent="-285750" algn="just">
              <a:buFont typeface="Wingdings" panose="05000000000000000000" pitchFamily="2" charset="2"/>
              <a:buChar char="ü"/>
            </a:pPr>
            <a:r>
              <a:rPr lang="es-EC" sz="1400" dirty="0">
                <a:solidFill>
                  <a:srgbClr val="002060"/>
                </a:solidFill>
              </a:rPr>
              <a:t>SUIA - PROCEDIMIENTO</a:t>
            </a:r>
          </a:p>
          <a:p>
            <a:pPr marL="285750" indent="-285750" algn="just">
              <a:buFont typeface="Wingdings" panose="05000000000000000000" pitchFamily="2" charset="2"/>
              <a:buChar char="ü"/>
            </a:pPr>
            <a:r>
              <a:rPr lang="es-EC" sz="1400" dirty="0">
                <a:solidFill>
                  <a:srgbClr val="002060"/>
                </a:solidFill>
              </a:rPr>
              <a:t>PLAN DE MANEJO AMBIENTAL (9 PLANES)</a:t>
            </a:r>
          </a:p>
          <a:p>
            <a:pPr marL="285750" indent="-285750" algn="just">
              <a:buFont typeface="Wingdings" panose="05000000000000000000" pitchFamily="2" charset="2"/>
              <a:buChar char="ü"/>
            </a:pPr>
            <a:r>
              <a:rPr lang="es-EC" sz="1400" dirty="0">
                <a:solidFill>
                  <a:srgbClr val="002060"/>
                </a:solidFill>
              </a:rPr>
              <a:t>PLAN DE ACCIÓN</a:t>
            </a:r>
          </a:p>
          <a:p>
            <a:pPr marL="285750" indent="-285750" algn="just">
              <a:buFont typeface="Wingdings" panose="05000000000000000000" pitchFamily="2" charset="2"/>
              <a:buChar char="ü"/>
            </a:pPr>
            <a:r>
              <a:rPr lang="es-EC" sz="1400" dirty="0">
                <a:solidFill>
                  <a:srgbClr val="002060"/>
                </a:solidFill>
              </a:rPr>
              <a:t>CONTROL Y SEGUIMIENTO AMBIENTAL</a:t>
            </a:r>
          </a:p>
          <a:p>
            <a:pPr marL="285750" indent="-285750" algn="just">
              <a:buFont typeface="Wingdings" panose="05000000000000000000" pitchFamily="2" charset="2"/>
              <a:buChar char="ü"/>
            </a:pPr>
            <a:r>
              <a:rPr lang="es-EC" sz="1400" dirty="0">
                <a:solidFill>
                  <a:srgbClr val="002060"/>
                </a:solidFill>
              </a:rPr>
              <a:t>DE LAS AUDITORÍAS AMBIENTALES</a:t>
            </a:r>
          </a:p>
          <a:p>
            <a:pPr marL="285750" indent="-285750" algn="just">
              <a:buFont typeface="Wingdings" panose="05000000000000000000" pitchFamily="2" charset="2"/>
              <a:buChar char="ü"/>
            </a:pPr>
            <a:r>
              <a:rPr lang="es-EC" sz="1400" dirty="0">
                <a:solidFill>
                  <a:srgbClr val="002060"/>
                </a:solidFill>
              </a:rPr>
              <a:t>DE LA </a:t>
            </a:r>
            <a:r>
              <a:rPr lang="es-EC" sz="1400" b="1" u="sng" dirty="0">
                <a:solidFill>
                  <a:srgbClr val="002060"/>
                </a:solidFill>
              </a:rPr>
              <a:t>AUDITORÍA AMBIENTAL DE CUMPLIMIENTO</a:t>
            </a:r>
          </a:p>
          <a:p>
            <a:pPr marL="285750" indent="-285750" algn="just">
              <a:buFont typeface="Wingdings" panose="05000000000000000000" pitchFamily="2" charset="2"/>
              <a:buChar char="ü"/>
            </a:pPr>
            <a:r>
              <a:rPr lang="es-EC" sz="1400" dirty="0">
                <a:solidFill>
                  <a:srgbClr val="002060"/>
                </a:solidFill>
              </a:rPr>
              <a:t>DE LOS HALLAZGOS</a:t>
            </a:r>
          </a:p>
          <a:p>
            <a:pPr marL="285750" indent="-285750" algn="just">
              <a:buFont typeface="Wingdings" panose="05000000000000000000" pitchFamily="2" charset="2"/>
              <a:buChar char="ü"/>
            </a:pPr>
            <a:r>
              <a:rPr lang="es-EC" sz="1400" dirty="0">
                <a:solidFill>
                  <a:srgbClr val="002060"/>
                </a:solidFill>
              </a:rPr>
              <a:t>REVOCATORIA DE LA LICENCIA AMBIENTAL</a:t>
            </a:r>
          </a:p>
          <a:p>
            <a:pPr marL="285750" indent="-285750" algn="just">
              <a:buFont typeface="Wingdings" panose="05000000000000000000" pitchFamily="2" charset="2"/>
              <a:buChar char="ü"/>
            </a:pPr>
            <a:r>
              <a:rPr lang="es-EC" sz="1400" dirty="0">
                <a:solidFill>
                  <a:srgbClr val="002060"/>
                </a:solidFill>
              </a:rPr>
              <a:t>CATÁLOGO DE PROYECTOS, OBRAS O ACTIVIDADES</a:t>
            </a:r>
          </a:p>
          <a:p>
            <a:pPr marL="285750" indent="-285750" algn="just">
              <a:buFont typeface="Wingdings" panose="05000000000000000000" pitchFamily="2" charset="2"/>
              <a:buChar char="ü"/>
            </a:pPr>
            <a:endParaRPr lang="es-EC" sz="1400" dirty="0">
              <a:solidFill>
                <a:srgbClr val="002060"/>
              </a:solidFill>
            </a:endParaRPr>
          </a:p>
          <a:p>
            <a:pPr marL="285750" indent="-285750" algn="just">
              <a:buFont typeface="Wingdings" panose="05000000000000000000" pitchFamily="2" charset="2"/>
              <a:buChar char="ü"/>
            </a:pPr>
            <a:endParaRPr lang="es-EC" sz="1400" dirty="0">
              <a:solidFill>
                <a:srgbClr val="002060"/>
              </a:solidFill>
            </a:endParaRPr>
          </a:p>
          <a:p>
            <a:pPr marL="285750" indent="-285750" algn="just">
              <a:buFont typeface="Wingdings" panose="05000000000000000000" pitchFamily="2" charset="2"/>
              <a:buChar char="ü"/>
            </a:pPr>
            <a:endParaRPr lang="es-EC" sz="1400" dirty="0">
              <a:solidFill>
                <a:srgbClr val="002060"/>
              </a:solidFill>
            </a:endParaRPr>
          </a:p>
          <a:p>
            <a:pPr marL="457200" indent="-457200" algn="just">
              <a:buFont typeface="Wingdings" panose="05000000000000000000" pitchFamily="2" charset="2"/>
              <a:buChar char="ü"/>
            </a:pPr>
            <a:endParaRPr lang="es-EC" sz="1400" dirty="0">
              <a:solidFill>
                <a:srgbClr val="002060"/>
              </a:solidFill>
            </a:endParaRPr>
          </a:p>
        </p:txBody>
      </p:sp>
    </p:spTree>
    <p:extLst>
      <p:ext uri="{BB962C8B-B14F-4D97-AF65-F5344CB8AC3E}">
        <p14:creationId xmlns:p14="http://schemas.microsoft.com/office/powerpoint/2010/main" val="35337584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136318"/>
            <a:ext cx="8298180" cy="1323439"/>
          </a:xfrm>
          <a:prstGeom prst="rect">
            <a:avLst/>
          </a:prstGeom>
          <a:noFill/>
        </p:spPr>
        <p:txBody>
          <a:bodyPr wrap="square" rtlCol="0">
            <a:spAutoFit/>
          </a:bodyPr>
          <a:lstStyle/>
          <a:p>
            <a:pPr algn="ctr"/>
            <a:r>
              <a:rPr lang="es-EC" sz="4800" b="1" dirty="0">
                <a:solidFill>
                  <a:srgbClr val="002060"/>
                </a:solidFill>
              </a:rPr>
              <a:t>MARCO TEÓRICO</a:t>
            </a:r>
          </a:p>
          <a:p>
            <a:pPr algn="ctr"/>
            <a:endParaRPr lang="es-EC" sz="3200" b="1" dirty="0">
              <a:solidFill>
                <a:srgbClr val="002060"/>
              </a:solidFill>
            </a:endParaRPr>
          </a:p>
        </p:txBody>
      </p:sp>
      <p:sp>
        <p:nvSpPr>
          <p:cNvPr id="5" name="CuadroTexto 4">
            <a:extLst>
              <a:ext uri="{FF2B5EF4-FFF2-40B4-BE49-F238E27FC236}">
                <a16:creationId xmlns:a16="http://schemas.microsoft.com/office/drawing/2014/main" id="{1B4CAC13-F726-4807-85ED-D77C89E707D3}"/>
              </a:ext>
            </a:extLst>
          </p:cNvPr>
          <p:cNvSpPr txBox="1"/>
          <p:nvPr/>
        </p:nvSpPr>
        <p:spPr>
          <a:xfrm>
            <a:off x="115711" y="1008925"/>
            <a:ext cx="11391268" cy="2000548"/>
          </a:xfrm>
          <a:prstGeom prst="rect">
            <a:avLst/>
          </a:prstGeom>
          <a:noFill/>
        </p:spPr>
        <p:txBody>
          <a:bodyPr wrap="square" rtlCol="0">
            <a:spAutoFit/>
          </a:bodyPr>
          <a:lstStyle/>
          <a:p>
            <a:pPr marL="342900" indent="-342900" algn="just">
              <a:buFont typeface="Wingdings" panose="05000000000000000000" pitchFamily="2" charset="2"/>
              <a:buChar char="ü"/>
            </a:pPr>
            <a:r>
              <a:rPr lang="es-EC" sz="2400" b="1" u="sng" dirty="0">
                <a:solidFill>
                  <a:srgbClr val="002060"/>
                </a:solidFill>
              </a:rPr>
              <a:t>AUDITORÍA AMBIENTAL.-</a:t>
            </a:r>
          </a:p>
          <a:p>
            <a:pPr algn="just"/>
            <a:r>
              <a:rPr lang="es-EC" sz="2000" u="sng" dirty="0">
                <a:solidFill>
                  <a:srgbClr val="002060"/>
                </a:solidFill>
              </a:rPr>
              <a:t>Art. 264 Auditoría Ambiental LIBRO VI TULSMA (2015)</a:t>
            </a:r>
            <a:r>
              <a:rPr lang="es-EC" sz="2000" dirty="0">
                <a:solidFill>
                  <a:srgbClr val="002060"/>
                </a:solidFill>
              </a:rPr>
              <a:t> : : “Es una herramienta de gestión que abarca conjuntos de métodos y procedimientos de carácter fiscalizador, que son usados por la Autoridad Ambiental Competente para evaluar el desempeño ambiental de un proyecto, obra o actividad”. </a:t>
            </a:r>
          </a:p>
          <a:p>
            <a:pPr algn="just"/>
            <a:endParaRPr lang="es-EC" sz="2000" b="1" u="sng" dirty="0">
              <a:solidFill>
                <a:srgbClr val="002060"/>
              </a:solidFill>
            </a:endParaRPr>
          </a:p>
          <a:p>
            <a:pPr marL="457200" indent="-457200" algn="just">
              <a:buFont typeface="Wingdings" panose="05000000000000000000" pitchFamily="2" charset="2"/>
              <a:buChar char="ü"/>
            </a:pPr>
            <a:endParaRPr lang="es-EC" sz="2000" b="1" dirty="0">
              <a:solidFill>
                <a:srgbClr val="002060"/>
              </a:solidFill>
            </a:endParaRPr>
          </a:p>
        </p:txBody>
      </p:sp>
      <p:sp>
        <p:nvSpPr>
          <p:cNvPr id="9" name="CuadroTexto 8">
            <a:extLst>
              <a:ext uri="{FF2B5EF4-FFF2-40B4-BE49-F238E27FC236}">
                <a16:creationId xmlns:a16="http://schemas.microsoft.com/office/drawing/2014/main" id="{B4CF963E-7E8D-4C08-88B3-8817A76F453F}"/>
              </a:ext>
            </a:extLst>
          </p:cNvPr>
          <p:cNvSpPr txBox="1"/>
          <p:nvPr/>
        </p:nvSpPr>
        <p:spPr>
          <a:xfrm>
            <a:off x="0" y="3971044"/>
            <a:ext cx="11663753" cy="3416320"/>
          </a:xfrm>
          <a:prstGeom prst="rect">
            <a:avLst/>
          </a:prstGeom>
          <a:noFill/>
        </p:spPr>
        <p:txBody>
          <a:bodyPr wrap="square" rtlCol="0">
            <a:spAutoFit/>
          </a:bodyPr>
          <a:lstStyle/>
          <a:p>
            <a:pPr marL="285750" indent="-285750" algn="just">
              <a:buFont typeface="Wingdings" panose="05000000000000000000" pitchFamily="2" charset="2"/>
              <a:buChar char="ü"/>
            </a:pPr>
            <a:r>
              <a:rPr lang="es-EC" sz="2400" b="1" u="sng" dirty="0">
                <a:solidFill>
                  <a:srgbClr val="002060"/>
                </a:solidFill>
              </a:rPr>
              <a:t>OBJETIVOS, PROPÓSITOS Y ALCANCE DE UNA AUDITORÍA AMBIENTAL</a:t>
            </a:r>
          </a:p>
          <a:p>
            <a:pPr marL="285750" indent="-285750" algn="just">
              <a:buFont typeface="Wingdings" panose="05000000000000000000" pitchFamily="2" charset="2"/>
              <a:buChar char="ü"/>
            </a:pPr>
            <a:r>
              <a:rPr lang="es-EC" sz="2400" b="1" u="sng" dirty="0">
                <a:solidFill>
                  <a:srgbClr val="002060"/>
                </a:solidFill>
              </a:rPr>
              <a:t>FASES DE UNA AUDITORÍA AMBIENTAL</a:t>
            </a:r>
          </a:p>
          <a:p>
            <a:pPr algn="just"/>
            <a:r>
              <a:rPr lang="es-EC" sz="2400" b="1" dirty="0">
                <a:solidFill>
                  <a:srgbClr val="002060"/>
                </a:solidFill>
              </a:rPr>
              <a:t>	FASE 1 : PRELIMINAR O PRE AUDITORÍA</a:t>
            </a:r>
          </a:p>
          <a:p>
            <a:pPr algn="just"/>
            <a:r>
              <a:rPr lang="es-EC" sz="2400" b="1" dirty="0">
                <a:solidFill>
                  <a:srgbClr val="002060"/>
                </a:solidFill>
              </a:rPr>
              <a:t>	FASE 2 : INPECCIÓN DE CAMPO – AUDITORÍA IN SITU</a:t>
            </a:r>
          </a:p>
          <a:p>
            <a:pPr algn="just"/>
            <a:r>
              <a:rPr lang="es-EC" sz="2400" b="1" dirty="0">
                <a:solidFill>
                  <a:srgbClr val="002060"/>
                </a:solidFill>
              </a:rPr>
              <a:t>	FASE 3 : FINAL – POST AUDITORÍA</a:t>
            </a:r>
          </a:p>
          <a:p>
            <a:pPr algn="just"/>
            <a:r>
              <a:rPr lang="es-EC" sz="2400" b="1" dirty="0">
                <a:solidFill>
                  <a:srgbClr val="002060"/>
                </a:solidFill>
              </a:rPr>
              <a:t>		  HALLAZGOS (C, NC+, </a:t>
            </a:r>
            <a:r>
              <a:rPr lang="es-EC" sz="2400" b="1" dirty="0" err="1">
                <a:solidFill>
                  <a:srgbClr val="002060"/>
                </a:solidFill>
              </a:rPr>
              <a:t>nc</a:t>
            </a:r>
            <a:r>
              <a:rPr lang="es-EC" sz="2400" b="1" dirty="0">
                <a:solidFill>
                  <a:srgbClr val="002060"/>
                </a:solidFill>
              </a:rPr>
              <a:t>-, OBSERVACIONES)</a:t>
            </a:r>
          </a:p>
          <a:p>
            <a:pPr marL="285750" indent="-285750" algn="just">
              <a:buFont typeface="Wingdings" panose="05000000000000000000" pitchFamily="2" charset="2"/>
              <a:buChar char="ü"/>
            </a:pPr>
            <a:endParaRPr lang="es-EC" sz="2400" b="1" dirty="0">
              <a:solidFill>
                <a:srgbClr val="002060"/>
              </a:solidFill>
            </a:endParaRPr>
          </a:p>
          <a:p>
            <a:pPr marL="285750" indent="-285750" algn="just">
              <a:buFont typeface="Wingdings" panose="05000000000000000000" pitchFamily="2" charset="2"/>
              <a:buChar char="ü"/>
            </a:pPr>
            <a:endParaRPr lang="es-EC" sz="2400" b="1" dirty="0">
              <a:solidFill>
                <a:srgbClr val="002060"/>
              </a:solidFill>
            </a:endParaRPr>
          </a:p>
          <a:p>
            <a:pPr marL="457200" indent="-457200" algn="just">
              <a:buFont typeface="Wingdings" panose="05000000000000000000" pitchFamily="2" charset="2"/>
              <a:buChar char="ü"/>
            </a:pPr>
            <a:endParaRPr lang="es-EC" sz="2400" b="1" dirty="0">
              <a:solidFill>
                <a:srgbClr val="002060"/>
              </a:solidFill>
            </a:endParaRPr>
          </a:p>
        </p:txBody>
      </p:sp>
      <p:sp>
        <p:nvSpPr>
          <p:cNvPr id="10" name="CuadroTexto 9">
            <a:extLst>
              <a:ext uri="{FF2B5EF4-FFF2-40B4-BE49-F238E27FC236}">
                <a16:creationId xmlns:a16="http://schemas.microsoft.com/office/drawing/2014/main" id="{2B75DDBF-5C37-4DB2-82FD-290FE6B70606}"/>
              </a:ext>
            </a:extLst>
          </p:cNvPr>
          <p:cNvSpPr txBox="1"/>
          <p:nvPr/>
        </p:nvSpPr>
        <p:spPr>
          <a:xfrm>
            <a:off x="115711" y="2468682"/>
            <a:ext cx="11275557" cy="2000548"/>
          </a:xfrm>
          <a:prstGeom prst="rect">
            <a:avLst/>
          </a:prstGeom>
          <a:noFill/>
        </p:spPr>
        <p:txBody>
          <a:bodyPr wrap="square" rtlCol="0">
            <a:spAutoFit/>
          </a:bodyPr>
          <a:lstStyle/>
          <a:p>
            <a:pPr marL="342900" indent="-342900" algn="just">
              <a:buFont typeface="Wingdings" panose="05000000000000000000" pitchFamily="2" charset="2"/>
              <a:buChar char="ü"/>
            </a:pPr>
            <a:r>
              <a:rPr lang="es-EC" sz="2400" b="1" u="sng" dirty="0">
                <a:solidFill>
                  <a:srgbClr val="002060"/>
                </a:solidFill>
              </a:rPr>
              <a:t>AUDITORÍA AMBIENTAL DE CUMPLIMIENTO.-</a:t>
            </a:r>
          </a:p>
          <a:p>
            <a:pPr algn="just"/>
            <a:r>
              <a:rPr lang="es-EC" sz="2000" u="sng" dirty="0">
                <a:solidFill>
                  <a:srgbClr val="002060"/>
                </a:solidFill>
              </a:rPr>
              <a:t>Art. 268 De la AAC LIBRO VI TULSMA (2015)</a:t>
            </a:r>
            <a:r>
              <a:rPr lang="es-EC" sz="2000" dirty="0">
                <a:solidFill>
                  <a:srgbClr val="002060"/>
                </a:solidFill>
              </a:rPr>
              <a:t> : “Para evaluar el cumplimiento de los Planes de Manejo Ambiental y de las normativas ambientales vigentes, así como la incidencia de los impactos ambientales, el Sujeto de Control deberá presentar una Auditoría Ambiental de Cumplimiento”. </a:t>
            </a:r>
          </a:p>
          <a:p>
            <a:pPr algn="just"/>
            <a:endParaRPr lang="es-EC" sz="2000" b="1" u="sng" dirty="0">
              <a:solidFill>
                <a:srgbClr val="002060"/>
              </a:solidFill>
            </a:endParaRPr>
          </a:p>
          <a:p>
            <a:pPr marL="457200" indent="-457200" algn="just">
              <a:buFont typeface="Wingdings" panose="05000000000000000000" pitchFamily="2" charset="2"/>
              <a:buChar char="ü"/>
            </a:pPr>
            <a:endParaRPr lang="es-EC" sz="2000" b="1" dirty="0">
              <a:solidFill>
                <a:srgbClr val="002060"/>
              </a:solidFill>
            </a:endParaRPr>
          </a:p>
        </p:txBody>
      </p:sp>
    </p:spTree>
    <p:extLst>
      <p:ext uri="{BB962C8B-B14F-4D97-AF65-F5344CB8AC3E}">
        <p14:creationId xmlns:p14="http://schemas.microsoft.com/office/powerpoint/2010/main" val="1710796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136318"/>
            <a:ext cx="8298180" cy="1384995"/>
          </a:xfrm>
          <a:prstGeom prst="rect">
            <a:avLst/>
          </a:prstGeom>
          <a:noFill/>
        </p:spPr>
        <p:txBody>
          <a:bodyPr wrap="square" rtlCol="0">
            <a:spAutoFit/>
          </a:bodyPr>
          <a:lstStyle/>
          <a:p>
            <a:pPr algn="just"/>
            <a:r>
              <a:rPr lang="es-EC" sz="3200" b="1" dirty="0">
                <a:solidFill>
                  <a:srgbClr val="002060"/>
                </a:solidFill>
              </a:rPr>
              <a:t>AUDITORÍA AMBIENTAL DE CUMPLIMIENTO AL PMA 15-BAE “PAQUISHA”</a:t>
            </a:r>
          </a:p>
          <a:p>
            <a:pPr algn="just"/>
            <a:endParaRPr lang="es-EC" b="1" dirty="0">
              <a:solidFill>
                <a:srgbClr val="002060"/>
              </a:solidFill>
            </a:endParaRPr>
          </a:p>
        </p:txBody>
      </p:sp>
      <p:sp>
        <p:nvSpPr>
          <p:cNvPr id="12" name="CuadroTexto 11">
            <a:extLst>
              <a:ext uri="{FF2B5EF4-FFF2-40B4-BE49-F238E27FC236}">
                <a16:creationId xmlns:a16="http://schemas.microsoft.com/office/drawing/2014/main" id="{D91B0416-580A-4D93-9B97-256F9FAAB9E5}"/>
              </a:ext>
            </a:extLst>
          </p:cNvPr>
          <p:cNvSpPr txBox="1"/>
          <p:nvPr/>
        </p:nvSpPr>
        <p:spPr>
          <a:xfrm>
            <a:off x="455790" y="1634202"/>
            <a:ext cx="11116732" cy="6001643"/>
          </a:xfrm>
          <a:prstGeom prst="rect">
            <a:avLst/>
          </a:prstGeom>
          <a:noFill/>
        </p:spPr>
        <p:txBody>
          <a:bodyPr wrap="square" rtlCol="0">
            <a:spAutoFit/>
          </a:bodyPr>
          <a:lstStyle/>
          <a:p>
            <a:pPr algn="just"/>
            <a:r>
              <a:rPr lang="es-EC" sz="3200" b="1" u="sng" dirty="0">
                <a:solidFill>
                  <a:srgbClr val="002060"/>
                </a:solidFill>
              </a:rPr>
              <a:t>ALCANCE:-</a:t>
            </a:r>
            <a:r>
              <a:rPr lang="es-EC" sz="3200" b="1" dirty="0">
                <a:solidFill>
                  <a:srgbClr val="002060"/>
                </a:solidFill>
              </a:rPr>
              <a:t> VERIFICACIÓN:</a:t>
            </a:r>
          </a:p>
          <a:p>
            <a:pPr marL="457200" indent="-457200" algn="just">
              <a:buFont typeface="Wingdings" panose="05000000000000000000" pitchFamily="2" charset="2"/>
              <a:buChar char="ü"/>
            </a:pPr>
            <a:r>
              <a:rPr lang="es-EC" sz="3200" b="1" dirty="0">
                <a:solidFill>
                  <a:srgbClr val="002060"/>
                </a:solidFill>
              </a:rPr>
              <a:t>Cumplimiento del PMA vigente de la 15-BAE “PAQUISHA” y las normas ambientales vigentes.</a:t>
            </a:r>
          </a:p>
          <a:p>
            <a:pPr marL="457200" indent="-457200" algn="just">
              <a:buFont typeface="Wingdings" panose="05000000000000000000" pitchFamily="2" charset="2"/>
              <a:buChar char="ü"/>
            </a:pPr>
            <a:r>
              <a:rPr lang="es-EC" sz="3200" b="1" dirty="0">
                <a:solidFill>
                  <a:srgbClr val="002060"/>
                </a:solidFill>
              </a:rPr>
              <a:t> Implementación de sistemas ambientales compatibles con las actividades de la 15-BAE “PAQUISHA”.</a:t>
            </a:r>
          </a:p>
          <a:p>
            <a:pPr marL="457200" indent="-457200" algn="just">
              <a:buFont typeface="Wingdings" panose="05000000000000000000" pitchFamily="2" charset="2"/>
              <a:buChar char="ü"/>
            </a:pPr>
            <a:r>
              <a:rPr lang="es-EC" sz="3200" b="1" dirty="0">
                <a:solidFill>
                  <a:srgbClr val="002060"/>
                </a:solidFill>
              </a:rPr>
              <a:t>Manejo de materiales peligrosos, tóxicos, explosivos o corrosivos, y 	sus desechos si los hubiese. 	</a:t>
            </a:r>
          </a:p>
          <a:p>
            <a:pPr marL="457200" indent="-457200" algn="just">
              <a:buFont typeface="Wingdings" panose="05000000000000000000" pitchFamily="2" charset="2"/>
              <a:buChar char="ü"/>
            </a:pPr>
            <a:r>
              <a:rPr lang="es-EC" sz="3200" b="1" dirty="0">
                <a:solidFill>
                  <a:srgbClr val="002060"/>
                </a:solidFill>
              </a:rPr>
              <a:t>Procesos que generan impactos y actividades asociadas a su prevención.</a:t>
            </a:r>
          </a:p>
          <a:p>
            <a:pPr marL="285750" indent="-285750" algn="just">
              <a:buFont typeface="Wingdings" panose="05000000000000000000" pitchFamily="2" charset="2"/>
              <a:buChar char="ü"/>
            </a:pPr>
            <a:endParaRPr lang="es-EC" sz="3200" b="1" dirty="0">
              <a:solidFill>
                <a:srgbClr val="002060"/>
              </a:solidFill>
            </a:endParaRPr>
          </a:p>
          <a:p>
            <a:pPr marL="285750" indent="-285750" algn="just">
              <a:buFont typeface="Wingdings" panose="05000000000000000000" pitchFamily="2" charset="2"/>
              <a:buChar char="ü"/>
            </a:pPr>
            <a:endParaRPr lang="es-EC" sz="3200" b="1" dirty="0">
              <a:solidFill>
                <a:srgbClr val="002060"/>
              </a:solidFill>
            </a:endParaRPr>
          </a:p>
          <a:p>
            <a:pPr marL="285750" indent="-285750" algn="just">
              <a:buFont typeface="Wingdings" panose="05000000000000000000" pitchFamily="2" charset="2"/>
              <a:buChar char="ü"/>
            </a:pPr>
            <a:endParaRPr lang="es-EC" sz="3200" b="1" dirty="0">
              <a:solidFill>
                <a:srgbClr val="002060"/>
              </a:solidFill>
            </a:endParaRPr>
          </a:p>
        </p:txBody>
      </p:sp>
    </p:spTree>
    <p:extLst>
      <p:ext uri="{BB962C8B-B14F-4D97-AF65-F5344CB8AC3E}">
        <p14:creationId xmlns:p14="http://schemas.microsoft.com/office/powerpoint/2010/main" val="4203103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136318"/>
            <a:ext cx="8298180" cy="1384995"/>
          </a:xfrm>
          <a:prstGeom prst="rect">
            <a:avLst/>
          </a:prstGeom>
          <a:noFill/>
        </p:spPr>
        <p:txBody>
          <a:bodyPr wrap="square" rtlCol="0">
            <a:spAutoFit/>
          </a:bodyPr>
          <a:lstStyle/>
          <a:p>
            <a:pPr algn="just"/>
            <a:r>
              <a:rPr lang="es-EC" sz="3200" b="1" dirty="0">
                <a:solidFill>
                  <a:srgbClr val="002060"/>
                </a:solidFill>
              </a:rPr>
              <a:t>AUDITORÍA AMBIENTAL DE CUMPLIMIENTO AL PMA 15-BAE “PAQUISHA”</a:t>
            </a:r>
          </a:p>
          <a:p>
            <a:pPr algn="just"/>
            <a:endParaRPr lang="es-EC" b="1" dirty="0">
              <a:solidFill>
                <a:srgbClr val="002060"/>
              </a:solidFill>
            </a:endParaRPr>
          </a:p>
        </p:txBody>
      </p:sp>
      <p:sp>
        <p:nvSpPr>
          <p:cNvPr id="12" name="CuadroTexto 11">
            <a:extLst>
              <a:ext uri="{FF2B5EF4-FFF2-40B4-BE49-F238E27FC236}">
                <a16:creationId xmlns:a16="http://schemas.microsoft.com/office/drawing/2014/main" id="{D91B0416-580A-4D93-9B97-256F9FAAB9E5}"/>
              </a:ext>
            </a:extLst>
          </p:cNvPr>
          <p:cNvSpPr txBox="1"/>
          <p:nvPr/>
        </p:nvSpPr>
        <p:spPr>
          <a:xfrm>
            <a:off x="564444" y="1634202"/>
            <a:ext cx="10837334" cy="6001643"/>
          </a:xfrm>
          <a:prstGeom prst="rect">
            <a:avLst/>
          </a:prstGeom>
          <a:noFill/>
        </p:spPr>
        <p:txBody>
          <a:bodyPr wrap="square" rtlCol="0">
            <a:spAutoFit/>
          </a:bodyPr>
          <a:lstStyle/>
          <a:p>
            <a:pPr algn="just"/>
            <a:r>
              <a:rPr lang="es-EC" sz="3200" b="1" u="sng" dirty="0">
                <a:solidFill>
                  <a:srgbClr val="002060"/>
                </a:solidFill>
              </a:rPr>
              <a:t>METODOLOGÍA:</a:t>
            </a:r>
            <a:r>
              <a:rPr lang="es-EC" sz="3200" b="1" dirty="0">
                <a:solidFill>
                  <a:srgbClr val="002060"/>
                </a:solidFill>
              </a:rPr>
              <a:t>- FASE 1: PRE AUDITORÍA</a:t>
            </a:r>
          </a:p>
          <a:p>
            <a:pPr marL="457200" indent="-457200" algn="just">
              <a:buFont typeface="Wingdings" panose="05000000000000000000" pitchFamily="2" charset="2"/>
              <a:buChar char="ü"/>
            </a:pPr>
            <a:endParaRPr lang="es-EC" sz="3200" b="1" dirty="0">
              <a:solidFill>
                <a:srgbClr val="002060"/>
              </a:solidFill>
            </a:endParaRPr>
          </a:p>
          <a:p>
            <a:pPr marL="457200" indent="-457200" algn="just">
              <a:buFont typeface="Wingdings" panose="05000000000000000000" pitchFamily="2" charset="2"/>
              <a:buChar char="ü"/>
            </a:pPr>
            <a:r>
              <a:rPr lang="es-EC" sz="3200" b="1" dirty="0">
                <a:solidFill>
                  <a:srgbClr val="002060"/>
                </a:solidFill>
              </a:rPr>
              <a:t>Recolección de documentación ambiental </a:t>
            </a:r>
            <a:r>
              <a:rPr lang="es-EC" sz="3200" b="1" u="sng" dirty="0">
                <a:solidFill>
                  <a:srgbClr val="002060"/>
                </a:solidFill>
              </a:rPr>
              <a:t>PÚBLICA</a:t>
            </a:r>
            <a:r>
              <a:rPr lang="es-EC" sz="3200" b="1" dirty="0">
                <a:solidFill>
                  <a:srgbClr val="002060"/>
                </a:solidFill>
              </a:rPr>
              <a:t> (</a:t>
            </a:r>
            <a:r>
              <a:rPr lang="es-EC" sz="3200" b="1" dirty="0" err="1">
                <a:solidFill>
                  <a:srgbClr val="002060"/>
                </a:solidFill>
              </a:rPr>
              <a:t>EsIA</a:t>
            </a:r>
            <a:r>
              <a:rPr lang="es-EC" sz="3200" b="1" dirty="0">
                <a:solidFill>
                  <a:srgbClr val="002060"/>
                </a:solidFill>
              </a:rPr>
              <a:t>, PMA, Procesos y procedimientos operativos y ambientales).</a:t>
            </a:r>
          </a:p>
          <a:p>
            <a:pPr marL="457200" indent="-457200" algn="just">
              <a:buFont typeface="Wingdings" panose="05000000000000000000" pitchFamily="2" charset="2"/>
              <a:buChar char="ü"/>
            </a:pPr>
            <a:r>
              <a:rPr lang="es-EC" sz="3200" b="1" dirty="0">
                <a:solidFill>
                  <a:srgbClr val="002060"/>
                </a:solidFill>
              </a:rPr>
              <a:t>Establecimiento de lineamientos y alcance de la Auditoría.</a:t>
            </a:r>
          </a:p>
          <a:p>
            <a:pPr marL="457200" indent="-457200" algn="just">
              <a:buFont typeface="Wingdings" panose="05000000000000000000" pitchFamily="2" charset="2"/>
              <a:buChar char="ü"/>
            </a:pPr>
            <a:r>
              <a:rPr lang="es-EC" sz="3200" b="1" dirty="0">
                <a:solidFill>
                  <a:srgbClr val="002060"/>
                </a:solidFill>
              </a:rPr>
              <a:t>Elaboración de Listas de Chequeo y Evaluación de cumplimiento. 	</a:t>
            </a:r>
          </a:p>
          <a:p>
            <a:pPr marL="457200" indent="-457200" algn="just">
              <a:buFont typeface="Wingdings" panose="05000000000000000000" pitchFamily="2" charset="2"/>
              <a:buChar char="ü"/>
            </a:pPr>
            <a:r>
              <a:rPr lang="es-EC" sz="3200" b="1" dirty="0">
                <a:solidFill>
                  <a:srgbClr val="002060"/>
                </a:solidFill>
              </a:rPr>
              <a:t>Conformación del equipo de auditores.</a:t>
            </a:r>
          </a:p>
          <a:p>
            <a:pPr marL="457200" indent="-457200" algn="just">
              <a:buFont typeface="Wingdings" panose="05000000000000000000" pitchFamily="2" charset="2"/>
              <a:buChar char="ü"/>
            </a:pPr>
            <a:r>
              <a:rPr lang="es-EC" sz="3200" b="1" dirty="0">
                <a:solidFill>
                  <a:srgbClr val="002060"/>
                </a:solidFill>
              </a:rPr>
              <a:t>Elaboración y Aprobación del </a:t>
            </a:r>
            <a:r>
              <a:rPr lang="es-EC" sz="3200" b="1" u="sng" dirty="0">
                <a:solidFill>
                  <a:srgbClr val="002060"/>
                </a:solidFill>
              </a:rPr>
              <a:t>Plan de Auditoría</a:t>
            </a:r>
          </a:p>
          <a:p>
            <a:pPr marL="285750" indent="-285750" algn="just">
              <a:buFont typeface="Wingdings" panose="05000000000000000000" pitchFamily="2" charset="2"/>
              <a:buChar char="ü"/>
            </a:pPr>
            <a:endParaRPr lang="es-EC" sz="3200" b="1" dirty="0">
              <a:solidFill>
                <a:srgbClr val="002060"/>
              </a:solidFill>
            </a:endParaRPr>
          </a:p>
          <a:p>
            <a:pPr marL="285750" indent="-285750" algn="just">
              <a:buFont typeface="Wingdings" panose="05000000000000000000" pitchFamily="2" charset="2"/>
              <a:buChar char="ü"/>
            </a:pPr>
            <a:endParaRPr lang="es-EC" sz="3200" b="1" dirty="0">
              <a:solidFill>
                <a:srgbClr val="002060"/>
              </a:solidFill>
            </a:endParaRPr>
          </a:p>
          <a:p>
            <a:pPr marL="285750" indent="-285750" algn="just">
              <a:buFont typeface="Wingdings" panose="05000000000000000000" pitchFamily="2" charset="2"/>
              <a:buChar char="ü"/>
            </a:pPr>
            <a:endParaRPr lang="es-EC" sz="3200" b="1" dirty="0">
              <a:solidFill>
                <a:srgbClr val="002060"/>
              </a:solidFill>
            </a:endParaRPr>
          </a:p>
        </p:txBody>
      </p:sp>
    </p:spTree>
    <p:extLst>
      <p:ext uri="{BB962C8B-B14F-4D97-AF65-F5344CB8AC3E}">
        <p14:creationId xmlns:p14="http://schemas.microsoft.com/office/powerpoint/2010/main" val="3628734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136318"/>
            <a:ext cx="8298180" cy="1384995"/>
          </a:xfrm>
          <a:prstGeom prst="rect">
            <a:avLst/>
          </a:prstGeom>
          <a:noFill/>
        </p:spPr>
        <p:txBody>
          <a:bodyPr wrap="square" rtlCol="0">
            <a:spAutoFit/>
          </a:bodyPr>
          <a:lstStyle/>
          <a:p>
            <a:pPr algn="just"/>
            <a:r>
              <a:rPr lang="es-EC" sz="3200" b="1" dirty="0">
                <a:solidFill>
                  <a:srgbClr val="002060"/>
                </a:solidFill>
              </a:rPr>
              <a:t>AUDITORÍA AMBIENTAL DE CUMPLIMIENTO AL PMA 15-BAE “PAQUISHA”</a:t>
            </a:r>
          </a:p>
          <a:p>
            <a:pPr algn="just"/>
            <a:endParaRPr lang="es-EC" b="1" dirty="0">
              <a:solidFill>
                <a:srgbClr val="002060"/>
              </a:solidFill>
            </a:endParaRPr>
          </a:p>
        </p:txBody>
      </p:sp>
      <p:sp>
        <p:nvSpPr>
          <p:cNvPr id="12" name="CuadroTexto 11">
            <a:extLst>
              <a:ext uri="{FF2B5EF4-FFF2-40B4-BE49-F238E27FC236}">
                <a16:creationId xmlns:a16="http://schemas.microsoft.com/office/drawing/2014/main" id="{D91B0416-580A-4D93-9B97-256F9FAAB9E5}"/>
              </a:ext>
            </a:extLst>
          </p:cNvPr>
          <p:cNvSpPr txBox="1"/>
          <p:nvPr/>
        </p:nvSpPr>
        <p:spPr>
          <a:xfrm>
            <a:off x="203199" y="1521313"/>
            <a:ext cx="11627555" cy="6370975"/>
          </a:xfrm>
          <a:prstGeom prst="rect">
            <a:avLst/>
          </a:prstGeom>
          <a:noFill/>
        </p:spPr>
        <p:txBody>
          <a:bodyPr wrap="square" rtlCol="0">
            <a:spAutoFit/>
          </a:bodyPr>
          <a:lstStyle/>
          <a:p>
            <a:pPr algn="just"/>
            <a:r>
              <a:rPr lang="es-EC" sz="3200" b="1" u="sng" dirty="0">
                <a:solidFill>
                  <a:srgbClr val="002060"/>
                </a:solidFill>
              </a:rPr>
              <a:t>METODOLOGÍA:</a:t>
            </a:r>
            <a:r>
              <a:rPr lang="es-EC" sz="3200" b="1" dirty="0">
                <a:solidFill>
                  <a:srgbClr val="002060"/>
                </a:solidFill>
              </a:rPr>
              <a:t>- FASE 2: AUDITORÍA</a:t>
            </a:r>
          </a:p>
          <a:p>
            <a:pPr marL="457200" indent="-457200" algn="just">
              <a:buFont typeface="Wingdings" panose="05000000000000000000" pitchFamily="2" charset="2"/>
              <a:buChar char="ü"/>
            </a:pPr>
            <a:r>
              <a:rPr lang="es-EC" sz="2800" b="1" dirty="0">
                <a:solidFill>
                  <a:srgbClr val="002060"/>
                </a:solidFill>
              </a:rPr>
              <a:t>Verificación In Situ del cumplimiento del PMA (Reunión de Apertura)</a:t>
            </a:r>
          </a:p>
          <a:p>
            <a:pPr marL="457200" indent="-457200" algn="just">
              <a:buFont typeface="Wingdings" panose="05000000000000000000" pitchFamily="2" charset="2"/>
              <a:buChar char="ü"/>
            </a:pPr>
            <a:r>
              <a:rPr lang="es-EC" sz="2800" b="1" dirty="0">
                <a:solidFill>
                  <a:srgbClr val="002060"/>
                </a:solidFill>
              </a:rPr>
              <a:t>Sitios a verificar:</a:t>
            </a:r>
          </a:p>
          <a:p>
            <a:pPr algn="just"/>
            <a:r>
              <a:rPr lang="es-EC" sz="3200" b="1" dirty="0">
                <a:solidFill>
                  <a:srgbClr val="002060"/>
                </a:solidFill>
              </a:rPr>
              <a:t>	</a:t>
            </a:r>
            <a:r>
              <a:rPr lang="es-EC" sz="2400" dirty="0">
                <a:solidFill>
                  <a:srgbClr val="002060"/>
                </a:solidFill>
              </a:rPr>
              <a:t>Almacenamiento de insumos y repuestos</a:t>
            </a:r>
          </a:p>
          <a:p>
            <a:pPr algn="just"/>
            <a:r>
              <a:rPr lang="es-EC" sz="2400" dirty="0">
                <a:solidFill>
                  <a:srgbClr val="002060"/>
                </a:solidFill>
              </a:rPr>
              <a:t>	Almacenamientos de combustible</a:t>
            </a:r>
          </a:p>
          <a:p>
            <a:pPr algn="just"/>
            <a:r>
              <a:rPr lang="es-EC" sz="2400" dirty="0">
                <a:solidFill>
                  <a:srgbClr val="002060"/>
                </a:solidFill>
              </a:rPr>
              <a:t>	Talleres de mantenimiento de aeronaves</a:t>
            </a:r>
          </a:p>
          <a:p>
            <a:pPr algn="just"/>
            <a:r>
              <a:rPr lang="es-EC" sz="2400" dirty="0">
                <a:solidFill>
                  <a:srgbClr val="002060"/>
                </a:solidFill>
              </a:rPr>
              <a:t>	Áreas de talleres y lavado de vehículos terrestres</a:t>
            </a:r>
          </a:p>
          <a:p>
            <a:pPr algn="just"/>
            <a:r>
              <a:rPr lang="es-EC" sz="2400" dirty="0">
                <a:solidFill>
                  <a:srgbClr val="002060"/>
                </a:solidFill>
              </a:rPr>
              <a:t>	Áreas de acopio de desechos</a:t>
            </a:r>
          </a:p>
          <a:p>
            <a:pPr algn="just"/>
            <a:r>
              <a:rPr lang="es-EC" sz="2400" dirty="0">
                <a:solidFill>
                  <a:srgbClr val="002060"/>
                </a:solidFill>
              </a:rPr>
              <a:t>	Cocina y comedores</a:t>
            </a:r>
          </a:p>
          <a:p>
            <a:pPr algn="just"/>
            <a:r>
              <a:rPr lang="es-EC" sz="2400" dirty="0">
                <a:solidFill>
                  <a:srgbClr val="002060"/>
                </a:solidFill>
              </a:rPr>
              <a:t>	Policlínico</a:t>
            </a:r>
          </a:p>
          <a:p>
            <a:pPr marL="457200" indent="-457200" algn="just">
              <a:buFont typeface="Wingdings" panose="05000000000000000000" pitchFamily="2" charset="2"/>
              <a:buChar char="ü"/>
            </a:pPr>
            <a:r>
              <a:rPr lang="es-EC" sz="2800" b="1" dirty="0">
                <a:solidFill>
                  <a:srgbClr val="002060"/>
                </a:solidFill>
              </a:rPr>
              <a:t>Obtención de evidencias documentadas (Fotografías, documentos, etc.).</a:t>
            </a:r>
          </a:p>
          <a:p>
            <a:pPr marL="457200" indent="-457200" algn="just">
              <a:buFont typeface="Wingdings" panose="05000000000000000000" pitchFamily="2" charset="2"/>
              <a:buChar char="ü"/>
            </a:pPr>
            <a:r>
              <a:rPr lang="es-EC" sz="2800" b="1" dirty="0">
                <a:solidFill>
                  <a:srgbClr val="002060"/>
                </a:solidFill>
              </a:rPr>
              <a:t>Desarrollo de entrevistas con personal de la 15-BAE “PAQUISHA”.</a:t>
            </a:r>
          </a:p>
          <a:p>
            <a:pPr marL="457200" indent="-457200" algn="just">
              <a:buFont typeface="Wingdings" panose="05000000000000000000" pitchFamily="2" charset="2"/>
              <a:buChar char="ü"/>
            </a:pP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marL="285750" indent="-285750" algn="just">
              <a:buFont typeface="Wingdings" panose="05000000000000000000" pitchFamily="2" charset="2"/>
              <a:buChar char="ü"/>
            </a:pPr>
            <a:endParaRPr lang="es-EC" sz="3200" b="1" dirty="0">
              <a:solidFill>
                <a:srgbClr val="002060"/>
              </a:solidFill>
            </a:endParaRPr>
          </a:p>
        </p:txBody>
      </p:sp>
      <p:pic>
        <p:nvPicPr>
          <p:cNvPr id="6" name="Imagen 5" descr="C:\Users\Fernando\Desktop\fotos camello\DSCN5133.JPG">
            <a:extLst>
              <a:ext uri="{FF2B5EF4-FFF2-40B4-BE49-F238E27FC236}">
                <a16:creationId xmlns:a16="http://schemas.microsoft.com/office/drawing/2014/main" id="{F4EE81C3-0535-4511-A9F3-4A5F77CE3DAE}"/>
              </a:ext>
            </a:extLst>
          </p:cNvPr>
          <p:cNvPicPr/>
          <p:nvPr/>
        </p:nvPicPr>
        <p:blipFill>
          <a:blip r:embed="rId4" cstate="print"/>
          <a:srcRect/>
          <a:stretch>
            <a:fillRect/>
          </a:stretch>
        </p:blipFill>
        <p:spPr bwMode="auto">
          <a:xfrm>
            <a:off x="7473245" y="2461465"/>
            <a:ext cx="4357509" cy="3058802"/>
          </a:xfrm>
          <a:prstGeom prst="rect">
            <a:avLst/>
          </a:prstGeom>
          <a:noFill/>
          <a:ln w="9525">
            <a:noFill/>
            <a:miter lim="800000"/>
            <a:headEnd/>
            <a:tailEnd/>
          </a:ln>
        </p:spPr>
      </p:pic>
    </p:spTree>
    <p:extLst>
      <p:ext uri="{BB962C8B-B14F-4D97-AF65-F5344CB8AC3E}">
        <p14:creationId xmlns:p14="http://schemas.microsoft.com/office/powerpoint/2010/main" val="4001821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136318"/>
            <a:ext cx="8298180" cy="1384995"/>
          </a:xfrm>
          <a:prstGeom prst="rect">
            <a:avLst/>
          </a:prstGeom>
          <a:noFill/>
        </p:spPr>
        <p:txBody>
          <a:bodyPr wrap="square" rtlCol="0">
            <a:spAutoFit/>
          </a:bodyPr>
          <a:lstStyle/>
          <a:p>
            <a:pPr algn="just"/>
            <a:r>
              <a:rPr lang="es-EC" sz="3200" b="1" dirty="0">
                <a:solidFill>
                  <a:srgbClr val="002060"/>
                </a:solidFill>
              </a:rPr>
              <a:t>AUDITORÍA AMBIENTAL DE CUMPLIMIENTO AL PMA 15-BAE “PAQUISHA”</a:t>
            </a:r>
          </a:p>
          <a:p>
            <a:pPr algn="just"/>
            <a:endParaRPr lang="es-EC" b="1" dirty="0">
              <a:solidFill>
                <a:srgbClr val="002060"/>
              </a:solidFill>
            </a:endParaRPr>
          </a:p>
        </p:txBody>
      </p:sp>
      <p:sp>
        <p:nvSpPr>
          <p:cNvPr id="12" name="CuadroTexto 11">
            <a:extLst>
              <a:ext uri="{FF2B5EF4-FFF2-40B4-BE49-F238E27FC236}">
                <a16:creationId xmlns:a16="http://schemas.microsoft.com/office/drawing/2014/main" id="{D91B0416-580A-4D93-9B97-256F9FAAB9E5}"/>
              </a:ext>
            </a:extLst>
          </p:cNvPr>
          <p:cNvSpPr txBox="1"/>
          <p:nvPr/>
        </p:nvSpPr>
        <p:spPr>
          <a:xfrm>
            <a:off x="79022" y="1171358"/>
            <a:ext cx="11627555" cy="7109639"/>
          </a:xfrm>
          <a:prstGeom prst="rect">
            <a:avLst/>
          </a:prstGeom>
          <a:noFill/>
        </p:spPr>
        <p:txBody>
          <a:bodyPr wrap="square" rtlCol="0">
            <a:spAutoFit/>
          </a:bodyPr>
          <a:lstStyle/>
          <a:p>
            <a:pPr algn="just"/>
            <a:r>
              <a:rPr lang="es-EC" sz="3200" b="1" u="sng" dirty="0">
                <a:solidFill>
                  <a:srgbClr val="002060"/>
                </a:solidFill>
              </a:rPr>
              <a:t>METODOLOGÍA:</a:t>
            </a:r>
            <a:r>
              <a:rPr lang="es-EC" sz="3200" b="1" dirty="0">
                <a:solidFill>
                  <a:srgbClr val="002060"/>
                </a:solidFill>
              </a:rPr>
              <a:t>- FASE 2: AUDITORÍA</a:t>
            </a:r>
          </a:p>
          <a:p>
            <a:pPr marL="457200" indent="-457200" algn="just">
              <a:buFont typeface="Wingdings" panose="05000000000000000000" pitchFamily="2" charset="2"/>
              <a:buChar char="ü"/>
            </a:pPr>
            <a:r>
              <a:rPr lang="es-EC" sz="2800" b="1" dirty="0">
                <a:solidFill>
                  <a:srgbClr val="002060"/>
                </a:solidFill>
              </a:rPr>
              <a:t>Hallazgos (Matriz de Cumplimiento al </a:t>
            </a:r>
            <a:r>
              <a:rPr lang="es-EC" sz="2800" b="1" u="sng" dirty="0">
                <a:solidFill>
                  <a:srgbClr val="002060"/>
                </a:solidFill>
              </a:rPr>
              <a:t>PMA</a:t>
            </a:r>
            <a:r>
              <a:rPr lang="es-EC" sz="2800" b="1" dirty="0">
                <a:solidFill>
                  <a:srgbClr val="002060"/>
                </a:solidFill>
              </a:rPr>
              <a:t>)</a:t>
            </a:r>
          </a:p>
          <a:p>
            <a:pPr marL="457200" indent="-457200" algn="just">
              <a:buFont typeface="Wingdings" panose="05000000000000000000" pitchFamily="2" charset="2"/>
              <a:buChar char="ü"/>
            </a:pP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marL="457200" indent="-457200" algn="just">
              <a:buFont typeface="Wingdings" panose="05000000000000000000" pitchFamily="2" charset="2"/>
              <a:buChar char="ü"/>
            </a:pPr>
            <a:r>
              <a:rPr lang="es-EC" sz="2800" b="1" dirty="0">
                <a:solidFill>
                  <a:srgbClr val="002060"/>
                </a:solidFill>
              </a:rPr>
              <a:t>Reunión de Cierre.</a:t>
            </a:r>
          </a:p>
          <a:p>
            <a:pPr marL="457200" indent="-457200" algn="just">
              <a:buFont typeface="Wingdings" panose="05000000000000000000" pitchFamily="2" charset="2"/>
              <a:buChar char="ü"/>
            </a:pP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marL="285750" indent="-285750" algn="just">
              <a:buFont typeface="Wingdings" panose="05000000000000000000" pitchFamily="2" charset="2"/>
              <a:buChar char="ü"/>
            </a:pPr>
            <a:endParaRPr lang="es-EC" sz="3200" b="1" dirty="0">
              <a:solidFill>
                <a:srgbClr val="002060"/>
              </a:solidFill>
            </a:endParaRPr>
          </a:p>
        </p:txBody>
      </p:sp>
      <p:graphicFrame>
        <p:nvGraphicFramePr>
          <p:cNvPr id="6" name="Tabla 5">
            <a:extLst>
              <a:ext uri="{FF2B5EF4-FFF2-40B4-BE49-F238E27FC236}">
                <a16:creationId xmlns:a16="http://schemas.microsoft.com/office/drawing/2014/main" id="{EE9D3F7F-5B6B-4360-946C-34BD49916670}"/>
              </a:ext>
            </a:extLst>
          </p:cNvPr>
          <p:cNvGraphicFramePr>
            <a:graphicFrameLocks noGrp="1"/>
          </p:cNvGraphicFramePr>
          <p:nvPr>
            <p:extLst>
              <p:ext uri="{D42A27DB-BD31-4B8C-83A1-F6EECF244321}">
                <p14:modId xmlns:p14="http://schemas.microsoft.com/office/powerpoint/2010/main" val="437704504"/>
              </p:ext>
            </p:extLst>
          </p:nvPr>
        </p:nvGraphicFramePr>
        <p:xfrm>
          <a:off x="682975" y="2224400"/>
          <a:ext cx="10374489" cy="4075994"/>
        </p:xfrm>
        <a:graphic>
          <a:graphicData uri="http://schemas.openxmlformats.org/drawingml/2006/table">
            <a:tbl>
              <a:tblPr firstRow="1" bandRow="1">
                <a:tableStyleId>{5C22544A-7EE6-4342-B048-85BDC9FD1C3A}</a:tableStyleId>
              </a:tblPr>
              <a:tblGrid>
                <a:gridCol w="2173906">
                  <a:extLst>
                    <a:ext uri="{9D8B030D-6E8A-4147-A177-3AD203B41FA5}">
                      <a16:colId xmlns:a16="http://schemas.microsoft.com/office/drawing/2014/main" val="1709325635"/>
                    </a:ext>
                  </a:extLst>
                </a:gridCol>
                <a:gridCol w="8200583">
                  <a:extLst>
                    <a:ext uri="{9D8B030D-6E8A-4147-A177-3AD203B41FA5}">
                      <a16:colId xmlns:a16="http://schemas.microsoft.com/office/drawing/2014/main" val="2151538416"/>
                    </a:ext>
                  </a:extLst>
                </a:gridCol>
              </a:tblGrid>
              <a:tr h="393973">
                <a:tc>
                  <a:txBody>
                    <a:bodyPr/>
                    <a:lstStyle/>
                    <a:p>
                      <a:pPr algn="ctr"/>
                      <a:r>
                        <a:rPr lang="es-EC" dirty="0"/>
                        <a:t>HALLAZGO</a:t>
                      </a:r>
                    </a:p>
                  </a:txBody>
                  <a:tcPr/>
                </a:tc>
                <a:tc>
                  <a:txBody>
                    <a:bodyPr/>
                    <a:lstStyle/>
                    <a:p>
                      <a:pPr algn="ctr"/>
                      <a:r>
                        <a:rPr lang="es-EC" dirty="0"/>
                        <a:t>CRITERIO</a:t>
                      </a:r>
                    </a:p>
                  </a:txBody>
                  <a:tcPr/>
                </a:tc>
                <a:extLst>
                  <a:ext uri="{0D108BD9-81ED-4DB2-BD59-A6C34878D82A}">
                    <a16:rowId xmlns:a16="http://schemas.microsoft.com/office/drawing/2014/main" val="3471377538"/>
                  </a:ext>
                </a:extLst>
              </a:tr>
              <a:tr h="824739">
                <a:tc>
                  <a:txBody>
                    <a:bodyPr/>
                    <a:lstStyle/>
                    <a:p>
                      <a:pPr marL="0" indent="0" algn="just" defTabSz="914400" rtl="0" eaLnBrk="1" latinLnBrk="0" hangingPunct="1">
                        <a:buFont typeface="Wingdings" panose="05000000000000000000" pitchFamily="2" charset="2"/>
                        <a:buNone/>
                      </a:pPr>
                      <a:r>
                        <a:rPr lang="es-EC" sz="1800" b="1" kern="1200" dirty="0">
                          <a:solidFill>
                            <a:srgbClr val="002060"/>
                          </a:solidFill>
                          <a:latin typeface="+mn-lt"/>
                          <a:ea typeface="+mn-ea"/>
                          <a:cs typeface="+mn-cs"/>
                        </a:rPr>
                        <a:t>CONFORMIDAD (C)</a:t>
                      </a:r>
                    </a:p>
                  </a:txBody>
                  <a:tcPr anchor="ctr"/>
                </a:tc>
                <a:tc>
                  <a:txBody>
                    <a:bodyPr/>
                    <a:lstStyle/>
                    <a:p>
                      <a:pPr marL="0" indent="0" algn="just" defTabSz="914400" rtl="0" eaLnBrk="1" latinLnBrk="0" hangingPunct="1">
                        <a:buFont typeface="Wingdings" panose="05000000000000000000" pitchFamily="2" charset="2"/>
                        <a:buNone/>
                      </a:pPr>
                      <a:r>
                        <a:rPr lang="es-EC" sz="1800" b="1" kern="1200" dirty="0">
                          <a:solidFill>
                            <a:srgbClr val="002060"/>
                          </a:solidFill>
                          <a:latin typeface="+mn-lt"/>
                          <a:ea typeface="+mn-ea"/>
                          <a:cs typeface="+mn-cs"/>
                        </a:rPr>
                        <a:t>Cuando se ha implementado la medida de acuerdo a las indicaciones del </a:t>
                      </a:r>
                      <a:r>
                        <a:rPr lang="es-EC" sz="1800" b="1" u="sng" kern="1200" dirty="0">
                          <a:solidFill>
                            <a:srgbClr val="002060"/>
                          </a:solidFill>
                          <a:latin typeface="+mn-lt"/>
                          <a:ea typeface="+mn-ea"/>
                          <a:cs typeface="+mn-cs"/>
                        </a:rPr>
                        <a:t>PMA</a:t>
                      </a:r>
                      <a:r>
                        <a:rPr lang="es-EC" sz="1800" b="1" kern="1200" dirty="0">
                          <a:solidFill>
                            <a:srgbClr val="002060"/>
                          </a:solidFill>
                          <a:latin typeface="+mn-lt"/>
                          <a:ea typeface="+mn-ea"/>
                          <a:cs typeface="+mn-cs"/>
                        </a:rPr>
                        <a:t> y se ha eliminado o </a:t>
                      </a:r>
                      <a:r>
                        <a:rPr lang="es-EC" sz="1800" b="1" u="sng" kern="1200" dirty="0">
                          <a:solidFill>
                            <a:srgbClr val="002060"/>
                          </a:solidFill>
                          <a:latin typeface="+mn-lt"/>
                          <a:ea typeface="+mn-ea"/>
                          <a:cs typeface="+mn-cs"/>
                        </a:rPr>
                        <a:t>controlado el impacto ambiental</a:t>
                      </a:r>
                      <a:r>
                        <a:rPr lang="es-EC" sz="1800" b="1" kern="1200" dirty="0">
                          <a:solidFill>
                            <a:srgbClr val="002060"/>
                          </a:solidFill>
                          <a:latin typeface="+mn-lt"/>
                          <a:ea typeface="+mn-ea"/>
                          <a:cs typeface="+mn-cs"/>
                        </a:rPr>
                        <a:t>.</a:t>
                      </a:r>
                    </a:p>
                  </a:txBody>
                  <a:tcPr anchor="ctr"/>
                </a:tc>
                <a:extLst>
                  <a:ext uri="{0D108BD9-81ED-4DB2-BD59-A6C34878D82A}">
                    <a16:rowId xmlns:a16="http://schemas.microsoft.com/office/drawing/2014/main" val="3975199194"/>
                  </a:ext>
                </a:extLst>
              </a:tr>
              <a:tr h="393973">
                <a:tc>
                  <a:txBody>
                    <a:bodyPr/>
                    <a:lstStyle/>
                    <a:p>
                      <a:pPr marL="0" indent="0" algn="just" defTabSz="914400" rtl="0" eaLnBrk="1" latinLnBrk="0" hangingPunct="1">
                        <a:buFont typeface="Wingdings" panose="05000000000000000000" pitchFamily="2" charset="2"/>
                        <a:buNone/>
                      </a:pPr>
                      <a:r>
                        <a:rPr lang="es-EC" sz="1800" b="1" kern="1200" dirty="0">
                          <a:solidFill>
                            <a:srgbClr val="002060"/>
                          </a:solidFill>
                          <a:latin typeface="+mn-lt"/>
                          <a:ea typeface="+mn-ea"/>
                          <a:cs typeface="+mn-cs"/>
                        </a:rPr>
                        <a:t>OBSERVACIÓN</a:t>
                      </a:r>
                    </a:p>
                  </a:txBody>
                  <a:tcPr anchor="ctr"/>
                </a:tc>
                <a:tc>
                  <a:txBody>
                    <a:bodyPr/>
                    <a:lstStyle/>
                    <a:p>
                      <a:pPr marL="0" indent="0" algn="just" defTabSz="914400" rtl="0" eaLnBrk="1" latinLnBrk="0" hangingPunct="1">
                        <a:buFont typeface="Wingdings" panose="05000000000000000000" pitchFamily="2" charset="2"/>
                        <a:buNone/>
                      </a:pPr>
                      <a:r>
                        <a:rPr lang="es-EC" sz="1800" b="1" kern="1200" dirty="0">
                          <a:solidFill>
                            <a:srgbClr val="002060"/>
                          </a:solidFill>
                          <a:latin typeface="+mn-lt"/>
                          <a:ea typeface="+mn-ea"/>
                          <a:cs typeface="+mn-cs"/>
                        </a:rPr>
                        <a:t>Cuando se ha implementado una medida siguiendo los lineamientos del </a:t>
                      </a:r>
                      <a:r>
                        <a:rPr lang="es-EC" sz="1800" b="1" u="sng" kern="1200" dirty="0">
                          <a:solidFill>
                            <a:srgbClr val="002060"/>
                          </a:solidFill>
                          <a:latin typeface="+mn-lt"/>
                          <a:ea typeface="+mn-ea"/>
                          <a:cs typeface="+mn-cs"/>
                        </a:rPr>
                        <a:t>PMA</a:t>
                      </a:r>
                      <a:r>
                        <a:rPr lang="es-EC" sz="1800" b="1" kern="1200" dirty="0">
                          <a:solidFill>
                            <a:srgbClr val="002060"/>
                          </a:solidFill>
                          <a:latin typeface="+mn-lt"/>
                          <a:ea typeface="+mn-ea"/>
                          <a:cs typeface="+mn-cs"/>
                        </a:rPr>
                        <a:t> pero el impacto no ha sido controlado satisfactoriamente, verificando aún rastros del mismo. Se considera un </a:t>
                      </a:r>
                      <a:r>
                        <a:rPr lang="es-EC" sz="1800" b="1" u="sng" kern="1200" dirty="0">
                          <a:solidFill>
                            <a:srgbClr val="002060"/>
                          </a:solidFill>
                          <a:latin typeface="+mn-lt"/>
                          <a:ea typeface="+mn-ea"/>
                          <a:cs typeface="+mn-cs"/>
                        </a:rPr>
                        <a:t>impacto leve o bajo</a:t>
                      </a:r>
                      <a:r>
                        <a:rPr lang="es-EC" sz="1800" b="1" kern="1200" dirty="0">
                          <a:solidFill>
                            <a:srgbClr val="002060"/>
                          </a:solidFill>
                          <a:latin typeface="+mn-lt"/>
                          <a:ea typeface="+mn-ea"/>
                          <a:cs typeface="+mn-cs"/>
                        </a:rPr>
                        <a:t>.</a:t>
                      </a:r>
                    </a:p>
                  </a:txBody>
                  <a:tcPr anchor="ctr"/>
                </a:tc>
                <a:extLst>
                  <a:ext uri="{0D108BD9-81ED-4DB2-BD59-A6C34878D82A}">
                    <a16:rowId xmlns:a16="http://schemas.microsoft.com/office/drawing/2014/main" val="710366322"/>
                  </a:ext>
                </a:extLst>
              </a:tr>
              <a:tr h="971441">
                <a:tc>
                  <a:txBody>
                    <a:bodyPr/>
                    <a:lstStyle/>
                    <a:p>
                      <a:pPr marL="0" indent="0" algn="just" defTabSz="914400" rtl="0" eaLnBrk="1" latinLnBrk="0" hangingPunct="1">
                        <a:buFont typeface="Wingdings" panose="05000000000000000000" pitchFamily="2" charset="2"/>
                        <a:buNone/>
                      </a:pPr>
                      <a:r>
                        <a:rPr lang="es-EC" sz="1800" b="1" kern="1200" dirty="0">
                          <a:solidFill>
                            <a:srgbClr val="002060"/>
                          </a:solidFill>
                          <a:latin typeface="+mn-lt"/>
                          <a:ea typeface="+mn-ea"/>
                          <a:cs typeface="+mn-cs"/>
                        </a:rPr>
                        <a:t>NO CONFORMIDAD MENOR (</a:t>
                      </a:r>
                      <a:r>
                        <a:rPr lang="es-EC" sz="1800" b="1" kern="1200" dirty="0" err="1">
                          <a:solidFill>
                            <a:srgbClr val="002060"/>
                          </a:solidFill>
                          <a:latin typeface="+mn-lt"/>
                          <a:ea typeface="+mn-ea"/>
                          <a:cs typeface="+mn-cs"/>
                        </a:rPr>
                        <a:t>nc</a:t>
                      </a:r>
                      <a:r>
                        <a:rPr lang="es-EC" sz="1800" b="1" kern="1200" dirty="0">
                          <a:solidFill>
                            <a:srgbClr val="002060"/>
                          </a:solidFill>
                          <a:latin typeface="+mn-lt"/>
                          <a:ea typeface="+mn-ea"/>
                          <a:cs typeface="+mn-cs"/>
                        </a:rPr>
                        <a:t>-)</a:t>
                      </a:r>
                    </a:p>
                  </a:txBody>
                  <a:tcPr anchor="ctr"/>
                </a:tc>
                <a:tc>
                  <a:txBody>
                    <a:bodyPr/>
                    <a:lstStyle/>
                    <a:p>
                      <a:pPr marL="0" indent="0" algn="just" defTabSz="914400" rtl="0" eaLnBrk="1" latinLnBrk="0" hangingPunct="1">
                        <a:buFont typeface="Wingdings" panose="05000000000000000000" pitchFamily="2" charset="2"/>
                        <a:buNone/>
                      </a:pPr>
                      <a:r>
                        <a:rPr lang="es-EC" sz="1800" b="1" kern="1200" dirty="0">
                          <a:solidFill>
                            <a:srgbClr val="002060"/>
                          </a:solidFill>
                          <a:latin typeface="+mn-lt"/>
                          <a:ea typeface="+mn-ea"/>
                          <a:cs typeface="+mn-cs"/>
                        </a:rPr>
                        <a:t>Cuando se ha implementado una medida sin considerar todos los lineamientos establecidos en el </a:t>
                      </a:r>
                      <a:r>
                        <a:rPr lang="es-EC" sz="1800" b="1" u="sng" kern="1200" dirty="0">
                          <a:solidFill>
                            <a:srgbClr val="002060"/>
                          </a:solidFill>
                          <a:latin typeface="+mn-lt"/>
                          <a:ea typeface="+mn-ea"/>
                          <a:cs typeface="+mn-cs"/>
                        </a:rPr>
                        <a:t>PMA</a:t>
                      </a:r>
                      <a:r>
                        <a:rPr lang="es-EC" sz="1800" b="1" kern="1200" dirty="0">
                          <a:solidFill>
                            <a:srgbClr val="002060"/>
                          </a:solidFill>
                          <a:latin typeface="+mn-lt"/>
                          <a:ea typeface="+mn-ea"/>
                          <a:cs typeface="+mn-cs"/>
                        </a:rPr>
                        <a:t> y que ha logrado controlar medianamente el impacto ambiental.  Se considera un </a:t>
                      </a:r>
                      <a:r>
                        <a:rPr lang="es-EC" sz="1800" b="1" u="sng" kern="1200" dirty="0">
                          <a:solidFill>
                            <a:srgbClr val="002060"/>
                          </a:solidFill>
                          <a:latin typeface="+mn-lt"/>
                          <a:ea typeface="+mn-ea"/>
                          <a:cs typeface="+mn-cs"/>
                        </a:rPr>
                        <a:t>impacto medio</a:t>
                      </a:r>
                      <a:r>
                        <a:rPr lang="es-EC" sz="1800" b="1" kern="1200" dirty="0">
                          <a:solidFill>
                            <a:srgbClr val="002060"/>
                          </a:solidFill>
                          <a:latin typeface="+mn-lt"/>
                          <a:ea typeface="+mn-ea"/>
                          <a:cs typeface="+mn-cs"/>
                        </a:rPr>
                        <a:t>.</a:t>
                      </a:r>
                    </a:p>
                  </a:txBody>
                  <a:tcPr anchor="ctr"/>
                </a:tc>
                <a:extLst>
                  <a:ext uri="{0D108BD9-81ED-4DB2-BD59-A6C34878D82A}">
                    <a16:rowId xmlns:a16="http://schemas.microsoft.com/office/drawing/2014/main" val="2201696597"/>
                  </a:ext>
                </a:extLst>
              </a:tr>
              <a:tr h="971441">
                <a:tc>
                  <a:txBody>
                    <a:bodyPr/>
                    <a:lstStyle/>
                    <a:p>
                      <a:pPr marL="0" indent="0" algn="just" defTabSz="914400" rtl="0" eaLnBrk="1" latinLnBrk="0" hangingPunct="1">
                        <a:buFont typeface="Wingdings" panose="05000000000000000000" pitchFamily="2" charset="2"/>
                        <a:buNone/>
                      </a:pPr>
                      <a:r>
                        <a:rPr lang="es-EC" sz="1800" b="1" kern="1200" dirty="0">
                          <a:solidFill>
                            <a:srgbClr val="002060"/>
                          </a:solidFill>
                          <a:latin typeface="+mn-lt"/>
                          <a:ea typeface="+mn-ea"/>
                          <a:cs typeface="+mn-cs"/>
                        </a:rPr>
                        <a:t>NO CONFORMIDAD MAYOR (NC+)</a:t>
                      </a:r>
                    </a:p>
                  </a:txBody>
                  <a:tcPr anchor="ctr"/>
                </a:tc>
                <a:tc>
                  <a:txBody>
                    <a:bodyPr/>
                    <a:lstStyle/>
                    <a:p>
                      <a:pPr marL="0" indent="0" algn="just" defTabSz="914400" rtl="0" eaLnBrk="1" latinLnBrk="0" hangingPunct="1">
                        <a:buFont typeface="Wingdings" panose="05000000000000000000" pitchFamily="2" charset="2"/>
                        <a:buNone/>
                      </a:pPr>
                      <a:r>
                        <a:rPr lang="es-EC" sz="1800" b="1" kern="1200" dirty="0">
                          <a:solidFill>
                            <a:srgbClr val="002060"/>
                          </a:solidFill>
                          <a:latin typeface="+mn-lt"/>
                          <a:ea typeface="+mn-ea"/>
                          <a:cs typeface="+mn-cs"/>
                        </a:rPr>
                        <a:t>Cuando no se ha implementado medida alguna establecida en el </a:t>
                      </a:r>
                      <a:r>
                        <a:rPr lang="es-EC" sz="1800" b="1" u="sng" kern="1200" dirty="0">
                          <a:solidFill>
                            <a:srgbClr val="002060"/>
                          </a:solidFill>
                          <a:latin typeface="+mn-lt"/>
                          <a:ea typeface="+mn-ea"/>
                          <a:cs typeface="+mn-cs"/>
                        </a:rPr>
                        <a:t>PMA</a:t>
                      </a:r>
                      <a:r>
                        <a:rPr lang="es-EC" sz="1800" b="1" kern="1200" dirty="0">
                          <a:solidFill>
                            <a:srgbClr val="002060"/>
                          </a:solidFill>
                          <a:latin typeface="+mn-lt"/>
                          <a:ea typeface="+mn-ea"/>
                          <a:cs typeface="+mn-cs"/>
                        </a:rPr>
                        <a:t> permitiendo que el impacto ambiental se manifieste y afectando el recurso natural que interactúa con las actividades de producción.  Se considera un </a:t>
                      </a:r>
                      <a:r>
                        <a:rPr lang="es-EC" sz="1800" b="1" u="sng" kern="1200" dirty="0">
                          <a:solidFill>
                            <a:srgbClr val="002060"/>
                          </a:solidFill>
                          <a:latin typeface="+mn-lt"/>
                          <a:ea typeface="+mn-ea"/>
                          <a:cs typeface="+mn-cs"/>
                        </a:rPr>
                        <a:t>impacto ambiental alto o grave</a:t>
                      </a:r>
                      <a:r>
                        <a:rPr lang="es-EC" sz="1800" b="1" kern="1200" dirty="0">
                          <a:solidFill>
                            <a:srgbClr val="002060"/>
                          </a:solidFill>
                          <a:latin typeface="+mn-lt"/>
                          <a:ea typeface="+mn-ea"/>
                          <a:cs typeface="+mn-cs"/>
                        </a:rPr>
                        <a:t>.</a:t>
                      </a:r>
                    </a:p>
                  </a:txBody>
                  <a:tcPr anchor="ctr"/>
                </a:tc>
                <a:extLst>
                  <a:ext uri="{0D108BD9-81ED-4DB2-BD59-A6C34878D82A}">
                    <a16:rowId xmlns:a16="http://schemas.microsoft.com/office/drawing/2014/main" val="4050554707"/>
                  </a:ext>
                </a:extLst>
              </a:tr>
            </a:tbl>
          </a:graphicData>
        </a:graphic>
      </p:graphicFrame>
    </p:spTree>
    <p:extLst>
      <p:ext uri="{BB962C8B-B14F-4D97-AF65-F5344CB8AC3E}">
        <p14:creationId xmlns:p14="http://schemas.microsoft.com/office/powerpoint/2010/main" val="60055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0"/>
            <a:ext cx="8298180" cy="1231106"/>
          </a:xfrm>
          <a:prstGeom prst="rect">
            <a:avLst/>
          </a:prstGeom>
          <a:noFill/>
        </p:spPr>
        <p:txBody>
          <a:bodyPr wrap="square" rtlCol="0">
            <a:spAutoFit/>
          </a:bodyPr>
          <a:lstStyle/>
          <a:p>
            <a:pPr algn="just"/>
            <a:r>
              <a:rPr lang="es-EC" sz="2800" b="1" dirty="0">
                <a:solidFill>
                  <a:srgbClr val="002060"/>
                </a:solidFill>
              </a:rPr>
              <a:t>AUDITORÍA AMBIENTAL DE CUMPLIMIENTO AL PMA 15-BAE “PAQUISHA”</a:t>
            </a:r>
          </a:p>
          <a:p>
            <a:pPr algn="just"/>
            <a:endParaRPr lang="es-EC" sz="1600" b="1" dirty="0">
              <a:solidFill>
                <a:srgbClr val="002060"/>
              </a:solidFill>
            </a:endParaRPr>
          </a:p>
        </p:txBody>
      </p:sp>
      <p:sp>
        <p:nvSpPr>
          <p:cNvPr id="12" name="CuadroTexto 11">
            <a:extLst>
              <a:ext uri="{FF2B5EF4-FFF2-40B4-BE49-F238E27FC236}">
                <a16:creationId xmlns:a16="http://schemas.microsoft.com/office/drawing/2014/main" id="{D91B0416-580A-4D93-9B97-256F9FAAB9E5}"/>
              </a:ext>
            </a:extLst>
          </p:cNvPr>
          <p:cNvSpPr txBox="1"/>
          <p:nvPr/>
        </p:nvSpPr>
        <p:spPr>
          <a:xfrm>
            <a:off x="395111" y="919961"/>
            <a:ext cx="11706577" cy="8063746"/>
          </a:xfrm>
          <a:prstGeom prst="rect">
            <a:avLst/>
          </a:prstGeom>
          <a:noFill/>
        </p:spPr>
        <p:txBody>
          <a:bodyPr wrap="square" rtlCol="0">
            <a:spAutoFit/>
          </a:bodyPr>
          <a:lstStyle/>
          <a:p>
            <a:pPr algn="just"/>
            <a:r>
              <a:rPr lang="es-EC" sz="2800" b="1" u="sng" dirty="0">
                <a:solidFill>
                  <a:srgbClr val="002060"/>
                </a:solidFill>
              </a:rPr>
              <a:t>METODOLOGÍA:</a:t>
            </a:r>
            <a:r>
              <a:rPr lang="es-EC" sz="2800" b="1" dirty="0">
                <a:solidFill>
                  <a:srgbClr val="002060"/>
                </a:solidFill>
              </a:rPr>
              <a:t>- FASE 3: POS AUDITORÍA</a:t>
            </a:r>
          </a:p>
          <a:p>
            <a:pPr marL="457200" indent="-457200" algn="just">
              <a:buFont typeface="Wingdings" panose="05000000000000000000" pitchFamily="2" charset="2"/>
              <a:buChar char="ü"/>
            </a:pPr>
            <a:r>
              <a:rPr lang="es-EC" sz="2000" b="1" dirty="0">
                <a:solidFill>
                  <a:srgbClr val="002060"/>
                </a:solidFill>
              </a:rPr>
              <a:t>Análisis de la Matriz de Cumplimiento al PMA 15-BAE “PAQUISHA”</a:t>
            </a:r>
          </a:p>
          <a:p>
            <a:pPr marL="457200" indent="-457200" algn="just">
              <a:buFont typeface="Wingdings" panose="05000000000000000000" pitchFamily="2" charset="2"/>
              <a:buChar char="ü"/>
            </a:pPr>
            <a:r>
              <a:rPr lang="es-EC" sz="2000" b="1" dirty="0">
                <a:solidFill>
                  <a:srgbClr val="002060"/>
                </a:solidFill>
              </a:rPr>
              <a:t>Matriz de Jerarquización de los Impactos Ambientales (Hallazgos)</a:t>
            </a:r>
            <a:endParaRPr lang="es-EC" sz="2800" b="1" dirty="0">
              <a:solidFill>
                <a:srgbClr val="002060"/>
              </a:solidFill>
            </a:endParaRPr>
          </a:p>
          <a:p>
            <a:pPr algn="just"/>
            <a:r>
              <a:rPr lang="es-EC" sz="3200" b="1" dirty="0">
                <a:solidFill>
                  <a:srgbClr val="002060"/>
                </a:solidFill>
              </a:rPr>
              <a:t>	</a:t>
            </a:r>
            <a:r>
              <a:rPr lang="es-EC" sz="1600" dirty="0">
                <a:solidFill>
                  <a:srgbClr val="002060"/>
                </a:solidFill>
              </a:rPr>
              <a:t>Método de Evaluación de Impacto “</a:t>
            </a:r>
            <a:r>
              <a:rPr lang="es-EC" sz="1600" b="1" dirty="0">
                <a:solidFill>
                  <a:srgbClr val="002060"/>
                </a:solidFill>
              </a:rPr>
              <a:t>CALIFICACIÓN ECOLÓGICA</a:t>
            </a:r>
            <a:r>
              <a:rPr lang="es-EC" sz="1600" dirty="0">
                <a:solidFill>
                  <a:srgbClr val="002060"/>
                </a:solidFill>
              </a:rPr>
              <a:t>” (CAMINOSCA 2009)</a:t>
            </a:r>
          </a:p>
          <a:p>
            <a:pPr algn="just"/>
            <a:r>
              <a:rPr lang="es-EC" sz="1600" dirty="0">
                <a:solidFill>
                  <a:srgbClr val="002060"/>
                </a:solidFill>
              </a:rPr>
              <a:t>	Califica 3 parámetros: </a:t>
            </a:r>
            <a:r>
              <a:rPr lang="es-EC" sz="1600" b="1" dirty="0">
                <a:solidFill>
                  <a:srgbClr val="002060"/>
                </a:solidFill>
              </a:rPr>
              <a:t>NATURALEZA</a:t>
            </a:r>
            <a:r>
              <a:rPr lang="es-EC" sz="1600" dirty="0">
                <a:solidFill>
                  <a:srgbClr val="002060"/>
                </a:solidFill>
              </a:rPr>
              <a:t> (N), </a:t>
            </a:r>
            <a:r>
              <a:rPr lang="es-EC" sz="1600" b="1" dirty="0">
                <a:solidFill>
                  <a:srgbClr val="002060"/>
                </a:solidFill>
              </a:rPr>
              <a:t>MAGNITUD</a:t>
            </a:r>
            <a:r>
              <a:rPr lang="es-EC" sz="1600" dirty="0">
                <a:solidFill>
                  <a:srgbClr val="002060"/>
                </a:solidFill>
              </a:rPr>
              <a:t> (M) e </a:t>
            </a:r>
            <a:r>
              <a:rPr lang="es-EC" sz="1600" b="1" dirty="0">
                <a:solidFill>
                  <a:srgbClr val="002060"/>
                </a:solidFill>
              </a:rPr>
              <a:t>IMPORTANCIA</a:t>
            </a:r>
            <a:r>
              <a:rPr lang="es-EC" sz="1600" dirty="0">
                <a:solidFill>
                  <a:srgbClr val="002060"/>
                </a:solidFill>
              </a:rPr>
              <a:t> (I)</a:t>
            </a:r>
          </a:p>
          <a:p>
            <a:pPr algn="just"/>
            <a:r>
              <a:rPr lang="es-EC" sz="1600" dirty="0">
                <a:solidFill>
                  <a:srgbClr val="002060"/>
                </a:solidFill>
              </a:rPr>
              <a:t>	</a:t>
            </a:r>
            <a:r>
              <a:rPr lang="es-EC" sz="1600" b="1" u="sng" dirty="0">
                <a:solidFill>
                  <a:srgbClr val="002060"/>
                </a:solidFill>
              </a:rPr>
              <a:t>Naturaleza</a:t>
            </a:r>
            <a:r>
              <a:rPr lang="es-EC" sz="1600" b="1" dirty="0">
                <a:solidFill>
                  <a:srgbClr val="002060"/>
                </a:solidFill>
              </a:rPr>
              <a:t> (N)</a:t>
            </a:r>
            <a:r>
              <a:rPr lang="es-EC" sz="1600" dirty="0">
                <a:solidFill>
                  <a:srgbClr val="002060"/>
                </a:solidFill>
              </a:rPr>
              <a:t>: Positiva (+) o Negativa (-)</a:t>
            </a:r>
          </a:p>
          <a:p>
            <a:pPr algn="just"/>
            <a:r>
              <a:rPr lang="es-EC" sz="1600" dirty="0">
                <a:solidFill>
                  <a:srgbClr val="002060"/>
                </a:solidFill>
              </a:rPr>
              <a:t>	</a:t>
            </a:r>
            <a:r>
              <a:rPr lang="es-EC" sz="1600" b="1" u="sng" dirty="0">
                <a:solidFill>
                  <a:srgbClr val="002060"/>
                </a:solidFill>
              </a:rPr>
              <a:t>Magnitud</a:t>
            </a:r>
            <a:r>
              <a:rPr lang="es-EC" sz="1600" dirty="0">
                <a:solidFill>
                  <a:srgbClr val="002060"/>
                </a:solidFill>
              </a:rPr>
              <a:t> </a:t>
            </a:r>
            <a:r>
              <a:rPr lang="es-EC" sz="1600" b="1" dirty="0">
                <a:solidFill>
                  <a:srgbClr val="002060"/>
                </a:solidFill>
              </a:rPr>
              <a:t>(M)</a:t>
            </a:r>
            <a:r>
              <a:rPr lang="es-EC" sz="1600" dirty="0">
                <a:solidFill>
                  <a:srgbClr val="002060"/>
                </a:solidFill>
              </a:rPr>
              <a:t>: Ámbito espacial (extensión) del impacto en términos de superficie, volumen, población-tamaño, 	población-densidad, etc. a ser afectados por una actividad con relación al universo (extensión total).</a:t>
            </a:r>
          </a:p>
          <a:p>
            <a:pPr algn="just"/>
            <a:r>
              <a:rPr lang="es-EC" sz="1600" dirty="0">
                <a:solidFill>
                  <a:srgbClr val="002060"/>
                </a:solidFill>
              </a:rPr>
              <a:t>	</a:t>
            </a:r>
            <a:r>
              <a:rPr lang="es-EC" sz="1600" b="1" u="sng" dirty="0">
                <a:solidFill>
                  <a:srgbClr val="002060"/>
                </a:solidFill>
              </a:rPr>
              <a:t>Importancia</a:t>
            </a:r>
            <a:r>
              <a:rPr lang="es-EC" sz="1600" b="1" dirty="0">
                <a:solidFill>
                  <a:srgbClr val="002060"/>
                </a:solidFill>
              </a:rPr>
              <a:t> (I)</a:t>
            </a:r>
            <a:r>
              <a:rPr lang="es-EC" sz="1600" dirty="0">
                <a:solidFill>
                  <a:srgbClr val="002060"/>
                </a:solidFill>
              </a:rPr>
              <a:t>: Es el “valor natura listico” o “rareza” del recurso evaluado en términos de sensibilidad ambiental (calidad 	ambiental) y de permanencia del impacto en el tiempo (duración). </a:t>
            </a:r>
          </a:p>
          <a:p>
            <a:pPr algn="just"/>
            <a:r>
              <a:rPr lang="es-EC" sz="1600" dirty="0">
                <a:solidFill>
                  <a:srgbClr val="002060"/>
                </a:solidFill>
              </a:rPr>
              <a:t>	</a:t>
            </a:r>
            <a:r>
              <a:rPr lang="es-EC" sz="1600" b="1" dirty="0">
                <a:solidFill>
                  <a:srgbClr val="002060"/>
                </a:solidFill>
              </a:rPr>
              <a:t>Criterios de calificación:</a:t>
            </a:r>
          </a:p>
          <a:p>
            <a:pPr algn="just"/>
            <a:r>
              <a:rPr lang="es-EC" sz="1600" b="1" dirty="0">
                <a:solidFill>
                  <a:srgbClr val="002060"/>
                </a:solidFill>
              </a:rPr>
              <a:t>	</a:t>
            </a:r>
            <a:r>
              <a:rPr lang="es-EC" sz="1600" b="1" u="sng" dirty="0">
                <a:solidFill>
                  <a:srgbClr val="002060"/>
                </a:solidFill>
              </a:rPr>
              <a:t>Magnitud del Impacto (M)</a:t>
            </a:r>
          </a:p>
          <a:p>
            <a:pPr algn="just"/>
            <a:endParaRPr lang="es-EC" sz="1600" b="1" u="sng" dirty="0">
              <a:solidFill>
                <a:srgbClr val="002060"/>
              </a:solidFill>
            </a:endParaRPr>
          </a:p>
          <a:p>
            <a:pPr algn="just"/>
            <a:endParaRPr lang="es-EC" sz="1600" b="1" u="sng" dirty="0">
              <a:solidFill>
                <a:srgbClr val="002060"/>
              </a:solidFill>
            </a:endParaRPr>
          </a:p>
          <a:p>
            <a:pPr algn="just"/>
            <a:endParaRPr lang="es-EC" sz="1600" b="1" u="sng" dirty="0">
              <a:solidFill>
                <a:srgbClr val="002060"/>
              </a:solidFill>
            </a:endParaRPr>
          </a:p>
          <a:p>
            <a:pPr algn="just"/>
            <a:endParaRPr lang="es-EC" sz="1600" b="1" u="sng" dirty="0">
              <a:solidFill>
                <a:srgbClr val="002060"/>
              </a:solidFill>
            </a:endParaRPr>
          </a:p>
          <a:p>
            <a:pPr algn="just"/>
            <a:endParaRPr lang="es-EC" sz="1600" b="1" u="sng" dirty="0">
              <a:solidFill>
                <a:srgbClr val="002060"/>
              </a:solidFill>
            </a:endParaRPr>
          </a:p>
          <a:p>
            <a:pPr algn="just"/>
            <a:endParaRPr lang="es-EC" sz="1600" b="1" u="sng" dirty="0">
              <a:solidFill>
                <a:srgbClr val="002060"/>
              </a:solidFill>
            </a:endParaRPr>
          </a:p>
          <a:p>
            <a:pPr algn="just"/>
            <a:endParaRPr lang="es-EC" sz="1600" b="1" u="sng" dirty="0">
              <a:solidFill>
                <a:srgbClr val="002060"/>
              </a:solidFill>
            </a:endParaRPr>
          </a:p>
          <a:p>
            <a:pPr algn="just"/>
            <a:endParaRPr lang="es-EC" sz="1600" b="1" u="sng" dirty="0">
              <a:solidFill>
                <a:srgbClr val="002060"/>
              </a:solidFill>
            </a:endParaRPr>
          </a:p>
          <a:p>
            <a:pPr algn="just"/>
            <a:r>
              <a:rPr lang="es-EC" sz="1600" b="1" dirty="0">
                <a:solidFill>
                  <a:srgbClr val="002060"/>
                </a:solidFill>
              </a:rPr>
              <a:t>	Fuente: CAMINOSCA S.A. Estudio de Impacto Ambiental “Nuevas Oficinas e Instalaciones de FARCOMED S.A.”, 2009.</a:t>
            </a:r>
          </a:p>
          <a:p>
            <a:pPr algn="just"/>
            <a:endParaRPr lang="es-EC" sz="1600" b="1" u="sng" dirty="0">
              <a:solidFill>
                <a:srgbClr val="002060"/>
              </a:solidFill>
            </a:endParaRPr>
          </a:p>
          <a:p>
            <a:pPr algn="just"/>
            <a:r>
              <a:rPr lang="es-EC" b="1" dirty="0">
                <a:solidFill>
                  <a:srgbClr val="002060"/>
                </a:solidFill>
              </a:rPr>
              <a:t>	</a:t>
            </a:r>
          </a:p>
          <a:p>
            <a:pPr algn="just"/>
            <a:endParaRPr lang="es-EC" b="1" dirty="0">
              <a:solidFill>
                <a:srgbClr val="002060"/>
              </a:solidFill>
            </a:endParaRPr>
          </a:p>
          <a:p>
            <a:pPr algn="just"/>
            <a:r>
              <a:rPr lang="es-EC" b="1" dirty="0">
                <a:solidFill>
                  <a:srgbClr val="002060"/>
                </a:solidFill>
              </a:rPr>
              <a:t>	</a:t>
            </a: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marL="285750" indent="-285750" algn="just">
              <a:buFont typeface="Wingdings" panose="05000000000000000000" pitchFamily="2" charset="2"/>
              <a:buChar char="ü"/>
            </a:pPr>
            <a:endParaRPr lang="es-EC" sz="3200" b="1" dirty="0">
              <a:solidFill>
                <a:srgbClr val="002060"/>
              </a:solidFill>
            </a:endParaRPr>
          </a:p>
        </p:txBody>
      </p:sp>
      <p:graphicFrame>
        <p:nvGraphicFramePr>
          <p:cNvPr id="6" name="Tabla 5">
            <a:extLst>
              <a:ext uri="{FF2B5EF4-FFF2-40B4-BE49-F238E27FC236}">
                <a16:creationId xmlns:a16="http://schemas.microsoft.com/office/drawing/2014/main" id="{AC1C294C-0486-4DEA-9CD6-4726BC11ABE3}"/>
              </a:ext>
            </a:extLst>
          </p:cNvPr>
          <p:cNvGraphicFramePr>
            <a:graphicFrameLocks noGrp="1"/>
          </p:cNvGraphicFramePr>
          <p:nvPr>
            <p:extLst>
              <p:ext uri="{D42A27DB-BD31-4B8C-83A1-F6EECF244321}">
                <p14:modId xmlns:p14="http://schemas.microsoft.com/office/powerpoint/2010/main" val="2456478965"/>
              </p:ext>
            </p:extLst>
          </p:nvPr>
        </p:nvGraphicFramePr>
        <p:xfrm>
          <a:off x="1327852" y="4419440"/>
          <a:ext cx="10773836" cy="1919728"/>
        </p:xfrm>
        <a:graphic>
          <a:graphicData uri="http://schemas.openxmlformats.org/drawingml/2006/table">
            <a:tbl>
              <a:tblPr/>
              <a:tblGrid>
                <a:gridCol w="1008286">
                  <a:extLst>
                    <a:ext uri="{9D8B030D-6E8A-4147-A177-3AD203B41FA5}">
                      <a16:colId xmlns:a16="http://schemas.microsoft.com/office/drawing/2014/main" val="900391366"/>
                    </a:ext>
                  </a:extLst>
                </a:gridCol>
                <a:gridCol w="643046">
                  <a:extLst>
                    <a:ext uri="{9D8B030D-6E8A-4147-A177-3AD203B41FA5}">
                      <a16:colId xmlns:a16="http://schemas.microsoft.com/office/drawing/2014/main" val="3009376649"/>
                    </a:ext>
                  </a:extLst>
                </a:gridCol>
                <a:gridCol w="9122504">
                  <a:extLst>
                    <a:ext uri="{9D8B030D-6E8A-4147-A177-3AD203B41FA5}">
                      <a16:colId xmlns:a16="http://schemas.microsoft.com/office/drawing/2014/main" val="2005883311"/>
                    </a:ext>
                  </a:extLst>
                </a:gridCol>
              </a:tblGrid>
              <a:tr h="237442">
                <a:tc>
                  <a:txBody>
                    <a:bodyPr/>
                    <a:lstStyle/>
                    <a:p>
                      <a:pPr marL="0" algn="ctr" defTabSz="914400" rtl="0" eaLnBrk="1" latinLnBrk="0" hangingPunct="1">
                        <a:lnSpc>
                          <a:spcPct val="200000"/>
                        </a:lnSpc>
                        <a:spcAft>
                          <a:spcPts val="0"/>
                        </a:spcAft>
                        <a:tabLst>
                          <a:tab pos="-457200" algn="l"/>
                        </a:tabLst>
                      </a:pPr>
                      <a:r>
                        <a:rPr lang="es-ES_tradnl" sz="1400" b="1" kern="1200" dirty="0">
                          <a:solidFill>
                            <a:srgbClr val="002060"/>
                          </a:solidFill>
                          <a:latin typeface="+mn-lt"/>
                          <a:ea typeface="+mn-ea"/>
                          <a:cs typeface="+mn-cs"/>
                        </a:rPr>
                        <a:t>Categoría</a:t>
                      </a:r>
                      <a:endParaRPr lang="es-EC" sz="1400" b="1"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200000"/>
                        </a:lnSpc>
                        <a:spcAft>
                          <a:spcPts val="0"/>
                        </a:spcAft>
                        <a:tabLst>
                          <a:tab pos="-457200" algn="l"/>
                        </a:tabLst>
                      </a:pPr>
                      <a:r>
                        <a:rPr lang="es-ES_tradnl" sz="1400" b="1" kern="1200">
                          <a:solidFill>
                            <a:srgbClr val="002060"/>
                          </a:solidFill>
                          <a:latin typeface="+mn-lt"/>
                          <a:ea typeface="+mn-ea"/>
                          <a:cs typeface="+mn-cs"/>
                        </a:rPr>
                        <a:t>Valor</a:t>
                      </a:r>
                      <a:endParaRPr lang="es-EC" sz="1400" b="1" kern="120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200000"/>
                        </a:lnSpc>
                        <a:spcAft>
                          <a:spcPts val="0"/>
                        </a:spcAft>
                        <a:tabLst>
                          <a:tab pos="-457200" algn="l"/>
                        </a:tabLst>
                      </a:pPr>
                      <a:r>
                        <a:rPr lang="es-ES_tradnl" sz="1400" b="1" kern="1200" dirty="0">
                          <a:solidFill>
                            <a:srgbClr val="002060"/>
                          </a:solidFill>
                          <a:latin typeface="+mn-lt"/>
                          <a:ea typeface="+mn-ea"/>
                          <a:cs typeface="+mn-cs"/>
                        </a:rPr>
                        <a:t>Escala</a:t>
                      </a:r>
                      <a:endParaRPr lang="es-EC" sz="1400" b="1"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47839"/>
                  </a:ext>
                </a:extLst>
              </a:tr>
              <a:tr h="517587">
                <a:tc>
                  <a:txBody>
                    <a:bodyPr/>
                    <a:lstStyle/>
                    <a:p>
                      <a:pPr marL="0" algn="just" defTabSz="914400" rtl="0" eaLnBrk="1" latinLnBrk="0" hangingPunct="1">
                        <a:lnSpc>
                          <a:spcPct val="200000"/>
                        </a:lnSpc>
                        <a:spcAft>
                          <a:spcPts val="0"/>
                        </a:spcAft>
                        <a:tabLst>
                          <a:tab pos="-457200" algn="l"/>
                        </a:tabLst>
                      </a:pPr>
                      <a:r>
                        <a:rPr lang="es-ES_tradnl" sz="1400" kern="1200" dirty="0">
                          <a:solidFill>
                            <a:srgbClr val="002060"/>
                          </a:solidFill>
                          <a:latin typeface="+mn-lt"/>
                          <a:ea typeface="+mn-ea"/>
                          <a:cs typeface="+mn-cs"/>
                        </a:rPr>
                        <a:t>ALTA</a:t>
                      </a:r>
                      <a:endParaRPr lang="es-EC" sz="1400"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200000"/>
                        </a:lnSpc>
                        <a:spcAft>
                          <a:spcPts val="0"/>
                        </a:spcAft>
                        <a:tabLst>
                          <a:tab pos="-457200" algn="l"/>
                        </a:tabLst>
                      </a:pPr>
                      <a:r>
                        <a:rPr lang="es-ES_tradnl" sz="1400" kern="1200" dirty="0">
                          <a:solidFill>
                            <a:srgbClr val="002060"/>
                          </a:solidFill>
                          <a:latin typeface="+mn-lt"/>
                          <a:ea typeface="+mn-ea"/>
                          <a:cs typeface="+mn-cs"/>
                        </a:rPr>
                        <a:t>3</a:t>
                      </a:r>
                      <a:endParaRPr lang="es-EC" sz="1400"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200000"/>
                        </a:lnSpc>
                        <a:spcAft>
                          <a:spcPts val="0"/>
                        </a:spcAft>
                        <a:tabLst>
                          <a:tab pos="-457200" algn="l"/>
                        </a:tabLst>
                      </a:pPr>
                      <a:r>
                        <a:rPr lang="es-ES_tradnl" sz="1400" kern="1200" dirty="0">
                          <a:solidFill>
                            <a:srgbClr val="002060"/>
                          </a:solidFill>
                          <a:latin typeface="+mn-lt"/>
                          <a:ea typeface="+mn-ea"/>
                          <a:cs typeface="+mn-cs"/>
                        </a:rPr>
                        <a:t>El ámbito espacial afectado supera el 50 %  (superficie, volumen, población, etc.) del universo del recurso.</a:t>
                      </a:r>
                      <a:endParaRPr lang="es-EC" sz="1400"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6960711"/>
                  </a:ext>
                </a:extLst>
              </a:tr>
              <a:tr h="517587">
                <a:tc>
                  <a:txBody>
                    <a:bodyPr/>
                    <a:lstStyle/>
                    <a:p>
                      <a:pPr marL="0" algn="just" defTabSz="914400" rtl="0" eaLnBrk="1" latinLnBrk="0" hangingPunct="1">
                        <a:lnSpc>
                          <a:spcPct val="200000"/>
                        </a:lnSpc>
                        <a:spcAft>
                          <a:spcPts val="0"/>
                        </a:spcAft>
                        <a:tabLst>
                          <a:tab pos="-457200" algn="l"/>
                        </a:tabLst>
                      </a:pPr>
                      <a:r>
                        <a:rPr lang="es-ES_tradnl" sz="1400" kern="1200">
                          <a:solidFill>
                            <a:srgbClr val="002060"/>
                          </a:solidFill>
                          <a:latin typeface="+mn-lt"/>
                          <a:ea typeface="+mn-ea"/>
                          <a:cs typeface="+mn-cs"/>
                        </a:rPr>
                        <a:t>MEDIA</a:t>
                      </a:r>
                      <a:endParaRPr lang="es-EC" sz="1400" kern="120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200000"/>
                        </a:lnSpc>
                        <a:spcAft>
                          <a:spcPts val="0"/>
                        </a:spcAft>
                        <a:tabLst>
                          <a:tab pos="-457200" algn="l"/>
                        </a:tabLst>
                      </a:pPr>
                      <a:r>
                        <a:rPr lang="es-ES_tradnl" sz="1400" kern="1200" dirty="0">
                          <a:solidFill>
                            <a:srgbClr val="002060"/>
                          </a:solidFill>
                          <a:latin typeface="+mn-lt"/>
                          <a:ea typeface="+mn-ea"/>
                          <a:cs typeface="+mn-cs"/>
                        </a:rPr>
                        <a:t>2</a:t>
                      </a:r>
                      <a:endParaRPr lang="es-EC" sz="1400"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200000"/>
                        </a:lnSpc>
                        <a:spcAft>
                          <a:spcPts val="0"/>
                        </a:spcAft>
                        <a:tabLst>
                          <a:tab pos="-457200" algn="l"/>
                        </a:tabLst>
                      </a:pPr>
                      <a:r>
                        <a:rPr lang="es-ES_tradnl" sz="1400" kern="1200" dirty="0">
                          <a:solidFill>
                            <a:srgbClr val="002060"/>
                          </a:solidFill>
                          <a:latin typeface="+mn-lt"/>
                          <a:ea typeface="+mn-ea"/>
                          <a:cs typeface="+mn-cs"/>
                        </a:rPr>
                        <a:t>El ámbito espacial afectado se encuentra entre el 25 % y el 50 % (superficie, volumen, población, etc.) del universo afectado.</a:t>
                      </a:r>
                      <a:endParaRPr lang="es-EC" sz="1400"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5592082"/>
                  </a:ext>
                </a:extLst>
              </a:tr>
              <a:tr h="517587">
                <a:tc>
                  <a:txBody>
                    <a:bodyPr/>
                    <a:lstStyle/>
                    <a:p>
                      <a:pPr marL="0" algn="just" defTabSz="914400" rtl="0" eaLnBrk="1" latinLnBrk="0" hangingPunct="1">
                        <a:lnSpc>
                          <a:spcPct val="200000"/>
                        </a:lnSpc>
                        <a:spcAft>
                          <a:spcPts val="0"/>
                        </a:spcAft>
                        <a:tabLst>
                          <a:tab pos="-457200" algn="l"/>
                        </a:tabLst>
                      </a:pPr>
                      <a:r>
                        <a:rPr lang="es-ES_tradnl" sz="1400" kern="1200">
                          <a:solidFill>
                            <a:srgbClr val="002060"/>
                          </a:solidFill>
                          <a:latin typeface="+mn-lt"/>
                          <a:ea typeface="+mn-ea"/>
                          <a:cs typeface="+mn-cs"/>
                        </a:rPr>
                        <a:t>BAJA</a:t>
                      </a:r>
                      <a:endParaRPr lang="es-EC" sz="1400" kern="120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200000"/>
                        </a:lnSpc>
                        <a:spcAft>
                          <a:spcPts val="0"/>
                        </a:spcAft>
                        <a:tabLst>
                          <a:tab pos="-457200" algn="l"/>
                        </a:tabLst>
                      </a:pPr>
                      <a:r>
                        <a:rPr lang="es-ES_tradnl" sz="1400" kern="1200" dirty="0">
                          <a:solidFill>
                            <a:srgbClr val="002060"/>
                          </a:solidFill>
                          <a:latin typeface="+mn-lt"/>
                          <a:ea typeface="+mn-ea"/>
                          <a:cs typeface="+mn-cs"/>
                        </a:rPr>
                        <a:t>1</a:t>
                      </a:r>
                      <a:endParaRPr lang="es-EC" sz="1400"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200000"/>
                        </a:lnSpc>
                        <a:spcAft>
                          <a:spcPts val="0"/>
                        </a:spcAft>
                        <a:tabLst>
                          <a:tab pos="-457200" algn="l"/>
                        </a:tabLst>
                      </a:pPr>
                      <a:r>
                        <a:rPr lang="es-ES_tradnl" sz="1400" kern="1200" dirty="0">
                          <a:solidFill>
                            <a:srgbClr val="002060"/>
                          </a:solidFill>
                          <a:latin typeface="+mn-lt"/>
                          <a:ea typeface="+mn-ea"/>
                          <a:cs typeface="+mn-cs"/>
                        </a:rPr>
                        <a:t>El ámbito espacial afectado es inferior al 25 % (superficie, volumen, población, etc.) del universo del recurso.</a:t>
                      </a:r>
                      <a:endParaRPr lang="es-EC" sz="1400"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9735597"/>
                  </a:ext>
                </a:extLst>
              </a:tr>
            </a:tbl>
          </a:graphicData>
        </a:graphic>
      </p:graphicFrame>
    </p:spTree>
    <p:extLst>
      <p:ext uri="{BB962C8B-B14F-4D97-AF65-F5344CB8AC3E}">
        <p14:creationId xmlns:p14="http://schemas.microsoft.com/office/powerpoint/2010/main" val="406141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94547"/>
            <a:ext cx="8298180" cy="1231106"/>
          </a:xfrm>
          <a:prstGeom prst="rect">
            <a:avLst/>
          </a:prstGeom>
          <a:noFill/>
        </p:spPr>
        <p:txBody>
          <a:bodyPr wrap="square" rtlCol="0">
            <a:spAutoFit/>
          </a:bodyPr>
          <a:lstStyle/>
          <a:p>
            <a:pPr algn="just"/>
            <a:r>
              <a:rPr lang="es-EC" sz="2800" b="1" dirty="0">
                <a:solidFill>
                  <a:srgbClr val="002060"/>
                </a:solidFill>
              </a:rPr>
              <a:t>AUDITORÍA AMBIENTAL DE CUMPLIMIENTO AL PMA 15-BAE “PAQUISHA”</a:t>
            </a:r>
          </a:p>
          <a:p>
            <a:pPr algn="just"/>
            <a:endParaRPr lang="es-EC" sz="1600" b="1" dirty="0">
              <a:solidFill>
                <a:srgbClr val="002060"/>
              </a:solidFill>
            </a:endParaRPr>
          </a:p>
        </p:txBody>
      </p:sp>
      <p:sp>
        <p:nvSpPr>
          <p:cNvPr id="12" name="CuadroTexto 11">
            <a:extLst>
              <a:ext uri="{FF2B5EF4-FFF2-40B4-BE49-F238E27FC236}">
                <a16:creationId xmlns:a16="http://schemas.microsoft.com/office/drawing/2014/main" id="{D91B0416-580A-4D93-9B97-256F9FAAB9E5}"/>
              </a:ext>
            </a:extLst>
          </p:cNvPr>
          <p:cNvSpPr txBox="1"/>
          <p:nvPr/>
        </p:nvSpPr>
        <p:spPr>
          <a:xfrm>
            <a:off x="282222" y="1076470"/>
            <a:ext cx="11909778" cy="8679299"/>
          </a:xfrm>
          <a:prstGeom prst="rect">
            <a:avLst/>
          </a:prstGeom>
          <a:noFill/>
        </p:spPr>
        <p:txBody>
          <a:bodyPr wrap="square" rtlCol="0">
            <a:spAutoFit/>
          </a:bodyPr>
          <a:lstStyle/>
          <a:p>
            <a:pPr algn="just"/>
            <a:r>
              <a:rPr lang="es-EC" sz="2800" b="1" u="sng" dirty="0">
                <a:solidFill>
                  <a:srgbClr val="002060"/>
                </a:solidFill>
              </a:rPr>
              <a:t>METODOLOGÍA:</a:t>
            </a:r>
            <a:r>
              <a:rPr lang="es-EC" sz="2800" b="1" dirty="0">
                <a:solidFill>
                  <a:srgbClr val="002060"/>
                </a:solidFill>
              </a:rPr>
              <a:t>- FASE 3: POS AUDITORÍA</a:t>
            </a:r>
          </a:p>
          <a:p>
            <a:pPr marL="457200" indent="-457200" algn="just">
              <a:buFont typeface="Wingdings" panose="05000000000000000000" pitchFamily="2" charset="2"/>
              <a:buChar char="ü"/>
            </a:pPr>
            <a:r>
              <a:rPr lang="es-EC" sz="2000" b="1" dirty="0">
                <a:solidFill>
                  <a:srgbClr val="002060"/>
                </a:solidFill>
              </a:rPr>
              <a:t>Matriz de Jerarquización de los Impactos Ambientales (Hallazgos)</a:t>
            </a:r>
            <a:endParaRPr lang="es-EC" sz="2800" b="1" dirty="0">
              <a:solidFill>
                <a:srgbClr val="002060"/>
              </a:solidFill>
            </a:endParaRPr>
          </a:p>
          <a:p>
            <a:pPr algn="just"/>
            <a:r>
              <a:rPr lang="es-EC" sz="2800" b="1" dirty="0">
                <a:solidFill>
                  <a:srgbClr val="002060"/>
                </a:solidFill>
              </a:rPr>
              <a:t>	</a:t>
            </a:r>
            <a:r>
              <a:rPr lang="es-EC" sz="1600" b="1" dirty="0">
                <a:solidFill>
                  <a:srgbClr val="002060"/>
                </a:solidFill>
              </a:rPr>
              <a:t>Criterios de calificación:</a:t>
            </a:r>
          </a:p>
          <a:p>
            <a:pPr algn="just"/>
            <a:r>
              <a:rPr lang="es-EC" sz="1600" b="1" dirty="0">
                <a:solidFill>
                  <a:srgbClr val="002060"/>
                </a:solidFill>
              </a:rPr>
              <a:t>	</a:t>
            </a:r>
            <a:r>
              <a:rPr lang="es-EC" sz="1600" b="1" u="sng" dirty="0">
                <a:solidFill>
                  <a:srgbClr val="002060"/>
                </a:solidFill>
              </a:rPr>
              <a:t>Importancia del Impacto (I)</a:t>
            </a:r>
          </a:p>
          <a:p>
            <a:pPr algn="just"/>
            <a:endParaRPr lang="es-EC" sz="1600" b="1" u="sng" dirty="0">
              <a:solidFill>
                <a:srgbClr val="002060"/>
              </a:solidFill>
            </a:endParaRPr>
          </a:p>
          <a:p>
            <a:pPr algn="just"/>
            <a:endParaRPr lang="es-EC" sz="1600" b="1" u="sng" dirty="0">
              <a:solidFill>
                <a:srgbClr val="002060"/>
              </a:solidFill>
            </a:endParaRPr>
          </a:p>
          <a:p>
            <a:pPr algn="just"/>
            <a:endParaRPr lang="es-EC" sz="1600" b="1" u="sng" dirty="0">
              <a:solidFill>
                <a:srgbClr val="002060"/>
              </a:solidFill>
            </a:endParaRPr>
          </a:p>
          <a:p>
            <a:pPr algn="just"/>
            <a:endParaRPr lang="es-EC" sz="1600" b="1" u="sng" dirty="0">
              <a:solidFill>
                <a:srgbClr val="002060"/>
              </a:solidFill>
            </a:endParaRPr>
          </a:p>
          <a:p>
            <a:pPr algn="just"/>
            <a:endParaRPr lang="es-EC" sz="1600" b="1" u="sng" dirty="0">
              <a:solidFill>
                <a:srgbClr val="002060"/>
              </a:solidFill>
            </a:endParaRPr>
          </a:p>
          <a:p>
            <a:pPr algn="just"/>
            <a:endParaRPr lang="es-EC" sz="1600" b="1" u="sng" dirty="0">
              <a:solidFill>
                <a:srgbClr val="002060"/>
              </a:solidFill>
            </a:endParaRPr>
          </a:p>
          <a:p>
            <a:pPr algn="just"/>
            <a:endParaRPr lang="es-EC" sz="1600" b="1" u="sng" dirty="0">
              <a:solidFill>
                <a:srgbClr val="002060"/>
              </a:solidFill>
            </a:endParaRPr>
          </a:p>
          <a:p>
            <a:pPr algn="just"/>
            <a:r>
              <a:rPr lang="es-EC" sz="1600" b="1" dirty="0">
                <a:solidFill>
                  <a:srgbClr val="002060"/>
                </a:solidFill>
              </a:rPr>
              <a:t>	Fuente: CAMINOSCA S.A. Estudio de Impacto Ambiental “Nuevas Oficinas e Instalaciones de FARCOMED S.A.”, 2009.</a:t>
            </a:r>
          </a:p>
          <a:p>
            <a:pPr algn="just"/>
            <a:endParaRPr lang="es-EC" sz="1600" b="1" dirty="0">
              <a:solidFill>
                <a:srgbClr val="002060"/>
              </a:solidFill>
            </a:endParaRPr>
          </a:p>
          <a:p>
            <a:pPr algn="just"/>
            <a:r>
              <a:rPr lang="es-EC" sz="1600" b="1" dirty="0">
                <a:solidFill>
                  <a:srgbClr val="002060"/>
                </a:solidFill>
              </a:rPr>
              <a:t>	</a:t>
            </a:r>
            <a:r>
              <a:rPr lang="es-EC" sz="1600" b="1" u="sng" dirty="0">
                <a:solidFill>
                  <a:srgbClr val="002060"/>
                </a:solidFill>
              </a:rPr>
              <a:t>Impacto Ambiental Resultante</a:t>
            </a:r>
            <a:r>
              <a:rPr lang="es-EC" sz="1600" b="1" dirty="0">
                <a:solidFill>
                  <a:srgbClr val="002060"/>
                </a:solidFill>
              </a:rPr>
              <a:t>: </a:t>
            </a:r>
          </a:p>
          <a:p>
            <a:pPr algn="just"/>
            <a:r>
              <a:rPr lang="es-EC" sz="1600" b="1" dirty="0">
                <a:solidFill>
                  <a:srgbClr val="002060"/>
                </a:solidFill>
              </a:rPr>
              <a:t>	IA = N (M * I), donde: </a:t>
            </a:r>
          </a:p>
          <a:p>
            <a:pPr algn="just"/>
            <a:r>
              <a:rPr lang="es-EC" sz="1600" b="1" dirty="0">
                <a:solidFill>
                  <a:srgbClr val="002060"/>
                </a:solidFill>
              </a:rPr>
              <a:t>	</a:t>
            </a:r>
          </a:p>
          <a:p>
            <a:pPr algn="just"/>
            <a:r>
              <a:rPr lang="es-EC" sz="1600" b="1" dirty="0">
                <a:solidFill>
                  <a:srgbClr val="002060"/>
                </a:solidFill>
              </a:rPr>
              <a:t>	IA = Impacto Ambiental Resultante</a:t>
            </a:r>
          </a:p>
          <a:p>
            <a:pPr algn="just"/>
            <a:r>
              <a:rPr lang="es-EC" sz="1600" b="1" dirty="0">
                <a:solidFill>
                  <a:srgbClr val="002060"/>
                </a:solidFill>
              </a:rPr>
              <a:t>	N = Naturaleza del Impacto (+) o (-)</a:t>
            </a:r>
          </a:p>
          <a:p>
            <a:pPr algn="just"/>
            <a:r>
              <a:rPr lang="es-EC" sz="1600" b="1" dirty="0">
                <a:solidFill>
                  <a:srgbClr val="002060"/>
                </a:solidFill>
              </a:rPr>
              <a:t>	M = Magnitud del Impacto (1 - 3)</a:t>
            </a:r>
          </a:p>
          <a:p>
            <a:pPr algn="just"/>
            <a:r>
              <a:rPr lang="es-EC" sz="1600" b="1" dirty="0">
                <a:solidFill>
                  <a:srgbClr val="002060"/>
                </a:solidFill>
              </a:rPr>
              <a:t>	I = Importancia del Impacto (1 - 3) </a:t>
            </a:r>
          </a:p>
          <a:p>
            <a:pPr algn="just"/>
            <a:endParaRPr lang="es-EC" sz="1600" b="1" dirty="0">
              <a:solidFill>
                <a:srgbClr val="002060"/>
              </a:solidFill>
            </a:endParaRPr>
          </a:p>
          <a:p>
            <a:pPr algn="just"/>
            <a:endParaRPr lang="es-EC" sz="1600" b="1" dirty="0">
              <a:solidFill>
                <a:srgbClr val="002060"/>
              </a:solidFill>
            </a:endParaRPr>
          </a:p>
          <a:p>
            <a:pPr algn="just"/>
            <a:r>
              <a:rPr lang="es-EC" sz="1600" b="1" dirty="0">
                <a:solidFill>
                  <a:srgbClr val="002060"/>
                </a:solidFill>
              </a:rPr>
              <a:t>	</a:t>
            </a:r>
            <a:endParaRPr lang="es-EC" sz="1600" b="1" u="sng" dirty="0">
              <a:solidFill>
                <a:srgbClr val="002060"/>
              </a:solidFill>
            </a:endParaRPr>
          </a:p>
          <a:p>
            <a:pPr algn="just"/>
            <a:endParaRPr lang="es-EC" sz="1600" b="1" u="sng" dirty="0">
              <a:solidFill>
                <a:srgbClr val="002060"/>
              </a:solidFill>
            </a:endParaRPr>
          </a:p>
          <a:p>
            <a:pPr algn="just"/>
            <a:endParaRPr lang="es-EC" sz="1600" b="1" u="sng" dirty="0">
              <a:solidFill>
                <a:srgbClr val="002060"/>
              </a:solidFill>
            </a:endParaRPr>
          </a:p>
          <a:p>
            <a:pPr algn="just"/>
            <a:r>
              <a:rPr lang="es-EC" b="1" dirty="0">
                <a:solidFill>
                  <a:srgbClr val="002060"/>
                </a:solidFill>
              </a:rPr>
              <a:t>	</a:t>
            </a:r>
          </a:p>
          <a:p>
            <a:pPr algn="just"/>
            <a:endParaRPr lang="es-EC" b="1" dirty="0">
              <a:solidFill>
                <a:srgbClr val="002060"/>
              </a:solidFill>
            </a:endParaRPr>
          </a:p>
          <a:p>
            <a:pPr algn="just"/>
            <a:r>
              <a:rPr lang="es-EC" b="1" dirty="0">
                <a:solidFill>
                  <a:srgbClr val="002060"/>
                </a:solidFill>
              </a:rPr>
              <a:t>	</a:t>
            </a: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marL="285750" indent="-285750" algn="just">
              <a:buFont typeface="Wingdings" panose="05000000000000000000" pitchFamily="2" charset="2"/>
              <a:buChar char="ü"/>
            </a:pPr>
            <a:endParaRPr lang="es-EC" sz="3200" b="1" dirty="0">
              <a:solidFill>
                <a:srgbClr val="002060"/>
              </a:solidFill>
            </a:endParaRPr>
          </a:p>
        </p:txBody>
      </p:sp>
      <p:graphicFrame>
        <p:nvGraphicFramePr>
          <p:cNvPr id="5" name="Tabla 4">
            <a:extLst>
              <a:ext uri="{FF2B5EF4-FFF2-40B4-BE49-F238E27FC236}">
                <a16:creationId xmlns:a16="http://schemas.microsoft.com/office/drawing/2014/main" id="{8090B3E7-3DFF-42B8-A6E4-833360A4D17D}"/>
              </a:ext>
            </a:extLst>
          </p:cNvPr>
          <p:cNvGraphicFramePr>
            <a:graphicFrameLocks noGrp="1"/>
          </p:cNvGraphicFramePr>
          <p:nvPr>
            <p:extLst>
              <p:ext uri="{D42A27DB-BD31-4B8C-83A1-F6EECF244321}">
                <p14:modId xmlns:p14="http://schemas.microsoft.com/office/powerpoint/2010/main" val="3090893898"/>
              </p:ext>
            </p:extLst>
          </p:nvPr>
        </p:nvGraphicFramePr>
        <p:xfrm>
          <a:off x="1273175" y="2530639"/>
          <a:ext cx="8683626" cy="1467868"/>
        </p:xfrm>
        <a:graphic>
          <a:graphicData uri="http://schemas.openxmlformats.org/drawingml/2006/table">
            <a:tbl>
              <a:tblPr/>
              <a:tblGrid>
                <a:gridCol w="883004">
                  <a:extLst>
                    <a:ext uri="{9D8B030D-6E8A-4147-A177-3AD203B41FA5}">
                      <a16:colId xmlns:a16="http://schemas.microsoft.com/office/drawing/2014/main" val="3815357553"/>
                    </a:ext>
                  </a:extLst>
                </a:gridCol>
                <a:gridCol w="530577">
                  <a:extLst>
                    <a:ext uri="{9D8B030D-6E8A-4147-A177-3AD203B41FA5}">
                      <a16:colId xmlns:a16="http://schemas.microsoft.com/office/drawing/2014/main" val="4178443421"/>
                    </a:ext>
                  </a:extLst>
                </a:gridCol>
                <a:gridCol w="7270045">
                  <a:extLst>
                    <a:ext uri="{9D8B030D-6E8A-4147-A177-3AD203B41FA5}">
                      <a16:colId xmlns:a16="http://schemas.microsoft.com/office/drawing/2014/main" val="1419352448"/>
                    </a:ext>
                  </a:extLst>
                </a:gridCol>
              </a:tblGrid>
              <a:tr h="173990">
                <a:tc>
                  <a:txBody>
                    <a:bodyPr/>
                    <a:lstStyle/>
                    <a:p>
                      <a:pPr marL="0" algn="ctr" defTabSz="914400" rtl="0" eaLnBrk="1" latinLnBrk="0" hangingPunct="1">
                        <a:lnSpc>
                          <a:spcPct val="200000"/>
                        </a:lnSpc>
                        <a:spcAft>
                          <a:spcPts val="0"/>
                        </a:spcAft>
                        <a:tabLst>
                          <a:tab pos="-457200" algn="l"/>
                        </a:tabLst>
                      </a:pPr>
                      <a:r>
                        <a:rPr lang="es-ES_tradnl" sz="1400" b="1" kern="1200" dirty="0">
                          <a:solidFill>
                            <a:srgbClr val="002060"/>
                          </a:solidFill>
                          <a:latin typeface="+mn-lt"/>
                          <a:ea typeface="+mn-ea"/>
                          <a:cs typeface="+mn-cs"/>
                        </a:rPr>
                        <a:t>Categoría</a:t>
                      </a:r>
                      <a:endParaRPr lang="es-EC" sz="1400" b="1"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200000"/>
                        </a:lnSpc>
                        <a:spcAft>
                          <a:spcPts val="0"/>
                        </a:spcAft>
                        <a:tabLst>
                          <a:tab pos="-457200" algn="l"/>
                        </a:tabLst>
                      </a:pPr>
                      <a:r>
                        <a:rPr lang="es-ES_tradnl" sz="1400" b="1" kern="1200" dirty="0">
                          <a:solidFill>
                            <a:srgbClr val="002060"/>
                          </a:solidFill>
                          <a:latin typeface="+mn-lt"/>
                          <a:ea typeface="+mn-ea"/>
                          <a:cs typeface="+mn-cs"/>
                        </a:rPr>
                        <a:t>Valor</a:t>
                      </a:r>
                      <a:endParaRPr lang="es-EC" sz="1400" b="1"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200000"/>
                        </a:lnSpc>
                        <a:spcAft>
                          <a:spcPts val="0"/>
                        </a:spcAft>
                        <a:tabLst>
                          <a:tab pos="-457200" algn="l"/>
                        </a:tabLst>
                      </a:pPr>
                      <a:r>
                        <a:rPr lang="es-ES_tradnl" sz="1400" b="1" kern="1200" dirty="0">
                          <a:solidFill>
                            <a:srgbClr val="002060"/>
                          </a:solidFill>
                          <a:latin typeface="+mn-lt"/>
                          <a:ea typeface="+mn-ea"/>
                          <a:cs typeface="+mn-cs"/>
                        </a:rPr>
                        <a:t>Escala</a:t>
                      </a:r>
                      <a:endParaRPr lang="es-EC" sz="1400" b="1"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3345674"/>
                  </a:ext>
                </a:extLst>
              </a:tr>
              <a:tr h="0">
                <a:tc>
                  <a:txBody>
                    <a:bodyPr/>
                    <a:lstStyle/>
                    <a:p>
                      <a:pPr marL="0" algn="just"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ALTA</a:t>
                      </a:r>
                      <a:endParaRPr lang="es-EC" sz="1400" b="0"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3</a:t>
                      </a:r>
                      <a:endParaRPr lang="es-EC" sz="1400" b="0"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Alto valor natura listico o ecológico. Mayor rareza. Los efectos del proyecto son de larga duración.</a:t>
                      </a:r>
                      <a:endParaRPr lang="es-EC" sz="1400" b="0" kern="1200" dirty="0">
                        <a:solidFill>
                          <a:srgbClr val="002060"/>
                        </a:solidFill>
                        <a:latin typeface="+mn-lt"/>
                        <a:ea typeface="+mn-ea"/>
                        <a:cs typeface="+mn-cs"/>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9421776"/>
                  </a:ext>
                </a:extLst>
              </a:tr>
              <a:tr h="0">
                <a:tc>
                  <a:txBody>
                    <a:bodyPr/>
                    <a:lstStyle/>
                    <a:p>
                      <a:pPr marL="0" algn="just"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MEDIA</a:t>
                      </a:r>
                      <a:endParaRPr lang="es-EC" sz="1400" b="0"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2</a:t>
                      </a:r>
                      <a:endParaRPr lang="es-EC" sz="1400" b="0"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Mediano valor natura listico o ecológico. Los efectos del proyecto son de media duración.</a:t>
                      </a:r>
                      <a:endParaRPr lang="es-EC" sz="1400" b="0" kern="1200" dirty="0">
                        <a:solidFill>
                          <a:srgbClr val="002060"/>
                        </a:solidFill>
                        <a:latin typeface="+mn-lt"/>
                        <a:ea typeface="+mn-ea"/>
                        <a:cs typeface="+mn-cs"/>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694602"/>
                  </a:ext>
                </a:extLst>
              </a:tr>
              <a:tr h="0">
                <a:tc>
                  <a:txBody>
                    <a:bodyPr/>
                    <a:lstStyle/>
                    <a:p>
                      <a:pPr marL="0" algn="just" defTabSz="914400" rtl="0" eaLnBrk="1" latinLnBrk="0" hangingPunct="1">
                        <a:lnSpc>
                          <a:spcPct val="200000"/>
                        </a:lnSpc>
                        <a:spcAft>
                          <a:spcPts val="0"/>
                        </a:spcAft>
                        <a:tabLst>
                          <a:tab pos="-457200" algn="l"/>
                        </a:tabLst>
                      </a:pPr>
                      <a:r>
                        <a:rPr lang="es-ES_tradnl" sz="1400" b="0" kern="1200">
                          <a:solidFill>
                            <a:srgbClr val="002060"/>
                          </a:solidFill>
                          <a:latin typeface="+mn-lt"/>
                          <a:ea typeface="+mn-ea"/>
                          <a:cs typeface="+mn-cs"/>
                        </a:rPr>
                        <a:t>BAJA</a:t>
                      </a:r>
                      <a:endParaRPr lang="es-EC" sz="1400" b="0" kern="120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1</a:t>
                      </a:r>
                      <a:endParaRPr lang="es-EC" sz="1400" b="0"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Bajo valor natura listico o ecológico. Los efectos del proyecto son de corta duración.</a:t>
                      </a:r>
                      <a:endParaRPr lang="es-EC" sz="1400" b="0" kern="1200" dirty="0">
                        <a:solidFill>
                          <a:srgbClr val="002060"/>
                        </a:solidFill>
                        <a:latin typeface="+mn-lt"/>
                        <a:ea typeface="+mn-ea"/>
                        <a:cs typeface="+mn-cs"/>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6064101"/>
                  </a:ext>
                </a:extLst>
              </a:tr>
            </a:tbl>
          </a:graphicData>
        </a:graphic>
      </p:graphicFrame>
      <p:graphicFrame>
        <p:nvGraphicFramePr>
          <p:cNvPr id="8" name="Tabla 7">
            <a:extLst>
              <a:ext uri="{FF2B5EF4-FFF2-40B4-BE49-F238E27FC236}">
                <a16:creationId xmlns:a16="http://schemas.microsoft.com/office/drawing/2014/main" id="{A202808A-C6B9-49B9-B4D3-31EF27FE37E1}"/>
              </a:ext>
            </a:extLst>
          </p:cNvPr>
          <p:cNvGraphicFramePr>
            <a:graphicFrameLocks noGrp="1"/>
          </p:cNvGraphicFramePr>
          <p:nvPr>
            <p:extLst>
              <p:ext uri="{D42A27DB-BD31-4B8C-83A1-F6EECF244321}">
                <p14:modId xmlns:p14="http://schemas.microsoft.com/office/powerpoint/2010/main" val="768278717"/>
              </p:ext>
            </p:extLst>
          </p:nvPr>
        </p:nvGraphicFramePr>
        <p:xfrm>
          <a:off x="4388908" y="4511292"/>
          <a:ext cx="7701493" cy="2321308"/>
        </p:xfrm>
        <a:graphic>
          <a:graphicData uri="http://schemas.openxmlformats.org/drawingml/2006/table">
            <a:tbl>
              <a:tblPr/>
              <a:tblGrid>
                <a:gridCol w="872374">
                  <a:extLst>
                    <a:ext uri="{9D8B030D-6E8A-4147-A177-3AD203B41FA5}">
                      <a16:colId xmlns:a16="http://schemas.microsoft.com/office/drawing/2014/main" val="4124543064"/>
                    </a:ext>
                  </a:extLst>
                </a:gridCol>
                <a:gridCol w="599459">
                  <a:extLst>
                    <a:ext uri="{9D8B030D-6E8A-4147-A177-3AD203B41FA5}">
                      <a16:colId xmlns:a16="http://schemas.microsoft.com/office/drawing/2014/main" val="650466740"/>
                    </a:ext>
                  </a:extLst>
                </a:gridCol>
                <a:gridCol w="6229660">
                  <a:extLst>
                    <a:ext uri="{9D8B030D-6E8A-4147-A177-3AD203B41FA5}">
                      <a16:colId xmlns:a16="http://schemas.microsoft.com/office/drawing/2014/main" val="366321984"/>
                    </a:ext>
                  </a:extLst>
                </a:gridCol>
              </a:tblGrid>
              <a:tr h="356641">
                <a:tc>
                  <a:txBody>
                    <a:bodyPr/>
                    <a:lstStyle/>
                    <a:p>
                      <a:pPr marL="0" algn="ctr" defTabSz="914400" rtl="0" eaLnBrk="1" latinLnBrk="0" hangingPunct="1">
                        <a:lnSpc>
                          <a:spcPct val="200000"/>
                        </a:lnSpc>
                        <a:spcAft>
                          <a:spcPts val="0"/>
                        </a:spcAft>
                        <a:tabLst>
                          <a:tab pos="-457200" algn="l"/>
                        </a:tabLst>
                      </a:pPr>
                      <a:r>
                        <a:rPr lang="es-ES_tradnl" sz="1400" b="1" kern="1200" dirty="0">
                          <a:solidFill>
                            <a:srgbClr val="002060"/>
                          </a:solidFill>
                          <a:latin typeface="+mn-lt"/>
                          <a:ea typeface="+mn-ea"/>
                          <a:cs typeface="+mn-cs"/>
                        </a:rPr>
                        <a:t>Categoría</a:t>
                      </a:r>
                      <a:endParaRPr lang="es-EC" sz="1400" b="1"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200000"/>
                        </a:lnSpc>
                        <a:spcAft>
                          <a:spcPts val="0"/>
                        </a:spcAft>
                        <a:tabLst>
                          <a:tab pos="-457200" algn="l"/>
                        </a:tabLst>
                      </a:pPr>
                      <a:r>
                        <a:rPr lang="es-ES_tradnl" sz="1400" b="1" kern="1200">
                          <a:solidFill>
                            <a:srgbClr val="002060"/>
                          </a:solidFill>
                          <a:latin typeface="+mn-lt"/>
                          <a:ea typeface="+mn-ea"/>
                          <a:cs typeface="+mn-cs"/>
                        </a:rPr>
                        <a:t>Valor</a:t>
                      </a:r>
                      <a:endParaRPr lang="es-EC" sz="1400" b="1" kern="120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200000"/>
                        </a:lnSpc>
                        <a:spcAft>
                          <a:spcPts val="0"/>
                        </a:spcAft>
                        <a:tabLst>
                          <a:tab pos="-457200" algn="l"/>
                        </a:tabLst>
                      </a:pPr>
                      <a:r>
                        <a:rPr lang="es-ES_tradnl" sz="1400" b="1" kern="1200" dirty="0">
                          <a:solidFill>
                            <a:srgbClr val="002060"/>
                          </a:solidFill>
                          <a:latin typeface="+mn-lt"/>
                          <a:ea typeface="+mn-ea"/>
                          <a:cs typeface="+mn-cs"/>
                        </a:rPr>
                        <a:t>Escala</a:t>
                      </a:r>
                      <a:endParaRPr lang="es-EC" sz="1400" b="1"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8744097"/>
                  </a:ext>
                </a:extLst>
              </a:tr>
              <a:tr h="759563">
                <a:tc>
                  <a:txBody>
                    <a:bodyPr/>
                    <a:lstStyle/>
                    <a:p>
                      <a:pPr marL="0" algn="just"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ALTA</a:t>
                      </a:r>
                      <a:endParaRPr lang="es-EC" sz="1400" b="0"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6-9</a:t>
                      </a:r>
                      <a:endParaRPr lang="es-EC" sz="1400" b="0"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Impacto de alta incidencia ecológica, capaz de modificar severamente las características de los recursos.</a:t>
                      </a:r>
                      <a:endParaRPr lang="es-EC" sz="1400" b="0" kern="1200" dirty="0">
                        <a:solidFill>
                          <a:srgbClr val="002060"/>
                        </a:solidFill>
                        <a:latin typeface="+mn-lt"/>
                        <a:ea typeface="+mn-ea"/>
                        <a:cs typeface="+mn-cs"/>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0591333"/>
                  </a:ext>
                </a:extLst>
              </a:tr>
              <a:tr h="759563">
                <a:tc>
                  <a:txBody>
                    <a:bodyPr/>
                    <a:lstStyle/>
                    <a:p>
                      <a:pPr marL="0" algn="just" defTabSz="914400" rtl="0" eaLnBrk="1" latinLnBrk="0" hangingPunct="1">
                        <a:lnSpc>
                          <a:spcPct val="200000"/>
                        </a:lnSpc>
                        <a:spcAft>
                          <a:spcPts val="0"/>
                        </a:spcAft>
                        <a:tabLst>
                          <a:tab pos="-457200" algn="l"/>
                        </a:tabLst>
                      </a:pPr>
                      <a:r>
                        <a:rPr lang="es-ES_tradnl" sz="1400" b="0" kern="1200">
                          <a:solidFill>
                            <a:srgbClr val="002060"/>
                          </a:solidFill>
                          <a:latin typeface="+mn-lt"/>
                          <a:ea typeface="+mn-ea"/>
                          <a:cs typeface="+mn-cs"/>
                        </a:rPr>
                        <a:t>MEDIA</a:t>
                      </a:r>
                      <a:endParaRPr lang="es-EC" sz="1400" b="0" kern="120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4-6</a:t>
                      </a:r>
                      <a:endParaRPr lang="es-EC" sz="1400" b="0"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Impacto de incidencias evidenciables que modifica solo unos cuantos componentes ambientales, pudiendo no ser permanente.</a:t>
                      </a:r>
                      <a:endParaRPr lang="es-EC" sz="1400" b="0" kern="1200" dirty="0">
                        <a:solidFill>
                          <a:srgbClr val="002060"/>
                        </a:solidFill>
                        <a:latin typeface="+mn-lt"/>
                        <a:ea typeface="+mn-ea"/>
                        <a:cs typeface="+mn-cs"/>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6814935"/>
                  </a:ext>
                </a:extLst>
              </a:tr>
              <a:tr h="356641">
                <a:tc>
                  <a:txBody>
                    <a:bodyPr/>
                    <a:lstStyle/>
                    <a:p>
                      <a:pPr marL="0" algn="just" defTabSz="914400" rtl="0" eaLnBrk="1" latinLnBrk="0" hangingPunct="1">
                        <a:lnSpc>
                          <a:spcPct val="200000"/>
                        </a:lnSpc>
                        <a:spcAft>
                          <a:spcPts val="0"/>
                        </a:spcAft>
                        <a:tabLst>
                          <a:tab pos="-457200" algn="l"/>
                        </a:tabLst>
                      </a:pPr>
                      <a:r>
                        <a:rPr lang="es-ES_tradnl" sz="1400" b="0" kern="1200">
                          <a:solidFill>
                            <a:srgbClr val="002060"/>
                          </a:solidFill>
                          <a:latin typeface="+mn-lt"/>
                          <a:ea typeface="+mn-ea"/>
                          <a:cs typeface="+mn-cs"/>
                        </a:rPr>
                        <a:t>BAJA</a:t>
                      </a:r>
                      <a:endParaRPr lang="es-EC" sz="1400" b="0" kern="120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1-3</a:t>
                      </a:r>
                      <a:endParaRPr lang="es-EC" sz="1400" b="0" kern="1200" dirty="0">
                        <a:solidFill>
                          <a:srgbClr val="002060"/>
                        </a:solidFill>
                        <a:latin typeface="+mn-lt"/>
                        <a:ea typeface="+mn-ea"/>
                        <a:cs typeface="+mn-c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Impacto de baja o nula incidencia ecológica, casi imperceptible en el ecosistema.</a:t>
                      </a:r>
                      <a:endParaRPr lang="es-EC" sz="1400" b="0" kern="1200" dirty="0">
                        <a:solidFill>
                          <a:srgbClr val="002060"/>
                        </a:solidFill>
                        <a:latin typeface="+mn-lt"/>
                        <a:ea typeface="+mn-ea"/>
                        <a:cs typeface="+mn-cs"/>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0362428"/>
                  </a:ext>
                </a:extLst>
              </a:tr>
            </a:tbl>
          </a:graphicData>
        </a:graphic>
      </p:graphicFrame>
    </p:spTree>
    <p:extLst>
      <p:ext uri="{BB962C8B-B14F-4D97-AF65-F5344CB8AC3E}">
        <p14:creationId xmlns:p14="http://schemas.microsoft.com/office/powerpoint/2010/main" val="239100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136318"/>
            <a:ext cx="8298180" cy="1384995"/>
          </a:xfrm>
          <a:prstGeom prst="rect">
            <a:avLst/>
          </a:prstGeom>
          <a:noFill/>
        </p:spPr>
        <p:txBody>
          <a:bodyPr wrap="square" rtlCol="0">
            <a:spAutoFit/>
          </a:bodyPr>
          <a:lstStyle/>
          <a:p>
            <a:pPr algn="just"/>
            <a:r>
              <a:rPr lang="es-EC" sz="3200" b="1" dirty="0">
                <a:solidFill>
                  <a:srgbClr val="002060"/>
                </a:solidFill>
              </a:rPr>
              <a:t>AUDITORÍA AMBIENTAL DE CUMPLIMIENTO AL PMA 15-BAE “PAQUISHA”</a:t>
            </a:r>
          </a:p>
          <a:p>
            <a:pPr algn="just"/>
            <a:endParaRPr lang="es-EC" b="1" dirty="0">
              <a:solidFill>
                <a:srgbClr val="002060"/>
              </a:solidFill>
            </a:endParaRPr>
          </a:p>
        </p:txBody>
      </p:sp>
      <p:sp>
        <p:nvSpPr>
          <p:cNvPr id="12" name="CuadroTexto 11">
            <a:extLst>
              <a:ext uri="{FF2B5EF4-FFF2-40B4-BE49-F238E27FC236}">
                <a16:creationId xmlns:a16="http://schemas.microsoft.com/office/drawing/2014/main" id="{D91B0416-580A-4D93-9B97-256F9FAAB9E5}"/>
              </a:ext>
            </a:extLst>
          </p:cNvPr>
          <p:cNvSpPr txBox="1"/>
          <p:nvPr/>
        </p:nvSpPr>
        <p:spPr>
          <a:xfrm>
            <a:off x="282222" y="1186672"/>
            <a:ext cx="11909778" cy="8094524"/>
          </a:xfrm>
          <a:prstGeom prst="rect">
            <a:avLst/>
          </a:prstGeom>
          <a:noFill/>
        </p:spPr>
        <p:txBody>
          <a:bodyPr wrap="square" rtlCol="0">
            <a:spAutoFit/>
          </a:bodyPr>
          <a:lstStyle/>
          <a:p>
            <a:pPr algn="just"/>
            <a:r>
              <a:rPr lang="es-EC" sz="2800" b="1" u="sng" dirty="0">
                <a:solidFill>
                  <a:srgbClr val="002060"/>
                </a:solidFill>
              </a:rPr>
              <a:t>METODOLOGÍA:</a:t>
            </a:r>
            <a:r>
              <a:rPr lang="es-EC" sz="2800" b="1" dirty="0">
                <a:solidFill>
                  <a:srgbClr val="002060"/>
                </a:solidFill>
              </a:rPr>
              <a:t>- FASE 3: POS AUDITORÍA</a:t>
            </a:r>
          </a:p>
          <a:p>
            <a:pPr marL="457200" indent="-457200" algn="just">
              <a:buFont typeface="Wingdings" panose="05000000000000000000" pitchFamily="2" charset="2"/>
              <a:buChar char="ü"/>
            </a:pPr>
            <a:r>
              <a:rPr lang="es-EC" sz="2000" b="1" dirty="0">
                <a:solidFill>
                  <a:srgbClr val="002060"/>
                </a:solidFill>
              </a:rPr>
              <a:t>Dictamen de la </a:t>
            </a:r>
            <a:r>
              <a:rPr lang="es-EC" sz="2000" b="1" u="sng" dirty="0">
                <a:solidFill>
                  <a:srgbClr val="002060"/>
                </a:solidFill>
              </a:rPr>
              <a:t>AUDITORÍA</a:t>
            </a:r>
          </a:p>
          <a:p>
            <a:pPr algn="just"/>
            <a:r>
              <a:rPr lang="es-EC" sz="2800" b="1" dirty="0">
                <a:solidFill>
                  <a:srgbClr val="002060"/>
                </a:solidFill>
              </a:rPr>
              <a:t>	</a:t>
            </a:r>
            <a:r>
              <a:rPr lang="es-EC" b="1" dirty="0">
                <a:solidFill>
                  <a:srgbClr val="002060"/>
                </a:solidFill>
              </a:rPr>
              <a:t>Consiste, en interpretar el </a:t>
            </a:r>
            <a:r>
              <a:rPr lang="es-EC" b="1" u="sng" dirty="0">
                <a:solidFill>
                  <a:srgbClr val="002060"/>
                </a:solidFill>
              </a:rPr>
              <a:t>grado de cumplimiento</a:t>
            </a:r>
            <a:r>
              <a:rPr lang="es-EC" b="1" dirty="0">
                <a:solidFill>
                  <a:srgbClr val="002060"/>
                </a:solidFill>
              </a:rPr>
              <a:t> o implementación de medidas ambientales de 	acuerdo a las disposiciones del procedimiento evaluado, en función de los hallazgos verificados, jerarquización de 	los mismos y su impacto ambiental.</a:t>
            </a: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1400" b="1" dirty="0">
              <a:solidFill>
                <a:srgbClr val="002060"/>
              </a:solidFill>
            </a:endParaRPr>
          </a:p>
          <a:p>
            <a:pPr algn="just"/>
            <a:r>
              <a:rPr lang="es-EC" sz="1400" b="1" dirty="0">
                <a:solidFill>
                  <a:srgbClr val="002060"/>
                </a:solidFill>
              </a:rPr>
              <a:t>	Fuente: </a:t>
            </a:r>
            <a:r>
              <a:rPr lang="es-EC" sz="1400" b="1" dirty="0" err="1">
                <a:solidFill>
                  <a:srgbClr val="002060"/>
                </a:solidFill>
              </a:rPr>
              <a:t>Palom</a:t>
            </a:r>
            <a:r>
              <a:rPr lang="es-EC" sz="1400" b="1" dirty="0">
                <a:solidFill>
                  <a:srgbClr val="002060"/>
                </a:solidFill>
              </a:rPr>
              <a:t> Oriol, ISO 14001: Una guía para la aplicación práctica, 2000.</a:t>
            </a:r>
          </a:p>
          <a:p>
            <a:pPr algn="just"/>
            <a:endParaRPr lang="es-EC" sz="2800" b="1" dirty="0">
              <a:solidFill>
                <a:srgbClr val="002060"/>
              </a:solidFill>
            </a:endParaRPr>
          </a:p>
          <a:p>
            <a:pPr algn="just"/>
            <a:r>
              <a:rPr lang="es-EC" sz="3200" b="1" dirty="0">
                <a:solidFill>
                  <a:srgbClr val="002060"/>
                </a:solidFill>
              </a:rPr>
              <a:t>	</a:t>
            </a:r>
            <a:r>
              <a:rPr lang="es-EC" b="1" dirty="0">
                <a:solidFill>
                  <a:srgbClr val="002060"/>
                </a:solidFill>
              </a:rPr>
              <a:t>	</a:t>
            </a:r>
          </a:p>
          <a:p>
            <a:pPr algn="just"/>
            <a:endParaRPr lang="es-EC" b="1" dirty="0">
              <a:solidFill>
                <a:srgbClr val="002060"/>
              </a:solidFill>
            </a:endParaRPr>
          </a:p>
          <a:p>
            <a:pPr algn="just"/>
            <a:r>
              <a:rPr lang="es-EC" b="1" dirty="0">
                <a:solidFill>
                  <a:srgbClr val="002060"/>
                </a:solidFill>
              </a:rPr>
              <a:t>	</a:t>
            </a: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algn="just"/>
            <a:endParaRPr lang="es-EC" sz="3200" b="1" dirty="0">
              <a:solidFill>
                <a:srgbClr val="002060"/>
              </a:solidFill>
            </a:endParaRPr>
          </a:p>
        </p:txBody>
      </p:sp>
      <p:graphicFrame>
        <p:nvGraphicFramePr>
          <p:cNvPr id="5" name="Tabla 4">
            <a:extLst>
              <a:ext uri="{FF2B5EF4-FFF2-40B4-BE49-F238E27FC236}">
                <a16:creationId xmlns:a16="http://schemas.microsoft.com/office/drawing/2014/main" id="{549945B2-9010-4575-85CE-D5D432086B7E}"/>
              </a:ext>
            </a:extLst>
          </p:cNvPr>
          <p:cNvGraphicFramePr>
            <a:graphicFrameLocks noGrp="1"/>
          </p:cNvGraphicFramePr>
          <p:nvPr>
            <p:extLst>
              <p:ext uri="{D42A27DB-BD31-4B8C-83A1-F6EECF244321}">
                <p14:modId xmlns:p14="http://schemas.microsoft.com/office/powerpoint/2010/main" val="3128734331"/>
              </p:ext>
            </p:extLst>
          </p:nvPr>
        </p:nvGraphicFramePr>
        <p:xfrm>
          <a:off x="1270000" y="3101915"/>
          <a:ext cx="10154356" cy="3348612"/>
        </p:xfrm>
        <a:graphic>
          <a:graphicData uri="http://schemas.openxmlformats.org/drawingml/2006/table">
            <a:tbl>
              <a:tblPr firstRow="1" firstCol="1" bandRow="1"/>
              <a:tblGrid>
                <a:gridCol w="1375788">
                  <a:extLst>
                    <a:ext uri="{9D8B030D-6E8A-4147-A177-3AD203B41FA5}">
                      <a16:colId xmlns:a16="http://schemas.microsoft.com/office/drawing/2014/main" val="960791935"/>
                    </a:ext>
                  </a:extLst>
                </a:gridCol>
                <a:gridCol w="8778568">
                  <a:extLst>
                    <a:ext uri="{9D8B030D-6E8A-4147-A177-3AD203B41FA5}">
                      <a16:colId xmlns:a16="http://schemas.microsoft.com/office/drawing/2014/main" val="4062423707"/>
                    </a:ext>
                  </a:extLst>
                </a:gridCol>
              </a:tblGrid>
              <a:tr h="296172">
                <a:tc>
                  <a:txBody>
                    <a:bodyPr/>
                    <a:lstStyle/>
                    <a:p>
                      <a:pPr algn="ctr">
                        <a:lnSpc>
                          <a:spcPct val="115000"/>
                        </a:lnSpc>
                        <a:spcAft>
                          <a:spcPts val="0"/>
                        </a:spcAft>
                      </a:pPr>
                      <a:r>
                        <a:rPr lang="es-EC" sz="1400" b="1" kern="1200" dirty="0">
                          <a:solidFill>
                            <a:srgbClr val="002060"/>
                          </a:solidFill>
                          <a:latin typeface="+mn-lt"/>
                          <a:ea typeface="+mn-ea"/>
                          <a:cs typeface="+mn-cs"/>
                        </a:rPr>
                        <a:t>PORCENTAJE DE CUMPLIMIENTO</a:t>
                      </a:r>
                    </a:p>
                  </a:txBody>
                  <a:tcPr marL="35849" marR="35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400" b="1" kern="1200" dirty="0">
                          <a:solidFill>
                            <a:srgbClr val="002060"/>
                          </a:solidFill>
                          <a:latin typeface="+mn-lt"/>
                          <a:ea typeface="+mn-ea"/>
                          <a:cs typeface="+mn-cs"/>
                        </a:rPr>
                        <a:t>DICTAMEN</a:t>
                      </a:r>
                    </a:p>
                  </a:txBody>
                  <a:tcPr marL="35849" marR="35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574455"/>
                  </a:ext>
                </a:extLst>
              </a:tr>
              <a:tr h="258739">
                <a:tc>
                  <a:txBody>
                    <a:bodyPr/>
                    <a:lstStyle/>
                    <a:p>
                      <a:pPr algn="ctr">
                        <a:lnSpc>
                          <a:spcPct val="200000"/>
                        </a:lnSpc>
                        <a:spcAft>
                          <a:spcPts val="0"/>
                        </a:spcAft>
                        <a:tabLst>
                          <a:tab pos="-457200" algn="l"/>
                        </a:tabLst>
                      </a:pPr>
                      <a:r>
                        <a:rPr lang="es-ES_tradnl" sz="1400" b="0" kern="1200" dirty="0">
                          <a:solidFill>
                            <a:srgbClr val="002060"/>
                          </a:solidFill>
                          <a:latin typeface="+mn-lt"/>
                          <a:ea typeface="+mn-ea"/>
                          <a:cs typeface="+mn-cs"/>
                        </a:rPr>
                        <a:t>0 - 20%</a:t>
                      </a:r>
                      <a:endParaRPr lang="es-EC" sz="1400" b="0" kern="1200" dirty="0">
                        <a:solidFill>
                          <a:srgbClr val="002060"/>
                        </a:solidFill>
                        <a:latin typeface="+mn-lt"/>
                        <a:ea typeface="+mn-ea"/>
                        <a:cs typeface="+mn-cs"/>
                      </a:endParaRPr>
                    </a:p>
                  </a:txBody>
                  <a:tcPr marL="35849" marR="35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ES_tradnl" sz="1400" b="1" u="sng" kern="1200" dirty="0">
                          <a:solidFill>
                            <a:srgbClr val="002060"/>
                          </a:solidFill>
                          <a:latin typeface="+mn-lt"/>
                          <a:ea typeface="+mn-ea"/>
                          <a:cs typeface="+mn-cs"/>
                        </a:rPr>
                        <a:t>TOTAL INCUMPLIMIENTO:</a:t>
                      </a:r>
                      <a:r>
                        <a:rPr lang="es-ES_tradnl" sz="1400" b="0" kern="1200" dirty="0">
                          <a:solidFill>
                            <a:srgbClr val="002060"/>
                          </a:solidFill>
                          <a:latin typeface="+mn-lt"/>
                          <a:ea typeface="+mn-ea"/>
                          <a:cs typeface="+mn-cs"/>
                        </a:rPr>
                        <a:t> Sanción inmediata, suspensión definitiva de la actividad, revocatoria de licencia ambiental, todos los hallazgos corresponden a NC+.</a:t>
                      </a:r>
                      <a:endParaRPr lang="es-EC" sz="1400" b="0" kern="1200" dirty="0">
                        <a:solidFill>
                          <a:srgbClr val="002060"/>
                        </a:solidFill>
                        <a:latin typeface="+mn-lt"/>
                        <a:ea typeface="+mn-ea"/>
                        <a:cs typeface="+mn-cs"/>
                      </a:endParaRPr>
                    </a:p>
                  </a:txBody>
                  <a:tcPr marL="35849" marR="35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942061"/>
                  </a:ext>
                </a:extLst>
              </a:tr>
              <a:tr h="324461">
                <a:tc>
                  <a:txBody>
                    <a:bodyPr/>
                    <a:lstStyle/>
                    <a:p>
                      <a:pPr algn="ctr">
                        <a:lnSpc>
                          <a:spcPct val="200000"/>
                        </a:lnSpc>
                        <a:spcAft>
                          <a:spcPts val="0"/>
                        </a:spcAft>
                        <a:tabLst>
                          <a:tab pos="-457200" algn="l"/>
                        </a:tabLst>
                      </a:pPr>
                      <a:r>
                        <a:rPr lang="es-ES_tradnl" sz="1400" b="0" kern="1200" dirty="0">
                          <a:solidFill>
                            <a:srgbClr val="002060"/>
                          </a:solidFill>
                          <a:latin typeface="+mn-lt"/>
                          <a:ea typeface="+mn-ea"/>
                          <a:cs typeface="+mn-cs"/>
                        </a:rPr>
                        <a:t>20% - 35%</a:t>
                      </a:r>
                      <a:endParaRPr lang="es-EC" sz="1400" b="0" kern="1200" dirty="0">
                        <a:solidFill>
                          <a:srgbClr val="002060"/>
                        </a:solidFill>
                        <a:latin typeface="+mn-lt"/>
                        <a:ea typeface="+mn-ea"/>
                        <a:cs typeface="+mn-cs"/>
                      </a:endParaRPr>
                    </a:p>
                  </a:txBody>
                  <a:tcPr marL="35849" marR="35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15000"/>
                        </a:lnSpc>
                        <a:spcAft>
                          <a:spcPts val="0"/>
                        </a:spcAft>
                      </a:pPr>
                      <a:r>
                        <a:rPr lang="es-ES_tradnl" sz="1400" b="1" u="sng" kern="1200" dirty="0">
                          <a:solidFill>
                            <a:srgbClr val="002060"/>
                          </a:solidFill>
                          <a:latin typeface="+mn-lt"/>
                          <a:ea typeface="+mn-ea"/>
                          <a:cs typeface="+mn-cs"/>
                        </a:rPr>
                        <a:t>GRAVE INCUMPLIMIENTO:</a:t>
                      </a:r>
                      <a:r>
                        <a:rPr lang="es-ES_tradnl" sz="1400" b="1" u="none" kern="1200" dirty="0">
                          <a:solidFill>
                            <a:srgbClr val="002060"/>
                          </a:solidFill>
                          <a:latin typeface="+mn-lt"/>
                          <a:ea typeface="+mn-ea"/>
                          <a:cs typeface="+mn-cs"/>
                        </a:rPr>
                        <a:t> </a:t>
                      </a:r>
                      <a:r>
                        <a:rPr lang="es-ES_tradnl" sz="1400" b="0" kern="1200" dirty="0">
                          <a:solidFill>
                            <a:srgbClr val="002060"/>
                          </a:solidFill>
                          <a:latin typeface="+mn-lt"/>
                          <a:ea typeface="+mn-ea"/>
                          <a:cs typeface="+mn-cs"/>
                        </a:rPr>
                        <a:t>Paralización de actividad temporal, sanción inmediata, posible revocatoria de licencia o certificación ambiental, rediseño de Plan de Manejo. Los hallazgos están conformados por NC+, </a:t>
                      </a:r>
                      <a:r>
                        <a:rPr lang="es-ES_tradnl" sz="1400" b="0" kern="1200" dirty="0" err="1">
                          <a:solidFill>
                            <a:srgbClr val="002060"/>
                          </a:solidFill>
                          <a:latin typeface="+mn-lt"/>
                          <a:ea typeface="+mn-ea"/>
                          <a:cs typeface="+mn-cs"/>
                        </a:rPr>
                        <a:t>nc</a:t>
                      </a:r>
                      <a:r>
                        <a:rPr lang="es-ES_tradnl" sz="1400" b="0" kern="1200" dirty="0">
                          <a:solidFill>
                            <a:srgbClr val="002060"/>
                          </a:solidFill>
                          <a:latin typeface="+mn-lt"/>
                          <a:ea typeface="+mn-ea"/>
                          <a:cs typeface="+mn-cs"/>
                        </a:rPr>
                        <a:t>- y Observaciones.</a:t>
                      </a:r>
                      <a:endParaRPr lang="es-EC" sz="1400" b="0" kern="1200" dirty="0">
                        <a:solidFill>
                          <a:srgbClr val="002060"/>
                        </a:solidFill>
                        <a:latin typeface="+mn-lt"/>
                        <a:ea typeface="+mn-ea"/>
                        <a:cs typeface="+mn-cs"/>
                      </a:endParaRPr>
                    </a:p>
                  </a:txBody>
                  <a:tcPr marL="35849" marR="35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412061"/>
                  </a:ext>
                </a:extLst>
              </a:tr>
              <a:tr h="312866">
                <a:tc>
                  <a:txBody>
                    <a:bodyPr/>
                    <a:lstStyle/>
                    <a:p>
                      <a:pPr marL="0" algn="ctr"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35% - 60%</a:t>
                      </a:r>
                      <a:endParaRPr lang="es-EC" sz="1400" b="0" kern="1200" dirty="0">
                        <a:solidFill>
                          <a:srgbClr val="002060"/>
                        </a:solidFill>
                        <a:latin typeface="+mn-lt"/>
                        <a:ea typeface="+mn-ea"/>
                        <a:cs typeface="+mn-cs"/>
                      </a:endParaRPr>
                    </a:p>
                  </a:txBody>
                  <a:tcPr marL="35849" marR="35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15000"/>
                        </a:lnSpc>
                        <a:spcAft>
                          <a:spcPts val="0"/>
                        </a:spcAft>
                        <a:tabLst>
                          <a:tab pos="-457200" algn="l"/>
                        </a:tabLst>
                      </a:pPr>
                      <a:r>
                        <a:rPr lang="es-ES_tradnl" sz="1400" b="1" u="sng" kern="1200" dirty="0">
                          <a:solidFill>
                            <a:srgbClr val="002060"/>
                          </a:solidFill>
                          <a:latin typeface="+mn-lt"/>
                          <a:ea typeface="+mn-ea"/>
                          <a:cs typeface="+mn-cs"/>
                        </a:rPr>
                        <a:t>PARCIAL INCUMPLIMIENTO</a:t>
                      </a:r>
                      <a:r>
                        <a:rPr lang="es-ES_tradnl" sz="1400" b="0" kern="1200" dirty="0">
                          <a:solidFill>
                            <a:srgbClr val="002060"/>
                          </a:solidFill>
                          <a:latin typeface="+mn-lt"/>
                          <a:ea typeface="+mn-ea"/>
                          <a:cs typeface="+mn-cs"/>
                        </a:rPr>
                        <a:t>: Condicionamiento de continuidad de operaciones, revisión de medidas ambientales del Plan de Manejo, plazo medio para corrección de hallazgos, los hallazgos son </a:t>
                      </a:r>
                      <a:r>
                        <a:rPr lang="es-ES_tradnl" sz="1400" b="0" kern="1200" dirty="0" err="1">
                          <a:solidFill>
                            <a:srgbClr val="002060"/>
                          </a:solidFill>
                          <a:latin typeface="+mn-lt"/>
                          <a:ea typeface="+mn-ea"/>
                          <a:cs typeface="+mn-cs"/>
                        </a:rPr>
                        <a:t>nc</a:t>
                      </a:r>
                      <a:r>
                        <a:rPr lang="es-ES_tradnl" sz="1400" b="0" kern="1200" dirty="0">
                          <a:solidFill>
                            <a:srgbClr val="002060"/>
                          </a:solidFill>
                          <a:latin typeface="+mn-lt"/>
                          <a:ea typeface="+mn-ea"/>
                          <a:cs typeface="+mn-cs"/>
                        </a:rPr>
                        <a:t>- y Observaciones.</a:t>
                      </a:r>
                      <a:endParaRPr lang="es-EC" sz="1400" b="0" kern="1200" dirty="0">
                        <a:solidFill>
                          <a:srgbClr val="002060"/>
                        </a:solidFill>
                        <a:latin typeface="+mn-lt"/>
                        <a:ea typeface="+mn-ea"/>
                        <a:cs typeface="+mn-cs"/>
                      </a:endParaRPr>
                    </a:p>
                  </a:txBody>
                  <a:tcPr marL="35849" marR="35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9860675"/>
                  </a:ext>
                </a:extLst>
              </a:tr>
              <a:tr h="298931">
                <a:tc>
                  <a:txBody>
                    <a:bodyPr/>
                    <a:lstStyle/>
                    <a:p>
                      <a:pPr marL="0" algn="ctr" defTabSz="914400" rtl="0" eaLnBrk="1" latinLnBrk="0" hangingPunct="1">
                        <a:lnSpc>
                          <a:spcPct val="200000"/>
                        </a:lnSpc>
                        <a:spcAft>
                          <a:spcPts val="0"/>
                        </a:spcAft>
                        <a:tabLst>
                          <a:tab pos="-457200" algn="l"/>
                        </a:tabLst>
                      </a:pPr>
                      <a:r>
                        <a:rPr lang="es-ES_tradnl" sz="1400" b="0" kern="1200">
                          <a:solidFill>
                            <a:srgbClr val="002060"/>
                          </a:solidFill>
                          <a:latin typeface="+mn-lt"/>
                          <a:ea typeface="+mn-ea"/>
                          <a:cs typeface="+mn-cs"/>
                        </a:rPr>
                        <a:t>60% - 85%</a:t>
                      </a:r>
                      <a:endParaRPr lang="es-EC" sz="1400" b="0" kern="1200">
                        <a:solidFill>
                          <a:srgbClr val="002060"/>
                        </a:solidFill>
                        <a:latin typeface="+mn-lt"/>
                        <a:ea typeface="+mn-ea"/>
                        <a:cs typeface="+mn-cs"/>
                      </a:endParaRPr>
                    </a:p>
                  </a:txBody>
                  <a:tcPr marL="35849" marR="35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15000"/>
                        </a:lnSpc>
                        <a:spcAft>
                          <a:spcPts val="0"/>
                        </a:spcAft>
                        <a:tabLst>
                          <a:tab pos="-457200" algn="l"/>
                        </a:tabLst>
                      </a:pPr>
                      <a:r>
                        <a:rPr lang="es-ES_tradnl" sz="1400" b="1" u="sng" kern="1200" dirty="0">
                          <a:solidFill>
                            <a:srgbClr val="002060"/>
                          </a:solidFill>
                          <a:latin typeface="+mn-lt"/>
                          <a:ea typeface="+mn-ea"/>
                          <a:cs typeface="+mn-cs"/>
                        </a:rPr>
                        <a:t>CUMPLIMIENTO ACEPTABLE</a:t>
                      </a:r>
                      <a:r>
                        <a:rPr lang="es-ES_tradnl" sz="1400" b="0" kern="1200" dirty="0">
                          <a:solidFill>
                            <a:srgbClr val="002060"/>
                          </a:solidFill>
                          <a:latin typeface="+mn-lt"/>
                          <a:ea typeface="+mn-ea"/>
                          <a:cs typeface="+mn-cs"/>
                        </a:rPr>
                        <a:t>: Todos los hallazgos corresponden a impactos menores que son sujetos de Observación.  Mejoras que requieren poca intervención, posibilidad de continuar operaciones sin condicionamiento de licencia o certificado ambiental.</a:t>
                      </a:r>
                      <a:endParaRPr lang="es-EC" sz="1400" b="0" kern="1200" dirty="0">
                        <a:solidFill>
                          <a:srgbClr val="002060"/>
                        </a:solidFill>
                        <a:latin typeface="+mn-lt"/>
                        <a:ea typeface="+mn-ea"/>
                        <a:cs typeface="+mn-cs"/>
                      </a:endParaRPr>
                    </a:p>
                  </a:txBody>
                  <a:tcPr marL="35849" marR="35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2015539"/>
                  </a:ext>
                </a:extLst>
              </a:tr>
              <a:tr h="411308">
                <a:tc>
                  <a:txBody>
                    <a:bodyPr/>
                    <a:lstStyle/>
                    <a:p>
                      <a:pPr marL="0" algn="ctr" defTabSz="914400" rtl="0" eaLnBrk="1" latinLnBrk="0" hangingPunct="1">
                        <a:lnSpc>
                          <a:spcPct val="200000"/>
                        </a:lnSpc>
                        <a:spcAft>
                          <a:spcPts val="0"/>
                        </a:spcAft>
                        <a:tabLst>
                          <a:tab pos="-457200" algn="l"/>
                        </a:tabLst>
                      </a:pPr>
                      <a:r>
                        <a:rPr lang="es-ES_tradnl" sz="1400" b="0" kern="1200" dirty="0">
                          <a:solidFill>
                            <a:srgbClr val="002060"/>
                          </a:solidFill>
                          <a:latin typeface="+mn-lt"/>
                          <a:ea typeface="+mn-ea"/>
                          <a:cs typeface="+mn-cs"/>
                        </a:rPr>
                        <a:t>85% - 100%</a:t>
                      </a:r>
                      <a:endParaRPr lang="es-EC" sz="1400" b="0" kern="1200" dirty="0">
                        <a:solidFill>
                          <a:srgbClr val="002060"/>
                        </a:solidFill>
                        <a:latin typeface="+mn-lt"/>
                        <a:ea typeface="+mn-ea"/>
                        <a:cs typeface="+mn-cs"/>
                      </a:endParaRPr>
                    </a:p>
                  </a:txBody>
                  <a:tcPr marL="35849" marR="35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15000"/>
                        </a:lnSpc>
                        <a:spcAft>
                          <a:spcPts val="0"/>
                        </a:spcAft>
                        <a:tabLst>
                          <a:tab pos="-457200" algn="l"/>
                        </a:tabLst>
                      </a:pPr>
                      <a:r>
                        <a:rPr lang="es-ES_tradnl" sz="1400" b="1" u="sng" kern="1200" dirty="0">
                          <a:solidFill>
                            <a:srgbClr val="002060"/>
                          </a:solidFill>
                          <a:latin typeface="+mn-lt"/>
                          <a:ea typeface="+mn-ea"/>
                          <a:cs typeface="+mn-cs"/>
                        </a:rPr>
                        <a:t>CUMPLIMIENTO SATISFACTORIO</a:t>
                      </a:r>
                      <a:r>
                        <a:rPr lang="es-ES_tradnl" sz="1400" b="0" kern="1200" dirty="0">
                          <a:solidFill>
                            <a:srgbClr val="002060"/>
                          </a:solidFill>
                          <a:latin typeface="+mn-lt"/>
                          <a:ea typeface="+mn-ea"/>
                          <a:cs typeface="+mn-cs"/>
                        </a:rPr>
                        <a:t>: Observaciones a procesos inherentes, implementación de medidas ambientales indirectas, generalmente se verifican cumplimientos de procedimientos superiores a los descritos en el PMA (Mejora Continua).</a:t>
                      </a:r>
                      <a:endParaRPr lang="es-EC" sz="1400" b="0" kern="1200" dirty="0">
                        <a:solidFill>
                          <a:srgbClr val="002060"/>
                        </a:solidFill>
                        <a:latin typeface="+mn-lt"/>
                        <a:ea typeface="+mn-ea"/>
                        <a:cs typeface="+mn-cs"/>
                      </a:endParaRPr>
                    </a:p>
                  </a:txBody>
                  <a:tcPr marL="35849" marR="358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5763318"/>
                  </a:ext>
                </a:extLst>
              </a:tr>
            </a:tbl>
          </a:graphicData>
        </a:graphic>
      </p:graphicFrame>
    </p:spTree>
    <p:extLst>
      <p:ext uri="{BB962C8B-B14F-4D97-AF65-F5344CB8AC3E}">
        <p14:creationId xmlns:p14="http://schemas.microsoft.com/office/powerpoint/2010/main" val="2309158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655610"/>
            <a:ext cx="8298180" cy="1323439"/>
          </a:xfrm>
          <a:prstGeom prst="rect">
            <a:avLst/>
          </a:prstGeom>
          <a:noFill/>
        </p:spPr>
        <p:txBody>
          <a:bodyPr wrap="square" rtlCol="0">
            <a:spAutoFit/>
          </a:bodyPr>
          <a:lstStyle/>
          <a:p>
            <a:pPr algn="ctr"/>
            <a:r>
              <a:rPr lang="es-EC" sz="4800" b="1" dirty="0">
                <a:solidFill>
                  <a:srgbClr val="002060"/>
                </a:solidFill>
              </a:rPr>
              <a:t>INTRODUCCIÓN</a:t>
            </a:r>
          </a:p>
          <a:p>
            <a:pPr algn="ctr"/>
            <a:endParaRPr lang="es-EC" sz="3200" b="1" dirty="0">
              <a:solidFill>
                <a:srgbClr val="002060"/>
              </a:solidFill>
            </a:endParaRPr>
          </a:p>
        </p:txBody>
      </p:sp>
      <p:sp>
        <p:nvSpPr>
          <p:cNvPr id="5" name="CuadroTexto 4">
            <a:extLst>
              <a:ext uri="{FF2B5EF4-FFF2-40B4-BE49-F238E27FC236}">
                <a16:creationId xmlns:a16="http://schemas.microsoft.com/office/drawing/2014/main" id="{1B4CAC13-F726-4807-85ED-D77C89E707D3}"/>
              </a:ext>
            </a:extLst>
          </p:cNvPr>
          <p:cNvSpPr txBox="1"/>
          <p:nvPr/>
        </p:nvSpPr>
        <p:spPr>
          <a:xfrm>
            <a:off x="1142999" y="1466424"/>
            <a:ext cx="10507133" cy="2677656"/>
          </a:xfrm>
          <a:prstGeom prst="rect">
            <a:avLst/>
          </a:prstGeom>
          <a:noFill/>
        </p:spPr>
        <p:txBody>
          <a:bodyPr wrap="square" rtlCol="0">
            <a:spAutoFit/>
          </a:bodyPr>
          <a:lstStyle/>
          <a:p>
            <a:r>
              <a:rPr lang="es-EC" sz="2400" b="1" u="sng" dirty="0">
                <a:solidFill>
                  <a:srgbClr val="002060"/>
                </a:solidFill>
              </a:rPr>
              <a:t>ANTECEDENTES.-</a:t>
            </a:r>
          </a:p>
          <a:p>
            <a:pPr marL="457200" indent="-457200">
              <a:buFont typeface="Wingdings" panose="05000000000000000000" pitchFamily="2" charset="2"/>
              <a:buChar char="ü"/>
            </a:pPr>
            <a:r>
              <a:rPr lang="es-EC" sz="2400" dirty="0">
                <a:solidFill>
                  <a:srgbClr val="002060"/>
                </a:solidFill>
              </a:rPr>
              <a:t>JUNIO DE 2015, SE REALIZA EL </a:t>
            </a:r>
            <a:r>
              <a:rPr lang="es-EC" sz="2400" dirty="0" err="1">
                <a:solidFill>
                  <a:srgbClr val="002060"/>
                </a:solidFill>
              </a:rPr>
              <a:t>EsIA</a:t>
            </a:r>
            <a:r>
              <a:rPr lang="es-EC" sz="2400" dirty="0">
                <a:solidFill>
                  <a:srgbClr val="002060"/>
                </a:solidFill>
              </a:rPr>
              <a:t> EX POST 15-BAE “PAQUISHA</a:t>
            </a:r>
            <a:r>
              <a:rPr lang="es-EC" sz="2400">
                <a:solidFill>
                  <a:srgbClr val="002060"/>
                </a:solidFill>
              </a:rPr>
              <a:t>” - </a:t>
            </a:r>
            <a:r>
              <a:rPr lang="es-EC" sz="2400" dirty="0">
                <a:solidFill>
                  <a:srgbClr val="002060"/>
                </a:solidFill>
              </a:rPr>
              <a:t>TESIS (ESPE)</a:t>
            </a:r>
          </a:p>
          <a:p>
            <a:pPr marL="457200" indent="-457200">
              <a:buFont typeface="Wingdings" panose="05000000000000000000" pitchFamily="2" charset="2"/>
              <a:buChar char="ü"/>
            </a:pPr>
            <a:r>
              <a:rPr lang="es-EC" sz="2400" dirty="0">
                <a:solidFill>
                  <a:srgbClr val="002060"/>
                </a:solidFill>
              </a:rPr>
              <a:t>SOLO EL 2% DE CONFORMIDAD EN MANEJO DE RESIDUOS PELIGROSOS Y AGUAS RESIDUALES</a:t>
            </a:r>
          </a:p>
          <a:p>
            <a:pPr marL="457200" indent="-457200">
              <a:buFont typeface="Wingdings" panose="05000000000000000000" pitchFamily="2" charset="2"/>
              <a:buChar char="ü"/>
            </a:pPr>
            <a:r>
              <a:rPr lang="es-EC" sz="2400" dirty="0">
                <a:solidFill>
                  <a:srgbClr val="002060"/>
                </a:solidFill>
              </a:rPr>
              <a:t>EN EL </a:t>
            </a:r>
            <a:r>
              <a:rPr lang="es-EC" sz="2400" dirty="0" err="1">
                <a:solidFill>
                  <a:srgbClr val="002060"/>
                </a:solidFill>
              </a:rPr>
              <a:t>EsIA</a:t>
            </a:r>
            <a:r>
              <a:rPr lang="es-EC" sz="2400" dirty="0">
                <a:solidFill>
                  <a:srgbClr val="002060"/>
                </a:solidFill>
              </a:rPr>
              <a:t> INCLUYE EL PMA RESPECTO A LEGISLACIÓN VIGENTE</a:t>
            </a:r>
          </a:p>
          <a:p>
            <a:pPr marL="457200" indent="-457200">
              <a:buFont typeface="Wingdings" panose="05000000000000000000" pitchFamily="2" charset="2"/>
              <a:buChar char="ü"/>
            </a:pPr>
            <a:r>
              <a:rPr lang="es-EC" sz="2400" dirty="0">
                <a:solidFill>
                  <a:srgbClr val="002060"/>
                </a:solidFill>
              </a:rPr>
              <a:t>IMPERIOSO REALIZAR UNA AAC</a:t>
            </a:r>
          </a:p>
          <a:p>
            <a:pPr marL="457200" indent="-457200">
              <a:buFont typeface="Wingdings" panose="05000000000000000000" pitchFamily="2" charset="2"/>
              <a:buChar char="ü"/>
            </a:pPr>
            <a:endParaRPr lang="es-EC" sz="2400" b="1" dirty="0">
              <a:solidFill>
                <a:srgbClr val="002060"/>
              </a:solidFill>
            </a:endParaRPr>
          </a:p>
        </p:txBody>
      </p:sp>
      <p:sp>
        <p:nvSpPr>
          <p:cNvPr id="6" name="CuadroTexto 5">
            <a:extLst>
              <a:ext uri="{FF2B5EF4-FFF2-40B4-BE49-F238E27FC236}">
                <a16:creationId xmlns:a16="http://schemas.microsoft.com/office/drawing/2014/main" id="{0B160CC2-5FE9-48F0-AD9B-B796D62FE894}"/>
              </a:ext>
            </a:extLst>
          </p:cNvPr>
          <p:cNvSpPr txBox="1"/>
          <p:nvPr/>
        </p:nvSpPr>
        <p:spPr>
          <a:xfrm>
            <a:off x="1262661" y="4023727"/>
            <a:ext cx="10703561" cy="3108543"/>
          </a:xfrm>
          <a:prstGeom prst="rect">
            <a:avLst/>
          </a:prstGeom>
          <a:noFill/>
        </p:spPr>
        <p:txBody>
          <a:bodyPr wrap="square" rtlCol="0">
            <a:spAutoFit/>
          </a:bodyPr>
          <a:lstStyle/>
          <a:p>
            <a:r>
              <a:rPr lang="es-EC" sz="2400" b="1" u="sng" dirty="0">
                <a:solidFill>
                  <a:srgbClr val="002060"/>
                </a:solidFill>
              </a:rPr>
              <a:t>PLANTEAMIENTO DEL PROBLEMA.-</a:t>
            </a:r>
          </a:p>
          <a:p>
            <a:pPr marL="457200" indent="-457200">
              <a:buFont typeface="Wingdings" panose="05000000000000000000" pitchFamily="2" charset="2"/>
              <a:buChar char="ü"/>
            </a:pPr>
            <a:r>
              <a:rPr lang="es-EC" sz="2400" dirty="0">
                <a:solidFill>
                  <a:srgbClr val="002060"/>
                </a:solidFill>
              </a:rPr>
              <a:t>POLÍTICA DEL MIDENA Y COMACO EN CUANTO A PROTECCIÓN DEL MEDIO AMBIENTE</a:t>
            </a:r>
          </a:p>
          <a:p>
            <a:pPr marL="457200" indent="-457200">
              <a:buFont typeface="Wingdings" panose="05000000000000000000" pitchFamily="2" charset="2"/>
              <a:buChar char="ü"/>
            </a:pPr>
            <a:r>
              <a:rPr lang="es-EC" sz="2400" dirty="0">
                <a:solidFill>
                  <a:srgbClr val="002060"/>
                </a:solidFill>
              </a:rPr>
              <a:t>UNIDADES MILITARES, CUMPLIMIENTO A REGULACIONES AMBIENTALES (R.O. 316 MAYO 2015)</a:t>
            </a:r>
          </a:p>
          <a:p>
            <a:pPr marL="457200" indent="-457200">
              <a:buFont typeface="Wingdings" panose="05000000000000000000" pitchFamily="2" charset="2"/>
              <a:buChar char="ü"/>
            </a:pPr>
            <a:r>
              <a:rPr lang="es-EC" sz="2400" dirty="0">
                <a:solidFill>
                  <a:srgbClr val="002060"/>
                </a:solidFill>
              </a:rPr>
              <a:t>VERIFICACIÓN DEL PMA LEVANTADO EN 2015, LUEGO DE MAS DE UN AÑO (AAC)</a:t>
            </a:r>
          </a:p>
          <a:p>
            <a:pPr marL="457200" indent="-457200">
              <a:buFont typeface="Wingdings" panose="05000000000000000000" pitchFamily="2" charset="2"/>
              <a:buChar char="ü"/>
            </a:pPr>
            <a:r>
              <a:rPr lang="es-EC" sz="2400" dirty="0">
                <a:solidFill>
                  <a:srgbClr val="002060"/>
                </a:solidFill>
              </a:rPr>
              <a:t>VERIFICACIÓN DE PLANES DE ACCIÓN </a:t>
            </a:r>
          </a:p>
          <a:p>
            <a:pPr marL="457200" indent="-457200">
              <a:buFont typeface="Wingdings" panose="05000000000000000000" pitchFamily="2" charset="2"/>
              <a:buChar char="ü"/>
            </a:pPr>
            <a:endParaRPr lang="es-EC" sz="2400" b="1" dirty="0">
              <a:solidFill>
                <a:srgbClr val="002060"/>
              </a:solidFill>
            </a:endParaRPr>
          </a:p>
        </p:txBody>
      </p:sp>
    </p:spTree>
    <p:extLst>
      <p:ext uri="{BB962C8B-B14F-4D97-AF65-F5344CB8AC3E}">
        <p14:creationId xmlns:p14="http://schemas.microsoft.com/office/powerpoint/2010/main" val="2121294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136318"/>
            <a:ext cx="8298180" cy="1077218"/>
          </a:xfrm>
          <a:prstGeom prst="rect">
            <a:avLst/>
          </a:prstGeom>
          <a:noFill/>
        </p:spPr>
        <p:txBody>
          <a:bodyPr wrap="square" rtlCol="0">
            <a:spAutoFit/>
          </a:bodyPr>
          <a:lstStyle/>
          <a:p>
            <a:pPr algn="just"/>
            <a:r>
              <a:rPr lang="es-EC" sz="2400" b="1" dirty="0">
                <a:solidFill>
                  <a:srgbClr val="002060"/>
                </a:solidFill>
              </a:rPr>
              <a:t>AUDITORÍA AMBIENTAL DE CUMPLIMIENTO AL PMA 15-BAE “PAQUISHA”</a:t>
            </a:r>
          </a:p>
          <a:p>
            <a:pPr algn="just"/>
            <a:endParaRPr lang="es-EC" sz="1400" b="1" dirty="0">
              <a:solidFill>
                <a:srgbClr val="002060"/>
              </a:solidFill>
            </a:endParaRPr>
          </a:p>
        </p:txBody>
      </p:sp>
      <p:sp>
        <p:nvSpPr>
          <p:cNvPr id="12" name="CuadroTexto 11">
            <a:extLst>
              <a:ext uri="{FF2B5EF4-FFF2-40B4-BE49-F238E27FC236}">
                <a16:creationId xmlns:a16="http://schemas.microsoft.com/office/drawing/2014/main" id="{D91B0416-580A-4D93-9B97-256F9FAAB9E5}"/>
              </a:ext>
            </a:extLst>
          </p:cNvPr>
          <p:cNvSpPr txBox="1"/>
          <p:nvPr/>
        </p:nvSpPr>
        <p:spPr>
          <a:xfrm>
            <a:off x="282222" y="919961"/>
            <a:ext cx="11909778" cy="8833187"/>
          </a:xfrm>
          <a:prstGeom prst="rect">
            <a:avLst/>
          </a:prstGeom>
          <a:noFill/>
        </p:spPr>
        <p:txBody>
          <a:bodyPr wrap="square" rtlCol="0">
            <a:spAutoFit/>
          </a:bodyPr>
          <a:lstStyle/>
          <a:p>
            <a:pPr algn="just"/>
            <a:r>
              <a:rPr lang="es-EC" sz="2000" b="1" u="sng" dirty="0">
                <a:solidFill>
                  <a:srgbClr val="002060"/>
                </a:solidFill>
              </a:rPr>
              <a:t>DESARROLLO DE LA AUDITORÍA:</a:t>
            </a:r>
            <a:endParaRPr lang="es-EC" sz="2000" b="1" dirty="0">
              <a:solidFill>
                <a:srgbClr val="002060"/>
              </a:solidFill>
            </a:endParaRPr>
          </a:p>
          <a:p>
            <a:pPr marL="457200" indent="-457200" algn="just">
              <a:buFont typeface="Wingdings" panose="05000000000000000000" pitchFamily="2" charset="2"/>
              <a:buChar char="ü"/>
            </a:pPr>
            <a:r>
              <a:rPr lang="es-EC" b="1" dirty="0">
                <a:solidFill>
                  <a:srgbClr val="002060"/>
                </a:solidFill>
              </a:rPr>
              <a:t>FASE DE PRE AUDITORÍA.- </a:t>
            </a:r>
            <a:r>
              <a:rPr lang="es-EC" b="1" dirty="0">
                <a:solidFill>
                  <a:srgbClr val="002060"/>
                </a:solidFill>
                <a:hlinkClick r:id="rId4" action="ppaction://hlinkfile"/>
              </a:rPr>
              <a:t>PLAN DE </a:t>
            </a:r>
            <a:r>
              <a:rPr lang="es-EC" b="1" u="sng" dirty="0">
                <a:solidFill>
                  <a:srgbClr val="002060"/>
                </a:solidFill>
                <a:hlinkClick r:id="rId4" action="ppaction://hlinkfile"/>
              </a:rPr>
              <a:t>AUDITORÍA</a:t>
            </a:r>
            <a:endParaRPr lang="es-EC" b="1" u="sng" dirty="0">
              <a:solidFill>
                <a:srgbClr val="002060"/>
              </a:solidFill>
            </a:endParaRPr>
          </a:p>
          <a:p>
            <a:pPr marL="457200" indent="-457200" algn="just">
              <a:buFont typeface="Wingdings" panose="05000000000000000000" pitchFamily="2" charset="2"/>
              <a:buChar char="ü"/>
            </a:pPr>
            <a:r>
              <a:rPr lang="es-EC" b="1" dirty="0">
                <a:solidFill>
                  <a:srgbClr val="002060"/>
                </a:solidFill>
              </a:rPr>
              <a:t>FASE DE AUDITORÍA.- </a:t>
            </a:r>
            <a:r>
              <a:rPr lang="es-EC" b="1" u="sng" dirty="0">
                <a:solidFill>
                  <a:srgbClr val="002060"/>
                </a:solidFill>
                <a:hlinkClick r:id="rId5" action="ppaction://hlinkfile"/>
              </a:rPr>
              <a:t>MATRIZ DE CUMPLIMIENTO AL PMA</a:t>
            </a:r>
            <a:endParaRPr lang="es-EC" b="1" u="sng" dirty="0">
              <a:solidFill>
                <a:srgbClr val="002060"/>
              </a:solidFill>
            </a:endParaRPr>
          </a:p>
          <a:p>
            <a:pPr marL="457200" indent="-457200" algn="just">
              <a:buFont typeface="Wingdings" panose="05000000000000000000" pitchFamily="2" charset="2"/>
              <a:buChar char="ü"/>
            </a:pPr>
            <a:r>
              <a:rPr lang="en-US" b="1" dirty="0">
                <a:solidFill>
                  <a:srgbClr val="002060"/>
                </a:solidFill>
              </a:rPr>
              <a:t>F</a:t>
            </a:r>
            <a:r>
              <a:rPr lang="es-EC" b="1" dirty="0">
                <a:solidFill>
                  <a:srgbClr val="002060"/>
                </a:solidFill>
              </a:rPr>
              <a:t>ASE DE POS AUDITORÍA.-</a:t>
            </a:r>
          </a:p>
          <a:p>
            <a:pPr algn="just"/>
            <a:r>
              <a:rPr lang="es-EC" b="1" dirty="0">
                <a:solidFill>
                  <a:srgbClr val="002060"/>
                </a:solidFill>
              </a:rPr>
              <a:t>	Resumen de resultados de HALLAZGOS.</a:t>
            </a:r>
          </a:p>
          <a:p>
            <a:pPr algn="just"/>
            <a:r>
              <a:rPr lang="es-EC" sz="2000" b="1" dirty="0">
                <a:solidFill>
                  <a:srgbClr val="002060"/>
                </a:solidFill>
              </a:rPr>
              <a:t>	</a:t>
            </a:r>
          </a:p>
          <a:p>
            <a:pPr algn="just"/>
            <a:endParaRPr lang="es-EC" sz="2000" b="1" dirty="0">
              <a:solidFill>
                <a:srgbClr val="002060"/>
              </a:solidFill>
            </a:endParaRPr>
          </a:p>
          <a:p>
            <a:pPr algn="just"/>
            <a:r>
              <a:rPr lang="es-EC" sz="2000" b="1" dirty="0">
                <a:solidFill>
                  <a:srgbClr val="002060"/>
                </a:solidFill>
              </a:rPr>
              <a:t>	</a:t>
            </a:r>
          </a:p>
          <a:p>
            <a:pPr marL="457200" indent="-457200" algn="just">
              <a:buFont typeface="Wingdings" panose="05000000000000000000" pitchFamily="2" charset="2"/>
              <a:buChar char="ü"/>
            </a:pPr>
            <a:endParaRPr lang="es-EC" sz="2000" b="1" u="sng" dirty="0">
              <a:solidFill>
                <a:srgbClr val="002060"/>
              </a:solidFill>
            </a:endParaRPr>
          </a:p>
          <a:p>
            <a:pPr algn="just"/>
            <a:r>
              <a:rPr lang="es-EC" sz="2800" b="1" dirty="0">
                <a:solidFill>
                  <a:srgbClr val="002060"/>
                </a:solidFill>
              </a:rPr>
              <a:t>	</a:t>
            </a: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1400" b="1" dirty="0">
              <a:solidFill>
                <a:srgbClr val="002060"/>
              </a:solidFill>
            </a:endParaRPr>
          </a:p>
          <a:p>
            <a:pPr algn="just"/>
            <a:r>
              <a:rPr lang="es-EC" sz="1400" b="1" dirty="0">
                <a:solidFill>
                  <a:srgbClr val="002060"/>
                </a:solidFill>
              </a:rPr>
              <a:t>	</a:t>
            </a:r>
            <a:endParaRPr lang="es-EC" sz="2800" b="1" dirty="0">
              <a:solidFill>
                <a:srgbClr val="002060"/>
              </a:solidFill>
            </a:endParaRPr>
          </a:p>
          <a:p>
            <a:pPr algn="just"/>
            <a:r>
              <a:rPr lang="es-EC" sz="3200" b="1" dirty="0">
                <a:solidFill>
                  <a:srgbClr val="002060"/>
                </a:solidFill>
              </a:rPr>
              <a:t>	</a:t>
            </a:r>
            <a:r>
              <a:rPr lang="es-EC" b="1" dirty="0">
                <a:solidFill>
                  <a:srgbClr val="002060"/>
                </a:solidFill>
              </a:rPr>
              <a:t>	</a:t>
            </a:r>
          </a:p>
          <a:p>
            <a:pPr algn="just"/>
            <a:endParaRPr lang="es-EC" b="1" dirty="0">
              <a:solidFill>
                <a:srgbClr val="002060"/>
              </a:solidFill>
            </a:endParaRPr>
          </a:p>
          <a:p>
            <a:pPr algn="just"/>
            <a:r>
              <a:rPr lang="es-EC" b="1" dirty="0">
                <a:solidFill>
                  <a:srgbClr val="002060"/>
                </a:solidFill>
              </a:rPr>
              <a:t>	</a:t>
            </a: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algn="just"/>
            <a:endParaRPr lang="es-EC" sz="3200" b="1" dirty="0">
              <a:solidFill>
                <a:srgbClr val="002060"/>
              </a:solidFill>
            </a:endParaRPr>
          </a:p>
        </p:txBody>
      </p:sp>
      <p:graphicFrame>
        <p:nvGraphicFramePr>
          <p:cNvPr id="9" name="Tabla 8">
            <a:extLst>
              <a:ext uri="{FF2B5EF4-FFF2-40B4-BE49-F238E27FC236}">
                <a16:creationId xmlns:a16="http://schemas.microsoft.com/office/drawing/2014/main" id="{644FAE3C-1B1A-4ED6-97F7-0578DBF41F4E}"/>
              </a:ext>
            </a:extLst>
          </p:cNvPr>
          <p:cNvGraphicFramePr>
            <a:graphicFrameLocks noGrp="1"/>
          </p:cNvGraphicFramePr>
          <p:nvPr>
            <p:extLst>
              <p:ext uri="{D42A27DB-BD31-4B8C-83A1-F6EECF244321}">
                <p14:modId xmlns:p14="http://schemas.microsoft.com/office/powerpoint/2010/main" val="1910784039"/>
              </p:ext>
            </p:extLst>
          </p:nvPr>
        </p:nvGraphicFramePr>
        <p:xfrm>
          <a:off x="115711" y="2400296"/>
          <a:ext cx="11985977" cy="4389120"/>
        </p:xfrm>
        <a:graphic>
          <a:graphicData uri="http://schemas.openxmlformats.org/drawingml/2006/table">
            <a:tbl>
              <a:tblPr firstRow="1" bandRow="1">
                <a:tableStyleId>{5C22544A-7EE6-4342-B048-85BDC9FD1C3A}</a:tableStyleId>
              </a:tblPr>
              <a:tblGrid>
                <a:gridCol w="633383">
                  <a:extLst>
                    <a:ext uri="{9D8B030D-6E8A-4147-A177-3AD203B41FA5}">
                      <a16:colId xmlns:a16="http://schemas.microsoft.com/office/drawing/2014/main" val="1289682204"/>
                    </a:ext>
                  </a:extLst>
                </a:gridCol>
                <a:gridCol w="4827617">
                  <a:extLst>
                    <a:ext uri="{9D8B030D-6E8A-4147-A177-3AD203B41FA5}">
                      <a16:colId xmlns:a16="http://schemas.microsoft.com/office/drawing/2014/main" val="4070224972"/>
                    </a:ext>
                  </a:extLst>
                </a:gridCol>
                <a:gridCol w="1253067">
                  <a:extLst>
                    <a:ext uri="{9D8B030D-6E8A-4147-A177-3AD203B41FA5}">
                      <a16:colId xmlns:a16="http://schemas.microsoft.com/office/drawing/2014/main" val="1095949460"/>
                    </a:ext>
                  </a:extLst>
                </a:gridCol>
                <a:gridCol w="1061155">
                  <a:extLst>
                    <a:ext uri="{9D8B030D-6E8A-4147-A177-3AD203B41FA5}">
                      <a16:colId xmlns:a16="http://schemas.microsoft.com/office/drawing/2014/main" val="3733109194"/>
                    </a:ext>
                  </a:extLst>
                </a:gridCol>
                <a:gridCol w="1253067">
                  <a:extLst>
                    <a:ext uri="{9D8B030D-6E8A-4147-A177-3AD203B41FA5}">
                      <a16:colId xmlns:a16="http://schemas.microsoft.com/office/drawing/2014/main" val="1634211781"/>
                    </a:ext>
                  </a:extLst>
                </a:gridCol>
                <a:gridCol w="1298222">
                  <a:extLst>
                    <a:ext uri="{9D8B030D-6E8A-4147-A177-3AD203B41FA5}">
                      <a16:colId xmlns:a16="http://schemas.microsoft.com/office/drawing/2014/main" val="1767165343"/>
                    </a:ext>
                  </a:extLst>
                </a:gridCol>
                <a:gridCol w="1659466">
                  <a:extLst>
                    <a:ext uri="{9D8B030D-6E8A-4147-A177-3AD203B41FA5}">
                      <a16:colId xmlns:a16="http://schemas.microsoft.com/office/drawing/2014/main" val="58059086"/>
                    </a:ext>
                  </a:extLst>
                </a:gridCol>
              </a:tblGrid>
              <a:tr h="352543">
                <a:tc>
                  <a:txBody>
                    <a:bodyPr/>
                    <a:lstStyle/>
                    <a:p>
                      <a:pPr marL="0" algn="ctr" defTabSz="914400" rtl="0" eaLnBrk="1" latinLnBrk="0" hangingPunct="1"/>
                      <a:r>
                        <a:rPr lang="es-EC" sz="1800" b="1" kern="1200" dirty="0">
                          <a:solidFill>
                            <a:srgbClr val="002060"/>
                          </a:solidFill>
                          <a:latin typeface="+mn-lt"/>
                          <a:ea typeface="+mn-ea"/>
                          <a:cs typeface="+mn-cs"/>
                        </a:rPr>
                        <a:t>ORD</a:t>
                      </a:r>
                    </a:p>
                  </a:txBody>
                  <a:tcPr/>
                </a:tc>
                <a:tc>
                  <a:txBody>
                    <a:bodyPr/>
                    <a:lstStyle/>
                    <a:p>
                      <a:pPr algn="ctr"/>
                      <a:r>
                        <a:rPr lang="es-EC" sz="1800" b="1" kern="1200" dirty="0">
                          <a:solidFill>
                            <a:srgbClr val="002060"/>
                          </a:solidFill>
                          <a:latin typeface="+mn-lt"/>
                          <a:ea typeface="+mn-ea"/>
                          <a:cs typeface="+mn-cs"/>
                        </a:rPr>
                        <a:t>PLAN</a:t>
                      </a:r>
                    </a:p>
                  </a:txBody>
                  <a:tcPr/>
                </a:tc>
                <a:tc>
                  <a:txBody>
                    <a:bodyPr/>
                    <a:lstStyle/>
                    <a:p>
                      <a:pPr marL="0" algn="ctr" defTabSz="914400" rtl="0" eaLnBrk="1" latinLnBrk="0" hangingPunct="1"/>
                      <a:r>
                        <a:rPr lang="es-EC" sz="1800" b="1" kern="1200" dirty="0">
                          <a:solidFill>
                            <a:srgbClr val="002060"/>
                          </a:solidFill>
                          <a:latin typeface="+mn-lt"/>
                          <a:ea typeface="+mn-ea"/>
                          <a:cs typeface="+mn-cs"/>
                        </a:rPr>
                        <a:t>C</a:t>
                      </a:r>
                    </a:p>
                  </a:txBody>
                  <a:tcPr/>
                </a:tc>
                <a:tc>
                  <a:txBody>
                    <a:bodyPr/>
                    <a:lstStyle/>
                    <a:p>
                      <a:pPr marL="0" algn="ctr" defTabSz="914400" rtl="0" eaLnBrk="1" latinLnBrk="0" hangingPunct="1"/>
                      <a:r>
                        <a:rPr lang="es-EC" sz="1800" b="1" kern="1200" dirty="0">
                          <a:solidFill>
                            <a:srgbClr val="002060"/>
                          </a:solidFill>
                          <a:latin typeface="+mn-lt"/>
                          <a:ea typeface="+mn-ea"/>
                          <a:cs typeface="+mn-cs"/>
                        </a:rPr>
                        <a:t>NC+</a:t>
                      </a:r>
                    </a:p>
                  </a:txBody>
                  <a:tcPr/>
                </a:tc>
                <a:tc>
                  <a:txBody>
                    <a:bodyPr/>
                    <a:lstStyle/>
                    <a:p>
                      <a:pPr marL="0" algn="ctr" defTabSz="914400" rtl="0" eaLnBrk="1" latinLnBrk="0" hangingPunct="1"/>
                      <a:r>
                        <a:rPr lang="es-EC" sz="1800" b="1" kern="1200" dirty="0" err="1">
                          <a:solidFill>
                            <a:srgbClr val="002060"/>
                          </a:solidFill>
                          <a:latin typeface="+mn-lt"/>
                          <a:ea typeface="+mn-ea"/>
                          <a:cs typeface="+mn-cs"/>
                        </a:rPr>
                        <a:t>Nc</a:t>
                      </a:r>
                      <a:r>
                        <a:rPr lang="es-EC" sz="1800" b="1" kern="1200" dirty="0">
                          <a:solidFill>
                            <a:srgbClr val="002060"/>
                          </a:solidFill>
                          <a:latin typeface="+mn-lt"/>
                          <a:ea typeface="+mn-ea"/>
                          <a:cs typeface="+mn-cs"/>
                        </a:rPr>
                        <a:t>-</a:t>
                      </a:r>
                    </a:p>
                  </a:txBody>
                  <a:tcPr/>
                </a:tc>
                <a:tc>
                  <a:txBody>
                    <a:bodyPr/>
                    <a:lstStyle/>
                    <a:p>
                      <a:pPr marL="0" algn="ctr" defTabSz="914400" rtl="0" eaLnBrk="1" latinLnBrk="0" hangingPunct="1"/>
                      <a:r>
                        <a:rPr lang="es-EC" sz="1800" b="1" kern="1200" dirty="0">
                          <a:solidFill>
                            <a:srgbClr val="002060"/>
                          </a:solidFill>
                          <a:latin typeface="+mn-lt"/>
                          <a:ea typeface="+mn-ea"/>
                          <a:cs typeface="+mn-cs"/>
                        </a:rPr>
                        <a:t>OBS</a:t>
                      </a:r>
                    </a:p>
                  </a:txBody>
                  <a:tcPr/>
                </a:tc>
                <a:tc>
                  <a:txBody>
                    <a:bodyPr/>
                    <a:lstStyle/>
                    <a:p>
                      <a:pPr marL="0" algn="ctr" defTabSz="914400" rtl="0" eaLnBrk="1" latinLnBrk="0" hangingPunct="1"/>
                      <a:r>
                        <a:rPr lang="es-EC" sz="1800" b="1" kern="1200" dirty="0">
                          <a:solidFill>
                            <a:srgbClr val="002060"/>
                          </a:solidFill>
                          <a:latin typeface="+mn-lt"/>
                          <a:ea typeface="+mn-ea"/>
                          <a:cs typeface="+mn-cs"/>
                        </a:rPr>
                        <a:t>TOTAL</a:t>
                      </a:r>
                    </a:p>
                  </a:txBody>
                  <a:tcPr/>
                </a:tc>
                <a:extLst>
                  <a:ext uri="{0D108BD9-81ED-4DB2-BD59-A6C34878D82A}">
                    <a16:rowId xmlns:a16="http://schemas.microsoft.com/office/drawing/2014/main" val="3828121342"/>
                  </a:ext>
                </a:extLst>
              </a:tr>
              <a:tr h="352543">
                <a:tc>
                  <a:txBody>
                    <a:bodyPr/>
                    <a:lstStyle/>
                    <a:p>
                      <a:pPr algn="ctr"/>
                      <a:r>
                        <a:rPr lang="es-EC" sz="1800" b="0" kern="1200" dirty="0">
                          <a:solidFill>
                            <a:srgbClr val="002060"/>
                          </a:solidFill>
                          <a:latin typeface="+mn-lt"/>
                          <a:ea typeface="+mn-ea"/>
                          <a:cs typeface="+mn-cs"/>
                        </a:rPr>
                        <a:t>1</a:t>
                      </a:r>
                    </a:p>
                  </a:txBody>
                  <a:tcPr/>
                </a:tc>
                <a:tc>
                  <a:txBody>
                    <a:bodyPr/>
                    <a:lstStyle/>
                    <a:p>
                      <a:r>
                        <a:rPr lang="es-EC" sz="1800" b="0" kern="1200" dirty="0">
                          <a:solidFill>
                            <a:srgbClr val="002060"/>
                          </a:solidFill>
                          <a:latin typeface="+mn-lt"/>
                          <a:ea typeface="+mn-ea"/>
                          <a:cs typeface="+mn-cs"/>
                        </a:rPr>
                        <a:t>Plan de Prevención y Mitigación de Impactos</a:t>
                      </a:r>
                    </a:p>
                  </a:txBody>
                  <a:tcPr/>
                </a:tc>
                <a:tc>
                  <a:txBody>
                    <a:bodyPr/>
                    <a:lstStyle/>
                    <a:p>
                      <a:pPr algn="ctr"/>
                      <a:r>
                        <a:rPr lang="es-EC" sz="1800" b="0" kern="1200" dirty="0">
                          <a:solidFill>
                            <a:srgbClr val="002060"/>
                          </a:solidFill>
                          <a:latin typeface="+mn-lt"/>
                          <a:ea typeface="+mn-ea"/>
                          <a:cs typeface="+mn-cs"/>
                        </a:rPr>
                        <a:t>12</a:t>
                      </a:r>
                    </a:p>
                  </a:txBody>
                  <a:tcPr/>
                </a:tc>
                <a:tc>
                  <a:txBody>
                    <a:bodyPr/>
                    <a:lstStyle/>
                    <a:p>
                      <a:pPr algn="ctr"/>
                      <a:r>
                        <a:rPr lang="es-EC" sz="1800" b="0" kern="1200" dirty="0">
                          <a:solidFill>
                            <a:srgbClr val="002060"/>
                          </a:solidFill>
                          <a:latin typeface="+mn-lt"/>
                          <a:ea typeface="+mn-ea"/>
                          <a:cs typeface="+mn-cs"/>
                        </a:rPr>
                        <a:t>7</a:t>
                      </a:r>
                    </a:p>
                  </a:txBody>
                  <a:tcPr/>
                </a:tc>
                <a:tc>
                  <a:txBody>
                    <a:bodyPr/>
                    <a:lstStyle/>
                    <a:p>
                      <a:pPr algn="ctr"/>
                      <a:r>
                        <a:rPr lang="es-EC" sz="1800" b="0" kern="1200" dirty="0">
                          <a:solidFill>
                            <a:srgbClr val="002060"/>
                          </a:solidFill>
                          <a:latin typeface="+mn-lt"/>
                          <a:ea typeface="+mn-ea"/>
                          <a:cs typeface="+mn-cs"/>
                        </a:rPr>
                        <a:t>5</a:t>
                      </a:r>
                    </a:p>
                  </a:txBody>
                  <a:tcPr/>
                </a:tc>
                <a:tc>
                  <a:txBody>
                    <a:bodyPr/>
                    <a:lstStyle/>
                    <a:p>
                      <a:pPr algn="ctr"/>
                      <a:r>
                        <a:rPr lang="es-EC" sz="1800" b="0" kern="1200" dirty="0">
                          <a:solidFill>
                            <a:srgbClr val="002060"/>
                          </a:solidFill>
                          <a:latin typeface="+mn-lt"/>
                          <a:ea typeface="+mn-ea"/>
                          <a:cs typeface="+mn-cs"/>
                        </a:rPr>
                        <a:t>11</a:t>
                      </a:r>
                    </a:p>
                  </a:txBody>
                  <a:tcPr/>
                </a:tc>
                <a:tc>
                  <a:txBody>
                    <a:bodyPr/>
                    <a:lstStyle/>
                    <a:p>
                      <a:pPr algn="ctr"/>
                      <a:r>
                        <a:rPr lang="es-EC" sz="1800" b="1" kern="1200" dirty="0">
                          <a:solidFill>
                            <a:srgbClr val="FF0000"/>
                          </a:solidFill>
                          <a:effectLst>
                            <a:outerShdw blurRad="38100" dist="38100" dir="2700000" algn="tl">
                              <a:srgbClr val="000000">
                                <a:alpha val="43137"/>
                              </a:srgbClr>
                            </a:outerShdw>
                          </a:effectLst>
                          <a:latin typeface="+mn-lt"/>
                          <a:ea typeface="+mn-ea"/>
                          <a:cs typeface="+mn-cs"/>
                        </a:rPr>
                        <a:t>35</a:t>
                      </a:r>
                    </a:p>
                  </a:txBody>
                  <a:tcPr/>
                </a:tc>
                <a:extLst>
                  <a:ext uri="{0D108BD9-81ED-4DB2-BD59-A6C34878D82A}">
                    <a16:rowId xmlns:a16="http://schemas.microsoft.com/office/drawing/2014/main" val="3901952125"/>
                  </a:ext>
                </a:extLst>
              </a:tr>
              <a:tr h="352543">
                <a:tc>
                  <a:txBody>
                    <a:bodyPr/>
                    <a:lstStyle/>
                    <a:p>
                      <a:pPr algn="ctr"/>
                      <a:r>
                        <a:rPr lang="es-EC" sz="1800" b="0" kern="1200" dirty="0">
                          <a:solidFill>
                            <a:srgbClr val="002060"/>
                          </a:solidFill>
                          <a:latin typeface="+mn-lt"/>
                          <a:ea typeface="+mn-ea"/>
                          <a:cs typeface="+mn-cs"/>
                        </a:rPr>
                        <a:t>2</a:t>
                      </a:r>
                    </a:p>
                  </a:txBody>
                  <a:tcPr/>
                </a:tc>
                <a:tc>
                  <a:txBody>
                    <a:bodyPr/>
                    <a:lstStyle/>
                    <a:p>
                      <a:r>
                        <a:rPr lang="es-EC" sz="1800" b="0" kern="1200" dirty="0">
                          <a:solidFill>
                            <a:srgbClr val="002060"/>
                          </a:solidFill>
                          <a:latin typeface="+mn-lt"/>
                          <a:ea typeface="+mn-ea"/>
                          <a:cs typeface="+mn-cs"/>
                        </a:rPr>
                        <a:t>Plan de Contingencias</a:t>
                      </a:r>
                    </a:p>
                  </a:txBody>
                  <a:tcPr/>
                </a:tc>
                <a:tc>
                  <a:txBody>
                    <a:bodyPr/>
                    <a:lstStyle/>
                    <a:p>
                      <a:pPr algn="ctr"/>
                      <a:r>
                        <a:rPr lang="es-EC" sz="1800" b="0" kern="1200" dirty="0">
                          <a:solidFill>
                            <a:srgbClr val="002060"/>
                          </a:solidFill>
                          <a:latin typeface="+mn-lt"/>
                          <a:ea typeface="+mn-ea"/>
                          <a:cs typeface="+mn-cs"/>
                        </a:rPr>
                        <a:t>7</a:t>
                      </a:r>
                    </a:p>
                  </a:txBody>
                  <a:tcPr/>
                </a:tc>
                <a:tc>
                  <a:txBody>
                    <a:bodyPr/>
                    <a:lstStyle/>
                    <a:p>
                      <a:pPr algn="ctr"/>
                      <a:r>
                        <a:rPr lang="es-EC" sz="1800" b="0" kern="1200" dirty="0">
                          <a:solidFill>
                            <a:srgbClr val="002060"/>
                          </a:solidFill>
                          <a:latin typeface="+mn-lt"/>
                          <a:ea typeface="+mn-ea"/>
                          <a:cs typeface="+mn-cs"/>
                        </a:rPr>
                        <a:t>1</a:t>
                      </a:r>
                    </a:p>
                  </a:txBody>
                  <a:tcPr/>
                </a:tc>
                <a:tc>
                  <a:txBody>
                    <a:bodyPr/>
                    <a:lstStyle/>
                    <a:p>
                      <a:pPr algn="ctr"/>
                      <a:r>
                        <a:rPr lang="es-EC" sz="1800" b="0" kern="1200" dirty="0">
                          <a:solidFill>
                            <a:srgbClr val="002060"/>
                          </a:solidFill>
                          <a:latin typeface="+mn-lt"/>
                          <a:ea typeface="+mn-ea"/>
                          <a:cs typeface="+mn-cs"/>
                        </a:rPr>
                        <a:t>0</a:t>
                      </a:r>
                    </a:p>
                  </a:txBody>
                  <a:tcPr/>
                </a:tc>
                <a:tc>
                  <a:txBody>
                    <a:bodyPr/>
                    <a:lstStyle/>
                    <a:p>
                      <a:pPr algn="ctr"/>
                      <a:r>
                        <a:rPr lang="es-EC" sz="1800" b="0" kern="1200" dirty="0">
                          <a:solidFill>
                            <a:srgbClr val="002060"/>
                          </a:solidFill>
                          <a:latin typeface="+mn-lt"/>
                          <a:ea typeface="+mn-ea"/>
                          <a:cs typeface="+mn-cs"/>
                        </a:rPr>
                        <a:t>2</a:t>
                      </a:r>
                    </a:p>
                  </a:txBody>
                  <a:tcPr/>
                </a:tc>
                <a:tc>
                  <a:txBody>
                    <a:bodyPr/>
                    <a:lstStyle/>
                    <a:p>
                      <a:pPr algn="ctr"/>
                      <a:r>
                        <a:rPr lang="es-EC" sz="1800" b="1" kern="1200" dirty="0">
                          <a:solidFill>
                            <a:srgbClr val="002060"/>
                          </a:solidFill>
                          <a:latin typeface="+mn-lt"/>
                          <a:ea typeface="+mn-ea"/>
                          <a:cs typeface="+mn-cs"/>
                        </a:rPr>
                        <a:t>10</a:t>
                      </a:r>
                    </a:p>
                  </a:txBody>
                  <a:tcPr/>
                </a:tc>
                <a:extLst>
                  <a:ext uri="{0D108BD9-81ED-4DB2-BD59-A6C34878D82A}">
                    <a16:rowId xmlns:a16="http://schemas.microsoft.com/office/drawing/2014/main" val="2750642608"/>
                  </a:ext>
                </a:extLst>
              </a:tr>
              <a:tr h="352543">
                <a:tc>
                  <a:txBody>
                    <a:bodyPr/>
                    <a:lstStyle/>
                    <a:p>
                      <a:pPr algn="ctr"/>
                      <a:r>
                        <a:rPr lang="es-EC" sz="1800" b="0" kern="1200" dirty="0">
                          <a:solidFill>
                            <a:srgbClr val="002060"/>
                          </a:solidFill>
                          <a:latin typeface="+mn-lt"/>
                          <a:ea typeface="+mn-ea"/>
                          <a:cs typeface="+mn-cs"/>
                        </a:rPr>
                        <a:t>3</a:t>
                      </a:r>
                    </a:p>
                  </a:txBody>
                  <a:tcPr/>
                </a:tc>
                <a:tc>
                  <a:txBody>
                    <a:bodyPr/>
                    <a:lstStyle/>
                    <a:p>
                      <a:r>
                        <a:rPr lang="es-EC" sz="1800" b="0" kern="1200" dirty="0">
                          <a:solidFill>
                            <a:srgbClr val="002060"/>
                          </a:solidFill>
                          <a:latin typeface="+mn-lt"/>
                          <a:ea typeface="+mn-ea"/>
                          <a:cs typeface="+mn-cs"/>
                        </a:rPr>
                        <a:t>Plan de Seguridad Industrial y Salud Ocupacional</a:t>
                      </a:r>
                    </a:p>
                  </a:txBody>
                  <a:tcPr/>
                </a:tc>
                <a:tc>
                  <a:txBody>
                    <a:bodyPr/>
                    <a:lstStyle/>
                    <a:p>
                      <a:pPr algn="ctr"/>
                      <a:r>
                        <a:rPr lang="es-EC" sz="1800" b="0" kern="1200" dirty="0">
                          <a:solidFill>
                            <a:srgbClr val="002060"/>
                          </a:solidFill>
                          <a:latin typeface="+mn-lt"/>
                          <a:ea typeface="+mn-ea"/>
                          <a:cs typeface="+mn-cs"/>
                        </a:rPr>
                        <a:t>2</a:t>
                      </a:r>
                    </a:p>
                  </a:txBody>
                  <a:tcPr/>
                </a:tc>
                <a:tc>
                  <a:txBody>
                    <a:bodyPr/>
                    <a:lstStyle/>
                    <a:p>
                      <a:pPr algn="ctr"/>
                      <a:r>
                        <a:rPr lang="es-EC" sz="1800" b="0" kern="1200" dirty="0">
                          <a:solidFill>
                            <a:srgbClr val="FF0000"/>
                          </a:solidFill>
                          <a:latin typeface="+mn-lt"/>
                          <a:ea typeface="+mn-ea"/>
                          <a:cs typeface="+mn-cs"/>
                        </a:rPr>
                        <a:t>4</a:t>
                      </a:r>
                    </a:p>
                  </a:txBody>
                  <a:tcPr/>
                </a:tc>
                <a:tc>
                  <a:txBody>
                    <a:bodyPr/>
                    <a:lstStyle/>
                    <a:p>
                      <a:pPr algn="ctr"/>
                      <a:r>
                        <a:rPr lang="es-EC" sz="1800" b="0" kern="1200" dirty="0">
                          <a:solidFill>
                            <a:srgbClr val="FF0000"/>
                          </a:solidFill>
                          <a:latin typeface="+mn-lt"/>
                          <a:ea typeface="+mn-ea"/>
                          <a:cs typeface="+mn-cs"/>
                        </a:rPr>
                        <a:t>3</a:t>
                      </a:r>
                    </a:p>
                  </a:txBody>
                  <a:tcPr/>
                </a:tc>
                <a:tc>
                  <a:txBody>
                    <a:bodyPr/>
                    <a:lstStyle/>
                    <a:p>
                      <a:pPr algn="ctr"/>
                      <a:r>
                        <a:rPr lang="es-EC" sz="1800" b="0" kern="1200" dirty="0">
                          <a:solidFill>
                            <a:srgbClr val="FF0000"/>
                          </a:solidFill>
                          <a:latin typeface="+mn-lt"/>
                          <a:ea typeface="+mn-ea"/>
                          <a:cs typeface="+mn-cs"/>
                        </a:rPr>
                        <a:t>4</a:t>
                      </a:r>
                      <a:r>
                        <a:rPr lang="es-EC" sz="1800" b="0" kern="1200" dirty="0">
                          <a:solidFill>
                            <a:srgbClr val="002060"/>
                          </a:solidFill>
                          <a:latin typeface="+mn-lt"/>
                          <a:ea typeface="+mn-ea"/>
                          <a:cs typeface="+mn-cs"/>
                        </a:rPr>
                        <a:t> (2 N/A)</a:t>
                      </a:r>
                    </a:p>
                  </a:txBody>
                  <a:tcPr/>
                </a:tc>
                <a:tc>
                  <a:txBody>
                    <a:bodyPr/>
                    <a:lstStyle/>
                    <a:p>
                      <a:pPr algn="ctr"/>
                      <a:r>
                        <a:rPr lang="es-EC" sz="1800" b="1" kern="1200" dirty="0">
                          <a:solidFill>
                            <a:srgbClr val="FF0000"/>
                          </a:solidFill>
                          <a:effectLst>
                            <a:outerShdw blurRad="38100" dist="38100" dir="2700000" algn="tl">
                              <a:srgbClr val="000000">
                                <a:alpha val="43137"/>
                              </a:srgbClr>
                            </a:outerShdw>
                          </a:effectLst>
                          <a:latin typeface="+mn-lt"/>
                          <a:ea typeface="+mn-ea"/>
                          <a:cs typeface="+mn-cs"/>
                        </a:rPr>
                        <a:t>13</a:t>
                      </a:r>
                    </a:p>
                  </a:txBody>
                  <a:tcPr/>
                </a:tc>
                <a:extLst>
                  <a:ext uri="{0D108BD9-81ED-4DB2-BD59-A6C34878D82A}">
                    <a16:rowId xmlns:a16="http://schemas.microsoft.com/office/drawing/2014/main" val="426362455"/>
                  </a:ext>
                </a:extLst>
              </a:tr>
              <a:tr h="352543">
                <a:tc>
                  <a:txBody>
                    <a:bodyPr/>
                    <a:lstStyle/>
                    <a:p>
                      <a:pPr algn="ctr"/>
                      <a:r>
                        <a:rPr lang="es-EC" sz="1800" b="0" kern="1200" dirty="0">
                          <a:solidFill>
                            <a:srgbClr val="002060"/>
                          </a:solidFill>
                          <a:latin typeface="+mn-lt"/>
                          <a:ea typeface="+mn-ea"/>
                          <a:cs typeface="+mn-cs"/>
                        </a:rPr>
                        <a:t>4</a:t>
                      </a:r>
                    </a:p>
                  </a:txBody>
                  <a:tcPr/>
                </a:tc>
                <a:tc>
                  <a:txBody>
                    <a:bodyPr/>
                    <a:lstStyle/>
                    <a:p>
                      <a:r>
                        <a:rPr lang="es-EC" sz="1800" b="0" kern="1200" dirty="0">
                          <a:solidFill>
                            <a:srgbClr val="002060"/>
                          </a:solidFill>
                          <a:latin typeface="+mn-lt"/>
                          <a:ea typeface="+mn-ea"/>
                          <a:cs typeface="+mn-cs"/>
                        </a:rPr>
                        <a:t>Plan de Manejo de Desechos</a:t>
                      </a:r>
                    </a:p>
                  </a:txBody>
                  <a:tcPr/>
                </a:tc>
                <a:tc>
                  <a:txBody>
                    <a:bodyPr/>
                    <a:lstStyle/>
                    <a:p>
                      <a:pPr algn="ctr"/>
                      <a:r>
                        <a:rPr lang="es-EC" sz="1800" b="0" kern="1200" dirty="0">
                          <a:solidFill>
                            <a:srgbClr val="002060"/>
                          </a:solidFill>
                          <a:latin typeface="+mn-lt"/>
                          <a:ea typeface="+mn-ea"/>
                          <a:cs typeface="+mn-cs"/>
                        </a:rPr>
                        <a:t>4</a:t>
                      </a:r>
                    </a:p>
                  </a:txBody>
                  <a:tcPr/>
                </a:tc>
                <a:tc>
                  <a:txBody>
                    <a:bodyPr/>
                    <a:lstStyle/>
                    <a:p>
                      <a:pPr algn="ctr"/>
                      <a:r>
                        <a:rPr lang="es-EC" sz="1800" b="0" kern="1200" dirty="0">
                          <a:solidFill>
                            <a:srgbClr val="FF0000"/>
                          </a:solidFill>
                          <a:latin typeface="+mn-lt"/>
                          <a:ea typeface="+mn-ea"/>
                          <a:cs typeface="+mn-cs"/>
                        </a:rPr>
                        <a:t>10</a:t>
                      </a:r>
                    </a:p>
                  </a:txBody>
                  <a:tcPr/>
                </a:tc>
                <a:tc>
                  <a:txBody>
                    <a:bodyPr/>
                    <a:lstStyle/>
                    <a:p>
                      <a:pPr algn="ctr"/>
                      <a:r>
                        <a:rPr lang="es-EC" sz="1800" b="0" kern="1200" dirty="0">
                          <a:solidFill>
                            <a:srgbClr val="FF0000"/>
                          </a:solidFill>
                          <a:latin typeface="+mn-lt"/>
                          <a:ea typeface="+mn-ea"/>
                          <a:cs typeface="+mn-cs"/>
                        </a:rPr>
                        <a:t>2</a:t>
                      </a:r>
                    </a:p>
                  </a:txBody>
                  <a:tcPr/>
                </a:tc>
                <a:tc>
                  <a:txBody>
                    <a:bodyPr/>
                    <a:lstStyle/>
                    <a:p>
                      <a:pPr algn="ctr"/>
                      <a:r>
                        <a:rPr lang="es-EC" sz="1800" b="0" kern="1200" dirty="0">
                          <a:solidFill>
                            <a:srgbClr val="FF0000"/>
                          </a:solidFill>
                          <a:latin typeface="+mn-lt"/>
                          <a:ea typeface="+mn-ea"/>
                          <a:cs typeface="+mn-cs"/>
                        </a:rPr>
                        <a:t>3</a:t>
                      </a:r>
                    </a:p>
                  </a:txBody>
                  <a:tcPr/>
                </a:tc>
                <a:tc>
                  <a:txBody>
                    <a:bodyPr/>
                    <a:lstStyle/>
                    <a:p>
                      <a:pPr algn="ctr"/>
                      <a:r>
                        <a:rPr lang="es-EC" sz="1800" b="1" kern="1200" dirty="0">
                          <a:solidFill>
                            <a:srgbClr val="FF0000"/>
                          </a:solidFill>
                          <a:effectLst>
                            <a:outerShdw blurRad="38100" dist="38100" dir="2700000" algn="tl">
                              <a:srgbClr val="000000">
                                <a:alpha val="43137"/>
                              </a:srgbClr>
                            </a:outerShdw>
                          </a:effectLst>
                          <a:latin typeface="+mn-lt"/>
                          <a:ea typeface="+mn-ea"/>
                          <a:cs typeface="+mn-cs"/>
                        </a:rPr>
                        <a:t>19</a:t>
                      </a:r>
                    </a:p>
                  </a:txBody>
                  <a:tcPr/>
                </a:tc>
                <a:extLst>
                  <a:ext uri="{0D108BD9-81ED-4DB2-BD59-A6C34878D82A}">
                    <a16:rowId xmlns:a16="http://schemas.microsoft.com/office/drawing/2014/main" val="2633841993"/>
                  </a:ext>
                </a:extLst>
              </a:tr>
              <a:tr h="352543">
                <a:tc>
                  <a:txBody>
                    <a:bodyPr/>
                    <a:lstStyle/>
                    <a:p>
                      <a:pPr algn="ctr"/>
                      <a:r>
                        <a:rPr lang="es-EC" sz="1800" b="0" kern="1200" dirty="0">
                          <a:solidFill>
                            <a:srgbClr val="002060"/>
                          </a:solidFill>
                          <a:latin typeface="+mn-lt"/>
                          <a:ea typeface="+mn-ea"/>
                          <a:cs typeface="+mn-cs"/>
                        </a:rPr>
                        <a:t>5</a:t>
                      </a:r>
                    </a:p>
                  </a:txBody>
                  <a:tcPr/>
                </a:tc>
                <a:tc>
                  <a:txBody>
                    <a:bodyPr/>
                    <a:lstStyle/>
                    <a:p>
                      <a:r>
                        <a:rPr lang="es-EC" sz="1800" b="0" kern="1200" dirty="0">
                          <a:solidFill>
                            <a:srgbClr val="002060"/>
                          </a:solidFill>
                          <a:latin typeface="+mn-lt"/>
                          <a:ea typeface="+mn-ea"/>
                          <a:cs typeface="+mn-cs"/>
                        </a:rPr>
                        <a:t>Plan de Relaciones Comunitarias</a:t>
                      </a:r>
                    </a:p>
                  </a:txBody>
                  <a:tcPr/>
                </a:tc>
                <a:tc>
                  <a:txBody>
                    <a:bodyPr/>
                    <a:lstStyle/>
                    <a:p>
                      <a:pPr algn="ctr"/>
                      <a:r>
                        <a:rPr lang="es-EC" sz="1800" b="0" kern="1200" dirty="0">
                          <a:solidFill>
                            <a:srgbClr val="002060"/>
                          </a:solidFill>
                          <a:latin typeface="+mn-lt"/>
                          <a:ea typeface="+mn-ea"/>
                          <a:cs typeface="+mn-cs"/>
                        </a:rPr>
                        <a:t>0</a:t>
                      </a:r>
                    </a:p>
                  </a:txBody>
                  <a:tcPr/>
                </a:tc>
                <a:tc>
                  <a:txBody>
                    <a:bodyPr/>
                    <a:lstStyle/>
                    <a:p>
                      <a:pPr algn="ctr"/>
                      <a:r>
                        <a:rPr lang="es-EC" sz="1800" b="0" kern="1200" dirty="0">
                          <a:solidFill>
                            <a:srgbClr val="002060"/>
                          </a:solidFill>
                          <a:latin typeface="+mn-lt"/>
                          <a:ea typeface="+mn-ea"/>
                          <a:cs typeface="+mn-cs"/>
                        </a:rPr>
                        <a:t>1</a:t>
                      </a:r>
                    </a:p>
                  </a:txBody>
                  <a:tcPr/>
                </a:tc>
                <a:tc>
                  <a:txBody>
                    <a:bodyPr/>
                    <a:lstStyle/>
                    <a:p>
                      <a:pPr algn="ctr"/>
                      <a:r>
                        <a:rPr lang="es-EC" sz="1800" b="0" kern="1200" dirty="0">
                          <a:solidFill>
                            <a:srgbClr val="002060"/>
                          </a:solidFill>
                          <a:latin typeface="+mn-lt"/>
                          <a:ea typeface="+mn-ea"/>
                          <a:cs typeface="+mn-cs"/>
                        </a:rPr>
                        <a:t>1</a:t>
                      </a:r>
                    </a:p>
                  </a:txBody>
                  <a:tcPr/>
                </a:tc>
                <a:tc>
                  <a:txBody>
                    <a:bodyPr/>
                    <a:lstStyle/>
                    <a:p>
                      <a:pPr algn="ctr"/>
                      <a:r>
                        <a:rPr lang="es-EC" sz="1800" b="0" kern="1200" dirty="0">
                          <a:solidFill>
                            <a:srgbClr val="002060"/>
                          </a:solidFill>
                          <a:latin typeface="+mn-lt"/>
                          <a:ea typeface="+mn-ea"/>
                          <a:cs typeface="+mn-cs"/>
                        </a:rPr>
                        <a:t>2</a:t>
                      </a:r>
                    </a:p>
                  </a:txBody>
                  <a:tcPr/>
                </a:tc>
                <a:tc>
                  <a:txBody>
                    <a:bodyPr/>
                    <a:lstStyle/>
                    <a:p>
                      <a:pPr algn="ctr"/>
                      <a:r>
                        <a:rPr lang="es-EC" sz="1800" b="1" kern="1200" dirty="0">
                          <a:solidFill>
                            <a:srgbClr val="002060"/>
                          </a:solidFill>
                          <a:latin typeface="+mn-lt"/>
                          <a:ea typeface="+mn-ea"/>
                          <a:cs typeface="+mn-cs"/>
                        </a:rPr>
                        <a:t>4</a:t>
                      </a:r>
                    </a:p>
                  </a:txBody>
                  <a:tcPr/>
                </a:tc>
                <a:extLst>
                  <a:ext uri="{0D108BD9-81ED-4DB2-BD59-A6C34878D82A}">
                    <a16:rowId xmlns:a16="http://schemas.microsoft.com/office/drawing/2014/main" val="2708164237"/>
                  </a:ext>
                </a:extLst>
              </a:tr>
              <a:tr h="352543">
                <a:tc>
                  <a:txBody>
                    <a:bodyPr/>
                    <a:lstStyle/>
                    <a:p>
                      <a:pPr algn="ctr"/>
                      <a:r>
                        <a:rPr lang="es-EC" sz="1800" b="0" kern="1200" dirty="0">
                          <a:solidFill>
                            <a:srgbClr val="002060"/>
                          </a:solidFill>
                          <a:latin typeface="+mn-lt"/>
                          <a:ea typeface="+mn-ea"/>
                          <a:cs typeface="+mn-cs"/>
                        </a:rPr>
                        <a:t>6</a:t>
                      </a:r>
                    </a:p>
                  </a:txBody>
                  <a:tcPr/>
                </a:tc>
                <a:tc>
                  <a:txBody>
                    <a:bodyPr/>
                    <a:lstStyle/>
                    <a:p>
                      <a:r>
                        <a:rPr lang="es-EC" sz="1800" b="0" kern="1200" dirty="0">
                          <a:solidFill>
                            <a:srgbClr val="002060"/>
                          </a:solidFill>
                          <a:latin typeface="+mn-lt"/>
                          <a:ea typeface="+mn-ea"/>
                          <a:cs typeface="+mn-cs"/>
                        </a:rPr>
                        <a:t>Plan de Capacitación</a:t>
                      </a:r>
                    </a:p>
                  </a:txBody>
                  <a:tcPr/>
                </a:tc>
                <a:tc>
                  <a:txBody>
                    <a:bodyPr/>
                    <a:lstStyle/>
                    <a:p>
                      <a:pPr algn="ctr"/>
                      <a:r>
                        <a:rPr lang="es-EC" sz="1800" b="0" kern="1200" dirty="0">
                          <a:solidFill>
                            <a:srgbClr val="002060"/>
                          </a:solidFill>
                          <a:latin typeface="+mn-lt"/>
                          <a:ea typeface="+mn-ea"/>
                          <a:cs typeface="+mn-cs"/>
                        </a:rPr>
                        <a:t>2</a:t>
                      </a:r>
                    </a:p>
                  </a:txBody>
                  <a:tcPr/>
                </a:tc>
                <a:tc>
                  <a:txBody>
                    <a:bodyPr/>
                    <a:lstStyle/>
                    <a:p>
                      <a:pPr algn="ctr"/>
                      <a:r>
                        <a:rPr lang="es-EC" sz="1800" b="0" kern="1200" dirty="0">
                          <a:solidFill>
                            <a:srgbClr val="FF0000"/>
                          </a:solidFill>
                          <a:latin typeface="+mn-lt"/>
                          <a:ea typeface="+mn-ea"/>
                          <a:cs typeface="+mn-cs"/>
                        </a:rPr>
                        <a:t>8</a:t>
                      </a:r>
                    </a:p>
                  </a:txBody>
                  <a:tcPr/>
                </a:tc>
                <a:tc>
                  <a:txBody>
                    <a:bodyPr/>
                    <a:lstStyle/>
                    <a:p>
                      <a:pPr algn="ctr"/>
                      <a:r>
                        <a:rPr lang="es-EC" sz="1800" b="0" kern="1200" dirty="0">
                          <a:solidFill>
                            <a:srgbClr val="002060"/>
                          </a:solidFill>
                          <a:latin typeface="+mn-lt"/>
                          <a:ea typeface="+mn-ea"/>
                          <a:cs typeface="+mn-cs"/>
                        </a:rPr>
                        <a:t>0</a:t>
                      </a:r>
                    </a:p>
                  </a:txBody>
                  <a:tcPr/>
                </a:tc>
                <a:tc>
                  <a:txBody>
                    <a:bodyPr/>
                    <a:lstStyle/>
                    <a:p>
                      <a:pPr algn="ctr"/>
                      <a:r>
                        <a:rPr lang="es-EC" sz="1800" b="0" kern="1200" dirty="0">
                          <a:solidFill>
                            <a:srgbClr val="002060"/>
                          </a:solidFill>
                          <a:latin typeface="+mn-lt"/>
                          <a:ea typeface="+mn-ea"/>
                          <a:cs typeface="+mn-cs"/>
                        </a:rPr>
                        <a:t>0</a:t>
                      </a:r>
                    </a:p>
                  </a:txBody>
                  <a:tcPr/>
                </a:tc>
                <a:tc>
                  <a:txBody>
                    <a:bodyPr/>
                    <a:lstStyle/>
                    <a:p>
                      <a:pPr algn="ctr"/>
                      <a:r>
                        <a:rPr lang="es-EC" sz="1800" b="1" kern="1200" dirty="0">
                          <a:solidFill>
                            <a:srgbClr val="FF0000"/>
                          </a:solidFill>
                          <a:effectLst>
                            <a:outerShdw blurRad="38100" dist="38100" dir="2700000" algn="tl">
                              <a:srgbClr val="000000">
                                <a:alpha val="43137"/>
                              </a:srgbClr>
                            </a:outerShdw>
                          </a:effectLst>
                          <a:latin typeface="+mn-lt"/>
                          <a:ea typeface="+mn-ea"/>
                          <a:cs typeface="+mn-cs"/>
                        </a:rPr>
                        <a:t>10</a:t>
                      </a:r>
                    </a:p>
                  </a:txBody>
                  <a:tcPr/>
                </a:tc>
                <a:extLst>
                  <a:ext uri="{0D108BD9-81ED-4DB2-BD59-A6C34878D82A}">
                    <a16:rowId xmlns:a16="http://schemas.microsoft.com/office/drawing/2014/main" val="3933683141"/>
                  </a:ext>
                </a:extLst>
              </a:tr>
              <a:tr h="352543">
                <a:tc>
                  <a:txBody>
                    <a:bodyPr/>
                    <a:lstStyle/>
                    <a:p>
                      <a:pPr algn="ctr"/>
                      <a:r>
                        <a:rPr lang="es-EC" sz="1800" b="0" kern="1200" dirty="0">
                          <a:solidFill>
                            <a:srgbClr val="002060"/>
                          </a:solidFill>
                          <a:latin typeface="+mn-lt"/>
                          <a:ea typeface="+mn-ea"/>
                          <a:cs typeface="+mn-cs"/>
                        </a:rPr>
                        <a:t>7</a:t>
                      </a:r>
                    </a:p>
                  </a:txBody>
                  <a:tcPr/>
                </a:tc>
                <a:tc>
                  <a:txBody>
                    <a:bodyPr/>
                    <a:lstStyle/>
                    <a:p>
                      <a:r>
                        <a:rPr lang="es-EC" sz="1800" b="0" kern="1200" dirty="0">
                          <a:solidFill>
                            <a:srgbClr val="002060"/>
                          </a:solidFill>
                          <a:latin typeface="+mn-lt"/>
                          <a:ea typeface="+mn-ea"/>
                          <a:cs typeface="+mn-cs"/>
                        </a:rPr>
                        <a:t>Plan de Restauración</a:t>
                      </a:r>
                    </a:p>
                  </a:txBody>
                  <a:tcPr/>
                </a:tc>
                <a:tc>
                  <a:txBody>
                    <a:bodyPr/>
                    <a:lstStyle/>
                    <a:p>
                      <a:pPr algn="ctr"/>
                      <a:r>
                        <a:rPr lang="es-EC" sz="1800" b="0" kern="1200" dirty="0">
                          <a:solidFill>
                            <a:srgbClr val="002060"/>
                          </a:solidFill>
                          <a:latin typeface="+mn-lt"/>
                          <a:ea typeface="+mn-ea"/>
                          <a:cs typeface="+mn-cs"/>
                        </a:rPr>
                        <a:t>1</a:t>
                      </a:r>
                    </a:p>
                  </a:txBody>
                  <a:tcPr/>
                </a:tc>
                <a:tc>
                  <a:txBody>
                    <a:bodyPr/>
                    <a:lstStyle/>
                    <a:p>
                      <a:pPr algn="ctr"/>
                      <a:r>
                        <a:rPr lang="es-EC" sz="1800" b="0" kern="1200" dirty="0">
                          <a:solidFill>
                            <a:srgbClr val="002060"/>
                          </a:solidFill>
                          <a:latin typeface="+mn-lt"/>
                          <a:ea typeface="+mn-ea"/>
                          <a:cs typeface="+mn-cs"/>
                        </a:rPr>
                        <a:t>0</a:t>
                      </a:r>
                    </a:p>
                  </a:txBody>
                  <a:tcPr/>
                </a:tc>
                <a:tc>
                  <a:txBody>
                    <a:bodyPr/>
                    <a:lstStyle/>
                    <a:p>
                      <a:pPr algn="ctr"/>
                      <a:r>
                        <a:rPr lang="es-EC" sz="1800" b="0" kern="1200" dirty="0">
                          <a:solidFill>
                            <a:srgbClr val="002060"/>
                          </a:solidFill>
                          <a:latin typeface="+mn-lt"/>
                          <a:ea typeface="+mn-ea"/>
                          <a:cs typeface="+mn-cs"/>
                        </a:rPr>
                        <a:t>0</a:t>
                      </a:r>
                    </a:p>
                  </a:txBody>
                  <a:tcPr/>
                </a:tc>
                <a:tc>
                  <a:txBody>
                    <a:bodyPr/>
                    <a:lstStyle/>
                    <a:p>
                      <a:pPr algn="ctr"/>
                      <a:r>
                        <a:rPr lang="es-EC" sz="1800" b="0" kern="1200" dirty="0">
                          <a:solidFill>
                            <a:srgbClr val="002060"/>
                          </a:solidFill>
                          <a:latin typeface="+mn-lt"/>
                          <a:ea typeface="+mn-ea"/>
                          <a:cs typeface="+mn-cs"/>
                        </a:rPr>
                        <a:t>2 (2 N/A)</a:t>
                      </a:r>
                    </a:p>
                  </a:txBody>
                  <a:tcPr/>
                </a:tc>
                <a:tc>
                  <a:txBody>
                    <a:bodyPr/>
                    <a:lstStyle/>
                    <a:p>
                      <a:pPr algn="ctr"/>
                      <a:r>
                        <a:rPr lang="es-EC" sz="1800" b="1" kern="1200" dirty="0">
                          <a:solidFill>
                            <a:srgbClr val="002060"/>
                          </a:solidFill>
                          <a:latin typeface="+mn-lt"/>
                          <a:ea typeface="+mn-ea"/>
                          <a:cs typeface="+mn-cs"/>
                        </a:rPr>
                        <a:t>3</a:t>
                      </a:r>
                    </a:p>
                  </a:txBody>
                  <a:tcPr/>
                </a:tc>
                <a:extLst>
                  <a:ext uri="{0D108BD9-81ED-4DB2-BD59-A6C34878D82A}">
                    <a16:rowId xmlns:a16="http://schemas.microsoft.com/office/drawing/2014/main" val="2019400490"/>
                  </a:ext>
                </a:extLst>
              </a:tr>
              <a:tr h="352543">
                <a:tc>
                  <a:txBody>
                    <a:bodyPr/>
                    <a:lstStyle/>
                    <a:p>
                      <a:pPr algn="ctr"/>
                      <a:r>
                        <a:rPr lang="es-EC" sz="1800" b="0" kern="1200" dirty="0">
                          <a:solidFill>
                            <a:srgbClr val="002060"/>
                          </a:solidFill>
                          <a:latin typeface="+mn-lt"/>
                          <a:ea typeface="+mn-ea"/>
                          <a:cs typeface="+mn-cs"/>
                        </a:rPr>
                        <a:t>8</a:t>
                      </a:r>
                    </a:p>
                  </a:txBody>
                  <a:tcPr/>
                </a:tc>
                <a:tc>
                  <a:txBody>
                    <a:bodyPr/>
                    <a:lstStyle/>
                    <a:p>
                      <a:r>
                        <a:rPr lang="es-EC" sz="1800" b="0" kern="1200" dirty="0">
                          <a:solidFill>
                            <a:srgbClr val="002060"/>
                          </a:solidFill>
                          <a:latin typeface="+mn-lt"/>
                          <a:ea typeface="+mn-ea"/>
                          <a:cs typeface="+mn-cs"/>
                        </a:rPr>
                        <a:t>Plan de Abandono y Entrega del Área</a:t>
                      </a:r>
                    </a:p>
                  </a:txBody>
                  <a:tcPr/>
                </a:tc>
                <a:tc>
                  <a:txBody>
                    <a:bodyPr/>
                    <a:lstStyle/>
                    <a:p>
                      <a:pPr algn="ctr"/>
                      <a:r>
                        <a:rPr lang="es-EC" sz="1800" b="0" kern="1200" dirty="0">
                          <a:solidFill>
                            <a:srgbClr val="002060"/>
                          </a:solidFill>
                          <a:latin typeface="+mn-lt"/>
                          <a:ea typeface="+mn-ea"/>
                          <a:cs typeface="+mn-cs"/>
                        </a:rPr>
                        <a:t>0</a:t>
                      </a:r>
                    </a:p>
                  </a:txBody>
                  <a:tcPr/>
                </a:tc>
                <a:tc>
                  <a:txBody>
                    <a:bodyPr/>
                    <a:lstStyle/>
                    <a:p>
                      <a:pPr algn="ctr"/>
                      <a:r>
                        <a:rPr lang="es-EC" sz="1800" b="0" kern="1200" dirty="0">
                          <a:solidFill>
                            <a:srgbClr val="002060"/>
                          </a:solidFill>
                          <a:latin typeface="+mn-lt"/>
                          <a:ea typeface="+mn-ea"/>
                          <a:cs typeface="+mn-cs"/>
                        </a:rPr>
                        <a:t>0</a:t>
                      </a:r>
                    </a:p>
                  </a:txBody>
                  <a:tcPr/>
                </a:tc>
                <a:tc>
                  <a:txBody>
                    <a:bodyPr/>
                    <a:lstStyle/>
                    <a:p>
                      <a:pPr algn="ctr"/>
                      <a:r>
                        <a:rPr lang="es-EC" sz="1800" b="0" kern="1200" dirty="0">
                          <a:solidFill>
                            <a:srgbClr val="002060"/>
                          </a:solidFill>
                          <a:latin typeface="+mn-lt"/>
                          <a:ea typeface="+mn-ea"/>
                          <a:cs typeface="+mn-cs"/>
                        </a:rPr>
                        <a:t>0</a:t>
                      </a:r>
                    </a:p>
                  </a:txBody>
                  <a:tcPr/>
                </a:tc>
                <a:tc>
                  <a:txBody>
                    <a:bodyPr/>
                    <a:lstStyle/>
                    <a:p>
                      <a:pPr algn="ctr"/>
                      <a:r>
                        <a:rPr lang="es-EC" sz="1800" b="0" kern="1200" dirty="0">
                          <a:solidFill>
                            <a:srgbClr val="002060"/>
                          </a:solidFill>
                          <a:latin typeface="+mn-lt"/>
                          <a:ea typeface="+mn-ea"/>
                          <a:cs typeface="+mn-cs"/>
                        </a:rPr>
                        <a:t>5 (5 N/A)</a:t>
                      </a:r>
                    </a:p>
                  </a:txBody>
                  <a:tcPr/>
                </a:tc>
                <a:tc>
                  <a:txBody>
                    <a:bodyPr/>
                    <a:lstStyle/>
                    <a:p>
                      <a:pPr algn="ctr"/>
                      <a:r>
                        <a:rPr lang="es-EC" sz="1800" b="1" kern="1200" dirty="0">
                          <a:solidFill>
                            <a:srgbClr val="002060"/>
                          </a:solidFill>
                          <a:latin typeface="+mn-lt"/>
                          <a:ea typeface="+mn-ea"/>
                          <a:cs typeface="+mn-cs"/>
                        </a:rPr>
                        <a:t>5</a:t>
                      </a:r>
                    </a:p>
                  </a:txBody>
                  <a:tcPr/>
                </a:tc>
                <a:extLst>
                  <a:ext uri="{0D108BD9-81ED-4DB2-BD59-A6C34878D82A}">
                    <a16:rowId xmlns:a16="http://schemas.microsoft.com/office/drawing/2014/main" val="1711449220"/>
                  </a:ext>
                </a:extLst>
              </a:tr>
              <a:tr h="352543">
                <a:tc>
                  <a:txBody>
                    <a:bodyPr/>
                    <a:lstStyle/>
                    <a:p>
                      <a:pPr algn="ctr"/>
                      <a:r>
                        <a:rPr lang="es-EC" sz="1800" b="0" kern="1200" dirty="0">
                          <a:solidFill>
                            <a:srgbClr val="002060"/>
                          </a:solidFill>
                          <a:latin typeface="+mn-lt"/>
                          <a:ea typeface="+mn-ea"/>
                          <a:cs typeface="+mn-cs"/>
                        </a:rPr>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kern="1200" dirty="0">
                          <a:solidFill>
                            <a:srgbClr val="002060"/>
                          </a:solidFill>
                          <a:latin typeface="+mn-lt"/>
                          <a:ea typeface="+mn-ea"/>
                          <a:cs typeface="+mn-cs"/>
                        </a:rPr>
                        <a:t>Plan de Monitoreo y Seguimiento Ambiental</a:t>
                      </a:r>
                    </a:p>
                  </a:txBody>
                  <a:tcPr/>
                </a:tc>
                <a:tc>
                  <a:txBody>
                    <a:bodyPr/>
                    <a:lstStyle/>
                    <a:p>
                      <a:pPr algn="ctr"/>
                      <a:r>
                        <a:rPr lang="es-EC" sz="1800" b="0" kern="1200" dirty="0">
                          <a:solidFill>
                            <a:srgbClr val="002060"/>
                          </a:solidFill>
                          <a:latin typeface="+mn-lt"/>
                          <a:ea typeface="+mn-ea"/>
                          <a:cs typeface="+mn-cs"/>
                        </a:rPr>
                        <a:t>0</a:t>
                      </a:r>
                    </a:p>
                  </a:txBody>
                  <a:tcPr/>
                </a:tc>
                <a:tc>
                  <a:txBody>
                    <a:bodyPr/>
                    <a:lstStyle/>
                    <a:p>
                      <a:pPr algn="ctr"/>
                      <a:r>
                        <a:rPr lang="es-EC" sz="1800" b="0" kern="1200" dirty="0">
                          <a:solidFill>
                            <a:srgbClr val="FF0000"/>
                          </a:solidFill>
                          <a:latin typeface="+mn-lt"/>
                          <a:ea typeface="+mn-ea"/>
                          <a:cs typeface="+mn-cs"/>
                        </a:rPr>
                        <a:t>4</a:t>
                      </a:r>
                    </a:p>
                  </a:txBody>
                  <a:tcPr/>
                </a:tc>
                <a:tc>
                  <a:txBody>
                    <a:bodyPr/>
                    <a:lstStyle/>
                    <a:p>
                      <a:pPr algn="ctr"/>
                      <a:r>
                        <a:rPr lang="es-EC" sz="1800" b="0" kern="1200" dirty="0">
                          <a:solidFill>
                            <a:srgbClr val="002060"/>
                          </a:solidFill>
                          <a:latin typeface="+mn-lt"/>
                          <a:ea typeface="+mn-ea"/>
                          <a:cs typeface="+mn-cs"/>
                        </a:rPr>
                        <a:t>0</a:t>
                      </a:r>
                    </a:p>
                  </a:txBody>
                  <a:tcPr/>
                </a:tc>
                <a:tc>
                  <a:txBody>
                    <a:bodyPr/>
                    <a:lstStyle/>
                    <a:p>
                      <a:pPr algn="ctr"/>
                      <a:r>
                        <a:rPr lang="es-EC" sz="1800" b="0" kern="1200" dirty="0">
                          <a:solidFill>
                            <a:srgbClr val="002060"/>
                          </a:solidFill>
                          <a:latin typeface="+mn-lt"/>
                          <a:ea typeface="+mn-ea"/>
                          <a:cs typeface="+mn-cs"/>
                        </a:rPr>
                        <a:t>0</a:t>
                      </a:r>
                    </a:p>
                  </a:txBody>
                  <a:tcPr/>
                </a:tc>
                <a:tc>
                  <a:txBody>
                    <a:bodyPr/>
                    <a:lstStyle/>
                    <a:p>
                      <a:pPr algn="ctr"/>
                      <a:r>
                        <a:rPr lang="es-EC" sz="1800" b="1" kern="1200" dirty="0">
                          <a:solidFill>
                            <a:srgbClr val="002060"/>
                          </a:solidFill>
                          <a:latin typeface="+mn-lt"/>
                          <a:ea typeface="+mn-ea"/>
                          <a:cs typeface="+mn-cs"/>
                        </a:rPr>
                        <a:t>4</a:t>
                      </a:r>
                    </a:p>
                  </a:txBody>
                  <a:tcPr/>
                </a:tc>
                <a:extLst>
                  <a:ext uri="{0D108BD9-81ED-4DB2-BD59-A6C34878D82A}">
                    <a16:rowId xmlns:a16="http://schemas.microsoft.com/office/drawing/2014/main" val="1310265372"/>
                  </a:ext>
                </a:extLst>
              </a:tr>
              <a:tr h="352543">
                <a:tc>
                  <a:txBody>
                    <a:bodyPr/>
                    <a:lstStyle/>
                    <a:p>
                      <a:pPr algn="ctr"/>
                      <a:endParaRPr lang="es-EC" sz="1800" b="0" kern="1200">
                        <a:solidFill>
                          <a:srgbClr val="002060"/>
                        </a:solidFill>
                        <a:latin typeface="+mn-lt"/>
                        <a:ea typeface="+mn-ea"/>
                        <a:cs typeface="+mn-cs"/>
                      </a:endParaRPr>
                    </a:p>
                  </a:txBody>
                  <a:tcPr/>
                </a:tc>
                <a:tc>
                  <a:txBody>
                    <a:bodyPr/>
                    <a:lstStyle/>
                    <a:p>
                      <a:pPr algn="r"/>
                      <a:r>
                        <a:rPr lang="es-EC" sz="1800" b="1" kern="1200" dirty="0">
                          <a:solidFill>
                            <a:srgbClr val="002060"/>
                          </a:solidFill>
                          <a:latin typeface="+mn-lt"/>
                          <a:ea typeface="+mn-ea"/>
                          <a:cs typeface="+mn-cs"/>
                        </a:rPr>
                        <a:t>TOTAL</a:t>
                      </a:r>
                    </a:p>
                  </a:txBody>
                  <a:tcPr/>
                </a:tc>
                <a:tc>
                  <a:txBody>
                    <a:bodyPr/>
                    <a:lstStyle/>
                    <a:p>
                      <a:pPr algn="ctr"/>
                      <a:r>
                        <a:rPr lang="es-EC" sz="1800" b="1" kern="1200" dirty="0">
                          <a:solidFill>
                            <a:srgbClr val="002060"/>
                          </a:solidFill>
                          <a:latin typeface="+mn-lt"/>
                          <a:ea typeface="+mn-ea"/>
                          <a:cs typeface="+mn-cs"/>
                        </a:rPr>
                        <a:t>28</a:t>
                      </a:r>
                    </a:p>
                  </a:txBody>
                  <a:tcPr/>
                </a:tc>
                <a:tc>
                  <a:txBody>
                    <a:bodyPr/>
                    <a:lstStyle/>
                    <a:p>
                      <a:pPr algn="ctr"/>
                      <a:r>
                        <a:rPr lang="es-EC" sz="1800" b="1" kern="1200" dirty="0">
                          <a:solidFill>
                            <a:srgbClr val="002060"/>
                          </a:solidFill>
                          <a:latin typeface="+mn-lt"/>
                          <a:ea typeface="+mn-ea"/>
                          <a:cs typeface="+mn-cs"/>
                        </a:rPr>
                        <a:t>35</a:t>
                      </a:r>
                    </a:p>
                  </a:txBody>
                  <a:tcPr/>
                </a:tc>
                <a:tc>
                  <a:txBody>
                    <a:bodyPr/>
                    <a:lstStyle/>
                    <a:p>
                      <a:pPr algn="ctr"/>
                      <a:r>
                        <a:rPr lang="es-EC" sz="1800" b="1" kern="1200" dirty="0">
                          <a:solidFill>
                            <a:srgbClr val="002060"/>
                          </a:solidFill>
                          <a:latin typeface="+mn-lt"/>
                          <a:ea typeface="+mn-ea"/>
                          <a:cs typeface="+mn-cs"/>
                        </a:rPr>
                        <a:t>11</a:t>
                      </a:r>
                    </a:p>
                  </a:txBody>
                  <a:tcPr/>
                </a:tc>
                <a:tc>
                  <a:txBody>
                    <a:bodyPr/>
                    <a:lstStyle/>
                    <a:p>
                      <a:pPr algn="ctr"/>
                      <a:r>
                        <a:rPr lang="es-EC" sz="1800" b="1" kern="1200" dirty="0">
                          <a:solidFill>
                            <a:srgbClr val="002060"/>
                          </a:solidFill>
                          <a:latin typeface="+mn-lt"/>
                          <a:ea typeface="+mn-ea"/>
                          <a:cs typeface="+mn-cs"/>
                        </a:rPr>
                        <a:t>29 (9 N/A)</a:t>
                      </a:r>
                    </a:p>
                  </a:txBody>
                  <a:tcPr/>
                </a:tc>
                <a:tc>
                  <a:txBody>
                    <a:bodyPr/>
                    <a:lstStyle/>
                    <a:p>
                      <a:pPr algn="ctr"/>
                      <a:r>
                        <a:rPr lang="es-EC" sz="1800" b="1" kern="1200" dirty="0">
                          <a:solidFill>
                            <a:srgbClr val="002060"/>
                          </a:solidFill>
                          <a:latin typeface="+mn-lt"/>
                          <a:ea typeface="+mn-ea"/>
                          <a:cs typeface="+mn-cs"/>
                        </a:rPr>
                        <a:t>103</a:t>
                      </a:r>
                    </a:p>
                  </a:txBody>
                  <a:tcPr/>
                </a:tc>
                <a:extLst>
                  <a:ext uri="{0D108BD9-81ED-4DB2-BD59-A6C34878D82A}">
                    <a16:rowId xmlns:a16="http://schemas.microsoft.com/office/drawing/2014/main" val="3129918358"/>
                  </a:ext>
                </a:extLst>
              </a:tr>
              <a:tr h="352543">
                <a:tc>
                  <a:txBody>
                    <a:bodyPr/>
                    <a:lstStyle/>
                    <a:p>
                      <a:pPr algn="ctr"/>
                      <a:endParaRPr lang="es-EC" sz="1800" b="0" kern="1200" dirty="0">
                        <a:solidFill>
                          <a:srgbClr val="002060"/>
                        </a:solidFill>
                        <a:latin typeface="+mn-lt"/>
                        <a:ea typeface="+mn-ea"/>
                        <a:cs typeface="+mn-cs"/>
                      </a:endParaRPr>
                    </a:p>
                  </a:txBody>
                  <a:tcPr/>
                </a:tc>
                <a:tc>
                  <a:txBody>
                    <a:bodyPr/>
                    <a:lstStyle/>
                    <a:p>
                      <a:pPr algn="r"/>
                      <a:r>
                        <a:rPr lang="es-EC" sz="1800" b="1" kern="1200" dirty="0">
                          <a:solidFill>
                            <a:srgbClr val="002060"/>
                          </a:solidFill>
                          <a:latin typeface="+mn-lt"/>
                          <a:ea typeface="+mn-ea"/>
                          <a:cs typeface="+mn-cs"/>
                        </a:rPr>
                        <a:t>PORCENTAJE</a:t>
                      </a:r>
                    </a:p>
                  </a:txBody>
                  <a:tcPr/>
                </a:tc>
                <a:tc>
                  <a:txBody>
                    <a:bodyPr/>
                    <a:lstStyle/>
                    <a:p>
                      <a:pPr algn="ctr"/>
                      <a:r>
                        <a:rPr lang="es-EC" sz="1800" b="1" kern="1200" dirty="0">
                          <a:solidFill>
                            <a:srgbClr val="002060"/>
                          </a:solidFill>
                          <a:latin typeface="+mn-lt"/>
                          <a:ea typeface="+mn-ea"/>
                          <a:cs typeface="+mn-cs"/>
                        </a:rPr>
                        <a:t>27 %</a:t>
                      </a:r>
                    </a:p>
                  </a:txBody>
                  <a:tcPr/>
                </a:tc>
                <a:tc>
                  <a:txBody>
                    <a:bodyPr/>
                    <a:lstStyle/>
                    <a:p>
                      <a:pPr algn="ctr"/>
                      <a:r>
                        <a:rPr lang="es-EC" sz="1800" b="1" kern="1200" dirty="0">
                          <a:solidFill>
                            <a:srgbClr val="002060"/>
                          </a:solidFill>
                          <a:latin typeface="+mn-lt"/>
                          <a:ea typeface="+mn-ea"/>
                          <a:cs typeface="+mn-cs"/>
                        </a:rPr>
                        <a:t>34 %</a:t>
                      </a:r>
                    </a:p>
                  </a:txBody>
                  <a:tcPr/>
                </a:tc>
                <a:tc>
                  <a:txBody>
                    <a:bodyPr/>
                    <a:lstStyle/>
                    <a:p>
                      <a:pPr algn="ctr"/>
                      <a:r>
                        <a:rPr lang="es-EC" sz="1800" b="1" kern="1200" dirty="0">
                          <a:solidFill>
                            <a:srgbClr val="002060"/>
                          </a:solidFill>
                          <a:latin typeface="+mn-lt"/>
                          <a:ea typeface="+mn-ea"/>
                          <a:cs typeface="+mn-cs"/>
                        </a:rPr>
                        <a:t>11 %</a:t>
                      </a:r>
                    </a:p>
                  </a:txBody>
                  <a:tcPr/>
                </a:tc>
                <a:tc>
                  <a:txBody>
                    <a:bodyPr/>
                    <a:lstStyle/>
                    <a:p>
                      <a:pPr algn="ctr"/>
                      <a:r>
                        <a:rPr lang="es-EC" sz="1800" b="1" kern="1200" dirty="0">
                          <a:solidFill>
                            <a:srgbClr val="002060"/>
                          </a:solidFill>
                          <a:latin typeface="+mn-lt"/>
                          <a:ea typeface="+mn-ea"/>
                          <a:cs typeface="+mn-cs"/>
                        </a:rPr>
                        <a:t>28 %</a:t>
                      </a:r>
                    </a:p>
                  </a:txBody>
                  <a:tcPr/>
                </a:tc>
                <a:tc>
                  <a:txBody>
                    <a:bodyPr/>
                    <a:lstStyle/>
                    <a:p>
                      <a:pPr algn="ctr"/>
                      <a:r>
                        <a:rPr lang="es-EC" sz="1800" b="1" kern="1200" dirty="0">
                          <a:solidFill>
                            <a:srgbClr val="002060"/>
                          </a:solidFill>
                          <a:latin typeface="+mn-lt"/>
                          <a:ea typeface="+mn-ea"/>
                          <a:cs typeface="+mn-cs"/>
                        </a:rPr>
                        <a:t>100 %</a:t>
                      </a:r>
                    </a:p>
                  </a:txBody>
                  <a:tcPr/>
                </a:tc>
                <a:extLst>
                  <a:ext uri="{0D108BD9-81ED-4DB2-BD59-A6C34878D82A}">
                    <a16:rowId xmlns:a16="http://schemas.microsoft.com/office/drawing/2014/main" val="3844873529"/>
                  </a:ext>
                </a:extLst>
              </a:tr>
            </a:tbl>
          </a:graphicData>
        </a:graphic>
      </p:graphicFrame>
    </p:spTree>
    <p:extLst>
      <p:ext uri="{BB962C8B-B14F-4D97-AF65-F5344CB8AC3E}">
        <p14:creationId xmlns:p14="http://schemas.microsoft.com/office/powerpoint/2010/main" val="179789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136318"/>
            <a:ext cx="8298180" cy="1200329"/>
          </a:xfrm>
          <a:prstGeom prst="rect">
            <a:avLst/>
          </a:prstGeom>
          <a:noFill/>
        </p:spPr>
        <p:txBody>
          <a:bodyPr wrap="square" rtlCol="0">
            <a:spAutoFit/>
          </a:bodyPr>
          <a:lstStyle/>
          <a:p>
            <a:pPr algn="just"/>
            <a:r>
              <a:rPr lang="es-EC" sz="2800" b="1" dirty="0">
                <a:solidFill>
                  <a:srgbClr val="002060"/>
                </a:solidFill>
              </a:rPr>
              <a:t>AUDITORÍA AMBIENTAL DE CUMPLIMIENTO AL PMA 15-BAE “PAQUISHA”</a:t>
            </a:r>
          </a:p>
          <a:p>
            <a:pPr algn="just"/>
            <a:endParaRPr lang="es-EC" sz="1600" b="1" dirty="0">
              <a:solidFill>
                <a:srgbClr val="002060"/>
              </a:solidFill>
            </a:endParaRPr>
          </a:p>
        </p:txBody>
      </p:sp>
      <p:sp>
        <p:nvSpPr>
          <p:cNvPr id="12" name="CuadroTexto 11">
            <a:extLst>
              <a:ext uri="{FF2B5EF4-FFF2-40B4-BE49-F238E27FC236}">
                <a16:creationId xmlns:a16="http://schemas.microsoft.com/office/drawing/2014/main" id="{D91B0416-580A-4D93-9B97-256F9FAAB9E5}"/>
              </a:ext>
            </a:extLst>
          </p:cNvPr>
          <p:cNvSpPr txBox="1"/>
          <p:nvPr/>
        </p:nvSpPr>
        <p:spPr>
          <a:xfrm>
            <a:off x="372533" y="1230386"/>
            <a:ext cx="11300178" cy="10864513"/>
          </a:xfrm>
          <a:prstGeom prst="rect">
            <a:avLst/>
          </a:prstGeom>
          <a:noFill/>
        </p:spPr>
        <p:txBody>
          <a:bodyPr wrap="square" rtlCol="0">
            <a:spAutoFit/>
          </a:bodyPr>
          <a:lstStyle/>
          <a:p>
            <a:pPr algn="just"/>
            <a:r>
              <a:rPr lang="es-EC" sz="2400" b="1" u="sng" dirty="0">
                <a:solidFill>
                  <a:srgbClr val="002060"/>
                </a:solidFill>
              </a:rPr>
              <a:t>DESARROLLO DE LA AUDITORÍA:</a:t>
            </a:r>
            <a:endParaRPr lang="es-EC" sz="2400" b="1" dirty="0">
              <a:solidFill>
                <a:srgbClr val="002060"/>
              </a:solidFill>
            </a:endParaRPr>
          </a:p>
          <a:p>
            <a:pPr marL="457200" indent="-457200" algn="just">
              <a:buFont typeface="Wingdings" panose="05000000000000000000" pitchFamily="2" charset="2"/>
              <a:buChar char="ü"/>
            </a:pPr>
            <a:r>
              <a:rPr lang="en-US" b="1" dirty="0">
                <a:solidFill>
                  <a:srgbClr val="002060"/>
                </a:solidFill>
              </a:rPr>
              <a:t>F</a:t>
            </a:r>
            <a:r>
              <a:rPr lang="es-EC" b="1" dirty="0">
                <a:solidFill>
                  <a:srgbClr val="002060"/>
                </a:solidFill>
              </a:rPr>
              <a:t>ASE DE POS AUDITORÍA.-</a:t>
            </a:r>
          </a:p>
          <a:p>
            <a:pPr algn="just"/>
            <a:r>
              <a:rPr lang="es-EC" b="1" dirty="0">
                <a:solidFill>
                  <a:srgbClr val="002060"/>
                </a:solidFill>
              </a:rPr>
              <a:t>	</a:t>
            </a:r>
            <a:r>
              <a:rPr lang="es-EC" b="1" dirty="0">
                <a:solidFill>
                  <a:srgbClr val="002060"/>
                </a:solidFill>
                <a:hlinkClick r:id="rId4" action="ppaction://hlinkfile"/>
              </a:rPr>
              <a:t>Matriz de Jerarquización de Impactos de NO CONFORMIDADES.</a:t>
            </a:r>
            <a:endParaRPr lang="es-EC" b="1" dirty="0">
              <a:solidFill>
                <a:srgbClr val="002060"/>
              </a:solidFill>
            </a:endParaRPr>
          </a:p>
          <a:p>
            <a:pPr algn="just"/>
            <a:endParaRPr lang="es-EC" b="1" dirty="0">
              <a:solidFill>
                <a:srgbClr val="002060"/>
              </a:solidFill>
            </a:endParaRPr>
          </a:p>
          <a:p>
            <a:pPr algn="just"/>
            <a:r>
              <a:rPr lang="es-EC" b="1" dirty="0">
                <a:solidFill>
                  <a:srgbClr val="002060"/>
                </a:solidFill>
              </a:rPr>
              <a:t>	Matriz de Resultados</a:t>
            </a:r>
          </a:p>
          <a:p>
            <a:pPr algn="just"/>
            <a:r>
              <a:rPr lang="es-EC" sz="2000" b="1" dirty="0">
                <a:solidFill>
                  <a:srgbClr val="002060"/>
                </a:solidFill>
              </a:rPr>
              <a:t>	</a:t>
            </a:r>
          </a:p>
          <a:p>
            <a:pPr algn="just"/>
            <a:endParaRPr lang="es-EC" sz="2000" b="1" dirty="0">
              <a:solidFill>
                <a:srgbClr val="002060"/>
              </a:solidFill>
            </a:endParaRPr>
          </a:p>
          <a:p>
            <a:pPr algn="just"/>
            <a:r>
              <a:rPr lang="es-EC" sz="2000" b="1" dirty="0">
                <a:solidFill>
                  <a:srgbClr val="002060"/>
                </a:solidFill>
              </a:rPr>
              <a:t>	</a:t>
            </a:r>
          </a:p>
          <a:p>
            <a:pPr marL="457200" indent="-457200" algn="just">
              <a:buFont typeface="Wingdings" panose="05000000000000000000" pitchFamily="2" charset="2"/>
              <a:buChar char="ü"/>
            </a:pPr>
            <a:endParaRPr lang="es-EC" sz="2000" b="1" u="sng" dirty="0">
              <a:solidFill>
                <a:srgbClr val="002060"/>
              </a:solidFill>
            </a:endParaRPr>
          </a:p>
          <a:p>
            <a:pPr algn="just"/>
            <a:r>
              <a:rPr lang="es-EC" sz="2800" b="1" dirty="0">
                <a:solidFill>
                  <a:srgbClr val="002060"/>
                </a:solidFill>
              </a:rPr>
              <a:t>	</a:t>
            </a:r>
            <a:r>
              <a:rPr lang="es-EC" b="1" dirty="0">
                <a:solidFill>
                  <a:srgbClr val="002060"/>
                </a:solidFill>
              </a:rPr>
              <a:t>Total Impactos = 94 </a:t>
            </a:r>
          </a:p>
          <a:p>
            <a:pPr algn="just"/>
            <a:r>
              <a:rPr lang="es-EC" b="1" dirty="0">
                <a:solidFill>
                  <a:srgbClr val="002060"/>
                </a:solidFill>
              </a:rPr>
              <a:t>	Media de Impacto = 4</a:t>
            </a:r>
          </a:p>
          <a:p>
            <a:pPr algn="just"/>
            <a:r>
              <a:rPr lang="es-EC" b="1" dirty="0">
                <a:solidFill>
                  <a:srgbClr val="002060"/>
                </a:solidFill>
              </a:rPr>
              <a:t>	Valor total posible de Impacto = 94 * 4 = 376</a:t>
            </a:r>
          </a:p>
          <a:p>
            <a:pPr algn="just"/>
            <a:r>
              <a:rPr lang="es-EC" b="1" dirty="0">
                <a:solidFill>
                  <a:srgbClr val="002060"/>
                </a:solidFill>
              </a:rPr>
              <a:t>	Impacto negativo global = -271 </a:t>
            </a:r>
            <a:r>
              <a:rPr lang="es-EC" sz="2800" b="1" dirty="0">
                <a:solidFill>
                  <a:srgbClr val="002060"/>
                </a:solidFill>
              </a:rPr>
              <a:t>≈</a:t>
            </a:r>
            <a:r>
              <a:rPr lang="es-EC" b="1" dirty="0"/>
              <a:t> </a:t>
            </a:r>
            <a:r>
              <a:rPr lang="es-EC" b="1" dirty="0">
                <a:solidFill>
                  <a:srgbClr val="002060"/>
                </a:solidFill>
              </a:rPr>
              <a:t>72 %, por lo tanto solo el 28 % cumple con las disposiciones del 	PMA de la 15-BAE “PAQUISHA”.</a:t>
            </a:r>
          </a:p>
          <a:p>
            <a:pPr algn="just"/>
            <a:r>
              <a:rPr lang="es-EC" b="1" dirty="0">
                <a:solidFill>
                  <a:srgbClr val="002060"/>
                </a:solidFill>
              </a:rPr>
              <a:t>	</a:t>
            </a:r>
            <a:r>
              <a:rPr lang="es-EC" b="1" u="sng" dirty="0">
                <a:solidFill>
                  <a:srgbClr val="002060"/>
                </a:solidFill>
              </a:rPr>
              <a:t>Conclusión:</a:t>
            </a:r>
          </a:p>
          <a:p>
            <a:pPr algn="just"/>
            <a:r>
              <a:rPr lang="es-EC" b="1" dirty="0">
                <a:solidFill>
                  <a:srgbClr val="002060"/>
                </a:solidFill>
              </a:rPr>
              <a:t>	De acuerdo a la Tabla de Dictamen de Auditoría, el 28 % representa un “</a:t>
            </a:r>
            <a:r>
              <a:rPr lang="es-EC" b="1" u="sng" dirty="0">
                <a:solidFill>
                  <a:srgbClr val="002060"/>
                </a:solidFill>
                <a:hlinkClick r:id="rId5" action="ppaction://hlinksldjump"/>
              </a:rPr>
              <a:t>GRAVE</a:t>
            </a:r>
            <a:r>
              <a:rPr lang="es-EC" b="1" dirty="0">
                <a:solidFill>
                  <a:srgbClr val="002060"/>
                </a:solidFill>
                <a:hlinkClick r:id="rId5" action="ppaction://hlinksldjump"/>
              </a:rPr>
              <a:t> </a:t>
            </a:r>
            <a:r>
              <a:rPr lang="es-EC" b="1" u="sng" dirty="0">
                <a:solidFill>
                  <a:srgbClr val="002060"/>
                </a:solidFill>
                <a:hlinkClick r:id="rId5" action="ppaction://hlinksldjump"/>
              </a:rPr>
              <a:t>INCUMPLIMIENTO</a:t>
            </a:r>
            <a:r>
              <a:rPr lang="es-EC" b="1" dirty="0">
                <a:solidFill>
                  <a:srgbClr val="002060"/>
                </a:solidFill>
              </a:rPr>
              <a:t>”.</a:t>
            </a:r>
          </a:p>
          <a:p>
            <a:pPr algn="just"/>
            <a:r>
              <a:rPr lang="es-EC" b="1" dirty="0">
                <a:solidFill>
                  <a:srgbClr val="002060"/>
                </a:solidFill>
              </a:rPr>
              <a:t>	</a:t>
            </a:r>
          </a:p>
          <a:p>
            <a:pPr algn="just"/>
            <a:endParaRPr lang="es-EC"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1400" b="1" dirty="0">
              <a:solidFill>
                <a:srgbClr val="002060"/>
              </a:solidFill>
            </a:endParaRPr>
          </a:p>
          <a:p>
            <a:pPr algn="just"/>
            <a:r>
              <a:rPr lang="es-EC" sz="1400" b="1" dirty="0">
                <a:solidFill>
                  <a:srgbClr val="002060"/>
                </a:solidFill>
              </a:rPr>
              <a:t>	</a:t>
            </a:r>
            <a:endParaRPr lang="es-EC" sz="2800" b="1" dirty="0">
              <a:solidFill>
                <a:srgbClr val="002060"/>
              </a:solidFill>
            </a:endParaRPr>
          </a:p>
          <a:p>
            <a:pPr algn="just"/>
            <a:r>
              <a:rPr lang="es-EC" sz="3200" b="1" dirty="0">
                <a:solidFill>
                  <a:srgbClr val="002060"/>
                </a:solidFill>
              </a:rPr>
              <a:t>	</a:t>
            </a:r>
            <a:r>
              <a:rPr lang="es-EC" b="1" dirty="0">
                <a:solidFill>
                  <a:srgbClr val="002060"/>
                </a:solidFill>
              </a:rPr>
              <a:t>	</a:t>
            </a:r>
          </a:p>
          <a:p>
            <a:pPr algn="just"/>
            <a:endParaRPr lang="es-EC" b="1" dirty="0">
              <a:solidFill>
                <a:srgbClr val="002060"/>
              </a:solidFill>
            </a:endParaRPr>
          </a:p>
          <a:p>
            <a:pPr algn="just"/>
            <a:r>
              <a:rPr lang="es-EC" b="1" dirty="0">
                <a:solidFill>
                  <a:srgbClr val="002060"/>
                </a:solidFill>
              </a:rPr>
              <a:t>	</a:t>
            </a: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algn="just"/>
            <a:endParaRPr lang="es-EC" sz="3200" b="1" dirty="0">
              <a:solidFill>
                <a:srgbClr val="002060"/>
              </a:solidFill>
            </a:endParaRPr>
          </a:p>
        </p:txBody>
      </p:sp>
      <p:graphicFrame>
        <p:nvGraphicFramePr>
          <p:cNvPr id="5" name="Tabla 4">
            <a:extLst>
              <a:ext uri="{FF2B5EF4-FFF2-40B4-BE49-F238E27FC236}">
                <a16:creationId xmlns:a16="http://schemas.microsoft.com/office/drawing/2014/main" id="{7931E44C-FD6B-4C5E-9223-B34093236936}"/>
              </a:ext>
            </a:extLst>
          </p:cNvPr>
          <p:cNvGraphicFramePr>
            <a:graphicFrameLocks noGrp="1"/>
          </p:cNvGraphicFramePr>
          <p:nvPr>
            <p:extLst>
              <p:ext uri="{D42A27DB-BD31-4B8C-83A1-F6EECF244321}">
                <p14:modId xmlns:p14="http://schemas.microsoft.com/office/powerpoint/2010/main" val="3094216171"/>
              </p:ext>
            </p:extLst>
          </p:nvPr>
        </p:nvGraphicFramePr>
        <p:xfrm>
          <a:off x="1377244" y="2808111"/>
          <a:ext cx="10013246" cy="909320"/>
        </p:xfrm>
        <a:graphic>
          <a:graphicData uri="http://schemas.openxmlformats.org/drawingml/2006/table">
            <a:tbl>
              <a:tblPr firstRow="1" firstCol="1" bandRow="1"/>
              <a:tblGrid>
                <a:gridCol w="1669765">
                  <a:extLst>
                    <a:ext uri="{9D8B030D-6E8A-4147-A177-3AD203B41FA5}">
                      <a16:colId xmlns:a16="http://schemas.microsoft.com/office/drawing/2014/main" val="456440459"/>
                    </a:ext>
                  </a:extLst>
                </a:gridCol>
                <a:gridCol w="1669765">
                  <a:extLst>
                    <a:ext uri="{9D8B030D-6E8A-4147-A177-3AD203B41FA5}">
                      <a16:colId xmlns:a16="http://schemas.microsoft.com/office/drawing/2014/main" val="1656455812"/>
                    </a:ext>
                  </a:extLst>
                </a:gridCol>
                <a:gridCol w="1668429">
                  <a:extLst>
                    <a:ext uri="{9D8B030D-6E8A-4147-A177-3AD203B41FA5}">
                      <a16:colId xmlns:a16="http://schemas.microsoft.com/office/drawing/2014/main" val="515768252"/>
                    </a:ext>
                  </a:extLst>
                </a:gridCol>
                <a:gridCol w="1668429">
                  <a:extLst>
                    <a:ext uri="{9D8B030D-6E8A-4147-A177-3AD203B41FA5}">
                      <a16:colId xmlns:a16="http://schemas.microsoft.com/office/drawing/2014/main" val="4199670609"/>
                    </a:ext>
                  </a:extLst>
                </a:gridCol>
                <a:gridCol w="1668429">
                  <a:extLst>
                    <a:ext uri="{9D8B030D-6E8A-4147-A177-3AD203B41FA5}">
                      <a16:colId xmlns:a16="http://schemas.microsoft.com/office/drawing/2014/main" val="3780663164"/>
                    </a:ext>
                  </a:extLst>
                </a:gridCol>
                <a:gridCol w="1668429">
                  <a:extLst>
                    <a:ext uri="{9D8B030D-6E8A-4147-A177-3AD203B41FA5}">
                      <a16:colId xmlns:a16="http://schemas.microsoft.com/office/drawing/2014/main" val="2733628997"/>
                    </a:ext>
                  </a:extLst>
                </a:gridCol>
              </a:tblGrid>
              <a:tr h="190500">
                <a:tc>
                  <a:txBody>
                    <a:bodyPr/>
                    <a:lstStyle/>
                    <a:p>
                      <a:pPr algn="ctr">
                        <a:lnSpc>
                          <a:spcPct val="115000"/>
                        </a:lnSpc>
                        <a:spcAft>
                          <a:spcPts val="0"/>
                        </a:spcAft>
                      </a:pPr>
                      <a:r>
                        <a:rPr lang="es-EC" sz="1800" b="1" kern="1200" dirty="0">
                          <a:solidFill>
                            <a:srgbClr val="002060"/>
                          </a:solidFill>
                          <a:latin typeface="+mn-lt"/>
                          <a:ea typeface="+mn-ea"/>
                          <a:cs typeface="+mn-cs"/>
                        </a:rPr>
                        <a:t>Impactos positivos</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b="1" kern="1200" dirty="0">
                          <a:solidFill>
                            <a:srgbClr val="002060"/>
                          </a:solidFill>
                          <a:latin typeface="+mn-lt"/>
                          <a:ea typeface="+mn-ea"/>
                          <a:cs typeface="+mn-cs"/>
                        </a:rPr>
                        <a:t>Impactos negativos</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b="1" kern="1200" dirty="0">
                          <a:solidFill>
                            <a:srgbClr val="002060"/>
                          </a:solidFill>
                          <a:latin typeface="+mn-lt"/>
                          <a:ea typeface="+mn-ea"/>
                          <a:cs typeface="+mn-cs"/>
                        </a:rPr>
                        <a:t>Total impactos</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b="1" kern="1200" dirty="0">
                          <a:solidFill>
                            <a:srgbClr val="002060"/>
                          </a:solidFill>
                          <a:latin typeface="+mn-lt"/>
                          <a:ea typeface="+mn-ea"/>
                          <a:cs typeface="+mn-cs"/>
                        </a:rPr>
                        <a:t>Impacto positivo global</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b="1" kern="1200" dirty="0">
                          <a:solidFill>
                            <a:srgbClr val="002060"/>
                          </a:solidFill>
                          <a:latin typeface="+mn-lt"/>
                          <a:ea typeface="+mn-ea"/>
                          <a:cs typeface="+mn-cs"/>
                        </a:rPr>
                        <a:t>Impacto negativo global</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b="1" kern="1200" dirty="0">
                          <a:solidFill>
                            <a:srgbClr val="002060"/>
                          </a:solidFill>
                          <a:latin typeface="+mn-lt"/>
                          <a:ea typeface="+mn-ea"/>
                          <a:cs typeface="+mn-cs"/>
                        </a:rPr>
                        <a:t>Impacto global</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4122155"/>
                  </a:ext>
                </a:extLst>
              </a:tr>
              <a:tr h="190500">
                <a:tc>
                  <a:txBody>
                    <a:bodyPr/>
                    <a:lstStyle/>
                    <a:p>
                      <a:pPr algn="ctr">
                        <a:lnSpc>
                          <a:spcPct val="115000"/>
                        </a:lnSpc>
                        <a:spcAft>
                          <a:spcPts val="0"/>
                        </a:spcAft>
                      </a:pPr>
                      <a:r>
                        <a:rPr lang="es-EC" sz="1800" b="1" kern="1200" dirty="0">
                          <a:solidFill>
                            <a:srgbClr val="002060"/>
                          </a:solidFill>
                          <a:latin typeface="+mn-lt"/>
                          <a:ea typeface="+mn-ea"/>
                          <a:cs typeface="+mn-cs"/>
                        </a:rPr>
                        <a:t>28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b="1" kern="1200">
                          <a:solidFill>
                            <a:srgbClr val="002060"/>
                          </a:solidFill>
                          <a:latin typeface="+mn-lt"/>
                          <a:ea typeface="+mn-ea"/>
                          <a:cs typeface="+mn-cs"/>
                        </a:rPr>
                        <a:t>66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b="1" kern="1200">
                          <a:solidFill>
                            <a:srgbClr val="002060"/>
                          </a:solidFill>
                          <a:latin typeface="+mn-lt"/>
                          <a:ea typeface="+mn-ea"/>
                          <a:cs typeface="+mn-cs"/>
                        </a:rPr>
                        <a:t>94</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b="1" kern="1200">
                          <a:solidFill>
                            <a:srgbClr val="002060"/>
                          </a:solidFill>
                          <a:latin typeface="+mn-lt"/>
                          <a:ea typeface="+mn-ea"/>
                          <a:cs typeface="+mn-cs"/>
                        </a:rPr>
                        <a:t>108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b="1" kern="1200" dirty="0">
                          <a:solidFill>
                            <a:srgbClr val="FF0000"/>
                          </a:solidFill>
                          <a:latin typeface="+mn-lt"/>
                          <a:ea typeface="+mn-ea"/>
                          <a:cs typeface="+mn-cs"/>
                        </a:rPr>
                        <a:t>-271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b="1" kern="1200" dirty="0">
                          <a:solidFill>
                            <a:srgbClr val="002060"/>
                          </a:solidFill>
                          <a:latin typeface="+mn-lt"/>
                          <a:ea typeface="+mn-ea"/>
                          <a:cs typeface="+mn-cs"/>
                        </a:rPr>
                        <a:t>-163</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9386891"/>
                  </a:ext>
                </a:extLst>
              </a:tr>
            </a:tbl>
          </a:graphicData>
        </a:graphic>
      </p:graphicFrame>
    </p:spTree>
    <p:extLst>
      <p:ext uri="{BB962C8B-B14F-4D97-AF65-F5344CB8AC3E}">
        <p14:creationId xmlns:p14="http://schemas.microsoft.com/office/powerpoint/2010/main" val="359372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136318"/>
            <a:ext cx="8298180" cy="1200329"/>
          </a:xfrm>
          <a:prstGeom prst="rect">
            <a:avLst/>
          </a:prstGeom>
          <a:noFill/>
        </p:spPr>
        <p:txBody>
          <a:bodyPr wrap="square" rtlCol="0">
            <a:spAutoFit/>
          </a:bodyPr>
          <a:lstStyle/>
          <a:p>
            <a:pPr algn="just"/>
            <a:r>
              <a:rPr lang="es-EC" sz="2800" b="1" dirty="0">
                <a:solidFill>
                  <a:srgbClr val="002060"/>
                </a:solidFill>
              </a:rPr>
              <a:t>AUDITORÍA AMBIENTAL DE CUMPLIMIENTO AL PMA 15-BAE “PAQUISHA”</a:t>
            </a:r>
          </a:p>
          <a:p>
            <a:pPr algn="just"/>
            <a:endParaRPr lang="es-EC" sz="1600" b="1" dirty="0">
              <a:solidFill>
                <a:srgbClr val="002060"/>
              </a:solidFill>
            </a:endParaRPr>
          </a:p>
        </p:txBody>
      </p:sp>
      <p:sp>
        <p:nvSpPr>
          <p:cNvPr id="12" name="CuadroTexto 11">
            <a:extLst>
              <a:ext uri="{FF2B5EF4-FFF2-40B4-BE49-F238E27FC236}">
                <a16:creationId xmlns:a16="http://schemas.microsoft.com/office/drawing/2014/main" id="{D91B0416-580A-4D93-9B97-256F9FAAB9E5}"/>
              </a:ext>
            </a:extLst>
          </p:cNvPr>
          <p:cNvSpPr txBox="1"/>
          <p:nvPr/>
        </p:nvSpPr>
        <p:spPr>
          <a:xfrm>
            <a:off x="372533" y="1230386"/>
            <a:ext cx="11819467" cy="8494633"/>
          </a:xfrm>
          <a:prstGeom prst="rect">
            <a:avLst/>
          </a:prstGeom>
          <a:noFill/>
        </p:spPr>
        <p:txBody>
          <a:bodyPr wrap="square" rtlCol="0">
            <a:spAutoFit/>
          </a:bodyPr>
          <a:lstStyle/>
          <a:p>
            <a:pPr algn="just"/>
            <a:r>
              <a:rPr lang="es-EC" sz="2400" b="1" u="sng" dirty="0">
                <a:solidFill>
                  <a:srgbClr val="002060"/>
                </a:solidFill>
              </a:rPr>
              <a:t>DESARROLLO DE LA AUDITORÍA:</a:t>
            </a:r>
            <a:endParaRPr lang="es-EC" sz="2400" b="1" dirty="0">
              <a:solidFill>
                <a:srgbClr val="002060"/>
              </a:solidFill>
            </a:endParaRPr>
          </a:p>
          <a:p>
            <a:pPr marL="457200" indent="-457200" algn="just">
              <a:buFont typeface="Wingdings" panose="05000000000000000000" pitchFamily="2" charset="2"/>
              <a:buChar char="ü"/>
            </a:pPr>
            <a:r>
              <a:rPr lang="en-US" b="1" dirty="0">
                <a:solidFill>
                  <a:srgbClr val="002060"/>
                </a:solidFill>
              </a:rPr>
              <a:t>F</a:t>
            </a:r>
            <a:r>
              <a:rPr lang="es-EC" b="1" dirty="0">
                <a:solidFill>
                  <a:srgbClr val="002060"/>
                </a:solidFill>
              </a:rPr>
              <a:t>ASE DE POS AUDITORÍA.-</a:t>
            </a:r>
          </a:p>
          <a:p>
            <a:pPr algn="just"/>
            <a:r>
              <a:rPr lang="es-EC" b="1" dirty="0">
                <a:solidFill>
                  <a:srgbClr val="002060"/>
                </a:solidFill>
              </a:rPr>
              <a:t>	</a:t>
            </a:r>
            <a:r>
              <a:rPr lang="es-EC" b="1" dirty="0">
                <a:solidFill>
                  <a:srgbClr val="002060"/>
                </a:solidFill>
                <a:hlinkClick r:id="rId4" action="ppaction://hlinkfile"/>
              </a:rPr>
              <a:t>Plan de Acción</a:t>
            </a:r>
            <a:endParaRPr lang="es-EC" b="1" dirty="0">
              <a:solidFill>
                <a:srgbClr val="002060"/>
              </a:solidFill>
            </a:endParaRPr>
          </a:p>
          <a:p>
            <a:pPr algn="just"/>
            <a:r>
              <a:rPr lang="es-EC" b="1" dirty="0">
                <a:solidFill>
                  <a:srgbClr val="002060"/>
                </a:solidFill>
              </a:rPr>
              <a:t>	</a:t>
            </a:r>
            <a:r>
              <a:rPr lang="es-EC" b="1" u="sng" dirty="0">
                <a:solidFill>
                  <a:srgbClr val="002060"/>
                </a:solidFill>
              </a:rPr>
              <a:t>Medidas Correctivas Urgentes de Aplicación</a:t>
            </a:r>
            <a:r>
              <a:rPr lang="es-EC" b="1" dirty="0">
                <a:solidFill>
                  <a:srgbClr val="002060"/>
                </a:solidFill>
              </a:rPr>
              <a:t>:- Cubre la mayor cantidad de </a:t>
            </a:r>
            <a:r>
              <a:rPr lang="es-EC" b="1" u="sng" dirty="0">
                <a:solidFill>
                  <a:srgbClr val="FF0000"/>
                </a:solidFill>
              </a:rPr>
              <a:t>NC+</a:t>
            </a:r>
            <a:r>
              <a:rPr lang="es-EC" b="1" dirty="0">
                <a:solidFill>
                  <a:srgbClr val="002060"/>
                </a:solidFill>
              </a:rPr>
              <a:t>, corregir lo mas pronto posible</a:t>
            </a:r>
          </a:p>
          <a:p>
            <a:pPr lvl="2" algn="just"/>
            <a:endParaRPr lang="es-EC" b="1" dirty="0">
              <a:solidFill>
                <a:srgbClr val="002060"/>
              </a:solidFill>
            </a:endParaRPr>
          </a:p>
          <a:p>
            <a:pPr lvl="2" algn="just"/>
            <a:endParaRPr lang="es-EC" b="1" dirty="0">
              <a:solidFill>
                <a:srgbClr val="002060"/>
              </a:solidFill>
            </a:endParaRPr>
          </a:p>
          <a:p>
            <a:pPr algn="just"/>
            <a:r>
              <a:rPr lang="es-EC" sz="2000" b="1" dirty="0">
                <a:solidFill>
                  <a:srgbClr val="002060"/>
                </a:solidFill>
              </a:rPr>
              <a:t>	</a:t>
            </a:r>
          </a:p>
          <a:p>
            <a:pPr algn="just"/>
            <a:endParaRPr lang="es-EC" sz="2000" b="1" dirty="0">
              <a:solidFill>
                <a:srgbClr val="002060"/>
              </a:solidFill>
            </a:endParaRPr>
          </a:p>
          <a:p>
            <a:pPr algn="just"/>
            <a:r>
              <a:rPr lang="es-EC" sz="2000" b="1" dirty="0">
                <a:solidFill>
                  <a:srgbClr val="002060"/>
                </a:solidFill>
              </a:rPr>
              <a:t>	</a:t>
            </a:r>
          </a:p>
          <a:p>
            <a:pPr marL="457200" indent="-457200" algn="just">
              <a:buFont typeface="Wingdings" panose="05000000000000000000" pitchFamily="2" charset="2"/>
              <a:buChar char="ü"/>
            </a:pPr>
            <a:endParaRPr lang="es-EC" sz="2000" b="1" u="sng" dirty="0">
              <a:solidFill>
                <a:srgbClr val="002060"/>
              </a:solidFill>
            </a:endParaRPr>
          </a:p>
          <a:p>
            <a:pPr algn="just"/>
            <a:r>
              <a:rPr lang="es-EC" sz="2800" b="1" dirty="0">
                <a:solidFill>
                  <a:srgbClr val="002060"/>
                </a:solidFill>
              </a:rPr>
              <a:t>	</a:t>
            </a:r>
            <a:endParaRPr lang="es-EC"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1400" b="1" dirty="0">
              <a:solidFill>
                <a:srgbClr val="002060"/>
              </a:solidFill>
            </a:endParaRPr>
          </a:p>
          <a:p>
            <a:pPr algn="just"/>
            <a:r>
              <a:rPr lang="es-EC" sz="1400" b="1" dirty="0">
                <a:solidFill>
                  <a:srgbClr val="002060"/>
                </a:solidFill>
              </a:rPr>
              <a:t>	</a:t>
            </a:r>
            <a:endParaRPr lang="es-EC" sz="2800" b="1" dirty="0">
              <a:solidFill>
                <a:srgbClr val="002060"/>
              </a:solidFill>
            </a:endParaRPr>
          </a:p>
          <a:p>
            <a:pPr algn="just"/>
            <a:r>
              <a:rPr lang="es-EC" sz="3200" b="1" dirty="0">
                <a:solidFill>
                  <a:srgbClr val="002060"/>
                </a:solidFill>
              </a:rPr>
              <a:t>	</a:t>
            </a:r>
            <a:r>
              <a:rPr lang="es-EC" b="1" dirty="0">
                <a:solidFill>
                  <a:srgbClr val="002060"/>
                </a:solidFill>
              </a:rPr>
              <a:t>	</a:t>
            </a:r>
          </a:p>
          <a:p>
            <a:pPr algn="just"/>
            <a:endParaRPr lang="es-EC" b="1" dirty="0">
              <a:solidFill>
                <a:srgbClr val="002060"/>
              </a:solidFill>
            </a:endParaRPr>
          </a:p>
          <a:p>
            <a:pPr algn="just"/>
            <a:r>
              <a:rPr lang="es-EC" b="1" dirty="0">
                <a:solidFill>
                  <a:srgbClr val="002060"/>
                </a:solidFill>
              </a:rPr>
              <a:t>	</a:t>
            </a: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algn="just"/>
            <a:endParaRPr lang="es-EC" sz="3200" b="1" dirty="0">
              <a:solidFill>
                <a:srgbClr val="002060"/>
              </a:solidFill>
            </a:endParaRPr>
          </a:p>
        </p:txBody>
      </p:sp>
      <p:graphicFrame>
        <p:nvGraphicFramePr>
          <p:cNvPr id="9" name="Tabla 8">
            <a:extLst>
              <a:ext uri="{FF2B5EF4-FFF2-40B4-BE49-F238E27FC236}">
                <a16:creationId xmlns:a16="http://schemas.microsoft.com/office/drawing/2014/main" id="{2F3C025A-3969-4FCF-8077-1190358A6349}"/>
              </a:ext>
            </a:extLst>
          </p:cNvPr>
          <p:cNvGraphicFramePr>
            <a:graphicFrameLocks noGrp="1"/>
          </p:cNvGraphicFramePr>
          <p:nvPr>
            <p:extLst>
              <p:ext uri="{D42A27DB-BD31-4B8C-83A1-F6EECF244321}">
                <p14:modId xmlns:p14="http://schemas.microsoft.com/office/powerpoint/2010/main" val="2772393197"/>
              </p:ext>
            </p:extLst>
          </p:nvPr>
        </p:nvGraphicFramePr>
        <p:xfrm>
          <a:off x="1388533" y="2517985"/>
          <a:ext cx="10724446" cy="4302760"/>
        </p:xfrm>
        <a:graphic>
          <a:graphicData uri="http://schemas.openxmlformats.org/drawingml/2006/table">
            <a:tbl>
              <a:tblPr firstRow="1" bandRow="1">
                <a:tableStyleId>{5C22544A-7EE6-4342-B048-85BDC9FD1C3A}</a:tableStyleId>
              </a:tblPr>
              <a:tblGrid>
                <a:gridCol w="849018">
                  <a:extLst>
                    <a:ext uri="{9D8B030D-6E8A-4147-A177-3AD203B41FA5}">
                      <a16:colId xmlns:a16="http://schemas.microsoft.com/office/drawing/2014/main" val="3317837623"/>
                    </a:ext>
                  </a:extLst>
                </a:gridCol>
                <a:gridCol w="4507307">
                  <a:extLst>
                    <a:ext uri="{9D8B030D-6E8A-4147-A177-3AD203B41FA5}">
                      <a16:colId xmlns:a16="http://schemas.microsoft.com/office/drawing/2014/main" val="3534595954"/>
                    </a:ext>
                  </a:extLst>
                </a:gridCol>
                <a:gridCol w="3670083">
                  <a:extLst>
                    <a:ext uri="{9D8B030D-6E8A-4147-A177-3AD203B41FA5}">
                      <a16:colId xmlns:a16="http://schemas.microsoft.com/office/drawing/2014/main" val="3022791305"/>
                    </a:ext>
                  </a:extLst>
                </a:gridCol>
                <a:gridCol w="1698038">
                  <a:extLst>
                    <a:ext uri="{9D8B030D-6E8A-4147-A177-3AD203B41FA5}">
                      <a16:colId xmlns:a16="http://schemas.microsoft.com/office/drawing/2014/main" val="1399738946"/>
                    </a:ext>
                  </a:extLst>
                </a:gridCol>
              </a:tblGrid>
              <a:tr h="370840">
                <a:tc>
                  <a:txBody>
                    <a:bodyPr/>
                    <a:lstStyle/>
                    <a:p>
                      <a:pPr algn="ctr"/>
                      <a:r>
                        <a:rPr lang="es-EC" sz="1800" b="1" kern="1200" dirty="0">
                          <a:solidFill>
                            <a:srgbClr val="002060"/>
                          </a:solidFill>
                          <a:latin typeface="+mn-lt"/>
                          <a:ea typeface="+mn-ea"/>
                          <a:cs typeface="+mn-cs"/>
                        </a:rPr>
                        <a:t>ORD</a:t>
                      </a:r>
                    </a:p>
                  </a:txBody>
                  <a:tcPr/>
                </a:tc>
                <a:tc>
                  <a:txBody>
                    <a:bodyPr/>
                    <a:lstStyle/>
                    <a:p>
                      <a:pPr algn="ctr"/>
                      <a:r>
                        <a:rPr lang="es-EC" sz="1800" b="1" kern="1200" dirty="0">
                          <a:solidFill>
                            <a:srgbClr val="002060"/>
                          </a:solidFill>
                          <a:latin typeface="+mn-lt"/>
                          <a:ea typeface="+mn-ea"/>
                          <a:cs typeface="+mn-cs"/>
                        </a:rPr>
                        <a:t>MEDIDA</a:t>
                      </a:r>
                    </a:p>
                  </a:txBody>
                  <a:tcPr/>
                </a:tc>
                <a:tc>
                  <a:txBody>
                    <a:bodyPr/>
                    <a:lstStyle/>
                    <a:p>
                      <a:pPr algn="ctr"/>
                      <a:r>
                        <a:rPr lang="es-EC" sz="1800" b="1" kern="1200" dirty="0">
                          <a:solidFill>
                            <a:srgbClr val="002060"/>
                          </a:solidFill>
                          <a:latin typeface="+mn-lt"/>
                          <a:ea typeface="+mn-ea"/>
                          <a:cs typeface="+mn-cs"/>
                        </a:rPr>
                        <a:t>RESPONSABLE</a:t>
                      </a:r>
                    </a:p>
                  </a:txBody>
                  <a:tcPr/>
                </a:tc>
                <a:tc>
                  <a:txBody>
                    <a:bodyPr/>
                    <a:lstStyle/>
                    <a:p>
                      <a:pPr algn="ctr"/>
                      <a:r>
                        <a:rPr lang="es-EC" sz="1800" b="1" kern="1200" dirty="0">
                          <a:solidFill>
                            <a:srgbClr val="002060"/>
                          </a:solidFill>
                          <a:latin typeface="+mn-lt"/>
                          <a:ea typeface="+mn-ea"/>
                          <a:cs typeface="+mn-cs"/>
                        </a:rPr>
                        <a:t>PLAZO</a:t>
                      </a:r>
                    </a:p>
                  </a:txBody>
                  <a:tcPr/>
                </a:tc>
                <a:extLst>
                  <a:ext uri="{0D108BD9-81ED-4DB2-BD59-A6C34878D82A}">
                    <a16:rowId xmlns:a16="http://schemas.microsoft.com/office/drawing/2014/main" val="2790359559"/>
                  </a:ext>
                </a:extLst>
              </a:tr>
              <a:tr h="370840">
                <a:tc>
                  <a:txBody>
                    <a:bodyPr/>
                    <a:lstStyle/>
                    <a:p>
                      <a:pPr algn="ctr"/>
                      <a:r>
                        <a:rPr lang="es-EC" sz="1800" b="0" kern="1200" dirty="0">
                          <a:solidFill>
                            <a:srgbClr val="002060"/>
                          </a:solidFill>
                          <a:latin typeface="+mn-lt"/>
                          <a:ea typeface="+mn-ea"/>
                          <a:cs typeface="+mn-cs"/>
                        </a:rPr>
                        <a:t>1</a:t>
                      </a:r>
                    </a:p>
                  </a:txBody>
                  <a:tcPr anchor="ctr"/>
                </a:tc>
                <a:tc>
                  <a:txBody>
                    <a:bodyPr/>
                    <a:lstStyle/>
                    <a:p>
                      <a:r>
                        <a:rPr lang="es-EC" sz="1800" b="0" kern="1200" dirty="0">
                          <a:solidFill>
                            <a:srgbClr val="002060"/>
                          </a:solidFill>
                          <a:latin typeface="+mn-lt"/>
                          <a:ea typeface="+mn-ea"/>
                          <a:cs typeface="+mn-cs"/>
                        </a:rPr>
                        <a:t>Obtención y Aplicación del PMA</a:t>
                      </a:r>
                    </a:p>
                  </a:txBody>
                  <a:tcPr anchor="ctr"/>
                </a:tc>
                <a:tc>
                  <a:txBody>
                    <a:bodyPr/>
                    <a:lstStyle/>
                    <a:p>
                      <a:r>
                        <a:rPr lang="es-EC" sz="1800" b="0" kern="1200" dirty="0">
                          <a:solidFill>
                            <a:srgbClr val="002060"/>
                          </a:solidFill>
                          <a:latin typeface="+mn-lt"/>
                          <a:ea typeface="+mn-ea"/>
                          <a:cs typeface="+mn-cs"/>
                        </a:rPr>
                        <a:t>CMDTE. 15-BAE “PAQUISHA”</a:t>
                      </a:r>
                    </a:p>
                    <a:p>
                      <a:r>
                        <a:rPr lang="es-EC" sz="1800" b="0" kern="1200" dirty="0">
                          <a:solidFill>
                            <a:srgbClr val="002060"/>
                          </a:solidFill>
                          <a:latin typeface="+mn-lt"/>
                          <a:ea typeface="+mn-ea"/>
                          <a:cs typeface="+mn-cs"/>
                        </a:rPr>
                        <a:t>Dpto. Seguridad Aérea y Terrestre</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kern="1200" dirty="0">
                          <a:solidFill>
                            <a:srgbClr val="002060"/>
                          </a:solidFill>
                          <a:latin typeface="+mn-lt"/>
                          <a:ea typeface="+mn-ea"/>
                          <a:cs typeface="+mn-cs"/>
                        </a:rPr>
                        <a:t>Encargado de la Gestión Ambiental</a:t>
                      </a:r>
                    </a:p>
                  </a:txBody>
                  <a:tcPr anchor="ctr"/>
                </a:tc>
                <a:tc>
                  <a:txBody>
                    <a:bodyPr/>
                    <a:lstStyle/>
                    <a:p>
                      <a:pPr algn="ctr"/>
                      <a:r>
                        <a:rPr lang="es-EC" sz="1800" b="0" kern="1200" dirty="0">
                          <a:solidFill>
                            <a:srgbClr val="002060"/>
                          </a:solidFill>
                          <a:latin typeface="+mn-lt"/>
                          <a:ea typeface="+mn-ea"/>
                          <a:cs typeface="+mn-cs"/>
                        </a:rPr>
                        <a:t>12 meses</a:t>
                      </a:r>
                    </a:p>
                  </a:txBody>
                  <a:tcPr anchor="ctr"/>
                </a:tc>
                <a:extLst>
                  <a:ext uri="{0D108BD9-81ED-4DB2-BD59-A6C34878D82A}">
                    <a16:rowId xmlns:a16="http://schemas.microsoft.com/office/drawing/2014/main" val="2510644604"/>
                  </a:ext>
                </a:extLst>
              </a:tr>
              <a:tr h="370840">
                <a:tc>
                  <a:txBody>
                    <a:bodyPr/>
                    <a:lstStyle/>
                    <a:p>
                      <a:pPr algn="ctr"/>
                      <a:r>
                        <a:rPr lang="es-EC" sz="1800" b="0" kern="1200" dirty="0">
                          <a:solidFill>
                            <a:srgbClr val="002060"/>
                          </a:solidFill>
                          <a:latin typeface="+mn-lt"/>
                          <a:ea typeface="+mn-ea"/>
                          <a:cs typeface="+mn-cs"/>
                        </a:rPr>
                        <a:t>2</a:t>
                      </a:r>
                    </a:p>
                  </a:txBody>
                  <a:tcPr anchor="ctr"/>
                </a:tc>
                <a:tc>
                  <a:txBody>
                    <a:bodyPr/>
                    <a:lstStyle/>
                    <a:p>
                      <a:r>
                        <a:rPr lang="es-EC" sz="1800" b="0" kern="1200" dirty="0">
                          <a:solidFill>
                            <a:srgbClr val="002060"/>
                          </a:solidFill>
                          <a:latin typeface="+mn-lt"/>
                          <a:ea typeface="+mn-ea"/>
                          <a:cs typeface="+mn-cs"/>
                        </a:rPr>
                        <a:t>Construcción de sistemas básicos de tratamiento de aguas</a:t>
                      </a:r>
                    </a:p>
                  </a:txBody>
                  <a:tcPr anchor="ctr"/>
                </a:tc>
                <a:tc>
                  <a:txBody>
                    <a:bodyPr/>
                    <a:lstStyle/>
                    <a:p>
                      <a:r>
                        <a:rPr lang="es-EC" sz="1800" b="0" kern="1200" dirty="0">
                          <a:solidFill>
                            <a:srgbClr val="002060"/>
                          </a:solidFill>
                          <a:latin typeface="+mn-lt"/>
                          <a:ea typeface="+mn-ea"/>
                          <a:cs typeface="+mn-cs"/>
                        </a:rPr>
                        <a:t>CMDTE. 15-BAE “PAQUISHA”</a:t>
                      </a:r>
                    </a:p>
                    <a:p>
                      <a:r>
                        <a:rPr lang="es-EC" sz="1800" b="0" kern="1200" dirty="0">
                          <a:solidFill>
                            <a:srgbClr val="002060"/>
                          </a:solidFill>
                          <a:latin typeface="+mn-lt"/>
                          <a:ea typeface="+mn-ea"/>
                          <a:cs typeface="+mn-cs"/>
                        </a:rPr>
                        <a:t>Dpto. Seguridad Aérea y Terrestre</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b="0" kern="1200" dirty="0">
                          <a:solidFill>
                            <a:srgbClr val="002060"/>
                          </a:solidFill>
                          <a:latin typeface="+mn-lt"/>
                          <a:ea typeface="+mn-ea"/>
                          <a:cs typeface="+mn-cs"/>
                        </a:rPr>
                        <a:t>Encargado de la Gestión Ambiental</a:t>
                      </a:r>
                    </a:p>
                  </a:txBody>
                  <a:tcPr anchor="ctr"/>
                </a:tc>
                <a:tc>
                  <a:txBody>
                    <a:bodyPr/>
                    <a:lstStyle/>
                    <a:p>
                      <a:pPr algn="ctr"/>
                      <a:r>
                        <a:rPr lang="es-EC" sz="1800" b="0" kern="1200" dirty="0">
                          <a:solidFill>
                            <a:srgbClr val="002060"/>
                          </a:solidFill>
                          <a:latin typeface="+mn-lt"/>
                          <a:ea typeface="+mn-ea"/>
                          <a:cs typeface="+mn-cs"/>
                        </a:rPr>
                        <a:t>3 meses</a:t>
                      </a:r>
                    </a:p>
                    <a:p>
                      <a:pPr algn="ctr"/>
                      <a:r>
                        <a:rPr lang="es-EC" sz="1800" b="0" kern="1200" dirty="0">
                          <a:solidFill>
                            <a:srgbClr val="002060"/>
                          </a:solidFill>
                          <a:latin typeface="+mn-lt"/>
                          <a:ea typeface="+mn-ea"/>
                          <a:cs typeface="+mn-cs"/>
                        </a:rPr>
                        <a:t>Construcción</a:t>
                      </a:r>
                    </a:p>
                  </a:txBody>
                  <a:tcPr anchor="ctr"/>
                </a:tc>
                <a:extLst>
                  <a:ext uri="{0D108BD9-81ED-4DB2-BD59-A6C34878D82A}">
                    <a16:rowId xmlns:a16="http://schemas.microsoft.com/office/drawing/2014/main" val="1045020191"/>
                  </a:ext>
                </a:extLst>
              </a:tr>
              <a:tr h="370840">
                <a:tc>
                  <a:txBody>
                    <a:bodyPr/>
                    <a:lstStyle/>
                    <a:p>
                      <a:pPr algn="ctr"/>
                      <a:r>
                        <a:rPr lang="es-EC" sz="1800" b="0" kern="1200" dirty="0">
                          <a:solidFill>
                            <a:srgbClr val="002060"/>
                          </a:solidFill>
                          <a:latin typeface="+mn-lt"/>
                          <a:ea typeface="+mn-ea"/>
                          <a:cs typeface="+mn-cs"/>
                        </a:rPr>
                        <a:t>3</a:t>
                      </a:r>
                    </a:p>
                  </a:txBody>
                  <a:tcPr anchor="ctr"/>
                </a:tc>
                <a:tc>
                  <a:txBody>
                    <a:bodyPr/>
                    <a:lstStyle/>
                    <a:p>
                      <a:r>
                        <a:rPr lang="es-EC" sz="1800" b="0" kern="1200" dirty="0">
                          <a:solidFill>
                            <a:srgbClr val="002060"/>
                          </a:solidFill>
                          <a:latin typeface="+mn-lt"/>
                          <a:ea typeface="+mn-ea"/>
                          <a:cs typeface="+mn-cs"/>
                        </a:rPr>
                        <a:t>Institucionalización de formatos para el registro de actividades ambientales</a:t>
                      </a:r>
                    </a:p>
                  </a:txBody>
                  <a:tcPr anchor="ctr"/>
                </a:tc>
                <a:tc>
                  <a:txBody>
                    <a:bodyPr/>
                    <a:lstStyle/>
                    <a:p>
                      <a:r>
                        <a:rPr lang="es-EC" sz="1800" b="0" kern="1200" dirty="0">
                          <a:solidFill>
                            <a:srgbClr val="002060"/>
                          </a:solidFill>
                          <a:latin typeface="+mn-lt"/>
                          <a:ea typeface="+mn-ea"/>
                          <a:cs typeface="+mn-cs"/>
                        </a:rPr>
                        <a:t>Encargado de la Gestión Ambiental</a:t>
                      </a:r>
                    </a:p>
                  </a:txBody>
                  <a:tcPr anchor="ctr"/>
                </a:tc>
                <a:tc>
                  <a:txBody>
                    <a:bodyPr/>
                    <a:lstStyle/>
                    <a:p>
                      <a:pPr algn="ctr"/>
                      <a:r>
                        <a:rPr lang="es-EC" sz="1800" b="0" kern="1200" dirty="0">
                          <a:solidFill>
                            <a:srgbClr val="002060"/>
                          </a:solidFill>
                          <a:latin typeface="+mn-lt"/>
                          <a:ea typeface="+mn-ea"/>
                          <a:cs typeface="+mn-cs"/>
                        </a:rPr>
                        <a:t>1 mes realización</a:t>
                      </a:r>
                    </a:p>
                    <a:p>
                      <a:pPr algn="ctr"/>
                      <a:r>
                        <a:rPr lang="es-EC" sz="1800" b="0" kern="1200" dirty="0">
                          <a:solidFill>
                            <a:srgbClr val="002060"/>
                          </a:solidFill>
                          <a:latin typeface="+mn-lt"/>
                          <a:ea typeface="+mn-ea"/>
                          <a:cs typeface="+mn-cs"/>
                        </a:rPr>
                        <a:t>1 mes socialización</a:t>
                      </a:r>
                    </a:p>
                  </a:txBody>
                  <a:tcPr anchor="ctr"/>
                </a:tc>
                <a:extLst>
                  <a:ext uri="{0D108BD9-81ED-4DB2-BD59-A6C34878D82A}">
                    <a16:rowId xmlns:a16="http://schemas.microsoft.com/office/drawing/2014/main" val="1289773491"/>
                  </a:ext>
                </a:extLst>
              </a:tr>
              <a:tr h="370840">
                <a:tc>
                  <a:txBody>
                    <a:bodyPr/>
                    <a:lstStyle/>
                    <a:p>
                      <a:pPr algn="ctr"/>
                      <a:r>
                        <a:rPr lang="es-EC" sz="1800" b="0" kern="1200" dirty="0">
                          <a:solidFill>
                            <a:srgbClr val="002060"/>
                          </a:solidFill>
                          <a:latin typeface="+mn-lt"/>
                          <a:ea typeface="+mn-ea"/>
                          <a:cs typeface="+mn-cs"/>
                        </a:rPr>
                        <a:t>4</a:t>
                      </a:r>
                    </a:p>
                  </a:txBody>
                  <a:tcPr anchor="ctr"/>
                </a:tc>
                <a:tc>
                  <a:txBody>
                    <a:bodyPr/>
                    <a:lstStyle/>
                    <a:p>
                      <a:r>
                        <a:rPr lang="es-EC" sz="1800" b="0" kern="1200" dirty="0">
                          <a:solidFill>
                            <a:srgbClr val="002060"/>
                          </a:solidFill>
                          <a:latin typeface="+mn-lt"/>
                          <a:ea typeface="+mn-ea"/>
                          <a:cs typeface="+mn-cs"/>
                          <a:hlinkClick r:id="rId5" action="ppaction://hlinksldjump"/>
                        </a:rPr>
                        <a:t>Conformación de la Unidad de Seguridad Integral y Ambiente</a:t>
                      </a:r>
                      <a:endParaRPr lang="es-EC" sz="1800" b="0" kern="1200" dirty="0">
                        <a:solidFill>
                          <a:srgbClr val="002060"/>
                        </a:solidFill>
                        <a:latin typeface="+mn-lt"/>
                        <a:ea typeface="+mn-ea"/>
                        <a:cs typeface="+mn-cs"/>
                      </a:endParaRPr>
                    </a:p>
                  </a:txBody>
                  <a:tcPr anchor="ctr"/>
                </a:tc>
                <a:tc>
                  <a:txBody>
                    <a:bodyPr/>
                    <a:lstStyle/>
                    <a:p>
                      <a:r>
                        <a:rPr lang="es-EC" sz="1800" b="0" kern="1200" dirty="0">
                          <a:solidFill>
                            <a:srgbClr val="002060"/>
                          </a:solidFill>
                          <a:latin typeface="+mn-lt"/>
                          <a:ea typeface="+mn-ea"/>
                          <a:cs typeface="+mn-cs"/>
                        </a:rPr>
                        <a:t>CMDTE. 15-BAE “PAQUISHA”</a:t>
                      </a:r>
                    </a:p>
                  </a:txBody>
                  <a:tcPr anchor="ctr"/>
                </a:tc>
                <a:tc>
                  <a:txBody>
                    <a:bodyPr/>
                    <a:lstStyle/>
                    <a:p>
                      <a:pPr algn="ctr"/>
                      <a:r>
                        <a:rPr lang="es-EC" sz="1800" b="0" kern="1200" dirty="0">
                          <a:solidFill>
                            <a:srgbClr val="002060"/>
                          </a:solidFill>
                          <a:latin typeface="+mn-lt"/>
                          <a:ea typeface="+mn-ea"/>
                          <a:cs typeface="+mn-cs"/>
                        </a:rPr>
                        <a:t>2 meses contratación y estructura</a:t>
                      </a:r>
                    </a:p>
                  </a:txBody>
                  <a:tcPr anchor="ctr"/>
                </a:tc>
                <a:extLst>
                  <a:ext uri="{0D108BD9-81ED-4DB2-BD59-A6C34878D82A}">
                    <a16:rowId xmlns:a16="http://schemas.microsoft.com/office/drawing/2014/main" val="2091736793"/>
                  </a:ext>
                </a:extLst>
              </a:tr>
            </a:tbl>
          </a:graphicData>
        </a:graphic>
      </p:graphicFrame>
    </p:spTree>
    <p:extLst>
      <p:ext uri="{BB962C8B-B14F-4D97-AF65-F5344CB8AC3E}">
        <p14:creationId xmlns:p14="http://schemas.microsoft.com/office/powerpoint/2010/main" val="421079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136318"/>
            <a:ext cx="8298180" cy="1077218"/>
          </a:xfrm>
          <a:prstGeom prst="rect">
            <a:avLst/>
          </a:prstGeom>
          <a:noFill/>
        </p:spPr>
        <p:txBody>
          <a:bodyPr wrap="square" rtlCol="0">
            <a:spAutoFit/>
          </a:bodyPr>
          <a:lstStyle/>
          <a:p>
            <a:pPr algn="just"/>
            <a:r>
              <a:rPr lang="es-EC" sz="2400" b="1" dirty="0">
                <a:solidFill>
                  <a:srgbClr val="002060"/>
                </a:solidFill>
              </a:rPr>
              <a:t>AUDITORÍA AMBIENTAL DE CUMPLIMIENTO AL PMA 15-BAE “PAQUISHA”</a:t>
            </a:r>
          </a:p>
          <a:p>
            <a:pPr algn="just"/>
            <a:endParaRPr lang="es-EC" sz="1400" b="1" dirty="0">
              <a:solidFill>
                <a:srgbClr val="002060"/>
              </a:solidFill>
            </a:endParaRPr>
          </a:p>
        </p:txBody>
      </p:sp>
      <p:sp>
        <p:nvSpPr>
          <p:cNvPr id="12" name="CuadroTexto 11">
            <a:extLst>
              <a:ext uri="{FF2B5EF4-FFF2-40B4-BE49-F238E27FC236}">
                <a16:creationId xmlns:a16="http://schemas.microsoft.com/office/drawing/2014/main" id="{D91B0416-580A-4D93-9B97-256F9FAAB9E5}"/>
              </a:ext>
            </a:extLst>
          </p:cNvPr>
          <p:cNvSpPr txBox="1"/>
          <p:nvPr/>
        </p:nvSpPr>
        <p:spPr>
          <a:xfrm>
            <a:off x="462844" y="914297"/>
            <a:ext cx="11819467" cy="8494633"/>
          </a:xfrm>
          <a:prstGeom prst="rect">
            <a:avLst/>
          </a:prstGeom>
          <a:noFill/>
        </p:spPr>
        <p:txBody>
          <a:bodyPr wrap="square" rtlCol="0">
            <a:spAutoFit/>
          </a:bodyPr>
          <a:lstStyle/>
          <a:p>
            <a:pPr algn="just"/>
            <a:r>
              <a:rPr lang="es-EC" sz="2400" b="1" u="sng" dirty="0">
                <a:solidFill>
                  <a:srgbClr val="002060"/>
                </a:solidFill>
              </a:rPr>
              <a:t>DESARROLLO DE LA AUDITORÍA:</a:t>
            </a:r>
            <a:endParaRPr lang="es-EC" sz="2400" b="1" dirty="0">
              <a:solidFill>
                <a:srgbClr val="002060"/>
              </a:solidFill>
            </a:endParaRPr>
          </a:p>
          <a:p>
            <a:pPr marL="457200" indent="-457200" algn="just">
              <a:buFont typeface="Wingdings" panose="05000000000000000000" pitchFamily="2" charset="2"/>
              <a:buChar char="ü"/>
            </a:pPr>
            <a:r>
              <a:rPr lang="en-US" b="1" dirty="0">
                <a:solidFill>
                  <a:srgbClr val="002060"/>
                </a:solidFill>
              </a:rPr>
              <a:t>F</a:t>
            </a:r>
            <a:r>
              <a:rPr lang="es-EC" b="1" dirty="0">
                <a:solidFill>
                  <a:srgbClr val="002060"/>
                </a:solidFill>
              </a:rPr>
              <a:t>ASE DE POS AUDITORÍA.-</a:t>
            </a:r>
          </a:p>
          <a:p>
            <a:pPr algn="just"/>
            <a:r>
              <a:rPr lang="es-EC" b="1" dirty="0">
                <a:solidFill>
                  <a:srgbClr val="002060"/>
                </a:solidFill>
              </a:rPr>
              <a:t>	</a:t>
            </a:r>
            <a:r>
              <a:rPr lang="es-EC" b="1" u="sng" dirty="0">
                <a:solidFill>
                  <a:srgbClr val="002060"/>
                </a:solidFill>
              </a:rPr>
              <a:t>Medidas Específicas de Aplicación</a:t>
            </a:r>
            <a:r>
              <a:rPr lang="es-EC" b="1" dirty="0">
                <a:solidFill>
                  <a:srgbClr val="002060"/>
                </a:solidFill>
              </a:rPr>
              <a:t>:- Aplicarán para remediar las </a:t>
            </a:r>
            <a:r>
              <a:rPr lang="es-EC" b="1" u="sng" dirty="0" err="1">
                <a:solidFill>
                  <a:srgbClr val="FF0000"/>
                </a:solidFill>
              </a:rPr>
              <a:t>nc</a:t>
            </a:r>
            <a:r>
              <a:rPr lang="es-EC" b="1" u="sng" dirty="0">
                <a:solidFill>
                  <a:srgbClr val="FF0000"/>
                </a:solidFill>
              </a:rPr>
              <a:t>-</a:t>
            </a:r>
            <a:r>
              <a:rPr lang="es-EC" b="1" dirty="0">
                <a:solidFill>
                  <a:srgbClr val="002060"/>
                </a:solidFill>
              </a:rPr>
              <a:t> y la totalidad de las </a:t>
            </a:r>
            <a:r>
              <a:rPr lang="es-EC" b="1" u="sng" dirty="0">
                <a:solidFill>
                  <a:srgbClr val="FF0000"/>
                </a:solidFill>
              </a:rPr>
              <a:t>Observaciones</a:t>
            </a:r>
            <a:r>
              <a:rPr lang="es-EC" b="1" dirty="0">
                <a:solidFill>
                  <a:srgbClr val="002060"/>
                </a:solidFill>
              </a:rPr>
              <a:t>.</a:t>
            </a:r>
          </a:p>
          <a:p>
            <a:pPr lvl="2" algn="just"/>
            <a:endParaRPr lang="es-EC" b="1" dirty="0">
              <a:solidFill>
                <a:srgbClr val="002060"/>
              </a:solidFill>
            </a:endParaRPr>
          </a:p>
          <a:p>
            <a:pPr lvl="2" algn="just"/>
            <a:endParaRPr lang="es-EC" b="1" dirty="0">
              <a:solidFill>
                <a:srgbClr val="002060"/>
              </a:solidFill>
            </a:endParaRPr>
          </a:p>
          <a:p>
            <a:pPr algn="just"/>
            <a:r>
              <a:rPr lang="es-EC" sz="2000" b="1" dirty="0">
                <a:solidFill>
                  <a:srgbClr val="002060"/>
                </a:solidFill>
              </a:rPr>
              <a:t>	</a:t>
            </a:r>
          </a:p>
          <a:p>
            <a:pPr algn="just"/>
            <a:endParaRPr lang="es-EC" sz="2000" b="1" dirty="0">
              <a:solidFill>
                <a:srgbClr val="002060"/>
              </a:solidFill>
            </a:endParaRPr>
          </a:p>
          <a:p>
            <a:pPr algn="just"/>
            <a:r>
              <a:rPr lang="es-EC" sz="2000" b="1" dirty="0">
                <a:solidFill>
                  <a:srgbClr val="002060"/>
                </a:solidFill>
              </a:rPr>
              <a:t>	</a:t>
            </a:r>
          </a:p>
          <a:p>
            <a:pPr marL="457200" indent="-457200" algn="just">
              <a:buFont typeface="Wingdings" panose="05000000000000000000" pitchFamily="2" charset="2"/>
              <a:buChar char="ü"/>
            </a:pPr>
            <a:endParaRPr lang="es-EC" sz="2000" b="1" u="sng" dirty="0">
              <a:solidFill>
                <a:srgbClr val="002060"/>
              </a:solidFill>
            </a:endParaRPr>
          </a:p>
          <a:p>
            <a:pPr algn="just"/>
            <a:r>
              <a:rPr lang="es-EC" sz="2800" b="1" dirty="0">
                <a:solidFill>
                  <a:srgbClr val="002060"/>
                </a:solidFill>
              </a:rPr>
              <a:t>	</a:t>
            </a:r>
            <a:endParaRPr lang="es-EC"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1400" b="1" dirty="0">
              <a:solidFill>
                <a:srgbClr val="002060"/>
              </a:solidFill>
            </a:endParaRPr>
          </a:p>
          <a:p>
            <a:pPr algn="just"/>
            <a:r>
              <a:rPr lang="es-EC" sz="1400" b="1" dirty="0">
                <a:solidFill>
                  <a:srgbClr val="002060"/>
                </a:solidFill>
              </a:rPr>
              <a:t>	</a:t>
            </a:r>
            <a:endParaRPr lang="es-EC" sz="2800" b="1" dirty="0">
              <a:solidFill>
                <a:srgbClr val="002060"/>
              </a:solidFill>
            </a:endParaRPr>
          </a:p>
          <a:p>
            <a:pPr algn="just"/>
            <a:r>
              <a:rPr lang="es-EC" sz="3200" b="1" dirty="0">
                <a:solidFill>
                  <a:srgbClr val="002060"/>
                </a:solidFill>
              </a:rPr>
              <a:t>	</a:t>
            </a:r>
            <a:r>
              <a:rPr lang="es-EC" b="1" dirty="0">
                <a:solidFill>
                  <a:srgbClr val="002060"/>
                </a:solidFill>
              </a:rPr>
              <a:t>	</a:t>
            </a:r>
          </a:p>
          <a:p>
            <a:pPr algn="just"/>
            <a:endParaRPr lang="es-EC" b="1" dirty="0">
              <a:solidFill>
                <a:srgbClr val="002060"/>
              </a:solidFill>
            </a:endParaRPr>
          </a:p>
          <a:p>
            <a:pPr algn="just"/>
            <a:r>
              <a:rPr lang="es-EC" b="1" dirty="0">
                <a:solidFill>
                  <a:srgbClr val="002060"/>
                </a:solidFill>
              </a:rPr>
              <a:t>	</a:t>
            </a: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algn="just"/>
            <a:endParaRPr lang="es-EC" sz="3200" b="1" dirty="0">
              <a:solidFill>
                <a:srgbClr val="002060"/>
              </a:solidFill>
            </a:endParaRPr>
          </a:p>
        </p:txBody>
      </p:sp>
      <p:graphicFrame>
        <p:nvGraphicFramePr>
          <p:cNvPr id="5" name="Tabla 4">
            <a:extLst>
              <a:ext uri="{FF2B5EF4-FFF2-40B4-BE49-F238E27FC236}">
                <a16:creationId xmlns:a16="http://schemas.microsoft.com/office/drawing/2014/main" id="{82A064CD-6C98-4D0A-BA26-1A7C56C8ABDA}"/>
              </a:ext>
            </a:extLst>
          </p:cNvPr>
          <p:cNvGraphicFramePr>
            <a:graphicFrameLocks noGrp="1"/>
          </p:cNvGraphicFramePr>
          <p:nvPr>
            <p:extLst>
              <p:ext uri="{D42A27DB-BD31-4B8C-83A1-F6EECF244321}">
                <p14:modId xmlns:p14="http://schemas.microsoft.com/office/powerpoint/2010/main" val="3545973633"/>
              </p:ext>
            </p:extLst>
          </p:nvPr>
        </p:nvGraphicFramePr>
        <p:xfrm>
          <a:off x="1456266" y="2014943"/>
          <a:ext cx="10577688" cy="4765040"/>
        </p:xfrm>
        <a:graphic>
          <a:graphicData uri="http://schemas.openxmlformats.org/drawingml/2006/table">
            <a:tbl>
              <a:tblPr firstRow="1" bandRow="1">
                <a:tableStyleId>{5C22544A-7EE6-4342-B048-85BDC9FD1C3A}</a:tableStyleId>
              </a:tblPr>
              <a:tblGrid>
                <a:gridCol w="688623">
                  <a:extLst>
                    <a:ext uri="{9D8B030D-6E8A-4147-A177-3AD203B41FA5}">
                      <a16:colId xmlns:a16="http://schemas.microsoft.com/office/drawing/2014/main" val="2685016336"/>
                    </a:ext>
                  </a:extLst>
                </a:gridCol>
                <a:gridCol w="4600221">
                  <a:extLst>
                    <a:ext uri="{9D8B030D-6E8A-4147-A177-3AD203B41FA5}">
                      <a16:colId xmlns:a16="http://schemas.microsoft.com/office/drawing/2014/main" val="3334263084"/>
                    </a:ext>
                  </a:extLst>
                </a:gridCol>
                <a:gridCol w="3990623">
                  <a:extLst>
                    <a:ext uri="{9D8B030D-6E8A-4147-A177-3AD203B41FA5}">
                      <a16:colId xmlns:a16="http://schemas.microsoft.com/office/drawing/2014/main" val="564053691"/>
                    </a:ext>
                  </a:extLst>
                </a:gridCol>
                <a:gridCol w="1298221">
                  <a:extLst>
                    <a:ext uri="{9D8B030D-6E8A-4147-A177-3AD203B41FA5}">
                      <a16:colId xmlns:a16="http://schemas.microsoft.com/office/drawing/2014/main" val="743670854"/>
                    </a:ext>
                  </a:extLst>
                </a:gridCol>
              </a:tblGrid>
              <a:tr h="370840">
                <a:tc>
                  <a:txBody>
                    <a:bodyPr/>
                    <a:lstStyle/>
                    <a:p>
                      <a:pPr algn="ctr"/>
                      <a:r>
                        <a:rPr lang="es-EC" sz="1800" b="1" kern="1200" dirty="0">
                          <a:solidFill>
                            <a:srgbClr val="002060"/>
                          </a:solidFill>
                          <a:latin typeface="+mn-lt"/>
                          <a:ea typeface="+mn-ea"/>
                          <a:cs typeface="+mn-cs"/>
                        </a:rPr>
                        <a:t>ORD</a:t>
                      </a:r>
                    </a:p>
                  </a:txBody>
                  <a:tcPr anchor="ctr"/>
                </a:tc>
                <a:tc>
                  <a:txBody>
                    <a:bodyPr/>
                    <a:lstStyle/>
                    <a:p>
                      <a:pPr algn="ctr"/>
                      <a:r>
                        <a:rPr lang="es-EC" sz="1800" b="1" kern="1200" dirty="0">
                          <a:solidFill>
                            <a:srgbClr val="002060"/>
                          </a:solidFill>
                          <a:latin typeface="+mn-lt"/>
                          <a:ea typeface="+mn-ea"/>
                          <a:cs typeface="+mn-cs"/>
                        </a:rPr>
                        <a:t>MEDIDA</a:t>
                      </a:r>
                    </a:p>
                  </a:txBody>
                  <a:tcPr anchor="ctr"/>
                </a:tc>
                <a:tc>
                  <a:txBody>
                    <a:bodyPr/>
                    <a:lstStyle/>
                    <a:p>
                      <a:pPr algn="ctr"/>
                      <a:r>
                        <a:rPr lang="es-EC" sz="1800" b="1" kern="1200" dirty="0">
                          <a:solidFill>
                            <a:srgbClr val="002060"/>
                          </a:solidFill>
                          <a:latin typeface="+mn-lt"/>
                          <a:ea typeface="+mn-ea"/>
                          <a:cs typeface="+mn-cs"/>
                        </a:rPr>
                        <a:t>RESPONSABLE </a:t>
                      </a:r>
                    </a:p>
                  </a:txBody>
                  <a:tcPr anchor="ctr"/>
                </a:tc>
                <a:tc>
                  <a:txBody>
                    <a:bodyPr/>
                    <a:lstStyle/>
                    <a:p>
                      <a:pPr algn="ctr"/>
                      <a:r>
                        <a:rPr lang="es-EC" sz="1800" b="1" kern="1200" dirty="0">
                          <a:solidFill>
                            <a:srgbClr val="002060"/>
                          </a:solidFill>
                          <a:latin typeface="+mn-lt"/>
                          <a:ea typeface="+mn-ea"/>
                          <a:cs typeface="+mn-cs"/>
                        </a:rPr>
                        <a:t>PLAZO</a:t>
                      </a:r>
                    </a:p>
                  </a:txBody>
                  <a:tcPr anchor="ctr"/>
                </a:tc>
                <a:extLst>
                  <a:ext uri="{0D108BD9-81ED-4DB2-BD59-A6C34878D82A}">
                    <a16:rowId xmlns:a16="http://schemas.microsoft.com/office/drawing/2014/main" val="2041632563"/>
                  </a:ext>
                </a:extLst>
              </a:tr>
              <a:tr h="370840">
                <a:tc>
                  <a:txBody>
                    <a:bodyPr/>
                    <a:lstStyle/>
                    <a:p>
                      <a:pPr algn="ctr"/>
                      <a:r>
                        <a:rPr lang="es-EC" sz="1800" b="0" kern="1200" dirty="0">
                          <a:solidFill>
                            <a:srgbClr val="002060"/>
                          </a:solidFill>
                          <a:latin typeface="+mn-lt"/>
                          <a:ea typeface="+mn-ea"/>
                          <a:cs typeface="+mn-cs"/>
                        </a:rPr>
                        <a:t>1</a:t>
                      </a:r>
                    </a:p>
                  </a:txBody>
                  <a:tcPr anchor="ctr"/>
                </a:tc>
                <a:tc>
                  <a:txBody>
                    <a:bodyPr/>
                    <a:lstStyle/>
                    <a:p>
                      <a:pPr algn="just"/>
                      <a:r>
                        <a:rPr lang="es-EC" sz="1800" b="0" kern="1200" dirty="0">
                          <a:solidFill>
                            <a:srgbClr val="002060"/>
                          </a:solidFill>
                          <a:latin typeface="+mn-lt"/>
                          <a:ea typeface="+mn-ea"/>
                          <a:cs typeface="+mn-cs"/>
                        </a:rPr>
                        <a:t>Descarga de Combustible - Mantenimiento del Sistema de Contraincendios</a:t>
                      </a:r>
                    </a:p>
                  </a:txBody>
                  <a:tcPr anchor="ctr"/>
                </a:tc>
                <a:tc>
                  <a:txBody>
                    <a:bodyPr/>
                    <a:lstStyle/>
                    <a:p>
                      <a:pPr algn="just"/>
                      <a:r>
                        <a:rPr lang="es-EC" sz="1800" b="0" kern="1200" dirty="0">
                          <a:solidFill>
                            <a:srgbClr val="002060"/>
                          </a:solidFill>
                          <a:latin typeface="+mn-lt"/>
                          <a:ea typeface="+mn-ea"/>
                          <a:cs typeface="+mn-cs"/>
                        </a:rPr>
                        <a:t>Encargado de Sistema Contraincendios</a:t>
                      </a:r>
                    </a:p>
                    <a:p>
                      <a:pPr algn="just"/>
                      <a:r>
                        <a:rPr lang="es-EC" sz="1800" b="0" kern="1200" dirty="0">
                          <a:solidFill>
                            <a:srgbClr val="002060"/>
                          </a:solidFill>
                          <a:latin typeface="+mn-lt"/>
                          <a:ea typeface="+mn-ea"/>
                          <a:cs typeface="+mn-cs"/>
                        </a:rPr>
                        <a:t>Técnico de Seguridad Industrial y Ambiente</a:t>
                      </a:r>
                    </a:p>
                  </a:txBody>
                  <a:tcPr anchor="ctr"/>
                </a:tc>
                <a:tc>
                  <a:txBody>
                    <a:bodyPr/>
                    <a:lstStyle/>
                    <a:p>
                      <a:pPr algn="ctr"/>
                      <a:r>
                        <a:rPr lang="es-EC" sz="1800" b="0" kern="1200" dirty="0">
                          <a:solidFill>
                            <a:srgbClr val="002060"/>
                          </a:solidFill>
                          <a:latin typeface="+mn-lt"/>
                          <a:ea typeface="+mn-ea"/>
                          <a:cs typeface="+mn-cs"/>
                        </a:rPr>
                        <a:t>15 días</a:t>
                      </a:r>
                    </a:p>
                  </a:txBody>
                  <a:tcPr anchor="ctr"/>
                </a:tc>
                <a:extLst>
                  <a:ext uri="{0D108BD9-81ED-4DB2-BD59-A6C34878D82A}">
                    <a16:rowId xmlns:a16="http://schemas.microsoft.com/office/drawing/2014/main" val="1142777645"/>
                  </a:ext>
                </a:extLst>
              </a:tr>
              <a:tr h="370840">
                <a:tc>
                  <a:txBody>
                    <a:bodyPr/>
                    <a:lstStyle/>
                    <a:p>
                      <a:pPr algn="ctr"/>
                      <a:r>
                        <a:rPr lang="es-EC" sz="1800" b="0" kern="1200" dirty="0">
                          <a:solidFill>
                            <a:srgbClr val="002060"/>
                          </a:solidFill>
                          <a:latin typeface="+mn-lt"/>
                          <a:ea typeface="+mn-ea"/>
                          <a:cs typeface="+mn-cs"/>
                        </a:rPr>
                        <a:t>2</a:t>
                      </a:r>
                    </a:p>
                  </a:txBody>
                  <a:tcPr anchor="ctr"/>
                </a:tc>
                <a:tc>
                  <a:txBody>
                    <a:bodyPr/>
                    <a:lstStyle/>
                    <a:p>
                      <a:pPr algn="just"/>
                      <a:r>
                        <a:rPr lang="es-EC" sz="1800" b="0" kern="1200" dirty="0">
                          <a:solidFill>
                            <a:srgbClr val="002060"/>
                          </a:solidFill>
                          <a:latin typeface="+mn-lt"/>
                          <a:ea typeface="+mn-ea"/>
                          <a:cs typeface="+mn-cs"/>
                        </a:rPr>
                        <a:t>Almacenamiento de Combustibles y Lubricantes</a:t>
                      </a:r>
                    </a:p>
                  </a:txBody>
                  <a:tcPr anchor="ctr"/>
                </a:tc>
                <a:tc>
                  <a:txBody>
                    <a:bodyPr/>
                    <a:lstStyle/>
                    <a:p>
                      <a:pPr algn="just"/>
                      <a:r>
                        <a:rPr lang="es-EC" sz="1800" b="0" kern="1200" dirty="0">
                          <a:solidFill>
                            <a:srgbClr val="002060"/>
                          </a:solidFill>
                          <a:latin typeface="+mn-lt"/>
                          <a:ea typeface="+mn-ea"/>
                          <a:cs typeface="+mn-cs"/>
                        </a:rPr>
                        <a:t>Encargado de Sistema Contraincendios</a:t>
                      </a:r>
                    </a:p>
                    <a:p>
                      <a:pPr algn="just"/>
                      <a:r>
                        <a:rPr lang="es-EC" sz="1800" b="0" kern="1200" dirty="0">
                          <a:solidFill>
                            <a:srgbClr val="002060"/>
                          </a:solidFill>
                          <a:latin typeface="+mn-lt"/>
                          <a:ea typeface="+mn-ea"/>
                          <a:cs typeface="+mn-cs"/>
                        </a:rPr>
                        <a:t>Técnico de Seguridad Industrial y Ambiente</a:t>
                      </a:r>
                    </a:p>
                  </a:txBody>
                  <a:tcPr anchor="ctr"/>
                </a:tc>
                <a:tc>
                  <a:txBody>
                    <a:bodyPr/>
                    <a:lstStyle/>
                    <a:p>
                      <a:pPr algn="ctr"/>
                      <a:r>
                        <a:rPr lang="es-EC" sz="1800" b="0" kern="1200" dirty="0">
                          <a:solidFill>
                            <a:srgbClr val="002060"/>
                          </a:solidFill>
                          <a:latin typeface="+mn-lt"/>
                          <a:ea typeface="+mn-ea"/>
                          <a:cs typeface="+mn-cs"/>
                        </a:rPr>
                        <a:t>1 mes</a:t>
                      </a:r>
                    </a:p>
                    <a:p>
                      <a:pPr algn="ctr"/>
                      <a:r>
                        <a:rPr lang="es-EC" sz="1800" b="0" kern="1200" dirty="0">
                          <a:solidFill>
                            <a:srgbClr val="002060"/>
                          </a:solidFill>
                          <a:latin typeface="+mn-lt"/>
                          <a:ea typeface="+mn-ea"/>
                          <a:cs typeface="+mn-cs"/>
                        </a:rPr>
                        <a:t>6 meses</a:t>
                      </a:r>
                    </a:p>
                  </a:txBody>
                  <a:tcPr anchor="ctr"/>
                </a:tc>
                <a:extLst>
                  <a:ext uri="{0D108BD9-81ED-4DB2-BD59-A6C34878D82A}">
                    <a16:rowId xmlns:a16="http://schemas.microsoft.com/office/drawing/2014/main" val="2258363762"/>
                  </a:ext>
                </a:extLst>
              </a:tr>
              <a:tr h="370840">
                <a:tc>
                  <a:txBody>
                    <a:bodyPr/>
                    <a:lstStyle/>
                    <a:p>
                      <a:pPr algn="ctr"/>
                      <a:r>
                        <a:rPr lang="es-EC" sz="1800" b="0" kern="1200" dirty="0">
                          <a:solidFill>
                            <a:srgbClr val="002060"/>
                          </a:solidFill>
                          <a:latin typeface="+mn-lt"/>
                          <a:ea typeface="+mn-ea"/>
                          <a:cs typeface="+mn-cs"/>
                        </a:rPr>
                        <a:t>3</a:t>
                      </a:r>
                    </a:p>
                  </a:txBody>
                  <a:tcPr anchor="ctr"/>
                </a:tc>
                <a:tc>
                  <a:txBody>
                    <a:bodyPr/>
                    <a:lstStyle/>
                    <a:p>
                      <a:pPr algn="just"/>
                      <a:r>
                        <a:rPr lang="es-EC" sz="1800" b="0" kern="1200" dirty="0">
                          <a:solidFill>
                            <a:srgbClr val="002060"/>
                          </a:solidFill>
                          <a:latin typeface="+mn-lt"/>
                          <a:ea typeface="+mn-ea"/>
                          <a:cs typeface="+mn-cs"/>
                        </a:rPr>
                        <a:t>Despacho de Combustibles</a:t>
                      </a:r>
                    </a:p>
                  </a:txBody>
                  <a:tcPr anchor="ctr"/>
                </a:tc>
                <a:tc>
                  <a:txBody>
                    <a:bodyPr/>
                    <a:lstStyle/>
                    <a:p>
                      <a:pPr algn="just"/>
                      <a:r>
                        <a:rPr lang="es-EC" sz="1800" b="0" kern="1200" dirty="0">
                          <a:solidFill>
                            <a:srgbClr val="002060"/>
                          </a:solidFill>
                          <a:latin typeface="+mn-lt"/>
                          <a:ea typeface="+mn-ea"/>
                          <a:cs typeface="+mn-cs"/>
                        </a:rPr>
                        <a:t>Encargado de Sistema Contraincendios</a:t>
                      </a:r>
                    </a:p>
                    <a:p>
                      <a:pPr algn="just"/>
                      <a:r>
                        <a:rPr lang="es-EC" sz="1800" b="0" kern="1200" dirty="0">
                          <a:solidFill>
                            <a:srgbClr val="002060"/>
                          </a:solidFill>
                          <a:latin typeface="+mn-lt"/>
                          <a:ea typeface="+mn-ea"/>
                          <a:cs typeface="+mn-cs"/>
                        </a:rPr>
                        <a:t>Técnico de Seguridad Industrial y Ambiente</a:t>
                      </a:r>
                    </a:p>
                  </a:txBody>
                  <a:tcPr anchor="ctr"/>
                </a:tc>
                <a:tc>
                  <a:txBody>
                    <a:bodyPr/>
                    <a:lstStyle/>
                    <a:p>
                      <a:pPr algn="ctr"/>
                      <a:r>
                        <a:rPr lang="es-EC" sz="1800" b="0" kern="1200" dirty="0">
                          <a:solidFill>
                            <a:srgbClr val="002060"/>
                          </a:solidFill>
                          <a:latin typeface="+mn-lt"/>
                          <a:ea typeface="+mn-ea"/>
                          <a:cs typeface="+mn-cs"/>
                        </a:rPr>
                        <a:t>1 mes</a:t>
                      </a:r>
                    </a:p>
                  </a:txBody>
                  <a:tcPr anchor="ctr"/>
                </a:tc>
                <a:extLst>
                  <a:ext uri="{0D108BD9-81ED-4DB2-BD59-A6C34878D82A}">
                    <a16:rowId xmlns:a16="http://schemas.microsoft.com/office/drawing/2014/main" val="1673210695"/>
                  </a:ext>
                </a:extLst>
              </a:tr>
              <a:tr h="370840">
                <a:tc>
                  <a:txBody>
                    <a:bodyPr/>
                    <a:lstStyle/>
                    <a:p>
                      <a:pPr algn="ctr"/>
                      <a:r>
                        <a:rPr lang="es-EC" sz="1800" b="0" kern="1200" dirty="0">
                          <a:solidFill>
                            <a:srgbClr val="002060"/>
                          </a:solidFill>
                          <a:latin typeface="+mn-lt"/>
                          <a:ea typeface="+mn-ea"/>
                          <a:cs typeface="+mn-cs"/>
                        </a:rPr>
                        <a:t>4</a:t>
                      </a:r>
                    </a:p>
                  </a:txBody>
                  <a:tcPr anchor="ctr"/>
                </a:tc>
                <a:tc>
                  <a:txBody>
                    <a:bodyPr/>
                    <a:lstStyle/>
                    <a:p>
                      <a:pPr algn="just"/>
                      <a:r>
                        <a:rPr lang="es-EC" sz="1800" b="0" kern="1200" dirty="0">
                          <a:solidFill>
                            <a:srgbClr val="002060"/>
                          </a:solidFill>
                          <a:latin typeface="+mn-lt"/>
                          <a:ea typeface="+mn-ea"/>
                          <a:cs typeface="+mn-cs"/>
                        </a:rPr>
                        <a:t>Descargo de efluentes fuera de norma</a:t>
                      </a:r>
                    </a:p>
                  </a:txBody>
                  <a:tcPr anchor="ctr"/>
                </a:tc>
                <a:tc>
                  <a:txBody>
                    <a:bodyPr/>
                    <a:lstStyle/>
                    <a:p>
                      <a:pPr algn="just"/>
                      <a:r>
                        <a:rPr lang="es-EC" sz="1800" b="0" kern="1200" dirty="0">
                          <a:solidFill>
                            <a:srgbClr val="002060"/>
                          </a:solidFill>
                          <a:latin typeface="+mn-lt"/>
                          <a:ea typeface="+mn-ea"/>
                          <a:cs typeface="+mn-cs"/>
                        </a:rPr>
                        <a:t>Mantenimiento 15-BAE “PAQUISHA”</a:t>
                      </a:r>
                    </a:p>
                  </a:txBody>
                  <a:tcPr anchor="ctr"/>
                </a:tc>
                <a:tc>
                  <a:txBody>
                    <a:bodyPr/>
                    <a:lstStyle/>
                    <a:p>
                      <a:pPr algn="ctr"/>
                      <a:r>
                        <a:rPr lang="es-EC" sz="1800" b="0" kern="1200" dirty="0">
                          <a:solidFill>
                            <a:srgbClr val="002060"/>
                          </a:solidFill>
                          <a:latin typeface="+mn-lt"/>
                          <a:ea typeface="+mn-ea"/>
                          <a:cs typeface="+mn-cs"/>
                        </a:rPr>
                        <a:t>3 meses</a:t>
                      </a:r>
                    </a:p>
                  </a:txBody>
                  <a:tcPr anchor="ctr"/>
                </a:tc>
                <a:extLst>
                  <a:ext uri="{0D108BD9-81ED-4DB2-BD59-A6C34878D82A}">
                    <a16:rowId xmlns:a16="http://schemas.microsoft.com/office/drawing/2014/main" val="2720522225"/>
                  </a:ext>
                </a:extLst>
              </a:tr>
              <a:tr h="370840">
                <a:tc>
                  <a:txBody>
                    <a:bodyPr/>
                    <a:lstStyle/>
                    <a:p>
                      <a:pPr algn="ctr"/>
                      <a:r>
                        <a:rPr lang="es-EC" sz="1800" b="0" kern="1200" dirty="0">
                          <a:solidFill>
                            <a:srgbClr val="002060"/>
                          </a:solidFill>
                          <a:latin typeface="+mn-lt"/>
                          <a:ea typeface="+mn-ea"/>
                          <a:cs typeface="+mn-cs"/>
                        </a:rPr>
                        <a:t>5</a:t>
                      </a:r>
                    </a:p>
                  </a:txBody>
                  <a:tcPr anchor="ctr"/>
                </a:tc>
                <a:tc>
                  <a:txBody>
                    <a:bodyPr/>
                    <a:lstStyle/>
                    <a:p>
                      <a:pPr algn="just"/>
                      <a:r>
                        <a:rPr lang="es-EC" sz="1800" b="0" kern="1200" dirty="0">
                          <a:solidFill>
                            <a:srgbClr val="002060"/>
                          </a:solidFill>
                          <a:latin typeface="+mn-lt"/>
                          <a:ea typeface="+mn-ea"/>
                          <a:cs typeface="+mn-cs"/>
                        </a:rPr>
                        <a:t>Descargas al alcantarillado fuera de normas</a:t>
                      </a:r>
                    </a:p>
                  </a:txBody>
                  <a:tcPr anchor="ctr"/>
                </a:tc>
                <a:tc>
                  <a:txBody>
                    <a:bodyPr/>
                    <a:lstStyle/>
                    <a:p>
                      <a:pPr algn="just"/>
                      <a:r>
                        <a:rPr lang="es-EC" sz="1800" b="0" kern="1200" dirty="0">
                          <a:solidFill>
                            <a:srgbClr val="002060"/>
                          </a:solidFill>
                          <a:latin typeface="+mn-lt"/>
                          <a:ea typeface="+mn-ea"/>
                          <a:cs typeface="+mn-cs"/>
                        </a:rPr>
                        <a:t>Técnico de Seguridad Industrial y Ambiente</a:t>
                      </a:r>
                    </a:p>
                  </a:txBody>
                  <a:tcPr anchor="ctr"/>
                </a:tc>
                <a:tc>
                  <a:txBody>
                    <a:bodyPr/>
                    <a:lstStyle/>
                    <a:p>
                      <a:pPr algn="ctr"/>
                      <a:r>
                        <a:rPr lang="es-EC" sz="1800" b="0" kern="1200" dirty="0">
                          <a:solidFill>
                            <a:srgbClr val="002060"/>
                          </a:solidFill>
                          <a:latin typeface="+mn-lt"/>
                          <a:ea typeface="+mn-ea"/>
                          <a:cs typeface="+mn-cs"/>
                        </a:rPr>
                        <a:t>2 meses</a:t>
                      </a:r>
                    </a:p>
                  </a:txBody>
                  <a:tcPr anchor="ctr"/>
                </a:tc>
                <a:extLst>
                  <a:ext uri="{0D108BD9-81ED-4DB2-BD59-A6C34878D82A}">
                    <a16:rowId xmlns:a16="http://schemas.microsoft.com/office/drawing/2014/main" val="1448388056"/>
                  </a:ext>
                </a:extLst>
              </a:tr>
              <a:tr h="370840">
                <a:tc>
                  <a:txBody>
                    <a:bodyPr/>
                    <a:lstStyle/>
                    <a:p>
                      <a:pPr algn="ctr"/>
                      <a:r>
                        <a:rPr lang="es-EC" sz="1800" b="0" kern="1200" dirty="0">
                          <a:solidFill>
                            <a:srgbClr val="002060"/>
                          </a:solidFill>
                          <a:latin typeface="+mn-lt"/>
                          <a:ea typeface="+mn-ea"/>
                          <a:cs typeface="+mn-cs"/>
                        </a:rPr>
                        <a:t>6</a:t>
                      </a:r>
                    </a:p>
                  </a:txBody>
                  <a:tcPr anchor="ctr"/>
                </a:tc>
                <a:tc>
                  <a:txBody>
                    <a:bodyPr/>
                    <a:lstStyle/>
                    <a:p>
                      <a:pPr algn="just"/>
                      <a:r>
                        <a:rPr lang="es-EC" sz="1800" b="0" kern="1200" dirty="0">
                          <a:solidFill>
                            <a:srgbClr val="002060"/>
                          </a:solidFill>
                          <a:latin typeface="+mn-lt"/>
                          <a:ea typeface="+mn-ea"/>
                          <a:cs typeface="+mn-cs"/>
                        </a:rPr>
                        <a:t>Generación de desechos sólidos y peligrosos</a:t>
                      </a:r>
                    </a:p>
                  </a:txBody>
                  <a:tcPr anchor="ctr"/>
                </a:tc>
                <a:tc>
                  <a:txBody>
                    <a:bodyPr/>
                    <a:lstStyle/>
                    <a:p>
                      <a:pPr algn="just"/>
                      <a:r>
                        <a:rPr lang="es-EC" sz="1800" b="0" kern="1200" dirty="0">
                          <a:solidFill>
                            <a:srgbClr val="002060"/>
                          </a:solidFill>
                          <a:latin typeface="+mn-lt"/>
                          <a:ea typeface="+mn-ea"/>
                          <a:cs typeface="+mn-cs"/>
                        </a:rPr>
                        <a:t>Técnico de Seguridad Industrial y Ambiente</a:t>
                      </a:r>
                    </a:p>
                  </a:txBody>
                  <a:tcPr anchor="ctr"/>
                </a:tc>
                <a:tc>
                  <a:txBody>
                    <a:bodyPr/>
                    <a:lstStyle/>
                    <a:p>
                      <a:pPr algn="ctr"/>
                      <a:r>
                        <a:rPr lang="es-EC" sz="1800" b="0" kern="1200" dirty="0">
                          <a:solidFill>
                            <a:srgbClr val="002060"/>
                          </a:solidFill>
                          <a:latin typeface="+mn-lt"/>
                          <a:ea typeface="+mn-ea"/>
                          <a:cs typeface="+mn-cs"/>
                        </a:rPr>
                        <a:t>6 meses</a:t>
                      </a:r>
                    </a:p>
                  </a:txBody>
                  <a:tcPr anchor="ctr"/>
                </a:tc>
                <a:extLst>
                  <a:ext uri="{0D108BD9-81ED-4DB2-BD59-A6C34878D82A}">
                    <a16:rowId xmlns:a16="http://schemas.microsoft.com/office/drawing/2014/main" val="4275625627"/>
                  </a:ext>
                </a:extLst>
              </a:tr>
            </a:tbl>
          </a:graphicData>
        </a:graphic>
      </p:graphicFrame>
    </p:spTree>
    <p:extLst>
      <p:ext uri="{BB962C8B-B14F-4D97-AF65-F5344CB8AC3E}">
        <p14:creationId xmlns:p14="http://schemas.microsoft.com/office/powerpoint/2010/main" val="194612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136318"/>
            <a:ext cx="8298180" cy="1077218"/>
          </a:xfrm>
          <a:prstGeom prst="rect">
            <a:avLst/>
          </a:prstGeom>
          <a:noFill/>
        </p:spPr>
        <p:txBody>
          <a:bodyPr wrap="square" rtlCol="0">
            <a:spAutoFit/>
          </a:bodyPr>
          <a:lstStyle/>
          <a:p>
            <a:pPr algn="just"/>
            <a:r>
              <a:rPr lang="es-EC" sz="2400" b="1" dirty="0">
                <a:solidFill>
                  <a:srgbClr val="002060"/>
                </a:solidFill>
              </a:rPr>
              <a:t>AUDITORÍA AMBIENTAL DE CUMPLIMIENTO AL PMA 15-BAE “PAQUISHA”</a:t>
            </a:r>
          </a:p>
          <a:p>
            <a:pPr algn="just"/>
            <a:endParaRPr lang="es-EC" sz="1400" b="1" dirty="0">
              <a:solidFill>
                <a:srgbClr val="002060"/>
              </a:solidFill>
            </a:endParaRPr>
          </a:p>
        </p:txBody>
      </p:sp>
      <p:sp>
        <p:nvSpPr>
          <p:cNvPr id="12" name="CuadroTexto 11">
            <a:extLst>
              <a:ext uri="{FF2B5EF4-FFF2-40B4-BE49-F238E27FC236}">
                <a16:creationId xmlns:a16="http://schemas.microsoft.com/office/drawing/2014/main" id="{D91B0416-580A-4D93-9B97-256F9FAAB9E5}"/>
              </a:ext>
            </a:extLst>
          </p:cNvPr>
          <p:cNvSpPr txBox="1"/>
          <p:nvPr/>
        </p:nvSpPr>
        <p:spPr>
          <a:xfrm>
            <a:off x="462844" y="914297"/>
            <a:ext cx="11819467" cy="8494633"/>
          </a:xfrm>
          <a:prstGeom prst="rect">
            <a:avLst/>
          </a:prstGeom>
          <a:noFill/>
        </p:spPr>
        <p:txBody>
          <a:bodyPr wrap="square" rtlCol="0">
            <a:spAutoFit/>
          </a:bodyPr>
          <a:lstStyle/>
          <a:p>
            <a:pPr algn="just"/>
            <a:r>
              <a:rPr lang="es-EC" sz="2400" b="1" u="sng" dirty="0">
                <a:solidFill>
                  <a:srgbClr val="002060"/>
                </a:solidFill>
              </a:rPr>
              <a:t>DESARROLLO DE LA AUDITORÍA:</a:t>
            </a:r>
            <a:endParaRPr lang="es-EC" sz="2400" b="1" dirty="0">
              <a:solidFill>
                <a:srgbClr val="002060"/>
              </a:solidFill>
            </a:endParaRPr>
          </a:p>
          <a:p>
            <a:pPr marL="457200" indent="-457200" algn="just">
              <a:buFont typeface="Wingdings" panose="05000000000000000000" pitchFamily="2" charset="2"/>
              <a:buChar char="ü"/>
            </a:pPr>
            <a:r>
              <a:rPr lang="en-US" b="1" dirty="0">
                <a:solidFill>
                  <a:srgbClr val="002060"/>
                </a:solidFill>
              </a:rPr>
              <a:t>F</a:t>
            </a:r>
            <a:r>
              <a:rPr lang="es-EC" b="1" dirty="0">
                <a:solidFill>
                  <a:srgbClr val="002060"/>
                </a:solidFill>
              </a:rPr>
              <a:t>ASE DE POS AUDITORÍA.-</a:t>
            </a:r>
          </a:p>
          <a:p>
            <a:pPr algn="just"/>
            <a:r>
              <a:rPr lang="es-EC" b="1" dirty="0">
                <a:solidFill>
                  <a:srgbClr val="002060"/>
                </a:solidFill>
              </a:rPr>
              <a:t>	</a:t>
            </a:r>
            <a:r>
              <a:rPr lang="es-EC" b="1" u="sng" dirty="0">
                <a:solidFill>
                  <a:srgbClr val="002060"/>
                </a:solidFill>
              </a:rPr>
              <a:t>Medidas Específicas de Aplicación</a:t>
            </a:r>
            <a:r>
              <a:rPr lang="es-EC" b="1" dirty="0">
                <a:solidFill>
                  <a:srgbClr val="002060"/>
                </a:solidFill>
              </a:rPr>
              <a:t>:- Aplicarán para remediar las </a:t>
            </a:r>
            <a:r>
              <a:rPr lang="es-EC" b="1" u="sng" dirty="0" err="1">
                <a:solidFill>
                  <a:srgbClr val="FF0000"/>
                </a:solidFill>
              </a:rPr>
              <a:t>nc</a:t>
            </a:r>
            <a:r>
              <a:rPr lang="es-EC" b="1" u="sng" dirty="0">
                <a:solidFill>
                  <a:srgbClr val="FF0000"/>
                </a:solidFill>
              </a:rPr>
              <a:t>-</a:t>
            </a:r>
            <a:r>
              <a:rPr lang="es-EC" b="1" dirty="0">
                <a:solidFill>
                  <a:srgbClr val="002060"/>
                </a:solidFill>
              </a:rPr>
              <a:t> y la totalidad de las </a:t>
            </a:r>
            <a:r>
              <a:rPr lang="es-EC" b="1" u="sng" dirty="0">
                <a:solidFill>
                  <a:srgbClr val="FF0000"/>
                </a:solidFill>
              </a:rPr>
              <a:t>Observaciones</a:t>
            </a:r>
            <a:r>
              <a:rPr lang="es-EC" b="1" dirty="0">
                <a:solidFill>
                  <a:srgbClr val="002060"/>
                </a:solidFill>
              </a:rPr>
              <a:t>.</a:t>
            </a:r>
          </a:p>
          <a:p>
            <a:pPr lvl="2" algn="just"/>
            <a:endParaRPr lang="es-EC" b="1" dirty="0">
              <a:solidFill>
                <a:srgbClr val="002060"/>
              </a:solidFill>
            </a:endParaRPr>
          </a:p>
          <a:p>
            <a:pPr lvl="2" algn="just"/>
            <a:endParaRPr lang="es-EC" b="1" dirty="0">
              <a:solidFill>
                <a:srgbClr val="002060"/>
              </a:solidFill>
            </a:endParaRPr>
          </a:p>
          <a:p>
            <a:pPr algn="just"/>
            <a:r>
              <a:rPr lang="es-EC" sz="2000" b="1" dirty="0">
                <a:solidFill>
                  <a:srgbClr val="002060"/>
                </a:solidFill>
              </a:rPr>
              <a:t>	</a:t>
            </a:r>
          </a:p>
          <a:p>
            <a:pPr algn="just"/>
            <a:endParaRPr lang="es-EC" sz="2000" b="1" dirty="0">
              <a:solidFill>
                <a:srgbClr val="002060"/>
              </a:solidFill>
            </a:endParaRPr>
          </a:p>
          <a:p>
            <a:pPr algn="just"/>
            <a:r>
              <a:rPr lang="es-EC" sz="2000" b="1" dirty="0">
                <a:solidFill>
                  <a:srgbClr val="002060"/>
                </a:solidFill>
              </a:rPr>
              <a:t>	</a:t>
            </a:r>
          </a:p>
          <a:p>
            <a:pPr marL="457200" indent="-457200" algn="just">
              <a:buFont typeface="Wingdings" panose="05000000000000000000" pitchFamily="2" charset="2"/>
              <a:buChar char="ü"/>
            </a:pPr>
            <a:endParaRPr lang="es-EC" sz="2000" b="1" u="sng" dirty="0">
              <a:solidFill>
                <a:srgbClr val="002060"/>
              </a:solidFill>
            </a:endParaRPr>
          </a:p>
          <a:p>
            <a:pPr algn="just"/>
            <a:r>
              <a:rPr lang="es-EC" sz="2800" b="1" dirty="0">
                <a:solidFill>
                  <a:srgbClr val="002060"/>
                </a:solidFill>
              </a:rPr>
              <a:t>	</a:t>
            </a:r>
            <a:endParaRPr lang="es-EC"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1400" b="1" dirty="0">
              <a:solidFill>
                <a:srgbClr val="002060"/>
              </a:solidFill>
            </a:endParaRPr>
          </a:p>
          <a:p>
            <a:pPr algn="just"/>
            <a:r>
              <a:rPr lang="es-EC" sz="1400" b="1" dirty="0">
                <a:solidFill>
                  <a:srgbClr val="002060"/>
                </a:solidFill>
              </a:rPr>
              <a:t>	</a:t>
            </a:r>
            <a:endParaRPr lang="es-EC" sz="2800" b="1" dirty="0">
              <a:solidFill>
                <a:srgbClr val="002060"/>
              </a:solidFill>
            </a:endParaRPr>
          </a:p>
          <a:p>
            <a:pPr algn="just"/>
            <a:r>
              <a:rPr lang="es-EC" sz="3200" b="1" dirty="0">
                <a:solidFill>
                  <a:srgbClr val="002060"/>
                </a:solidFill>
              </a:rPr>
              <a:t>	</a:t>
            </a:r>
            <a:r>
              <a:rPr lang="es-EC" b="1" dirty="0">
                <a:solidFill>
                  <a:srgbClr val="002060"/>
                </a:solidFill>
              </a:rPr>
              <a:t>	</a:t>
            </a:r>
          </a:p>
          <a:p>
            <a:pPr algn="just"/>
            <a:endParaRPr lang="es-EC" b="1" dirty="0">
              <a:solidFill>
                <a:srgbClr val="002060"/>
              </a:solidFill>
            </a:endParaRPr>
          </a:p>
          <a:p>
            <a:pPr algn="just"/>
            <a:r>
              <a:rPr lang="es-EC" b="1" dirty="0">
                <a:solidFill>
                  <a:srgbClr val="002060"/>
                </a:solidFill>
              </a:rPr>
              <a:t>	</a:t>
            </a: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algn="just"/>
            <a:endParaRPr lang="es-EC" sz="3200" b="1" dirty="0">
              <a:solidFill>
                <a:srgbClr val="002060"/>
              </a:solidFill>
            </a:endParaRPr>
          </a:p>
        </p:txBody>
      </p:sp>
      <p:graphicFrame>
        <p:nvGraphicFramePr>
          <p:cNvPr id="5" name="Tabla 4">
            <a:extLst>
              <a:ext uri="{FF2B5EF4-FFF2-40B4-BE49-F238E27FC236}">
                <a16:creationId xmlns:a16="http://schemas.microsoft.com/office/drawing/2014/main" id="{82A064CD-6C98-4D0A-BA26-1A7C56C8ABDA}"/>
              </a:ext>
            </a:extLst>
          </p:cNvPr>
          <p:cNvGraphicFramePr>
            <a:graphicFrameLocks noGrp="1"/>
          </p:cNvGraphicFramePr>
          <p:nvPr>
            <p:extLst>
              <p:ext uri="{D42A27DB-BD31-4B8C-83A1-F6EECF244321}">
                <p14:modId xmlns:p14="http://schemas.microsoft.com/office/powerpoint/2010/main" val="3814845387"/>
              </p:ext>
            </p:extLst>
          </p:nvPr>
        </p:nvGraphicFramePr>
        <p:xfrm>
          <a:off x="1456266" y="2048810"/>
          <a:ext cx="10577688" cy="4582160"/>
        </p:xfrm>
        <a:graphic>
          <a:graphicData uri="http://schemas.openxmlformats.org/drawingml/2006/table">
            <a:tbl>
              <a:tblPr firstRow="1" bandRow="1">
                <a:tableStyleId>{5C22544A-7EE6-4342-B048-85BDC9FD1C3A}</a:tableStyleId>
              </a:tblPr>
              <a:tblGrid>
                <a:gridCol w="688623">
                  <a:extLst>
                    <a:ext uri="{9D8B030D-6E8A-4147-A177-3AD203B41FA5}">
                      <a16:colId xmlns:a16="http://schemas.microsoft.com/office/drawing/2014/main" val="2685016336"/>
                    </a:ext>
                  </a:extLst>
                </a:gridCol>
                <a:gridCol w="4600221">
                  <a:extLst>
                    <a:ext uri="{9D8B030D-6E8A-4147-A177-3AD203B41FA5}">
                      <a16:colId xmlns:a16="http://schemas.microsoft.com/office/drawing/2014/main" val="3334263084"/>
                    </a:ext>
                  </a:extLst>
                </a:gridCol>
                <a:gridCol w="3990623">
                  <a:extLst>
                    <a:ext uri="{9D8B030D-6E8A-4147-A177-3AD203B41FA5}">
                      <a16:colId xmlns:a16="http://schemas.microsoft.com/office/drawing/2014/main" val="564053691"/>
                    </a:ext>
                  </a:extLst>
                </a:gridCol>
                <a:gridCol w="1298221">
                  <a:extLst>
                    <a:ext uri="{9D8B030D-6E8A-4147-A177-3AD203B41FA5}">
                      <a16:colId xmlns:a16="http://schemas.microsoft.com/office/drawing/2014/main" val="743670854"/>
                    </a:ext>
                  </a:extLst>
                </a:gridCol>
              </a:tblGrid>
              <a:tr h="370840">
                <a:tc>
                  <a:txBody>
                    <a:bodyPr/>
                    <a:lstStyle/>
                    <a:p>
                      <a:pPr algn="ctr"/>
                      <a:r>
                        <a:rPr lang="es-EC" sz="1800" b="1" kern="1200" dirty="0">
                          <a:solidFill>
                            <a:srgbClr val="002060"/>
                          </a:solidFill>
                          <a:latin typeface="+mn-lt"/>
                          <a:ea typeface="+mn-ea"/>
                          <a:cs typeface="+mn-cs"/>
                        </a:rPr>
                        <a:t>ORD</a:t>
                      </a:r>
                    </a:p>
                  </a:txBody>
                  <a:tcPr anchor="ctr"/>
                </a:tc>
                <a:tc>
                  <a:txBody>
                    <a:bodyPr/>
                    <a:lstStyle/>
                    <a:p>
                      <a:pPr algn="ctr"/>
                      <a:r>
                        <a:rPr lang="es-EC" sz="1800" b="1" kern="1200" dirty="0">
                          <a:solidFill>
                            <a:srgbClr val="002060"/>
                          </a:solidFill>
                          <a:latin typeface="+mn-lt"/>
                          <a:ea typeface="+mn-ea"/>
                          <a:cs typeface="+mn-cs"/>
                        </a:rPr>
                        <a:t>MEDIDA</a:t>
                      </a:r>
                    </a:p>
                  </a:txBody>
                  <a:tcPr anchor="ctr"/>
                </a:tc>
                <a:tc>
                  <a:txBody>
                    <a:bodyPr/>
                    <a:lstStyle/>
                    <a:p>
                      <a:pPr algn="ctr"/>
                      <a:r>
                        <a:rPr lang="es-EC" sz="1800" b="1" kern="1200" dirty="0">
                          <a:solidFill>
                            <a:srgbClr val="002060"/>
                          </a:solidFill>
                          <a:latin typeface="+mn-lt"/>
                          <a:ea typeface="+mn-ea"/>
                          <a:cs typeface="+mn-cs"/>
                        </a:rPr>
                        <a:t>RESPONSABLE </a:t>
                      </a:r>
                    </a:p>
                  </a:txBody>
                  <a:tcPr anchor="ctr"/>
                </a:tc>
                <a:tc>
                  <a:txBody>
                    <a:bodyPr/>
                    <a:lstStyle/>
                    <a:p>
                      <a:pPr algn="ctr"/>
                      <a:r>
                        <a:rPr lang="es-EC" sz="1800" b="1" kern="1200" dirty="0">
                          <a:solidFill>
                            <a:srgbClr val="002060"/>
                          </a:solidFill>
                          <a:latin typeface="+mn-lt"/>
                          <a:ea typeface="+mn-ea"/>
                          <a:cs typeface="+mn-cs"/>
                        </a:rPr>
                        <a:t>PLAZO</a:t>
                      </a:r>
                    </a:p>
                  </a:txBody>
                  <a:tcPr anchor="ctr"/>
                </a:tc>
                <a:extLst>
                  <a:ext uri="{0D108BD9-81ED-4DB2-BD59-A6C34878D82A}">
                    <a16:rowId xmlns:a16="http://schemas.microsoft.com/office/drawing/2014/main" val="2041632563"/>
                  </a:ext>
                </a:extLst>
              </a:tr>
              <a:tr h="370840">
                <a:tc>
                  <a:txBody>
                    <a:bodyPr/>
                    <a:lstStyle/>
                    <a:p>
                      <a:pPr algn="ctr"/>
                      <a:r>
                        <a:rPr lang="es-EC" sz="1800" b="0" kern="1200" dirty="0">
                          <a:solidFill>
                            <a:srgbClr val="002060"/>
                          </a:solidFill>
                          <a:latin typeface="+mn-lt"/>
                          <a:ea typeface="+mn-ea"/>
                          <a:cs typeface="+mn-cs"/>
                        </a:rPr>
                        <a:t>7</a:t>
                      </a:r>
                    </a:p>
                  </a:txBody>
                  <a:tcPr anchor="ctr"/>
                </a:tc>
                <a:tc>
                  <a:txBody>
                    <a:bodyPr/>
                    <a:lstStyle/>
                    <a:p>
                      <a:pPr algn="just"/>
                      <a:r>
                        <a:rPr lang="es-EC" sz="1800" b="0" kern="1200" dirty="0">
                          <a:solidFill>
                            <a:srgbClr val="002060"/>
                          </a:solidFill>
                          <a:latin typeface="+mn-lt"/>
                          <a:ea typeface="+mn-ea"/>
                          <a:cs typeface="+mn-cs"/>
                        </a:rPr>
                        <a:t>Limpieza y mantenimiento</a:t>
                      </a:r>
                    </a:p>
                  </a:txBody>
                  <a:tcPr anchor="ctr"/>
                </a:tc>
                <a:tc>
                  <a:txBody>
                    <a:bodyPr/>
                    <a:lstStyle/>
                    <a:p>
                      <a:pPr algn="just"/>
                      <a:r>
                        <a:rPr lang="es-EC" sz="1800" b="0" kern="1200" dirty="0">
                          <a:solidFill>
                            <a:srgbClr val="002060"/>
                          </a:solidFill>
                          <a:latin typeface="+mn-lt"/>
                          <a:ea typeface="+mn-ea"/>
                          <a:cs typeface="+mn-cs"/>
                        </a:rPr>
                        <a:t>Encargado </a:t>
                      </a:r>
                      <a:r>
                        <a:rPr lang="es-EC" sz="1800" b="0" kern="1200">
                          <a:solidFill>
                            <a:srgbClr val="002060"/>
                          </a:solidFill>
                          <a:latin typeface="+mn-lt"/>
                          <a:ea typeface="+mn-ea"/>
                          <a:cs typeface="+mn-cs"/>
                        </a:rPr>
                        <a:t>de mantenimiento </a:t>
                      </a:r>
                      <a:r>
                        <a:rPr lang="es-EC" sz="1800" b="0" kern="1200" dirty="0">
                          <a:solidFill>
                            <a:srgbClr val="002060"/>
                          </a:solidFill>
                          <a:latin typeface="+mn-lt"/>
                          <a:ea typeface="+mn-ea"/>
                          <a:cs typeface="+mn-cs"/>
                        </a:rPr>
                        <a:t>15-BAE “PAQUISHA”</a:t>
                      </a:r>
                    </a:p>
                  </a:txBody>
                  <a:tcPr anchor="ctr"/>
                </a:tc>
                <a:tc>
                  <a:txBody>
                    <a:bodyPr/>
                    <a:lstStyle/>
                    <a:p>
                      <a:pPr algn="ctr"/>
                      <a:r>
                        <a:rPr lang="es-EC" sz="1800" b="0" kern="1200" dirty="0">
                          <a:solidFill>
                            <a:srgbClr val="002060"/>
                          </a:solidFill>
                          <a:latin typeface="+mn-lt"/>
                          <a:ea typeface="+mn-ea"/>
                          <a:cs typeface="+mn-cs"/>
                        </a:rPr>
                        <a:t>1 mes</a:t>
                      </a:r>
                    </a:p>
                  </a:txBody>
                  <a:tcPr anchor="ctr"/>
                </a:tc>
                <a:extLst>
                  <a:ext uri="{0D108BD9-81ED-4DB2-BD59-A6C34878D82A}">
                    <a16:rowId xmlns:a16="http://schemas.microsoft.com/office/drawing/2014/main" val="1142777645"/>
                  </a:ext>
                </a:extLst>
              </a:tr>
              <a:tr h="370840">
                <a:tc>
                  <a:txBody>
                    <a:bodyPr/>
                    <a:lstStyle/>
                    <a:p>
                      <a:pPr algn="ctr"/>
                      <a:r>
                        <a:rPr lang="es-EC" sz="1800" b="0" kern="1200" dirty="0">
                          <a:solidFill>
                            <a:srgbClr val="002060"/>
                          </a:solidFill>
                          <a:latin typeface="+mn-lt"/>
                          <a:ea typeface="+mn-ea"/>
                          <a:cs typeface="+mn-cs"/>
                        </a:rPr>
                        <a:t>8</a:t>
                      </a:r>
                    </a:p>
                  </a:txBody>
                  <a:tcPr anchor="ctr"/>
                </a:tc>
                <a:tc>
                  <a:txBody>
                    <a:bodyPr/>
                    <a:lstStyle/>
                    <a:p>
                      <a:pPr algn="just"/>
                      <a:r>
                        <a:rPr lang="es-EC" sz="1800" b="0" kern="1200" dirty="0">
                          <a:solidFill>
                            <a:srgbClr val="002060"/>
                          </a:solidFill>
                          <a:latin typeface="+mn-lt"/>
                          <a:ea typeface="+mn-ea"/>
                          <a:cs typeface="+mn-cs"/>
                        </a:rPr>
                        <a:t>Fallas de operación de equipos y vehículos (Terrestres y aéreos)</a:t>
                      </a:r>
                    </a:p>
                  </a:txBody>
                  <a:tcPr anchor="ctr"/>
                </a:tc>
                <a:tc>
                  <a:txBody>
                    <a:bodyPr/>
                    <a:lstStyle/>
                    <a:p>
                      <a:pPr algn="just"/>
                      <a:r>
                        <a:rPr lang="es-EC" sz="1800" b="0" kern="1200" dirty="0">
                          <a:solidFill>
                            <a:srgbClr val="002060"/>
                          </a:solidFill>
                          <a:latin typeface="+mn-lt"/>
                          <a:ea typeface="+mn-ea"/>
                          <a:cs typeface="+mn-cs"/>
                        </a:rPr>
                        <a:t>Encargado de vehículos 15-BAE “PAQUISHA”</a:t>
                      </a:r>
                    </a:p>
                  </a:txBody>
                  <a:tcPr anchor="ctr"/>
                </a:tc>
                <a:tc>
                  <a:txBody>
                    <a:bodyPr/>
                    <a:lstStyle/>
                    <a:p>
                      <a:pPr algn="ctr"/>
                      <a:r>
                        <a:rPr lang="es-EC" sz="1800" b="0" kern="1200" dirty="0">
                          <a:solidFill>
                            <a:srgbClr val="002060"/>
                          </a:solidFill>
                          <a:latin typeface="+mn-lt"/>
                          <a:ea typeface="+mn-ea"/>
                          <a:cs typeface="+mn-cs"/>
                        </a:rPr>
                        <a:t>1 mes</a:t>
                      </a:r>
                    </a:p>
                  </a:txBody>
                  <a:tcPr anchor="ctr"/>
                </a:tc>
                <a:extLst>
                  <a:ext uri="{0D108BD9-81ED-4DB2-BD59-A6C34878D82A}">
                    <a16:rowId xmlns:a16="http://schemas.microsoft.com/office/drawing/2014/main" val="2258363762"/>
                  </a:ext>
                </a:extLst>
              </a:tr>
              <a:tr h="370840">
                <a:tc>
                  <a:txBody>
                    <a:bodyPr/>
                    <a:lstStyle/>
                    <a:p>
                      <a:pPr algn="ctr"/>
                      <a:r>
                        <a:rPr lang="es-EC" sz="1800" b="0" kern="1200" dirty="0">
                          <a:solidFill>
                            <a:srgbClr val="002060"/>
                          </a:solidFill>
                          <a:latin typeface="+mn-lt"/>
                          <a:ea typeface="+mn-ea"/>
                          <a:cs typeface="+mn-cs"/>
                        </a:rPr>
                        <a:t>9</a:t>
                      </a:r>
                    </a:p>
                  </a:txBody>
                  <a:tcPr anchor="ctr"/>
                </a:tc>
                <a:tc>
                  <a:txBody>
                    <a:bodyPr/>
                    <a:lstStyle/>
                    <a:p>
                      <a:pPr algn="just"/>
                      <a:r>
                        <a:rPr lang="es-EC" sz="1800" b="0" kern="1200" dirty="0">
                          <a:solidFill>
                            <a:srgbClr val="002060"/>
                          </a:solidFill>
                          <a:latin typeface="+mn-lt"/>
                          <a:ea typeface="+mn-ea"/>
                          <a:cs typeface="+mn-cs"/>
                        </a:rPr>
                        <a:t>Manejo de productos químicos y combustibles</a:t>
                      </a:r>
                    </a:p>
                  </a:txBody>
                  <a:tcPr anchor="ctr"/>
                </a:tc>
                <a:tc>
                  <a:txBody>
                    <a:bodyPr/>
                    <a:lstStyle/>
                    <a:p>
                      <a:pPr algn="just"/>
                      <a:r>
                        <a:rPr lang="es-EC" sz="1800" b="0" kern="1200" dirty="0">
                          <a:solidFill>
                            <a:srgbClr val="002060"/>
                          </a:solidFill>
                          <a:latin typeface="+mn-lt"/>
                          <a:ea typeface="+mn-ea"/>
                          <a:cs typeface="+mn-cs"/>
                        </a:rPr>
                        <a:t>Técnico de Seguridad Industrial y Ambiente</a:t>
                      </a:r>
                    </a:p>
                  </a:txBody>
                  <a:tcPr anchor="ctr"/>
                </a:tc>
                <a:tc>
                  <a:txBody>
                    <a:bodyPr/>
                    <a:lstStyle/>
                    <a:p>
                      <a:pPr algn="ctr"/>
                      <a:r>
                        <a:rPr lang="es-EC" sz="1800" b="0" kern="1200" dirty="0">
                          <a:solidFill>
                            <a:srgbClr val="002060"/>
                          </a:solidFill>
                          <a:latin typeface="+mn-lt"/>
                          <a:ea typeface="+mn-ea"/>
                          <a:cs typeface="+mn-cs"/>
                        </a:rPr>
                        <a:t>2 meses</a:t>
                      </a:r>
                    </a:p>
                  </a:txBody>
                  <a:tcPr anchor="ctr"/>
                </a:tc>
                <a:extLst>
                  <a:ext uri="{0D108BD9-81ED-4DB2-BD59-A6C34878D82A}">
                    <a16:rowId xmlns:a16="http://schemas.microsoft.com/office/drawing/2014/main" val="1673210695"/>
                  </a:ext>
                </a:extLst>
              </a:tr>
              <a:tr h="370840">
                <a:tc>
                  <a:txBody>
                    <a:bodyPr/>
                    <a:lstStyle/>
                    <a:p>
                      <a:pPr algn="ctr"/>
                      <a:r>
                        <a:rPr lang="es-EC" sz="1800" b="0" kern="1200" dirty="0">
                          <a:solidFill>
                            <a:srgbClr val="002060"/>
                          </a:solidFill>
                          <a:latin typeface="+mn-lt"/>
                          <a:ea typeface="+mn-ea"/>
                          <a:cs typeface="+mn-cs"/>
                        </a:rPr>
                        <a:t>10</a:t>
                      </a:r>
                    </a:p>
                  </a:txBody>
                  <a:tcPr anchor="ctr"/>
                </a:tc>
                <a:tc>
                  <a:txBody>
                    <a:bodyPr/>
                    <a:lstStyle/>
                    <a:p>
                      <a:pPr algn="just"/>
                      <a:r>
                        <a:rPr lang="es-EC" sz="1800" b="0" kern="1200" dirty="0">
                          <a:solidFill>
                            <a:srgbClr val="002060"/>
                          </a:solidFill>
                          <a:latin typeface="+mn-lt"/>
                          <a:ea typeface="+mn-ea"/>
                          <a:cs typeface="+mn-cs"/>
                        </a:rPr>
                        <a:t>Incumplimiento de procedimientos internos</a:t>
                      </a:r>
                    </a:p>
                  </a:txBody>
                  <a:tcPr anchor="ctr"/>
                </a:tc>
                <a:tc>
                  <a:txBody>
                    <a:bodyPr/>
                    <a:lstStyle/>
                    <a:p>
                      <a:pPr algn="just"/>
                      <a:r>
                        <a:rPr lang="es-EC" sz="1800" b="0" kern="1200" dirty="0">
                          <a:solidFill>
                            <a:srgbClr val="002060"/>
                          </a:solidFill>
                          <a:latin typeface="+mn-lt"/>
                          <a:ea typeface="+mn-ea"/>
                          <a:cs typeface="+mn-cs"/>
                        </a:rPr>
                        <a:t>Técnico de Seguridad Industrial y Ambiente</a:t>
                      </a:r>
                    </a:p>
                  </a:txBody>
                  <a:tcPr anchor="ctr"/>
                </a:tc>
                <a:tc>
                  <a:txBody>
                    <a:bodyPr/>
                    <a:lstStyle/>
                    <a:p>
                      <a:pPr algn="ctr"/>
                      <a:r>
                        <a:rPr lang="es-EC" sz="1800" b="0" kern="1200" dirty="0">
                          <a:solidFill>
                            <a:srgbClr val="002060"/>
                          </a:solidFill>
                          <a:latin typeface="+mn-lt"/>
                          <a:ea typeface="+mn-ea"/>
                          <a:cs typeface="+mn-cs"/>
                        </a:rPr>
                        <a:t>1 mes</a:t>
                      </a:r>
                    </a:p>
                  </a:txBody>
                  <a:tcPr anchor="ctr"/>
                </a:tc>
                <a:extLst>
                  <a:ext uri="{0D108BD9-81ED-4DB2-BD59-A6C34878D82A}">
                    <a16:rowId xmlns:a16="http://schemas.microsoft.com/office/drawing/2014/main" val="2720522225"/>
                  </a:ext>
                </a:extLst>
              </a:tr>
              <a:tr h="370840">
                <a:tc>
                  <a:txBody>
                    <a:bodyPr/>
                    <a:lstStyle/>
                    <a:p>
                      <a:pPr algn="ctr"/>
                      <a:r>
                        <a:rPr lang="es-EC" sz="1800" b="0" kern="1200" dirty="0">
                          <a:solidFill>
                            <a:srgbClr val="002060"/>
                          </a:solidFill>
                          <a:latin typeface="+mn-lt"/>
                          <a:ea typeface="+mn-ea"/>
                          <a:cs typeface="+mn-cs"/>
                        </a:rPr>
                        <a:t>11</a:t>
                      </a:r>
                    </a:p>
                  </a:txBody>
                  <a:tcPr anchor="ctr"/>
                </a:tc>
                <a:tc>
                  <a:txBody>
                    <a:bodyPr/>
                    <a:lstStyle/>
                    <a:p>
                      <a:pPr algn="just"/>
                      <a:r>
                        <a:rPr lang="es-EC" sz="1800" b="0" kern="1200" dirty="0">
                          <a:solidFill>
                            <a:srgbClr val="002060"/>
                          </a:solidFill>
                          <a:latin typeface="+mn-lt"/>
                          <a:ea typeface="+mn-ea"/>
                          <a:cs typeface="+mn-cs"/>
                        </a:rPr>
                        <a:t>Plan de seguridad industrial</a:t>
                      </a:r>
                    </a:p>
                  </a:txBody>
                  <a:tcPr anchor="ctr"/>
                </a:tc>
                <a:tc>
                  <a:txBody>
                    <a:bodyPr/>
                    <a:lstStyle/>
                    <a:p>
                      <a:pPr algn="just"/>
                      <a:r>
                        <a:rPr lang="es-EC" sz="1800" b="0" kern="1200" dirty="0">
                          <a:solidFill>
                            <a:srgbClr val="002060"/>
                          </a:solidFill>
                          <a:latin typeface="+mn-lt"/>
                          <a:ea typeface="+mn-ea"/>
                          <a:cs typeface="+mn-cs"/>
                        </a:rPr>
                        <a:t>Técnico de Seguridad Industrial y Ambiente</a:t>
                      </a:r>
                    </a:p>
                  </a:txBody>
                  <a:tcPr anchor="ctr"/>
                </a:tc>
                <a:tc>
                  <a:txBody>
                    <a:bodyPr/>
                    <a:lstStyle/>
                    <a:p>
                      <a:pPr algn="ctr"/>
                      <a:r>
                        <a:rPr lang="es-EC" sz="1800" b="0" kern="1200" dirty="0">
                          <a:solidFill>
                            <a:srgbClr val="002060"/>
                          </a:solidFill>
                          <a:latin typeface="+mn-lt"/>
                          <a:ea typeface="+mn-ea"/>
                          <a:cs typeface="+mn-cs"/>
                        </a:rPr>
                        <a:t>6 meses</a:t>
                      </a:r>
                    </a:p>
                  </a:txBody>
                  <a:tcPr anchor="ctr"/>
                </a:tc>
                <a:extLst>
                  <a:ext uri="{0D108BD9-81ED-4DB2-BD59-A6C34878D82A}">
                    <a16:rowId xmlns:a16="http://schemas.microsoft.com/office/drawing/2014/main" val="1448388056"/>
                  </a:ext>
                </a:extLst>
              </a:tr>
              <a:tr h="370840">
                <a:tc>
                  <a:txBody>
                    <a:bodyPr/>
                    <a:lstStyle/>
                    <a:p>
                      <a:pPr algn="ctr"/>
                      <a:r>
                        <a:rPr lang="es-EC" sz="1800" b="0" kern="1200" dirty="0">
                          <a:solidFill>
                            <a:srgbClr val="002060"/>
                          </a:solidFill>
                          <a:latin typeface="+mn-lt"/>
                          <a:ea typeface="+mn-ea"/>
                          <a:cs typeface="+mn-cs"/>
                        </a:rPr>
                        <a:t>12</a:t>
                      </a:r>
                    </a:p>
                  </a:txBody>
                  <a:tcPr anchor="ctr"/>
                </a:tc>
                <a:tc>
                  <a:txBody>
                    <a:bodyPr/>
                    <a:lstStyle/>
                    <a:p>
                      <a:pPr algn="just"/>
                      <a:r>
                        <a:rPr lang="es-EC" sz="1800" b="0" kern="1200" dirty="0">
                          <a:solidFill>
                            <a:srgbClr val="002060"/>
                          </a:solidFill>
                          <a:latin typeface="+mn-lt"/>
                          <a:ea typeface="+mn-ea"/>
                          <a:cs typeface="+mn-cs"/>
                        </a:rPr>
                        <a:t>Plan de relaciones comunitarias</a:t>
                      </a:r>
                    </a:p>
                  </a:txBody>
                  <a:tcPr anchor="ctr"/>
                </a:tc>
                <a:tc>
                  <a:txBody>
                    <a:bodyPr/>
                    <a:lstStyle/>
                    <a:p>
                      <a:pPr algn="just"/>
                      <a:r>
                        <a:rPr lang="es-EC" sz="1800" b="0" kern="1200" dirty="0">
                          <a:solidFill>
                            <a:srgbClr val="002060"/>
                          </a:solidFill>
                          <a:latin typeface="+mn-lt"/>
                          <a:ea typeface="+mn-ea"/>
                          <a:cs typeface="+mn-cs"/>
                        </a:rPr>
                        <a:t>CEM 15-BAE “PAQUISHA”</a:t>
                      </a:r>
                    </a:p>
                  </a:txBody>
                  <a:tcPr anchor="ctr"/>
                </a:tc>
                <a:tc>
                  <a:txBody>
                    <a:bodyPr/>
                    <a:lstStyle/>
                    <a:p>
                      <a:pPr algn="ctr"/>
                      <a:r>
                        <a:rPr lang="es-EC" sz="1800" b="0" kern="1200" dirty="0">
                          <a:solidFill>
                            <a:srgbClr val="002060"/>
                          </a:solidFill>
                          <a:latin typeface="+mn-lt"/>
                          <a:ea typeface="+mn-ea"/>
                          <a:cs typeface="+mn-cs"/>
                        </a:rPr>
                        <a:t>3 meses</a:t>
                      </a:r>
                    </a:p>
                  </a:txBody>
                  <a:tcPr anchor="ctr"/>
                </a:tc>
                <a:extLst>
                  <a:ext uri="{0D108BD9-81ED-4DB2-BD59-A6C34878D82A}">
                    <a16:rowId xmlns:a16="http://schemas.microsoft.com/office/drawing/2014/main" val="4275625627"/>
                  </a:ext>
                </a:extLst>
              </a:tr>
              <a:tr h="370840">
                <a:tc>
                  <a:txBody>
                    <a:bodyPr/>
                    <a:lstStyle/>
                    <a:p>
                      <a:pPr algn="ctr"/>
                      <a:r>
                        <a:rPr lang="es-EC" sz="1800" b="0" kern="1200" dirty="0">
                          <a:solidFill>
                            <a:srgbClr val="002060"/>
                          </a:solidFill>
                          <a:latin typeface="+mn-lt"/>
                          <a:ea typeface="+mn-ea"/>
                          <a:cs typeface="+mn-cs"/>
                        </a:rPr>
                        <a:t>13</a:t>
                      </a:r>
                    </a:p>
                  </a:txBody>
                  <a:tcPr anchor="ctr"/>
                </a:tc>
                <a:tc>
                  <a:txBody>
                    <a:bodyPr/>
                    <a:lstStyle/>
                    <a:p>
                      <a:pPr algn="just"/>
                      <a:r>
                        <a:rPr lang="es-EC" sz="1800" b="0" kern="1200" dirty="0">
                          <a:solidFill>
                            <a:srgbClr val="002060"/>
                          </a:solidFill>
                          <a:latin typeface="+mn-lt"/>
                          <a:ea typeface="+mn-ea"/>
                          <a:cs typeface="+mn-cs"/>
                        </a:rPr>
                        <a:t>Planes de Capacitación</a:t>
                      </a:r>
                    </a:p>
                  </a:txBody>
                  <a:tcPr anchor="ctr"/>
                </a:tc>
                <a:tc>
                  <a:txBody>
                    <a:bodyPr/>
                    <a:lstStyle/>
                    <a:p>
                      <a:pPr algn="just"/>
                      <a:r>
                        <a:rPr lang="es-EC" sz="1800" b="0" kern="1200" dirty="0">
                          <a:solidFill>
                            <a:srgbClr val="002060"/>
                          </a:solidFill>
                          <a:latin typeface="+mn-lt"/>
                          <a:ea typeface="+mn-ea"/>
                          <a:cs typeface="+mn-cs"/>
                        </a:rPr>
                        <a:t>Técnico de Seguridad Industrial y Ambiente</a:t>
                      </a:r>
                    </a:p>
                  </a:txBody>
                  <a:tcPr anchor="ctr"/>
                </a:tc>
                <a:tc>
                  <a:txBody>
                    <a:bodyPr/>
                    <a:lstStyle/>
                    <a:p>
                      <a:pPr algn="ctr"/>
                      <a:r>
                        <a:rPr lang="es-EC" sz="1800" b="0" kern="1200" dirty="0">
                          <a:solidFill>
                            <a:srgbClr val="002060"/>
                          </a:solidFill>
                          <a:latin typeface="+mn-lt"/>
                          <a:ea typeface="+mn-ea"/>
                          <a:cs typeface="+mn-cs"/>
                        </a:rPr>
                        <a:t>1 mes</a:t>
                      </a:r>
                    </a:p>
                    <a:p>
                      <a:pPr algn="ctr"/>
                      <a:r>
                        <a:rPr lang="es-EC" sz="1800" b="0" kern="1200" dirty="0">
                          <a:solidFill>
                            <a:srgbClr val="002060"/>
                          </a:solidFill>
                          <a:latin typeface="+mn-lt"/>
                          <a:ea typeface="+mn-ea"/>
                          <a:cs typeface="+mn-cs"/>
                        </a:rPr>
                        <a:t>12 meses</a:t>
                      </a:r>
                    </a:p>
                  </a:txBody>
                  <a:tcPr anchor="ctr"/>
                </a:tc>
                <a:extLst>
                  <a:ext uri="{0D108BD9-81ED-4DB2-BD59-A6C34878D82A}">
                    <a16:rowId xmlns:a16="http://schemas.microsoft.com/office/drawing/2014/main" val="664242824"/>
                  </a:ext>
                </a:extLst>
              </a:tr>
            </a:tbl>
          </a:graphicData>
        </a:graphic>
      </p:graphicFrame>
    </p:spTree>
    <p:extLst>
      <p:ext uri="{BB962C8B-B14F-4D97-AF65-F5344CB8AC3E}">
        <p14:creationId xmlns:p14="http://schemas.microsoft.com/office/powerpoint/2010/main" val="254132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136318"/>
            <a:ext cx="8298180" cy="1077218"/>
          </a:xfrm>
          <a:prstGeom prst="rect">
            <a:avLst/>
          </a:prstGeom>
          <a:noFill/>
        </p:spPr>
        <p:txBody>
          <a:bodyPr wrap="square" rtlCol="0">
            <a:spAutoFit/>
          </a:bodyPr>
          <a:lstStyle/>
          <a:p>
            <a:pPr algn="just"/>
            <a:r>
              <a:rPr lang="es-EC" sz="2400" b="1" dirty="0">
                <a:solidFill>
                  <a:srgbClr val="002060"/>
                </a:solidFill>
              </a:rPr>
              <a:t>AUDITORÍA AMBIENTAL DE CUMPLIMIENTO AL PMA 15-BAE “PAQUISHA”</a:t>
            </a:r>
          </a:p>
          <a:p>
            <a:pPr algn="just"/>
            <a:endParaRPr lang="es-EC" sz="1400" b="1" dirty="0">
              <a:solidFill>
                <a:srgbClr val="002060"/>
              </a:solidFill>
            </a:endParaRPr>
          </a:p>
        </p:txBody>
      </p:sp>
      <p:sp>
        <p:nvSpPr>
          <p:cNvPr id="12" name="CuadroTexto 11">
            <a:extLst>
              <a:ext uri="{FF2B5EF4-FFF2-40B4-BE49-F238E27FC236}">
                <a16:creationId xmlns:a16="http://schemas.microsoft.com/office/drawing/2014/main" id="{D91B0416-580A-4D93-9B97-256F9FAAB9E5}"/>
              </a:ext>
            </a:extLst>
          </p:cNvPr>
          <p:cNvSpPr txBox="1"/>
          <p:nvPr/>
        </p:nvSpPr>
        <p:spPr>
          <a:xfrm>
            <a:off x="462844" y="914297"/>
            <a:ext cx="11819467" cy="9879628"/>
          </a:xfrm>
          <a:prstGeom prst="rect">
            <a:avLst/>
          </a:prstGeom>
          <a:noFill/>
        </p:spPr>
        <p:txBody>
          <a:bodyPr wrap="square" rtlCol="0">
            <a:spAutoFit/>
          </a:bodyPr>
          <a:lstStyle/>
          <a:p>
            <a:pPr algn="just"/>
            <a:r>
              <a:rPr lang="es-EC" sz="2400" b="1" u="sng" dirty="0">
                <a:solidFill>
                  <a:srgbClr val="002060"/>
                </a:solidFill>
              </a:rPr>
              <a:t>DESARROLLO DE LA AUDITORÍA:</a:t>
            </a:r>
            <a:endParaRPr lang="es-EC" sz="2400" b="1" dirty="0">
              <a:solidFill>
                <a:srgbClr val="002060"/>
              </a:solidFill>
            </a:endParaRPr>
          </a:p>
          <a:p>
            <a:pPr marL="457200" indent="-457200" algn="just">
              <a:buFont typeface="Wingdings" panose="05000000000000000000" pitchFamily="2" charset="2"/>
              <a:buChar char="ü"/>
            </a:pPr>
            <a:r>
              <a:rPr lang="en-US" b="1" dirty="0">
                <a:solidFill>
                  <a:srgbClr val="002060"/>
                </a:solidFill>
              </a:rPr>
              <a:t>F</a:t>
            </a:r>
            <a:r>
              <a:rPr lang="es-EC" b="1" dirty="0">
                <a:solidFill>
                  <a:srgbClr val="002060"/>
                </a:solidFill>
              </a:rPr>
              <a:t>ASE DE POS AUDITORÍA.-</a:t>
            </a:r>
          </a:p>
          <a:p>
            <a:pPr algn="just"/>
            <a:r>
              <a:rPr lang="es-EC" b="1" dirty="0">
                <a:solidFill>
                  <a:srgbClr val="002060"/>
                </a:solidFill>
              </a:rPr>
              <a:t>	</a:t>
            </a:r>
            <a:r>
              <a:rPr lang="es-EC" b="1" u="sng" dirty="0">
                <a:solidFill>
                  <a:srgbClr val="002060"/>
                </a:solidFill>
              </a:rPr>
              <a:t>Medidas Específicas de Aplicación</a:t>
            </a:r>
            <a:r>
              <a:rPr lang="es-EC" b="1" dirty="0">
                <a:solidFill>
                  <a:srgbClr val="002060"/>
                </a:solidFill>
              </a:rPr>
              <a:t>:- Aplicarán para remediar las </a:t>
            </a:r>
            <a:r>
              <a:rPr lang="es-EC" b="1" u="sng" dirty="0" err="1">
                <a:solidFill>
                  <a:srgbClr val="FF0000"/>
                </a:solidFill>
              </a:rPr>
              <a:t>nc</a:t>
            </a:r>
            <a:r>
              <a:rPr lang="es-EC" b="1" u="sng" dirty="0">
                <a:solidFill>
                  <a:srgbClr val="FF0000"/>
                </a:solidFill>
              </a:rPr>
              <a:t>-</a:t>
            </a:r>
            <a:r>
              <a:rPr lang="es-EC" b="1" dirty="0">
                <a:solidFill>
                  <a:srgbClr val="002060"/>
                </a:solidFill>
              </a:rPr>
              <a:t> y la totalidad de las </a:t>
            </a:r>
            <a:r>
              <a:rPr lang="es-EC" b="1" u="sng" dirty="0">
                <a:solidFill>
                  <a:srgbClr val="FF0000"/>
                </a:solidFill>
              </a:rPr>
              <a:t>Observaciones</a:t>
            </a:r>
            <a:r>
              <a:rPr lang="es-EC" b="1" dirty="0">
                <a:solidFill>
                  <a:srgbClr val="002060"/>
                </a:solidFill>
              </a:rPr>
              <a:t>.</a:t>
            </a:r>
          </a:p>
          <a:p>
            <a:pPr algn="just"/>
            <a:endParaRPr lang="es-EC" b="1" dirty="0">
              <a:solidFill>
                <a:srgbClr val="002060"/>
              </a:solidFill>
            </a:endParaRPr>
          </a:p>
          <a:p>
            <a:pPr algn="just"/>
            <a:endParaRPr lang="es-EC" b="1" dirty="0">
              <a:solidFill>
                <a:srgbClr val="002060"/>
              </a:solidFill>
            </a:endParaRPr>
          </a:p>
          <a:p>
            <a:pPr algn="just"/>
            <a:endParaRPr lang="es-EC" b="1" dirty="0">
              <a:solidFill>
                <a:srgbClr val="002060"/>
              </a:solidFill>
            </a:endParaRPr>
          </a:p>
          <a:p>
            <a:pPr algn="just"/>
            <a:endParaRPr lang="es-EC" b="1" dirty="0">
              <a:solidFill>
                <a:srgbClr val="002060"/>
              </a:solidFill>
            </a:endParaRPr>
          </a:p>
          <a:p>
            <a:pPr algn="just"/>
            <a:endParaRPr lang="es-EC" b="1" dirty="0">
              <a:solidFill>
                <a:srgbClr val="002060"/>
              </a:solidFill>
            </a:endParaRPr>
          </a:p>
          <a:p>
            <a:pPr algn="just"/>
            <a:r>
              <a:rPr lang="es-EC" b="1" dirty="0">
                <a:solidFill>
                  <a:srgbClr val="002060"/>
                </a:solidFill>
              </a:rPr>
              <a:t>	Deberá considerar:</a:t>
            </a:r>
          </a:p>
          <a:p>
            <a:pPr lvl="2" algn="just"/>
            <a:endParaRPr lang="es-EC" b="1" dirty="0">
              <a:solidFill>
                <a:srgbClr val="002060"/>
              </a:solidFill>
            </a:endParaRPr>
          </a:p>
          <a:p>
            <a:pPr lvl="2" algn="just"/>
            <a:endParaRPr lang="es-EC" b="1" dirty="0">
              <a:solidFill>
                <a:srgbClr val="002060"/>
              </a:solidFill>
            </a:endParaRPr>
          </a:p>
          <a:p>
            <a:pPr algn="just"/>
            <a:r>
              <a:rPr lang="es-EC" sz="2000" b="1" dirty="0">
                <a:solidFill>
                  <a:srgbClr val="002060"/>
                </a:solidFill>
              </a:rPr>
              <a:t>	</a:t>
            </a:r>
          </a:p>
          <a:p>
            <a:pPr algn="just"/>
            <a:endParaRPr lang="es-EC" sz="2000" b="1" dirty="0">
              <a:solidFill>
                <a:srgbClr val="002060"/>
              </a:solidFill>
            </a:endParaRPr>
          </a:p>
          <a:p>
            <a:pPr algn="just"/>
            <a:r>
              <a:rPr lang="es-EC" sz="2000" b="1" dirty="0">
                <a:solidFill>
                  <a:srgbClr val="002060"/>
                </a:solidFill>
              </a:rPr>
              <a:t>	</a:t>
            </a:r>
          </a:p>
          <a:p>
            <a:pPr marL="457200" indent="-457200" algn="just">
              <a:buFont typeface="Wingdings" panose="05000000000000000000" pitchFamily="2" charset="2"/>
              <a:buChar char="ü"/>
            </a:pPr>
            <a:endParaRPr lang="es-EC" sz="2000" b="1" u="sng" dirty="0">
              <a:solidFill>
                <a:srgbClr val="002060"/>
              </a:solidFill>
            </a:endParaRPr>
          </a:p>
          <a:p>
            <a:pPr algn="just"/>
            <a:r>
              <a:rPr lang="es-EC" sz="2800" b="1" dirty="0">
                <a:solidFill>
                  <a:srgbClr val="002060"/>
                </a:solidFill>
              </a:rPr>
              <a:t>	</a:t>
            </a:r>
            <a:endParaRPr lang="es-EC"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1400" b="1" dirty="0">
              <a:solidFill>
                <a:srgbClr val="002060"/>
              </a:solidFill>
            </a:endParaRPr>
          </a:p>
          <a:p>
            <a:pPr algn="just"/>
            <a:r>
              <a:rPr lang="es-EC" sz="1400" b="1" dirty="0">
                <a:solidFill>
                  <a:srgbClr val="002060"/>
                </a:solidFill>
              </a:rPr>
              <a:t>	</a:t>
            </a:r>
            <a:endParaRPr lang="es-EC" sz="2800" b="1" dirty="0">
              <a:solidFill>
                <a:srgbClr val="002060"/>
              </a:solidFill>
            </a:endParaRPr>
          </a:p>
          <a:p>
            <a:pPr algn="just"/>
            <a:r>
              <a:rPr lang="es-EC" sz="3200" b="1" dirty="0">
                <a:solidFill>
                  <a:srgbClr val="002060"/>
                </a:solidFill>
              </a:rPr>
              <a:t>	</a:t>
            </a:r>
            <a:r>
              <a:rPr lang="es-EC" b="1" dirty="0">
                <a:solidFill>
                  <a:srgbClr val="002060"/>
                </a:solidFill>
              </a:rPr>
              <a:t>	</a:t>
            </a:r>
          </a:p>
          <a:p>
            <a:pPr algn="just"/>
            <a:endParaRPr lang="es-EC" b="1" dirty="0">
              <a:solidFill>
                <a:srgbClr val="002060"/>
              </a:solidFill>
            </a:endParaRPr>
          </a:p>
          <a:p>
            <a:pPr algn="just"/>
            <a:r>
              <a:rPr lang="es-EC" b="1" dirty="0">
                <a:solidFill>
                  <a:srgbClr val="002060"/>
                </a:solidFill>
              </a:rPr>
              <a:t>	</a:t>
            </a: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algn="just"/>
            <a:endParaRPr lang="es-EC" sz="3200" b="1" dirty="0">
              <a:solidFill>
                <a:srgbClr val="002060"/>
              </a:solidFill>
            </a:endParaRPr>
          </a:p>
        </p:txBody>
      </p:sp>
      <p:graphicFrame>
        <p:nvGraphicFramePr>
          <p:cNvPr id="5" name="Tabla 4">
            <a:extLst>
              <a:ext uri="{FF2B5EF4-FFF2-40B4-BE49-F238E27FC236}">
                <a16:creationId xmlns:a16="http://schemas.microsoft.com/office/drawing/2014/main" id="{82A064CD-6C98-4D0A-BA26-1A7C56C8ABDA}"/>
              </a:ext>
            </a:extLst>
          </p:cNvPr>
          <p:cNvGraphicFramePr>
            <a:graphicFrameLocks noGrp="1"/>
          </p:cNvGraphicFramePr>
          <p:nvPr>
            <p:extLst>
              <p:ext uri="{D42A27DB-BD31-4B8C-83A1-F6EECF244321}">
                <p14:modId xmlns:p14="http://schemas.microsoft.com/office/powerpoint/2010/main" val="2847458169"/>
              </p:ext>
            </p:extLst>
          </p:nvPr>
        </p:nvGraphicFramePr>
        <p:xfrm>
          <a:off x="1456266" y="2048810"/>
          <a:ext cx="10577688" cy="1010920"/>
        </p:xfrm>
        <a:graphic>
          <a:graphicData uri="http://schemas.openxmlformats.org/drawingml/2006/table">
            <a:tbl>
              <a:tblPr firstRow="1" bandRow="1">
                <a:tableStyleId>{5C22544A-7EE6-4342-B048-85BDC9FD1C3A}</a:tableStyleId>
              </a:tblPr>
              <a:tblGrid>
                <a:gridCol w="688623">
                  <a:extLst>
                    <a:ext uri="{9D8B030D-6E8A-4147-A177-3AD203B41FA5}">
                      <a16:colId xmlns:a16="http://schemas.microsoft.com/office/drawing/2014/main" val="2685016336"/>
                    </a:ext>
                  </a:extLst>
                </a:gridCol>
                <a:gridCol w="4600221">
                  <a:extLst>
                    <a:ext uri="{9D8B030D-6E8A-4147-A177-3AD203B41FA5}">
                      <a16:colId xmlns:a16="http://schemas.microsoft.com/office/drawing/2014/main" val="3334263084"/>
                    </a:ext>
                  </a:extLst>
                </a:gridCol>
                <a:gridCol w="3990623">
                  <a:extLst>
                    <a:ext uri="{9D8B030D-6E8A-4147-A177-3AD203B41FA5}">
                      <a16:colId xmlns:a16="http://schemas.microsoft.com/office/drawing/2014/main" val="564053691"/>
                    </a:ext>
                  </a:extLst>
                </a:gridCol>
                <a:gridCol w="1298221">
                  <a:extLst>
                    <a:ext uri="{9D8B030D-6E8A-4147-A177-3AD203B41FA5}">
                      <a16:colId xmlns:a16="http://schemas.microsoft.com/office/drawing/2014/main" val="743670854"/>
                    </a:ext>
                  </a:extLst>
                </a:gridCol>
              </a:tblGrid>
              <a:tr h="370840">
                <a:tc>
                  <a:txBody>
                    <a:bodyPr/>
                    <a:lstStyle/>
                    <a:p>
                      <a:pPr algn="ctr"/>
                      <a:r>
                        <a:rPr lang="es-EC" sz="1800" b="1" kern="1200" dirty="0">
                          <a:solidFill>
                            <a:srgbClr val="002060"/>
                          </a:solidFill>
                          <a:latin typeface="+mn-lt"/>
                          <a:ea typeface="+mn-ea"/>
                          <a:cs typeface="+mn-cs"/>
                        </a:rPr>
                        <a:t>ORD</a:t>
                      </a:r>
                    </a:p>
                  </a:txBody>
                  <a:tcPr anchor="ctr"/>
                </a:tc>
                <a:tc>
                  <a:txBody>
                    <a:bodyPr/>
                    <a:lstStyle/>
                    <a:p>
                      <a:pPr algn="ctr"/>
                      <a:r>
                        <a:rPr lang="es-EC" sz="1800" b="1" kern="1200" dirty="0">
                          <a:solidFill>
                            <a:srgbClr val="002060"/>
                          </a:solidFill>
                          <a:latin typeface="+mn-lt"/>
                          <a:ea typeface="+mn-ea"/>
                          <a:cs typeface="+mn-cs"/>
                        </a:rPr>
                        <a:t>MEDIDA</a:t>
                      </a:r>
                    </a:p>
                  </a:txBody>
                  <a:tcPr anchor="ctr"/>
                </a:tc>
                <a:tc>
                  <a:txBody>
                    <a:bodyPr/>
                    <a:lstStyle/>
                    <a:p>
                      <a:pPr algn="ctr"/>
                      <a:r>
                        <a:rPr lang="es-EC" sz="1800" b="1" kern="1200" dirty="0">
                          <a:solidFill>
                            <a:srgbClr val="002060"/>
                          </a:solidFill>
                          <a:latin typeface="+mn-lt"/>
                          <a:ea typeface="+mn-ea"/>
                          <a:cs typeface="+mn-cs"/>
                        </a:rPr>
                        <a:t>RESPONSABLE </a:t>
                      </a:r>
                    </a:p>
                  </a:txBody>
                  <a:tcPr anchor="ctr"/>
                </a:tc>
                <a:tc>
                  <a:txBody>
                    <a:bodyPr/>
                    <a:lstStyle/>
                    <a:p>
                      <a:pPr algn="ctr"/>
                      <a:r>
                        <a:rPr lang="es-EC" sz="1800" b="1" kern="1200" dirty="0">
                          <a:solidFill>
                            <a:srgbClr val="002060"/>
                          </a:solidFill>
                          <a:latin typeface="+mn-lt"/>
                          <a:ea typeface="+mn-ea"/>
                          <a:cs typeface="+mn-cs"/>
                        </a:rPr>
                        <a:t>PLAZO</a:t>
                      </a:r>
                    </a:p>
                  </a:txBody>
                  <a:tcPr anchor="ctr"/>
                </a:tc>
                <a:extLst>
                  <a:ext uri="{0D108BD9-81ED-4DB2-BD59-A6C34878D82A}">
                    <a16:rowId xmlns:a16="http://schemas.microsoft.com/office/drawing/2014/main" val="2041632563"/>
                  </a:ext>
                </a:extLst>
              </a:tr>
              <a:tr h="370840">
                <a:tc>
                  <a:txBody>
                    <a:bodyPr/>
                    <a:lstStyle/>
                    <a:p>
                      <a:pPr algn="ctr"/>
                      <a:r>
                        <a:rPr lang="es-EC" sz="1800" b="0" kern="1200" dirty="0">
                          <a:solidFill>
                            <a:srgbClr val="002060"/>
                          </a:solidFill>
                          <a:latin typeface="+mn-lt"/>
                          <a:ea typeface="+mn-ea"/>
                          <a:cs typeface="+mn-cs"/>
                        </a:rPr>
                        <a:t>14</a:t>
                      </a:r>
                    </a:p>
                  </a:txBody>
                  <a:tcPr anchor="ctr"/>
                </a:tc>
                <a:tc>
                  <a:txBody>
                    <a:bodyPr/>
                    <a:lstStyle/>
                    <a:p>
                      <a:pPr algn="just"/>
                      <a:r>
                        <a:rPr lang="es-EC" sz="1800" b="0" kern="1200" dirty="0">
                          <a:solidFill>
                            <a:srgbClr val="002060"/>
                          </a:solidFill>
                          <a:latin typeface="+mn-lt"/>
                          <a:ea typeface="+mn-ea"/>
                          <a:cs typeface="+mn-cs"/>
                        </a:rPr>
                        <a:t>Plan de monitoreo y seguridad ambiental</a:t>
                      </a:r>
                    </a:p>
                  </a:txBody>
                  <a:tcPr anchor="ctr"/>
                </a:tc>
                <a:tc>
                  <a:txBody>
                    <a:bodyPr/>
                    <a:lstStyle/>
                    <a:p>
                      <a:pPr algn="just"/>
                      <a:r>
                        <a:rPr lang="es-EC" sz="1800" b="0" kern="1200" dirty="0">
                          <a:solidFill>
                            <a:srgbClr val="002060"/>
                          </a:solidFill>
                          <a:latin typeface="+mn-lt"/>
                          <a:ea typeface="+mn-ea"/>
                          <a:cs typeface="+mn-cs"/>
                        </a:rPr>
                        <a:t>Técnico de Seguridad Industrial y Ambiente</a:t>
                      </a:r>
                    </a:p>
                  </a:txBody>
                  <a:tcPr anchor="ctr"/>
                </a:tc>
                <a:tc>
                  <a:txBody>
                    <a:bodyPr/>
                    <a:lstStyle/>
                    <a:p>
                      <a:pPr algn="ctr"/>
                      <a:r>
                        <a:rPr lang="es-EC" sz="1800" b="0" kern="1200" dirty="0">
                          <a:solidFill>
                            <a:srgbClr val="002060"/>
                          </a:solidFill>
                          <a:latin typeface="+mn-lt"/>
                          <a:ea typeface="+mn-ea"/>
                          <a:cs typeface="+mn-cs"/>
                        </a:rPr>
                        <a:t>3 meses</a:t>
                      </a:r>
                    </a:p>
                  </a:txBody>
                  <a:tcPr anchor="ctr"/>
                </a:tc>
                <a:extLst>
                  <a:ext uri="{0D108BD9-81ED-4DB2-BD59-A6C34878D82A}">
                    <a16:rowId xmlns:a16="http://schemas.microsoft.com/office/drawing/2014/main" val="1142777645"/>
                  </a:ext>
                </a:extLst>
              </a:tr>
            </a:tbl>
          </a:graphicData>
        </a:graphic>
      </p:graphicFrame>
      <p:graphicFrame>
        <p:nvGraphicFramePr>
          <p:cNvPr id="6" name="Tabla 5">
            <a:extLst>
              <a:ext uri="{FF2B5EF4-FFF2-40B4-BE49-F238E27FC236}">
                <a16:creationId xmlns:a16="http://schemas.microsoft.com/office/drawing/2014/main" id="{43EECFF3-9BF8-43D6-81F8-203352FB088D}"/>
              </a:ext>
            </a:extLst>
          </p:cNvPr>
          <p:cNvGraphicFramePr>
            <a:graphicFrameLocks noGrp="1"/>
          </p:cNvGraphicFramePr>
          <p:nvPr>
            <p:extLst>
              <p:ext uri="{D42A27DB-BD31-4B8C-83A1-F6EECF244321}">
                <p14:modId xmlns:p14="http://schemas.microsoft.com/office/powerpoint/2010/main" val="3739453822"/>
              </p:ext>
            </p:extLst>
          </p:nvPr>
        </p:nvGraphicFramePr>
        <p:xfrm>
          <a:off x="1557231" y="3664740"/>
          <a:ext cx="8004458" cy="2431034"/>
        </p:xfrm>
        <a:graphic>
          <a:graphicData uri="http://schemas.openxmlformats.org/drawingml/2006/table">
            <a:tbl>
              <a:tblPr firstRow="1" firstCol="1" bandRow="1"/>
              <a:tblGrid>
                <a:gridCol w="1333907">
                  <a:extLst>
                    <a:ext uri="{9D8B030D-6E8A-4147-A177-3AD203B41FA5}">
                      <a16:colId xmlns:a16="http://schemas.microsoft.com/office/drawing/2014/main" val="247068163"/>
                    </a:ext>
                  </a:extLst>
                </a:gridCol>
                <a:gridCol w="4146311">
                  <a:extLst>
                    <a:ext uri="{9D8B030D-6E8A-4147-A177-3AD203B41FA5}">
                      <a16:colId xmlns:a16="http://schemas.microsoft.com/office/drawing/2014/main" val="4262692189"/>
                    </a:ext>
                  </a:extLst>
                </a:gridCol>
                <a:gridCol w="2524240">
                  <a:extLst>
                    <a:ext uri="{9D8B030D-6E8A-4147-A177-3AD203B41FA5}">
                      <a16:colId xmlns:a16="http://schemas.microsoft.com/office/drawing/2014/main" val="2120782671"/>
                    </a:ext>
                  </a:extLst>
                </a:gridCol>
              </a:tblGrid>
              <a:tr h="0">
                <a:tc>
                  <a:txBody>
                    <a:bodyPr/>
                    <a:lstStyle/>
                    <a:p>
                      <a:pPr marL="0" algn="ctr" defTabSz="914400" rtl="0" eaLnBrk="1" latinLnBrk="0" hangingPunct="1">
                        <a:lnSpc>
                          <a:spcPct val="115000"/>
                        </a:lnSpc>
                        <a:spcAft>
                          <a:spcPts val="1000"/>
                        </a:spcAft>
                      </a:pPr>
                      <a:r>
                        <a:rPr lang="es-ES_tradnl" sz="1800" b="1" kern="1200" dirty="0">
                          <a:solidFill>
                            <a:srgbClr val="002060"/>
                          </a:solidFill>
                          <a:latin typeface="+mn-lt"/>
                          <a:ea typeface="+mn-ea"/>
                          <a:cs typeface="+mn-cs"/>
                        </a:rPr>
                        <a:t>Monitoreo</a:t>
                      </a:r>
                      <a:endParaRPr lang="es-EC" sz="1800" b="1" kern="1200" dirty="0">
                        <a:solidFill>
                          <a:srgbClr val="002060"/>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_tradnl" sz="1800" b="1" kern="1200">
                          <a:solidFill>
                            <a:srgbClr val="002060"/>
                          </a:solidFill>
                          <a:latin typeface="+mn-lt"/>
                          <a:ea typeface="+mn-ea"/>
                          <a:cs typeface="+mn-cs"/>
                        </a:rPr>
                        <a:t>Descripción del Punto de Control</a:t>
                      </a:r>
                      <a:endParaRPr lang="es-EC" sz="1800" b="1" kern="1200">
                        <a:solidFill>
                          <a:srgbClr val="002060"/>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_tradnl" sz="1800" b="1" kern="1200" dirty="0">
                          <a:solidFill>
                            <a:srgbClr val="002060"/>
                          </a:solidFill>
                          <a:latin typeface="+mn-lt"/>
                          <a:ea typeface="+mn-ea"/>
                          <a:cs typeface="+mn-cs"/>
                        </a:rPr>
                        <a:t>Frecuencia de monitoreo</a:t>
                      </a:r>
                      <a:endParaRPr lang="es-EC" sz="1800" b="1" kern="1200" dirty="0">
                        <a:solidFill>
                          <a:srgbClr val="002060"/>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402859"/>
                  </a:ext>
                </a:extLst>
              </a:tr>
              <a:tr h="0">
                <a:tc>
                  <a:txBody>
                    <a:bodyPr/>
                    <a:lstStyle/>
                    <a:p>
                      <a:pPr marL="0" algn="ctr" defTabSz="914400" rtl="0" eaLnBrk="1" latinLnBrk="0" hangingPunct="1">
                        <a:lnSpc>
                          <a:spcPct val="115000"/>
                        </a:lnSpc>
                        <a:spcAft>
                          <a:spcPts val="1000"/>
                        </a:spcAft>
                      </a:pPr>
                      <a:r>
                        <a:rPr lang="es-ES_tradnl" sz="1800" b="0" kern="1200" dirty="0">
                          <a:solidFill>
                            <a:srgbClr val="002060"/>
                          </a:solidFill>
                          <a:latin typeface="+mn-lt"/>
                          <a:ea typeface="+mn-ea"/>
                          <a:cs typeface="+mn-cs"/>
                        </a:rPr>
                        <a:t>Aire</a:t>
                      </a:r>
                      <a:endParaRPr lang="es-EC" sz="1800" b="0" kern="1200" dirty="0">
                        <a:solidFill>
                          <a:srgbClr val="002060"/>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15000"/>
                        </a:lnSpc>
                        <a:spcAft>
                          <a:spcPts val="1000"/>
                        </a:spcAft>
                      </a:pPr>
                      <a:r>
                        <a:rPr lang="es-ES_tradnl" sz="1800" b="0" kern="1200" dirty="0">
                          <a:solidFill>
                            <a:srgbClr val="002060"/>
                          </a:solidFill>
                          <a:latin typeface="+mn-lt"/>
                          <a:ea typeface="+mn-ea"/>
                          <a:cs typeface="+mn-cs"/>
                        </a:rPr>
                        <a:t>Zona interior de la 15-BAE “PAQUISHA” (punto medio)</a:t>
                      </a:r>
                      <a:endParaRPr lang="es-EC" sz="1800" b="0" kern="1200" dirty="0">
                        <a:solidFill>
                          <a:srgbClr val="002060"/>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_tradnl" sz="1800" b="0" kern="1200">
                          <a:solidFill>
                            <a:srgbClr val="002060"/>
                          </a:solidFill>
                          <a:latin typeface="+mn-lt"/>
                          <a:ea typeface="+mn-ea"/>
                          <a:cs typeface="+mn-cs"/>
                        </a:rPr>
                        <a:t>Semestral</a:t>
                      </a:r>
                      <a:endParaRPr lang="es-EC" sz="1800" b="0" kern="1200">
                        <a:solidFill>
                          <a:srgbClr val="002060"/>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011003"/>
                  </a:ext>
                </a:extLst>
              </a:tr>
              <a:tr h="0">
                <a:tc>
                  <a:txBody>
                    <a:bodyPr/>
                    <a:lstStyle/>
                    <a:p>
                      <a:pPr marL="0" algn="ctr" defTabSz="914400" rtl="0" eaLnBrk="1" latinLnBrk="0" hangingPunct="1">
                        <a:lnSpc>
                          <a:spcPct val="115000"/>
                        </a:lnSpc>
                        <a:spcAft>
                          <a:spcPts val="1000"/>
                        </a:spcAft>
                      </a:pPr>
                      <a:r>
                        <a:rPr lang="es-ES_tradnl" sz="1800" b="0" kern="1200" dirty="0">
                          <a:solidFill>
                            <a:srgbClr val="002060"/>
                          </a:solidFill>
                          <a:latin typeface="+mn-lt"/>
                          <a:ea typeface="+mn-ea"/>
                          <a:cs typeface="+mn-cs"/>
                        </a:rPr>
                        <a:t>Agua</a:t>
                      </a:r>
                      <a:endParaRPr lang="es-EC" sz="1800" b="0" kern="1200" dirty="0">
                        <a:solidFill>
                          <a:srgbClr val="002060"/>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15000"/>
                        </a:lnSpc>
                        <a:spcAft>
                          <a:spcPts val="1000"/>
                        </a:spcAft>
                      </a:pPr>
                      <a:r>
                        <a:rPr lang="es-ES_tradnl" sz="1800" b="0" kern="1200" dirty="0">
                          <a:solidFill>
                            <a:srgbClr val="002060"/>
                          </a:solidFill>
                          <a:latin typeface="+mn-lt"/>
                          <a:ea typeface="+mn-ea"/>
                          <a:cs typeface="+mn-cs"/>
                        </a:rPr>
                        <a:t>Tuberías de descargas a quebradas o alcantarillado.  Trampas de grasa</a:t>
                      </a:r>
                      <a:endParaRPr lang="es-EC" sz="1800" b="0" kern="1200" dirty="0">
                        <a:solidFill>
                          <a:srgbClr val="002060"/>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_tradnl" sz="1800" b="0" kern="1200">
                          <a:solidFill>
                            <a:srgbClr val="002060"/>
                          </a:solidFill>
                          <a:latin typeface="+mn-lt"/>
                          <a:ea typeface="+mn-ea"/>
                          <a:cs typeface="+mn-cs"/>
                        </a:rPr>
                        <a:t>Trimestral</a:t>
                      </a:r>
                      <a:endParaRPr lang="es-EC" sz="1800" b="0" kern="1200">
                        <a:solidFill>
                          <a:srgbClr val="002060"/>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6041505"/>
                  </a:ext>
                </a:extLst>
              </a:tr>
              <a:tr h="0">
                <a:tc>
                  <a:txBody>
                    <a:bodyPr/>
                    <a:lstStyle/>
                    <a:p>
                      <a:pPr marL="0" algn="ctr" defTabSz="914400" rtl="0" eaLnBrk="1" latinLnBrk="0" hangingPunct="1">
                        <a:lnSpc>
                          <a:spcPct val="115000"/>
                        </a:lnSpc>
                        <a:spcAft>
                          <a:spcPts val="1000"/>
                        </a:spcAft>
                      </a:pPr>
                      <a:r>
                        <a:rPr lang="es-ES_tradnl" sz="1800" b="0" kern="1200" dirty="0">
                          <a:solidFill>
                            <a:srgbClr val="002060"/>
                          </a:solidFill>
                          <a:latin typeface="+mn-lt"/>
                          <a:ea typeface="+mn-ea"/>
                          <a:cs typeface="+mn-cs"/>
                        </a:rPr>
                        <a:t>Ruido</a:t>
                      </a:r>
                      <a:endParaRPr lang="es-EC" sz="1800" b="0" kern="1200" dirty="0">
                        <a:solidFill>
                          <a:srgbClr val="002060"/>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15000"/>
                        </a:lnSpc>
                        <a:spcAft>
                          <a:spcPts val="1000"/>
                        </a:spcAft>
                      </a:pPr>
                      <a:r>
                        <a:rPr lang="es-ES_tradnl" sz="1800" b="0" kern="1200" dirty="0">
                          <a:solidFill>
                            <a:srgbClr val="002060"/>
                          </a:solidFill>
                          <a:latin typeface="+mn-lt"/>
                          <a:ea typeface="+mn-ea"/>
                          <a:cs typeface="+mn-cs"/>
                        </a:rPr>
                        <a:t>Oficinas, habitaciones y casas vecinas</a:t>
                      </a:r>
                      <a:endParaRPr lang="es-EC" sz="1800" b="0" kern="1200" dirty="0">
                        <a:solidFill>
                          <a:srgbClr val="002060"/>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_tradnl" sz="1800" b="0" kern="1200">
                          <a:solidFill>
                            <a:srgbClr val="002060"/>
                          </a:solidFill>
                          <a:latin typeface="+mn-lt"/>
                          <a:ea typeface="+mn-ea"/>
                          <a:cs typeface="+mn-cs"/>
                        </a:rPr>
                        <a:t>Trimestral</a:t>
                      </a:r>
                      <a:endParaRPr lang="es-EC" sz="1800" b="0" kern="1200">
                        <a:solidFill>
                          <a:srgbClr val="002060"/>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736511"/>
                  </a:ext>
                </a:extLst>
              </a:tr>
              <a:tr h="0">
                <a:tc>
                  <a:txBody>
                    <a:bodyPr/>
                    <a:lstStyle/>
                    <a:p>
                      <a:pPr marL="0" algn="ctr" defTabSz="914400" rtl="0" eaLnBrk="1" latinLnBrk="0" hangingPunct="1">
                        <a:lnSpc>
                          <a:spcPct val="115000"/>
                        </a:lnSpc>
                        <a:spcAft>
                          <a:spcPts val="1000"/>
                        </a:spcAft>
                      </a:pPr>
                      <a:r>
                        <a:rPr lang="es-ES_tradnl" sz="1800" b="0" kern="1200" dirty="0">
                          <a:solidFill>
                            <a:srgbClr val="002060"/>
                          </a:solidFill>
                          <a:latin typeface="+mn-lt"/>
                          <a:ea typeface="+mn-ea"/>
                          <a:cs typeface="+mn-cs"/>
                        </a:rPr>
                        <a:t>Suelo</a:t>
                      </a:r>
                      <a:endParaRPr lang="es-EC" sz="1800" b="0" kern="1200" dirty="0">
                        <a:solidFill>
                          <a:srgbClr val="002060"/>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15000"/>
                        </a:lnSpc>
                        <a:spcAft>
                          <a:spcPts val="1000"/>
                        </a:spcAft>
                      </a:pPr>
                      <a:r>
                        <a:rPr lang="es-ES_tradnl" sz="1800" b="0" kern="1200" dirty="0">
                          <a:solidFill>
                            <a:srgbClr val="002060"/>
                          </a:solidFill>
                          <a:latin typeface="+mn-lt"/>
                          <a:ea typeface="+mn-ea"/>
                          <a:cs typeface="+mn-cs"/>
                        </a:rPr>
                        <a:t>Aledaños a sitios de almacenamiento de combustibles, químicos y desechos</a:t>
                      </a:r>
                      <a:endParaRPr lang="es-EC" sz="1800" b="0" kern="1200" dirty="0">
                        <a:solidFill>
                          <a:srgbClr val="002060"/>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15000"/>
                        </a:lnSpc>
                        <a:spcAft>
                          <a:spcPts val="1000"/>
                        </a:spcAft>
                      </a:pPr>
                      <a:r>
                        <a:rPr lang="es-ES_tradnl" sz="1800" b="0" kern="1200" dirty="0">
                          <a:solidFill>
                            <a:srgbClr val="002060"/>
                          </a:solidFill>
                          <a:latin typeface="+mn-lt"/>
                          <a:ea typeface="+mn-ea"/>
                          <a:cs typeface="+mn-cs"/>
                        </a:rPr>
                        <a:t>Semestral</a:t>
                      </a:r>
                      <a:endParaRPr lang="es-EC" sz="1800" b="0" kern="1200" dirty="0">
                        <a:solidFill>
                          <a:srgbClr val="002060"/>
                        </a:solidFill>
                        <a:latin typeface="+mn-lt"/>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2894214"/>
                  </a:ext>
                </a:extLst>
              </a:tr>
            </a:tbl>
          </a:graphicData>
        </a:graphic>
      </p:graphicFrame>
    </p:spTree>
    <p:extLst>
      <p:ext uri="{BB962C8B-B14F-4D97-AF65-F5344CB8AC3E}">
        <p14:creationId xmlns:p14="http://schemas.microsoft.com/office/powerpoint/2010/main" val="425570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761120" y="204963"/>
            <a:ext cx="8298180" cy="954107"/>
          </a:xfrm>
          <a:prstGeom prst="rect">
            <a:avLst/>
          </a:prstGeom>
          <a:noFill/>
        </p:spPr>
        <p:txBody>
          <a:bodyPr wrap="square" rtlCol="0">
            <a:spAutoFit/>
          </a:bodyPr>
          <a:lstStyle/>
          <a:p>
            <a:pPr algn="just"/>
            <a:r>
              <a:rPr lang="es-EC" sz="3600" b="1" dirty="0">
                <a:solidFill>
                  <a:srgbClr val="002060"/>
                </a:solidFill>
              </a:rPr>
              <a:t>CONCLUSIONES Y RECOMENDACIONES</a:t>
            </a:r>
          </a:p>
          <a:p>
            <a:pPr algn="just"/>
            <a:endParaRPr lang="es-EC" sz="2000" b="1" dirty="0">
              <a:solidFill>
                <a:srgbClr val="002060"/>
              </a:solidFill>
            </a:endParaRPr>
          </a:p>
        </p:txBody>
      </p:sp>
      <p:sp>
        <p:nvSpPr>
          <p:cNvPr id="12" name="CuadroTexto 11">
            <a:extLst>
              <a:ext uri="{FF2B5EF4-FFF2-40B4-BE49-F238E27FC236}">
                <a16:creationId xmlns:a16="http://schemas.microsoft.com/office/drawing/2014/main" id="{D91B0416-580A-4D93-9B97-256F9FAAB9E5}"/>
              </a:ext>
            </a:extLst>
          </p:cNvPr>
          <p:cNvSpPr txBox="1"/>
          <p:nvPr/>
        </p:nvSpPr>
        <p:spPr>
          <a:xfrm>
            <a:off x="0" y="760381"/>
            <a:ext cx="12192000" cy="13252346"/>
          </a:xfrm>
          <a:prstGeom prst="rect">
            <a:avLst/>
          </a:prstGeom>
          <a:noFill/>
        </p:spPr>
        <p:txBody>
          <a:bodyPr wrap="square" rtlCol="0">
            <a:spAutoFit/>
          </a:bodyPr>
          <a:lstStyle/>
          <a:p>
            <a:pPr algn="ctr"/>
            <a:r>
              <a:rPr lang="es-EC" sz="2800" b="1" u="sng" dirty="0">
                <a:solidFill>
                  <a:srgbClr val="002060"/>
                </a:solidFill>
              </a:rPr>
              <a:t>CONCLUSIONES</a:t>
            </a:r>
            <a:endParaRPr lang="es-EC" sz="2800" b="1" dirty="0">
              <a:solidFill>
                <a:srgbClr val="002060"/>
              </a:solidFill>
            </a:endParaRPr>
          </a:p>
          <a:p>
            <a:pPr marL="285750" lvl="0" indent="-285750" algn="just">
              <a:lnSpc>
                <a:spcPct val="115000"/>
              </a:lnSpc>
              <a:spcBef>
                <a:spcPts val="600"/>
              </a:spcBef>
              <a:spcAft>
                <a:spcPts val="1000"/>
              </a:spcAft>
              <a:buFont typeface="Wingdings" panose="05000000000000000000" pitchFamily="2" charset="2"/>
              <a:buChar char="ü"/>
            </a:pPr>
            <a:r>
              <a:rPr lang="es-ES" b="1" dirty="0">
                <a:solidFill>
                  <a:srgbClr val="002060"/>
                </a:solidFill>
              </a:rPr>
              <a:t>Se elaboró una Auditoria Ambiental de Cumplimiento al PMA para la 15-BAE “PAQUISHA”, determinándose que a la fecha de la Auditoría la Organización tuvo un </a:t>
            </a:r>
            <a:r>
              <a:rPr lang="es-ES" b="1" u="sng" dirty="0">
                <a:solidFill>
                  <a:srgbClr val="FF0000"/>
                </a:solidFill>
              </a:rPr>
              <a:t>GRAVE INCUMPLIMIENTO</a:t>
            </a:r>
            <a:r>
              <a:rPr lang="es-ES" b="1" dirty="0">
                <a:solidFill>
                  <a:srgbClr val="002060"/>
                </a:solidFill>
              </a:rPr>
              <a:t>.</a:t>
            </a:r>
          </a:p>
          <a:p>
            <a:pPr marL="285750" lvl="0" indent="-285750" algn="just">
              <a:lnSpc>
                <a:spcPct val="115000"/>
              </a:lnSpc>
              <a:spcBef>
                <a:spcPts val="600"/>
              </a:spcBef>
              <a:spcAft>
                <a:spcPts val="1000"/>
              </a:spcAft>
              <a:buFont typeface="Wingdings" panose="05000000000000000000" pitchFamily="2" charset="2"/>
              <a:buChar char="ü"/>
            </a:pPr>
            <a:r>
              <a:rPr lang="es-ES" b="1" dirty="0">
                <a:solidFill>
                  <a:srgbClr val="002060"/>
                </a:solidFill>
              </a:rPr>
              <a:t>Los resultados obtenidos de la Auditoría Ambiental de Cumplimiento en base a 103 obligaciones del PMA auditado fueron, el 34% de NC+ y 11% de </a:t>
            </a:r>
            <a:r>
              <a:rPr lang="es-ES" b="1" dirty="0" err="1">
                <a:solidFill>
                  <a:srgbClr val="002060"/>
                </a:solidFill>
              </a:rPr>
              <a:t>nc</a:t>
            </a:r>
            <a:r>
              <a:rPr lang="es-ES" b="1" dirty="0">
                <a:solidFill>
                  <a:srgbClr val="002060"/>
                </a:solidFill>
              </a:rPr>
              <a:t>-, sumando un total del 45% de No Conformidades; mientras que los cumplimientos o conformidades representan el 27%. </a:t>
            </a:r>
          </a:p>
          <a:p>
            <a:pPr marL="285750" lvl="0" indent="-285750" algn="just">
              <a:lnSpc>
                <a:spcPct val="115000"/>
              </a:lnSpc>
              <a:spcBef>
                <a:spcPts val="600"/>
              </a:spcBef>
              <a:spcAft>
                <a:spcPts val="1000"/>
              </a:spcAft>
              <a:buFont typeface="Wingdings" panose="05000000000000000000" pitchFamily="2" charset="2"/>
              <a:buChar char="ü"/>
            </a:pPr>
            <a:r>
              <a:rPr lang="es-ES" b="1" dirty="0">
                <a:solidFill>
                  <a:srgbClr val="002060"/>
                </a:solidFill>
              </a:rPr>
              <a:t>los resultados del Impacto Global, permite emitir un dictamen ambiental del grado de cumplimiento, en el que se muestra un valor global que supera el 72% del valor total posible (376) con una media de impacto equivalente a 4; esto significa que solo el 28% de los ítems evaluados cumplen con las disposiciones del PMA, es decir, la Auditoría arroja un </a:t>
            </a:r>
            <a:r>
              <a:rPr lang="es-ES" b="1" u="sng" dirty="0">
                <a:solidFill>
                  <a:srgbClr val="FF0000"/>
                </a:solidFill>
              </a:rPr>
              <a:t>GRAVE INCUMPLIMIENTO</a:t>
            </a:r>
            <a:r>
              <a:rPr lang="es-ES" b="1" dirty="0">
                <a:solidFill>
                  <a:srgbClr val="002060"/>
                </a:solidFill>
              </a:rPr>
              <a:t>.</a:t>
            </a:r>
            <a:endParaRPr lang="es-EC" b="1" dirty="0">
              <a:solidFill>
                <a:srgbClr val="002060"/>
              </a:solidFill>
            </a:endParaRPr>
          </a:p>
          <a:p>
            <a:pPr marL="285750" lvl="0" indent="-285750" algn="just">
              <a:lnSpc>
                <a:spcPct val="115000"/>
              </a:lnSpc>
              <a:spcBef>
                <a:spcPts val="600"/>
              </a:spcBef>
              <a:spcAft>
                <a:spcPts val="1000"/>
              </a:spcAft>
              <a:buFont typeface="Wingdings" panose="05000000000000000000" pitchFamily="2" charset="2"/>
              <a:buChar char="ü"/>
            </a:pPr>
            <a:r>
              <a:rPr lang="es-ES" b="1" dirty="0">
                <a:solidFill>
                  <a:srgbClr val="002060"/>
                </a:solidFill>
              </a:rPr>
              <a:t>El análisis general del PMA, indica que existe mayor incidencia en el Plan de Manejo de Desechos, especialmente en lo que respecta al manejo de los desechos líquidos y todas las actividades respecto a este parámetro, esto se refleja en los valores negativos altos de la no conformidad que llegan hasta el máximo que es 9, esto nos alerta un alto impacto que no se está previniendo ni mitigando.</a:t>
            </a:r>
            <a:endParaRPr lang="es-EC" b="1" dirty="0">
              <a:solidFill>
                <a:srgbClr val="002060"/>
              </a:solidFill>
            </a:endParaRPr>
          </a:p>
          <a:p>
            <a:pPr marL="285750" lvl="0" indent="-285750" algn="just">
              <a:lnSpc>
                <a:spcPct val="115000"/>
              </a:lnSpc>
              <a:spcBef>
                <a:spcPts val="600"/>
              </a:spcBef>
              <a:spcAft>
                <a:spcPts val="1000"/>
              </a:spcAft>
              <a:buFont typeface="Wingdings" panose="05000000000000000000" pitchFamily="2" charset="2"/>
              <a:buChar char="ü"/>
            </a:pPr>
            <a:r>
              <a:rPr lang="es-ES" b="1" dirty="0">
                <a:solidFill>
                  <a:srgbClr val="002060"/>
                </a:solidFill>
              </a:rPr>
              <a:t>Las acciones correctivas que se plantean en el Plan de Acción, servirán para mejorar el estado de conservación ambiental circundante donde realiza las actividades de operación la 15-BAE “PAQUISHA”.</a:t>
            </a:r>
            <a:endParaRPr lang="es-EC" b="1" dirty="0">
              <a:solidFill>
                <a:srgbClr val="002060"/>
              </a:solidFill>
            </a:endParaRPr>
          </a:p>
          <a:p>
            <a:pPr algn="just"/>
            <a:r>
              <a:rPr lang="es-EC" b="1" dirty="0">
                <a:solidFill>
                  <a:srgbClr val="002060"/>
                </a:solidFill>
              </a:rPr>
              <a:t>	</a:t>
            </a:r>
          </a:p>
          <a:p>
            <a:pPr algn="just"/>
            <a:r>
              <a:rPr lang="es-EC" sz="2000" b="1" dirty="0">
                <a:solidFill>
                  <a:srgbClr val="002060"/>
                </a:solidFill>
              </a:rPr>
              <a:t>	</a:t>
            </a:r>
          </a:p>
          <a:p>
            <a:pPr algn="just"/>
            <a:endParaRPr lang="es-EC" sz="2000" b="1" dirty="0">
              <a:solidFill>
                <a:srgbClr val="002060"/>
              </a:solidFill>
            </a:endParaRPr>
          </a:p>
          <a:p>
            <a:pPr algn="just"/>
            <a:r>
              <a:rPr lang="es-EC" sz="2000" b="1" dirty="0">
                <a:solidFill>
                  <a:srgbClr val="002060"/>
                </a:solidFill>
              </a:rPr>
              <a:t>	</a:t>
            </a:r>
          </a:p>
          <a:p>
            <a:pPr marL="457200" indent="-457200" algn="just">
              <a:buFont typeface="Wingdings" panose="05000000000000000000" pitchFamily="2" charset="2"/>
              <a:buChar char="ü"/>
            </a:pPr>
            <a:endParaRPr lang="es-EC" sz="2000" b="1" u="sng" dirty="0">
              <a:solidFill>
                <a:srgbClr val="002060"/>
              </a:solidFill>
            </a:endParaRPr>
          </a:p>
          <a:p>
            <a:pPr algn="just"/>
            <a:r>
              <a:rPr lang="es-EC" sz="2800" b="1" dirty="0">
                <a:solidFill>
                  <a:srgbClr val="002060"/>
                </a:solidFill>
              </a:rPr>
              <a:t>	</a:t>
            </a:r>
            <a:endParaRPr lang="es-EC"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2800" b="1" dirty="0">
              <a:solidFill>
                <a:srgbClr val="002060"/>
              </a:solidFill>
            </a:endParaRPr>
          </a:p>
          <a:p>
            <a:pPr algn="just"/>
            <a:endParaRPr lang="es-EC" sz="1400" b="1" dirty="0">
              <a:solidFill>
                <a:srgbClr val="002060"/>
              </a:solidFill>
            </a:endParaRPr>
          </a:p>
          <a:p>
            <a:pPr algn="just"/>
            <a:r>
              <a:rPr lang="es-EC" sz="1400" b="1" dirty="0">
                <a:solidFill>
                  <a:srgbClr val="002060"/>
                </a:solidFill>
              </a:rPr>
              <a:t>	</a:t>
            </a:r>
            <a:endParaRPr lang="es-EC" sz="2800" b="1" dirty="0">
              <a:solidFill>
                <a:srgbClr val="002060"/>
              </a:solidFill>
            </a:endParaRPr>
          </a:p>
          <a:p>
            <a:pPr algn="just"/>
            <a:r>
              <a:rPr lang="es-EC" sz="3200" b="1" dirty="0">
                <a:solidFill>
                  <a:srgbClr val="002060"/>
                </a:solidFill>
              </a:rPr>
              <a:t>	</a:t>
            </a:r>
            <a:r>
              <a:rPr lang="es-EC" b="1" dirty="0">
                <a:solidFill>
                  <a:srgbClr val="002060"/>
                </a:solidFill>
              </a:rPr>
              <a:t>	</a:t>
            </a:r>
          </a:p>
          <a:p>
            <a:pPr algn="just"/>
            <a:endParaRPr lang="es-EC" b="1" dirty="0">
              <a:solidFill>
                <a:srgbClr val="002060"/>
              </a:solidFill>
            </a:endParaRPr>
          </a:p>
          <a:p>
            <a:pPr algn="just"/>
            <a:r>
              <a:rPr lang="es-EC" b="1" dirty="0">
                <a:solidFill>
                  <a:srgbClr val="002060"/>
                </a:solidFill>
              </a:rPr>
              <a:t>	</a:t>
            </a:r>
            <a:endParaRPr lang="es-EC" sz="2800" b="1" dirty="0">
              <a:solidFill>
                <a:srgbClr val="002060"/>
              </a:solidFill>
            </a:endParaRPr>
          </a:p>
          <a:p>
            <a:pPr marL="457200" indent="-457200" algn="just">
              <a:buFont typeface="Wingdings" panose="05000000000000000000" pitchFamily="2" charset="2"/>
              <a:buChar char="ü"/>
            </a:pPr>
            <a:endParaRPr lang="es-EC" sz="2800" b="1" dirty="0">
              <a:solidFill>
                <a:srgbClr val="002060"/>
              </a:solidFill>
            </a:endParaRPr>
          </a:p>
          <a:p>
            <a:pPr algn="just"/>
            <a:endParaRPr lang="es-EC" sz="3200" b="1" dirty="0">
              <a:solidFill>
                <a:srgbClr val="002060"/>
              </a:solidFill>
            </a:endParaRPr>
          </a:p>
        </p:txBody>
      </p:sp>
    </p:spTree>
    <p:extLst>
      <p:ext uri="{BB962C8B-B14F-4D97-AF65-F5344CB8AC3E}">
        <p14:creationId xmlns:p14="http://schemas.microsoft.com/office/powerpoint/2010/main" val="324464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761120" y="204963"/>
            <a:ext cx="8298180" cy="954107"/>
          </a:xfrm>
          <a:prstGeom prst="rect">
            <a:avLst/>
          </a:prstGeom>
          <a:noFill/>
        </p:spPr>
        <p:txBody>
          <a:bodyPr wrap="square" rtlCol="0">
            <a:spAutoFit/>
          </a:bodyPr>
          <a:lstStyle/>
          <a:p>
            <a:pPr algn="just"/>
            <a:r>
              <a:rPr lang="es-EC" sz="3600" b="1" dirty="0">
                <a:solidFill>
                  <a:srgbClr val="002060"/>
                </a:solidFill>
              </a:rPr>
              <a:t>CONCLUSIONES Y RECOMENDACIONES</a:t>
            </a:r>
          </a:p>
          <a:p>
            <a:pPr algn="just"/>
            <a:endParaRPr lang="es-EC" sz="2000" b="1" dirty="0">
              <a:solidFill>
                <a:srgbClr val="002060"/>
              </a:solidFill>
            </a:endParaRPr>
          </a:p>
        </p:txBody>
      </p:sp>
      <p:sp>
        <p:nvSpPr>
          <p:cNvPr id="12" name="CuadroTexto 11">
            <a:extLst>
              <a:ext uri="{FF2B5EF4-FFF2-40B4-BE49-F238E27FC236}">
                <a16:creationId xmlns:a16="http://schemas.microsoft.com/office/drawing/2014/main" id="{D91B0416-580A-4D93-9B97-256F9FAAB9E5}"/>
              </a:ext>
            </a:extLst>
          </p:cNvPr>
          <p:cNvSpPr txBox="1"/>
          <p:nvPr/>
        </p:nvSpPr>
        <p:spPr>
          <a:xfrm>
            <a:off x="880533" y="1159070"/>
            <a:ext cx="10284178" cy="13326725"/>
          </a:xfrm>
          <a:prstGeom prst="rect">
            <a:avLst/>
          </a:prstGeom>
          <a:noFill/>
        </p:spPr>
        <p:txBody>
          <a:bodyPr wrap="square" rtlCol="0">
            <a:spAutoFit/>
          </a:bodyPr>
          <a:lstStyle/>
          <a:p>
            <a:pPr algn="ctr"/>
            <a:r>
              <a:rPr lang="es-EC" sz="2800" b="1" u="sng" dirty="0">
                <a:solidFill>
                  <a:srgbClr val="002060"/>
                </a:solidFill>
              </a:rPr>
              <a:t>RECOMENDACIONES</a:t>
            </a:r>
            <a:endParaRPr lang="es-EC" sz="2800" b="1" dirty="0">
              <a:solidFill>
                <a:srgbClr val="002060"/>
              </a:solidFill>
            </a:endParaRPr>
          </a:p>
          <a:p>
            <a:pPr marL="285750" lvl="0" indent="-285750" algn="just">
              <a:lnSpc>
                <a:spcPct val="115000"/>
              </a:lnSpc>
              <a:spcBef>
                <a:spcPts val="600"/>
              </a:spcBef>
              <a:spcAft>
                <a:spcPts val="1000"/>
              </a:spcAft>
              <a:buFont typeface="Wingdings" panose="05000000000000000000" pitchFamily="2" charset="2"/>
              <a:buChar char="ü"/>
            </a:pPr>
            <a:r>
              <a:rPr lang="es-EC" sz="2400" b="1" dirty="0">
                <a:solidFill>
                  <a:srgbClr val="002060"/>
                </a:solidFill>
              </a:rPr>
              <a:t>Se recomienda en forma urgente que la 15-BAE “PAQUISHA”, disponga inmediatamente del Plan de Manejo Ambiental y se incorporen todas las medidas establecidas en el documento en un periodo no mayor a 6 meses, o, que, a su vez, se realice un nuevo estudio ambiental de manera oficial para su licenciamiento ante la Autoridad Ambiental.</a:t>
            </a:r>
          </a:p>
          <a:p>
            <a:pPr marL="285750" lvl="0" indent="-285750" algn="just">
              <a:lnSpc>
                <a:spcPct val="115000"/>
              </a:lnSpc>
              <a:spcBef>
                <a:spcPts val="600"/>
              </a:spcBef>
              <a:spcAft>
                <a:spcPts val="1000"/>
              </a:spcAft>
              <a:buFont typeface="Wingdings" panose="05000000000000000000" pitchFamily="2" charset="2"/>
              <a:buChar char="ü"/>
            </a:pPr>
            <a:r>
              <a:rPr lang="es-EC" sz="2400" b="1" dirty="0">
                <a:solidFill>
                  <a:srgbClr val="002060"/>
                </a:solidFill>
              </a:rPr>
              <a:t>Se recomienda implantar e implementar las Medidas Correctivas Urgentes de Aplicación y Medidas Específicas de Aplicación, estipuladas en el Plan de Acción, para mejorar el estado de conservación de la zona y con esto cumplir con la normativa ambiental vigente.</a:t>
            </a:r>
          </a:p>
          <a:p>
            <a:pPr marL="285750" lvl="0" indent="-285750" algn="just">
              <a:lnSpc>
                <a:spcPct val="115000"/>
              </a:lnSpc>
              <a:spcBef>
                <a:spcPts val="600"/>
              </a:spcBef>
              <a:spcAft>
                <a:spcPts val="1000"/>
              </a:spcAft>
              <a:buFont typeface="Wingdings" panose="05000000000000000000" pitchFamily="2" charset="2"/>
              <a:buChar char="ü"/>
            </a:pPr>
            <a:r>
              <a:rPr lang="es-EC" sz="2400" b="1" dirty="0">
                <a:solidFill>
                  <a:srgbClr val="002060"/>
                </a:solidFill>
                <a:hlinkClick r:id="rId4" action="ppaction://hlinkfile"/>
              </a:rPr>
              <a:t>ANEXO FOTOGRÁFICO</a:t>
            </a:r>
            <a:endParaRPr lang="es-EC" sz="2400" b="1" dirty="0">
              <a:solidFill>
                <a:srgbClr val="002060"/>
              </a:solidFill>
            </a:endParaRPr>
          </a:p>
          <a:p>
            <a:pPr algn="just"/>
            <a:r>
              <a:rPr lang="es-EC" sz="2000" b="1" dirty="0">
                <a:solidFill>
                  <a:srgbClr val="002060"/>
                </a:solidFill>
              </a:rPr>
              <a:t>	</a:t>
            </a:r>
          </a:p>
          <a:p>
            <a:pPr algn="just"/>
            <a:r>
              <a:rPr lang="es-EC" sz="2400" b="1" dirty="0">
                <a:solidFill>
                  <a:srgbClr val="002060"/>
                </a:solidFill>
              </a:rPr>
              <a:t>	</a:t>
            </a:r>
          </a:p>
          <a:p>
            <a:pPr algn="just"/>
            <a:endParaRPr lang="es-EC" sz="2400" b="1" dirty="0">
              <a:solidFill>
                <a:srgbClr val="002060"/>
              </a:solidFill>
            </a:endParaRPr>
          </a:p>
          <a:p>
            <a:pPr algn="just"/>
            <a:r>
              <a:rPr lang="es-EC" sz="2400" b="1" dirty="0">
                <a:solidFill>
                  <a:srgbClr val="002060"/>
                </a:solidFill>
              </a:rPr>
              <a:t>	</a:t>
            </a:r>
          </a:p>
          <a:p>
            <a:pPr marL="457200" indent="-457200" algn="just">
              <a:buFont typeface="Wingdings" panose="05000000000000000000" pitchFamily="2" charset="2"/>
              <a:buChar char="ü"/>
            </a:pPr>
            <a:endParaRPr lang="es-EC" sz="2400" b="1" u="sng" dirty="0">
              <a:solidFill>
                <a:srgbClr val="002060"/>
              </a:solidFill>
            </a:endParaRPr>
          </a:p>
          <a:p>
            <a:pPr algn="just"/>
            <a:r>
              <a:rPr lang="es-EC" sz="3200" b="1" dirty="0">
                <a:solidFill>
                  <a:srgbClr val="002060"/>
                </a:solidFill>
              </a:rPr>
              <a:t>	</a:t>
            </a:r>
            <a:endParaRPr lang="es-EC" sz="2000" b="1" dirty="0">
              <a:solidFill>
                <a:srgbClr val="002060"/>
              </a:solidFill>
            </a:endParaRPr>
          </a:p>
          <a:p>
            <a:pPr algn="just"/>
            <a:endParaRPr lang="es-EC" sz="3200" b="1" dirty="0">
              <a:solidFill>
                <a:srgbClr val="002060"/>
              </a:solidFill>
            </a:endParaRPr>
          </a:p>
          <a:p>
            <a:pPr algn="just"/>
            <a:endParaRPr lang="es-EC" sz="3200" b="1" dirty="0">
              <a:solidFill>
                <a:srgbClr val="002060"/>
              </a:solidFill>
            </a:endParaRPr>
          </a:p>
          <a:p>
            <a:pPr algn="just"/>
            <a:endParaRPr lang="es-EC" sz="3200" b="1" dirty="0">
              <a:solidFill>
                <a:srgbClr val="002060"/>
              </a:solidFill>
            </a:endParaRPr>
          </a:p>
          <a:p>
            <a:pPr algn="just"/>
            <a:endParaRPr lang="es-EC" sz="3200" b="1" dirty="0">
              <a:solidFill>
                <a:srgbClr val="002060"/>
              </a:solidFill>
            </a:endParaRPr>
          </a:p>
          <a:p>
            <a:pPr algn="just"/>
            <a:endParaRPr lang="es-EC" sz="3200" b="1" dirty="0">
              <a:solidFill>
                <a:srgbClr val="002060"/>
              </a:solidFill>
            </a:endParaRPr>
          </a:p>
          <a:p>
            <a:pPr algn="just"/>
            <a:endParaRPr lang="es-EC" sz="3200" b="1" dirty="0">
              <a:solidFill>
                <a:srgbClr val="002060"/>
              </a:solidFill>
            </a:endParaRPr>
          </a:p>
          <a:p>
            <a:pPr algn="just"/>
            <a:endParaRPr lang="es-EC" sz="1600" b="1" dirty="0">
              <a:solidFill>
                <a:srgbClr val="002060"/>
              </a:solidFill>
            </a:endParaRPr>
          </a:p>
          <a:p>
            <a:pPr algn="just"/>
            <a:r>
              <a:rPr lang="es-EC" sz="1600" b="1" dirty="0">
                <a:solidFill>
                  <a:srgbClr val="002060"/>
                </a:solidFill>
              </a:rPr>
              <a:t>	</a:t>
            </a:r>
            <a:endParaRPr lang="es-EC" sz="3200" b="1" dirty="0">
              <a:solidFill>
                <a:srgbClr val="002060"/>
              </a:solidFill>
            </a:endParaRPr>
          </a:p>
          <a:p>
            <a:pPr algn="just"/>
            <a:r>
              <a:rPr lang="es-EC" sz="3600" b="1" dirty="0">
                <a:solidFill>
                  <a:srgbClr val="002060"/>
                </a:solidFill>
              </a:rPr>
              <a:t>	</a:t>
            </a:r>
            <a:r>
              <a:rPr lang="es-EC" sz="2000" b="1" dirty="0">
                <a:solidFill>
                  <a:srgbClr val="002060"/>
                </a:solidFill>
              </a:rPr>
              <a:t>	</a:t>
            </a:r>
          </a:p>
          <a:p>
            <a:pPr algn="just"/>
            <a:endParaRPr lang="es-EC" sz="2000" b="1" dirty="0">
              <a:solidFill>
                <a:srgbClr val="002060"/>
              </a:solidFill>
            </a:endParaRPr>
          </a:p>
          <a:p>
            <a:pPr algn="just"/>
            <a:r>
              <a:rPr lang="es-EC" sz="2000" b="1" dirty="0">
                <a:solidFill>
                  <a:srgbClr val="002060"/>
                </a:solidFill>
              </a:rPr>
              <a:t>	</a:t>
            </a:r>
            <a:endParaRPr lang="es-EC" sz="3200" b="1" dirty="0">
              <a:solidFill>
                <a:srgbClr val="002060"/>
              </a:solidFill>
            </a:endParaRPr>
          </a:p>
          <a:p>
            <a:pPr marL="457200" indent="-457200" algn="just">
              <a:buFont typeface="Wingdings" panose="05000000000000000000" pitchFamily="2" charset="2"/>
              <a:buChar char="ü"/>
            </a:pPr>
            <a:endParaRPr lang="es-EC" sz="3200" b="1" dirty="0">
              <a:solidFill>
                <a:srgbClr val="002060"/>
              </a:solidFill>
            </a:endParaRPr>
          </a:p>
          <a:p>
            <a:pPr algn="just"/>
            <a:endParaRPr lang="es-EC" sz="3600" b="1" dirty="0">
              <a:solidFill>
                <a:srgbClr val="002060"/>
              </a:solidFill>
            </a:endParaRPr>
          </a:p>
        </p:txBody>
      </p:sp>
    </p:spTree>
    <p:extLst>
      <p:ext uri="{BB962C8B-B14F-4D97-AF65-F5344CB8AC3E}">
        <p14:creationId xmlns:p14="http://schemas.microsoft.com/office/powerpoint/2010/main" val="383481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655610"/>
            <a:ext cx="8298180" cy="1323439"/>
          </a:xfrm>
          <a:prstGeom prst="rect">
            <a:avLst/>
          </a:prstGeom>
          <a:noFill/>
        </p:spPr>
        <p:txBody>
          <a:bodyPr wrap="square" rtlCol="0">
            <a:spAutoFit/>
          </a:bodyPr>
          <a:lstStyle/>
          <a:p>
            <a:pPr algn="ctr"/>
            <a:r>
              <a:rPr lang="es-EC" sz="4800" b="1" dirty="0">
                <a:solidFill>
                  <a:srgbClr val="002060"/>
                </a:solidFill>
              </a:rPr>
              <a:t>INTRODUCCIÓN</a:t>
            </a:r>
          </a:p>
          <a:p>
            <a:pPr algn="ctr"/>
            <a:endParaRPr lang="es-EC" sz="3200" b="1" dirty="0">
              <a:solidFill>
                <a:srgbClr val="002060"/>
              </a:solidFill>
            </a:endParaRPr>
          </a:p>
        </p:txBody>
      </p:sp>
      <p:sp>
        <p:nvSpPr>
          <p:cNvPr id="5" name="CuadroTexto 4">
            <a:extLst>
              <a:ext uri="{FF2B5EF4-FFF2-40B4-BE49-F238E27FC236}">
                <a16:creationId xmlns:a16="http://schemas.microsoft.com/office/drawing/2014/main" id="{1B4CAC13-F726-4807-85ED-D77C89E707D3}"/>
              </a:ext>
            </a:extLst>
          </p:cNvPr>
          <p:cNvSpPr txBox="1"/>
          <p:nvPr/>
        </p:nvSpPr>
        <p:spPr>
          <a:xfrm>
            <a:off x="1143000" y="1522869"/>
            <a:ext cx="10597444" cy="3046988"/>
          </a:xfrm>
          <a:prstGeom prst="rect">
            <a:avLst/>
          </a:prstGeom>
          <a:noFill/>
        </p:spPr>
        <p:txBody>
          <a:bodyPr wrap="square" rtlCol="0">
            <a:spAutoFit/>
          </a:bodyPr>
          <a:lstStyle/>
          <a:p>
            <a:r>
              <a:rPr lang="es-EC" sz="2400" b="1" u="sng" dirty="0">
                <a:solidFill>
                  <a:srgbClr val="002060"/>
                </a:solidFill>
              </a:rPr>
              <a:t>PROBLEMA QUE RESOLVER.-</a:t>
            </a:r>
          </a:p>
          <a:p>
            <a:pPr marL="457200" indent="-457200">
              <a:buFont typeface="Wingdings" panose="05000000000000000000" pitchFamily="2" charset="2"/>
              <a:buChar char="ü"/>
            </a:pPr>
            <a:r>
              <a:rPr lang="es-EC" sz="2400" dirty="0">
                <a:solidFill>
                  <a:srgbClr val="002060"/>
                </a:solidFill>
              </a:rPr>
              <a:t>¿CUÁL ES EL GRADO DE CUMPLIMIENTO DE LOS PLANES LEVANTADOS Y QUE CONSTAN EN EL PMA DE LA 15-BAE “PAQUISHA”?</a:t>
            </a:r>
          </a:p>
          <a:p>
            <a:pPr marL="457200" indent="-457200">
              <a:buFont typeface="Wingdings" panose="05000000000000000000" pitchFamily="2" charset="2"/>
              <a:buChar char="ü"/>
            </a:pPr>
            <a:r>
              <a:rPr lang="es-EC" sz="2400" dirty="0">
                <a:solidFill>
                  <a:srgbClr val="002060"/>
                </a:solidFill>
              </a:rPr>
              <a:t>¿CUÁLES SON LOS HALLAZGOS DE CONFORMIDADES Y NO CONFORMIDADES, GRADO DE CUMPLIMIENTO Y RIESGO EN CUANTO AL ACATAMIENTO DEL PMA DE LA 15-BAE “PAQUISHA”?</a:t>
            </a:r>
          </a:p>
          <a:p>
            <a:pPr marL="457200" indent="-457200">
              <a:buFont typeface="Wingdings" panose="05000000000000000000" pitchFamily="2" charset="2"/>
              <a:buChar char="ü"/>
            </a:pPr>
            <a:r>
              <a:rPr lang="es-EC" sz="2400" dirty="0">
                <a:solidFill>
                  <a:srgbClr val="002060"/>
                </a:solidFill>
              </a:rPr>
              <a:t>¿CUÁL ES EL PLAN DE ACCIÓN ACTUALIZADO PARA MITIGAR LOS HALLAZGOS Y NO CONFORMIDADES ENCONTRADAS? </a:t>
            </a:r>
          </a:p>
        </p:txBody>
      </p:sp>
      <p:sp>
        <p:nvSpPr>
          <p:cNvPr id="6" name="CuadroTexto 5">
            <a:extLst>
              <a:ext uri="{FF2B5EF4-FFF2-40B4-BE49-F238E27FC236}">
                <a16:creationId xmlns:a16="http://schemas.microsoft.com/office/drawing/2014/main" id="{0B160CC2-5FE9-48F0-AD9B-B796D62FE894}"/>
              </a:ext>
            </a:extLst>
          </p:cNvPr>
          <p:cNvSpPr txBox="1"/>
          <p:nvPr/>
        </p:nvSpPr>
        <p:spPr>
          <a:xfrm>
            <a:off x="1262662" y="4671870"/>
            <a:ext cx="10309860" cy="1938992"/>
          </a:xfrm>
          <a:prstGeom prst="rect">
            <a:avLst/>
          </a:prstGeom>
          <a:noFill/>
        </p:spPr>
        <p:txBody>
          <a:bodyPr wrap="square" rtlCol="0">
            <a:spAutoFit/>
          </a:bodyPr>
          <a:lstStyle/>
          <a:p>
            <a:r>
              <a:rPr lang="es-EC" sz="2400" b="1" u="sng" dirty="0">
                <a:solidFill>
                  <a:srgbClr val="002060"/>
                </a:solidFill>
              </a:rPr>
              <a:t>JUSTIFICACIÓN.-</a:t>
            </a:r>
          </a:p>
          <a:p>
            <a:pPr marL="457200" indent="-457200">
              <a:buFont typeface="Wingdings" panose="05000000000000000000" pitchFamily="2" charset="2"/>
              <a:buChar char="ü"/>
            </a:pPr>
            <a:r>
              <a:rPr lang="es-EC" sz="2400" dirty="0">
                <a:solidFill>
                  <a:srgbClr val="002060"/>
                </a:solidFill>
              </a:rPr>
              <a:t>FF. AA. CUMPLE CON LA CONSTITUCIÓN RESPECTO A PROTECCIÓN DEL MEDIO AMBIENTE</a:t>
            </a:r>
          </a:p>
          <a:p>
            <a:pPr marL="457200" indent="-457200">
              <a:buFont typeface="Wingdings" panose="05000000000000000000" pitchFamily="2" charset="2"/>
              <a:buChar char="ü"/>
            </a:pPr>
            <a:r>
              <a:rPr lang="es-EC" sz="2400" dirty="0">
                <a:solidFill>
                  <a:srgbClr val="002060"/>
                </a:solidFill>
              </a:rPr>
              <a:t>LA 15-BAE “PAQUISHA”, COMO UNIDAD MILITAR REALIZA EL </a:t>
            </a:r>
            <a:r>
              <a:rPr lang="es-EC" sz="2400" dirty="0" err="1">
                <a:solidFill>
                  <a:srgbClr val="002060"/>
                </a:solidFill>
              </a:rPr>
              <a:t>EsIA</a:t>
            </a:r>
            <a:endParaRPr lang="es-EC" sz="2400" dirty="0">
              <a:solidFill>
                <a:srgbClr val="002060"/>
              </a:solidFill>
            </a:endParaRPr>
          </a:p>
          <a:p>
            <a:pPr marL="457200" indent="-457200">
              <a:buFont typeface="Wingdings" panose="05000000000000000000" pitchFamily="2" charset="2"/>
              <a:buChar char="ü"/>
            </a:pPr>
            <a:r>
              <a:rPr lang="es-EC" sz="2400" dirty="0">
                <a:solidFill>
                  <a:srgbClr val="002060"/>
                </a:solidFill>
              </a:rPr>
              <a:t>ES NECESARIO LA VERIFICACIÓN IN SITU (AAC)</a:t>
            </a:r>
          </a:p>
        </p:txBody>
      </p:sp>
    </p:spTree>
    <p:extLst>
      <p:ext uri="{BB962C8B-B14F-4D97-AF65-F5344CB8AC3E}">
        <p14:creationId xmlns:p14="http://schemas.microsoft.com/office/powerpoint/2010/main" val="3994248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mecatronica.espe.edu.ec/wp-content/uploads/2013/08/LOGO-PRINCIPAL.png">
            <a:extLst>
              <a:ext uri="{FF2B5EF4-FFF2-40B4-BE49-F238E27FC236}">
                <a16:creationId xmlns:a16="http://schemas.microsoft.com/office/drawing/2014/main" id="{68C048B5-1A3E-4299-A7B1-FFE024CF926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711" y="208759"/>
            <a:ext cx="2029177" cy="711202"/>
          </a:xfrm>
          <a:prstGeom prst="rect">
            <a:avLst/>
          </a:prstGeom>
          <a:noFill/>
          <a:ln>
            <a:noFill/>
          </a:ln>
        </p:spPr>
      </p:pic>
      <p:pic>
        <p:nvPicPr>
          <p:cNvPr id="3" name="Imagen 2">
            <a:extLst>
              <a:ext uri="{FF2B5EF4-FFF2-40B4-BE49-F238E27FC236}">
                <a16:creationId xmlns:a16="http://schemas.microsoft.com/office/drawing/2014/main" id="{BC964B24-374E-483E-94D7-BCFB83916DCB}"/>
              </a:ext>
            </a:extLst>
          </p:cNvPr>
          <p:cNvPicPr>
            <a:picLocks noChangeAspect="1"/>
          </p:cNvPicPr>
          <p:nvPr/>
        </p:nvPicPr>
        <p:blipFill rotWithShape="1">
          <a:blip r:embed="rId3"/>
          <a:srcRect l="65886" t="25316" r="28323" b="65739"/>
          <a:stretch/>
        </p:blipFill>
        <p:spPr>
          <a:xfrm>
            <a:off x="10953045" y="0"/>
            <a:ext cx="1238955" cy="1076470"/>
          </a:xfrm>
          <a:prstGeom prst="rect">
            <a:avLst/>
          </a:prstGeom>
        </p:spPr>
      </p:pic>
      <p:sp>
        <p:nvSpPr>
          <p:cNvPr id="4" name="CuadroTexto 3">
            <a:extLst>
              <a:ext uri="{FF2B5EF4-FFF2-40B4-BE49-F238E27FC236}">
                <a16:creationId xmlns:a16="http://schemas.microsoft.com/office/drawing/2014/main" id="{3FB07600-C3C6-47C3-865D-608DE84F3A03}"/>
              </a:ext>
            </a:extLst>
          </p:cNvPr>
          <p:cNvSpPr txBox="1"/>
          <p:nvPr/>
        </p:nvSpPr>
        <p:spPr>
          <a:xfrm>
            <a:off x="2399876" y="655610"/>
            <a:ext cx="8298180" cy="1323439"/>
          </a:xfrm>
          <a:prstGeom prst="rect">
            <a:avLst/>
          </a:prstGeom>
          <a:noFill/>
        </p:spPr>
        <p:txBody>
          <a:bodyPr wrap="square" rtlCol="0">
            <a:spAutoFit/>
          </a:bodyPr>
          <a:lstStyle/>
          <a:p>
            <a:pPr algn="ctr"/>
            <a:r>
              <a:rPr lang="es-EC" sz="4800" b="1" dirty="0">
                <a:solidFill>
                  <a:srgbClr val="002060"/>
                </a:solidFill>
              </a:rPr>
              <a:t>INTRODUCCIÓN</a:t>
            </a:r>
          </a:p>
          <a:p>
            <a:pPr algn="ctr"/>
            <a:endParaRPr lang="es-EC" sz="3200" b="1" dirty="0">
              <a:solidFill>
                <a:srgbClr val="002060"/>
              </a:solidFill>
            </a:endParaRPr>
          </a:p>
        </p:txBody>
      </p:sp>
      <p:sp>
        <p:nvSpPr>
          <p:cNvPr id="5" name="CuadroTexto 4">
            <a:extLst>
              <a:ext uri="{FF2B5EF4-FFF2-40B4-BE49-F238E27FC236}">
                <a16:creationId xmlns:a16="http://schemas.microsoft.com/office/drawing/2014/main" id="{1B4CAC13-F726-4807-85ED-D77C89E707D3}"/>
              </a:ext>
            </a:extLst>
          </p:cNvPr>
          <p:cNvSpPr txBox="1"/>
          <p:nvPr/>
        </p:nvSpPr>
        <p:spPr>
          <a:xfrm>
            <a:off x="115711" y="1601891"/>
            <a:ext cx="11737621" cy="3447098"/>
          </a:xfrm>
          <a:prstGeom prst="rect">
            <a:avLst/>
          </a:prstGeom>
          <a:noFill/>
        </p:spPr>
        <p:txBody>
          <a:bodyPr wrap="square" rtlCol="0">
            <a:spAutoFit/>
          </a:bodyPr>
          <a:lstStyle/>
          <a:p>
            <a:r>
              <a:rPr lang="es-EC" sz="2000" b="1" u="sng" dirty="0">
                <a:solidFill>
                  <a:srgbClr val="002060"/>
                </a:solidFill>
              </a:rPr>
              <a:t>OBJETIVOS GENERAL Y ESPECÍFICOS.-</a:t>
            </a:r>
          </a:p>
          <a:p>
            <a:pPr marL="457200" indent="-457200">
              <a:buFont typeface="Wingdings" panose="05000000000000000000" pitchFamily="2" charset="2"/>
              <a:buChar char="ü"/>
            </a:pPr>
            <a:r>
              <a:rPr lang="es-EC" sz="2000" b="1" u="sng" dirty="0">
                <a:solidFill>
                  <a:srgbClr val="002060"/>
                </a:solidFill>
              </a:rPr>
              <a:t>GENERAL: </a:t>
            </a:r>
            <a:r>
              <a:rPr lang="es-EC" sz="2000" dirty="0">
                <a:solidFill>
                  <a:srgbClr val="002060"/>
                </a:solidFill>
              </a:rPr>
              <a:t>ELABORAR UNA AAC AL PMA, PARA LA 15-BAE “PAQUISHA” </a:t>
            </a:r>
          </a:p>
          <a:p>
            <a:pPr marL="457200" indent="-457200">
              <a:buFont typeface="Wingdings" panose="05000000000000000000" pitchFamily="2" charset="2"/>
              <a:buChar char="ü"/>
            </a:pPr>
            <a:r>
              <a:rPr lang="es-EC" sz="2000" b="1" u="sng" dirty="0">
                <a:solidFill>
                  <a:srgbClr val="002060"/>
                </a:solidFill>
              </a:rPr>
              <a:t>ESPECÍFICOS: </a:t>
            </a:r>
          </a:p>
          <a:p>
            <a:r>
              <a:rPr lang="es-EC" sz="2000" b="1" dirty="0">
                <a:solidFill>
                  <a:srgbClr val="002060"/>
                </a:solidFill>
              </a:rPr>
              <a:t>         	</a:t>
            </a:r>
            <a:r>
              <a:rPr lang="es-EC" sz="2000" dirty="0">
                <a:solidFill>
                  <a:srgbClr val="002060"/>
                </a:solidFill>
              </a:rPr>
              <a:t>VERIFICAR EL GRADO DE CUMPLIMIENTO DE LOS PLANES QUE CONSTAN EN EL PMA DE LA 15-BAE 	“PAQUISHA”. </a:t>
            </a:r>
          </a:p>
          <a:p>
            <a:r>
              <a:rPr lang="es-EC" sz="2000" b="1" dirty="0">
                <a:solidFill>
                  <a:srgbClr val="002060"/>
                </a:solidFill>
              </a:rPr>
              <a:t>         	</a:t>
            </a:r>
            <a:r>
              <a:rPr lang="es-EC" sz="2000" dirty="0">
                <a:solidFill>
                  <a:srgbClr val="002060"/>
                </a:solidFill>
              </a:rPr>
              <a:t>DETERMINAR HALLAZGOS DE </a:t>
            </a:r>
            <a:r>
              <a:rPr lang="es-EC" sz="2000" b="1" u="sng" dirty="0">
                <a:solidFill>
                  <a:srgbClr val="FF0000"/>
                </a:solidFill>
              </a:rPr>
              <a:t>C</a:t>
            </a:r>
            <a:r>
              <a:rPr lang="es-EC" sz="2000" dirty="0">
                <a:solidFill>
                  <a:srgbClr val="002060"/>
                </a:solidFill>
              </a:rPr>
              <a:t> y </a:t>
            </a:r>
            <a:r>
              <a:rPr lang="es-EC" sz="2000" b="1" u="sng" dirty="0">
                <a:solidFill>
                  <a:srgbClr val="FF0000"/>
                </a:solidFill>
              </a:rPr>
              <a:t>NC</a:t>
            </a:r>
            <a:r>
              <a:rPr lang="es-EC" sz="2000" dirty="0">
                <a:solidFill>
                  <a:srgbClr val="002060"/>
                </a:solidFill>
              </a:rPr>
              <a:t>, GRADO DE CUMPLIMIENTO Y RIESGO EN CUANTO AL 	ACATAMIENTO DEL PMA DE LA 15-BAE “PAQUISHA”, DE ACUERDO A LAS NORMAS Y ESTÁNDARES 	ESTABLECIDOS EN LA LEGISLACIÓN 	AMBIENTAL VIGENTE.</a:t>
            </a:r>
          </a:p>
          <a:p>
            <a:r>
              <a:rPr lang="es-EC" sz="2000" dirty="0">
                <a:solidFill>
                  <a:srgbClr val="002060"/>
                </a:solidFill>
              </a:rPr>
              <a:t>	PROPONER MEDIDAS CORRECTIVAS DE LOS HALLAZGOS Y </a:t>
            </a:r>
            <a:r>
              <a:rPr lang="es-EC" sz="2000" b="1" u="sng" dirty="0">
                <a:solidFill>
                  <a:srgbClr val="FF0000"/>
                </a:solidFill>
              </a:rPr>
              <a:t>NC</a:t>
            </a:r>
            <a:r>
              <a:rPr lang="es-EC" sz="2000" dirty="0">
                <a:solidFill>
                  <a:srgbClr val="002060"/>
                </a:solidFill>
              </a:rPr>
              <a:t> ENCONTRADAS, A TRAVÉS DE UN PLAN 	DE ACCIÓN.</a:t>
            </a:r>
          </a:p>
          <a:p>
            <a:endParaRPr lang="es-EC" sz="2000" dirty="0">
              <a:solidFill>
                <a:srgbClr val="002060"/>
              </a:solidFill>
            </a:endParaRPr>
          </a:p>
        </p:txBody>
      </p:sp>
      <p:sp>
        <p:nvSpPr>
          <p:cNvPr id="6" name="CuadroTexto 5">
            <a:extLst>
              <a:ext uri="{FF2B5EF4-FFF2-40B4-BE49-F238E27FC236}">
                <a16:creationId xmlns:a16="http://schemas.microsoft.com/office/drawing/2014/main" id="{0B160CC2-5FE9-48F0-AD9B-B796D62FE894}"/>
              </a:ext>
            </a:extLst>
          </p:cNvPr>
          <p:cNvSpPr txBox="1"/>
          <p:nvPr/>
        </p:nvSpPr>
        <p:spPr>
          <a:xfrm>
            <a:off x="156350" y="4730470"/>
            <a:ext cx="10796695" cy="1938992"/>
          </a:xfrm>
          <a:prstGeom prst="rect">
            <a:avLst/>
          </a:prstGeom>
          <a:noFill/>
        </p:spPr>
        <p:txBody>
          <a:bodyPr wrap="square" rtlCol="0">
            <a:spAutoFit/>
          </a:bodyPr>
          <a:lstStyle/>
          <a:p>
            <a:r>
              <a:rPr lang="es-EC" sz="2000" b="1" u="sng" dirty="0">
                <a:solidFill>
                  <a:srgbClr val="002060"/>
                </a:solidFill>
              </a:rPr>
              <a:t>ALCANCE.-</a:t>
            </a:r>
          </a:p>
          <a:p>
            <a:pPr marL="457200" indent="-457200">
              <a:buFont typeface="Wingdings" panose="05000000000000000000" pitchFamily="2" charset="2"/>
              <a:buChar char="ü"/>
            </a:pPr>
            <a:r>
              <a:rPr lang="es-EC" sz="2000" dirty="0">
                <a:solidFill>
                  <a:srgbClr val="002060"/>
                </a:solidFill>
              </a:rPr>
              <a:t>ENFOCADO A ACTIVIDADES Y OPERACIONES QUE REALIZA LA 15-BAE “PAQUISHA”</a:t>
            </a:r>
          </a:p>
          <a:p>
            <a:pPr marL="457200" indent="-457200">
              <a:buFont typeface="Wingdings" panose="05000000000000000000" pitchFamily="2" charset="2"/>
              <a:buChar char="ü"/>
            </a:pPr>
            <a:r>
              <a:rPr lang="es-EC" sz="2000" dirty="0">
                <a:solidFill>
                  <a:srgbClr val="002060"/>
                </a:solidFill>
              </a:rPr>
              <a:t>REVISIÓN DEL CUMPLIMIENTO DEL PMA DE LA 15-BAE “PAQUISHA” Y NORMATIVA APLICABLE VIGENTE </a:t>
            </a:r>
          </a:p>
          <a:p>
            <a:pPr marL="457200" indent="-457200">
              <a:buFont typeface="Wingdings" panose="05000000000000000000" pitchFamily="2" charset="2"/>
              <a:buChar char="ü"/>
            </a:pPr>
            <a:r>
              <a:rPr lang="es-EC" sz="2000" dirty="0">
                <a:solidFill>
                  <a:srgbClr val="002060"/>
                </a:solidFill>
              </a:rPr>
              <a:t>REVISIÓN IN SITU</a:t>
            </a:r>
          </a:p>
          <a:p>
            <a:pPr marL="457200" indent="-457200">
              <a:buFont typeface="Wingdings" panose="05000000000000000000" pitchFamily="2" charset="2"/>
              <a:buChar char="ü"/>
            </a:pPr>
            <a:r>
              <a:rPr lang="es-EC" sz="2000" dirty="0">
                <a:solidFill>
                  <a:srgbClr val="002060"/>
                </a:solidFill>
              </a:rPr>
              <a:t>ACTUALIZACIÓN DEL PLAN DE ACCIÓN</a:t>
            </a:r>
          </a:p>
        </p:txBody>
      </p:sp>
    </p:spTree>
    <p:extLst>
      <p:ext uri="{BB962C8B-B14F-4D97-AF65-F5344CB8AC3E}">
        <p14:creationId xmlns:p14="http://schemas.microsoft.com/office/powerpoint/2010/main" val="3854077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53AF031-67E3-49F6-8C59-17E393391C6C}"/>
              </a:ext>
            </a:extLst>
          </p:cNvPr>
          <p:cNvPicPr/>
          <p:nvPr/>
        </p:nvPicPr>
        <p:blipFill rotWithShape="1">
          <a:blip r:embed="rId2">
            <a:extLst>
              <a:ext uri="{28A0092B-C50C-407E-A947-70E740481C1C}">
                <a14:useLocalDpi xmlns:a14="http://schemas.microsoft.com/office/drawing/2010/main" val="0"/>
              </a:ext>
            </a:extLst>
          </a:blip>
          <a:srcRect l="58229" t="8902" r="24029" b="30298"/>
          <a:stretch/>
        </p:blipFill>
        <p:spPr bwMode="auto">
          <a:xfrm>
            <a:off x="1" y="1185332"/>
            <a:ext cx="3431822" cy="5672667"/>
          </a:xfrm>
          <a:prstGeom prst="rect">
            <a:avLst/>
          </a:prstGeom>
          <a:ln>
            <a:noFill/>
          </a:ln>
          <a:extLst>
            <a:ext uri="{53640926-AAD7-44D8-BBD7-CCE9431645EC}">
              <a14:shadowObscured xmlns:a14="http://schemas.microsoft.com/office/drawing/2010/main"/>
            </a:ext>
          </a:extLst>
        </p:spPr>
      </p:pic>
      <p:grpSp>
        <p:nvGrpSpPr>
          <p:cNvPr id="7" name="Grupo 6">
            <a:extLst>
              <a:ext uri="{FF2B5EF4-FFF2-40B4-BE49-F238E27FC236}">
                <a16:creationId xmlns:a16="http://schemas.microsoft.com/office/drawing/2014/main" id="{A0EE5125-4B69-4B36-A3F1-97D83347143D}"/>
              </a:ext>
            </a:extLst>
          </p:cNvPr>
          <p:cNvGrpSpPr/>
          <p:nvPr/>
        </p:nvGrpSpPr>
        <p:grpSpPr>
          <a:xfrm>
            <a:off x="3431823" y="1185333"/>
            <a:ext cx="4544177" cy="5672667"/>
            <a:chOff x="5392881" y="176566"/>
            <a:chExt cx="6705601" cy="6504867"/>
          </a:xfrm>
        </p:grpSpPr>
        <p:pic>
          <p:nvPicPr>
            <p:cNvPr id="8" name="Imagen 7">
              <a:extLst>
                <a:ext uri="{FF2B5EF4-FFF2-40B4-BE49-F238E27FC236}">
                  <a16:creationId xmlns:a16="http://schemas.microsoft.com/office/drawing/2014/main" id="{F70C1DDD-77AB-4AC2-B635-B26A71166BD0}"/>
                </a:ext>
              </a:extLst>
            </p:cNvPr>
            <p:cNvPicPr>
              <a:picLocks noChangeAspect="1"/>
            </p:cNvPicPr>
            <p:nvPr/>
          </p:nvPicPr>
          <p:blipFill rotWithShape="1">
            <a:blip r:embed="rId3"/>
            <a:srcRect l="31677" t="10902" r="25000" b="14386"/>
            <a:stretch/>
          </p:blipFill>
          <p:spPr>
            <a:xfrm>
              <a:off x="5392881" y="176566"/>
              <a:ext cx="6705601" cy="6504867"/>
            </a:xfrm>
            <a:prstGeom prst="rect">
              <a:avLst/>
            </a:prstGeom>
          </p:spPr>
        </p:pic>
        <p:sp>
          <p:nvSpPr>
            <p:cNvPr id="9" name="Forma libre: forma 8">
              <a:extLst>
                <a:ext uri="{FF2B5EF4-FFF2-40B4-BE49-F238E27FC236}">
                  <a16:creationId xmlns:a16="http://schemas.microsoft.com/office/drawing/2014/main" id="{6C2539FB-C912-4DBC-969C-AF0EEB2DC691}"/>
                </a:ext>
              </a:extLst>
            </p:cNvPr>
            <p:cNvSpPr/>
            <p:nvPr/>
          </p:nvSpPr>
          <p:spPr>
            <a:xfrm>
              <a:off x="5690937" y="445168"/>
              <a:ext cx="4403558" cy="6160169"/>
            </a:xfrm>
            <a:custGeom>
              <a:avLst/>
              <a:gdLst>
                <a:gd name="connsiteX0" fmla="*/ 0 w 4403558"/>
                <a:gd name="connsiteY0" fmla="*/ 5041232 h 6160169"/>
                <a:gd name="connsiteX1" fmla="*/ 878305 w 4403558"/>
                <a:gd name="connsiteY1" fmla="*/ 3068053 h 6160169"/>
                <a:gd name="connsiteX2" fmla="*/ 938463 w 4403558"/>
                <a:gd name="connsiteY2" fmla="*/ 2719137 h 6160169"/>
                <a:gd name="connsiteX3" fmla="*/ 998621 w 4403558"/>
                <a:gd name="connsiteY3" fmla="*/ 2454443 h 6160169"/>
                <a:gd name="connsiteX4" fmla="*/ 1215189 w 4403558"/>
                <a:gd name="connsiteY4" fmla="*/ 2213811 h 6160169"/>
                <a:gd name="connsiteX5" fmla="*/ 1239252 w 4403558"/>
                <a:gd name="connsiteY5" fmla="*/ 2045369 h 6160169"/>
                <a:gd name="connsiteX6" fmla="*/ 1383631 w 4403558"/>
                <a:gd name="connsiteY6" fmla="*/ 1768643 h 6160169"/>
                <a:gd name="connsiteX7" fmla="*/ 1371600 w 4403558"/>
                <a:gd name="connsiteY7" fmla="*/ 1576137 h 6160169"/>
                <a:gd name="connsiteX8" fmla="*/ 2069431 w 4403558"/>
                <a:gd name="connsiteY8" fmla="*/ 84221 h 6160169"/>
                <a:gd name="connsiteX9" fmla="*/ 2322095 w 4403558"/>
                <a:gd name="connsiteY9" fmla="*/ 300790 h 6160169"/>
                <a:gd name="connsiteX10" fmla="*/ 2646947 w 4403558"/>
                <a:gd name="connsiteY10" fmla="*/ 409074 h 6160169"/>
                <a:gd name="connsiteX11" fmla="*/ 3043989 w 4403558"/>
                <a:gd name="connsiteY11" fmla="*/ 397043 h 6160169"/>
                <a:gd name="connsiteX12" fmla="*/ 3260558 w 4403558"/>
                <a:gd name="connsiteY12" fmla="*/ 324853 h 6160169"/>
                <a:gd name="connsiteX13" fmla="*/ 3465095 w 4403558"/>
                <a:gd name="connsiteY13" fmla="*/ 132348 h 6160169"/>
                <a:gd name="connsiteX14" fmla="*/ 3765884 w 4403558"/>
                <a:gd name="connsiteY14" fmla="*/ 0 h 6160169"/>
                <a:gd name="connsiteX15" fmla="*/ 2971800 w 4403558"/>
                <a:gd name="connsiteY15" fmla="*/ 2322095 h 6160169"/>
                <a:gd name="connsiteX16" fmla="*/ 4403558 w 4403558"/>
                <a:gd name="connsiteY16" fmla="*/ 2959769 h 6160169"/>
                <a:gd name="connsiteX17" fmla="*/ 2622884 w 4403558"/>
                <a:gd name="connsiteY17" fmla="*/ 6160169 h 6160169"/>
                <a:gd name="connsiteX18" fmla="*/ 0 w 4403558"/>
                <a:gd name="connsiteY18" fmla="*/ 5041232 h 61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03558" h="6160169">
                  <a:moveTo>
                    <a:pt x="0" y="5041232"/>
                  </a:moveTo>
                  <a:lnTo>
                    <a:pt x="878305" y="3068053"/>
                  </a:lnTo>
                  <a:lnTo>
                    <a:pt x="938463" y="2719137"/>
                  </a:lnTo>
                  <a:lnTo>
                    <a:pt x="998621" y="2454443"/>
                  </a:lnTo>
                  <a:lnTo>
                    <a:pt x="1215189" y="2213811"/>
                  </a:lnTo>
                  <a:lnTo>
                    <a:pt x="1239252" y="2045369"/>
                  </a:lnTo>
                  <a:lnTo>
                    <a:pt x="1383631" y="1768643"/>
                  </a:lnTo>
                  <a:lnTo>
                    <a:pt x="1371600" y="1576137"/>
                  </a:lnTo>
                  <a:lnTo>
                    <a:pt x="2069431" y="84221"/>
                  </a:lnTo>
                  <a:lnTo>
                    <a:pt x="2322095" y="300790"/>
                  </a:lnTo>
                  <a:lnTo>
                    <a:pt x="2646947" y="409074"/>
                  </a:lnTo>
                  <a:lnTo>
                    <a:pt x="3043989" y="397043"/>
                  </a:lnTo>
                  <a:lnTo>
                    <a:pt x="3260558" y="324853"/>
                  </a:lnTo>
                  <a:lnTo>
                    <a:pt x="3465095" y="132348"/>
                  </a:lnTo>
                  <a:lnTo>
                    <a:pt x="3765884" y="0"/>
                  </a:lnTo>
                  <a:lnTo>
                    <a:pt x="2971800" y="2322095"/>
                  </a:lnTo>
                  <a:lnTo>
                    <a:pt x="4403558" y="2959769"/>
                  </a:lnTo>
                  <a:lnTo>
                    <a:pt x="2622884" y="6160169"/>
                  </a:lnTo>
                  <a:lnTo>
                    <a:pt x="0" y="5041232"/>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sp>
        <p:nvSpPr>
          <p:cNvPr id="11" name="Título 3">
            <a:extLst>
              <a:ext uri="{FF2B5EF4-FFF2-40B4-BE49-F238E27FC236}">
                <a16:creationId xmlns:a16="http://schemas.microsoft.com/office/drawing/2014/main" id="{21FA2A0B-4B30-481A-B12A-0415EAF2738B}"/>
              </a:ext>
            </a:extLst>
          </p:cNvPr>
          <p:cNvSpPr>
            <a:spLocks noGrp="1"/>
          </p:cNvSpPr>
          <p:nvPr>
            <p:ph type="ctrTitle"/>
          </p:nvPr>
        </p:nvSpPr>
        <p:spPr>
          <a:xfrm>
            <a:off x="1354666" y="-152384"/>
            <a:ext cx="9144000" cy="1076470"/>
          </a:xfrm>
        </p:spPr>
        <p:txBody>
          <a:bodyPr>
            <a:normAutofit/>
          </a:bodyPr>
          <a:lstStyle/>
          <a:p>
            <a:r>
              <a:rPr lang="es-EC" sz="4400" b="1" dirty="0">
                <a:solidFill>
                  <a:srgbClr val="002060"/>
                </a:solidFill>
                <a:latin typeface="+mn-lt"/>
              </a:rPr>
              <a:t>UBICACIÓN DEL ÁREA DE ESTUDIO</a:t>
            </a:r>
          </a:p>
        </p:txBody>
      </p:sp>
      <p:graphicFrame>
        <p:nvGraphicFramePr>
          <p:cNvPr id="14" name="Tabla 13">
            <a:extLst>
              <a:ext uri="{FF2B5EF4-FFF2-40B4-BE49-F238E27FC236}">
                <a16:creationId xmlns:a16="http://schemas.microsoft.com/office/drawing/2014/main" id="{ECCA68AC-C473-439B-91EE-5ED348A051AE}"/>
              </a:ext>
            </a:extLst>
          </p:cNvPr>
          <p:cNvGraphicFramePr>
            <a:graphicFrameLocks noGrp="1"/>
          </p:cNvGraphicFramePr>
          <p:nvPr>
            <p:extLst>
              <p:ext uri="{D42A27DB-BD31-4B8C-83A1-F6EECF244321}">
                <p14:modId xmlns:p14="http://schemas.microsoft.com/office/powerpoint/2010/main" val="3358766562"/>
              </p:ext>
            </p:extLst>
          </p:nvPr>
        </p:nvGraphicFramePr>
        <p:xfrm>
          <a:off x="7976000" y="1185332"/>
          <a:ext cx="4215999" cy="4999378"/>
        </p:xfrm>
        <a:graphic>
          <a:graphicData uri="http://schemas.openxmlformats.org/drawingml/2006/table">
            <a:tbl>
              <a:tblPr firstRow="1" firstCol="1" bandRow="1"/>
              <a:tblGrid>
                <a:gridCol w="1326044">
                  <a:extLst>
                    <a:ext uri="{9D8B030D-6E8A-4147-A177-3AD203B41FA5}">
                      <a16:colId xmlns:a16="http://schemas.microsoft.com/office/drawing/2014/main" val="4126667775"/>
                    </a:ext>
                  </a:extLst>
                </a:gridCol>
                <a:gridCol w="1422400">
                  <a:extLst>
                    <a:ext uri="{9D8B030D-6E8A-4147-A177-3AD203B41FA5}">
                      <a16:colId xmlns:a16="http://schemas.microsoft.com/office/drawing/2014/main" val="2380530740"/>
                    </a:ext>
                  </a:extLst>
                </a:gridCol>
                <a:gridCol w="688623">
                  <a:extLst>
                    <a:ext uri="{9D8B030D-6E8A-4147-A177-3AD203B41FA5}">
                      <a16:colId xmlns:a16="http://schemas.microsoft.com/office/drawing/2014/main" val="1840052206"/>
                    </a:ext>
                  </a:extLst>
                </a:gridCol>
                <a:gridCol w="778932">
                  <a:extLst>
                    <a:ext uri="{9D8B030D-6E8A-4147-A177-3AD203B41FA5}">
                      <a16:colId xmlns:a16="http://schemas.microsoft.com/office/drawing/2014/main" val="1266542912"/>
                    </a:ext>
                  </a:extLst>
                </a:gridCol>
              </a:tblGrid>
              <a:tr h="364591">
                <a:tc rowSpan="9">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UBICACIÓN</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200" b="1" dirty="0">
                          <a:solidFill>
                            <a:srgbClr val="002060"/>
                          </a:solidFill>
                          <a:effectLst/>
                          <a:latin typeface="+mn-lt"/>
                          <a:ea typeface="Calibri" panose="020F0502020204030204" pitchFamily="34" charset="0"/>
                          <a:cs typeface="Times New Roman" panose="02020603050405020304" pitchFamily="18" charset="0"/>
                        </a:rPr>
                        <a:t>ÁREA</a:t>
                      </a:r>
                      <a:endParaRPr lang="es-EC" sz="1200" dirty="0">
                        <a:solidFill>
                          <a:srgbClr val="002060"/>
                        </a:solidFill>
                        <a:effectLst/>
                        <a:latin typeface="+mn-lt"/>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ESTE (m)</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NORTE (m)</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7857526"/>
                  </a:ext>
                </a:extLst>
              </a:tr>
              <a:tr h="364591">
                <a:tc vMerge="1">
                  <a:txBody>
                    <a:bodyPr/>
                    <a:lstStyle/>
                    <a:p>
                      <a:endParaRPr lang="es-EC"/>
                    </a:p>
                  </a:txBody>
                  <a:tcPr/>
                </a:tc>
                <a:tc>
                  <a:txBody>
                    <a:bodyPr/>
                    <a:lstStyle/>
                    <a:p>
                      <a:pPr algn="just">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Brigada de Aviación del Ejército No 15 “PAQUISHA”</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780663</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9961445</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3575119"/>
                  </a:ext>
                </a:extLst>
              </a:tr>
              <a:tr h="364591">
                <a:tc vMerge="1">
                  <a:txBody>
                    <a:bodyPr/>
                    <a:lstStyle/>
                    <a:p>
                      <a:endParaRPr lang="es-EC"/>
                    </a:p>
                  </a:txBody>
                  <a:tcPr/>
                </a:tc>
                <a:tc>
                  <a:txBody>
                    <a:bodyPr/>
                    <a:lstStyle/>
                    <a:p>
                      <a:pPr algn="just">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HELIPUERTO</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780638</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9961612</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7175350"/>
                  </a:ext>
                </a:extLst>
              </a:tr>
              <a:tr h="364591">
                <a:tc vMerge="1">
                  <a:txBody>
                    <a:bodyPr/>
                    <a:lstStyle/>
                    <a:p>
                      <a:endParaRPr lang="es-EC"/>
                    </a:p>
                  </a:txBody>
                  <a:tcPr/>
                </a:tc>
                <a:tc>
                  <a:txBody>
                    <a:bodyPr/>
                    <a:lstStyle/>
                    <a:p>
                      <a:pPr algn="just">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HANGARES</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780748</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9961730</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1878898"/>
                  </a:ext>
                </a:extLst>
              </a:tr>
              <a:tr h="552826">
                <a:tc vMerge="1">
                  <a:txBody>
                    <a:bodyPr/>
                    <a:lstStyle/>
                    <a:p>
                      <a:endParaRPr lang="es-EC"/>
                    </a:p>
                  </a:txBody>
                  <a:tcPr/>
                </a:tc>
                <a:tc>
                  <a:txBody>
                    <a:bodyPr/>
                    <a:lstStyle/>
                    <a:p>
                      <a:pPr algn="just">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CENTRO DE MANTENIMIENTO DE AVIACIÓN DEL EJÉRCITO</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780944</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9961643</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333856"/>
                  </a:ext>
                </a:extLst>
              </a:tr>
              <a:tr h="364591">
                <a:tc vMerge="1">
                  <a:txBody>
                    <a:bodyPr/>
                    <a:lstStyle/>
                    <a:p>
                      <a:endParaRPr lang="es-EC"/>
                    </a:p>
                  </a:txBody>
                  <a:tcPr/>
                </a:tc>
                <a:tc>
                  <a:txBody>
                    <a:bodyPr/>
                    <a:lstStyle/>
                    <a:p>
                      <a:pPr algn="just">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GASOLINERA</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780804</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9961756</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2565506"/>
                  </a:ext>
                </a:extLst>
              </a:tr>
              <a:tr h="364591">
                <a:tc vMerge="1">
                  <a:txBody>
                    <a:bodyPr/>
                    <a:lstStyle/>
                    <a:p>
                      <a:endParaRPr lang="es-EC"/>
                    </a:p>
                  </a:txBody>
                  <a:tcPr/>
                </a:tc>
                <a:tc>
                  <a:txBody>
                    <a:bodyPr/>
                    <a:lstStyle/>
                    <a:p>
                      <a:pPr algn="just">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COMANDO DE APOYO LOGISTICO No 15</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780710</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9961574</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2256232"/>
                  </a:ext>
                </a:extLst>
              </a:tr>
              <a:tr h="364591">
                <a:tc vMerge="1">
                  <a:txBody>
                    <a:bodyPr/>
                    <a:lstStyle/>
                    <a:p>
                      <a:endParaRPr lang="es-EC"/>
                    </a:p>
                  </a:txBody>
                  <a:tcPr/>
                </a:tc>
                <a:tc>
                  <a:txBody>
                    <a:bodyPr/>
                    <a:lstStyle/>
                    <a:p>
                      <a:pPr algn="just">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PARQUEADERO</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780848</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9961572</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5173631"/>
                  </a:ext>
                </a:extLst>
              </a:tr>
              <a:tr h="364591">
                <a:tc vMerge="1">
                  <a:txBody>
                    <a:bodyPr/>
                    <a:lstStyle/>
                    <a:p>
                      <a:endParaRPr lang="es-EC"/>
                    </a:p>
                  </a:txBody>
                  <a:tcPr/>
                </a:tc>
                <a:tc>
                  <a:txBody>
                    <a:bodyPr/>
                    <a:lstStyle/>
                    <a:p>
                      <a:pPr algn="just">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OFICINAS ADMINISTRATIVAS</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780772</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9961110</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666319"/>
                  </a:ext>
                </a:extLst>
              </a:tr>
              <a:tr h="176357">
                <a:tc>
                  <a:txBody>
                    <a:bodyPr/>
                    <a:lstStyle/>
                    <a:p>
                      <a:pPr algn="just">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SECTOR:</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lnSpc>
                          <a:spcPct val="115000"/>
                        </a:lnSpc>
                        <a:spcAft>
                          <a:spcPts val="1000"/>
                        </a:spcAft>
                      </a:pPr>
                      <a:r>
                        <a:rPr lang="es-ES"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RURAL</a:t>
                      </a:r>
                      <a:endParaRPr lang="es-EC" sz="1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208798703"/>
                  </a:ext>
                </a:extLst>
              </a:tr>
              <a:tr h="176357">
                <a:tc>
                  <a:txBody>
                    <a:bodyPr/>
                    <a:lstStyle/>
                    <a:p>
                      <a:pPr algn="just">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PARROQUIA:</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AMAGUAÑA</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841805889"/>
                  </a:ext>
                </a:extLst>
              </a:tr>
              <a:tr h="176357">
                <a:tc>
                  <a:txBody>
                    <a:bodyPr/>
                    <a:lstStyle/>
                    <a:p>
                      <a:pPr algn="just">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CANTÓN:</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QUITO</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050447416"/>
                  </a:ext>
                </a:extLst>
              </a:tr>
              <a:tr h="176357">
                <a:tc>
                  <a:txBody>
                    <a:bodyPr/>
                    <a:lstStyle/>
                    <a:p>
                      <a:pPr algn="just">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PROVINCIA:</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lnSpc>
                          <a:spcPct val="115000"/>
                        </a:lnSpc>
                        <a:spcAft>
                          <a:spcPts val="1000"/>
                        </a:spcAft>
                      </a:pPr>
                      <a:r>
                        <a:rPr lang="es-ES"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PICHINCHA</a:t>
                      </a:r>
                      <a:endParaRPr lang="es-EC" sz="1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34272410"/>
                  </a:ext>
                </a:extLst>
              </a:tr>
              <a:tr h="176357">
                <a:tc gridSpan="4">
                  <a:txBody>
                    <a:bodyPr/>
                    <a:lstStyle/>
                    <a:p>
                      <a:pPr algn="ctr">
                        <a:lnSpc>
                          <a:spcPct val="115000"/>
                        </a:lnSpc>
                        <a:spcAft>
                          <a:spcPts val="1000"/>
                        </a:spcAft>
                      </a:pPr>
                      <a:r>
                        <a:rPr lang="es-ES"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PROYECCIÓN UTM, ZONA 17 SUR, SISTEMA WGS 84</a:t>
                      </a:r>
                      <a:endParaRPr lang="es-EC" sz="1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381" marR="613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576103186"/>
                  </a:ext>
                </a:extLst>
              </a:tr>
            </a:tbl>
          </a:graphicData>
        </a:graphic>
      </p:graphicFrame>
      <p:sp>
        <p:nvSpPr>
          <p:cNvPr id="15" name="CuadroTexto 14">
            <a:extLst>
              <a:ext uri="{FF2B5EF4-FFF2-40B4-BE49-F238E27FC236}">
                <a16:creationId xmlns:a16="http://schemas.microsoft.com/office/drawing/2014/main" id="{49ABFE43-5AD6-4B88-9BA1-0334BDB17E1D}"/>
              </a:ext>
            </a:extLst>
          </p:cNvPr>
          <p:cNvSpPr txBox="1"/>
          <p:nvPr/>
        </p:nvSpPr>
        <p:spPr>
          <a:xfrm>
            <a:off x="8432800" y="6445956"/>
            <a:ext cx="3296356" cy="369332"/>
          </a:xfrm>
          <a:prstGeom prst="rect">
            <a:avLst/>
          </a:prstGeom>
          <a:noFill/>
        </p:spPr>
        <p:txBody>
          <a:bodyPr wrap="square" rtlCol="0">
            <a:spAutoFit/>
          </a:bodyPr>
          <a:lstStyle/>
          <a:p>
            <a:r>
              <a:rPr lang="es-EC" b="1" dirty="0">
                <a:solidFill>
                  <a:srgbClr val="002060"/>
                </a:solidFill>
              </a:rPr>
              <a:t>ÁREA APROXIMADA: 15,75 HA.</a:t>
            </a:r>
          </a:p>
        </p:txBody>
      </p:sp>
    </p:spTree>
    <p:extLst>
      <p:ext uri="{BB962C8B-B14F-4D97-AF65-F5344CB8AC3E}">
        <p14:creationId xmlns:p14="http://schemas.microsoft.com/office/powerpoint/2010/main" val="3560710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o 34">
            <a:extLst>
              <a:ext uri="{FF2B5EF4-FFF2-40B4-BE49-F238E27FC236}">
                <a16:creationId xmlns:a16="http://schemas.microsoft.com/office/drawing/2014/main" id="{270F262A-1AFD-447D-ACEE-EF66681551E7}"/>
              </a:ext>
            </a:extLst>
          </p:cNvPr>
          <p:cNvGrpSpPr/>
          <p:nvPr/>
        </p:nvGrpSpPr>
        <p:grpSpPr>
          <a:xfrm>
            <a:off x="49760" y="0"/>
            <a:ext cx="10234831" cy="6858000"/>
            <a:chOff x="0" y="42110"/>
            <a:chExt cx="10234831" cy="6773779"/>
          </a:xfrm>
        </p:grpSpPr>
        <p:grpSp>
          <p:nvGrpSpPr>
            <p:cNvPr id="15" name="Grupo 14">
              <a:extLst>
                <a:ext uri="{FF2B5EF4-FFF2-40B4-BE49-F238E27FC236}">
                  <a16:creationId xmlns:a16="http://schemas.microsoft.com/office/drawing/2014/main" id="{047827F4-6B80-43A2-BCCF-19C93F3C08AB}"/>
                </a:ext>
              </a:extLst>
            </p:cNvPr>
            <p:cNvGrpSpPr/>
            <p:nvPr/>
          </p:nvGrpSpPr>
          <p:grpSpPr>
            <a:xfrm>
              <a:off x="0" y="42110"/>
              <a:ext cx="10234831" cy="6773779"/>
              <a:chOff x="-9321714" y="-3577722"/>
              <a:chExt cx="10234831" cy="6773779"/>
            </a:xfrm>
          </p:grpSpPr>
          <p:grpSp>
            <p:nvGrpSpPr>
              <p:cNvPr id="8" name="Grupo 7">
                <a:extLst>
                  <a:ext uri="{FF2B5EF4-FFF2-40B4-BE49-F238E27FC236}">
                    <a16:creationId xmlns:a16="http://schemas.microsoft.com/office/drawing/2014/main" id="{7645AE9D-E806-4344-88EA-EB8FFC9F904E}"/>
                  </a:ext>
                </a:extLst>
              </p:cNvPr>
              <p:cNvGrpSpPr/>
              <p:nvPr/>
            </p:nvGrpSpPr>
            <p:grpSpPr>
              <a:xfrm>
                <a:off x="-9321714" y="-3577722"/>
                <a:ext cx="10234831" cy="6773779"/>
                <a:chOff x="-2647336" y="1858297"/>
                <a:chExt cx="10234831" cy="6773779"/>
              </a:xfrm>
            </p:grpSpPr>
            <p:grpSp>
              <p:nvGrpSpPr>
                <p:cNvPr id="6" name="Grupo 5">
                  <a:extLst>
                    <a:ext uri="{FF2B5EF4-FFF2-40B4-BE49-F238E27FC236}">
                      <a16:creationId xmlns:a16="http://schemas.microsoft.com/office/drawing/2014/main" id="{A01B34A9-851A-4851-977C-15A434ABF800}"/>
                    </a:ext>
                  </a:extLst>
                </p:cNvPr>
                <p:cNvGrpSpPr/>
                <p:nvPr/>
              </p:nvGrpSpPr>
              <p:grpSpPr>
                <a:xfrm>
                  <a:off x="-2647336" y="1858297"/>
                  <a:ext cx="10234831" cy="6773779"/>
                  <a:chOff x="0" y="0"/>
                  <a:chExt cx="10234831" cy="6773779"/>
                </a:xfrm>
              </p:grpSpPr>
              <p:pic>
                <p:nvPicPr>
                  <p:cNvPr id="2" name="Imagen 1">
                    <a:extLst>
                      <a:ext uri="{FF2B5EF4-FFF2-40B4-BE49-F238E27FC236}">
                        <a16:creationId xmlns:a16="http://schemas.microsoft.com/office/drawing/2014/main" id="{A206B8D1-117B-4E19-B710-AA44E79D4A72}"/>
                      </a:ext>
                    </a:extLst>
                  </p:cNvPr>
                  <p:cNvPicPr>
                    <a:picLocks noChangeAspect="1"/>
                  </p:cNvPicPr>
                  <p:nvPr/>
                </p:nvPicPr>
                <p:blipFill rotWithShape="1">
                  <a:blip r:embed="rId2"/>
                  <a:srcRect l="20723" t="18070" r="17994" b="9824"/>
                  <a:stretch/>
                </p:blipFill>
                <p:spPr>
                  <a:xfrm>
                    <a:off x="0" y="0"/>
                    <a:ext cx="10234831" cy="6773779"/>
                  </a:xfrm>
                  <a:prstGeom prst="rect">
                    <a:avLst/>
                  </a:prstGeom>
                </p:spPr>
              </p:pic>
              <p:sp>
                <p:nvSpPr>
                  <p:cNvPr id="3" name="Forma libre: forma 2">
                    <a:extLst>
                      <a:ext uri="{FF2B5EF4-FFF2-40B4-BE49-F238E27FC236}">
                        <a16:creationId xmlns:a16="http://schemas.microsoft.com/office/drawing/2014/main" id="{C33C3DC9-AE63-47F1-92E6-3E5470B42AF7}"/>
                      </a:ext>
                    </a:extLst>
                  </p:cNvPr>
                  <p:cNvSpPr/>
                  <p:nvPr/>
                </p:nvSpPr>
                <p:spPr>
                  <a:xfrm>
                    <a:off x="3031958" y="938463"/>
                    <a:ext cx="1937084" cy="2755232"/>
                  </a:xfrm>
                  <a:custGeom>
                    <a:avLst/>
                    <a:gdLst>
                      <a:gd name="connsiteX0" fmla="*/ 0 w 2580968"/>
                      <a:gd name="connsiteY0" fmla="*/ 2868561 h 3664974"/>
                      <a:gd name="connsiteX1" fmla="*/ 560439 w 2580968"/>
                      <a:gd name="connsiteY1" fmla="*/ 1519084 h 3664974"/>
                      <a:gd name="connsiteX2" fmla="*/ 589935 w 2580968"/>
                      <a:gd name="connsiteY2" fmla="*/ 1364226 h 3664974"/>
                      <a:gd name="connsiteX3" fmla="*/ 715297 w 2580968"/>
                      <a:gd name="connsiteY3" fmla="*/ 1216742 h 3664974"/>
                      <a:gd name="connsiteX4" fmla="*/ 752168 w 2580968"/>
                      <a:gd name="connsiteY4" fmla="*/ 1076632 h 3664974"/>
                      <a:gd name="connsiteX5" fmla="*/ 811161 w 2580968"/>
                      <a:gd name="connsiteY5" fmla="*/ 973394 h 3664974"/>
                      <a:gd name="connsiteX6" fmla="*/ 811161 w 2580968"/>
                      <a:gd name="connsiteY6" fmla="*/ 855407 h 3664974"/>
                      <a:gd name="connsiteX7" fmla="*/ 1216742 w 2580968"/>
                      <a:gd name="connsiteY7" fmla="*/ 0 h 3664974"/>
                      <a:gd name="connsiteX8" fmla="*/ 1305232 w 2580968"/>
                      <a:gd name="connsiteY8" fmla="*/ 0 h 3664974"/>
                      <a:gd name="connsiteX9" fmla="*/ 1327355 w 2580968"/>
                      <a:gd name="connsiteY9" fmla="*/ 110613 h 3664974"/>
                      <a:gd name="connsiteX10" fmla="*/ 1504335 w 2580968"/>
                      <a:gd name="connsiteY10" fmla="*/ 176981 h 3664974"/>
                      <a:gd name="connsiteX11" fmla="*/ 1806677 w 2580968"/>
                      <a:gd name="connsiteY11" fmla="*/ 169607 h 3664974"/>
                      <a:gd name="connsiteX12" fmla="*/ 1991032 w 2580968"/>
                      <a:gd name="connsiteY12" fmla="*/ 51620 h 3664974"/>
                      <a:gd name="connsiteX13" fmla="*/ 2160639 w 2580968"/>
                      <a:gd name="connsiteY13" fmla="*/ 14749 h 3664974"/>
                      <a:gd name="connsiteX14" fmla="*/ 1725561 w 2580968"/>
                      <a:gd name="connsiteY14" fmla="*/ 1275736 h 3664974"/>
                      <a:gd name="connsiteX15" fmla="*/ 2580968 w 2580968"/>
                      <a:gd name="connsiteY15" fmla="*/ 1651820 h 3664974"/>
                      <a:gd name="connsiteX16" fmla="*/ 1511710 w 2580968"/>
                      <a:gd name="connsiteY16" fmla="*/ 3664974 h 3664974"/>
                      <a:gd name="connsiteX17" fmla="*/ 811161 w 2580968"/>
                      <a:gd name="connsiteY17" fmla="*/ 3252020 h 3664974"/>
                      <a:gd name="connsiteX18" fmla="*/ 0 w 2580968"/>
                      <a:gd name="connsiteY18" fmla="*/ 2868561 h 366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80968" h="3664974">
                        <a:moveTo>
                          <a:pt x="0" y="2868561"/>
                        </a:moveTo>
                        <a:lnTo>
                          <a:pt x="560439" y="1519084"/>
                        </a:lnTo>
                        <a:lnTo>
                          <a:pt x="589935" y="1364226"/>
                        </a:lnTo>
                        <a:lnTo>
                          <a:pt x="715297" y="1216742"/>
                        </a:lnTo>
                        <a:lnTo>
                          <a:pt x="752168" y="1076632"/>
                        </a:lnTo>
                        <a:lnTo>
                          <a:pt x="811161" y="973394"/>
                        </a:lnTo>
                        <a:lnTo>
                          <a:pt x="811161" y="855407"/>
                        </a:lnTo>
                        <a:lnTo>
                          <a:pt x="1216742" y="0"/>
                        </a:lnTo>
                        <a:lnTo>
                          <a:pt x="1305232" y="0"/>
                        </a:lnTo>
                        <a:lnTo>
                          <a:pt x="1327355" y="110613"/>
                        </a:lnTo>
                        <a:lnTo>
                          <a:pt x="1504335" y="176981"/>
                        </a:lnTo>
                        <a:lnTo>
                          <a:pt x="1806677" y="169607"/>
                        </a:lnTo>
                        <a:lnTo>
                          <a:pt x="1991032" y="51620"/>
                        </a:lnTo>
                        <a:lnTo>
                          <a:pt x="2160639" y="14749"/>
                        </a:lnTo>
                        <a:lnTo>
                          <a:pt x="1725561" y="1275736"/>
                        </a:lnTo>
                        <a:lnTo>
                          <a:pt x="2580968" y="1651820"/>
                        </a:lnTo>
                        <a:lnTo>
                          <a:pt x="1511710" y="3664974"/>
                        </a:lnTo>
                        <a:lnTo>
                          <a:pt x="811161" y="3252020"/>
                        </a:lnTo>
                        <a:lnTo>
                          <a:pt x="0" y="2868561"/>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Forma libre: forma 3">
                    <a:extLst>
                      <a:ext uri="{FF2B5EF4-FFF2-40B4-BE49-F238E27FC236}">
                        <a16:creationId xmlns:a16="http://schemas.microsoft.com/office/drawing/2014/main" id="{180DAFA1-7BB8-4803-B01F-D31EF3C7C664}"/>
                      </a:ext>
                    </a:extLst>
                  </p:cNvPr>
                  <p:cNvSpPr/>
                  <p:nvPr/>
                </p:nvSpPr>
                <p:spPr>
                  <a:xfrm>
                    <a:off x="4199021" y="2177717"/>
                    <a:ext cx="2550695" cy="2237872"/>
                  </a:xfrm>
                  <a:custGeom>
                    <a:avLst/>
                    <a:gdLst>
                      <a:gd name="connsiteX0" fmla="*/ 1076632 w 3517490"/>
                      <a:gd name="connsiteY0" fmla="*/ 0 h 2979174"/>
                      <a:gd name="connsiteX1" fmla="*/ 3517490 w 3517490"/>
                      <a:gd name="connsiteY1" fmla="*/ 1054510 h 2979174"/>
                      <a:gd name="connsiteX2" fmla="*/ 2794819 w 3517490"/>
                      <a:gd name="connsiteY2" fmla="*/ 2094271 h 2979174"/>
                      <a:gd name="connsiteX3" fmla="*/ 1895167 w 3517490"/>
                      <a:gd name="connsiteY3" fmla="*/ 1703439 h 2979174"/>
                      <a:gd name="connsiteX4" fmla="*/ 1334729 w 3517490"/>
                      <a:gd name="connsiteY4" fmla="*/ 2979174 h 2979174"/>
                      <a:gd name="connsiteX5" fmla="*/ 0 w 3517490"/>
                      <a:gd name="connsiteY5" fmla="*/ 2020529 h 2979174"/>
                      <a:gd name="connsiteX6" fmla="*/ 1076632 w 3517490"/>
                      <a:gd name="connsiteY6" fmla="*/ 0 h 297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7490" h="2979174">
                        <a:moveTo>
                          <a:pt x="1076632" y="0"/>
                        </a:moveTo>
                        <a:lnTo>
                          <a:pt x="3517490" y="1054510"/>
                        </a:lnTo>
                        <a:lnTo>
                          <a:pt x="2794819" y="2094271"/>
                        </a:lnTo>
                        <a:lnTo>
                          <a:pt x="1895167" y="1703439"/>
                        </a:lnTo>
                        <a:lnTo>
                          <a:pt x="1334729" y="2979174"/>
                        </a:lnTo>
                        <a:lnTo>
                          <a:pt x="0" y="2020529"/>
                        </a:lnTo>
                        <a:lnTo>
                          <a:pt x="1076632" y="0"/>
                        </a:lnTo>
                        <a:close/>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Forma libre: forma 4">
                    <a:extLst>
                      <a:ext uri="{FF2B5EF4-FFF2-40B4-BE49-F238E27FC236}">
                        <a16:creationId xmlns:a16="http://schemas.microsoft.com/office/drawing/2014/main" id="{79AB4349-017B-4F92-BF43-58E5ACAB52E1}"/>
                      </a:ext>
                    </a:extLst>
                  </p:cNvPr>
                  <p:cNvSpPr/>
                  <p:nvPr/>
                </p:nvSpPr>
                <p:spPr>
                  <a:xfrm>
                    <a:off x="1720516" y="3236495"/>
                    <a:ext cx="3669631" cy="2634917"/>
                  </a:xfrm>
                  <a:custGeom>
                    <a:avLst/>
                    <a:gdLst>
                      <a:gd name="connsiteX0" fmla="*/ 1619623 w 4793129"/>
                      <a:gd name="connsiteY0" fmla="*/ 0 h 3765177"/>
                      <a:gd name="connsiteX1" fmla="*/ 1703294 w 4793129"/>
                      <a:gd name="connsiteY1" fmla="*/ 0 h 3765177"/>
                      <a:gd name="connsiteX2" fmla="*/ 2904565 w 4793129"/>
                      <a:gd name="connsiteY2" fmla="*/ 645459 h 3765177"/>
                      <a:gd name="connsiteX3" fmla="*/ 3257176 w 4793129"/>
                      <a:gd name="connsiteY3" fmla="*/ 872565 h 3765177"/>
                      <a:gd name="connsiteX4" fmla="*/ 4374776 w 4793129"/>
                      <a:gd name="connsiteY4" fmla="*/ 1691341 h 3765177"/>
                      <a:gd name="connsiteX5" fmla="*/ 4560047 w 4793129"/>
                      <a:gd name="connsiteY5" fmla="*/ 1870636 h 3765177"/>
                      <a:gd name="connsiteX6" fmla="*/ 4793129 w 4793129"/>
                      <a:gd name="connsiteY6" fmla="*/ 2145553 h 3765177"/>
                      <a:gd name="connsiteX7" fmla="*/ 4781176 w 4793129"/>
                      <a:gd name="connsiteY7" fmla="*/ 2283012 h 3765177"/>
                      <a:gd name="connsiteX8" fmla="*/ 4356847 w 4793129"/>
                      <a:gd name="connsiteY8" fmla="*/ 3203388 h 3765177"/>
                      <a:gd name="connsiteX9" fmla="*/ 3663576 w 4793129"/>
                      <a:gd name="connsiteY9" fmla="*/ 2761130 h 3765177"/>
                      <a:gd name="connsiteX10" fmla="*/ 2779059 w 4793129"/>
                      <a:gd name="connsiteY10" fmla="*/ 3717365 h 3765177"/>
                      <a:gd name="connsiteX11" fmla="*/ 1733176 w 4793129"/>
                      <a:gd name="connsiteY11" fmla="*/ 3077883 h 3765177"/>
                      <a:gd name="connsiteX12" fmla="*/ 1219200 w 4793129"/>
                      <a:gd name="connsiteY12" fmla="*/ 3765177 h 3765177"/>
                      <a:gd name="connsiteX13" fmla="*/ 0 w 4793129"/>
                      <a:gd name="connsiteY13" fmla="*/ 3024094 h 3765177"/>
                      <a:gd name="connsiteX14" fmla="*/ 741082 w 4793129"/>
                      <a:gd name="connsiteY14" fmla="*/ 1948330 h 3765177"/>
                      <a:gd name="connsiteX15" fmla="*/ 1057835 w 4793129"/>
                      <a:gd name="connsiteY15" fmla="*/ 1559859 h 3765177"/>
                      <a:gd name="connsiteX16" fmla="*/ 1272988 w 4793129"/>
                      <a:gd name="connsiteY16" fmla="*/ 1290918 h 3765177"/>
                      <a:gd name="connsiteX17" fmla="*/ 1512047 w 4793129"/>
                      <a:gd name="connsiteY17" fmla="*/ 663388 h 3765177"/>
                      <a:gd name="connsiteX18" fmla="*/ 1619623 w 4793129"/>
                      <a:gd name="connsiteY18" fmla="*/ 0 h 376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93129" h="3765177">
                        <a:moveTo>
                          <a:pt x="1619623" y="0"/>
                        </a:moveTo>
                        <a:lnTo>
                          <a:pt x="1703294" y="0"/>
                        </a:lnTo>
                        <a:lnTo>
                          <a:pt x="2904565" y="645459"/>
                        </a:lnTo>
                        <a:lnTo>
                          <a:pt x="3257176" y="872565"/>
                        </a:lnTo>
                        <a:lnTo>
                          <a:pt x="4374776" y="1691341"/>
                        </a:lnTo>
                        <a:lnTo>
                          <a:pt x="4560047" y="1870636"/>
                        </a:lnTo>
                        <a:lnTo>
                          <a:pt x="4793129" y="2145553"/>
                        </a:lnTo>
                        <a:lnTo>
                          <a:pt x="4781176" y="2283012"/>
                        </a:lnTo>
                        <a:lnTo>
                          <a:pt x="4356847" y="3203388"/>
                        </a:lnTo>
                        <a:lnTo>
                          <a:pt x="3663576" y="2761130"/>
                        </a:lnTo>
                        <a:lnTo>
                          <a:pt x="2779059" y="3717365"/>
                        </a:lnTo>
                        <a:lnTo>
                          <a:pt x="1733176" y="3077883"/>
                        </a:lnTo>
                        <a:lnTo>
                          <a:pt x="1219200" y="3765177"/>
                        </a:lnTo>
                        <a:lnTo>
                          <a:pt x="0" y="3024094"/>
                        </a:lnTo>
                        <a:lnTo>
                          <a:pt x="741082" y="1948330"/>
                        </a:lnTo>
                        <a:lnTo>
                          <a:pt x="1057835" y="1559859"/>
                        </a:lnTo>
                        <a:lnTo>
                          <a:pt x="1272988" y="1290918"/>
                        </a:lnTo>
                        <a:lnTo>
                          <a:pt x="1512047" y="663388"/>
                        </a:lnTo>
                        <a:lnTo>
                          <a:pt x="1619623" y="0"/>
                        </a:lnTo>
                        <a:close/>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7" name="Forma libre: forma 6">
                  <a:extLst>
                    <a:ext uri="{FF2B5EF4-FFF2-40B4-BE49-F238E27FC236}">
                      <a16:creationId xmlns:a16="http://schemas.microsoft.com/office/drawing/2014/main" id="{50BB35BE-52BD-409D-91BC-69FC23392E74}"/>
                    </a:ext>
                  </a:extLst>
                </p:cNvPr>
                <p:cNvSpPr/>
                <p:nvPr/>
              </p:nvSpPr>
              <p:spPr>
                <a:xfrm>
                  <a:off x="4210665" y="2027903"/>
                  <a:ext cx="1688690" cy="2020529"/>
                </a:xfrm>
                <a:custGeom>
                  <a:avLst/>
                  <a:gdLst>
                    <a:gd name="connsiteX0" fmla="*/ 1688690 w 1688690"/>
                    <a:gd name="connsiteY0" fmla="*/ 641555 h 2020529"/>
                    <a:gd name="connsiteX1" fmla="*/ 737419 w 1688690"/>
                    <a:gd name="connsiteY1" fmla="*/ 206478 h 2020529"/>
                    <a:gd name="connsiteX2" fmla="*/ 339212 w 1688690"/>
                    <a:gd name="connsiteY2" fmla="*/ 0 h 2020529"/>
                    <a:gd name="connsiteX3" fmla="*/ 0 w 1688690"/>
                    <a:gd name="connsiteY3" fmla="*/ 737420 h 2020529"/>
                    <a:gd name="connsiteX4" fmla="*/ 442451 w 1688690"/>
                    <a:gd name="connsiteY4" fmla="*/ 995516 h 2020529"/>
                    <a:gd name="connsiteX5" fmla="*/ 117987 w 1688690"/>
                    <a:gd name="connsiteY5" fmla="*/ 1659194 h 2020529"/>
                    <a:gd name="connsiteX6" fmla="*/ 811161 w 1688690"/>
                    <a:gd name="connsiteY6" fmla="*/ 2020529 h 2020529"/>
                    <a:gd name="connsiteX7" fmla="*/ 1688690 w 1688690"/>
                    <a:gd name="connsiteY7" fmla="*/ 641555 h 202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690" h="2020529">
                      <a:moveTo>
                        <a:pt x="1688690" y="641555"/>
                      </a:moveTo>
                      <a:lnTo>
                        <a:pt x="737419" y="206478"/>
                      </a:lnTo>
                      <a:lnTo>
                        <a:pt x="339212" y="0"/>
                      </a:lnTo>
                      <a:lnTo>
                        <a:pt x="0" y="737420"/>
                      </a:lnTo>
                      <a:lnTo>
                        <a:pt x="442451" y="995516"/>
                      </a:lnTo>
                      <a:lnTo>
                        <a:pt x="117987" y="1659194"/>
                      </a:lnTo>
                      <a:lnTo>
                        <a:pt x="811161" y="2020529"/>
                      </a:lnTo>
                      <a:lnTo>
                        <a:pt x="1688690" y="641555"/>
                      </a:ln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4" name="Forma libre: forma 13">
                <a:extLst>
                  <a:ext uri="{FF2B5EF4-FFF2-40B4-BE49-F238E27FC236}">
                    <a16:creationId xmlns:a16="http://schemas.microsoft.com/office/drawing/2014/main" id="{921A4CAE-F608-464F-B99E-067FF9123BC1}"/>
                  </a:ext>
                </a:extLst>
              </p:cNvPr>
              <p:cNvSpPr/>
              <p:nvPr/>
            </p:nvSpPr>
            <p:spPr>
              <a:xfrm>
                <a:off x="-3657600" y="-1518699"/>
                <a:ext cx="4492487" cy="4635610"/>
              </a:xfrm>
              <a:custGeom>
                <a:avLst/>
                <a:gdLst>
                  <a:gd name="connsiteX0" fmla="*/ 0 w 4492487"/>
                  <a:gd name="connsiteY0" fmla="*/ 4635610 h 4635610"/>
                  <a:gd name="connsiteX1" fmla="*/ 286247 w 4492487"/>
                  <a:gd name="connsiteY1" fmla="*/ 4484536 h 4635610"/>
                  <a:gd name="connsiteX2" fmla="*/ 469127 w 4492487"/>
                  <a:gd name="connsiteY2" fmla="*/ 4389120 h 4635610"/>
                  <a:gd name="connsiteX3" fmla="*/ 747423 w 4492487"/>
                  <a:gd name="connsiteY3" fmla="*/ 4341412 h 4635610"/>
                  <a:gd name="connsiteX4" fmla="*/ 882595 w 4492487"/>
                  <a:gd name="connsiteY4" fmla="*/ 4206240 h 4635610"/>
                  <a:gd name="connsiteX5" fmla="*/ 1097280 w 4492487"/>
                  <a:gd name="connsiteY5" fmla="*/ 3601941 h 4635610"/>
                  <a:gd name="connsiteX6" fmla="*/ 1049572 w 4492487"/>
                  <a:gd name="connsiteY6" fmla="*/ 3442915 h 4635610"/>
                  <a:gd name="connsiteX7" fmla="*/ 1208598 w 4492487"/>
                  <a:gd name="connsiteY7" fmla="*/ 3260035 h 4635610"/>
                  <a:gd name="connsiteX8" fmla="*/ 1319917 w 4492487"/>
                  <a:gd name="connsiteY8" fmla="*/ 2941982 h 4635610"/>
                  <a:gd name="connsiteX9" fmla="*/ 1375576 w 4492487"/>
                  <a:gd name="connsiteY9" fmla="*/ 2719346 h 4635610"/>
                  <a:gd name="connsiteX10" fmla="*/ 1526650 w 4492487"/>
                  <a:gd name="connsiteY10" fmla="*/ 2536466 h 4635610"/>
                  <a:gd name="connsiteX11" fmla="*/ 1685677 w 4492487"/>
                  <a:gd name="connsiteY11" fmla="*/ 2345635 h 4635610"/>
                  <a:gd name="connsiteX12" fmla="*/ 1892410 w 4492487"/>
                  <a:gd name="connsiteY12" fmla="*/ 2234316 h 4635610"/>
                  <a:gd name="connsiteX13" fmla="*/ 2122998 w 4492487"/>
                  <a:gd name="connsiteY13" fmla="*/ 2075290 h 4635610"/>
                  <a:gd name="connsiteX14" fmla="*/ 2289976 w 4492487"/>
                  <a:gd name="connsiteY14" fmla="*/ 1900362 h 4635610"/>
                  <a:gd name="connsiteX15" fmla="*/ 2297927 w 4492487"/>
                  <a:gd name="connsiteY15" fmla="*/ 1463040 h 4635610"/>
                  <a:gd name="connsiteX16" fmla="*/ 2401294 w 4492487"/>
                  <a:gd name="connsiteY16" fmla="*/ 1399429 h 4635610"/>
                  <a:gd name="connsiteX17" fmla="*/ 2544417 w 4492487"/>
                  <a:gd name="connsiteY17" fmla="*/ 1399429 h 4635610"/>
                  <a:gd name="connsiteX18" fmla="*/ 2711395 w 4492487"/>
                  <a:gd name="connsiteY18" fmla="*/ 1542553 h 4635610"/>
                  <a:gd name="connsiteX19" fmla="*/ 3029447 w 4492487"/>
                  <a:gd name="connsiteY19" fmla="*/ 1614115 h 4635610"/>
                  <a:gd name="connsiteX20" fmla="*/ 3434963 w 4492487"/>
                  <a:gd name="connsiteY20" fmla="*/ 1105231 h 4635610"/>
                  <a:gd name="connsiteX21" fmla="*/ 3681454 w 4492487"/>
                  <a:gd name="connsiteY21" fmla="*/ 779228 h 4635610"/>
                  <a:gd name="connsiteX22" fmla="*/ 3912042 w 4492487"/>
                  <a:gd name="connsiteY22" fmla="*/ 572494 h 4635610"/>
                  <a:gd name="connsiteX23" fmla="*/ 4190337 w 4492487"/>
                  <a:gd name="connsiteY23" fmla="*/ 262393 h 4635610"/>
                  <a:gd name="connsiteX24" fmla="*/ 4341412 w 4492487"/>
                  <a:gd name="connsiteY24" fmla="*/ 103367 h 4635610"/>
                  <a:gd name="connsiteX25" fmla="*/ 4492487 w 4492487"/>
                  <a:gd name="connsiteY25" fmla="*/ 0 h 463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92487" h="4635610">
                    <a:moveTo>
                      <a:pt x="0" y="4635610"/>
                    </a:moveTo>
                    <a:lnTo>
                      <a:pt x="286247" y="4484536"/>
                    </a:lnTo>
                    <a:lnTo>
                      <a:pt x="469127" y="4389120"/>
                    </a:lnTo>
                    <a:lnTo>
                      <a:pt x="747423" y="4341412"/>
                    </a:lnTo>
                    <a:lnTo>
                      <a:pt x="882595" y="4206240"/>
                    </a:lnTo>
                    <a:lnTo>
                      <a:pt x="1097280" y="3601941"/>
                    </a:lnTo>
                    <a:lnTo>
                      <a:pt x="1049572" y="3442915"/>
                    </a:lnTo>
                    <a:lnTo>
                      <a:pt x="1208598" y="3260035"/>
                    </a:lnTo>
                    <a:lnTo>
                      <a:pt x="1319917" y="2941982"/>
                    </a:lnTo>
                    <a:lnTo>
                      <a:pt x="1375576" y="2719346"/>
                    </a:lnTo>
                    <a:lnTo>
                      <a:pt x="1526650" y="2536466"/>
                    </a:lnTo>
                    <a:lnTo>
                      <a:pt x="1685677" y="2345635"/>
                    </a:lnTo>
                    <a:lnTo>
                      <a:pt x="1892410" y="2234316"/>
                    </a:lnTo>
                    <a:lnTo>
                      <a:pt x="2122998" y="2075290"/>
                    </a:lnTo>
                    <a:lnTo>
                      <a:pt x="2289976" y="1900362"/>
                    </a:lnTo>
                    <a:lnTo>
                      <a:pt x="2297927" y="1463040"/>
                    </a:lnTo>
                    <a:lnTo>
                      <a:pt x="2401294" y="1399429"/>
                    </a:lnTo>
                    <a:lnTo>
                      <a:pt x="2544417" y="1399429"/>
                    </a:lnTo>
                    <a:lnTo>
                      <a:pt x="2711395" y="1542553"/>
                    </a:lnTo>
                    <a:lnTo>
                      <a:pt x="3029447" y="1614115"/>
                    </a:lnTo>
                    <a:lnTo>
                      <a:pt x="3434963" y="1105231"/>
                    </a:lnTo>
                    <a:lnTo>
                      <a:pt x="3681454" y="779228"/>
                    </a:lnTo>
                    <a:lnTo>
                      <a:pt x="3912042" y="572494"/>
                    </a:lnTo>
                    <a:lnTo>
                      <a:pt x="4190337" y="262393"/>
                    </a:lnTo>
                    <a:lnTo>
                      <a:pt x="4341412" y="103367"/>
                    </a:lnTo>
                    <a:lnTo>
                      <a:pt x="4492487"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6" name="CuadroTexto 15">
              <a:extLst>
                <a:ext uri="{FF2B5EF4-FFF2-40B4-BE49-F238E27FC236}">
                  <a16:creationId xmlns:a16="http://schemas.microsoft.com/office/drawing/2014/main" id="{749C9448-971B-48BA-A2E9-AE2C52AD9A42}"/>
                </a:ext>
              </a:extLst>
            </p:cNvPr>
            <p:cNvSpPr txBox="1"/>
            <p:nvPr/>
          </p:nvSpPr>
          <p:spPr>
            <a:xfrm>
              <a:off x="7259998" y="791092"/>
              <a:ext cx="1192885" cy="646331"/>
            </a:xfrm>
            <a:prstGeom prst="rect">
              <a:avLst/>
            </a:prstGeom>
            <a:noFill/>
          </p:spPr>
          <p:txBody>
            <a:bodyPr wrap="square" rtlCol="0">
              <a:spAutoFit/>
            </a:bodyPr>
            <a:lstStyle/>
            <a:p>
              <a:r>
                <a:rPr lang="es-EC" b="1" dirty="0">
                  <a:solidFill>
                    <a:srgbClr val="FFFF00"/>
                  </a:solidFill>
                </a:rPr>
                <a:t>VIVIENDA FISCAL </a:t>
              </a:r>
            </a:p>
          </p:txBody>
        </p:sp>
        <p:sp>
          <p:nvSpPr>
            <p:cNvPr id="17" name="CuadroTexto 16">
              <a:extLst>
                <a:ext uri="{FF2B5EF4-FFF2-40B4-BE49-F238E27FC236}">
                  <a16:creationId xmlns:a16="http://schemas.microsoft.com/office/drawing/2014/main" id="{F8BDBAD0-7566-4540-9C25-A9AF60AF70CE}"/>
                </a:ext>
              </a:extLst>
            </p:cNvPr>
            <p:cNvSpPr txBox="1"/>
            <p:nvPr/>
          </p:nvSpPr>
          <p:spPr>
            <a:xfrm>
              <a:off x="7012095" y="3974834"/>
              <a:ext cx="1688690" cy="369332"/>
            </a:xfrm>
            <a:prstGeom prst="rect">
              <a:avLst/>
            </a:prstGeom>
            <a:noFill/>
          </p:spPr>
          <p:txBody>
            <a:bodyPr wrap="square" rtlCol="0">
              <a:spAutoFit/>
            </a:bodyPr>
            <a:lstStyle/>
            <a:p>
              <a:r>
                <a:rPr lang="es-EC" b="1" dirty="0">
                  <a:solidFill>
                    <a:srgbClr val="00B0F0"/>
                  </a:solidFill>
                </a:rPr>
                <a:t>RÍO SAN PEDRO</a:t>
              </a:r>
            </a:p>
          </p:txBody>
        </p:sp>
        <p:sp>
          <p:nvSpPr>
            <p:cNvPr id="18" name="CuadroTexto 17">
              <a:extLst>
                <a:ext uri="{FF2B5EF4-FFF2-40B4-BE49-F238E27FC236}">
                  <a16:creationId xmlns:a16="http://schemas.microsoft.com/office/drawing/2014/main" id="{44B1A9BC-9AE6-4544-A736-ED71EF732683}"/>
                </a:ext>
              </a:extLst>
            </p:cNvPr>
            <p:cNvSpPr txBox="1"/>
            <p:nvPr/>
          </p:nvSpPr>
          <p:spPr>
            <a:xfrm>
              <a:off x="3313665" y="2189595"/>
              <a:ext cx="1405970" cy="584775"/>
            </a:xfrm>
            <a:prstGeom prst="rect">
              <a:avLst/>
            </a:prstGeom>
            <a:noFill/>
          </p:spPr>
          <p:txBody>
            <a:bodyPr wrap="square" rtlCol="0">
              <a:spAutoFit/>
            </a:bodyPr>
            <a:lstStyle/>
            <a:p>
              <a:r>
                <a:rPr lang="es-EC" sz="3200" b="1" dirty="0">
                  <a:solidFill>
                    <a:srgbClr val="FF0000"/>
                  </a:solidFill>
                </a:rPr>
                <a:t>15-BAE</a:t>
              </a:r>
            </a:p>
          </p:txBody>
        </p:sp>
        <p:sp>
          <p:nvSpPr>
            <p:cNvPr id="19" name="CuadroTexto 18">
              <a:extLst>
                <a:ext uri="{FF2B5EF4-FFF2-40B4-BE49-F238E27FC236}">
                  <a16:creationId xmlns:a16="http://schemas.microsoft.com/office/drawing/2014/main" id="{46B9A605-B431-42D6-B779-AD4A11BDF4A1}"/>
                </a:ext>
              </a:extLst>
            </p:cNvPr>
            <p:cNvSpPr txBox="1"/>
            <p:nvPr/>
          </p:nvSpPr>
          <p:spPr>
            <a:xfrm>
              <a:off x="4793704" y="2772711"/>
              <a:ext cx="2064297" cy="646331"/>
            </a:xfrm>
            <a:prstGeom prst="rect">
              <a:avLst/>
            </a:prstGeom>
            <a:noFill/>
          </p:spPr>
          <p:txBody>
            <a:bodyPr wrap="square" rtlCol="0">
              <a:spAutoFit/>
            </a:bodyPr>
            <a:lstStyle/>
            <a:p>
              <a:r>
                <a:rPr lang="es-EC" sz="3600" b="1" dirty="0">
                  <a:solidFill>
                    <a:srgbClr val="00B050"/>
                  </a:solidFill>
                </a:rPr>
                <a:t>BE-69</a:t>
              </a:r>
            </a:p>
          </p:txBody>
        </p:sp>
        <p:sp>
          <p:nvSpPr>
            <p:cNvPr id="20" name="CuadroTexto 19">
              <a:extLst>
                <a:ext uri="{FF2B5EF4-FFF2-40B4-BE49-F238E27FC236}">
                  <a16:creationId xmlns:a16="http://schemas.microsoft.com/office/drawing/2014/main" id="{AFDE0FC5-1607-42F5-95AE-02D646830F8B}"/>
                </a:ext>
              </a:extLst>
            </p:cNvPr>
            <p:cNvSpPr txBox="1"/>
            <p:nvPr/>
          </p:nvSpPr>
          <p:spPr>
            <a:xfrm>
              <a:off x="2885616" y="4272897"/>
              <a:ext cx="1506175" cy="646331"/>
            </a:xfrm>
            <a:prstGeom prst="rect">
              <a:avLst/>
            </a:prstGeom>
            <a:noFill/>
          </p:spPr>
          <p:txBody>
            <a:bodyPr wrap="square" rtlCol="0">
              <a:spAutoFit/>
            </a:bodyPr>
            <a:lstStyle/>
            <a:p>
              <a:r>
                <a:rPr lang="es-EC" sz="3600" b="1" dirty="0">
                  <a:solidFill>
                    <a:srgbClr val="92D050"/>
                  </a:solidFill>
                </a:rPr>
                <a:t>BE-68</a:t>
              </a:r>
            </a:p>
          </p:txBody>
        </p:sp>
        <p:sp>
          <p:nvSpPr>
            <p:cNvPr id="21" name="CuadroTexto 20">
              <a:extLst>
                <a:ext uri="{FF2B5EF4-FFF2-40B4-BE49-F238E27FC236}">
                  <a16:creationId xmlns:a16="http://schemas.microsoft.com/office/drawing/2014/main" id="{BFAF7C44-4F33-452B-B578-E191C0AE7BC1}"/>
                </a:ext>
              </a:extLst>
            </p:cNvPr>
            <p:cNvSpPr txBox="1"/>
            <p:nvPr/>
          </p:nvSpPr>
          <p:spPr>
            <a:xfrm>
              <a:off x="513551" y="1013999"/>
              <a:ext cx="2887192" cy="1200329"/>
            </a:xfrm>
            <a:prstGeom prst="rect">
              <a:avLst/>
            </a:prstGeom>
            <a:noFill/>
          </p:spPr>
          <p:txBody>
            <a:bodyPr wrap="square" rtlCol="0">
              <a:spAutoFit/>
            </a:bodyPr>
            <a:lstStyle/>
            <a:p>
              <a:r>
                <a:rPr lang="es-EC" sz="3600" b="1" dirty="0">
                  <a:solidFill>
                    <a:schemeClr val="accent2"/>
                  </a:solidFill>
                </a:rPr>
                <a:t>USO RESIDENCIAL</a:t>
              </a:r>
            </a:p>
          </p:txBody>
        </p:sp>
        <p:sp>
          <p:nvSpPr>
            <p:cNvPr id="22" name="CuadroTexto 21">
              <a:extLst>
                <a:ext uri="{FF2B5EF4-FFF2-40B4-BE49-F238E27FC236}">
                  <a16:creationId xmlns:a16="http://schemas.microsoft.com/office/drawing/2014/main" id="{C5AC2E22-624B-4908-9D9E-927171C8DC5C}"/>
                </a:ext>
              </a:extLst>
            </p:cNvPr>
            <p:cNvSpPr txBox="1"/>
            <p:nvPr/>
          </p:nvSpPr>
          <p:spPr>
            <a:xfrm>
              <a:off x="3053118" y="5877427"/>
              <a:ext cx="2064297" cy="830997"/>
            </a:xfrm>
            <a:prstGeom prst="rect">
              <a:avLst/>
            </a:prstGeom>
            <a:noFill/>
          </p:spPr>
          <p:txBody>
            <a:bodyPr wrap="square" rtlCol="0">
              <a:spAutoFit/>
            </a:bodyPr>
            <a:lstStyle/>
            <a:p>
              <a:r>
                <a:rPr lang="es-EC" sz="2400" b="1" dirty="0">
                  <a:solidFill>
                    <a:schemeClr val="accent2"/>
                  </a:solidFill>
                </a:rPr>
                <a:t>USO RESIDENCIAL</a:t>
              </a:r>
            </a:p>
          </p:txBody>
        </p:sp>
      </p:grpSp>
      <p:sp>
        <p:nvSpPr>
          <p:cNvPr id="23" name="Título 3">
            <a:extLst>
              <a:ext uri="{FF2B5EF4-FFF2-40B4-BE49-F238E27FC236}">
                <a16:creationId xmlns:a16="http://schemas.microsoft.com/office/drawing/2014/main" id="{36251B75-5428-49AB-8070-8857E784280D}"/>
              </a:ext>
            </a:extLst>
          </p:cNvPr>
          <p:cNvSpPr txBox="1">
            <a:spLocks/>
          </p:cNvSpPr>
          <p:nvPr/>
        </p:nvSpPr>
        <p:spPr>
          <a:xfrm>
            <a:off x="10234831" y="1679131"/>
            <a:ext cx="1977409" cy="10764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dirty="0">
                <a:solidFill>
                  <a:srgbClr val="002060"/>
                </a:solidFill>
                <a:latin typeface="+mn-lt"/>
              </a:rPr>
              <a:t>FUERTE MILITAR “MARCO AURELIO SUBÍA”</a:t>
            </a:r>
          </a:p>
          <a:p>
            <a:endParaRPr lang="es-EC" sz="2000" b="1" dirty="0">
              <a:solidFill>
                <a:srgbClr val="002060"/>
              </a:solidFill>
              <a:latin typeface="+mn-lt"/>
            </a:endParaRPr>
          </a:p>
          <a:p>
            <a:r>
              <a:rPr lang="es-EC" sz="2000" b="1" dirty="0">
                <a:solidFill>
                  <a:srgbClr val="002060"/>
                </a:solidFill>
                <a:latin typeface="+mn-lt"/>
              </a:rPr>
              <a:t>FM MAS</a:t>
            </a:r>
          </a:p>
        </p:txBody>
      </p:sp>
      <p:sp>
        <p:nvSpPr>
          <p:cNvPr id="24" name="Título 3">
            <a:extLst>
              <a:ext uri="{FF2B5EF4-FFF2-40B4-BE49-F238E27FC236}">
                <a16:creationId xmlns:a16="http://schemas.microsoft.com/office/drawing/2014/main" id="{3A09DDE0-3EF1-45FE-AB1F-75E6AC7751C6}"/>
              </a:ext>
            </a:extLst>
          </p:cNvPr>
          <p:cNvSpPr txBox="1">
            <a:spLocks/>
          </p:cNvSpPr>
          <p:nvPr/>
        </p:nvSpPr>
        <p:spPr>
          <a:xfrm>
            <a:off x="-130449" y="-52390"/>
            <a:ext cx="9144000" cy="6543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002060"/>
                </a:solidFill>
                <a:latin typeface="+mn-lt"/>
              </a:rPr>
              <a:t>UBICACIÓN DEL ÁREA DE ESTUDIO</a:t>
            </a:r>
          </a:p>
        </p:txBody>
      </p:sp>
    </p:spTree>
    <p:extLst>
      <p:ext uri="{BB962C8B-B14F-4D97-AF65-F5344CB8AC3E}">
        <p14:creationId xmlns:p14="http://schemas.microsoft.com/office/powerpoint/2010/main" val="3977378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texto&#10;&#10;Descripción generada con confianza muy alta">
            <a:extLst>
              <a:ext uri="{FF2B5EF4-FFF2-40B4-BE49-F238E27FC236}">
                <a16:creationId xmlns:a16="http://schemas.microsoft.com/office/drawing/2014/main" id="{DD537C35-01A1-4079-B07C-1E5BA35D66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68" t="4897" r="1930" b="3460"/>
          <a:stretch/>
        </p:blipFill>
        <p:spPr>
          <a:xfrm>
            <a:off x="285509" y="464694"/>
            <a:ext cx="11620982" cy="6393306"/>
          </a:xfrm>
          <a:prstGeom prst="rect">
            <a:avLst/>
          </a:prstGeom>
        </p:spPr>
      </p:pic>
      <p:sp>
        <p:nvSpPr>
          <p:cNvPr id="4" name="CuadroTexto 3">
            <a:extLst>
              <a:ext uri="{FF2B5EF4-FFF2-40B4-BE49-F238E27FC236}">
                <a16:creationId xmlns:a16="http://schemas.microsoft.com/office/drawing/2014/main" id="{2B4A6D9C-32EE-48AC-9CD5-71252257F253}"/>
              </a:ext>
            </a:extLst>
          </p:cNvPr>
          <p:cNvSpPr txBox="1"/>
          <p:nvPr/>
        </p:nvSpPr>
        <p:spPr>
          <a:xfrm>
            <a:off x="-76414" y="510889"/>
            <a:ext cx="5102578" cy="867930"/>
          </a:xfrm>
          <a:prstGeom prst="rect">
            <a:avLst/>
          </a:prstGeom>
          <a:noFill/>
        </p:spPr>
        <p:txBody>
          <a:bodyPr wrap="square" rtlCol="0">
            <a:spAutoFit/>
          </a:bodyPr>
          <a:lstStyle/>
          <a:p>
            <a:pPr algn="ctr">
              <a:lnSpc>
                <a:spcPct val="90000"/>
              </a:lnSpc>
              <a:spcBef>
                <a:spcPct val="0"/>
              </a:spcBef>
            </a:pPr>
            <a:r>
              <a:rPr lang="es-EC" sz="2800" b="1" u="sng" dirty="0">
                <a:solidFill>
                  <a:srgbClr val="002060"/>
                </a:solidFill>
                <a:ea typeface="+mj-ea"/>
                <a:cs typeface="+mj-cs"/>
              </a:rPr>
              <a:t>ORGÁNICO DE LA 15-BAE “PAQUISHA”</a:t>
            </a:r>
          </a:p>
        </p:txBody>
      </p:sp>
      <p:grpSp>
        <p:nvGrpSpPr>
          <p:cNvPr id="10" name="Grupo 9">
            <a:extLst>
              <a:ext uri="{FF2B5EF4-FFF2-40B4-BE49-F238E27FC236}">
                <a16:creationId xmlns:a16="http://schemas.microsoft.com/office/drawing/2014/main" id="{846AD61C-9745-4660-BFAC-4D5315313ED4}"/>
              </a:ext>
            </a:extLst>
          </p:cNvPr>
          <p:cNvGrpSpPr/>
          <p:nvPr/>
        </p:nvGrpSpPr>
        <p:grpSpPr>
          <a:xfrm>
            <a:off x="6434667" y="746642"/>
            <a:ext cx="5017911" cy="6143651"/>
            <a:chOff x="6434667" y="746642"/>
            <a:chExt cx="5017911" cy="6143651"/>
          </a:xfrm>
        </p:grpSpPr>
        <p:sp>
          <p:nvSpPr>
            <p:cNvPr id="5" name="Elipse 4">
              <a:extLst>
                <a:ext uri="{FF2B5EF4-FFF2-40B4-BE49-F238E27FC236}">
                  <a16:creationId xmlns:a16="http://schemas.microsoft.com/office/drawing/2014/main" id="{D20A7546-A20D-4F6A-B1DE-9ADBA674C3E0}"/>
                </a:ext>
              </a:extLst>
            </p:cNvPr>
            <p:cNvSpPr/>
            <p:nvPr/>
          </p:nvSpPr>
          <p:spPr>
            <a:xfrm>
              <a:off x="9979378" y="746642"/>
              <a:ext cx="1230489" cy="63217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Elipse 5">
              <a:extLst>
                <a:ext uri="{FF2B5EF4-FFF2-40B4-BE49-F238E27FC236}">
                  <a16:creationId xmlns:a16="http://schemas.microsoft.com/office/drawing/2014/main" id="{A822997D-2A6E-4A41-B2DC-6B93F310659C}"/>
                </a:ext>
              </a:extLst>
            </p:cNvPr>
            <p:cNvSpPr/>
            <p:nvPr/>
          </p:nvSpPr>
          <p:spPr>
            <a:xfrm>
              <a:off x="9994669" y="1531220"/>
              <a:ext cx="1230489" cy="63217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Elipse 6">
              <a:extLst>
                <a:ext uri="{FF2B5EF4-FFF2-40B4-BE49-F238E27FC236}">
                  <a16:creationId xmlns:a16="http://schemas.microsoft.com/office/drawing/2014/main" id="{F5DD9958-D1B3-4705-84FC-8EF9CB8A6ABD}"/>
                </a:ext>
              </a:extLst>
            </p:cNvPr>
            <p:cNvSpPr/>
            <p:nvPr/>
          </p:nvSpPr>
          <p:spPr>
            <a:xfrm>
              <a:off x="10013245" y="3365391"/>
              <a:ext cx="1230489" cy="63217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 name="Elipse 7">
              <a:extLst>
                <a:ext uri="{FF2B5EF4-FFF2-40B4-BE49-F238E27FC236}">
                  <a16:creationId xmlns:a16="http://schemas.microsoft.com/office/drawing/2014/main" id="{ECF304C5-11E9-4F1D-9194-413C9E72A33B}"/>
                </a:ext>
              </a:extLst>
            </p:cNvPr>
            <p:cNvSpPr/>
            <p:nvPr/>
          </p:nvSpPr>
          <p:spPr>
            <a:xfrm>
              <a:off x="10222089" y="6258116"/>
              <a:ext cx="1230489" cy="63217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9" name="Elipse 8">
              <a:extLst>
                <a:ext uri="{FF2B5EF4-FFF2-40B4-BE49-F238E27FC236}">
                  <a16:creationId xmlns:a16="http://schemas.microsoft.com/office/drawing/2014/main" id="{35BA6C9E-EF01-4AE8-B725-D026A66C3948}"/>
                </a:ext>
              </a:extLst>
            </p:cNvPr>
            <p:cNvSpPr/>
            <p:nvPr/>
          </p:nvSpPr>
          <p:spPr>
            <a:xfrm>
              <a:off x="6434667" y="5452533"/>
              <a:ext cx="2923822" cy="1320800"/>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grpSp>
        <p:nvGrpSpPr>
          <p:cNvPr id="15" name="Grupo 14">
            <a:extLst>
              <a:ext uri="{FF2B5EF4-FFF2-40B4-BE49-F238E27FC236}">
                <a16:creationId xmlns:a16="http://schemas.microsoft.com/office/drawing/2014/main" id="{A5FBFED9-8EAE-4D91-9547-4C33936AB088}"/>
              </a:ext>
            </a:extLst>
          </p:cNvPr>
          <p:cNvGrpSpPr/>
          <p:nvPr/>
        </p:nvGrpSpPr>
        <p:grpSpPr>
          <a:xfrm>
            <a:off x="-76414" y="72212"/>
            <a:ext cx="2065261" cy="392482"/>
            <a:chOff x="-76414" y="72212"/>
            <a:chExt cx="2065261" cy="392482"/>
          </a:xfrm>
        </p:grpSpPr>
        <p:sp>
          <p:nvSpPr>
            <p:cNvPr id="2" name="CuadroTexto 1">
              <a:extLst>
                <a:ext uri="{FF2B5EF4-FFF2-40B4-BE49-F238E27FC236}">
                  <a16:creationId xmlns:a16="http://schemas.microsoft.com/office/drawing/2014/main" id="{32A85F69-2012-44A8-9EF5-43D8ABAA29B3}"/>
                </a:ext>
              </a:extLst>
            </p:cNvPr>
            <p:cNvSpPr txBox="1"/>
            <p:nvPr/>
          </p:nvSpPr>
          <p:spPr>
            <a:xfrm>
              <a:off x="-76414" y="95362"/>
              <a:ext cx="2065261" cy="369332"/>
            </a:xfrm>
            <a:prstGeom prst="rect">
              <a:avLst/>
            </a:prstGeom>
            <a:noFill/>
          </p:spPr>
          <p:txBody>
            <a:bodyPr wrap="square" rtlCol="0">
              <a:spAutoFit/>
            </a:bodyPr>
            <a:lstStyle/>
            <a:p>
              <a:pPr algn="ctr"/>
              <a:r>
                <a:rPr lang="es-EC" b="1" dirty="0">
                  <a:solidFill>
                    <a:srgbClr val="FF0000"/>
                  </a:solidFill>
                </a:rPr>
                <a:t>RESERVADO</a:t>
              </a:r>
            </a:p>
          </p:txBody>
        </p:sp>
        <p:sp>
          <p:nvSpPr>
            <p:cNvPr id="11" name="Rectángulo 10">
              <a:extLst>
                <a:ext uri="{FF2B5EF4-FFF2-40B4-BE49-F238E27FC236}">
                  <a16:creationId xmlns:a16="http://schemas.microsoft.com/office/drawing/2014/main" id="{E05D68AF-5460-4158-96F2-0509761BF9D5}"/>
                </a:ext>
              </a:extLst>
            </p:cNvPr>
            <p:cNvSpPr/>
            <p:nvPr/>
          </p:nvSpPr>
          <p:spPr>
            <a:xfrm>
              <a:off x="296461" y="72212"/>
              <a:ext cx="1365812" cy="3693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3" name="Título 3">
            <a:extLst>
              <a:ext uri="{FF2B5EF4-FFF2-40B4-BE49-F238E27FC236}">
                <a16:creationId xmlns:a16="http://schemas.microsoft.com/office/drawing/2014/main" id="{80E9AE82-3D2A-4775-AFFE-EB60C06BFFFD}"/>
              </a:ext>
            </a:extLst>
          </p:cNvPr>
          <p:cNvSpPr txBox="1">
            <a:spLocks/>
          </p:cNvSpPr>
          <p:nvPr/>
        </p:nvSpPr>
        <p:spPr>
          <a:xfrm>
            <a:off x="2167470" y="-8183"/>
            <a:ext cx="9144000" cy="588380"/>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b="1" dirty="0">
                <a:solidFill>
                  <a:srgbClr val="002060"/>
                </a:solidFill>
                <a:latin typeface="+mn-lt"/>
              </a:rPr>
              <a:t>DESCRIPCIÓN DE LAS INSTALACIONES</a:t>
            </a:r>
          </a:p>
        </p:txBody>
      </p:sp>
    </p:spTree>
    <p:extLst>
      <p:ext uri="{BB962C8B-B14F-4D97-AF65-F5344CB8AC3E}">
        <p14:creationId xmlns:p14="http://schemas.microsoft.com/office/powerpoint/2010/main" val="7633030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6601</TotalTime>
  <Words>3715</Words>
  <Application>Microsoft Office PowerPoint</Application>
  <PresentationFormat>Panorámica</PresentationFormat>
  <Paragraphs>1006</Paragraphs>
  <Slides>47</Slides>
  <Notes>0</Notes>
  <HiddenSlides>1</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47</vt:i4>
      </vt:variant>
    </vt:vector>
  </HeadingPairs>
  <TitlesOfParts>
    <vt:vector size="53" baseType="lpstr">
      <vt:lpstr>Arial</vt:lpstr>
      <vt:lpstr>Calibri</vt:lpstr>
      <vt:lpstr>Calibri Light</vt:lpstr>
      <vt:lpstr>Times New Roman</vt:lpstr>
      <vt:lpstr>Wingdings</vt:lpstr>
      <vt:lpstr>Tema de Office</vt:lpstr>
      <vt:lpstr>Presentación de PowerPoint</vt:lpstr>
      <vt:lpstr>MAESTRÍA EN AUDITORÍA AMBIENTAL</vt:lpstr>
      <vt:lpstr>Presentación de PowerPoint</vt:lpstr>
      <vt:lpstr>Presentación de PowerPoint</vt:lpstr>
      <vt:lpstr>Presentación de PowerPoint</vt:lpstr>
      <vt:lpstr>Presentación de PowerPoint</vt:lpstr>
      <vt:lpstr>UBICACIÓN DEL ÁREA DE ESTUDIO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URBINA</dc:creator>
  <cp:lastModifiedBy>RICARDO JAVIER URBINA OCAMPO</cp:lastModifiedBy>
  <cp:revision>257</cp:revision>
  <dcterms:created xsi:type="dcterms:W3CDTF">2016-07-09T15:46:27Z</dcterms:created>
  <dcterms:modified xsi:type="dcterms:W3CDTF">2018-08-22T15:44:30Z</dcterms:modified>
</cp:coreProperties>
</file>