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7">
  <p:sldMasterIdLst>
    <p:sldMasterId id="2147483648" r:id="rId1"/>
  </p:sldMasterIdLst>
  <p:sldIdLst>
    <p:sldId id="256" r:id="rId2"/>
    <p:sldId id="257" r:id="rId3"/>
    <p:sldId id="258" r:id="rId4"/>
    <p:sldId id="260" r:id="rId5"/>
    <p:sldId id="262" r:id="rId6"/>
    <p:sldId id="263" r:id="rId7"/>
    <p:sldId id="264" r:id="rId8"/>
    <p:sldId id="267" r:id="rId9"/>
    <p:sldId id="269" r:id="rId10"/>
    <p:sldId id="268" r:id="rId11"/>
    <p:sldId id="270" r:id="rId12"/>
    <p:sldId id="271" r:id="rId13"/>
    <p:sldId id="272" r:id="rId14"/>
    <p:sldId id="273" r:id="rId15"/>
    <p:sldId id="275" r:id="rId16"/>
    <p:sldId id="277" r:id="rId17"/>
    <p:sldId id="288" r:id="rId18"/>
    <p:sldId id="308" r:id="rId19"/>
    <p:sldId id="285" r:id="rId20"/>
    <p:sldId id="286" r:id="rId21"/>
    <p:sldId id="287" r:id="rId22"/>
    <p:sldId id="289" r:id="rId23"/>
    <p:sldId id="309" r:id="rId24"/>
    <p:sldId id="290" r:id="rId25"/>
    <p:sldId id="291" r:id="rId26"/>
    <p:sldId id="292" r:id="rId27"/>
    <p:sldId id="293" r:id="rId28"/>
    <p:sldId id="294" r:id="rId29"/>
    <p:sldId id="297" r:id="rId30"/>
    <p:sldId id="298" r:id="rId31"/>
    <p:sldId id="310" r:id="rId32"/>
    <p:sldId id="312" r:id="rId33"/>
    <p:sldId id="299" r:id="rId34"/>
    <p:sldId id="302" r:id="rId35"/>
    <p:sldId id="303" r:id="rId36"/>
    <p:sldId id="304" r:id="rId37"/>
    <p:sldId id="305" r:id="rId38"/>
    <p:sldId id="307"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D2D"/>
    <a:srgbClr val="212C1A"/>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65850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422659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346086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215902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337551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127617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134495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372090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353128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163734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EAF022-339C-4F06-AF80-23F2A380E5F3}" type="datetimeFigureOut">
              <a:rPr lang="es-ES" smtClean="0"/>
              <a:t>29/09/2018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F7CFFD-B916-4540-9022-AE2CD2FEFC60}" type="slidenum">
              <a:rPr lang="es-ES" smtClean="0"/>
              <a:t>‹Nº›</a:t>
            </a:fld>
            <a:endParaRPr lang="es-ES"/>
          </a:p>
        </p:txBody>
      </p:sp>
    </p:spTree>
    <p:extLst>
      <p:ext uri="{BB962C8B-B14F-4D97-AF65-F5344CB8AC3E}">
        <p14:creationId xmlns:p14="http://schemas.microsoft.com/office/powerpoint/2010/main" val="20492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AF022-339C-4F06-AF80-23F2A380E5F3}" type="datetimeFigureOut">
              <a:rPr lang="es-ES" smtClean="0"/>
              <a:t>29/09/2018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7CFFD-B916-4540-9022-AE2CD2FEFC60}" type="slidenum">
              <a:rPr lang="es-ES" smtClean="0"/>
              <a:t>‹Nº›</a:t>
            </a:fld>
            <a:endParaRPr lang="es-ES"/>
          </a:p>
        </p:txBody>
      </p:sp>
    </p:spTree>
    <p:extLst>
      <p:ext uri="{BB962C8B-B14F-4D97-AF65-F5344CB8AC3E}">
        <p14:creationId xmlns:p14="http://schemas.microsoft.com/office/powerpoint/2010/main" val="123794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1.gi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1268760"/>
            <a:ext cx="7772400" cy="2259682"/>
          </a:xfrm>
        </p:spPr>
        <p:txBody>
          <a:bodyPr>
            <a:noAutofit/>
          </a:bodyPr>
          <a:lstStyle/>
          <a:p>
            <a:r>
              <a:rPr lang="es-EC" sz="2800" dirty="0">
                <a:solidFill>
                  <a:schemeClr val="accent3">
                    <a:lumMod val="50000"/>
                  </a:schemeClr>
                </a:solidFill>
                <a:effectLst>
                  <a:outerShdw blurRad="38100" dist="38100" dir="2700000" algn="tl">
                    <a:srgbClr val="000000">
                      <a:alpha val="43137"/>
                    </a:srgbClr>
                  </a:outerShdw>
                </a:effectLst>
              </a:rPr>
              <a:t>DEPARTAMENTO DE CIENCIAS HUMANAS Y </a:t>
            </a:r>
            <a:r>
              <a:rPr lang="es-EC" sz="2800" dirty="0" smtClean="0">
                <a:solidFill>
                  <a:schemeClr val="accent3">
                    <a:lumMod val="50000"/>
                  </a:schemeClr>
                </a:solidFill>
                <a:effectLst>
                  <a:outerShdw blurRad="38100" dist="38100" dir="2700000" algn="tl">
                    <a:srgbClr val="000000">
                      <a:alpha val="43137"/>
                    </a:srgbClr>
                  </a:outerShdw>
                </a:effectLst>
              </a:rPr>
              <a:t>SOCIALES</a:t>
            </a:r>
            <a:r>
              <a:rPr lang="es-EC" sz="2800" dirty="0">
                <a:solidFill>
                  <a:schemeClr val="accent3">
                    <a:lumMod val="50000"/>
                  </a:schemeClr>
                </a:solidFill>
                <a:effectLst>
                  <a:outerShdw blurRad="38100" dist="38100" dir="2700000" algn="tl">
                    <a:srgbClr val="000000">
                      <a:alpha val="43137"/>
                    </a:srgbClr>
                  </a:outerShdw>
                </a:effectLst>
              </a:rPr>
              <a:t> </a:t>
            </a:r>
            <a:r>
              <a:rPr lang="es-ES" sz="2800" dirty="0">
                <a:effectLst>
                  <a:outerShdw blurRad="38100" dist="38100" dir="2700000" algn="tl">
                    <a:srgbClr val="000000">
                      <a:alpha val="43137"/>
                    </a:srgbClr>
                  </a:outerShdw>
                </a:effectLst>
              </a:rPr>
              <a:t/>
            </a:r>
            <a:br>
              <a:rPr lang="es-ES" sz="2800" dirty="0">
                <a:effectLst>
                  <a:outerShdw blurRad="38100" dist="38100" dir="2700000" algn="tl">
                    <a:srgbClr val="000000">
                      <a:alpha val="43137"/>
                    </a:srgbClr>
                  </a:outerShdw>
                </a:effectLst>
              </a:rPr>
            </a:br>
            <a:r>
              <a:rPr lang="es-EC" sz="2800" dirty="0">
                <a:solidFill>
                  <a:srgbClr val="740000"/>
                </a:solidFill>
                <a:effectLst>
                  <a:outerShdw blurRad="38100" dist="38100" dir="2700000" algn="tl">
                    <a:srgbClr val="000000">
                      <a:alpha val="43137"/>
                    </a:srgbClr>
                  </a:outerShdw>
                </a:effectLst>
              </a:rPr>
              <a:t>CARRERA DE LICENCIATURA EN CIENCIAS DE LA </a:t>
            </a:r>
            <a:r>
              <a:rPr lang="es-EC" sz="2800" dirty="0" smtClean="0">
                <a:solidFill>
                  <a:srgbClr val="740000"/>
                </a:solidFill>
                <a:effectLst>
                  <a:outerShdw blurRad="38100" dist="38100" dir="2700000" algn="tl">
                    <a:srgbClr val="000000">
                      <a:alpha val="43137"/>
                    </a:srgbClr>
                  </a:outerShdw>
                </a:effectLst>
              </a:rPr>
              <a:t>EDUCACIÓN, </a:t>
            </a:r>
            <a:r>
              <a:rPr lang="es-EC" sz="2800" dirty="0">
                <a:solidFill>
                  <a:srgbClr val="740000"/>
                </a:solidFill>
                <a:effectLst>
                  <a:outerShdw blurRad="38100" dist="38100" dir="2700000" algn="tl">
                    <a:srgbClr val="000000">
                      <a:alpha val="43137"/>
                    </a:srgbClr>
                  </a:outerShdw>
                </a:effectLst>
              </a:rPr>
              <a:t>MENCIÓN EDUCACIÓN INFANTIL</a:t>
            </a:r>
            <a:r>
              <a:rPr lang="es-ES" sz="3200" dirty="0">
                <a:solidFill>
                  <a:srgbClr val="740000"/>
                </a:solidFill>
                <a:effectLst>
                  <a:outerShdw blurRad="38100" dist="38100" dir="2700000" algn="tl">
                    <a:srgbClr val="000000">
                      <a:alpha val="43137"/>
                    </a:srgbClr>
                  </a:outerShdw>
                </a:effectLst>
              </a:rPr>
              <a:t/>
            </a:r>
            <a:br>
              <a:rPr lang="es-ES" sz="3200" dirty="0">
                <a:solidFill>
                  <a:srgbClr val="740000"/>
                </a:solidFill>
                <a:effectLst>
                  <a:outerShdw blurRad="38100" dist="38100" dir="2700000" algn="tl">
                    <a:srgbClr val="000000">
                      <a:alpha val="43137"/>
                    </a:srgbClr>
                  </a:outerShdw>
                </a:effectLst>
              </a:rPr>
            </a:br>
            <a:endParaRPr lang="es-ES" sz="3200" dirty="0">
              <a:solidFill>
                <a:srgbClr val="740000"/>
              </a:solidFill>
              <a:effectLst>
                <a:outerShdw blurRad="38100" dist="38100" dir="2700000" algn="tl">
                  <a:srgbClr val="000000">
                    <a:alpha val="43137"/>
                  </a:srgbClr>
                </a:outerShdw>
              </a:effectLst>
              <a:latin typeface="Freestyle Script" panose="030804020302050B0404" pitchFamily="66" charset="0"/>
            </a:endParaRPr>
          </a:p>
        </p:txBody>
      </p:sp>
      <p:sp>
        <p:nvSpPr>
          <p:cNvPr id="3" name="2 Subtítulo"/>
          <p:cNvSpPr>
            <a:spLocks noGrp="1"/>
          </p:cNvSpPr>
          <p:nvPr>
            <p:ph type="subTitle" idx="1"/>
          </p:nvPr>
        </p:nvSpPr>
        <p:spPr>
          <a:xfrm>
            <a:off x="2179712" y="5770758"/>
            <a:ext cx="4784575" cy="792088"/>
          </a:xfrm>
        </p:spPr>
        <p:txBody>
          <a:bodyPr>
            <a:normAutofit fontScale="92500" lnSpcReduction="10000"/>
          </a:bodyPr>
          <a:lstStyle/>
          <a:p>
            <a:r>
              <a:rPr lang="es-ES" sz="2400" b="1" dirty="0" smtClean="0">
                <a:solidFill>
                  <a:srgbClr val="740000"/>
                </a:solidFill>
                <a:effectLst>
                  <a:outerShdw blurRad="38100" dist="38100" dir="2700000" algn="tl">
                    <a:srgbClr val="000000">
                      <a:alpha val="43137"/>
                    </a:srgbClr>
                  </a:outerShdw>
                </a:effectLst>
              </a:rPr>
              <a:t>SANGOLQUI</a:t>
            </a:r>
          </a:p>
          <a:p>
            <a:r>
              <a:rPr lang="es-ES" sz="2400" b="1" dirty="0" smtClean="0">
                <a:solidFill>
                  <a:srgbClr val="740000"/>
                </a:solidFill>
                <a:effectLst>
                  <a:outerShdw blurRad="38100" dist="38100" dir="2700000" algn="tl">
                    <a:srgbClr val="000000">
                      <a:alpha val="43137"/>
                    </a:srgbClr>
                  </a:outerShdw>
                </a:effectLst>
              </a:rPr>
              <a:t>2018</a:t>
            </a:r>
            <a:endParaRPr lang="es-ES" sz="2400" b="1" dirty="0">
              <a:solidFill>
                <a:srgbClr val="740000"/>
              </a:solidFill>
              <a:effectLst>
                <a:outerShdw blurRad="38100" dist="38100" dir="2700000" algn="tl">
                  <a:srgbClr val="000000">
                    <a:alpha val="43137"/>
                  </a:srgbClr>
                </a:outerShdw>
              </a:effectLst>
            </a:endParaRPr>
          </a:p>
        </p:txBody>
      </p:sp>
      <p:sp>
        <p:nvSpPr>
          <p:cNvPr id="6" name="5 CuadroTexto"/>
          <p:cNvSpPr txBox="1"/>
          <p:nvPr/>
        </p:nvSpPr>
        <p:spPr>
          <a:xfrm>
            <a:off x="1115616" y="3140968"/>
            <a:ext cx="7117332" cy="1569660"/>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400" b="1" dirty="0"/>
              <a:t>TEMA: </a:t>
            </a:r>
            <a:endParaRPr lang="es-ES" sz="2400" b="1" dirty="0"/>
          </a:p>
          <a:p>
            <a:pPr algn="ctr"/>
            <a:r>
              <a:rPr lang="es-EC" sz="2400" b="1" dirty="0"/>
              <a:t>ANÁLISIS DE LA COORDINACIÓN MOTRIZ FINA PARA DESARROLLAR EL PROCESO DE ESCRITURA EN LOS NIÑOS Y NIÑAS DE 4 A 5 AÑOS</a:t>
            </a:r>
            <a:r>
              <a:rPr lang="es-EC" sz="2400" b="1" dirty="0" smtClean="0"/>
              <a:t>.</a:t>
            </a:r>
            <a:endParaRPr lang="es-ES" sz="2400" b="1" dirty="0"/>
          </a:p>
        </p:txBody>
      </p:sp>
      <p:sp>
        <p:nvSpPr>
          <p:cNvPr id="7" name="6 CuadroTexto"/>
          <p:cNvSpPr txBox="1"/>
          <p:nvPr/>
        </p:nvSpPr>
        <p:spPr>
          <a:xfrm>
            <a:off x="1763688" y="5046275"/>
            <a:ext cx="5934702" cy="461665"/>
          </a:xfrm>
          <a:prstGeom prst="rect">
            <a:avLst/>
          </a:prstGeom>
          <a:noFill/>
        </p:spPr>
        <p:txBody>
          <a:bodyPr wrap="none" rtlCol="0">
            <a:spAutoFit/>
          </a:bodyPr>
          <a:lstStyle/>
          <a:p>
            <a:r>
              <a:rPr lang="es-EC" sz="2400" b="1" dirty="0">
                <a:solidFill>
                  <a:srgbClr val="740000"/>
                </a:solidFill>
                <a:effectLst>
                  <a:outerShdw blurRad="38100" dist="38100" dir="2700000" algn="tl">
                    <a:srgbClr val="000000">
                      <a:alpha val="43137"/>
                    </a:srgbClr>
                  </a:outerShdw>
                </a:effectLst>
              </a:rPr>
              <a:t>AUTOR: BONILLA </a:t>
            </a:r>
            <a:r>
              <a:rPr lang="es-EC" sz="2400" b="1" dirty="0" err="1">
                <a:solidFill>
                  <a:srgbClr val="740000"/>
                </a:solidFill>
                <a:effectLst>
                  <a:outerShdw blurRad="38100" dist="38100" dir="2700000" algn="tl">
                    <a:srgbClr val="000000">
                      <a:alpha val="43137"/>
                    </a:srgbClr>
                  </a:outerShdw>
                </a:effectLst>
              </a:rPr>
              <a:t>BONILLA</a:t>
            </a:r>
            <a:r>
              <a:rPr lang="es-EC" sz="2400" b="1" dirty="0">
                <a:solidFill>
                  <a:srgbClr val="740000"/>
                </a:solidFill>
                <a:effectLst>
                  <a:outerShdw blurRad="38100" dist="38100" dir="2700000" algn="tl">
                    <a:srgbClr val="000000">
                      <a:alpha val="43137"/>
                    </a:srgbClr>
                  </a:outerShdw>
                </a:effectLst>
              </a:rPr>
              <a:t>, DIANA </a:t>
            </a:r>
            <a:r>
              <a:rPr lang="es-EC" sz="2400" b="1" dirty="0" smtClean="0">
                <a:solidFill>
                  <a:srgbClr val="740000"/>
                </a:solidFill>
                <a:effectLst>
                  <a:outerShdw blurRad="38100" dist="38100" dir="2700000" algn="tl">
                    <a:srgbClr val="000000">
                      <a:alpha val="43137"/>
                    </a:srgbClr>
                  </a:outerShdw>
                </a:effectLst>
              </a:rPr>
              <a:t>CAROLINA</a:t>
            </a:r>
            <a:endParaRPr lang="es-ES" sz="2400" b="1" dirty="0">
              <a:solidFill>
                <a:srgbClr val="740000"/>
              </a:solidFill>
              <a:effectLst>
                <a:outerShdw blurRad="38100" dist="38100" dir="2700000" algn="tl">
                  <a:srgbClr val="000000">
                    <a:alpha val="43137"/>
                  </a:srgbClr>
                </a:outerShdw>
              </a:effectLst>
            </a:endParaRPr>
          </a:p>
        </p:txBody>
      </p:sp>
      <p:pic>
        <p:nvPicPr>
          <p:cNvPr id="8" name="Picture 2" descr="Resultado de imagen para LOGO DE EDUCACION INFANTIL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287" y="108190"/>
            <a:ext cx="1168129"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71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457201" y="1556792"/>
            <a:ext cx="8229600" cy="1143000"/>
          </a:xfrm>
        </p:spPr>
        <p:txBody>
          <a:bodyPr>
            <a:normAutofit fontScale="90000"/>
          </a:bodyPr>
          <a:lstStyle/>
          <a:p>
            <a:r>
              <a:rPr lang="es-EC" b="1" dirty="0">
                <a:solidFill>
                  <a:srgbClr val="C00000"/>
                </a:solidFill>
                <a:effectLst>
                  <a:outerShdw blurRad="38100" dist="38100" dir="2700000" algn="tl">
                    <a:srgbClr val="000000">
                      <a:alpha val="43137"/>
                    </a:srgbClr>
                  </a:outerShdw>
                </a:effectLst>
              </a:rPr>
              <a:t>ANTECEDENTES DE LA INVESTIGACIÓN</a:t>
            </a:r>
          </a:p>
        </p:txBody>
      </p:sp>
      <p:sp>
        <p:nvSpPr>
          <p:cNvPr id="6" name="5 Marcador de contenido"/>
          <p:cNvSpPr>
            <a:spLocks noGrp="1"/>
          </p:cNvSpPr>
          <p:nvPr>
            <p:ph idx="1"/>
          </p:nvPr>
        </p:nvSpPr>
        <p:spPr>
          <a:xfrm>
            <a:off x="2411760" y="3435507"/>
            <a:ext cx="5915000" cy="2690656"/>
          </a:xfrm>
        </p:spPr>
        <p:txBody>
          <a:bodyPr/>
          <a:lstStyle/>
          <a:p>
            <a:pPr lvl="1"/>
            <a:r>
              <a:rPr lang="es-EC" b="1" dirty="0" smtClean="0"/>
              <a:t>INTERNACIONALES</a:t>
            </a:r>
            <a:endParaRPr lang="es-ES" b="1" dirty="0"/>
          </a:p>
          <a:p>
            <a:pPr lvl="1"/>
            <a:r>
              <a:rPr lang="es-EC" b="1" dirty="0" smtClean="0"/>
              <a:t>NACIONALES</a:t>
            </a:r>
            <a:endParaRPr lang="es-ES" b="1" dirty="0"/>
          </a:p>
          <a:p>
            <a:endParaRPr lang="es-ES" dirty="0"/>
          </a:p>
        </p:txBody>
      </p:sp>
    </p:spTree>
    <p:extLst>
      <p:ext uri="{BB962C8B-B14F-4D97-AF65-F5344CB8AC3E}">
        <p14:creationId xmlns:p14="http://schemas.microsoft.com/office/powerpoint/2010/main" val="159782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1712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457201" y="980728"/>
            <a:ext cx="8229600" cy="1143000"/>
          </a:xfrm>
        </p:spPr>
        <p:txBody>
          <a:bodyPr>
            <a:normAutofit/>
          </a:bodyPr>
          <a:lstStyle/>
          <a:p>
            <a:r>
              <a:rPr lang="es-EC" b="1" dirty="0" smtClean="0">
                <a:solidFill>
                  <a:srgbClr val="C00000"/>
                </a:solidFill>
                <a:effectLst>
                  <a:outerShdw blurRad="38100" dist="38100" dir="2700000" algn="tl">
                    <a:srgbClr val="000000">
                      <a:alpha val="43137"/>
                    </a:srgbClr>
                  </a:outerShdw>
                </a:effectLst>
              </a:rPr>
              <a:t>MARCO CONTEXTUAL</a:t>
            </a:r>
            <a:r>
              <a:rPr lang="es-EC" b="1" dirty="0">
                <a:solidFill>
                  <a:srgbClr val="C00000"/>
                </a:solidFill>
                <a:effectLst>
                  <a:outerShdw blurRad="38100" dist="38100" dir="2700000" algn="tl">
                    <a:srgbClr val="000000">
                      <a:alpha val="43137"/>
                    </a:srgbClr>
                  </a:outerShdw>
                </a:effectLst>
              </a:rPr>
              <a:t> </a:t>
            </a:r>
            <a:endParaRPr lang="es-ES" sz="4000" dirty="0">
              <a:solidFill>
                <a:srgbClr val="C00000"/>
              </a:solidFill>
              <a:effectLst>
                <a:outerShdw blurRad="38100" dist="38100" dir="2700000" algn="tl">
                  <a:srgbClr val="000000">
                    <a:alpha val="43137"/>
                  </a:srgbClr>
                </a:outerShdw>
              </a:effectLst>
            </a:endParaRPr>
          </a:p>
        </p:txBody>
      </p:sp>
      <p:sp>
        <p:nvSpPr>
          <p:cNvPr id="6" name="5 Marcador de contenido"/>
          <p:cNvSpPr>
            <a:spLocks noGrp="1"/>
          </p:cNvSpPr>
          <p:nvPr>
            <p:ph idx="1"/>
          </p:nvPr>
        </p:nvSpPr>
        <p:spPr>
          <a:xfrm>
            <a:off x="395536" y="1844824"/>
            <a:ext cx="8604448" cy="2448272"/>
          </a:xfrm>
        </p:spPr>
        <p:txBody>
          <a:bodyPr>
            <a:noAutofit/>
          </a:bodyPr>
          <a:lstStyle/>
          <a:p>
            <a:r>
              <a:rPr lang="es-EC" sz="2400" dirty="0" smtClean="0"/>
              <a:t>Unidad </a:t>
            </a:r>
            <a:r>
              <a:rPr lang="es-EC" sz="2400" dirty="0"/>
              <a:t>Educativa Fiscal “Raúl Andrade” </a:t>
            </a:r>
            <a:r>
              <a:rPr lang="es-EC" sz="2400" dirty="0" smtClean="0"/>
              <a:t>de </a:t>
            </a:r>
            <a:r>
              <a:rPr lang="es-EC" sz="2400" dirty="0"/>
              <a:t>la provincia de Pichincha del cantón </a:t>
            </a:r>
            <a:r>
              <a:rPr lang="es-EC" sz="2400" dirty="0" smtClean="0"/>
              <a:t>Quito, </a:t>
            </a:r>
            <a:r>
              <a:rPr lang="es-EC" sz="2400" dirty="0"/>
              <a:t>de la parroquia Jipijapa, </a:t>
            </a:r>
            <a:r>
              <a:rPr lang="es-EC" sz="2400" dirty="0" smtClean="0"/>
              <a:t>creada </a:t>
            </a:r>
            <a:r>
              <a:rPr lang="es-EC" sz="2400" dirty="0"/>
              <a:t>el 17 de septiembre de 1978, tiempo desde el cual el objetivo principal es tener una institución de calidad, con servicios educativos en permanente mejoría, desarrollando alumnos con capacidad, valores y actitudes de trabajo en base al reconocimiento de sus potencialidades a una educación hispana</a:t>
            </a:r>
            <a:r>
              <a:rPr lang="es-EC" sz="2400" dirty="0" smtClean="0"/>
              <a:t>.</a:t>
            </a:r>
          </a:p>
        </p:txBody>
      </p:sp>
      <p:sp>
        <p:nvSpPr>
          <p:cNvPr id="2" name="1 CuadroTexto"/>
          <p:cNvSpPr txBox="1"/>
          <p:nvPr/>
        </p:nvSpPr>
        <p:spPr>
          <a:xfrm>
            <a:off x="5220072" y="4653136"/>
            <a:ext cx="3744416" cy="1938992"/>
          </a:xfrm>
          <a:prstGeom prst="rect">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2000" dirty="0">
                <a:solidFill>
                  <a:srgbClr val="C00000"/>
                </a:solidFill>
              </a:rPr>
              <a:t>1312 estudiantes: </a:t>
            </a:r>
          </a:p>
          <a:p>
            <a:pPr algn="ctr"/>
            <a:r>
              <a:rPr lang="es-EC" sz="2000" dirty="0">
                <a:solidFill>
                  <a:srgbClr val="C00000"/>
                </a:solidFill>
              </a:rPr>
              <a:t>de género femenino: 628  </a:t>
            </a:r>
          </a:p>
          <a:p>
            <a:pPr algn="ctr"/>
            <a:r>
              <a:rPr lang="es-EC" sz="2000" dirty="0">
                <a:solidFill>
                  <a:srgbClr val="C00000"/>
                </a:solidFill>
              </a:rPr>
              <a:t>de género masculino: 684; </a:t>
            </a:r>
          </a:p>
          <a:p>
            <a:pPr algn="ctr"/>
            <a:r>
              <a:rPr lang="es-EC" sz="2000" dirty="0" smtClean="0">
                <a:solidFill>
                  <a:srgbClr val="C00000"/>
                </a:solidFill>
              </a:rPr>
              <a:t>62 </a:t>
            </a:r>
            <a:r>
              <a:rPr lang="es-EC" sz="2000" dirty="0">
                <a:solidFill>
                  <a:srgbClr val="C00000"/>
                </a:solidFill>
              </a:rPr>
              <a:t>maestro/as </a:t>
            </a:r>
          </a:p>
          <a:p>
            <a:pPr algn="ctr"/>
            <a:r>
              <a:rPr lang="es-EC" sz="2000" dirty="0">
                <a:solidFill>
                  <a:srgbClr val="C00000"/>
                </a:solidFill>
              </a:rPr>
              <a:t>de género femenino: 46</a:t>
            </a:r>
          </a:p>
          <a:p>
            <a:pPr algn="ctr"/>
            <a:r>
              <a:rPr lang="es-EC" sz="2000" dirty="0">
                <a:solidFill>
                  <a:srgbClr val="C00000"/>
                </a:solidFill>
              </a:rPr>
              <a:t> género masculino: 16</a:t>
            </a:r>
            <a:r>
              <a:rPr lang="es-EC" sz="2000" dirty="0" smtClean="0">
                <a:solidFill>
                  <a:srgbClr val="C00000"/>
                </a:solidFill>
              </a:rPr>
              <a:t>.</a:t>
            </a:r>
            <a:endParaRPr lang="es-ES" sz="2000" dirty="0">
              <a:solidFill>
                <a:srgbClr val="C00000"/>
              </a:solidFill>
            </a:endParaRPr>
          </a:p>
        </p:txBody>
      </p:sp>
      <p:sp>
        <p:nvSpPr>
          <p:cNvPr id="7" name="6 CuadroTexto"/>
          <p:cNvSpPr txBox="1"/>
          <p:nvPr/>
        </p:nvSpPr>
        <p:spPr>
          <a:xfrm>
            <a:off x="467544" y="4505052"/>
            <a:ext cx="4752528" cy="1938992"/>
          </a:xfrm>
          <a:prstGeom prst="rect">
            <a:avLst/>
          </a:prstGeom>
          <a:noFill/>
        </p:spPr>
        <p:txBody>
          <a:bodyPr wrap="square" rtlCol="0">
            <a:spAutoFit/>
          </a:bodyPr>
          <a:lstStyle/>
          <a:p>
            <a:pPr marL="285750" indent="-285750">
              <a:buFont typeface="Arial" panose="020B0604020202020204" pitchFamily="34" charset="0"/>
              <a:buChar char="•"/>
            </a:pPr>
            <a:r>
              <a:rPr lang="es-EC" sz="2400" dirty="0" smtClean="0"/>
              <a:t>Jordanas </a:t>
            </a:r>
            <a:r>
              <a:rPr lang="es-EC" sz="2400" dirty="0"/>
              <a:t>matutina y </a:t>
            </a:r>
            <a:r>
              <a:rPr lang="es-EC" sz="2400" dirty="0" smtClean="0"/>
              <a:t>vespertina: jornada </a:t>
            </a:r>
            <a:r>
              <a:rPr lang="es-EC" sz="2400" dirty="0"/>
              <a:t>matutina </a:t>
            </a:r>
            <a:r>
              <a:rPr lang="es-EC" sz="2400" dirty="0" smtClean="0"/>
              <a:t>= educación </a:t>
            </a:r>
            <a:r>
              <a:rPr lang="es-EC" sz="2400" dirty="0"/>
              <a:t>inicial y educación básica </a:t>
            </a:r>
            <a:endParaRPr lang="es-EC" sz="2400" dirty="0" smtClean="0"/>
          </a:p>
          <a:p>
            <a:pPr marL="285750" indent="-285750">
              <a:buFont typeface="Arial" panose="020B0604020202020204" pitchFamily="34" charset="0"/>
              <a:buChar char="•"/>
            </a:pPr>
            <a:r>
              <a:rPr lang="es-EC" sz="2400" dirty="0" smtClean="0"/>
              <a:t>jornada </a:t>
            </a:r>
            <a:r>
              <a:rPr lang="es-EC" sz="2400" dirty="0"/>
              <a:t>vespertina </a:t>
            </a:r>
            <a:r>
              <a:rPr lang="es-EC" sz="2400" dirty="0" smtClean="0"/>
              <a:t>= </a:t>
            </a:r>
            <a:r>
              <a:rPr lang="es-EC" sz="2400" dirty="0"/>
              <a:t>estudiantes del bachillerato</a:t>
            </a:r>
            <a:r>
              <a:rPr lang="es-EC" sz="2400" dirty="0" smtClean="0"/>
              <a:t>.</a:t>
            </a:r>
            <a:endParaRPr lang="es-ES" sz="2400" dirty="0"/>
          </a:p>
        </p:txBody>
      </p:sp>
    </p:spTree>
    <p:extLst>
      <p:ext uri="{BB962C8B-B14F-4D97-AF65-F5344CB8AC3E}">
        <p14:creationId xmlns:p14="http://schemas.microsoft.com/office/powerpoint/2010/main" val="3775303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1712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457201" y="980728"/>
            <a:ext cx="8229600" cy="1143000"/>
          </a:xfrm>
        </p:spPr>
        <p:txBody>
          <a:bodyPr>
            <a:normAutofit/>
          </a:bodyPr>
          <a:lstStyle/>
          <a:p>
            <a:r>
              <a:rPr lang="es-EC" b="1" dirty="0" smtClean="0">
                <a:solidFill>
                  <a:srgbClr val="C00000"/>
                </a:solidFill>
                <a:effectLst>
                  <a:outerShdw blurRad="38100" dist="38100" dir="2700000" algn="tl">
                    <a:srgbClr val="000000">
                      <a:alpha val="43137"/>
                    </a:srgbClr>
                  </a:outerShdw>
                </a:effectLst>
              </a:rPr>
              <a:t>MOTRICIDAD FINA</a:t>
            </a:r>
            <a:endParaRPr lang="es-ES" sz="4000" dirty="0">
              <a:solidFill>
                <a:srgbClr val="C00000"/>
              </a:solidFill>
              <a:effectLst>
                <a:outerShdw blurRad="38100" dist="38100" dir="2700000" algn="tl">
                  <a:srgbClr val="000000">
                    <a:alpha val="43137"/>
                  </a:srgbClr>
                </a:outerShdw>
              </a:effectLst>
            </a:endParaRPr>
          </a:p>
        </p:txBody>
      </p:sp>
      <p:sp>
        <p:nvSpPr>
          <p:cNvPr id="6" name="5 Marcador de contenido"/>
          <p:cNvSpPr>
            <a:spLocks noGrp="1"/>
          </p:cNvSpPr>
          <p:nvPr>
            <p:ph idx="1"/>
          </p:nvPr>
        </p:nvSpPr>
        <p:spPr>
          <a:xfrm>
            <a:off x="439142" y="1988840"/>
            <a:ext cx="4824536" cy="4368319"/>
          </a:xfrm>
        </p:spPr>
        <p:txBody>
          <a:bodyPr>
            <a:noAutofit/>
          </a:bodyPr>
          <a:lstStyle/>
          <a:p>
            <a:pPr marL="0" indent="0" algn="just">
              <a:buNone/>
            </a:pPr>
            <a:r>
              <a:rPr lang="es-EC" sz="2400" dirty="0"/>
              <a:t>La coordinación motriz fina </a:t>
            </a:r>
            <a:r>
              <a:rPr lang="es-EC" sz="2400" dirty="0" smtClean="0"/>
              <a:t>son </a:t>
            </a:r>
            <a:r>
              <a:rPr lang="es-EC" sz="2400" dirty="0"/>
              <a:t>movimientos </a:t>
            </a:r>
            <a:r>
              <a:rPr lang="es-EC" sz="2400" dirty="0" smtClean="0"/>
              <a:t>pequeños controlados por el sistema nervioso central  considerando los ejes céfalo caudal y próximo distal, hasta que se pueda desarrollar los movimientos combinados ojo-mano y ojo pie, donde </a:t>
            </a:r>
            <a:r>
              <a:rPr lang="es-EC" sz="2400" dirty="0"/>
              <a:t>utilizan  los seres humanos en las tareas manuales </a:t>
            </a:r>
            <a:r>
              <a:rPr lang="es-EC" sz="2400" dirty="0" smtClean="0"/>
              <a:t>controladas.</a:t>
            </a:r>
          </a:p>
          <a:p>
            <a:pPr marL="0" indent="0" algn="just">
              <a:buNone/>
            </a:pPr>
            <a:r>
              <a:rPr lang="es-EC" sz="2400" dirty="0" smtClean="0"/>
              <a:t>También en otras partes </a:t>
            </a:r>
            <a:r>
              <a:rPr lang="es-EC" sz="2400" dirty="0"/>
              <a:t>del cuerpo </a:t>
            </a:r>
            <a:r>
              <a:rPr lang="es-EC" sz="2400" dirty="0" smtClean="0"/>
              <a:t>hay músculos finos como en los </a:t>
            </a:r>
            <a:r>
              <a:rPr lang="es-EC" sz="2400" dirty="0"/>
              <a:t>ojos, </a:t>
            </a:r>
            <a:r>
              <a:rPr lang="es-EC" sz="2400" dirty="0" smtClean="0"/>
              <a:t>la boca y los dedos de los pies.</a:t>
            </a:r>
            <a:endParaRPr lang="es-ES" sz="24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245" y="3377377"/>
            <a:ext cx="1756594" cy="2167540"/>
          </a:xfrm>
          <a:prstGeom prst="rect">
            <a:avLst/>
          </a:prstGeom>
        </p:spPr>
      </p:pic>
      <p:pic>
        <p:nvPicPr>
          <p:cNvPr id="7" name="Imagen 6"/>
          <p:cNvPicPr>
            <a:picLocks noChangeAspect="1"/>
          </p:cNvPicPr>
          <p:nvPr/>
        </p:nvPicPr>
        <p:blipFill>
          <a:blip r:embed="rId5"/>
          <a:stretch>
            <a:fillRect/>
          </a:stretch>
        </p:blipFill>
        <p:spPr>
          <a:xfrm>
            <a:off x="7130515" y="4793223"/>
            <a:ext cx="1783188" cy="1785390"/>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4421" y="1377334"/>
            <a:ext cx="1975947" cy="2072672"/>
          </a:xfrm>
          <a:prstGeom prst="rect">
            <a:avLst/>
          </a:prstGeom>
        </p:spPr>
      </p:pic>
    </p:spTree>
    <p:extLst>
      <p:ext uri="{BB962C8B-B14F-4D97-AF65-F5344CB8AC3E}">
        <p14:creationId xmlns:p14="http://schemas.microsoft.com/office/powerpoint/2010/main" val="143745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hombre prehistorico gif anim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83255"/>
            <a:ext cx="2690584" cy="2690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SXCABR~1\AppData\Local\Temp\PLANTILLAS EN POWER POINT-1.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1712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457201" y="980728"/>
            <a:ext cx="8229600" cy="1143000"/>
          </a:xfrm>
        </p:spPr>
        <p:txBody>
          <a:bodyPr>
            <a:normAutofit/>
          </a:bodyPr>
          <a:lstStyle/>
          <a:p>
            <a:r>
              <a:rPr lang="es-EC" b="1" dirty="0" smtClean="0">
                <a:solidFill>
                  <a:srgbClr val="C00000"/>
                </a:solidFill>
                <a:effectLst>
                  <a:outerShdw blurRad="38100" dist="38100" dir="2700000" algn="tl">
                    <a:srgbClr val="000000">
                      <a:alpha val="43137"/>
                    </a:srgbClr>
                  </a:outerShdw>
                </a:effectLst>
              </a:rPr>
              <a:t>ORIGEN DE LA MOTRICIDAD FINA</a:t>
            </a:r>
            <a:endParaRPr lang="es-ES" sz="4000" dirty="0">
              <a:solidFill>
                <a:srgbClr val="C00000"/>
              </a:solidFill>
              <a:effectLst>
                <a:outerShdw blurRad="38100" dist="38100" dir="2700000" algn="tl">
                  <a:srgbClr val="000000">
                    <a:alpha val="43137"/>
                  </a:srgbClr>
                </a:outerShdw>
              </a:effectLst>
            </a:endParaRPr>
          </a:p>
        </p:txBody>
      </p:sp>
      <p:sp>
        <p:nvSpPr>
          <p:cNvPr id="6" name="5 Marcador de contenido"/>
          <p:cNvSpPr>
            <a:spLocks noGrp="1"/>
          </p:cNvSpPr>
          <p:nvPr>
            <p:ph idx="1"/>
          </p:nvPr>
        </p:nvSpPr>
        <p:spPr>
          <a:xfrm>
            <a:off x="315050" y="1948272"/>
            <a:ext cx="5976664" cy="2016224"/>
          </a:xfrm>
        </p:spPr>
        <p:txBody>
          <a:bodyPr>
            <a:noAutofit/>
          </a:bodyPr>
          <a:lstStyle/>
          <a:p>
            <a:r>
              <a:rPr lang="es-EC" sz="2400" dirty="0"/>
              <a:t>La motricidad fina tiene </a:t>
            </a:r>
            <a:r>
              <a:rPr lang="es-EC" sz="2400" dirty="0" smtClean="0"/>
              <a:t>origen </a:t>
            </a:r>
            <a:r>
              <a:rPr lang="es-EC" sz="2400" dirty="0"/>
              <a:t>cuando el hombre prehistórico comienza a utilizar sus manos como herramientas de trabajo y sus dedos como pinzas para moldear y dar un terminado </a:t>
            </a:r>
            <a:r>
              <a:rPr lang="es-EC" sz="2400" dirty="0" smtClean="0"/>
              <a:t>artístico.</a:t>
            </a:r>
            <a:endParaRPr lang="es-ES" sz="2400" dirty="0"/>
          </a:p>
        </p:txBody>
      </p:sp>
      <p:sp>
        <p:nvSpPr>
          <p:cNvPr id="2" name="1 CuadroTexto"/>
          <p:cNvSpPr txBox="1"/>
          <p:nvPr/>
        </p:nvSpPr>
        <p:spPr>
          <a:xfrm>
            <a:off x="3563888" y="4437112"/>
            <a:ext cx="5472608" cy="2308324"/>
          </a:xfrm>
          <a:prstGeom prst="rect">
            <a:avLst/>
          </a:prstGeom>
          <a:noFill/>
        </p:spPr>
        <p:txBody>
          <a:bodyPr wrap="square" rtlCol="0">
            <a:spAutoFit/>
          </a:bodyPr>
          <a:lstStyle/>
          <a:p>
            <a:r>
              <a:rPr lang="es-EC" sz="2400" dirty="0"/>
              <a:t>El movimiento de pinza de los dedos permite el fortalecimiento de la musculatura fina </a:t>
            </a:r>
            <a:r>
              <a:rPr lang="es-EC" sz="2400" dirty="0" smtClean="0"/>
              <a:t>con </a:t>
            </a:r>
            <a:r>
              <a:rPr lang="es-EC" sz="2400" dirty="0"/>
              <a:t>mayor fuerza y destreza en la manipulación de objetos, Ejemplo el lápiz, que le permitirá desarrollar la escritura</a:t>
            </a:r>
            <a:r>
              <a:rPr lang="es-EC" sz="2400" dirty="0" smtClean="0"/>
              <a:t>.</a:t>
            </a:r>
            <a:endParaRPr lang="es-ES" sz="2400" dirty="0"/>
          </a:p>
        </p:txBody>
      </p:sp>
      <p:pic>
        <p:nvPicPr>
          <p:cNvPr id="1028" name="Picture 4" descr="Resultado de imagen para hombre prehistorico manipulando objetos gif animad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789040"/>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10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27384"/>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ctrTitle"/>
          </p:nvPr>
        </p:nvSpPr>
        <p:spPr>
          <a:xfrm>
            <a:off x="685800" y="1215025"/>
            <a:ext cx="7772400" cy="1010543"/>
          </a:xfrm>
        </p:spPr>
        <p:txBody>
          <a:bodyPr/>
          <a:lstStyle/>
          <a:p>
            <a:r>
              <a:rPr lang="es-ES" b="1" dirty="0" smtClean="0">
                <a:solidFill>
                  <a:srgbClr val="C00000"/>
                </a:solidFill>
                <a:effectLst>
                  <a:outerShdw blurRad="38100" dist="38100" dir="2700000" algn="tl">
                    <a:srgbClr val="000000">
                      <a:alpha val="43137"/>
                    </a:srgbClr>
                  </a:outerShdw>
                </a:effectLst>
              </a:rPr>
              <a:t>HABILIDADES MOTORAS FINAS</a:t>
            </a:r>
            <a:endParaRPr lang="es-ES" b="1" dirty="0">
              <a:solidFill>
                <a:srgbClr val="C00000"/>
              </a:solidFill>
              <a:effectLst>
                <a:outerShdw blurRad="38100" dist="38100" dir="2700000" algn="tl">
                  <a:srgbClr val="000000">
                    <a:alpha val="43137"/>
                  </a:srgbClr>
                </a:outerShdw>
              </a:effectLst>
            </a:endParaRPr>
          </a:p>
        </p:txBody>
      </p:sp>
      <p:sp>
        <p:nvSpPr>
          <p:cNvPr id="7" name="6 Marcador de contenido"/>
          <p:cNvSpPr>
            <a:spLocks noGrp="1"/>
          </p:cNvSpPr>
          <p:nvPr>
            <p:ph type="subTitle" idx="1"/>
          </p:nvPr>
        </p:nvSpPr>
        <p:spPr>
          <a:xfrm>
            <a:off x="179512" y="2204864"/>
            <a:ext cx="4824536" cy="3958009"/>
          </a:xfrm>
        </p:spPr>
        <p:txBody>
          <a:bodyPr>
            <a:normAutofit fontScale="70000" lnSpcReduction="20000"/>
          </a:bodyPr>
          <a:lstStyle/>
          <a:p>
            <a:pPr algn="just"/>
            <a:r>
              <a:rPr lang="es-EC" dirty="0">
                <a:solidFill>
                  <a:schemeClr val="tx1"/>
                </a:solidFill>
              </a:rPr>
              <a:t>Las primeras habilidades motoras que empieza a aprender el preescolar suelen ser acciones ordinarias como amarrarse las agujetas, cortar con tijeras, brincar y saltar, aunque no las dominaran sino hasta el final del periodo preescolar. Estas habilidades mejoran su capacidad para desplazarse, valerse por sí mismo y comportarse de manera creativa. Algunos aprenden, además, actividades que exigen gran destreza como la gimnasia, tocar el piano y hasta cabalgar</a:t>
            </a:r>
            <a:endParaRPr lang="es-ES" dirty="0">
              <a:solidFill>
                <a:schemeClr val="tx1"/>
              </a:solidFill>
            </a:endParaRPr>
          </a:p>
        </p:txBody>
      </p:sp>
      <p:pic>
        <p:nvPicPr>
          <p:cNvPr id="2" name="Imagen 1"/>
          <p:cNvPicPr>
            <a:picLocks noChangeAspect="1"/>
          </p:cNvPicPr>
          <p:nvPr/>
        </p:nvPicPr>
        <p:blipFill>
          <a:blip r:embed="rId4"/>
          <a:stretch>
            <a:fillRect/>
          </a:stretch>
        </p:blipFill>
        <p:spPr>
          <a:xfrm>
            <a:off x="5183560" y="2033722"/>
            <a:ext cx="2192312" cy="1515115"/>
          </a:xfrm>
          <a:prstGeom prst="rect">
            <a:avLst/>
          </a:prstGeom>
        </p:spPr>
      </p:pic>
      <p:pic>
        <p:nvPicPr>
          <p:cNvPr id="3" name="Imagen 2"/>
          <p:cNvPicPr>
            <a:picLocks noChangeAspect="1"/>
          </p:cNvPicPr>
          <p:nvPr/>
        </p:nvPicPr>
        <p:blipFill>
          <a:blip r:embed="rId5"/>
          <a:stretch>
            <a:fillRect/>
          </a:stretch>
        </p:blipFill>
        <p:spPr>
          <a:xfrm>
            <a:off x="6806404" y="3609977"/>
            <a:ext cx="2276810" cy="1515114"/>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48" y="5253954"/>
            <a:ext cx="2155237" cy="1573323"/>
          </a:xfrm>
          <a:prstGeom prst="rect">
            <a:avLst/>
          </a:prstGeom>
        </p:spPr>
      </p:pic>
    </p:spTree>
    <p:extLst>
      <p:ext uri="{BB962C8B-B14F-4D97-AF65-F5344CB8AC3E}">
        <p14:creationId xmlns:p14="http://schemas.microsoft.com/office/powerpoint/2010/main" val="758574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Marcador de contenido"/>
          <p:cNvSpPr>
            <a:spLocks noGrp="1"/>
          </p:cNvSpPr>
          <p:nvPr>
            <p:ph idx="1"/>
          </p:nvPr>
        </p:nvSpPr>
        <p:spPr>
          <a:xfrm>
            <a:off x="539552" y="2852936"/>
            <a:ext cx="4608512" cy="3240360"/>
          </a:xfrm>
        </p:spPr>
        <p:txBody>
          <a:bodyPr/>
          <a:lstStyle/>
          <a:p>
            <a:r>
              <a:rPr lang="es-EC" dirty="0"/>
              <a:t>Coordinación </a:t>
            </a:r>
            <a:r>
              <a:rPr lang="es-EC" dirty="0" smtClean="0"/>
              <a:t>ojo - </a:t>
            </a:r>
            <a:r>
              <a:rPr lang="es-EC" dirty="0"/>
              <a:t>mano  </a:t>
            </a:r>
            <a:endParaRPr lang="es-ES" dirty="0"/>
          </a:p>
          <a:p>
            <a:r>
              <a:rPr lang="es-ES" dirty="0" smtClean="0"/>
              <a:t>Sostener</a:t>
            </a:r>
          </a:p>
          <a:p>
            <a:r>
              <a:rPr lang="es-ES" dirty="0" smtClean="0"/>
              <a:t>Manipular</a:t>
            </a:r>
          </a:p>
          <a:p>
            <a:r>
              <a:rPr lang="es-ES" dirty="0" smtClean="0"/>
              <a:t>Aislamiento</a:t>
            </a:r>
            <a:endParaRPr lang="es-ES" dirty="0"/>
          </a:p>
        </p:txBody>
      </p:sp>
      <p:sp>
        <p:nvSpPr>
          <p:cNvPr id="6" name="5 Título"/>
          <p:cNvSpPr>
            <a:spLocks noGrp="1"/>
          </p:cNvSpPr>
          <p:nvPr>
            <p:ph type="title"/>
          </p:nvPr>
        </p:nvSpPr>
        <p:spPr>
          <a:xfrm>
            <a:off x="307975" y="1242857"/>
            <a:ext cx="8229600" cy="1143000"/>
          </a:xfrm>
        </p:spPr>
        <p:txBody>
          <a:bodyPr>
            <a:normAutofit fontScale="90000"/>
          </a:bodyPr>
          <a:lstStyle/>
          <a:p>
            <a:r>
              <a:rPr lang="es-EC" b="1" dirty="0" smtClean="0">
                <a:solidFill>
                  <a:srgbClr val="C00000"/>
                </a:solidFill>
                <a:effectLst>
                  <a:outerShdw blurRad="38100" dist="38100" dir="2700000" algn="tl">
                    <a:srgbClr val="000000">
                      <a:alpha val="43137"/>
                    </a:srgbClr>
                  </a:outerShdw>
                </a:effectLst>
              </a:rPr>
              <a:t>CARACTERÍSTICAS DE LA MOTRICIDAD EN LA COORDINACIÓN MOTRIZ FINA</a:t>
            </a:r>
            <a:endParaRPr lang="es-ES" b="1" dirty="0">
              <a:solidFill>
                <a:srgbClr val="C00000"/>
              </a:solidFill>
              <a:effectLst>
                <a:outerShdw blurRad="38100" dist="38100" dir="2700000" algn="tl">
                  <a:srgbClr val="000000">
                    <a:alpha val="43137"/>
                  </a:srgbClr>
                </a:outerShdw>
              </a:effectLst>
            </a:endParaRPr>
          </a:p>
        </p:txBody>
      </p:sp>
      <p:pic>
        <p:nvPicPr>
          <p:cNvPr id="4098" name="Picture 2" descr="http://4.bp.blogspot.com/-wJoAg5STp3E/UouIVfXqb2I/AAAAAAAAACw/OKakna-zUBY/s320/bateador_beisbol.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698543"/>
            <a:ext cx="5691611" cy="47489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nhHakkPYZds/UouSChz6xcI/AAAAAAAAADU/BaY7oRMoFNk/s200/Baloncesto-3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385857"/>
            <a:ext cx="1872208" cy="255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25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Marcador de contenido"/>
          <p:cNvSpPr>
            <a:spLocks noGrp="1"/>
          </p:cNvSpPr>
          <p:nvPr>
            <p:ph idx="1"/>
          </p:nvPr>
        </p:nvSpPr>
        <p:spPr>
          <a:xfrm>
            <a:off x="307975" y="2564904"/>
            <a:ext cx="8440489" cy="4032448"/>
          </a:xfrm>
        </p:spPr>
        <p:txBody>
          <a:bodyPr>
            <a:normAutofit fontScale="62500" lnSpcReduction="20000"/>
          </a:bodyPr>
          <a:lstStyle/>
          <a:p>
            <a:pPr algn="just"/>
            <a:r>
              <a:rPr lang="es-EC" sz="3600" b="1" dirty="0" smtClean="0"/>
              <a:t>Desarrollo de la motricidad fina</a:t>
            </a:r>
            <a:r>
              <a:rPr lang="es-EC" sz="3600" dirty="0" smtClean="0"/>
              <a:t> para poder realizar </a:t>
            </a:r>
            <a:r>
              <a:rPr lang="es-EC" sz="3600" dirty="0"/>
              <a:t>pequeños y precisos movimientos utilizando las manos, dedos y pies</a:t>
            </a:r>
            <a:r>
              <a:rPr lang="es-EC" sz="3600" dirty="0" smtClean="0"/>
              <a:t>.</a:t>
            </a:r>
          </a:p>
          <a:p>
            <a:pPr algn="just"/>
            <a:endParaRPr lang="es-EC" sz="3600" dirty="0" smtClean="0"/>
          </a:p>
          <a:p>
            <a:pPr algn="just"/>
            <a:r>
              <a:rPr lang="es-EC" sz="3600" b="1" dirty="0" smtClean="0"/>
              <a:t>Coordinación </a:t>
            </a:r>
            <a:r>
              <a:rPr lang="es-EC" sz="3600" b="1" dirty="0"/>
              <a:t>viso-motriz </a:t>
            </a:r>
            <a:r>
              <a:rPr lang="es-EC" sz="3600" dirty="0" smtClean="0"/>
              <a:t>al conjugar coordinadamente los movimientos de los ojos con el movimiento de las manos como por ejemplo al cortar </a:t>
            </a:r>
            <a:r>
              <a:rPr lang="es-EC" sz="3600" dirty="0"/>
              <a:t>o </a:t>
            </a:r>
            <a:r>
              <a:rPr lang="es-EC" sz="3600" dirty="0" smtClean="0"/>
              <a:t>rasgar.</a:t>
            </a:r>
          </a:p>
          <a:p>
            <a:pPr algn="just"/>
            <a:endParaRPr lang="es-EC" sz="3600" dirty="0" smtClean="0"/>
          </a:p>
          <a:p>
            <a:pPr algn="just"/>
            <a:r>
              <a:rPr lang="es-EC" sz="3600" b="1" dirty="0"/>
              <a:t>El dominio de la </a:t>
            </a:r>
            <a:r>
              <a:rPr lang="es-EC" sz="3600" b="1" dirty="0" smtClean="0"/>
              <a:t>mano </a:t>
            </a:r>
            <a:r>
              <a:rPr lang="es-EC" sz="3600" dirty="0" smtClean="0"/>
              <a:t>para desarrollar </a:t>
            </a:r>
            <a:r>
              <a:rPr lang="es-EC" sz="3600" dirty="0"/>
              <a:t>las habilidades motrices </a:t>
            </a:r>
            <a:r>
              <a:rPr lang="es-EC" sz="3600" dirty="0" smtClean="0"/>
              <a:t>al </a:t>
            </a:r>
            <a:r>
              <a:rPr lang="es-EC" sz="3600" dirty="0"/>
              <a:t>momento de </a:t>
            </a:r>
            <a:r>
              <a:rPr lang="es-EC" sz="3600" dirty="0" smtClean="0"/>
              <a:t>tomar </a:t>
            </a:r>
            <a:r>
              <a:rPr lang="es-EC" sz="3600" dirty="0"/>
              <a:t>cualquier tipo de </a:t>
            </a:r>
            <a:r>
              <a:rPr lang="es-EC" sz="3600" dirty="0" smtClean="0"/>
              <a:t>objetos y que luego permitirá tener un </a:t>
            </a:r>
            <a:r>
              <a:rPr lang="es-EC" sz="3600" dirty="0"/>
              <a:t>buen desarrollo en la etapa de la pre-escritura</a:t>
            </a:r>
            <a:r>
              <a:rPr lang="es-EC" sz="3600" dirty="0" smtClean="0"/>
              <a:t>.</a:t>
            </a:r>
            <a:endParaRPr lang="es-ES" sz="3600" dirty="0"/>
          </a:p>
          <a:p>
            <a:endParaRPr lang="es-ES" dirty="0"/>
          </a:p>
          <a:p>
            <a:pPr marL="0" indent="0">
              <a:buNone/>
            </a:pPr>
            <a:endParaRPr lang="es-ES" dirty="0"/>
          </a:p>
        </p:txBody>
      </p:sp>
      <p:sp>
        <p:nvSpPr>
          <p:cNvPr id="6" name="5 Título"/>
          <p:cNvSpPr>
            <a:spLocks noGrp="1"/>
          </p:cNvSpPr>
          <p:nvPr>
            <p:ph type="title"/>
          </p:nvPr>
        </p:nvSpPr>
        <p:spPr>
          <a:xfrm>
            <a:off x="307975" y="1242857"/>
            <a:ext cx="8229600" cy="1143000"/>
          </a:xfrm>
        </p:spPr>
        <p:txBody>
          <a:bodyPr>
            <a:normAutofit fontScale="90000"/>
          </a:bodyPr>
          <a:lstStyle/>
          <a:p>
            <a:r>
              <a:rPr lang="es-EC" b="1" dirty="0" smtClean="0">
                <a:solidFill>
                  <a:srgbClr val="C00000"/>
                </a:solidFill>
                <a:effectLst>
                  <a:outerShdw blurRad="38100" dist="38100" dir="2700000" algn="tl">
                    <a:srgbClr val="000000">
                      <a:alpha val="43137"/>
                    </a:srgbClr>
                  </a:outerShdw>
                </a:effectLst>
              </a:rPr>
              <a:t>IMPORTANCIA DE LA MOTRICIDAD FINA</a:t>
            </a:r>
            <a:endParaRPr lang="es-E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1346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Marcador de contenido"/>
          <p:cNvSpPr>
            <a:spLocks noGrp="1"/>
          </p:cNvSpPr>
          <p:nvPr>
            <p:ph idx="1"/>
          </p:nvPr>
        </p:nvSpPr>
        <p:spPr>
          <a:xfrm>
            <a:off x="539552" y="2420888"/>
            <a:ext cx="7992888" cy="4104456"/>
          </a:xfrm>
        </p:spPr>
        <p:txBody>
          <a:bodyPr>
            <a:normAutofit fontScale="70000" lnSpcReduction="20000"/>
          </a:bodyPr>
          <a:lstStyle/>
          <a:p>
            <a:r>
              <a:rPr lang="es-ES" dirty="0" smtClean="0"/>
              <a:t>TECNICAS DEL ENSARTE</a:t>
            </a:r>
          </a:p>
          <a:p>
            <a:pPr lvl="1"/>
            <a:r>
              <a:rPr lang="es-ES" dirty="0" smtClean="0"/>
              <a:t>ENSARTADO</a:t>
            </a:r>
          </a:p>
          <a:p>
            <a:pPr lvl="1"/>
            <a:r>
              <a:rPr lang="es-ES" dirty="0" smtClean="0"/>
              <a:t>CALADO</a:t>
            </a:r>
          </a:p>
          <a:p>
            <a:pPr lvl="1"/>
            <a:r>
              <a:rPr lang="es-ES" dirty="0" smtClean="0"/>
              <a:t>ENHEBRADO</a:t>
            </a:r>
          </a:p>
          <a:p>
            <a:r>
              <a:rPr lang="es-ES" dirty="0" smtClean="0"/>
              <a:t>TÉCNICAS GRAFOPLASTICAS</a:t>
            </a:r>
          </a:p>
          <a:p>
            <a:pPr lvl="1"/>
            <a:r>
              <a:rPr lang="es-ES" dirty="0" smtClean="0"/>
              <a:t>TROZADO</a:t>
            </a:r>
          </a:p>
          <a:p>
            <a:pPr lvl="1"/>
            <a:r>
              <a:rPr lang="es-ES" dirty="0" smtClean="0"/>
              <a:t>RASGADO</a:t>
            </a:r>
          </a:p>
          <a:p>
            <a:pPr lvl="1"/>
            <a:r>
              <a:rPr lang="es-ES" dirty="0" smtClean="0"/>
              <a:t>ENTORCHADO</a:t>
            </a:r>
          </a:p>
          <a:p>
            <a:r>
              <a:rPr lang="es-ES" dirty="0" smtClean="0"/>
              <a:t>DACTILOPINTURA</a:t>
            </a:r>
          </a:p>
          <a:p>
            <a:pPr lvl="1"/>
            <a:r>
              <a:rPr lang="es-ES" dirty="0" smtClean="0"/>
              <a:t>MANOS</a:t>
            </a:r>
          </a:p>
          <a:p>
            <a:pPr lvl="1"/>
            <a:r>
              <a:rPr lang="es-ES" dirty="0" smtClean="0"/>
              <a:t>PIES</a:t>
            </a:r>
          </a:p>
          <a:p>
            <a:pPr lvl="1"/>
            <a:r>
              <a:rPr lang="es-ES" dirty="0" smtClean="0"/>
              <a:t>ARTICULATORIOS BÁSICOS</a:t>
            </a:r>
          </a:p>
          <a:p>
            <a:pPr lvl="1"/>
            <a:r>
              <a:rPr lang="es-ES" dirty="0" smtClean="0"/>
              <a:t>SOPLADO</a:t>
            </a:r>
            <a:endParaRPr lang="es-ES" dirty="0"/>
          </a:p>
          <a:p>
            <a:pPr marL="0" indent="0">
              <a:buNone/>
            </a:pPr>
            <a:endParaRPr lang="es-ES" dirty="0" smtClean="0"/>
          </a:p>
          <a:p>
            <a:endParaRPr lang="es-ES" dirty="0"/>
          </a:p>
          <a:p>
            <a:pPr marL="0" indent="0">
              <a:buNone/>
            </a:pPr>
            <a:endParaRPr lang="es-ES" dirty="0"/>
          </a:p>
        </p:txBody>
      </p:sp>
      <p:sp>
        <p:nvSpPr>
          <p:cNvPr id="6" name="5 Título"/>
          <p:cNvSpPr>
            <a:spLocks noGrp="1"/>
          </p:cNvSpPr>
          <p:nvPr>
            <p:ph type="title"/>
          </p:nvPr>
        </p:nvSpPr>
        <p:spPr>
          <a:xfrm>
            <a:off x="307975" y="1242857"/>
            <a:ext cx="8229600" cy="1143000"/>
          </a:xfrm>
        </p:spPr>
        <p:txBody>
          <a:bodyPr>
            <a:normAutofit fontScale="90000"/>
          </a:bodyPr>
          <a:lstStyle/>
          <a:p>
            <a:r>
              <a:rPr lang="es-EC" b="1" dirty="0" smtClean="0">
                <a:solidFill>
                  <a:srgbClr val="C00000"/>
                </a:solidFill>
              </a:rPr>
              <a:t>ACTIVIDADES PARA LA MOTRICIDAD FINA</a:t>
            </a:r>
            <a:endParaRPr lang="es-ES" b="1" dirty="0">
              <a:solidFill>
                <a:srgbClr val="C00000"/>
              </a:solidFill>
            </a:endParaRPr>
          </a:p>
        </p:txBody>
      </p:sp>
    </p:spTree>
    <p:extLst>
      <p:ext uri="{BB962C8B-B14F-4D97-AF65-F5344CB8AC3E}">
        <p14:creationId xmlns:p14="http://schemas.microsoft.com/office/powerpoint/2010/main" val="61024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476672"/>
            <a:ext cx="7772400" cy="1470025"/>
          </a:xfrm>
        </p:spPr>
        <p:txBody>
          <a:bodyPr/>
          <a:lstStyle/>
          <a:p>
            <a:r>
              <a:rPr lang="es-ES" b="1" dirty="0" smtClean="0">
                <a:solidFill>
                  <a:srgbClr val="C00000"/>
                </a:solidFill>
                <a:effectLst>
                  <a:outerShdw blurRad="38100" dist="38100" dir="2700000" algn="tl">
                    <a:srgbClr val="000000">
                      <a:alpha val="43137"/>
                    </a:srgbClr>
                  </a:outerShdw>
                </a:effectLst>
              </a:rPr>
              <a:t>DESARROLLO DE LA ESCRITURA</a:t>
            </a:r>
            <a:endParaRPr lang="es-ES" b="1" dirty="0">
              <a:solidFill>
                <a:srgbClr val="C00000"/>
              </a:solidFill>
              <a:effectLst>
                <a:outerShdw blurRad="38100" dist="38100" dir="2700000" algn="tl">
                  <a:srgbClr val="000000">
                    <a:alpha val="43137"/>
                  </a:srgbClr>
                </a:outerShdw>
              </a:effectLst>
            </a:endParaRPr>
          </a:p>
        </p:txBody>
      </p:sp>
      <p:sp>
        <p:nvSpPr>
          <p:cNvPr id="5" name="4 Subtítulo"/>
          <p:cNvSpPr>
            <a:spLocks noGrp="1"/>
          </p:cNvSpPr>
          <p:nvPr>
            <p:ph type="subTitle" idx="1"/>
          </p:nvPr>
        </p:nvSpPr>
        <p:spPr>
          <a:xfrm>
            <a:off x="1115616" y="1844824"/>
            <a:ext cx="6912768" cy="4320480"/>
          </a:xfrm>
        </p:spPr>
        <p:txBody>
          <a:bodyPr>
            <a:normAutofit lnSpcReduction="10000"/>
          </a:bodyPr>
          <a:lstStyle/>
          <a:p>
            <a:r>
              <a:rPr lang="es-ES" dirty="0" smtClean="0">
                <a:solidFill>
                  <a:schemeClr val="tx1"/>
                </a:solidFill>
              </a:rPr>
              <a:t>El desarrollo de la escritura es un proceso que se inicia con el trazo de grafemas incipientes que se </a:t>
            </a:r>
            <a:r>
              <a:rPr lang="es-ES" dirty="0">
                <a:solidFill>
                  <a:schemeClr val="tx1"/>
                </a:solidFill>
              </a:rPr>
              <a:t>ejecuta con </a:t>
            </a:r>
            <a:r>
              <a:rPr lang="es-ES" dirty="0" smtClean="0">
                <a:solidFill>
                  <a:schemeClr val="tx1"/>
                </a:solidFill>
              </a:rPr>
              <a:t>torpeza y se </a:t>
            </a:r>
            <a:r>
              <a:rPr lang="es-ES" dirty="0">
                <a:solidFill>
                  <a:schemeClr val="tx1"/>
                </a:solidFill>
              </a:rPr>
              <a:t>extiende por toda la hoja </a:t>
            </a:r>
            <a:r>
              <a:rPr lang="es-ES" dirty="0" smtClean="0">
                <a:solidFill>
                  <a:schemeClr val="tx1"/>
                </a:solidFill>
              </a:rPr>
              <a:t>y a veces la sobrepasa, en  este  </a:t>
            </a:r>
            <a:r>
              <a:rPr lang="es-ES" dirty="0">
                <a:solidFill>
                  <a:schemeClr val="tx1"/>
                </a:solidFill>
              </a:rPr>
              <a:t>trazado el niño utiliza </a:t>
            </a:r>
            <a:r>
              <a:rPr lang="es-ES" dirty="0" smtClean="0">
                <a:solidFill>
                  <a:schemeClr val="tx1"/>
                </a:solidFill>
              </a:rPr>
              <a:t>la </a:t>
            </a:r>
            <a:r>
              <a:rPr lang="es-ES" dirty="0">
                <a:solidFill>
                  <a:schemeClr val="tx1"/>
                </a:solidFill>
              </a:rPr>
              <a:t>musculatura proximal de la extremidad </a:t>
            </a:r>
            <a:r>
              <a:rPr lang="es-ES" dirty="0" smtClean="0">
                <a:solidFill>
                  <a:schemeClr val="tx1"/>
                </a:solidFill>
              </a:rPr>
              <a:t>superior para posteriormente utilizar </a:t>
            </a:r>
            <a:r>
              <a:rPr lang="es-ES" dirty="0">
                <a:solidFill>
                  <a:schemeClr val="tx1"/>
                </a:solidFill>
              </a:rPr>
              <a:t>la </a:t>
            </a:r>
            <a:r>
              <a:rPr lang="es-ES" dirty="0" smtClean="0">
                <a:solidFill>
                  <a:schemeClr val="tx1"/>
                </a:solidFill>
              </a:rPr>
              <a:t>musculatura fina </a:t>
            </a:r>
            <a:r>
              <a:rPr lang="es-ES" dirty="0">
                <a:solidFill>
                  <a:schemeClr val="tx1"/>
                </a:solidFill>
              </a:rPr>
              <a:t>distal de los dedos.</a:t>
            </a:r>
          </a:p>
          <a:p>
            <a:endParaRPr lang="es-ES" dirty="0">
              <a:solidFill>
                <a:schemeClr val="tx1"/>
              </a:solidFill>
            </a:endParaRPr>
          </a:p>
        </p:txBody>
      </p:sp>
    </p:spTree>
    <p:extLst>
      <p:ext uri="{BB962C8B-B14F-4D97-AF65-F5344CB8AC3E}">
        <p14:creationId xmlns:p14="http://schemas.microsoft.com/office/powerpoint/2010/main" val="4129708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433469" y="980728"/>
            <a:ext cx="8229600" cy="1215008"/>
          </a:xfrm>
        </p:spPr>
        <p:txBody>
          <a:bodyPr>
            <a:normAutofit/>
          </a:bodyPr>
          <a:lstStyle/>
          <a:p>
            <a:r>
              <a:rPr lang="es-EC" b="1" dirty="0" smtClean="0">
                <a:solidFill>
                  <a:srgbClr val="C00000"/>
                </a:solidFill>
                <a:effectLst>
                  <a:outerShdw blurRad="38100" dist="38100" dir="2700000" algn="tl">
                    <a:srgbClr val="000000">
                      <a:alpha val="43137"/>
                    </a:srgbClr>
                  </a:outerShdw>
                </a:effectLst>
              </a:rPr>
              <a:t>GARABATEO</a:t>
            </a:r>
            <a:endParaRPr lang="es-ES" b="1" dirty="0">
              <a:solidFill>
                <a:srgbClr val="C00000"/>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251520" y="3645024"/>
            <a:ext cx="86868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ES" sz="2800" dirty="0" smtClean="0"/>
          </a:p>
        </p:txBody>
      </p:sp>
      <p:sp>
        <p:nvSpPr>
          <p:cNvPr id="5" name="4 Marcador de contenido"/>
          <p:cNvSpPr>
            <a:spLocks noGrp="1"/>
          </p:cNvSpPr>
          <p:nvPr>
            <p:ph idx="1"/>
          </p:nvPr>
        </p:nvSpPr>
        <p:spPr>
          <a:xfrm>
            <a:off x="457200" y="2060848"/>
            <a:ext cx="8229600" cy="4536504"/>
          </a:xfrm>
        </p:spPr>
        <p:txBody>
          <a:bodyPr>
            <a:normAutofit fontScale="85000" lnSpcReduction="10000"/>
          </a:bodyPr>
          <a:lstStyle/>
          <a:p>
            <a:pPr algn="just"/>
            <a:r>
              <a:rPr lang="es-ES" sz="2400" b="1" dirty="0" smtClean="0"/>
              <a:t>Simple: </a:t>
            </a:r>
            <a:r>
              <a:rPr lang="es-ES" sz="2400" dirty="0" smtClean="0"/>
              <a:t>Son </a:t>
            </a:r>
            <a:r>
              <a:rPr lang="es-ES" sz="2400" dirty="0"/>
              <a:t>trazos largos, sin sentido ni orden, desarrollados </a:t>
            </a:r>
            <a:r>
              <a:rPr lang="es-ES" sz="2400" dirty="0" smtClean="0"/>
              <a:t>por </a:t>
            </a:r>
            <a:r>
              <a:rPr lang="es-ES" sz="2400" dirty="0"/>
              <a:t>movimientos puramente gestuales, como juego, que generalmente dan lugar a dos tipos de garabatos: longitudinales y circulares. El niño aún no tiene control </a:t>
            </a:r>
            <a:r>
              <a:rPr lang="es-ES" sz="2400" dirty="0" smtClean="0"/>
              <a:t>visual, porque solo toma el lápiz y dibuja por todo lado sin control.</a:t>
            </a:r>
          </a:p>
          <a:p>
            <a:pPr marL="0" indent="0" algn="just">
              <a:buNone/>
            </a:pPr>
            <a:endParaRPr lang="es-ES" sz="2400" dirty="0" smtClean="0"/>
          </a:p>
          <a:p>
            <a:pPr algn="just"/>
            <a:r>
              <a:rPr lang="es-ES" sz="2400" b="1" dirty="0"/>
              <a:t>Compuesto</a:t>
            </a:r>
            <a:r>
              <a:rPr lang="es-ES" sz="2400" b="1" dirty="0" smtClean="0"/>
              <a:t>: </a:t>
            </a:r>
            <a:r>
              <a:rPr lang="es-ES" sz="2400" dirty="0" smtClean="0"/>
              <a:t>Es </a:t>
            </a:r>
            <a:r>
              <a:rPr lang="es-ES" sz="2400" dirty="0"/>
              <a:t>controlado o dirigido </a:t>
            </a:r>
            <a:r>
              <a:rPr lang="es-ES" sz="2400" dirty="0" smtClean="0"/>
              <a:t>entre </a:t>
            </a:r>
            <a:r>
              <a:rPr lang="es-ES" sz="2400" dirty="0"/>
              <a:t>los 2 y los 3 años, </a:t>
            </a:r>
            <a:r>
              <a:rPr lang="es-ES" sz="2400" dirty="0" smtClean="0"/>
              <a:t>representando </a:t>
            </a:r>
            <a:r>
              <a:rPr lang="es-ES" sz="2400" dirty="0"/>
              <a:t>figuras cerradas. </a:t>
            </a:r>
            <a:r>
              <a:rPr lang="es-ES" sz="2400" dirty="0" smtClean="0"/>
              <a:t>Donde desarrollan </a:t>
            </a:r>
            <a:r>
              <a:rPr lang="es-ES" sz="2400" dirty="0"/>
              <a:t>una actividad grafica </a:t>
            </a:r>
            <a:r>
              <a:rPr lang="es-ES" sz="2400" dirty="0" smtClean="0"/>
              <a:t>intensiva, ya utiliza </a:t>
            </a:r>
            <a:r>
              <a:rPr lang="es-ES" sz="2400" dirty="0"/>
              <a:t>varios </a:t>
            </a:r>
            <a:r>
              <a:rPr lang="es-ES" sz="2400" dirty="0" smtClean="0"/>
              <a:t>colores y com8ienza a pintar hacia arriba, hacia abajo, hacia la derecha e izquierda .</a:t>
            </a:r>
          </a:p>
          <a:p>
            <a:pPr marL="0" indent="0" algn="just">
              <a:buNone/>
            </a:pPr>
            <a:endParaRPr lang="es-ES" sz="2400" dirty="0" smtClean="0"/>
          </a:p>
          <a:p>
            <a:pPr algn="just"/>
            <a:r>
              <a:rPr lang="es-ES" sz="2400" b="1" dirty="0" smtClean="0"/>
              <a:t>Dirigido: </a:t>
            </a:r>
            <a:r>
              <a:rPr lang="es-ES" sz="2400" dirty="0" smtClean="0"/>
              <a:t>Se da </a:t>
            </a:r>
            <a:r>
              <a:rPr lang="es-ES" sz="2400" dirty="0"/>
              <a:t>entre los 3 y los 4 años. </a:t>
            </a:r>
            <a:r>
              <a:rPr lang="es-ES" sz="2400" dirty="0" smtClean="0"/>
              <a:t>donde </a:t>
            </a:r>
            <a:r>
              <a:rPr lang="es-ES" sz="2400" dirty="0"/>
              <a:t>descubren que sus dibujos </a:t>
            </a:r>
            <a:r>
              <a:rPr lang="es-ES" sz="2400" dirty="0" smtClean="0"/>
              <a:t>tienen sentido </a:t>
            </a:r>
            <a:r>
              <a:rPr lang="es-ES" sz="2400" dirty="0"/>
              <a:t>y le asigna un </a:t>
            </a:r>
            <a:r>
              <a:rPr lang="es-ES" sz="2400" dirty="0" smtClean="0"/>
              <a:t>nombre, es decir dibuja </a:t>
            </a:r>
            <a:r>
              <a:rPr lang="es-ES" sz="2400" dirty="0"/>
              <a:t>con intención, el color se utiliza con una finalidad o </a:t>
            </a:r>
            <a:r>
              <a:rPr lang="es-ES" sz="2400" dirty="0" smtClean="0"/>
              <a:t>preferencia</a:t>
            </a:r>
            <a:r>
              <a:rPr lang="es-ES" sz="2400" dirty="0"/>
              <a:t> </a:t>
            </a:r>
            <a:r>
              <a:rPr lang="es-ES" sz="2400" dirty="0" smtClean="0"/>
              <a:t>y ya va el pintado en una sola dirección y procura hacerlo de izquierda a derecha.</a:t>
            </a:r>
          </a:p>
          <a:p>
            <a:pPr algn="just"/>
            <a:endParaRPr lang="es-ES" sz="2400" dirty="0"/>
          </a:p>
        </p:txBody>
      </p:sp>
    </p:spTree>
    <p:extLst>
      <p:ext uri="{BB962C8B-B14F-4D97-AF65-F5344CB8AC3E}">
        <p14:creationId xmlns:p14="http://schemas.microsoft.com/office/powerpoint/2010/main" val="157591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a:spLocks noGrp="1"/>
          </p:cNvSpPr>
          <p:nvPr>
            <p:ph type="ctrTitle"/>
          </p:nvPr>
        </p:nvSpPr>
        <p:spPr>
          <a:xfrm>
            <a:off x="685800" y="1628800"/>
            <a:ext cx="7772400" cy="1470025"/>
          </a:xfrm>
        </p:spPr>
        <p:txBody>
          <a:bodyPr>
            <a:normAutofit fontScale="90000"/>
          </a:bodyPr>
          <a:lstStyle/>
          <a:p>
            <a:r>
              <a:rPr lang="es-EC" b="1" dirty="0">
                <a:solidFill>
                  <a:srgbClr val="C00000"/>
                </a:solidFill>
              </a:rPr>
              <a:t>CAPÍTULO I</a:t>
            </a:r>
            <a:r>
              <a:rPr lang="es-ES" b="1" dirty="0">
                <a:solidFill>
                  <a:srgbClr val="C00000"/>
                </a:solidFill>
              </a:rPr>
              <a:t/>
            </a:r>
            <a:br>
              <a:rPr lang="es-ES" b="1" dirty="0">
                <a:solidFill>
                  <a:srgbClr val="C00000"/>
                </a:solidFill>
              </a:rPr>
            </a:br>
            <a:r>
              <a:rPr lang="es-EC" b="1" dirty="0">
                <a:solidFill>
                  <a:srgbClr val="C00000"/>
                </a:solidFill>
              </a:rPr>
              <a:t>PROBLEMA DE LA </a:t>
            </a:r>
            <a:r>
              <a:rPr lang="es-EC" b="1" dirty="0" smtClean="0">
                <a:solidFill>
                  <a:srgbClr val="C00000"/>
                </a:solidFill>
              </a:rPr>
              <a:t>INVESTIGACIÓN</a:t>
            </a:r>
            <a:endParaRPr lang="es-ES" dirty="0">
              <a:solidFill>
                <a:srgbClr val="C00000"/>
              </a:solidFill>
            </a:endParaRPr>
          </a:p>
        </p:txBody>
      </p:sp>
      <p:sp>
        <p:nvSpPr>
          <p:cNvPr id="8" name="7 Subtítulo"/>
          <p:cNvSpPr>
            <a:spLocks noGrp="1"/>
          </p:cNvSpPr>
          <p:nvPr>
            <p:ph type="subTitle" idx="1"/>
          </p:nvPr>
        </p:nvSpPr>
        <p:spPr>
          <a:xfrm>
            <a:off x="1371600" y="3384575"/>
            <a:ext cx="6400800" cy="1752600"/>
          </a:xfrm>
        </p:spPr>
        <p:txBody>
          <a:bodyPr>
            <a:normAutofit fontScale="92500" lnSpcReduction="10000"/>
          </a:bodyPr>
          <a:lstStyle/>
          <a:p>
            <a:r>
              <a:rPr lang="es-EC" dirty="0">
                <a:solidFill>
                  <a:schemeClr val="tx1"/>
                </a:solidFill>
              </a:rPr>
              <a:t>ANÁLISIS DE LA COORDINACIÓN MOTRIZ FINA PARA DESARROLLAR EL PROCESO DE ESCRITURA EN LOS NIÑOS Y NIÑAS DE 4 A 5 AÑOS</a:t>
            </a:r>
            <a:r>
              <a:rPr lang="es-EC"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2467131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251520" y="1268760"/>
            <a:ext cx="8686800" cy="1215008"/>
          </a:xfrm>
        </p:spPr>
        <p:txBody>
          <a:bodyPr>
            <a:normAutofit fontScale="90000"/>
          </a:bodyPr>
          <a:lstStyle/>
          <a:p>
            <a:r>
              <a:rPr lang="es-ES" b="1" dirty="0">
                <a:solidFill>
                  <a:srgbClr val="C00000"/>
                </a:solidFill>
                <a:effectLst>
                  <a:outerShdw blurRad="38100" dist="38100" dir="2700000" algn="tl">
                    <a:srgbClr val="000000">
                      <a:alpha val="43137"/>
                    </a:srgbClr>
                  </a:outerShdw>
                </a:effectLst>
              </a:rPr>
              <a:t>Factores que Intervienen en el Desarrollo de la Escritura.</a:t>
            </a:r>
          </a:p>
        </p:txBody>
      </p:sp>
      <p:sp>
        <p:nvSpPr>
          <p:cNvPr id="17" name="Content Placeholder 2"/>
          <p:cNvSpPr txBox="1">
            <a:spLocks/>
          </p:cNvSpPr>
          <p:nvPr/>
        </p:nvSpPr>
        <p:spPr>
          <a:xfrm>
            <a:off x="251520" y="3645024"/>
            <a:ext cx="86868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ES" sz="2800" dirty="0" smtClean="0"/>
          </a:p>
        </p:txBody>
      </p:sp>
      <p:sp>
        <p:nvSpPr>
          <p:cNvPr id="5" name="4 Marcador de contenido"/>
          <p:cNvSpPr>
            <a:spLocks noGrp="1"/>
          </p:cNvSpPr>
          <p:nvPr>
            <p:ph idx="1"/>
          </p:nvPr>
        </p:nvSpPr>
        <p:spPr>
          <a:xfrm>
            <a:off x="457200" y="2204864"/>
            <a:ext cx="8229600" cy="4464496"/>
          </a:xfrm>
        </p:spPr>
        <p:txBody>
          <a:bodyPr>
            <a:normAutofit/>
          </a:bodyPr>
          <a:lstStyle/>
          <a:p>
            <a:pPr algn="just"/>
            <a:endParaRPr lang="es-ES" sz="2400" b="1" dirty="0" smtClean="0"/>
          </a:p>
          <a:p>
            <a:pPr algn="just"/>
            <a:r>
              <a:rPr lang="es-ES" sz="2400" b="1" dirty="0" smtClean="0"/>
              <a:t>Madurez:</a:t>
            </a:r>
            <a:r>
              <a:rPr lang="es-ES" sz="2400" dirty="0" smtClean="0"/>
              <a:t> El </a:t>
            </a:r>
            <a:r>
              <a:rPr lang="es-ES" sz="2400" dirty="0"/>
              <a:t>desarrollo de la escritura es la madurez de los músculos finos del niño, </a:t>
            </a:r>
            <a:r>
              <a:rPr lang="es-ES" sz="2400" dirty="0" smtClean="0"/>
              <a:t>realizando </a:t>
            </a:r>
            <a:r>
              <a:rPr lang="es-ES" sz="2400" dirty="0"/>
              <a:t>actividades que permitan </a:t>
            </a:r>
            <a:r>
              <a:rPr lang="es-ES" sz="2400" dirty="0" smtClean="0"/>
              <a:t>desarrollar </a:t>
            </a:r>
            <a:r>
              <a:rPr lang="es-ES" sz="2400" dirty="0"/>
              <a:t>y </a:t>
            </a:r>
            <a:r>
              <a:rPr lang="es-ES" sz="2400" dirty="0" smtClean="0"/>
              <a:t>madurarlos.</a:t>
            </a:r>
          </a:p>
          <a:p>
            <a:pPr marL="0" indent="0" algn="just">
              <a:buNone/>
            </a:pPr>
            <a:endParaRPr lang="es-ES" sz="2400" dirty="0" smtClean="0"/>
          </a:p>
          <a:p>
            <a:pPr algn="just"/>
            <a:r>
              <a:rPr lang="es-ES" sz="2400" b="1" dirty="0" smtClean="0"/>
              <a:t>Factores </a:t>
            </a:r>
            <a:r>
              <a:rPr lang="es-ES" sz="2400" b="1" dirty="0"/>
              <a:t>lingüísticos: </a:t>
            </a:r>
            <a:r>
              <a:rPr lang="es-ES" sz="2400" dirty="0"/>
              <a:t>Cuando el niño aprende a hablar, intuitivamente adquiere los conocimientos fonológicos, sintácticos y semánticos, </a:t>
            </a:r>
            <a:r>
              <a:rPr lang="es-ES" sz="2400" dirty="0" smtClean="0"/>
              <a:t>con </a:t>
            </a:r>
            <a:r>
              <a:rPr lang="es-ES" sz="2400" dirty="0"/>
              <a:t>la instrucción </a:t>
            </a:r>
            <a:r>
              <a:rPr lang="es-ES" sz="2400" dirty="0" smtClean="0"/>
              <a:t>educativa. </a:t>
            </a:r>
          </a:p>
        </p:txBody>
      </p:sp>
    </p:spTree>
    <p:extLst>
      <p:ext uri="{BB962C8B-B14F-4D97-AF65-F5344CB8AC3E}">
        <p14:creationId xmlns:p14="http://schemas.microsoft.com/office/powerpoint/2010/main" val="299640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451705" y="1052736"/>
            <a:ext cx="8229600" cy="1215008"/>
          </a:xfrm>
        </p:spPr>
        <p:txBody>
          <a:bodyPr>
            <a:normAutofit fontScale="90000"/>
          </a:bodyPr>
          <a:lstStyle/>
          <a:p>
            <a:r>
              <a:rPr lang="es-ES" b="1" dirty="0">
                <a:solidFill>
                  <a:srgbClr val="C00000"/>
                </a:solidFill>
                <a:effectLst>
                  <a:outerShdw blurRad="38100" dist="38100" dir="2700000" algn="tl">
                    <a:srgbClr val="000000">
                      <a:alpha val="43137"/>
                    </a:srgbClr>
                  </a:outerShdw>
                </a:effectLst>
              </a:rPr>
              <a:t>Factores que Intervienen en el Desarrollo de la Escritura.</a:t>
            </a:r>
          </a:p>
        </p:txBody>
      </p:sp>
      <p:sp>
        <p:nvSpPr>
          <p:cNvPr id="17" name="Content Placeholder 2"/>
          <p:cNvSpPr txBox="1">
            <a:spLocks/>
          </p:cNvSpPr>
          <p:nvPr/>
        </p:nvSpPr>
        <p:spPr>
          <a:xfrm>
            <a:off x="251520" y="3645024"/>
            <a:ext cx="86868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ES" sz="2800" dirty="0" smtClean="0"/>
          </a:p>
        </p:txBody>
      </p:sp>
      <p:sp>
        <p:nvSpPr>
          <p:cNvPr id="5" name="4 Marcador de contenido"/>
          <p:cNvSpPr>
            <a:spLocks noGrp="1"/>
          </p:cNvSpPr>
          <p:nvPr>
            <p:ph idx="1"/>
          </p:nvPr>
        </p:nvSpPr>
        <p:spPr>
          <a:xfrm>
            <a:off x="457200" y="2420888"/>
            <a:ext cx="8229600" cy="4464496"/>
          </a:xfrm>
        </p:spPr>
        <p:txBody>
          <a:bodyPr>
            <a:normAutofit/>
          </a:bodyPr>
          <a:lstStyle/>
          <a:p>
            <a:pPr algn="just"/>
            <a:r>
              <a:rPr lang="x-none" sz="2400" b="1" dirty="0" smtClean="0"/>
              <a:t>Factores </a:t>
            </a:r>
            <a:r>
              <a:rPr lang="x-none" sz="2400" b="1" dirty="0" err="1"/>
              <a:t>Psico</a:t>
            </a:r>
            <a:r>
              <a:rPr lang="x-none" sz="2400" b="1" dirty="0"/>
              <a:t>-sociales: </a:t>
            </a:r>
            <a:r>
              <a:rPr lang="x-none" sz="2400" dirty="0"/>
              <a:t>Es necesario que el niño cuente con un adecuado ambiente familiar, especialmente en el trato y la paciencia de sus padres para desarrollar su proceso de escritura</a:t>
            </a:r>
            <a:r>
              <a:rPr lang="x-none" sz="2400" dirty="0" smtClean="0"/>
              <a:t>.</a:t>
            </a:r>
          </a:p>
          <a:p>
            <a:pPr marL="0" indent="0" algn="just">
              <a:buNone/>
            </a:pPr>
            <a:endParaRPr lang="es-ES" sz="2400" b="1" dirty="0"/>
          </a:p>
          <a:p>
            <a:pPr algn="just"/>
            <a:r>
              <a:rPr lang="es-ES" sz="2400" b="1" dirty="0" smtClean="0"/>
              <a:t>Capacidad intelectual: </a:t>
            </a:r>
            <a:r>
              <a:rPr lang="es-ES" sz="2400" dirty="0"/>
              <a:t>E</a:t>
            </a:r>
            <a:r>
              <a:rPr lang="es-ES" sz="2400" dirty="0" smtClean="0"/>
              <a:t>s </a:t>
            </a:r>
            <a:r>
              <a:rPr lang="es-ES" sz="2400" dirty="0"/>
              <a:t>importante </a:t>
            </a:r>
            <a:r>
              <a:rPr lang="es-ES" sz="2400" dirty="0" smtClean="0"/>
              <a:t>el </a:t>
            </a:r>
            <a:r>
              <a:rPr lang="es-ES" sz="2400" dirty="0"/>
              <a:t>desarrollo de </a:t>
            </a:r>
            <a:r>
              <a:rPr lang="es-ES" sz="2400" dirty="0" smtClean="0"/>
              <a:t> escritura para </a:t>
            </a:r>
            <a:r>
              <a:rPr lang="es-ES" sz="2400" dirty="0"/>
              <a:t>el niño </a:t>
            </a:r>
            <a:r>
              <a:rPr lang="es-ES" sz="2400" dirty="0" smtClean="0"/>
              <a:t>para comprender </a:t>
            </a:r>
            <a:r>
              <a:rPr lang="es-ES" sz="2400" dirty="0"/>
              <a:t>las instrucciones que se le da y la ejecución de la actividad, caso contrario deberá realizar una evaluación y ejercitar para lograr el mejor desempeño en la actividad previo a la escritura.</a:t>
            </a:r>
          </a:p>
        </p:txBody>
      </p:sp>
    </p:spTree>
    <p:extLst>
      <p:ext uri="{BB962C8B-B14F-4D97-AF65-F5344CB8AC3E}">
        <p14:creationId xmlns:p14="http://schemas.microsoft.com/office/powerpoint/2010/main" val="38083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7937"/>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457200" y="979897"/>
            <a:ext cx="8229600" cy="998984"/>
          </a:xfrm>
        </p:spPr>
        <p:txBody>
          <a:bodyPr>
            <a:normAutofit fontScale="90000"/>
          </a:bodyPr>
          <a:lstStyle/>
          <a:p>
            <a:r>
              <a:rPr lang="es-ES" b="1" dirty="0" smtClean="0">
                <a:solidFill>
                  <a:srgbClr val="C00000"/>
                </a:solidFill>
                <a:effectLst>
                  <a:outerShdw blurRad="38100" dist="38100" dir="2700000" algn="tl">
                    <a:srgbClr val="000000">
                      <a:alpha val="43137"/>
                    </a:srgbClr>
                  </a:outerShdw>
                </a:effectLst>
              </a:rPr>
              <a:t>OPERACIONALIZACIÓN DE VARIABLES</a:t>
            </a:r>
            <a:endParaRPr lang="es-ES" b="1" dirty="0">
              <a:solidFill>
                <a:srgbClr val="C00000"/>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251520" y="3645024"/>
            <a:ext cx="86868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ES" sz="28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69207"/>
            <a:ext cx="9144000" cy="395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7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3"/>
            <a:ext cx="896448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247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457200" y="1051905"/>
            <a:ext cx="8229600" cy="926976"/>
          </a:xfrm>
        </p:spPr>
        <p:txBody>
          <a:bodyPr>
            <a:normAutofit fontScale="90000"/>
          </a:bodyPr>
          <a:lstStyle/>
          <a:p>
            <a:r>
              <a:rPr lang="es-ES" b="1" dirty="0" smtClean="0">
                <a:solidFill>
                  <a:srgbClr val="C00000"/>
                </a:solidFill>
                <a:effectLst>
                  <a:outerShdw blurRad="38100" dist="38100" dir="2700000" algn="tl">
                    <a:srgbClr val="000000">
                      <a:alpha val="43137"/>
                    </a:srgbClr>
                  </a:outerShdw>
                </a:effectLst>
              </a:rPr>
              <a:t>OPERACIONALIZACIÓN DE OBJETIVOS</a:t>
            </a:r>
            <a:endParaRPr lang="es-ES" b="1" dirty="0">
              <a:solidFill>
                <a:srgbClr val="C00000"/>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251520" y="3645024"/>
            <a:ext cx="86868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ES" sz="2800" dirty="0" smtClean="0"/>
          </a:p>
        </p:txBody>
      </p:sp>
      <p:graphicFrame>
        <p:nvGraphicFramePr>
          <p:cNvPr id="10" name="Tabla 9"/>
          <p:cNvGraphicFramePr>
            <a:graphicFrameLocks noGrp="1"/>
          </p:cNvGraphicFramePr>
          <p:nvPr>
            <p:extLst>
              <p:ext uri="{D42A27DB-BD31-4B8C-83A1-F6EECF244321}">
                <p14:modId xmlns:p14="http://schemas.microsoft.com/office/powerpoint/2010/main" val="3369916282"/>
              </p:ext>
            </p:extLst>
          </p:nvPr>
        </p:nvGraphicFramePr>
        <p:xfrm>
          <a:off x="307975" y="1844824"/>
          <a:ext cx="8630344" cy="4824536"/>
        </p:xfrm>
        <a:graphic>
          <a:graphicData uri="http://schemas.openxmlformats.org/drawingml/2006/table">
            <a:tbl>
              <a:tblPr firstRow="1" firstCol="1" bandRow="1">
                <a:tableStyleId>{E8B1032C-EA38-4F05-BA0D-38AFFFC7BED3}</a:tableStyleId>
              </a:tblPr>
              <a:tblGrid>
                <a:gridCol w="2157281"/>
                <a:gridCol w="2157281"/>
                <a:gridCol w="2157891"/>
                <a:gridCol w="2157891"/>
              </a:tblGrid>
              <a:tr h="233567">
                <a:tc>
                  <a:txBody>
                    <a:bodyPr/>
                    <a:lstStyle/>
                    <a:p>
                      <a:pPr algn="ctr">
                        <a:lnSpc>
                          <a:spcPct val="107000"/>
                        </a:lnSpc>
                        <a:spcAft>
                          <a:spcPts val="0"/>
                        </a:spcAft>
                        <a:tabLst>
                          <a:tab pos="2114550" algn="l"/>
                        </a:tabLst>
                      </a:pPr>
                      <a:r>
                        <a:rPr lang="es-EC" sz="1400" dirty="0">
                          <a:effectLst/>
                        </a:rPr>
                        <a:t>OBJETIVO GENERAL</a:t>
                      </a:r>
                      <a:endParaRPr lang="x-non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tc>
                <a:tc>
                  <a:txBody>
                    <a:bodyPr/>
                    <a:lstStyle/>
                    <a:p>
                      <a:pPr algn="ctr">
                        <a:lnSpc>
                          <a:spcPct val="107000"/>
                        </a:lnSpc>
                        <a:spcAft>
                          <a:spcPts val="0"/>
                        </a:spcAft>
                        <a:tabLst>
                          <a:tab pos="2114550" algn="l"/>
                        </a:tabLst>
                      </a:pPr>
                      <a:r>
                        <a:rPr lang="es-EC" sz="1400" dirty="0">
                          <a:effectLst/>
                        </a:rPr>
                        <a:t>OBJETIVOS ESPECÍFICOS</a:t>
                      </a:r>
                      <a:endParaRPr lang="x-non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tc>
                <a:tc>
                  <a:txBody>
                    <a:bodyPr/>
                    <a:lstStyle/>
                    <a:p>
                      <a:pPr algn="ctr">
                        <a:lnSpc>
                          <a:spcPct val="107000"/>
                        </a:lnSpc>
                        <a:spcAft>
                          <a:spcPts val="0"/>
                        </a:spcAft>
                        <a:tabLst>
                          <a:tab pos="2114550" algn="l"/>
                        </a:tabLst>
                      </a:pPr>
                      <a:r>
                        <a:rPr lang="es-EC" sz="1400" dirty="0">
                          <a:effectLst/>
                        </a:rPr>
                        <a:t>ACTIVIDADES</a:t>
                      </a:r>
                      <a:endParaRPr lang="x-non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tc>
                <a:tc>
                  <a:txBody>
                    <a:bodyPr/>
                    <a:lstStyle/>
                    <a:p>
                      <a:pPr algn="ctr">
                        <a:lnSpc>
                          <a:spcPct val="107000"/>
                        </a:lnSpc>
                        <a:spcAft>
                          <a:spcPts val="0"/>
                        </a:spcAft>
                        <a:tabLst>
                          <a:tab pos="2114550" algn="l"/>
                        </a:tabLst>
                      </a:pPr>
                      <a:r>
                        <a:rPr lang="es-EC" sz="1400" dirty="0">
                          <a:effectLst/>
                        </a:rPr>
                        <a:t>RESULTADOS ESPERADOS</a:t>
                      </a:r>
                      <a:endParaRPr lang="x-non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tc>
              </a:tr>
              <a:tr h="4590969">
                <a:tc>
                  <a:txBody>
                    <a:bodyPr/>
                    <a:lstStyle/>
                    <a:p>
                      <a:pPr algn="just">
                        <a:lnSpc>
                          <a:spcPct val="107000"/>
                        </a:lnSpc>
                        <a:spcAft>
                          <a:spcPts val="0"/>
                        </a:spcAft>
                        <a:tabLst>
                          <a:tab pos="2114550" algn="l"/>
                        </a:tabLst>
                      </a:pPr>
                      <a:r>
                        <a:rPr lang="es-EC" sz="1600" dirty="0">
                          <a:effectLst/>
                        </a:rPr>
                        <a:t>Analizar la coordinación motriz fina para desarrollar el proceso de escritura en los niños y niñas de 4 a 5 años en la Unidad Educativa Fiscal “Raúl Andrade” en la ciudad de Quito mediante un estudio </a:t>
                      </a:r>
                      <a:r>
                        <a:rPr lang="es-EC" sz="1600" dirty="0" smtClean="0">
                          <a:effectLst/>
                        </a:rPr>
                        <a:t>descriptivo.</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tc>
                <a:tc>
                  <a:txBody>
                    <a:bodyPr/>
                    <a:lstStyle/>
                    <a:p>
                      <a:pPr marL="342900" lvl="0" indent="-342900" algn="just">
                        <a:lnSpc>
                          <a:spcPct val="107000"/>
                        </a:lnSpc>
                        <a:spcAft>
                          <a:spcPts val="0"/>
                        </a:spcAft>
                        <a:buFont typeface="Symbol" panose="05050102010706020507" pitchFamily="18" charset="2"/>
                        <a:buChar char=""/>
                      </a:pPr>
                      <a:r>
                        <a:rPr lang="es-EC" sz="1200" dirty="0">
                          <a:effectLst/>
                          <a:latin typeface="Arial" panose="020B0604020202020204" pitchFamily="34" charset="0"/>
                          <a:cs typeface="Arial" panose="020B0604020202020204" pitchFamily="34" charset="0"/>
                        </a:rPr>
                        <a:t>Diagnosticar los conocimientos que los maestros poseen sobre la coordinación motriz fina.</a:t>
                      </a:r>
                      <a:endParaRPr lang="x-none" sz="120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Arial" panose="020B0604020202020204" pitchFamily="34" charset="0"/>
                          <a:cs typeface="Arial" panose="020B0604020202020204" pitchFamily="34" charset="0"/>
                        </a:rPr>
                        <a:t>Identificar como utilizan el material didáctico gráfico en el proceso de la escritura con los niños de 4 a 5 años.</a:t>
                      </a:r>
                      <a:endParaRPr lang="x-none" sz="120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Arial" panose="020B0604020202020204" pitchFamily="34" charset="0"/>
                          <a:cs typeface="Arial" panose="020B0604020202020204" pitchFamily="34" charset="0"/>
                        </a:rPr>
                        <a:t>Establecer las estrategias metodológicas que utilizan los docentes en el fortalecimiento de la coordinación motriz fina para desarrollar la escritura.</a:t>
                      </a:r>
                      <a:endParaRPr lang="x-none" sz="1200" dirty="0">
                        <a:effectLst/>
                        <a:latin typeface="Arial" panose="020B060402020202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EC" sz="1200" dirty="0">
                          <a:effectLst/>
                          <a:latin typeface="Arial" panose="020B0604020202020204" pitchFamily="34" charset="0"/>
                          <a:cs typeface="Arial" panose="020B0604020202020204" pitchFamily="34" charset="0"/>
                        </a:rPr>
                        <a:t>Identificar los docentes de la coordinación motriz fina para desarrollar la escritura en los niños de 4 a 5 años</a:t>
                      </a:r>
                      <a:endParaRPr lang="x-none" sz="1200" dirty="0">
                        <a:effectLst/>
                        <a:latin typeface="Arial" panose="020B0604020202020204" pitchFamily="34" charset="0"/>
                        <a:ea typeface="Calibri" panose="020F0502020204030204" pitchFamily="34" charset="0"/>
                        <a:cs typeface="Arial" panose="020B0604020202020204" pitchFamily="34" charset="0"/>
                      </a:endParaRPr>
                    </a:p>
                  </a:txBody>
                  <a:tcPr marL="62848" marR="62848" marT="0" marB="0"/>
                </a:tc>
                <a:tc>
                  <a:txBody>
                    <a:bodyPr/>
                    <a:lstStyle/>
                    <a:p>
                      <a:pPr marL="342900" lvl="0" indent="-342900" algn="just">
                        <a:lnSpc>
                          <a:spcPct val="107000"/>
                        </a:lnSpc>
                        <a:spcAft>
                          <a:spcPts val="0"/>
                        </a:spcAft>
                        <a:buFont typeface="Symbol" panose="05050102010706020507" pitchFamily="18" charset="2"/>
                        <a:buChar char=""/>
                        <a:tabLst>
                          <a:tab pos="2114550" algn="l"/>
                        </a:tabLst>
                      </a:pPr>
                      <a:r>
                        <a:rPr lang="es-EC" sz="1400" dirty="0">
                          <a:effectLst/>
                        </a:rPr>
                        <a:t>Recolección bibliográfica de material y organización técnica de la información. </a:t>
                      </a:r>
                      <a:endParaRPr lang="x-none" sz="1100" dirty="0">
                        <a:effectLst/>
                      </a:endParaRPr>
                    </a:p>
                    <a:p>
                      <a:pPr marL="189230" algn="just">
                        <a:lnSpc>
                          <a:spcPct val="107000"/>
                        </a:lnSpc>
                        <a:spcAft>
                          <a:spcPts val="0"/>
                        </a:spcAft>
                        <a:tabLst>
                          <a:tab pos="2114550" algn="l"/>
                        </a:tabLst>
                      </a:pPr>
                      <a:r>
                        <a:rPr lang="es-EC" sz="1400" dirty="0">
                          <a:effectLst/>
                        </a:rPr>
                        <a:t> </a:t>
                      </a:r>
                      <a:endParaRPr lang="x-none" sz="1100" dirty="0">
                        <a:effectLst/>
                      </a:endParaRPr>
                    </a:p>
                    <a:p>
                      <a:pPr marL="342900" lvl="0" indent="-342900" algn="just">
                        <a:lnSpc>
                          <a:spcPct val="107000"/>
                        </a:lnSpc>
                        <a:spcAft>
                          <a:spcPts val="0"/>
                        </a:spcAft>
                        <a:buFont typeface="Symbol" panose="05050102010706020507" pitchFamily="18" charset="2"/>
                        <a:buChar char=""/>
                        <a:tabLst>
                          <a:tab pos="2114550" algn="l"/>
                        </a:tabLst>
                      </a:pPr>
                      <a:r>
                        <a:rPr lang="es-EC" sz="1400" dirty="0">
                          <a:effectLst/>
                        </a:rPr>
                        <a:t>Análisis de la coordinación motriz fina de los niños y niñas de 4 a 5 años de la Unidad Educativa fiscal “Raúl Andrade”.</a:t>
                      </a:r>
                      <a:endParaRPr lang="x-none" sz="1100" dirty="0">
                        <a:effectLst/>
                      </a:endParaRPr>
                    </a:p>
                    <a:p>
                      <a:pPr algn="just">
                        <a:lnSpc>
                          <a:spcPct val="107000"/>
                        </a:lnSpc>
                        <a:spcAft>
                          <a:spcPts val="0"/>
                        </a:spcAft>
                        <a:tabLst>
                          <a:tab pos="2114550" algn="l"/>
                        </a:tabLst>
                      </a:pPr>
                      <a:r>
                        <a:rPr lang="es-EC" sz="1200" dirty="0">
                          <a:effectLst/>
                        </a:rPr>
                        <a:t> </a:t>
                      </a:r>
                      <a:endParaRPr lang="x-non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tc>
                <a:tc>
                  <a:txBody>
                    <a:bodyPr/>
                    <a:lstStyle/>
                    <a:p>
                      <a:pPr marL="342900" lvl="0" indent="-342900" algn="just">
                        <a:lnSpc>
                          <a:spcPct val="107000"/>
                        </a:lnSpc>
                        <a:spcAft>
                          <a:spcPts val="0"/>
                        </a:spcAft>
                        <a:buFont typeface="Symbol" panose="05050102010706020507" pitchFamily="18" charset="2"/>
                        <a:buChar char=""/>
                        <a:tabLst>
                          <a:tab pos="2114550" algn="l"/>
                        </a:tabLst>
                      </a:pPr>
                      <a:r>
                        <a:rPr lang="es-EC" sz="1400" dirty="0">
                          <a:effectLst/>
                        </a:rPr>
                        <a:t>Banco de datos confiables sobre el tema de investigación.</a:t>
                      </a:r>
                      <a:endParaRPr lang="x-none" sz="1100" dirty="0">
                        <a:effectLst/>
                      </a:endParaRPr>
                    </a:p>
                    <a:p>
                      <a:pPr marL="193675" algn="just">
                        <a:lnSpc>
                          <a:spcPct val="107000"/>
                        </a:lnSpc>
                        <a:spcAft>
                          <a:spcPts val="0"/>
                        </a:spcAft>
                        <a:tabLst>
                          <a:tab pos="2114550" algn="l"/>
                        </a:tabLst>
                      </a:pPr>
                      <a:r>
                        <a:rPr lang="es-EC" sz="1400" dirty="0">
                          <a:effectLst/>
                        </a:rPr>
                        <a:t> </a:t>
                      </a:r>
                      <a:endParaRPr lang="x-none" sz="1100" dirty="0">
                        <a:effectLst/>
                      </a:endParaRPr>
                    </a:p>
                    <a:p>
                      <a:pPr marL="342900" lvl="0" indent="-342900" algn="just">
                        <a:lnSpc>
                          <a:spcPct val="107000"/>
                        </a:lnSpc>
                        <a:spcAft>
                          <a:spcPts val="0"/>
                        </a:spcAft>
                        <a:buFont typeface="Symbol" panose="05050102010706020507" pitchFamily="18" charset="2"/>
                        <a:buChar char=""/>
                        <a:tabLst>
                          <a:tab pos="2114550" algn="l"/>
                        </a:tabLst>
                      </a:pPr>
                      <a:r>
                        <a:rPr lang="es-EC" sz="1400" dirty="0">
                          <a:effectLst/>
                        </a:rPr>
                        <a:t>Mirar el tipo de actividades que realizan dentro de la institución.</a:t>
                      </a:r>
                      <a:endParaRPr lang="x-non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tc>
              </a:tr>
            </a:tbl>
          </a:graphicData>
        </a:graphic>
      </p:graphicFrame>
    </p:spTree>
    <p:extLst>
      <p:ext uri="{BB962C8B-B14F-4D97-AF65-F5344CB8AC3E}">
        <p14:creationId xmlns:p14="http://schemas.microsoft.com/office/powerpoint/2010/main" val="2640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437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ctrTitle"/>
          </p:nvPr>
        </p:nvSpPr>
        <p:spPr/>
        <p:txBody>
          <a:bodyPr>
            <a:normAutofit/>
          </a:bodyPr>
          <a:lstStyle/>
          <a:p>
            <a:r>
              <a:rPr lang="es-EC" b="1" dirty="0" smtClean="0">
                <a:solidFill>
                  <a:srgbClr val="C00000"/>
                </a:solidFill>
              </a:rPr>
              <a:t>CAPÍTULO </a:t>
            </a:r>
            <a:r>
              <a:rPr lang="es-EC" b="1" dirty="0">
                <a:solidFill>
                  <a:srgbClr val="C00000"/>
                </a:solidFill>
              </a:rPr>
              <a:t>III</a:t>
            </a:r>
            <a:r>
              <a:rPr lang="es-ES" b="1" dirty="0">
                <a:solidFill>
                  <a:srgbClr val="C00000"/>
                </a:solidFill>
              </a:rPr>
              <a:t/>
            </a:r>
            <a:br>
              <a:rPr lang="es-ES" b="1" dirty="0">
                <a:solidFill>
                  <a:srgbClr val="C00000"/>
                </a:solidFill>
              </a:rPr>
            </a:br>
            <a:r>
              <a:rPr lang="es-EC" b="1" dirty="0">
                <a:solidFill>
                  <a:srgbClr val="C00000"/>
                </a:solidFill>
              </a:rPr>
              <a:t> </a:t>
            </a:r>
            <a:r>
              <a:rPr lang="es-EC" b="1" dirty="0" smtClean="0">
                <a:solidFill>
                  <a:srgbClr val="C00000"/>
                </a:solidFill>
              </a:rPr>
              <a:t>MARCO METODOLÓGICO</a:t>
            </a:r>
            <a:endParaRPr lang="es-ES" b="1" dirty="0">
              <a:solidFill>
                <a:srgbClr val="C00000"/>
              </a:solidFill>
              <a:effectLst>
                <a:outerShdw blurRad="38100" dist="38100" dir="2700000" algn="tl">
                  <a:srgbClr val="000000">
                    <a:alpha val="43137"/>
                  </a:srgbClr>
                </a:outerShdw>
              </a:effectLst>
            </a:endParaRPr>
          </a:p>
        </p:txBody>
      </p:sp>
      <p:sp>
        <p:nvSpPr>
          <p:cNvPr id="5" name="4 Subtítulo"/>
          <p:cNvSpPr>
            <a:spLocks noGrp="1"/>
          </p:cNvSpPr>
          <p:nvPr>
            <p:ph type="subTitle" idx="1"/>
          </p:nvPr>
        </p:nvSpPr>
        <p:spPr/>
        <p:txBody>
          <a:bodyPr/>
          <a:lstStyle/>
          <a:p>
            <a:r>
              <a:rPr lang="es-EC" dirty="0">
                <a:solidFill>
                  <a:schemeClr val="tx1"/>
                </a:solidFill>
              </a:rPr>
              <a:t> </a:t>
            </a:r>
            <a:r>
              <a:rPr lang="es-EC" b="1" dirty="0">
                <a:solidFill>
                  <a:schemeClr val="tx1"/>
                </a:solidFill>
              </a:rPr>
              <a:t>FORMA, ENFOQUE, MODALIDAD Y TIPO DE INVESTIGACIÓN</a:t>
            </a:r>
            <a:endParaRPr lang="es-ES" dirty="0">
              <a:solidFill>
                <a:schemeClr val="tx1"/>
              </a:solidFill>
            </a:endParaRPr>
          </a:p>
        </p:txBody>
      </p:sp>
      <p:sp>
        <p:nvSpPr>
          <p:cNvPr id="17" name="Content Placeholder 2"/>
          <p:cNvSpPr txBox="1">
            <a:spLocks/>
          </p:cNvSpPr>
          <p:nvPr/>
        </p:nvSpPr>
        <p:spPr>
          <a:xfrm>
            <a:off x="251520" y="3645024"/>
            <a:ext cx="86868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ES" sz="2800" dirty="0" smtClean="0"/>
          </a:p>
        </p:txBody>
      </p:sp>
    </p:spTree>
    <p:extLst>
      <p:ext uri="{BB962C8B-B14F-4D97-AF65-F5344CB8AC3E}">
        <p14:creationId xmlns:p14="http://schemas.microsoft.com/office/powerpoint/2010/main" val="26941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35227" y="465138"/>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457200" y="1133872"/>
            <a:ext cx="8229600" cy="1143000"/>
          </a:xfrm>
        </p:spPr>
        <p:txBody>
          <a:bodyPr>
            <a:normAutofit fontScale="90000"/>
          </a:bodyPr>
          <a:lstStyle/>
          <a:p>
            <a:r>
              <a:rPr lang="es-EC" b="1" dirty="0" smtClean="0">
                <a:solidFill>
                  <a:srgbClr val="C00000"/>
                </a:solidFill>
                <a:effectLst>
                  <a:outerShdw blurRad="38100" dist="38100" dir="2700000" algn="tl">
                    <a:srgbClr val="000000">
                      <a:alpha val="43137"/>
                    </a:srgbClr>
                  </a:outerShdw>
                </a:effectLst>
              </a:rPr>
              <a:t>ENFOQUE</a:t>
            </a:r>
            <a:r>
              <a:rPr lang="es-EC" b="1" dirty="0">
                <a:solidFill>
                  <a:srgbClr val="C00000"/>
                </a:solidFill>
                <a:effectLst>
                  <a:outerShdw blurRad="38100" dist="38100" dir="2700000" algn="tl">
                    <a:srgbClr val="000000">
                      <a:alpha val="43137"/>
                    </a:srgbClr>
                  </a:outerShdw>
                </a:effectLst>
              </a:rPr>
              <a:t>, MODALIDAD Y TIPO DE INVESTIGACIÓN</a:t>
            </a:r>
            <a:endParaRPr lang="es-ES" dirty="0">
              <a:solidFill>
                <a:srgbClr val="C00000"/>
              </a:solidFill>
              <a:effectLst>
                <a:outerShdw blurRad="38100" dist="38100" dir="2700000" algn="tl">
                  <a:srgbClr val="000000">
                    <a:alpha val="43137"/>
                  </a:srgbClr>
                </a:outerShdw>
              </a:effectLst>
            </a:endParaRPr>
          </a:p>
        </p:txBody>
      </p:sp>
      <p:sp>
        <p:nvSpPr>
          <p:cNvPr id="5" name="4 Subtítulo"/>
          <p:cNvSpPr>
            <a:spLocks noGrp="1"/>
          </p:cNvSpPr>
          <p:nvPr>
            <p:ph idx="1"/>
          </p:nvPr>
        </p:nvSpPr>
        <p:spPr>
          <a:xfrm>
            <a:off x="457200" y="2492896"/>
            <a:ext cx="8229600" cy="4104456"/>
          </a:xfrm>
        </p:spPr>
        <p:txBody>
          <a:bodyPr>
            <a:normAutofit fontScale="77500" lnSpcReduction="20000"/>
          </a:bodyPr>
          <a:lstStyle/>
          <a:p>
            <a:r>
              <a:rPr lang="es-EC" b="1" dirty="0"/>
              <a:t>Enfoque de la investigación</a:t>
            </a:r>
            <a:endParaRPr lang="es-ES" b="1" dirty="0"/>
          </a:p>
          <a:p>
            <a:pPr marL="0" indent="0" defTabSz="355600">
              <a:buNone/>
            </a:pPr>
            <a:r>
              <a:rPr lang="es-ES" dirty="0" smtClean="0"/>
              <a:t>	</a:t>
            </a:r>
            <a:r>
              <a:rPr lang="es-ES" dirty="0" err="1" smtClean="0"/>
              <a:t>Cuali</a:t>
            </a:r>
            <a:r>
              <a:rPr lang="es-ES" dirty="0" smtClean="0"/>
              <a:t>-cuantitativa</a:t>
            </a:r>
          </a:p>
          <a:p>
            <a:pPr marL="0" indent="0">
              <a:buNone/>
            </a:pPr>
            <a:r>
              <a:rPr lang="es-EC" dirty="0"/>
              <a:t> </a:t>
            </a:r>
            <a:endParaRPr lang="es-ES" b="1" dirty="0" smtClean="0"/>
          </a:p>
          <a:p>
            <a:r>
              <a:rPr lang="es-EC" b="1" dirty="0" smtClean="0"/>
              <a:t>Modalidad</a:t>
            </a:r>
            <a:endParaRPr lang="es-ES" b="1" dirty="0" smtClean="0"/>
          </a:p>
          <a:p>
            <a:pPr marL="0" indent="0">
              <a:buNone/>
            </a:pPr>
            <a:r>
              <a:rPr lang="es-EC" dirty="0"/>
              <a:t>   </a:t>
            </a:r>
            <a:r>
              <a:rPr lang="es-EC" dirty="0" smtClean="0"/>
              <a:t>  </a:t>
            </a:r>
            <a:r>
              <a:rPr lang="es-EC" dirty="0"/>
              <a:t>Se utilizarán dos </a:t>
            </a:r>
            <a:r>
              <a:rPr lang="es-EC" dirty="0" smtClean="0"/>
              <a:t>modalidades</a:t>
            </a:r>
          </a:p>
          <a:p>
            <a:pPr marL="0" indent="0">
              <a:buNone/>
            </a:pPr>
            <a:r>
              <a:rPr lang="es-EC" dirty="0" smtClean="0"/>
              <a:t>     de </a:t>
            </a:r>
            <a:r>
              <a:rPr lang="es-EC" dirty="0"/>
              <a:t>campo y </a:t>
            </a:r>
            <a:r>
              <a:rPr lang="es-EC" dirty="0" smtClean="0"/>
              <a:t>bibliográfica</a:t>
            </a:r>
          </a:p>
          <a:p>
            <a:pPr marL="0" indent="0">
              <a:buNone/>
            </a:pPr>
            <a:endParaRPr lang="es-ES" dirty="0"/>
          </a:p>
          <a:p>
            <a:r>
              <a:rPr lang="es-EC" b="1" dirty="0" smtClean="0"/>
              <a:t>Tipos </a:t>
            </a:r>
            <a:r>
              <a:rPr lang="es-EC" b="1" dirty="0"/>
              <a:t>de Investigación</a:t>
            </a:r>
            <a:endParaRPr lang="es-ES" b="1" dirty="0"/>
          </a:p>
          <a:p>
            <a:pPr marL="355600" indent="-355600">
              <a:buNone/>
            </a:pPr>
            <a:r>
              <a:rPr lang="es-ES" dirty="0" smtClean="0"/>
              <a:t>	Descriptiva</a:t>
            </a:r>
            <a:endParaRPr lang="es-ES" dirty="0"/>
          </a:p>
          <a:p>
            <a:pPr marL="0" indent="0">
              <a:buNone/>
            </a:pPr>
            <a:r>
              <a:rPr lang="es-EC" dirty="0"/>
              <a:t> </a:t>
            </a:r>
            <a:endParaRPr lang="es-ES" dirty="0"/>
          </a:p>
          <a:p>
            <a:pPr marL="0" indent="0">
              <a:buNone/>
            </a:pPr>
            <a:endParaRPr lang="es-ES" dirty="0">
              <a:solidFill>
                <a:schemeClr val="tx1"/>
              </a:solidFill>
            </a:endParaRPr>
          </a:p>
        </p:txBody>
      </p:sp>
      <p:sp>
        <p:nvSpPr>
          <p:cNvPr id="17" name="Content Placeholder 2"/>
          <p:cNvSpPr txBox="1">
            <a:spLocks/>
          </p:cNvSpPr>
          <p:nvPr/>
        </p:nvSpPr>
        <p:spPr>
          <a:xfrm>
            <a:off x="251520" y="3645024"/>
            <a:ext cx="86868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ES" sz="2800" dirty="0" smtClean="0"/>
          </a:p>
        </p:txBody>
      </p:sp>
      <p:pic>
        <p:nvPicPr>
          <p:cNvPr id="5122" name="Picture 2" descr="Imagen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174293">
            <a:off x="5076056" y="2420888"/>
            <a:ext cx="3656234" cy="251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8577" y="160337"/>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2987824" y="1565920"/>
            <a:ext cx="5712624" cy="1143000"/>
          </a:xfrm>
        </p:spPr>
        <p:txBody>
          <a:bodyPr>
            <a:normAutofit fontScale="90000"/>
          </a:bodyPr>
          <a:lstStyle/>
          <a:p>
            <a:r>
              <a:rPr lang="es-EC" b="1" dirty="0" smtClean="0">
                <a:solidFill>
                  <a:srgbClr val="C00000"/>
                </a:solidFill>
                <a:effectLst>
                  <a:outerShdw blurRad="38100" dist="38100" dir="2700000" algn="tl">
                    <a:srgbClr val="000000">
                      <a:alpha val="43137"/>
                    </a:srgbClr>
                  </a:outerShdw>
                </a:effectLst>
              </a:rPr>
              <a:t>TÉCNICAS DE INVESTIGACIÓN </a:t>
            </a:r>
            <a:endParaRPr lang="es-ES" b="1" dirty="0">
              <a:solidFill>
                <a:srgbClr val="C00000"/>
              </a:solidFill>
              <a:effectLst>
                <a:outerShdw blurRad="38100" dist="38100" dir="2700000" algn="tl">
                  <a:srgbClr val="000000">
                    <a:alpha val="43137"/>
                  </a:srgbClr>
                </a:outerShdw>
              </a:effectLst>
            </a:endParaRPr>
          </a:p>
        </p:txBody>
      </p:sp>
      <p:pic>
        <p:nvPicPr>
          <p:cNvPr id="2048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899931"/>
            <a:ext cx="2742744" cy="358789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Resultado de imagen para entrevista animados con movimi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412099"/>
            <a:ext cx="3410744" cy="325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44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13014"/>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title"/>
          </p:nvPr>
        </p:nvSpPr>
        <p:spPr>
          <a:xfrm>
            <a:off x="428792" y="1556792"/>
            <a:ext cx="8229600" cy="1143000"/>
          </a:xfrm>
        </p:spPr>
        <p:txBody>
          <a:bodyPr/>
          <a:lstStyle/>
          <a:p>
            <a:r>
              <a:rPr lang="es-EC" b="1" dirty="0" smtClean="0">
                <a:solidFill>
                  <a:srgbClr val="C00000"/>
                </a:solidFill>
                <a:effectLst>
                  <a:outerShdw blurRad="38100" dist="38100" dir="2700000" algn="tl">
                    <a:srgbClr val="000000">
                      <a:alpha val="43137"/>
                    </a:srgbClr>
                  </a:outerShdw>
                </a:effectLst>
              </a:rPr>
              <a:t>POBLACIÓN</a:t>
            </a:r>
            <a:endParaRPr lang="es-ES" b="1" dirty="0">
              <a:solidFill>
                <a:srgbClr val="C00000"/>
              </a:solidFill>
              <a:effectLst>
                <a:outerShdw blurRad="38100" dist="38100" dir="2700000" algn="tl">
                  <a:srgbClr val="000000">
                    <a:alpha val="43137"/>
                  </a:srgbClr>
                </a:outerShdw>
              </a:effectLst>
            </a:endParaRPr>
          </a:p>
        </p:txBody>
      </p:sp>
      <p:graphicFrame>
        <p:nvGraphicFramePr>
          <p:cNvPr id="10" name="9 Tabla"/>
          <p:cNvGraphicFramePr>
            <a:graphicFrameLocks noGrp="1"/>
          </p:cNvGraphicFramePr>
          <p:nvPr>
            <p:extLst>
              <p:ext uri="{D42A27DB-BD31-4B8C-83A1-F6EECF244321}">
                <p14:modId xmlns:p14="http://schemas.microsoft.com/office/powerpoint/2010/main" val="1159844682"/>
              </p:ext>
            </p:extLst>
          </p:nvPr>
        </p:nvGraphicFramePr>
        <p:xfrm>
          <a:off x="1259632" y="2708921"/>
          <a:ext cx="6336704" cy="2952328"/>
        </p:xfrm>
        <a:graphic>
          <a:graphicData uri="http://schemas.openxmlformats.org/drawingml/2006/table">
            <a:tbl>
              <a:tblPr firstRow="1" firstCol="1" bandRow="1">
                <a:tableStyleId>{5C22544A-7EE6-4342-B048-85BDC9FD1C3A}</a:tableStyleId>
              </a:tblPr>
              <a:tblGrid>
                <a:gridCol w="1281307"/>
                <a:gridCol w="2369812"/>
                <a:gridCol w="2685585"/>
              </a:tblGrid>
              <a:tr h="874327">
                <a:tc>
                  <a:txBody>
                    <a:bodyPr/>
                    <a:lstStyle/>
                    <a:p>
                      <a:pPr algn="ctr">
                        <a:lnSpc>
                          <a:spcPct val="150000"/>
                        </a:lnSpc>
                        <a:spcAft>
                          <a:spcPts val="0"/>
                        </a:spcAft>
                      </a:pPr>
                      <a:r>
                        <a:rPr lang="es-EC" sz="2400" dirty="0">
                          <a:effectLst/>
                        </a:rPr>
                        <a:t>N°</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2400" dirty="0" smtClean="0">
                          <a:effectLst/>
                        </a:rPr>
                        <a:t>ESTRATOS</a:t>
                      </a:r>
                      <a:endParaRPr lang="es-ES" sz="24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400" dirty="0" smtClean="0">
                          <a:effectLst/>
                        </a:rPr>
                        <a:t>POBLACIÓN (N)</a:t>
                      </a:r>
                      <a:endParaRPr lang="es-ES" sz="2400" dirty="0">
                        <a:effectLst/>
                        <a:latin typeface="Calibri"/>
                        <a:ea typeface="Calibri"/>
                        <a:cs typeface="Times New Roman"/>
                      </a:endParaRPr>
                    </a:p>
                  </a:txBody>
                  <a:tcPr marL="68580" marR="68580" marT="0" marB="0" anchor="ctr"/>
                </a:tc>
              </a:tr>
              <a:tr h="692667">
                <a:tc>
                  <a:txBody>
                    <a:bodyPr/>
                    <a:lstStyle/>
                    <a:p>
                      <a:pPr algn="ctr">
                        <a:lnSpc>
                          <a:spcPct val="150000"/>
                        </a:lnSpc>
                        <a:spcAft>
                          <a:spcPts val="0"/>
                        </a:spcAft>
                      </a:pPr>
                      <a:r>
                        <a:rPr lang="es-EC" sz="2400">
                          <a:effectLst/>
                        </a:rPr>
                        <a:t>1</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2400">
                          <a:effectLst/>
                        </a:rPr>
                        <a:t>Niños/as</a:t>
                      </a:r>
                      <a:endParaRPr lang="es-ES" sz="2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400" dirty="0" smtClean="0">
                          <a:effectLst/>
                        </a:rPr>
                        <a:t>91</a:t>
                      </a:r>
                      <a:endParaRPr lang="es-ES" sz="2400" dirty="0">
                        <a:effectLst/>
                        <a:latin typeface="Calibri"/>
                        <a:ea typeface="Calibri"/>
                        <a:cs typeface="Times New Roman"/>
                      </a:endParaRPr>
                    </a:p>
                  </a:txBody>
                  <a:tcPr marL="68580" marR="68580" marT="0" marB="0" anchor="ctr"/>
                </a:tc>
              </a:tr>
              <a:tr h="692667">
                <a:tc>
                  <a:txBody>
                    <a:bodyPr/>
                    <a:lstStyle/>
                    <a:p>
                      <a:pPr algn="ctr">
                        <a:lnSpc>
                          <a:spcPct val="150000"/>
                        </a:lnSpc>
                        <a:spcAft>
                          <a:spcPts val="0"/>
                        </a:spcAft>
                      </a:pPr>
                      <a:r>
                        <a:rPr lang="es-EC" sz="2400">
                          <a:effectLst/>
                        </a:rPr>
                        <a:t>2</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2400">
                          <a:effectLst/>
                        </a:rPr>
                        <a:t>Docentes</a:t>
                      </a:r>
                      <a:endParaRPr lang="es-ES" sz="2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400">
                          <a:effectLst/>
                        </a:rPr>
                        <a:t>6</a:t>
                      </a:r>
                      <a:endParaRPr lang="es-ES" sz="2400">
                        <a:effectLst/>
                        <a:latin typeface="Calibri"/>
                        <a:ea typeface="Calibri"/>
                        <a:cs typeface="Times New Roman"/>
                      </a:endParaRPr>
                    </a:p>
                  </a:txBody>
                  <a:tcPr marL="68580" marR="68580" marT="0" marB="0" anchor="ctr"/>
                </a:tc>
              </a:tr>
              <a:tr h="692667">
                <a:tc>
                  <a:txBody>
                    <a:bodyPr/>
                    <a:lstStyle/>
                    <a:p>
                      <a:pPr algn="ctr">
                        <a:lnSpc>
                          <a:spcPct val="150000"/>
                        </a:lnSpc>
                        <a:spcAft>
                          <a:spcPts val="0"/>
                        </a:spcAft>
                      </a:pPr>
                      <a:r>
                        <a:rPr lang="es-EC" sz="2400">
                          <a:effectLst/>
                        </a:rPr>
                        <a:t> </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2400" b="1">
                          <a:solidFill>
                            <a:srgbClr val="C00000"/>
                          </a:solidFill>
                          <a:effectLst/>
                        </a:rPr>
                        <a:t>TOTAL</a:t>
                      </a:r>
                      <a:endParaRPr lang="es-ES" sz="2400" b="1">
                        <a:solidFill>
                          <a:srgbClr val="C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400" b="1" dirty="0" smtClean="0">
                          <a:solidFill>
                            <a:srgbClr val="C00000"/>
                          </a:solidFill>
                          <a:effectLst/>
                          <a:latin typeface="+mn-lt"/>
                          <a:ea typeface="+mn-ea"/>
                          <a:cs typeface="+mn-cs"/>
                        </a:rPr>
                        <a:t>97</a:t>
                      </a:r>
                      <a:endParaRPr lang="es-ES" sz="2400" b="1" dirty="0">
                        <a:solidFill>
                          <a:srgbClr val="C00000"/>
                        </a:solidFill>
                        <a:effectLst/>
                        <a:latin typeface="Calibri"/>
                        <a:ea typeface="Calibri"/>
                        <a:cs typeface="Times New Roman"/>
                      </a:endParaRPr>
                    </a:p>
                  </a:txBody>
                  <a:tcPr marL="68580" marR="68580" marT="0" marB="0" anchor="ctr"/>
                </a:tc>
              </a:tr>
            </a:tbl>
          </a:graphicData>
        </a:graphic>
      </p:graphicFrame>
      <p:sp>
        <p:nvSpPr>
          <p:cNvPr id="11" name="Rectangle 1"/>
          <p:cNvSpPr>
            <a:spLocks noChangeArrowheads="1"/>
          </p:cNvSpPr>
          <p:nvPr/>
        </p:nvSpPr>
        <p:spPr bwMode="auto">
          <a:xfrm>
            <a:off x="1187624" y="5733256"/>
            <a:ext cx="1723549" cy="37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S"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Nº 3 Población</a:t>
            </a:r>
            <a:endParaRPr kumimoji="0" lang="es-EC" alt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endParaRPr kumimoji="0" lang="es-EC" alt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91074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8577" y="160337"/>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Título"/>
          <p:cNvSpPr>
            <a:spLocks noGrp="1"/>
          </p:cNvSpPr>
          <p:nvPr>
            <p:ph type="ctrTitle"/>
          </p:nvPr>
        </p:nvSpPr>
        <p:spPr/>
        <p:txBody>
          <a:bodyPr/>
          <a:lstStyle/>
          <a:p>
            <a:r>
              <a:rPr lang="es-EC" b="1" dirty="0" smtClean="0">
                <a:solidFill>
                  <a:srgbClr val="C00000"/>
                </a:solidFill>
                <a:effectLst>
                  <a:outerShdw blurRad="38100" dist="38100" dir="2700000" algn="tl">
                    <a:srgbClr val="000000">
                      <a:alpha val="43137"/>
                    </a:srgbClr>
                  </a:outerShdw>
                </a:effectLst>
              </a:rPr>
              <a:t>CAPÍTULO IV</a:t>
            </a:r>
            <a:endParaRPr lang="es-ES" b="1" dirty="0">
              <a:solidFill>
                <a:srgbClr val="C00000"/>
              </a:solidFill>
              <a:effectLst>
                <a:outerShdw blurRad="38100" dist="38100" dir="2700000" algn="tl">
                  <a:srgbClr val="000000">
                    <a:alpha val="43137"/>
                  </a:srgbClr>
                </a:outerShdw>
              </a:effectLst>
            </a:endParaRPr>
          </a:p>
        </p:txBody>
      </p:sp>
      <p:sp>
        <p:nvSpPr>
          <p:cNvPr id="5" name="4 Subtítulo"/>
          <p:cNvSpPr>
            <a:spLocks noGrp="1"/>
          </p:cNvSpPr>
          <p:nvPr>
            <p:ph type="subTitle" idx="1"/>
          </p:nvPr>
        </p:nvSpPr>
        <p:spPr/>
        <p:txBody>
          <a:bodyPr/>
          <a:lstStyle/>
          <a:p>
            <a:r>
              <a:rPr lang="es-ES" b="1" dirty="0" smtClean="0">
                <a:solidFill>
                  <a:srgbClr val="C00000"/>
                </a:solidFill>
                <a:effectLst>
                  <a:outerShdw blurRad="38100" dist="38100" dir="2700000" algn="tl">
                    <a:srgbClr val="000000">
                      <a:alpha val="43137"/>
                    </a:srgbClr>
                  </a:outerShdw>
                </a:effectLst>
              </a:rPr>
              <a:t>ANÁLISIS E INTERPRETACIÓN DE RESULTADOS</a:t>
            </a:r>
            <a:endParaRPr lang="es-E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831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title"/>
          </p:nvPr>
        </p:nvSpPr>
        <p:spPr>
          <a:xfrm>
            <a:off x="457200" y="1052736"/>
            <a:ext cx="8229600" cy="792088"/>
          </a:xfrm>
        </p:spPr>
        <p:txBody>
          <a:bodyPr>
            <a:normAutofit/>
          </a:bodyPr>
          <a:lstStyle/>
          <a:p>
            <a:r>
              <a:rPr lang="es-ES" b="1" dirty="0" smtClean="0">
                <a:solidFill>
                  <a:srgbClr val="C00000"/>
                </a:solidFill>
                <a:effectLst>
                  <a:outerShdw blurRad="38100" dist="38100" dir="2700000" algn="tl">
                    <a:srgbClr val="000000">
                      <a:alpha val="43137"/>
                    </a:srgbClr>
                  </a:outerShdw>
                </a:effectLst>
              </a:rPr>
              <a:t>DESCRIPCIÓN DEL PROBLEMA</a:t>
            </a:r>
            <a:endParaRPr lang="es-ES" b="1" dirty="0">
              <a:solidFill>
                <a:srgbClr val="C00000"/>
              </a:solidFill>
              <a:effectLst>
                <a:outerShdw blurRad="38100" dist="38100" dir="2700000" algn="tl">
                  <a:srgbClr val="000000">
                    <a:alpha val="43137"/>
                  </a:srgbClr>
                </a:outerShdw>
              </a:effectLst>
            </a:endParaRPr>
          </a:p>
        </p:txBody>
      </p:sp>
      <p:sp>
        <p:nvSpPr>
          <p:cNvPr id="7" name="6 Marcador de contenido"/>
          <p:cNvSpPr>
            <a:spLocks noGrp="1"/>
          </p:cNvSpPr>
          <p:nvPr>
            <p:ph idx="1"/>
          </p:nvPr>
        </p:nvSpPr>
        <p:spPr>
          <a:xfrm>
            <a:off x="457200" y="2018258"/>
            <a:ext cx="8229600" cy="4291061"/>
          </a:xfrm>
        </p:spPr>
        <p:txBody>
          <a:bodyPr>
            <a:normAutofit fontScale="92500" lnSpcReduction="20000"/>
          </a:bodyPr>
          <a:lstStyle/>
          <a:p>
            <a:pPr algn="just"/>
            <a:r>
              <a:rPr lang="es-EC" sz="2400" dirty="0" smtClean="0"/>
              <a:t>A nivel mundial, la </a:t>
            </a:r>
            <a:r>
              <a:rPr lang="es-EC" sz="2400" dirty="0"/>
              <a:t>motricidad fina se relaciona </a:t>
            </a:r>
            <a:r>
              <a:rPr lang="es-EC" sz="2400" dirty="0" smtClean="0"/>
              <a:t>con </a:t>
            </a:r>
            <a:r>
              <a:rPr lang="es-EC" sz="2400" dirty="0"/>
              <a:t>la escritura y</a:t>
            </a:r>
            <a:r>
              <a:rPr lang="es-EC" sz="2400" dirty="0" smtClean="0"/>
              <a:t> </a:t>
            </a:r>
            <a:r>
              <a:rPr lang="es-EC" sz="2400" dirty="0"/>
              <a:t>los movimientos finos de los dedos, </a:t>
            </a:r>
            <a:r>
              <a:rPr lang="es-EC" sz="2400" dirty="0" smtClean="0"/>
              <a:t>para la </a:t>
            </a:r>
            <a:r>
              <a:rPr lang="es-EC" sz="2400" dirty="0"/>
              <a:t>construcción adecuada y precisa de la pinza digital para tomar el lápiz </a:t>
            </a:r>
            <a:r>
              <a:rPr lang="es-EC" sz="2400" dirty="0" smtClean="0"/>
              <a:t>correctamente al momento de </a:t>
            </a:r>
            <a:r>
              <a:rPr lang="es-EC" sz="2400" dirty="0"/>
              <a:t>dibujar cada grafema, bajo </a:t>
            </a:r>
            <a:r>
              <a:rPr lang="es-EC" sz="2400" dirty="0" smtClean="0"/>
              <a:t>los </a:t>
            </a:r>
            <a:r>
              <a:rPr lang="es-EC" sz="2400" dirty="0"/>
              <a:t>ejes </a:t>
            </a:r>
            <a:r>
              <a:rPr lang="es-EC" sz="2400" dirty="0" smtClean="0"/>
              <a:t>de desarrollo encéfalo caudal y próximo distal.</a:t>
            </a:r>
          </a:p>
          <a:p>
            <a:pPr marL="0" indent="0" algn="just">
              <a:buNone/>
            </a:pPr>
            <a:endParaRPr lang="es-EC" sz="2400" dirty="0" smtClean="0"/>
          </a:p>
          <a:p>
            <a:pPr algn="just"/>
            <a:r>
              <a:rPr lang="es-EC" sz="2400" dirty="0" smtClean="0"/>
              <a:t>La </a:t>
            </a:r>
            <a:r>
              <a:rPr lang="es-EC" sz="2400" dirty="0"/>
              <a:t>Unidad Educativa Fiscal “Raúl Andrade” cuenta con una infraestructura que cumple con los reglamentos de educación, acorde a la edad de los niños y niñas no obstante, después de haber observado se constató que existen falencias en la manera en que las educadoras realizan las actividades para el “desarrollo de la motriz fina para incentivar el proceso de escritura en los niños y niñas de 4 a 5 años” pues no cuentan con un rincón adaptado, ni de material adecuado para desarrollar el aprendizaje en </a:t>
            </a:r>
            <a:r>
              <a:rPr lang="es-EC" sz="2400" dirty="0" smtClean="0"/>
              <a:t>la motricidad fina.</a:t>
            </a:r>
            <a:endParaRPr lang="es-ES" sz="2400" dirty="0"/>
          </a:p>
          <a:p>
            <a:pPr marL="0" indent="0">
              <a:buNone/>
            </a:pPr>
            <a:endParaRPr lang="es-EC" sz="2400" dirty="0" smtClean="0"/>
          </a:p>
        </p:txBody>
      </p:sp>
    </p:spTree>
    <p:extLst>
      <p:ext uri="{BB962C8B-B14F-4D97-AF65-F5344CB8AC3E}">
        <p14:creationId xmlns:p14="http://schemas.microsoft.com/office/powerpoint/2010/main" val="4115280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107504" y="1195723"/>
            <a:ext cx="4824536" cy="2520280"/>
          </a:xfrm>
        </p:spPr>
        <p:txBody>
          <a:bodyPr>
            <a:normAutofit/>
          </a:bodyPr>
          <a:lstStyle/>
          <a:p>
            <a:r>
              <a:rPr lang="es-ES" sz="3600" b="1" dirty="0" smtClean="0">
                <a:solidFill>
                  <a:srgbClr val="C00000"/>
                </a:solidFill>
                <a:effectLst>
                  <a:outerShdw blurRad="38100" dist="38100" dir="2700000" algn="tl">
                    <a:srgbClr val="000000">
                      <a:alpha val="43137"/>
                    </a:srgbClr>
                  </a:outerShdw>
                </a:effectLst>
              </a:rPr>
              <a:t>DE LA FICHA DE OBSERVACIÓN APLICADO A NIÑOS </a:t>
            </a:r>
            <a:br>
              <a:rPr lang="es-ES" sz="3600" b="1" dirty="0" smtClean="0">
                <a:solidFill>
                  <a:srgbClr val="C00000"/>
                </a:solidFill>
                <a:effectLst>
                  <a:outerShdw blurRad="38100" dist="38100" dir="2700000" algn="tl">
                    <a:srgbClr val="000000">
                      <a:alpha val="43137"/>
                    </a:srgbClr>
                  </a:outerShdw>
                </a:effectLst>
              </a:rPr>
            </a:br>
            <a:r>
              <a:rPr lang="es-ES" sz="3600" b="1" dirty="0" smtClean="0">
                <a:solidFill>
                  <a:srgbClr val="C00000"/>
                </a:solidFill>
                <a:effectLst>
                  <a:outerShdw blurRad="38100" dist="38100" dir="2700000" algn="tl">
                    <a:srgbClr val="000000">
                      <a:alpha val="43137"/>
                    </a:srgbClr>
                  </a:outerShdw>
                </a:effectLst>
              </a:rPr>
              <a:t>DE 4 A 5 AÑOS DE EDAD</a:t>
            </a:r>
            <a:endParaRPr lang="es-ES" sz="3600" b="1" dirty="0">
              <a:solidFill>
                <a:srgbClr val="C00000"/>
              </a:solidFill>
              <a:effectLst>
                <a:outerShdw blurRad="38100" dist="38100" dir="2700000" algn="tl">
                  <a:srgbClr val="000000">
                    <a:alpha val="43137"/>
                  </a:srgbClr>
                </a:outerShdw>
              </a:effectLst>
            </a:endParaRPr>
          </a:p>
        </p:txBody>
      </p:sp>
      <p:pic>
        <p:nvPicPr>
          <p:cNvPr id="32770" name="Picture 2" descr="Resultado de imagen para FICHA DE OBSERVACIÃN ANIMADO CON MOVIMIEN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05064"/>
            <a:ext cx="4561890" cy="19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27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86378"/>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107504" y="1195723"/>
            <a:ext cx="4824536" cy="2520280"/>
          </a:xfrm>
        </p:spPr>
        <p:txBody>
          <a:bodyPr>
            <a:normAutofit/>
          </a:bodyPr>
          <a:lstStyle/>
          <a:p>
            <a:r>
              <a:rPr lang="es-EC" sz="3600" b="1" dirty="0"/>
              <a:t> </a:t>
            </a:r>
            <a:endParaRPr lang="x-none" sz="3600" dirty="0"/>
          </a:p>
        </p:txBody>
      </p:sp>
      <p:sp>
        <p:nvSpPr>
          <p:cNvPr id="8" name="Rectangle 2"/>
          <p:cNvSpPr>
            <a:spLocks noChangeArrowheads="1"/>
          </p:cNvSpPr>
          <p:nvPr/>
        </p:nvSpPr>
        <p:spPr bwMode="auto">
          <a:xfrm>
            <a:off x="1070332" y="2052763"/>
            <a:ext cx="2001510"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x-none" sz="1600" b="1" i="0" u="none" strike="noStrike" cap="none" normalizeH="0" baseline="0" dirty="0" smtClean="0" bmk="_Toc520140031">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Tabla Nº 6: Trocea </a:t>
            </a:r>
            <a:endParaRPr kumimoji="0" lang="es-EC" altLang="x-none"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x-none"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C" altLang="x-none" sz="2000" b="0" i="0" u="none" strike="noStrike" cap="none" normalizeH="0" baseline="0" dirty="0" smtClean="0">
              <a:ln>
                <a:noFill/>
              </a:ln>
              <a:solidFill>
                <a:schemeClr val="tx1"/>
              </a:solidFill>
              <a:effectLst/>
              <a:latin typeface="Arial" panose="020B0604020202020204" pitchFamily="34" charset="0"/>
            </a:endParaRPr>
          </a:p>
        </p:txBody>
      </p:sp>
      <p:sp>
        <p:nvSpPr>
          <p:cNvPr id="9" name="CuadroTexto 8"/>
          <p:cNvSpPr txBox="1"/>
          <p:nvPr/>
        </p:nvSpPr>
        <p:spPr>
          <a:xfrm>
            <a:off x="488822" y="4742849"/>
            <a:ext cx="4032448" cy="307777"/>
          </a:xfrm>
          <a:prstGeom prst="rect">
            <a:avLst/>
          </a:prstGeom>
          <a:noFill/>
        </p:spPr>
        <p:txBody>
          <a:bodyPr wrap="square" rtlCol="0">
            <a:spAutoFit/>
          </a:bodyPr>
          <a:lstStyle/>
          <a:p>
            <a:pPr lvl="0" algn="just" eaLnBrk="0" fontAlgn="base" hangingPunct="0">
              <a:spcBef>
                <a:spcPct val="0"/>
              </a:spcBef>
              <a:spcAft>
                <a:spcPct val="0"/>
              </a:spcAft>
            </a:pPr>
            <a:r>
              <a:rPr lang="es-EC" altLang="x-none" sz="1400" b="1" dirty="0">
                <a:latin typeface="Arial" panose="020B0604020202020204" pitchFamily="34" charset="0"/>
                <a:ea typeface="Calibri" panose="020F0502020204030204" pitchFamily="34" charset="0"/>
                <a:cs typeface="Arial" panose="020B0604020202020204" pitchFamily="34" charset="0"/>
              </a:rPr>
              <a:t>Fuente: </a:t>
            </a:r>
            <a:r>
              <a:rPr lang="es-EC" altLang="x-none" sz="1400" dirty="0">
                <a:latin typeface="Arial" panose="020B0604020202020204" pitchFamily="34" charset="0"/>
                <a:ea typeface="Calibri" panose="020F0502020204030204" pitchFamily="34" charset="0"/>
                <a:cs typeface="Arial" panose="020B0604020202020204" pitchFamily="34" charset="0"/>
              </a:rPr>
              <a:t>Ficha de </a:t>
            </a:r>
            <a:r>
              <a:rPr lang="es-EC" altLang="x-none" sz="1400" dirty="0" err="1">
                <a:latin typeface="Arial" panose="020B0604020202020204" pitchFamily="34" charset="0"/>
                <a:ea typeface="Calibri" panose="020F0502020204030204" pitchFamily="34" charset="0"/>
                <a:cs typeface="Arial" panose="020B0604020202020204" pitchFamily="34" charset="0"/>
              </a:rPr>
              <a:t>Observac</a:t>
            </a:r>
            <a:r>
              <a:rPr lang="es-EC" altLang="x-none" sz="1400" dirty="0" err="1">
                <a:latin typeface="Calibri" panose="020F0502020204030204" pitchFamily="34" charset="0"/>
                <a:ea typeface="Calibri" panose="020F0502020204030204" pitchFamily="34" charset="0"/>
                <a:cs typeface="Arial" panose="020B0604020202020204" pitchFamily="34" charset="0"/>
              </a:rPr>
              <a:t>ó</a:t>
            </a:r>
            <a:r>
              <a:rPr lang="es-EC" altLang="x-none" sz="1400" dirty="0" err="1">
                <a:latin typeface="Arial" panose="020B0604020202020204" pitchFamily="34" charset="0"/>
                <a:ea typeface="Calibri" panose="020F0502020204030204" pitchFamily="34" charset="0"/>
                <a:cs typeface="Arial" panose="020B0604020202020204" pitchFamily="34" charset="0"/>
              </a:rPr>
              <a:t>n</a:t>
            </a:r>
            <a:r>
              <a:rPr lang="es-EC" altLang="x-none" sz="1400" dirty="0" smtClean="0">
                <a:latin typeface="Arial" panose="020B0604020202020204" pitchFamily="34" charset="0"/>
                <a:ea typeface="Calibri" panose="020F0502020204030204" pitchFamily="34" charset="0"/>
                <a:cs typeface="Arial" panose="020B0604020202020204" pitchFamily="34" charset="0"/>
              </a:rPr>
              <a:t>.</a:t>
            </a:r>
            <a:endParaRPr lang="es-EC" altLang="x-none" sz="900" dirty="0"/>
          </a:p>
        </p:txBody>
      </p:sp>
      <p:sp>
        <p:nvSpPr>
          <p:cNvPr id="10" name="CuadroTexto 9"/>
          <p:cNvSpPr txBox="1"/>
          <p:nvPr/>
        </p:nvSpPr>
        <p:spPr>
          <a:xfrm>
            <a:off x="4860032" y="2024172"/>
            <a:ext cx="3960440" cy="369332"/>
          </a:xfrm>
          <a:prstGeom prst="rect">
            <a:avLst/>
          </a:prstGeom>
          <a:noFill/>
        </p:spPr>
        <p:txBody>
          <a:bodyPr wrap="square" rtlCol="0">
            <a:spAutoFit/>
          </a:bodyPr>
          <a:lstStyle/>
          <a:p>
            <a:r>
              <a:rPr lang="es-EC" b="1" dirty="0" smtClean="0"/>
              <a:t>Figura</a:t>
            </a:r>
            <a:r>
              <a:rPr lang="es-EC" b="1" dirty="0" smtClean="0"/>
              <a:t> </a:t>
            </a:r>
            <a:r>
              <a:rPr lang="es-EC" b="1" dirty="0"/>
              <a:t>Nº </a:t>
            </a:r>
            <a:r>
              <a:rPr lang="es-EC" b="1" dirty="0" smtClean="0"/>
              <a:t>18: Trocea</a:t>
            </a:r>
            <a:endParaRPr lang="x-none" b="1" dirty="0"/>
          </a:p>
        </p:txBody>
      </p:sp>
      <p:sp>
        <p:nvSpPr>
          <p:cNvPr id="13" name="CuadroTexto 12"/>
          <p:cNvSpPr txBox="1"/>
          <p:nvPr/>
        </p:nvSpPr>
        <p:spPr>
          <a:xfrm>
            <a:off x="473198" y="5644637"/>
            <a:ext cx="7915226" cy="923330"/>
          </a:xfrm>
          <a:prstGeom prst="rect">
            <a:avLst/>
          </a:prstGeom>
          <a:noFill/>
        </p:spPr>
        <p:txBody>
          <a:bodyPr wrap="square" rtlCol="0">
            <a:spAutoFit/>
          </a:bodyPr>
          <a:lstStyle/>
          <a:p>
            <a:r>
              <a:rPr lang="es-EC"/>
              <a:t>Trocea el 87% ya que tiene adquirida la destreza; y el 13% de niños está en curso de adquirirla</a:t>
            </a:r>
            <a:endParaRPr lang="x-none"/>
          </a:p>
          <a:p>
            <a:r>
              <a:rPr lang="es-EC"/>
              <a:t>La mayoría de niños trocea.</a:t>
            </a:r>
            <a:endParaRPr lang="x-none"/>
          </a:p>
        </p:txBody>
      </p:sp>
      <p:sp>
        <p:nvSpPr>
          <p:cNvPr id="14" name="CuadroTexto 13"/>
          <p:cNvSpPr txBox="1"/>
          <p:nvPr/>
        </p:nvSpPr>
        <p:spPr>
          <a:xfrm>
            <a:off x="974427" y="1237320"/>
            <a:ext cx="6912768" cy="523220"/>
          </a:xfrm>
          <a:prstGeom prst="rect">
            <a:avLst/>
          </a:prstGeom>
          <a:noFill/>
        </p:spPr>
        <p:txBody>
          <a:bodyPr wrap="square" rtlCol="0">
            <a:spAutoFit/>
          </a:bodyPr>
          <a:lstStyle/>
          <a:p>
            <a:pPr algn="ctr"/>
            <a:r>
              <a:rPr lang="x-none" sz="2800" b="1" dirty="0" smtClean="0">
                <a:ln w="22225">
                  <a:solidFill>
                    <a:schemeClr val="accent2"/>
                  </a:solidFill>
                  <a:prstDash val="solid"/>
                </a:ln>
                <a:solidFill>
                  <a:schemeClr val="accent2">
                    <a:lumMod val="40000"/>
                    <a:lumOff val="60000"/>
                  </a:schemeClr>
                </a:solidFill>
              </a:rPr>
              <a:t>TROCEA NIÑOS Y NIÑAS DE 4 AÑOS</a:t>
            </a:r>
            <a:endParaRPr lang="x-none" sz="2800" b="1" dirty="0">
              <a:ln w="22225">
                <a:solidFill>
                  <a:schemeClr val="accent2"/>
                </a:solidFill>
                <a:prstDash val="solid"/>
              </a:ln>
              <a:solidFill>
                <a:schemeClr val="accent2">
                  <a:lumMod val="40000"/>
                  <a:lumOff val="60000"/>
                </a:schemeClr>
              </a:solidFill>
            </a:endParaRPr>
          </a:p>
        </p:txBody>
      </p:sp>
      <p:graphicFrame>
        <p:nvGraphicFramePr>
          <p:cNvPr id="16" name="Tabla 15"/>
          <p:cNvGraphicFramePr>
            <a:graphicFrameLocks noGrp="1"/>
          </p:cNvGraphicFramePr>
          <p:nvPr>
            <p:extLst>
              <p:ext uri="{D42A27DB-BD31-4B8C-83A1-F6EECF244321}">
                <p14:modId xmlns:p14="http://schemas.microsoft.com/office/powerpoint/2010/main" val="3823856767"/>
              </p:ext>
            </p:extLst>
          </p:nvPr>
        </p:nvGraphicFramePr>
        <p:xfrm>
          <a:off x="584582" y="2383265"/>
          <a:ext cx="3843401" cy="2266849"/>
        </p:xfrm>
        <a:graphic>
          <a:graphicData uri="http://schemas.openxmlformats.org/drawingml/2006/table">
            <a:tbl>
              <a:tblPr firstRow="1" firstCol="1" bandRow="1">
                <a:tableStyleId>{5C22544A-7EE6-4342-B048-85BDC9FD1C3A}</a:tableStyleId>
              </a:tblPr>
              <a:tblGrid>
                <a:gridCol w="1833189"/>
                <a:gridCol w="1007911"/>
                <a:gridCol w="1002301"/>
              </a:tblGrid>
              <a:tr h="658445">
                <a:tc>
                  <a:txBody>
                    <a:bodyPr/>
                    <a:lstStyle/>
                    <a:p>
                      <a:pPr algn="ctr">
                        <a:lnSpc>
                          <a:spcPct val="150000"/>
                        </a:lnSpc>
                        <a:spcAft>
                          <a:spcPts val="0"/>
                        </a:spcAft>
                      </a:pPr>
                      <a:r>
                        <a:rPr lang="es-EC" sz="1400" dirty="0">
                          <a:effectLst/>
                        </a:rPr>
                        <a:t>Escala de valoración</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Frecuencias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Porcentajes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2101">
                <a:tc>
                  <a:txBody>
                    <a:bodyPr/>
                    <a:lstStyle/>
                    <a:p>
                      <a:pPr algn="ctr">
                        <a:lnSpc>
                          <a:spcPct val="150000"/>
                        </a:lnSpc>
                        <a:spcAft>
                          <a:spcPts val="0"/>
                        </a:spcAft>
                      </a:pPr>
                      <a:r>
                        <a:rPr lang="es-EC" sz="1400" dirty="0">
                          <a:effectLst/>
                        </a:rPr>
                        <a:t>Adquirido</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33</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87</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2101">
                <a:tc>
                  <a:txBody>
                    <a:bodyPr/>
                    <a:lstStyle/>
                    <a:p>
                      <a:pPr algn="ctr">
                        <a:lnSpc>
                          <a:spcPct val="150000"/>
                        </a:lnSpc>
                        <a:spcAft>
                          <a:spcPts val="0"/>
                        </a:spcAft>
                      </a:pPr>
                      <a:r>
                        <a:rPr lang="es-EC" sz="1400" dirty="0">
                          <a:effectLst/>
                        </a:rPr>
                        <a:t>En curso</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13</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2101">
                <a:tc>
                  <a:txBody>
                    <a:bodyPr/>
                    <a:lstStyle/>
                    <a:p>
                      <a:pPr algn="ctr">
                        <a:lnSpc>
                          <a:spcPct val="150000"/>
                        </a:lnSpc>
                        <a:spcAft>
                          <a:spcPts val="0"/>
                        </a:spcAft>
                      </a:pPr>
                      <a:r>
                        <a:rPr lang="es-EC" sz="1400" dirty="0">
                          <a:effectLst/>
                        </a:rPr>
                        <a:t>No adquirido</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2101">
                <a:tc>
                  <a:txBody>
                    <a:bodyPr/>
                    <a:lstStyle/>
                    <a:p>
                      <a:pPr algn="ctr">
                        <a:lnSpc>
                          <a:spcPct val="150000"/>
                        </a:lnSpc>
                        <a:spcAft>
                          <a:spcPts val="0"/>
                        </a:spcAft>
                      </a:pPr>
                      <a:r>
                        <a:rPr lang="es-EC" sz="1400" dirty="0">
                          <a:effectLst/>
                        </a:rPr>
                        <a:t>Total</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38</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100</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9" name="Imagen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380525"/>
            <a:ext cx="3867785" cy="2715276"/>
          </a:xfrm>
          <a:prstGeom prst="rect">
            <a:avLst/>
          </a:prstGeom>
          <a:noFill/>
          <a:ln>
            <a:noFill/>
          </a:ln>
        </p:spPr>
      </p:pic>
    </p:spTree>
    <p:extLst>
      <p:ext uri="{BB962C8B-B14F-4D97-AF65-F5344CB8AC3E}">
        <p14:creationId xmlns:p14="http://schemas.microsoft.com/office/powerpoint/2010/main" val="3475586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0"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107504" y="1195723"/>
            <a:ext cx="4824536" cy="2520280"/>
          </a:xfrm>
        </p:spPr>
        <p:txBody>
          <a:bodyPr>
            <a:normAutofit/>
          </a:bodyPr>
          <a:lstStyle/>
          <a:p>
            <a:r>
              <a:rPr lang="es-EC" sz="3600" b="1" dirty="0"/>
              <a:t> </a:t>
            </a:r>
            <a:endParaRPr lang="x-none" sz="3600" dirty="0"/>
          </a:p>
        </p:txBody>
      </p:sp>
      <p:sp>
        <p:nvSpPr>
          <p:cNvPr id="8" name="Rectangle 2"/>
          <p:cNvSpPr>
            <a:spLocks noChangeArrowheads="1"/>
          </p:cNvSpPr>
          <p:nvPr/>
        </p:nvSpPr>
        <p:spPr bwMode="auto">
          <a:xfrm>
            <a:off x="1013426" y="2052763"/>
            <a:ext cx="2115323"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x-none" sz="1600" b="1" i="0" u="none" strike="noStrike" cap="none" normalizeH="0" baseline="0" dirty="0" smtClean="0" bmk="_Toc520140031">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Tabla Nº 30: Trocea </a:t>
            </a:r>
            <a:endParaRPr kumimoji="0" lang="es-EC" altLang="x-none"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x-none"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C" altLang="x-none" sz="2000" b="0" i="0" u="none" strike="noStrike" cap="none" normalizeH="0" baseline="0" dirty="0" smtClean="0">
              <a:ln>
                <a:noFill/>
              </a:ln>
              <a:solidFill>
                <a:schemeClr val="tx1"/>
              </a:solidFill>
              <a:effectLst/>
              <a:latin typeface="Arial" panose="020B0604020202020204" pitchFamily="34" charset="0"/>
            </a:endParaRPr>
          </a:p>
        </p:txBody>
      </p:sp>
      <p:sp>
        <p:nvSpPr>
          <p:cNvPr id="9" name="CuadroTexto 8"/>
          <p:cNvSpPr txBox="1"/>
          <p:nvPr/>
        </p:nvSpPr>
        <p:spPr>
          <a:xfrm>
            <a:off x="467544" y="4418710"/>
            <a:ext cx="4032448" cy="307777"/>
          </a:xfrm>
          <a:prstGeom prst="rect">
            <a:avLst/>
          </a:prstGeom>
          <a:noFill/>
        </p:spPr>
        <p:txBody>
          <a:bodyPr wrap="square" rtlCol="0">
            <a:spAutoFit/>
          </a:bodyPr>
          <a:lstStyle/>
          <a:p>
            <a:pPr lvl="0" algn="just" eaLnBrk="0" fontAlgn="base" hangingPunct="0">
              <a:spcBef>
                <a:spcPct val="0"/>
              </a:spcBef>
              <a:spcAft>
                <a:spcPct val="0"/>
              </a:spcAft>
            </a:pPr>
            <a:r>
              <a:rPr lang="es-EC" altLang="x-none" sz="1400" b="1" dirty="0">
                <a:latin typeface="Arial" panose="020B0604020202020204" pitchFamily="34" charset="0"/>
                <a:ea typeface="Calibri" panose="020F0502020204030204" pitchFamily="34" charset="0"/>
                <a:cs typeface="Arial" panose="020B0604020202020204" pitchFamily="34" charset="0"/>
              </a:rPr>
              <a:t>Fuente: </a:t>
            </a:r>
            <a:r>
              <a:rPr lang="es-EC" altLang="x-none" sz="1400" dirty="0">
                <a:latin typeface="Arial" panose="020B0604020202020204" pitchFamily="34" charset="0"/>
                <a:ea typeface="Calibri" panose="020F0502020204030204" pitchFamily="34" charset="0"/>
                <a:cs typeface="Arial" panose="020B0604020202020204" pitchFamily="34" charset="0"/>
              </a:rPr>
              <a:t>Ficha de </a:t>
            </a:r>
            <a:r>
              <a:rPr lang="es-EC" altLang="x-none" sz="1400" dirty="0" err="1">
                <a:latin typeface="Arial" panose="020B0604020202020204" pitchFamily="34" charset="0"/>
                <a:ea typeface="Calibri" panose="020F0502020204030204" pitchFamily="34" charset="0"/>
                <a:cs typeface="Arial" panose="020B0604020202020204" pitchFamily="34" charset="0"/>
              </a:rPr>
              <a:t>Observac</a:t>
            </a:r>
            <a:r>
              <a:rPr lang="es-EC" altLang="x-none" sz="1400" dirty="0" err="1">
                <a:latin typeface="Calibri" panose="020F0502020204030204" pitchFamily="34" charset="0"/>
                <a:ea typeface="Calibri" panose="020F0502020204030204" pitchFamily="34" charset="0"/>
                <a:cs typeface="Arial" panose="020B0604020202020204" pitchFamily="34" charset="0"/>
              </a:rPr>
              <a:t>ó</a:t>
            </a:r>
            <a:r>
              <a:rPr lang="es-EC" altLang="x-none" sz="1400" dirty="0" err="1">
                <a:latin typeface="Arial" panose="020B0604020202020204" pitchFamily="34" charset="0"/>
                <a:ea typeface="Calibri" panose="020F0502020204030204" pitchFamily="34" charset="0"/>
                <a:cs typeface="Arial" panose="020B0604020202020204" pitchFamily="34" charset="0"/>
              </a:rPr>
              <a:t>n</a:t>
            </a:r>
            <a:r>
              <a:rPr lang="es-EC" altLang="x-none" sz="1400" dirty="0" smtClean="0">
                <a:latin typeface="Arial" panose="020B0604020202020204" pitchFamily="34" charset="0"/>
                <a:ea typeface="Calibri" panose="020F0502020204030204" pitchFamily="34" charset="0"/>
                <a:cs typeface="Arial" panose="020B0604020202020204" pitchFamily="34" charset="0"/>
              </a:rPr>
              <a:t>.</a:t>
            </a:r>
            <a:endParaRPr lang="es-EC" altLang="x-none" sz="900" dirty="0"/>
          </a:p>
        </p:txBody>
      </p:sp>
      <p:sp>
        <p:nvSpPr>
          <p:cNvPr id="10" name="CuadroTexto 9"/>
          <p:cNvSpPr txBox="1"/>
          <p:nvPr/>
        </p:nvSpPr>
        <p:spPr>
          <a:xfrm>
            <a:off x="4860032" y="2024172"/>
            <a:ext cx="3960440" cy="369332"/>
          </a:xfrm>
          <a:prstGeom prst="rect">
            <a:avLst/>
          </a:prstGeom>
          <a:noFill/>
        </p:spPr>
        <p:txBody>
          <a:bodyPr wrap="square" rtlCol="0">
            <a:spAutoFit/>
          </a:bodyPr>
          <a:lstStyle/>
          <a:p>
            <a:r>
              <a:rPr lang="es-EC" b="1" dirty="0" smtClean="0"/>
              <a:t>Figura</a:t>
            </a:r>
            <a:r>
              <a:rPr lang="es-EC" b="1" dirty="0" smtClean="0"/>
              <a:t> </a:t>
            </a:r>
            <a:r>
              <a:rPr lang="es-EC" b="1" dirty="0"/>
              <a:t>Nº </a:t>
            </a:r>
            <a:r>
              <a:rPr lang="es-EC" b="1" dirty="0" smtClean="0"/>
              <a:t>42: Trocea</a:t>
            </a:r>
            <a:endParaRPr lang="x-none" b="1" dirty="0"/>
          </a:p>
        </p:txBody>
      </p:sp>
      <p:sp>
        <p:nvSpPr>
          <p:cNvPr id="14" name="CuadroTexto 13"/>
          <p:cNvSpPr txBox="1"/>
          <p:nvPr/>
        </p:nvSpPr>
        <p:spPr>
          <a:xfrm>
            <a:off x="974427" y="1237320"/>
            <a:ext cx="6912768" cy="523220"/>
          </a:xfrm>
          <a:prstGeom prst="rect">
            <a:avLst/>
          </a:prstGeom>
          <a:noFill/>
        </p:spPr>
        <p:txBody>
          <a:bodyPr wrap="square" rtlCol="0">
            <a:spAutoFit/>
          </a:bodyPr>
          <a:lstStyle/>
          <a:p>
            <a:pPr algn="ctr"/>
            <a:r>
              <a:rPr lang="x-none" sz="2800" b="1" dirty="0" smtClean="0">
                <a:ln w="22225">
                  <a:solidFill>
                    <a:schemeClr val="accent2"/>
                  </a:solidFill>
                  <a:prstDash val="solid"/>
                </a:ln>
                <a:solidFill>
                  <a:schemeClr val="accent2">
                    <a:lumMod val="40000"/>
                    <a:lumOff val="60000"/>
                  </a:schemeClr>
                </a:solidFill>
              </a:rPr>
              <a:t>TROCEA NIÑOS Y NIÑAS DE </a:t>
            </a:r>
            <a:r>
              <a:rPr lang="x-none" sz="2800" b="1" dirty="0">
                <a:ln w="22225">
                  <a:solidFill>
                    <a:schemeClr val="accent2"/>
                  </a:solidFill>
                  <a:prstDash val="solid"/>
                </a:ln>
                <a:solidFill>
                  <a:schemeClr val="accent2">
                    <a:lumMod val="40000"/>
                    <a:lumOff val="60000"/>
                  </a:schemeClr>
                </a:solidFill>
              </a:rPr>
              <a:t>5</a:t>
            </a:r>
            <a:r>
              <a:rPr lang="x-none" sz="2800" b="1" dirty="0" smtClean="0">
                <a:ln w="22225">
                  <a:solidFill>
                    <a:schemeClr val="accent2"/>
                  </a:solidFill>
                  <a:prstDash val="solid"/>
                </a:ln>
                <a:solidFill>
                  <a:schemeClr val="accent2">
                    <a:lumMod val="40000"/>
                    <a:lumOff val="60000"/>
                  </a:schemeClr>
                </a:solidFill>
              </a:rPr>
              <a:t> AÑOS</a:t>
            </a:r>
            <a:endParaRPr lang="x-none" sz="2800" b="1" dirty="0">
              <a:ln w="22225">
                <a:solidFill>
                  <a:schemeClr val="accent2"/>
                </a:solidFill>
                <a:prstDash val="solid"/>
              </a:ln>
              <a:solidFill>
                <a:schemeClr val="accent2">
                  <a:lumMod val="40000"/>
                  <a:lumOff val="60000"/>
                </a:schemeClr>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val="746109784"/>
              </p:ext>
            </p:extLst>
          </p:nvPr>
        </p:nvGraphicFramePr>
        <p:xfrm>
          <a:off x="469895" y="2373336"/>
          <a:ext cx="3861491" cy="2050520"/>
        </p:xfrm>
        <a:graphic>
          <a:graphicData uri="http://schemas.openxmlformats.org/drawingml/2006/table">
            <a:tbl>
              <a:tblPr firstRow="1" firstCol="1" bandRow="1">
                <a:tableStyleId>{5C22544A-7EE6-4342-B048-85BDC9FD1C3A}</a:tableStyleId>
              </a:tblPr>
              <a:tblGrid>
                <a:gridCol w="1841817"/>
                <a:gridCol w="1012655"/>
                <a:gridCol w="1007019"/>
              </a:tblGrid>
              <a:tr h="410104">
                <a:tc>
                  <a:txBody>
                    <a:bodyPr/>
                    <a:lstStyle/>
                    <a:p>
                      <a:pPr>
                        <a:lnSpc>
                          <a:spcPct val="150000"/>
                        </a:lnSpc>
                        <a:spcAft>
                          <a:spcPts val="0"/>
                        </a:spcAft>
                      </a:pPr>
                      <a:r>
                        <a:rPr lang="es-EC" sz="1400" dirty="0">
                          <a:effectLst/>
                        </a:rPr>
                        <a:t>Escala de valoración</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Frecuencias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Porcentajes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0104">
                <a:tc>
                  <a:txBody>
                    <a:bodyPr/>
                    <a:lstStyle/>
                    <a:p>
                      <a:pPr>
                        <a:lnSpc>
                          <a:spcPct val="150000"/>
                        </a:lnSpc>
                        <a:spcAft>
                          <a:spcPts val="0"/>
                        </a:spcAft>
                      </a:pPr>
                      <a:r>
                        <a:rPr lang="es-EC" sz="1400" dirty="0">
                          <a:effectLst/>
                        </a:rPr>
                        <a:t>Adquirido</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88</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97</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0104">
                <a:tc>
                  <a:txBody>
                    <a:bodyPr/>
                    <a:lstStyle/>
                    <a:p>
                      <a:pPr>
                        <a:lnSpc>
                          <a:spcPct val="150000"/>
                        </a:lnSpc>
                        <a:spcAft>
                          <a:spcPts val="0"/>
                        </a:spcAft>
                      </a:pPr>
                      <a:r>
                        <a:rPr lang="es-EC" sz="1400" dirty="0">
                          <a:effectLst/>
                        </a:rPr>
                        <a:t>En curso</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2</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0104">
                <a:tc>
                  <a:txBody>
                    <a:bodyPr/>
                    <a:lstStyle/>
                    <a:p>
                      <a:pPr>
                        <a:lnSpc>
                          <a:spcPct val="150000"/>
                        </a:lnSpc>
                        <a:spcAft>
                          <a:spcPts val="0"/>
                        </a:spcAft>
                      </a:pPr>
                      <a:r>
                        <a:rPr lang="es-EC" sz="1400">
                          <a:effectLst/>
                        </a:rPr>
                        <a:t>No adquirido</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0104">
                <a:tc>
                  <a:txBody>
                    <a:bodyPr/>
                    <a:lstStyle/>
                    <a:p>
                      <a:pPr>
                        <a:lnSpc>
                          <a:spcPct val="150000"/>
                        </a:lnSpc>
                        <a:spcAft>
                          <a:spcPts val="0"/>
                        </a:spcAft>
                      </a:pPr>
                      <a:r>
                        <a:rPr lang="es-EC" sz="1400">
                          <a:effectLst/>
                        </a:rPr>
                        <a:t>Total</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91</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100</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7" name="Imagen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876" y="2393503"/>
            <a:ext cx="3903980" cy="2702297"/>
          </a:xfrm>
          <a:prstGeom prst="rect">
            <a:avLst/>
          </a:prstGeom>
          <a:noFill/>
          <a:ln>
            <a:noFill/>
          </a:ln>
        </p:spPr>
      </p:pic>
      <p:sp>
        <p:nvSpPr>
          <p:cNvPr id="18" name="CuadroTexto 17"/>
          <p:cNvSpPr txBox="1"/>
          <p:nvPr/>
        </p:nvSpPr>
        <p:spPr>
          <a:xfrm>
            <a:off x="611560" y="5833138"/>
            <a:ext cx="7848872" cy="369332"/>
          </a:xfrm>
          <a:prstGeom prst="rect">
            <a:avLst/>
          </a:prstGeom>
          <a:noFill/>
        </p:spPr>
        <p:txBody>
          <a:bodyPr wrap="square" rtlCol="0">
            <a:spAutoFit/>
          </a:bodyPr>
          <a:lstStyle/>
          <a:p>
            <a:endParaRPr lang="x-none" dirty="0"/>
          </a:p>
        </p:txBody>
      </p:sp>
      <p:sp>
        <p:nvSpPr>
          <p:cNvPr id="3" name="CuadroTexto 2"/>
          <p:cNvSpPr txBox="1"/>
          <p:nvPr/>
        </p:nvSpPr>
        <p:spPr>
          <a:xfrm>
            <a:off x="467544" y="5644637"/>
            <a:ext cx="8304312" cy="923330"/>
          </a:xfrm>
          <a:prstGeom prst="rect">
            <a:avLst/>
          </a:prstGeom>
          <a:noFill/>
        </p:spPr>
        <p:txBody>
          <a:bodyPr wrap="square" rtlCol="0">
            <a:spAutoFit/>
          </a:bodyPr>
          <a:lstStyle/>
          <a:p>
            <a:r>
              <a:rPr lang="es-EC" dirty="0"/>
              <a:t>Trocea el 97% ya que tiene adquirida la destreza; y el 2% de niños está en curso mientras que el 1% de los niños no tienen adquirida.</a:t>
            </a:r>
            <a:endParaRPr lang="x-none" dirty="0"/>
          </a:p>
          <a:p>
            <a:r>
              <a:rPr lang="es-EC" dirty="0"/>
              <a:t>La mayoría de niños trocea.</a:t>
            </a:r>
            <a:endParaRPr lang="x-none" dirty="0"/>
          </a:p>
        </p:txBody>
      </p:sp>
    </p:spTree>
    <p:extLst>
      <p:ext uri="{BB962C8B-B14F-4D97-AF65-F5344CB8AC3E}">
        <p14:creationId xmlns:p14="http://schemas.microsoft.com/office/powerpoint/2010/main" val="63541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8577" y="160337"/>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4100189" y="908720"/>
            <a:ext cx="5040560" cy="1872208"/>
          </a:xfrm>
        </p:spPr>
        <p:txBody>
          <a:bodyPr>
            <a:normAutofit/>
          </a:bodyPr>
          <a:lstStyle/>
          <a:p>
            <a:r>
              <a:rPr lang="es-ES" sz="3600" b="1" dirty="0" smtClean="0">
                <a:solidFill>
                  <a:srgbClr val="C00000"/>
                </a:solidFill>
                <a:effectLst>
                  <a:outerShdw blurRad="38100" dist="38100" dir="2700000" algn="tl">
                    <a:srgbClr val="000000">
                      <a:alpha val="43137"/>
                    </a:srgbClr>
                  </a:outerShdw>
                </a:effectLst>
              </a:rPr>
              <a:t>DE LA ENCUESTA REALIZADA A DOCENTES </a:t>
            </a:r>
            <a:endParaRPr lang="es-ES" sz="3600" b="1" dirty="0">
              <a:solidFill>
                <a:srgbClr val="C00000"/>
              </a:solidFill>
              <a:effectLst>
                <a:outerShdw blurRad="38100" dist="38100" dir="2700000" algn="tl">
                  <a:srgbClr val="000000">
                    <a:alpha val="43137"/>
                  </a:srgbClr>
                </a:outerShdw>
              </a:effectLst>
            </a:endParaRPr>
          </a:p>
        </p:txBody>
      </p:sp>
      <p:pic>
        <p:nvPicPr>
          <p:cNvPr id="31746" name="Picture 2" descr="Resultado de imagen para CHECKLIST ANIMADO CON MOVIMIENT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780928"/>
            <a:ext cx="441048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7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784976" cy="4464496"/>
          </a:xfrm>
          <a:prstGeom prst="rect">
            <a:avLst/>
          </a:prstGeom>
          <a:noFill/>
          <a:ln>
            <a:noFill/>
          </a:ln>
        </p:spPr>
      </p:pic>
      <p:sp>
        <p:nvSpPr>
          <p:cNvPr id="3" name="2 Rectángulo"/>
          <p:cNvSpPr/>
          <p:nvPr/>
        </p:nvSpPr>
        <p:spPr>
          <a:xfrm>
            <a:off x="153761" y="5157192"/>
            <a:ext cx="8640960" cy="1477328"/>
          </a:xfrm>
          <a:prstGeom prst="rect">
            <a:avLst/>
          </a:prstGeom>
        </p:spPr>
        <p:txBody>
          <a:bodyPr wrap="square">
            <a:spAutoFit/>
          </a:bodyPr>
          <a:lstStyle/>
          <a:p>
            <a:pPr algn="just"/>
            <a:r>
              <a:rPr lang="es-EC" dirty="0"/>
              <a:t>12% realizan la manipulación con plastilina en los ejercicios de los niños/as de 4 a 5 años </a:t>
            </a:r>
            <a:r>
              <a:rPr lang="es-EC" dirty="0" smtClean="0"/>
              <a:t>; 10% menciona actividades para fortalecer motricidad fina; pero </a:t>
            </a:r>
            <a:r>
              <a:rPr lang="es-EC" dirty="0"/>
              <a:t>el 2% no pueden punzar hojas con patrón gráfico ya que no pueden coger bien al momento de punzar</a:t>
            </a:r>
            <a:r>
              <a:rPr lang="es-EC" dirty="0" smtClean="0"/>
              <a:t>.</a:t>
            </a:r>
          </a:p>
          <a:p>
            <a:pPr algn="just"/>
            <a:endParaRPr lang="es-ES" dirty="0"/>
          </a:p>
          <a:p>
            <a:pPr algn="just"/>
            <a:r>
              <a:rPr lang="es-EC" dirty="0"/>
              <a:t>La mayoría de niños realizan los ejercicios necesarios para la motricidad fina.</a:t>
            </a:r>
            <a:endParaRPr lang="es-ES" dirty="0"/>
          </a:p>
        </p:txBody>
      </p:sp>
    </p:spTree>
    <p:extLst>
      <p:ext uri="{BB962C8B-B14F-4D97-AF65-F5344CB8AC3E}">
        <p14:creationId xmlns:p14="http://schemas.microsoft.com/office/powerpoint/2010/main" val="1349521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0648"/>
            <a:ext cx="8136904" cy="4585865"/>
          </a:xfrm>
          <a:prstGeom prst="rect">
            <a:avLst/>
          </a:prstGeom>
          <a:noFill/>
          <a:ln>
            <a:noFill/>
          </a:ln>
        </p:spPr>
      </p:pic>
      <p:sp>
        <p:nvSpPr>
          <p:cNvPr id="3" name="2 CuadroTexto"/>
          <p:cNvSpPr txBox="1"/>
          <p:nvPr/>
        </p:nvSpPr>
        <p:spPr>
          <a:xfrm>
            <a:off x="0" y="4797152"/>
            <a:ext cx="9144000" cy="2308324"/>
          </a:xfrm>
          <a:prstGeom prst="rect">
            <a:avLst/>
          </a:prstGeom>
          <a:noFill/>
        </p:spPr>
        <p:txBody>
          <a:bodyPr wrap="square" rtlCol="0">
            <a:spAutoFit/>
          </a:bodyPr>
          <a:lstStyle/>
          <a:p>
            <a:pPr algn="just"/>
            <a:r>
              <a:rPr lang="es-EC" dirty="0"/>
              <a:t>Para desarrollar la motricidad fina se debe trabajar en el 25% de los docentes siempre trabajan el desarrollo de los músculos finos de los dedos de la mano como el dominio de la coordinación óculo-manual pero el 8% de los docentes trabajan muy poco la madurez de los músculos y huesos </a:t>
            </a:r>
            <a:r>
              <a:rPr lang="es-EC" dirty="0" smtClean="0"/>
              <a:t>del pie importante para el equilibrio.</a:t>
            </a:r>
            <a:endParaRPr lang="es-ES" dirty="0"/>
          </a:p>
          <a:p>
            <a:pPr algn="just"/>
            <a:r>
              <a:rPr lang="es-EC" dirty="0"/>
              <a:t>La mayoría de niños desarrollan los músculos finos de los dedos de la mano como el dominio de la coordinación óculo-manual; sin embargo, se puede verificar que el docente confunde motricidad fina con psicomotricidad.</a:t>
            </a:r>
            <a:endParaRPr lang="es-ES" dirty="0"/>
          </a:p>
          <a:p>
            <a:endParaRPr lang="es-ES" dirty="0"/>
          </a:p>
        </p:txBody>
      </p:sp>
    </p:spTree>
    <p:extLst>
      <p:ext uri="{BB962C8B-B14F-4D97-AF65-F5344CB8AC3E}">
        <p14:creationId xmlns:p14="http://schemas.microsoft.com/office/powerpoint/2010/main" val="3207076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41835" y="160337"/>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ctrTitle"/>
          </p:nvPr>
        </p:nvSpPr>
        <p:spPr>
          <a:xfrm>
            <a:off x="685800" y="1628800"/>
            <a:ext cx="7772400" cy="1470025"/>
          </a:xfrm>
        </p:spPr>
        <p:txBody>
          <a:bodyPr>
            <a:normAutofit/>
          </a:bodyPr>
          <a:lstStyle/>
          <a:p>
            <a:r>
              <a:rPr lang="es-ES" sz="3600" b="1" dirty="0" smtClean="0">
                <a:solidFill>
                  <a:srgbClr val="C00000"/>
                </a:solidFill>
                <a:effectLst>
                  <a:outerShdw blurRad="38100" dist="38100" dir="2700000" algn="tl">
                    <a:srgbClr val="000000">
                      <a:alpha val="43137"/>
                    </a:srgbClr>
                  </a:outerShdw>
                </a:effectLst>
              </a:rPr>
              <a:t>CAPÍTULO V</a:t>
            </a:r>
            <a:endParaRPr lang="es-ES" sz="3600" b="1" dirty="0">
              <a:solidFill>
                <a:srgbClr val="C00000"/>
              </a:solidFill>
              <a:effectLst>
                <a:outerShdw blurRad="38100" dist="38100" dir="2700000" algn="tl">
                  <a:srgbClr val="000000">
                    <a:alpha val="43137"/>
                  </a:srgbClr>
                </a:outerShdw>
              </a:effectLst>
            </a:endParaRPr>
          </a:p>
        </p:txBody>
      </p:sp>
      <p:sp>
        <p:nvSpPr>
          <p:cNvPr id="2" name="1 Subtítulo"/>
          <p:cNvSpPr>
            <a:spLocks noGrp="1"/>
          </p:cNvSpPr>
          <p:nvPr>
            <p:ph type="subTitle" idx="1"/>
          </p:nvPr>
        </p:nvSpPr>
        <p:spPr>
          <a:xfrm>
            <a:off x="251520" y="3501008"/>
            <a:ext cx="4824536" cy="1852191"/>
          </a:xfrm>
        </p:spPr>
        <p:txBody>
          <a:bodyPr>
            <a:noAutofit/>
          </a:bodyPr>
          <a:lstStyle/>
          <a:p>
            <a:r>
              <a:rPr lang="es-ES" sz="4000" b="1" dirty="0" smtClean="0">
                <a:solidFill>
                  <a:srgbClr val="C00000"/>
                </a:solidFill>
                <a:effectLst>
                  <a:outerShdw blurRad="38100" dist="38100" dir="2700000" algn="tl">
                    <a:srgbClr val="000000">
                      <a:alpha val="43137"/>
                    </a:srgbClr>
                  </a:outerShdw>
                </a:effectLst>
              </a:rPr>
              <a:t>CONCLUSIONES </a:t>
            </a:r>
          </a:p>
          <a:p>
            <a:r>
              <a:rPr lang="es-ES" sz="4000" b="1" dirty="0" smtClean="0">
                <a:solidFill>
                  <a:srgbClr val="C00000"/>
                </a:solidFill>
                <a:effectLst>
                  <a:outerShdw blurRad="38100" dist="38100" dir="2700000" algn="tl">
                    <a:srgbClr val="000000">
                      <a:alpha val="43137"/>
                    </a:srgbClr>
                  </a:outerShdw>
                </a:effectLst>
              </a:rPr>
              <a:t>Y </a:t>
            </a:r>
          </a:p>
          <a:p>
            <a:r>
              <a:rPr lang="es-ES" sz="4000" b="1" dirty="0" smtClean="0">
                <a:solidFill>
                  <a:srgbClr val="C00000"/>
                </a:solidFill>
                <a:effectLst>
                  <a:outerShdw blurRad="38100" dist="38100" dir="2700000" algn="tl">
                    <a:srgbClr val="000000">
                      <a:alpha val="43137"/>
                    </a:srgbClr>
                  </a:outerShdw>
                </a:effectLst>
              </a:rPr>
              <a:t>RECOMENDACIONES</a:t>
            </a:r>
            <a:endParaRPr lang="es-ES" sz="4000" b="1" dirty="0">
              <a:solidFill>
                <a:srgbClr val="C00000"/>
              </a:solidFill>
              <a:effectLst>
                <a:outerShdw blurRad="38100" dist="38100" dir="2700000" algn="tl">
                  <a:srgbClr val="000000">
                    <a:alpha val="43137"/>
                  </a:srgbClr>
                </a:outerShdw>
              </a:effectLst>
            </a:endParaRPr>
          </a:p>
        </p:txBody>
      </p:sp>
      <p:sp>
        <p:nvSpPr>
          <p:cNvPr id="3"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8676"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780928"/>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54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8577" y="-13014"/>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475777" y="980728"/>
            <a:ext cx="8229600" cy="1143000"/>
          </a:xfrm>
        </p:spPr>
        <p:txBody>
          <a:bodyPr>
            <a:normAutofit/>
          </a:bodyPr>
          <a:lstStyle/>
          <a:p>
            <a:r>
              <a:rPr lang="es-ES" sz="3600" b="1" dirty="0" smtClean="0">
                <a:solidFill>
                  <a:srgbClr val="C00000"/>
                </a:solidFill>
                <a:effectLst>
                  <a:outerShdw blurRad="38100" dist="38100" dir="2700000" algn="tl">
                    <a:srgbClr val="000000">
                      <a:alpha val="43137"/>
                    </a:srgbClr>
                  </a:outerShdw>
                </a:effectLst>
              </a:rPr>
              <a:t>CONCLUSIONES</a:t>
            </a:r>
            <a:endParaRPr lang="es-ES" sz="3600" b="1" dirty="0">
              <a:solidFill>
                <a:srgbClr val="C00000"/>
              </a:solidFill>
              <a:effectLst>
                <a:outerShdw blurRad="38100" dist="38100" dir="2700000" algn="tl">
                  <a:srgbClr val="000000">
                    <a:alpha val="43137"/>
                  </a:srgbClr>
                </a:outerShdw>
              </a:effectLst>
            </a:endParaRPr>
          </a:p>
        </p:txBody>
      </p:sp>
      <p:sp>
        <p:nvSpPr>
          <p:cNvPr id="2" name="1 Marcador de contenido"/>
          <p:cNvSpPr>
            <a:spLocks noGrp="1"/>
          </p:cNvSpPr>
          <p:nvPr>
            <p:ph idx="1"/>
          </p:nvPr>
        </p:nvSpPr>
        <p:spPr>
          <a:xfrm>
            <a:off x="179512" y="1916832"/>
            <a:ext cx="8668224" cy="4525963"/>
          </a:xfrm>
        </p:spPr>
        <p:txBody>
          <a:bodyPr>
            <a:noAutofit/>
          </a:bodyPr>
          <a:lstStyle/>
          <a:p>
            <a:pPr algn="just"/>
            <a:r>
              <a:rPr lang="es-EC" sz="1800" dirty="0" smtClean="0"/>
              <a:t>La </a:t>
            </a:r>
            <a:r>
              <a:rPr lang="es-EC" sz="1800" dirty="0"/>
              <a:t>coordinación motriz fina tiene relación con el desarrollo del proceso de escritura en los niños y niñas de 4 a 5 años de la Unidad Educativa Fiscal “Raúl Andrade” de la ciudad de Quito, debido a que como se demuestra en los resultados obtenidos de la ficha de observación, la mayoría de niños realiza actividades de motricidad fina como troceado, manipulación de bolitas, entre otras y su desarrollo de escritura es evidente</a:t>
            </a:r>
            <a:r>
              <a:rPr lang="es-EC" sz="1800" dirty="0" smtClean="0"/>
              <a:t>.</a:t>
            </a:r>
          </a:p>
          <a:p>
            <a:pPr marL="0" indent="0" algn="just">
              <a:buNone/>
            </a:pPr>
            <a:endParaRPr lang="es-ES" sz="1800" dirty="0"/>
          </a:p>
          <a:p>
            <a:pPr algn="just"/>
            <a:r>
              <a:rPr lang="es-EC" sz="1800" dirty="0" smtClean="0"/>
              <a:t>El </a:t>
            </a:r>
            <a:r>
              <a:rPr lang="es-EC" sz="1800" dirty="0"/>
              <a:t>procedimiento metodológico para desarrollar la escritura en niños de 4 a 5 años de edad que se encontró en la institución evidencia un trabajo de motricidad fina a través de técnicas lúdicas, interactivas para motricidad fina y actividades como el troceado, el arrugado, entorchado, figuras con material reciclado.</a:t>
            </a:r>
            <a:endParaRPr lang="es-ES" sz="1800" dirty="0"/>
          </a:p>
          <a:p>
            <a:endParaRPr lang="es-ES" sz="1800" dirty="0"/>
          </a:p>
          <a:p>
            <a:r>
              <a:rPr lang="es-EC" sz="1800" dirty="0"/>
              <a:t>De los resultados obtenidos de la encuesta y ficha de observación aplicada en la instrucción, se evidencia que los conocimientos que tienen las maestras del centro educativo Unidad Educativa fiscal Raúl Andrade, sobre la coordinación motriz fina es adecuado y lo demuestra el desempeño de los niños al realizar las diferentes actividades relacionadas a la motricidad fina</a:t>
            </a:r>
            <a:r>
              <a:rPr lang="es-EC" sz="1800" dirty="0" smtClean="0"/>
              <a:t>.</a:t>
            </a:r>
            <a:endParaRPr lang="es-ES" sz="1800" dirty="0"/>
          </a:p>
        </p:txBody>
      </p:sp>
    </p:spTree>
    <p:extLst>
      <p:ext uri="{BB962C8B-B14F-4D97-AF65-F5344CB8AC3E}">
        <p14:creationId xmlns:p14="http://schemas.microsoft.com/office/powerpoint/2010/main" val="1559634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8577" y="160337"/>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475777" y="989856"/>
            <a:ext cx="8229600" cy="1143000"/>
          </a:xfrm>
        </p:spPr>
        <p:txBody>
          <a:bodyPr>
            <a:normAutofit/>
          </a:bodyPr>
          <a:lstStyle/>
          <a:p>
            <a:r>
              <a:rPr lang="es-ES" sz="3600" b="1" dirty="0" smtClean="0">
                <a:solidFill>
                  <a:srgbClr val="C00000"/>
                </a:solidFill>
                <a:effectLst>
                  <a:outerShdw blurRad="38100" dist="38100" dir="2700000" algn="tl">
                    <a:srgbClr val="000000">
                      <a:alpha val="43137"/>
                    </a:srgbClr>
                  </a:outerShdw>
                </a:effectLst>
              </a:rPr>
              <a:t>RECOMENDACIONES</a:t>
            </a:r>
            <a:endParaRPr lang="es-ES" sz="3600" b="1" dirty="0">
              <a:solidFill>
                <a:srgbClr val="C00000"/>
              </a:solidFill>
              <a:effectLst>
                <a:outerShdw blurRad="38100" dist="38100" dir="2700000" algn="tl">
                  <a:srgbClr val="000000">
                    <a:alpha val="43137"/>
                  </a:srgbClr>
                </a:outerShdw>
              </a:effectLst>
            </a:endParaRPr>
          </a:p>
        </p:txBody>
      </p:sp>
      <p:sp>
        <p:nvSpPr>
          <p:cNvPr id="2" name="1 Marcador de contenido"/>
          <p:cNvSpPr>
            <a:spLocks noGrp="1"/>
          </p:cNvSpPr>
          <p:nvPr>
            <p:ph idx="1"/>
          </p:nvPr>
        </p:nvSpPr>
        <p:spPr>
          <a:xfrm>
            <a:off x="457200" y="2060848"/>
            <a:ext cx="8229600" cy="4608512"/>
          </a:xfrm>
        </p:spPr>
        <p:txBody>
          <a:bodyPr>
            <a:normAutofit fontScale="55000" lnSpcReduction="20000"/>
          </a:bodyPr>
          <a:lstStyle/>
          <a:p>
            <a:pPr algn="just"/>
            <a:r>
              <a:rPr lang="es-EC" dirty="0" smtClean="0"/>
              <a:t>Para </a:t>
            </a:r>
            <a:r>
              <a:rPr lang="es-EC" dirty="0"/>
              <a:t>desarrollar la coordinación motriz fina y que exista un desarrollo del proceso de escritura en los niños y niñas adecuado a la edad de 4 a 5 años debe realizarse actividades como troceado, manipulación de bolitas, a fin de que madure y desarrolle sus músculos finos de la mano; así como actividades óculo-manuales</a:t>
            </a:r>
            <a:endParaRPr lang="es-ES" dirty="0"/>
          </a:p>
          <a:p>
            <a:pPr algn="just"/>
            <a:endParaRPr lang="es-ES" dirty="0"/>
          </a:p>
          <a:p>
            <a:pPr algn="just"/>
            <a:r>
              <a:rPr lang="es-EC" dirty="0"/>
              <a:t>Tomar en cuenta a los factores que intervienen en el desarrollo de la escritura de los niños de 4 a 5 años de edad para que no se realicen actividades sin técnica; además de proporcionar una guía a sus padres para que el ambiente sea armónico y se pueda dar el proceso de desarrollo de la escritura sin ningún problema y evitar dificultades de aprendizaje</a:t>
            </a:r>
            <a:r>
              <a:rPr lang="es-EC" dirty="0" smtClean="0"/>
              <a:t>.</a:t>
            </a:r>
          </a:p>
          <a:p>
            <a:pPr marL="0" indent="0" algn="just">
              <a:buNone/>
            </a:pPr>
            <a:endParaRPr lang="es-ES" dirty="0"/>
          </a:p>
          <a:p>
            <a:pPr algn="just"/>
            <a:r>
              <a:rPr lang="es-EC" dirty="0" smtClean="0"/>
              <a:t>Es </a:t>
            </a:r>
            <a:r>
              <a:rPr lang="es-EC" dirty="0"/>
              <a:t>necesario que a los docentes que trabajan con niños se les proporcione constantemente capacitación en actividades variadas para desarrollo de la motricidad ligada al desarrollo de la escritura a fin de que no sean repetitivas las actividades dentro del aula.</a:t>
            </a:r>
            <a:endParaRPr lang="es-ES" dirty="0"/>
          </a:p>
          <a:p>
            <a:pPr algn="just"/>
            <a:endParaRPr lang="es-ES" dirty="0"/>
          </a:p>
          <a:p>
            <a:pPr algn="just"/>
            <a:r>
              <a:rPr lang="es-EC" dirty="0"/>
              <a:t>Sin embargo de que las maestros tienen un conocimiento adecuado sobre motricidad fina, se recomienda que se tecnifique en técnicas de desarrollo de la motricidad fina y de desarrollo de escritura innovadoras.</a:t>
            </a:r>
            <a:endParaRPr lang="es-ES" dirty="0"/>
          </a:p>
          <a:p>
            <a:endParaRPr lang="es-ES" dirty="0"/>
          </a:p>
          <a:p>
            <a:endParaRPr lang="es-ES" dirty="0"/>
          </a:p>
        </p:txBody>
      </p:sp>
    </p:spTree>
    <p:extLst>
      <p:ext uri="{BB962C8B-B14F-4D97-AF65-F5344CB8AC3E}">
        <p14:creationId xmlns:p14="http://schemas.microsoft.com/office/powerpoint/2010/main" val="325625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ctrTitle"/>
          </p:nvPr>
        </p:nvSpPr>
        <p:spPr>
          <a:xfrm>
            <a:off x="685800" y="980728"/>
            <a:ext cx="7772400" cy="1470025"/>
          </a:xfrm>
        </p:spPr>
        <p:txBody>
          <a:bodyPr>
            <a:normAutofit/>
          </a:bodyPr>
          <a:lstStyle/>
          <a:p>
            <a:r>
              <a:rPr lang="es-EC" b="1" dirty="0">
                <a:solidFill>
                  <a:srgbClr val="C00000"/>
                </a:solidFill>
                <a:effectLst>
                  <a:outerShdw blurRad="38100" dist="38100" dir="2700000" algn="tl">
                    <a:srgbClr val="000000">
                      <a:alpha val="43137"/>
                    </a:srgbClr>
                  </a:outerShdw>
                </a:effectLst>
              </a:rPr>
              <a:t>FORMULACIÓN DEL PROBLEMA</a:t>
            </a:r>
            <a:endParaRPr lang="es-ES" b="1" dirty="0">
              <a:solidFill>
                <a:srgbClr val="C00000"/>
              </a:solidFill>
              <a:effectLst>
                <a:outerShdw blurRad="38100" dist="38100" dir="2700000" algn="tl">
                  <a:srgbClr val="000000">
                    <a:alpha val="43137"/>
                  </a:srgbClr>
                </a:outerShdw>
              </a:effectLst>
            </a:endParaRPr>
          </a:p>
        </p:txBody>
      </p:sp>
      <p:sp>
        <p:nvSpPr>
          <p:cNvPr id="7" name="6 Marcador de contenido"/>
          <p:cNvSpPr>
            <a:spLocks noGrp="1"/>
          </p:cNvSpPr>
          <p:nvPr>
            <p:ph type="subTitle" idx="1"/>
          </p:nvPr>
        </p:nvSpPr>
        <p:spPr>
          <a:xfrm>
            <a:off x="35496" y="2564904"/>
            <a:ext cx="5544616" cy="1993776"/>
          </a:xfrm>
        </p:spPr>
        <p:txBody>
          <a:bodyPr>
            <a:noAutofit/>
          </a:bodyPr>
          <a:lstStyle/>
          <a:p>
            <a:r>
              <a:rPr lang="es-EC" dirty="0"/>
              <a:t> </a:t>
            </a:r>
            <a:r>
              <a:rPr lang="es-EC" b="1" dirty="0" smtClean="0">
                <a:solidFill>
                  <a:schemeClr val="tx1"/>
                </a:solidFill>
              </a:rPr>
              <a:t>¿</a:t>
            </a:r>
            <a:r>
              <a:rPr lang="es-EC" dirty="0">
                <a:solidFill>
                  <a:schemeClr val="tx1"/>
                </a:solidFill>
              </a:rPr>
              <a:t>De qué manera la coordinación motriz fina permite el desarrollo de la escritura en los niños de 4-5 años, de la Unidad Educativa Fiscal “Raúl Andrade”, de la Ciudad de Quito, durante el periodo 2017- 2018? </a:t>
            </a:r>
            <a:endParaRPr lang="es-ES" dirty="0">
              <a:solidFill>
                <a:schemeClr val="tx1"/>
              </a:solidFill>
            </a:endParaRPr>
          </a:p>
          <a:p>
            <a:r>
              <a:rPr lang="es-EC" dirty="0"/>
              <a:t> </a:t>
            </a:r>
            <a:endParaRPr lang="es-ES"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814079"/>
            <a:ext cx="3240360" cy="3495241"/>
          </a:xfrm>
          <a:prstGeom prst="rect">
            <a:avLst/>
          </a:prstGeom>
        </p:spPr>
      </p:pic>
    </p:spTree>
    <p:extLst>
      <p:ext uri="{BB962C8B-B14F-4D97-AF65-F5344CB8AC3E}">
        <p14:creationId xmlns:p14="http://schemas.microsoft.com/office/powerpoint/2010/main" val="3020879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title"/>
          </p:nvPr>
        </p:nvSpPr>
        <p:spPr>
          <a:xfrm>
            <a:off x="457200" y="980728"/>
            <a:ext cx="8229600" cy="1143000"/>
          </a:xfrm>
        </p:spPr>
        <p:txBody>
          <a:bodyPr>
            <a:normAutofit/>
          </a:bodyPr>
          <a:lstStyle/>
          <a:p>
            <a:r>
              <a:rPr lang="es-EC" b="1" dirty="0">
                <a:solidFill>
                  <a:srgbClr val="C00000"/>
                </a:solidFill>
                <a:effectLst>
                  <a:outerShdw blurRad="38100" dist="38100" dir="2700000" algn="tl">
                    <a:srgbClr val="000000">
                      <a:alpha val="43137"/>
                    </a:srgbClr>
                  </a:outerShdw>
                </a:effectLst>
              </a:rPr>
              <a:t>PREGUNTAS DE INVESTIGACIÓN</a:t>
            </a:r>
            <a:endParaRPr lang="es-ES" b="1" dirty="0">
              <a:solidFill>
                <a:srgbClr val="C00000"/>
              </a:solidFill>
              <a:effectLst>
                <a:outerShdw blurRad="38100" dist="38100" dir="2700000" algn="tl">
                  <a:srgbClr val="000000">
                    <a:alpha val="43137"/>
                  </a:srgbClr>
                </a:outerShdw>
              </a:effectLst>
            </a:endParaRPr>
          </a:p>
        </p:txBody>
      </p:sp>
      <p:sp>
        <p:nvSpPr>
          <p:cNvPr id="7" name="6 Marcador de contenido"/>
          <p:cNvSpPr>
            <a:spLocks noGrp="1"/>
          </p:cNvSpPr>
          <p:nvPr>
            <p:ph idx="1"/>
          </p:nvPr>
        </p:nvSpPr>
        <p:spPr>
          <a:xfrm>
            <a:off x="457200" y="2004864"/>
            <a:ext cx="8507288" cy="4320480"/>
          </a:xfrm>
        </p:spPr>
        <p:txBody>
          <a:bodyPr>
            <a:noAutofit/>
          </a:bodyPr>
          <a:lstStyle/>
          <a:p>
            <a:pPr algn="just">
              <a:tabLst>
                <a:tab pos="6370638" algn="l"/>
              </a:tabLst>
            </a:pPr>
            <a:r>
              <a:rPr lang="es-EC" sz="2800" dirty="0" smtClean="0"/>
              <a:t>¿</a:t>
            </a:r>
            <a:r>
              <a:rPr lang="es-EC" sz="2800" dirty="0"/>
              <a:t>Cuáles son los factores que intervienen en el desarrollo de la escritura de los niños de 4 a 5 años de edad</a:t>
            </a:r>
            <a:r>
              <a:rPr lang="es-EC" sz="2800" dirty="0" smtClean="0"/>
              <a:t>?</a:t>
            </a:r>
          </a:p>
          <a:p>
            <a:pPr marL="0" indent="0" algn="just">
              <a:buNone/>
              <a:tabLst>
                <a:tab pos="6370638" algn="l"/>
              </a:tabLst>
            </a:pPr>
            <a:endParaRPr lang="es-ES" sz="2800" dirty="0"/>
          </a:p>
          <a:p>
            <a:pPr algn="just"/>
            <a:r>
              <a:rPr lang="es-EC" sz="2800" dirty="0" smtClean="0"/>
              <a:t>¿</a:t>
            </a:r>
            <a:r>
              <a:rPr lang="es-EC" sz="2800" dirty="0"/>
              <a:t>Cuál es el procedimiento metodológico para desarrollar la escritura en niños de 4 a 5 años de edad</a:t>
            </a:r>
            <a:r>
              <a:rPr lang="es-EC" sz="2800" dirty="0" smtClean="0"/>
              <a:t>?</a:t>
            </a:r>
          </a:p>
          <a:p>
            <a:pPr marL="0" indent="0" algn="just">
              <a:buNone/>
            </a:pPr>
            <a:r>
              <a:rPr lang="es-EC" sz="2800" dirty="0" smtClean="0"/>
              <a:t> </a:t>
            </a:r>
            <a:endParaRPr lang="es-ES" sz="2800" dirty="0"/>
          </a:p>
          <a:p>
            <a:pPr algn="just"/>
            <a:r>
              <a:rPr lang="es-EC" sz="2800" dirty="0" smtClean="0"/>
              <a:t>¿</a:t>
            </a:r>
            <a:r>
              <a:rPr lang="es-EC" sz="2800" dirty="0"/>
              <a:t>Qué conocimientos tienen las maestras sobre la coordinación motriz fina</a:t>
            </a:r>
            <a:r>
              <a:rPr lang="es-EC" sz="2800" dirty="0" smtClean="0"/>
              <a:t>?</a:t>
            </a:r>
            <a:endParaRPr lang="es-ES" sz="2800" dirty="0"/>
          </a:p>
        </p:txBody>
      </p:sp>
    </p:spTree>
    <p:extLst>
      <p:ext uri="{BB962C8B-B14F-4D97-AF65-F5344CB8AC3E}">
        <p14:creationId xmlns:p14="http://schemas.microsoft.com/office/powerpoint/2010/main" val="355673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ctrTitle"/>
          </p:nvPr>
        </p:nvSpPr>
        <p:spPr>
          <a:xfrm>
            <a:off x="685800" y="1196752"/>
            <a:ext cx="7772400" cy="1470025"/>
          </a:xfrm>
        </p:spPr>
        <p:txBody>
          <a:bodyPr>
            <a:normAutofit/>
          </a:bodyPr>
          <a:lstStyle/>
          <a:p>
            <a:r>
              <a:rPr lang="es-EC" b="1" dirty="0">
                <a:solidFill>
                  <a:srgbClr val="C00000"/>
                </a:solidFill>
                <a:effectLst>
                  <a:outerShdw blurRad="38100" dist="38100" dir="2700000" algn="tl">
                    <a:srgbClr val="000000">
                      <a:alpha val="43137"/>
                    </a:srgbClr>
                  </a:outerShdw>
                </a:effectLst>
              </a:rPr>
              <a:t>OBJETIVO GENERAL:</a:t>
            </a:r>
            <a:endParaRPr lang="es-ES" dirty="0">
              <a:solidFill>
                <a:srgbClr val="C00000"/>
              </a:solidFill>
              <a:effectLst>
                <a:outerShdw blurRad="38100" dist="38100" dir="2700000" algn="tl">
                  <a:srgbClr val="000000">
                    <a:alpha val="43137"/>
                  </a:srgbClr>
                </a:outerShdw>
              </a:effectLst>
            </a:endParaRPr>
          </a:p>
        </p:txBody>
      </p:sp>
      <p:sp>
        <p:nvSpPr>
          <p:cNvPr id="7" name="6 Marcador de contenido"/>
          <p:cNvSpPr>
            <a:spLocks noGrp="1"/>
          </p:cNvSpPr>
          <p:nvPr>
            <p:ph type="subTitle" idx="1"/>
          </p:nvPr>
        </p:nvSpPr>
        <p:spPr>
          <a:xfrm>
            <a:off x="1043608" y="2708920"/>
            <a:ext cx="6976864" cy="1464568"/>
          </a:xfrm>
        </p:spPr>
        <p:txBody>
          <a:bodyPr>
            <a:noAutofit/>
          </a:bodyPr>
          <a:lstStyle/>
          <a:p>
            <a:r>
              <a:rPr lang="es-EC" sz="2800" dirty="0"/>
              <a:t> </a:t>
            </a:r>
            <a:r>
              <a:rPr lang="es-EC" sz="2800" dirty="0" smtClean="0">
                <a:solidFill>
                  <a:schemeClr val="tx1"/>
                </a:solidFill>
              </a:rPr>
              <a:t>Analizar </a:t>
            </a:r>
            <a:r>
              <a:rPr lang="es-EC" sz="2800" dirty="0">
                <a:solidFill>
                  <a:schemeClr val="tx1"/>
                </a:solidFill>
              </a:rPr>
              <a:t>de qué manera la coordinación motriz fina tiene relación con el desarrollo del proceso de escritura en los niños y niñas de 4 a 5 años de la Unidad Educativa Fiscal “Raúl Andrade” de la ciudad de Quito, mediante un estudio </a:t>
            </a:r>
            <a:r>
              <a:rPr lang="es-EC" sz="2800" dirty="0" smtClean="0">
                <a:solidFill>
                  <a:schemeClr val="tx1"/>
                </a:solidFill>
              </a:rPr>
              <a:t>descriptivo.</a:t>
            </a:r>
            <a:endParaRPr lang="es-ES" sz="2800" dirty="0">
              <a:solidFill>
                <a:schemeClr val="tx1"/>
              </a:solidFill>
            </a:endParaRPr>
          </a:p>
        </p:txBody>
      </p:sp>
    </p:spTree>
    <p:extLst>
      <p:ext uri="{BB962C8B-B14F-4D97-AF65-F5344CB8AC3E}">
        <p14:creationId xmlns:p14="http://schemas.microsoft.com/office/powerpoint/2010/main" val="3329572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title"/>
          </p:nvPr>
        </p:nvSpPr>
        <p:spPr>
          <a:xfrm>
            <a:off x="457200" y="917848"/>
            <a:ext cx="8229600" cy="1143000"/>
          </a:xfrm>
        </p:spPr>
        <p:txBody>
          <a:bodyPr>
            <a:normAutofit/>
          </a:bodyPr>
          <a:lstStyle/>
          <a:p>
            <a:r>
              <a:rPr lang="es-EC" b="1" dirty="0">
                <a:solidFill>
                  <a:srgbClr val="C00000"/>
                </a:solidFill>
                <a:effectLst>
                  <a:outerShdw blurRad="38100" dist="38100" dir="2700000" algn="tl">
                    <a:srgbClr val="000000">
                      <a:alpha val="43137"/>
                    </a:srgbClr>
                  </a:outerShdw>
                </a:effectLst>
              </a:rPr>
              <a:t>OBJETIVOS ESPECÍFICOS</a:t>
            </a:r>
            <a:r>
              <a:rPr lang="es-EC" b="1" dirty="0" smtClean="0">
                <a:solidFill>
                  <a:srgbClr val="C00000"/>
                </a:solidFill>
                <a:effectLst>
                  <a:outerShdw blurRad="38100" dist="38100" dir="2700000" algn="tl">
                    <a:srgbClr val="000000">
                      <a:alpha val="43137"/>
                    </a:srgbClr>
                  </a:outerShdw>
                </a:effectLst>
              </a:rPr>
              <a:t>:</a:t>
            </a:r>
            <a:endParaRPr lang="es-ES" dirty="0">
              <a:solidFill>
                <a:srgbClr val="C00000"/>
              </a:solidFill>
              <a:effectLst>
                <a:outerShdw blurRad="38100" dist="38100" dir="2700000" algn="tl">
                  <a:srgbClr val="000000">
                    <a:alpha val="43137"/>
                  </a:srgbClr>
                </a:outerShdw>
              </a:effectLst>
            </a:endParaRPr>
          </a:p>
        </p:txBody>
      </p:sp>
      <p:sp>
        <p:nvSpPr>
          <p:cNvPr id="7" name="6 Marcador de contenido"/>
          <p:cNvSpPr>
            <a:spLocks noGrp="1"/>
          </p:cNvSpPr>
          <p:nvPr>
            <p:ph idx="1"/>
          </p:nvPr>
        </p:nvSpPr>
        <p:spPr>
          <a:xfrm>
            <a:off x="457200" y="1916832"/>
            <a:ext cx="8507288" cy="4752528"/>
          </a:xfrm>
        </p:spPr>
        <p:txBody>
          <a:bodyPr>
            <a:noAutofit/>
          </a:bodyPr>
          <a:lstStyle/>
          <a:p>
            <a:pPr lvl="0" algn="just"/>
            <a:r>
              <a:rPr lang="es-EC" sz="2800" dirty="0" smtClean="0"/>
              <a:t>Identificar </a:t>
            </a:r>
            <a:r>
              <a:rPr lang="es-EC" sz="2800" dirty="0"/>
              <a:t>los factores que intervienen en el desarrollo de la escritura de los niños de 4 a 5 años de edad</a:t>
            </a:r>
            <a:r>
              <a:rPr lang="es-EC" sz="2800" dirty="0" smtClean="0"/>
              <a:t>.</a:t>
            </a:r>
          </a:p>
          <a:p>
            <a:pPr marL="0" lvl="0" indent="0" algn="just">
              <a:buNone/>
            </a:pPr>
            <a:endParaRPr lang="es-ES" sz="2800" dirty="0"/>
          </a:p>
          <a:p>
            <a:pPr lvl="0" algn="just"/>
            <a:r>
              <a:rPr lang="es-EC" sz="2800" dirty="0"/>
              <a:t>Describir el procedimiento metodológico para desarrollar la escritura en niños de 4 a 5 años de edad</a:t>
            </a:r>
            <a:r>
              <a:rPr lang="es-EC" sz="2800" dirty="0" smtClean="0"/>
              <a:t>.</a:t>
            </a:r>
          </a:p>
          <a:p>
            <a:pPr marL="0" lvl="0" indent="0" algn="just">
              <a:buNone/>
            </a:pPr>
            <a:endParaRPr lang="es-ES" sz="2800" dirty="0"/>
          </a:p>
          <a:p>
            <a:pPr lvl="0" algn="just"/>
            <a:r>
              <a:rPr lang="es-EC" sz="2800" dirty="0"/>
              <a:t>Precisar los conocimientos que tienen las maestras de la Unidad Educativa Fiscal “Raúl Andrade” sobre la coordinación motriz fina</a:t>
            </a:r>
            <a:endParaRPr lang="es-ES" sz="2800" dirty="0"/>
          </a:p>
        </p:txBody>
      </p:sp>
    </p:spTree>
    <p:extLst>
      <p:ext uri="{BB962C8B-B14F-4D97-AF65-F5344CB8AC3E}">
        <p14:creationId xmlns:p14="http://schemas.microsoft.com/office/powerpoint/2010/main" val="1902621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funciones cerebrales gif animad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363" y="1016856"/>
            <a:ext cx="2448271" cy="2557895"/>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872016" y="1984772"/>
            <a:ext cx="5948456" cy="1015663"/>
          </a:xfrm>
          <a:prstGeom prst="rect">
            <a:avLst/>
          </a:prstGeom>
          <a:noFill/>
        </p:spPr>
        <p:txBody>
          <a:bodyPr wrap="square" rtlCol="0">
            <a:spAutoFit/>
          </a:bodyPr>
          <a:lstStyle/>
          <a:p>
            <a:pPr marL="342900" indent="-342900">
              <a:buFont typeface="Arial" panose="020B0604020202020204" pitchFamily="34" charset="0"/>
              <a:buChar char="•"/>
            </a:pPr>
            <a:r>
              <a:rPr lang="es-EC" sz="2000" dirty="0" smtClean="0"/>
              <a:t>El </a:t>
            </a:r>
            <a:r>
              <a:rPr lang="es-EC" sz="2000" dirty="0"/>
              <a:t>desarrollo de la escritura depende también el desarrollo cognitivo, afectivo y motriz en general. </a:t>
            </a:r>
            <a:endParaRPr lang="es-ES" sz="2000" dirty="0"/>
          </a:p>
          <a:p>
            <a:r>
              <a:rPr lang="es-EC" sz="2000" dirty="0"/>
              <a:t> </a:t>
            </a:r>
            <a:endParaRPr lang="es-ES" sz="2000" dirty="0"/>
          </a:p>
        </p:txBody>
      </p:sp>
      <p:sp>
        <p:nvSpPr>
          <p:cNvPr id="11" name="10 Título"/>
          <p:cNvSpPr>
            <a:spLocks noGrp="1"/>
          </p:cNvSpPr>
          <p:nvPr>
            <p:ph type="title"/>
          </p:nvPr>
        </p:nvSpPr>
        <p:spPr>
          <a:xfrm>
            <a:off x="4021595" y="850702"/>
            <a:ext cx="5086909" cy="1143000"/>
          </a:xfrm>
        </p:spPr>
        <p:txBody>
          <a:bodyPr/>
          <a:lstStyle/>
          <a:p>
            <a:r>
              <a:rPr lang="es-ES" b="1" dirty="0" smtClean="0">
                <a:solidFill>
                  <a:srgbClr val="C00000"/>
                </a:solidFill>
                <a:effectLst>
                  <a:outerShdw blurRad="38100" dist="38100" dir="2700000" algn="tl">
                    <a:srgbClr val="000000">
                      <a:alpha val="43137"/>
                    </a:srgbClr>
                  </a:outerShdw>
                </a:effectLst>
              </a:rPr>
              <a:t>JUSTIFICACIÓN</a:t>
            </a:r>
            <a:endParaRPr lang="es-ES" b="1" dirty="0">
              <a:solidFill>
                <a:srgbClr val="C00000"/>
              </a:solidFill>
              <a:effectLst>
                <a:outerShdw blurRad="38100" dist="38100" dir="2700000" algn="tl">
                  <a:srgbClr val="000000">
                    <a:alpha val="43137"/>
                  </a:srgbClr>
                </a:outerShdw>
              </a:effectLst>
            </a:endParaRPr>
          </a:p>
        </p:txBody>
      </p:sp>
      <p:sp>
        <p:nvSpPr>
          <p:cNvPr id="12" name="11 CuadroTexto"/>
          <p:cNvSpPr txBox="1"/>
          <p:nvPr/>
        </p:nvSpPr>
        <p:spPr>
          <a:xfrm>
            <a:off x="68078" y="3496061"/>
            <a:ext cx="5400599" cy="2246769"/>
          </a:xfrm>
          <a:prstGeom prst="rect">
            <a:avLst/>
          </a:prstGeom>
          <a:noFill/>
        </p:spPr>
        <p:txBody>
          <a:bodyPr wrap="square" rtlCol="0">
            <a:spAutoFit/>
          </a:bodyPr>
          <a:lstStyle/>
          <a:p>
            <a:pPr marL="342900" indent="-342900" algn="just">
              <a:buFont typeface="Arial" panose="020B0604020202020204" pitchFamily="34" charset="0"/>
              <a:buChar char="•"/>
            </a:pPr>
            <a:r>
              <a:rPr lang="es-EC" sz="2000" dirty="0"/>
              <a:t>Los beneficiarios son directamente los niños y niñas de 4 a 5 años de edad </a:t>
            </a:r>
            <a:r>
              <a:rPr lang="es-EC" sz="2000" dirty="0" smtClean="0"/>
              <a:t>; y,  los </a:t>
            </a:r>
            <a:r>
              <a:rPr lang="es-EC" sz="2000" dirty="0"/>
              <a:t>maestros quienes </a:t>
            </a:r>
            <a:r>
              <a:rPr lang="es-EC" sz="2000" dirty="0" smtClean="0"/>
              <a:t>trabajan la </a:t>
            </a:r>
            <a:r>
              <a:rPr lang="es-EC" sz="2000" dirty="0"/>
              <a:t>motricidad fina </a:t>
            </a:r>
            <a:r>
              <a:rPr lang="es-EC" sz="2000" dirty="0" smtClean="0"/>
              <a:t>para el </a:t>
            </a:r>
            <a:r>
              <a:rPr lang="es-EC" sz="2000" dirty="0"/>
              <a:t>proceso de </a:t>
            </a:r>
            <a:r>
              <a:rPr lang="es-EC" sz="2000" dirty="0" smtClean="0"/>
              <a:t>escritura, alineándose </a:t>
            </a:r>
            <a:r>
              <a:rPr lang="es-EC" sz="2000" dirty="0"/>
              <a:t>al Plan del Buen Vivir, </a:t>
            </a:r>
            <a:r>
              <a:rPr lang="es-EC" sz="2000" dirty="0" smtClean="0"/>
              <a:t>del </a:t>
            </a:r>
            <a:r>
              <a:rPr lang="es-EC" sz="2000" dirty="0"/>
              <a:t>Currículo de Educación Inicial del </a:t>
            </a:r>
            <a:r>
              <a:rPr lang="es-EC" sz="2000" dirty="0" smtClean="0"/>
              <a:t>2017 y el actual en correspondencia con el Plan Toda </a:t>
            </a:r>
            <a:r>
              <a:rPr lang="es-EC" sz="2000" dirty="0"/>
              <a:t>U</a:t>
            </a:r>
            <a:r>
              <a:rPr lang="es-EC" sz="2000" dirty="0" smtClean="0"/>
              <a:t>na Vida</a:t>
            </a:r>
            <a:endParaRPr lang="es-ES" sz="2000" dirty="0"/>
          </a:p>
        </p:txBody>
      </p:sp>
      <p:pic>
        <p:nvPicPr>
          <p:cNvPr id="2050" name="Picture 2" descr="Resultado de imagen para niÃ±o escribiendo gif animad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36754" y="4068250"/>
            <a:ext cx="371475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2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211"/>
          <a:stretch/>
        </p:blipFill>
        <p:spPr bwMode="auto">
          <a:xfrm>
            <a:off x="1" y="0"/>
            <a:ext cx="9144000" cy="6871014"/>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a:spLocks noGrp="1"/>
          </p:cNvSpPr>
          <p:nvPr>
            <p:ph type="ctrTitle"/>
          </p:nvPr>
        </p:nvSpPr>
        <p:spPr>
          <a:xfrm>
            <a:off x="685800" y="2420888"/>
            <a:ext cx="7772400" cy="1470025"/>
          </a:xfrm>
        </p:spPr>
        <p:txBody>
          <a:bodyPr>
            <a:normAutofit/>
          </a:bodyPr>
          <a:lstStyle/>
          <a:p>
            <a:r>
              <a:rPr lang="es-EC" dirty="0">
                <a:solidFill>
                  <a:srgbClr val="C00000"/>
                </a:solidFill>
                <a:effectLst>
                  <a:outerShdw blurRad="38100" dist="38100" dir="2700000" algn="tl">
                    <a:srgbClr val="000000">
                      <a:alpha val="43137"/>
                    </a:srgbClr>
                  </a:outerShdw>
                </a:effectLst>
              </a:rPr>
              <a:t>CAPÍTULO </a:t>
            </a:r>
            <a:r>
              <a:rPr lang="es-EC" dirty="0" smtClean="0">
                <a:solidFill>
                  <a:srgbClr val="C00000"/>
                </a:solidFill>
                <a:effectLst>
                  <a:outerShdw blurRad="38100" dist="38100" dir="2700000" algn="tl">
                    <a:srgbClr val="000000">
                      <a:alpha val="43137"/>
                    </a:srgbClr>
                  </a:outerShdw>
                </a:effectLst>
              </a:rPr>
              <a:t>II</a:t>
            </a:r>
            <a:r>
              <a:rPr lang="es-ES" dirty="0">
                <a:solidFill>
                  <a:srgbClr val="C00000"/>
                </a:solidFill>
                <a:effectLst>
                  <a:outerShdw blurRad="38100" dist="38100" dir="2700000" algn="tl">
                    <a:srgbClr val="000000">
                      <a:alpha val="43137"/>
                    </a:srgbClr>
                  </a:outerShdw>
                </a:effectLst>
              </a:rPr>
              <a:t/>
            </a:r>
            <a:br>
              <a:rPr lang="es-ES" dirty="0">
                <a:solidFill>
                  <a:srgbClr val="C00000"/>
                </a:solidFill>
                <a:effectLst>
                  <a:outerShdw blurRad="38100" dist="38100" dir="2700000" algn="tl">
                    <a:srgbClr val="000000">
                      <a:alpha val="43137"/>
                    </a:srgbClr>
                  </a:outerShdw>
                </a:effectLst>
              </a:rPr>
            </a:br>
            <a:endParaRPr lang="es-ES" dirty="0">
              <a:solidFill>
                <a:srgbClr val="C00000"/>
              </a:solidFill>
              <a:effectLst>
                <a:outerShdw blurRad="38100" dist="38100" dir="2700000" algn="tl">
                  <a:srgbClr val="000000">
                    <a:alpha val="43137"/>
                  </a:srgbClr>
                </a:outerShdw>
              </a:effectLst>
            </a:endParaRPr>
          </a:p>
        </p:txBody>
      </p:sp>
      <p:sp>
        <p:nvSpPr>
          <p:cNvPr id="8" name="7 Subtítulo"/>
          <p:cNvSpPr>
            <a:spLocks noGrp="1"/>
          </p:cNvSpPr>
          <p:nvPr>
            <p:ph type="subTitle" idx="1"/>
          </p:nvPr>
        </p:nvSpPr>
        <p:spPr>
          <a:xfrm>
            <a:off x="1371600" y="3573016"/>
            <a:ext cx="6400800" cy="764505"/>
          </a:xfrm>
        </p:spPr>
        <p:txBody>
          <a:bodyPr>
            <a:noAutofit/>
          </a:bodyPr>
          <a:lstStyle/>
          <a:p>
            <a:r>
              <a:rPr lang="es-EC" sz="4800" b="1" dirty="0" smtClean="0">
                <a:solidFill>
                  <a:srgbClr val="394D2D"/>
                </a:solidFill>
                <a:effectLst>
                  <a:outerShdw blurRad="38100" dist="38100" dir="2700000" algn="tl">
                    <a:srgbClr val="000000">
                      <a:alpha val="43137"/>
                    </a:srgbClr>
                  </a:outerShdw>
                </a:effectLst>
              </a:rPr>
              <a:t>MARCO TEÓRICO</a:t>
            </a:r>
            <a:endParaRPr lang="es-ES" sz="4800" b="1" dirty="0">
              <a:solidFill>
                <a:srgbClr val="394D2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257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13853</TotalTime>
  <Words>2188</Words>
  <Application>Microsoft Office PowerPoint</Application>
  <PresentationFormat>Presentación en pantalla (4:3)</PresentationFormat>
  <Paragraphs>219</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Freestyle Script</vt:lpstr>
      <vt:lpstr>Symbol</vt:lpstr>
      <vt:lpstr>Times New Roman</vt:lpstr>
      <vt:lpstr>Tema de Office</vt:lpstr>
      <vt:lpstr>DEPARTAMENTO DE CIENCIAS HUMANAS Y SOCIALES  CARRERA DE LICENCIATURA EN CIENCIAS DE LA EDUCACIÓN, MENCIÓN EDUCACIÓN INFANTIL </vt:lpstr>
      <vt:lpstr>CAPÍTULO I PROBLEMA DE LA INVESTIGACIÓN</vt:lpstr>
      <vt:lpstr>DESCRIPCIÓN DEL PROBLEMA</vt:lpstr>
      <vt:lpstr>FORMULACIÓN DEL PROBLEMA</vt:lpstr>
      <vt:lpstr>PREGUNTAS DE INVESTIGACIÓN</vt:lpstr>
      <vt:lpstr>OBJETIVO GENERAL:</vt:lpstr>
      <vt:lpstr>OBJETIVOS ESPECÍFICOS:</vt:lpstr>
      <vt:lpstr>JUSTIFICACIÓN</vt:lpstr>
      <vt:lpstr>CAPÍTULO II </vt:lpstr>
      <vt:lpstr>ANTECEDENTES DE LA INVESTIGACIÓN</vt:lpstr>
      <vt:lpstr>MARCO CONTEXTUAL </vt:lpstr>
      <vt:lpstr>MOTRICIDAD FINA</vt:lpstr>
      <vt:lpstr>ORIGEN DE LA MOTRICIDAD FINA</vt:lpstr>
      <vt:lpstr>HABILIDADES MOTORAS FINAS</vt:lpstr>
      <vt:lpstr>CARACTERÍSTICAS DE LA MOTRICIDAD EN LA COORDINACIÓN MOTRIZ FINA</vt:lpstr>
      <vt:lpstr>IMPORTANCIA DE LA MOTRICIDAD FINA</vt:lpstr>
      <vt:lpstr>ACTIVIDADES PARA LA MOTRICIDAD FINA</vt:lpstr>
      <vt:lpstr>DESARROLLO DE LA ESCRITURA</vt:lpstr>
      <vt:lpstr>GARABATEO</vt:lpstr>
      <vt:lpstr>Factores que Intervienen en el Desarrollo de la Escritura.</vt:lpstr>
      <vt:lpstr>Factores que Intervienen en el Desarrollo de la Escritura.</vt:lpstr>
      <vt:lpstr>OPERACIONALIZACIÓN DE VARIABLES</vt:lpstr>
      <vt:lpstr>Presentación de PowerPoint</vt:lpstr>
      <vt:lpstr>OPERACIONALIZACIÓN DE OBJETIVOS</vt:lpstr>
      <vt:lpstr>CAPÍTULO III  MARCO METODOLÓGICO</vt:lpstr>
      <vt:lpstr>ENFOQUE, MODALIDAD Y TIPO DE INVESTIGACIÓN</vt:lpstr>
      <vt:lpstr>TÉCNICAS DE INVESTIGACIÓN </vt:lpstr>
      <vt:lpstr>POBLACIÓN</vt:lpstr>
      <vt:lpstr>CAPÍTULO IV</vt:lpstr>
      <vt:lpstr>DE LA FICHA DE OBSERVACIÓN APLICADO A NIÑOS  DE 4 A 5 AÑOS DE EDAD</vt:lpstr>
      <vt:lpstr> </vt:lpstr>
      <vt:lpstr> </vt:lpstr>
      <vt:lpstr>DE LA ENCUESTA REALIZADA A DOCENTES </vt:lpstr>
      <vt:lpstr>Presentación de PowerPoint</vt:lpstr>
      <vt:lpstr>Presentación de PowerPoint</vt:lpstr>
      <vt:lpstr>CAPÍTULO V</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Y ANÁLISIS DE  RESULTADOS</dc:title>
  <dc:creator>Ximena Lucia  Tapia Pazmino</dc:creator>
  <cp:lastModifiedBy>OK</cp:lastModifiedBy>
  <cp:revision>151</cp:revision>
  <dcterms:created xsi:type="dcterms:W3CDTF">2016-03-02T21:56:05Z</dcterms:created>
  <dcterms:modified xsi:type="dcterms:W3CDTF">2018-09-30T05:24:00Z</dcterms:modified>
</cp:coreProperties>
</file>