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11" r:id="rId1"/>
  </p:sldMasterIdLst>
  <p:notesMasterIdLst>
    <p:notesMasterId r:id="rId48"/>
  </p:notesMasterIdLst>
  <p:sldIdLst>
    <p:sldId id="257" r:id="rId2"/>
    <p:sldId id="320" r:id="rId3"/>
    <p:sldId id="258" r:id="rId4"/>
    <p:sldId id="260" r:id="rId5"/>
    <p:sldId id="285" r:id="rId6"/>
    <p:sldId id="286" r:id="rId7"/>
    <p:sldId id="261" r:id="rId8"/>
    <p:sldId id="262" r:id="rId9"/>
    <p:sldId id="263" r:id="rId10"/>
    <p:sldId id="264" r:id="rId11"/>
    <p:sldId id="265" r:id="rId12"/>
    <p:sldId id="266" r:id="rId13"/>
    <p:sldId id="268" r:id="rId14"/>
    <p:sldId id="269" r:id="rId15"/>
    <p:sldId id="270" r:id="rId16"/>
    <p:sldId id="287" r:id="rId17"/>
    <p:sldId id="293" r:id="rId18"/>
    <p:sldId id="294" r:id="rId19"/>
    <p:sldId id="289" r:id="rId20"/>
    <p:sldId id="290" r:id="rId21"/>
    <p:sldId id="295" r:id="rId22"/>
    <p:sldId id="296" r:id="rId23"/>
    <p:sldId id="292" r:id="rId24"/>
    <p:sldId id="297" r:id="rId25"/>
    <p:sldId id="299" r:id="rId26"/>
    <p:sldId id="300" r:id="rId27"/>
    <p:sldId id="302" r:id="rId28"/>
    <p:sldId id="303" r:id="rId29"/>
    <p:sldId id="304" r:id="rId30"/>
    <p:sldId id="305" r:id="rId31"/>
    <p:sldId id="307" r:id="rId32"/>
    <p:sldId id="308" r:id="rId33"/>
    <p:sldId id="309" r:id="rId34"/>
    <p:sldId id="310" r:id="rId35"/>
    <p:sldId id="311" r:id="rId36"/>
    <p:sldId id="313" r:id="rId37"/>
    <p:sldId id="314" r:id="rId38"/>
    <p:sldId id="315" r:id="rId39"/>
    <p:sldId id="318" r:id="rId40"/>
    <p:sldId id="272" r:id="rId41"/>
    <p:sldId id="317" r:id="rId42"/>
    <p:sldId id="316" r:id="rId43"/>
    <p:sldId id="281" r:id="rId44"/>
    <p:sldId id="282" r:id="rId45"/>
    <p:sldId id="319" r:id="rId46"/>
    <p:sldId id="283" r:id="rId4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78A05DD-7C1C-4D27-849A-1503234ADF91}">
          <p14:sldIdLst>
            <p14:sldId id="257"/>
            <p14:sldId id="320"/>
            <p14:sldId id="258"/>
            <p14:sldId id="260"/>
            <p14:sldId id="285"/>
            <p14:sldId id="286"/>
            <p14:sldId id="261"/>
            <p14:sldId id="262"/>
            <p14:sldId id="263"/>
            <p14:sldId id="264"/>
            <p14:sldId id="265"/>
            <p14:sldId id="266"/>
            <p14:sldId id="268"/>
          </p14:sldIdLst>
        </p14:section>
        <p14:section name="Sección sin título" id="{AF02223F-EBC4-447A-A8EB-FC21B1B9BAED}">
          <p14:sldIdLst>
            <p14:sldId id="269"/>
            <p14:sldId id="270"/>
            <p14:sldId id="287"/>
            <p14:sldId id="293"/>
            <p14:sldId id="294"/>
            <p14:sldId id="289"/>
            <p14:sldId id="290"/>
            <p14:sldId id="295"/>
            <p14:sldId id="296"/>
            <p14:sldId id="292"/>
            <p14:sldId id="297"/>
            <p14:sldId id="299"/>
            <p14:sldId id="300"/>
            <p14:sldId id="302"/>
            <p14:sldId id="303"/>
            <p14:sldId id="304"/>
            <p14:sldId id="305"/>
            <p14:sldId id="307"/>
            <p14:sldId id="308"/>
            <p14:sldId id="309"/>
            <p14:sldId id="310"/>
            <p14:sldId id="311"/>
            <p14:sldId id="313"/>
            <p14:sldId id="314"/>
            <p14:sldId id="315"/>
            <p14:sldId id="318"/>
            <p14:sldId id="272"/>
            <p14:sldId id="317"/>
            <p14:sldId id="316"/>
            <p14:sldId id="281"/>
            <p14:sldId id="282"/>
            <p14:sldId id="319"/>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2953" autoAdjust="0"/>
  </p:normalViewPr>
  <p:slideViewPr>
    <p:cSldViewPr snapToGrid="0">
      <p:cViewPr varScale="1">
        <p:scale>
          <a:sx n="67" d="100"/>
          <a:sy n="67" d="100"/>
        </p:scale>
        <p:origin x="6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YOLANDA\Desktop\TESIS\HISTOGRAMA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YOLANDA\Desktop\TESIS\HISTOGRAMA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YOLANDA\Desktop\TESIS\HISTOGRAMA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HP\Dropbox\SANTI\DATOS%20TESIS%20FINAL.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YOLANDA\Desktop\TESIS\HISTOGRAM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400"/>
              <a:t>Histograma Probeta</a:t>
            </a:r>
            <a:r>
              <a:rPr lang="es-ES" sz="1400" baseline="0"/>
              <a:t> A</a:t>
            </a:r>
            <a:endParaRPr lang="es-ES" sz="1400"/>
          </a:p>
        </c:rich>
      </c:tx>
      <c:overlay val="0"/>
    </c:title>
    <c:autoTitleDeleted val="0"/>
    <c:plotArea>
      <c:layout>
        <c:manualLayout>
          <c:layoutTarget val="inner"/>
          <c:xMode val="edge"/>
          <c:yMode val="edge"/>
          <c:x val="0.10875508545670284"/>
          <c:y val="0.23064138235470205"/>
          <c:w val="0.60680863830191334"/>
          <c:h val="0.60542299392737664"/>
        </c:manualLayout>
      </c:layout>
      <c:barChart>
        <c:barDir val="col"/>
        <c:grouping val="clustered"/>
        <c:varyColors val="0"/>
        <c:ser>
          <c:idx val="0"/>
          <c:order val="0"/>
          <c:tx>
            <c:v>Frecuencia</c:v>
          </c:tx>
          <c:invertIfNegative val="0"/>
          <c:cat>
            <c:strRef>
              <c:f>'PROBETA A '!$F$130:$F$141</c:f>
              <c:strCache>
                <c:ptCount val="12"/>
                <c:pt idx="0">
                  <c:v>35,95</c:v>
                </c:pt>
                <c:pt idx="1">
                  <c:v>38,47</c:v>
                </c:pt>
                <c:pt idx="2">
                  <c:v>40,98</c:v>
                </c:pt>
                <c:pt idx="3">
                  <c:v>43,50</c:v>
                </c:pt>
                <c:pt idx="4">
                  <c:v>46,01</c:v>
                </c:pt>
                <c:pt idx="5">
                  <c:v>48,52</c:v>
                </c:pt>
                <c:pt idx="6">
                  <c:v>51,04</c:v>
                </c:pt>
                <c:pt idx="7">
                  <c:v>53,55</c:v>
                </c:pt>
                <c:pt idx="8">
                  <c:v>56,06</c:v>
                </c:pt>
                <c:pt idx="9">
                  <c:v>58,58</c:v>
                </c:pt>
                <c:pt idx="10">
                  <c:v>61,09</c:v>
                </c:pt>
                <c:pt idx="11">
                  <c:v>y mayor...</c:v>
                </c:pt>
              </c:strCache>
            </c:strRef>
          </c:cat>
          <c:val>
            <c:numRef>
              <c:f>'PROBETA A '!$G$130:$G$141</c:f>
              <c:numCache>
                <c:formatCode>General</c:formatCode>
                <c:ptCount val="12"/>
                <c:pt idx="0">
                  <c:v>1</c:v>
                </c:pt>
                <c:pt idx="1">
                  <c:v>3</c:v>
                </c:pt>
                <c:pt idx="2">
                  <c:v>4</c:v>
                </c:pt>
                <c:pt idx="3">
                  <c:v>7</c:v>
                </c:pt>
                <c:pt idx="4">
                  <c:v>15</c:v>
                </c:pt>
                <c:pt idx="5">
                  <c:v>11</c:v>
                </c:pt>
                <c:pt idx="6">
                  <c:v>27</c:v>
                </c:pt>
                <c:pt idx="7">
                  <c:v>29</c:v>
                </c:pt>
                <c:pt idx="8">
                  <c:v>23</c:v>
                </c:pt>
                <c:pt idx="9">
                  <c:v>10</c:v>
                </c:pt>
                <c:pt idx="10">
                  <c:v>7</c:v>
                </c:pt>
                <c:pt idx="11">
                  <c:v>3</c:v>
                </c:pt>
              </c:numCache>
            </c:numRef>
          </c:val>
          <c:extLst>
            <c:ext xmlns:c16="http://schemas.microsoft.com/office/drawing/2014/chart" uri="{C3380CC4-5D6E-409C-BE32-E72D297353CC}">
              <c16:uniqueId val="{00000000-1D08-43BC-8590-4FBD966A1442}"/>
            </c:ext>
          </c:extLst>
        </c:ser>
        <c:dLbls>
          <c:showLegendKey val="0"/>
          <c:showVal val="0"/>
          <c:showCatName val="0"/>
          <c:showSerName val="0"/>
          <c:showPercent val="0"/>
          <c:showBubbleSize val="0"/>
        </c:dLbls>
        <c:gapWidth val="150"/>
        <c:axId val="161158144"/>
        <c:axId val="282569536"/>
      </c:barChart>
      <c:lineChart>
        <c:grouping val="standard"/>
        <c:varyColors val="0"/>
        <c:ser>
          <c:idx val="1"/>
          <c:order val="1"/>
          <c:tx>
            <c:v>% acumulado</c:v>
          </c:tx>
          <c:cat>
            <c:strRef>
              <c:f>'PROBETA A '!$F$130:$F$141</c:f>
              <c:strCache>
                <c:ptCount val="12"/>
                <c:pt idx="0">
                  <c:v>35,95</c:v>
                </c:pt>
                <c:pt idx="1">
                  <c:v>38,47</c:v>
                </c:pt>
                <c:pt idx="2">
                  <c:v>40,98</c:v>
                </c:pt>
                <c:pt idx="3">
                  <c:v>43,50</c:v>
                </c:pt>
                <c:pt idx="4">
                  <c:v>46,01</c:v>
                </c:pt>
                <c:pt idx="5">
                  <c:v>48,52</c:v>
                </c:pt>
                <c:pt idx="6">
                  <c:v>51,04</c:v>
                </c:pt>
                <c:pt idx="7">
                  <c:v>53,55</c:v>
                </c:pt>
                <c:pt idx="8">
                  <c:v>56,06</c:v>
                </c:pt>
                <c:pt idx="9">
                  <c:v>58,58</c:v>
                </c:pt>
                <c:pt idx="10">
                  <c:v>61,09</c:v>
                </c:pt>
                <c:pt idx="11">
                  <c:v>y mayor...</c:v>
                </c:pt>
              </c:strCache>
            </c:strRef>
          </c:cat>
          <c:val>
            <c:numRef>
              <c:f>'PROBETA A '!$H$130:$H$141</c:f>
              <c:numCache>
                <c:formatCode>0.00%</c:formatCode>
                <c:ptCount val="12"/>
                <c:pt idx="0">
                  <c:v>7.1428571428571426E-3</c:v>
                </c:pt>
                <c:pt idx="1">
                  <c:v>2.8571428571428571E-2</c:v>
                </c:pt>
                <c:pt idx="2">
                  <c:v>5.7142857142857141E-2</c:v>
                </c:pt>
                <c:pt idx="3">
                  <c:v>0.10714285714285714</c:v>
                </c:pt>
                <c:pt idx="4">
                  <c:v>0.21428571428571427</c:v>
                </c:pt>
                <c:pt idx="5">
                  <c:v>0.29285714285714287</c:v>
                </c:pt>
                <c:pt idx="6">
                  <c:v>0.48571428571428571</c:v>
                </c:pt>
                <c:pt idx="7">
                  <c:v>0.69285714285714284</c:v>
                </c:pt>
                <c:pt idx="8">
                  <c:v>0.8571428571428571</c:v>
                </c:pt>
                <c:pt idx="9">
                  <c:v>0.9285714285714286</c:v>
                </c:pt>
                <c:pt idx="10">
                  <c:v>0.97857142857142854</c:v>
                </c:pt>
                <c:pt idx="11">
                  <c:v>1</c:v>
                </c:pt>
              </c:numCache>
            </c:numRef>
          </c:val>
          <c:smooth val="0"/>
          <c:extLst>
            <c:ext xmlns:c16="http://schemas.microsoft.com/office/drawing/2014/chart" uri="{C3380CC4-5D6E-409C-BE32-E72D297353CC}">
              <c16:uniqueId val="{00000001-1D08-43BC-8590-4FBD966A1442}"/>
            </c:ext>
          </c:extLst>
        </c:ser>
        <c:dLbls>
          <c:showLegendKey val="0"/>
          <c:showVal val="0"/>
          <c:showCatName val="0"/>
          <c:showSerName val="0"/>
          <c:showPercent val="0"/>
          <c:showBubbleSize val="0"/>
        </c:dLbls>
        <c:marker val="1"/>
        <c:smooth val="0"/>
        <c:axId val="162191360"/>
        <c:axId val="282570112"/>
      </c:lineChart>
      <c:catAx>
        <c:axId val="161158144"/>
        <c:scaling>
          <c:orientation val="minMax"/>
        </c:scaling>
        <c:delete val="0"/>
        <c:axPos val="b"/>
        <c:title>
          <c:tx>
            <c:rich>
              <a:bodyPr/>
              <a:lstStyle/>
              <a:p>
                <a:pPr>
                  <a:defRPr/>
                </a:pPr>
                <a:r>
                  <a:rPr lang="es-ES"/>
                  <a:t>Clase</a:t>
                </a:r>
              </a:p>
            </c:rich>
          </c:tx>
          <c:overlay val="0"/>
        </c:title>
        <c:numFmt formatCode="General" sourceLinked="1"/>
        <c:majorTickMark val="out"/>
        <c:minorTickMark val="none"/>
        <c:tickLblPos val="nextTo"/>
        <c:crossAx val="282569536"/>
        <c:crosses val="autoZero"/>
        <c:auto val="1"/>
        <c:lblAlgn val="ctr"/>
        <c:lblOffset val="100"/>
        <c:noMultiLvlLbl val="0"/>
      </c:catAx>
      <c:valAx>
        <c:axId val="282569536"/>
        <c:scaling>
          <c:orientation val="minMax"/>
        </c:scaling>
        <c:delete val="0"/>
        <c:axPos val="l"/>
        <c:title>
          <c:tx>
            <c:rich>
              <a:bodyPr/>
              <a:lstStyle/>
              <a:p>
                <a:pPr>
                  <a:defRPr/>
                </a:pPr>
                <a:r>
                  <a:rPr lang="es-ES"/>
                  <a:t>Frecuencia</a:t>
                </a:r>
              </a:p>
            </c:rich>
          </c:tx>
          <c:overlay val="0"/>
        </c:title>
        <c:numFmt formatCode="General" sourceLinked="1"/>
        <c:majorTickMark val="out"/>
        <c:minorTickMark val="none"/>
        <c:tickLblPos val="nextTo"/>
        <c:crossAx val="161158144"/>
        <c:crosses val="autoZero"/>
        <c:crossBetween val="between"/>
      </c:valAx>
      <c:valAx>
        <c:axId val="282570112"/>
        <c:scaling>
          <c:orientation val="minMax"/>
        </c:scaling>
        <c:delete val="0"/>
        <c:axPos val="r"/>
        <c:numFmt formatCode="0.00%" sourceLinked="1"/>
        <c:majorTickMark val="out"/>
        <c:minorTickMark val="none"/>
        <c:tickLblPos val="nextTo"/>
        <c:crossAx val="162191360"/>
        <c:crosses val="max"/>
        <c:crossBetween val="between"/>
      </c:valAx>
      <c:catAx>
        <c:axId val="162191360"/>
        <c:scaling>
          <c:orientation val="minMax"/>
        </c:scaling>
        <c:delete val="1"/>
        <c:axPos val="b"/>
        <c:numFmt formatCode="General" sourceLinked="1"/>
        <c:majorTickMark val="out"/>
        <c:minorTickMark val="none"/>
        <c:tickLblPos val="nextTo"/>
        <c:crossAx val="282570112"/>
        <c:crosses val="autoZero"/>
        <c:auto val="1"/>
        <c:lblAlgn val="ctr"/>
        <c:lblOffset val="100"/>
        <c:noMultiLvlLbl val="0"/>
      </c:catAx>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400"/>
              <a:t>Histograma Probeta</a:t>
            </a:r>
            <a:r>
              <a:rPr lang="es-ES" sz="1400" baseline="0"/>
              <a:t> B</a:t>
            </a:r>
            <a:endParaRPr lang="es-ES" sz="1400"/>
          </a:p>
        </c:rich>
      </c:tx>
      <c:overlay val="0"/>
    </c:title>
    <c:autoTitleDeleted val="0"/>
    <c:plotArea>
      <c:layout/>
      <c:barChart>
        <c:barDir val="col"/>
        <c:grouping val="clustered"/>
        <c:varyColors val="0"/>
        <c:ser>
          <c:idx val="0"/>
          <c:order val="0"/>
          <c:tx>
            <c:v>Frecuencia</c:v>
          </c:tx>
          <c:invertIfNegative val="0"/>
          <c:cat>
            <c:strRef>
              <c:f>'PROBETA B '!$F$130:$F$141</c:f>
              <c:strCache>
                <c:ptCount val="12"/>
                <c:pt idx="0">
                  <c:v>37,23</c:v>
                </c:pt>
                <c:pt idx="1">
                  <c:v>40,63</c:v>
                </c:pt>
                <c:pt idx="2">
                  <c:v>44,04</c:v>
                </c:pt>
                <c:pt idx="3">
                  <c:v>47,45</c:v>
                </c:pt>
                <c:pt idx="4">
                  <c:v>50,85</c:v>
                </c:pt>
                <c:pt idx="5">
                  <c:v>54,26</c:v>
                </c:pt>
                <c:pt idx="6">
                  <c:v>57,67</c:v>
                </c:pt>
                <c:pt idx="7">
                  <c:v>61,07</c:v>
                </c:pt>
                <c:pt idx="8">
                  <c:v>64,48</c:v>
                </c:pt>
                <c:pt idx="9">
                  <c:v>67,89</c:v>
                </c:pt>
                <c:pt idx="10">
                  <c:v>71,29</c:v>
                </c:pt>
                <c:pt idx="11">
                  <c:v>y mayor...</c:v>
                </c:pt>
              </c:strCache>
            </c:strRef>
          </c:cat>
          <c:val>
            <c:numRef>
              <c:f>'PROBETA B '!$G$130:$G$141</c:f>
              <c:numCache>
                <c:formatCode>General</c:formatCode>
                <c:ptCount val="12"/>
                <c:pt idx="0">
                  <c:v>2</c:v>
                </c:pt>
                <c:pt idx="1">
                  <c:v>3</c:v>
                </c:pt>
                <c:pt idx="2">
                  <c:v>8</c:v>
                </c:pt>
                <c:pt idx="3">
                  <c:v>31</c:v>
                </c:pt>
                <c:pt idx="4">
                  <c:v>31</c:v>
                </c:pt>
                <c:pt idx="5">
                  <c:v>26</c:v>
                </c:pt>
                <c:pt idx="6">
                  <c:v>17</c:v>
                </c:pt>
                <c:pt idx="7">
                  <c:v>13</c:v>
                </c:pt>
                <c:pt idx="8">
                  <c:v>2</c:v>
                </c:pt>
                <c:pt idx="9">
                  <c:v>5</c:v>
                </c:pt>
                <c:pt idx="10">
                  <c:v>0</c:v>
                </c:pt>
                <c:pt idx="11">
                  <c:v>1</c:v>
                </c:pt>
              </c:numCache>
            </c:numRef>
          </c:val>
          <c:extLst>
            <c:ext xmlns:c16="http://schemas.microsoft.com/office/drawing/2014/chart" uri="{C3380CC4-5D6E-409C-BE32-E72D297353CC}">
              <c16:uniqueId val="{00000000-A09A-4DE4-B0DC-A56653B1A641}"/>
            </c:ext>
          </c:extLst>
        </c:ser>
        <c:dLbls>
          <c:showLegendKey val="0"/>
          <c:showVal val="0"/>
          <c:showCatName val="0"/>
          <c:showSerName val="0"/>
          <c:showPercent val="0"/>
          <c:showBubbleSize val="0"/>
        </c:dLbls>
        <c:gapWidth val="150"/>
        <c:axId val="161995776"/>
        <c:axId val="282571840"/>
      </c:barChart>
      <c:lineChart>
        <c:grouping val="standard"/>
        <c:varyColors val="0"/>
        <c:ser>
          <c:idx val="1"/>
          <c:order val="1"/>
          <c:tx>
            <c:v>% acumulado</c:v>
          </c:tx>
          <c:cat>
            <c:strRef>
              <c:f>'PROBETA B '!$F$130:$F$141</c:f>
              <c:strCache>
                <c:ptCount val="12"/>
                <c:pt idx="0">
                  <c:v>37,23</c:v>
                </c:pt>
                <c:pt idx="1">
                  <c:v>40,63</c:v>
                </c:pt>
                <c:pt idx="2">
                  <c:v>44,04</c:v>
                </c:pt>
                <c:pt idx="3">
                  <c:v>47,45</c:v>
                </c:pt>
                <c:pt idx="4">
                  <c:v>50,85</c:v>
                </c:pt>
                <c:pt idx="5">
                  <c:v>54,26</c:v>
                </c:pt>
                <c:pt idx="6">
                  <c:v>57,67</c:v>
                </c:pt>
                <c:pt idx="7">
                  <c:v>61,07</c:v>
                </c:pt>
                <c:pt idx="8">
                  <c:v>64,48</c:v>
                </c:pt>
                <c:pt idx="9">
                  <c:v>67,89</c:v>
                </c:pt>
                <c:pt idx="10">
                  <c:v>71,29</c:v>
                </c:pt>
                <c:pt idx="11">
                  <c:v>y mayor...</c:v>
                </c:pt>
              </c:strCache>
            </c:strRef>
          </c:cat>
          <c:val>
            <c:numRef>
              <c:f>'PROBETA B '!$H$130:$H$141</c:f>
              <c:numCache>
                <c:formatCode>0.00%</c:formatCode>
                <c:ptCount val="12"/>
                <c:pt idx="0">
                  <c:v>1.4388489208633094E-2</c:v>
                </c:pt>
                <c:pt idx="1">
                  <c:v>3.5971223021582732E-2</c:v>
                </c:pt>
                <c:pt idx="2">
                  <c:v>9.3525179856115109E-2</c:v>
                </c:pt>
                <c:pt idx="3">
                  <c:v>0.31654676258992803</c:v>
                </c:pt>
                <c:pt idx="4">
                  <c:v>0.53956834532374098</c:v>
                </c:pt>
                <c:pt idx="5">
                  <c:v>0.72661870503597126</c:v>
                </c:pt>
                <c:pt idx="6">
                  <c:v>0.84892086330935257</c:v>
                </c:pt>
                <c:pt idx="7">
                  <c:v>0.94244604316546765</c:v>
                </c:pt>
                <c:pt idx="8">
                  <c:v>0.95683453237410077</c:v>
                </c:pt>
                <c:pt idx="9">
                  <c:v>0.9928057553956835</c:v>
                </c:pt>
                <c:pt idx="10">
                  <c:v>0.9928057553956835</c:v>
                </c:pt>
                <c:pt idx="11">
                  <c:v>1</c:v>
                </c:pt>
              </c:numCache>
            </c:numRef>
          </c:val>
          <c:smooth val="0"/>
          <c:extLst>
            <c:ext xmlns:c16="http://schemas.microsoft.com/office/drawing/2014/chart" uri="{C3380CC4-5D6E-409C-BE32-E72D297353CC}">
              <c16:uniqueId val="{00000001-A09A-4DE4-B0DC-A56653B1A641}"/>
            </c:ext>
          </c:extLst>
        </c:ser>
        <c:dLbls>
          <c:showLegendKey val="0"/>
          <c:showVal val="0"/>
          <c:showCatName val="0"/>
          <c:showSerName val="0"/>
          <c:showPercent val="0"/>
          <c:showBubbleSize val="0"/>
        </c:dLbls>
        <c:marker val="1"/>
        <c:smooth val="0"/>
        <c:axId val="191693824"/>
        <c:axId val="282572416"/>
      </c:lineChart>
      <c:catAx>
        <c:axId val="161995776"/>
        <c:scaling>
          <c:orientation val="minMax"/>
        </c:scaling>
        <c:delete val="0"/>
        <c:axPos val="b"/>
        <c:title>
          <c:tx>
            <c:rich>
              <a:bodyPr/>
              <a:lstStyle/>
              <a:p>
                <a:pPr>
                  <a:defRPr/>
                </a:pPr>
                <a:r>
                  <a:rPr lang="es-ES"/>
                  <a:t>Clase</a:t>
                </a:r>
              </a:p>
            </c:rich>
          </c:tx>
          <c:overlay val="0"/>
        </c:title>
        <c:numFmt formatCode="General" sourceLinked="1"/>
        <c:majorTickMark val="out"/>
        <c:minorTickMark val="none"/>
        <c:tickLblPos val="nextTo"/>
        <c:crossAx val="282571840"/>
        <c:crosses val="autoZero"/>
        <c:auto val="1"/>
        <c:lblAlgn val="ctr"/>
        <c:lblOffset val="100"/>
        <c:noMultiLvlLbl val="0"/>
      </c:catAx>
      <c:valAx>
        <c:axId val="282571840"/>
        <c:scaling>
          <c:orientation val="minMax"/>
        </c:scaling>
        <c:delete val="0"/>
        <c:axPos val="l"/>
        <c:title>
          <c:tx>
            <c:rich>
              <a:bodyPr/>
              <a:lstStyle/>
              <a:p>
                <a:pPr>
                  <a:defRPr/>
                </a:pPr>
                <a:r>
                  <a:rPr lang="es-ES"/>
                  <a:t>Frecuencia</a:t>
                </a:r>
              </a:p>
            </c:rich>
          </c:tx>
          <c:overlay val="0"/>
        </c:title>
        <c:numFmt formatCode="General" sourceLinked="1"/>
        <c:majorTickMark val="out"/>
        <c:minorTickMark val="none"/>
        <c:tickLblPos val="nextTo"/>
        <c:crossAx val="161995776"/>
        <c:crosses val="autoZero"/>
        <c:crossBetween val="between"/>
      </c:valAx>
      <c:valAx>
        <c:axId val="282572416"/>
        <c:scaling>
          <c:orientation val="minMax"/>
        </c:scaling>
        <c:delete val="0"/>
        <c:axPos val="r"/>
        <c:numFmt formatCode="0.00%" sourceLinked="1"/>
        <c:majorTickMark val="out"/>
        <c:minorTickMark val="none"/>
        <c:tickLblPos val="nextTo"/>
        <c:crossAx val="191693824"/>
        <c:crosses val="max"/>
        <c:crossBetween val="between"/>
      </c:valAx>
      <c:catAx>
        <c:axId val="191693824"/>
        <c:scaling>
          <c:orientation val="minMax"/>
        </c:scaling>
        <c:delete val="1"/>
        <c:axPos val="b"/>
        <c:numFmt formatCode="General" sourceLinked="1"/>
        <c:majorTickMark val="out"/>
        <c:minorTickMark val="none"/>
        <c:tickLblPos val="nextTo"/>
        <c:crossAx val="282572416"/>
        <c:crosses val="autoZero"/>
        <c:auto val="1"/>
        <c:lblAlgn val="ctr"/>
        <c:lblOffset val="100"/>
        <c:noMultiLvlLbl val="0"/>
      </c:catAx>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200"/>
              <a:t>Histograma Probeta</a:t>
            </a:r>
            <a:r>
              <a:rPr lang="es-ES" sz="1200" baseline="0"/>
              <a:t> E</a:t>
            </a:r>
            <a:endParaRPr lang="es-ES" sz="1200"/>
          </a:p>
        </c:rich>
      </c:tx>
      <c:overlay val="0"/>
    </c:title>
    <c:autoTitleDeleted val="0"/>
    <c:plotArea>
      <c:layout/>
      <c:barChart>
        <c:barDir val="col"/>
        <c:grouping val="clustered"/>
        <c:varyColors val="0"/>
        <c:ser>
          <c:idx val="0"/>
          <c:order val="0"/>
          <c:tx>
            <c:v>Frecuencia</c:v>
          </c:tx>
          <c:invertIfNegative val="0"/>
          <c:cat>
            <c:strRef>
              <c:f>'PROBETA E'!$E$11:$E$22</c:f>
              <c:strCache>
                <c:ptCount val="12"/>
                <c:pt idx="0">
                  <c:v>35,70</c:v>
                </c:pt>
                <c:pt idx="1">
                  <c:v>38,14</c:v>
                </c:pt>
                <c:pt idx="2">
                  <c:v>40,58</c:v>
                </c:pt>
                <c:pt idx="3">
                  <c:v>43,03</c:v>
                </c:pt>
                <c:pt idx="4">
                  <c:v>45,47</c:v>
                </c:pt>
                <c:pt idx="5">
                  <c:v>47,91</c:v>
                </c:pt>
                <c:pt idx="6">
                  <c:v>50,36</c:v>
                </c:pt>
                <c:pt idx="7">
                  <c:v>52,80</c:v>
                </c:pt>
                <c:pt idx="8">
                  <c:v>55,24</c:v>
                </c:pt>
                <c:pt idx="9">
                  <c:v>57,69</c:v>
                </c:pt>
                <c:pt idx="10">
                  <c:v>60,13</c:v>
                </c:pt>
                <c:pt idx="11">
                  <c:v>y mayor...</c:v>
                </c:pt>
              </c:strCache>
            </c:strRef>
          </c:cat>
          <c:val>
            <c:numRef>
              <c:f>'PROBETA E'!$F$11:$F$22</c:f>
              <c:numCache>
                <c:formatCode>General</c:formatCode>
                <c:ptCount val="12"/>
                <c:pt idx="0">
                  <c:v>1</c:v>
                </c:pt>
                <c:pt idx="1">
                  <c:v>11</c:v>
                </c:pt>
                <c:pt idx="2">
                  <c:v>13</c:v>
                </c:pt>
                <c:pt idx="3">
                  <c:v>9</c:v>
                </c:pt>
                <c:pt idx="4">
                  <c:v>13</c:v>
                </c:pt>
                <c:pt idx="5">
                  <c:v>26</c:v>
                </c:pt>
                <c:pt idx="6">
                  <c:v>28</c:v>
                </c:pt>
                <c:pt idx="7">
                  <c:v>21</c:v>
                </c:pt>
                <c:pt idx="8">
                  <c:v>7</c:v>
                </c:pt>
                <c:pt idx="9">
                  <c:v>8</c:v>
                </c:pt>
                <c:pt idx="10">
                  <c:v>1</c:v>
                </c:pt>
                <c:pt idx="11">
                  <c:v>1</c:v>
                </c:pt>
              </c:numCache>
            </c:numRef>
          </c:val>
          <c:extLst>
            <c:ext xmlns:c16="http://schemas.microsoft.com/office/drawing/2014/chart" uri="{C3380CC4-5D6E-409C-BE32-E72D297353CC}">
              <c16:uniqueId val="{00000000-867F-46FB-8AA5-66A92FD3BE0C}"/>
            </c:ext>
          </c:extLst>
        </c:ser>
        <c:dLbls>
          <c:showLegendKey val="0"/>
          <c:showVal val="0"/>
          <c:showCatName val="0"/>
          <c:showSerName val="0"/>
          <c:showPercent val="0"/>
          <c:showBubbleSize val="0"/>
        </c:dLbls>
        <c:gapWidth val="150"/>
        <c:axId val="161996288"/>
        <c:axId val="282567232"/>
      </c:barChart>
      <c:lineChart>
        <c:grouping val="standard"/>
        <c:varyColors val="0"/>
        <c:ser>
          <c:idx val="1"/>
          <c:order val="1"/>
          <c:tx>
            <c:v>% acumulado</c:v>
          </c:tx>
          <c:cat>
            <c:strRef>
              <c:f>'PROBETA E'!$E$11:$E$22</c:f>
              <c:strCache>
                <c:ptCount val="12"/>
                <c:pt idx="0">
                  <c:v>35,70</c:v>
                </c:pt>
                <c:pt idx="1">
                  <c:v>38,14</c:v>
                </c:pt>
                <c:pt idx="2">
                  <c:v>40,58</c:v>
                </c:pt>
                <c:pt idx="3">
                  <c:v>43,03</c:v>
                </c:pt>
                <c:pt idx="4">
                  <c:v>45,47</c:v>
                </c:pt>
                <c:pt idx="5">
                  <c:v>47,91</c:v>
                </c:pt>
                <c:pt idx="6">
                  <c:v>50,36</c:v>
                </c:pt>
                <c:pt idx="7">
                  <c:v>52,80</c:v>
                </c:pt>
                <c:pt idx="8">
                  <c:v>55,24</c:v>
                </c:pt>
                <c:pt idx="9">
                  <c:v>57,69</c:v>
                </c:pt>
                <c:pt idx="10">
                  <c:v>60,13</c:v>
                </c:pt>
                <c:pt idx="11">
                  <c:v>y mayor...</c:v>
                </c:pt>
              </c:strCache>
            </c:strRef>
          </c:cat>
          <c:val>
            <c:numRef>
              <c:f>'PROBETA E'!$G$11:$G$22</c:f>
              <c:numCache>
                <c:formatCode>0.00%</c:formatCode>
                <c:ptCount val="12"/>
                <c:pt idx="0">
                  <c:v>7.1942446043165471E-3</c:v>
                </c:pt>
                <c:pt idx="1">
                  <c:v>8.6330935251798566E-2</c:v>
                </c:pt>
                <c:pt idx="2">
                  <c:v>0.17985611510791366</c:v>
                </c:pt>
                <c:pt idx="3">
                  <c:v>0.2446043165467626</c:v>
                </c:pt>
                <c:pt idx="4">
                  <c:v>0.33812949640287771</c:v>
                </c:pt>
                <c:pt idx="5">
                  <c:v>0.52517985611510787</c:v>
                </c:pt>
                <c:pt idx="6">
                  <c:v>0.72661870503597126</c:v>
                </c:pt>
                <c:pt idx="7">
                  <c:v>0.87769784172661869</c:v>
                </c:pt>
                <c:pt idx="8">
                  <c:v>0.92805755395683454</c:v>
                </c:pt>
                <c:pt idx="9">
                  <c:v>0.98561151079136688</c:v>
                </c:pt>
                <c:pt idx="10">
                  <c:v>0.9928057553956835</c:v>
                </c:pt>
                <c:pt idx="11">
                  <c:v>1</c:v>
                </c:pt>
              </c:numCache>
            </c:numRef>
          </c:val>
          <c:smooth val="0"/>
          <c:extLst>
            <c:ext xmlns:c16="http://schemas.microsoft.com/office/drawing/2014/chart" uri="{C3380CC4-5D6E-409C-BE32-E72D297353CC}">
              <c16:uniqueId val="{00000001-867F-46FB-8AA5-66A92FD3BE0C}"/>
            </c:ext>
          </c:extLst>
        </c:ser>
        <c:dLbls>
          <c:showLegendKey val="0"/>
          <c:showVal val="0"/>
          <c:showCatName val="0"/>
          <c:showSerName val="0"/>
          <c:showPercent val="0"/>
          <c:showBubbleSize val="0"/>
        </c:dLbls>
        <c:marker val="1"/>
        <c:smooth val="0"/>
        <c:axId val="191695872"/>
        <c:axId val="282574144"/>
      </c:lineChart>
      <c:catAx>
        <c:axId val="161996288"/>
        <c:scaling>
          <c:orientation val="minMax"/>
        </c:scaling>
        <c:delete val="0"/>
        <c:axPos val="b"/>
        <c:title>
          <c:tx>
            <c:rich>
              <a:bodyPr/>
              <a:lstStyle/>
              <a:p>
                <a:pPr>
                  <a:defRPr/>
                </a:pPr>
                <a:r>
                  <a:rPr lang="es-ES"/>
                  <a:t>Clase</a:t>
                </a:r>
              </a:p>
            </c:rich>
          </c:tx>
          <c:overlay val="0"/>
        </c:title>
        <c:numFmt formatCode="General" sourceLinked="1"/>
        <c:majorTickMark val="out"/>
        <c:minorTickMark val="none"/>
        <c:tickLblPos val="nextTo"/>
        <c:crossAx val="282567232"/>
        <c:crosses val="autoZero"/>
        <c:auto val="1"/>
        <c:lblAlgn val="ctr"/>
        <c:lblOffset val="100"/>
        <c:noMultiLvlLbl val="0"/>
      </c:catAx>
      <c:valAx>
        <c:axId val="282567232"/>
        <c:scaling>
          <c:orientation val="minMax"/>
        </c:scaling>
        <c:delete val="0"/>
        <c:axPos val="l"/>
        <c:title>
          <c:tx>
            <c:rich>
              <a:bodyPr/>
              <a:lstStyle/>
              <a:p>
                <a:pPr>
                  <a:defRPr/>
                </a:pPr>
                <a:r>
                  <a:rPr lang="es-ES"/>
                  <a:t>Frecuencia</a:t>
                </a:r>
              </a:p>
            </c:rich>
          </c:tx>
          <c:overlay val="0"/>
        </c:title>
        <c:numFmt formatCode="General" sourceLinked="1"/>
        <c:majorTickMark val="out"/>
        <c:minorTickMark val="none"/>
        <c:tickLblPos val="nextTo"/>
        <c:crossAx val="161996288"/>
        <c:crosses val="autoZero"/>
        <c:crossBetween val="between"/>
      </c:valAx>
      <c:valAx>
        <c:axId val="282574144"/>
        <c:scaling>
          <c:orientation val="minMax"/>
        </c:scaling>
        <c:delete val="0"/>
        <c:axPos val="r"/>
        <c:numFmt formatCode="0.00%" sourceLinked="1"/>
        <c:majorTickMark val="out"/>
        <c:minorTickMark val="none"/>
        <c:tickLblPos val="nextTo"/>
        <c:crossAx val="191695872"/>
        <c:crosses val="max"/>
        <c:crossBetween val="between"/>
      </c:valAx>
      <c:catAx>
        <c:axId val="191695872"/>
        <c:scaling>
          <c:orientation val="minMax"/>
        </c:scaling>
        <c:delete val="1"/>
        <c:axPos val="b"/>
        <c:numFmt formatCode="General" sourceLinked="1"/>
        <c:majorTickMark val="out"/>
        <c:minorTickMark val="none"/>
        <c:tickLblPos val="nextTo"/>
        <c:crossAx val="282574144"/>
        <c:crosses val="autoZero"/>
        <c:auto val="1"/>
        <c:lblAlgn val="ctr"/>
        <c:lblOffset val="100"/>
        <c:noMultiLvlLbl val="0"/>
      </c:catAx>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200"/>
              <a:t>Histograma Probeta</a:t>
            </a:r>
            <a:r>
              <a:rPr lang="es-ES" sz="1200" baseline="0"/>
              <a:t> F</a:t>
            </a:r>
            <a:endParaRPr lang="es-ES" sz="1200"/>
          </a:p>
        </c:rich>
      </c:tx>
      <c:overlay val="0"/>
    </c:title>
    <c:autoTitleDeleted val="0"/>
    <c:plotArea>
      <c:layout/>
      <c:barChart>
        <c:barDir val="col"/>
        <c:grouping val="clustered"/>
        <c:varyColors val="0"/>
        <c:ser>
          <c:idx val="0"/>
          <c:order val="0"/>
          <c:tx>
            <c:v>Frecuencia</c:v>
          </c:tx>
          <c:invertIfNegative val="0"/>
          <c:cat>
            <c:strRef>
              <c:f>'F1 LATERAL '!$F$10:$F$18</c:f>
              <c:strCache>
                <c:ptCount val="9"/>
                <c:pt idx="0">
                  <c:v>36.60</c:v>
                </c:pt>
                <c:pt idx="1">
                  <c:v>40.40</c:v>
                </c:pt>
                <c:pt idx="2">
                  <c:v>44.20</c:v>
                </c:pt>
                <c:pt idx="3">
                  <c:v>48.01</c:v>
                </c:pt>
                <c:pt idx="4">
                  <c:v>51.81</c:v>
                </c:pt>
                <c:pt idx="5">
                  <c:v>55.61</c:v>
                </c:pt>
                <c:pt idx="6">
                  <c:v>59.42</c:v>
                </c:pt>
                <c:pt idx="7">
                  <c:v>63.22</c:v>
                </c:pt>
                <c:pt idx="8">
                  <c:v>y mayor...</c:v>
                </c:pt>
              </c:strCache>
            </c:strRef>
          </c:cat>
          <c:val>
            <c:numRef>
              <c:f>'F1 LATERAL '!$G$10:$G$18</c:f>
              <c:numCache>
                <c:formatCode>General</c:formatCode>
                <c:ptCount val="9"/>
                <c:pt idx="0">
                  <c:v>1</c:v>
                </c:pt>
                <c:pt idx="1">
                  <c:v>6</c:v>
                </c:pt>
                <c:pt idx="2">
                  <c:v>1</c:v>
                </c:pt>
                <c:pt idx="3">
                  <c:v>9</c:v>
                </c:pt>
                <c:pt idx="4">
                  <c:v>27</c:v>
                </c:pt>
                <c:pt idx="5">
                  <c:v>17</c:v>
                </c:pt>
                <c:pt idx="6">
                  <c:v>6</c:v>
                </c:pt>
                <c:pt idx="7">
                  <c:v>1</c:v>
                </c:pt>
                <c:pt idx="8">
                  <c:v>2</c:v>
                </c:pt>
              </c:numCache>
            </c:numRef>
          </c:val>
          <c:extLst>
            <c:ext xmlns:c16="http://schemas.microsoft.com/office/drawing/2014/chart" uri="{C3380CC4-5D6E-409C-BE32-E72D297353CC}">
              <c16:uniqueId val="{00000000-B82C-4C7A-9AFC-91D233268F25}"/>
            </c:ext>
          </c:extLst>
        </c:ser>
        <c:dLbls>
          <c:showLegendKey val="0"/>
          <c:showVal val="0"/>
          <c:showCatName val="0"/>
          <c:showSerName val="0"/>
          <c:showPercent val="0"/>
          <c:showBubbleSize val="0"/>
        </c:dLbls>
        <c:gapWidth val="150"/>
        <c:axId val="191696384"/>
        <c:axId val="282584192"/>
      </c:barChart>
      <c:lineChart>
        <c:grouping val="standard"/>
        <c:varyColors val="0"/>
        <c:ser>
          <c:idx val="1"/>
          <c:order val="1"/>
          <c:tx>
            <c:v>% acumulado</c:v>
          </c:tx>
          <c:cat>
            <c:strRef>
              <c:f>'F1 LATERAL '!$F$10:$F$18</c:f>
              <c:strCache>
                <c:ptCount val="9"/>
                <c:pt idx="0">
                  <c:v>36.60</c:v>
                </c:pt>
                <c:pt idx="1">
                  <c:v>40.40</c:v>
                </c:pt>
                <c:pt idx="2">
                  <c:v>44.20</c:v>
                </c:pt>
                <c:pt idx="3">
                  <c:v>48.01</c:v>
                </c:pt>
                <c:pt idx="4">
                  <c:v>51.81</c:v>
                </c:pt>
                <c:pt idx="5">
                  <c:v>55.61</c:v>
                </c:pt>
                <c:pt idx="6">
                  <c:v>59.42</c:v>
                </c:pt>
                <c:pt idx="7">
                  <c:v>63.22</c:v>
                </c:pt>
                <c:pt idx="8">
                  <c:v>y mayor...</c:v>
                </c:pt>
              </c:strCache>
            </c:strRef>
          </c:cat>
          <c:val>
            <c:numRef>
              <c:f>'F1 LATERAL '!$H$10:$H$18</c:f>
              <c:numCache>
                <c:formatCode>0.00%</c:formatCode>
                <c:ptCount val="9"/>
                <c:pt idx="0">
                  <c:v>1.4285714285714285E-2</c:v>
                </c:pt>
                <c:pt idx="1">
                  <c:v>0.1</c:v>
                </c:pt>
                <c:pt idx="2">
                  <c:v>0.11428571428571428</c:v>
                </c:pt>
                <c:pt idx="3">
                  <c:v>0.24285714285714285</c:v>
                </c:pt>
                <c:pt idx="4">
                  <c:v>0.62857142857142856</c:v>
                </c:pt>
                <c:pt idx="5">
                  <c:v>0.87142857142857144</c:v>
                </c:pt>
                <c:pt idx="6">
                  <c:v>0.95714285714285718</c:v>
                </c:pt>
                <c:pt idx="7">
                  <c:v>0.97142857142857142</c:v>
                </c:pt>
                <c:pt idx="8">
                  <c:v>1</c:v>
                </c:pt>
              </c:numCache>
            </c:numRef>
          </c:val>
          <c:smooth val="0"/>
          <c:extLst>
            <c:ext xmlns:c16="http://schemas.microsoft.com/office/drawing/2014/chart" uri="{C3380CC4-5D6E-409C-BE32-E72D297353CC}">
              <c16:uniqueId val="{00000001-B82C-4C7A-9AFC-91D233268F25}"/>
            </c:ext>
          </c:extLst>
        </c:ser>
        <c:dLbls>
          <c:showLegendKey val="0"/>
          <c:showVal val="0"/>
          <c:showCatName val="0"/>
          <c:showSerName val="0"/>
          <c:showPercent val="0"/>
          <c:showBubbleSize val="0"/>
        </c:dLbls>
        <c:marker val="1"/>
        <c:smooth val="0"/>
        <c:axId val="213683712"/>
        <c:axId val="282584768"/>
      </c:lineChart>
      <c:catAx>
        <c:axId val="191696384"/>
        <c:scaling>
          <c:orientation val="minMax"/>
        </c:scaling>
        <c:delete val="0"/>
        <c:axPos val="b"/>
        <c:title>
          <c:tx>
            <c:rich>
              <a:bodyPr/>
              <a:lstStyle/>
              <a:p>
                <a:pPr>
                  <a:defRPr/>
                </a:pPr>
                <a:r>
                  <a:rPr lang="es-ES"/>
                  <a:t>Clase</a:t>
                </a:r>
              </a:p>
            </c:rich>
          </c:tx>
          <c:overlay val="0"/>
        </c:title>
        <c:numFmt formatCode="General" sourceLinked="1"/>
        <c:majorTickMark val="out"/>
        <c:minorTickMark val="none"/>
        <c:tickLblPos val="nextTo"/>
        <c:crossAx val="282584192"/>
        <c:crosses val="autoZero"/>
        <c:auto val="1"/>
        <c:lblAlgn val="ctr"/>
        <c:lblOffset val="100"/>
        <c:noMultiLvlLbl val="0"/>
      </c:catAx>
      <c:valAx>
        <c:axId val="282584192"/>
        <c:scaling>
          <c:orientation val="minMax"/>
        </c:scaling>
        <c:delete val="0"/>
        <c:axPos val="l"/>
        <c:title>
          <c:tx>
            <c:rich>
              <a:bodyPr/>
              <a:lstStyle/>
              <a:p>
                <a:pPr>
                  <a:defRPr/>
                </a:pPr>
                <a:r>
                  <a:rPr lang="es-ES"/>
                  <a:t>Frecuencia</a:t>
                </a:r>
              </a:p>
            </c:rich>
          </c:tx>
          <c:overlay val="0"/>
        </c:title>
        <c:numFmt formatCode="General" sourceLinked="1"/>
        <c:majorTickMark val="out"/>
        <c:minorTickMark val="none"/>
        <c:tickLblPos val="nextTo"/>
        <c:crossAx val="191696384"/>
        <c:crosses val="autoZero"/>
        <c:crossBetween val="between"/>
      </c:valAx>
      <c:valAx>
        <c:axId val="282584768"/>
        <c:scaling>
          <c:orientation val="minMax"/>
        </c:scaling>
        <c:delete val="0"/>
        <c:axPos val="r"/>
        <c:numFmt formatCode="0.00%" sourceLinked="1"/>
        <c:majorTickMark val="out"/>
        <c:minorTickMark val="none"/>
        <c:tickLblPos val="nextTo"/>
        <c:crossAx val="213683712"/>
        <c:crosses val="max"/>
        <c:crossBetween val="between"/>
      </c:valAx>
      <c:catAx>
        <c:axId val="213683712"/>
        <c:scaling>
          <c:orientation val="minMax"/>
        </c:scaling>
        <c:delete val="1"/>
        <c:axPos val="b"/>
        <c:numFmt formatCode="General" sourceLinked="1"/>
        <c:majorTickMark val="out"/>
        <c:minorTickMark val="none"/>
        <c:tickLblPos val="nextTo"/>
        <c:crossAx val="282584768"/>
        <c:crosses val="autoZero"/>
        <c:auto val="1"/>
        <c:lblAlgn val="ctr"/>
        <c:lblOffset val="100"/>
        <c:noMultiLvlLbl val="0"/>
      </c:catAx>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Histograma Probeta</a:t>
            </a:r>
            <a:r>
              <a:rPr lang="es-ES" baseline="0"/>
              <a:t> H</a:t>
            </a:r>
            <a:endParaRPr lang="es-ES"/>
          </a:p>
        </c:rich>
      </c:tx>
      <c:overlay val="0"/>
    </c:title>
    <c:autoTitleDeleted val="0"/>
    <c:plotArea>
      <c:layout/>
      <c:barChart>
        <c:barDir val="col"/>
        <c:grouping val="clustered"/>
        <c:varyColors val="0"/>
        <c:ser>
          <c:idx val="0"/>
          <c:order val="0"/>
          <c:tx>
            <c:v>Frecuencia</c:v>
          </c:tx>
          <c:invertIfNegative val="0"/>
          <c:cat>
            <c:strRef>
              <c:f>'PROBETA H '!$E$12:$E$23</c:f>
              <c:strCache>
                <c:ptCount val="12"/>
                <c:pt idx="0">
                  <c:v>40,92</c:v>
                </c:pt>
                <c:pt idx="1">
                  <c:v>48,58</c:v>
                </c:pt>
                <c:pt idx="2">
                  <c:v>56,24</c:v>
                </c:pt>
                <c:pt idx="3">
                  <c:v>63,91</c:v>
                </c:pt>
                <c:pt idx="4">
                  <c:v>71,57</c:v>
                </c:pt>
                <c:pt idx="5">
                  <c:v>79,24</c:v>
                </c:pt>
                <c:pt idx="6">
                  <c:v>86,90</c:v>
                </c:pt>
                <c:pt idx="7">
                  <c:v>94,57</c:v>
                </c:pt>
                <c:pt idx="8">
                  <c:v>102,23</c:v>
                </c:pt>
                <c:pt idx="9">
                  <c:v>109,89</c:v>
                </c:pt>
                <c:pt idx="10">
                  <c:v>117,56</c:v>
                </c:pt>
                <c:pt idx="11">
                  <c:v>y mayor...</c:v>
                </c:pt>
              </c:strCache>
            </c:strRef>
          </c:cat>
          <c:val>
            <c:numRef>
              <c:f>'PROBETA H '!$F$12:$F$23</c:f>
              <c:numCache>
                <c:formatCode>General</c:formatCode>
                <c:ptCount val="12"/>
                <c:pt idx="0">
                  <c:v>1</c:v>
                </c:pt>
                <c:pt idx="1">
                  <c:v>3</c:v>
                </c:pt>
                <c:pt idx="2">
                  <c:v>2</c:v>
                </c:pt>
                <c:pt idx="3">
                  <c:v>1</c:v>
                </c:pt>
                <c:pt idx="4">
                  <c:v>1</c:v>
                </c:pt>
                <c:pt idx="5">
                  <c:v>3</c:v>
                </c:pt>
                <c:pt idx="6">
                  <c:v>12</c:v>
                </c:pt>
                <c:pt idx="7">
                  <c:v>26</c:v>
                </c:pt>
                <c:pt idx="8">
                  <c:v>39</c:v>
                </c:pt>
                <c:pt idx="9">
                  <c:v>29</c:v>
                </c:pt>
                <c:pt idx="10">
                  <c:v>18</c:v>
                </c:pt>
                <c:pt idx="11">
                  <c:v>4</c:v>
                </c:pt>
              </c:numCache>
            </c:numRef>
          </c:val>
          <c:extLst>
            <c:ext xmlns:c16="http://schemas.microsoft.com/office/drawing/2014/chart" uri="{C3380CC4-5D6E-409C-BE32-E72D297353CC}">
              <c16:uniqueId val="{00000000-AD32-4436-8E92-AA9890B07EEA}"/>
            </c:ext>
          </c:extLst>
        </c:ser>
        <c:dLbls>
          <c:showLegendKey val="0"/>
          <c:showVal val="0"/>
          <c:showCatName val="0"/>
          <c:showSerName val="0"/>
          <c:showPercent val="0"/>
          <c:showBubbleSize val="0"/>
        </c:dLbls>
        <c:gapWidth val="150"/>
        <c:axId val="162140160"/>
        <c:axId val="282586496"/>
      </c:barChart>
      <c:lineChart>
        <c:grouping val="standard"/>
        <c:varyColors val="0"/>
        <c:ser>
          <c:idx val="1"/>
          <c:order val="1"/>
          <c:tx>
            <c:v>% acumulado</c:v>
          </c:tx>
          <c:cat>
            <c:strRef>
              <c:f>'PROBETA H '!$E$12:$E$23</c:f>
              <c:strCache>
                <c:ptCount val="12"/>
                <c:pt idx="0">
                  <c:v>40,92</c:v>
                </c:pt>
                <c:pt idx="1">
                  <c:v>48,58</c:v>
                </c:pt>
                <c:pt idx="2">
                  <c:v>56,24</c:v>
                </c:pt>
                <c:pt idx="3">
                  <c:v>63,91</c:v>
                </c:pt>
                <c:pt idx="4">
                  <c:v>71,57</c:v>
                </c:pt>
                <c:pt idx="5">
                  <c:v>79,24</c:v>
                </c:pt>
                <c:pt idx="6">
                  <c:v>86,90</c:v>
                </c:pt>
                <c:pt idx="7">
                  <c:v>94,57</c:v>
                </c:pt>
                <c:pt idx="8">
                  <c:v>102,23</c:v>
                </c:pt>
                <c:pt idx="9">
                  <c:v>109,89</c:v>
                </c:pt>
                <c:pt idx="10">
                  <c:v>117,56</c:v>
                </c:pt>
                <c:pt idx="11">
                  <c:v>y mayor...</c:v>
                </c:pt>
              </c:strCache>
            </c:strRef>
          </c:cat>
          <c:val>
            <c:numRef>
              <c:f>'PROBETA H '!$G$12:$G$23</c:f>
              <c:numCache>
                <c:formatCode>0.00%</c:formatCode>
                <c:ptCount val="12"/>
                <c:pt idx="0">
                  <c:v>7.1942446043165471E-3</c:v>
                </c:pt>
                <c:pt idx="1">
                  <c:v>2.8776978417266189E-2</c:v>
                </c:pt>
                <c:pt idx="2">
                  <c:v>4.3165467625899283E-2</c:v>
                </c:pt>
                <c:pt idx="3">
                  <c:v>5.0359712230215826E-2</c:v>
                </c:pt>
                <c:pt idx="4">
                  <c:v>5.7553956834532377E-2</c:v>
                </c:pt>
                <c:pt idx="5">
                  <c:v>7.9136690647482008E-2</c:v>
                </c:pt>
                <c:pt idx="6">
                  <c:v>0.16546762589928057</c:v>
                </c:pt>
                <c:pt idx="7">
                  <c:v>0.35251798561151076</c:v>
                </c:pt>
                <c:pt idx="8">
                  <c:v>0.63309352517985606</c:v>
                </c:pt>
                <c:pt idx="9">
                  <c:v>0.84172661870503596</c:v>
                </c:pt>
                <c:pt idx="10">
                  <c:v>0.97122302158273377</c:v>
                </c:pt>
                <c:pt idx="11">
                  <c:v>1</c:v>
                </c:pt>
              </c:numCache>
            </c:numRef>
          </c:val>
          <c:smooth val="0"/>
          <c:extLst>
            <c:ext xmlns:c16="http://schemas.microsoft.com/office/drawing/2014/chart" uri="{C3380CC4-5D6E-409C-BE32-E72D297353CC}">
              <c16:uniqueId val="{00000001-AD32-4436-8E92-AA9890B07EEA}"/>
            </c:ext>
          </c:extLst>
        </c:ser>
        <c:dLbls>
          <c:showLegendKey val="0"/>
          <c:showVal val="0"/>
          <c:showCatName val="0"/>
          <c:showSerName val="0"/>
          <c:showPercent val="0"/>
          <c:showBubbleSize val="0"/>
        </c:dLbls>
        <c:marker val="1"/>
        <c:smooth val="0"/>
        <c:axId val="228077056"/>
        <c:axId val="282588224"/>
      </c:lineChart>
      <c:catAx>
        <c:axId val="162140160"/>
        <c:scaling>
          <c:orientation val="minMax"/>
        </c:scaling>
        <c:delete val="0"/>
        <c:axPos val="b"/>
        <c:title>
          <c:tx>
            <c:rich>
              <a:bodyPr/>
              <a:lstStyle/>
              <a:p>
                <a:pPr>
                  <a:defRPr/>
                </a:pPr>
                <a:r>
                  <a:rPr lang="es-ES"/>
                  <a:t>Clase</a:t>
                </a:r>
              </a:p>
            </c:rich>
          </c:tx>
          <c:overlay val="0"/>
        </c:title>
        <c:numFmt formatCode="General" sourceLinked="1"/>
        <c:majorTickMark val="out"/>
        <c:minorTickMark val="none"/>
        <c:tickLblPos val="nextTo"/>
        <c:crossAx val="282586496"/>
        <c:crosses val="autoZero"/>
        <c:auto val="1"/>
        <c:lblAlgn val="ctr"/>
        <c:lblOffset val="100"/>
        <c:noMultiLvlLbl val="0"/>
      </c:catAx>
      <c:valAx>
        <c:axId val="282586496"/>
        <c:scaling>
          <c:orientation val="minMax"/>
        </c:scaling>
        <c:delete val="0"/>
        <c:axPos val="l"/>
        <c:title>
          <c:tx>
            <c:rich>
              <a:bodyPr/>
              <a:lstStyle/>
              <a:p>
                <a:pPr>
                  <a:defRPr/>
                </a:pPr>
                <a:r>
                  <a:rPr lang="es-ES"/>
                  <a:t>Frecuencia</a:t>
                </a:r>
              </a:p>
            </c:rich>
          </c:tx>
          <c:overlay val="0"/>
        </c:title>
        <c:numFmt formatCode="General" sourceLinked="1"/>
        <c:majorTickMark val="out"/>
        <c:minorTickMark val="none"/>
        <c:tickLblPos val="nextTo"/>
        <c:crossAx val="162140160"/>
        <c:crosses val="autoZero"/>
        <c:crossBetween val="between"/>
      </c:valAx>
      <c:valAx>
        <c:axId val="282588224"/>
        <c:scaling>
          <c:orientation val="minMax"/>
        </c:scaling>
        <c:delete val="0"/>
        <c:axPos val="r"/>
        <c:numFmt formatCode="0.00%" sourceLinked="1"/>
        <c:majorTickMark val="out"/>
        <c:minorTickMark val="none"/>
        <c:tickLblPos val="nextTo"/>
        <c:crossAx val="228077056"/>
        <c:crosses val="max"/>
        <c:crossBetween val="between"/>
      </c:valAx>
      <c:catAx>
        <c:axId val="228077056"/>
        <c:scaling>
          <c:orientation val="minMax"/>
        </c:scaling>
        <c:delete val="1"/>
        <c:axPos val="b"/>
        <c:numFmt formatCode="General" sourceLinked="1"/>
        <c:majorTickMark val="out"/>
        <c:minorTickMark val="none"/>
        <c:tickLblPos val="nextTo"/>
        <c:crossAx val="282588224"/>
        <c:crosses val="autoZero"/>
        <c:auto val="1"/>
        <c:lblAlgn val="ctr"/>
        <c:lblOffset val="100"/>
        <c:noMultiLvlLbl val="0"/>
      </c:catAx>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9EAA0-66E5-4FDD-82EC-D38113D59762}" type="datetimeFigureOut">
              <a:rPr lang="es-ES" smtClean="0"/>
              <a:t>09/10/2018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7A64E-CF33-4127-A6BB-FE79FA9C3DAA}" type="slidenum">
              <a:rPr lang="es-ES" smtClean="0"/>
              <a:t>‹Nº›</a:t>
            </a:fld>
            <a:endParaRPr lang="es-ES"/>
          </a:p>
        </p:txBody>
      </p:sp>
    </p:spTree>
    <p:extLst>
      <p:ext uri="{BB962C8B-B14F-4D97-AF65-F5344CB8AC3E}">
        <p14:creationId xmlns:p14="http://schemas.microsoft.com/office/powerpoint/2010/main" val="442083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8B7A64E-CF33-4127-A6BB-FE79FA9C3DAA}" type="slidenum">
              <a:rPr lang="es-ES" smtClean="0"/>
              <a:t>36</a:t>
            </a:fld>
            <a:endParaRPr lang="es-ES"/>
          </a:p>
        </p:txBody>
      </p:sp>
    </p:spTree>
    <p:extLst>
      <p:ext uri="{BB962C8B-B14F-4D97-AF65-F5344CB8AC3E}">
        <p14:creationId xmlns:p14="http://schemas.microsoft.com/office/powerpoint/2010/main" val="1940283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8F858B9E-C8C6-49EF-A65A-C4297AD46BE1}" type="datetimeFigureOut">
              <a:rPr lang="es-EC" smtClean="0"/>
              <a:t>09/10/2018</a:t>
            </a:fld>
            <a:endParaRPr lang="es-EC"/>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C"/>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9E001302-A9ED-4E08-B2F7-09CB8544ED87}" type="slidenum">
              <a:rPr lang="es-EC" smtClean="0"/>
              <a:t>‹Nº›</a:t>
            </a:fld>
            <a:endParaRPr lang="es-EC"/>
          </a:p>
        </p:txBody>
      </p:sp>
      <p:pic>
        <p:nvPicPr>
          <p:cNvPr id="7" name="Picture 2" descr="Resultado de imagen para esp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7650" y="244846"/>
            <a:ext cx="2146300" cy="55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56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8F858B9E-C8C6-49EF-A65A-C4297AD46BE1}" type="datetimeFigureOut">
              <a:rPr lang="es-EC" smtClean="0"/>
              <a:t>09/10/2018</a:t>
            </a:fld>
            <a:endParaRPr lang="es-EC"/>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C"/>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9E001302-A9ED-4E08-B2F7-09CB8544ED87}" type="slidenum">
              <a:rPr lang="es-EC" smtClean="0"/>
              <a:t>‹Nº›</a:t>
            </a:fld>
            <a:endParaRPr lang="es-EC"/>
          </a:p>
        </p:txBody>
      </p:sp>
    </p:spTree>
    <p:extLst>
      <p:ext uri="{BB962C8B-B14F-4D97-AF65-F5344CB8AC3E}">
        <p14:creationId xmlns:p14="http://schemas.microsoft.com/office/powerpoint/2010/main" val="14887326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963895"/>
            <a:ext cx="10210800" cy="682343"/>
          </a:xfrm>
          <a:prstGeom prst="rect">
            <a:avLst/>
          </a:prstGeom>
        </p:spPr>
        <p:txBody>
          <a:bodyPr vert="horz" lIns="91440" tIns="45720" rIns="91440" bIns="45720" rtlCol="0" anchor="ctr">
            <a:normAutofit/>
          </a:bodyPr>
          <a:lstStyle/>
          <a:p>
            <a:r>
              <a:rPr lang="es-ES" dirty="0"/>
              <a:t>Haga clic para modificar el estilo de título del patrón</a:t>
            </a:r>
            <a:endParaRPr lang="es-EC" dirty="0"/>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153882982"/>
      </p:ext>
    </p:extLst>
  </p:cSld>
  <p:clrMap bg1="lt1" tx1="dk1" bg2="lt2" tx2="dk2" accent1="accent1" accent2="accent2" accent3="accent3" accent4="accent4" accent5="accent5" accent6="accent6" hlink="hlink" folHlink="folHlink"/>
  <p:sldLayoutIdLst>
    <p:sldLayoutId id="2147483712" r:id="rId1"/>
    <p:sldLayoutId id="214748371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image" Target="../media/image32.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image" Target="../media/image35.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image" Target="../media/image37.t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image" Target="../media/image39.t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image" Target="../media/image42.t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image" Target="../media/image45.t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9.t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161" y="2270760"/>
            <a:ext cx="10607040" cy="1173480"/>
          </a:xfrm>
        </p:spPr>
        <p:txBody>
          <a:bodyPr>
            <a:noAutofit/>
          </a:bodyPr>
          <a:lstStyle/>
          <a:p>
            <a:pPr algn="ctr"/>
            <a:r>
              <a:rPr lang="es-EC" sz="2800" b="1" dirty="0">
                <a:effectLst>
                  <a:outerShdw blurRad="38100" dist="38100" dir="2700000" algn="tl">
                    <a:srgbClr val="000000">
                      <a:alpha val="43137"/>
                    </a:srgbClr>
                  </a:outerShdw>
                </a:effectLst>
              </a:rPr>
              <a:t>“</a:t>
            </a:r>
            <a:r>
              <a:rPr lang="es-ES" sz="2800" b="1" dirty="0">
                <a:effectLst>
                  <a:outerShdw blurRad="38100" dist="38100" dir="2700000" algn="tl">
                    <a:srgbClr val="000000">
                      <a:alpha val="43137"/>
                    </a:srgbClr>
                  </a:outerShdw>
                </a:effectLst>
              </a:rPr>
              <a:t>DESARROLLO Y CARACTERIZACIÓN DE NANOESTRUCTURAS DE TiO2 SOBRE LA ALEACIÓN Ti6Al4V MEDIANTE EL PROCESO DE ANODIZADO</a:t>
            </a:r>
            <a:r>
              <a:rPr lang="es-EC" sz="2800" b="1" dirty="0">
                <a:effectLst>
                  <a:outerShdw blurRad="38100" dist="38100" dir="2700000" algn="tl">
                    <a:srgbClr val="000000">
                      <a:alpha val="43137"/>
                    </a:srgbClr>
                  </a:outerShdw>
                </a:effectLst>
              </a:rPr>
              <a:t>”</a:t>
            </a:r>
          </a:p>
        </p:txBody>
      </p:sp>
      <p:sp>
        <p:nvSpPr>
          <p:cNvPr id="3" name="Marcador de contenido 2"/>
          <p:cNvSpPr>
            <a:spLocks noGrp="1"/>
          </p:cNvSpPr>
          <p:nvPr>
            <p:ph idx="1"/>
          </p:nvPr>
        </p:nvSpPr>
        <p:spPr>
          <a:xfrm>
            <a:off x="2697481" y="3668859"/>
            <a:ext cx="7010400" cy="975361"/>
          </a:xfrm>
        </p:spPr>
        <p:txBody>
          <a:bodyPr>
            <a:normAutofit/>
          </a:bodyPr>
          <a:lstStyle/>
          <a:p>
            <a:pPr marL="0" indent="0">
              <a:buNone/>
            </a:pPr>
            <a:r>
              <a:rPr lang="es-EC" sz="2400" b="1" dirty="0"/>
              <a:t>AUTOR: </a:t>
            </a:r>
            <a:r>
              <a:rPr lang="es-EC" sz="2400" dirty="0"/>
              <a:t>	MORENO GUERRA, SANTIAGO ALEXIS</a:t>
            </a:r>
          </a:p>
          <a:p>
            <a:pPr marL="0" indent="0">
              <a:buNone/>
            </a:pPr>
            <a:r>
              <a:rPr lang="es-EC" sz="2400" dirty="0"/>
              <a:t>		</a:t>
            </a:r>
          </a:p>
        </p:txBody>
      </p:sp>
      <p:pic>
        <p:nvPicPr>
          <p:cNvPr id="2050" name="Picture 2"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9355" y="285958"/>
            <a:ext cx="7080885" cy="1828765"/>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contenido 2"/>
          <p:cNvSpPr txBox="1">
            <a:spLocks/>
          </p:cNvSpPr>
          <p:nvPr/>
        </p:nvSpPr>
        <p:spPr>
          <a:xfrm>
            <a:off x="2459355" y="4846321"/>
            <a:ext cx="8397240" cy="563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400" b="1" dirty="0"/>
              <a:t>DIRECTOR: </a:t>
            </a:r>
            <a:r>
              <a:rPr lang="es-EC" sz="2400" dirty="0"/>
              <a:t>	MSc. RIOFRÍO VILLENA, PATRICIO GUSTAVO</a:t>
            </a:r>
          </a:p>
        </p:txBody>
      </p:sp>
      <p:sp>
        <p:nvSpPr>
          <p:cNvPr id="6" name="Marcador de contenido 2"/>
          <p:cNvSpPr txBox="1">
            <a:spLocks/>
          </p:cNvSpPr>
          <p:nvPr/>
        </p:nvSpPr>
        <p:spPr>
          <a:xfrm>
            <a:off x="4638674" y="5692140"/>
            <a:ext cx="2722245" cy="4876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b="1" dirty="0"/>
              <a:t>Sangolquí, 2018</a:t>
            </a:r>
            <a:endParaRPr lang="es-EC" dirty="0"/>
          </a:p>
        </p:txBody>
      </p:sp>
    </p:spTree>
    <p:extLst>
      <p:ext uri="{BB962C8B-B14F-4D97-AF65-F5344CB8AC3E}">
        <p14:creationId xmlns:p14="http://schemas.microsoft.com/office/powerpoint/2010/main" val="1733243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943224" y="344456"/>
            <a:ext cx="6990962" cy="639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b="1" dirty="0"/>
              <a:t>EXPERIMENTACIÓN</a:t>
            </a:r>
          </a:p>
        </p:txBody>
      </p:sp>
      <p:sp>
        <p:nvSpPr>
          <p:cNvPr id="5" name="Subtítulo 2"/>
          <p:cNvSpPr>
            <a:spLocks noGrp="1"/>
          </p:cNvSpPr>
          <p:nvPr>
            <p:ph type="subTitle" idx="1"/>
          </p:nvPr>
        </p:nvSpPr>
        <p:spPr>
          <a:xfrm>
            <a:off x="400049" y="1368724"/>
            <a:ext cx="5210176" cy="1922463"/>
          </a:xfrm>
        </p:spPr>
        <p:txBody>
          <a:bodyPr>
            <a:normAutofit fontScale="92500" lnSpcReduction="20000"/>
          </a:bodyPr>
          <a:lstStyle/>
          <a:p>
            <a:pPr marL="342900" indent="-342900" algn="just">
              <a:buFont typeface="Arial" panose="020B0604020202020204" pitchFamily="34" charset="0"/>
              <a:buChar char="•"/>
            </a:pPr>
            <a:r>
              <a:rPr lang="es-EC" b="1" i="1" dirty="0"/>
              <a:t>Preparación de las probetas. </a:t>
            </a:r>
          </a:p>
          <a:p>
            <a:pPr marL="342900" indent="-342900" algn="just">
              <a:buFont typeface="Arial" panose="020B0604020202020204" pitchFamily="34" charset="0"/>
              <a:buChar char="•"/>
            </a:pPr>
            <a:r>
              <a:rPr lang="es-EC" b="1" i="1" dirty="0"/>
              <a:t>Preparación de las soluciones.</a:t>
            </a:r>
          </a:p>
          <a:p>
            <a:pPr marL="342900" indent="-342900" algn="just">
              <a:buFont typeface="Arial" panose="020B0604020202020204" pitchFamily="34" charset="0"/>
              <a:buChar char="•"/>
            </a:pPr>
            <a:r>
              <a:rPr lang="es-EC" b="1" i="1" dirty="0"/>
              <a:t>Anodizado.</a:t>
            </a:r>
          </a:p>
          <a:p>
            <a:pPr marL="342900" indent="-342900" algn="just">
              <a:buFont typeface="Arial" panose="020B0604020202020204" pitchFamily="34" charset="0"/>
              <a:buChar char="•"/>
            </a:pPr>
            <a:r>
              <a:rPr lang="es-EC" b="1" i="1" dirty="0"/>
              <a:t>Caracterización superficial .</a:t>
            </a:r>
          </a:p>
          <a:p>
            <a:pPr marL="342900" indent="-342900" algn="just">
              <a:buFont typeface="Arial" panose="020B0604020202020204" pitchFamily="34" charset="0"/>
              <a:buChar char="•"/>
            </a:pPr>
            <a:r>
              <a:rPr lang="es-EC" b="1" i="1" dirty="0"/>
              <a:t>Caracterización electroquímica.</a:t>
            </a:r>
          </a:p>
          <a:p>
            <a:pPr algn="just"/>
            <a:endParaRPr lang="es-EC" dirty="0"/>
          </a:p>
        </p:txBody>
      </p:sp>
      <p:pic>
        <p:nvPicPr>
          <p:cNvPr id="2" name="Imagen 1">
            <a:extLst>
              <a:ext uri="{FF2B5EF4-FFF2-40B4-BE49-F238E27FC236}">
                <a16:creationId xmlns:a16="http://schemas.microsoft.com/office/drawing/2014/main" id="{2C02943B-7EF4-42F8-9558-90FEAAADE1DD}"/>
              </a:ext>
            </a:extLst>
          </p:cNvPr>
          <p:cNvPicPr>
            <a:picLocks noChangeAspect="1"/>
          </p:cNvPicPr>
          <p:nvPr/>
        </p:nvPicPr>
        <p:blipFill>
          <a:blip r:embed="rId2"/>
          <a:stretch>
            <a:fillRect/>
          </a:stretch>
        </p:blipFill>
        <p:spPr>
          <a:xfrm>
            <a:off x="8715423" y="2215141"/>
            <a:ext cx="3004903" cy="2841066"/>
          </a:xfrm>
          <a:prstGeom prst="rect">
            <a:avLst/>
          </a:prstGeom>
        </p:spPr>
      </p:pic>
      <p:pic>
        <p:nvPicPr>
          <p:cNvPr id="3" name="Imagen 2">
            <a:extLst>
              <a:ext uri="{FF2B5EF4-FFF2-40B4-BE49-F238E27FC236}">
                <a16:creationId xmlns:a16="http://schemas.microsoft.com/office/drawing/2014/main" id="{F4D1A609-616C-41D6-AB1E-F636B0F98DC2}"/>
              </a:ext>
            </a:extLst>
          </p:cNvPr>
          <p:cNvPicPr>
            <a:picLocks noChangeAspect="1"/>
          </p:cNvPicPr>
          <p:nvPr/>
        </p:nvPicPr>
        <p:blipFill>
          <a:blip r:embed="rId3"/>
          <a:stretch>
            <a:fillRect/>
          </a:stretch>
        </p:blipFill>
        <p:spPr>
          <a:xfrm>
            <a:off x="526513" y="3685403"/>
            <a:ext cx="4833422" cy="1717839"/>
          </a:xfrm>
          <a:prstGeom prst="rect">
            <a:avLst/>
          </a:prstGeom>
        </p:spPr>
      </p:pic>
      <p:sp>
        <p:nvSpPr>
          <p:cNvPr id="6" name="Rectángulo 5">
            <a:extLst>
              <a:ext uri="{FF2B5EF4-FFF2-40B4-BE49-F238E27FC236}">
                <a16:creationId xmlns:a16="http://schemas.microsoft.com/office/drawing/2014/main" id="{3BA5ACF4-0D5F-48B4-A382-D90B18640EA2}"/>
              </a:ext>
            </a:extLst>
          </p:cNvPr>
          <p:cNvSpPr/>
          <p:nvPr/>
        </p:nvSpPr>
        <p:spPr>
          <a:xfrm>
            <a:off x="342705" y="5489276"/>
            <a:ext cx="6096000" cy="873252"/>
          </a:xfrm>
          <a:prstGeom prst="rect">
            <a:avLst/>
          </a:prstGeom>
        </p:spPr>
        <p:txBody>
          <a:bodyPr>
            <a:spAutoFit/>
          </a:bodyPr>
          <a:lstStyle/>
          <a:p>
            <a:pPr marL="342900" lvl="0" indent="-342900" algn="just">
              <a:lnSpc>
                <a:spcPct val="150000"/>
              </a:lnSpc>
              <a:spcAft>
                <a:spcPts val="0"/>
              </a:spcAft>
              <a:buFont typeface="Symbol" panose="05050102010706020507" pitchFamily="18" charset="2"/>
              <a:buChar char=""/>
            </a:pPr>
            <a:r>
              <a:rPr lang="es-EC" dirty="0">
                <a:latin typeface="Times New Roman" panose="02020603050405020304" pitchFamily="18" charset="0"/>
                <a:ea typeface="Arial" panose="020B0604020202020204" pitchFamily="34" charset="0"/>
                <a:cs typeface="Times New Roman" panose="02020603050405020304" pitchFamily="18" charset="0"/>
              </a:rPr>
              <a:t>1M H</a:t>
            </a:r>
            <a:r>
              <a:rPr lang="es-EC"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dirty="0">
                <a:latin typeface="Times New Roman" panose="02020603050405020304" pitchFamily="18" charset="0"/>
                <a:ea typeface="Arial" panose="020B0604020202020204" pitchFamily="34" charset="0"/>
                <a:cs typeface="Times New Roman" panose="02020603050405020304" pitchFamily="18" charset="0"/>
              </a:rPr>
              <a:t>PO</a:t>
            </a:r>
            <a:r>
              <a:rPr lang="es-EC" baseline="-25000" dirty="0">
                <a:latin typeface="Times New Roman" panose="02020603050405020304" pitchFamily="18" charset="0"/>
                <a:ea typeface="Arial" panose="020B0604020202020204" pitchFamily="34" charset="0"/>
                <a:cs typeface="Times New Roman" panose="02020603050405020304" pitchFamily="18" charset="0"/>
              </a:rPr>
              <a:t>4 </a:t>
            </a:r>
            <a:r>
              <a:rPr lang="es-EC" dirty="0">
                <a:latin typeface="Times New Roman" panose="02020603050405020304" pitchFamily="18" charset="0"/>
                <a:ea typeface="Arial" panose="020B0604020202020204" pitchFamily="34" charset="0"/>
                <a:cs typeface="Times New Roman" panose="02020603050405020304" pitchFamily="18" charset="0"/>
              </a:rPr>
              <a:t>+0.2%wt de HF.</a:t>
            </a:r>
            <a:endParaRPr lang="es-ES" dirty="0">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dirty="0">
                <a:latin typeface="Times New Roman" panose="02020603050405020304" pitchFamily="18" charset="0"/>
                <a:ea typeface="Arial" panose="020B0604020202020204" pitchFamily="34" charset="0"/>
                <a:cs typeface="Times New Roman" panose="02020603050405020304" pitchFamily="18" charset="0"/>
              </a:rPr>
              <a:t>1M H</a:t>
            </a:r>
            <a:r>
              <a:rPr lang="es-EC"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dirty="0">
                <a:latin typeface="Times New Roman" panose="02020603050405020304" pitchFamily="18" charset="0"/>
                <a:ea typeface="Arial" panose="020B0604020202020204" pitchFamily="34" charset="0"/>
                <a:cs typeface="Times New Roman" panose="02020603050405020304" pitchFamily="18" charset="0"/>
              </a:rPr>
              <a:t>PO</a:t>
            </a:r>
            <a:r>
              <a:rPr lang="es-EC" baseline="-25000" dirty="0">
                <a:latin typeface="Times New Roman" panose="02020603050405020304" pitchFamily="18" charset="0"/>
                <a:ea typeface="Arial" panose="020B0604020202020204" pitchFamily="34" charset="0"/>
                <a:cs typeface="Times New Roman" panose="02020603050405020304" pitchFamily="18" charset="0"/>
              </a:rPr>
              <a:t>4 </a:t>
            </a:r>
            <a:r>
              <a:rPr lang="es-EC" dirty="0">
                <a:latin typeface="Times New Roman" panose="02020603050405020304" pitchFamily="18" charset="0"/>
                <a:ea typeface="Arial" panose="020B0604020202020204" pitchFamily="34" charset="0"/>
                <a:cs typeface="Times New Roman" panose="02020603050405020304" pitchFamily="18" charset="0"/>
              </a:rPr>
              <a:t>+0.5%wt de HF.</a:t>
            </a:r>
            <a:endParaRPr lang="es-ES" dirty="0">
              <a:latin typeface="Arial" panose="020B0604020202020204" pitchFamily="34" charset="0"/>
              <a:ea typeface="Arial" panose="020B060402020202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A146F844-B4F7-48FA-BE3D-48A72BF93A8B}"/>
              </a:ext>
            </a:extLst>
          </p:cNvPr>
          <p:cNvSpPr/>
          <p:nvPr/>
        </p:nvSpPr>
        <p:spPr>
          <a:xfrm>
            <a:off x="3990975" y="5661343"/>
            <a:ext cx="6096000" cy="369332"/>
          </a:xfrm>
          <a:prstGeom prst="rect">
            <a:avLst/>
          </a:prstGeom>
        </p:spPr>
        <p:txBody>
          <a:bodyPr>
            <a:spAutoFit/>
          </a:bodyPr>
          <a:lstStyle/>
          <a:p>
            <a:r>
              <a:rPr lang="es-EC" dirty="0">
                <a:latin typeface="Times New Roman" panose="02020603050405020304" pitchFamily="18" charset="0"/>
                <a:ea typeface="Arial" panose="020B0604020202020204" pitchFamily="34" charset="0"/>
              </a:rPr>
              <a:t>20 ml: 20% volumen de HNO</a:t>
            </a:r>
            <a:r>
              <a:rPr lang="es-EC" baseline="-25000" dirty="0">
                <a:latin typeface="Times New Roman" panose="02020603050405020304" pitchFamily="18" charset="0"/>
                <a:ea typeface="Arial" panose="020B0604020202020204" pitchFamily="34" charset="0"/>
              </a:rPr>
              <a:t>3 </a:t>
            </a:r>
            <a:r>
              <a:rPr lang="es-EC" dirty="0">
                <a:latin typeface="Times New Roman" panose="02020603050405020304" pitchFamily="18" charset="0"/>
                <a:ea typeface="Arial" panose="020B0604020202020204" pitchFamily="34" charset="0"/>
              </a:rPr>
              <a:t>y 3% volumen de HF.</a:t>
            </a:r>
            <a:endParaRPr lang="es-ES" dirty="0"/>
          </a:p>
        </p:txBody>
      </p:sp>
      <p:pic>
        <p:nvPicPr>
          <p:cNvPr id="10" name="Imagen 9">
            <a:extLst>
              <a:ext uri="{FF2B5EF4-FFF2-40B4-BE49-F238E27FC236}">
                <a16:creationId xmlns:a16="http://schemas.microsoft.com/office/drawing/2014/main" id="{724229EA-16DB-4CDF-9355-95355ED33240}"/>
              </a:ext>
            </a:extLst>
          </p:cNvPr>
          <p:cNvPicPr>
            <a:picLocks noChangeAspect="1"/>
          </p:cNvPicPr>
          <p:nvPr/>
        </p:nvPicPr>
        <p:blipFill>
          <a:blip r:embed="rId4"/>
          <a:stretch>
            <a:fillRect/>
          </a:stretch>
        </p:blipFill>
        <p:spPr>
          <a:xfrm>
            <a:off x="4970117" y="1166960"/>
            <a:ext cx="3223320" cy="2266950"/>
          </a:xfrm>
          <a:prstGeom prst="rect">
            <a:avLst/>
          </a:prstGeom>
        </p:spPr>
      </p:pic>
      <p:sp>
        <p:nvSpPr>
          <p:cNvPr id="18" name="Rectángulo 17">
            <a:extLst>
              <a:ext uri="{FF2B5EF4-FFF2-40B4-BE49-F238E27FC236}">
                <a16:creationId xmlns:a16="http://schemas.microsoft.com/office/drawing/2014/main" id="{4CEC55F9-4B6C-47C9-8D35-E5CC4FC63550}"/>
              </a:ext>
            </a:extLst>
          </p:cNvPr>
          <p:cNvSpPr/>
          <p:nvPr/>
        </p:nvSpPr>
        <p:spPr>
          <a:xfrm>
            <a:off x="3390705" y="3482866"/>
            <a:ext cx="6096000" cy="246221"/>
          </a:xfrm>
          <a:prstGeom prst="rect">
            <a:avLst/>
          </a:prstGeom>
        </p:spPr>
        <p:txBody>
          <a:bodyPr>
            <a:spAutoFit/>
          </a:bodyPr>
          <a:lstStyle/>
          <a:p>
            <a:pPr algn="ctr">
              <a:spcAft>
                <a:spcPts val="1000"/>
              </a:spcAft>
            </a:pPr>
            <a:r>
              <a:rPr lang="es-EC" sz="1000" b="1" dirty="0">
                <a:latin typeface="Times New Roman" panose="02020603050405020304" pitchFamily="18" charset="0"/>
                <a:ea typeface="Arial" panose="020B0604020202020204" pitchFamily="34" charset="0"/>
                <a:cs typeface="Times New Roman" panose="02020603050405020304" pitchFamily="18" charset="0"/>
              </a:rPr>
              <a:t>Figura 7. Probetas</a:t>
            </a:r>
            <a:endParaRPr lang="es-ES" sz="800"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34104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825710" y="170010"/>
            <a:ext cx="6990962" cy="639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b="1" dirty="0"/>
              <a:t>EXPERIMENTACIÓN(ANODIZADO). </a:t>
            </a:r>
          </a:p>
        </p:txBody>
      </p:sp>
      <p:pic>
        <p:nvPicPr>
          <p:cNvPr id="8" name="Imagen 7">
            <a:extLst>
              <a:ext uri="{FF2B5EF4-FFF2-40B4-BE49-F238E27FC236}">
                <a16:creationId xmlns:a16="http://schemas.microsoft.com/office/drawing/2014/main" id="{3407B956-993E-46C3-A901-71F31A35DF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794" y="1376808"/>
            <a:ext cx="2795959" cy="3727945"/>
          </a:xfrm>
          <a:prstGeom prst="rect">
            <a:avLst/>
          </a:prstGeom>
        </p:spPr>
      </p:pic>
      <p:pic>
        <p:nvPicPr>
          <p:cNvPr id="17" name="Imagen 16">
            <a:extLst>
              <a:ext uri="{FF2B5EF4-FFF2-40B4-BE49-F238E27FC236}">
                <a16:creationId xmlns:a16="http://schemas.microsoft.com/office/drawing/2014/main" id="{BB56F26B-2492-465C-83F7-D884521A9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6686" y="1286966"/>
            <a:ext cx="3343276" cy="3907631"/>
          </a:xfrm>
          <a:prstGeom prst="rect">
            <a:avLst/>
          </a:prstGeom>
        </p:spPr>
      </p:pic>
      <p:pic>
        <p:nvPicPr>
          <p:cNvPr id="19" name="Imagen 18">
            <a:extLst>
              <a:ext uri="{FF2B5EF4-FFF2-40B4-BE49-F238E27FC236}">
                <a16:creationId xmlns:a16="http://schemas.microsoft.com/office/drawing/2014/main" id="{D1C6472E-4C16-46EA-9314-FD94C92FCB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1895" y="1286966"/>
            <a:ext cx="3569555" cy="3907631"/>
          </a:xfrm>
          <a:prstGeom prst="rect">
            <a:avLst/>
          </a:prstGeom>
        </p:spPr>
      </p:pic>
      <p:sp>
        <p:nvSpPr>
          <p:cNvPr id="21" name="CuadroTexto 20">
            <a:extLst>
              <a:ext uri="{FF2B5EF4-FFF2-40B4-BE49-F238E27FC236}">
                <a16:creationId xmlns:a16="http://schemas.microsoft.com/office/drawing/2014/main" id="{4BEF6F65-3A6F-4755-86CC-BBB2BF07B971}"/>
              </a:ext>
            </a:extLst>
          </p:cNvPr>
          <p:cNvSpPr txBox="1"/>
          <p:nvPr/>
        </p:nvSpPr>
        <p:spPr>
          <a:xfrm>
            <a:off x="657225" y="5348623"/>
            <a:ext cx="2000250" cy="646331"/>
          </a:xfrm>
          <a:prstGeom prst="rect">
            <a:avLst/>
          </a:prstGeom>
          <a:noFill/>
        </p:spPr>
        <p:txBody>
          <a:bodyPr wrap="square" rtlCol="0">
            <a:spAutoFit/>
          </a:bodyPr>
          <a:lstStyle/>
          <a:p>
            <a:r>
              <a:rPr lang="es-EC" dirty="0"/>
              <a:t>Etanol -------10 minutos</a:t>
            </a:r>
            <a:endParaRPr lang="es-ES" dirty="0"/>
          </a:p>
        </p:txBody>
      </p:sp>
      <p:sp>
        <p:nvSpPr>
          <p:cNvPr id="24" name="Rectángulo 23">
            <a:extLst>
              <a:ext uri="{FF2B5EF4-FFF2-40B4-BE49-F238E27FC236}">
                <a16:creationId xmlns:a16="http://schemas.microsoft.com/office/drawing/2014/main" id="{4CBAE089-AC9A-4B00-A16E-8057108D61AF}"/>
              </a:ext>
            </a:extLst>
          </p:cNvPr>
          <p:cNvSpPr/>
          <p:nvPr/>
        </p:nvSpPr>
        <p:spPr>
          <a:xfrm>
            <a:off x="4232875" y="5412639"/>
            <a:ext cx="2590897" cy="923330"/>
          </a:xfrm>
          <a:prstGeom prst="rect">
            <a:avLst/>
          </a:prstGeom>
        </p:spPr>
        <p:txBody>
          <a:bodyPr wrap="square">
            <a:spAutoFit/>
          </a:bodyPr>
          <a:lstStyle/>
          <a:p>
            <a:r>
              <a:rPr lang="es-EC" dirty="0">
                <a:latin typeface="Times New Roman" panose="02020603050405020304" pitchFamily="18" charset="0"/>
                <a:ea typeface="Arial" panose="020B0604020202020204" pitchFamily="34" charset="0"/>
              </a:rPr>
              <a:t>20 ml: 20% volumen de HNO</a:t>
            </a:r>
            <a:r>
              <a:rPr lang="es-EC" baseline="-25000" dirty="0">
                <a:latin typeface="Times New Roman" panose="02020603050405020304" pitchFamily="18" charset="0"/>
                <a:ea typeface="Arial" panose="020B0604020202020204" pitchFamily="34" charset="0"/>
              </a:rPr>
              <a:t>3 </a:t>
            </a:r>
            <a:r>
              <a:rPr lang="es-EC" dirty="0">
                <a:latin typeface="Times New Roman" panose="02020603050405020304" pitchFamily="18" charset="0"/>
                <a:ea typeface="Arial" panose="020B0604020202020204" pitchFamily="34" charset="0"/>
              </a:rPr>
              <a:t>y 3% volumen de HF.-----60 s.</a:t>
            </a:r>
            <a:endParaRPr lang="es-ES" dirty="0"/>
          </a:p>
        </p:txBody>
      </p:sp>
      <p:sp>
        <p:nvSpPr>
          <p:cNvPr id="26" name="Rectángulo 25">
            <a:extLst>
              <a:ext uri="{FF2B5EF4-FFF2-40B4-BE49-F238E27FC236}">
                <a16:creationId xmlns:a16="http://schemas.microsoft.com/office/drawing/2014/main" id="{B8B120EE-AF27-438E-9AAC-611199BD5347}"/>
              </a:ext>
            </a:extLst>
          </p:cNvPr>
          <p:cNvSpPr/>
          <p:nvPr/>
        </p:nvSpPr>
        <p:spPr>
          <a:xfrm>
            <a:off x="-1421227" y="5137645"/>
            <a:ext cx="6096000" cy="246221"/>
          </a:xfrm>
          <a:prstGeom prst="rect">
            <a:avLst/>
          </a:prstGeom>
        </p:spPr>
        <p:txBody>
          <a:bodyPr>
            <a:spAutoFit/>
          </a:bodyPr>
          <a:lstStyle/>
          <a:p>
            <a:pPr algn="ctr">
              <a:spcAft>
                <a:spcPts val="1000"/>
              </a:spcAft>
            </a:pPr>
            <a:r>
              <a:rPr lang="es-EC" sz="1000" b="1" dirty="0">
                <a:latin typeface="Times New Roman" panose="02020603050405020304" pitchFamily="18" charset="0"/>
                <a:ea typeface="Arial" panose="020B0604020202020204" pitchFamily="34" charset="0"/>
                <a:cs typeface="Times New Roman" panose="02020603050405020304" pitchFamily="18" charset="0"/>
              </a:rPr>
              <a:t>Figura8: Limpiador ultrasónico</a:t>
            </a:r>
            <a:endParaRPr lang="es-ES" sz="800" dirty="0">
              <a:latin typeface="Arial" panose="020B0604020202020204" pitchFamily="34" charset="0"/>
              <a:ea typeface="Arial" panose="020B0604020202020204" pitchFamily="34" charset="0"/>
              <a:cs typeface="Times New Roman" panose="02020603050405020304" pitchFamily="18" charset="0"/>
            </a:endParaRPr>
          </a:p>
        </p:txBody>
      </p:sp>
      <p:sp>
        <p:nvSpPr>
          <p:cNvPr id="27" name="Rectángulo 26">
            <a:extLst>
              <a:ext uri="{FF2B5EF4-FFF2-40B4-BE49-F238E27FC236}">
                <a16:creationId xmlns:a16="http://schemas.microsoft.com/office/drawing/2014/main" id="{5D6E659B-2082-4B10-AD73-BB340676ED14}"/>
              </a:ext>
            </a:extLst>
          </p:cNvPr>
          <p:cNvSpPr/>
          <p:nvPr/>
        </p:nvSpPr>
        <p:spPr>
          <a:xfrm>
            <a:off x="2274473" y="5253919"/>
            <a:ext cx="6096000" cy="246221"/>
          </a:xfrm>
          <a:prstGeom prst="rect">
            <a:avLst/>
          </a:prstGeom>
        </p:spPr>
        <p:txBody>
          <a:bodyPr>
            <a:spAutoFit/>
          </a:bodyPr>
          <a:lstStyle/>
          <a:p>
            <a:pPr algn="ctr">
              <a:spcAft>
                <a:spcPts val="1000"/>
              </a:spcAft>
            </a:pPr>
            <a:r>
              <a:rPr lang="es-EC" sz="1000" b="1" dirty="0">
                <a:latin typeface="Times New Roman" panose="02020603050405020304" pitchFamily="18" charset="0"/>
                <a:ea typeface="Arial" panose="020B0604020202020204" pitchFamily="34" charset="0"/>
                <a:cs typeface="Times New Roman" panose="02020603050405020304" pitchFamily="18" charset="0"/>
              </a:rPr>
              <a:t>Figura9: Decapado</a:t>
            </a:r>
            <a:endParaRPr lang="es-ES" sz="800" dirty="0">
              <a:latin typeface="Arial" panose="020B0604020202020204" pitchFamily="34" charset="0"/>
              <a:ea typeface="Arial" panose="020B0604020202020204" pitchFamily="34" charset="0"/>
              <a:cs typeface="Times New Roman" panose="02020603050405020304" pitchFamily="18" charset="0"/>
            </a:endParaRPr>
          </a:p>
        </p:txBody>
      </p:sp>
      <p:sp>
        <p:nvSpPr>
          <p:cNvPr id="28" name="Rectángulo 27">
            <a:extLst>
              <a:ext uri="{FF2B5EF4-FFF2-40B4-BE49-F238E27FC236}">
                <a16:creationId xmlns:a16="http://schemas.microsoft.com/office/drawing/2014/main" id="{0DDA5E28-1EFE-4F36-9599-3131D62C15AD}"/>
              </a:ext>
            </a:extLst>
          </p:cNvPr>
          <p:cNvSpPr/>
          <p:nvPr/>
        </p:nvSpPr>
        <p:spPr>
          <a:xfrm>
            <a:off x="6753225" y="5260755"/>
            <a:ext cx="6096000" cy="246221"/>
          </a:xfrm>
          <a:prstGeom prst="rect">
            <a:avLst/>
          </a:prstGeom>
        </p:spPr>
        <p:txBody>
          <a:bodyPr>
            <a:spAutoFit/>
          </a:bodyPr>
          <a:lstStyle/>
          <a:p>
            <a:pPr algn="ctr">
              <a:spcAft>
                <a:spcPts val="1000"/>
              </a:spcAft>
            </a:pPr>
            <a:r>
              <a:rPr lang="es-EC" sz="1000" b="1" dirty="0">
                <a:latin typeface="Times New Roman" panose="02020603050405020304" pitchFamily="18" charset="0"/>
                <a:ea typeface="Arial" panose="020B0604020202020204" pitchFamily="34" charset="0"/>
                <a:cs typeface="Times New Roman" panose="02020603050405020304" pitchFamily="18" charset="0"/>
              </a:rPr>
              <a:t>Figura 10: Ánodo y Cátodo </a:t>
            </a:r>
            <a:endParaRPr lang="es-ES" sz="800"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364566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33DAB087-8EF4-47D5-B917-6BEA057410D3}"/>
              </a:ext>
            </a:extLst>
          </p:cNvPr>
          <p:cNvSpPr txBox="1">
            <a:spLocks/>
          </p:cNvSpPr>
          <p:nvPr/>
        </p:nvSpPr>
        <p:spPr>
          <a:xfrm>
            <a:off x="2943224" y="527198"/>
            <a:ext cx="6990962" cy="639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b="1" dirty="0"/>
              <a:t>EXPERIMENTACIÓN </a:t>
            </a:r>
          </a:p>
        </p:txBody>
      </p:sp>
      <p:pic>
        <p:nvPicPr>
          <p:cNvPr id="13" name="Imagen 12">
            <a:extLst>
              <a:ext uri="{FF2B5EF4-FFF2-40B4-BE49-F238E27FC236}">
                <a16:creationId xmlns:a16="http://schemas.microsoft.com/office/drawing/2014/main" id="{E070B045-A989-4E75-90BD-E66D4DE48C43}"/>
              </a:ext>
            </a:extLst>
          </p:cNvPr>
          <p:cNvPicPr>
            <a:picLocks noChangeAspect="1"/>
          </p:cNvPicPr>
          <p:nvPr/>
        </p:nvPicPr>
        <p:blipFill>
          <a:blip r:embed="rId2"/>
          <a:stretch>
            <a:fillRect/>
          </a:stretch>
        </p:blipFill>
        <p:spPr>
          <a:xfrm>
            <a:off x="1519237" y="1496864"/>
            <a:ext cx="9408336" cy="4833938"/>
          </a:xfrm>
          <a:prstGeom prst="rect">
            <a:avLst/>
          </a:prstGeom>
        </p:spPr>
      </p:pic>
      <p:sp>
        <p:nvSpPr>
          <p:cNvPr id="16" name="Rectángulo 15">
            <a:extLst>
              <a:ext uri="{FF2B5EF4-FFF2-40B4-BE49-F238E27FC236}">
                <a16:creationId xmlns:a16="http://schemas.microsoft.com/office/drawing/2014/main" id="{62319887-EC10-450C-8EE3-96433233B4F1}"/>
              </a:ext>
            </a:extLst>
          </p:cNvPr>
          <p:cNvSpPr/>
          <p:nvPr/>
        </p:nvSpPr>
        <p:spPr>
          <a:xfrm>
            <a:off x="8291026" y="5225133"/>
            <a:ext cx="3286320" cy="873252"/>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a:latin typeface="Times New Roman" panose="02020603050405020304" pitchFamily="18" charset="0"/>
                <a:ea typeface="Arial" panose="020B0604020202020204" pitchFamily="34" charset="0"/>
                <a:cs typeface="Times New Roman" panose="02020603050405020304" pitchFamily="18" charset="0"/>
              </a:rPr>
              <a:t>1M H</a:t>
            </a:r>
            <a:r>
              <a:rPr lang="es-EC"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dirty="0">
                <a:latin typeface="Times New Roman" panose="02020603050405020304" pitchFamily="18" charset="0"/>
                <a:ea typeface="Arial" panose="020B0604020202020204" pitchFamily="34" charset="0"/>
                <a:cs typeface="Times New Roman" panose="02020603050405020304" pitchFamily="18" charset="0"/>
              </a:rPr>
              <a:t>PO</a:t>
            </a:r>
            <a:r>
              <a:rPr lang="es-EC" baseline="-25000" dirty="0">
                <a:latin typeface="Times New Roman" panose="02020603050405020304" pitchFamily="18" charset="0"/>
                <a:ea typeface="Arial" panose="020B0604020202020204" pitchFamily="34" charset="0"/>
                <a:cs typeface="Times New Roman" panose="02020603050405020304" pitchFamily="18" charset="0"/>
              </a:rPr>
              <a:t>4 </a:t>
            </a:r>
            <a:r>
              <a:rPr lang="es-EC" dirty="0">
                <a:latin typeface="Times New Roman" panose="02020603050405020304" pitchFamily="18" charset="0"/>
                <a:ea typeface="Arial" panose="020B0604020202020204" pitchFamily="34" charset="0"/>
                <a:cs typeface="Times New Roman" panose="02020603050405020304" pitchFamily="18" charset="0"/>
              </a:rPr>
              <a:t>+0.2%wt de HF.</a:t>
            </a:r>
            <a:endParaRPr lang="es-ES" dirty="0">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dirty="0">
                <a:latin typeface="Times New Roman" panose="02020603050405020304" pitchFamily="18" charset="0"/>
                <a:ea typeface="Arial" panose="020B0604020202020204" pitchFamily="34" charset="0"/>
                <a:cs typeface="Times New Roman" panose="02020603050405020304" pitchFamily="18" charset="0"/>
              </a:rPr>
              <a:t>1M H</a:t>
            </a:r>
            <a:r>
              <a:rPr lang="es-EC"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dirty="0">
                <a:latin typeface="Times New Roman" panose="02020603050405020304" pitchFamily="18" charset="0"/>
                <a:ea typeface="Arial" panose="020B0604020202020204" pitchFamily="34" charset="0"/>
                <a:cs typeface="Times New Roman" panose="02020603050405020304" pitchFamily="18" charset="0"/>
              </a:rPr>
              <a:t>PO</a:t>
            </a:r>
            <a:r>
              <a:rPr lang="es-EC" baseline="-25000" dirty="0">
                <a:latin typeface="Times New Roman" panose="02020603050405020304" pitchFamily="18" charset="0"/>
                <a:ea typeface="Arial" panose="020B0604020202020204" pitchFamily="34" charset="0"/>
                <a:cs typeface="Times New Roman" panose="02020603050405020304" pitchFamily="18" charset="0"/>
              </a:rPr>
              <a:t>4 </a:t>
            </a:r>
            <a:r>
              <a:rPr lang="es-EC" dirty="0">
                <a:latin typeface="Times New Roman" panose="02020603050405020304" pitchFamily="18" charset="0"/>
                <a:ea typeface="Arial" panose="020B0604020202020204" pitchFamily="34" charset="0"/>
                <a:cs typeface="Times New Roman" panose="02020603050405020304" pitchFamily="18" charset="0"/>
              </a:rPr>
              <a:t>+0.5%wt de HF.</a:t>
            </a:r>
            <a:endParaRPr lang="es-ES" dirty="0">
              <a:latin typeface="Arial" panose="020B0604020202020204" pitchFamily="34" charset="0"/>
              <a:ea typeface="Arial" panose="020B0604020202020204" pitchFamily="34" charset="0"/>
              <a:cs typeface="Times New Roman" panose="02020603050405020304" pitchFamily="18" charset="0"/>
            </a:endParaRPr>
          </a:p>
        </p:txBody>
      </p:sp>
      <p:sp>
        <p:nvSpPr>
          <p:cNvPr id="17" name="Rectángulo 16">
            <a:extLst>
              <a:ext uri="{FF2B5EF4-FFF2-40B4-BE49-F238E27FC236}">
                <a16:creationId xmlns:a16="http://schemas.microsoft.com/office/drawing/2014/main" id="{399E35F3-F709-4BF1-B472-968AA734BDC8}"/>
              </a:ext>
            </a:extLst>
          </p:cNvPr>
          <p:cNvSpPr/>
          <p:nvPr/>
        </p:nvSpPr>
        <p:spPr>
          <a:xfrm>
            <a:off x="3567113" y="6401637"/>
            <a:ext cx="6096000" cy="246221"/>
          </a:xfrm>
          <a:prstGeom prst="rect">
            <a:avLst/>
          </a:prstGeom>
        </p:spPr>
        <p:txBody>
          <a:bodyPr>
            <a:spAutoFit/>
          </a:bodyPr>
          <a:lstStyle/>
          <a:p>
            <a:pPr algn="ctr">
              <a:spcAft>
                <a:spcPts val="1000"/>
              </a:spcAft>
            </a:pPr>
            <a:r>
              <a:rPr lang="es-EC" sz="1000" b="1" dirty="0">
                <a:latin typeface="Times New Roman" panose="02020603050405020304" pitchFamily="18" charset="0"/>
                <a:ea typeface="Arial" panose="020B0604020202020204" pitchFamily="34" charset="0"/>
                <a:cs typeface="Times New Roman" panose="02020603050405020304" pitchFamily="18" charset="0"/>
              </a:rPr>
              <a:t>Figura 11.Esquema parte experimental  </a:t>
            </a:r>
            <a:endParaRPr lang="es-ES" sz="800"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55611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3078355" y="257571"/>
            <a:ext cx="6990962" cy="639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b="1" dirty="0"/>
              <a:t> CARACTERIZACIÓN SUPERFICIAL </a:t>
            </a:r>
          </a:p>
        </p:txBody>
      </p:sp>
      <p:sp>
        <p:nvSpPr>
          <p:cNvPr id="9" name="Subtítulo 2"/>
          <p:cNvSpPr txBox="1">
            <a:spLocks/>
          </p:cNvSpPr>
          <p:nvPr/>
        </p:nvSpPr>
        <p:spPr>
          <a:xfrm>
            <a:off x="-442617" y="5246209"/>
            <a:ext cx="5334001" cy="4293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C" sz="1100" b="1" dirty="0">
                <a:latin typeface="Times New Roman" panose="02020603050405020304" pitchFamily="18" charset="0"/>
                <a:cs typeface="Times New Roman" panose="02020603050405020304" pitchFamily="18" charset="0"/>
              </a:rPr>
              <a:t> </a:t>
            </a:r>
            <a:r>
              <a:rPr lang="es-EC" sz="1100" b="1" dirty="0">
                <a:latin typeface="Times New Roman" panose="02020603050405020304" pitchFamily="18" charset="0"/>
                <a:ea typeface="Arial" panose="020B0604020202020204" pitchFamily="34" charset="0"/>
                <a:cs typeface="Times New Roman" panose="02020603050405020304" pitchFamily="18" charset="0"/>
              </a:rPr>
              <a:t>Figura 12 </a:t>
            </a:r>
            <a:r>
              <a:rPr lang="es-EC" sz="1100" b="1" dirty="0">
                <a:latin typeface="Times New Roman" panose="02020603050405020304" pitchFamily="18" charset="0"/>
                <a:cs typeface="Times New Roman" panose="02020603050405020304" pitchFamily="18" charset="0"/>
              </a:rPr>
              <a:t>Microscopio electrónico de barrido TESCAN MIRA 3 FG </a:t>
            </a:r>
            <a:endParaRPr lang="es-EC" sz="1100" dirty="0">
              <a:latin typeface="Times New Roman" panose="02020603050405020304" pitchFamily="18" charset="0"/>
              <a:cs typeface="Times New Roman" panose="02020603050405020304" pitchFamily="18" charset="0"/>
            </a:endParaRPr>
          </a:p>
        </p:txBody>
      </p:sp>
      <p:sp>
        <p:nvSpPr>
          <p:cNvPr id="14" name="Subtítulo 2"/>
          <p:cNvSpPr txBox="1">
            <a:spLocks/>
          </p:cNvSpPr>
          <p:nvPr/>
        </p:nvSpPr>
        <p:spPr>
          <a:xfrm>
            <a:off x="3245790" y="5246209"/>
            <a:ext cx="5334001" cy="4293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C" sz="1100" b="1" dirty="0">
                <a:latin typeface="Times New Roman" panose="02020603050405020304" pitchFamily="18" charset="0"/>
                <a:cs typeface="Times New Roman" panose="02020603050405020304" pitchFamily="18" charset="0"/>
              </a:rPr>
              <a:t>Figura 13 Microscopio de fuerza </a:t>
            </a:r>
            <a:r>
              <a:rPr lang="es-EC" sz="1100" b="1" dirty="0" err="1">
                <a:latin typeface="Times New Roman" panose="02020603050405020304" pitchFamily="18" charset="0"/>
                <a:cs typeface="Times New Roman" panose="02020603050405020304" pitchFamily="18" charset="0"/>
              </a:rPr>
              <a:t>Atomica</a:t>
            </a:r>
            <a:r>
              <a:rPr lang="es-EC" sz="1100" b="1" dirty="0">
                <a:latin typeface="Times New Roman" panose="02020603050405020304" pitchFamily="18" charset="0"/>
                <a:cs typeface="Times New Roman" panose="02020603050405020304" pitchFamily="18" charset="0"/>
              </a:rPr>
              <a:t> (AFM).</a:t>
            </a:r>
            <a:endParaRPr lang="es-EC" sz="1100" dirty="0">
              <a:latin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a16="http://schemas.microsoft.com/office/drawing/2014/main" id="{DDFEDD36-BCBF-4722-BCC0-5AF7A1091A5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968" y="949409"/>
            <a:ext cx="3466507" cy="4214812"/>
          </a:xfrm>
          <a:prstGeom prst="rect">
            <a:avLst/>
          </a:prstGeom>
          <a:noFill/>
          <a:ln>
            <a:noFill/>
          </a:ln>
        </p:spPr>
      </p:pic>
      <p:pic>
        <p:nvPicPr>
          <p:cNvPr id="11" name="Imagen 10">
            <a:extLst>
              <a:ext uri="{FF2B5EF4-FFF2-40B4-BE49-F238E27FC236}">
                <a16:creationId xmlns:a16="http://schemas.microsoft.com/office/drawing/2014/main" id="{7FD0DFAE-7664-482C-A344-A5DD22D627EA}"/>
              </a:ext>
            </a:extLst>
          </p:cNvPr>
          <p:cNvPicPr/>
          <p:nvPr/>
        </p:nvPicPr>
        <p:blipFill>
          <a:blip r:embed="rId3"/>
          <a:stretch>
            <a:fillRect/>
          </a:stretch>
        </p:blipFill>
        <p:spPr>
          <a:xfrm>
            <a:off x="4509122" y="949409"/>
            <a:ext cx="2906091" cy="4214812"/>
          </a:xfrm>
          <a:prstGeom prst="rect">
            <a:avLst/>
          </a:prstGeom>
        </p:spPr>
      </p:pic>
      <p:sp>
        <p:nvSpPr>
          <p:cNvPr id="13" name="Rectángulo 12">
            <a:extLst>
              <a:ext uri="{FF2B5EF4-FFF2-40B4-BE49-F238E27FC236}">
                <a16:creationId xmlns:a16="http://schemas.microsoft.com/office/drawing/2014/main" id="{F8F4442D-2226-427C-99F1-F046C788AC40}"/>
              </a:ext>
            </a:extLst>
          </p:cNvPr>
          <p:cNvSpPr/>
          <p:nvPr/>
        </p:nvSpPr>
        <p:spPr>
          <a:xfrm>
            <a:off x="7586070" y="979321"/>
            <a:ext cx="4271962" cy="2585323"/>
          </a:xfrm>
          <a:prstGeom prst="rect">
            <a:avLst/>
          </a:prstGeom>
        </p:spPr>
        <p:txBody>
          <a:bodyPr wrap="square">
            <a:spAutoFit/>
          </a:bodyPr>
          <a:lstStyle/>
          <a:p>
            <a:pPr marL="285750" indent="-285750">
              <a:buFont typeface="Arial" panose="020B0604020202020204" pitchFamily="34" charset="0"/>
              <a:buChar char="•"/>
            </a:pPr>
            <a:r>
              <a:rPr lang="es-EC" dirty="0">
                <a:latin typeface="Times New Roman" panose="02020603050405020304" pitchFamily="18" charset="0"/>
                <a:ea typeface="Arial" panose="020B0604020202020204" pitchFamily="34" charset="0"/>
              </a:rPr>
              <a:t>Microscopio electrónico de barrido TESCAN MIRA 3 FEG del Laboratorio de Caracterización de Nanomateriales de la Universidad de las Fuerzas Armadas ESPE.</a:t>
            </a:r>
          </a:p>
          <a:p>
            <a:pPr marL="285750" indent="-285750">
              <a:buFont typeface="Arial" panose="020B0604020202020204" pitchFamily="34" charset="0"/>
              <a:buChar char="•"/>
            </a:pPr>
            <a:endParaRPr lang="es-EC" dirty="0">
              <a:latin typeface="Times New Roman" panose="02020603050405020304" pitchFamily="18" charset="0"/>
            </a:endParaRPr>
          </a:p>
          <a:p>
            <a:pPr marL="285750" indent="-285750">
              <a:buFont typeface="Arial" panose="020B0604020202020204" pitchFamily="34" charset="0"/>
              <a:buChar char="•"/>
            </a:pPr>
            <a:r>
              <a:rPr lang="es-EC" dirty="0">
                <a:latin typeface="Times New Roman" panose="02020603050405020304" pitchFamily="18" charset="0"/>
              </a:rPr>
              <a:t>Para el análisis topográfico se utiliza un microscopio de fuerza atómica (AFM) marca Park Systems modelo NX 10 </a:t>
            </a:r>
            <a:endParaRPr lang="es-ES" dirty="0"/>
          </a:p>
        </p:txBody>
      </p:sp>
    </p:spTree>
    <p:extLst>
      <p:ext uri="{BB962C8B-B14F-4D97-AF65-F5344CB8AC3E}">
        <p14:creationId xmlns:p14="http://schemas.microsoft.com/office/powerpoint/2010/main" val="2651178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3078355" y="257571"/>
            <a:ext cx="6990962" cy="639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b="1" dirty="0"/>
              <a:t>CARACTERIZACIÓN ELECTROQUIMICA </a:t>
            </a:r>
          </a:p>
        </p:txBody>
      </p:sp>
      <p:sp>
        <p:nvSpPr>
          <p:cNvPr id="13" name="Subtítulo 2"/>
          <p:cNvSpPr txBox="1">
            <a:spLocks/>
          </p:cNvSpPr>
          <p:nvPr/>
        </p:nvSpPr>
        <p:spPr>
          <a:xfrm>
            <a:off x="6573836" y="5184635"/>
            <a:ext cx="5334001" cy="4293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1100" dirty="0">
                <a:latin typeface="Times New Roman" panose="02020603050405020304" pitchFamily="18" charset="0"/>
                <a:cs typeface="Times New Roman" panose="02020603050405020304" pitchFamily="18" charset="0"/>
              </a:rPr>
              <a:t>Figura 14. Potenciostato galvanostato Metrohm Autolab</a:t>
            </a:r>
            <a:endParaRPr lang="es-EC" sz="1100" dirty="0">
              <a:latin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97CFA142-2502-4A7D-8028-B6B65E4414BF}"/>
              </a:ext>
            </a:extLst>
          </p:cNvPr>
          <p:cNvSpPr txBox="1"/>
          <p:nvPr/>
        </p:nvSpPr>
        <p:spPr>
          <a:xfrm>
            <a:off x="242888" y="1373816"/>
            <a:ext cx="4900612" cy="3139321"/>
          </a:xfrm>
          <a:prstGeom prst="rect">
            <a:avLst/>
          </a:prstGeom>
          <a:noFill/>
        </p:spPr>
        <p:txBody>
          <a:bodyPr wrap="square" rtlCol="0">
            <a:spAutoFit/>
          </a:bodyPr>
          <a:lstStyle/>
          <a:p>
            <a:pPr marL="285750" indent="-285750" algn="just">
              <a:buFont typeface="Arial" panose="020B0604020202020204" pitchFamily="34" charset="0"/>
              <a:buChar char="•"/>
            </a:pPr>
            <a:r>
              <a:rPr lang="es-EC" dirty="0"/>
              <a:t> Potenciostato galvanostato marca Metrohm Autolab. </a:t>
            </a:r>
          </a:p>
          <a:p>
            <a:pPr marL="285750" indent="-285750" algn="just">
              <a:buFont typeface="Arial" panose="020B0604020202020204" pitchFamily="34" charset="0"/>
              <a:buChar char="•"/>
            </a:pPr>
            <a:r>
              <a:rPr lang="es-EC" dirty="0"/>
              <a:t>Se utilizó una barra de grafito como contraelectrodo, Ag/AgCl (KCl 3M) como electrodo de referencia y la aleación Ti</a:t>
            </a:r>
            <a:r>
              <a:rPr lang="es-EC" baseline="-25000" dirty="0"/>
              <a:t>6</a:t>
            </a:r>
            <a:r>
              <a:rPr lang="es-EC" dirty="0"/>
              <a:t>Al</a:t>
            </a:r>
            <a:r>
              <a:rPr lang="es-EC" baseline="-25000" dirty="0"/>
              <a:t>4</a:t>
            </a:r>
            <a:r>
              <a:rPr lang="es-EC" dirty="0"/>
              <a:t>V como electrodo de trabajo. Se empleó solución Ringer como electrolito. </a:t>
            </a:r>
          </a:p>
          <a:p>
            <a:pPr marL="285750" indent="-285750">
              <a:buFont typeface="Arial" panose="020B0604020202020204" pitchFamily="34" charset="0"/>
              <a:buChar char="•"/>
            </a:pPr>
            <a:r>
              <a:rPr lang="es-EC" dirty="0"/>
              <a:t>Velocidad de barrido de 1mV/s en un rango de voltajes de -500 a 2.500 mV.</a:t>
            </a:r>
            <a:endParaRPr lang="es-ES" dirty="0"/>
          </a:p>
          <a:p>
            <a:r>
              <a:rPr lang="es-EC" dirty="0"/>
              <a:t> </a:t>
            </a:r>
            <a:endParaRPr lang="es-ES" dirty="0"/>
          </a:p>
          <a:p>
            <a:pPr marL="285750" indent="-285750" algn="just">
              <a:buFont typeface="Arial" panose="020B0604020202020204" pitchFamily="34" charset="0"/>
              <a:buChar char="•"/>
            </a:pPr>
            <a:endParaRPr lang="es-ES" dirty="0"/>
          </a:p>
        </p:txBody>
      </p:sp>
      <p:pic>
        <p:nvPicPr>
          <p:cNvPr id="12" name="Imagen 11">
            <a:extLst>
              <a:ext uri="{FF2B5EF4-FFF2-40B4-BE49-F238E27FC236}">
                <a16:creationId xmlns:a16="http://schemas.microsoft.com/office/drawing/2014/main" id="{7C4BA562-650F-4002-AB1A-D4503C6890E8}"/>
              </a:ext>
            </a:extLst>
          </p:cNvPr>
          <p:cNvPicPr/>
          <p:nvPr/>
        </p:nvPicPr>
        <p:blipFill>
          <a:blip r:embed="rId2"/>
          <a:stretch>
            <a:fillRect/>
          </a:stretch>
        </p:blipFill>
        <p:spPr>
          <a:xfrm>
            <a:off x="6200775" y="1185862"/>
            <a:ext cx="5219700" cy="3914775"/>
          </a:xfrm>
          <a:prstGeom prst="rect">
            <a:avLst/>
          </a:prstGeom>
        </p:spPr>
      </p:pic>
    </p:spTree>
    <p:extLst>
      <p:ext uri="{BB962C8B-B14F-4D97-AF65-F5344CB8AC3E}">
        <p14:creationId xmlns:p14="http://schemas.microsoft.com/office/powerpoint/2010/main" val="1329234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3116226" y="395529"/>
            <a:ext cx="6990962" cy="639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b="1" dirty="0"/>
              <a:t>CARACTERIZACIÓN DE NANOESTRUCTURAS DE TiO2</a:t>
            </a:r>
          </a:p>
        </p:txBody>
      </p:sp>
      <p:pic>
        <p:nvPicPr>
          <p:cNvPr id="7" name="Imagen 6">
            <a:extLst>
              <a:ext uri="{FF2B5EF4-FFF2-40B4-BE49-F238E27FC236}">
                <a16:creationId xmlns:a16="http://schemas.microsoft.com/office/drawing/2014/main" id="{332BCF33-5A84-4390-B031-C80B71BBD2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759" y="982980"/>
            <a:ext cx="4229366" cy="3474720"/>
          </a:xfrm>
          <a:prstGeom prst="rect">
            <a:avLst/>
          </a:prstGeom>
          <a:noFill/>
          <a:ln>
            <a:noFill/>
          </a:ln>
        </p:spPr>
      </p:pic>
      <p:sp>
        <p:nvSpPr>
          <p:cNvPr id="3" name="Rectángulo 2">
            <a:extLst>
              <a:ext uri="{FF2B5EF4-FFF2-40B4-BE49-F238E27FC236}">
                <a16:creationId xmlns:a16="http://schemas.microsoft.com/office/drawing/2014/main" id="{CB678AF0-9908-43EB-AD88-A51C34256E22}"/>
              </a:ext>
            </a:extLst>
          </p:cNvPr>
          <p:cNvSpPr/>
          <p:nvPr/>
        </p:nvSpPr>
        <p:spPr>
          <a:xfrm>
            <a:off x="684027" y="4489978"/>
            <a:ext cx="3260829" cy="261610"/>
          </a:xfrm>
          <a:prstGeom prst="rect">
            <a:avLst/>
          </a:prstGeom>
        </p:spPr>
        <p:txBody>
          <a:bodyPr wrap="none">
            <a:spAutoFit/>
          </a:bodyPr>
          <a:lstStyle/>
          <a:p>
            <a:r>
              <a:rPr lang="es-ES" sz="1100" dirty="0">
                <a:latin typeface="Times New Roman" panose="02020603050405020304" pitchFamily="18" charset="0"/>
                <a:cs typeface="Times New Roman" panose="02020603050405020304" pitchFamily="18" charset="0"/>
              </a:rPr>
              <a:t>Figura 15. Esquema para la toma de datos estadísticos </a:t>
            </a:r>
          </a:p>
        </p:txBody>
      </p:sp>
      <p:pic>
        <p:nvPicPr>
          <p:cNvPr id="10" name="Imagen 9">
            <a:extLst>
              <a:ext uri="{FF2B5EF4-FFF2-40B4-BE49-F238E27FC236}">
                <a16:creationId xmlns:a16="http://schemas.microsoft.com/office/drawing/2014/main" id="{58D3DA5C-72D5-49D8-8A10-050188241F6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9149" y="1059182"/>
            <a:ext cx="3413786" cy="4065347"/>
          </a:xfrm>
          <a:prstGeom prst="rect">
            <a:avLst/>
          </a:prstGeom>
          <a:noFill/>
          <a:ln>
            <a:noFill/>
          </a:ln>
        </p:spPr>
      </p:pic>
      <p:sp>
        <p:nvSpPr>
          <p:cNvPr id="5" name="Rectángulo 4">
            <a:extLst>
              <a:ext uri="{FF2B5EF4-FFF2-40B4-BE49-F238E27FC236}">
                <a16:creationId xmlns:a16="http://schemas.microsoft.com/office/drawing/2014/main" id="{38DA0F99-2946-48BE-B47D-C0E2388D3CC1}"/>
              </a:ext>
            </a:extLst>
          </p:cNvPr>
          <p:cNvSpPr/>
          <p:nvPr/>
        </p:nvSpPr>
        <p:spPr>
          <a:xfrm>
            <a:off x="6391984" y="5872604"/>
            <a:ext cx="184731" cy="369332"/>
          </a:xfrm>
          <a:prstGeom prst="rect">
            <a:avLst/>
          </a:prstGeom>
        </p:spPr>
        <p:txBody>
          <a:bodyPr wrap="none">
            <a:spAutoFit/>
          </a:bodyPr>
          <a:lstStyle/>
          <a:p>
            <a:endParaRPr lang="es-ES" dirty="0">
              <a:latin typeface="Times New Roman" panose="02020603050405020304" pitchFamily="18" charset="0"/>
              <a:cs typeface="Times New Roman" panose="02020603050405020304" pitchFamily="18" charset="0"/>
            </a:endParaRPr>
          </a:p>
        </p:txBody>
      </p:sp>
      <p:sp>
        <p:nvSpPr>
          <p:cNvPr id="13" name="Rectángulo 12">
            <a:extLst>
              <a:ext uri="{FF2B5EF4-FFF2-40B4-BE49-F238E27FC236}">
                <a16:creationId xmlns:a16="http://schemas.microsoft.com/office/drawing/2014/main" id="{96AF409E-B9B9-4ACC-93A6-336028D71919}"/>
              </a:ext>
            </a:extLst>
          </p:cNvPr>
          <p:cNvSpPr/>
          <p:nvPr/>
        </p:nvSpPr>
        <p:spPr>
          <a:xfrm>
            <a:off x="4887244" y="5155512"/>
            <a:ext cx="3646936" cy="430887"/>
          </a:xfrm>
          <a:prstGeom prst="rect">
            <a:avLst/>
          </a:prstGeom>
        </p:spPr>
        <p:txBody>
          <a:bodyPr wrap="square">
            <a:spAutoFit/>
          </a:bodyPr>
          <a:lstStyle/>
          <a:p>
            <a:r>
              <a:rPr lang="es-ES" sz="1100" dirty="0">
                <a:latin typeface="Times New Roman" panose="02020603050405020304" pitchFamily="18" charset="0"/>
                <a:cs typeface="Times New Roman" panose="02020603050405020304" pitchFamily="18" charset="0"/>
              </a:rPr>
              <a:t>Figura 16 Micrografía SEM aleación Ti6Al4V sin anodizar.(CARA FRONTAL) </a:t>
            </a:r>
          </a:p>
        </p:txBody>
      </p:sp>
      <p:pic>
        <p:nvPicPr>
          <p:cNvPr id="16" name="Imagen 15">
            <a:extLst>
              <a:ext uri="{FF2B5EF4-FFF2-40B4-BE49-F238E27FC236}">
                <a16:creationId xmlns:a16="http://schemas.microsoft.com/office/drawing/2014/main" id="{BE0BD270-CF7B-4C7D-8D1D-C58CD1BB38E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7244" y="1059182"/>
            <a:ext cx="3413786" cy="4041456"/>
          </a:xfrm>
          <a:prstGeom prst="rect">
            <a:avLst/>
          </a:prstGeom>
          <a:noFill/>
          <a:ln>
            <a:noFill/>
          </a:ln>
        </p:spPr>
      </p:pic>
      <p:sp>
        <p:nvSpPr>
          <p:cNvPr id="17" name="Rectángulo 16">
            <a:extLst>
              <a:ext uri="{FF2B5EF4-FFF2-40B4-BE49-F238E27FC236}">
                <a16:creationId xmlns:a16="http://schemas.microsoft.com/office/drawing/2014/main" id="{D26422CE-3D0C-4896-8F9B-F673CE61D55C}"/>
              </a:ext>
            </a:extLst>
          </p:cNvPr>
          <p:cNvSpPr/>
          <p:nvPr/>
        </p:nvSpPr>
        <p:spPr>
          <a:xfrm>
            <a:off x="8759149" y="5155512"/>
            <a:ext cx="3646936" cy="430887"/>
          </a:xfrm>
          <a:prstGeom prst="rect">
            <a:avLst/>
          </a:prstGeom>
        </p:spPr>
        <p:txBody>
          <a:bodyPr wrap="square">
            <a:spAutoFit/>
          </a:bodyPr>
          <a:lstStyle/>
          <a:p>
            <a:r>
              <a:rPr lang="es-ES" sz="1100" dirty="0">
                <a:latin typeface="Times New Roman" panose="02020603050405020304" pitchFamily="18" charset="0"/>
                <a:cs typeface="Times New Roman" panose="02020603050405020304" pitchFamily="18" charset="0"/>
              </a:rPr>
              <a:t>Figura 17 Micrografía SEM aleación Ti6Al4V sin anodizar.(CARA LATERAL) </a:t>
            </a:r>
          </a:p>
        </p:txBody>
      </p:sp>
    </p:spTree>
    <p:extLst>
      <p:ext uri="{BB962C8B-B14F-4D97-AF65-F5344CB8AC3E}">
        <p14:creationId xmlns:p14="http://schemas.microsoft.com/office/powerpoint/2010/main" val="2393620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E59BA7-6119-41BE-B42C-2EEC70DAA441}"/>
              </a:ext>
            </a:extLst>
          </p:cNvPr>
          <p:cNvSpPr>
            <a:spLocks noGrp="1"/>
          </p:cNvSpPr>
          <p:nvPr>
            <p:ph type="title"/>
          </p:nvPr>
        </p:nvSpPr>
        <p:spPr>
          <a:xfrm>
            <a:off x="990600" y="320957"/>
            <a:ext cx="10210800" cy="682343"/>
          </a:xfrm>
        </p:spPr>
        <p:txBody>
          <a:bodyPr>
            <a:normAutofit fontScale="90000"/>
          </a:bodyPr>
          <a:lstStyle/>
          <a:p>
            <a:pPr algn="ctr"/>
            <a:r>
              <a:rPr lang="es-EC" dirty="0"/>
              <a:t>Caracterización de nanoestructuras de TiO</a:t>
            </a:r>
            <a:r>
              <a:rPr lang="es-EC" baseline="-25000" dirty="0"/>
              <a:t>2</a:t>
            </a:r>
            <a:r>
              <a:rPr lang="es-EC" dirty="0"/>
              <a:t> a 15V-1M H</a:t>
            </a:r>
            <a:r>
              <a:rPr lang="es-EC" baseline="-25000" dirty="0"/>
              <a:t>3</a:t>
            </a:r>
            <a:r>
              <a:rPr lang="es-EC" dirty="0"/>
              <a:t>P0</a:t>
            </a:r>
            <a:r>
              <a:rPr lang="es-EC" baseline="-25000" dirty="0"/>
              <a:t>4</a:t>
            </a:r>
            <a:r>
              <a:rPr lang="es-EC" dirty="0"/>
              <a:t>+0.2%wt HF – 60min.</a:t>
            </a:r>
            <a:endParaRPr lang="es-ES" dirty="0"/>
          </a:p>
        </p:txBody>
      </p:sp>
      <p:pic>
        <p:nvPicPr>
          <p:cNvPr id="6" name="Imagen 5">
            <a:extLst>
              <a:ext uri="{FF2B5EF4-FFF2-40B4-BE49-F238E27FC236}">
                <a16:creationId xmlns:a16="http://schemas.microsoft.com/office/drawing/2014/main" id="{4C3E09D7-021A-4AAA-836D-FE813F282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5" y="1297302"/>
            <a:ext cx="3771561" cy="4543425"/>
          </a:xfrm>
          <a:prstGeom prst="rect">
            <a:avLst/>
          </a:prstGeom>
        </p:spPr>
      </p:pic>
      <p:sp>
        <p:nvSpPr>
          <p:cNvPr id="10" name="Rectángulo 9">
            <a:extLst>
              <a:ext uri="{FF2B5EF4-FFF2-40B4-BE49-F238E27FC236}">
                <a16:creationId xmlns:a16="http://schemas.microsoft.com/office/drawing/2014/main" id="{E901BCEA-AD67-4AA4-BB65-967D58A4BBAE}"/>
              </a:ext>
            </a:extLst>
          </p:cNvPr>
          <p:cNvSpPr/>
          <p:nvPr/>
        </p:nvSpPr>
        <p:spPr>
          <a:xfrm>
            <a:off x="-238125" y="5919285"/>
            <a:ext cx="6096000" cy="430887"/>
          </a:xfrm>
          <a:prstGeom prst="rect">
            <a:avLst/>
          </a:prstGeom>
        </p:spPr>
        <p:txBody>
          <a:bodyPr>
            <a:spAutoFit/>
          </a:bodyPr>
          <a:lstStyle/>
          <a:p>
            <a:pPr algn="ctr">
              <a:spcAft>
                <a:spcPts val="1000"/>
              </a:spcAft>
            </a:pPr>
            <a:r>
              <a:rPr lang="es-EC" sz="1100" b="1" dirty="0">
                <a:latin typeface="Times New Roman" panose="02020603050405020304" pitchFamily="18" charset="0"/>
                <a:ea typeface="Arial" panose="020B0604020202020204" pitchFamily="34" charset="0"/>
                <a:cs typeface="Times New Roman" panose="02020603050405020304" pitchFamily="18" charset="0"/>
              </a:rPr>
              <a:t>Figura 18. Micrografía SEM muestra A (Frontal) a 15V-1M H</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sz="1100" b="1" dirty="0">
                <a:latin typeface="Times New Roman" panose="02020603050405020304" pitchFamily="18" charset="0"/>
                <a:ea typeface="Arial" panose="020B0604020202020204" pitchFamily="34" charset="0"/>
                <a:cs typeface="Times New Roman" panose="02020603050405020304" pitchFamily="18" charset="0"/>
              </a:rPr>
              <a:t>P0</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4</a:t>
            </a:r>
            <a:r>
              <a:rPr lang="es-EC" sz="1100" b="1" dirty="0">
                <a:latin typeface="Times New Roman" panose="02020603050405020304" pitchFamily="18" charset="0"/>
                <a:ea typeface="Arial" panose="020B0604020202020204" pitchFamily="34" charset="0"/>
                <a:cs typeface="Times New Roman" panose="02020603050405020304" pitchFamily="18" charset="0"/>
              </a:rPr>
              <a:t>+0.2%wt HF – 60 min a 100000X</a:t>
            </a:r>
            <a:endParaRPr lang="es-ES" sz="1100" b="1" dirty="0">
              <a:latin typeface="Arial" panose="020B0604020202020204" pitchFamily="34" charset="0"/>
              <a:ea typeface="Arial" panose="020B0604020202020204" pitchFamily="34" charset="0"/>
              <a:cs typeface="Times New Roman" panose="02020603050405020304" pitchFamily="18" charset="0"/>
            </a:endParaRPr>
          </a:p>
        </p:txBody>
      </p:sp>
      <p:pic>
        <p:nvPicPr>
          <p:cNvPr id="11" name="Imagen 10">
            <a:extLst>
              <a:ext uri="{FF2B5EF4-FFF2-40B4-BE49-F238E27FC236}">
                <a16:creationId xmlns:a16="http://schemas.microsoft.com/office/drawing/2014/main" id="{A3A3C2BC-D4DD-46E7-9423-60F924CAB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062" y="1297302"/>
            <a:ext cx="4227285" cy="4722670"/>
          </a:xfrm>
          <a:prstGeom prst="rect">
            <a:avLst/>
          </a:prstGeom>
        </p:spPr>
      </p:pic>
      <p:sp>
        <p:nvSpPr>
          <p:cNvPr id="12" name="Rectángulo 11">
            <a:extLst>
              <a:ext uri="{FF2B5EF4-FFF2-40B4-BE49-F238E27FC236}">
                <a16:creationId xmlns:a16="http://schemas.microsoft.com/office/drawing/2014/main" id="{FC246B4D-DAE6-4221-BFB1-46C49F4B89C1}"/>
              </a:ext>
            </a:extLst>
          </p:cNvPr>
          <p:cNvSpPr/>
          <p:nvPr/>
        </p:nvSpPr>
        <p:spPr>
          <a:xfrm>
            <a:off x="5857875" y="6134728"/>
            <a:ext cx="6096000" cy="261610"/>
          </a:xfrm>
          <a:prstGeom prst="rect">
            <a:avLst/>
          </a:prstGeom>
        </p:spPr>
        <p:txBody>
          <a:bodyPr>
            <a:spAutoFit/>
          </a:bodyPr>
          <a:lstStyle/>
          <a:p>
            <a:pPr algn="ctr">
              <a:spcAft>
                <a:spcPts val="1000"/>
              </a:spcAft>
            </a:pPr>
            <a:r>
              <a:rPr lang="es-EC" sz="1100" b="1" dirty="0">
                <a:latin typeface="Times New Roman" panose="02020603050405020304" pitchFamily="18" charset="0"/>
                <a:ea typeface="Arial" panose="020B0604020202020204" pitchFamily="34" charset="0"/>
                <a:cs typeface="Times New Roman" panose="02020603050405020304" pitchFamily="18" charset="0"/>
              </a:rPr>
              <a:t>Figura 19. Micrografía SEM muestra A (Lateral) a 15V-1M H</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sz="1100" b="1" dirty="0">
                <a:latin typeface="Times New Roman" panose="02020603050405020304" pitchFamily="18" charset="0"/>
                <a:ea typeface="Arial" panose="020B0604020202020204" pitchFamily="34" charset="0"/>
                <a:cs typeface="Times New Roman" panose="02020603050405020304" pitchFamily="18" charset="0"/>
              </a:rPr>
              <a:t>P0</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4</a:t>
            </a:r>
            <a:r>
              <a:rPr lang="es-EC" sz="1100" b="1" dirty="0">
                <a:latin typeface="Times New Roman" panose="02020603050405020304" pitchFamily="18" charset="0"/>
                <a:ea typeface="Arial" panose="020B0604020202020204" pitchFamily="34" charset="0"/>
                <a:cs typeface="Times New Roman" panose="02020603050405020304" pitchFamily="18" charset="0"/>
              </a:rPr>
              <a:t>+0.2%wt HF – 60 min a 50000X</a:t>
            </a:r>
            <a:endParaRPr lang="es-ES" sz="1100" b="1"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069715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0F9AA6-E887-407F-A283-E0A41DF233F5}"/>
              </a:ext>
            </a:extLst>
          </p:cNvPr>
          <p:cNvSpPr>
            <a:spLocks noGrp="1"/>
          </p:cNvSpPr>
          <p:nvPr>
            <p:ph type="title"/>
          </p:nvPr>
        </p:nvSpPr>
        <p:spPr>
          <a:xfrm>
            <a:off x="3782351" y="296327"/>
            <a:ext cx="5919787" cy="682343"/>
          </a:xfrm>
        </p:spPr>
        <p:txBody>
          <a:bodyPr>
            <a:normAutofit fontScale="90000"/>
          </a:bodyPr>
          <a:lstStyle/>
          <a:p>
            <a:r>
              <a:rPr lang="es-EC" dirty="0"/>
              <a:t>RESULTADOS  PROBETA A</a:t>
            </a:r>
            <a:endParaRPr lang="es-ES" dirty="0"/>
          </a:p>
        </p:txBody>
      </p:sp>
      <p:graphicFrame>
        <p:nvGraphicFramePr>
          <p:cNvPr id="5" name="Tabla 4">
            <a:extLst>
              <a:ext uri="{FF2B5EF4-FFF2-40B4-BE49-F238E27FC236}">
                <a16:creationId xmlns:a16="http://schemas.microsoft.com/office/drawing/2014/main" id="{06F6CDB7-DFD9-47D2-9906-6FECCB81C2EA}"/>
              </a:ext>
            </a:extLst>
          </p:cNvPr>
          <p:cNvGraphicFramePr>
            <a:graphicFrameLocks noGrp="1"/>
          </p:cNvGraphicFramePr>
          <p:nvPr>
            <p:extLst>
              <p:ext uri="{D42A27DB-BD31-4B8C-83A1-F6EECF244321}">
                <p14:modId xmlns:p14="http://schemas.microsoft.com/office/powerpoint/2010/main" val="4093808981"/>
              </p:ext>
            </p:extLst>
          </p:nvPr>
        </p:nvGraphicFramePr>
        <p:xfrm>
          <a:off x="6272874" y="2482112"/>
          <a:ext cx="5671476" cy="3361477"/>
        </p:xfrm>
        <a:graphic>
          <a:graphicData uri="http://schemas.openxmlformats.org/drawingml/2006/table">
            <a:tbl>
              <a:tblPr firstRow="1" firstCol="1" bandRow="1">
                <a:tableStyleId>{5C22544A-7EE6-4342-B048-85BDC9FD1C3A}</a:tableStyleId>
              </a:tblPr>
              <a:tblGrid>
                <a:gridCol w="2835738">
                  <a:extLst>
                    <a:ext uri="{9D8B030D-6E8A-4147-A177-3AD203B41FA5}">
                      <a16:colId xmlns:a16="http://schemas.microsoft.com/office/drawing/2014/main" val="1789430713"/>
                    </a:ext>
                  </a:extLst>
                </a:gridCol>
                <a:gridCol w="2835738">
                  <a:extLst>
                    <a:ext uri="{9D8B030D-6E8A-4147-A177-3AD203B41FA5}">
                      <a16:colId xmlns:a16="http://schemas.microsoft.com/office/drawing/2014/main" val="807862544"/>
                    </a:ext>
                  </a:extLst>
                </a:gridCol>
              </a:tblGrid>
              <a:tr h="484606">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200" dirty="0">
                          <a:effectLst/>
                        </a:rPr>
                        <a:t>DIÁMETRO DE LAS NANOESTRUCTURAS DE TiO2 (nm)</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S"/>
                    </a:p>
                  </a:txBody>
                  <a:tcPr/>
                </a:tc>
                <a:extLst>
                  <a:ext uri="{0D108BD9-81ED-4DB2-BD59-A6C34878D82A}">
                    <a16:rowId xmlns:a16="http://schemas.microsoft.com/office/drawing/2014/main" val="2446155389"/>
                  </a:ext>
                </a:extLst>
              </a:tr>
              <a:tr h="354076">
                <a:tc>
                  <a:txBody>
                    <a:bodyPr/>
                    <a:lstStyle/>
                    <a:p>
                      <a:pPr algn="ctr">
                        <a:lnSpc>
                          <a:spcPct val="107000"/>
                        </a:lnSpc>
                        <a:spcAft>
                          <a:spcPts val="0"/>
                        </a:spcAft>
                      </a:pPr>
                      <a:r>
                        <a:rPr lang="es-EC" sz="1400" dirty="0">
                          <a:effectLst/>
                        </a:rPr>
                        <a:t>Media</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50.70</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37722626"/>
                  </a:ext>
                </a:extLst>
              </a:tr>
              <a:tr h="368830">
                <a:tc>
                  <a:txBody>
                    <a:bodyPr/>
                    <a:lstStyle/>
                    <a:p>
                      <a:pPr algn="ctr">
                        <a:lnSpc>
                          <a:spcPct val="107000"/>
                        </a:lnSpc>
                        <a:spcAft>
                          <a:spcPts val="0"/>
                        </a:spcAft>
                      </a:pPr>
                      <a:r>
                        <a:rPr lang="es-EC" sz="1400" dirty="0">
                          <a:effectLst/>
                        </a:rPr>
                        <a:t>Mediana</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51.34</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46512793"/>
                  </a:ext>
                </a:extLst>
              </a:tr>
              <a:tr h="368830">
                <a:tc>
                  <a:txBody>
                    <a:bodyPr/>
                    <a:lstStyle/>
                    <a:p>
                      <a:pPr algn="ctr">
                        <a:lnSpc>
                          <a:spcPct val="107000"/>
                        </a:lnSpc>
                        <a:spcAft>
                          <a:spcPts val="0"/>
                        </a:spcAft>
                      </a:pPr>
                      <a:r>
                        <a:rPr lang="es-EC" sz="1400" dirty="0">
                          <a:effectLst/>
                        </a:rPr>
                        <a:t>Moda</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52.28</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69589264"/>
                  </a:ext>
                </a:extLst>
              </a:tr>
              <a:tr h="708153">
                <a:tc>
                  <a:txBody>
                    <a:bodyPr/>
                    <a:lstStyle/>
                    <a:p>
                      <a:pPr algn="ctr">
                        <a:lnSpc>
                          <a:spcPct val="107000"/>
                        </a:lnSpc>
                        <a:spcAft>
                          <a:spcPts val="0"/>
                        </a:spcAft>
                      </a:pPr>
                      <a:r>
                        <a:rPr lang="es-EC" sz="1400">
                          <a:effectLst/>
                        </a:rPr>
                        <a:t>Desviación estándar</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5.53</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39347797"/>
                  </a:ext>
                </a:extLst>
              </a:tr>
              <a:tr h="354076">
                <a:tc>
                  <a:txBody>
                    <a:bodyPr/>
                    <a:lstStyle/>
                    <a:p>
                      <a:pPr algn="ctr">
                        <a:lnSpc>
                          <a:spcPct val="107000"/>
                        </a:lnSpc>
                        <a:spcAft>
                          <a:spcPts val="0"/>
                        </a:spcAft>
                      </a:pPr>
                      <a:r>
                        <a:rPr lang="es-EC" sz="1400">
                          <a:effectLst/>
                        </a:rPr>
                        <a:t>Mínimo</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37.49</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98386859"/>
                  </a:ext>
                </a:extLst>
              </a:tr>
              <a:tr h="354076">
                <a:tc>
                  <a:txBody>
                    <a:bodyPr/>
                    <a:lstStyle/>
                    <a:p>
                      <a:pPr algn="ctr">
                        <a:lnSpc>
                          <a:spcPct val="107000"/>
                        </a:lnSpc>
                        <a:spcAft>
                          <a:spcPts val="0"/>
                        </a:spcAft>
                      </a:pPr>
                      <a:r>
                        <a:rPr lang="es-EC" sz="1400">
                          <a:effectLst/>
                        </a:rPr>
                        <a:t>Máximo</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62.01</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70153009"/>
                  </a:ext>
                </a:extLst>
              </a:tr>
              <a:tr h="368830">
                <a:tc>
                  <a:txBody>
                    <a:bodyPr/>
                    <a:lstStyle/>
                    <a:p>
                      <a:pPr algn="ctr">
                        <a:lnSpc>
                          <a:spcPct val="107000"/>
                        </a:lnSpc>
                        <a:spcAft>
                          <a:spcPts val="0"/>
                        </a:spcAft>
                      </a:pPr>
                      <a:r>
                        <a:rPr lang="es-EC" sz="1400" dirty="0">
                          <a:effectLst/>
                        </a:rPr>
                        <a:t>Cuenta</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140.00</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10370775"/>
                  </a:ext>
                </a:extLst>
              </a:tr>
            </a:tbl>
          </a:graphicData>
        </a:graphic>
      </p:graphicFrame>
      <p:graphicFrame>
        <p:nvGraphicFramePr>
          <p:cNvPr id="6" name="Tabla 5">
            <a:extLst>
              <a:ext uri="{FF2B5EF4-FFF2-40B4-BE49-F238E27FC236}">
                <a16:creationId xmlns:a16="http://schemas.microsoft.com/office/drawing/2014/main" id="{330AD5C9-1470-4162-BEAC-E7EDC37694EC}"/>
              </a:ext>
            </a:extLst>
          </p:cNvPr>
          <p:cNvGraphicFramePr>
            <a:graphicFrameLocks noGrp="1"/>
          </p:cNvGraphicFramePr>
          <p:nvPr>
            <p:extLst>
              <p:ext uri="{D42A27DB-BD31-4B8C-83A1-F6EECF244321}">
                <p14:modId xmlns:p14="http://schemas.microsoft.com/office/powerpoint/2010/main" val="1203198204"/>
              </p:ext>
            </p:extLst>
          </p:nvPr>
        </p:nvGraphicFramePr>
        <p:xfrm>
          <a:off x="2123280" y="1202940"/>
          <a:ext cx="3163888" cy="2558344"/>
        </p:xfrm>
        <a:graphic>
          <a:graphicData uri="http://schemas.openxmlformats.org/drawingml/2006/table">
            <a:tbl>
              <a:tblPr firstRow="1" firstCol="1" bandRow="1">
                <a:tableStyleId>{5C22544A-7EE6-4342-B048-85BDC9FD1C3A}</a:tableStyleId>
              </a:tblPr>
              <a:tblGrid>
                <a:gridCol w="1581944">
                  <a:extLst>
                    <a:ext uri="{9D8B030D-6E8A-4147-A177-3AD203B41FA5}">
                      <a16:colId xmlns:a16="http://schemas.microsoft.com/office/drawing/2014/main" val="1544686889"/>
                    </a:ext>
                  </a:extLst>
                </a:gridCol>
                <a:gridCol w="1581944">
                  <a:extLst>
                    <a:ext uri="{9D8B030D-6E8A-4147-A177-3AD203B41FA5}">
                      <a16:colId xmlns:a16="http://schemas.microsoft.com/office/drawing/2014/main" val="785726183"/>
                    </a:ext>
                  </a:extLst>
                </a:gridCol>
              </a:tblGrid>
              <a:tr h="253233">
                <a:tc gridSpan="2">
                  <a:txBody>
                    <a:bodyPr/>
                    <a:lstStyle/>
                    <a:p>
                      <a:pPr algn="ctr">
                        <a:lnSpc>
                          <a:spcPct val="107000"/>
                        </a:lnSpc>
                        <a:spcAft>
                          <a:spcPts val="0"/>
                        </a:spcAft>
                      </a:pPr>
                      <a:r>
                        <a:rPr lang="es-EC" sz="1100" dirty="0">
                          <a:effectLst/>
                        </a:rPr>
                        <a:t>DIÁMETRO DE LAS NANOESTRUCTURAS DE TiO2 (nm)</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S"/>
                    </a:p>
                  </a:txBody>
                  <a:tcPr/>
                </a:tc>
                <a:extLst>
                  <a:ext uri="{0D108BD9-81ED-4DB2-BD59-A6C34878D82A}">
                    <a16:rowId xmlns:a16="http://schemas.microsoft.com/office/drawing/2014/main" val="876118831"/>
                  </a:ext>
                </a:extLst>
              </a:tr>
              <a:tr h="271826">
                <a:tc>
                  <a:txBody>
                    <a:bodyPr/>
                    <a:lstStyle/>
                    <a:p>
                      <a:pPr algn="ctr">
                        <a:lnSpc>
                          <a:spcPct val="107000"/>
                        </a:lnSpc>
                        <a:spcAft>
                          <a:spcPts val="0"/>
                        </a:spcAft>
                      </a:pPr>
                      <a:r>
                        <a:rPr lang="es-EC" sz="1400" dirty="0">
                          <a:effectLst/>
                        </a:rPr>
                        <a:t>Media</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50.43</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21749436"/>
                  </a:ext>
                </a:extLst>
              </a:tr>
              <a:tr h="283152">
                <a:tc>
                  <a:txBody>
                    <a:bodyPr/>
                    <a:lstStyle/>
                    <a:p>
                      <a:pPr algn="ctr">
                        <a:lnSpc>
                          <a:spcPct val="107000"/>
                        </a:lnSpc>
                        <a:spcAft>
                          <a:spcPts val="0"/>
                        </a:spcAft>
                      </a:pPr>
                      <a:r>
                        <a:rPr lang="es-EC" sz="1400" dirty="0">
                          <a:effectLst/>
                        </a:rPr>
                        <a:t>Mediana</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51.14</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27635433"/>
                  </a:ext>
                </a:extLst>
              </a:tr>
              <a:tr h="283152">
                <a:tc>
                  <a:txBody>
                    <a:bodyPr/>
                    <a:lstStyle/>
                    <a:p>
                      <a:pPr algn="ctr">
                        <a:lnSpc>
                          <a:spcPct val="107000"/>
                        </a:lnSpc>
                        <a:spcAft>
                          <a:spcPts val="0"/>
                        </a:spcAft>
                      </a:pPr>
                      <a:r>
                        <a:rPr lang="es-EC" sz="1400" dirty="0">
                          <a:effectLst/>
                        </a:rPr>
                        <a:t>Moda</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51.78</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78773595"/>
                  </a:ext>
                </a:extLst>
              </a:tr>
              <a:tr h="543652">
                <a:tc>
                  <a:txBody>
                    <a:bodyPr/>
                    <a:lstStyle/>
                    <a:p>
                      <a:pPr algn="ctr">
                        <a:lnSpc>
                          <a:spcPct val="107000"/>
                        </a:lnSpc>
                        <a:spcAft>
                          <a:spcPts val="0"/>
                        </a:spcAft>
                      </a:pPr>
                      <a:r>
                        <a:rPr lang="es-EC" sz="1400">
                          <a:effectLst/>
                        </a:rPr>
                        <a:t>Desviación estándar</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5.53</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638735907"/>
                  </a:ext>
                </a:extLst>
              </a:tr>
              <a:tr h="271826">
                <a:tc>
                  <a:txBody>
                    <a:bodyPr/>
                    <a:lstStyle/>
                    <a:p>
                      <a:pPr algn="ctr">
                        <a:lnSpc>
                          <a:spcPct val="107000"/>
                        </a:lnSpc>
                        <a:spcAft>
                          <a:spcPts val="0"/>
                        </a:spcAft>
                      </a:pPr>
                      <a:r>
                        <a:rPr lang="es-EC" sz="1400">
                          <a:effectLst/>
                        </a:rPr>
                        <a:t>Mínimo</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38.21</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18333707"/>
                  </a:ext>
                </a:extLst>
              </a:tr>
              <a:tr h="271826">
                <a:tc>
                  <a:txBody>
                    <a:bodyPr/>
                    <a:lstStyle/>
                    <a:p>
                      <a:pPr algn="ctr">
                        <a:lnSpc>
                          <a:spcPct val="107000"/>
                        </a:lnSpc>
                        <a:spcAft>
                          <a:spcPts val="0"/>
                        </a:spcAft>
                      </a:pPr>
                      <a:r>
                        <a:rPr lang="es-EC" sz="1400">
                          <a:effectLst/>
                        </a:rPr>
                        <a:t>Máximo</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62.30</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00670701"/>
                  </a:ext>
                </a:extLst>
              </a:tr>
              <a:tr h="283152">
                <a:tc>
                  <a:txBody>
                    <a:bodyPr/>
                    <a:lstStyle/>
                    <a:p>
                      <a:pPr algn="ctr">
                        <a:lnSpc>
                          <a:spcPct val="107000"/>
                        </a:lnSpc>
                        <a:spcAft>
                          <a:spcPts val="0"/>
                        </a:spcAft>
                      </a:pPr>
                      <a:r>
                        <a:rPr lang="es-EC" sz="1400">
                          <a:effectLst/>
                        </a:rPr>
                        <a:t>Cuenta</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70.00</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610508581"/>
                  </a:ext>
                </a:extLst>
              </a:tr>
            </a:tbl>
          </a:graphicData>
        </a:graphic>
      </p:graphicFrame>
      <p:graphicFrame>
        <p:nvGraphicFramePr>
          <p:cNvPr id="7" name="Tabla 6">
            <a:extLst>
              <a:ext uri="{FF2B5EF4-FFF2-40B4-BE49-F238E27FC236}">
                <a16:creationId xmlns:a16="http://schemas.microsoft.com/office/drawing/2014/main" id="{2DB59B34-F3D5-4ADE-A859-8FE5CA11E913}"/>
              </a:ext>
            </a:extLst>
          </p:cNvPr>
          <p:cNvGraphicFramePr>
            <a:graphicFrameLocks noGrp="1"/>
          </p:cNvGraphicFramePr>
          <p:nvPr>
            <p:extLst>
              <p:ext uri="{D42A27DB-BD31-4B8C-83A1-F6EECF244321}">
                <p14:modId xmlns:p14="http://schemas.microsoft.com/office/powerpoint/2010/main" val="1898990663"/>
              </p:ext>
            </p:extLst>
          </p:nvPr>
        </p:nvGraphicFramePr>
        <p:xfrm>
          <a:off x="2123280" y="4209823"/>
          <a:ext cx="3163888" cy="2576119"/>
        </p:xfrm>
        <a:graphic>
          <a:graphicData uri="http://schemas.openxmlformats.org/drawingml/2006/table">
            <a:tbl>
              <a:tblPr firstRow="1" firstCol="1" bandRow="1">
                <a:tableStyleId>{5C22544A-7EE6-4342-B048-85BDC9FD1C3A}</a:tableStyleId>
              </a:tblPr>
              <a:tblGrid>
                <a:gridCol w="1581944">
                  <a:extLst>
                    <a:ext uri="{9D8B030D-6E8A-4147-A177-3AD203B41FA5}">
                      <a16:colId xmlns:a16="http://schemas.microsoft.com/office/drawing/2014/main" val="618389833"/>
                    </a:ext>
                  </a:extLst>
                </a:gridCol>
                <a:gridCol w="1581944">
                  <a:extLst>
                    <a:ext uri="{9D8B030D-6E8A-4147-A177-3AD203B41FA5}">
                      <a16:colId xmlns:a16="http://schemas.microsoft.com/office/drawing/2014/main" val="1016698533"/>
                    </a:ext>
                  </a:extLst>
                </a:gridCol>
              </a:tblGrid>
              <a:tr h="365145">
                <a:tc gridSpan="2">
                  <a:txBody>
                    <a:bodyPr/>
                    <a:lstStyle/>
                    <a:p>
                      <a:pPr algn="ctr">
                        <a:lnSpc>
                          <a:spcPct val="107000"/>
                        </a:lnSpc>
                        <a:spcAft>
                          <a:spcPts val="0"/>
                        </a:spcAft>
                      </a:pPr>
                      <a:r>
                        <a:rPr lang="es-EC" sz="1100" dirty="0">
                          <a:effectLst/>
                        </a:rPr>
                        <a:t>DIÁMETRO DE LAS NANOESTRUCTURAS DE TiO2 (nm)</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S"/>
                    </a:p>
                  </a:txBody>
                  <a:tcPr/>
                </a:tc>
                <a:extLst>
                  <a:ext uri="{0D108BD9-81ED-4DB2-BD59-A6C34878D82A}">
                    <a16:rowId xmlns:a16="http://schemas.microsoft.com/office/drawing/2014/main" val="2283099110"/>
                  </a:ext>
                </a:extLst>
              </a:tr>
              <a:tr h="272120">
                <a:tc>
                  <a:txBody>
                    <a:bodyPr/>
                    <a:lstStyle/>
                    <a:p>
                      <a:pPr algn="ctr">
                        <a:lnSpc>
                          <a:spcPct val="107000"/>
                        </a:lnSpc>
                        <a:spcAft>
                          <a:spcPts val="0"/>
                        </a:spcAft>
                      </a:pPr>
                      <a:r>
                        <a:rPr lang="es-EC" sz="1400" dirty="0">
                          <a:effectLst/>
                        </a:rPr>
                        <a:t>Media</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50.96</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629116859"/>
                  </a:ext>
                </a:extLst>
              </a:tr>
              <a:tr h="283458">
                <a:tc>
                  <a:txBody>
                    <a:bodyPr/>
                    <a:lstStyle/>
                    <a:p>
                      <a:pPr algn="ctr">
                        <a:lnSpc>
                          <a:spcPct val="107000"/>
                        </a:lnSpc>
                        <a:spcAft>
                          <a:spcPts val="0"/>
                        </a:spcAft>
                      </a:pPr>
                      <a:r>
                        <a:rPr lang="es-EC" sz="1400" dirty="0">
                          <a:effectLst/>
                        </a:rPr>
                        <a:t>Mediana</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51.54</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6952833"/>
                  </a:ext>
                </a:extLst>
              </a:tr>
              <a:tr h="283458">
                <a:tc>
                  <a:txBody>
                    <a:bodyPr/>
                    <a:lstStyle/>
                    <a:p>
                      <a:pPr algn="ctr">
                        <a:lnSpc>
                          <a:spcPct val="107000"/>
                        </a:lnSpc>
                        <a:spcAft>
                          <a:spcPts val="0"/>
                        </a:spcAft>
                      </a:pPr>
                      <a:r>
                        <a:rPr lang="es-EC" sz="1400" dirty="0">
                          <a:effectLst/>
                        </a:rPr>
                        <a:t>Moda</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52.78</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62333072"/>
                  </a:ext>
                </a:extLst>
              </a:tr>
              <a:tr h="544240">
                <a:tc>
                  <a:txBody>
                    <a:bodyPr/>
                    <a:lstStyle/>
                    <a:p>
                      <a:pPr algn="ctr">
                        <a:lnSpc>
                          <a:spcPct val="107000"/>
                        </a:lnSpc>
                        <a:spcAft>
                          <a:spcPts val="0"/>
                        </a:spcAft>
                      </a:pPr>
                      <a:r>
                        <a:rPr lang="es-EC" sz="1400">
                          <a:effectLst/>
                        </a:rPr>
                        <a:t>Desviación estándar</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5.52</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96034123"/>
                  </a:ext>
                </a:extLst>
              </a:tr>
              <a:tr h="272120">
                <a:tc>
                  <a:txBody>
                    <a:bodyPr/>
                    <a:lstStyle/>
                    <a:p>
                      <a:pPr algn="ctr">
                        <a:lnSpc>
                          <a:spcPct val="107000"/>
                        </a:lnSpc>
                        <a:spcAft>
                          <a:spcPts val="0"/>
                        </a:spcAft>
                      </a:pPr>
                      <a:r>
                        <a:rPr lang="es-EC" sz="1400">
                          <a:effectLst/>
                        </a:rPr>
                        <a:t>Mínimo</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36.78</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54175156"/>
                  </a:ext>
                </a:extLst>
              </a:tr>
              <a:tr h="272120">
                <a:tc>
                  <a:txBody>
                    <a:bodyPr/>
                    <a:lstStyle/>
                    <a:p>
                      <a:pPr algn="ctr">
                        <a:lnSpc>
                          <a:spcPct val="107000"/>
                        </a:lnSpc>
                        <a:spcAft>
                          <a:spcPts val="0"/>
                        </a:spcAft>
                      </a:pPr>
                      <a:r>
                        <a:rPr lang="es-EC" sz="1400">
                          <a:effectLst/>
                        </a:rPr>
                        <a:t>Máximo</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61.73</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72182164"/>
                  </a:ext>
                </a:extLst>
              </a:tr>
              <a:tr h="283458">
                <a:tc>
                  <a:txBody>
                    <a:bodyPr/>
                    <a:lstStyle/>
                    <a:p>
                      <a:pPr algn="ctr">
                        <a:lnSpc>
                          <a:spcPct val="107000"/>
                        </a:lnSpc>
                        <a:spcAft>
                          <a:spcPts val="0"/>
                        </a:spcAft>
                      </a:pPr>
                      <a:r>
                        <a:rPr lang="es-EC" sz="1400">
                          <a:effectLst/>
                        </a:rPr>
                        <a:t>Cuenta</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70.00</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32661372"/>
                  </a:ext>
                </a:extLst>
              </a:tr>
            </a:tbl>
          </a:graphicData>
        </a:graphic>
      </p:graphicFrame>
      <p:sp>
        <p:nvSpPr>
          <p:cNvPr id="13" name="CuadroTexto 12">
            <a:extLst>
              <a:ext uri="{FF2B5EF4-FFF2-40B4-BE49-F238E27FC236}">
                <a16:creationId xmlns:a16="http://schemas.microsoft.com/office/drawing/2014/main" id="{EA21FEAD-CF90-434C-955D-FA088CB916B2}"/>
              </a:ext>
            </a:extLst>
          </p:cNvPr>
          <p:cNvSpPr txBox="1"/>
          <p:nvPr/>
        </p:nvSpPr>
        <p:spPr>
          <a:xfrm>
            <a:off x="950912" y="958335"/>
            <a:ext cx="2634457" cy="369332"/>
          </a:xfrm>
          <a:prstGeom prst="rect">
            <a:avLst/>
          </a:prstGeom>
          <a:noFill/>
        </p:spPr>
        <p:txBody>
          <a:bodyPr wrap="square" rtlCol="0">
            <a:spAutoFit/>
          </a:bodyPr>
          <a:lstStyle/>
          <a:p>
            <a:r>
              <a:rPr lang="es-EC" dirty="0"/>
              <a:t>RÉPLICA 1 </a:t>
            </a:r>
            <a:endParaRPr lang="es-ES" dirty="0"/>
          </a:p>
        </p:txBody>
      </p:sp>
      <p:sp>
        <p:nvSpPr>
          <p:cNvPr id="14" name="CuadroTexto 13">
            <a:extLst>
              <a:ext uri="{FF2B5EF4-FFF2-40B4-BE49-F238E27FC236}">
                <a16:creationId xmlns:a16="http://schemas.microsoft.com/office/drawing/2014/main" id="{A60277E0-87D2-4524-89C2-21792DFB64DF}"/>
              </a:ext>
            </a:extLst>
          </p:cNvPr>
          <p:cNvSpPr txBox="1"/>
          <p:nvPr/>
        </p:nvSpPr>
        <p:spPr>
          <a:xfrm>
            <a:off x="950912" y="4209823"/>
            <a:ext cx="2634457" cy="369332"/>
          </a:xfrm>
          <a:prstGeom prst="rect">
            <a:avLst/>
          </a:prstGeom>
          <a:noFill/>
        </p:spPr>
        <p:txBody>
          <a:bodyPr wrap="square" rtlCol="0">
            <a:spAutoFit/>
          </a:bodyPr>
          <a:lstStyle/>
          <a:p>
            <a:r>
              <a:rPr lang="es-EC" dirty="0"/>
              <a:t>RÉPLICA 2</a:t>
            </a:r>
            <a:endParaRPr lang="es-ES" dirty="0"/>
          </a:p>
        </p:txBody>
      </p:sp>
      <p:sp>
        <p:nvSpPr>
          <p:cNvPr id="15" name="CuadroTexto 14">
            <a:extLst>
              <a:ext uri="{FF2B5EF4-FFF2-40B4-BE49-F238E27FC236}">
                <a16:creationId xmlns:a16="http://schemas.microsoft.com/office/drawing/2014/main" id="{F85F07CF-4881-40B5-89B0-B182EEC2FB62}"/>
              </a:ext>
            </a:extLst>
          </p:cNvPr>
          <p:cNvSpPr txBox="1"/>
          <p:nvPr/>
        </p:nvSpPr>
        <p:spPr>
          <a:xfrm>
            <a:off x="8104187" y="2014817"/>
            <a:ext cx="2634457" cy="369332"/>
          </a:xfrm>
          <a:prstGeom prst="rect">
            <a:avLst/>
          </a:prstGeom>
          <a:noFill/>
        </p:spPr>
        <p:txBody>
          <a:bodyPr wrap="square" rtlCol="0">
            <a:spAutoFit/>
          </a:bodyPr>
          <a:lstStyle/>
          <a:p>
            <a:r>
              <a:rPr lang="es-EC" dirty="0"/>
              <a:t>PROBETA A</a:t>
            </a:r>
            <a:endParaRPr lang="es-ES" dirty="0"/>
          </a:p>
        </p:txBody>
      </p:sp>
    </p:spTree>
    <p:extLst>
      <p:ext uri="{BB962C8B-B14F-4D97-AF65-F5344CB8AC3E}">
        <p14:creationId xmlns:p14="http://schemas.microsoft.com/office/powerpoint/2010/main" val="2462227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CAABB849-512F-440C-BF73-07D72F809BD2}"/>
              </a:ext>
            </a:extLst>
          </p:cNvPr>
          <p:cNvGraphicFramePr/>
          <p:nvPr>
            <p:extLst>
              <p:ext uri="{D42A27DB-BD31-4B8C-83A1-F6EECF244321}">
                <p14:modId xmlns:p14="http://schemas.microsoft.com/office/powerpoint/2010/main" val="349120002"/>
              </p:ext>
            </p:extLst>
          </p:nvPr>
        </p:nvGraphicFramePr>
        <p:xfrm>
          <a:off x="5857876" y="1523999"/>
          <a:ext cx="6086474" cy="34909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a 4">
            <a:extLst>
              <a:ext uri="{FF2B5EF4-FFF2-40B4-BE49-F238E27FC236}">
                <a16:creationId xmlns:a16="http://schemas.microsoft.com/office/drawing/2014/main" id="{921BDA53-D37A-4744-8D0C-4A9848CDCB51}"/>
              </a:ext>
            </a:extLst>
          </p:cNvPr>
          <p:cNvGraphicFramePr>
            <a:graphicFrameLocks noGrp="1"/>
          </p:cNvGraphicFramePr>
          <p:nvPr>
            <p:extLst>
              <p:ext uri="{D42A27DB-BD31-4B8C-83A1-F6EECF244321}">
                <p14:modId xmlns:p14="http://schemas.microsoft.com/office/powerpoint/2010/main" val="3427191419"/>
              </p:ext>
            </p:extLst>
          </p:nvPr>
        </p:nvGraphicFramePr>
        <p:xfrm>
          <a:off x="446750" y="1997506"/>
          <a:ext cx="4868199" cy="3017408"/>
        </p:xfrm>
        <a:graphic>
          <a:graphicData uri="http://schemas.openxmlformats.org/drawingml/2006/table">
            <a:tbl>
              <a:tblPr firstRow="1" firstCol="1" bandRow="1">
                <a:tableStyleId>{5C22544A-7EE6-4342-B048-85BDC9FD1C3A}</a:tableStyleId>
              </a:tblPr>
              <a:tblGrid>
                <a:gridCol w="1475212">
                  <a:extLst>
                    <a:ext uri="{9D8B030D-6E8A-4147-A177-3AD203B41FA5}">
                      <a16:colId xmlns:a16="http://schemas.microsoft.com/office/drawing/2014/main" val="3262033316"/>
                    </a:ext>
                  </a:extLst>
                </a:gridCol>
                <a:gridCol w="1721080">
                  <a:extLst>
                    <a:ext uri="{9D8B030D-6E8A-4147-A177-3AD203B41FA5}">
                      <a16:colId xmlns:a16="http://schemas.microsoft.com/office/drawing/2014/main" val="1536101247"/>
                    </a:ext>
                  </a:extLst>
                </a:gridCol>
                <a:gridCol w="1671907">
                  <a:extLst>
                    <a:ext uri="{9D8B030D-6E8A-4147-A177-3AD203B41FA5}">
                      <a16:colId xmlns:a16="http://schemas.microsoft.com/office/drawing/2014/main" val="2114495370"/>
                    </a:ext>
                  </a:extLst>
                </a:gridCol>
              </a:tblGrid>
              <a:tr h="305900">
                <a:tc>
                  <a:txBody>
                    <a:bodyPr/>
                    <a:lstStyle/>
                    <a:p>
                      <a:pPr algn="ctr">
                        <a:lnSpc>
                          <a:spcPct val="107000"/>
                        </a:lnSpc>
                        <a:spcAft>
                          <a:spcPts val="0"/>
                        </a:spcAft>
                      </a:pPr>
                      <a:r>
                        <a:rPr lang="es-ES" sz="1100">
                          <a:effectLst/>
                        </a:rPr>
                        <a:t>Clase</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Frecuencia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 acumulado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845837795"/>
                  </a:ext>
                </a:extLst>
              </a:tr>
              <a:tr h="225959">
                <a:tc>
                  <a:txBody>
                    <a:bodyPr/>
                    <a:lstStyle/>
                    <a:p>
                      <a:pPr algn="ctr">
                        <a:lnSpc>
                          <a:spcPct val="107000"/>
                        </a:lnSpc>
                        <a:spcAft>
                          <a:spcPts val="0"/>
                        </a:spcAft>
                      </a:pPr>
                      <a:r>
                        <a:rPr lang="es-ES" sz="1100">
                          <a:effectLst/>
                        </a:rPr>
                        <a:t>35,95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0,71%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842707084"/>
                  </a:ext>
                </a:extLst>
              </a:tr>
              <a:tr h="225959">
                <a:tc>
                  <a:txBody>
                    <a:bodyPr/>
                    <a:lstStyle/>
                    <a:p>
                      <a:pPr algn="ctr">
                        <a:lnSpc>
                          <a:spcPct val="107000"/>
                        </a:lnSpc>
                        <a:spcAft>
                          <a:spcPts val="0"/>
                        </a:spcAft>
                      </a:pPr>
                      <a:r>
                        <a:rPr lang="es-ES" sz="1100">
                          <a:effectLst/>
                        </a:rPr>
                        <a:t>38,47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2,86%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12430492"/>
                  </a:ext>
                </a:extLst>
              </a:tr>
              <a:tr h="225959">
                <a:tc>
                  <a:txBody>
                    <a:bodyPr/>
                    <a:lstStyle/>
                    <a:p>
                      <a:pPr algn="ctr">
                        <a:lnSpc>
                          <a:spcPct val="107000"/>
                        </a:lnSpc>
                        <a:spcAft>
                          <a:spcPts val="0"/>
                        </a:spcAft>
                      </a:pPr>
                      <a:r>
                        <a:rPr lang="es-ES" sz="1100">
                          <a:effectLst/>
                        </a:rPr>
                        <a:t>40,98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5,71%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750087917"/>
                  </a:ext>
                </a:extLst>
              </a:tr>
              <a:tr h="225959">
                <a:tc>
                  <a:txBody>
                    <a:bodyPr/>
                    <a:lstStyle/>
                    <a:p>
                      <a:pPr algn="ctr">
                        <a:lnSpc>
                          <a:spcPct val="107000"/>
                        </a:lnSpc>
                        <a:spcAft>
                          <a:spcPts val="0"/>
                        </a:spcAft>
                      </a:pPr>
                      <a:r>
                        <a:rPr lang="es-ES" sz="1100">
                          <a:effectLst/>
                        </a:rPr>
                        <a:t>43,50</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10,71%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97410727"/>
                  </a:ext>
                </a:extLst>
              </a:tr>
              <a:tr h="225959">
                <a:tc>
                  <a:txBody>
                    <a:bodyPr/>
                    <a:lstStyle/>
                    <a:p>
                      <a:pPr algn="ctr">
                        <a:lnSpc>
                          <a:spcPct val="107000"/>
                        </a:lnSpc>
                        <a:spcAft>
                          <a:spcPts val="0"/>
                        </a:spcAft>
                      </a:pPr>
                      <a:r>
                        <a:rPr lang="es-ES" sz="1100">
                          <a:effectLst/>
                        </a:rPr>
                        <a:t>46,01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15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21,43%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82426320"/>
                  </a:ext>
                </a:extLst>
              </a:tr>
              <a:tr h="225959">
                <a:tc>
                  <a:txBody>
                    <a:bodyPr/>
                    <a:lstStyle/>
                    <a:p>
                      <a:pPr algn="ctr">
                        <a:lnSpc>
                          <a:spcPct val="107000"/>
                        </a:lnSpc>
                        <a:spcAft>
                          <a:spcPts val="0"/>
                        </a:spcAft>
                      </a:pPr>
                      <a:r>
                        <a:rPr lang="es-ES" sz="1100">
                          <a:effectLst/>
                        </a:rPr>
                        <a:t>48,52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11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29,29%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66876098"/>
                  </a:ext>
                </a:extLst>
              </a:tr>
              <a:tr h="225959">
                <a:tc>
                  <a:txBody>
                    <a:bodyPr/>
                    <a:lstStyle/>
                    <a:p>
                      <a:pPr algn="ctr">
                        <a:lnSpc>
                          <a:spcPct val="107000"/>
                        </a:lnSpc>
                        <a:spcAft>
                          <a:spcPts val="0"/>
                        </a:spcAft>
                      </a:pPr>
                      <a:r>
                        <a:rPr lang="es-ES" sz="1100">
                          <a:effectLst/>
                        </a:rPr>
                        <a:t>51,04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27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48,57%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74775617"/>
                  </a:ext>
                </a:extLst>
              </a:tr>
              <a:tr h="225959">
                <a:tc>
                  <a:txBody>
                    <a:bodyPr/>
                    <a:lstStyle/>
                    <a:p>
                      <a:pPr algn="ctr">
                        <a:lnSpc>
                          <a:spcPct val="107000"/>
                        </a:lnSpc>
                        <a:spcAft>
                          <a:spcPts val="0"/>
                        </a:spcAft>
                      </a:pPr>
                      <a:r>
                        <a:rPr lang="es-ES" sz="1100">
                          <a:effectLst/>
                        </a:rPr>
                        <a:t>53,55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29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69,29%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05022279"/>
                  </a:ext>
                </a:extLst>
              </a:tr>
              <a:tr h="225959">
                <a:tc>
                  <a:txBody>
                    <a:bodyPr/>
                    <a:lstStyle/>
                    <a:p>
                      <a:pPr algn="ctr">
                        <a:lnSpc>
                          <a:spcPct val="107000"/>
                        </a:lnSpc>
                        <a:spcAft>
                          <a:spcPts val="0"/>
                        </a:spcAft>
                      </a:pPr>
                      <a:r>
                        <a:rPr lang="es-ES" sz="1100">
                          <a:effectLst/>
                        </a:rPr>
                        <a:t>56,06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23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85,71%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48387773"/>
                  </a:ext>
                </a:extLst>
              </a:tr>
              <a:tr h="225959">
                <a:tc>
                  <a:txBody>
                    <a:bodyPr/>
                    <a:lstStyle/>
                    <a:p>
                      <a:pPr algn="ctr">
                        <a:lnSpc>
                          <a:spcPct val="107000"/>
                        </a:lnSpc>
                        <a:spcAft>
                          <a:spcPts val="0"/>
                        </a:spcAft>
                      </a:pPr>
                      <a:r>
                        <a:rPr lang="es-ES" sz="1100">
                          <a:effectLst/>
                        </a:rPr>
                        <a:t>58,58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10</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92,86%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18214916"/>
                  </a:ext>
                </a:extLst>
              </a:tr>
              <a:tr h="225959">
                <a:tc>
                  <a:txBody>
                    <a:bodyPr/>
                    <a:lstStyle/>
                    <a:p>
                      <a:pPr algn="ctr">
                        <a:lnSpc>
                          <a:spcPct val="107000"/>
                        </a:lnSpc>
                        <a:spcAft>
                          <a:spcPts val="0"/>
                        </a:spcAft>
                      </a:pPr>
                      <a:r>
                        <a:rPr lang="es-ES" sz="1100">
                          <a:effectLst/>
                        </a:rPr>
                        <a:t>61,09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97,86%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74941342"/>
                  </a:ext>
                </a:extLst>
              </a:tr>
              <a:tr h="225959">
                <a:tc>
                  <a:txBody>
                    <a:bodyPr/>
                    <a:lstStyle/>
                    <a:p>
                      <a:pPr algn="ctr">
                        <a:lnSpc>
                          <a:spcPct val="107000"/>
                        </a:lnSpc>
                        <a:spcAft>
                          <a:spcPts val="0"/>
                        </a:spcAft>
                      </a:pPr>
                      <a:r>
                        <a:rPr lang="es-ES" sz="1100" dirty="0">
                          <a:effectLst/>
                        </a:rPr>
                        <a:t>y mayor...</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dirty="0">
                          <a:effectLst/>
                        </a:rPr>
                        <a:t>100,00%</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08386019"/>
                  </a:ext>
                </a:extLst>
              </a:tr>
            </a:tbl>
          </a:graphicData>
        </a:graphic>
      </p:graphicFrame>
      <p:sp>
        <p:nvSpPr>
          <p:cNvPr id="7" name="CuadroTexto 6">
            <a:extLst>
              <a:ext uri="{FF2B5EF4-FFF2-40B4-BE49-F238E27FC236}">
                <a16:creationId xmlns:a16="http://schemas.microsoft.com/office/drawing/2014/main" id="{BC19DAE8-451D-4DD3-B09A-9C0EBE6ECFBE}"/>
              </a:ext>
            </a:extLst>
          </p:cNvPr>
          <p:cNvSpPr txBox="1"/>
          <p:nvPr/>
        </p:nvSpPr>
        <p:spPr>
          <a:xfrm>
            <a:off x="3086100" y="271463"/>
            <a:ext cx="5729288" cy="707886"/>
          </a:xfrm>
          <a:prstGeom prst="rect">
            <a:avLst/>
          </a:prstGeom>
          <a:noFill/>
        </p:spPr>
        <p:txBody>
          <a:bodyPr wrap="square" rtlCol="0">
            <a:spAutoFit/>
          </a:bodyPr>
          <a:lstStyle/>
          <a:p>
            <a:r>
              <a:rPr lang="es-EC" sz="4000" dirty="0"/>
              <a:t>HISTOGRAMA PROBETA A </a:t>
            </a:r>
            <a:endParaRPr lang="es-ES" sz="4000" dirty="0"/>
          </a:p>
        </p:txBody>
      </p:sp>
    </p:spTree>
    <p:extLst>
      <p:ext uri="{BB962C8B-B14F-4D97-AF65-F5344CB8AC3E}">
        <p14:creationId xmlns:p14="http://schemas.microsoft.com/office/powerpoint/2010/main" val="3075653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E1F61A-B515-4BD7-8157-F324C4F3F9E7}"/>
              </a:ext>
            </a:extLst>
          </p:cNvPr>
          <p:cNvSpPr>
            <a:spLocks noGrp="1"/>
          </p:cNvSpPr>
          <p:nvPr>
            <p:ph type="title"/>
          </p:nvPr>
        </p:nvSpPr>
        <p:spPr>
          <a:xfrm>
            <a:off x="838200" y="563845"/>
            <a:ext cx="10210800" cy="682343"/>
          </a:xfrm>
        </p:spPr>
        <p:txBody>
          <a:bodyPr>
            <a:normAutofit fontScale="90000"/>
          </a:bodyPr>
          <a:lstStyle/>
          <a:p>
            <a:r>
              <a:rPr lang="es-EC" b="1" dirty="0"/>
              <a:t>Caracterización superficial (Microscopio de fuerza atómica (AFM).</a:t>
            </a:r>
            <a:endParaRPr lang="es-ES" dirty="0"/>
          </a:p>
        </p:txBody>
      </p:sp>
      <p:pic>
        <p:nvPicPr>
          <p:cNvPr id="4" name="Imagen 3">
            <a:extLst>
              <a:ext uri="{FF2B5EF4-FFF2-40B4-BE49-F238E27FC236}">
                <a16:creationId xmlns:a16="http://schemas.microsoft.com/office/drawing/2014/main" id="{5694532F-B804-4070-B53F-ACC6037CEEE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0019" y="1564925"/>
            <a:ext cx="6986588" cy="4374481"/>
          </a:xfrm>
          <a:prstGeom prst="rect">
            <a:avLst/>
          </a:prstGeom>
          <a:noFill/>
          <a:ln>
            <a:noFill/>
          </a:ln>
        </p:spPr>
      </p:pic>
      <p:sp>
        <p:nvSpPr>
          <p:cNvPr id="5" name="Rectángulo 4">
            <a:extLst>
              <a:ext uri="{FF2B5EF4-FFF2-40B4-BE49-F238E27FC236}">
                <a16:creationId xmlns:a16="http://schemas.microsoft.com/office/drawing/2014/main" id="{B1D7585A-4F25-48FD-A327-AACDAE84F191}"/>
              </a:ext>
            </a:extLst>
          </p:cNvPr>
          <p:cNvSpPr/>
          <p:nvPr/>
        </p:nvSpPr>
        <p:spPr>
          <a:xfrm>
            <a:off x="7134225" y="1698775"/>
            <a:ext cx="4381500" cy="2324932"/>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Arial" panose="020B0604020202020204" pitchFamily="34" charset="0"/>
                <a:cs typeface="Times New Roman" panose="02020603050405020304" pitchFamily="18" charset="0"/>
              </a:rPr>
              <a:t>Profundidad se encuentra en un promedio de 39,194 nm.</a:t>
            </a: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Arial" panose="020B0604020202020204" pitchFamily="34" charset="0"/>
                <a:cs typeface="Times New Roman" panose="02020603050405020304" pitchFamily="18" charset="0"/>
              </a:rPr>
              <a:t>La altura de las rugosidades en un promedio de 444,042 nm .</a:t>
            </a: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Arial" panose="020B0604020202020204" pitchFamily="34" charset="0"/>
                <a:cs typeface="Times New Roman" panose="02020603050405020304" pitchFamily="18" charset="0"/>
              </a:rPr>
              <a:t>La rugosidad de 43,851 nm.</a:t>
            </a:r>
            <a:endParaRPr lang="es-ES" dirty="0">
              <a:latin typeface="Arial" panose="020B0604020202020204" pitchFamily="34" charset="0"/>
              <a:ea typeface="Arial" panose="020B060402020202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5345A10E-1D50-4A1C-89AC-4E8B1C72E933}"/>
              </a:ext>
            </a:extLst>
          </p:cNvPr>
          <p:cNvSpPr/>
          <p:nvPr/>
        </p:nvSpPr>
        <p:spPr>
          <a:xfrm>
            <a:off x="611982" y="6078711"/>
            <a:ext cx="6096000" cy="430887"/>
          </a:xfrm>
          <a:prstGeom prst="rect">
            <a:avLst/>
          </a:prstGeom>
        </p:spPr>
        <p:txBody>
          <a:bodyPr>
            <a:spAutoFit/>
          </a:bodyPr>
          <a:lstStyle/>
          <a:p>
            <a:r>
              <a:rPr lang="es-EC" sz="1100" dirty="0">
                <a:latin typeface="Times New Roman" panose="02020603050405020304" pitchFamily="18" charset="0"/>
                <a:ea typeface="Arial" panose="020B0604020202020204" pitchFamily="34" charset="0"/>
                <a:cs typeface="Times New Roman" panose="02020603050405020304" pitchFamily="18" charset="0"/>
              </a:rPr>
              <a:t>Figura 20 </a:t>
            </a:r>
            <a:r>
              <a:rPr lang="es-EC" sz="1100" dirty="0">
                <a:latin typeface="Times New Roman" panose="02020603050405020304" pitchFamily="18" charset="0"/>
                <a:ea typeface="Arial" panose="020B0604020202020204" pitchFamily="34" charset="0"/>
              </a:rPr>
              <a:t>Topografía de la superficie frontal de la muestra A mediante AFM a 15V-1M H</a:t>
            </a:r>
            <a:r>
              <a:rPr lang="es-EC" sz="1100" baseline="-25000" dirty="0">
                <a:latin typeface="Times New Roman" panose="02020603050405020304" pitchFamily="18" charset="0"/>
                <a:ea typeface="Arial" panose="020B0604020202020204" pitchFamily="34" charset="0"/>
              </a:rPr>
              <a:t>3</a:t>
            </a:r>
            <a:r>
              <a:rPr lang="es-EC" sz="1100" dirty="0">
                <a:latin typeface="Times New Roman" panose="02020603050405020304" pitchFamily="18" charset="0"/>
                <a:ea typeface="Arial" panose="020B0604020202020204" pitchFamily="34" charset="0"/>
              </a:rPr>
              <a:t>P0</a:t>
            </a:r>
            <a:r>
              <a:rPr lang="es-EC" sz="1100" baseline="-25000" dirty="0">
                <a:latin typeface="Times New Roman" panose="02020603050405020304" pitchFamily="18" charset="0"/>
                <a:ea typeface="Arial" panose="020B0604020202020204" pitchFamily="34" charset="0"/>
              </a:rPr>
              <a:t>4</a:t>
            </a:r>
            <a:r>
              <a:rPr lang="es-EC" sz="1100" dirty="0">
                <a:latin typeface="Times New Roman" panose="02020603050405020304" pitchFamily="18" charset="0"/>
                <a:ea typeface="Arial" panose="020B0604020202020204" pitchFamily="34" charset="0"/>
              </a:rPr>
              <a:t>+0.2%wt HF – 60 min.</a:t>
            </a:r>
            <a:endParaRPr lang="es-ES" sz="1100" dirty="0"/>
          </a:p>
        </p:txBody>
      </p:sp>
    </p:spTree>
    <p:extLst>
      <p:ext uri="{BB962C8B-B14F-4D97-AF65-F5344CB8AC3E}">
        <p14:creationId xmlns:p14="http://schemas.microsoft.com/office/powerpoint/2010/main" val="2536096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E1B11C-8C28-422D-BE78-7E81222B976F}"/>
              </a:ext>
            </a:extLst>
          </p:cNvPr>
          <p:cNvSpPr>
            <a:spLocks noGrp="1"/>
          </p:cNvSpPr>
          <p:nvPr>
            <p:ph type="title"/>
          </p:nvPr>
        </p:nvSpPr>
        <p:spPr>
          <a:xfrm>
            <a:off x="1652588" y="135220"/>
            <a:ext cx="8162925" cy="682343"/>
          </a:xfrm>
        </p:spPr>
        <p:txBody>
          <a:bodyPr>
            <a:normAutofit fontScale="90000"/>
          </a:bodyPr>
          <a:lstStyle/>
          <a:p>
            <a:pPr algn="ctr"/>
            <a:r>
              <a:rPr lang="es-EC" dirty="0"/>
              <a:t>Nanotecnología y TiO</a:t>
            </a:r>
            <a:r>
              <a:rPr lang="es-EC" baseline="-25000" dirty="0"/>
              <a:t>2</a:t>
            </a:r>
            <a:endParaRPr lang="es-ES" dirty="0"/>
          </a:p>
        </p:txBody>
      </p:sp>
      <p:pic>
        <p:nvPicPr>
          <p:cNvPr id="8" name="Imagen 7">
            <a:extLst>
              <a:ext uri="{FF2B5EF4-FFF2-40B4-BE49-F238E27FC236}">
                <a16:creationId xmlns:a16="http://schemas.microsoft.com/office/drawing/2014/main" id="{D54D86CE-FE79-441C-BE1D-6C0A086C2A97}"/>
              </a:ext>
            </a:extLst>
          </p:cNvPr>
          <p:cNvPicPr>
            <a:picLocks noChangeAspect="1"/>
          </p:cNvPicPr>
          <p:nvPr/>
        </p:nvPicPr>
        <p:blipFill>
          <a:blip r:embed="rId2"/>
          <a:stretch>
            <a:fillRect/>
          </a:stretch>
        </p:blipFill>
        <p:spPr>
          <a:xfrm>
            <a:off x="804862" y="1017587"/>
            <a:ext cx="3495675" cy="2198693"/>
          </a:xfrm>
          <a:prstGeom prst="rect">
            <a:avLst/>
          </a:prstGeom>
        </p:spPr>
      </p:pic>
      <p:pic>
        <p:nvPicPr>
          <p:cNvPr id="10" name="Imagen 9">
            <a:extLst>
              <a:ext uri="{FF2B5EF4-FFF2-40B4-BE49-F238E27FC236}">
                <a16:creationId xmlns:a16="http://schemas.microsoft.com/office/drawing/2014/main" id="{05A80C39-21C1-4F06-B490-A05D744E142A}"/>
              </a:ext>
            </a:extLst>
          </p:cNvPr>
          <p:cNvPicPr>
            <a:picLocks noChangeAspect="1"/>
          </p:cNvPicPr>
          <p:nvPr/>
        </p:nvPicPr>
        <p:blipFill>
          <a:blip r:embed="rId3"/>
          <a:stretch>
            <a:fillRect/>
          </a:stretch>
        </p:blipFill>
        <p:spPr>
          <a:xfrm>
            <a:off x="804863" y="3379788"/>
            <a:ext cx="3195637" cy="3230467"/>
          </a:xfrm>
          <a:prstGeom prst="rect">
            <a:avLst/>
          </a:prstGeom>
        </p:spPr>
      </p:pic>
      <p:pic>
        <p:nvPicPr>
          <p:cNvPr id="12" name="Imagen 11">
            <a:extLst>
              <a:ext uri="{FF2B5EF4-FFF2-40B4-BE49-F238E27FC236}">
                <a16:creationId xmlns:a16="http://schemas.microsoft.com/office/drawing/2014/main" id="{0814D2CA-F999-45C1-A1A0-DA9AF0675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825" y="1017587"/>
            <a:ext cx="4276725" cy="2138363"/>
          </a:xfrm>
          <a:prstGeom prst="rect">
            <a:avLst/>
          </a:prstGeom>
        </p:spPr>
      </p:pic>
      <p:pic>
        <p:nvPicPr>
          <p:cNvPr id="14" name="Imagen 13">
            <a:extLst>
              <a:ext uri="{FF2B5EF4-FFF2-40B4-BE49-F238E27FC236}">
                <a16:creationId xmlns:a16="http://schemas.microsoft.com/office/drawing/2014/main" id="{36546291-BDAF-4D46-9832-EED2BEF0B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338" y="3660777"/>
            <a:ext cx="2881312" cy="2843064"/>
          </a:xfrm>
          <a:prstGeom prst="rect">
            <a:avLst/>
          </a:prstGeom>
        </p:spPr>
      </p:pic>
      <p:sp>
        <p:nvSpPr>
          <p:cNvPr id="15" name="CuadroTexto 14">
            <a:extLst>
              <a:ext uri="{FF2B5EF4-FFF2-40B4-BE49-F238E27FC236}">
                <a16:creationId xmlns:a16="http://schemas.microsoft.com/office/drawing/2014/main" id="{F310FB65-D3C5-4BBF-ADB7-B0B32C6194C0}"/>
              </a:ext>
            </a:extLst>
          </p:cNvPr>
          <p:cNvSpPr txBox="1"/>
          <p:nvPr/>
        </p:nvSpPr>
        <p:spPr>
          <a:xfrm>
            <a:off x="9382125" y="1532770"/>
            <a:ext cx="2171700" cy="1107996"/>
          </a:xfrm>
          <a:prstGeom prst="rect">
            <a:avLst/>
          </a:prstGeom>
          <a:noFill/>
        </p:spPr>
        <p:txBody>
          <a:bodyPr wrap="square" rtlCol="0">
            <a:spAutoFit/>
          </a:bodyPr>
          <a:lstStyle/>
          <a:p>
            <a:pPr marL="285750" indent="-285750">
              <a:buFont typeface="Arial" panose="020B0604020202020204" pitchFamily="34" charset="0"/>
              <a:buChar char="•"/>
            </a:pPr>
            <a:r>
              <a:rPr lang="es-EC" sz="2200" dirty="0"/>
              <a:t>BIOMEDICINA </a:t>
            </a:r>
          </a:p>
          <a:p>
            <a:pPr marL="285750" indent="-285750">
              <a:buFont typeface="Arial" panose="020B0604020202020204" pitchFamily="34" charset="0"/>
              <a:buChar char="•"/>
            </a:pPr>
            <a:r>
              <a:rPr lang="es-EC" sz="2200" dirty="0"/>
              <a:t>ELECTRÓNICA</a:t>
            </a:r>
          </a:p>
          <a:p>
            <a:pPr marL="285750" indent="-285750">
              <a:buFont typeface="Arial" panose="020B0604020202020204" pitchFamily="34" charset="0"/>
              <a:buChar char="•"/>
            </a:pPr>
            <a:r>
              <a:rPr lang="es-EC" sz="2200" dirty="0"/>
              <a:t>INGENIERÍA </a:t>
            </a:r>
            <a:endParaRPr lang="es-ES" sz="2200" dirty="0"/>
          </a:p>
        </p:txBody>
      </p:sp>
      <p:sp>
        <p:nvSpPr>
          <p:cNvPr id="16" name="Rectángulo 15">
            <a:extLst>
              <a:ext uri="{FF2B5EF4-FFF2-40B4-BE49-F238E27FC236}">
                <a16:creationId xmlns:a16="http://schemas.microsoft.com/office/drawing/2014/main" id="{0029C31C-ED65-4028-9A56-FFE4BA8ED76D}"/>
              </a:ext>
            </a:extLst>
          </p:cNvPr>
          <p:cNvSpPr/>
          <p:nvPr/>
        </p:nvSpPr>
        <p:spPr>
          <a:xfrm>
            <a:off x="7915275" y="3757613"/>
            <a:ext cx="4171950" cy="3139321"/>
          </a:xfrm>
          <a:prstGeom prst="rect">
            <a:avLst/>
          </a:prstGeom>
        </p:spPr>
        <p:txBody>
          <a:bodyPr wrap="square">
            <a:spAutoFit/>
          </a:bodyPr>
          <a:lstStyle/>
          <a:p>
            <a:pPr marL="285750" indent="-285750">
              <a:buFont typeface="Arial" panose="020B0604020202020204" pitchFamily="34" charset="0"/>
              <a:buChar char="•"/>
            </a:pPr>
            <a:r>
              <a:rPr lang="es-EC" dirty="0"/>
              <a:t>El dióxido de titanio (TiO</a:t>
            </a:r>
            <a:r>
              <a:rPr lang="es-EC" baseline="-25000" dirty="0"/>
              <a:t>2</a:t>
            </a:r>
            <a:r>
              <a:rPr lang="es-EC" dirty="0"/>
              <a:t>)          ciencia de materiales de nanotecnología :</a:t>
            </a:r>
          </a:p>
          <a:p>
            <a:endParaRPr lang="es-EC" dirty="0"/>
          </a:p>
          <a:p>
            <a:pPr marL="742950" lvl="1" indent="-285750">
              <a:buFont typeface="Arial" panose="020B0604020202020204" pitchFamily="34" charset="0"/>
              <a:buChar char="•"/>
            </a:pPr>
            <a:r>
              <a:rPr lang="es-EC" dirty="0"/>
              <a:t>métodos de fabricación.</a:t>
            </a:r>
          </a:p>
          <a:p>
            <a:pPr marL="742950" lvl="1" indent="-285750">
              <a:buFont typeface="Arial" panose="020B0604020202020204" pitchFamily="34" charset="0"/>
              <a:buChar char="•"/>
            </a:pPr>
            <a:r>
              <a:rPr lang="es-ES" dirty="0"/>
              <a:t>método de plantilla asistida, tratamiento hidrotérmico, el método de depósito por baño químico (CBD), el anodizado , entre otros.</a:t>
            </a:r>
          </a:p>
          <a:p>
            <a:pPr marL="285750" indent="-285750">
              <a:buFont typeface="Arial" panose="020B0604020202020204" pitchFamily="34" charset="0"/>
              <a:buChar char="•"/>
            </a:pPr>
            <a:endParaRPr lang="es-EC" dirty="0"/>
          </a:p>
          <a:p>
            <a:endParaRPr lang="es-ES" dirty="0"/>
          </a:p>
        </p:txBody>
      </p:sp>
      <p:cxnSp>
        <p:nvCxnSpPr>
          <p:cNvPr id="18" name="Conector recto de flecha 17">
            <a:extLst>
              <a:ext uri="{FF2B5EF4-FFF2-40B4-BE49-F238E27FC236}">
                <a16:creationId xmlns:a16="http://schemas.microsoft.com/office/drawing/2014/main" id="{E6C1B729-FE06-4107-9457-178709525621}"/>
              </a:ext>
            </a:extLst>
          </p:cNvPr>
          <p:cNvCxnSpPr/>
          <p:nvPr/>
        </p:nvCxnSpPr>
        <p:spPr>
          <a:xfrm>
            <a:off x="10801350" y="3943350"/>
            <a:ext cx="3429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ángulo 18">
            <a:extLst>
              <a:ext uri="{FF2B5EF4-FFF2-40B4-BE49-F238E27FC236}">
                <a16:creationId xmlns:a16="http://schemas.microsoft.com/office/drawing/2014/main" id="{62C1511F-ABEE-44EF-B78F-B92B7D72DE18}"/>
              </a:ext>
            </a:extLst>
          </p:cNvPr>
          <p:cNvSpPr/>
          <p:nvPr/>
        </p:nvSpPr>
        <p:spPr>
          <a:xfrm>
            <a:off x="6439108" y="3758684"/>
            <a:ext cx="718929" cy="369332"/>
          </a:xfrm>
          <a:prstGeom prst="rect">
            <a:avLst/>
          </a:prstGeom>
        </p:spPr>
        <p:txBody>
          <a:bodyPr wrap="square">
            <a:spAutoFit/>
          </a:bodyPr>
          <a:lstStyle/>
          <a:p>
            <a:r>
              <a:rPr lang="es-EC" dirty="0"/>
              <a:t>TiO</a:t>
            </a:r>
            <a:r>
              <a:rPr lang="es-EC" baseline="-25000" dirty="0"/>
              <a:t>2</a:t>
            </a:r>
            <a:endParaRPr lang="es-ES" dirty="0"/>
          </a:p>
        </p:txBody>
      </p:sp>
    </p:spTree>
    <p:extLst>
      <p:ext uri="{BB962C8B-B14F-4D97-AF65-F5344CB8AC3E}">
        <p14:creationId xmlns:p14="http://schemas.microsoft.com/office/powerpoint/2010/main" val="1716581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9AB2A1-BAA6-4146-AA5D-B1929AA0B125}"/>
              </a:ext>
            </a:extLst>
          </p:cNvPr>
          <p:cNvSpPr>
            <a:spLocks noGrp="1"/>
          </p:cNvSpPr>
          <p:nvPr>
            <p:ph type="title"/>
          </p:nvPr>
        </p:nvSpPr>
        <p:spPr>
          <a:xfrm>
            <a:off x="990600" y="257052"/>
            <a:ext cx="10210800" cy="682343"/>
          </a:xfrm>
        </p:spPr>
        <p:txBody>
          <a:bodyPr>
            <a:normAutofit fontScale="90000"/>
          </a:bodyPr>
          <a:lstStyle/>
          <a:p>
            <a:pPr algn="ctr"/>
            <a:r>
              <a:rPr lang="es-EC" dirty="0"/>
              <a:t>Caracterización de nanoestructuras de TiO</a:t>
            </a:r>
            <a:r>
              <a:rPr lang="es-EC" baseline="-25000" dirty="0"/>
              <a:t>2</a:t>
            </a:r>
            <a:r>
              <a:rPr lang="es-EC" dirty="0"/>
              <a:t> a 15V-1M H</a:t>
            </a:r>
            <a:r>
              <a:rPr lang="es-EC" baseline="-25000" dirty="0"/>
              <a:t>3</a:t>
            </a:r>
            <a:r>
              <a:rPr lang="es-EC" dirty="0"/>
              <a:t>P0</a:t>
            </a:r>
            <a:r>
              <a:rPr lang="es-EC" baseline="-25000" dirty="0"/>
              <a:t>4</a:t>
            </a:r>
            <a:r>
              <a:rPr lang="es-EC" dirty="0"/>
              <a:t>+0.2%wt HF – 30min</a:t>
            </a:r>
            <a:endParaRPr lang="es-ES" dirty="0"/>
          </a:p>
        </p:txBody>
      </p:sp>
      <p:pic>
        <p:nvPicPr>
          <p:cNvPr id="5" name="Imagen 4">
            <a:extLst>
              <a:ext uri="{FF2B5EF4-FFF2-40B4-BE49-F238E27FC236}">
                <a16:creationId xmlns:a16="http://schemas.microsoft.com/office/drawing/2014/main" id="{38C1C56B-DAFB-481F-960E-52EE219A9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1" y="1144897"/>
            <a:ext cx="4502128" cy="5029722"/>
          </a:xfrm>
          <a:prstGeom prst="rect">
            <a:avLst/>
          </a:prstGeom>
        </p:spPr>
      </p:pic>
      <p:sp>
        <p:nvSpPr>
          <p:cNvPr id="9" name="Rectángulo 8">
            <a:extLst>
              <a:ext uri="{FF2B5EF4-FFF2-40B4-BE49-F238E27FC236}">
                <a16:creationId xmlns:a16="http://schemas.microsoft.com/office/drawing/2014/main" id="{62A9A376-5453-4BD1-A9B5-AA698E670687}"/>
              </a:ext>
            </a:extLst>
          </p:cNvPr>
          <p:cNvSpPr/>
          <p:nvPr/>
        </p:nvSpPr>
        <p:spPr>
          <a:xfrm>
            <a:off x="-209550" y="6345154"/>
            <a:ext cx="6096000" cy="430887"/>
          </a:xfrm>
          <a:prstGeom prst="rect">
            <a:avLst/>
          </a:prstGeom>
        </p:spPr>
        <p:txBody>
          <a:bodyPr>
            <a:spAutoFit/>
          </a:bodyPr>
          <a:lstStyle/>
          <a:p>
            <a:pPr algn="ctr">
              <a:spcAft>
                <a:spcPts val="1000"/>
              </a:spcAft>
            </a:pPr>
            <a:r>
              <a:rPr lang="es-EC" sz="1100" b="1" dirty="0">
                <a:latin typeface="Times New Roman" panose="02020603050405020304" pitchFamily="18" charset="0"/>
                <a:ea typeface="Arial" panose="020B0604020202020204" pitchFamily="34" charset="0"/>
                <a:cs typeface="Times New Roman" panose="02020603050405020304" pitchFamily="18" charset="0"/>
              </a:rPr>
              <a:t>Figura 21. Micrografía SEM muestra B (Frontal) a 15V-1M H</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sz="1100" b="1" dirty="0">
                <a:latin typeface="Times New Roman" panose="02020603050405020304" pitchFamily="18" charset="0"/>
                <a:ea typeface="Arial" panose="020B0604020202020204" pitchFamily="34" charset="0"/>
                <a:cs typeface="Times New Roman" panose="02020603050405020304" pitchFamily="18" charset="0"/>
              </a:rPr>
              <a:t>P0</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4</a:t>
            </a:r>
            <a:r>
              <a:rPr lang="es-EC" sz="1100" b="1" dirty="0">
                <a:latin typeface="Times New Roman" panose="02020603050405020304" pitchFamily="18" charset="0"/>
                <a:ea typeface="Arial" panose="020B0604020202020204" pitchFamily="34" charset="0"/>
                <a:cs typeface="Times New Roman" panose="02020603050405020304" pitchFamily="18" charset="0"/>
              </a:rPr>
              <a:t>+0.2%wt HF – 30 min a 100000X</a:t>
            </a:r>
            <a:endParaRPr lang="es-ES" sz="1100" b="1" dirty="0">
              <a:latin typeface="Arial" panose="020B0604020202020204" pitchFamily="34" charset="0"/>
              <a:ea typeface="Arial" panose="020B0604020202020204" pitchFamily="34" charset="0"/>
              <a:cs typeface="Times New Roman" panose="02020603050405020304" pitchFamily="18" charset="0"/>
            </a:endParaRPr>
          </a:p>
        </p:txBody>
      </p:sp>
      <p:pic>
        <p:nvPicPr>
          <p:cNvPr id="10" name="Imagen 9">
            <a:extLst>
              <a:ext uri="{FF2B5EF4-FFF2-40B4-BE49-F238E27FC236}">
                <a16:creationId xmlns:a16="http://schemas.microsoft.com/office/drawing/2014/main" id="{6D626410-64C4-4AC6-B0D2-10CB5F359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048" y="1144897"/>
            <a:ext cx="4328554" cy="4835807"/>
          </a:xfrm>
          <a:prstGeom prst="rect">
            <a:avLst/>
          </a:prstGeom>
        </p:spPr>
      </p:pic>
      <p:sp>
        <p:nvSpPr>
          <p:cNvPr id="11" name="Rectángulo 10">
            <a:extLst>
              <a:ext uri="{FF2B5EF4-FFF2-40B4-BE49-F238E27FC236}">
                <a16:creationId xmlns:a16="http://schemas.microsoft.com/office/drawing/2014/main" id="{246B62E5-2369-458E-A282-D8D7DC5561CF}"/>
              </a:ext>
            </a:extLst>
          </p:cNvPr>
          <p:cNvSpPr/>
          <p:nvPr/>
        </p:nvSpPr>
        <p:spPr>
          <a:xfrm>
            <a:off x="5762625" y="6170061"/>
            <a:ext cx="6096000" cy="430887"/>
          </a:xfrm>
          <a:prstGeom prst="rect">
            <a:avLst/>
          </a:prstGeom>
        </p:spPr>
        <p:txBody>
          <a:bodyPr>
            <a:spAutoFit/>
          </a:bodyPr>
          <a:lstStyle/>
          <a:p>
            <a:pPr algn="ctr">
              <a:spcAft>
                <a:spcPts val="1000"/>
              </a:spcAft>
            </a:pPr>
            <a:r>
              <a:rPr lang="es-EC" sz="1100" b="1" dirty="0">
                <a:latin typeface="Times New Roman" panose="02020603050405020304" pitchFamily="18" charset="0"/>
                <a:ea typeface="Arial" panose="020B0604020202020204" pitchFamily="34" charset="0"/>
                <a:cs typeface="Times New Roman" panose="02020603050405020304" pitchFamily="18" charset="0"/>
              </a:rPr>
              <a:t>Figura 22. Micrografía SEM muestra B (Lateral) a 15V-1M H</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sz="1100" b="1" dirty="0">
                <a:latin typeface="Times New Roman" panose="02020603050405020304" pitchFamily="18" charset="0"/>
                <a:ea typeface="Arial" panose="020B0604020202020204" pitchFamily="34" charset="0"/>
                <a:cs typeface="Times New Roman" panose="02020603050405020304" pitchFamily="18" charset="0"/>
              </a:rPr>
              <a:t>P0</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4</a:t>
            </a:r>
            <a:r>
              <a:rPr lang="es-EC" sz="1100" b="1" dirty="0">
                <a:latin typeface="Times New Roman" panose="02020603050405020304" pitchFamily="18" charset="0"/>
                <a:ea typeface="Arial" panose="020B0604020202020204" pitchFamily="34" charset="0"/>
                <a:cs typeface="Times New Roman" panose="02020603050405020304" pitchFamily="18" charset="0"/>
              </a:rPr>
              <a:t>+0.2%wt HF – 30 min a 100000X</a:t>
            </a:r>
            <a:endParaRPr lang="es-ES" sz="1100" b="1"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2930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4B89AE-580F-403C-B815-CDA7D6F5AA4B}"/>
              </a:ext>
            </a:extLst>
          </p:cNvPr>
          <p:cNvSpPr>
            <a:spLocks noGrp="1"/>
          </p:cNvSpPr>
          <p:nvPr>
            <p:ph type="title"/>
          </p:nvPr>
        </p:nvSpPr>
        <p:spPr>
          <a:xfrm>
            <a:off x="723900" y="220945"/>
            <a:ext cx="10210800" cy="682343"/>
          </a:xfrm>
        </p:spPr>
        <p:txBody>
          <a:bodyPr>
            <a:normAutofit fontScale="90000"/>
          </a:bodyPr>
          <a:lstStyle/>
          <a:p>
            <a:pPr algn="ctr"/>
            <a:r>
              <a:rPr lang="es-EC" dirty="0"/>
              <a:t>RESULTADOS PROBETA B </a:t>
            </a:r>
            <a:endParaRPr lang="es-ES" dirty="0"/>
          </a:p>
        </p:txBody>
      </p:sp>
      <p:graphicFrame>
        <p:nvGraphicFramePr>
          <p:cNvPr id="6" name="Tabla 5">
            <a:extLst>
              <a:ext uri="{FF2B5EF4-FFF2-40B4-BE49-F238E27FC236}">
                <a16:creationId xmlns:a16="http://schemas.microsoft.com/office/drawing/2014/main" id="{4D283AA3-DCEF-48A7-9D9B-A8E45E2CE31C}"/>
              </a:ext>
            </a:extLst>
          </p:cNvPr>
          <p:cNvGraphicFramePr>
            <a:graphicFrameLocks noGrp="1"/>
          </p:cNvGraphicFramePr>
          <p:nvPr>
            <p:extLst>
              <p:ext uri="{D42A27DB-BD31-4B8C-83A1-F6EECF244321}">
                <p14:modId xmlns:p14="http://schemas.microsoft.com/office/powerpoint/2010/main" val="1217036386"/>
              </p:ext>
            </p:extLst>
          </p:nvPr>
        </p:nvGraphicFramePr>
        <p:xfrm>
          <a:off x="2204626" y="975647"/>
          <a:ext cx="2714524" cy="2817004"/>
        </p:xfrm>
        <a:graphic>
          <a:graphicData uri="http://schemas.openxmlformats.org/drawingml/2006/table">
            <a:tbl>
              <a:tblPr firstRow="1" firstCol="1" bandRow="1">
                <a:tableStyleId>{5C22544A-7EE6-4342-B048-85BDC9FD1C3A}</a:tableStyleId>
              </a:tblPr>
              <a:tblGrid>
                <a:gridCol w="1357262">
                  <a:extLst>
                    <a:ext uri="{9D8B030D-6E8A-4147-A177-3AD203B41FA5}">
                      <a16:colId xmlns:a16="http://schemas.microsoft.com/office/drawing/2014/main" val="2273812095"/>
                    </a:ext>
                  </a:extLst>
                </a:gridCol>
                <a:gridCol w="1357262">
                  <a:extLst>
                    <a:ext uri="{9D8B030D-6E8A-4147-A177-3AD203B41FA5}">
                      <a16:colId xmlns:a16="http://schemas.microsoft.com/office/drawing/2014/main" val="658709163"/>
                    </a:ext>
                  </a:extLst>
                </a:gridCol>
              </a:tblGrid>
              <a:tr h="396850">
                <a:tc gridSpan="2">
                  <a:txBody>
                    <a:bodyPr/>
                    <a:lstStyle/>
                    <a:p>
                      <a:pPr algn="ctr">
                        <a:lnSpc>
                          <a:spcPct val="107000"/>
                        </a:lnSpc>
                        <a:spcAft>
                          <a:spcPts val="0"/>
                        </a:spcAft>
                      </a:pPr>
                      <a:r>
                        <a:rPr lang="es-EC" sz="1400" dirty="0">
                          <a:effectLst/>
                        </a:rPr>
                        <a:t>DIÁMETRO DE LAS NANOESTRUCTURAS DE TiO2 (nm).</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S"/>
                    </a:p>
                  </a:txBody>
                  <a:tcPr/>
                </a:tc>
                <a:extLst>
                  <a:ext uri="{0D108BD9-81ED-4DB2-BD59-A6C34878D82A}">
                    <a16:rowId xmlns:a16="http://schemas.microsoft.com/office/drawing/2014/main" val="910642091"/>
                  </a:ext>
                </a:extLst>
              </a:tr>
              <a:tr h="263548">
                <a:tc>
                  <a:txBody>
                    <a:bodyPr/>
                    <a:lstStyle/>
                    <a:p>
                      <a:pPr algn="ctr">
                        <a:lnSpc>
                          <a:spcPct val="107000"/>
                        </a:lnSpc>
                        <a:spcAft>
                          <a:spcPts val="0"/>
                        </a:spcAft>
                      </a:pPr>
                      <a:r>
                        <a:rPr lang="es-EC" sz="1400">
                          <a:effectLst/>
                        </a:rPr>
                        <a:t>Media</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51.44</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27031938"/>
                  </a:ext>
                </a:extLst>
              </a:tr>
              <a:tr h="263548">
                <a:tc>
                  <a:txBody>
                    <a:bodyPr/>
                    <a:lstStyle/>
                    <a:p>
                      <a:pPr algn="ctr">
                        <a:lnSpc>
                          <a:spcPct val="107000"/>
                        </a:lnSpc>
                        <a:spcAft>
                          <a:spcPts val="0"/>
                        </a:spcAft>
                      </a:pPr>
                      <a:r>
                        <a:rPr lang="es-EC" sz="1400">
                          <a:effectLst/>
                        </a:rPr>
                        <a:t>Mediana</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49.95</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28339171"/>
                  </a:ext>
                </a:extLst>
              </a:tr>
              <a:tr h="527096">
                <a:tc>
                  <a:txBody>
                    <a:bodyPr/>
                    <a:lstStyle/>
                    <a:p>
                      <a:pPr algn="ctr">
                        <a:lnSpc>
                          <a:spcPct val="107000"/>
                        </a:lnSpc>
                        <a:spcAft>
                          <a:spcPts val="0"/>
                        </a:spcAft>
                      </a:pPr>
                      <a:r>
                        <a:rPr lang="es-EC" sz="1400">
                          <a:effectLst/>
                        </a:rPr>
                        <a:t>Moda</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48.23</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65808131"/>
                  </a:ext>
                </a:extLst>
              </a:tr>
              <a:tr h="527096">
                <a:tc>
                  <a:txBody>
                    <a:bodyPr/>
                    <a:lstStyle/>
                    <a:p>
                      <a:pPr algn="ctr">
                        <a:lnSpc>
                          <a:spcPct val="107000"/>
                        </a:lnSpc>
                        <a:spcAft>
                          <a:spcPts val="0"/>
                        </a:spcAft>
                      </a:pPr>
                      <a:r>
                        <a:rPr lang="es-EC" sz="1400">
                          <a:effectLst/>
                        </a:rPr>
                        <a:t>Desviación estándar</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6.45</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96964088"/>
                  </a:ext>
                </a:extLst>
              </a:tr>
              <a:tr h="263548">
                <a:tc>
                  <a:txBody>
                    <a:bodyPr/>
                    <a:lstStyle/>
                    <a:p>
                      <a:pPr algn="ctr">
                        <a:lnSpc>
                          <a:spcPct val="107000"/>
                        </a:lnSpc>
                        <a:spcAft>
                          <a:spcPts val="0"/>
                        </a:spcAft>
                      </a:pPr>
                      <a:r>
                        <a:rPr lang="es-EC" sz="1400">
                          <a:effectLst/>
                        </a:rPr>
                        <a:t>Mínimo</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40.66</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2745761"/>
                  </a:ext>
                </a:extLst>
              </a:tr>
              <a:tr h="263548">
                <a:tc>
                  <a:txBody>
                    <a:bodyPr/>
                    <a:lstStyle/>
                    <a:p>
                      <a:pPr algn="ctr">
                        <a:lnSpc>
                          <a:spcPct val="107000"/>
                        </a:lnSpc>
                        <a:spcAft>
                          <a:spcPts val="0"/>
                        </a:spcAft>
                      </a:pPr>
                      <a:r>
                        <a:rPr lang="es-EC" sz="1400">
                          <a:effectLst/>
                        </a:rPr>
                        <a:t>Máximo</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66.72</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358763315"/>
                  </a:ext>
                </a:extLst>
              </a:tr>
              <a:tr h="263548">
                <a:tc>
                  <a:txBody>
                    <a:bodyPr/>
                    <a:lstStyle/>
                    <a:p>
                      <a:pPr algn="ctr">
                        <a:lnSpc>
                          <a:spcPct val="107000"/>
                        </a:lnSpc>
                        <a:spcAft>
                          <a:spcPts val="0"/>
                        </a:spcAft>
                      </a:pPr>
                      <a:r>
                        <a:rPr lang="es-EC" sz="1400">
                          <a:effectLst/>
                        </a:rPr>
                        <a:t>Cuenta</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70.00</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79903903"/>
                  </a:ext>
                </a:extLst>
              </a:tr>
            </a:tbl>
          </a:graphicData>
        </a:graphic>
      </p:graphicFrame>
      <p:sp>
        <p:nvSpPr>
          <p:cNvPr id="7" name="Rectangle 2">
            <a:extLst>
              <a:ext uri="{FF2B5EF4-FFF2-40B4-BE49-F238E27FC236}">
                <a16:creationId xmlns:a16="http://schemas.microsoft.com/office/drawing/2014/main" id="{28D79C26-3B0E-492D-9FED-3E92B7D5CC41}"/>
              </a:ext>
            </a:extLst>
          </p:cNvPr>
          <p:cNvSpPr>
            <a:spLocks noChangeArrowheads="1"/>
          </p:cNvSpPr>
          <p:nvPr/>
        </p:nvSpPr>
        <p:spPr bwMode="auto">
          <a:xfrm>
            <a:off x="723901" y="904082"/>
            <a:ext cx="21015662" cy="65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8" name="Tabla 7">
            <a:extLst>
              <a:ext uri="{FF2B5EF4-FFF2-40B4-BE49-F238E27FC236}">
                <a16:creationId xmlns:a16="http://schemas.microsoft.com/office/drawing/2014/main" id="{2C51A8A1-33EC-4AA9-9278-FE2CEB067683}"/>
              </a:ext>
            </a:extLst>
          </p:cNvPr>
          <p:cNvGraphicFramePr>
            <a:graphicFrameLocks noGrp="1"/>
          </p:cNvGraphicFramePr>
          <p:nvPr>
            <p:extLst>
              <p:ext uri="{D42A27DB-BD31-4B8C-83A1-F6EECF244321}">
                <p14:modId xmlns:p14="http://schemas.microsoft.com/office/powerpoint/2010/main" val="273167233"/>
              </p:ext>
            </p:extLst>
          </p:nvPr>
        </p:nvGraphicFramePr>
        <p:xfrm>
          <a:off x="2204626" y="4005244"/>
          <a:ext cx="2714524" cy="2834849"/>
        </p:xfrm>
        <a:graphic>
          <a:graphicData uri="http://schemas.openxmlformats.org/drawingml/2006/table">
            <a:tbl>
              <a:tblPr firstRow="1" firstCol="1" bandRow="1">
                <a:tableStyleId>{5C22544A-7EE6-4342-B048-85BDC9FD1C3A}</a:tableStyleId>
              </a:tblPr>
              <a:tblGrid>
                <a:gridCol w="1357262">
                  <a:extLst>
                    <a:ext uri="{9D8B030D-6E8A-4147-A177-3AD203B41FA5}">
                      <a16:colId xmlns:a16="http://schemas.microsoft.com/office/drawing/2014/main" val="217913752"/>
                    </a:ext>
                  </a:extLst>
                </a:gridCol>
                <a:gridCol w="1357262">
                  <a:extLst>
                    <a:ext uri="{9D8B030D-6E8A-4147-A177-3AD203B41FA5}">
                      <a16:colId xmlns:a16="http://schemas.microsoft.com/office/drawing/2014/main" val="2559615384"/>
                    </a:ext>
                  </a:extLst>
                </a:gridCol>
              </a:tblGrid>
              <a:tr h="338675">
                <a:tc gridSpan="2">
                  <a:txBody>
                    <a:bodyPr/>
                    <a:lstStyle/>
                    <a:p>
                      <a:pPr algn="ctr">
                        <a:lnSpc>
                          <a:spcPct val="107000"/>
                        </a:lnSpc>
                        <a:spcAft>
                          <a:spcPts val="0"/>
                        </a:spcAft>
                      </a:pPr>
                      <a:r>
                        <a:rPr lang="es-EC" sz="1400" dirty="0">
                          <a:effectLst/>
                        </a:rPr>
                        <a:t>DIÁMETRO DE LAS NANOESTRUCTURAS DE TiO2 (nm).</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S"/>
                    </a:p>
                  </a:txBody>
                  <a:tcPr/>
                </a:tc>
                <a:extLst>
                  <a:ext uri="{0D108BD9-81ED-4DB2-BD59-A6C34878D82A}">
                    <a16:rowId xmlns:a16="http://schemas.microsoft.com/office/drawing/2014/main" val="3003709604"/>
                  </a:ext>
                </a:extLst>
              </a:tr>
              <a:tr h="265531">
                <a:tc>
                  <a:txBody>
                    <a:bodyPr/>
                    <a:lstStyle/>
                    <a:p>
                      <a:pPr algn="ctr">
                        <a:lnSpc>
                          <a:spcPct val="107000"/>
                        </a:lnSpc>
                        <a:spcAft>
                          <a:spcPts val="0"/>
                        </a:spcAft>
                      </a:pPr>
                      <a:r>
                        <a:rPr lang="es-EC" sz="1400">
                          <a:effectLst/>
                        </a:rPr>
                        <a:t>Media</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50.61</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286419534"/>
                  </a:ext>
                </a:extLst>
              </a:tr>
              <a:tr h="265531">
                <a:tc>
                  <a:txBody>
                    <a:bodyPr/>
                    <a:lstStyle/>
                    <a:p>
                      <a:pPr algn="ctr">
                        <a:lnSpc>
                          <a:spcPct val="107000"/>
                        </a:lnSpc>
                        <a:spcAft>
                          <a:spcPts val="0"/>
                        </a:spcAft>
                      </a:pPr>
                      <a:r>
                        <a:rPr lang="es-EC" sz="1400">
                          <a:effectLst/>
                        </a:rPr>
                        <a:t>Mediana</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50.28</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841985652"/>
                  </a:ext>
                </a:extLst>
              </a:tr>
              <a:tr h="265531">
                <a:tc>
                  <a:txBody>
                    <a:bodyPr/>
                    <a:lstStyle/>
                    <a:p>
                      <a:pPr algn="ctr">
                        <a:lnSpc>
                          <a:spcPct val="107000"/>
                        </a:lnSpc>
                        <a:spcAft>
                          <a:spcPts val="0"/>
                        </a:spcAft>
                      </a:pPr>
                      <a:r>
                        <a:rPr lang="es-EC" sz="1400">
                          <a:effectLst/>
                        </a:rPr>
                        <a:t>Moda</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52.56</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65488681"/>
                  </a:ext>
                </a:extLst>
              </a:tr>
              <a:tr h="531061">
                <a:tc>
                  <a:txBody>
                    <a:bodyPr/>
                    <a:lstStyle/>
                    <a:p>
                      <a:pPr algn="ctr">
                        <a:lnSpc>
                          <a:spcPct val="107000"/>
                        </a:lnSpc>
                        <a:spcAft>
                          <a:spcPts val="0"/>
                        </a:spcAft>
                      </a:pPr>
                      <a:r>
                        <a:rPr lang="es-EC" sz="1400">
                          <a:effectLst/>
                        </a:rPr>
                        <a:t>Desviación estándar</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5.91</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192901118"/>
                  </a:ext>
                </a:extLst>
              </a:tr>
              <a:tr h="531061">
                <a:tc>
                  <a:txBody>
                    <a:bodyPr/>
                    <a:lstStyle/>
                    <a:p>
                      <a:pPr algn="ctr">
                        <a:lnSpc>
                          <a:spcPct val="107000"/>
                        </a:lnSpc>
                        <a:spcAft>
                          <a:spcPts val="0"/>
                        </a:spcAft>
                      </a:pPr>
                      <a:r>
                        <a:rPr lang="es-EC" sz="1400">
                          <a:effectLst/>
                        </a:rPr>
                        <a:t>Mínimo</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40.01</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602305553"/>
                  </a:ext>
                </a:extLst>
              </a:tr>
              <a:tr h="265531">
                <a:tc>
                  <a:txBody>
                    <a:bodyPr/>
                    <a:lstStyle/>
                    <a:p>
                      <a:pPr algn="ctr">
                        <a:lnSpc>
                          <a:spcPct val="107000"/>
                        </a:lnSpc>
                        <a:spcAft>
                          <a:spcPts val="0"/>
                        </a:spcAft>
                      </a:pPr>
                      <a:r>
                        <a:rPr lang="es-EC" sz="1400">
                          <a:effectLst/>
                        </a:rPr>
                        <a:t>Máximo</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63.57</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631436350"/>
                  </a:ext>
                </a:extLst>
              </a:tr>
              <a:tr h="265531">
                <a:tc>
                  <a:txBody>
                    <a:bodyPr/>
                    <a:lstStyle/>
                    <a:p>
                      <a:pPr algn="ctr">
                        <a:lnSpc>
                          <a:spcPct val="107000"/>
                        </a:lnSpc>
                        <a:spcAft>
                          <a:spcPts val="0"/>
                        </a:spcAft>
                      </a:pPr>
                      <a:r>
                        <a:rPr lang="es-EC" sz="1400">
                          <a:effectLst/>
                        </a:rPr>
                        <a:t>Cuenta</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70.00</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7144693"/>
                  </a:ext>
                </a:extLst>
              </a:tr>
            </a:tbl>
          </a:graphicData>
        </a:graphic>
      </p:graphicFrame>
      <p:graphicFrame>
        <p:nvGraphicFramePr>
          <p:cNvPr id="9" name="Tabla 8">
            <a:extLst>
              <a:ext uri="{FF2B5EF4-FFF2-40B4-BE49-F238E27FC236}">
                <a16:creationId xmlns:a16="http://schemas.microsoft.com/office/drawing/2014/main" id="{E8C25481-9C95-4C4E-9F57-81D2DF64076F}"/>
              </a:ext>
            </a:extLst>
          </p:cNvPr>
          <p:cNvGraphicFramePr>
            <a:graphicFrameLocks noGrp="1"/>
          </p:cNvGraphicFramePr>
          <p:nvPr>
            <p:extLst>
              <p:ext uri="{D42A27DB-BD31-4B8C-83A1-F6EECF244321}">
                <p14:modId xmlns:p14="http://schemas.microsoft.com/office/powerpoint/2010/main" val="2551865903"/>
              </p:ext>
            </p:extLst>
          </p:nvPr>
        </p:nvGraphicFramePr>
        <p:xfrm>
          <a:off x="5995758" y="2482013"/>
          <a:ext cx="5221750" cy="3082276"/>
        </p:xfrm>
        <a:graphic>
          <a:graphicData uri="http://schemas.openxmlformats.org/drawingml/2006/table">
            <a:tbl>
              <a:tblPr firstRow="1" firstCol="1" bandRow="1">
                <a:tableStyleId>{5C22544A-7EE6-4342-B048-85BDC9FD1C3A}</a:tableStyleId>
              </a:tblPr>
              <a:tblGrid>
                <a:gridCol w="2610875">
                  <a:extLst>
                    <a:ext uri="{9D8B030D-6E8A-4147-A177-3AD203B41FA5}">
                      <a16:colId xmlns:a16="http://schemas.microsoft.com/office/drawing/2014/main" val="1438621283"/>
                    </a:ext>
                  </a:extLst>
                </a:gridCol>
                <a:gridCol w="2610875">
                  <a:extLst>
                    <a:ext uri="{9D8B030D-6E8A-4147-A177-3AD203B41FA5}">
                      <a16:colId xmlns:a16="http://schemas.microsoft.com/office/drawing/2014/main" val="1092327013"/>
                    </a:ext>
                  </a:extLst>
                </a:gridCol>
              </a:tblGrid>
              <a:tr h="558759">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400" dirty="0">
                          <a:effectLst/>
                        </a:rPr>
                        <a:t>DIÁMETRO DE LAS NANOESTRUCTURAS DE TiO2 (nm).</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es-EC" sz="1400" dirty="0">
                          <a:effectLst/>
                        </a:rPr>
                        <a:t>)</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S"/>
                    </a:p>
                  </a:txBody>
                  <a:tcPr/>
                </a:tc>
                <a:extLst>
                  <a:ext uri="{0D108BD9-81ED-4DB2-BD59-A6C34878D82A}">
                    <a16:rowId xmlns:a16="http://schemas.microsoft.com/office/drawing/2014/main" val="3082050434"/>
                  </a:ext>
                </a:extLst>
              </a:tr>
              <a:tr h="280391">
                <a:tc>
                  <a:txBody>
                    <a:bodyPr/>
                    <a:lstStyle/>
                    <a:p>
                      <a:pPr algn="ctr">
                        <a:lnSpc>
                          <a:spcPct val="107000"/>
                        </a:lnSpc>
                        <a:spcAft>
                          <a:spcPts val="0"/>
                        </a:spcAft>
                      </a:pPr>
                      <a:r>
                        <a:rPr lang="es-EC" sz="1400" dirty="0">
                          <a:effectLst/>
                        </a:rPr>
                        <a:t>Media</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51.03</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659668190"/>
                  </a:ext>
                </a:extLst>
              </a:tr>
              <a:tr h="280391">
                <a:tc>
                  <a:txBody>
                    <a:bodyPr/>
                    <a:lstStyle/>
                    <a:p>
                      <a:pPr algn="ctr">
                        <a:lnSpc>
                          <a:spcPct val="107000"/>
                        </a:lnSpc>
                        <a:spcAft>
                          <a:spcPts val="0"/>
                        </a:spcAft>
                      </a:pPr>
                      <a:r>
                        <a:rPr lang="es-EC" sz="1400" dirty="0">
                          <a:effectLst/>
                        </a:rPr>
                        <a:t>Mediana</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50.11</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11092148"/>
                  </a:ext>
                </a:extLst>
              </a:tr>
              <a:tr h="280391">
                <a:tc>
                  <a:txBody>
                    <a:bodyPr/>
                    <a:lstStyle/>
                    <a:p>
                      <a:pPr algn="ctr">
                        <a:lnSpc>
                          <a:spcPct val="107000"/>
                        </a:lnSpc>
                        <a:spcAft>
                          <a:spcPts val="0"/>
                        </a:spcAft>
                      </a:pPr>
                      <a:r>
                        <a:rPr lang="es-EC" sz="1400" dirty="0">
                          <a:effectLst/>
                        </a:rPr>
                        <a:t>Moda</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50.40</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28239798"/>
                  </a:ext>
                </a:extLst>
              </a:tr>
              <a:tr h="560781">
                <a:tc>
                  <a:txBody>
                    <a:bodyPr/>
                    <a:lstStyle/>
                    <a:p>
                      <a:pPr algn="ctr">
                        <a:lnSpc>
                          <a:spcPct val="107000"/>
                        </a:lnSpc>
                        <a:spcAft>
                          <a:spcPts val="0"/>
                        </a:spcAft>
                      </a:pPr>
                      <a:r>
                        <a:rPr lang="es-EC" sz="1400" dirty="0">
                          <a:effectLst/>
                        </a:rPr>
                        <a:t>Desviación estándar</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6.18</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46404059"/>
                  </a:ext>
                </a:extLst>
              </a:tr>
              <a:tr h="560781">
                <a:tc>
                  <a:txBody>
                    <a:bodyPr/>
                    <a:lstStyle/>
                    <a:p>
                      <a:pPr algn="ctr">
                        <a:lnSpc>
                          <a:spcPct val="107000"/>
                        </a:lnSpc>
                        <a:spcAft>
                          <a:spcPts val="0"/>
                        </a:spcAft>
                      </a:pPr>
                      <a:r>
                        <a:rPr lang="es-EC" sz="1400">
                          <a:effectLst/>
                        </a:rPr>
                        <a:t>Mínimo</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40.34</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65429852"/>
                  </a:ext>
                </a:extLst>
              </a:tr>
              <a:tr h="280391">
                <a:tc>
                  <a:txBody>
                    <a:bodyPr/>
                    <a:lstStyle/>
                    <a:p>
                      <a:pPr algn="ctr">
                        <a:lnSpc>
                          <a:spcPct val="107000"/>
                        </a:lnSpc>
                        <a:spcAft>
                          <a:spcPts val="0"/>
                        </a:spcAft>
                      </a:pPr>
                      <a:r>
                        <a:rPr lang="es-EC" sz="1400">
                          <a:effectLst/>
                        </a:rPr>
                        <a:t>Máximo</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65.15</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234139002"/>
                  </a:ext>
                </a:extLst>
              </a:tr>
              <a:tr h="280391">
                <a:tc>
                  <a:txBody>
                    <a:bodyPr/>
                    <a:lstStyle/>
                    <a:p>
                      <a:pPr algn="ctr">
                        <a:lnSpc>
                          <a:spcPct val="107000"/>
                        </a:lnSpc>
                        <a:spcAft>
                          <a:spcPts val="0"/>
                        </a:spcAft>
                      </a:pPr>
                      <a:r>
                        <a:rPr lang="es-EC" sz="1400">
                          <a:effectLst/>
                        </a:rPr>
                        <a:t>Cuenta</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140.00</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60399077"/>
                  </a:ext>
                </a:extLst>
              </a:tr>
            </a:tbl>
          </a:graphicData>
        </a:graphic>
      </p:graphicFrame>
      <p:sp>
        <p:nvSpPr>
          <p:cNvPr id="10" name="Rectangle 3">
            <a:extLst>
              <a:ext uri="{FF2B5EF4-FFF2-40B4-BE49-F238E27FC236}">
                <a16:creationId xmlns:a16="http://schemas.microsoft.com/office/drawing/2014/main" id="{7D8F57E7-AEBB-4C76-9CD8-165C0619B7C6}"/>
              </a:ext>
            </a:extLst>
          </p:cNvPr>
          <p:cNvSpPr>
            <a:spLocks noChangeArrowheads="1"/>
          </p:cNvSpPr>
          <p:nvPr/>
        </p:nvSpPr>
        <p:spPr bwMode="auto">
          <a:xfrm>
            <a:off x="4379451" y="899125"/>
            <a:ext cx="21015670" cy="663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1" name="CuadroTexto 10">
            <a:extLst>
              <a:ext uri="{FF2B5EF4-FFF2-40B4-BE49-F238E27FC236}">
                <a16:creationId xmlns:a16="http://schemas.microsoft.com/office/drawing/2014/main" id="{CF3F8240-CEEF-4EA9-B4D9-51BC0BDA4B0B}"/>
              </a:ext>
            </a:extLst>
          </p:cNvPr>
          <p:cNvSpPr txBox="1"/>
          <p:nvPr/>
        </p:nvSpPr>
        <p:spPr>
          <a:xfrm>
            <a:off x="950912" y="958335"/>
            <a:ext cx="2634457" cy="369332"/>
          </a:xfrm>
          <a:prstGeom prst="rect">
            <a:avLst/>
          </a:prstGeom>
          <a:noFill/>
        </p:spPr>
        <p:txBody>
          <a:bodyPr wrap="square" rtlCol="0">
            <a:spAutoFit/>
          </a:bodyPr>
          <a:lstStyle/>
          <a:p>
            <a:r>
              <a:rPr lang="es-EC" dirty="0"/>
              <a:t>RÉPLICA 1 </a:t>
            </a:r>
            <a:endParaRPr lang="es-ES" dirty="0"/>
          </a:p>
        </p:txBody>
      </p:sp>
      <p:sp>
        <p:nvSpPr>
          <p:cNvPr id="12" name="CuadroTexto 11">
            <a:extLst>
              <a:ext uri="{FF2B5EF4-FFF2-40B4-BE49-F238E27FC236}">
                <a16:creationId xmlns:a16="http://schemas.microsoft.com/office/drawing/2014/main" id="{AD5697F9-1135-4BAF-9DD5-6AEEDF53EC5D}"/>
              </a:ext>
            </a:extLst>
          </p:cNvPr>
          <p:cNvSpPr txBox="1"/>
          <p:nvPr/>
        </p:nvSpPr>
        <p:spPr>
          <a:xfrm>
            <a:off x="950912" y="4209823"/>
            <a:ext cx="2634457" cy="369332"/>
          </a:xfrm>
          <a:prstGeom prst="rect">
            <a:avLst/>
          </a:prstGeom>
          <a:noFill/>
        </p:spPr>
        <p:txBody>
          <a:bodyPr wrap="square" rtlCol="0">
            <a:spAutoFit/>
          </a:bodyPr>
          <a:lstStyle/>
          <a:p>
            <a:r>
              <a:rPr lang="es-EC" dirty="0"/>
              <a:t>RÉPLICA 2</a:t>
            </a:r>
            <a:endParaRPr lang="es-ES" dirty="0"/>
          </a:p>
        </p:txBody>
      </p:sp>
      <p:sp>
        <p:nvSpPr>
          <p:cNvPr id="13" name="CuadroTexto 12">
            <a:extLst>
              <a:ext uri="{FF2B5EF4-FFF2-40B4-BE49-F238E27FC236}">
                <a16:creationId xmlns:a16="http://schemas.microsoft.com/office/drawing/2014/main" id="{5726683F-6D0E-488B-87BB-49B76AC6FA31}"/>
              </a:ext>
            </a:extLst>
          </p:cNvPr>
          <p:cNvSpPr txBox="1"/>
          <p:nvPr/>
        </p:nvSpPr>
        <p:spPr>
          <a:xfrm>
            <a:off x="8104187" y="2014817"/>
            <a:ext cx="2634457" cy="369332"/>
          </a:xfrm>
          <a:prstGeom prst="rect">
            <a:avLst/>
          </a:prstGeom>
          <a:noFill/>
        </p:spPr>
        <p:txBody>
          <a:bodyPr wrap="square" rtlCol="0">
            <a:spAutoFit/>
          </a:bodyPr>
          <a:lstStyle/>
          <a:p>
            <a:r>
              <a:rPr lang="es-EC" dirty="0"/>
              <a:t>PROBETA B</a:t>
            </a:r>
            <a:endParaRPr lang="es-ES" dirty="0"/>
          </a:p>
        </p:txBody>
      </p:sp>
    </p:spTree>
    <p:extLst>
      <p:ext uri="{BB962C8B-B14F-4D97-AF65-F5344CB8AC3E}">
        <p14:creationId xmlns:p14="http://schemas.microsoft.com/office/powerpoint/2010/main" val="2157847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DD38E7B-BA78-4D67-8172-DE52CB610556}"/>
              </a:ext>
            </a:extLst>
          </p:cNvPr>
          <p:cNvSpPr txBox="1">
            <a:spLocks noGrp="1"/>
          </p:cNvSpPr>
          <p:nvPr>
            <p:ph type="title"/>
          </p:nvPr>
        </p:nvSpPr>
        <p:spPr>
          <a:xfrm>
            <a:off x="2967037" y="353110"/>
            <a:ext cx="10210800" cy="646331"/>
          </a:xfrm>
          <a:prstGeom prst="rect">
            <a:avLst/>
          </a:prstGeom>
          <a:noFill/>
        </p:spPr>
        <p:txBody>
          <a:bodyPr wrap="square" rtlCol="0">
            <a:spAutoFit/>
          </a:bodyPr>
          <a:lstStyle/>
          <a:p>
            <a:r>
              <a:rPr lang="es-EC" sz="4000" dirty="0"/>
              <a:t>HISTOGRAMA PROBETA B </a:t>
            </a:r>
            <a:endParaRPr lang="es-ES" sz="4000" dirty="0"/>
          </a:p>
        </p:txBody>
      </p:sp>
      <p:graphicFrame>
        <p:nvGraphicFramePr>
          <p:cNvPr id="8" name="Tabla 7">
            <a:extLst>
              <a:ext uri="{FF2B5EF4-FFF2-40B4-BE49-F238E27FC236}">
                <a16:creationId xmlns:a16="http://schemas.microsoft.com/office/drawing/2014/main" id="{AF40F3DB-9D03-4229-BAC1-41F5B891F060}"/>
              </a:ext>
            </a:extLst>
          </p:cNvPr>
          <p:cNvGraphicFramePr>
            <a:graphicFrameLocks noGrp="1"/>
          </p:cNvGraphicFramePr>
          <p:nvPr>
            <p:extLst>
              <p:ext uri="{D42A27DB-BD31-4B8C-83A1-F6EECF244321}">
                <p14:modId xmlns:p14="http://schemas.microsoft.com/office/powerpoint/2010/main" val="51401398"/>
              </p:ext>
            </p:extLst>
          </p:nvPr>
        </p:nvGraphicFramePr>
        <p:xfrm>
          <a:off x="1123950" y="1870645"/>
          <a:ext cx="4362450" cy="3644329"/>
        </p:xfrm>
        <a:graphic>
          <a:graphicData uri="http://schemas.openxmlformats.org/drawingml/2006/table">
            <a:tbl>
              <a:tblPr firstRow="1" firstCol="1" bandRow="1">
                <a:tableStyleId>{5C22544A-7EE6-4342-B048-85BDC9FD1C3A}</a:tableStyleId>
              </a:tblPr>
              <a:tblGrid>
                <a:gridCol w="1384905">
                  <a:extLst>
                    <a:ext uri="{9D8B030D-6E8A-4147-A177-3AD203B41FA5}">
                      <a16:colId xmlns:a16="http://schemas.microsoft.com/office/drawing/2014/main" val="3412387568"/>
                    </a:ext>
                  </a:extLst>
                </a:gridCol>
                <a:gridCol w="1384905">
                  <a:extLst>
                    <a:ext uri="{9D8B030D-6E8A-4147-A177-3AD203B41FA5}">
                      <a16:colId xmlns:a16="http://schemas.microsoft.com/office/drawing/2014/main" val="2901603407"/>
                    </a:ext>
                  </a:extLst>
                </a:gridCol>
                <a:gridCol w="1592640">
                  <a:extLst>
                    <a:ext uri="{9D8B030D-6E8A-4147-A177-3AD203B41FA5}">
                      <a16:colId xmlns:a16="http://schemas.microsoft.com/office/drawing/2014/main" val="2644375850"/>
                    </a:ext>
                  </a:extLst>
                </a:gridCol>
              </a:tblGrid>
              <a:tr h="280333">
                <a:tc>
                  <a:txBody>
                    <a:bodyPr/>
                    <a:lstStyle/>
                    <a:p>
                      <a:pPr algn="ctr">
                        <a:lnSpc>
                          <a:spcPct val="107000"/>
                        </a:lnSpc>
                        <a:spcAft>
                          <a:spcPts val="0"/>
                        </a:spcAft>
                      </a:pPr>
                      <a:r>
                        <a:rPr lang="es-ES" sz="1100">
                          <a:effectLst/>
                        </a:rPr>
                        <a:t>Clase</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Frecuencia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 acumulado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27968784"/>
                  </a:ext>
                </a:extLst>
              </a:tr>
              <a:tr h="280333">
                <a:tc>
                  <a:txBody>
                    <a:bodyPr/>
                    <a:lstStyle/>
                    <a:p>
                      <a:pPr algn="ctr">
                        <a:lnSpc>
                          <a:spcPct val="107000"/>
                        </a:lnSpc>
                        <a:spcAft>
                          <a:spcPts val="0"/>
                        </a:spcAft>
                      </a:pPr>
                      <a:r>
                        <a:rPr lang="es-ES" sz="1100">
                          <a:effectLst/>
                        </a:rPr>
                        <a:t>37,23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1,44%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168705010"/>
                  </a:ext>
                </a:extLst>
              </a:tr>
              <a:tr h="280333">
                <a:tc>
                  <a:txBody>
                    <a:bodyPr/>
                    <a:lstStyle/>
                    <a:p>
                      <a:pPr algn="ctr">
                        <a:lnSpc>
                          <a:spcPct val="107000"/>
                        </a:lnSpc>
                        <a:spcAft>
                          <a:spcPts val="0"/>
                        </a:spcAft>
                      </a:pPr>
                      <a:r>
                        <a:rPr lang="es-ES" sz="1100">
                          <a:effectLst/>
                        </a:rPr>
                        <a:t>40,63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3,60%</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25632837"/>
                  </a:ext>
                </a:extLst>
              </a:tr>
              <a:tr h="280333">
                <a:tc>
                  <a:txBody>
                    <a:bodyPr/>
                    <a:lstStyle/>
                    <a:p>
                      <a:pPr algn="ctr">
                        <a:lnSpc>
                          <a:spcPct val="107000"/>
                        </a:lnSpc>
                        <a:spcAft>
                          <a:spcPts val="0"/>
                        </a:spcAft>
                      </a:pPr>
                      <a:r>
                        <a:rPr lang="es-ES" sz="1100">
                          <a:effectLst/>
                        </a:rPr>
                        <a:t>44,04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9,35%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256901244"/>
                  </a:ext>
                </a:extLst>
              </a:tr>
              <a:tr h="280333">
                <a:tc>
                  <a:txBody>
                    <a:bodyPr/>
                    <a:lstStyle/>
                    <a:p>
                      <a:pPr algn="ctr">
                        <a:lnSpc>
                          <a:spcPct val="107000"/>
                        </a:lnSpc>
                        <a:spcAft>
                          <a:spcPts val="0"/>
                        </a:spcAft>
                      </a:pPr>
                      <a:r>
                        <a:rPr lang="es-ES" sz="1100">
                          <a:effectLst/>
                        </a:rPr>
                        <a:t>47,45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31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31,65%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44627124"/>
                  </a:ext>
                </a:extLst>
              </a:tr>
              <a:tr h="280333">
                <a:tc>
                  <a:txBody>
                    <a:bodyPr/>
                    <a:lstStyle/>
                    <a:p>
                      <a:pPr algn="ctr">
                        <a:lnSpc>
                          <a:spcPct val="107000"/>
                        </a:lnSpc>
                        <a:spcAft>
                          <a:spcPts val="0"/>
                        </a:spcAft>
                      </a:pPr>
                      <a:r>
                        <a:rPr lang="es-ES" sz="1100">
                          <a:effectLst/>
                        </a:rPr>
                        <a:t>50,85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31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53,96%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52924621"/>
                  </a:ext>
                </a:extLst>
              </a:tr>
              <a:tr h="280333">
                <a:tc>
                  <a:txBody>
                    <a:bodyPr/>
                    <a:lstStyle/>
                    <a:p>
                      <a:pPr algn="ctr">
                        <a:lnSpc>
                          <a:spcPct val="107000"/>
                        </a:lnSpc>
                        <a:spcAft>
                          <a:spcPts val="0"/>
                        </a:spcAft>
                      </a:pPr>
                      <a:r>
                        <a:rPr lang="es-ES" sz="1100">
                          <a:effectLst/>
                        </a:rPr>
                        <a:t>54,26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26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72,66%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65916180"/>
                  </a:ext>
                </a:extLst>
              </a:tr>
              <a:tr h="280333">
                <a:tc>
                  <a:txBody>
                    <a:bodyPr/>
                    <a:lstStyle/>
                    <a:p>
                      <a:pPr algn="ctr">
                        <a:lnSpc>
                          <a:spcPct val="107000"/>
                        </a:lnSpc>
                        <a:spcAft>
                          <a:spcPts val="0"/>
                        </a:spcAft>
                      </a:pPr>
                      <a:r>
                        <a:rPr lang="es-ES" sz="1100">
                          <a:effectLst/>
                        </a:rPr>
                        <a:t>57,67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17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84,89%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35368175"/>
                  </a:ext>
                </a:extLst>
              </a:tr>
              <a:tr h="280333">
                <a:tc>
                  <a:txBody>
                    <a:bodyPr/>
                    <a:lstStyle/>
                    <a:p>
                      <a:pPr algn="ctr">
                        <a:lnSpc>
                          <a:spcPct val="107000"/>
                        </a:lnSpc>
                        <a:spcAft>
                          <a:spcPts val="0"/>
                        </a:spcAft>
                      </a:pPr>
                      <a:r>
                        <a:rPr lang="es-ES" sz="1100">
                          <a:effectLst/>
                        </a:rPr>
                        <a:t>61,07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13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94,24%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658507190"/>
                  </a:ext>
                </a:extLst>
              </a:tr>
              <a:tr h="280333">
                <a:tc>
                  <a:txBody>
                    <a:bodyPr/>
                    <a:lstStyle/>
                    <a:p>
                      <a:pPr algn="ctr">
                        <a:lnSpc>
                          <a:spcPct val="107000"/>
                        </a:lnSpc>
                        <a:spcAft>
                          <a:spcPts val="0"/>
                        </a:spcAft>
                      </a:pPr>
                      <a:r>
                        <a:rPr lang="es-ES" sz="1100">
                          <a:effectLst/>
                        </a:rPr>
                        <a:t>64,48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95,68%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011835780"/>
                  </a:ext>
                </a:extLst>
              </a:tr>
              <a:tr h="280333">
                <a:tc>
                  <a:txBody>
                    <a:bodyPr/>
                    <a:lstStyle/>
                    <a:p>
                      <a:pPr algn="ctr">
                        <a:lnSpc>
                          <a:spcPct val="107000"/>
                        </a:lnSpc>
                        <a:spcAft>
                          <a:spcPts val="0"/>
                        </a:spcAft>
                      </a:pPr>
                      <a:r>
                        <a:rPr lang="es-ES" sz="1100">
                          <a:effectLst/>
                        </a:rPr>
                        <a:t>67,89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99,28%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96227954"/>
                  </a:ext>
                </a:extLst>
              </a:tr>
              <a:tr h="280333">
                <a:tc>
                  <a:txBody>
                    <a:bodyPr/>
                    <a:lstStyle/>
                    <a:p>
                      <a:pPr algn="ctr">
                        <a:lnSpc>
                          <a:spcPct val="107000"/>
                        </a:lnSpc>
                        <a:spcAft>
                          <a:spcPts val="0"/>
                        </a:spcAft>
                      </a:pPr>
                      <a:r>
                        <a:rPr lang="es-ES" sz="1100">
                          <a:effectLst/>
                        </a:rPr>
                        <a:t>71,29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0</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99,28%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84268507"/>
                  </a:ext>
                </a:extLst>
              </a:tr>
              <a:tr h="280333">
                <a:tc>
                  <a:txBody>
                    <a:bodyPr/>
                    <a:lstStyle/>
                    <a:p>
                      <a:pPr algn="ctr">
                        <a:lnSpc>
                          <a:spcPct val="107000"/>
                        </a:lnSpc>
                        <a:spcAft>
                          <a:spcPts val="0"/>
                        </a:spcAft>
                      </a:pPr>
                      <a:r>
                        <a:rPr lang="es-ES" sz="1100">
                          <a:effectLst/>
                        </a:rPr>
                        <a:t>y mayor...</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dirty="0">
                          <a:effectLst/>
                        </a:rPr>
                        <a:t>100,00%</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775941063"/>
                  </a:ext>
                </a:extLst>
              </a:tr>
            </a:tbl>
          </a:graphicData>
        </a:graphic>
      </p:graphicFrame>
      <p:graphicFrame>
        <p:nvGraphicFramePr>
          <p:cNvPr id="9" name="Gráfico 8">
            <a:extLst>
              <a:ext uri="{FF2B5EF4-FFF2-40B4-BE49-F238E27FC236}">
                <a16:creationId xmlns:a16="http://schemas.microsoft.com/office/drawing/2014/main" id="{C30B20DD-9F4F-4262-8D9F-99B7E54CFC68}"/>
              </a:ext>
            </a:extLst>
          </p:cNvPr>
          <p:cNvGraphicFramePr/>
          <p:nvPr>
            <p:extLst>
              <p:ext uri="{D42A27DB-BD31-4B8C-83A1-F6EECF244321}">
                <p14:modId xmlns:p14="http://schemas.microsoft.com/office/powerpoint/2010/main" val="372302579"/>
              </p:ext>
            </p:extLst>
          </p:nvPr>
        </p:nvGraphicFramePr>
        <p:xfrm>
          <a:off x="6095999" y="2119312"/>
          <a:ext cx="5676901" cy="33956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630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D1B40-B157-4628-AADD-30D40E820E5D}"/>
              </a:ext>
            </a:extLst>
          </p:cNvPr>
          <p:cNvSpPr>
            <a:spLocks noGrp="1"/>
          </p:cNvSpPr>
          <p:nvPr>
            <p:ph type="title"/>
          </p:nvPr>
        </p:nvSpPr>
        <p:spPr>
          <a:xfrm>
            <a:off x="990600" y="228600"/>
            <a:ext cx="10210800" cy="682343"/>
          </a:xfrm>
        </p:spPr>
        <p:txBody>
          <a:bodyPr>
            <a:normAutofit fontScale="90000"/>
          </a:bodyPr>
          <a:lstStyle/>
          <a:p>
            <a:r>
              <a:rPr lang="es-EC" b="1" dirty="0"/>
              <a:t>Caracterización superficial (Microscopio de fuerza atómica (AFM).</a:t>
            </a:r>
            <a:endParaRPr lang="es-ES" dirty="0"/>
          </a:p>
        </p:txBody>
      </p:sp>
      <p:pic>
        <p:nvPicPr>
          <p:cNvPr id="4" name="Imagen 3">
            <a:extLst>
              <a:ext uri="{FF2B5EF4-FFF2-40B4-BE49-F238E27FC236}">
                <a16:creationId xmlns:a16="http://schemas.microsoft.com/office/drawing/2014/main" id="{A5143CBF-BB75-4FD0-A5B0-594FE96AEC4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1444" y="1348739"/>
            <a:ext cx="6955155" cy="4752024"/>
          </a:xfrm>
          <a:prstGeom prst="rect">
            <a:avLst/>
          </a:prstGeom>
          <a:noFill/>
          <a:ln>
            <a:noFill/>
          </a:ln>
        </p:spPr>
      </p:pic>
      <p:sp>
        <p:nvSpPr>
          <p:cNvPr id="5" name="Rectángulo 4">
            <a:extLst>
              <a:ext uri="{FF2B5EF4-FFF2-40B4-BE49-F238E27FC236}">
                <a16:creationId xmlns:a16="http://schemas.microsoft.com/office/drawing/2014/main" id="{2449856B-7768-4668-9AFA-F4AEAEBEDEE1}"/>
              </a:ext>
            </a:extLst>
          </p:cNvPr>
          <p:cNvSpPr/>
          <p:nvPr/>
        </p:nvSpPr>
        <p:spPr>
          <a:xfrm>
            <a:off x="7505700" y="2178217"/>
            <a:ext cx="4038600" cy="2324932"/>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Arial" panose="020B0604020202020204" pitchFamily="34" charset="0"/>
                <a:cs typeface="Times New Roman" panose="02020603050405020304" pitchFamily="18" charset="0"/>
              </a:rPr>
              <a:t>Profundidad se encuentra en un promedio de 124,007 nm.</a:t>
            </a: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Arial" panose="020B0604020202020204" pitchFamily="34" charset="0"/>
                <a:cs typeface="Times New Roman" panose="02020603050405020304" pitchFamily="18" charset="0"/>
              </a:rPr>
              <a:t>Altura de las rugosidades en un promedio de 1106,816 nm</a:t>
            </a: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Arial" panose="020B0604020202020204" pitchFamily="34" charset="0"/>
                <a:cs typeface="Times New Roman" panose="02020603050405020304" pitchFamily="18" charset="0"/>
              </a:rPr>
              <a:t>Rugosidad de 73,523 nm.</a:t>
            </a:r>
            <a:endParaRPr lang="es-ES" dirty="0">
              <a:latin typeface="Arial" panose="020B0604020202020204" pitchFamily="34" charset="0"/>
              <a:ea typeface="Arial" panose="020B060402020202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70B2E1D5-BEDD-4DD4-9114-749F77F132E2}"/>
              </a:ext>
            </a:extLst>
          </p:cNvPr>
          <p:cNvSpPr/>
          <p:nvPr/>
        </p:nvSpPr>
        <p:spPr>
          <a:xfrm>
            <a:off x="833437" y="6100763"/>
            <a:ext cx="6096000" cy="430887"/>
          </a:xfrm>
          <a:prstGeom prst="rect">
            <a:avLst/>
          </a:prstGeom>
        </p:spPr>
        <p:txBody>
          <a:bodyPr>
            <a:spAutoFit/>
          </a:bodyPr>
          <a:lstStyle/>
          <a:p>
            <a:r>
              <a:rPr lang="es-EC" sz="1100" dirty="0">
                <a:latin typeface="Times New Roman" panose="02020603050405020304" pitchFamily="18" charset="0"/>
                <a:ea typeface="Arial" panose="020B0604020202020204" pitchFamily="34" charset="0"/>
              </a:rPr>
              <a:t> Figura 23.- Topografía de la superficie frontal de la muestra B mediante AFM a 15V-1M H</a:t>
            </a:r>
            <a:r>
              <a:rPr lang="es-EC" sz="1100" baseline="-25000" dirty="0">
                <a:latin typeface="Times New Roman" panose="02020603050405020304" pitchFamily="18" charset="0"/>
                <a:ea typeface="Arial" panose="020B0604020202020204" pitchFamily="34" charset="0"/>
              </a:rPr>
              <a:t>3</a:t>
            </a:r>
            <a:r>
              <a:rPr lang="es-EC" sz="1100" dirty="0">
                <a:latin typeface="Times New Roman" panose="02020603050405020304" pitchFamily="18" charset="0"/>
                <a:ea typeface="Arial" panose="020B0604020202020204" pitchFamily="34" charset="0"/>
              </a:rPr>
              <a:t>P0</a:t>
            </a:r>
            <a:r>
              <a:rPr lang="es-EC" sz="1100" baseline="-25000" dirty="0">
                <a:latin typeface="Times New Roman" panose="02020603050405020304" pitchFamily="18" charset="0"/>
                <a:ea typeface="Arial" panose="020B0604020202020204" pitchFamily="34" charset="0"/>
              </a:rPr>
              <a:t>4</a:t>
            </a:r>
            <a:r>
              <a:rPr lang="es-EC" sz="1100" dirty="0">
                <a:latin typeface="Times New Roman" panose="02020603050405020304" pitchFamily="18" charset="0"/>
                <a:ea typeface="Arial" panose="020B0604020202020204" pitchFamily="34" charset="0"/>
              </a:rPr>
              <a:t>+0.2%wt HF – 30 min.</a:t>
            </a:r>
            <a:endParaRPr lang="es-ES" sz="1100" dirty="0"/>
          </a:p>
        </p:txBody>
      </p:sp>
    </p:spTree>
    <p:extLst>
      <p:ext uri="{BB962C8B-B14F-4D97-AF65-F5344CB8AC3E}">
        <p14:creationId xmlns:p14="http://schemas.microsoft.com/office/powerpoint/2010/main" val="2239618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234384-1278-465F-9C96-6AA8A611C70F}"/>
              </a:ext>
            </a:extLst>
          </p:cNvPr>
          <p:cNvSpPr>
            <a:spLocks noGrp="1"/>
          </p:cNvSpPr>
          <p:nvPr>
            <p:ph type="title"/>
          </p:nvPr>
        </p:nvSpPr>
        <p:spPr>
          <a:xfrm>
            <a:off x="838200" y="681037"/>
            <a:ext cx="10210800" cy="682343"/>
          </a:xfrm>
        </p:spPr>
        <p:txBody>
          <a:bodyPr>
            <a:normAutofit fontScale="90000"/>
          </a:bodyPr>
          <a:lstStyle/>
          <a:p>
            <a:r>
              <a:rPr lang="es-EC" b="1" dirty="0"/>
              <a:t>Caracterización de nanoestructuras de TiO</a:t>
            </a:r>
            <a:r>
              <a:rPr lang="es-EC" b="1" baseline="-25000" dirty="0"/>
              <a:t>2</a:t>
            </a:r>
            <a:r>
              <a:rPr lang="es-EC" b="1" dirty="0"/>
              <a:t> a 30 V-1M H</a:t>
            </a:r>
            <a:r>
              <a:rPr lang="es-EC" b="1" baseline="-25000" dirty="0"/>
              <a:t>3</a:t>
            </a:r>
            <a:r>
              <a:rPr lang="es-EC" b="1" dirty="0"/>
              <a:t>P0</a:t>
            </a:r>
            <a:r>
              <a:rPr lang="es-EC" b="1" baseline="-25000" dirty="0"/>
              <a:t>4</a:t>
            </a:r>
            <a:r>
              <a:rPr lang="es-EC" b="1" dirty="0"/>
              <a:t>+0.2%wt HF – 30min.</a:t>
            </a:r>
            <a:br>
              <a:rPr lang="es-ES" b="1" dirty="0"/>
            </a:br>
            <a:endParaRPr lang="es-ES" dirty="0"/>
          </a:p>
        </p:txBody>
      </p:sp>
      <p:pic>
        <p:nvPicPr>
          <p:cNvPr id="5" name="Imagen 4">
            <a:extLst>
              <a:ext uri="{FF2B5EF4-FFF2-40B4-BE49-F238E27FC236}">
                <a16:creationId xmlns:a16="http://schemas.microsoft.com/office/drawing/2014/main" id="{D99B8BC6-7D53-4134-B796-A23C57062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68823"/>
            <a:ext cx="4214279" cy="4708140"/>
          </a:xfrm>
          <a:prstGeom prst="rect">
            <a:avLst/>
          </a:prstGeom>
        </p:spPr>
      </p:pic>
      <p:pic>
        <p:nvPicPr>
          <p:cNvPr id="7" name="Imagen 6">
            <a:extLst>
              <a:ext uri="{FF2B5EF4-FFF2-40B4-BE49-F238E27FC236}">
                <a16:creationId xmlns:a16="http://schemas.microsoft.com/office/drawing/2014/main" id="{C4ED1B91-1BDA-4282-A063-CC7E41B99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634" y="1468823"/>
            <a:ext cx="4214279" cy="4602697"/>
          </a:xfrm>
          <a:prstGeom prst="rect">
            <a:avLst/>
          </a:prstGeom>
        </p:spPr>
      </p:pic>
      <p:sp>
        <p:nvSpPr>
          <p:cNvPr id="8" name="Rectángulo 7">
            <a:extLst>
              <a:ext uri="{FF2B5EF4-FFF2-40B4-BE49-F238E27FC236}">
                <a16:creationId xmlns:a16="http://schemas.microsoft.com/office/drawing/2014/main" id="{35A3AAB9-9638-4E35-89B7-E2E65A312099}"/>
              </a:ext>
            </a:extLst>
          </p:cNvPr>
          <p:cNvSpPr/>
          <p:nvPr/>
        </p:nvSpPr>
        <p:spPr>
          <a:xfrm>
            <a:off x="0" y="6282406"/>
            <a:ext cx="5800725" cy="430887"/>
          </a:xfrm>
          <a:prstGeom prst="rect">
            <a:avLst/>
          </a:prstGeom>
        </p:spPr>
        <p:txBody>
          <a:bodyPr wrap="square">
            <a:spAutoFit/>
          </a:bodyPr>
          <a:lstStyle/>
          <a:p>
            <a:pPr algn="ctr">
              <a:spcAft>
                <a:spcPts val="1000"/>
              </a:spcAft>
            </a:pPr>
            <a:r>
              <a:rPr lang="es-EC" sz="1100" b="1" dirty="0">
                <a:latin typeface="Times New Roman" panose="02020603050405020304" pitchFamily="18" charset="0"/>
                <a:ea typeface="Arial" panose="020B0604020202020204" pitchFamily="34" charset="0"/>
                <a:cs typeface="Times New Roman" panose="02020603050405020304" pitchFamily="18" charset="0"/>
              </a:rPr>
              <a:t>Figura 24. Micrografía SEM muestra C (Frontal) a 30V-1M H</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sz="1100" b="1" dirty="0">
                <a:latin typeface="Times New Roman" panose="02020603050405020304" pitchFamily="18" charset="0"/>
                <a:ea typeface="Arial" panose="020B0604020202020204" pitchFamily="34" charset="0"/>
                <a:cs typeface="Times New Roman" panose="02020603050405020304" pitchFamily="18" charset="0"/>
              </a:rPr>
              <a:t>P0</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4</a:t>
            </a:r>
            <a:r>
              <a:rPr lang="es-EC" sz="1100" b="1" dirty="0">
                <a:latin typeface="Times New Roman" panose="02020603050405020304" pitchFamily="18" charset="0"/>
                <a:ea typeface="Arial" panose="020B0604020202020204" pitchFamily="34" charset="0"/>
                <a:cs typeface="Times New Roman" panose="02020603050405020304" pitchFamily="18" charset="0"/>
              </a:rPr>
              <a:t>+0.2%wt HF – 30 min. 50000X </a:t>
            </a:r>
            <a:endParaRPr lang="es-ES" sz="11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00095A8B-7A28-49CC-A885-51DBA04916CE}"/>
              </a:ext>
            </a:extLst>
          </p:cNvPr>
          <p:cNvSpPr/>
          <p:nvPr/>
        </p:nvSpPr>
        <p:spPr>
          <a:xfrm>
            <a:off x="5943600" y="6176963"/>
            <a:ext cx="5800725" cy="430887"/>
          </a:xfrm>
          <a:prstGeom prst="rect">
            <a:avLst/>
          </a:prstGeom>
        </p:spPr>
        <p:txBody>
          <a:bodyPr wrap="square">
            <a:spAutoFit/>
          </a:bodyPr>
          <a:lstStyle/>
          <a:p>
            <a:pPr algn="ctr">
              <a:spcAft>
                <a:spcPts val="1000"/>
              </a:spcAft>
            </a:pPr>
            <a:r>
              <a:rPr lang="es-EC" sz="1100" b="1" dirty="0">
                <a:latin typeface="Times New Roman" panose="02020603050405020304" pitchFamily="18" charset="0"/>
                <a:ea typeface="Arial" panose="020B0604020202020204" pitchFamily="34" charset="0"/>
                <a:cs typeface="Times New Roman" panose="02020603050405020304" pitchFamily="18" charset="0"/>
              </a:rPr>
              <a:t>Figura 25. Micrografía SEM muestra C (Lateral) a 30V-1M H</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sz="1100" b="1" dirty="0">
                <a:latin typeface="Times New Roman" panose="02020603050405020304" pitchFamily="18" charset="0"/>
                <a:ea typeface="Arial" panose="020B0604020202020204" pitchFamily="34" charset="0"/>
                <a:cs typeface="Times New Roman" panose="02020603050405020304" pitchFamily="18" charset="0"/>
              </a:rPr>
              <a:t>P0</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4</a:t>
            </a:r>
            <a:r>
              <a:rPr lang="es-EC" sz="1100" b="1" dirty="0">
                <a:latin typeface="Times New Roman" panose="02020603050405020304" pitchFamily="18" charset="0"/>
                <a:ea typeface="Arial" panose="020B0604020202020204" pitchFamily="34" charset="0"/>
                <a:cs typeface="Times New Roman" panose="02020603050405020304" pitchFamily="18" charset="0"/>
              </a:rPr>
              <a:t>+0.2%wt HF – 30 min. 50000X </a:t>
            </a:r>
            <a:endParaRPr lang="es-ES" sz="1100" b="1"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599020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BF5B32-6831-4DD4-B7CA-3F9945EEA72D}"/>
              </a:ext>
            </a:extLst>
          </p:cNvPr>
          <p:cNvSpPr>
            <a:spLocks noGrp="1"/>
          </p:cNvSpPr>
          <p:nvPr>
            <p:ph type="title"/>
          </p:nvPr>
        </p:nvSpPr>
        <p:spPr>
          <a:xfrm>
            <a:off x="838200" y="575762"/>
            <a:ext cx="10210800" cy="682343"/>
          </a:xfrm>
        </p:spPr>
        <p:txBody>
          <a:bodyPr>
            <a:normAutofit fontScale="90000"/>
          </a:bodyPr>
          <a:lstStyle/>
          <a:p>
            <a:r>
              <a:rPr lang="es-EC" b="1" dirty="0"/>
              <a:t>Caracterización de nanoestructuras de TiO</a:t>
            </a:r>
            <a:r>
              <a:rPr lang="es-EC" b="1" baseline="-25000" dirty="0"/>
              <a:t>2</a:t>
            </a:r>
            <a:r>
              <a:rPr lang="es-EC" b="1" dirty="0"/>
              <a:t> a 30 V-1M H</a:t>
            </a:r>
            <a:r>
              <a:rPr lang="es-EC" b="1" baseline="-25000" dirty="0"/>
              <a:t>3</a:t>
            </a:r>
            <a:r>
              <a:rPr lang="es-EC" b="1" dirty="0"/>
              <a:t>P0</a:t>
            </a:r>
            <a:r>
              <a:rPr lang="es-EC" b="1" baseline="-25000" dirty="0"/>
              <a:t>4</a:t>
            </a:r>
            <a:r>
              <a:rPr lang="es-EC" b="1" dirty="0"/>
              <a:t>+0.2%wt HF – 60min.</a:t>
            </a:r>
            <a:endParaRPr lang="es-ES" dirty="0"/>
          </a:p>
        </p:txBody>
      </p:sp>
      <p:pic>
        <p:nvPicPr>
          <p:cNvPr id="5" name="Imagen 4">
            <a:extLst>
              <a:ext uri="{FF2B5EF4-FFF2-40B4-BE49-F238E27FC236}">
                <a16:creationId xmlns:a16="http://schemas.microsoft.com/office/drawing/2014/main" id="{0765F0FE-3333-4538-92D9-92F7EC8C9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419" y="1918783"/>
            <a:ext cx="3905750" cy="4363455"/>
          </a:xfrm>
          <a:prstGeom prst="rect">
            <a:avLst/>
          </a:prstGeom>
        </p:spPr>
      </p:pic>
      <p:pic>
        <p:nvPicPr>
          <p:cNvPr id="7" name="Imagen 6">
            <a:extLst>
              <a:ext uri="{FF2B5EF4-FFF2-40B4-BE49-F238E27FC236}">
                <a16:creationId xmlns:a16="http://schemas.microsoft.com/office/drawing/2014/main" id="{7914DB03-A55C-4DAC-9E61-C84A747C1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250" y="1823031"/>
            <a:ext cx="3905750" cy="4363455"/>
          </a:xfrm>
          <a:prstGeom prst="rect">
            <a:avLst/>
          </a:prstGeom>
        </p:spPr>
      </p:pic>
      <p:sp>
        <p:nvSpPr>
          <p:cNvPr id="8" name="Rectángulo 7">
            <a:extLst>
              <a:ext uri="{FF2B5EF4-FFF2-40B4-BE49-F238E27FC236}">
                <a16:creationId xmlns:a16="http://schemas.microsoft.com/office/drawing/2014/main" id="{0BA48C4A-8272-4F30-89C4-C85388BD0066}"/>
              </a:ext>
            </a:extLst>
          </p:cNvPr>
          <p:cNvSpPr/>
          <p:nvPr/>
        </p:nvSpPr>
        <p:spPr>
          <a:xfrm>
            <a:off x="204788" y="6293172"/>
            <a:ext cx="5524500" cy="430887"/>
          </a:xfrm>
          <a:prstGeom prst="rect">
            <a:avLst/>
          </a:prstGeom>
        </p:spPr>
        <p:txBody>
          <a:bodyPr wrap="square">
            <a:spAutoFit/>
          </a:bodyPr>
          <a:lstStyle/>
          <a:p>
            <a:pPr algn="ctr">
              <a:spcAft>
                <a:spcPts val="1000"/>
              </a:spcAft>
            </a:pPr>
            <a:r>
              <a:rPr lang="es-EC" sz="1100" b="1" dirty="0">
                <a:latin typeface="Times New Roman" panose="02020603050405020304" pitchFamily="18" charset="0"/>
                <a:ea typeface="Arial" panose="020B0604020202020204" pitchFamily="34" charset="0"/>
                <a:cs typeface="Times New Roman" panose="02020603050405020304" pitchFamily="18" charset="0"/>
              </a:rPr>
              <a:t>Figura 26. Micrografía SEM muestra D (Frontal) a 30V-1M H</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sz="1100" b="1" dirty="0">
                <a:latin typeface="Times New Roman" panose="02020603050405020304" pitchFamily="18" charset="0"/>
                <a:ea typeface="Arial" panose="020B0604020202020204" pitchFamily="34" charset="0"/>
                <a:cs typeface="Times New Roman" panose="02020603050405020304" pitchFamily="18" charset="0"/>
              </a:rPr>
              <a:t>P0</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4</a:t>
            </a:r>
            <a:r>
              <a:rPr lang="es-EC" sz="1100" b="1" dirty="0">
                <a:latin typeface="Times New Roman" panose="02020603050405020304" pitchFamily="18" charset="0"/>
                <a:ea typeface="Arial" panose="020B0604020202020204" pitchFamily="34" charset="0"/>
                <a:cs typeface="Times New Roman" panose="02020603050405020304" pitchFamily="18" charset="0"/>
              </a:rPr>
              <a:t>+0.2%wt HF – 60 min. 50000X </a:t>
            </a:r>
            <a:endParaRPr lang="es-ES" sz="1100" b="1" dirty="0">
              <a:latin typeface="Arial" panose="020B0604020202020204" pitchFamily="34" charset="0"/>
              <a:ea typeface="Arial" panose="020B060402020202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2301485A-DB12-4849-A4FD-DCF0F5391C1C}"/>
              </a:ext>
            </a:extLst>
          </p:cNvPr>
          <p:cNvSpPr/>
          <p:nvPr/>
        </p:nvSpPr>
        <p:spPr>
          <a:xfrm>
            <a:off x="6462714" y="6293173"/>
            <a:ext cx="5329237" cy="430886"/>
          </a:xfrm>
          <a:prstGeom prst="rect">
            <a:avLst/>
          </a:prstGeom>
        </p:spPr>
        <p:txBody>
          <a:bodyPr wrap="square">
            <a:spAutoFit/>
          </a:bodyPr>
          <a:lstStyle/>
          <a:p>
            <a:pPr algn="ctr">
              <a:spcAft>
                <a:spcPts val="1000"/>
              </a:spcAft>
            </a:pPr>
            <a:r>
              <a:rPr lang="es-EC" sz="1100" b="1" dirty="0">
                <a:latin typeface="Times New Roman" panose="02020603050405020304" pitchFamily="18" charset="0"/>
                <a:ea typeface="Arial" panose="020B0604020202020204" pitchFamily="34" charset="0"/>
                <a:cs typeface="Times New Roman" panose="02020603050405020304" pitchFamily="18" charset="0"/>
              </a:rPr>
              <a:t>Figura 27. Micrografía SEM muestra D (</a:t>
            </a:r>
            <a:r>
              <a:rPr lang="es-EC" sz="1100" b="1" dirty="0" err="1">
                <a:latin typeface="Times New Roman" panose="02020603050405020304" pitchFamily="18" charset="0"/>
                <a:ea typeface="Arial" panose="020B0604020202020204" pitchFamily="34" charset="0"/>
                <a:cs typeface="Times New Roman" panose="02020603050405020304" pitchFamily="18" charset="0"/>
              </a:rPr>
              <a:t>lATERAL</a:t>
            </a:r>
            <a:r>
              <a:rPr lang="es-EC" sz="1100" b="1" dirty="0">
                <a:latin typeface="Times New Roman" panose="02020603050405020304" pitchFamily="18" charset="0"/>
                <a:ea typeface="Arial" panose="020B0604020202020204" pitchFamily="34" charset="0"/>
                <a:cs typeface="Times New Roman" panose="02020603050405020304" pitchFamily="18" charset="0"/>
              </a:rPr>
              <a:t>) a 30V-1M H</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sz="1100" b="1" dirty="0">
                <a:latin typeface="Times New Roman" panose="02020603050405020304" pitchFamily="18" charset="0"/>
                <a:ea typeface="Arial" panose="020B0604020202020204" pitchFamily="34" charset="0"/>
                <a:cs typeface="Times New Roman" panose="02020603050405020304" pitchFamily="18" charset="0"/>
              </a:rPr>
              <a:t>P0</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4</a:t>
            </a:r>
            <a:r>
              <a:rPr lang="es-EC" sz="1100" b="1" dirty="0">
                <a:latin typeface="Times New Roman" panose="02020603050405020304" pitchFamily="18" charset="0"/>
                <a:ea typeface="Arial" panose="020B0604020202020204" pitchFamily="34" charset="0"/>
                <a:cs typeface="Times New Roman" panose="02020603050405020304" pitchFamily="18" charset="0"/>
              </a:rPr>
              <a:t>+0.2%wt HF – 60 min. 100000X </a:t>
            </a:r>
            <a:endParaRPr lang="es-ES" sz="1100" b="1"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9107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8B842B-DA03-4262-91BC-DE4810F8654D}"/>
              </a:ext>
            </a:extLst>
          </p:cNvPr>
          <p:cNvSpPr>
            <a:spLocks noGrp="1"/>
          </p:cNvSpPr>
          <p:nvPr>
            <p:ph type="title"/>
          </p:nvPr>
        </p:nvSpPr>
        <p:spPr/>
        <p:txBody>
          <a:bodyPr>
            <a:normAutofit fontScale="90000"/>
          </a:bodyPr>
          <a:lstStyle/>
          <a:p>
            <a:pPr algn="ctr"/>
            <a:r>
              <a:rPr lang="es-EC" b="1" dirty="0"/>
              <a:t>  Caracterización de nanoestructuras de TiO</a:t>
            </a:r>
            <a:r>
              <a:rPr lang="es-EC" b="1" baseline="-25000" dirty="0"/>
              <a:t>2</a:t>
            </a:r>
            <a:r>
              <a:rPr lang="es-EC" b="1" dirty="0"/>
              <a:t> a 15 V-1M H</a:t>
            </a:r>
            <a:r>
              <a:rPr lang="es-EC" b="1" baseline="-25000" dirty="0"/>
              <a:t>3</a:t>
            </a:r>
            <a:r>
              <a:rPr lang="es-EC" b="1" dirty="0"/>
              <a:t>P0</a:t>
            </a:r>
            <a:r>
              <a:rPr lang="es-EC" b="1" baseline="-25000" dirty="0"/>
              <a:t>4</a:t>
            </a:r>
            <a:r>
              <a:rPr lang="es-EC" b="1" dirty="0"/>
              <a:t>+0.5%wt HF – 60min.</a:t>
            </a:r>
            <a:br>
              <a:rPr lang="es-ES" b="1" dirty="0"/>
            </a:br>
            <a:endParaRPr lang="es-ES" dirty="0"/>
          </a:p>
        </p:txBody>
      </p:sp>
      <p:pic>
        <p:nvPicPr>
          <p:cNvPr id="7" name="Imagen 6">
            <a:extLst>
              <a:ext uri="{FF2B5EF4-FFF2-40B4-BE49-F238E27FC236}">
                <a16:creationId xmlns:a16="http://schemas.microsoft.com/office/drawing/2014/main" id="{591FB319-7F38-4EE6-8FDD-60CBEF8AA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9902" y="1646236"/>
            <a:ext cx="4229100" cy="4724698"/>
          </a:xfrm>
          <a:prstGeom prst="rect">
            <a:avLst/>
          </a:prstGeom>
        </p:spPr>
      </p:pic>
      <p:sp>
        <p:nvSpPr>
          <p:cNvPr id="8" name="Rectángulo 7">
            <a:extLst>
              <a:ext uri="{FF2B5EF4-FFF2-40B4-BE49-F238E27FC236}">
                <a16:creationId xmlns:a16="http://schemas.microsoft.com/office/drawing/2014/main" id="{894BEFC0-F40F-4B2F-B24E-987539E329B8}"/>
              </a:ext>
            </a:extLst>
          </p:cNvPr>
          <p:cNvSpPr/>
          <p:nvPr/>
        </p:nvSpPr>
        <p:spPr>
          <a:xfrm>
            <a:off x="76200" y="6413752"/>
            <a:ext cx="5810251" cy="430887"/>
          </a:xfrm>
          <a:prstGeom prst="rect">
            <a:avLst/>
          </a:prstGeom>
        </p:spPr>
        <p:txBody>
          <a:bodyPr wrap="square">
            <a:spAutoFit/>
          </a:bodyPr>
          <a:lstStyle/>
          <a:p>
            <a:pPr algn="ctr">
              <a:spcAft>
                <a:spcPts val="1000"/>
              </a:spcAft>
            </a:pPr>
            <a:r>
              <a:rPr lang="es-EC" sz="1100" b="1" dirty="0">
                <a:latin typeface="Times New Roman" panose="02020603050405020304" pitchFamily="18" charset="0"/>
                <a:ea typeface="Arial" panose="020B0604020202020204" pitchFamily="34" charset="0"/>
                <a:cs typeface="Times New Roman" panose="02020603050405020304" pitchFamily="18" charset="0"/>
              </a:rPr>
              <a:t>Figura 28. Micrografía SEM muestra E (lateral) a 15V-1M H</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sz="1100" b="1" dirty="0">
                <a:latin typeface="Times New Roman" panose="02020603050405020304" pitchFamily="18" charset="0"/>
                <a:ea typeface="Arial" panose="020B0604020202020204" pitchFamily="34" charset="0"/>
                <a:cs typeface="Times New Roman" panose="02020603050405020304" pitchFamily="18" charset="0"/>
              </a:rPr>
              <a:t>P0</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4</a:t>
            </a:r>
            <a:r>
              <a:rPr lang="es-EC" sz="1100" b="1" dirty="0">
                <a:latin typeface="Times New Roman" panose="02020603050405020304" pitchFamily="18" charset="0"/>
                <a:ea typeface="Arial" panose="020B0604020202020204" pitchFamily="34" charset="0"/>
                <a:cs typeface="Times New Roman" panose="02020603050405020304" pitchFamily="18" charset="0"/>
              </a:rPr>
              <a:t>+0.5%wt HF – 60 min. 50000X </a:t>
            </a:r>
            <a:endParaRPr lang="es-ES" sz="1100" b="1" dirty="0">
              <a:latin typeface="Arial" panose="020B0604020202020204" pitchFamily="34" charset="0"/>
              <a:ea typeface="Arial" panose="020B060402020202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42BFD73B-C589-448A-936D-7881117EDB73}"/>
              </a:ext>
            </a:extLst>
          </p:cNvPr>
          <p:cNvSpPr/>
          <p:nvPr/>
        </p:nvSpPr>
        <p:spPr>
          <a:xfrm>
            <a:off x="6305550" y="6370934"/>
            <a:ext cx="5567363" cy="430886"/>
          </a:xfrm>
          <a:prstGeom prst="rect">
            <a:avLst/>
          </a:prstGeom>
        </p:spPr>
        <p:txBody>
          <a:bodyPr wrap="square">
            <a:spAutoFit/>
          </a:bodyPr>
          <a:lstStyle/>
          <a:p>
            <a:pPr algn="ctr">
              <a:spcAft>
                <a:spcPts val="1000"/>
              </a:spcAft>
            </a:pPr>
            <a:r>
              <a:rPr lang="es-EC" sz="1100" b="1" dirty="0">
                <a:latin typeface="Times New Roman" panose="02020603050405020304" pitchFamily="18" charset="0"/>
                <a:ea typeface="Arial" panose="020B0604020202020204" pitchFamily="34" charset="0"/>
                <a:cs typeface="Times New Roman" panose="02020603050405020304" pitchFamily="18" charset="0"/>
              </a:rPr>
              <a:t>Figura 29. Micrografía SEM muestra E (Frontal) a 15V-1M H</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sz="1100" b="1" dirty="0">
                <a:latin typeface="Times New Roman" panose="02020603050405020304" pitchFamily="18" charset="0"/>
                <a:ea typeface="Arial" panose="020B0604020202020204" pitchFamily="34" charset="0"/>
                <a:cs typeface="Times New Roman" panose="02020603050405020304" pitchFamily="18" charset="0"/>
              </a:rPr>
              <a:t>P0</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4</a:t>
            </a:r>
            <a:r>
              <a:rPr lang="es-EC" sz="1100" b="1" dirty="0">
                <a:latin typeface="Times New Roman" panose="02020603050405020304" pitchFamily="18" charset="0"/>
                <a:ea typeface="Arial" panose="020B0604020202020204" pitchFamily="34" charset="0"/>
                <a:cs typeface="Times New Roman" panose="02020603050405020304" pitchFamily="18" charset="0"/>
              </a:rPr>
              <a:t>+0.5%wt HF – 60 min. 100000X </a:t>
            </a:r>
            <a:endParaRPr lang="es-ES" sz="1100" b="1" dirty="0">
              <a:latin typeface="Arial" panose="020B0604020202020204" pitchFamily="34" charset="0"/>
              <a:ea typeface="Arial" panose="020B0604020202020204" pitchFamily="34" charset="0"/>
              <a:cs typeface="Times New Roman" panose="02020603050405020304" pitchFamily="18" charset="0"/>
            </a:endParaRPr>
          </a:p>
        </p:txBody>
      </p:sp>
      <p:pic>
        <p:nvPicPr>
          <p:cNvPr id="10" name="Imagen 9">
            <a:extLst>
              <a:ext uri="{FF2B5EF4-FFF2-40B4-BE49-F238E27FC236}">
                <a16:creationId xmlns:a16="http://schemas.microsoft.com/office/drawing/2014/main" id="{6521FF2E-5BFE-44D9-A6F3-C97090E2A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19" y="1642255"/>
            <a:ext cx="4274556" cy="4775481"/>
          </a:xfrm>
          <a:prstGeom prst="rect">
            <a:avLst/>
          </a:prstGeom>
        </p:spPr>
      </p:pic>
    </p:spTree>
    <p:extLst>
      <p:ext uri="{BB962C8B-B14F-4D97-AF65-F5344CB8AC3E}">
        <p14:creationId xmlns:p14="http://schemas.microsoft.com/office/powerpoint/2010/main" val="2688231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06AE77-19D7-49F0-9DCF-8ABD005C2B0D}"/>
              </a:ext>
            </a:extLst>
          </p:cNvPr>
          <p:cNvSpPr>
            <a:spLocks noGrp="1"/>
          </p:cNvSpPr>
          <p:nvPr>
            <p:ph type="title"/>
          </p:nvPr>
        </p:nvSpPr>
        <p:spPr>
          <a:xfrm>
            <a:off x="1020762" y="159761"/>
            <a:ext cx="10210800" cy="682343"/>
          </a:xfrm>
        </p:spPr>
        <p:txBody>
          <a:bodyPr>
            <a:normAutofit fontScale="90000"/>
          </a:bodyPr>
          <a:lstStyle/>
          <a:p>
            <a:pPr algn="ctr"/>
            <a:r>
              <a:rPr lang="es-EC" dirty="0"/>
              <a:t>RESULTADOS PROBETA E</a:t>
            </a:r>
            <a:endParaRPr lang="es-ES" dirty="0"/>
          </a:p>
        </p:txBody>
      </p:sp>
      <p:graphicFrame>
        <p:nvGraphicFramePr>
          <p:cNvPr id="4" name="Marcador de contenido 3">
            <a:extLst>
              <a:ext uri="{FF2B5EF4-FFF2-40B4-BE49-F238E27FC236}">
                <a16:creationId xmlns:a16="http://schemas.microsoft.com/office/drawing/2014/main" id="{689981AC-2990-4363-85C9-FEF9FFC522CD}"/>
              </a:ext>
            </a:extLst>
          </p:cNvPr>
          <p:cNvGraphicFramePr>
            <a:graphicFrameLocks noGrp="1"/>
          </p:cNvGraphicFramePr>
          <p:nvPr>
            <p:ph idx="1"/>
            <p:extLst>
              <p:ext uri="{D42A27DB-BD31-4B8C-83A1-F6EECF244321}">
                <p14:modId xmlns:p14="http://schemas.microsoft.com/office/powerpoint/2010/main" val="3852538885"/>
              </p:ext>
            </p:extLst>
          </p:nvPr>
        </p:nvGraphicFramePr>
        <p:xfrm>
          <a:off x="1634727" y="1412303"/>
          <a:ext cx="2619376" cy="2325174"/>
        </p:xfrm>
        <a:graphic>
          <a:graphicData uri="http://schemas.openxmlformats.org/drawingml/2006/table">
            <a:tbl>
              <a:tblPr firstRow="1" firstCol="1" bandRow="1">
                <a:tableStyleId>{5C22544A-7EE6-4342-B048-85BDC9FD1C3A}</a:tableStyleId>
              </a:tblPr>
              <a:tblGrid>
                <a:gridCol w="1309688">
                  <a:extLst>
                    <a:ext uri="{9D8B030D-6E8A-4147-A177-3AD203B41FA5}">
                      <a16:colId xmlns:a16="http://schemas.microsoft.com/office/drawing/2014/main" val="3159264938"/>
                    </a:ext>
                  </a:extLst>
                </a:gridCol>
                <a:gridCol w="1309688">
                  <a:extLst>
                    <a:ext uri="{9D8B030D-6E8A-4147-A177-3AD203B41FA5}">
                      <a16:colId xmlns:a16="http://schemas.microsoft.com/office/drawing/2014/main" val="3763125012"/>
                    </a:ext>
                  </a:extLst>
                </a:gridCol>
              </a:tblGrid>
              <a:tr h="246927">
                <a:tc gridSpan="2">
                  <a:txBody>
                    <a:bodyPr/>
                    <a:lstStyle/>
                    <a:p>
                      <a:pPr algn="ctr">
                        <a:lnSpc>
                          <a:spcPct val="107000"/>
                        </a:lnSpc>
                        <a:spcAft>
                          <a:spcPts val="0"/>
                        </a:spcAft>
                      </a:pPr>
                      <a:r>
                        <a:rPr lang="es-EC" sz="1100" dirty="0">
                          <a:effectLst/>
                        </a:rPr>
                        <a:t>DIÁMETRO DE LAS NANOESTRUCTURAS DE TiO2 (nm).</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S"/>
                    </a:p>
                  </a:txBody>
                  <a:tcPr/>
                </a:tc>
                <a:extLst>
                  <a:ext uri="{0D108BD9-81ED-4DB2-BD59-A6C34878D82A}">
                    <a16:rowId xmlns:a16="http://schemas.microsoft.com/office/drawing/2014/main" val="1359294498"/>
                  </a:ext>
                </a:extLst>
              </a:tr>
              <a:tr h="246927">
                <a:tc>
                  <a:txBody>
                    <a:bodyPr/>
                    <a:lstStyle/>
                    <a:p>
                      <a:pPr algn="ctr">
                        <a:lnSpc>
                          <a:spcPct val="107000"/>
                        </a:lnSpc>
                        <a:spcAft>
                          <a:spcPts val="0"/>
                        </a:spcAft>
                      </a:pPr>
                      <a:r>
                        <a:rPr lang="es-EC" sz="1100">
                          <a:effectLst/>
                        </a:rPr>
                        <a:t>Media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46.02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79634527"/>
                  </a:ext>
                </a:extLst>
              </a:tr>
              <a:tr h="246927">
                <a:tc>
                  <a:txBody>
                    <a:bodyPr/>
                    <a:lstStyle/>
                    <a:p>
                      <a:pPr algn="ctr">
                        <a:lnSpc>
                          <a:spcPct val="107000"/>
                        </a:lnSpc>
                        <a:spcAft>
                          <a:spcPts val="0"/>
                        </a:spcAft>
                      </a:pPr>
                      <a:r>
                        <a:rPr lang="es-EC" sz="1100">
                          <a:effectLst/>
                        </a:rPr>
                        <a:t>Mediana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45.87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8992432"/>
                  </a:ext>
                </a:extLst>
              </a:tr>
              <a:tr h="246927">
                <a:tc>
                  <a:txBody>
                    <a:bodyPr/>
                    <a:lstStyle/>
                    <a:p>
                      <a:pPr algn="ctr">
                        <a:lnSpc>
                          <a:spcPct val="107000"/>
                        </a:lnSpc>
                        <a:spcAft>
                          <a:spcPts val="0"/>
                        </a:spcAft>
                      </a:pPr>
                      <a:r>
                        <a:rPr lang="es-EC" sz="1100">
                          <a:effectLst/>
                        </a:rPr>
                        <a:t>Moda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43.01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68310849"/>
                  </a:ext>
                </a:extLst>
              </a:tr>
              <a:tr h="493854">
                <a:tc>
                  <a:txBody>
                    <a:bodyPr/>
                    <a:lstStyle/>
                    <a:p>
                      <a:pPr algn="ctr">
                        <a:lnSpc>
                          <a:spcPct val="107000"/>
                        </a:lnSpc>
                        <a:spcAft>
                          <a:spcPts val="0"/>
                        </a:spcAft>
                      </a:pPr>
                      <a:r>
                        <a:rPr lang="es-EC" sz="1100">
                          <a:effectLst/>
                        </a:rPr>
                        <a:t>Desviación estándar</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5.35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795725430"/>
                  </a:ext>
                </a:extLst>
              </a:tr>
              <a:tr h="246927">
                <a:tc>
                  <a:txBody>
                    <a:bodyPr/>
                    <a:lstStyle/>
                    <a:p>
                      <a:pPr algn="ctr">
                        <a:lnSpc>
                          <a:spcPct val="107000"/>
                        </a:lnSpc>
                        <a:spcAft>
                          <a:spcPts val="0"/>
                        </a:spcAft>
                      </a:pPr>
                      <a:r>
                        <a:rPr lang="es-EC" sz="1100">
                          <a:effectLst/>
                        </a:rPr>
                        <a:t>Mínimo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36.34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03953879"/>
                  </a:ext>
                </a:extLst>
              </a:tr>
              <a:tr h="246927">
                <a:tc>
                  <a:txBody>
                    <a:bodyPr/>
                    <a:lstStyle/>
                    <a:p>
                      <a:pPr algn="ctr">
                        <a:lnSpc>
                          <a:spcPct val="107000"/>
                        </a:lnSpc>
                        <a:spcAft>
                          <a:spcPts val="0"/>
                        </a:spcAft>
                      </a:pPr>
                      <a:r>
                        <a:rPr lang="es-EC" sz="1100">
                          <a:effectLst/>
                        </a:rPr>
                        <a:t>Máximo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55.94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99931578"/>
                  </a:ext>
                </a:extLst>
              </a:tr>
              <a:tr h="246927">
                <a:tc>
                  <a:txBody>
                    <a:bodyPr/>
                    <a:lstStyle/>
                    <a:p>
                      <a:pPr algn="ctr">
                        <a:lnSpc>
                          <a:spcPct val="107000"/>
                        </a:lnSpc>
                        <a:spcAft>
                          <a:spcPts val="0"/>
                        </a:spcAft>
                      </a:pPr>
                      <a:r>
                        <a:rPr lang="es-EC" sz="1100">
                          <a:effectLst/>
                        </a:rPr>
                        <a:t>Cuenta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70.00</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71256117"/>
                  </a:ext>
                </a:extLst>
              </a:tr>
            </a:tbl>
          </a:graphicData>
        </a:graphic>
      </p:graphicFrame>
      <p:graphicFrame>
        <p:nvGraphicFramePr>
          <p:cNvPr id="5" name="Tabla 4">
            <a:extLst>
              <a:ext uri="{FF2B5EF4-FFF2-40B4-BE49-F238E27FC236}">
                <a16:creationId xmlns:a16="http://schemas.microsoft.com/office/drawing/2014/main" id="{8D5A2ECB-747A-408A-82C9-81722E7E0901}"/>
              </a:ext>
            </a:extLst>
          </p:cNvPr>
          <p:cNvGraphicFramePr>
            <a:graphicFrameLocks noGrp="1"/>
          </p:cNvGraphicFramePr>
          <p:nvPr>
            <p:extLst>
              <p:ext uri="{D42A27DB-BD31-4B8C-83A1-F6EECF244321}">
                <p14:modId xmlns:p14="http://schemas.microsoft.com/office/powerpoint/2010/main" val="1733844871"/>
              </p:ext>
            </p:extLst>
          </p:nvPr>
        </p:nvGraphicFramePr>
        <p:xfrm>
          <a:off x="1634727" y="4532826"/>
          <a:ext cx="2619376" cy="2325174"/>
        </p:xfrm>
        <a:graphic>
          <a:graphicData uri="http://schemas.openxmlformats.org/drawingml/2006/table">
            <a:tbl>
              <a:tblPr firstRow="1" firstCol="1" bandRow="1">
                <a:tableStyleId>{5C22544A-7EE6-4342-B048-85BDC9FD1C3A}</a:tableStyleId>
              </a:tblPr>
              <a:tblGrid>
                <a:gridCol w="1309688">
                  <a:extLst>
                    <a:ext uri="{9D8B030D-6E8A-4147-A177-3AD203B41FA5}">
                      <a16:colId xmlns:a16="http://schemas.microsoft.com/office/drawing/2014/main" val="56443606"/>
                    </a:ext>
                  </a:extLst>
                </a:gridCol>
                <a:gridCol w="1309688">
                  <a:extLst>
                    <a:ext uri="{9D8B030D-6E8A-4147-A177-3AD203B41FA5}">
                      <a16:colId xmlns:a16="http://schemas.microsoft.com/office/drawing/2014/main" val="4179799178"/>
                    </a:ext>
                  </a:extLst>
                </a:gridCol>
              </a:tblGrid>
              <a:tr h="264548">
                <a:tc gridSpan="2">
                  <a:txBody>
                    <a:bodyPr/>
                    <a:lstStyle/>
                    <a:p>
                      <a:pPr algn="ctr">
                        <a:lnSpc>
                          <a:spcPct val="107000"/>
                        </a:lnSpc>
                        <a:spcAft>
                          <a:spcPts val="0"/>
                        </a:spcAft>
                      </a:pPr>
                      <a:r>
                        <a:rPr lang="es-EC" sz="1100" dirty="0">
                          <a:effectLst/>
                        </a:rPr>
                        <a:t>DIÁMETRO DE LAS NANOESTRUCTURAS DE TiO2 (nm).</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S"/>
                    </a:p>
                  </a:txBody>
                  <a:tcPr/>
                </a:tc>
                <a:extLst>
                  <a:ext uri="{0D108BD9-81ED-4DB2-BD59-A6C34878D82A}">
                    <a16:rowId xmlns:a16="http://schemas.microsoft.com/office/drawing/2014/main" val="2034757780"/>
                  </a:ext>
                </a:extLst>
              </a:tr>
              <a:tr h="246927">
                <a:tc>
                  <a:txBody>
                    <a:bodyPr/>
                    <a:lstStyle/>
                    <a:p>
                      <a:pPr algn="ctr">
                        <a:lnSpc>
                          <a:spcPct val="107000"/>
                        </a:lnSpc>
                        <a:spcAft>
                          <a:spcPts val="0"/>
                        </a:spcAft>
                      </a:pPr>
                      <a:r>
                        <a:rPr lang="es-EC" sz="1100">
                          <a:effectLst/>
                        </a:rPr>
                        <a:t>Media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48.06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2724882"/>
                  </a:ext>
                </a:extLst>
              </a:tr>
              <a:tr h="246927">
                <a:tc>
                  <a:txBody>
                    <a:bodyPr/>
                    <a:lstStyle/>
                    <a:p>
                      <a:pPr algn="ctr">
                        <a:lnSpc>
                          <a:spcPct val="107000"/>
                        </a:lnSpc>
                        <a:spcAft>
                          <a:spcPts val="0"/>
                        </a:spcAft>
                      </a:pPr>
                      <a:r>
                        <a:rPr lang="es-EC" sz="1100">
                          <a:effectLst/>
                        </a:rPr>
                        <a:t>Mediana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48.77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83741709"/>
                  </a:ext>
                </a:extLst>
              </a:tr>
              <a:tr h="246927">
                <a:tc>
                  <a:txBody>
                    <a:bodyPr/>
                    <a:lstStyle/>
                    <a:p>
                      <a:pPr algn="ctr">
                        <a:lnSpc>
                          <a:spcPct val="107000"/>
                        </a:lnSpc>
                        <a:spcAft>
                          <a:spcPts val="0"/>
                        </a:spcAft>
                      </a:pPr>
                      <a:r>
                        <a:rPr lang="es-EC" sz="1100">
                          <a:effectLst/>
                        </a:rPr>
                        <a:t>Moda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49.55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40727712"/>
                  </a:ext>
                </a:extLst>
              </a:tr>
              <a:tr h="493854">
                <a:tc>
                  <a:txBody>
                    <a:bodyPr/>
                    <a:lstStyle/>
                    <a:p>
                      <a:pPr algn="ctr">
                        <a:lnSpc>
                          <a:spcPct val="107000"/>
                        </a:lnSpc>
                        <a:spcAft>
                          <a:spcPts val="0"/>
                        </a:spcAft>
                      </a:pPr>
                      <a:r>
                        <a:rPr lang="es-EC" sz="1100">
                          <a:effectLst/>
                        </a:rPr>
                        <a:t>Desviación estándar</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5.28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7480809"/>
                  </a:ext>
                </a:extLst>
              </a:tr>
              <a:tr h="246927">
                <a:tc>
                  <a:txBody>
                    <a:bodyPr/>
                    <a:lstStyle/>
                    <a:p>
                      <a:pPr algn="ctr">
                        <a:lnSpc>
                          <a:spcPct val="107000"/>
                        </a:lnSpc>
                        <a:spcAft>
                          <a:spcPts val="0"/>
                        </a:spcAft>
                      </a:pPr>
                      <a:r>
                        <a:rPr lang="es-EC" sz="1100">
                          <a:effectLst/>
                        </a:rPr>
                        <a:t>Mínimo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36.53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662593732"/>
                  </a:ext>
                </a:extLst>
              </a:tr>
              <a:tr h="246927">
                <a:tc>
                  <a:txBody>
                    <a:bodyPr/>
                    <a:lstStyle/>
                    <a:p>
                      <a:pPr algn="ctr">
                        <a:lnSpc>
                          <a:spcPct val="107000"/>
                        </a:lnSpc>
                        <a:spcAft>
                          <a:spcPts val="0"/>
                        </a:spcAft>
                      </a:pPr>
                      <a:r>
                        <a:rPr lang="es-EC" sz="1100">
                          <a:effectLst/>
                        </a:rPr>
                        <a:t>Máximo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60.74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11608276"/>
                  </a:ext>
                </a:extLst>
              </a:tr>
              <a:tr h="246927">
                <a:tc>
                  <a:txBody>
                    <a:bodyPr/>
                    <a:lstStyle/>
                    <a:p>
                      <a:pPr algn="ctr">
                        <a:lnSpc>
                          <a:spcPct val="107000"/>
                        </a:lnSpc>
                        <a:spcAft>
                          <a:spcPts val="0"/>
                        </a:spcAft>
                      </a:pPr>
                      <a:r>
                        <a:rPr lang="es-EC" sz="1100">
                          <a:effectLst/>
                        </a:rPr>
                        <a:t>Cuenta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70.00</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76768929"/>
                  </a:ext>
                </a:extLst>
              </a:tr>
            </a:tbl>
          </a:graphicData>
        </a:graphic>
      </p:graphicFrame>
      <p:graphicFrame>
        <p:nvGraphicFramePr>
          <p:cNvPr id="6" name="Tabla 5">
            <a:extLst>
              <a:ext uri="{FF2B5EF4-FFF2-40B4-BE49-F238E27FC236}">
                <a16:creationId xmlns:a16="http://schemas.microsoft.com/office/drawing/2014/main" id="{1C35D27F-CADA-4448-8030-3531109C4299}"/>
              </a:ext>
            </a:extLst>
          </p:cNvPr>
          <p:cNvGraphicFramePr>
            <a:graphicFrameLocks noGrp="1"/>
          </p:cNvGraphicFramePr>
          <p:nvPr>
            <p:extLst>
              <p:ext uri="{D42A27DB-BD31-4B8C-83A1-F6EECF244321}">
                <p14:modId xmlns:p14="http://schemas.microsoft.com/office/powerpoint/2010/main" val="1850778807"/>
              </p:ext>
            </p:extLst>
          </p:nvPr>
        </p:nvGraphicFramePr>
        <p:xfrm>
          <a:off x="7580711" y="2529186"/>
          <a:ext cx="2406652" cy="2416581"/>
        </p:xfrm>
        <a:graphic>
          <a:graphicData uri="http://schemas.openxmlformats.org/drawingml/2006/table">
            <a:tbl>
              <a:tblPr firstRow="1" firstCol="1" bandRow="1">
                <a:tableStyleId>{5C22544A-7EE6-4342-B048-85BDC9FD1C3A}</a:tableStyleId>
              </a:tblPr>
              <a:tblGrid>
                <a:gridCol w="1203326">
                  <a:extLst>
                    <a:ext uri="{9D8B030D-6E8A-4147-A177-3AD203B41FA5}">
                      <a16:colId xmlns:a16="http://schemas.microsoft.com/office/drawing/2014/main" val="592913786"/>
                    </a:ext>
                  </a:extLst>
                </a:gridCol>
                <a:gridCol w="1203326">
                  <a:extLst>
                    <a:ext uri="{9D8B030D-6E8A-4147-A177-3AD203B41FA5}">
                      <a16:colId xmlns:a16="http://schemas.microsoft.com/office/drawing/2014/main" val="2831183496"/>
                    </a:ext>
                  </a:extLst>
                </a:gridCol>
              </a:tblGrid>
              <a:tr h="258353">
                <a:tc gridSpan="2">
                  <a:txBody>
                    <a:bodyPr/>
                    <a:lstStyle/>
                    <a:p>
                      <a:pPr algn="ctr">
                        <a:lnSpc>
                          <a:spcPct val="107000"/>
                        </a:lnSpc>
                        <a:spcAft>
                          <a:spcPts val="0"/>
                        </a:spcAft>
                      </a:pPr>
                      <a:r>
                        <a:rPr lang="es-EC" sz="1100" dirty="0">
                          <a:effectLst/>
                        </a:rPr>
                        <a:t>DIÁMETRO DE LAS NANOESTRUCTURAS DE TiO2 (nm).</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S"/>
                    </a:p>
                  </a:txBody>
                  <a:tcPr/>
                </a:tc>
                <a:extLst>
                  <a:ext uri="{0D108BD9-81ED-4DB2-BD59-A6C34878D82A}">
                    <a16:rowId xmlns:a16="http://schemas.microsoft.com/office/drawing/2014/main" val="1165064010"/>
                  </a:ext>
                </a:extLst>
              </a:tr>
              <a:tr h="258353">
                <a:tc>
                  <a:txBody>
                    <a:bodyPr/>
                    <a:lstStyle/>
                    <a:p>
                      <a:pPr algn="ctr">
                        <a:lnSpc>
                          <a:spcPct val="107000"/>
                        </a:lnSpc>
                        <a:spcAft>
                          <a:spcPts val="0"/>
                        </a:spcAft>
                      </a:pPr>
                      <a:r>
                        <a:rPr lang="es-EC" sz="1100">
                          <a:effectLst/>
                        </a:rPr>
                        <a:t>Media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47.04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53070504"/>
                  </a:ext>
                </a:extLst>
              </a:tr>
              <a:tr h="258353">
                <a:tc>
                  <a:txBody>
                    <a:bodyPr/>
                    <a:lstStyle/>
                    <a:p>
                      <a:pPr algn="ctr">
                        <a:lnSpc>
                          <a:spcPct val="107000"/>
                        </a:lnSpc>
                        <a:spcAft>
                          <a:spcPts val="0"/>
                        </a:spcAft>
                      </a:pPr>
                      <a:r>
                        <a:rPr lang="es-EC" sz="1100">
                          <a:effectLst/>
                        </a:rPr>
                        <a:t>Mediana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47.32</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01962831"/>
                  </a:ext>
                </a:extLst>
              </a:tr>
              <a:tr h="258353">
                <a:tc>
                  <a:txBody>
                    <a:bodyPr/>
                    <a:lstStyle/>
                    <a:p>
                      <a:pPr algn="ctr">
                        <a:lnSpc>
                          <a:spcPct val="107000"/>
                        </a:lnSpc>
                        <a:spcAft>
                          <a:spcPts val="0"/>
                        </a:spcAft>
                      </a:pPr>
                      <a:r>
                        <a:rPr lang="es-EC" sz="1100">
                          <a:effectLst/>
                        </a:rPr>
                        <a:t>Moda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46.28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07879561"/>
                  </a:ext>
                </a:extLst>
              </a:tr>
              <a:tr h="516705">
                <a:tc>
                  <a:txBody>
                    <a:bodyPr/>
                    <a:lstStyle/>
                    <a:p>
                      <a:pPr algn="ctr">
                        <a:lnSpc>
                          <a:spcPct val="107000"/>
                        </a:lnSpc>
                        <a:spcAft>
                          <a:spcPts val="0"/>
                        </a:spcAft>
                      </a:pPr>
                      <a:r>
                        <a:rPr lang="es-EC" sz="1100">
                          <a:effectLst/>
                        </a:rPr>
                        <a:t>Desviación estándar</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5.31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18941278"/>
                  </a:ext>
                </a:extLst>
              </a:tr>
              <a:tr h="258353">
                <a:tc>
                  <a:txBody>
                    <a:bodyPr/>
                    <a:lstStyle/>
                    <a:p>
                      <a:pPr algn="ctr">
                        <a:lnSpc>
                          <a:spcPct val="107000"/>
                        </a:lnSpc>
                        <a:spcAft>
                          <a:spcPts val="0"/>
                        </a:spcAft>
                      </a:pPr>
                      <a:r>
                        <a:rPr lang="es-EC" sz="1100">
                          <a:effectLst/>
                        </a:rPr>
                        <a:t>Mínimo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36.43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82798335"/>
                  </a:ext>
                </a:extLst>
              </a:tr>
              <a:tr h="258353">
                <a:tc>
                  <a:txBody>
                    <a:bodyPr/>
                    <a:lstStyle/>
                    <a:p>
                      <a:pPr algn="ctr">
                        <a:lnSpc>
                          <a:spcPct val="107000"/>
                        </a:lnSpc>
                        <a:spcAft>
                          <a:spcPts val="0"/>
                        </a:spcAft>
                      </a:pPr>
                      <a:r>
                        <a:rPr lang="es-EC" sz="1100">
                          <a:effectLst/>
                        </a:rPr>
                        <a:t>Máximo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58.34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42349534"/>
                  </a:ext>
                </a:extLst>
              </a:tr>
              <a:tr h="258353">
                <a:tc>
                  <a:txBody>
                    <a:bodyPr/>
                    <a:lstStyle/>
                    <a:p>
                      <a:pPr algn="ctr">
                        <a:lnSpc>
                          <a:spcPct val="107000"/>
                        </a:lnSpc>
                        <a:spcAft>
                          <a:spcPts val="0"/>
                        </a:spcAft>
                      </a:pPr>
                      <a:r>
                        <a:rPr lang="es-EC" sz="1100">
                          <a:effectLst/>
                        </a:rPr>
                        <a:t>Cuenta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140.00</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75631752"/>
                  </a:ext>
                </a:extLst>
              </a:tr>
            </a:tbl>
          </a:graphicData>
        </a:graphic>
      </p:graphicFrame>
      <p:sp>
        <p:nvSpPr>
          <p:cNvPr id="9" name="CuadroTexto 8">
            <a:extLst>
              <a:ext uri="{FF2B5EF4-FFF2-40B4-BE49-F238E27FC236}">
                <a16:creationId xmlns:a16="http://schemas.microsoft.com/office/drawing/2014/main" id="{16ADDB70-60B4-4732-9BFD-0F4053CD9AAA}"/>
              </a:ext>
            </a:extLst>
          </p:cNvPr>
          <p:cNvSpPr txBox="1"/>
          <p:nvPr/>
        </p:nvSpPr>
        <p:spPr>
          <a:xfrm>
            <a:off x="950912" y="958335"/>
            <a:ext cx="2634457" cy="369332"/>
          </a:xfrm>
          <a:prstGeom prst="rect">
            <a:avLst/>
          </a:prstGeom>
          <a:noFill/>
        </p:spPr>
        <p:txBody>
          <a:bodyPr wrap="square" rtlCol="0">
            <a:spAutoFit/>
          </a:bodyPr>
          <a:lstStyle/>
          <a:p>
            <a:r>
              <a:rPr lang="es-EC" dirty="0"/>
              <a:t>RÉPLICA 1 </a:t>
            </a:r>
            <a:endParaRPr lang="es-ES" dirty="0"/>
          </a:p>
        </p:txBody>
      </p:sp>
      <p:sp>
        <p:nvSpPr>
          <p:cNvPr id="10" name="CuadroTexto 9">
            <a:extLst>
              <a:ext uri="{FF2B5EF4-FFF2-40B4-BE49-F238E27FC236}">
                <a16:creationId xmlns:a16="http://schemas.microsoft.com/office/drawing/2014/main" id="{2E396EE7-5BC1-439E-A831-49A7275142A1}"/>
              </a:ext>
            </a:extLst>
          </p:cNvPr>
          <p:cNvSpPr txBox="1"/>
          <p:nvPr/>
        </p:nvSpPr>
        <p:spPr>
          <a:xfrm>
            <a:off x="950912" y="4209823"/>
            <a:ext cx="2634457" cy="369332"/>
          </a:xfrm>
          <a:prstGeom prst="rect">
            <a:avLst/>
          </a:prstGeom>
          <a:noFill/>
        </p:spPr>
        <p:txBody>
          <a:bodyPr wrap="square" rtlCol="0">
            <a:spAutoFit/>
          </a:bodyPr>
          <a:lstStyle/>
          <a:p>
            <a:r>
              <a:rPr lang="es-EC" dirty="0"/>
              <a:t>RÉPLICA 2</a:t>
            </a:r>
            <a:endParaRPr lang="es-ES" dirty="0"/>
          </a:p>
        </p:txBody>
      </p:sp>
      <p:sp>
        <p:nvSpPr>
          <p:cNvPr id="11" name="CuadroTexto 10">
            <a:extLst>
              <a:ext uri="{FF2B5EF4-FFF2-40B4-BE49-F238E27FC236}">
                <a16:creationId xmlns:a16="http://schemas.microsoft.com/office/drawing/2014/main" id="{A224BE71-D6E2-4BAC-86C3-462AAAE7E490}"/>
              </a:ext>
            </a:extLst>
          </p:cNvPr>
          <p:cNvSpPr txBox="1"/>
          <p:nvPr/>
        </p:nvSpPr>
        <p:spPr>
          <a:xfrm>
            <a:off x="8118475" y="2014817"/>
            <a:ext cx="2634457" cy="369332"/>
          </a:xfrm>
          <a:prstGeom prst="rect">
            <a:avLst/>
          </a:prstGeom>
          <a:noFill/>
        </p:spPr>
        <p:txBody>
          <a:bodyPr wrap="square" rtlCol="0">
            <a:spAutoFit/>
          </a:bodyPr>
          <a:lstStyle/>
          <a:p>
            <a:r>
              <a:rPr lang="es-EC" dirty="0"/>
              <a:t>PROBETA E</a:t>
            </a:r>
            <a:endParaRPr lang="es-ES" dirty="0"/>
          </a:p>
        </p:txBody>
      </p:sp>
    </p:spTree>
    <p:extLst>
      <p:ext uri="{BB962C8B-B14F-4D97-AF65-F5344CB8AC3E}">
        <p14:creationId xmlns:p14="http://schemas.microsoft.com/office/powerpoint/2010/main" val="2882897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45108E-8E63-4745-AF76-2974C998E3EF}"/>
              </a:ext>
            </a:extLst>
          </p:cNvPr>
          <p:cNvSpPr>
            <a:spLocks noGrp="1"/>
          </p:cNvSpPr>
          <p:nvPr>
            <p:ph type="title"/>
          </p:nvPr>
        </p:nvSpPr>
        <p:spPr/>
        <p:txBody>
          <a:bodyPr>
            <a:normAutofit fontScale="90000"/>
          </a:bodyPr>
          <a:lstStyle/>
          <a:p>
            <a:pPr algn="ctr"/>
            <a:r>
              <a:rPr lang="es-EC" dirty="0"/>
              <a:t>HISTOGRAMA PROBETA E</a:t>
            </a:r>
            <a:endParaRPr lang="es-ES" dirty="0"/>
          </a:p>
        </p:txBody>
      </p:sp>
      <p:graphicFrame>
        <p:nvGraphicFramePr>
          <p:cNvPr id="5" name="Tabla 4">
            <a:extLst>
              <a:ext uri="{FF2B5EF4-FFF2-40B4-BE49-F238E27FC236}">
                <a16:creationId xmlns:a16="http://schemas.microsoft.com/office/drawing/2014/main" id="{AAD52384-C06E-4231-9477-9187D8C1056D}"/>
              </a:ext>
            </a:extLst>
          </p:cNvPr>
          <p:cNvGraphicFramePr>
            <a:graphicFrameLocks noGrp="1"/>
          </p:cNvGraphicFramePr>
          <p:nvPr>
            <p:extLst>
              <p:ext uri="{D42A27DB-BD31-4B8C-83A1-F6EECF244321}">
                <p14:modId xmlns:p14="http://schemas.microsoft.com/office/powerpoint/2010/main" val="1390608875"/>
              </p:ext>
            </p:extLst>
          </p:nvPr>
        </p:nvGraphicFramePr>
        <p:xfrm>
          <a:off x="1011237" y="1948656"/>
          <a:ext cx="4275137" cy="4109248"/>
        </p:xfrm>
        <a:graphic>
          <a:graphicData uri="http://schemas.openxmlformats.org/drawingml/2006/table">
            <a:tbl>
              <a:tblPr firstRow="1" firstCol="1" bandRow="1">
                <a:tableStyleId>{5C22544A-7EE6-4342-B048-85BDC9FD1C3A}</a:tableStyleId>
              </a:tblPr>
              <a:tblGrid>
                <a:gridCol w="1342975">
                  <a:extLst>
                    <a:ext uri="{9D8B030D-6E8A-4147-A177-3AD203B41FA5}">
                      <a16:colId xmlns:a16="http://schemas.microsoft.com/office/drawing/2014/main" val="3957461676"/>
                    </a:ext>
                  </a:extLst>
                </a:gridCol>
                <a:gridCol w="1342975">
                  <a:extLst>
                    <a:ext uri="{9D8B030D-6E8A-4147-A177-3AD203B41FA5}">
                      <a16:colId xmlns:a16="http://schemas.microsoft.com/office/drawing/2014/main" val="3450743149"/>
                    </a:ext>
                  </a:extLst>
                </a:gridCol>
                <a:gridCol w="1589187">
                  <a:extLst>
                    <a:ext uri="{9D8B030D-6E8A-4147-A177-3AD203B41FA5}">
                      <a16:colId xmlns:a16="http://schemas.microsoft.com/office/drawing/2014/main" val="2457027728"/>
                    </a:ext>
                  </a:extLst>
                </a:gridCol>
              </a:tblGrid>
              <a:tr h="316096">
                <a:tc>
                  <a:txBody>
                    <a:bodyPr/>
                    <a:lstStyle/>
                    <a:p>
                      <a:pPr algn="ctr">
                        <a:lnSpc>
                          <a:spcPct val="107000"/>
                        </a:lnSpc>
                        <a:spcAft>
                          <a:spcPts val="0"/>
                        </a:spcAft>
                      </a:pPr>
                      <a:r>
                        <a:rPr lang="es-ES" sz="1100">
                          <a:effectLst/>
                        </a:rPr>
                        <a:t>Clase</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Frecuencia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 acumulado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544544228"/>
                  </a:ext>
                </a:extLst>
              </a:tr>
              <a:tr h="316096">
                <a:tc>
                  <a:txBody>
                    <a:bodyPr/>
                    <a:lstStyle/>
                    <a:p>
                      <a:pPr algn="ctr">
                        <a:lnSpc>
                          <a:spcPct val="107000"/>
                        </a:lnSpc>
                        <a:spcAft>
                          <a:spcPts val="0"/>
                        </a:spcAft>
                      </a:pPr>
                      <a:r>
                        <a:rPr lang="es-ES" sz="1100" dirty="0">
                          <a:effectLst/>
                        </a:rPr>
                        <a:t>35,70</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0,72%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253841157"/>
                  </a:ext>
                </a:extLst>
              </a:tr>
              <a:tr h="316096">
                <a:tc>
                  <a:txBody>
                    <a:bodyPr/>
                    <a:lstStyle/>
                    <a:p>
                      <a:pPr algn="ctr">
                        <a:lnSpc>
                          <a:spcPct val="107000"/>
                        </a:lnSpc>
                        <a:spcAft>
                          <a:spcPts val="0"/>
                        </a:spcAft>
                      </a:pPr>
                      <a:r>
                        <a:rPr lang="es-ES" sz="1100" dirty="0">
                          <a:effectLst/>
                        </a:rPr>
                        <a:t>38,14</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11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8,63%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989818790"/>
                  </a:ext>
                </a:extLst>
              </a:tr>
              <a:tr h="316096">
                <a:tc>
                  <a:txBody>
                    <a:bodyPr/>
                    <a:lstStyle/>
                    <a:p>
                      <a:pPr algn="ctr">
                        <a:lnSpc>
                          <a:spcPct val="107000"/>
                        </a:lnSpc>
                        <a:spcAft>
                          <a:spcPts val="0"/>
                        </a:spcAft>
                      </a:pPr>
                      <a:r>
                        <a:rPr lang="es-ES" sz="1100">
                          <a:effectLst/>
                        </a:rPr>
                        <a:t>40,58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dirty="0">
                          <a:effectLst/>
                        </a:rPr>
                        <a:t>13</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17,99%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184838931"/>
                  </a:ext>
                </a:extLst>
              </a:tr>
              <a:tr h="316096">
                <a:tc>
                  <a:txBody>
                    <a:bodyPr/>
                    <a:lstStyle/>
                    <a:p>
                      <a:pPr algn="ctr">
                        <a:lnSpc>
                          <a:spcPct val="107000"/>
                        </a:lnSpc>
                        <a:spcAft>
                          <a:spcPts val="0"/>
                        </a:spcAft>
                      </a:pPr>
                      <a:r>
                        <a:rPr lang="es-ES" sz="1100">
                          <a:effectLst/>
                        </a:rPr>
                        <a:t>43,03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dirty="0">
                          <a:effectLst/>
                        </a:rPr>
                        <a:t>9</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24,46%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144954074"/>
                  </a:ext>
                </a:extLst>
              </a:tr>
              <a:tr h="316096">
                <a:tc>
                  <a:txBody>
                    <a:bodyPr/>
                    <a:lstStyle/>
                    <a:p>
                      <a:pPr algn="ctr">
                        <a:lnSpc>
                          <a:spcPct val="107000"/>
                        </a:lnSpc>
                        <a:spcAft>
                          <a:spcPts val="0"/>
                        </a:spcAft>
                      </a:pPr>
                      <a:r>
                        <a:rPr lang="es-ES" sz="1100">
                          <a:effectLst/>
                        </a:rPr>
                        <a:t>45,47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dirty="0">
                          <a:effectLst/>
                        </a:rPr>
                        <a:t>13</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dirty="0">
                          <a:effectLst/>
                        </a:rPr>
                        <a:t>33,81%</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743712760"/>
                  </a:ext>
                </a:extLst>
              </a:tr>
              <a:tr h="316096">
                <a:tc>
                  <a:txBody>
                    <a:bodyPr/>
                    <a:lstStyle/>
                    <a:p>
                      <a:pPr algn="ctr">
                        <a:lnSpc>
                          <a:spcPct val="107000"/>
                        </a:lnSpc>
                        <a:spcAft>
                          <a:spcPts val="0"/>
                        </a:spcAft>
                      </a:pPr>
                      <a:r>
                        <a:rPr lang="es-ES" sz="1100">
                          <a:effectLst/>
                        </a:rPr>
                        <a:t>47,91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26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dirty="0">
                          <a:effectLst/>
                        </a:rPr>
                        <a:t>52,52%</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213767601"/>
                  </a:ext>
                </a:extLst>
              </a:tr>
              <a:tr h="316096">
                <a:tc>
                  <a:txBody>
                    <a:bodyPr/>
                    <a:lstStyle/>
                    <a:p>
                      <a:pPr algn="ctr">
                        <a:lnSpc>
                          <a:spcPct val="107000"/>
                        </a:lnSpc>
                        <a:spcAft>
                          <a:spcPts val="0"/>
                        </a:spcAft>
                      </a:pPr>
                      <a:r>
                        <a:rPr lang="es-ES" sz="1100">
                          <a:effectLst/>
                        </a:rPr>
                        <a:t>50,36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28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dirty="0">
                          <a:effectLst/>
                        </a:rPr>
                        <a:t>72,66%</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289645716"/>
                  </a:ext>
                </a:extLst>
              </a:tr>
              <a:tr h="316096">
                <a:tc>
                  <a:txBody>
                    <a:bodyPr/>
                    <a:lstStyle/>
                    <a:p>
                      <a:pPr algn="ctr">
                        <a:lnSpc>
                          <a:spcPct val="107000"/>
                        </a:lnSpc>
                        <a:spcAft>
                          <a:spcPts val="0"/>
                        </a:spcAft>
                      </a:pPr>
                      <a:r>
                        <a:rPr lang="es-ES" sz="1100">
                          <a:effectLst/>
                        </a:rPr>
                        <a:t>52,80</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21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dirty="0">
                          <a:effectLst/>
                        </a:rPr>
                        <a:t>87,77%</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241478666"/>
                  </a:ext>
                </a:extLst>
              </a:tr>
              <a:tr h="316096">
                <a:tc>
                  <a:txBody>
                    <a:bodyPr/>
                    <a:lstStyle/>
                    <a:p>
                      <a:pPr algn="ctr">
                        <a:lnSpc>
                          <a:spcPct val="107000"/>
                        </a:lnSpc>
                        <a:spcAft>
                          <a:spcPts val="0"/>
                        </a:spcAft>
                      </a:pPr>
                      <a:r>
                        <a:rPr lang="es-ES" sz="1100">
                          <a:effectLst/>
                        </a:rPr>
                        <a:t>55,24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dirty="0">
                          <a:effectLst/>
                        </a:rPr>
                        <a:t>92,81%</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820084318"/>
                  </a:ext>
                </a:extLst>
              </a:tr>
              <a:tr h="316096">
                <a:tc>
                  <a:txBody>
                    <a:bodyPr/>
                    <a:lstStyle/>
                    <a:p>
                      <a:pPr algn="ctr">
                        <a:lnSpc>
                          <a:spcPct val="107000"/>
                        </a:lnSpc>
                        <a:spcAft>
                          <a:spcPts val="0"/>
                        </a:spcAft>
                      </a:pPr>
                      <a:r>
                        <a:rPr lang="es-ES" sz="1100">
                          <a:effectLst/>
                        </a:rPr>
                        <a:t>57,69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dirty="0">
                          <a:effectLst/>
                        </a:rPr>
                        <a:t>98,56%</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80309414"/>
                  </a:ext>
                </a:extLst>
              </a:tr>
              <a:tr h="316096">
                <a:tc>
                  <a:txBody>
                    <a:bodyPr/>
                    <a:lstStyle/>
                    <a:p>
                      <a:pPr algn="ctr">
                        <a:lnSpc>
                          <a:spcPct val="107000"/>
                        </a:lnSpc>
                        <a:spcAft>
                          <a:spcPts val="0"/>
                        </a:spcAft>
                      </a:pPr>
                      <a:r>
                        <a:rPr lang="es-ES" sz="1100">
                          <a:effectLst/>
                        </a:rPr>
                        <a:t>60,13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dirty="0">
                          <a:effectLst/>
                        </a:rPr>
                        <a:t>99,28%</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470541509"/>
                  </a:ext>
                </a:extLst>
              </a:tr>
              <a:tr h="316096">
                <a:tc>
                  <a:txBody>
                    <a:bodyPr/>
                    <a:lstStyle/>
                    <a:p>
                      <a:pPr algn="ctr">
                        <a:lnSpc>
                          <a:spcPct val="107000"/>
                        </a:lnSpc>
                        <a:spcAft>
                          <a:spcPts val="0"/>
                        </a:spcAft>
                      </a:pPr>
                      <a:r>
                        <a:rPr lang="es-ES" sz="1100">
                          <a:effectLst/>
                        </a:rPr>
                        <a:t>y mayor...</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dirty="0">
                          <a:effectLst/>
                        </a:rPr>
                        <a:t>100,00%</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195750803"/>
                  </a:ext>
                </a:extLst>
              </a:tr>
            </a:tbl>
          </a:graphicData>
        </a:graphic>
      </p:graphicFrame>
      <p:graphicFrame>
        <p:nvGraphicFramePr>
          <p:cNvPr id="6" name="Gráfico 5">
            <a:extLst>
              <a:ext uri="{FF2B5EF4-FFF2-40B4-BE49-F238E27FC236}">
                <a16:creationId xmlns:a16="http://schemas.microsoft.com/office/drawing/2014/main" id="{58CE374D-12CC-48FA-BAAB-D0F102E68D14}"/>
              </a:ext>
            </a:extLst>
          </p:cNvPr>
          <p:cNvGraphicFramePr/>
          <p:nvPr>
            <p:extLst>
              <p:ext uri="{D42A27DB-BD31-4B8C-83A1-F6EECF244321}">
                <p14:modId xmlns:p14="http://schemas.microsoft.com/office/powerpoint/2010/main" val="3061736048"/>
              </p:ext>
            </p:extLst>
          </p:nvPr>
        </p:nvGraphicFramePr>
        <p:xfrm>
          <a:off x="6267450" y="1948656"/>
          <a:ext cx="5233988" cy="33662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9388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FD78CF-C955-4DBA-BD95-C3725DE0FA29}"/>
              </a:ext>
            </a:extLst>
          </p:cNvPr>
          <p:cNvSpPr>
            <a:spLocks noGrp="1"/>
          </p:cNvSpPr>
          <p:nvPr>
            <p:ph type="title"/>
          </p:nvPr>
        </p:nvSpPr>
        <p:spPr>
          <a:xfrm>
            <a:off x="809625" y="563845"/>
            <a:ext cx="10210800" cy="682343"/>
          </a:xfrm>
        </p:spPr>
        <p:txBody>
          <a:bodyPr>
            <a:normAutofit fontScale="90000"/>
          </a:bodyPr>
          <a:lstStyle/>
          <a:p>
            <a:r>
              <a:rPr lang="es-EC" b="1" dirty="0"/>
              <a:t>Caracterización superficial (Microscopio de fuerza atómica (AFM).</a:t>
            </a:r>
            <a:endParaRPr lang="es-ES" dirty="0"/>
          </a:p>
        </p:txBody>
      </p:sp>
      <p:pic>
        <p:nvPicPr>
          <p:cNvPr id="4" name="Marcador de contenido 3">
            <a:extLst>
              <a:ext uri="{FF2B5EF4-FFF2-40B4-BE49-F238E27FC236}">
                <a16:creationId xmlns:a16="http://schemas.microsoft.com/office/drawing/2014/main" id="{EB9374CD-C686-4D11-B399-E682AEF6D48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8006" y="1582737"/>
            <a:ext cx="6460008" cy="4303713"/>
          </a:xfrm>
          <a:prstGeom prst="rect">
            <a:avLst/>
          </a:prstGeom>
          <a:noFill/>
          <a:ln>
            <a:noFill/>
          </a:ln>
        </p:spPr>
      </p:pic>
      <p:sp>
        <p:nvSpPr>
          <p:cNvPr id="5" name="Rectángulo 4">
            <a:extLst>
              <a:ext uri="{FF2B5EF4-FFF2-40B4-BE49-F238E27FC236}">
                <a16:creationId xmlns:a16="http://schemas.microsoft.com/office/drawing/2014/main" id="{AD0F1BD3-0BB4-48EA-9C80-B4C312DF0F89}"/>
              </a:ext>
            </a:extLst>
          </p:cNvPr>
          <p:cNvSpPr/>
          <p:nvPr/>
        </p:nvSpPr>
        <p:spPr>
          <a:xfrm>
            <a:off x="7529512" y="1692211"/>
            <a:ext cx="4662488" cy="1493935"/>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Arial" panose="020B0604020202020204" pitchFamily="34" charset="0"/>
                <a:cs typeface="Times New Roman" panose="02020603050405020304" pitchFamily="18" charset="0"/>
              </a:rPr>
              <a:t>Profundidad promedio es de 148.22 nm,</a:t>
            </a: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Arial" panose="020B0604020202020204" pitchFamily="34" charset="0"/>
                <a:cs typeface="Times New Roman" panose="02020603050405020304" pitchFamily="18" charset="0"/>
              </a:rPr>
              <a:t> Altura de las rugosidades es de 1023,275 nm</a:t>
            </a: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Arial" panose="020B0604020202020204" pitchFamily="34" charset="0"/>
                <a:cs typeface="Times New Roman" panose="02020603050405020304" pitchFamily="18" charset="0"/>
              </a:rPr>
              <a:t> Rugosidad es de 83,135 nm.</a:t>
            </a:r>
            <a:endParaRPr lang="es-ES" dirty="0">
              <a:latin typeface="Arial" panose="020B0604020202020204" pitchFamily="34" charset="0"/>
              <a:ea typeface="Arial" panose="020B060402020202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E80C44A4-864F-4F2C-8EF7-97ED4635197A}"/>
              </a:ext>
            </a:extLst>
          </p:cNvPr>
          <p:cNvSpPr/>
          <p:nvPr/>
        </p:nvSpPr>
        <p:spPr>
          <a:xfrm>
            <a:off x="809625" y="5970989"/>
            <a:ext cx="6096000" cy="430887"/>
          </a:xfrm>
          <a:prstGeom prst="rect">
            <a:avLst/>
          </a:prstGeom>
        </p:spPr>
        <p:txBody>
          <a:bodyPr>
            <a:spAutoFit/>
          </a:bodyPr>
          <a:lstStyle/>
          <a:p>
            <a:r>
              <a:rPr lang="es-EC" sz="1100" dirty="0">
                <a:latin typeface="Times New Roman" panose="02020603050405020304" pitchFamily="18" charset="0"/>
                <a:ea typeface="Arial" panose="020B0604020202020204" pitchFamily="34" charset="0"/>
              </a:rPr>
              <a:t> Figura 30.-  Topografía de la superficie frontal de la muestra E mediante AFM a 15V-1M H</a:t>
            </a:r>
            <a:r>
              <a:rPr lang="es-EC" sz="1100" baseline="-25000" dirty="0">
                <a:latin typeface="Times New Roman" panose="02020603050405020304" pitchFamily="18" charset="0"/>
                <a:ea typeface="Arial" panose="020B0604020202020204" pitchFamily="34" charset="0"/>
              </a:rPr>
              <a:t>3</a:t>
            </a:r>
            <a:r>
              <a:rPr lang="es-EC" sz="1100" dirty="0">
                <a:latin typeface="Times New Roman" panose="02020603050405020304" pitchFamily="18" charset="0"/>
                <a:ea typeface="Arial" panose="020B0604020202020204" pitchFamily="34" charset="0"/>
              </a:rPr>
              <a:t>P0</a:t>
            </a:r>
            <a:r>
              <a:rPr lang="es-EC" sz="1100" baseline="-25000" dirty="0">
                <a:latin typeface="Times New Roman" panose="02020603050405020304" pitchFamily="18" charset="0"/>
                <a:ea typeface="Arial" panose="020B0604020202020204" pitchFamily="34" charset="0"/>
              </a:rPr>
              <a:t>4</a:t>
            </a:r>
            <a:r>
              <a:rPr lang="es-EC" sz="1100" dirty="0">
                <a:latin typeface="Times New Roman" panose="02020603050405020304" pitchFamily="18" charset="0"/>
                <a:ea typeface="Arial" panose="020B0604020202020204" pitchFamily="34" charset="0"/>
              </a:rPr>
              <a:t>+0.5%wt HF – 60 min.</a:t>
            </a:r>
            <a:endParaRPr lang="es-ES" sz="1100" dirty="0"/>
          </a:p>
        </p:txBody>
      </p:sp>
    </p:spTree>
    <p:extLst>
      <p:ext uri="{BB962C8B-B14F-4D97-AF65-F5344CB8AC3E}">
        <p14:creationId xmlns:p14="http://schemas.microsoft.com/office/powerpoint/2010/main" val="3643762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38150" y="1058862"/>
            <a:ext cx="3105150" cy="585788"/>
          </a:xfrm>
        </p:spPr>
        <p:txBody>
          <a:bodyPr>
            <a:normAutofit fontScale="90000"/>
          </a:bodyPr>
          <a:lstStyle/>
          <a:p>
            <a:pPr marL="457200" indent="-457200">
              <a:buFont typeface="Wingdings" panose="05000000000000000000" pitchFamily="2" charset="2"/>
              <a:buChar char="v"/>
            </a:pPr>
            <a:r>
              <a:rPr lang="es-EC" sz="3200" b="1" dirty="0"/>
              <a:t>Objetivo General</a:t>
            </a:r>
          </a:p>
        </p:txBody>
      </p:sp>
      <p:sp>
        <p:nvSpPr>
          <p:cNvPr id="3" name="Subtítulo 2"/>
          <p:cNvSpPr>
            <a:spLocks noGrp="1"/>
          </p:cNvSpPr>
          <p:nvPr>
            <p:ph type="subTitle" idx="1"/>
          </p:nvPr>
        </p:nvSpPr>
        <p:spPr>
          <a:xfrm>
            <a:off x="1028699" y="1693863"/>
            <a:ext cx="10372725" cy="1087437"/>
          </a:xfrm>
        </p:spPr>
        <p:txBody>
          <a:bodyPr/>
          <a:lstStyle/>
          <a:p>
            <a:pPr algn="just"/>
            <a:r>
              <a:rPr lang="es-ES" dirty="0"/>
              <a:t>Desarrollar y caracterizar nanoestructuras de TiO</a:t>
            </a:r>
            <a:r>
              <a:rPr lang="es-ES" sz="1800" dirty="0"/>
              <a:t>2</a:t>
            </a:r>
            <a:r>
              <a:rPr lang="es-ES" dirty="0"/>
              <a:t> sobre la aleación </a:t>
            </a:r>
            <a:r>
              <a:rPr lang="es-EC" dirty="0"/>
              <a:t>Ti</a:t>
            </a:r>
            <a:r>
              <a:rPr lang="es-EC" baseline="-25000" dirty="0"/>
              <a:t>6</a:t>
            </a:r>
            <a:r>
              <a:rPr lang="es-EC" dirty="0"/>
              <a:t>Al</a:t>
            </a:r>
            <a:r>
              <a:rPr lang="es-EC" baseline="-25000" dirty="0"/>
              <a:t>4</a:t>
            </a:r>
            <a:r>
              <a:rPr lang="es-EC" dirty="0"/>
              <a:t>V</a:t>
            </a:r>
            <a:r>
              <a:rPr lang="es-EC" baseline="-25000" dirty="0"/>
              <a:t>1.</a:t>
            </a:r>
          </a:p>
          <a:p>
            <a:pPr algn="just"/>
            <a:r>
              <a:rPr lang="es-ES" dirty="0"/>
              <a:t> mediante el proceso de anodizado.</a:t>
            </a:r>
            <a:endParaRPr lang="es-EC" dirty="0"/>
          </a:p>
        </p:txBody>
      </p:sp>
      <p:sp>
        <p:nvSpPr>
          <p:cNvPr id="4" name="Título 1"/>
          <p:cNvSpPr txBox="1">
            <a:spLocks/>
          </p:cNvSpPr>
          <p:nvPr/>
        </p:nvSpPr>
        <p:spPr>
          <a:xfrm>
            <a:off x="3905638" y="419100"/>
            <a:ext cx="4333096" cy="639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4000" b="1" dirty="0"/>
              <a:t>OBJETIVOS</a:t>
            </a:r>
          </a:p>
        </p:txBody>
      </p:sp>
      <p:sp>
        <p:nvSpPr>
          <p:cNvPr id="5" name="Título 1"/>
          <p:cNvSpPr txBox="1">
            <a:spLocks/>
          </p:cNvSpPr>
          <p:nvPr/>
        </p:nvSpPr>
        <p:spPr>
          <a:xfrm>
            <a:off x="438149" y="2781300"/>
            <a:ext cx="3724275" cy="585788"/>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buFont typeface="Wingdings" panose="05000000000000000000" pitchFamily="2" charset="2"/>
              <a:buChar char="v"/>
            </a:pPr>
            <a:r>
              <a:rPr lang="es-EC" sz="3200" b="1" dirty="0"/>
              <a:t>Objetivos Específicos</a:t>
            </a:r>
          </a:p>
        </p:txBody>
      </p:sp>
      <p:sp>
        <p:nvSpPr>
          <p:cNvPr id="6" name="Subtítulo 2"/>
          <p:cNvSpPr txBox="1">
            <a:spLocks/>
          </p:cNvSpPr>
          <p:nvPr/>
        </p:nvSpPr>
        <p:spPr>
          <a:xfrm>
            <a:off x="1028698" y="3484563"/>
            <a:ext cx="10372725" cy="31829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Arial" panose="020B0604020202020204" pitchFamily="34" charset="0"/>
              <a:buChar char="•"/>
            </a:pPr>
            <a:r>
              <a:rPr lang="es-EC" dirty="0"/>
              <a:t>Establecer los parámetros de voltaje, tiempo y composición del baño para el desarrollo de nanoestructuras de TiO</a:t>
            </a:r>
            <a:r>
              <a:rPr lang="es-EC" baseline="-25000" dirty="0"/>
              <a:t>2 </a:t>
            </a:r>
            <a:r>
              <a:rPr lang="es-EC" dirty="0"/>
              <a:t>sobre la aleación Ti</a:t>
            </a:r>
            <a:r>
              <a:rPr lang="es-EC" baseline="-25000" dirty="0"/>
              <a:t>6</a:t>
            </a:r>
            <a:r>
              <a:rPr lang="es-EC" dirty="0"/>
              <a:t>Al</a:t>
            </a:r>
            <a:r>
              <a:rPr lang="es-EC" baseline="-25000" dirty="0"/>
              <a:t>4</a:t>
            </a:r>
            <a:r>
              <a:rPr lang="es-EC" dirty="0"/>
              <a:t>V</a:t>
            </a:r>
            <a:r>
              <a:rPr lang="es-EC" baseline="-25000" dirty="0"/>
              <a:t>1.</a:t>
            </a:r>
          </a:p>
          <a:p>
            <a:pPr marL="342900" indent="-342900" algn="just">
              <a:buFont typeface="Arial" panose="020B0604020202020204" pitchFamily="34" charset="0"/>
              <a:buChar char="•"/>
            </a:pPr>
            <a:r>
              <a:rPr lang="es-EC" dirty="0"/>
              <a:t>Determinar las características morfológicas de las nanoestructuras obtenidas mediante el MED y MFA.</a:t>
            </a:r>
          </a:p>
          <a:p>
            <a:pPr marL="342900" indent="-342900" algn="just">
              <a:buFont typeface="Arial" panose="020B0604020202020204" pitchFamily="34" charset="0"/>
              <a:buChar char="•"/>
            </a:pPr>
            <a:r>
              <a:rPr lang="es-EC" dirty="0"/>
              <a:t>Caracterizar las propiedades de las nanoestructuras a la corrosión.</a:t>
            </a:r>
          </a:p>
          <a:p>
            <a:pPr marL="342900" indent="-342900" algn="just">
              <a:buFont typeface="Arial" panose="020B0604020202020204" pitchFamily="34" charset="0"/>
              <a:buChar char="•"/>
            </a:pPr>
            <a:r>
              <a:rPr lang="es-EC" dirty="0"/>
              <a:t>Establecer diferencias entre las propiedades del material nanoestructurado y el material no tratado.</a:t>
            </a:r>
            <a:endParaRPr lang="es-ES" dirty="0"/>
          </a:p>
          <a:p>
            <a:pPr marL="342900" indent="-342900" algn="just">
              <a:buFont typeface="Arial" panose="020B0604020202020204" pitchFamily="34" charset="0"/>
              <a:buChar char="•"/>
            </a:pPr>
            <a:endParaRPr lang="es-ES" dirty="0"/>
          </a:p>
          <a:p>
            <a:pPr marL="342900" indent="-342900" algn="just">
              <a:buFont typeface="Arial" panose="020B0604020202020204" pitchFamily="34" charset="0"/>
              <a:buChar char="•"/>
            </a:pPr>
            <a:endParaRPr lang="es-EC" dirty="0"/>
          </a:p>
        </p:txBody>
      </p:sp>
    </p:spTree>
    <p:extLst>
      <p:ext uri="{BB962C8B-B14F-4D97-AF65-F5344CB8AC3E}">
        <p14:creationId xmlns:p14="http://schemas.microsoft.com/office/powerpoint/2010/main" val="2438423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DC6C12-DBC0-4379-A444-9BCEE8F91094}"/>
              </a:ext>
            </a:extLst>
          </p:cNvPr>
          <p:cNvSpPr>
            <a:spLocks noGrp="1"/>
          </p:cNvSpPr>
          <p:nvPr>
            <p:ph type="title"/>
          </p:nvPr>
        </p:nvSpPr>
        <p:spPr>
          <a:xfrm>
            <a:off x="990600" y="523875"/>
            <a:ext cx="10210800" cy="682343"/>
          </a:xfrm>
        </p:spPr>
        <p:txBody>
          <a:bodyPr>
            <a:normAutofit fontScale="90000"/>
          </a:bodyPr>
          <a:lstStyle/>
          <a:p>
            <a:r>
              <a:rPr lang="es-EC" b="1" dirty="0"/>
              <a:t>Caracterización de nanoestructuras de TiO</a:t>
            </a:r>
            <a:r>
              <a:rPr lang="es-EC" b="1" baseline="-25000" dirty="0"/>
              <a:t>2</a:t>
            </a:r>
            <a:r>
              <a:rPr lang="es-EC" b="1" dirty="0"/>
              <a:t> a 15 V-1M H</a:t>
            </a:r>
            <a:r>
              <a:rPr lang="es-EC" b="1" baseline="-25000" dirty="0"/>
              <a:t>3</a:t>
            </a:r>
            <a:r>
              <a:rPr lang="es-EC" b="1" dirty="0"/>
              <a:t>P0</a:t>
            </a:r>
            <a:r>
              <a:rPr lang="es-EC" b="1" baseline="-25000" dirty="0"/>
              <a:t>4</a:t>
            </a:r>
            <a:r>
              <a:rPr lang="es-EC" b="1" dirty="0"/>
              <a:t>+0.5%wt HF – 30min.</a:t>
            </a:r>
            <a:endParaRPr lang="es-ES" dirty="0"/>
          </a:p>
        </p:txBody>
      </p:sp>
      <p:pic>
        <p:nvPicPr>
          <p:cNvPr id="5" name="Marcador de contenido 4">
            <a:extLst>
              <a:ext uri="{FF2B5EF4-FFF2-40B4-BE49-F238E27FC236}">
                <a16:creationId xmlns:a16="http://schemas.microsoft.com/office/drawing/2014/main" id="{EFDF90D9-DB97-4E95-A249-D45AB12CFF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96935" y="1767681"/>
            <a:ext cx="3894903" cy="4351338"/>
          </a:xfrm>
        </p:spPr>
      </p:pic>
      <p:sp>
        <p:nvSpPr>
          <p:cNvPr id="8" name="Rectángulo 7">
            <a:extLst>
              <a:ext uri="{FF2B5EF4-FFF2-40B4-BE49-F238E27FC236}">
                <a16:creationId xmlns:a16="http://schemas.microsoft.com/office/drawing/2014/main" id="{DE76BA5A-F4ED-47C5-AFB0-FB20E5420FDE}"/>
              </a:ext>
            </a:extLst>
          </p:cNvPr>
          <p:cNvSpPr/>
          <p:nvPr/>
        </p:nvSpPr>
        <p:spPr>
          <a:xfrm>
            <a:off x="42453" y="6203320"/>
            <a:ext cx="5829710" cy="261610"/>
          </a:xfrm>
          <a:prstGeom prst="rect">
            <a:avLst/>
          </a:prstGeom>
        </p:spPr>
        <p:txBody>
          <a:bodyPr wrap="square">
            <a:spAutoFit/>
          </a:bodyPr>
          <a:lstStyle/>
          <a:p>
            <a:pPr algn="ctr">
              <a:spcAft>
                <a:spcPts val="1000"/>
              </a:spcAft>
            </a:pPr>
            <a:r>
              <a:rPr lang="es-EC" sz="1100" b="1" dirty="0">
                <a:latin typeface="Times New Roman" panose="02020603050405020304" pitchFamily="18" charset="0"/>
                <a:ea typeface="Arial" panose="020B0604020202020204" pitchFamily="34" charset="0"/>
                <a:cs typeface="Times New Roman" panose="02020603050405020304" pitchFamily="18" charset="0"/>
              </a:rPr>
              <a:t>.</a:t>
            </a:r>
            <a:endParaRPr lang="es-ES" sz="1100" b="1" dirty="0">
              <a:latin typeface="Arial" panose="020B0604020202020204" pitchFamily="34" charset="0"/>
              <a:ea typeface="Arial" panose="020B060402020202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639163E0-F4ED-473A-9B80-1C8D35CE73E8}"/>
              </a:ext>
            </a:extLst>
          </p:cNvPr>
          <p:cNvSpPr/>
          <p:nvPr/>
        </p:nvSpPr>
        <p:spPr>
          <a:xfrm>
            <a:off x="5766978" y="6201102"/>
            <a:ext cx="5829710" cy="430887"/>
          </a:xfrm>
          <a:prstGeom prst="rect">
            <a:avLst/>
          </a:prstGeom>
        </p:spPr>
        <p:txBody>
          <a:bodyPr wrap="square">
            <a:spAutoFit/>
          </a:bodyPr>
          <a:lstStyle/>
          <a:p>
            <a:pPr algn="ctr">
              <a:spcAft>
                <a:spcPts val="1000"/>
              </a:spcAft>
            </a:pPr>
            <a:r>
              <a:rPr lang="es-EC" sz="1100" b="1" dirty="0">
                <a:latin typeface="Times New Roman" panose="02020603050405020304" pitchFamily="18" charset="0"/>
                <a:ea typeface="Arial" panose="020B0604020202020204" pitchFamily="34" charset="0"/>
                <a:cs typeface="Times New Roman" panose="02020603050405020304" pitchFamily="18" charset="0"/>
              </a:rPr>
              <a:t>Figura 32. Micrografía SEM muestra F (Frontal) a 15V-1M H</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sz="1100" b="1" dirty="0">
                <a:latin typeface="Times New Roman" panose="02020603050405020304" pitchFamily="18" charset="0"/>
                <a:ea typeface="Arial" panose="020B0604020202020204" pitchFamily="34" charset="0"/>
                <a:cs typeface="Times New Roman" panose="02020603050405020304" pitchFamily="18" charset="0"/>
              </a:rPr>
              <a:t>P0</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4</a:t>
            </a:r>
            <a:r>
              <a:rPr lang="es-EC" sz="1100" b="1" dirty="0">
                <a:latin typeface="Times New Roman" panose="02020603050405020304" pitchFamily="18" charset="0"/>
                <a:ea typeface="Arial" panose="020B0604020202020204" pitchFamily="34" charset="0"/>
                <a:cs typeface="Times New Roman" panose="02020603050405020304" pitchFamily="18" charset="0"/>
              </a:rPr>
              <a:t>+0.5%wt HF – 30 min. 100000X .</a:t>
            </a:r>
            <a:endParaRPr lang="es-ES" sz="1100" b="1" dirty="0">
              <a:latin typeface="Arial" panose="020B0604020202020204" pitchFamily="34" charset="0"/>
              <a:ea typeface="Arial" panose="020B0604020202020204" pitchFamily="34" charset="0"/>
              <a:cs typeface="Times New Roman" panose="02020603050405020304" pitchFamily="18" charset="0"/>
            </a:endParaRPr>
          </a:p>
        </p:txBody>
      </p:sp>
      <p:pic>
        <p:nvPicPr>
          <p:cNvPr id="12" name="Imagen 11">
            <a:extLst>
              <a:ext uri="{FF2B5EF4-FFF2-40B4-BE49-F238E27FC236}">
                <a16:creationId xmlns:a16="http://schemas.microsoft.com/office/drawing/2014/main" id="{46AE08EA-DB6C-49DD-927A-4A1F0524F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305" y="1549742"/>
            <a:ext cx="4282524" cy="4784383"/>
          </a:xfrm>
          <a:prstGeom prst="rect">
            <a:avLst/>
          </a:prstGeom>
        </p:spPr>
      </p:pic>
      <p:sp>
        <p:nvSpPr>
          <p:cNvPr id="13" name="Rectángulo 12">
            <a:extLst>
              <a:ext uri="{FF2B5EF4-FFF2-40B4-BE49-F238E27FC236}">
                <a16:creationId xmlns:a16="http://schemas.microsoft.com/office/drawing/2014/main" id="{7662D519-7767-43C1-A102-58F8C7F6DEDE}"/>
              </a:ext>
            </a:extLst>
          </p:cNvPr>
          <p:cNvSpPr/>
          <p:nvPr/>
        </p:nvSpPr>
        <p:spPr>
          <a:xfrm>
            <a:off x="176213" y="6426376"/>
            <a:ext cx="5705475" cy="430887"/>
          </a:xfrm>
          <a:prstGeom prst="rect">
            <a:avLst/>
          </a:prstGeom>
        </p:spPr>
        <p:txBody>
          <a:bodyPr wrap="square">
            <a:spAutoFit/>
          </a:bodyPr>
          <a:lstStyle/>
          <a:p>
            <a:pPr algn="ctr">
              <a:spcAft>
                <a:spcPts val="1000"/>
              </a:spcAft>
            </a:pPr>
            <a:r>
              <a:rPr lang="es-EC" sz="1100" b="1" dirty="0">
                <a:latin typeface="Times New Roman" panose="02020603050405020304" pitchFamily="18" charset="0"/>
                <a:ea typeface="Arial" panose="020B0604020202020204" pitchFamily="34" charset="0"/>
                <a:cs typeface="Times New Roman" panose="02020603050405020304" pitchFamily="18" charset="0"/>
              </a:rPr>
              <a:t>Figura 31. Micrografía SEM muestra F (Lateral) a 15V-1M H</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sz="1100" b="1" dirty="0">
                <a:latin typeface="Times New Roman" panose="02020603050405020304" pitchFamily="18" charset="0"/>
                <a:ea typeface="Arial" panose="020B0604020202020204" pitchFamily="34" charset="0"/>
                <a:cs typeface="Times New Roman" panose="02020603050405020304" pitchFamily="18" charset="0"/>
              </a:rPr>
              <a:t>P0</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4</a:t>
            </a:r>
            <a:r>
              <a:rPr lang="es-EC" sz="1100" b="1" dirty="0">
                <a:latin typeface="Times New Roman" panose="02020603050405020304" pitchFamily="18" charset="0"/>
                <a:ea typeface="Arial" panose="020B0604020202020204" pitchFamily="34" charset="0"/>
                <a:cs typeface="Times New Roman" panose="02020603050405020304" pitchFamily="18" charset="0"/>
              </a:rPr>
              <a:t>+0.5%wt HF – 30 min. 100000X .</a:t>
            </a:r>
            <a:endParaRPr lang="es-ES" sz="1100" b="1"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870517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7E20C804-DD95-4707-A611-26F5309A099C}"/>
              </a:ext>
            </a:extLst>
          </p:cNvPr>
          <p:cNvGraphicFramePr>
            <a:graphicFrameLocks noGrp="1"/>
          </p:cNvGraphicFramePr>
          <p:nvPr>
            <p:ph idx="1"/>
            <p:extLst>
              <p:ext uri="{D42A27DB-BD31-4B8C-83A1-F6EECF244321}">
                <p14:modId xmlns:p14="http://schemas.microsoft.com/office/powerpoint/2010/main" val="4066174088"/>
              </p:ext>
            </p:extLst>
          </p:nvPr>
        </p:nvGraphicFramePr>
        <p:xfrm>
          <a:off x="2333227" y="1059153"/>
          <a:ext cx="2833688" cy="2452662"/>
        </p:xfrm>
        <a:graphic>
          <a:graphicData uri="http://schemas.openxmlformats.org/drawingml/2006/table">
            <a:tbl>
              <a:tblPr firstRow="1" firstCol="1" bandRow="1">
                <a:tableStyleId>{5C22544A-7EE6-4342-B048-85BDC9FD1C3A}</a:tableStyleId>
              </a:tblPr>
              <a:tblGrid>
                <a:gridCol w="1416844">
                  <a:extLst>
                    <a:ext uri="{9D8B030D-6E8A-4147-A177-3AD203B41FA5}">
                      <a16:colId xmlns:a16="http://schemas.microsoft.com/office/drawing/2014/main" val="2348578659"/>
                    </a:ext>
                  </a:extLst>
                </a:gridCol>
                <a:gridCol w="1416844">
                  <a:extLst>
                    <a:ext uri="{9D8B030D-6E8A-4147-A177-3AD203B41FA5}">
                      <a16:colId xmlns:a16="http://schemas.microsoft.com/office/drawing/2014/main" val="2138425959"/>
                    </a:ext>
                  </a:extLst>
                </a:gridCol>
              </a:tblGrid>
              <a:tr h="244883">
                <a:tc gridSpan="2">
                  <a:txBody>
                    <a:bodyPr/>
                    <a:lstStyle/>
                    <a:p>
                      <a:pPr algn="ctr">
                        <a:lnSpc>
                          <a:spcPct val="107000"/>
                        </a:lnSpc>
                        <a:spcAft>
                          <a:spcPts val="0"/>
                        </a:spcAft>
                      </a:pPr>
                      <a:r>
                        <a:rPr lang="es-EC" sz="1100" dirty="0">
                          <a:effectLst/>
                        </a:rPr>
                        <a:t>DIÁMETRO DE LAS NANOESTRUCTURAS DE TiO2 (nm).</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hMerge="1">
                  <a:txBody>
                    <a:bodyPr/>
                    <a:lstStyle/>
                    <a:p>
                      <a:endParaRPr lang="es-ES"/>
                    </a:p>
                  </a:txBody>
                  <a:tcPr/>
                </a:tc>
                <a:extLst>
                  <a:ext uri="{0D108BD9-81ED-4DB2-BD59-A6C34878D82A}">
                    <a16:rowId xmlns:a16="http://schemas.microsoft.com/office/drawing/2014/main" val="56760986"/>
                  </a:ext>
                </a:extLst>
              </a:tr>
              <a:tr h="262863">
                <a:tc>
                  <a:txBody>
                    <a:bodyPr/>
                    <a:lstStyle/>
                    <a:p>
                      <a:pPr algn="ctr">
                        <a:lnSpc>
                          <a:spcPct val="107000"/>
                        </a:lnSpc>
                        <a:spcAft>
                          <a:spcPts val="0"/>
                        </a:spcAft>
                      </a:pPr>
                      <a:r>
                        <a:rPr lang="es-EC" sz="1100">
                          <a:effectLst/>
                        </a:rPr>
                        <a:t>Media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51.06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614041748"/>
                  </a:ext>
                </a:extLst>
              </a:tr>
              <a:tr h="262863">
                <a:tc>
                  <a:txBody>
                    <a:bodyPr/>
                    <a:lstStyle/>
                    <a:p>
                      <a:pPr algn="ctr">
                        <a:lnSpc>
                          <a:spcPct val="107000"/>
                        </a:lnSpc>
                        <a:spcAft>
                          <a:spcPts val="0"/>
                        </a:spcAft>
                      </a:pPr>
                      <a:r>
                        <a:rPr lang="es-EC" sz="1100">
                          <a:effectLst/>
                        </a:rPr>
                        <a:t>Mediana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51.39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27101947"/>
                  </a:ext>
                </a:extLst>
              </a:tr>
              <a:tr h="262863">
                <a:tc>
                  <a:txBody>
                    <a:bodyPr/>
                    <a:lstStyle/>
                    <a:p>
                      <a:pPr algn="ctr">
                        <a:lnSpc>
                          <a:spcPct val="107000"/>
                        </a:lnSpc>
                        <a:spcAft>
                          <a:spcPts val="0"/>
                        </a:spcAft>
                      </a:pPr>
                      <a:r>
                        <a:rPr lang="es-EC" sz="1100">
                          <a:effectLst/>
                        </a:rPr>
                        <a:t>Moda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58.58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48526529"/>
                  </a:ext>
                </a:extLst>
              </a:tr>
              <a:tr h="525726">
                <a:tc>
                  <a:txBody>
                    <a:bodyPr/>
                    <a:lstStyle/>
                    <a:p>
                      <a:pPr algn="ctr">
                        <a:lnSpc>
                          <a:spcPct val="107000"/>
                        </a:lnSpc>
                        <a:spcAft>
                          <a:spcPts val="0"/>
                        </a:spcAft>
                      </a:pPr>
                      <a:r>
                        <a:rPr lang="es-EC" sz="1100">
                          <a:effectLst/>
                        </a:rPr>
                        <a:t>Desviación estándar</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7.42</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50729898"/>
                  </a:ext>
                </a:extLst>
              </a:tr>
              <a:tr h="262863">
                <a:tc>
                  <a:txBody>
                    <a:bodyPr/>
                    <a:lstStyle/>
                    <a:p>
                      <a:pPr algn="ctr">
                        <a:lnSpc>
                          <a:spcPct val="107000"/>
                        </a:lnSpc>
                        <a:spcAft>
                          <a:spcPts val="0"/>
                        </a:spcAft>
                      </a:pPr>
                      <a:r>
                        <a:rPr lang="es-EC" sz="1100">
                          <a:effectLst/>
                        </a:rPr>
                        <a:t>Mínimo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37.23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1292038"/>
                  </a:ext>
                </a:extLst>
              </a:tr>
              <a:tr h="262863">
                <a:tc>
                  <a:txBody>
                    <a:bodyPr/>
                    <a:lstStyle/>
                    <a:p>
                      <a:pPr algn="ctr">
                        <a:lnSpc>
                          <a:spcPct val="107000"/>
                        </a:lnSpc>
                        <a:spcAft>
                          <a:spcPts val="0"/>
                        </a:spcAft>
                      </a:pPr>
                      <a:r>
                        <a:rPr lang="es-EC" sz="1100">
                          <a:effectLst/>
                        </a:rPr>
                        <a:t>Máximo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67.02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164064709"/>
                  </a:ext>
                </a:extLst>
              </a:tr>
              <a:tr h="262863">
                <a:tc>
                  <a:txBody>
                    <a:bodyPr/>
                    <a:lstStyle/>
                    <a:p>
                      <a:pPr algn="ctr">
                        <a:lnSpc>
                          <a:spcPct val="107000"/>
                        </a:lnSpc>
                        <a:spcAft>
                          <a:spcPts val="0"/>
                        </a:spcAft>
                      </a:pPr>
                      <a:r>
                        <a:rPr lang="es-EC" sz="1100">
                          <a:effectLst/>
                        </a:rPr>
                        <a:t>Cuenta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35.00</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595155281"/>
                  </a:ext>
                </a:extLst>
              </a:tr>
            </a:tbl>
          </a:graphicData>
        </a:graphic>
      </p:graphicFrame>
      <p:graphicFrame>
        <p:nvGraphicFramePr>
          <p:cNvPr id="5" name="Tabla 4">
            <a:extLst>
              <a:ext uri="{FF2B5EF4-FFF2-40B4-BE49-F238E27FC236}">
                <a16:creationId xmlns:a16="http://schemas.microsoft.com/office/drawing/2014/main" id="{045FCB80-0235-479A-9059-A10A24765D22}"/>
              </a:ext>
            </a:extLst>
          </p:cNvPr>
          <p:cNvGraphicFramePr>
            <a:graphicFrameLocks noGrp="1"/>
          </p:cNvGraphicFramePr>
          <p:nvPr>
            <p:extLst>
              <p:ext uri="{D42A27DB-BD31-4B8C-83A1-F6EECF244321}">
                <p14:modId xmlns:p14="http://schemas.microsoft.com/office/powerpoint/2010/main" val="3965036076"/>
              </p:ext>
            </p:extLst>
          </p:nvPr>
        </p:nvGraphicFramePr>
        <p:xfrm>
          <a:off x="2333227" y="4192131"/>
          <a:ext cx="2833688" cy="2457451"/>
        </p:xfrm>
        <a:graphic>
          <a:graphicData uri="http://schemas.openxmlformats.org/drawingml/2006/table">
            <a:tbl>
              <a:tblPr firstRow="1" firstCol="1" bandRow="1">
                <a:tableStyleId>{5C22544A-7EE6-4342-B048-85BDC9FD1C3A}</a:tableStyleId>
              </a:tblPr>
              <a:tblGrid>
                <a:gridCol w="1416844">
                  <a:extLst>
                    <a:ext uri="{9D8B030D-6E8A-4147-A177-3AD203B41FA5}">
                      <a16:colId xmlns:a16="http://schemas.microsoft.com/office/drawing/2014/main" val="3658980992"/>
                    </a:ext>
                  </a:extLst>
                </a:gridCol>
                <a:gridCol w="1416844">
                  <a:extLst>
                    <a:ext uri="{9D8B030D-6E8A-4147-A177-3AD203B41FA5}">
                      <a16:colId xmlns:a16="http://schemas.microsoft.com/office/drawing/2014/main" val="422758123"/>
                    </a:ext>
                  </a:extLst>
                </a:gridCol>
              </a:tblGrid>
              <a:tr h="422419">
                <a:tc gridSpan="2">
                  <a:txBody>
                    <a:bodyPr/>
                    <a:lstStyle/>
                    <a:p>
                      <a:pPr algn="ctr">
                        <a:lnSpc>
                          <a:spcPct val="107000"/>
                        </a:lnSpc>
                        <a:spcAft>
                          <a:spcPts val="0"/>
                        </a:spcAft>
                      </a:pPr>
                      <a:r>
                        <a:rPr lang="es-EC" sz="1100" dirty="0">
                          <a:effectLst/>
                        </a:rPr>
                        <a:t>DIÁMETRO DE LAS NANOESTRUCTURAS DE TiO2 (nm).</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S"/>
                    </a:p>
                  </a:txBody>
                  <a:tcPr/>
                </a:tc>
                <a:extLst>
                  <a:ext uri="{0D108BD9-81ED-4DB2-BD59-A6C34878D82A}">
                    <a16:rowId xmlns:a16="http://schemas.microsoft.com/office/drawing/2014/main" val="2675228189"/>
                  </a:ext>
                </a:extLst>
              </a:tr>
              <a:tr h="254379">
                <a:tc>
                  <a:txBody>
                    <a:bodyPr/>
                    <a:lstStyle/>
                    <a:p>
                      <a:pPr algn="l">
                        <a:lnSpc>
                          <a:spcPct val="107000"/>
                        </a:lnSpc>
                        <a:spcAft>
                          <a:spcPts val="0"/>
                        </a:spcAft>
                      </a:pPr>
                      <a:r>
                        <a:rPr lang="es-EC" sz="1100">
                          <a:effectLst/>
                        </a:rPr>
                        <a:t>Media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49.72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845824387"/>
                  </a:ext>
                </a:extLst>
              </a:tr>
              <a:tr h="254379">
                <a:tc>
                  <a:txBody>
                    <a:bodyPr/>
                    <a:lstStyle/>
                    <a:p>
                      <a:pPr algn="l">
                        <a:lnSpc>
                          <a:spcPct val="107000"/>
                        </a:lnSpc>
                        <a:spcAft>
                          <a:spcPts val="0"/>
                        </a:spcAft>
                      </a:pPr>
                      <a:r>
                        <a:rPr lang="es-EC" sz="1100">
                          <a:effectLst/>
                        </a:rPr>
                        <a:t>Mediana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49.85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33598723"/>
                  </a:ext>
                </a:extLst>
              </a:tr>
              <a:tr h="254379">
                <a:tc>
                  <a:txBody>
                    <a:bodyPr/>
                    <a:lstStyle/>
                    <a:p>
                      <a:pPr algn="l">
                        <a:lnSpc>
                          <a:spcPct val="107000"/>
                        </a:lnSpc>
                        <a:spcAft>
                          <a:spcPts val="0"/>
                        </a:spcAft>
                      </a:pPr>
                      <a:r>
                        <a:rPr lang="es-EC" sz="1100">
                          <a:effectLst/>
                        </a:rPr>
                        <a:t>Moda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47.85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15111601"/>
                  </a:ext>
                </a:extLst>
              </a:tr>
              <a:tr h="508758">
                <a:tc>
                  <a:txBody>
                    <a:bodyPr/>
                    <a:lstStyle/>
                    <a:p>
                      <a:pPr algn="l">
                        <a:lnSpc>
                          <a:spcPct val="107000"/>
                        </a:lnSpc>
                        <a:spcAft>
                          <a:spcPts val="0"/>
                        </a:spcAft>
                      </a:pPr>
                      <a:r>
                        <a:rPr lang="es-EC" sz="1100">
                          <a:effectLst/>
                        </a:rPr>
                        <a:t>Desviación estándar</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3.27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921974944"/>
                  </a:ext>
                </a:extLst>
              </a:tr>
              <a:tr h="254379">
                <a:tc>
                  <a:txBody>
                    <a:bodyPr/>
                    <a:lstStyle/>
                    <a:p>
                      <a:pPr algn="l">
                        <a:lnSpc>
                          <a:spcPct val="107000"/>
                        </a:lnSpc>
                        <a:spcAft>
                          <a:spcPts val="0"/>
                        </a:spcAft>
                      </a:pPr>
                      <a:r>
                        <a:rPr lang="es-EC" sz="1100">
                          <a:effectLst/>
                        </a:rPr>
                        <a:t>Mínimo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36.60</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54822075"/>
                  </a:ext>
                </a:extLst>
              </a:tr>
              <a:tr h="254379">
                <a:tc>
                  <a:txBody>
                    <a:bodyPr/>
                    <a:lstStyle/>
                    <a:p>
                      <a:pPr algn="l">
                        <a:lnSpc>
                          <a:spcPct val="107000"/>
                        </a:lnSpc>
                        <a:spcAft>
                          <a:spcPts val="0"/>
                        </a:spcAft>
                      </a:pPr>
                      <a:r>
                        <a:rPr lang="es-EC" sz="1100">
                          <a:effectLst/>
                        </a:rPr>
                        <a:t>Máximo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54.56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36501821"/>
                  </a:ext>
                </a:extLst>
              </a:tr>
              <a:tr h="254379">
                <a:tc>
                  <a:txBody>
                    <a:bodyPr/>
                    <a:lstStyle/>
                    <a:p>
                      <a:pPr algn="l">
                        <a:lnSpc>
                          <a:spcPct val="107000"/>
                        </a:lnSpc>
                        <a:spcAft>
                          <a:spcPts val="0"/>
                        </a:spcAft>
                      </a:pPr>
                      <a:r>
                        <a:rPr lang="es-EC" sz="1100">
                          <a:effectLst/>
                        </a:rPr>
                        <a:t>Cuenta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35.00</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87493117"/>
                  </a:ext>
                </a:extLst>
              </a:tr>
            </a:tbl>
          </a:graphicData>
        </a:graphic>
      </p:graphicFrame>
      <p:graphicFrame>
        <p:nvGraphicFramePr>
          <p:cNvPr id="6" name="Tabla 5">
            <a:extLst>
              <a:ext uri="{FF2B5EF4-FFF2-40B4-BE49-F238E27FC236}">
                <a16:creationId xmlns:a16="http://schemas.microsoft.com/office/drawing/2014/main" id="{BF2B7D17-618F-4CF8-946B-4E00CD3ED7A6}"/>
              </a:ext>
            </a:extLst>
          </p:cNvPr>
          <p:cNvGraphicFramePr>
            <a:graphicFrameLocks noGrp="1"/>
          </p:cNvGraphicFramePr>
          <p:nvPr>
            <p:extLst>
              <p:ext uri="{D42A27DB-BD31-4B8C-83A1-F6EECF244321}">
                <p14:modId xmlns:p14="http://schemas.microsoft.com/office/powerpoint/2010/main" val="2572676163"/>
              </p:ext>
            </p:extLst>
          </p:nvPr>
        </p:nvGraphicFramePr>
        <p:xfrm>
          <a:off x="7808912" y="2586349"/>
          <a:ext cx="2392364" cy="2557152"/>
        </p:xfrm>
        <a:graphic>
          <a:graphicData uri="http://schemas.openxmlformats.org/drawingml/2006/table">
            <a:tbl>
              <a:tblPr firstRow="1" firstCol="1" bandRow="1">
                <a:tableStyleId>{5C22544A-7EE6-4342-B048-85BDC9FD1C3A}</a:tableStyleId>
              </a:tblPr>
              <a:tblGrid>
                <a:gridCol w="1196182">
                  <a:extLst>
                    <a:ext uri="{9D8B030D-6E8A-4147-A177-3AD203B41FA5}">
                      <a16:colId xmlns:a16="http://schemas.microsoft.com/office/drawing/2014/main" val="1480396650"/>
                    </a:ext>
                  </a:extLst>
                </a:gridCol>
                <a:gridCol w="1196182">
                  <a:extLst>
                    <a:ext uri="{9D8B030D-6E8A-4147-A177-3AD203B41FA5}">
                      <a16:colId xmlns:a16="http://schemas.microsoft.com/office/drawing/2014/main" val="4170475760"/>
                    </a:ext>
                  </a:extLst>
                </a:gridCol>
              </a:tblGrid>
              <a:tr h="245266">
                <a:tc gridSpan="2">
                  <a:txBody>
                    <a:bodyPr/>
                    <a:lstStyle/>
                    <a:p>
                      <a:pPr algn="ctr">
                        <a:lnSpc>
                          <a:spcPct val="107000"/>
                        </a:lnSpc>
                        <a:spcAft>
                          <a:spcPts val="0"/>
                        </a:spcAft>
                      </a:pPr>
                      <a:r>
                        <a:rPr lang="es-EC" sz="1100" dirty="0">
                          <a:effectLst/>
                        </a:rPr>
                        <a:t>DIÁMETRO DE LAS NANOESTRUCTURAS DE TiO2 (nm).</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S"/>
                    </a:p>
                  </a:txBody>
                  <a:tcPr/>
                </a:tc>
                <a:extLst>
                  <a:ext uri="{0D108BD9-81ED-4DB2-BD59-A6C34878D82A}">
                    <a16:rowId xmlns:a16="http://schemas.microsoft.com/office/drawing/2014/main" val="3361059111"/>
                  </a:ext>
                </a:extLst>
              </a:tr>
              <a:tr h="245266">
                <a:tc>
                  <a:txBody>
                    <a:bodyPr/>
                    <a:lstStyle/>
                    <a:p>
                      <a:pPr algn="l">
                        <a:lnSpc>
                          <a:spcPct val="107000"/>
                        </a:lnSpc>
                        <a:spcAft>
                          <a:spcPts val="0"/>
                        </a:spcAft>
                      </a:pPr>
                      <a:r>
                        <a:rPr lang="es-EC" sz="1100">
                          <a:effectLst/>
                        </a:rPr>
                        <a:t>Media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50.39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629900986"/>
                  </a:ext>
                </a:extLst>
              </a:tr>
              <a:tr h="490532">
                <a:tc>
                  <a:txBody>
                    <a:bodyPr/>
                    <a:lstStyle/>
                    <a:p>
                      <a:pPr algn="l">
                        <a:lnSpc>
                          <a:spcPct val="107000"/>
                        </a:lnSpc>
                        <a:spcAft>
                          <a:spcPts val="0"/>
                        </a:spcAft>
                      </a:pPr>
                      <a:r>
                        <a:rPr lang="es-EC" sz="1100">
                          <a:effectLst/>
                        </a:rPr>
                        <a:t>Mediana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50.62</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925662646"/>
                  </a:ext>
                </a:extLst>
              </a:tr>
              <a:tr h="245266">
                <a:tc>
                  <a:txBody>
                    <a:bodyPr/>
                    <a:lstStyle/>
                    <a:p>
                      <a:pPr algn="l">
                        <a:lnSpc>
                          <a:spcPct val="107000"/>
                        </a:lnSpc>
                        <a:spcAft>
                          <a:spcPts val="0"/>
                        </a:spcAft>
                      </a:pPr>
                      <a:r>
                        <a:rPr lang="es-EC" sz="1100">
                          <a:effectLst/>
                        </a:rPr>
                        <a:t>Moda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53.22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363355675"/>
                  </a:ext>
                </a:extLst>
              </a:tr>
              <a:tr h="490532">
                <a:tc>
                  <a:txBody>
                    <a:bodyPr/>
                    <a:lstStyle/>
                    <a:p>
                      <a:pPr algn="l">
                        <a:lnSpc>
                          <a:spcPct val="107000"/>
                        </a:lnSpc>
                        <a:spcAft>
                          <a:spcPts val="0"/>
                        </a:spcAft>
                      </a:pPr>
                      <a:r>
                        <a:rPr lang="es-EC" sz="1100">
                          <a:effectLst/>
                        </a:rPr>
                        <a:t>Desviación estándar</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5.34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695735647"/>
                  </a:ext>
                </a:extLst>
              </a:tr>
              <a:tr h="245266">
                <a:tc>
                  <a:txBody>
                    <a:bodyPr/>
                    <a:lstStyle/>
                    <a:p>
                      <a:pPr algn="l">
                        <a:lnSpc>
                          <a:spcPct val="107000"/>
                        </a:lnSpc>
                        <a:spcAft>
                          <a:spcPts val="0"/>
                        </a:spcAft>
                      </a:pPr>
                      <a:r>
                        <a:rPr lang="es-EC" sz="1100">
                          <a:effectLst/>
                        </a:rPr>
                        <a:t>Mínimo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36.91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533955699"/>
                  </a:ext>
                </a:extLst>
              </a:tr>
              <a:tr h="245266">
                <a:tc>
                  <a:txBody>
                    <a:bodyPr/>
                    <a:lstStyle/>
                    <a:p>
                      <a:pPr algn="l">
                        <a:lnSpc>
                          <a:spcPct val="107000"/>
                        </a:lnSpc>
                        <a:spcAft>
                          <a:spcPts val="0"/>
                        </a:spcAft>
                      </a:pPr>
                      <a:r>
                        <a:rPr lang="es-EC" sz="1100">
                          <a:effectLst/>
                        </a:rPr>
                        <a:t>Máximo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60.79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08167418"/>
                  </a:ext>
                </a:extLst>
              </a:tr>
              <a:tr h="245266">
                <a:tc>
                  <a:txBody>
                    <a:bodyPr/>
                    <a:lstStyle/>
                    <a:p>
                      <a:pPr algn="l">
                        <a:lnSpc>
                          <a:spcPct val="107000"/>
                        </a:lnSpc>
                        <a:spcAft>
                          <a:spcPts val="0"/>
                        </a:spcAft>
                      </a:pPr>
                      <a:r>
                        <a:rPr lang="es-EC" sz="1100">
                          <a:effectLst/>
                        </a:rPr>
                        <a:t>Cuenta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70.00</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795714410"/>
                  </a:ext>
                </a:extLst>
              </a:tr>
            </a:tbl>
          </a:graphicData>
        </a:graphic>
      </p:graphicFrame>
      <p:sp>
        <p:nvSpPr>
          <p:cNvPr id="8" name="Título 1">
            <a:extLst>
              <a:ext uri="{FF2B5EF4-FFF2-40B4-BE49-F238E27FC236}">
                <a16:creationId xmlns:a16="http://schemas.microsoft.com/office/drawing/2014/main" id="{BA273D8F-ED71-4235-AC96-6A3B4EF4ED20}"/>
              </a:ext>
            </a:extLst>
          </p:cNvPr>
          <p:cNvSpPr>
            <a:spLocks noGrp="1"/>
          </p:cNvSpPr>
          <p:nvPr>
            <p:ph type="title"/>
          </p:nvPr>
        </p:nvSpPr>
        <p:spPr>
          <a:xfrm>
            <a:off x="990600" y="208418"/>
            <a:ext cx="10210800" cy="682343"/>
          </a:xfrm>
        </p:spPr>
        <p:txBody>
          <a:bodyPr>
            <a:normAutofit fontScale="90000"/>
          </a:bodyPr>
          <a:lstStyle/>
          <a:p>
            <a:pPr algn="ctr"/>
            <a:r>
              <a:rPr lang="es-EC" dirty="0"/>
              <a:t>RESULTADOS PROBETA F</a:t>
            </a:r>
            <a:endParaRPr lang="es-ES" dirty="0"/>
          </a:p>
        </p:txBody>
      </p:sp>
      <p:sp>
        <p:nvSpPr>
          <p:cNvPr id="9" name="CuadroTexto 8">
            <a:extLst>
              <a:ext uri="{FF2B5EF4-FFF2-40B4-BE49-F238E27FC236}">
                <a16:creationId xmlns:a16="http://schemas.microsoft.com/office/drawing/2014/main" id="{ADB6EBC5-78DB-4A38-B40C-F4307E4DBE82}"/>
              </a:ext>
            </a:extLst>
          </p:cNvPr>
          <p:cNvSpPr txBox="1"/>
          <p:nvPr/>
        </p:nvSpPr>
        <p:spPr>
          <a:xfrm>
            <a:off x="950912" y="958335"/>
            <a:ext cx="2634457" cy="369332"/>
          </a:xfrm>
          <a:prstGeom prst="rect">
            <a:avLst/>
          </a:prstGeom>
          <a:noFill/>
        </p:spPr>
        <p:txBody>
          <a:bodyPr wrap="square" rtlCol="0">
            <a:spAutoFit/>
          </a:bodyPr>
          <a:lstStyle/>
          <a:p>
            <a:r>
              <a:rPr lang="es-EC" dirty="0"/>
              <a:t>RÉPLICA 1 </a:t>
            </a:r>
            <a:endParaRPr lang="es-ES" dirty="0"/>
          </a:p>
        </p:txBody>
      </p:sp>
      <p:sp>
        <p:nvSpPr>
          <p:cNvPr id="10" name="CuadroTexto 9">
            <a:extLst>
              <a:ext uri="{FF2B5EF4-FFF2-40B4-BE49-F238E27FC236}">
                <a16:creationId xmlns:a16="http://schemas.microsoft.com/office/drawing/2014/main" id="{A1053C87-A9B5-40E2-9D5E-ED737D78D728}"/>
              </a:ext>
            </a:extLst>
          </p:cNvPr>
          <p:cNvSpPr txBox="1"/>
          <p:nvPr/>
        </p:nvSpPr>
        <p:spPr>
          <a:xfrm>
            <a:off x="950912" y="4209823"/>
            <a:ext cx="2634457" cy="369332"/>
          </a:xfrm>
          <a:prstGeom prst="rect">
            <a:avLst/>
          </a:prstGeom>
          <a:noFill/>
        </p:spPr>
        <p:txBody>
          <a:bodyPr wrap="square" rtlCol="0">
            <a:spAutoFit/>
          </a:bodyPr>
          <a:lstStyle/>
          <a:p>
            <a:r>
              <a:rPr lang="es-EC" dirty="0"/>
              <a:t>RÉPLICA 2</a:t>
            </a:r>
            <a:endParaRPr lang="es-ES" dirty="0"/>
          </a:p>
        </p:txBody>
      </p:sp>
      <p:sp>
        <p:nvSpPr>
          <p:cNvPr id="11" name="CuadroTexto 10">
            <a:extLst>
              <a:ext uri="{FF2B5EF4-FFF2-40B4-BE49-F238E27FC236}">
                <a16:creationId xmlns:a16="http://schemas.microsoft.com/office/drawing/2014/main" id="{DDE72AF1-9180-4C3A-A625-F7ED8EDEDD4B}"/>
              </a:ext>
            </a:extLst>
          </p:cNvPr>
          <p:cNvSpPr txBox="1"/>
          <p:nvPr/>
        </p:nvSpPr>
        <p:spPr>
          <a:xfrm>
            <a:off x="8118475" y="2014817"/>
            <a:ext cx="2634457" cy="369332"/>
          </a:xfrm>
          <a:prstGeom prst="rect">
            <a:avLst/>
          </a:prstGeom>
          <a:noFill/>
        </p:spPr>
        <p:txBody>
          <a:bodyPr wrap="square" rtlCol="0">
            <a:spAutoFit/>
          </a:bodyPr>
          <a:lstStyle/>
          <a:p>
            <a:r>
              <a:rPr lang="es-EC" dirty="0"/>
              <a:t>PROBETA F</a:t>
            </a:r>
            <a:endParaRPr lang="es-ES" dirty="0"/>
          </a:p>
        </p:txBody>
      </p:sp>
    </p:spTree>
    <p:extLst>
      <p:ext uri="{BB962C8B-B14F-4D97-AF65-F5344CB8AC3E}">
        <p14:creationId xmlns:p14="http://schemas.microsoft.com/office/powerpoint/2010/main" val="1483054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EBB05-95FF-4BBC-B873-B2014FAFBBAD}"/>
              </a:ext>
            </a:extLst>
          </p:cNvPr>
          <p:cNvSpPr>
            <a:spLocks noGrp="1"/>
          </p:cNvSpPr>
          <p:nvPr>
            <p:ph type="title"/>
          </p:nvPr>
        </p:nvSpPr>
        <p:spPr/>
        <p:txBody>
          <a:bodyPr>
            <a:normAutofit fontScale="90000"/>
          </a:bodyPr>
          <a:lstStyle/>
          <a:p>
            <a:pPr algn="ctr"/>
            <a:r>
              <a:rPr lang="es-EC" dirty="0"/>
              <a:t>HISTOGRAMA PROBETA F </a:t>
            </a:r>
            <a:endParaRPr lang="es-ES" dirty="0"/>
          </a:p>
        </p:txBody>
      </p:sp>
      <p:graphicFrame>
        <p:nvGraphicFramePr>
          <p:cNvPr id="4" name="Marcador de contenido 3">
            <a:extLst>
              <a:ext uri="{FF2B5EF4-FFF2-40B4-BE49-F238E27FC236}">
                <a16:creationId xmlns:a16="http://schemas.microsoft.com/office/drawing/2014/main" id="{DC4C3048-09C8-4764-8175-C06E583F228A}"/>
              </a:ext>
            </a:extLst>
          </p:cNvPr>
          <p:cNvGraphicFramePr>
            <a:graphicFrameLocks noGrp="1"/>
          </p:cNvGraphicFramePr>
          <p:nvPr>
            <p:ph idx="1"/>
            <p:extLst>
              <p:ext uri="{D42A27DB-BD31-4B8C-83A1-F6EECF244321}">
                <p14:modId xmlns:p14="http://schemas.microsoft.com/office/powerpoint/2010/main" val="993568560"/>
              </p:ext>
            </p:extLst>
          </p:nvPr>
        </p:nvGraphicFramePr>
        <p:xfrm>
          <a:off x="838199" y="2105818"/>
          <a:ext cx="4919662" cy="4066380"/>
        </p:xfrm>
        <a:graphic>
          <a:graphicData uri="http://schemas.openxmlformats.org/drawingml/2006/table">
            <a:tbl>
              <a:tblPr firstRow="1" firstCol="1" bandRow="1">
                <a:tableStyleId>{5C22544A-7EE6-4342-B048-85BDC9FD1C3A}</a:tableStyleId>
              </a:tblPr>
              <a:tblGrid>
                <a:gridCol w="1548320">
                  <a:extLst>
                    <a:ext uri="{9D8B030D-6E8A-4147-A177-3AD203B41FA5}">
                      <a16:colId xmlns:a16="http://schemas.microsoft.com/office/drawing/2014/main" val="278263815"/>
                    </a:ext>
                  </a:extLst>
                </a:gridCol>
                <a:gridCol w="1548320">
                  <a:extLst>
                    <a:ext uri="{9D8B030D-6E8A-4147-A177-3AD203B41FA5}">
                      <a16:colId xmlns:a16="http://schemas.microsoft.com/office/drawing/2014/main" val="3833037965"/>
                    </a:ext>
                  </a:extLst>
                </a:gridCol>
                <a:gridCol w="1823022">
                  <a:extLst>
                    <a:ext uri="{9D8B030D-6E8A-4147-A177-3AD203B41FA5}">
                      <a16:colId xmlns:a16="http://schemas.microsoft.com/office/drawing/2014/main" val="595402738"/>
                    </a:ext>
                  </a:extLst>
                </a:gridCol>
              </a:tblGrid>
              <a:tr h="406638">
                <a:tc>
                  <a:txBody>
                    <a:bodyPr/>
                    <a:lstStyle/>
                    <a:p>
                      <a:pPr algn="ctr">
                        <a:lnSpc>
                          <a:spcPct val="107000"/>
                        </a:lnSpc>
                        <a:spcAft>
                          <a:spcPts val="0"/>
                        </a:spcAft>
                      </a:pPr>
                      <a:r>
                        <a:rPr lang="es-EC" sz="1100" dirty="0">
                          <a:effectLst/>
                        </a:rPr>
                        <a:t>Clase</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Frecuencia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 acumulado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627224429"/>
                  </a:ext>
                </a:extLst>
              </a:tr>
              <a:tr h="406638">
                <a:tc>
                  <a:txBody>
                    <a:bodyPr/>
                    <a:lstStyle/>
                    <a:p>
                      <a:pPr algn="ctr">
                        <a:lnSpc>
                          <a:spcPct val="107000"/>
                        </a:lnSpc>
                        <a:spcAft>
                          <a:spcPts val="0"/>
                        </a:spcAft>
                      </a:pPr>
                      <a:r>
                        <a:rPr lang="es-EC" sz="1100" dirty="0">
                          <a:effectLst/>
                        </a:rPr>
                        <a:t>36.60</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1.43%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528438069"/>
                  </a:ext>
                </a:extLst>
              </a:tr>
              <a:tr h="406638">
                <a:tc>
                  <a:txBody>
                    <a:bodyPr/>
                    <a:lstStyle/>
                    <a:p>
                      <a:pPr algn="ctr">
                        <a:lnSpc>
                          <a:spcPct val="107000"/>
                        </a:lnSpc>
                        <a:spcAft>
                          <a:spcPts val="0"/>
                        </a:spcAft>
                      </a:pPr>
                      <a:r>
                        <a:rPr lang="es-EC" sz="1100" dirty="0">
                          <a:effectLst/>
                        </a:rPr>
                        <a:t>40.40</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6</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10.00%</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358820085"/>
                  </a:ext>
                </a:extLst>
              </a:tr>
              <a:tr h="406638">
                <a:tc>
                  <a:txBody>
                    <a:bodyPr/>
                    <a:lstStyle/>
                    <a:p>
                      <a:pPr algn="ctr">
                        <a:lnSpc>
                          <a:spcPct val="107000"/>
                        </a:lnSpc>
                        <a:spcAft>
                          <a:spcPts val="0"/>
                        </a:spcAft>
                      </a:pPr>
                      <a:r>
                        <a:rPr lang="es-EC" sz="1100">
                          <a:effectLst/>
                        </a:rPr>
                        <a:t>44.20</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1</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11.43%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174100006"/>
                  </a:ext>
                </a:extLst>
              </a:tr>
              <a:tr h="406638">
                <a:tc>
                  <a:txBody>
                    <a:bodyPr/>
                    <a:lstStyle/>
                    <a:p>
                      <a:pPr algn="ctr">
                        <a:lnSpc>
                          <a:spcPct val="107000"/>
                        </a:lnSpc>
                        <a:spcAft>
                          <a:spcPts val="0"/>
                        </a:spcAft>
                      </a:pPr>
                      <a:r>
                        <a:rPr lang="es-EC" sz="1100">
                          <a:effectLst/>
                        </a:rPr>
                        <a:t>48.01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9</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24.29%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468410870"/>
                  </a:ext>
                </a:extLst>
              </a:tr>
              <a:tr h="406638">
                <a:tc>
                  <a:txBody>
                    <a:bodyPr/>
                    <a:lstStyle/>
                    <a:p>
                      <a:pPr algn="ctr">
                        <a:lnSpc>
                          <a:spcPct val="107000"/>
                        </a:lnSpc>
                        <a:spcAft>
                          <a:spcPts val="0"/>
                        </a:spcAft>
                      </a:pPr>
                      <a:r>
                        <a:rPr lang="es-EC" sz="1100">
                          <a:effectLst/>
                        </a:rPr>
                        <a:t>51.81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27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62.86%</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188211359"/>
                  </a:ext>
                </a:extLst>
              </a:tr>
              <a:tr h="406638">
                <a:tc>
                  <a:txBody>
                    <a:bodyPr/>
                    <a:lstStyle/>
                    <a:p>
                      <a:pPr algn="ctr">
                        <a:lnSpc>
                          <a:spcPct val="107000"/>
                        </a:lnSpc>
                        <a:spcAft>
                          <a:spcPts val="0"/>
                        </a:spcAft>
                      </a:pPr>
                      <a:r>
                        <a:rPr lang="es-EC" sz="1100">
                          <a:effectLst/>
                        </a:rPr>
                        <a:t>55.61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17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87.14%</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532797309"/>
                  </a:ext>
                </a:extLst>
              </a:tr>
              <a:tr h="406638">
                <a:tc>
                  <a:txBody>
                    <a:bodyPr/>
                    <a:lstStyle/>
                    <a:p>
                      <a:pPr algn="ctr">
                        <a:lnSpc>
                          <a:spcPct val="107000"/>
                        </a:lnSpc>
                        <a:spcAft>
                          <a:spcPts val="0"/>
                        </a:spcAft>
                      </a:pPr>
                      <a:r>
                        <a:rPr lang="es-EC" sz="1100">
                          <a:effectLst/>
                        </a:rPr>
                        <a:t>59.42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95.71%</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206006199"/>
                  </a:ext>
                </a:extLst>
              </a:tr>
              <a:tr h="406638">
                <a:tc>
                  <a:txBody>
                    <a:bodyPr/>
                    <a:lstStyle/>
                    <a:p>
                      <a:pPr algn="ctr">
                        <a:lnSpc>
                          <a:spcPct val="107000"/>
                        </a:lnSpc>
                        <a:spcAft>
                          <a:spcPts val="0"/>
                        </a:spcAft>
                      </a:pPr>
                      <a:r>
                        <a:rPr lang="es-EC" sz="1100">
                          <a:effectLst/>
                        </a:rPr>
                        <a:t>63.22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97.14%</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418258490"/>
                  </a:ext>
                </a:extLst>
              </a:tr>
              <a:tr h="406638">
                <a:tc>
                  <a:txBody>
                    <a:bodyPr/>
                    <a:lstStyle/>
                    <a:p>
                      <a:pPr algn="ctr">
                        <a:lnSpc>
                          <a:spcPct val="107000"/>
                        </a:lnSpc>
                        <a:spcAft>
                          <a:spcPts val="0"/>
                        </a:spcAft>
                      </a:pPr>
                      <a:r>
                        <a:rPr lang="es-EC" sz="1100">
                          <a:effectLst/>
                        </a:rPr>
                        <a:t>y mayor...</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100.00%</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708335321"/>
                  </a:ext>
                </a:extLst>
              </a:tr>
            </a:tbl>
          </a:graphicData>
        </a:graphic>
      </p:graphicFrame>
      <p:graphicFrame>
        <p:nvGraphicFramePr>
          <p:cNvPr id="5" name="Gráfico 4">
            <a:extLst>
              <a:ext uri="{FF2B5EF4-FFF2-40B4-BE49-F238E27FC236}">
                <a16:creationId xmlns:a16="http://schemas.microsoft.com/office/drawing/2014/main" id="{FCDFDF2D-7AC1-4D3D-970A-5C672C585A52}"/>
              </a:ext>
            </a:extLst>
          </p:cNvPr>
          <p:cNvGraphicFramePr/>
          <p:nvPr>
            <p:extLst>
              <p:ext uri="{D42A27DB-BD31-4B8C-83A1-F6EECF244321}">
                <p14:modId xmlns:p14="http://schemas.microsoft.com/office/powerpoint/2010/main" val="1901877071"/>
              </p:ext>
            </p:extLst>
          </p:nvPr>
        </p:nvGraphicFramePr>
        <p:xfrm>
          <a:off x="6611302" y="2105818"/>
          <a:ext cx="5047298" cy="37882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62009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66570D-F121-43B8-875A-BE5C93DA3492}"/>
              </a:ext>
            </a:extLst>
          </p:cNvPr>
          <p:cNvSpPr>
            <a:spLocks noGrp="1"/>
          </p:cNvSpPr>
          <p:nvPr>
            <p:ph type="title"/>
          </p:nvPr>
        </p:nvSpPr>
        <p:spPr>
          <a:xfrm>
            <a:off x="838200" y="681037"/>
            <a:ext cx="10210800" cy="682343"/>
          </a:xfrm>
        </p:spPr>
        <p:txBody>
          <a:bodyPr>
            <a:normAutofit fontScale="90000"/>
          </a:bodyPr>
          <a:lstStyle/>
          <a:p>
            <a:r>
              <a:rPr lang="es-EC" b="1" dirty="0"/>
              <a:t>Caracterización superficial (Microscopio de fuerza atómica (AFM).</a:t>
            </a:r>
            <a:endParaRPr lang="es-ES" dirty="0"/>
          </a:p>
        </p:txBody>
      </p:sp>
      <p:pic>
        <p:nvPicPr>
          <p:cNvPr id="4" name="Imagen 3">
            <a:extLst>
              <a:ext uri="{FF2B5EF4-FFF2-40B4-BE49-F238E27FC236}">
                <a16:creationId xmlns:a16="http://schemas.microsoft.com/office/drawing/2014/main" id="{FE7474D0-EAA9-4830-9FD6-677ED3A385A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38312"/>
            <a:ext cx="5891213" cy="4438651"/>
          </a:xfrm>
          <a:prstGeom prst="rect">
            <a:avLst/>
          </a:prstGeom>
          <a:noFill/>
          <a:ln>
            <a:noFill/>
          </a:ln>
        </p:spPr>
      </p:pic>
      <p:sp>
        <p:nvSpPr>
          <p:cNvPr id="5" name="Rectángulo 4">
            <a:extLst>
              <a:ext uri="{FF2B5EF4-FFF2-40B4-BE49-F238E27FC236}">
                <a16:creationId xmlns:a16="http://schemas.microsoft.com/office/drawing/2014/main" id="{3DEE5ADF-4988-4D52-BBA4-992E5F3C20A3}"/>
              </a:ext>
            </a:extLst>
          </p:cNvPr>
          <p:cNvSpPr/>
          <p:nvPr/>
        </p:nvSpPr>
        <p:spPr>
          <a:xfrm>
            <a:off x="7162800" y="1884512"/>
            <a:ext cx="4795838" cy="1493935"/>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Arial" panose="020B0604020202020204" pitchFamily="34" charset="0"/>
                <a:cs typeface="Times New Roman" panose="02020603050405020304" pitchFamily="18" charset="0"/>
              </a:rPr>
              <a:t>Profundidad promedio es de 79,239 nm, </a:t>
            </a: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Arial" panose="020B0604020202020204" pitchFamily="34" charset="0"/>
                <a:cs typeface="Times New Roman" panose="02020603050405020304" pitchFamily="18" charset="0"/>
              </a:rPr>
              <a:t>Altura de las rugosidades es de 1070,366 nm</a:t>
            </a: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Arial" panose="020B0604020202020204" pitchFamily="34" charset="0"/>
                <a:cs typeface="Times New Roman" panose="02020603050405020304" pitchFamily="18" charset="0"/>
              </a:rPr>
              <a:t> Rugosidad es de 105,604 nm.</a:t>
            </a:r>
            <a:endParaRPr lang="es-ES" dirty="0">
              <a:latin typeface="Arial" panose="020B0604020202020204" pitchFamily="34" charset="0"/>
              <a:ea typeface="Arial" panose="020B060402020202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7C3B5063-EEF4-47FE-AE3B-71D6AFCE72F0}"/>
              </a:ext>
            </a:extLst>
          </p:cNvPr>
          <p:cNvSpPr/>
          <p:nvPr/>
        </p:nvSpPr>
        <p:spPr>
          <a:xfrm>
            <a:off x="838200" y="6174973"/>
            <a:ext cx="6096000" cy="430887"/>
          </a:xfrm>
          <a:prstGeom prst="rect">
            <a:avLst/>
          </a:prstGeom>
        </p:spPr>
        <p:txBody>
          <a:bodyPr>
            <a:spAutoFit/>
          </a:bodyPr>
          <a:lstStyle/>
          <a:p>
            <a:r>
              <a:rPr lang="es-EC" sz="1100" b="1" dirty="0">
                <a:latin typeface="Times New Roman" panose="02020603050405020304" pitchFamily="18" charset="0"/>
                <a:ea typeface="Arial" panose="020B0604020202020204" pitchFamily="34" charset="0"/>
              </a:rPr>
              <a:t>Figura 33.- Topografía de la superficie frontal de la muestra F mediante AFM a 15V-1M H</a:t>
            </a:r>
            <a:r>
              <a:rPr lang="es-EC" sz="1100" b="1" baseline="-25000" dirty="0">
                <a:latin typeface="Times New Roman" panose="02020603050405020304" pitchFamily="18" charset="0"/>
                <a:ea typeface="Arial" panose="020B0604020202020204" pitchFamily="34" charset="0"/>
              </a:rPr>
              <a:t>3</a:t>
            </a:r>
            <a:r>
              <a:rPr lang="es-EC" sz="1100" b="1" dirty="0">
                <a:latin typeface="Times New Roman" panose="02020603050405020304" pitchFamily="18" charset="0"/>
                <a:ea typeface="Arial" panose="020B0604020202020204" pitchFamily="34" charset="0"/>
              </a:rPr>
              <a:t>P0</a:t>
            </a:r>
            <a:r>
              <a:rPr lang="es-EC" sz="1100" b="1" baseline="-25000" dirty="0">
                <a:latin typeface="Times New Roman" panose="02020603050405020304" pitchFamily="18" charset="0"/>
                <a:ea typeface="Arial" panose="020B0604020202020204" pitchFamily="34" charset="0"/>
              </a:rPr>
              <a:t>4</a:t>
            </a:r>
            <a:r>
              <a:rPr lang="es-EC" sz="1100" b="1" dirty="0">
                <a:latin typeface="Times New Roman" panose="02020603050405020304" pitchFamily="18" charset="0"/>
                <a:ea typeface="Arial" panose="020B0604020202020204" pitchFamily="34" charset="0"/>
              </a:rPr>
              <a:t>+0.5%wt HF – 30 min.</a:t>
            </a:r>
            <a:endParaRPr lang="es-ES" sz="1100" b="1" dirty="0"/>
          </a:p>
        </p:txBody>
      </p:sp>
    </p:spTree>
    <p:extLst>
      <p:ext uri="{BB962C8B-B14F-4D97-AF65-F5344CB8AC3E}">
        <p14:creationId xmlns:p14="http://schemas.microsoft.com/office/powerpoint/2010/main" val="808048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CB0D8D-81E2-49CA-85C6-EB4DC26D36A6}"/>
              </a:ext>
            </a:extLst>
          </p:cNvPr>
          <p:cNvSpPr>
            <a:spLocks noGrp="1"/>
          </p:cNvSpPr>
          <p:nvPr>
            <p:ph type="title"/>
          </p:nvPr>
        </p:nvSpPr>
        <p:spPr/>
        <p:txBody>
          <a:bodyPr>
            <a:normAutofit fontScale="90000"/>
          </a:bodyPr>
          <a:lstStyle/>
          <a:p>
            <a:r>
              <a:rPr lang="es-EC" dirty="0"/>
              <a:t>Caracterización de nanoestructuras de TiO</a:t>
            </a:r>
            <a:r>
              <a:rPr lang="es-EC" baseline="-25000" dirty="0"/>
              <a:t>2</a:t>
            </a:r>
            <a:r>
              <a:rPr lang="es-EC" dirty="0"/>
              <a:t> a 30 V-1M H</a:t>
            </a:r>
            <a:r>
              <a:rPr lang="es-EC" baseline="-25000" dirty="0"/>
              <a:t>3</a:t>
            </a:r>
            <a:r>
              <a:rPr lang="es-EC" dirty="0"/>
              <a:t>P0</a:t>
            </a:r>
            <a:r>
              <a:rPr lang="es-EC" baseline="-25000" dirty="0"/>
              <a:t>4</a:t>
            </a:r>
            <a:r>
              <a:rPr lang="es-EC" dirty="0"/>
              <a:t>+0.5%wt HF – 30min.</a:t>
            </a:r>
            <a:endParaRPr lang="es-ES" dirty="0"/>
          </a:p>
        </p:txBody>
      </p:sp>
      <p:pic>
        <p:nvPicPr>
          <p:cNvPr id="5" name="Imagen 4">
            <a:extLst>
              <a:ext uri="{FF2B5EF4-FFF2-40B4-BE49-F238E27FC236}">
                <a16:creationId xmlns:a16="http://schemas.microsoft.com/office/drawing/2014/main" id="{7545825D-561F-4761-A2CE-C74D4A9D0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128" y="1989420"/>
            <a:ext cx="3880072" cy="4334768"/>
          </a:xfrm>
          <a:prstGeom prst="rect">
            <a:avLst/>
          </a:prstGeom>
        </p:spPr>
      </p:pic>
      <p:pic>
        <p:nvPicPr>
          <p:cNvPr id="7" name="Imagen 6">
            <a:extLst>
              <a:ext uri="{FF2B5EF4-FFF2-40B4-BE49-F238E27FC236}">
                <a16:creationId xmlns:a16="http://schemas.microsoft.com/office/drawing/2014/main" id="{4A27C9A9-1CB2-4E29-91EA-813A2584E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1989420"/>
            <a:ext cx="3880072" cy="4334769"/>
          </a:xfrm>
          <a:prstGeom prst="rect">
            <a:avLst/>
          </a:prstGeom>
        </p:spPr>
      </p:pic>
      <p:sp>
        <p:nvSpPr>
          <p:cNvPr id="8" name="Rectángulo 7">
            <a:extLst>
              <a:ext uri="{FF2B5EF4-FFF2-40B4-BE49-F238E27FC236}">
                <a16:creationId xmlns:a16="http://schemas.microsoft.com/office/drawing/2014/main" id="{86ECF202-88A4-4586-AA89-2A0B4D047829}"/>
              </a:ext>
            </a:extLst>
          </p:cNvPr>
          <p:cNvSpPr/>
          <p:nvPr/>
        </p:nvSpPr>
        <p:spPr>
          <a:xfrm>
            <a:off x="838200" y="6405760"/>
            <a:ext cx="6096000" cy="261610"/>
          </a:xfrm>
          <a:prstGeom prst="rect">
            <a:avLst/>
          </a:prstGeom>
        </p:spPr>
        <p:txBody>
          <a:bodyPr>
            <a:spAutoFit/>
          </a:bodyPr>
          <a:lstStyle/>
          <a:p>
            <a:r>
              <a:rPr lang="es-EC" sz="1100" dirty="0">
                <a:latin typeface="Times New Roman" panose="02020603050405020304" pitchFamily="18" charset="0"/>
                <a:ea typeface="Arial" panose="020B0604020202020204" pitchFamily="34" charset="0"/>
              </a:rPr>
              <a:t>Figura 34. Micrografía SEM muestra G a 30V-1M H</a:t>
            </a:r>
            <a:r>
              <a:rPr lang="es-EC" sz="1100" baseline="-25000" dirty="0">
                <a:latin typeface="Times New Roman" panose="02020603050405020304" pitchFamily="18" charset="0"/>
                <a:ea typeface="Arial" panose="020B0604020202020204" pitchFamily="34" charset="0"/>
              </a:rPr>
              <a:t>3</a:t>
            </a:r>
            <a:r>
              <a:rPr lang="es-EC" sz="1100" dirty="0">
                <a:latin typeface="Times New Roman" panose="02020603050405020304" pitchFamily="18" charset="0"/>
                <a:ea typeface="Arial" panose="020B0604020202020204" pitchFamily="34" charset="0"/>
              </a:rPr>
              <a:t>P0</a:t>
            </a:r>
            <a:r>
              <a:rPr lang="es-EC" sz="1100" baseline="-25000" dirty="0">
                <a:latin typeface="Times New Roman" panose="02020603050405020304" pitchFamily="18" charset="0"/>
                <a:ea typeface="Arial" panose="020B0604020202020204" pitchFamily="34" charset="0"/>
              </a:rPr>
              <a:t>4</a:t>
            </a:r>
            <a:r>
              <a:rPr lang="es-EC" sz="1100" dirty="0">
                <a:latin typeface="Times New Roman" panose="02020603050405020304" pitchFamily="18" charset="0"/>
                <a:ea typeface="Arial" panose="020B0604020202020204" pitchFamily="34" charset="0"/>
              </a:rPr>
              <a:t>+0.5%wt HF – 30 min. 20000X</a:t>
            </a:r>
            <a:endParaRPr lang="es-ES" sz="1100" dirty="0"/>
          </a:p>
        </p:txBody>
      </p:sp>
      <p:sp>
        <p:nvSpPr>
          <p:cNvPr id="9" name="Rectángulo 8">
            <a:extLst>
              <a:ext uri="{FF2B5EF4-FFF2-40B4-BE49-F238E27FC236}">
                <a16:creationId xmlns:a16="http://schemas.microsoft.com/office/drawing/2014/main" id="{0FA10121-29EE-41A1-996E-52AEA620241B}"/>
              </a:ext>
            </a:extLst>
          </p:cNvPr>
          <p:cNvSpPr/>
          <p:nvPr/>
        </p:nvSpPr>
        <p:spPr>
          <a:xfrm>
            <a:off x="6672263" y="6324188"/>
            <a:ext cx="6096000" cy="369332"/>
          </a:xfrm>
          <a:prstGeom prst="rect">
            <a:avLst/>
          </a:prstGeom>
        </p:spPr>
        <p:txBody>
          <a:bodyPr>
            <a:spAutoFit/>
          </a:bodyPr>
          <a:lstStyle/>
          <a:p>
            <a:r>
              <a:rPr lang="es-EC" sz="1100" dirty="0">
                <a:latin typeface="Times New Roman" panose="02020603050405020304" pitchFamily="18" charset="0"/>
                <a:ea typeface="Arial" panose="020B0604020202020204" pitchFamily="34" charset="0"/>
              </a:rPr>
              <a:t>Figura 35. Micrografía SEM muestra G a 30V-1M H</a:t>
            </a:r>
            <a:r>
              <a:rPr lang="es-EC" sz="1100" baseline="-25000" dirty="0">
                <a:latin typeface="Times New Roman" panose="02020603050405020304" pitchFamily="18" charset="0"/>
                <a:ea typeface="Arial" panose="020B0604020202020204" pitchFamily="34" charset="0"/>
              </a:rPr>
              <a:t>3</a:t>
            </a:r>
            <a:r>
              <a:rPr lang="es-EC" sz="1100" dirty="0">
                <a:latin typeface="Times New Roman" panose="02020603050405020304" pitchFamily="18" charset="0"/>
                <a:ea typeface="Arial" panose="020B0604020202020204" pitchFamily="34" charset="0"/>
              </a:rPr>
              <a:t>P0</a:t>
            </a:r>
            <a:r>
              <a:rPr lang="es-EC" sz="1100" baseline="-25000" dirty="0">
                <a:latin typeface="Times New Roman" panose="02020603050405020304" pitchFamily="18" charset="0"/>
                <a:ea typeface="Arial" panose="020B0604020202020204" pitchFamily="34" charset="0"/>
              </a:rPr>
              <a:t>4</a:t>
            </a:r>
            <a:r>
              <a:rPr lang="es-EC" sz="1100" dirty="0">
                <a:latin typeface="Times New Roman" panose="02020603050405020304" pitchFamily="18" charset="0"/>
                <a:ea typeface="Arial" panose="020B0604020202020204" pitchFamily="34" charset="0"/>
              </a:rPr>
              <a:t>+0.5%wt HF – 30 min. 20000X</a:t>
            </a:r>
            <a:r>
              <a:rPr lang="es-EC" dirty="0">
                <a:latin typeface="Times New Roman" panose="02020603050405020304" pitchFamily="18" charset="0"/>
                <a:ea typeface="Arial" panose="020B0604020202020204" pitchFamily="34" charset="0"/>
              </a:rPr>
              <a:t>.</a:t>
            </a:r>
            <a:endParaRPr lang="es-ES" dirty="0"/>
          </a:p>
        </p:txBody>
      </p:sp>
    </p:spTree>
    <p:extLst>
      <p:ext uri="{BB962C8B-B14F-4D97-AF65-F5344CB8AC3E}">
        <p14:creationId xmlns:p14="http://schemas.microsoft.com/office/powerpoint/2010/main" val="1782131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FF2260-BB4E-4234-AD30-DB2CC8521C1B}"/>
              </a:ext>
            </a:extLst>
          </p:cNvPr>
          <p:cNvSpPr>
            <a:spLocks noGrp="1"/>
          </p:cNvSpPr>
          <p:nvPr>
            <p:ph type="title"/>
          </p:nvPr>
        </p:nvSpPr>
        <p:spPr>
          <a:xfrm>
            <a:off x="990600" y="457201"/>
            <a:ext cx="10210800" cy="682343"/>
          </a:xfrm>
        </p:spPr>
        <p:txBody>
          <a:bodyPr>
            <a:normAutofit fontScale="90000"/>
          </a:bodyPr>
          <a:lstStyle/>
          <a:p>
            <a:r>
              <a:rPr lang="es-EC" b="1" dirty="0"/>
              <a:t>Caracterización superficial (Microscopio de fuerza atómica (AFM).</a:t>
            </a:r>
            <a:endParaRPr lang="es-ES" dirty="0"/>
          </a:p>
        </p:txBody>
      </p:sp>
      <p:pic>
        <p:nvPicPr>
          <p:cNvPr id="4" name="Marcador de contenido 3">
            <a:extLst>
              <a:ext uri="{FF2B5EF4-FFF2-40B4-BE49-F238E27FC236}">
                <a16:creationId xmlns:a16="http://schemas.microsoft.com/office/drawing/2014/main" id="{5AF21B81-B7F2-4A8F-84FE-66A8724BB961}"/>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427" y="1320274"/>
            <a:ext cx="6471836" cy="4737625"/>
          </a:xfrm>
          <a:prstGeom prst="rect">
            <a:avLst/>
          </a:prstGeom>
          <a:noFill/>
          <a:ln>
            <a:noFill/>
          </a:ln>
        </p:spPr>
      </p:pic>
      <p:sp>
        <p:nvSpPr>
          <p:cNvPr id="5" name="Rectángulo 4">
            <a:extLst>
              <a:ext uri="{FF2B5EF4-FFF2-40B4-BE49-F238E27FC236}">
                <a16:creationId xmlns:a16="http://schemas.microsoft.com/office/drawing/2014/main" id="{BF6AD560-3013-4B86-AB27-9E33F0534C64}"/>
              </a:ext>
            </a:extLst>
          </p:cNvPr>
          <p:cNvSpPr/>
          <p:nvPr/>
        </p:nvSpPr>
        <p:spPr>
          <a:xfrm>
            <a:off x="7062787" y="1763648"/>
            <a:ext cx="4785911" cy="1493935"/>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Arial" panose="020B0604020202020204" pitchFamily="34" charset="0"/>
                <a:cs typeface="Times New Roman" panose="02020603050405020304" pitchFamily="18" charset="0"/>
              </a:rPr>
              <a:t>Profundidad promedio es de 118,509 nm.</a:t>
            </a: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Arial" panose="020B0604020202020204" pitchFamily="34" charset="0"/>
                <a:cs typeface="Times New Roman" panose="02020603050405020304" pitchFamily="18" charset="0"/>
              </a:rPr>
              <a:t> Altura de las rugosidades es de 461,381 nm</a:t>
            </a:r>
          </a:p>
          <a:p>
            <a:pPr marL="285750" indent="-285750" algn="just">
              <a:lnSpc>
                <a:spcPct val="150000"/>
              </a:lnSpc>
              <a:spcAft>
                <a:spcPts val="800"/>
              </a:spcAft>
              <a:buFont typeface="Arial" panose="020B0604020202020204" pitchFamily="34" charset="0"/>
              <a:buChar char="•"/>
            </a:pPr>
            <a:r>
              <a:rPr lang="es-EC" dirty="0">
                <a:latin typeface="Times New Roman" panose="02020603050405020304" pitchFamily="18" charset="0"/>
                <a:ea typeface="Arial" panose="020B0604020202020204" pitchFamily="34" charset="0"/>
                <a:cs typeface="Times New Roman" panose="02020603050405020304" pitchFamily="18" charset="0"/>
              </a:rPr>
              <a:t>  Rugosidad es de 41,926 nm.</a:t>
            </a:r>
            <a:endParaRPr lang="es-ES" dirty="0">
              <a:latin typeface="Arial" panose="020B0604020202020204" pitchFamily="34" charset="0"/>
              <a:ea typeface="Arial" panose="020B060402020202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CE1715D9-6AE4-4994-9C36-6AFF72846F2A}"/>
              </a:ext>
            </a:extLst>
          </p:cNvPr>
          <p:cNvSpPr/>
          <p:nvPr/>
        </p:nvSpPr>
        <p:spPr>
          <a:xfrm>
            <a:off x="576263" y="6185355"/>
            <a:ext cx="6096000" cy="430887"/>
          </a:xfrm>
          <a:prstGeom prst="rect">
            <a:avLst/>
          </a:prstGeom>
        </p:spPr>
        <p:txBody>
          <a:bodyPr>
            <a:spAutoFit/>
          </a:bodyPr>
          <a:lstStyle/>
          <a:p>
            <a:r>
              <a:rPr lang="es-EC" sz="1100" dirty="0">
                <a:latin typeface="Times New Roman" panose="02020603050405020304" pitchFamily="18" charset="0"/>
                <a:ea typeface="Arial" panose="020B0604020202020204" pitchFamily="34" charset="0"/>
              </a:rPr>
              <a:t>Figura 36.-Topografía de la superficie frontal de la muestra G mediante AFM a 30V-1M H</a:t>
            </a:r>
            <a:r>
              <a:rPr lang="es-EC" sz="1100" baseline="-25000" dirty="0">
                <a:latin typeface="Times New Roman" panose="02020603050405020304" pitchFamily="18" charset="0"/>
                <a:ea typeface="Arial" panose="020B0604020202020204" pitchFamily="34" charset="0"/>
              </a:rPr>
              <a:t>3</a:t>
            </a:r>
            <a:r>
              <a:rPr lang="es-EC" sz="1100" dirty="0">
                <a:latin typeface="Times New Roman" panose="02020603050405020304" pitchFamily="18" charset="0"/>
                <a:ea typeface="Arial" panose="020B0604020202020204" pitchFamily="34" charset="0"/>
              </a:rPr>
              <a:t>P0</a:t>
            </a:r>
            <a:r>
              <a:rPr lang="es-EC" sz="1100" baseline="-25000" dirty="0">
                <a:latin typeface="Times New Roman" panose="02020603050405020304" pitchFamily="18" charset="0"/>
                <a:ea typeface="Arial" panose="020B0604020202020204" pitchFamily="34" charset="0"/>
              </a:rPr>
              <a:t>4</a:t>
            </a:r>
            <a:r>
              <a:rPr lang="es-EC" sz="1100" dirty="0">
                <a:latin typeface="Times New Roman" panose="02020603050405020304" pitchFamily="18" charset="0"/>
                <a:ea typeface="Arial" panose="020B0604020202020204" pitchFamily="34" charset="0"/>
              </a:rPr>
              <a:t>+0.5%wt HF – 30 min.</a:t>
            </a:r>
            <a:endParaRPr lang="es-ES" sz="1100" dirty="0"/>
          </a:p>
        </p:txBody>
      </p:sp>
    </p:spTree>
    <p:extLst>
      <p:ext uri="{BB962C8B-B14F-4D97-AF65-F5344CB8AC3E}">
        <p14:creationId xmlns:p14="http://schemas.microsoft.com/office/powerpoint/2010/main" val="2697500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425269-D584-4F33-94ED-E14B00114EF0}"/>
              </a:ext>
            </a:extLst>
          </p:cNvPr>
          <p:cNvSpPr>
            <a:spLocks noGrp="1"/>
          </p:cNvSpPr>
          <p:nvPr>
            <p:ph type="title"/>
          </p:nvPr>
        </p:nvSpPr>
        <p:spPr>
          <a:xfrm>
            <a:off x="866775" y="542925"/>
            <a:ext cx="10210800" cy="682343"/>
          </a:xfrm>
        </p:spPr>
        <p:txBody>
          <a:bodyPr>
            <a:normAutofit fontScale="90000"/>
          </a:bodyPr>
          <a:lstStyle/>
          <a:p>
            <a:r>
              <a:rPr lang="es-EC" b="1" dirty="0"/>
              <a:t>Caracterización de nanoestructuras de TiO</a:t>
            </a:r>
            <a:r>
              <a:rPr lang="es-EC" b="1" baseline="-25000" dirty="0"/>
              <a:t>2</a:t>
            </a:r>
            <a:r>
              <a:rPr lang="es-EC" b="1" dirty="0"/>
              <a:t> a 30 V-1M H</a:t>
            </a:r>
            <a:r>
              <a:rPr lang="es-EC" b="1" baseline="-25000" dirty="0"/>
              <a:t>3</a:t>
            </a:r>
            <a:r>
              <a:rPr lang="es-EC" b="1" dirty="0"/>
              <a:t>P0</a:t>
            </a:r>
            <a:r>
              <a:rPr lang="es-EC" b="1" baseline="-25000" dirty="0"/>
              <a:t>4</a:t>
            </a:r>
            <a:r>
              <a:rPr lang="es-EC" b="1" dirty="0"/>
              <a:t>+0.5%wt HF – 60min.(Lateral).</a:t>
            </a:r>
            <a:endParaRPr lang="es-ES" dirty="0"/>
          </a:p>
        </p:txBody>
      </p:sp>
      <p:pic>
        <p:nvPicPr>
          <p:cNvPr id="7" name="Imagen 6">
            <a:extLst>
              <a:ext uri="{FF2B5EF4-FFF2-40B4-BE49-F238E27FC236}">
                <a16:creationId xmlns:a16="http://schemas.microsoft.com/office/drawing/2014/main" id="{BCF3079F-81D2-4CDC-B2C4-F889E4DE7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726" y="1538615"/>
            <a:ext cx="4169752" cy="4658395"/>
          </a:xfrm>
          <a:prstGeom prst="rect">
            <a:avLst/>
          </a:prstGeom>
        </p:spPr>
      </p:pic>
      <p:sp>
        <p:nvSpPr>
          <p:cNvPr id="9" name="Rectángulo 8">
            <a:extLst>
              <a:ext uri="{FF2B5EF4-FFF2-40B4-BE49-F238E27FC236}">
                <a16:creationId xmlns:a16="http://schemas.microsoft.com/office/drawing/2014/main" id="{4E273450-30D7-47FF-B983-2A3508AF2B13}"/>
              </a:ext>
            </a:extLst>
          </p:cNvPr>
          <p:cNvSpPr/>
          <p:nvPr/>
        </p:nvSpPr>
        <p:spPr>
          <a:xfrm>
            <a:off x="6096000" y="6321752"/>
            <a:ext cx="6096000" cy="261610"/>
          </a:xfrm>
          <a:prstGeom prst="rect">
            <a:avLst/>
          </a:prstGeom>
        </p:spPr>
        <p:txBody>
          <a:bodyPr>
            <a:spAutoFit/>
          </a:bodyPr>
          <a:lstStyle/>
          <a:p>
            <a:r>
              <a:rPr lang="es-EC" sz="1100" b="1" dirty="0">
                <a:latin typeface="Times New Roman" panose="02020603050405020304" pitchFamily="18" charset="0"/>
                <a:ea typeface="Arial" panose="020B0604020202020204" pitchFamily="34" charset="0"/>
              </a:rPr>
              <a:t>Figura 38. Micrografía SEM muestra H (Lateral) a 30V-1M H</a:t>
            </a:r>
            <a:r>
              <a:rPr lang="es-EC" sz="1100" b="1" baseline="-25000" dirty="0">
                <a:latin typeface="Times New Roman" panose="02020603050405020304" pitchFamily="18" charset="0"/>
                <a:ea typeface="Arial" panose="020B0604020202020204" pitchFamily="34" charset="0"/>
              </a:rPr>
              <a:t>3</a:t>
            </a:r>
            <a:r>
              <a:rPr lang="es-EC" sz="1100" b="1" dirty="0">
                <a:latin typeface="Times New Roman" panose="02020603050405020304" pitchFamily="18" charset="0"/>
                <a:ea typeface="Arial" panose="020B0604020202020204" pitchFamily="34" charset="0"/>
              </a:rPr>
              <a:t>P0</a:t>
            </a:r>
            <a:r>
              <a:rPr lang="es-EC" sz="1100" b="1" baseline="-25000" dirty="0">
                <a:latin typeface="Times New Roman" panose="02020603050405020304" pitchFamily="18" charset="0"/>
                <a:ea typeface="Arial" panose="020B0604020202020204" pitchFamily="34" charset="0"/>
              </a:rPr>
              <a:t>4</a:t>
            </a:r>
            <a:r>
              <a:rPr lang="es-EC" sz="1100" b="1" dirty="0">
                <a:latin typeface="Times New Roman" panose="02020603050405020304" pitchFamily="18" charset="0"/>
                <a:ea typeface="Arial" panose="020B0604020202020204" pitchFamily="34" charset="0"/>
              </a:rPr>
              <a:t>+0.5%wt HF – 60 min. 100000X</a:t>
            </a:r>
            <a:endParaRPr lang="es-ES" sz="1100" b="1" dirty="0"/>
          </a:p>
        </p:txBody>
      </p:sp>
      <p:pic>
        <p:nvPicPr>
          <p:cNvPr id="10" name="Imagen 9">
            <a:extLst>
              <a:ext uri="{FF2B5EF4-FFF2-40B4-BE49-F238E27FC236}">
                <a16:creationId xmlns:a16="http://schemas.microsoft.com/office/drawing/2014/main" id="{E5744FB8-CB06-4C63-A608-042252EDD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298" y="1538615"/>
            <a:ext cx="4281409" cy="4783137"/>
          </a:xfrm>
          <a:prstGeom prst="rect">
            <a:avLst/>
          </a:prstGeom>
        </p:spPr>
      </p:pic>
      <p:sp>
        <p:nvSpPr>
          <p:cNvPr id="11" name="Rectángulo 10">
            <a:extLst>
              <a:ext uri="{FF2B5EF4-FFF2-40B4-BE49-F238E27FC236}">
                <a16:creationId xmlns:a16="http://schemas.microsoft.com/office/drawing/2014/main" id="{19E590B4-9CC6-4E6B-A0EF-2DDE8DFCCAF9}"/>
              </a:ext>
            </a:extLst>
          </p:cNvPr>
          <p:cNvSpPr/>
          <p:nvPr/>
        </p:nvSpPr>
        <p:spPr>
          <a:xfrm>
            <a:off x="0" y="6447164"/>
            <a:ext cx="6096000" cy="261610"/>
          </a:xfrm>
          <a:prstGeom prst="rect">
            <a:avLst/>
          </a:prstGeom>
        </p:spPr>
        <p:txBody>
          <a:bodyPr>
            <a:spAutoFit/>
          </a:bodyPr>
          <a:lstStyle/>
          <a:p>
            <a:pPr algn="ctr">
              <a:spcAft>
                <a:spcPts val="1000"/>
              </a:spcAft>
            </a:pPr>
            <a:r>
              <a:rPr lang="es-EC" sz="1100" b="1" dirty="0">
                <a:latin typeface="Times New Roman" panose="02020603050405020304" pitchFamily="18" charset="0"/>
                <a:ea typeface="Arial" panose="020B0604020202020204" pitchFamily="34" charset="0"/>
              </a:rPr>
              <a:t>Figura 37. </a:t>
            </a:r>
            <a:r>
              <a:rPr lang="es-EC" sz="1100" b="1" dirty="0">
                <a:latin typeface="Times New Roman" panose="02020603050405020304" pitchFamily="18" charset="0"/>
                <a:ea typeface="Arial" panose="020B0604020202020204" pitchFamily="34" charset="0"/>
                <a:cs typeface="Times New Roman" panose="02020603050405020304" pitchFamily="18" charset="0"/>
              </a:rPr>
              <a:t>Micrografía SEM muestra H (Frontal) a 30V-1M H</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3</a:t>
            </a:r>
            <a:r>
              <a:rPr lang="es-EC" sz="1100" b="1" dirty="0">
                <a:latin typeface="Times New Roman" panose="02020603050405020304" pitchFamily="18" charset="0"/>
                <a:ea typeface="Arial" panose="020B0604020202020204" pitchFamily="34" charset="0"/>
                <a:cs typeface="Times New Roman" panose="02020603050405020304" pitchFamily="18" charset="0"/>
              </a:rPr>
              <a:t>P0</a:t>
            </a:r>
            <a:r>
              <a:rPr lang="es-EC" sz="1100" b="1" baseline="-25000" dirty="0">
                <a:latin typeface="Times New Roman" panose="02020603050405020304" pitchFamily="18" charset="0"/>
                <a:ea typeface="Arial" panose="020B0604020202020204" pitchFamily="34" charset="0"/>
                <a:cs typeface="Times New Roman" panose="02020603050405020304" pitchFamily="18" charset="0"/>
              </a:rPr>
              <a:t>4</a:t>
            </a:r>
            <a:r>
              <a:rPr lang="es-EC" sz="1100" b="1" dirty="0">
                <a:latin typeface="Times New Roman" panose="02020603050405020304" pitchFamily="18" charset="0"/>
                <a:ea typeface="Arial" panose="020B0604020202020204" pitchFamily="34" charset="0"/>
                <a:cs typeface="Times New Roman" panose="02020603050405020304" pitchFamily="18" charset="0"/>
              </a:rPr>
              <a:t>+0.5%wt HF – 60 min. 100000X</a:t>
            </a:r>
            <a:endParaRPr lang="es-ES" sz="1100" b="1"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323812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0D5A88-BEA7-4A8B-86EE-20356FD7A928}"/>
              </a:ext>
            </a:extLst>
          </p:cNvPr>
          <p:cNvSpPr>
            <a:spLocks noGrp="1"/>
          </p:cNvSpPr>
          <p:nvPr>
            <p:ph type="title"/>
          </p:nvPr>
        </p:nvSpPr>
        <p:spPr>
          <a:xfrm>
            <a:off x="990600" y="253174"/>
            <a:ext cx="10210800" cy="682343"/>
          </a:xfrm>
        </p:spPr>
        <p:txBody>
          <a:bodyPr>
            <a:normAutofit fontScale="90000"/>
          </a:bodyPr>
          <a:lstStyle/>
          <a:p>
            <a:pPr algn="ctr"/>
            <a:r>
              <a:rPr lang="es-EC" dirty="0"/>
              <a:t>RESULTADOS PROBETA H</a:t>
            </a:r>
            <a:endParaRPr lang="es-ES" dirty="0"/>
          </a:p>
        </p:txBody>
      </p:sp>
      <p:graphicFrame>
        <p:nvGraphicFramePr>
          <p:cNvPr id="4" name="Tabla 3">
            <a:extLst>
              <a:ext uri="{FF2B5EF4-FFF2-40B4-BE49-F238E27FC236}">
                <a16:creationId xmlns:a16="http://schemas.microsoft.com/office/drawing/2014/main" id="{F6B0713E-8739-4AA3-B955-CCDBA082A1A0}"/>
              </a:ext>
            </a:extLst>
          </p:cNvPr>
          <p:cNvGraphicFramePr>
            <a:graphicFrameLocks noGrp="1"/>
          </p:cNvGraphicFramePr>
          <p:nvPr>
            <p:extLst>
              <p:ext uri="{D42A27DB-BD31-4B8C-83A1-F6EECF244321}">
                <p14:modId xmlns:p14="http://schemas.microsoft.com/office/powerpoint/2010/main" val="4159011903"/>
              </p:ext>
            </p:extLst>
          </p:nvPr>
        </p:nvGraphicFramePr>
        <p:xfrm>
          <a:off x="2268140" y="1114358"/>
          <a:ext cx="2763838" cy="2470735"/>
        </p:xfrm>
        <a:graphic>
          <a:graphicData uri="http://schemas.openxmlformats.org/drawingml/2006/table">
            <a:tbl>
              <a:tblPr firstRow="1" firstCol="1" bandRow="1">
                <a:tableStyleId>{5C22544A-7EE6-4342-B048-85BDC9FD1C3A}</a:tableStyleId>
              </a:tblPr>
              <a:tblGrid>
                <a:gridCol w="1381919">
                  <a:extLst>
                    <a:ext uri="{9D8B030D-6E8A-4147-A177-3AD203B41FA5}">
                      <a16:colId xmlns:a16="http://schemas.microsoft.com/office/drawing/2014/main" val="3767676904"/>
                    </a:ext>
                  </a:extLst>
                </a:gridCol>
                <a:gridCol w="1381919">
                  <a:extLst>
                    <a:ext uri="{9D8B030D-6E8A-4147-A177-3AD203B41FA5}">
                      <a16:colId xmlns:a16="http://schemas.microsoft.com/office/drawing/2014/main" val="3831442010"/>
                    </a:ext>
                  </a:extLst>
                </a:gridCol>
              </a:tblGrid>
              <a:tr h="235664">
                <a:tc gridSpan="2">
                  <a:txBody>
                    <a:bodyPr/>
                    <a:lstStyle/>
                    <a:p>
                      <a:pPr algn="ctr">
                        <a:lnSpc>
                          <a:spcPct val="107000"/>
                        </a:lnSpc>
                        <a:spcAft>
                          <a:spcPts val="0"/>
                        </a:spcAft>
                      </a:pPr>
                      <a:r>
                        <a:rPr lang="es-EC" sz="1100" dirty="0">
                          <a:effectLst/>
                        </a:rPr>
                        <a:t>DIÁMETRO DE LAS NANOESTRUCTURAS DE TiO2 (nm).</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hMerge="1">
                  <a:txBody>
                    <a:bodyPr/>
                    <a:lstStyle/>
                    <a:p>
                      <a:endParaRPr lang="es-ES"/>
                    </a:p>
                  </a:txBody>
                  <a:tcPr/>
                </a:tc>
                <a:extLst>
                  <a:ext uri="{0D108BD9-81ED-4DB2-BD59-A6C34878D82A}">
                    <a16:rowId xmlns:a16="http://schemas.microsoft.com/office/drawing/2014/main" val="3156264509"/>
                  </a:ext>
                </a:extLst>
              </a:tr>
              <a:tr h="235664">
                <a:tc>
                  <a:txBody>
                    <a:bodyPr/>
                    <a:lstStyle/>
                    <a:p>
                      <a:pPr algn="ctr">
                        <a:lnSpc>
                          <a:spcPct val="107000"/>
                        </a:lnSpc>
                        <a:spcAft>
                          <a:spcPts val="0"/>
                        </a:spcAft>
                      </a:pPr>
                      <a:r>
                        <a:rPr lang="es-EC" sz="1100">
                          <a:effectLst/>
                        </a:rPr>
                        <a:t>Media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96.01</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37749306"/>
                  </a:ext>
                </a:extLst>
              </a:tr>
              <a:tr h="235664">
                <a:tc>
                  <a:txBody>
                    <a:bodyPr/>
                    <a:lstStyle/>
                    <a:p>
                      <a:pPr algn="ctr">
                        <a:lnSpc>
                          <a:spcPct val="107000"/>
                        </a:lnSpc>
                        <a:spcAft>
                          <a:spcPts val="0"/>
                        </a:spcAft>
                      </a:pPr>
                      <a:r>
                        <a:rPr lang="es-EC" sz="1100">
                          <a:effectLst/>
                        </a:rPr>
                        <a:t>Mediana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98.86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606937159"/>
                  </a:ext>
                </a:extLst>
              </a:tr>
              <a:tr h="235664">
                <a:tc>
                  <a:txBody>
                    <a:bodyPr/>
                    <a:lstStyle/>
                    <a:p>
                      <a:pPr algn="ctr">
                        <a:lnSpc>
                          <a:spcPct val="107000"/>
                        </a:lnSpc>
                        <a:spcAft>
                          <a:spcPts val="0"/>
                        </a:spcAft>
                      </a:pPr>
                      <a:r>
                        <a:rPr lang="es-EC" sz="1100">
                          <a:effectLst/>
                        </a:rPr>
                        <a:t>Moda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#N/A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87752022"/>
                  </a:ext>
                </a:extLst>
              </a:tr>
              <a:tr h="471329">
                <a:tc>
                  <a:txBody>
                    <a:bodyPr/>
                    <a:lstStyle/>
                    <a:p>
                      <a:pPr algn="ctr">
                        <a:lnSpc>
                          <a:spcPct val="107000"/>
                        </a:lnSpc>
                        <a:spcAft>
                          <a:spcPts val="0"/>
                        </a:spcAft>
                      </a:pPr>
                      <a:r>
                        <a:rPr lang="es-EC" sz="1100">
                          <a:effectLst/>
                        </a:rPr>
                        <a:t>Desviación estándar</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13.69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68891332"/>
                  </a:ext>
                </a:extLst>
              </a:tr>
              <a:tr h="235664">
                <a:tc>
                  <a:txBody>
                    <a:bodyPr/>
                    <a:lstStyle/>
                    <a:p>
                      <a:pPr algn="ctr">
                        <a:lnSpc>
                          <a:spcPct val="107000"/>
                        </a:lnSpc>
                        <a:spcAft>
                          <a:spcPts val="0"/>
                        </a:spcAft>
                      </a:pPr>
                      <a:r>
                        <a:rPr lang="es-EC" sz="1100">
                          <a:effectLst/>
                        </a:rPr>
                        <a:t>Mínimo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54.25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14551557"/>
                  </a:ext>
                </a:extLst>
              </a:tr>
              <a:tr h="235664">
                <a:tc>
                  <a:txBody>
                    <a:bodyPr/>
                    <a:lstStyle/>
                    <a:p>
                      <a:pPr algn="ctr">
                        <a:lnSpc>
                          <a:spcPct val="107000"/>
                        </a:lnSpc>
                        <a:spcAft>
                          <a:spcPts val="0"/>
                        </a:spcAft>
                      </a:pPr>
                      <a:r>
                        <a:rPr lang="es-EC" sz="1100">
                          <a:effectLst/>
                        </a:rPr>
                        <a:t>Máximo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116.44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737824324"/>
                  </a:ext>
                </a:extLst>
              </a:tr>
              <a:tr h="235664">
                <a:tc>
                  <a:txBody>
                    <a:bodyPr/>
                    <a:lstStyle/>
                    <a:p>
                      <a:pPr algn="ctr">
                        <a:lnSpc>
                          <a:spcPct val="107000"/>
                        </a:lnSpc>
                        <a:spcAft>
                          <a:spcPts val="0"/>
                        </a:spcAft>
                      </a:pPr>
                      <a:r>
                        <a:rPr lang="es-EC" sz="1100">
                          <a:effectLst/>
                        </a:rPr>
                        <a:t>Cuenta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70.00</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05369664"/>
                  </a:ext>
                </a:extLst>
              </a:tr>
              <a:tr h="235664">
                <a:tc>
                  <a:txBody>
                    <a:bodyPr/>
                    <a:lstStyle/>
                    <a:p>
                      <a:pPr algn="ctr">
                        <a:lnSpc>
                          <a:spcPct val="107000"/>
                        </a:lnSpc>
                        <a:spcAft>
                          <a:spcPts val="0"/>
                        </a:spcAft>
                      </a:pPr>
                      <a:r>
                        <a:rPr lang="es-EC" sz="1100">
                          <a:effectLst/>
                        </a:rPr>
                        <a:t> </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 </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300160630"/>
                  </a:ext>
                </a:extLst>
              </a:tr>
            </a:tbl>
          </a:graphicData>
        </a:graphic>
      </p:graphicFrame>
      <p:graphicFrame>
        <p:nvGraphicFramePr>
          <p:cNvPr id="5" name="Tabla 4">
            <a:extLst>
              <a:ext uri="{FF2B5EF4-FFF2-40B4-BE49-F238E27FC236}">
                <a16:creationId xmlns:a16="http://schemas.microsoft.com/office/drawing/2014/main" id="{771A96BB-FA15-4540-9A6F-3D709937268B}"/>
              </a:ext>
            </a:extLst>
          </p:cNvPr>
          <p:cNvGraphicFramePr>
            <a:graphicFrameLocks noGrp="1"/>
          </p:cNvGraphicFramePr>
          <p:nvPr>
            <p:extLst>
              <p:ext uri="{D42A27DB-BD31-4B8C-83A1-F6EECF244321}">
                <p14:modId xmlns:p14="http://schemas.microsoft.com/office/powerpoint/2010/main" val="799062067"/>
              </p:ext>
            </p:extLst>
          </p:nvPr>
        </p:nvGraphicFramePr>
        <p:xfrm>
          <a:off x="2210394" y="3980888"/>
          <a:ext cx="2763838" cy="2623938"/>
        </p:xfrm>
        <a:graphic>
          <a:graphicData uri="http://schemas.openxmlformats.org/drawingml/2006/table">
            <a:tbl>
              <a:tblPr firstRow="1" firstCol="1" bandRow="1">
                <a:tableStyleId>{5C22544A-7EE6-4342-B048-85BDC9FD1C3A}</a:tableStyleId>
              </a:tblPr>
              <a:tblGrid>
                <a:gridCol w="1381919">
                  <a:extLst>
                    <a:ext uri="{9D8B030D-6E8A-4147-A177-3AD203B41FA5}">
                      <a16:colId xmlns:a16="http://schemas.microsoft.com/office/drawing/2014/main" val="4256123442"/>
                    </a:ext>
                  </a:extLst>
                </a:gridCol>
                <a:gridCol w="1381919">
                  <a:extLst>
                    <a:ext uri="{9D8B030D-6E8A-4147-A177-3AD203B41FA5}">
                      <a16:colId xmlns:a16="http://schemas.microsoft.com/office/drawing/2014/main" val="480648516"/>
                    </a:ext>
                  </a:extLst>
                </a:gridCol>
              </a:tblGrid>
              <a:tr h="261849">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100" dirty="0">
                          <a:effectLst/>
                        </a:rPr>
                        <a:t>DIÁMETRO DE LAS NANOESTRUCTURAS DE TiO2 (nm).</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es-EC" sz="1100" dirty="0">
                          <a:effectLst/>
                        </a:rPr>
                        <a:t>)</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S"/>
                    </a:p>
                  </a:txBody>
                  <a:tcPr/>
                </a:tc>
                <a:extLst>
                  <a:ext uri="{0D108BD9-81ED-4DB2-BD59-A6C34878D82A}">
                    <a16:rowId xmlns:a16="http://schemas.microsoft.com/office/drawing/2014/main" val="3090265331"/>
                  </a:ext>
                </a:extLst>
              </a:tr>
              <a:tr h="261849">
                <a:tc>
                  <a:txBody>
                    <a:bodyPr/>
                    <a:lstStyle/>
                    <a:p>
                      <a:pPr algn="ctr">
                        <a:lnSpc>
                          <a:spcPct val="107000"/>
                        </a:lnSpc>
                        <a:spcAft>
                          <a:spcPts val="0"/>
                        </a:spcAft>
                      </a:pPr>
                      <a:r>
                        <a:rPr lang="es-EC" sz="1100">
                          <a:effectLst/>
                        </a:rPr>
                        <a:t>Media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97.55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03369220"/>
                  </a:ext>
                </a:extLst>
              </a:tr>
              <a:tr h="261849">
                <a:tc>
                  <a:txBody>
                    <a:bodyPr/>
                    <a:lstStyle/>
                    <a:p>
                      <a:pPr algn="ctr">
                        <a:lnSpc>
                          <a:spcPct val="107000"/>
                        </a:lnSpc>
                        <a:spcAft>
                          <a:spcPts val="0"/>
                        </a:spcAft>
                      </a:pPr>
                      <a:r>
                        <a:rPr lang="es-EC" sz="1100">
                          <a:effectLst/>
                        </a:rPr>
                        <a:t>Mediana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99.72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13997406"/>
                  </a:ext>
                </a:extLst>
              </a:tr>
              <a:tr h="261849">
                <a:tc>
                  <a:txBody>
                    <a:bodyPr/>
                    <a:lstStyle/>
                    <a:p>
                      <a:pPr algn="ctr">
                        <a:lnSpc>
                          <a:spcPct val="107000"/>
                        </a:lnSpc>
                        <a:spcAft>
                          <a:spcPts val="0"/>
                        </a:spcAft>
                      </a:pPr>
                      <a:r>
                        <a:rPr lang="es-EC" sz="1100">
                          <a:effectLst/>
                        </a:rPr>
                        <a:t>Moda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#N/A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07701411"/>
                  </a:ext>
                </a:extLst>
              </a:tr>
              <a:tr h="523698">
                <a:tc>
                  <a:txBody>
                    <a:bodyPr/>
                    <a:lstStyle/>
                    <a:p>
                      <a:pPr algn="ctr">
                        <a:lnSpc>
                          <a:spcPct val="107000"/>
                        </a:lnSpc>
                        <a:spcAft>
                          <a:spcPts val="0"/>
                        </a:spcAft>
                      </a:pPr>
                      <a:r>
                        <a:rPr lang="es-EC" sz="1100">
                          <a:effectLst/>
                        </a:rPr>
                        <a:t>Desviación estándar</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15.13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037108462"/>
                  </a:ext>
                </a:extLst>
              </a:tr>
              <a:tr h="261849">
                <a:tc>
                  <a:txBody>
                    <a:bodyPr/>
                    <a:lstStyle/>
                    <a:p>
                      <a:pPr algn="ctr">
                        <a:lnSpc>
                          <a:spcPct val="107000"/>
                        </a:lnSpc>
                        <a:spcAft>
                          <a:spcPts val="0"/>
                        </a:spcAft>
                      </a:pPr>
                      <a:r>
                        <a:rPr lang="es-EC" sz="1100">
                          <a:effectLst/>
                        </a:rPr>
                        <a:t>Mínimo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45.76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05725290"/>
                  </a:ext>
                </a:extLst>
              </a:tr>
              <a:tr h="261849">
                <a:tc>
                  <a:txBody>
                    <a:bodyPr/>
                    <a:lstStyle/>
                    <a:p>
                      <a:pPr algn="ctr">
                        <a:lnSpc>
                          <a:spcPct val="107000"/>
                        </a:lnSpc>
                        <a:spcAft>
                          <a:spcPts val="0"/>
                        </a:spcAft>
                      </a:pPr>
                      <a:r>
                        <a:rPr lang="es-EC" sz="1100">
                          <a:effectLst/>
                        </a:rPr>
                        <a:t>Máximo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118.67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630701493"/>
                  </a:ext>
                </a:extLst>
              </a:tr>
              <a:tr h="261849">
                <a:tc>
                  <a:txBody>
                    <a:bodyPr/>
                    <a:lstStyle/>
                    <a:p>
                      <a:pPr algn="ctr">
                        <a:lnSpc>
                          <a:spcPct val="107000"/>
                        </a:lnSpc>
                        <a:spcAft>
                          <a:spcPts val="0"/>
                        </a:spcAft>
                      </a:pPr>
                      <a:r>
                        <a:rPr lang="es-EC" sz="1100">
                          <a:effectLst/>
                        </a:rPr>
                        <a:t>Cuenta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70.00</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722384907"/>
                  </a:ext>
                </a:extLst>
              </a:tr>
            </a:tbl>
          </a:graphicData>
        </a:graphic>
      </p:graphicFrame>
      <p:graphicFrame>
        <p:nvGraphicFramePr>
          <p:cNvPr id="6" name="Tabla 5">
            <a:extLst>
              <a:ext uri="{FF2B5EF4-FFF2-40B4-BE49-F238E27FC236}">
                <a16:creationId xmlns:a16="http://schemas.microsoft.com/office/drawing/2014/main" id="{D618FF85-7AED-4CFB-8223-BAE8D27ADBB7}"/>
              </a:ext>
            </a:extLst>
          </p:cNvPr>
          <p:cNvGraphicFramePr>
            <a:graphicFrameLocks noGrp="1"/>
          </p:cNvGraphicFramePr>
          <p:nvPr>
            <p:extLst>
              <p:ext uri="{D42A27DB-BD31-4B8C-83A1-F6EECF244321}">
                <p14:modId xmlns:p14="http://schemas.microsoft.com/office/powerpoint/2010/main" val="2237880826"/>
              </p:ext>
            </p:extLst>
          </p:nvPr>
        </p:nvGraphicFramePr>
        <p:xfrm>
          <a:off x="7160024" y="2454932"/>
          <a:ext cx="3792540" cy="3051911"/>
        </p:xfrm>
        <a:graphic>
          <a:graphicData uri="http://schemas.openxmlformats.org/drawingml/2006/table">
            <a:tbl>
              <a:tblPr firstRow="1" firstCol="1" bandRow="1">
                <a:tableStyleId>{5C22544A-7EE6-4342-B048-85BDC9FD1C3A}</a:tableStyleId>
              </a:tblPr>
              <a:tblGrid>
                <a:gridCol w="1896270">
                  <a:extLst>
                    <a:ext uri="{9D8B030D-6E8A-4147-A177-3AD203B41FA5}">
                      <a16:colId xmlns:a16="http://schemas.microsoft.com/office/drawing/2014/main" val="2535125473"/>
                    </a:ext>
                  </a:extLst>
                </a:gridCol>
                <a:gridCol w="1896270">
                  <a:extLst>
                    <a:ext uri="{9D8B030D-6E8A-4147-A177-3AD203B41FA5}">
                      <a16:colId xmlns:a16="http://schemas.microsoft.com/office/drawing/2014/main" val="2802417608"/>
                    </a:ext>
                  </a:extLst>
                </a:gridCol>
              </a:tblGrid>
              <a:tr h="435252">
                <a:tc gridSpan="2">
                  <a:txBody>
                    <a:bodyPr/>
                    <a:lstStyle/>
                    <a:p>
                      <a:pPr algn="ctr">
                        <a:lnSpc>
                          <a:spcPct val="107000"/>
                        </a:lnSpc>
                        <a:spcAft>
                          <a:spcPts val="0"/>
                        </a:spcAft>
                      </a:pPr>
                      <a:r>
                        <a:rPr lang="es-EC" sz="1400" dirty="0">
                          <a:effectLst/>
                        </a:rPr>
                        <a:t>DIÁMETRO DE LAS NANOESTRUCTURAS DE TiO2 (nm).</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S"/>
                    </a:p>
                  </a:txBody>
                  <a:tcPr/>
                </a:tc>
                <a:extLst>
                  <a:ext uri="{0D108BD9-81ED-4DB2-BD59-A6C34878D82A}">
                    <a16:rowId xmlns:a16="http://schemas.microsoft.com/office/drawing/2014/main" val="4055206408"/>
                  </a:ext>
                </a:extLst>
              </a:tr>
              <a:tr h="325855">
                <a:tc>
                  <a:txBody>
                    <a:bodyPr/>
                    <a:lstStyle/>
                    <a:p>
                      <a:pPr algn="ctr">
                        <a:lnSpc>
                          <a:spcPct val="107000"/>
                        </a:lnSpc>
                        <a:spcAft>
                          <a:spcPts val="0"/>
                        </a:spcAft>
                      </a:pPr>
                      <a:r>
                        <a:rPr lang="es-EC" sz="1400" dirty="0">
                          <a:effectLst/>
                        </a:rPr>
                        <a:t>Media</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96.78</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312769034"/>
                  </a:ext>
                </a:extLst>
              </a:tr>
              <a:tr h="325855">
                <a:tc>
                  <a:txBody>
                    <a:bodyPr/>
                    <a:lstStyle/>
                    <a:p>
                      <a:pPr algn="ctr">
                        <a:lnSpc>
                          <a:spcPct val="107000"/>
                        </a:lnSpc>
                        <a:spcAft>
                          <a:spcPts val="0"/>
                        </a:spcAft>
                      </a:pPr>
                      <a:r>
                        <a:rPr lang="es-EC" sz="1400">
                          <a:effectLst/>
                        </a:rPr>
                        <a:t>Mediana</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99.29</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360858212"/>
                  </a:ext>
                </a:extLst>
              </a:tr>
              <a:tr h="325855">
                <a:tc>
                  <a:txBody>
                    <a:bodyPr/>
                    <a:lstStyle/>
                    <a:p>
                      <a:pPr algn="ctr">
                        <a:lnSpc>
                          <a:spcPct val="107000"/>
                        </a:lnSpc>
                        <a:spcAft>
                          <a:spcPts val="0"/>
                        </a:spcAft>
                      </a:pPr>
                      <a:r>
                        <a:rPr lang="es-EC" sz="1400">
                          <a:effectLst/>
                        </a:rPr>
                        <a:t>Moda</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#N/A</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32181446"/>
                  </a:ext>
                </a:extLst>
              </a:tr>
              <a:tr h="651709">
                <a:tc>
                  <a:txBody>
                    <a:bodyPr/>
                    <a:lstStyle/>
                    <a:p>
                      <a:pPr algn="ctr">
                        <a:lnSpc>
                          <a:spcPct val="107000"/>
                        </a:lnSpc>
                        <a:spcAft>
                          <a:spcPts val="0"/>
                        </a:spcAft>
                      </a:pPr>
                      <a:r>
                        <a:rPr lang="es-EC" sz="1400">
                          <a:effectLst/>
                        </a:rPr>
                        <a:t>Desviación estándar</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14.41</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332286503"/>
                  </a:ext>
                </a:extLst>
              </a:tr>
              <a:tr h="325855">
                <a:tc>
                  <a:txBody>
                    <a:bodyPr/>
                    <a:lstStyle/>
                    <a:p>
                      <a:pPr algn="ctr">
                        <a:lnSpc>
                          <a:spcPct val="107000"/>
                        </a:lnSpc>
                        <a:spcAft>
                          <a:spcPts val="0"/>
                        </a:spcAft>
                      </a:pPr>
                      <a:r>
                        <a:rPr lang="es-EC" sz="1400">
                          <a:effectLst/>
                        </a:rPr>
                        <a:t>Mínimo</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50.00</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03732743"/>
                  </a:ext>
                </a:extLst>
              </a:tr>
              <a:tr h="325855">
                <a:tc>
                  <a:txBody>
                    <a:bodyPr/>
                    <a:lstStyle/>
                    <a:p>
                      <a:pPr algn="ctr">
                        <a:lnSpc>
                          <a:spcPct val="107000"/>
                        </a:lnSpc>
                        <a:spcAft>
                          <a:spcPts val="0"/>
                        </a:spcAft>
                      </a:pPr>
                      <a:r>
                        <a:rPr lang="es-EC" sz="1400">
                          <a:effectLst/>
                        </a:rPr>
                        <a:t>Máximo</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117.56</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37868406"/>
                  </a:ext>
                </a:extLst>
              </a:tr>
              <a:tr h="325855">
                <a:tc>
                  <a:txBody>
                    <a:bodyPr/>
                    <a:lstStyle/>
                    <a:p>
                      <a:pPr algn="ctr">
                        <a:lnSpc>
                          <a:spcPct val="107000"/>
                        </a:lnSpc>
                        <a:spcAft>
                          <a:spcPts val="0"/>
                        </a:spcAft>
                      </a:pPr>
                      <a:r>
                        <a:rPr lang="es-EC" sz="1400">
                          <a:effectLst/>
                        </a:rPr>
                        <a:t>Cuenta</a:t>
                      </a:r>
                      <a:endParaRPr lang="es-ES" sz="14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dirty="0">
                          <a:effectLst/>
                        </a:rPr>
                        <a:t>140.00</a:t>
                      </a:r>
                      <a:endParaRPr lang="es-ES" sz="14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82424548"/>
                  </a:ext>
                </a:extLst>
              </a:tr>
            </a:tbl>
          </a:graphicData>
        </a:graphic>
      </p:graphicFrame>
      <p:sp>
        <p:nvSpPr>
          <p:cNvPr id="7" name="CuadroTexto 6">
            <a:extLst>
              <a:ext uri="{FF2B5EF4-FFF2-40B4-BE49-F238E27FC236}">
                <a16:creationId xmlns:a16="http://schemas.microsoft.com/office/drawing/2014/main" id="{3C1A5906-CEB9-46D3-92F7-AD0E8CCEF9A8}"/>
              </a:ext>
            </a:extLst>
          </p:cNvPr>
          <p:cNvSpPr txBox="1"/>
          <p:nvPr/>
        </p:nvSpPr>
        <p:spPr>
          <a:xfrm>
            <a:off x="950912" y="958335"/>
            <a:ext cx="2634457" cy="369332"/>
          </a:xfrm>
          <a:prstGeom prst="rect">
            <a:avLst/>
          </a:prstGeom>
          <a:noFill/>
        </p:spPr>
        <p:txBody>
          <a:bodyPr wrap="square" rtlCol="0">
            <a:spAutoFit/>
          </a:bodyPr>
          <a:lstStyle/>
          <a:p>
            <a:r>
              <a:rPr lang="es-EC" dirty="0"/>
              <a:t>RÉPLICA 1 </a:t>
            </a:r>
            <a:endParaRPr lang="es-ES" dirty="0"/>
          </a:p>
        </p:txBody>
      </p:sp>
      <p:sp>
        <p:nvSpPr>
          <p:cNvPr id="8" name="CuadroTexto 7">
            <a:extLst>
              <a:ext uri="{FF2B5EF4-FFF2-40B4-BE49-F238E27FC236}">
                <a16:creationId xmlns:a16="http://schemas.microsoft.com/office/drawing/2014/main" id="{A8742AD2-89FB-4312-B632-15835CA42702}"/>
              </a:ext>
            </a:extLst>
          </p:cNvPr>
          <p:cNvSpPr txBox="1"/>
          <p:nvPr/>
        </p:nvSpPr>
        <p:spPr>
          <a:xfrm>
            <a:off x="950912" y="4209823"/>
            <a:ext cx="2634457" cy="369332"/>
          </a:xfrm>
          <a:prstGeom prst="rect">
            <a:avLst/>
          </a:prstGeom>
          <a:noFill/>
        </p:spPr>
        <p:txBody>
          <a:bodyPr wrap="square" rtlCol="0">
            <a:spAutoFit/>
          </a:bodyPr>
          <a:lstStyle/>
          <a:p>
            <a:r>
              <a:rPr lang="es-EC" dirty="0"/>
              <a:t>RÉPLICA 2</a:t>
            </a:r>
            <a:endParaRPr lang="es-ES" dirty="0"/>
          </a:p>
        </p:txBody>
      </p:sp>
      <p:sp>
        <p:nvSpPr>
          <p:cNvPr id="9" name="CuadroTexto 8">
            <a:extLst>
              <a:ext uri="{FF2B5EF4-FFF2-40B4-BE49-F238E27FC236}">
                <a16:creationId xmlns:a16="http://schemas.microsoft.com/office/drawing/2014/main" id="{F55D1EB3-884E-40ED-8ABE-2D95BD6B7E6F}"/>
              </a:ext>
            </a:extLst>
          </p:cNvPr>
          <p:cNvSpPr txBox="1"/>
          <p:nvPr/>
        </p:nvSpPr>
        <p:spPr>
          <a:xfrm>
            <a:off x="8118475" y="2014817"/>
            <a:ext cx="2634457" cy="369332"/>
          </a:xfrm>
          <a:prstGeom prst="rect">
            <a:avLst/>
          </a:prstGeom>
          <a:noFill/>
        </p:spPr>
        <p:txBody>
          <a:bodyPr wrap="square" rtlCol="0">
            <a:spAutoFit/>
          </a:bodyPr>
          <a:lstStyle/>
          <a:p>
            <a:r>
              <a:rPr lang="es-EC" dirty="0"/>
              <a:t>PROBETA H</a:t>
            </a:r>
            <a:endParaRPr lang="es-ES" dirty="0"/>
          </a:p>
        </p:txBody>
      </p:sp>
    </p:spTree>
    <p:extLst>
      <p:ext uri="{BB962C8B-B14F-4D97-AF65-F5344CB8AC3E}">
        <p14:creationId xmlns:p14="http://schemas.microsoft.com/office/powerpoint/2010/main" val="452695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E290DD-3942-4740-81B2-C2846D21575A}"/>
              </a:ext>
            </a:extLst>
          </p:cNvPr>
          <p:cNvSpPr>
            <a:spLocks noGrp="1"/>
          </p:cNvSpPr>
          <p:nvPr>
            <p:ph type="title"/>
          </p:nvPr>
        </p:nvSpPr>
        <p:spPr>
          <a:xfrm>
            <a:off x="838200" y="392395"/>
            <a:ext cx="10210800" cy="682343"/>
          </a:xfrm>
        </p:spPr>
        <p:txBody>
          <a:bodyPr>
            <a:normAutofit fontScale="90000"/>
          </a:bodyPr>
          <a:lstStyle/>
          <a:p>
            <a:pPr algn="ctr"/>
            <a:r>
              <a:rPr lang="es-EC" dirty="0"/>
              <a:t>HISTOGRAMA PROBETA H </a:t>
            </a:r>
            <a:endParaRPr lang="es-ES" dirty="0"/>
          </a:p>
        </p:txBody>
      </p:sp>
      <p:graphicFrame>
        <p:nvGraphicFramePr>
          <p:cNvPr id="4" name="Tabla 3">
            <a:extLst>
              <a:ext uri="{FF2B5EF4-FFF2-40B4-BE49-F238E27FC236}">
                <a16:creationId xmlns:a16="http://schemas.microsoft.com/office/drawing/2014/main" id="{B751BB7B-D6E7-4A77-B26B-1651ADF437E8}"/>
              </a:ext>
            </a:extLst>
          </p:cNvPr>
          <p:cNvGraphicFramePr>
            <a:graphicFrameLocks noGrp="1"/>
          </p:cNvGraphicFramePr>
          <p:nvPr>
            <p:extLst>
              <p:ext uri="{D42A27DB-BD31-4B8C-83A1-F6EECF244321}">
                <p14:modId xmlns:p14="http://schemas.microsoft.com/office/powerpoint/2010/main" val="3594230095"/>
              </p:ext>
            </p:extLst>
          </p:nvPr>
        </p:nvGraphicFramePr>
        <p:xfrm>
          <a:off x="1103312" y="1434306"/>
          <a:ext cx="4154486" cy="3994939"/>
        </p:xfrm>
        <a:graphic>
          <a:graphicData uri="http://schemas.openxmlformats.org/drawingml/2006/table">
            <a:tbl>
              <a:tblPr firstRow="1" firstCol="1" bandRow="1">
                <a:tableStyleId>{5C22544A-7EE6-4342-B048-85BDC9FD1C3A}</a:tableStyleId>
              </a:tblPr>
              <a:tblGrid>
                <a:gridCol w="1311943">
                  <a:extLst>
                    <a:ext uri="{9D8B030D-6E8A-4147-A177-3AD203B41FA5}">
                      <a16:colId xmlns:a16="http://schemas.microsoft.com/office/drawing/2014/main" val="3998897723"/>
                    </a:ext>
                  </a:extLst>
                </a:gridCol>
                <a:gridCol w="1311943">
                  <a:extLst>
                    <a:ext uri="{9D8B030D-6E8A-4147-A177-3AD203B41FA5}">
                      <a16:colId xmlns:a16="http://schemas.microsoft.com/office/drawing/2014/main" val="4078311319"/>
                    </a:ext>
                  </a:extLst>
                </a:gridCol>
                <a:gridCol w="1530600">
                  <a:extLst>
                    <a:ext uri="{9D8B030D-6E8A-4147-A177-3AD203B41FA5}">
                      <a16:colId xmlns:a16="http://schemas.microsoft.com/office/drawing/2014/main" val="1742384429"/>
                    </a:ext>
                  </a:extLst>
                </a:gridCol>
              </a:tblGrid>
              <a:tr h="307303">
                <a:tc>
                  <a:txBody>
                    <a:bodyPr/>
                    <a:lstStyle/>
                    <a:p>
                      <a:pPr algn="ctr">
                        <a:lnSpc>
                          <a:spcPct val="107000"/>
                        </a:lnSpc>
                        <a:spcAft>
                          <a:spcPts val="0"/>
                        </a:spcAft>
                      </a:pPr>
                      <a:r>
                        <a:rPr lang="es-ES" sz="1100">
                          <a:effectLst/>
                        </a:rPr>
                        <a:t>Clase</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Frecuencia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 acumulado</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815228456"/>
                  </a:ext>
                </a:extLst>
              </a:tr>
              <a:tr h="307303">
                <a:tc>
                  <a:txBody>
                    <a:bodyPr/>
                    <a:lstStyle/>
                    <a:p>
                      <a:pPr algn="ctr">
                        <a:lnSpc>
                          <a:spcPct val="107000"/>
                        </a:lnSpc>
                        <a:spcAft>
                          <a:spcPts val="0"/>
                        </a:spcAft>
                      </a:pPr>
                      <a:r>
                        <a:rPr lang="es-ES" sz="1100">
                          <a:effectLst/>
                        </a:rPr>
                        <a:t>40,92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0,72%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092878868"/>
                  </a:ext>
                </a:extLst>
              </a:tr>
              <a:tr h="307303">
                <a:tc>
                  <a:txBody>
                    <a:bodyPr/>
                    <a:lstStyle/>
                    <a:p>
                      <a:pPr algn="ctr">
                        <a:lnSpc>
                          <a:spcPct val="107000"/>
                        </a:lnSpc>
                        <a:spcAft>
                          <a:spcPts val="0"/>
                        </a:spcAft>
                      </a:pPr>
                      <a:r>
                        <a:rPr lang="es-ES" sz="1100">
                          <a:effectLst/>
                        </a:rPr>
                        <a:t>48,58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2,88%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531776716"/>
                  </a:ext>
                </a:extLst>
              </a:tr>
              <a:tr h="307303">
                <a:tc>
                  <a:txBody>
                    <a:bodyPr/>
                    <a:lstStyle/>
                    <a:p>
                      <a:pPr algn="ctr">
                        <a:lnSpc>
                          <a:spcPct val="107000"/>
                        </a:lnSpc>
                        <a:spcAft>
                          <a:spcPts val="0"/>
                        </a:spcAft>
                      </a:pPr>
                      <a:r>
                        <a:rPr lang="es-ES" sz="1100">
                          <a:effectLst/>
                        </a:rPr>
                        <a:t>56,24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4,32%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314396298"/>
                  </a:ext>
                </a:extLst>
              </a:tr>
              <a:tr h="307303">
                <a:tc>
                  <a:txBody>
                    <a:bodyPr/>
                    <a:lstStyle/>
                    <a:p>
                      <a:pPr algn="ctr">
                        <a:lnSpc>
                          <a:spcPct val="107000"/>
                        </a:lnSpc>
                        <a:spcAft>
                          <a:spcPts val="0"/>
                        </a:spcAft>
                      </a:pPr>
                      <a:r>
                        <a:rPr lang="es-ES" sz="1100">
                          <a:effectLst/>
                        </a:rPr>
                        <a:t>63,91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5,04%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173527069"/>
                  </a:ext>
                </a:extLst>
              </a:tr>
              <a:tr h="307303">
                <a:tc>
                  <a:txBody>
                    <a:bodyPr/>
                    <a:lstStyle/>
                    <a:p>
                      <a:pPr algn="ctr">
                        <a:lnSpc>
                          <a:spcPct val="107000"/>
                        </a:lnSpc>
                        <a:spcAft>
                          <a:spcPts val="0"/>
                        </a:spcAft>
                      </a:pPr>
                      <a:r>
                        <a:rPr lang="es-ES" sz="1100">
                          <a:effectLst/>
                        </a:rPr>
                        <a:t>71,57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5,76%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204242472"/>
                  </a:ext>
                </a:extLst>
              </a:tr>
              <a:tr h="307303">
                <a:tc>
                  <a:txBody>
                    <a:bodyPr/>
                    <a:lstStyle/>
                    <a:p>
                      <a:pPr algn="ctr">
                        <a:lnSpc>
                          <a:spcPct val="107000"/>
                        </a:lnSpc>
                        <a:spcAft>
                          <a:spcPts val="0"/>
                        </a:spcAft>
                      </a:pPr>
                      <a:r>
                        <a:rPr lang="es-ES" sz="1100">
                          <a:effectLst/>
                        </a:rPr>
                        <a:t>79,24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7,91%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081762854"/>
                  </a:ext>
                </a:extLst>
              </a:tr>
              <a:tr h="307303">
                <a:tc>
                  <a:txBody>
                    <a:bodyPr/>
                    <a:lstStyle/>
                    <a:p>
                      <a:pPr algn="ctr">
                        <a:lnSpc>
                          <a:spcPct val="107000"/>
                        </a:lnSpc>
                        <a:spcAft>
                          <a:spcPts val="0"/>
                        </a:spcAft>
                      </a:pPr>
                      <a:r>
                        <a:rPr lang="es-ES" sz="1100">
                          <a:effectLst/>
                        </a:rPr>
                        <a:t>86,90</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12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16,55%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575238540"/>
                  </a:ext>
                </a:extLst>
              </a:tr>
              <a:tr h="307303">
                <a:tc>
                  <a:txBody>
                    <a:bodyPr/>
                    <a:lstStyle/>
                    <a:p>
                      <a:pPr algn="ctr">
                        <a:lnSpc>
                          <a:spcPct val="107000"/>
                        </a:lnSpc>
                        <a:spcAft>
                          <a:spcPts val="0"/>
                        </a:spcAft>
                      </a:pPr>
                      <a:r>
                        <a:rPr lang="es-ES" sz="1100">
                          <a:effectLst/>
                        </a:rPr>
                        <a:t>94,57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26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35,25%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471041395"/>
                  </a:ext>
                </a:extLst>
              </a:tr>
              <a:tr h="307303">
                <a:tc>
                  <a:txBody>
                    <a:bodyPr/>
                    <a:lstStyle/>
                    <a:p>
                      <a:pPr algn="ctr">
                        <a:lnSpc>
                          <a:spcPct val="107000"/>
                        </a:lnSpc>
                        <a:spcAft>
                          <a:spcPts val="0"/>
                        </a:spcAft>
                      </a:pPr>
                      <a:r>
                        <a:rPr lang="es-ES" sz="1100">
                          <a:effectLst/>
                        </a:rPr>
                        <a:t>102,23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39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63,31%</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620815532"/>
                  </a:ext>
                </a:extLst>
              </a:tr>
              <a:tr h="307303">
                <a:tc>
                  <a:txBody>
                    <a:bodyPr/>
                    <a:lstStyle/>
                    <a:p>
                      <a:pPr algn="ctr">
                        <a:lnSpc>
                          <a:spcPct val="107000"/>
                        </a:lnSpc>
                        <a:spcAft>
                          <a:spcPts val="0"/>
                        </a:spcAft>
                      </a:pPr>
                      <a:r>
                        <a:rPr lang="es-ES" sz="1100">
                          <a:effectLst/>
                        </a:rPr>
                        <a:t>109,89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29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84,17%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966392970"/>
                  </a:ext>
                </a:extLst>
              </a:tr>
              <a:tr h="307303">
                <a:tc>
                  <a:txBody>
                    <a:bodyPr/>
                    <a:lstStyle/>
                    <a:p>
                      <a:pPr algn="ctr">
                        <a:lnSpc>
                          <a:spcPct val="107000"/>
                        </a:lnSpc>
                        <a:spcAft>
                          <a:spcPts val="0"/>
                        </a:spcAft>
                      </a:pPr>
                      <a:r>
                        <a:rPr lang="es-ES" sz="1100">
                          <a:effectLst/>
                        </a:rPr>
                        <a:t>117,56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18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97,12%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760052590"/>
                  </a:ext>
                </a:extLst>
              </a:tr>
              <a:tr h="307303">
                <a:tc>
                  <a:txBody>
                    <a:bodyPr/>
                    <a:lstStyle/>
                    <a:p>
                      <a:pPr algn="ctr">
                        <a:lnSpc>
                          <a:spcPct val="107000"/>
                        </a:lnSpc>
                        <a:spcAft>
                          <a:spcPts val="0"/>
                        </a:spcAft>
                      </a:pPr>
                      <a:r>
                        <a:rPr lang="es-ES" sz="1100">
                          <a:effectLst/>
                        </a:rPr>
                        <a:t>y mayor...</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dirty="0">
                          <a:effectLst/>
                        </a:rPr>
                        <a:t>100,00%</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91000054"/>
                  </a:ext>
                </a:extLst>
              </a:tr>
            </a:tbl>
          </a:graphicData>
        </a:graphic>
      </p:graphicFrame>
      <p:graphicFrame>
        <p:nvGraphicFramePr>
          <p:cNvPr id="5" name="Gráfico 4">
            <a:extLst>
              <a:ext uri="{FF2B5EF4-FFF2-40B4-BE49-F238E27FC236}">
                <a16:creationId xmlns:a16="http://schemas.microsoft.com/office/drawing/2014/main" id="{DB7A7504-6BF7-42BB-BCFF-DAFFAAE5D475}"/>
              </a:ext>
            </a:extLst>
          </p:cNvPr>
          <p:cNvGraphicFramePr/>
          <p:nvPr>
            <p:extLst>
              <p:ext uri="{D42A27DB-BD31-4B8C-83A1-F6EECF244321}">
                <p14:modId xmlns:p14="http://schemas.microsoft.com/office/powerpoint/2010/main" val="1973506483"/>
              </p:ext>
            </p:extLst>
          </p:nvPr>
        </p:nvGraphicFramePr>
        <p:xfrm>
          <a:off x="6224587" y="1633538"/>
          <a:ext cx="5305426" cy="35671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9415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3786EA-4D6B-46F2-97D6-E906976992B3}"/>
              </a:ext>
            </a:extLst>
          </p:cNvPr>
          <p:cNvSpPr>
            <a:spLocks noGrp="1"/>
          </p:cNvSpPr>
          <p:nvPr>
            <p:ph type="title"/>
          </p:nvPr>
        </p:nvSpPr>
        <p:spPr>
          <a:xfrm>
            <a:off x="990600" y="592771"/>
            <a:ext cx="10210800" cy="682343"/>
          </a:xfrm>
        </p:spPr>
        <p:txBody>
          <a:bodyPr>
            <a:normAutofit fontScale="90000"/>
          </a:bodyPr>
          <a:lstStyle/>
          <a:p>
            <a:pPr algn="ctr"/>
            <a:r>
              <a:rPr lang="es-EC" dirty="0"/>
              <a:t>RESULTADOS DE LA MORFOLOGÍA DE LAS NANOESTRUCTURAS DE TiO2</a:t>
            </a:r>
            <a:endParaRPr lang="es-ES" dirty="0"/>
          </a:p>
        </p:txBody>
      </p:sp>
      <p:graphicFrame>
        <p:nvGraphicFramePr>
          <p:cNvPr id="8" name="Marcador de contenido 7">
            <a:extLst>
              <a:ext uri="{FF2B5EF4-FFF2-40B4-BE49-F238E27FC236}">
                <a16:creationId xmlns:a16="http://schemas.microsoft.com/office/drawing/2014/main" id="{EC2507B0-1135-4F48-8343-9032C267C18F}"/>
              </a:ext>
            </a:extLst>
          </p:cNvPr>
          <p:cNvGraphicFramePr>
            <a:graphicFrameLocks noGrp="1"/>
          </p:cNvGraphicFramePr>
          <p:nvPr>
            <p:ph idx="1"/>
            <p:extLst>
              <p:ext uri="{D42A27DB-BD31-4B8C-83A1-F6EECF244321}">
                <p14:modId xmlns:p14="http://schemas.microsoft.com/office/powerpoint/2010/main" val="842643856"/>
              </p:ext>
            </p:extLst>
          </p:nvPr>
        </p:nvGraphicFramePr>
        <p:xfrm>
          <a:off x="538160" y="2082197"/>
          <a:ext cx="5557840" cy="4348103"/>
        </p:xfrm>
        <a:graphic>
          <a:graphicData uri="http://schemas.openxmlformats.org/drawingml/2006/table">
            <a:tbl>
              <a:tblPr firstRow="1" firstCol="1" bandRow="1">
                <a:tableStyleId>{5C22544A-7EE6-4342-B048-85BDC9FD1C3A}</a:tableStyleId>
              </a:tblPr>
              <a:tblGrid>
                <a:gridCol w="1740542">
                  <a:extLst>
                    <a:ext uri="{9D8B030D-6E8A-4147-A177-3AD203B41FA5}">
                      <a16:colId xmlns:a16="http://schemas.microsoft.com/office/drawing/2014/main" val="2292369681"/>
                    </a:ext>
                  </a:extLst>
                </a:gridCol>
                <a:gridCol w="2125931">
                  <a:extLst>
                    <a:ext uri="{9D8B030D-6E8A-4147-A177-3AD203B41FA5}">
                      <a16:colId xmlns:a16="http://schemas.microsoft.com/office/drawing/2014/main" val="2896736547"/>
                    </a:ext>
                  </a:extLst>
                </a:gridCol>
                <a:gridCol w="1691367">
                  <a:extLst>
                    <a:ext uri="{9D8B030D-6E8A-4147-A177-3AD203B41FA5}">
                      <a16:colId xmlns:a16="http://schemas.microsoft.com/office/drawing/2014/main" val="3013852046"/>
                    </a:ext>
                  </a:extLst>
                </a:gridCol>
              </a:tblGrid>
              <a:tr h="570698">
                <a:tc>
                  <a:txBody>
                    <a:bodyPr/>
                    <a:lstStyle/>
                    <a:p>
                      <a:pPr algn="ctr">
                        <a:lnSpc>
                          <a:spcPct val="150000"/>
                        </a:lnSpc>
                        <a:spcAft>
                          <a:spcPts val="0"/>
                        </a:spcAft>
                      </a:pPr>
                      <a:r>
                        <a:rPr lang="es-ES_tradnl" sz="1600" dirty="0">
                          <a:effectLst/>
                        </a:rPr>
                        <a:t>PROBETA</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dirty="0">
                          <a:effectLst/>
                        </a:rPr>
                        <a:t>DIÁMETRO (nm)</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dirty="0">
                          <a:effectLst/>
                        </a:rPr>
                        <a:t>MORFOLOGÍA </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12357554"/>
                  </a:ext>
                </a:extLst>
              </a:tr>
              <a:tr h="368830">
                <a:tc>
                  <a:txBody>
                    <a:bodyPr/>
                    <a:lstStyle/>
                    <a:p>
                      <a:pPr algn="ctr">
                        <a:lnSpc>
                          <a:spcPct val="150000"/>
                        </a:lnSpc>
                        <a:spcAft>
                          <a:spcPts val="0"/>
                        </a:spcAft>
                      </a:pPr>
                      <a:r>
                        <a:rPr lang="es-ES_tradnl" sz="1600" dirty="0">
                          <a:effectLst/>
                        </a:rPr>
                        <a:t>A</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dirty="0">
                          <a:effectLst/>
                        </a:rPr>
                        <a:t>50,70±5,53</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a:effectLst/>
                        </a:rPr>
                        <a:t>Nanotubos </a:t>
                      </a:r>
                      <a:endParaRPr lang="es-ES"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08437871"/>
                  </a:ext>
                </a:extLst>
              </a:tr>
              <a:tr h="368830">
                <a:tc>
                  <a:txBody>
                    <a:bodyPr/>
                    <a:lstStyle/>
                    <a:p>
                      <a:pPr algn="ctr">
                        <a:lnSpc>
                          <a:spcPct val="150000"/>
                        </a:lnSpc>
                        <a:spcAft>
                          <a:spcPts val="0"/>
                        </a:spcAft>
                      </a:pPr>
                      <a:r>
                        <a:rPr lang="es-ES_tradnl" sz="1600" dirty="0">
                          <a:effectLst/>
                        </a:rPr>
                        <a:t>B</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dirty="0">
                          <a:effectLst/>
                        </a:rPr>
                        <a:t>51,03±6,18</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a:effectLst/>
                        </a:rPr>
                        <a:t>Nanotubos</a:t>
                      </a:r>
                      <a:endParaRPr lang="es-ES"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91981302"/>
                  </a:ext>
                </a:extLst>
              </a:tr>
              <a:tr h="368830">
                <a:tc>
                  <a:txBody>
                    <a:bodyPr/>
                    <a:lstStyle/>
                    <a:p>
                      <a:pPr algn="ctr">
                        <a:lnSpc>
                          <a:spcPct val="150000"/>
                        </a:lnSpc>
                        <a:spcAft>
                          <a:spcPts val="0"/>
                        </a:spcAft>
                      </a:pPr>
                      <a:r>
                        <a:rPr lang="es-ES_tradnl" sz="1600" dirty="0">
                          <a:effectLst/>
                        </a:rPr>
                        <a:t>C</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dirty="0">
                          <a:effectLst/>
                        </a:rPr>
                        <a:t>N/A</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a:effectLst/>
                        </a:rPr>
                        <a:t>N/A</a:t>
                      </a:r>
                      <a:endParaRPr lang="es-ES"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28697288"/>
                  </a:ext>
                </a:extLst>
              </a:tr>
              <a:tr h="368830">
                <a:tc>
                  <a:txBody>
                    <a:bodyPr/>
                    <a:lstStyle/>
                    <a:p>
                      <a:pPr algn="ctr">
                        <a:lnSpc>
                          <a:spcPct val="150000"/>
                        </a:lnSpc>
                        <a:spcAft>
                          <a:spcPts val="0"/>
                        </a:spcAft>
                      </a:pPr>
                      <a:r>
                        <a:rPr lang="es-ES_tradnl" sz="1600" dirty="0">
                          <a:effectLst/>
                        </a:rPr>
                        <a:t>D</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dirty="0">
                          <a:effectLst/>
                        </a:rPr>
                        <a:t>N/A</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a:effectLst/>
                        </a:rPr>
                        <a:t>N/A</a:t>
                      </a:r>
                      <a:endParaRPr lang="es-ES"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69216187"/>
                  </a:ext>
                </a:extLst>
              </a:tr>
              <a:tr h="368830">
                <a:tc>
                  <a:txBody>
                    <a:bodyPr/>
                    <a:lstStyle/>
                    <a:p>
                      <a:pPr algn="ctr">
                        <a:lnSpc>
                          <a:spcPct val="150000"/>
                        </a:lnSpc>
                        <a:spcAft>
                          <a:spcPts val="0"/>
                        </a:spcAft>
                      </a:pPr>
                      <a:r>
                        <a:rPr lang="es-ES_tradnl" sz="1600" dirty="0">
                          <a:effectLst/>
                        </a:rPr>
                        <a:t>E</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dirty="0">
                          <a:effectLst/>
                        </a:rPr>
                        <a:t>47,04±5,31</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dirty="0">
                          <a:effectLst/>
                        </a:rPr>
                        <a:t>Nanotubos</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7762585"/>
                  </a:ext>
                </a:extLst>
              </a:tr>
              <a:tr h="368830">
                <a:tc>
                  <a:txBody>
                    <a:bodyPr/>
                    <a:lstStyle/>
                    <a:p>
                      <a:pPr algn="ctr">
                        <a:lnSpc>
                          <a:spcPct val="150000"/>
                        </a:lnSpc>
                        <a:spcAft>
                          <a:spcPts val="0"/>
                        </a:spcAft>
                      </a:pPr>
                      <a:r>
                        <a:rPr lang="es-ES_tradnl" sz="1600" dirty="0">
                          <a:effectLst/>
                        </a:rPr>
                        <a:t>F</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a:effectLst/>
                        </a:rPr>
                        <a:t>50,39±5,34</a:t>
                      </a:r>
                      <a:endParaRPr lang="es-ES"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dirty="0">
                          <a:effectLst/>
                        </a:rPr>
                        <a:t>Nanotubos</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50578192"/>
                  </a:ext>
                </a:extLst>
              </a:tr>
              <a:tr h="368830">
                <a:tc>
                  <a:txBody>
                    <a:bodyPr/>
                    <a:lstStyle/>
                    <a:p>
                      <a:pPr algn="ctr">
                        <a:lnSpc>
                          <a:spcPct val="150000"/>
                        </a:lnSpc>
                        <a:spcAft>
                          <a:spcPts val="0"/>
                        </a:spcAft>
                      </a:pPr>
                      <a:r>
                        <a:rPr lang="es-ES_tradnl" sz="1600" dirty="0">
                          <a:effectLst/>
                        </a:rPr>
                        <a:t>G</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a:effectLst/>
                        </a:rPr>
                        <a:t>N/A</a:t>
                      </a:r>
                      <a:endParaRPr lang="es-ES"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dirty="0">
                          <a:effectLst/>
                        </a:rPr>
                        <a:t>N/A</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42573774"/>
                  </a:ext>
                </a:extLst>
              </a:tr>
              <a:tr h="1195595">
                <a:tc>
                  <a:txBody>
                    <a:bodyPr/>
                    <a:lstStyle/>
                    <a:p>
                      <a:pPr algn="ctr">
                        <a:lnSpc>
                          <a:spcPct val="150000"/>
                        </a:lnSpc>
                        <a:spcAft>
                          <a:spcPts val="0"/>
                        </a:spcAft>
                      </a:pPr>
                      <a:r>
                        <a:rPr lang="es-ES_tradnl" sz="1600" dirty="0">
                          <a:effectLst/>
                        </a:rPr>
                        <a:t>H</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a:effectLst/>
                        </a:rPr>
                        <a:t>96,78±14,41</a:t>
                      </a:r>
                      <a:endParaRPr lang="es-ES"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dirty="0">
                          <a:effectLst/>
                        </a:rPr>
                        <a:t>Dual (nanotubos y nanoporos).</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84730350"/>
                  </a:ext>
                </a:extLst>
              </a:tr>
            </a:tbl>
          </a:graphicData>
        </a:graphic>
      </p:graphicFrame>
      <p:sp>
        <p:nvSpPr>
          <p:cNvPr id="9" name="Rectangle 2">
            <a:extLst>
              <a:ext uri="{FF2B5EF4-FFF2-40B4-BE49-F238E27FC236}">
                <a16:creationId xmlns:a16="http://schemas.microsoft.com/office/drawing/2014/main" id="{6B044759-11B7-4651-BA4D-2A44A6EC514A}"/>
              </a:ext>
            </a:extLst>
          </p:cNvPr>
          <p:cNvSpPr>
            <a:spLocks noChangeArrowheads="1"/>
          </p:cNvSpPr>
          <p:nvPr/>
        </p:nvSpPr>
        <p:spPr bwMode="auto">
          <a:xfrm>
            <a:off x="-4014788" y="-6715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0" name="Tabla 9">
            <a:extLst>
              <a:ext uri="{FF2B5EF4-FFF2-40B4-BE49-F238E27FC236}">
                <a16:creationId xmlns:a16="http://schemas.microsoft.com/office/drawing/2014/main" id="{DBD10995-2842-4004-9E05-D6910F501E8F}"/>
              </a:ext>
            </a:extLst>
          </p:cNvPr>
          <p:cNvGraphicFramePr>
            <a:graphicFrameLocks noGrp="1"/>
          </p:cNvGraphicFramePr>
          <p:nvPr>
            <p:extLst>
              <p:ext uri="{D42A27DB-BD31-4B8C-83A1-F6EECF244321}">
                <p14:modId xmlns:p14="http://schemas.microsoft.com/office/powerpoint/2010/main" val="3595925921"/>
              </p:ext>
            </p:extLst>
          </p:nvPr>
        </p:nvGraphicFramePr>
        <p:xfrm>
          <a:off x="6824202" y="2082197"/>
          <a:ext cx="4829639" cy="4348100"/>
        </p:xfrm>
        <a:graphic>
          <a:graphicData uri="http://schemas.openxmlformats.org/drawingml/2006/table">
            <a:tbl>
              <a:tblPr firstRow="1" firstCol="1" bandRow="1">
                <a:tableStyleId>{5C22544A-7EE6-4342-B048-85BDC9FD1C3A}</a:tableStyleId>
              </a:tblPr>
              <a:tblGrid>
                <a:gridCol w="985803">
                  <a:extLst>
                    <a:ext uri="{9D8B030D-6E8A-4147-A177-3AD203B41FA5}">
                      <a16:colId xmlns:a16="http://schemas.microsoft.com/office/drawing/2014/main" val="2331206750"/>
                    </a:ext>
                  </a:extLst>
                </a:gridCol>
                <a:gridCol w="1471748">
                  <a:extLst>
                    <a:ext uri="{9D8B030D-6E8A-4147-A177-3AD203B41FA5}">
                      <a16:colId xmlns:a16="http://schemas.microsoft.com/office/drawing/2014/main" val="3854130282"/>
                    </a:ext>
                  </a:extLst>
                </a:gridCol>
                <a:gridCol w="1186541">
                  <a:extLst>
                    <a:ext uri="{9D8B030D-6E8A-4147-A177-3AD203B41FA5}">
                      <a16:colId xmlns:a16="http://schemas.microsoft.com/office/drawing/2014/main" val="1171665690"/>
                    </a:ext>
                  </a:extLst>
                </a:gridCol>
                <a:gridCol w="1185547">
                  <a:extLst>
                    <a:ext uri="{9D8B030D-6E8A-4147-A177-3AD203B41FA5}">
                      <a16:colId xmlns:a16="http://schemas.microsoft.com/office/drawing/2014/main" val="3569133119"/>
                    </a:ext>
                  </a:extLst>
                </a:gridCol>
              </a:tblGrid>
              <a:tr h="869620">
                <a:tc>
                  <a:txBody>
                    <a:bodyPr/>
                    <a:lstStyle/>
                    <a:p>
                      <a:pPr algn="ctr">
                        <a:spcAft>
                          <a:spcPts val="0"/>
                        </a:spcAft>
                      </a:pPr>
                      <a:r>
                        <a:rPr lang="es-ES_tradnl" sz="1400" dirty="0">
                          <a:effectLst/>
                        </a:rPr>
                        <a:t>Muestra</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dirty="0">
                          <a:effectLst/>
                        </a:rPr>
                        <a:t>Profundidad promedio(nm)</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dirty="0">
                          <a:effectLst/>
                        </a:rPr>
                        <a:t>Altura(nm)</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dirty="0">
                          <a:effectLst/>
                        </a:rPr>
                        <a:t>Rugosidad (nm)</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23742853"/>
                  </a:ext>
                </a:extLst>
              </a:tr>
              <a:tr h="434810">
                <a:tc>
                  <a:txBody>
                    <a:bodyPr/>
                    <a:lstStyle/>
                    <a:p>
                      <a:pPr algn="ctr">
                        <a:spcAft>
                          <a:spcPts val="0"/>
                        </a:spcAft>
                      </a:pPr>
                      <a:r>
                        <a:rPr lang="es-ES_tradnl" sz="1400" dirty="0">
                          <a:effectLst/>
                        </a:rPr>
                        <a:t>A</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dirty="0">
                          <a:effectLst/>
                        </a:rPr>
                        <a:t>39,19</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a:effectLst/>
                        </a:rPr>
                        <a:t>444,04</a:t>
                      </a:r>
                      <a:endParaRPr lang="es-ES" sz="14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a:effectLst/>
                        </a:rPr>
                        <a:t>43,85</a:t>
                      </a:r>
                      <a:endParaRPr lang="es-ES" sz="14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1254022"/>
                  </a:ext>
                </a:extLst>
              </a:tr>
              <a:tr h="434810">
                <a:tc>
                  <a:txBody>
                    <a:bodyPr/>
                    <a:lstStyle/>
                    <a:p>
                      <a:pPr algn="ctr">
                        <a:spcAft>
                          <a:spcPts val="0"/>
                        </a:spcAft>
                      </a:pPr>
                      <a:r>
                        <a:rPr lang="es-ES_tradnl" sz="1400" dirty="0">
                          <a:effectLst/>
                        </a:rPr>
                        <a:t>B</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dirty="0">
                          <a:effectLst/>
                        </a:rPr>
                        <a:t>124,00</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dirty="0">
                          <a:effectLst/>
                        </a:rPr>
                        <a:t>1106,81</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a:effectLst/>
                        </a:rPr>
                        <a:t>73,52</a:t>
                      </a:r>
                      <a:endParaRPr lang="es-ES" sz="14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22524202"/>
                  </a:ext>
                </a:extLst>
              </a:tr>
              <a:tr h="434810">
                <a:tc>
                  <a:txBody>
                    <a:bodyPr/>
                    <a:lstStyle/>
                    <a:p>
                      <a:pPr algn="ctr">
                        <a:spcAft>
                          <a:spcPts val="0"/>
                        </a:spcAft>
                      </a:pPr>
                      <a:r>
                        <a:rPr lang="es-ES_tradnl" sz="1400" dirty="0">
                          <a:effectLst/>
                        </a:rPr>
                        <a:t>C</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a:effectLst/>
                        </a:rPr>
                        <a:t>N/A</a:t>
                      </a:r>
                      <a:endParaRPr lang="es-ES" sz="14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dirty="0">
                          <a:effectLst/>
                        </a:rPr>
                        <a:t>N/A</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a:effectLst/>
                        </a:rPr>
                        <a:t>N/A</a:t>
                      </a:r>
                      <a:endParaRPr lang="es-ES" sz="14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72507923"/>
                  </a:ext>
                </a:extLst>
              </a:tr>
              <a:tr h="434810">
                <a:tc>
                  <a:txBody>
                    <a:bodyPr/>
                    <a:lstStyle/>
                    <a:p>
                      <a:pPr algn="ctr">
                        <a:spcAft>
                          <a:spcPts val="0"/>
                        </a:spcAft>
                      </a:pPr>
                      <a:r>
                        <a:rPr lang="es-ES_tradnl" sz="1400" dirty="0">
                          <a:effectLst/>
                        </a:rPr>
                        <a:t>D</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a:effectLst/>
                        </a:rPr>
                        <a:t>N/A</a:t>
                      </a:r>
                      <a:endParaRPr lang="es-ES" sz="14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dirty="0">
                          <a:effectLst/>
                        </a:rPr>
                        <a:t>N/A</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a:effectLst/>
                        </a:rPr>
                        <a:t>N/A</a:t>
                      </a:r>
                      <a:endParaRPr lang="es-ES" sz="14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74657360"/>
                  </a:ext>
                </a:extLst>
              </a:tr>
              <a:tr h="434810">
                <a:tc>
                  <a:txBody>
                    <a:bodyPr/>
                    <a:lstStyle/>
                    <a:p>
                      <a:pPr algn="ctr">
                        <a:spcAft>
                          <a:spcPts val="0"/>
                        </a:spcAft>
                      </a:pPr>
                      <a:r>
                        <a:rPr lang="es-ES_tradnl" sz="1400" dirty="0">
                          <a:effectLst/>
                        </a:rPr>
                        <a:t>E</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a:effectLst/>
                        </a:rPr>
                        <a:t>148.22</a:t>
                      </a:r>
                      <a:endParaRPr lang="es-ES" sz="14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dirty="0">
                          <a:effectLst/>
                        </a:rPr>
                        <a:t>1023,27</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dirty="0">
                          <a:effectLst/>
                        </a:rPr>
                        <a:t>83,13</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6418490"/>
                  </a:ext>
                </a:extLst>
              </a:tr>
              <a:tr h="434810">
                <a:tc>
                  <a:txBody>
                    <a:bodyPr/>
                    <a:lstStyle/>
                    <a:p>
                      <a:pPr algn="ctr">
                        <a:spcAft>
                          <a:spcPts val="0"/>
                        </a:spcAft>
                      </a:pPr>
                      <a:r>
                        <a:rPr lang="es-ES_tradnl" sz="1400" dirty="0">
                          <a:effectLst/>
                        </a:rPr>
                        <a:t>F</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a:effectLst/>
                        </a:rPr>
                        <a:t>79,23</a:t>
                      </a:r>
                      <a:endParaRPr lang="es-ES" sz="14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a:effectLst/>
                        </a:rPr>
                        <a:t>1070,36</a:t>
                      </a:r>
                      <a:endParaRPr lang="es-ES" sz="14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dirty="0">
                          <a:effectLst/>
                        </a:rPr>
                        <a:t>105,60</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08839770"/>
                  </a:ext>
                </a:extLst>
              </a:tr>
              <a:tr h="434810">
                <a:tc>
                  <a:txBody>
                    <a:bodyPr/>
                    <a:lstStyle/>
                    <a:p>
                      <a:pPr algn="ctr">
                        <a:spcAft>
                          <a:spcPts val="0"/>
                        </a:spcAft>
                      </a:pPr>
                      <a:r>
                        <a:rPr lang="es-ES_tradnl" sz="1400" dirty="0">
                          <a:effectLst/>
                        </a:rPr>
                        <a:t>G</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a:effectLst/>
                        </a:rPr>
                        <a:t>118,50</a:t>
                      </a:r>
                      <a:endParaRPr lang="es-ES" sz="14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a:effectLst/>
                        </a:rPr>
                        <a:t>461,38</a:t>
                      </a:r>
                      <a:endParaRPr lang="es-ES" sz="14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dirty="0">
                          <a:effectLst/>
                        </a:rPr>
                        <a:t>41,92</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01737632"/>
                  </a:ext>
                </a:extLst>
              </a:tr>
              <a:tr h="434810">
                <a:tc>
                  <a:txBody>
                    <a:bodyPr/>
                    <a:lstStyle/>
                    <a:p>
                      <a:pPr algn="ctr">
                        <a:spcAft>
                          <a:spcPts val="0"/>
                        </a:spcAft>
                      </a:pPr>
                      <a:r>
                        <a:rPr lang="es-ES_tradnl" sz="1400" dirty="0">
                          <a:effectLst/>
                        </a:rPr>
                        <a:t>H</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dirty="0">
                          <a:effectLst/>
                        </a:rPr>
                        <a:t>279,70</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a:effectLst/>
                        </a:rPr>
                        <a:t>821,83</a:t>
                      </a:r>
                      <a:endParaRPr lang="es-ES" sz="14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400" dirty="0">
                          <a:effectLst/>
                        </a:rPr>
                        <a:t>35,06</a:t>
                      </a:r>
                      <a:endParaRPr lang="es-ES" sz="14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168565"/>
                  </a:ext>
                </a:extLst>
              </a:tr>
            </a:tbl>
          </a:graphicData>
        </a:graphic>
      </p:graphicFrame>
    </p:spTree>
    <p:extLst>
      <p:ext uri="{BB962C8B-B14F-4D97-AF65-F5344CB8AC3E}">
        <p14:creationId xmlns:p14="http://schemas.microsoft.com/office/powerpoint/2010/main" val="3130223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467363" y="-112056"/>
            <a:ext cx="9362687" cy="10818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4000" b="1" dirty="0"/>
              <a:t>Nanoestructuras de dióxido de titanio TiO</a:t>
            </a:r>
            <a:r>
              <a:rPr lang="es-EC" sz="2800" b="1" dirty="0"/>
              <a:t>2</a:t>
            </a:r>
            <a:endParaRPr lang="es-EC" sz="4000" b="1" dirty="0"/>
          </a:p>
        </p:txBody>
      </p:sp>
      <p:sp>
        <p:nvSpPr>
          <p:cNvPr id="5" name="Subtítulo 2"/>
          <p:cNvSpPr>
            <a:spLocks noGrp="1"/>
          </p:cNvSpPr>
          <p:nvPr>
            <p:ph type="subTitle" idx="1"/>
          </p:nvPr>
        </p:nvSpPr>
        <p:spPr>
          <a:xfrm>
            <a:off x="704848" y="6428677"/>
            <a:ext cx="5334001" cy="429323"/>
          </a:xfrm>
        </p:spPr>
        <p:txBody>
          <a:bodyPr>
            <a:normAutofit fontScale="25000" lnSpcReduction="20000"/>
          </a:bodyPr>
          <a:lstStyle/>
          <a:p>
            <a:r>
              <a:rPr lang="es-EC" sz="3400" b="1" dirty="0"/>
              <a:t>Figura 1. Esquema del tipo de morfologías obtenidas mediante anodizado.</a:t>
            </a:r>
            <a:endParaRPr lang="es-ES" sz="3400" b="1" dirty="0"/>
          </a:p>
          <a:p>
            <a:r>
              <a:rPr lang="es-EC" sz="3400" dirty="0"/>
              <a:t>Fuente: (Regonini, 2013)</a:t>
            </a:r>
            <a:endParaRPr lang="es-ES" sz="3400" dirty="0"/>
          </a:p>
          <a:p>
            <a:endParaRPr lang="es-EC" sz="1600" dirty="0">
              <a:latin typeface="Times New Roman" panose="02020603050405020304" pitchFamily="18" charset="0"/>
              <a:cs typeface="Times New Roman" panose="02020603050405020304" pitchFamily="18" charset="0"/>
            </a:endParaRPr>
          </a:p>
        </p:txBody>
      </p:sp>
      <p:sp>
        <p:nvSpPr>
          <p:cNvPr id="7" name="Subtítulo 2"/>
          <p:cNvSpPr txBox="1">
            <a:spLocks/>
          </p:cNvSpPr>
          <p:nvPr/>
        </p:nvSpPr>
        <p:spPr>
          <a:xfrm>
            <a:off x="514349" y="1135062"/>
            <a:ext cx="5715001" cy="18557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Arial" panose="020B0604020202020204" pitchFamily="34" charset="0"/>
              <a:buChar char="•"/>
            </a:pPr>
            <a:r>
              <a:rPr lang="es-EC" sz="2000" dirty="0"/>
              <a:t>En la formación de nanoestructuras de Ti0</a:t>
            </a:r>
            <a:r>
              <a:rPr lang="es-EC" sz="1600" dirty="0"/>
              <a:t>2</a:t>
            </a:r>
            <a:r>
              <a:rPr lang="es-EC" sz="2000" dirty="0"/>
              <a:t> se obtienen dos morfologías distintas.</a:t>
            </a:r>
            <a:endParaRPr lang="es-ES" sz="2000" dirty="0"/>
          </a:p>
          <a:p>
            <a:pPr marL="342900" indent="-342900" algn="just">
              <a:buFont typeface="Arial" panose="020B0604020202020204" pitchFamily="34" charset="0"/>
              <a:buChar char="•"/>
            </a:pPr>
            <a:endParaRPr lang="es-EC" dirty="0"/>
          </a:p>
        </p:txBody>
      </p:sp>
      <p:pic>
        <p:nvPicPr>
          <p:cNvPr id="11" name="Imagen 10">
            <a:extLst>
              <a:ext uri="{FF2B5EF4-FFF2-40B4-BE49-F238E27FC236}">
                <a16:creationId xmlns:a16="http://schemas.microsoft.com/office/drawing/2014/main" id="{38A24A54-C460-449A-B68B-5DF8BD9F0A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4349" y="1712672"/>
            <a:ext cx="6224588" cy="4616970"/>
          </a:xfrm>
          <a:prstGeom prst="rect">
            <a:avLst/>
          </a:prstGeom>
          <a:noFill/>
          <a:ln>
            <a:noFill/>
          </a:ln>
        </p:spPr>
      </p:pic>
      <p:sp>
        <p:nvSpPr>
          <p:cNvPr id="3" name="Rectángulo 2">
            <a:extLst>
              <a:ext uri="{FF2B5EF4-FFF2-40B4-BE49-F238E27FC236}">
                <a16:creationId xmlns:a16="http://schemas.microsoft.com/office/drawing/2014/main" id="{0C7D3BDD-CF59-4ACD-9549-EFED838813FF}"/>
              </a:ext>
            </a:extLst>
          </p:cNvPr>
          <p:cNvSpPr/>
          <p:nvPr/>
        </p:nvSpPr>
        <p:spPr>
          <a:xfrm>
            <a:off x="6962774" y="950396"/>
            <a:ext cx="6096000" cy="369332"/>
          </a:xfrm>
          <a:prstGeom prst="rect">
            <a:avLst/>
          </a:prstGeom>
        </p:spPr>
        <p:txBody>
          <a:bodyPr>
            <a:spAutoFit/>
          </a:bodyPr>
          <a:lstStyle/>
          <a:p>
            <a:pPr marL="342900" indent="-342900" algn="just">
              <a:buFont typeface="Arial" panose="020B0604020202020204" pitchFamily="34" charset="0"/>
              <a:buChar char="•"/>
            </a:pPr>
            <a:r>
              <a:rPr lang="es-EC" dirty="0"/>
              <a:t>4 Etapas de formación de nanoestructuras. </a:t>
            </a:r>
            <a:endParaRPr lang="es-ES" dirty="0"/>
          </a:p>
        </p:txBody>
      </p:sp>
      <p:sp>
        <p:nvSpPr>
          <p:cNvPr id="8" name="CuadroTexto 7">
            <a:extLst>
              <a:ext uri="{FF2B5EF4-FFF2-40B4-BE49-F238E27FC236}">
                <a16:creationId xmlns:a16="http://schemas.microsoft.com/office/drawing/2014/main" id="{FD9550E3-8B2E-4778-905D-EBA81BA16650}"/>
              </a:ext>
            </a:extLst>
          </p:cNvPr>
          <p:cNvSpPr txBox="1"/>
          <p:nvPr/>
        </p:nvSpPr>
        <p:spPr>
          <a:xfrm>
            <a:off x="7272338" y="1456437"/>
            <a:ext cx="4557712" cy="4801314"/>
          </a:xfrm>
          <a:prstGeom prst="rect">
            <a:avLst/>
          </a:prstGeom>
          <a:noFill/>
        </p:spPr>
        <p:txBody>
          <a:bodyPr wrap="square" rtlCol="0">
            <a:spAutoFit/>
          </a:bodyPr>
          <a:lstStyle/>
          <a:p>
            <a:pPr marL="285750" indent="-285750">
              <a:buFont typeface="Arial" panose="020B0604020202020204" pitchFamily="34" charset="0"/>
              <a:buChar char="•"/>
            </a:pPr>
            <a:r>
              <a:rPr lang="es-EC" dirty="0"/>
              <a:t>En la </a:t>
            </a:r>
            <a:r>
              <a:rPr lang="es-EC" b="1" dirty="0"/>
              <a:t>primera etapa </a:t>
            </a:r>
            <a:r>
              <a:rPr lang="es-EC" dirty="0"/>
              <a:t>se  forma una </a:t>
            </a:r>
            <a:r>
              <a:rPr lang="es-EC" b="1" dirty="0"/>
              <a:t>capa de óxido compacta </a:t>
            </a:r>
            <a:r>
              <a:rPr lang="es-EC" dirty="0"/>
              <a:t>sobre la interface metal-electrolito</a:t>
            </a:r>
          </a:p>
          <a:p>
            <a:endParaRPr lang="es-EC" dirty="0"/>
          </a:p>
          <a:p>
            <a:pPr marL="285750" indent="-285750">
              <a:buFont typeface="Arial" panose="020B0604020202020204" pitchFamily="34" charset="0"/>
              <a:buChar char="•"/>
            </a:pPr>
            <a:r>
              <a:rPr lang="es-EC" dirty="0"/>
              <a:t>En la </a:t>
            </a:r>
            <a:r>
              <a:rPr lang="es-EC" b="1" dirty="0"/>
              <a:t>segunda etapa </a:t>
            </a:r>
            <a:r>
              <a:rPr lang="es-EC" dirty="0"/>
              <a:t>el efecto que provoca el electrolito y la densidad de corriente comienza a aumentarse esto es debido a que </a:t>
            </a:r>
            <a:r>
              <a:rPr lang="es-EC" b="1" dirty="0"/>
              <a:t>el óxido metálico se empieza a romper</a:t>
            </a:r>
            <a:r>
              <a:rPr lang="es-EC" dirty="0"/>
              <a:t> en forma localizada. </a:t>
            </a:r>
          </a:p>
          <a:p>
            <a:endParaRPr lang="es-EC" dirty="0"/>
          </a:p>
          <a:p>
            <a:pPr marL="285750" indent="-285750">
              <a:buFont typeface="Arial" panose="020B0604020202020204" pitchFamily="34" charset="0"/>
              <a:buChar char="•"/>
            </a:pPr>
            <a:r>
              <a:rPr lang="es-EC" dirty="0"/>
              <a:t>En la </a:t>
            </a:r>
            <a:r>
              <a:rPr lang="es-EC" b="1" dirty="0"/>
              <a:t>tercera etapa </a:t>
            </a:r>
            <a:r>
              <a:rPr lang="es-EC" dirty="0"/>
              <a:t>se puede evidenciar la </a:t>
            </a:r>
            <a:r>
              <a:rPr lang="es-EC" b="1" dirty="0"/>
              <a:t>formación de poros</a:t>
            </a:r>
            <a:r>
              <a:rPr lang="es-EC" dirty="0"/>
              <a:t> distribuidos de manera aleatoria por toda la superficie.</a:t>
            </a:r>
          </a:p>
          <a:p>
            <a:endParaRPr lang="es-EC" dirty="0"/>
          </a:p>
          <a:p>
            <a:pPr marL="285750" indent="-285750">
              <a:buFont typeface="Arial" panose="020B0604020202020204" pitchFamily="34" charset="0"/>
              <a:buChar char="•"/>
            </a:pPr>
            <a:r>
              <a:rPr lang="es-EC" dirty="0"/>
              <a:t>Durante la </a:t>
            </a:r>
            <a:r>
              <a:rPr lang="es-EC" b="1" dirty="0"/>
              <a:t>cuarta etapa: la estructura nanoporosa se consume y la corriente de corrosión disminuye.</a:t>
            </a:r>
            <a:endParaRPr lang="es-ES" b="1" dirty="0"/>
          </a:p>
        </p:txBody>
      </p:sp>
    </p:spTree>
    <p:extLst>
      <p:ext uri="{BB962C8B-B14F-4D97-AF65-F5344CB8AC3E}">
        <p14:creationId xmlns:p14="http://schemas.microsoft.com/office/powerpoint/2010/main" val="1240940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p:cNvSpPr>
            <a:spLocks noGrp="1"/>
          </p:cNvSpPr>
          <p:nvPr>
            <p:ph type="subTitle" idx="1"/>
          </p:nvPr>
        </p:nvSpPr>
        <p:spPr>
          <a:xfrm>
            <a:off x="598169" y="1019253"/>
            <a:ext cx="5210176" cy="1922463"/>
          </a:xfrm>
        </p:spPr>
        <p:txBody>
          <a:bodyPr>
            <a:normAutofit/>
          </a:bodyPr>
          <a:lstStyle/>
          <a:p>
            <a:pPr marL="342900" indent="-342900" algn="just">
              <a:buFont typeface="Arial" panose="020B0604020202020204" pitchFamily="34" charset="0"/>
              <a:buChar char="•"/>
            </a:pPr>
            <a:r>
              <a:rPr lang="es-EC" b="1" i="1" dirty="0"/>
              <a:t>Linealización de la curva de polarización.</a:t>
            </a:r>
          </a:p>
        </p:txBody>
      </p:sp>
      <p:pic>
        <p:nvPicPr>
          <p:cNvPr id="7" name="Imagen 6">
            <a:extLst>
              <a:ext uri="{FF2B5EF4-FFF2-40B4-BE49-F238E27FC236}">
                <a16:creationId xmlns:a16="http://schemas.microsoft.com/office/drawing/2014/main" id="{F662F29D-2854-47E0-9EEC-41AF3A8EEB7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85824" y="2057400"/>
            <a:ext cx="5210176" cy="3948112"/>
          </a:xfrm>
          <a:prstGeom prst="rect">
            <a:avLst/>
          </a:prstGeom>
          <a:noFill/>
          <a:ln>
            <a:noFill/>
          </a:ln>
        </p:spPr>
      </p:pic>
      <p:pic>
        <p:nvPicPr>
          <p:cNvPr id="8" name="Imagen 7">
            <a:extLst>
              <a:ext uri="{FF2B5EF4-FFF2-40B4-BE49-F238E27FC236}">
                <a16:creationId xmlns:a16="http://schemas.microsoft.com/office/drawing/2014/main" id="{041E9D3F-ACF8-42FC-B59F-258FA740515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53212" y="2057400"/>
            <a:ext cx="5210176" cy="3948112"/>
          </a:xfrm>
          <a:prstGeom prst="rect">
            <a:avLst/>
          </a:prstGeom>
          <a:noFill/>
          <a:ln>
            <a:noFill/>
          </a:ln>
        </p:spPr>
      </p:pic>
      <p:sp>
        <p:nvSpPr>
          <p:cNvPr id="2" name="Rectángulo 1">
            <a:extLst>
              <a:ext uri="{FF2B5EF4-FFF2-40B4-BE49-F238E27FC236}">
                <a16:creationId xmlns:a16="http://schemas.microsoft.com/office/drawing/2014/main" id="{A5759D46-AC08-4E77-BD3D-A9FBDD775902}"/>
              </a:ext>
            </a:extLst>
          </p:cNvPr>
          <p:cNvSpPr/>
          <p:nvPr/>
        </p:nvSpPr>
        <p:spPr>
          <a:xfrm>
            <a:off x="598169" y="6134099"/>
            <a:ext cx="6096000" cy="369332"/>
          </a:xfrm>
          <a:prstGeom prst="rect">
            <a:avLst/>
          </a:prstGeom>
        </p:spPr>
        <p:txBody>
          <a:bodyPr>
            <a:spAutoFit/>
          </a:bodyPr>
          <a:lstStyle/>
          <a:p>
            <a:r>
              <a:rPr lang="es-EC" sz="1100" dirty="0">
                <a:latin typeface="Times New Roman" panose="02020603050405020304" pitchFamily="18" charset="0"/>
                <a:ea typeface="Arial" panose="020B0604020202020204" pitchFamily="34" charset="0"/>
              </a:rPr>
              <a:t>Figura 39.- Resistencia a la polarización lineal muestra A 15V-1M H</a:t>
            </a:r>
            <a:r>
              <a:rPr lang="es-EC" sz="1100" baseline="-25000" dirty="0">
                <a:latin typeface="Times New Roman" panose="02020603050405020304" pitchFamily="18" charset="0"/>
                <a:ea typeface="Arial" panose="020B0604020202020204" pitchFamily="34" charset="0"/>
              </a:rPr>
              <a:t>3</a:t>
            </a:r>
            <a:r>
              <a:rPr lang="es-EC" sz="1100" dirty="0">
                <a:latin typeface="Times New Roman" panose="02020603050405020304" pitchFamily="18" charset="0"/>
                <a:ea typeface="Arial" panose="020B0604020202020204" pitchFamily="34" charset="0"/>
              </a:rPr>
              <a:t>P0</a:t>
            </a:r>
            <a:r>
              <a:rPr lang="es-EC" sz="1100" baseline="-25000" dirty="0">
                <a:latin typeface="Times New Roman" panose="02020603050405020304" pitchFamily="18" charset="0"/>
                <a:ea typeface="Arial" panose="020B0604020202020204" pitchFamily="34" charset="0"/>
              </a:rPr>
              <a:t>4</a:t>
            </a:r>
            <a:r>
              <a:rPr lang="es-EC" sz="1100" dirty="0">
                <a:latin typeface="Times New Roman" panose="02020603050405020304" pitchFamily="18" charset="0"/>
                <a:ea typeface="Arial" panose="020B0604020202020204" pitchFamily="34" charset="0"/>
              </a:rPr>
              <a:t>+0.2%wt HF – 60 min</a:t>
            </a:r>
            <a:r>
              <a:rPr lang="es-EC" dirty="0">
                <a:latin typeface="Times New Roman" panose="02020603050405020304" pitchFamily="18" charset="0"/>
                <a:ea typeface="Arial" panose="020B0604020202020204" pitchFamily="34" charset="0"/>
              </a:rPr>
              <a:t>.</a:t>
            </a:r>
            <a:endParaRPr lang="es-ES" dirty="0"/>
          </a:p>
        </p:txBody>
      </p:sp>
      <p:sp>
        <p:nvSpPr>
          <p:cNvPr id="3" name="Rectángulo 2">
            <a:extLst>
              <a:ext uri="{FF2B5EF4-FFF2-40B4-BE49-F238E27FC236}">
                <a16:creationId xmlns:a16="http://schemas.microsoft.com/office/drawing/2014/main" id="{12ACD6B9-A203-4B67-AA68-EAE56D0B8812}"/>
              </a:ext>
            </a:extLst>
          </p:cNvPr>
          <p:cNvSpPr/>
          <p:nvPr/>
        </p:nvSpPr>
        <p:spPr>
          <a:xfrm>
            <a:off x="6694169" y="6241821"/>
            <a:ext cx="6096000" cy="261610"/>
          </a:xfrm>
          <a:prstGeom prst="rect">
            <a:avLst/>
          </a:prstGeom>
        </p:spPr>
        <p:txBody>
          <a:bodyPr>
            <a:spAutoFit/>
          </a:bodyPr>
          <a:lstStyle/>
          <a:p>
            <a:r>
              <a:rPr lang="es-EC" sz="1100" dirty="0">
                <a:latin typeface="Times New Roman" panose="02020603050405020304" pitchFamily="18" charset="0"/>
                <a:ea typeface="Arial" panose="020B0604020202020204" pitchFamily="34" charset="0"/>
              </a:rPr>
              <a:t>Figura 40.-Resistencia a la polarización lineal muestra D 30V-1M H</a:t>
            </a:r>
            <a:r>
              <a:rPr lang="es-EC" sz="1100" baseline="-25000" dirty="0">
                <a:latin typeface="Times New Roman" panose="02020603050405020304" pitchFamily="18" charset="0"/>
                <a:ea typeface="Arial" panose="020B0604020202020204" pitchFamily="34" charset="0"/>
              </a:rPr>
              <a:t>3</a:t>
            </a:r>
            <a:r>
              <a:rPr lang="es-EC" sz="1100" dirty="0">
                <a:latin typeface="Times New Roman" panose="02020603050405020304" pitchFamily="18" charset="0"/>
                <a:ea typeface="Arial" panose="020B0604020202020204" pitchFamily="34" charset="0"/>
              </a:rPr>
              <a:t>P0</a:t>
            </a:r>
            <a:r>
              <a:rPr lang="es-EC" sz="1100" baseline="-25000" dirty="0">
                <a:latin typeface="Times New Roman" panose="02020603050405020304" pitchFamily="18" charset="0"/>
                <a:ea typeface="Arial" panose="020B0604020202020204" pitchFamily="34" charset="0"/>
              </a:rPr>
              <a:t>4</a:t>
            </a:r>
            <a:r>
              <a:rPr lang="es-EC" sz="1100" dirty="0">
                <a:latin typeface="Times New Roman" panose="02020603050405020304" pitchFamily="18" charset="0"/>
                <a:ea typeface="Arial" panose="020B0604020202020204" pitchFamily="34" charset="0"/>
              </a:rPr>
              <a:t>+0.2%wt HF – 60 min.</a:t>
            </a:r>
            <a:endParaRPr lang="es-ES" sz="1100" dirty="0"/>
          </a:p>
        </p:txBody>
      </p:sp>
    </p:spTree>
    <p:extLst>
      <p:ext uri="{BB962C8B-B14F-4D97-AF65-F5344CB8AC3E}">
        <p14:creationId xmlns:p14="http://schemas.microsoft.com/office/powerpoint/2010/main" val="4094410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51252A-404E-4F87-AAD7-0FA2B4DB3CA4}"/>
              </a:ext>
            </a:extLst>
          </p:cNvPr>
          <p:cNvSpPr>
            <a:spLocks noGrp="1"/>
          </p:cNvSpPr>
          <p:nvPr>
            <p:ph type="title"/>
          </p:nvPr>
        </p:nvSpPr>
        <p:spPr>
          <a:xfrm>
            <a:off x="862012" y="0"/>
            <a:ext cx="10210800" cy="682343"/>
          </a:xfrm>
        </p:spPr>
        <p:txBody>
          <a:bodyPr>
            <a:normAutofit fontScale="90000"/>
          </a:bodyPr>
          <a:lstStyle/>
          <a:p>
            <a:pPr algn="ctr"/>
            <a:r>
              <a:rPr lang="es-EC" dirty="0"/>
              <a:t>CARACTERIZACIÓN ELECTROQUÍMICA </a:t>
            </a:r>
            <a:endParaRPr lang="es-ES" dirty="0"/>
          </a:p>
        </p:txBody>
      </p:sp>
      <p:sp>
        <p:nvSpPr>
          <p:cNvPr id="3" name="Marcador de contenido 2">
            <a:extLst>
              <a:ext uri="{FF2B5EF4-FFF2-40B4-BE49-F238E27FC236}">
                <a16:creationId xmlns:a16="http://schemas.microsoft.com/office/drawing/2014/main" id="{0FA984A2-EEF5-4508-9072-FAD8D9922DE7}"/>
              </a:ext>
            </a:extLst>
          </p:cNvPr>
          <p:cNvSpPr>
            <a:spLocks noGrp="1"/>
          </p:cNvSpPr>
          <p:nvPr>
            <p:ph idx="1"/>
          </p:nvPr>
        </p:nvSpPr>
        <p:spPr>
          <a:xfrm>
            <a:off x="154781" y="638398"/>
            <a:ext cx="5319713" cy="2004219"/>
          </a:xfrm>
        </p:spPr>
        <p:txBody>
          <a:bodyPr>
            <a:normAutofit/>
          </a:bodyPr>
          <a:lstStyle/>
          <a:p>
            <a:pPr algn="just"/>
            <a:r>
              <a:rPr lang="es-EC" sz="2000" dirty="0"/>
              <a:t>El área de trabajo para la parte experimental es de 0,7 cm</a:t>
            </a:r>
            <a:r>
              <a:rPr lang="es-EC" sz="2000" baseline="30000" dirty="0"/>
              <a:t>2</a:t>
            </a:r>
            <a:r>
              <a:rPr lang="es-EC" sz="2000" dirty="0"/>
              <a:t> este dato se lo utiliza para hallar la densidad de corriente, mediante estos datos y con el método de la resistencia a la polarización lineal.</a:t>
            </a:r>
            <a:endParaRPr lang="es-ES" sz="2000" dirty="0"/>
          </a:p>
        </p:txBody>
      </p:sp>
      <p:graphicFrame>
        <p:nvGraphicFramePr>
          <p:cNvPr id="4" name="Tabla 3">
            <a:extLst>
              <a:ext uri="{FF2B5EF4-FFF2-40B4-BE49-F238E27FC236}">
                <a16:creationId xmlns:a16="http://schemas.microsoft.com/office/drawing/2014/main" id="{ECBA8514-BD6B-481C-AA3F-052090D74131}"/>
              </a:ext>
            </a:extLst>
          </p:cNvPr>
          <p:cNvGraphicFramePr>
            <a:graphicFrameLocks noGrp="1"/>
          </p:cNvGraphicFramePr>
          <p:nvPr>
            <p:extLst>
              <p:ext uri="{D42A27DB-BD31-4B8C-83A1-F6EECF244321}">
                <p14:modId xmlns:p14="http://schemas.microsoft.com/office/powerpoint/2010/main" val="1504989246"/>
              </p:ext>
            </p:extLst>
          </p:nvPr>
        </p:nvGraphicFramePr>
        <p:xfrm>
          <a:off x="154781" y="2051775"/>
          <a:ext cx="5181601" cy="2166952"/>
        </p:xfrm>
        <a:graphic>
          <a:graphicData uri="http://schemas.openxmlformats.org/drawingml/2006/table">
            <a:tbl>
              <a:tblPr firstRow="1" firstCol="1" bandRow="1">
                <a:tableStyleId>{5C22544A-7EE6-4342-B048-85BDC9FD1C3A}</a:tableStyleId>
              </a:tblPr>
              <a:tblGrid>
                <a:gridCol w="1284379">
                  <a:extLst>
                    <a:ext uri="{9D8B030D-6E8A-4147-A177-3AD203B41FA5}">
                      <a16:colId xmlns:a16="http://schemas.microsoft.com/office/drawing/2014/main" val="3482760131"/>
                    </a:ext>
                  </a:extLst>
                </a:gridCol>
                <a:gridCol w="1390972">
                  <a:extLst>
                    <a:ext uri="{9D8B030D-6E8A-4147-A177-3AD203B41FA5}">
                      <a16:colId xmlns:a16="http://schemas.microsoft.com/office/drawing/2014/main" val="235841095"/>
                    </a:ext>
                  </a:extLst>
                </a:gridCol>
                <a:gridCol w="1356757">
                  <a:extLst>
                    <a:ext uri="{9D8B030D-6E8A-4147-A177-3AD203B41FA5}">
                      <a16:colId xmlns:a16="http://schemas.microsoft.com/office/drawing/2014/main" val="2666690671"/>
                    </a:ext>
                  </a:extLst>
                </a:gridCol>
                <a:gridCol w="1149493">
                  <a:extLst>
                    <a:ext uri="{9D8B030D-6E8A-4147-A177-3AD203B41FA5}">
                      <a16:colId xmlns:a16="http://schemas.microsoft.com/office/drawing/2014/main" val="4251852172"/>
                    </a:ext>
                  </a:extLst>
                </a:gridCol>
              </a:tblGrid>
              <a:tr h="886057">
                <a:tc>
                  <a:txBody>
                    <a:bodyPr/>
                    <a:lstStyle/>
                    <a:p>
                      <a:pPr algn="ctr">
                        <a:lnSpc>
                          <a:spcPct val="150000"/>
                        </a:lnSpc>
                        <a:spcAft>
                          <a:spcPts val="800"/>
                        </a:spcAft>
                      </a:pPr>
                      <a:r>
                        <a:rPr lang="es-EC" sz="1200" dirty="0">
                          <a:effectLst/>
                        </a:rPr>
                        <a:t> </a:t>
                      </a:r>
                      <a:endParaRPr lang="es-ES" sz="1200" dirty="0">
                        <a:effectLst/>
                      </a:endParaRPr>
                    </a:p>
                    <a:p>
                      <a:pPr algn="ctr">
                        <a:lnSpc>
                          <a:spcPct val="150000"/>
                        </a:lnSpc>
                        <a:spcAft>
                          <a:spcPts val="800"/>
                        </a:spcAft>
                      </a:pPr>
                      <a:r>
                        <a:rPr lang="es-EC" sz="1200" dirty="0">
                          <a:effectLst/>
                        </a:rPr>
                        <a:t>Componente</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200">
                          <a:effectLst/>
                        </a:rPr>
                        <a:t>Fracción de masa(gramos)</a:t>
                      </a:r>
                      <a:endParaRPr lang="es-ES" sz="1200">
                        <a:effectLst/>
                      </a:endParaRPr>
                    </a:p>
                    <a:p>
                      <a:pPr algn="ctr">
                        <a:lnSpc>
                          <a:spcPct val="150000"/>
                        </a:lnSpc>
                        <a:spcAft>
                          <a:spcPts val="800"/>
                        </a:spcAft>
                      </a:pPr>
                      <a:r>
                        <a:rPr lang="es-EC" sz="1200">
                          <a:effectLst/>
                        </a:rPr>
                        <a:t>f</a:t>
                      </a:r>
                      <a:r>
                        <a:rPr lang="es-EC" sz="1200" baseline="-25000">
                          <a:effectLst/>
                        </a:rPr>
                        <a:t>i</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200">
                          <a:effectLst/>
                        </a:rPr>
                        <a:t>Intercambio de electrones.</a:t>
                      </a:r>
                      <a:endParaRPr lang="es-ES" sz="1200">
                        <a:effectLst/>
                      </a:endParaRPr>
                    </a:p>
                    <a:p>
                      <a:pPr algn="ctr">
                        <a:lnSpc>
                          <a:spcPct val="150000"/>
                        </a:lnSpc>
                        <a:spcAft>
                          <a:spcPts val="800"/>
                        </a:spcAft>
                      </a:pPr>
                      <a:r>
                        <a:rPr lang="es-EC" sz="1200">
                          <a:effectLst/>
                        </a:rPr>
                        <a:t>n</a:t>
                      </a:r>
                      <a:r>
                        <a:rPr lang="es-EC" sz="1200" baseline="-25000">
                          <a:effectLst/>
                        </a:rPr>
                        <a:t>i</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200">
                          <a:effectLst/>
                        </a:rPr>
                        <a:t>Peso atómico(gramos/mol)</a:t>
                      </a:r>
                      <a:endParaRPr lang="es-ES" sz="1200">
                        <a:effectLst/>
                      </a:endParaRPr>
                    </a:p>
                    <a:p>
                      <a:pPr algn="ctr">
                        <a:lnSpc>
                          <a:spcPct val="150000"/>
                        </a:lnSpc>
                        <a:spcAft>
                          <a:spcPts val="800"/>
                        </a:spcAft>
                      </a:pPr>
                      <a:r>
                        <a:rPr lang="es-EC" sz="1200">
                          <a:effectLst/>
                        </a:rPr>
                        <a:t> </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7323562"/>
                  </a:ext>
                </a:extLst>
              </a:tr>
              <a:tr h="332533">
                <a:tc>
                  <a:txBody>
                    <a:bodyPr/>
                    <a:lstStyle/>
                    <a:p>
                      <a:pPr algn="ctr">
                        <a:lnSpc>
                          <a:spcPct val="150000"/>
                        </a:lnSpc>
                        <a:spcAft>
                          <a:spcPts val="800"/>
                        </a:spcAft>
                      </a:pPr>
                      <a:r>
                        <a:rPr lang="es-EC" sz="1200">
                          <a:effectLst/>
                        </a:rPr>
                        <a:t>Titanio (Ti)</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200">
                          <a:effectLst/>
                        </a:rPr>
                        <a:t>89,8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200">
                          <a:effectLst/>
                        </a:rPr>
                        <a:t>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200">
                          <a:effectLst/>
                        </a:rPr>
                        <a:t>47,86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44087840"/>
                  </a:ext>
                </a:extLst>
              </a:tr>
              <a:tr h="332533">
                <a:tc>
                  <a:txBody>
                    <a:bodyPr/>
                    <a:lstStyle/>
                    <a:p>
                      <a:pPr algn="ctr">
                        <a:lnSpc>
                          <a:spcPct val="150000"/>
                        </a:lnSpc>
                        <a:spcAft>
                          <a:spcPts val="800"/>
                        </a:spcAft>
                      </a:pPr>
                      <a:r>
                        <a:rPr lang="es-EC" sz="1200">
                          <a:effectLst/>
                        </a:rPr>
                        <a:t>Aluminio (Al)</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200">
                          <a:effectLst/>
                        </a:rPr>
                        <a:t>6,14</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200">
                          <a:effectLst/>
                        </a:rPr>
                        <a:t>3</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200">
                          <a:effectLst/>
                        </a:rPr>
                        <a:t>26,98</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36924"/>
                  </a:ext>
                </a:extLst>
              </a:tr>
              <a:tr h="332533">
                <a:tc>
                  <a:txBody>
                    <a:bodyPr/>
                    <a:lstStyle/>
                    <a:p>
                      <a:pPr algn="ctr">
                        <a:lnSpc>
                          <a:spcPct val="150000"/>
                        </a:lnSpc>
                        <a:spcAft>
                          <a:spcPts val="800"/>
                        </a:spcAft>
                      </a:pPr>
                      <a:r>
                        <a:rPr lang="es-EC" sz="1200">
                          <a:effectLst/>
                        </a:rPr>
                        <a:t>Vanadio(V)</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200" dirty="0">
                          <a:effectLst/>
                        </a:rPr>
                        <a:t>4,06</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200">
                          <a:effectLst/>
                        </a:rPr>
                        <a:t>5</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200" dirty="0">
                          <a:effectLst/>
                        </a:rPr>
                        <a:t>50,94</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579430"/>
                  </a:ext>
                </a:extLst>
              </a:tr>
            </a:tbl>
          </a:graphicData>
        </a:graphic>
      </p:graphicFrame>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B10B65BE-F5B3-4A33-B87F-FBADF903D93C}"/>
                  </a:ext>
                </a:extLst>
              </p:cNvPr>
              <p:cNvSpPr/>
              <p:nvPr/>
            </p:nvSpPr>
            <p:spPr>
              <a:xfrm>
                <a:off x="7110412" y="0"/>
                <a:ext cx="5081588" cy="4428072"/>
              </a:xfrm>
              <a:prstGeom prst="rect">
                <a:avLst/>
              </a:prstGeom>
            </p:spPr>
            <p:txBody>
              <a:bodyPr wrap="square">
                <a:spAutoFit/>
              </a:bodyPr>
              <a:lstStyle/>
              <a:p>
                <a:pPr algn="just">
                  <a:lnSpc>
                    <a:spcPct val="150000"/>
                  </a:lnSpc>
                  <a:spcAft>
                    <a:spcPts val="800"/>
                  </a:spcAft>
                </a:pPr>
                <a:r>
                  <a:rPr lang="es-EC" dirty="0">
                    <a:latin typeface="Times New Roman" panose="02020603050405020304" pitchFamily="18" charset="0"/>
                    <a:ea typeface="Arial" panose="020B0604020202020204" pitchFamily="34" charset="0"/>
                    <a:cs typeface="Times New Roman" panose="02020603050405020304" pitchFamily="18" charset="0"/>
                  </a:rPr>
                  <a:t> </a:t>
                </a:r>
                <a:endParaRPr lang="es-ES"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Arial" panose="020B0604020202020204" pitchFamily="34" charset="0"/>
                          <a:cs typeface="Times New Roman" panose="02020603050405020304" pitchFamily="18" charset="0"/>
                        </a:rPr>
                        <m:t>𝑃𝐸</m:t>
                      </m:r>
                      <m:r>
                        <a:rPr lang="es-EC" i="1">
                          <a:latin typeface="Cambria Math" panose="02040503050406030204" pitchFamily="18" charset="0"/>
                          <a:ea typeface="Arial" panose="020B0604020202020204" pitchFamily="34" charset="0"/>
                          <a:cs typeface="Times New Roman" panose="02020603050405020304" pitchFamily="18" charset="0"/>
                        </a:rPr>
                        <m:t>=</m:t>
                      </m:r>
                      <m:sSup>
                        <m:sSupPr>
                          <m:ctrlPr>
                            <a:rPr lang="es-ES" i="1">
                              <a:latin typeface="Cambria Math" panose="02040503050406030204" pitchFamily="18" charset="0"/>
                              <a:ea typeface="Arial" panose="020B0604020202020204" pitchFamily="34" charset="0"/>
                              <a:cs typeface="Times New Roman" panose="02020603050405020304" pitchFamily="18" charset="0"/>
                            </a:rPr>
                          </m:ctrlPr>
                        </m:sSupPr>
                        <m:e>
                          <m:sSub>
                            <m:sSubPr>
                              <m:ctrlPr>
                                <a:rPr lang="es-ES" i="1">
                                  <a:latin typeface="Cambria Math" panose="02040503050406030204" pitchFamily="18" charset="0"/>
                                  <a:ea typeface="Arial" panose="020B0604020202020204" pitchFamily="34" charset="0"/>
                                  <a:cs typeface="Times New Roman" panose="02020603050405020304" pitchFamily="18" charset="0"/>
                                </a:rPr>
                              </m:ctrlPr>
                            </m:sSubPr>
                            <m:e>
                              <m:r>
                                <a:rPr lang="es-EC" i="1">
                                  <a:latin typeface="Cambria Math" panose="02040503050406030204" pitchFamily="18" charset="0"/>
                                  <a:ea typeface="Arial" panose="020B0604020202020204" pitchFamily="34" charset="0"/>
                                  <a:cs typeface="Times New Roman" panose="02020603050405020304" pitchFamily="18" charset="0"/>
                                </a:rPr>
                                <m:t>𝑁</m:t>
                              </m:r>
                            </m:e>
                            <m:sub>
                              <m:r>
                                <a:rPr lang="es-EC" i="1">
                                  <a:latin typeface="Cambria Math" panose="02040503050406030204" pitchFamily="18" charset="0"/>
                                  <a:ea typeface="Arial" panose="020B0604020202020204" pitchFamily="34" charset="0"/>
                                  <a:cs typeface="Times New Roman" panose="02020603050405020304" pitchFamily="18" charset="0"/>
                                </a:rPr>
                                <m:t>𝐸𝑄</m:t>
                              </m:r>
                            </m:sub>
                          </m:sSub>
                        </m:e>
                        <m:sup>
                          <m:r>
                            <a:rPr lang="es-EC" i="1">
                              <a:latin typeface="Cambria Math" panose="02040503050406030204" pitchFamily="18" charset="0"/>
                              <a:ea typeface="Arial" panose="020B0604020202020204" pitchFamily="34" charset="0"/>
                              <a:cs typeface="Times New Roman" panose="02020603050405020304" pitchFamily="18" charset="0"/>
                            </a:rPr>
                            <m:t>−1</m:t>
                          </m:r>
                        </m:sup>
                      </m:sSup>
                    </m:oMath>
                  </m:oMathPara>
                </a14:m>
                <a:endParaRPr lang="es-ES"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Arial" panose="020B0604020202020204" pitchFamily="34" charset="0"/>
                              <a:cs typeface="Times New Roman" panose="02020603050405020304" pitchFamily="18" charset="0"/>
                            </a:rPr>
                          </m:ctrlPr>
                        </m:sSubPr>
                        <m:e>
                          <m:r>
                            <a:rPr lang="es-EC" i="1">
                              <a:latin typeface="Cambria Math" panose="02040503050406030204" pitchFamily="18" charset="0"/>
                              <a:ea typeface="Arial" panose="020B0604020202020204" pitchFamily="34" charset="0"/>
                              <a:cs typeface="Times New Roman" panose="02020603050405020304" pitchFamily="18" charset="0"/>
                            </a:rPr>
                            <m:t>𝑁</m:t>
                          </m:r>
                        </m:e>
                        <m:sub>
                          <m:r>
                            <a:rPr lang="es-EC" i="1">
                              <a:latin typeface="Cambria Math" panose="02040503050406030204" pitchFamily="18" charset="0"/>
                              <a:ea typeface="Arial" panose="020B0604020202020204" pitchFamily="34" charset="0"/>
                              <a:cs typeface="Times New Roman" panose="02020603050405020304" pitchFamily="18" charset="0"/>
                            </a:rPr>
                            <m:t>𝐸𝑄</m:t>
                          </m:r>
                        </m:sub>
                      </m:sSub>
                      <m:r>
                        <a:rPr lang="es-EC" i="1">
                          <a:latin typeface="Cambria Math" panose="02040503050406030204" pitchFamily="18" charset="0"/>
                          <a:ea typeface="Arial" panose="020B0604020202020204" pitchFamily="34" charset="0"/>
                          <a:cs typeface="Times New Roman" panose="02020603050405020304" pitchFamily="18" charset="0"/>
                        </a:rPr>
                        <m:t>=</m:t>
                      </m:r>
                      <m:nary>
                        <m:naryPr>
                          <m:chr m:val="∑"/>
                          <m:limLoc m:val="undOvr"/>
                          <m:subHide m:val="on"/>
                          <m:supHide m:val="on"/>
                          <m:ctrlPr>
                            <a:rPr lang="es-ES" i="1">
                              <a:latin typeface="Cambria Math" panose="02040503050406030204" pitchFamily="18" charset="0"/>
                              <a:ea typeface="Arial" panose="020B0604020202020204" pitchFamily="34" charset="0"/>
                              <a:cs typeface="Times New Roman" panose="02020603050405020304" pitchFamily="18" charset="0"/>
                            </a:rPr>
                          </m:ctrlPr>
                        </m:naryPr>
                        <m:sub/>
                        <m:sup/>
                        <m:e>
                          <m:d>
                            <m:dPr>
                              <m:ctrlPr>
                                <a:rPr lang="es-ES" i="1">
                                  <a:latin typeface="Cambria Math" panose="02040503050406030204" pitchFamily="18" charset="0"/>
                                  <a:ea typeface="Arial" panose="020B0604020202020204" pitchFamily="34" charset="0"/>
                                  <a:cs typeface="Times New Roman" panose="02020603050405020304" pitchFamily="18" charset="0"/>
                                </a:rPr>
                              </m:ctrlPr>
                            </m:dPr>
                            <m:e>
                              <m:f>
                                <m:fPr>
                                  <m:ctrlPr>
                                    <a:rPr lang="es-ES" i="1">
                                      <a:latin typeface="Cambria Math" panose="02040503050406030204" pitchFamily="18" charset="0"/>
                                      <a:ea typeface="Arial" panose="020B0604020202020204" pitchFamily="34" charset="0"/>
                                      <a:cs typeface="Times New Roman" panose="02020603050405020304" pitchFamily="18" charset="0"/>
                                    </a:rPr>
                                  </m:ctrlPr>
                                </m:fPr>
                                <m:num>
                                  <m:sSub>
                                    <m:sSubPr>
                                      <m:ctrlPr>
                                        <a:rPr lang="es-ES" i="1">
                                          <a:latin typeface="Cambria Math" panose="02040503050406030204" pitchFamily="18" charset="0"/>
                                          <a:ea typeface="Arial" panose="020B0604020202020204" pitchFamily="34" charset="0"/>
                                          <a:cs typeface="Times New Roman" panose="02020603050405020304" pitchFamily="18" charset="0"/>
                                        </a:rPr>
                                      </m:ctrlPr>
                                    </m:sSubPr>
                                    <m:e>
                                      <m:r>
                                        <a:rPr lang="es-EC" i="1">
                                          <a:latin typeface="Cambria Math" panose="02040503050406030204" pitchFamily="18" charset="0"/>
                                          <a:ea typeface="Arial" panose="020B0604020202020204" pitchFamily="34" charset="0"/>
                                          <a:cs typeface="Times New Roman" panose="02020603050405020304" pitchFamily="18" charset="0"/>
                                        </a:rPr>
                                        <m:t>𝑓</m:t>
                                      </m:r>
                                    </m:e>
                                    <m:sub>
                                      <m:r>
                                        <a:rPr lang="es-EC" i="1">
                                          <a:latin typeface="Cambria Math" panose="02040503050406030204" pitchFamily="18" charset="0"/>
                                          <a:ea typeface="Arial" panose="020B0604020202020204" pitchFamily="34" charset="0"/>
                                          <a:cs typeface="Times New Roman" panose="02020603050405020304" pitchFamily="18" charset="0"/>
                                        </a:rPr>
                                        <m:t>𝑖</m:t>
                                      </m:r>
                                    </m:sub>
                                  </m:sSub>
                                  <m:sSub>
                                    <m:sSubPr>
                                      <m:ctrlPr>
                                        <a:rPr lang="es-ES" i="1">
                                          <a:latin typeface="Cambria Math" panose="02040503050406030204" pitchFamily="18" charset="0"/>
                                          <a:ea typeface="Arial" panose="020B0604020202020204" pitchFamily="34" charset="0"/>
                                          <a:cs typeface="Times New Roman" panose="02020603050405020304" pitchFamily="18" charset="0"/>
                                        </a:rPr>
                                      </m:ctrlPr>
                                    </m:sSubPr>
                                    <m:e>
                                      <m:r>
                                        <a:rPr lang="es-EC" i="1">
                                          <a:latin typeface="Cambria Math" panose="02040503050406030204" pitchFamily="18" charset="0"/>
                                          <a:ea typeface="Arial" panose="020B0604020202020204" pitchFamily="34" charset="0"/>
                                          <a:cs typeface="Times New Roman" panose="02020603050405020304" pitchFamily="18" charset="0"/>
                                        </a:rPr>
                                        <m:t>𝑛</m:t>
                                      </m:r>
                                    </m:e>
                                    <m:sub>
                                      <m:r>
                                        <a:rPr lang="es-EC" i="1">
                                          <a:latin typeface="Cambria Math" panose="02040503050406030204" pitchFamily="18" charset="0"/>
                                          <a:ea typeface="Arial" panose="020B0604020202020204" pitchFamily="34" charset="0"/>
                                          <a:cs typeface="Times New Roman" panose="02020603050405020304" pitchFamily="18" charset="0"/>
                                        </a:rPr>
                                        <m:t>𝑖</m:t>
                                      </m:r>
                                    </m:sub>
                                  </m:sSub>
                                </m:num>
                                <m:den>
                                  <m:sSub>
                                    <m:sSubPr>
                                      <m:ctrlPr>
                                        <a:rPr lang="es-ES" i="1">
                                          <a:latin typeface="Cambria Math" panose="02040503050406030204" pitchFamily="18" charset="0"/>
                                          <a:ea typeface="Arial" panose="020B0604020202020204" pitchFamily="34" charset="0"/>
                                          <a:cs typeface="Times New Roman" panose="02020603050405020304" pitchFamily="18" charset="0"/>
                                        </a:rPr>
                                      </m:ctrlPr>
                                    </m:sSubPr>
                                    <m:e>
                                      <m:r>
                                        <a:rPr lang="es-EC" i="1">
                                          <a:latin typeface="Cambria Math" panose="02040503050406030204" pitchFamily="18" charset="0"/>
                                          <a:ea typeface="Arial" panose="020B0604020202020204" pitchFamily="34" charset="0"/>
                                          <a:cs typeface="Times New Roman" panose="02020603050405020304" pitchFamily="18" charset="0"/>
                                        </a:rPr>
                                        <m:t>𝑎</m:t>
                                      </m:r>
                                    </m:e>
                                    <m:sub>
                                      <m:r>
                                        <a:rPr lang="es-EC" i="1">
                                          <a:latin typeface="Cambria Math" panose="02040503050406030204" pitchFamily="18" charset="0"/>
                                          <a:ea typeface="Arial" panose="020B0604020202020204" pitchFamily="34" charset="0"/>
                                          <a:cs typeface="Times New Roman" panose="02020603050405020304" pitchFamily="18" charset="0"/>
                                        </a:rPr>
                                        <m:t>𝑖</m:t>
                                      </m:r>
                                    </m:sub>
                                  </m:sSub>
                                </m:den>
                              </m:f>
                            </m:e>
                          </m:d>
                        </m:e>
                      </m:nary>
                    </m:oMath>
                  </m:oMathPara>
                </a14:m>
                <a:endParaRPr lang="es-ES"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Arial" panose="020B0604020202020204" pitchFamily="34" charset="0"/>
                              <a:cs typeface="Times New Roman" panose="02020603050405020304" pitchFamily="18" charset="0"/>
                            </a:rPr>
                          </m:ctrlPr>
                        </m:sSubPr>
                        <m:e>
                          <m:r>
                            <a:rPr lang="es-EC" i="1">
                              <a:latin typeface="Cambria Math" panose="02040503050406030204" pitchFamily="18" charset="0"/>
                              <a:ea typeface="Arial" panose="020B0604020202020204" pitchFamily="34" charset="0"/>
                              <a:cs typeface="Times New Roman" panose="02020603050405020304" pitchFamily="18" charset="0"/>
                            </a:rPr>
                            <m:t>𝑁</m:t>
                          </m:r>
                        </m:e>
                        <m:sub>
                          <m:r>
                            <a:rPr lang="es-EC" i="1">
                              <a:latin typeface="Cambria Math" panose="02040503050406030204" pitchFamily="18" charset="0"/>
                              <a:ea typeface="Arial" panose="020B0604020202020204" pitchFamily="34" charset="0"/>
                              <a:cs typeface="Times New Roman" panose="02020603050405020304" pitchFamily="18" charset="0"/>
                            </a:rPr>
                            <m:t>𝐸𝑄</m:t>
                          </m:r>
                        </m:sub>
                      </m:sSub>
                      <m:r>
                        <a:rPr lang="es-EC" i="1">
                          <a:latin typeface="Cambria Math" panose="02040503050406030204" pitchFamily="18" charset="0"/>
                          <a:ea typeface="Arial" panose="020B0604020202020204" pitchFamily="34" charset="0"/>
                          <a:cs typeface="Times New Roman" panose="02020603050405020304" pitchFamily="18" charset="0"/>
                        </a:rPr>
                        <m:t>=</m:t>
                      </m:r>
                      <m:d>
                        <m:dPr>
                          <m:ctrlPr>
                            <a:rPr lang="es-ES" i="1">
                              <a:latin typeface="Cambria Math" panose="02040503050406030204" pitchFamily="18" charset="0"/>
                              <a:ea typeface="Arial" panose="020B0604020202020204" pitchFamily="34" charset="0"/>
                              <a:cs typeface="Times New Roman" panose="02020603050405020304" pitchFamily="18" charset="0"/>
                            </a:rPr>
                          </m:ctrlPr>
                        </m:dPr>
                        <m:e>
                          <m:f>
                            <m:fPr>
                              <m:ctrlPr>
                                <a:rPr lang="es-ES" i="1">
                                  <a:latin typeface="Cambria Math" panose="02040503050406030204" pitchFamily="18" charset="0"/>
                                  <a:ea typeface="Arial" panose="020B0604020202020204" pitchFamily="34" charset="0"/>
                                  <a:cs typeface="Times New Roman" panose="02020603050405020304" pitchFamily="18" charset="0"/>
                                </a:rPr>
                              </m:ctrlPr>
                            </m:fPr>
                            <m:num>
                              <m:r>
                                <a:rPr lang="es-EC" i="1">
                                  <a:latin typeface="Cambria Math" panose="02040503050406030204" pitchFamily="18" charset="0"/>
                                  <a:ea typeface="Arial" panose="020B0604020202020204" pitchFamily="34" charset="0"/>
                                  <a:cs typeface="Times New Roman" panose="02020603050405020304" pitchFamily="18" charset="0"/>
                                </a:rPr>
                                <m:t>6,14∗3</m:t>
                              </m:r>
                            </m:num>
                            <m:den>
                              <m:r>
                                <a:rPr lang="es-EC" i="1">
                                  <a:latin typeface="Cambria Math" panose="02040503050406030204" pitchFamily="18" charset="0"/>
                                  <a:ea typeface="Arial" panose="020B0604020202020204" pitchFamily="34" charset="0"/>
                                  <a:cs typeface="Times New Roman" panose="02020603050405020304" pitchFamily="18" charset="0"/>
                                </a:rPr>
                                <m:t>26,98</m:t>
                              </m:r>
                            </m:den>
                          </m:f>
                        </m:e>
                      </m:d>
                      <m:r>
                        <a:rPr lang="es-EC" i="1">
                          <a:latin typeface="Cambria Math" panose="02040503050406030204" pitchFamily="18" charset="0"/>
                          <a:ea typeface="Arial" panose="020B0604020202020204" pitchFamily="34" charset="0"/>
                          <a:cs typeface="Times New Roman" panose="02020603050405020304" pitchFamily="18" charset="0"/>
                        </a:rPr>
                        <m:t>+</m:t>
                      </m:r>
                      <m:d>
                        <m:dPr>
                          <m:ctrlPr>
                            <a:rPr lang="es-ES" i="1">
                              <a:latin typeface="Cambria Math" panose="02040503050406030204" pitchFamily="18" charset="0"/>
                              <a:ea typeface="Arial" panose="020B0604020202020204" pitchFamily="34" charset="0"/>
                              <a:cs typeface="Times New Roman" panose="02020603050405020304" pitchFamily="18" charset="0"/>
                            </a:rPr>
                          </m:ctrlPr>
                        </m:dPr>
                        <m:e>
                          <m:f>
                            <m:fPr>
                              <m:ctrlPr>
                                <a:rPr lang="es-ES" i="1">
                                  <a:latin typeface="Cambria Math" panose="02040503050406030204" pitchFamily="18" charset="0"/>
                                  <a:ea typeface="Arial" panose="020B0604020202020204" pitchFamily="34" charset="0"/>
                                  <a:cs typeface="Times New Roman" panose="02020603050405020304" pitchFamily="18" charset="0"/>
                                </a:rPr>
                              </m:ctrlPr>
                            </m:fPr>
                            <m:num>
                              <m:r>
                                <a:rPr lang="es-EC" i="1">
                                  <a:latin typeface="Cambria Math" panose="02040503050406030204" pitchFamily="18" charset="0"/>
                                  <a:ea typeface="Arial" panose="020B0604020202020204" pitchFamily="34" charset="0"/>
                                  <a:cs typeface="Times New Roman" panose="02020603050405020304" pitchFamily="18" charset="0"/>
                                </a:rPr>
                                <m:t>4,06∗5</m:t>
                              </m:r>
                            </m:num>
                            <m:den>
                              <m:r>
                                <a:rPr lang="es-EC" i="1">
                                  <a:latin typeface="Cambria Math" panose="02040503050406030204" pitchFamily="18" charset="0"/>
                                  <a:ea typeface="Arial" panose="020B0604020202020204" pitchFamily="34" charset="0"/>
                                  <a:cs typeface="Times New Roman" panose="02020603050405020304" pitchFamily="18" charset="0"/>
                                </a:rPr>
                                <m:t>50,94</m:t>
                              </m:r>
                            </m:den>
                          </m:f>
                        </m:e>
                      </m:d>
                      <m:r>
                        <a:rPr lang="es-EC" i="1">
                          <a:latin typeface="Cambria Math" panose="02040503050406030204" pitchFamily="18" charset="0"/>
                          <a:ea typeface="Arial" panose="020B0604020202020204" pitchFamily="34" charset="0"/>
                          <a:cs typeface="Times New Roman" panose="02020603050405020304" pitchFamily="18" charset="0"/>
                        </a:rPr>
                        <m:t>+</m:t>
                      </m:r>
                      <m:d>
                        <m:dPr>
                          <m:ctrlPr>
                            <a:rPr lang="es-ES" i="1">
                              <a:latin typeface="Cambria Math" panose="02040503050406030204" pitchFamily="18" charset="0"/>
                              <a:ea typeface="Arial" panose="020B0604020202020204" pitchFamily="34" charset="0"/>
                              <a:cs typeface="Times New Roman" panose="02020603050405020304" pitchFamily="18" charset="0"/>
                            </a:rPr>
                          </m:ctrlPr>
                        </m:dPr>
                        <m:e>
                          <m:f>
                            <m:fPr>
                              <m:ctrlPr>
                                <a:rPr lang="es-ES" i="1">
                                  <a:latin typeface="Cambria Math" panose="02040503050406030204" pitchFamily="18" charset="0"/>
                                  <a:ea typeface="Arial" panose="020B0604020202020204" pitchFamily="34" charset="0"/>
                                  <a:cs typeface="Times New Roman" panose="02020603050405020304" pitchFamily="18" charset="0"/>
                                </a:rPr>
                              </m:ctrlPr>
                            </m:fPr>
                            <m:num>
                              <m:r>
                                <a:rPr lang="es-EC" i="1">
                                  <a:latin typeface="Cambria Math" panose="02040503050406030204" pitchFamily="18" charset="0"/>
                                  <a:ea typeface="Arial" panose="020B0604020202020204" pitchFamily="34" charset="0"/>
                                  <a:cs typeface="Times New Roman" panose="02020603050405020304" pitchFamily="18" charset="0"/>
                                </a:rPr>
                                <m:t>89,8∗4</m:t>
                              </m:r>
                            </m:num>
                            <m:den>
                              <m:r>
                                <a:rPr lang="es-EC" i="1">
                                  <a:latin typeface="Cambria Math" panose="02040503050406030204" pitchFamily="18" charset="0"/>
                                  <a:ea typeface="Arial" panose="020B0604020202020204" pitchFamily="34" charset="0"/>
                                  <a:cs typeface="Times New Roman" panose="02020603050405020304" pitchFamily="18" charset="0"/>
                                </a:rPr>
                                <m:t>47,86</m:t>
                              </m:r>
                            </m:den>
                          </m:f>
                        </m:e>
                      </m:d>
                    </m:oMath>
                  </m:oMathPara>
                </a14:m>
                <a:endParaRPr lang="es-ES"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Arial" panose="020B0604020202020204" pitchFamily="34" charset="0"/>
                              <a:cs typeface="Times New Roman" panose="02020603050405020304" pitchFamily="18" charset="0"/>
                            </a:rPr>
                          </m:ctrlPr>
                        </m:sSubPr>
                        <m:e>
                          <m:r>
                            <a:rPr lang="es-EC" i="1">
                              <a:latin typeface="Cambria Math" panose="02040503050406030204" pitchFamily="18" charset="0"/>
                              <a:ea typeface="Arial" panose="020B0604020202020204" pitchFamily="34" charset="0"/>
                              <a:cs typeface="Times New Roman" panose="02020603050405020304" pitchFamily="18" charset="0"/>
                            </a:rPr>
                            <m:t>𝑁</m:t>
                          </m:r>
                        </m:e>
                        <m:sub>
                          <m:r>
                            <a:rPr lang="es-EC" i="1">
                              <a:latin typeface="Cambria Math" panose="02040503050406030204" pitchFamily="18" charset="0"/>
                              <a:ea typeface="Arial" panose="020B0604020202020204" pitchFamily="34" charset="0"/>
                              <a:cs typeface="Times New Roman" panose="02020603050405020304" pitchFamily="18" charset="0"/>
                            </a:rPr>
                            <m:t>𝐸𝑄</m:t>
                          </m:r>
                        </m:sub>
                      </m:sSub>
                      <m:r>
                        <a:rPr lang="es-EC" i="1">
                          <a:latin typeface="Cambria Math" panose="02040503050406030204" pitchFamily="18" charset="0"/>
                          <a:ea typeface="Arial" panose="020B0604020202020204" pitchFamily="34" charset="0"/>
                          <a:cs typeface="Times New Roman" panose="02020603050405020304" pitchFamily="18" charset="0"/>
                        </a:rPr>
                        <m:t>=8,58</m:t>
                      </m:r>
                    </m:oMath>
                  </m:oMathPara>
                </a14:m>
                <a:endParaRPr lang="es-ES"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Arial" panose="020B0604020202020204" pitchFamily="34" charset="0"/>
                          <a:cs typeface="Times New Roman" panose="02020603050405020304" pitchFamily="18" charset="0"/>
                        </a:rPr>
                        <m:t>𝑃𝐸</m:t>
                      </m:r>
                      <m:r>
                        <a:rPr lang="es-EC" i="1">
                          <a:latin typeface="Cambria Math" panose="02040503050406030204" pitchFamily="18" charset="0"/>
                          <a:ea typeface="Arial" panose="020B0604020202020204" pitchFamily="34" charset="0"/>
                          <a:cs typeface="Times New Roman" panose="02020603050405020304" pitchFamily="18" charset="0"/>
                        </a:rPr>
                        <m:t>=0,1164</m:t>
                      </m:r>
                    </m:oMath>
                  </m:oMathPara>
                </a14:m>
                <a:endParaRPr lang="es-ES" dirty="0">
                  <a:latin typeface="Arial" panose="020B0604020202020204" pitchFamily="34" charset="0"/>
                  <a:ea typeface="Arial" panose="020B0604020202020204" pitchFamily="34" charset="0"/>
                  <a:cs typeface="Times New Roman" panose="02020603050405020304" pitchFamily="18" charset="0"/>
                </a:endParaRPr>
              </a:p>
            </p:txBody>
          </p:sp>
        </mc:Choice>
        <mc:Fallback xmlns="">
          <p:sp>
            <p:nvSpPr>
              <p:cNvPr id="5" name="Rectángulo 4">
                <a:extLst>
                  <a:ext uri="{FF2B5EF4-FFF2-40B4-BE49-F238E27FC236}">
                    <a16:creationId xmlns:a16="http://schemas.microsoft.com/office/drawing/2014/main" id="{B10B65BE-F5B3-4A33-B87F-FBADF903D93C}"/>
                  </a:ext>
                </a:extLst>
              </p:cNvPr>
              <p:cNvSpPr>
                <a:spLocks noRot="1" noChangeAspect="1" noMove="1" noResize="1" noEditPoints="1" noAdjustHandles="1" noChangeArrowheads="1" noChangeShapeType="1" noTextEdit="1"/>
              </p:cNvSpPr>
              <p:nvPr/>
            </p:nvSpPr>
            <p:spPr>
              <a:xfrm>
                <a:off x="7110412" y="0"/>
                <a:ext cx="5081588" cy="4428072"/>
              </a:xfrm>
              <a:prstGeom prst="rect">
                <a:avLst/>
              </a:prstGeom>
              <a:blipFill>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5E1313B5-DBEE-4572-8498-7D95CAA84FED}"/>
                  </a:ext>
                </a:extLst>
              </p:cNvPr>
              <p:cNvSpPr/>
              <p:nvPr/>
            </p:nvSpPr>
            <p:spPr>
              <a:xfrm>
                <a:off x="154781" y="4742768"/>
                <a:ext cx="2746970"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𝑉</m:t>
                          </m:r>
                        </m:e>
                        <m:sub>
                          <m:r>
                            <a:rPr lang="es-ES" i="1">
                              <a:latin typeface="Cambria Math" panose="02040503050406030204" pitchFamily="18" charset="0"/>
                            </a:rPr>
                            <m:t>𝑐𝑜𝑟𝑟</m:t>
                          </m:r>
                        </m:sub>
                      </m:sSub>
                      <m:r>
                        <a:rPr lang="es-ES" i="0">
                          <a:latin typeface="Cambria Math" panose="02040503050406030204" pitchFamily="18" charset="0"/>
                        </a:rPr>
                        <m:t>=0.129∗</m:t>
                      </m:r>
                      <m:f>
                        <m:fPr>
                          <m:ctrlPr>
                            <a:rPr lang="es-ES" i="1">
                              <a:latin typeface="Cambria Math" panose="02040503050406030204" pitchFamily="18" charset="0"/>
                            </a:rPr>
                          </m:ctrlPr>
                        </m:fPr>
                        <m:num>
                          <m:r>
                            <a:rPr lang="es-ES" i="1">
                              <a:latin typeface="Cambria Math" panose="02040503050406030204" pitchFamily="18" charset="0"/>
                            </a:rPr>
                            <m:t>𝑃𝐸</m:t>
                          </m:r>
                        </m:num>
                        <m:den>
                          <m:r>
                            <a:rPr lang="es-ES" i="1">
                              <a:latin typeface="Cambria Math" panose="02040503050406030204" pitchFamily="18" charset="0"/>
                            </a:rPr>
                            <m:t>𝐷</m:t>
                          </m:r>
                        </m:den>
                      </m:f>
                      <m:r>
                        <a:rPr lang="es-ES" i="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𝑖</m:t>
                          </m:r>
                        </m:e>
                        <m:sub>
                          <m:r>
                            <a:rPr lang="es-ES" i="1">
                              <a:latin typeface="Cambria Math" panose="02040503050406030204" pitchFamily="18" charset="0"/>
                            </a:rPr>
                            <m:t>𝑐𝑜𝑟𝑟</m:t>
                          </m:r>
                        </m:sub>
                      </m:sSub>
                    </m:oMath>
                  </m:oMathPara>
                </a14:m>
                <a:endParaRPr lang="es-ES" dirty="0"/>
              </a:p>
            </p:txBody>
          </p:sp>
        </mc:Choice>
        <mc:Fallback xmlns="">
          <p:sp>
            <p:nvSpPr>
              <p:cNvPr id="6" name="Rectángulo 5">
                <a:extLst>
                  <a:ext uri="{FF2B5EF4-FFF2-40B4-BE49-F238E27FC236}">
                    <a16:creationId xmlns:a16="http://schemas.microsoft.com/office/drawing/2014/main" id="{5E1313B5-DBEE-4572-8498-7D95CAA84FED}"/>
                  </a:ext>
                </a:extLst>
              </p:cNvPr>
              <p:cNvSpPr>
                <a:spLocks noRot="1" noChangeAspect="1" noMove="1" noResize="1" noEditPoints="1" noAdjustHandles="1" noChangeArrowheads="1" noChangeShapeType="1" noTextEdit="1"/>
              </p:cNvSpPr>
              <p:nvPr/>
            </p:nvSpPr>
            <p:spPr>
              <a:xfrm>
                <a:off x="154781" y="4742768"/>
                <a:ext cx="2746970" cy="609077"/>
              </a:xfrm>
              <a:prstGeom prst="rect">
                <a:avLst/>
              </a:prstGeom>
              <a:blipFill>
                <a:blip r:embed="rId3"/>
                <a:stretch>
                  <a:fillRect/>
                </a:stretch>
              </a:blipFill>
            </p:spPr>
            <p:txBody>
              <a:bodyPr/>
              <a:lstStyle/>
              <a:p>
                <a:r>
                  <a:rPr lang="es-ES">
                    <a:noFill/>
                  </a:rPr>
                  <a:t> </a:t>
                </a:r>
              </a:p>
            </p:txBody>
          </p:sp>
        </mc:Fallback>
      </mc:AlternateContent>
      <p:graphicFrame>
        <p:nvGraphicFramePr>
          <p:cNvPr id="8" name="Tabla 7">
            <a:extLst>
              <a:ext uri="{FF2B5EF4-FFF2-40B4-BE49-F238E27FC236}">
                <a16:creationId xmlns:a16="http://schemas.microsoft.com/office/drawing/2014/main" id="{4A848485-AA47-4318-BACD-E3902520BD91}"/>
              </a:ext>
            </a:extLst>
          </p:cNvPr>
          <p:cNvGraphicFramePr>
            <a:graphicFrameLocks noGrp="1"/>
          </p:cNvGraphicFramePr>
          <p:nvPr>
            <p:extLst>
              <p:ext uri="{D42A27DB-BD31-4B8C-83A1-F6EECF244321}">
                <p14:modId xmlns:p14="http://schemas.microsoft.com/office/powerpoint/2010/main" val="739220257"/>
              </p:ext>
            </p:extLst>
          </p:nvPr>
        </p:nvGraphicFramePr>
        <p:xfrm>
          <a:off x="5736927" y="3815556"/>
          <a:ext cx="2746970" cy="2699545"/>
        </p:xfrm>
        <a:graphic>
          <a:graphicData uri="http://schemas.openxmlformats.org/drawingml/2006/table">
            <a:tbl>
              <a:tblPr firstRow="1" firstCol="1" bandRow="1">
                <a:tableStyleId>{5C22544A-7EE6-4342-B048-85BDC9FD1C3A}</a:tableStyleId>
              </a:tblPr>
              <a:tblGrid>
                <a:gridCol w="1395286">
                  <a:extLst>
                    <a:ext uri="{9D8B030D-6E8A-4147-A177-3AD203B41FA5}">
                      <a16:colId xmlns:a16="http://schemas.microsoft.com/office/drawing/2014/main" val="646766470"/>
                    </a:ext>
                  </a:extLst>
                </a:gridCol>
                <a:gridCol w="1351684">
                  <a:extLst>
                    <a:ext uri="{9D8B030D-6E8A-4147-A177-3AD203B41FA5}">
                      <a16:colId xmlns:a16="http://schemas.microsoft.com/office/drawing/2014/main" val="797069899"/>
                    </a:ext>
                  </a:extLst>
                </a:gridCol>
              </a:tblGrid>
              <a:tr h="1011066">
                <a:tc>
                  <a:txBody>
                    <a:bodyPr/>
                    <a:lstStyle/>
                    <a:p>
                      <a:pPr algn="ctr">
                        <a:lnSpc>
                          <a:spcPct val="107000"/>
                        </a:lnSpc>
                        <a:spcAft>
                          <a:spcPts val="0"/>
                        </a:spcAft>
                      </a:pPr>
                      <a:r>
                        <a:rPr lang="es-ES" sz="1100">
                          <a:effectLst/>
                        </a:rPr>
                        <a:t>Muestra </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Resistencia a la polarización lineal (Rp) Ω-cm2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31819127"/>
                  </a:ext>
                </a:extLst>
              </a:tr>
              <a:tr h="202213">
                <a:tc>
                  <a:txBody>
                    <a:bodyPr/>
                    <a:lstStyle/>
                    <a:p>
                      <a:pPr algn="ctr">
                        <a:lnSpc>
                          <a:spcPct val="107000"/>
                        </a:lnSpc>
                        <a:spcAft>
                          <a:spcPts val="0"/>
                        </a:spcAft>
                      </a:pPr>
                      <a:r>
                        <a:rPr lang="es-ES" sz="1100">
                          <a:effectLst/>
                        </a:rPr>
                        <a:t>A</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0,99</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591412336"/>
                  </a:ext>
                </a:extLst>
              </a:tr>
              <a:tr h="202213">
                <a:tc>
                  <a:txBody>
                    <a:bodyPr/>
                    <a:lstStyle/>
                    <a:p>
                      <a:pPr algn="ctr">
                        <a:lnSpc>
                          <a:spcPct val="107000"/>
                        </a:lnSpc>
                        <a:spcAft>
                          <a:spcPts val="0"/>
                        </a:spcAft>
                      </a:pPr>
                      <a:r>
                        <a:rPr lang="es-ES" sz="1100">
                          <a:effectLst/>
                        </a:rPr>
                        <a:t>B</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0,97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000534619"/>
                  </a:ext>
                </a:extLst>
              </a:tr>
              <a:tr h="272988">
                <a:tc>
                  <a:txBody>
                    <a:bodyPr/>
                    <a:lstStyle/>
                    <a:p>
                      <a:pPr algn="ctr">
                        <a:lnSpc>
                          <a:spcPct val="107000"/>
                        </a:lnSpc>
                        <a:spcAft>
                          <a:spcPts val="0"/>
                        </a:spcAft>
                      </a:pPr>
                      <a:r>
                        <a:rPr lang="es-ES" sz="1100">
                          <a:effectLst/>
                        </a:rPr>
                        <a:t>C</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0,96</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399964929"/>
                  </a:ext>
                </a:extLst>
              </a:tr>
              <a:tr h="202213">
                <a:tc>
                  <a:txBody>
                    <a:bodyPr/>
                    <a:lstStyle/>
                    <a:p>
                      <a:pPr algn="ctr">
                        <a:lnSpc>
                          <a:spcPct val="107000"/>
                        </a:lnSpc>
                        <a:spcAft>
                          <a:spcPts val="0"/>
                        </a:spcAft>
                      </a:pPr>
                      <a:r>
                        <a:rPr lang="es-ES" sz="1100">
                          <a:effectLst/>
                        </a:rPr>
                        <a:t>D</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0,92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32942197"/>
                  </a:ext>
                </a:extLst>
              </a:tr>
              <a:tr h="202213">
                <a:tc>
                  <a:txBody>
                    <a:bodyPr/>
                    <a:lstStyle/>
                    <a:p>
                      <a:pPr algn="ctr">
                        <a:lnSpc>
                          <a:spcPct val="107000"/>
                        </a:lnSpc>
                        <a:spcAft>
                          <a:spcPts val="0"/>
                        </a:spcAft>
                      </a:pPr>
                      <a:r>
                        <a:rPr lang="es-ES" sz="1100">
                          <a:effectLst/>
                        </a:rPr>
                        <a:t>E</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0,87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886297269"/>
                  </a:ext>
                </a:extLst>
              </a:tr>
              <a:tr h="202213">
                <a:tc>
                  <a:txBody>
                    <a:bodyPr/>
                    <a:lstStyle/>
                    <a:p>
                      <a:pPr algn="ctr">
                        <a:lnSpc>
                          <a:spcPct val="107000"/>
                        </a:lnSpc>
                        <a:spcAft>
                          <a:spcPts val="0"/>
                        </a:spcAft>
                      </a:pPr>
                      <a:r>
                        <a:rPr lang="es-ES" sz="1100">
                          <a:effectLst/>
                        </a:rPr>
                        <a:t>F</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0,82</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240005085"/>
                  </a:ext>
                </a:extLst>
              </a:tr>
              <a:tr h="202213">
                <a:tc>
                  <a:txBody>
                    <a:bodyPr/>
                    <a:lstStyle/>
                    <a:p>
                      <a:pPr algn="ctr">
                        <a:lnSpc>
                          <a:spcPct val="107000"/>
                        </a:lnSpc>
                        <a:spcAft>
                          <a:spcPts val="0"/>
                        </a:spcAft>
                      </a:pPr>
                      <a:r>
                        <a:rPr lang="es-ES" sz="1100">
                          <a:effectLst/>
                        </a:rPr>
                        <a:t>G</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effectLst/>
                        </a:rPr>
                        <a:t>0,87</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101999376"/>
                  </a:ext>
                </a:extLst>
              </a:tr>
              <a:tr h="202213">
                <a:tc>
                  <a:txBody>
                    <a:bodyPr/>
                    <a:lstStyle/>
                    <a:p>
                      <a:pPr algn="ctr">
                        <a:lnSpc>
                          <a:spcPct val="107000"/>
                        </a:lnSpc>
                        <a:spcAft>
                          <a:spcPts val="0"/>
                        </a:spcAft>
                      </a:pPr>
                      <a:r>
                        <a:rPr lang="es-ES" sz="1100">
                          <a:effectLst/>
                        </a:rPr>
                        <a:t>H</a:t>
                      </a:r>
                      <a:endParaRPr lang="es-ES"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dirty="0">
                          <a:effectLst/>
                        </a:rPr>
                        <a:t>0,62</a:t>
                      </a:r>
                      <a:endParaRPr lang="es-ES"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651303832"/>
                  </a:ext>
                </a:extLst>
              </a:tr>
            </a:tbl>
          </a:graphicData>
        </a:graphic>
      </p:graphicFrame>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39BCF672-160B-41CD-B67F-ABFA94565DE3}"/>
                  </a:ext>
                </a:extLst>
              </p:cNvPr>
              <p:cNvSpPr/>
              <p:nvPr/>
            </p:nvSpPr>
            <p:spPr>
              <a:xfrm>
                <a:off x="190257" y="5547110"/>
                <a:ext cx="1343509" cy="657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𝑖𝑐𝑜𝑟𝑟</m:t>
                      </m:r>
                      <m:r>
                        <a:rPr lang="es-ES" i="0">
                          <a:latin typeface="Cambria Math" panose="02040503050406030204" pitchFamily="18" charset="0"/>
                        </a:rPr>
                        <m:t>=</m:t>
                      </m:r>
                      <m:f>
                        <m:fPr>
                          <m:ctrlPr>
                            <a:rPr lang="es-ES" i="1">
                              <a:latin typeface="Cambria Math" panose="02040503050406030204" pitchFamily="18" charset="0"/>
                            </a:rPr>
                          </m:ctrlPr>
                        </m:fPr>
                        <m:num>
                          <m:r>
                            <a:rPr lang="es-ES" i="1">
                              <a:latin typeface="Cambria Math" panose="02040503050406030204" pitchFamily="18" charset="0"/>
                            </a:rPr>
                            <m:t>𝐵</m:t>
                          </m:r>
                        </m:num>
                        <m:den>
                          <m:r>
                            <a:rPr lang="es-ES" i="1">
                              <a:latin typeface="Cambria Math" panose="02040503050406030204" pitchFamily="18" charset="0"/>
                            </a:rPr>
                            <m:t>𝑅𝑝</m:t>
                          </m:r>
                        </m:den>
                      </m:f>
                    </m:oMath>
                  </m:oMathPara>
                </a14:m>
                <a:endParaRPr lang="es-ES" dirty="0"/>
              </a:p>
            </p:txBody>
          </p:sp>
        </mc:Choice>
        <mc:Fallback xmlns="">
          <p:sp>
            <p:nvSpPr>
              <p:cNvPr id="9" name="Rectángulo 8">
                <a:extLst>
                  <a:ext uri="{FF2B5EF4-FFF2-40B4-BE49-F238E27FC236}">
                    <a16:creationId xmlns:a16="http://schemas.microsoft.com/office/drawing/2014/main" id="{39BCF672-160B-41CD-B67F-ABFA94565DE3}"/>
                  </a:ext>
                </a:extLst>
              </p:cNvPr>
              <p:cNvSpPr>
                <a:spLocks noRot="1" noChangeAspect="1" noMove="1" noResize="1" noEditPoints="1" noAdjustHandles="1" noChangeArrowheads="1" noChangeShapeType="1" noTextEdit="1"/>
              </p:cNvSpPr>
              <p:nvPr/>
            </p:nvSpPr>
            <p:spPr>
              <a:xfrm>
                <a:off x="190257" y="5547110"/>
                <a:ext cx="1343509" cy="657552"/>
              </a:xfrm>
              <a:prstGeom prst="rect">
                <a:avLst/>
              </a:prstGeom>
              <a:blipFill>
                <a:blip r:embed="rId4"/>
                <a:stretch>
                  <a:fillRect/>
                </a:stretch>
              </a:blipFill>
            </p:spPr>
            <p:txBody>
              <a:bodyPr/>
              <a:lstStyle/>
              <a:p>
                <a:r>
                  <a:rPr lang="es-ES">
                    <a:noFill/>
                  </a:rPr>
                  <a:t> </a:t>
                </a:r>
              </a:p>
            </p:txBody>
          </p:sp>
        </mc:Fallback>
      </mc:AlternateContent>
      <p:sp>
        <p:nvSpPr>
          <p:cNvPr id="10" name="Rectángulo 9">
            <a:extLst>
              <a:ext uri="{FF2B5EF4-FFF2-40B4-BE49-F238E27FC236}">
                <a16:creationId xmlns:a16="http://schemas.microsoft.com/office/drawing/2014/main" id="{B3997F16-5EFA-4095-A61E-86609A244CEC}"/>
              </a:ext>
            </a:extLst>
          </p:cNvPr>
          <p:cNvSpPr/>
          <p:nvPr/>
        </p:nvSpPr>
        <p:spPr>
          <a:xfrm>
            <a:off x="154781" y="6219602"/>
            <a:ext cx="6096000" cy="741421"/>
          </a:xfrm>
          <a:prstGeom prst="rect">
            <a:avLst/>
          </a:prstGeom>
        </p:spPr>
        <p:txBody>
          <a:bodyPr>
            <a:spAutoFit/>
          </a:bodyPr>
          <a:lstStyle/>
          <a:p>
            <a:pPr algn="just">
              <a:lnSpc>
                <a:spcPct val="107000"/>
              </a:lnSpc>
              <a:spcAft>
                <a:spcPts val="800"/>
              </a:spcAft>
            </a:pPr>
            <a:r>
              <a:rPr lang="es-ES" dirty="0">
                <a:latin typeface="Times New Roman" panose="02020603050405020304" pitchFamily="18" charset="0"/>
                <a:ea typeface="Arial" panose="020B0604020202020204" pitchFamily="34" charset="0"/>
                <a:cs typeface="Times New Roman" panose="02020603050405020304" pitchFamily="18" charset="0"/>
              </a:rPr>
              <a:t>constante de proporcionalidad B=0,652 V</a:t>
            </a:r>
            <a:endParaRPr lang="es-ES" dirty="0">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es-ES" sz="1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endParaRPr lang="es-ES"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21164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0D2435-4232-4E94-B2C3-4AD2D83045E1}"/>
              </a:ext>
            </a:extLst>
          </p:cNvPr>
          <p:cNvSpPr>
            <a:spLocks noGrp="1"/>
          </p:cNvSpPr>
          <p:nvPr>
            <p:ph type="title"/>
          </p:nvPr>
        </p:nvSpPr>
        <p:spPr>
          <a:xfrm>
            <a:off x="852488" y="249520"/>
            <a:ext cx="10210800" cy="682343"/>
          </a:xfrm>
        </p:spPr>
        <p:txBody>
          <a:bodyPr>
            <a:normAutofit fontScale="90000"/>
          </a:bodyPr>
          <a:lstStyle/>
          <a:p>
            <a:pPr algn="ctr"/>
            <a:r>
              <a:rPr lang="es-EC" dirty="0"/>
              <a:t>RESULTADOS DE LA CARACTERIZACIÓN ELECTROQUIMICA </a:t>
            </a:r>
            <a:endParaRPr lang="es-ES" dirty="0"/>
          </a:p>
        </p:txBody>
      </p:sp>
      <p:graphicFrame>
        <p:nvGraphicFramePr>
          <p:cNvPr id="7" name="Marcador de contenido 6">
            <a:extLst>
              <a:ext uri="{FF2B5EF4-FFF2-40B4-BE49-F238E27FC236}">
                <a16:creationId xmlns:a16="http://schemas.microsoft.com/office/drawing/2014/main" id="{F3F480B8-9D3B-4E7A-97E1-E457A90A1DA4}"/>
              </a:ext>
            </a:extLst>
          </p:cNvPr>
          <p:cNvGraphicFramePr>
            <a:graphicFrameLocks noGrp="1"/>
          </p:cNvGraphicFramePr>
          <p:nvPr>
            <p:ph idx="1"/>
            <p:extLst>
              <p:ext uri="{D42A27DB-BD31-4B8C-83A1-F6EECF244321}">
                <p14:modId xmlns:p14="http://schemas.microsoft.com/office/powerpoint/2010/main" val="3334458881"/>
              </p:ext>
            </p:extLst>
          </p:nvPr>
        </p:nvGraphicFramePr>
        <p:xfrm>
          <a:off x="2614613" y="1743233"/>
          <a:ext cx="6372223" cy="4000340"/>
        </p:xfrm>
        <a:graphic>
          <a:graphicData uri="http://schemas.openxmlformats.org/drawingml/2006/table">
            <a:tbl>
              <a:tblPr firstRow="1" firstCol="1" bandRow="1">
                <a:tableStyleId>{5C22544A-7EE6-4342-B048-85BDC9FD1C3A}</a:tableStyleId>
              </a:tblPr>
              <a:tblGrid>
                <a:gridCol w="1986470">
                  <a:extLst>
                    <a:ext uri="{9D8B030D-6E8A-4147-A177-3AD203B41FA5}">
                      <a16:colId xmlns:a16="http://schemas.microsoft.com/office/drawing/2014/main" val="3985271100"/>
                    </a:ext>
                  </a:extLst>
                </a:gridCol>
                <a:gridCol w="2048547">
                  <a:extLst>
                    <a:ext uri="{9D8B030D-6E8A-4147-A177-3AD203B41FA5}">
                      <a16:colId xmlns:a16="http://schemas.microsoft.com/office/drawing/2014/main" val="4048463677"/>
                    </a:ext>
                  </a:extLst>
                </a:gridCol>
                <a:gridCol w="2048547">
                  <a:extLst>
                    <a:ext uri="{9D8B030D-6E8A-4147-A177-3AD203B41FA5}">
                      <a16:colId xmlns:a16="http://schemas.microsoft.com/office/drawing/2014/main" val="2349840117"/>
                    </a:ext>
                  </a:extLst>
                </a:gridCol>
                <a:gridCol w="288659">
                  <a:extLst>
                    <a:ext uri="{9D8B030D-6E8A-4147-A177-3AD203B41FA5}">
                      <a16:colId xmlns:a16="http://schemas.microsoft.com/office/drawing/2014/main" val="1862208728"/>
                    </a:ext>
                  </a:extLst>
                </a:gridCol>
              </a:tblGrid>
              <a:tr h="727691">
                <a:tc>
                  <a:txBody>
                    <a:bodyPr/>
                    <a:lstStyle/>
                    <a:p>
                      <a:pPr algn="ctr">
                        <a:spcAft>
                          <a:spcPts val="0"/>
                        </a:spcAft>
                      </a:pPr>
                      <a:r>
                        <a:rPr lang="es-ES" sz="1800" dirty="0">
                          <a:effectLst/>
                        </a:rPr>
                        <a:t>Muestra </a:t>
                      </a:r>
                      <a:endParaRPr lang="es-ES" sz="18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ES" sz="1800" dirty="0">
                          <a:effectLst/>
                        </a:rPr>
                        <a:t>Icorr(A/cm</a:t>
                      </a:r>
                      <a:r>
                        <a:rPr lang="es-ES" sz="1800" baseline="30000" dirty="0">
                          <a:effectLst/>
                        </a:rPr>
                        <a:t>2</a:t>
                      </a:r>
                      <a:r>
                        <a:rPr lang="es-ES" sz="1800" dirty="0">
                          <a:effectLst/>
                        </a:rPr>
                        <a:t>)</a:t>
                      </a:r>
                      <a:endParaRPr lang="es-ES" sz="18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ES" sz="1800" dirty="0">
                          <a:effectLst/>
                        </a:rPr>
                        <a:t>Vcorr(mpy)</a:t>
                      </a:r>
                      <a:endParaRPr lang="es-ES" sz="18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ES" sz="1000">
                          <a:effectLst/>
                        </a:rPr>
                        <a:t> </a:t>
                      </a:r>
                      <a:endParaRPr lang="es-E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085150024"/>
                  </a:ext>
                </a:extLst>
              </a:tr>
              <a:tr h="391934">
                <a:tc>
                  <a:txBody>
                    <a:bodyPr/>
                    <a:lstStyle/>
                    <a:p>
                      <a:pPr algn="ctr">
                        <a:spcAft>
                          <a:spcPts val="0"/>
                        </a:spcAft>
                      </a:pPr>
                      <a:r>
                        <a:rPr lang="es-ES" sz="1800" dirty="0">
                          <a:effectLst/>
                        </a:rPr>
                        <a:t>A</a:t>
                      </a:r>
                      <a:endParaRPr lang="es-ES" sz="18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ES" sz="1600" dirty="0">
                          <a:effectLst/>
                        </a:rPr>
                        <a:t>0,0657</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1600">
                          <a:effectLst/>
                        </a:rPr>
                        <a:t>2,233E-04</a:t>
                      </a:r>
                      <a:endParaRPr lang="es-ES"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1000">
                          <a:effectLst/>
                        </a:rPr>
                        <a:t> </a:t>
                      </a:r>
                      <a:endParaRPr lang="es-E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071153242"/>
                  </a:ext>
                </a:extLst>
              </a:tr>
              <a:tr h="391934">
                <a:tc>
                  <a:txBody>
                    <a:bodyPr/>
                    <a:lstStyle/>
                    <a:p>
                      <a:pPr algn="ctr">
                        <a:spcAft>
                          <a:spcPts val="0"/>
                        </a:spcAft>
                      </a:pPr>
                      <a:r>
                        <a:rPr lang="es-ES" sz="1800" dirty="0">
                          <a:effectLst/>
                        </a:rPr>
                        <a:t>B</a:t>
                      </a:r>
                      <a:endParaRPr lang="es-ES" sz="18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ES" sz="1600" dirty="0">
                          <a:effectLst/>
                        </a:rPr>
                        <a:t>0,0671</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1600">
                          <a:effectLst/>
                        </a:rPr>
                        <a:t>2,281E-04</a:t>
                      </a:r>
                      <a:endParaRPr lang="es-ES"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1000">
                          <a:effectLst/>
                        </a:rPr>
                        <a:t> </a:t>
                      </a:r>
                      <a:endParaRPr lang="es-E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970946293"/>
                  </a:ext>
                </a:extLst>
              </a:tr>
              <a:tr h="529111">
                <a:tc>
                  <a:txBody>
                    <a:bodyPr/>
                    <a:lstStyle/>
                    <a:p>
                      <a:pPr algn="ctr">
                        <a:spcAft>
                          <a:spcPts val="0"/>
                        </a:spcAft>
                      </a:pPr>
                      <a:r>
                        <a:rPr lang="es-ES" sz="1800" dirty="0">
                          <a:effectLst/>
                        </a:rPr>
                        <a:t>C</a:t>
                      </a:r>
                      <a:endParaRPr lang="es-ES" sz="18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ES" sz="1600" dirty="0">
                          <a:effectLst/>
                        </a:rPr>
                        <a:t>0,0677</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1600" dirty="0">
                          <a:effectLst/>
                        </a:rPr>
                        <a:t>2,301E-04</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1000">
                          <a:effectLst/>
                        </a:rPr>
                        <a:t> </a:t>
                      </a:r>
                      <a:endParaRPr lang="es-E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988834276"/>
                  </a:ext>
                </a:extLst>
              </a:tr>
              <a:tr h="391934">
                <a:tc>
                  <a:txBody>
                    <a:bodyPr/>
                    <a:lstStyle/>
                    <a:p>
                      <a:pPr algn="ctr">
                        <a:spcAft>
                          <a:spcPts val="0"/>
                        </a:spcAft>
                      </a:pPr>
                      <a:r>
                        <a:rPr lang="es-ES" sz="1800" dirty="0">
                          <a:effectLst/>
                        </a:rPr>
                        <a:t>D</a:t>
                      </a:r>
                      <a:endParaRPr lang="es-ES" sz="18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ES" sz="1600">
                          <a:effectLst/>
                        </a:rPr>
                        <a:t>0,0706</a:t>
                      </a:r>
                      <a:endParaRPr lang="es-ES"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1600" dirty="0">
                          <a:effectLst/>
                        </a:rPr>
                        <a:t>2,398E-04</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1000">
                          <a:effectLst/>
                        </a:rPr>
                        <a:t> </a:t>
                      </a:r>
                      <a:endParaRPr lang="es-E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984187224"/>
                  </a:ext>
                </a:extLst>
              </a:tr>
              <a:tr h="391934">
                <a:tc>
                  <a:txBody>
                    <a:bodyPr/>
                    <a:lstStyle/>
                    <a:p>
                      <a:pPr algn="ctr">
                        <a:spcAft>
                          <a:spcPts val="0"/>
                        </a:spcAft>
                      </a:pPr>
                      <a:r>
                        <a:rPr lang="es-ES" sz="1800" dirty="0">
                          <a:effectLst/>
                        </a:rPr>
                        <a:t>E</a:t>
                      </a:r>
                      <a:endParaRPr lang="es-ES" sz="18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ES" sz="1600">
                          <a:effectLst/>
                        </a:rPr>
                        <a:t>0,0749</a:t>
                      </a:r>
                      <a:endParaRPr lang="es-ES"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1600" dirty="0">
                          <a:effectLst/>
                        </a:rPr>
                        <a:t>2,544E-04</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1000">
                          <a:effectLst/>
                        </a:rPr>
                        <a:t> </a:t>
                      </a:r>
                      <a:endParaRPr lang="es-E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3143216013"/>
                  </a:ext>
                </a:extLst>
              </a:tr>
              <a:tr h="391934">
                <a:tc>
                  <a:txBody>
                    <a:bodyPr/>
                    <a:lstStyle/>
                    <a:p>
                      <a:pPr algn="ctr">
                        <a:spcAft>
                          <a:spcPts val="0"/>
                        </a:spcAft>
                      </a:pPr>
                      <a:r>
                        <a:rPr lang="es-ES" sz="1800" dirty="0">
                          <a:effectLst/>
                        </a:rPr>
                        <a:t>F</a:t>
                      </a:r>
                      <a:endParaRPr lang="es-ES" sz="18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ES" sz="1600">
                          <a:effectLst/>
                        </a:rPr>
                        <a:t>0,0792</a:t>
                      </a:r>
                      <a:endParaRPr lang="es-ES"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1600" dirty="0">
                          <a:effectLst/>
                        </a:rPr>
                        <a:t>2,692E-04</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1000">
                          <a:effectLst/>
                        </a:rPr>
                        <a:t> </a:t>
                      </a:r>
                      <a:endParaRPr lang="es-E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3757102650"/>
                  </a:ext>
                </a:extLst>
              </a:tr>
              <a:tr h="391934">
                <a:tc>
                  <a:txBody>
                    <a:bodyPr/>
                    <a:lstStyle/>
                    <a:p>
                      <a:pPr algn="ctr">
                        <a:spcAft>
                          <a:spcPts val="0"/>
                        </a:spcAft>
                      </a:pPr>
                      <a:r>
                        <a:rPr lang="es-ES" sz="1800" dirty="0">
                          <a:effectLst/>
                        </a:rPr>
                        <a:t>G</a:t>
                      </a:r>
                      <a:endParaRPr lang="es-ES" sz="18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ES" sz="1600">
                          <a:effectLst/>
                        </a:rPr>
                        <a:t>0,0746</a:t>
                      </a:r>
                      <a:endParaRPr lang="es-ES"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1600" dirty="0">
                          <a:effectLst/>
                        </a:rPr>
                        <a:t>2,533E-04</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1000">
                          <a:effectLst/>
                        </a:rPr>
                        <a:t> </a:t>
                      </a:r>
                      <a:endParaRPr lang="es-E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712706233"/>
                  </a:ext>
                </a:extLst>
              </a:tr>
              <a:tr h="391934">
                <a:tc>
                  <a:txBody>
                    <a:bodyPr/>
                    <a:lstStyle/>
                    <a:p>
                      <a:pPr algn="ctr">
                        <a:spcAft>
                          <a:spcPts val="0"/>
                        </a:spcAft>
                      </a:pPr>
                      <a:r>
                        <a:rPr lang="es-ES" sz="1800" dirty="0">
                          <a:effectLst/>
                        </a:rPr>
                        <a:t>H</a:t>
                      </a:r>
                      <a:endParaRPr lang="es-ES" sz="18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ES" sz="1600">
                          <a:effectLst/>
                        </a:rPr>
                        <a:t>0,1052</a:t>
                      </a:r>
                      <a:endParaRPr lang="es-ES"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1600" dirty="0">
                          <a:effectLst/>
                        </a:rPr>
                        <a:t>3,573E-04</a:t>
                      </a:r>
                      <a:endParaRPr lang="es-ES"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1000" dirty="0">
                          <a:effectLst/>
                        </a:rPr>
                        <a:t> </a:t>
                      </a:r>
                      <a:endParaRPr lang="es-E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638216959"/>
                  </a:ext>
                </a:extLst>
              </a:tr>
            </a:tbl>
          </a:graphicData>
        </a:graphic>
      </p:graphicFrame>
    </p:spTree>
    <p:extLst>
      <p:ext uri="{BB962C8B-B14F-4D97-AF65-F5344CB8AC3E}">
        <p14:creationId xmlns:p14="http://schemas.microsoft.com/office/powerpoint/2010/main" val="3176695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753675" y="379491"/>
            <a:ext cx="6990962" cy="639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b="1" dirty="0"/>
              <a:t>CONCLUSIONES</a:t>
            </a:r>
          </a:p>
        </p:txBody>
      </p:sp>
      <p:sp>
        <p:nvSpPr>
          <p:cNvPr id="7" name="CuadroTexto 6"/>
          <p:cNvSpPr txBox="1"/>
          <p:nvPr/>
        </p:nvSpPr>
        <p:spPr>
          <a:xfrm>
            <a:off x="267420" y="1217661"/>
            <a:ext cx="11455878" cy="5078313"/>
          </a:xfrm>
          <a:prstGeom prst="rect">
            <a:avLst/>
          </a:prstGeom>
          <a:noFill/>
        </p:spPr>
        <p:txBody>
          <a:bodyPr wrap="square" rtlCol="0">
            <a:spAutoFit/>
          </a:bodyPr>
          <a:lstStyle/>
          <a:p>
            <a:pPr marL="285750" indent="-285750" algn="just">
              <a:buFont typeface="Arial" panose="020B0604020202020204" pitchFamily="34" charset="0"/>
              <a:buChar char="•"/>
            </a:pPr>
            <a:r>
              <a:rPr lang="es-EC" dirty="0"/>
              <a:t>Se cumplió con el objetivo, desarrollar y caracterizar nanoestructuras de TiO</a:t>
            </a:r>
            <a:r>
              <a:rPr lang="es-EC" baseline="-25000" dirty="0"/>
              <a:t>2</a:t>
            </a:r>
            <a:r>
              <a:rPr lang="es-EC" dirty="0"/>
              <a:t>, empleando la técnica de anodización electroquímica y se observó como los parámetros de voltaje, tiempo, y composición del baño influyen en su morfología y comportamiento electroquímico. Se obtuvo formación de nanotubos de TiO</a:t>
            </a:r>
            <a:r>
              <a:rPr lang="es-EC" baseline="-25000" dirty="0"/>
              <a:t>2 </a:t>
            </a:r>
            <a:r>
              <a:rPr lang="es-EC" dirty="0"/>
              <a:t>de 47,04 a 51,03 nm de diámetro interno y nanoporos de diámetro de 96,78 nm.</a:t>
            </a:r>
            <a:endParaRPr lang="es-ES" dirty="0"/>
          </a:p>
          <a:p>
            <a:pPr algn="just"/>
            <a:endParaRPr lang="es-EC" dirty="0"/>
          </a:p>
          <a:p>
            <a:pPr marL="285750" indent="-285750" algn="just">
              <a:buFont typeface="Arial" panose="020B0604020202020204" pitchFamily="34" charset="0"/>
              <a:buChar char="•"/>
            </a:pPr>
            <a:r>
              <a:rPr lang="es-EC" dirty="0"/>
              <a:t>Mediante los análisis SEM, AFM y caracterización electroquímica se estableció los parámetros óptimos para la formación de nanoestructuras de TiO</a:t>
            </a:r>
            <a:r>
              <a:rPr lang="es-EC" baseline="-25000" dirty="0"/>
              <a:t>2 </a:t>
            </a:r>
            <a:r>
              <a:rPr lang="es-EC" dirty="0"/>
              <a:t>obteniendo que la mejor combinación de parámetros es la de la probeta A la cual fue anodizada a 15 voltios en un tiempo de 60 min y con una composición de baño de 1M H</a:t>
            </a:r>
            <a:r>
              <a:rPr lang="es-EC" baseline="-25000" dirty="0"/>
              <a:t>3</a:t>
            </a:r>
            <a:r>
              <a:rPr lang="es-EC" dirty="0"/>
              <a:t>P0</a:t>
            </a:r>
            <a:r>
              <a:rPr lang="es-EC" baseline="-25000" dirty="0"/>
              <a:t>4</a:t>
            </a:r>
            <a:r>
              <a:rPr lang="es-EC" dirty="0"/>
              <a:t>+0.2%wt HF, esta presento formación de nanotubos de 50,70 nm y una velocidad de corrosión de 2,24E-4 mpy.</a:t>
            </a:r>
          </a:p>
          <a:p>
            <a:pPr algn="just"/>
            <a:endParaRPr lang="es-EC" dirty="0"/>
          </a:p>
          <a:p>
            <a:pPr marL="285750" indent="-285750" algn="just">
              <a:buFont typeface="Arial" panose="020B0604020202020204" pitchFamily="34" charset="0"/>
              <a:buChar char="•"/>
            </a:pPr>
            <a:r>
              <a:rPr lang="es-EC" dirty="0"/>
              <a:t>Con las micrografías obtenidas mediante el análisis SEM se concluye que en las probetas A ,B,E y F se desarrollaron nanoestructuras de TiO</a:t>
            </a:r>
            <a:r>
              <a:rPr lang="es-EC" baseline="-25000" dirty="0"/>
              <a:t>2</a:t>
            </a:r>
            <a:r>
              <a:rPr lang="es-EC" dirty="0"/>
              <a:t> debido a que la velocidad de a la que se disuelve el  óxido es estable, ya que el voltaje para las probetas mencionadas anteriormente es de 15 voltios ;las probetas C y D las cuales fueron anodizadas a un voltaje de 30 voltios, no presentan formación de nanoestructuras de TiO</a:t>
            </a:r>
            <a:r>
              <a:rPr lang="es-EC" baseline="-25000" dirty="0"/>
              <a:t>2</a:t>
            </a:r>
            <a:r>
              <a:rPr lang="es-EC" dirty="0"/>
              <a:t> esto se debe a que un aumento en voltaje significa un aumento en la velocidad de disolución del óxido lo cual ocasiona que las nanoestructuras se consuman. Para lograr la formación de nanoestructuras  a voltajes altos es necesario aumentar el tiempo de anodizado.</a:t>
            </a:r>
            <a:endParaRPr lang="es-ES" dirty="0"/>
          </a:p>
          <a:p>
            <a:pPr marL="285750" indent="-285750" algn="just">
              <a:buFont typeface="Arial" panose="020B0604020202020204" pitchFamily="34" charset="0"/>
              <a:buChar char="•"/>
            </a:pPr>
            <a:endParaRPr lang="es-ES" dirty="0"/>
          </a:p>
          <a:p>
            <a:pPr algn="just"/>
            <a:endParaRPr lang="es-EC" dirty="0"/>
          </a:p>
        </p:txBody>
      </p:sp>
    </p:spTree>
    <p:extLst>
      <p:ext uri="{BB962C8B-B14F-4D97-AF65-F5344CB8AC3E}">
        <p14:creationId xmlns:p14="http://schemas.microsoft.com/office/powerpoint/2010/main" val="2862271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473998" y="560646"/>
            <a:ext cx="6990962" cy="639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b="1" dirty="0"/>
              <a:t>CONCLUSIONES</a:t>
            </a:r>
          </a:p>
        </p:txBody>
      </p:sp>
      <p:sp>
        <p:nvSpPr>
          <p:cNvPr id="7" name="CuadroTexto 6"/>
          <p:cNvSpPr txBox="1"/>
          <p:nvPr/>
        </p:nvSpPr>
        <p:spPr>
          <a:xfrm>
            <a:off x="241540" y="1657608"/>
            <a:ext cx="11455878" cy="4524315"/>
          </a:xfrm>
          <a:prstGeom prst="rect">
            <a:avLst/>
          </a:prstGeom>
          <a:noFill/>
        </p:spPr>
        <p:txBody>
          <a:bodyPr wrap="square" rtlCol="0">
            <a:spAutoFit/>
          </a:bodyPr>
          <a:lstStyle/>
          <a:p>
            <a:pPr marL="285750" indent="-285750" algn="just">
              <a:buFont typeface="Arial" panose="020B0604020202020204" pitchFamily="34" charset="0"/>
              <a:buChar char="•"/>
            </a:pPr>
            <a:r>
              <a:rPr lang="es-ES" dirty="0"/>
              <a:t>En la probeta A cuyos parámetros de anodizados es 15V a 60 minutos con concentración de ácido fluorhídrico 0.2% presenta una densidad de corrosión de 0.0657 A/cm</a:t>
            </a:r>
            <a:r>
              <a:rPr lang="es-ES" baseline="30000" dirty="0"/>
              <a:t>2</a:t>
            </a:r>
            <a:r>
              <a:rPr lang="es-ES" dirty="0"/>
              <a:t>.Mientras  en la probeta E cuya concentración es 0.5% HF e iguales parámetros de anodizado presenta una densidad de corrosión de 0.0749 A/cm</a:t>
            </a:r>
            <a:r>
              <a:rPr lang="es-ES" baseline="30000" dirty="0"/>
              <a:t>2</a:t>
            </a:r>
            <a:r>
              <a:rPr lang="es-ES" dirty="0"/>
              <a:t>. Con lo que podemos concluir que un aumento de concentración de ácido fluorhídrico HF influye en la densidad de corrosión; a mayor concentración, mayor densidad de corrosión; y esto a su vez en la velocidad de corrosión. </a:t>
            </a:r>
          </a:p>
          <a:p>
            <a:pPr marL="285750" indent="-285750">
              <a:buFont typeface="Arial" panose="020B0604020202020204" pitchFamily="34" charset="0"/>
              <a:buChar char="•"/>
            </a:pPr>
            <a:endParaRPr lang="es-ES" dirty="0"/>
          </a:p>
          <a:p>
            <a:pPr marL="285750" indent="-285750" algn="just">
              <a:buFont typeface="Arial" panose="020B0604020202020204" pitchFamily="34" charset="0"/>
              <a:buChar char="•"/>
            </a:pPr>
            <a:r>
              <a:rPr lang="es-ES" dirty="0"/>
              <a:t>El voltaje es un parámetro que influye directamente en los diámetros de las nanoestructuras, como se puede evidenciar en las probetas E y H ya que con la misma composición de baño y al mismo tiempo de anodizado, pero diferente voltaje 15 y 30 voltios respectivamente, el diámetro de la probeta E es de 47,04 nm y el diámetro de la probeta H es de 96,78 nm. Por lo que se puede concluir que, a mayor voltaje, se obtienen mayores diámetros de nanoestructuras. </a:t>
            </a:r>
          </a:p>
          <a:p>
            <a:pPr lvl="0"/>
            <a:endParaRPr lang="es-EC" dirty="0"/>
          </a:p>
          <a:p>
            <a:pPr marL="285750" indent="-285750">
              <a:buFont typeface="Arial" panose="020B0604020202020204" pitchFamily="34" charset="0"/>
              <a:buChar char="•"/>
            </a:pPr>
            <a:r>
              <a:rPr lang="es-ES" dirty="0"/>
              <a:t>Mediante las micrografías obtenidas por el análisis SEM se puede concluir que a menor voltaje existe una distribución ordenada y homogénea de nanoestructuras, mientras que a mayor voltaje las nanoestructuras presentan una formación irregular. Como se evidencia en las probetas A y H respectivamente.</a:t>
            </a:r>
          </a:p>
          <a:p>
            <a:pPr marL="285750" lvl="0" indent="-285750">
              <a:buFont typeface="Arial" panose="020B0604020202020204" pitchFamily="34" charset="0"/>
              <a:buChar char="•"/>
            </a:pPr>
            <a:endParaRPr lang="es-EC" dirty="0"/>
          </a:p>
        </p:txBody>
      </p:sp>
    </p:spTree>
    <p:extLst>
      <p:ext uri="{BB962C8B-B14F-4D97-AF65-F5344CB8AC3E}">
        <p14:creationId xmlns:p14="http://schemas.microsoft.com/office/powerpoint/2010/main" val="2309281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0ECDD-42EB-492A-99CE-CAC50468E71A}"/>
              </a:ext>
            </a:extLst>
          </p:cNvPr>
          <p:cNvSpPr>
            <a:spLocks noGrp="1"/>
          </p:cNvSpPr>
          <p:nvPr>
            <p:ph type="title"/>
          </p:nvPr>
        </p:nvSpPr>
        <p:spPr/>
        <p:txBody>
          <a:bodyPr>
            <a:normAutofit fontScale="90000"/>
          </a:bodyPr>
          <a:lstStyle/>
          <a:p>
            <a:pPr algn="ctr"/>
            <a:r>
              <a:rPr lang="es-EC" sz="3600" b="1" dirty="0"/>
              <a:t>CONCLUSIONES</a:t>
            </a:r>
            <a:br>
              <a:rPr lang="es-EC" b="1" dirty="0"/>
            </a:br>
            <a:endParaRPr lang="es-ES" dirty="0"/>
          </a:p>
        </p:txBody>
      </p:sp>
      <p:sp>
        <p:nvSpPr>
          <p:cNvPr id="3" name="Marcador de contenido 2">
            <a:extLst>
              <a:ext uri="{FF2B5EF4-FFF2-40B4-BE49-F238E27FC236}">
                <a16:creationId xmlns:a16="http://schemas.microsoft.com/office/drawing/2014/main" id="{1F6A3B57-E433-46E9-B930-80A230B3FC61}"/>
              </a:ext>
            </a:extLst>
          </p:cNvPr>
          <p:cNvSpPr>
            <a:spLocks noGrp="1"/>
          </p:cNvSpPr>
          <p:nvPr>
            <p:ph idx="1"/>
          </p:nvPr>
        </p:nvSpPr>
        <p:spPr/>
        <p:txBody>
          <a:bodyPr/>
          <a:lstStyle/>
          <a:p>
            <a:pPr algn="just"/>
            <a:r>
              <a:rPr lang="es-ES" sz="1800" dirty="0"/>
              <a:t>Los mejores resultados de la homogeneidad de las nanoestructuras formadas se presentan en las caras laterales de las probetas analizadas, esto se debe a que la cara lateral tuvo un mejor contacto con el medio electrolítico a diferencia de la cara frontal. </a:t>
            </a:r>
          </a:p>
          <a:p>
            <a:pPr marL="0" indent="0" algn="just">
              <a:buNone/>
            </a:pPr>
            <a:endParaRPr lang="es-ES" sz="1800" dirty="0"/>
          </a:p>
          <a:p>
            <a:pPr algn="just"/>
            <a:r>
              <a:rPr lang="es-ES" sz="1800" dirty="0"/>
              <a:t>Según un estudio realizado por (Muñoz A. M., 2017) la velocidad de corrosión de aleación Ti6Al4V1 es de 0.0035 mpy. Mientras que la menor velocidad de corrosión de las probetas anodizadas llega a 0.00022 mpy la cual se presenta en la probeta A con los parámetros 15V 0.2%wt HF a 60 minutos.</a:t>
            </a:r>
          </a:p>
          <a:p>
            <a:endParaRPr lang="es-ES" dirty="0"/>
          </a:p>
        </p:txBody>
      </p:sp>
    </p:spTree>
    <p:extLst>
      <p:ext uri="{BB962C8B-B14F-4D97-AF65-F5344CB8AC3E}">
        <p14:creationId xmlns:p14="http://schemas.microsoft.com/office/powerpoint/2010/main" val="1660745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473998" y="828065"/>
            <a:ext cx="6990962" cy="639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b="1" dirty="0"/>
              <a:t>RECOMENDACIONES</a:t>
            </a:r>
          </a:p>
        </p:txBody>
      </p:sp>
      <p:sp>
        <p:nvSpPr>
          <p:cNvPr id="7" name="CuadroTexto 6"/>
          <p:cNvSpPr txBox="1"/>
          <p:nvPr/>
        </p:nvSpPr>
        <p:spPr>
          <a:xfrm>
            <a:off x="241540" y="1856016"/>
            <a:ext cx="11455878" cy="4524315"/>
          </a:xfrm>
          <a:prstGeom prst="rect">
            <a:avLst/>
          </a:prstGeom>
          <a:noFill/>
        </p:spPr>
        <p:txBody>
          <a:bodyPr wrap="square" rtlCol="0">
            <a:spAutoFit/>
          </a:bodyPr>
          <a:lstStyle/>
          <a:p>
            <a:pPr marL="285750" lvl="0" indent="-285750">
              <a:buFont typeface="Arial" panose="020B0604020202020204" pitchFamily="34" charset="0"/>
              <a:buChar char="•"/>
            </a:pPr>
            <a:r>
              <a:rPr lang="es-ES" dirty="0"/>
              <a:t>Es importante que exista una correcta conducción de electricidad hacia la probeta ensayada ya que de esto depende la formación de nanoestructuras.</a:t>
            </a:r>
          </a:p>
          <a:p>
            <a:r>
              <a:rPr lang="es-ES" dirty="0"/>
              <a:t> </a:t>
            </a:r>
          </a:p>
          <a:p>
            <a:r>
              <a:rPr lang="es-ES" dirty="0"/>
              <a:t> </a:t>
            </a:r>
          </a:p>
          <a:p>
            <a:pPr marL="285750" lvl="0" indent="-285750">
              <a:buFont typeface="Arial" panose="020B0604020202020204" pitchFamily="34" charset="0"/>
              <a:buChar char="•"/>
            </a:pPr>
            <a:r>
              <a:rPr lang="es-ES" dirty="0"/>
              <a:t>Antes de realizar el proceso de anodizado es necesario utilizar una solución decapante ya que éste ayuda a eliminar las impurezas del material base, beneficiando a la formación de nanoestructuras.</a:t>
            </a:r>
          </a:p>
          <a:p>
            <a:r>
              <a:rPr lang="es-ES" dirty="0"/>
              <a:t> </a:t>
            </a:r>
          </a:p>
          <a:p>
            <a:pPr marL="285750" lvl="0" indent="-285750">
              <a:buFont typeface="Arial" panose="020B0604020202020204" pitchFamily="34" charset="0"/>
              <a:buChar char="•"/>
            </a:pPr>
            <a:r>
              <a:rPr lang="es-ES" dirty="0"/>
              <a:t>Se puede realizar el estudio de la formación de nanoestructuras con sales de fluoruros en lugar de ácido fluorhídrico ya que éste presenta limitaciones en el proceso de anodizado por su condición altamente corrosiva. </a:t>
            </a:r>
          </a:p>
          <a:p>
            <a:r>
              <a:rPr lang="es-ES" dirty="0"/>
              <a:t> </a:t>
            </a:r>
          </a:p>
          <a:p>
            <a:pPr marL="285750" lvl="0" indent="-285750">
              <a:buFont typeface="Arial" panose="020B0604020202020204" pitchFamily="34" charset="0"/>
              <a:buChar char="•"/>
            </a:pPr>
            <a:r>
              <a:rPr lang="es-ES" dirty="0"/>
              <a:t>Se recomienda usar un medio protector para las pinzas que sostienen las probetas dentro de la solución de ácido fluorhídrico ya que ayudará a la correcta conducción de electricidad sin afectar a las muestras ensayadas.</a:t>
            </a:r>
          </a:p>
          <a:p>
            <a:r>
              <a:rPr lang="es-ES" dirty="0"/>
              <a:t> </a:t>
            </a:r>
          </a:p>
          <a:p>
            <a:pPr marL="285750" lvl="0" indent="-285750">
              <a:buFont typeface="Arial" panose="020B0604020202020204" pitchFamily="34" charset="0"/>
              <a:buChar char="•"/>
            </a:pPr>
            <a:r>
              <a:rPr lang="es-ES" dirty="0"/>
              <a:t>Para la medición de la microdureza de las probetas anodizadas es necesario un equipo de mayor alcance ya que el espesor de la capa de óxido formado se encuentra a nivel nanométrico. </a:t>
            </a:r>
          </a:p>
          <a:p>
            <a:pPr algn="just"/>
            <a:endParaRPr lang="es-EC" dirty="0"/>
          </a:p>
        </p:txBody>
      </p:sp>
    </p:spTree>
    <p:extLst>
      <p:ext uri="{BB962C8B-B14F-4D97-AF65-F5344CB8AC3E}">
        <p14:creationId xmlns:p14="http://schemas.microsoft.com/office/powerpoint/2010/main" val="4188046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30384-3D25-4518-A22B-251266AE4FEB}"/>
              </a:ext>
            </a:extLst>
          </p:cNvPr>
          <p:cNvSpPr>
            <a:spLocks noGrp="1"/>
          </p:cNvSpPr>
          <p:nvPr>
            <p:ph type="title"/>
          </p:nvPr>
        </p:nvSpPr>
        <p:spPr>
          <a:xfrm>
            <a:off x="866775" y="466288"/>
            <a:ext cx="10210800" cy="682343"/>
          </a:xfrm>
        </p:spPr>
        <p:txBody>
          <a:bodyPr>
            <a:normAutofit fontScale="90000"/>
          </a:bodyPr>
          <a:lstStyle/>
          <a:p>
            <a:pPr algn="ctr"/>
            <a:r>
              <a:rPr lang="es-EC" dirty="0"/>
              <a:t>Parámetros para la formación de nanoestructuras de TiO2</a:t>
            </a:r>
            <a:endParaRPr lang="es-ES" dirty="0"/>
          </a:p>
        </p:txBody>
      </p:sp>
      <p:sp>
        <p:nvSpPr>
          <p:cNvPr id="3" name="Marcador de contenido 2">
            <a:extLst>
              <a:ext uri="{FF2B5EF4-FFF2-40B4-BE49-F238E27FC236}">
                <a16:creationId xmlns:a16="http://schemas.microsoft.com/office/drawing/2014/main" id="{180FB5A7-92D4-4178-A427-32A85B65A0E0}"/>
              </a:ext>
            </a:extLst>
          </p:cNvPr>
          <p:cNvSpPr>
            <a:spLocks noGrp="1"/>
          </p:cNvSpPr>
          <p:nvPr>
            <p:ph idx="1"/>
          </p:nvPr>
        </p:nvSpPr>
        <p:spPr>
          <a:xfrm>
            <a:off x="123825" y="1794386"/>
            <a:ext cx="2647949" cy="3450942"/>
          </a:xfrm>
        </p:spPr>
        <p:txBody>
          <a:bodyPr/>
          <a:lstStyle/>
          <a:p>
            <a:r>
              <a:rPr lang="es-EC" dirty="0"/>
              <a:t>VOLTAJE</a:t>
            </a:r>
          </a:p>
          <a:p>
            <a:r>
              <a:rPr lang="es-EC" dirty="0"/>
              <a:t>TIEMPO DE ANODIZADO</a:t>
            </a:r>
          </a:p>
          <a:p>
            <a:r>
              <a:rPr lang="es-EC" dirty="0"/>
              <a:t>COMPOSICIÓN DEL BAÑO  </a:t>
            </a:r>
          </a:p>
          <a:p>
            <a:endParaRPr lang="es-ES" dirty="0"/>
          </a:p>
        </p:txBody>
      </p:sp>
      <p:pic>
        <p:nvPicPr>
          <p:cNvPr id="4" name="Imagen 3">
            <a:extLst>
              <a:ext uri="{FF2B5EF4-FFF2-40B4-BE49-F238E27FC236}">
                <a16:creationId xmlns:a16="http://schemas.microsoft.com/office/drawing/2014/main" id="{6B6DF0E4-EEB3-476C-B7DB-8575A24D0BD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24139" y="1794386"/>
            <a:ext cx="5014911" cy="3777739"/>
          </a:xfrm>
          <a:prstGeom prst="rect">
            <a:avLst/>
          </a:prstGeom>
          <a:noFill/>
          <a:ln>
            <a:noFill/>
          </a:ln>
        </p:spPr>
      </p:pic>
      <p:sp>
        <p:nvSpPr>
          <p:cNvPr id="6" name="Rectángulo 5">
            <a:extLst>
              <a:ext uri="{FF2B5EF4-FFF2-40B4-BE49-F238E27FC236}">
                <a16:creationId xmlns:a16="http://schemas.microsoft.com/office/drawing/2014/main" id="{5D73D553-7254-4B7A-9231-9F1AC7C805C3}"/>
              </a:ext>
            </a:extLst>
          </p:cNvPr>
          <p:cNvSpPr/>
          <p:nvPr/>
        </p:nvSpPr>
        <p:spPr>
          <a:xfrm>
            <a:off x="3333752" y="5709369"/>
            <a:ext cx="4305298" cy="600164"/>
          </a:xfrm>
          <a:prstGeom prst="rect">
            <a:avLst/>
          </a:prstGeom>
        </p:spPr>
        <p:txBody>
          <a:bodyPr wrap="square">
            <a:spAutoFit/>
          </a:bodyPr>
          <a:lstStyle/>
          <a:p>
            <a:r>
              <a:rPr lang="es-ES" sz="1100" dirty="0">
                <a:latin typeface="Times New Roman" panose="02020603050405020304" pitchFamily="18" charset="0"/>
                <a:cs typeface="Times New Roman" panose="02020603050405020304" pitchFamily="18" charset="0"/>
              </a:rPr>
              <a:t>Figura 2. Esquema de la influencia de los parámetros de anodizado en el crecimiento de estructuras dúplex de TiO2.</a:t>
            </a:r>
          </a:p>
          <a:p>
            <a:r>
              <a:rPr lang="es-ES" sz="1100" dirty="0">
                <a:latin typeface="Times New Roman" panose="02020603050405020304" pitchFamily="18" charset="0"/>
                <a:cs typeface="Times New Roman" panose="02020603050405020304" pitchFamily="18" charset="0"/>
              </a:rPr>
              <a:t>Fuente: (Liu, 2012)</a:t>
            </a:r>
          </a:p>
        </p:txBody>
      </p:sp>
      <p:pic>
        <p:nvPicPr>
          <p:cNvPr id="7" name="Imagen 6">
            <a:extLst>
              <a:ext uri="{FF2B5EF4-FFF2-40B4-BE49-F238E27FC236}">
                <a16:creationId xmlns:a16="http://schemas.microsoft.com/office/drawing/2014/main" id="{301DD0C2-B383-4332-9D30-376EF9BF38C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896225" y="1813645"/>
            <a:ext cx="4038600" cy="3895724"/>
          </a:xfrm>
          <a:prstGeom prst="rect">
            <a:avLst/>
          </a:prstGeom>
          <a:noFill/>
          <a:ln>
            <a:noFill/>
          </a:ln>
        </p:spPr>
      </p:pic>
      <p:sp>
        <p:nvSpPr>
          <p:cNvPr id="8" name="Rectángulo 7">
            <a:extLst>
              <a:ext uri="{FF2B5EF4-FFF2-40B4-BE49-F238E27FC236}">
                <a16:creationId xmlns:a16="http://schemas.microsoft.com/office/drawing/2014/main" id="{5812F00A-E8A8-4694-8116-EC42247D53D3}"/>
              </a:ext>
            </a:extLst>
          </p:cNvPr>
          <p:cNvSpPr/>
          <p:nvPr/>
        </p:nvSpPr>
        <p:spPr>
          <a:xfrm>
            <a:off x="7639050" y="5876777"/>
            <a:ext cx="4552950" cy="951735"/>
          </a:xfrm>
          <a:prstGeom prst="rect">
            <a:avLst/>
          </a:prstGeom>
        </p:spPr>
        <p:txBody>
          <a:bodyPr wrap="square">
            <a:spAutoFit/>
          </a:bodyPr>
          <a:lstStyle/>
          <a:p>
            <a:pPr algn="ctr">
              <a:spcAft>
                <a:spcPts val="1000"/>
              </a:spcAft>
            </a:pPr>
            <a:r>
              <a:rPr lang="es-EC" sz="1100" dirty="0">
                <a:latin typeface="Times New Roman" panose="02020603050405020304" pitchFamily="18" charset="0"/>
                <a:ea typeface="Arial" panose="020B0604020202020204" pitchFamily="34" charset="0"/>
                <a:cs typeface="Times New Roman" panose="02020603050405020304" pitchFamily="18" charset="0"/>
              </a:rPr>
              <a:t>Figura 3 Típica morfológica de diversos procesos de anodización utilizando a) HF, b) glicerol/NH</a:t>
            </a:r>
            <a:r>
              <a:rPr lang="es-EC" sz="1100" baseline="-25000" dirty="0">
                <a:latin typeface="Times New Roman" panose="02020603050405020304" pitchFamily="18" charset="0"/>
                <a:ea typeface="Arial" panose="020B0604020202020204" pitchFamily="34" charset="0"/>
                <a:cs typeface="Times New Roman" panose="02020603050405020304" pitchFamily="18" charset="0"/>
              </a:rPr>
              <a:t>4</a:t>
            </a:r>
            <a:r>
              <a:rPr lang="es-EC" sz="1100" dirty="0">
                <a:latin typeface="Times New Roman" panose="02020603050405020304" pitchFamily="18" charset="0"/>
                <a:ea typeface="Arial" panose="020B0604020202020204" pitchFamily="34" charset="0"/>
                <a:cs typeface="Times New Roman" panose="02020603050405020304" pitchFamily="18" charset="0"/>
              </a:rPr>
              <a:t>F, c) etilenglicol/NH</a:t>
            </a:r>
            <a:r>
              <a:rPr lang="es-EC" sz="1100" baseline="-25000" dirty="0">
                <a:latin typeface="Times New Roman" panose="02020603050405020304" pitchFamily="18" charset="0"/>
                <a:ea typeface="Arial" panose="020B0604020202020204" pitchFamily="34" charset="0"/>
                <a:cs typeface="Times New Roman" panose="02020603050405020304" pitchFamily="18" charset="0"/>
              </a:rPr>
              <a:t>4</a:t>
            </a:r>
            <a:r>
              <a:rPr lang="es-EC" sz="1100" dirty="0">
                <a:latin typeface="Times New Roman" panose="02020603050405020304" pitchFamily="18" charset="0"/>
                <a:ea typeface="Arial" panose="020B0604020202020204" pitchFamily="34" charset="0"/>
                <a:cs typeface="Times New Roman" panose="02020603050405020304" pitchFamily="18" charset="0"/>
              </a:rPr>
              <a:t>F y d) rapid breakdown anodization (RBA).</a:t>
            </a:r>
            <a:endParaRPr lang="es-ES" sz="1100" dirty="0">
              <a:latin typeface="Times New Roman" panose="02020603050405020304" pitchFamily="18" charset="0"/>
              <a:ea typeface="Arial" panose="020B0604020202020204" pitchFamily="34" charset="0"/>
              <a:cs typeface="Times New Roman" panose="02020603050405020304" pitchFamily="18" charset="0"/>
            </a:endParaRPr>
          </a:p>
          <a:p>
            <a:pPr algn="ctr">
              <a:lnSpc>
                <a:spcPct val="150000"/>
              </a:lnSpc>
              <a:spcAft>
                <a:spcPts val="0"/>
              </a:spcAft>
            </a:pPr>
            <a:r>
              <a:rPr lang="es-EC" sz="1100" dirty="0">
                <a:latin typeface="Times New Roman" panose="02020603050405020304" pitchFamily="18" charset="0"/>
                <a:ea typeface="Arial" panose="020B0604020202020204" pitchFamily="34" charset="0"/>
                <a:cs typeface="Times New Roman" panose="02020603050405020304" pitchFamily="18" charset="0"/>
              </a:rPr>
              <a:t>(Macak J.M, 2007).</a:t>
            </a:r>
            <a:endParaRPr lang="es-ES" sz="11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C962BB10-DB41-4841-A2D6-FE96253F833C}"/>
              </a:ext>
            </a:extLst>
          </p:cNvPr>
          <p:cNvSpPr/>
          <p:nvPr/>
        </p:nvSpPr>
        <p:spPr>
          <a:xfrm>
            <a:off x="123825" y="5202792"/>
            <a:ext cx="2243139" cy="646331"/>
          </a:xfrm>
          <a:prstGeom prst="rect">
            <a:avLst/>
          </a:prstGeom>
        </p:spPr>
        <p:txBody>
          <a:bodyPr wrap="square">
            <a:spAutoFit/>
          </a:bodyPr>
          <a:lstStyle/>
          <a:p>
            <a:r>
              <a:rPr lang="es-ES" dirty="0">
                <a:latin typeface="Calibri" panose="020F0502020204030204" pitchFamily="34" charset="0"/>
                <a:ea typeface="Calibri" panose="020F0502020204030204" pitchFamily="34" charset="0"/>
                <a:cs typeface="Times New Roman" panose="02020603050405020304" pitchFamily="18" charset="0"/>
              </a:rPr>
              <a:t>solubilidad del óxido de titanio es mayor</a:t>
            </a:r>
            <a:endParaRPr lang="es-ES" dirty="0"/>
          </a:p>
        </p:txBody>
      </p:sp>
    </p:spTree>
    <p:extLst>
      <p:ext uri="{BB962C8B-B14F-4D97-AF65-F5344CB8AC3E}">
        <p14:creationId xmlns:p14="http://schemas.microsoft.com/office/powerpoint/2010/main" val="1140616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A841B9-05E4-434E-B148-AD58BF61DF2D}"/>
              </a:ext>
            </a:extLst>
          </p:cNvPr>
          <p:cNvSpPr>
            <a:spLocks noGrp="1"/>
          </p:cNvSpPr>
          <p:nvPr>
            <p:ph type="title"/>
          </p:nvPr>
        </p:nvSpPr>
        <p:spPr>
          <a:xfrm>
            <a:off x="990600" y="178081"/>
            <a:ext cx="10210800" cy="682343"/>
          </a:xfrm>
        </p:spPr>
        <p:txBody>
          <a:bodyPr>
            <a:normAutofit fontScale="90000"/>
          </a:bodyPr>
          <a:lstStyle/>
          <a:p>
            <a:pPr algn="ctr"/>
            <a:r>
              <a:rPr lang="es-EC" dirty="0"/>
              <a:t>Caracterización Electroquímica </a:t>
            </a:r>
            <a:endParaRPr lang="es-ES" dirty="0"/>
          </a:p>
        </p:txBody>
      </p:sp>
      <p:sp>
        <p:nvSpPr>
          <p:cNvPr id="3" name="Marcador de contenido 2">
            <a:extLst>
              <a:ext uri="{FF2B5EF4-FFF2-40B4-BE49-F238E27FC236}">
                <a16:creationId xmlns:a16="http://schemas.microsoft.com/office/drawing/2014/main" id="{6A4B2258-7ADD-490A-BD34-FFB07817C5C3}"/>
              </a:ext>
            </a:extLst>
          </p:cNvPr>
          <p:cNvSpPr>
            <a:spLocks noGrp="1"/>
          </p:cNvSpPr>
          <p:nvPr>
            <p:ph idx="1"/>
          </p:nvPr>
        </p:nvSpPr>
        <p:spPr>
          <a:xfrm>
            <a:off x="400050" y="1253331"/>
            <a:ext cx="4976813" cy="4675982"/>
          </a:xfrm>
        </p:spPr>
        <p:txBody>
          <a:bodyPr>
            <a:normAutofit/>
          </a:bodyPr>
          <a:lstStyle/>
          <a:p>
            <a:pPr algn="just"/>
            <a:r>
              <a:rPr lang="es-EC" sz="2400" dirty="0"/>
              <a:t>Es una de las técnicas que proporciona una información detallada de la cinética de la corrosión.</a:t>
            </a:r>
          </a:p>
          <a:p>
            <a:pPr algn="just"/>
            <a:r>
              <a:rPr lang="es-ES" sz="2400" dirty="0"/>
              <a:t>Están formadas por una curva de polarización catódica y una curva de polarización anódica.</a:t>
            </a:r>
          </a:p>
          <a:p>
            <a:pPr marL="0" indent="0" algn="just">
              <a:buNone/>
            </a:pPr>
            <a:endParaRPr lang="es-ES" sz="2400" dirty="0"/>
          </a:p>
        </p:txBody>
      </p:sp>
      <p:pic>
        <p:nvPicPr>
          <p:cNvPr id="5" name="Imagen 4">
            <a:extLst>
              <a:ext uri="{FF2B5EF4-FFF2-40B4-BE49-F238E27FC236}">
                <a16:creationId xmlns:a16="http://schemas.microsoft.com/office/drawing/2014/main" id="{9B71859D-35A1-4BFA-B4E0-6D57D7AA12F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35975" y="930172"/>
            <a:ext cx="4976813" cy="3614243"/>
          </a:xfrm>
          <a:prstGeom prst="rect">
            <a:avLst/>
          </a:prstGeom>
          <a:noFill/>
          <a:ln>
            <a:noFill/>
          </a:ln>
        </p:spPr>
      </p:pic>
      <p:sp>
        <p:nvSpPr>
          <p:cNvPr id="6" name="Rectángulo 5">
            <a:extLst>
              <a:ext uri="{FF2B5EF4-FFF2-40B4-BE49-F238E27FC236}">
                <a16:creationId xmlns:a16="http://schemas.microsoft.com/office/drawing/2014/main" id="{4BD34B22-FFA9-404F-88D1-034584985024}"/>
              </a:ext>
            </a:extLst>
          </p:cNvPr>
          <p:cNvSpPr/>
          <p:nvPr/>
        </p:nvSpPr>
        <p:spPr>
          <a:xfrm>
            <a:off x="4200526" y="4544415"/>
            <a:ext cx="9472612" cy="613373"/>
          </a:xfrm>
          <a:prstGeom prst="rect">
            <a:avLst/>
          </a:prstGeom>
        </p:spPr>
        <p:txBody>
          <a:bodyPr wrap="square">
            <a:spAutoFit/>
          </a:bodyPr>
          <a:lstStyle/>
          <a:p>
            <a:pPr algn="ctr">
              <a:spcAft>
                <a:spcPts val="1000"/>
              </a:spcAft>
            </a:pPr>
            <a:r>
              <a:rPr lang="es-EC" sz="1100" b="1" dirty="0">
                <a:latin typeface="Times New Roman" panose="02020603050405020304" pitchFamily="18" charset="0"/>
                <a:ea typeface="Arial" panose="020B0604020202020204" pitchFamily="34" charset="0"/>
                <a:cs typeface="Times New Roman" panose="02020603050405020304" pitchFamily="18" charset="0"/>
              </a:rPr>
              <a:t>Figura 4. Componentes de una celda electroquímica.</a:t>
            </a:r>
            <a:endParaRPr lang="es-ES" sz="1100" b="1" dirty="0">
              <a:latin typeface="Times New Roman" panose="02020603050405020304" pitchFamily="18" charset="0"/>
              <a:ea typeface="Arial" panose="020B0604020202020204" pitchFamily="34" charset="0"/>
              <a:cs typeface="Times New Roman" panose="02020603050405020304" pitchFamily="18" charset="0"/>
            </a:endParaRPr>
          </a:p>
          <a:p>
            <a:pPr algn="ctr">
              <a:lnSpc>
                <a:spcPct val="150000"/>
              </a:lnSpc>
              <a:spcAft>
                <a:spcPts val="0"/>
              </a:spcAft>
            </a:pPr>
            <a:r>
              <a:rPr lang="es-EC" sz="1100" dirty="0">
                <a:latin typeface="Times New Roman" panose="02020603050405020304" pitchFamily="18" charset="0"/>
                <a:ea typeface="Arial" panose="020B0604020202020204" pitchFamily="34" charset="0"/>
                <a:cs typeface="Times New Roman" panose="02020603050405020304" pitchFamily="18" charset="0"/>
              </a:rPr>
              <a:t>Fuente: (Muñoz C. A., 2008)</a:t>
            </a:r>
            <a:endParaRPr lang="es-ES" sz="110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45B30EA0-55EE-48F9-BE1A-649C4BA3C2F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4524" y="3938191"/>
            <a:ext cx="5197077" cy="2762647"/>
          </a:xfrm>
          <a:prstGeom prst="rect">
            <a:avLst/>
          </a:prstGeom>
          <a:noFill/>
          <a:ln>
            <a:noFill/>
          </a:ln>
        </p:spPr>
      </p:pic>
      <p:sp>
        <p:nvSpPr>
          <p:cNvPr id="8" name="Rectángulo 7">
            <a:extLst>
              <a:ext uri="{FF2B5EF4-FFF2-40B4-BE49-F238E27FC236}">
                <a16:creationId xmlns:a16="http://schemas.microsoft.com/office/drawing/2014/main" id="{05A7817B-12B5-46CD-B257-0BE2B51C2D90}"/>
              </a:ext>
            </a:extLst>
          </p:cNvPr>
          <p:cNvSpPr/>
          <p:nvPr/>
        </p:nvSpPr>
        <p:spPr>
          <a:xfrm>
            <a:off x="3009901" y="6228850"/>
            <a:ext cx="9472612" cy="261610"/>
          </a:xfrm>
          <a:prstGeom prst="rect">
            <a:avLst/>
          </a:prstGeom>
        </p:spPr>
        <p:txBody>
          <a:bodyPr wrap="square">
            <a:spAutoFit/>
          </a:bodyPr>
          <a:lstStyle/>
          <a:p>
            <a:pPr algn="ctr">
              <a:spcAft>
                <a:spcPts val="1000"/>
              </a:spcAft>
            </a:pPr>
            <a:r>
              <a:rPr lang="es-EC" sz="1100" b="1" dirty="0">
                <a:latin typeface="Times New Roman" panose="02020603050405020304" pitchFamily="18" charset="0"/>
                <a:ea typeface="Arial" panose="020B0604020202020204" pitchFamily="34" charset="0"/>
                <a:cs typeface="Times New Roman" panose="02020603050405020304" pitchFamily="18" charset="0"/>
              </a:rPr>
              <a:t>Figura 5. Curva de Polarización.</a:t>
            </a:r>
            <a:endParaRPr lang="es-ES" sz="1100" b="1"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01299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919604" y="216012"/>
            <a:ext cx="6753033" cy="9683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4400" b="1" dirty="0"/>
              <a:t>ALEACIÓN Ti</a:t>
            </a:r>
            <a:r>
              <a:rPr lang="es-EC" sz="3200" b="1" dirty="0"/>
              <a:t>6</a:t>
            </a:r>
            <a:r>
              <a:rPr lang="es-EC" sz="4400" b="1" dirty="0"/>
              <a:t>Al</a:t>
            </a:r>
            <a:r>
              <a:rPr lang="es-EC" sz="3200" b="1" dirty="0"/>
              <a:t>4</a:t>
            </a:r>
            <a:r>
              <a:rPr lang="es-EC" sz="4400" b="1" dirty="0"/>
              <a:t>V</a:t>
            </a:r>
          </a:p>
        </p:txBody>
      </p:sp>
      <p:sp>
        <p:nvSpPr>
          <p:cNvPr id="5" name="Subtítulo 2"/>
          <p:cNvSpPr>
            <a:spLocks noGrp="1"/>
          </p:cNvSpPr>
          <p:nvPr>
            <p:ph type="subTitle" idx="1"/>
          </p:nvPr>
        </p:nvSpPr>
        <p:spPr>
          <a:xfrm>
            <a:off x="376235" y="1401763"/>
            <a:ext cx="11149015" cy="2217737"/>
          </a:xfrm>
        </p:spPr>
        <p:txBody>
          <a:bodyPr>
            <a:normAutofit/>
          </a:bodyPr>
          <a:lstStyle/>
          <a:p>
            <a:pPr marL="342900" indent="-342900" algn="just">
              <a:buFont typeface="Arial" panose="020B0604020202020204" pitchFamily="34" charset="0"/>
              <a:buChar char="•"/>
            </a:pPr>
            <a:r>
              <a:rPr lang="es-EC" dirty="0"/>
              <a:t>Denominada también Ti grado 5, según la norma ASTM B 367 es de tipo α/β .</a:t>
            </a:r>
            <a:endParaRPr lang="es-EC" sz="2800" dirty="0"/>
          </a:p>
        </p:txBody>
      </p:sp>
      <p:pic>
        <p:nvPicPr>
          <p:cNvPr id="6" name="Imagen 5">
            <a:extLst>
              <a:ext uri="{FF2B5EF4-FFF2-40B4-BE49-F238E27FC236}">
                <a16:creationId xmlns:a16="http://schemas.microsoft.com/office/drawing/2014/main" id="{B3A0AF7E-951F-4D6C-9875-EDDB2454734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6750" y="2123169"/>
            <a:ext cx="6096000" cy="1713708"/>
          </a:xfrm>
          <a:prstGeom prst="rect">
            <a:avLst/>
          </a:prstGeom>
          <a:noFill/>
          <a:ln>
            <a:noFill/>
          </a:ln>
        </p:spPr>
      </p:pic>
      <p:sp>
        <p:nvSpPr>
          <p:cNvPr id="7" name="CuadroTexto 6">
            <a:extLst>
              <a:ext uri="{FF2B5EF4-FFF2-40B4-BE49-F238E27FC236}">
                <a16:creationId xmlns:a16="http://schemas.microsoft.com/office/drawing/2014/main" id="{0AE9EC74-BD4C-48BD-BAEA-9E058E74312D}"/>
              </a:ext>
            </a:extLst>
          </p:cNvPr>
          <p:cNvSpPr txBox="1"/>
          <p:nvPr/>
        </p:nvSpPr>
        <p:spPr>
          <a:xfrm>
            <a:off x="376235" y="4084528"/>
            <a:ext cx="3886200" cy="646331"/>
          </a:xfrm>
          <a:prstGeom prst="rect">
            <a:avLst/>
          </a:prstGeom>
          <a:noFill/>
        </p:spPr>
        <p:txBody>
          <a:bodyPr wrap="square" rtlCol="0">
            <a:spAutoFit/>
          </a:bodyPr>
          <a:lstStyle/>
          <a:p>
            <a:pPr marL="285750" indent="-285750">
              <a:buFont typeface="Arial" panose="020B0604020202020204" pitchFamily="34" charset="0"/>
              <a:buChar char="•"/>
            </a:pPr>
            <a:r>
              <a:rPr lang="es-EC" dirty="0"/>
              <a:t>PLASTICIDAD </a:t>
            </a:r>
          </a:p>
          <a:p>
            <a:pPr marL="285750" indent="-285750">
              <a:buFont typeface="Arial" panose="020B0604020202020204" pitchFamily="34" charset="0"/>
              <a:buChar char="•"/>
            </a:pPr>
            <a:r>
              <a:rPr lang="es-EC" dirty="0"/>
              <a:t>ALTA DUCTILIDAD </a:t>
            </a:r>
            <a:endParaRPr lang="es-ES" dirty="0"/>
          </a:p>
        </p:txBody>
      </p:sp>
      <p:sp>
        <p:nvSpPr>
          <p:cNvPr id="8" name="Rectángulo 7">
            <a:extLst>
              <a:ext uri="{FF2B5EF4-FFF2-40B4-BE49-F238E27FC236}">
                <a16:creationId xmlns:a16="http://schemas.microsoft.com/office/drawing/2014/main" id="{880D7AFC-E8B0-4548-9C05-A9F0BEE086EE}"/>
              </a:ext>
            </a:extLst>
          </p:cNvPr>
          <p:cNvSpPr/>
          <p:nvPr/>
        </p:nvSpPr>
        <p:spPr>
          <a:xfrm>
            <a:off x="352423" y="5195887"/>
            <a:ext cx="6724653" cy="1200329"/>
          </a:xfrm>
          <a:prstGeom prst="rect">
            <a:avLst/>
          </a:prstGeom>
        </p:spPr>
        <p:txBody>
          <a:bodyPr wrap="square">
            <a:spAutoFit/>
          </a:bodyPr>
          <a:lstStyle/>
          <a:p>
            <a:pPr marL="285750" indent="-285750">
              <a:buFont typeface="Arial" panose="020B0604020202020204" pitchFamily="34" charset="0"/>
              <a:buChar char="•"/>
            </a:pPr>
            <a:r>
              <a:rPr lang="es-EC" sz="2400" dirty="0">
                <a:latin typeface="Times New Roman" panose="02020603050405020304" pitchFamily="18" charset="0"/>
                <a:ea typeface="Arial" panose="020B0604020202020204" pitchFamily="34" charset="0"/>
              </a:rPr>
              <a:t>Material alotrópico</a:t>
            </a:r>
          </a:p>
          <a:p>
            <a:pPr marL="285750" indent="-285750">
              <a:buFont typeface="Arial" panose="020B0604020202020204" pitchFamily="34" charset="0"/>
              <a:buChar char="•"/>
            </a:pPr>
            <a:r>
              <a:rPr lang="es-EC" sz="2400" dirty="0">
                <a:latin typeface="Times New Roman" panose="02020603050405020304" pitchFamily="18" charset="0"/>
                <a:ea typeface="Arial" panose="020B0604020202020204" pitchFamily="34" charset="0"/>
              </a:rPr>
              <a:t>Estructura hexagonal compacta (</a:t>
            </a:r>
            <a:r>
              <a:rPr lang="es-EC" sz="2400" dirty="0" err="1">
                <a:latin typeface="Times New Roman" panose="02020603050405020304" pitchFamily="18" charset="0"/>
                <a:ea typeface="Arial" panose="020B0604020202020204" pitchFamily="34" charset="0"/>
              </a:rPr>
              <a:t>hcp</a:t>
            </a:r>
            <a:r>
              <a:rPr lang="es-EC" sz="2400" dirty="0">
                <a:latin typeface="Times New Roman" panose="02020603050405020304" pitchFamily="18" charset="0"/>
                <a:ea typeface="Arial" panose="020B0604020202020204" pitchFamily="34" charset="0"/>
              </a:rPr>
              <a:t>, α-Ti) y cúbica centrada en el cuerpo (</a:t>
            </a:r>
            <a:r>
              <a:rPr lang="es-EC" sz="2400" dirty="0" err="1">
                <a:latin typeface="Times New Roman" panose="02020603050405020304" pitchFamily="18" charset="0"/>
                <a:ea typeface="Arial" panose="020B0604020202020204" pitchFamily="34" charset="0"/>
              </a:rPr>
              <a:t>bcc</a:t>
            </a:r>
            <a:r>
              <a:rPr lang="es-EC" sz="2400" dirty="0">
                <a:latin typeface="Times New Roman" panose="02020603050405020304" pitchFamily="18" charset="0"/>
                <a:ea typeface="Arial" panose="020B0604020202020204" pitchFamily="34" charset="0"/>
              </a:rPr>
              <a:t>, β-Ti).</a:t>
            </a:r>
            <a:endParaRPr lang="es-ES" sz="2400" dirty="0"/>
          </a:p>
        </p:txBody>
      </p:sp>
      <p:graphicFrame>
        <p:nvGraphicFramePr>
          <p:cNvPr id="2" name="Tabla 1">
            <a:extLst>
              <a:ext uri="{FF2B5EF4-FFF2-40B4-BE49-F238E27FC236}">
                <a16:creationId xmlns:a16="http://schemas.microsoft.com/office/drawing/2014/main" id="{45E53353-7363-4E6F-9559-61B6E66D409D}"/>
              </a:ext>
            </a:extLst>
          </p:cNvPr>
          <p:cNvGraphicFramePr>
            <a:graphicFrameLocks noGrp="1"/>
          </p:cNvGraphicFramePr>
          <p:nvPr>
            <p:extLst>
              <p:ext uri="{D42A27DB-BD31-4B8C-83A1-F6EECF244321}">
                <p14:modId xmlns:p14="http://schemas.microsoft.com/office/powerpoint/2010/main" val="1238905692"/>
              </p:ext>
            </p:extLst>
          </p:nvPr>
        </p:nvGraphicFramePr>
        <p:xfrm>
          <a:off x="7829549" y="2928938"/>
          <a:ext cx="3994627" cy="2016810"/>
        </p:xfrm>
        <a:graphic>
          <a:graphicData uri="http://schemas.openxmlformats.org/drawingml/2006/table">
            <a:tbl>
              <a:tblPr firstRow="1" firstCol="1" bandRow="1">
                <a:tableStyleId>{5C22544A-7EE6-4342-B048-85BDC9FD1C3A}</a:tableStyleId>
              </a:tblPr>
              <a:tblGrid>
                <a:gridCol w="3994627">
                  <a:extLst>
                    <a:ext uri="{9D8B030D-6E8A-4147-A177-3AD203B41FA5}">
                      <a16:colId xmlns:a16="http://schemas.microsoft.com/office/drawing/2014/main" val="1136866246"/>
                    </a:ext>
                  </a:extLst>
                </a:gridCol>
              </a:tblGrid>
              <a:tr h="336135">
                <a:tc>
                  <a:txBody>
                    <a:bodyPr/>
                    <a:lstStyle/>
                    <a:p>
                      <a:pPr algn="ctr">
                        <a:lnSpc>
                          <a:spcPct val="107000"/>
                        </a:lnSpc>
                        <a:spcAft>
                          <a:spcPts val="800"/>
                        </a:spcAft>
                      </a:pPr>
                      <a:r>
                        <a:rPr lang="es-EC" sz="1800" dirty="0">
                          <a:effectLst/>
                        </a:rPr>
                        <a:t>MICRODUREZA VICKERS(HV)</a:t>
                      </a:r>
                      <a:endParaRPr lang="es-ES"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2222315"/>
                  </a:ext>
                </a:extLst>
              </a:tr>
              <a:tr h="336135">
                <a:tc>
                  <a:txBody>
                    <a:bodyPr/>
                    <a:lstStyle/>
                    <a:p>
                      <a:pPr algn="ctr">
                        <a:lnSpc>
                          <a:spcPct val="107000"/>
                        </a:lnSpc>
                        <a:spcAft>
                          <a:spcPts val="800"/>
                        </a:spcAft>
                      </a:pPr>
                      <a:r>
                        <a:rPr lang="es-EC" sz="1800">
                          <a:effectLst/>
                        </a:rPr>
                        <a:t>383,2</a:t>
                      </a:r>
                      <a:endParaRPr lang="es-ES"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7246148"/>
                  </a:ext>
                </a:extLst>
              </a:tr>
              <a:tr h="336135">
                <a:tc>
                  <a:txBody>
                    <a:bodyPr/>
                    <a:lstStyle/>
                    <a:p>
                      <a:pPr algn="ctr">
                        <a:lnSpc>
                          <a:spcPct val="107000"/>
                        </a:lnSpc>
                        <a:spcAft>
                          <a:spcPts val="800"/>
                        </a:spcAft>
                      </a:pPr>
                      <a:r>
                        <a:rPr lang="es-EC" sz="1800" dirty="0">
                          <a:effectLst/>
                        </a:rPr>
                        <a:t>379.7 </a:t>
                      </a:r>
                      <a:endParaRPr lang="es-ES"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5190778"/>
                  </a:ext>
                </a:extLst>
              </a:tr>
              <a:tr h="336135">
                <a:tc>
                  <a:txBody>
                    <a:bodyPr/>
                    <a:lstStyle/>
                    <a:p>
                      <a:pPr algn="ctr">
                        <a:lnSpc>
                          <a:spcPct val="107000"/>
                        </a:lnSpc>
                        <a:spcAft>
                          <a:spcPts val="800"/>
                        </a:spcAft>
                      </a:pPr>
                      <a:r>
                        <a:rPr lang="es-EC" sz="1800">
                          <a:effectLst/>
                        </a:rPr>
                        <a:t>373,8</a:t>
                      </a:r>
                      <a:endParaRPr lang="es-ES"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56142870"/>
                  </a:ext>
                </a:extLst>
              </a:tr>
              <a:tr h="336135">
                <a:tc>
                  <a:txBody>
                    <a:bodyPr/>
                    <a:lstStyle/>
                    <a:p>
                      <a:pPr algn="ctr">
                        <a:lnSpc>
                          <a:spcPct val="107000"/>
                        </a:lnSpc>
                        <a:spcAft>
                          <a:spcPts val="800"/>
                        </a:spcAft>
                      </a:pPr>
                      <a:r>
                        <a:rPr lang="es-EC" sz="1800" dirty="0">
                          <a:effectLst/>
                        </a:rPr>
                        <a:t>360</a:t>
                      </a:r>
                      <a:endParaRPr lang="es-ES"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5680524"/>
                  </a:ext>
                </a:extLst>
              </a:tr>
              <a:tr h="336135">
                <a:tc>
                  <a:txBody>
                    <a:bodyPr/>
                    <a:lstStyle/>
                    <a:p>
                      <a:pPr algn="ctr">
                        <a:lnSpc>
                          <a:spcPct val="107000"/>
                        </a:lnSpc>
                        <a:spcAft>
                          <a:spcPts val="800"/>
                        </a:spcAft>
                      </a:pPr>
                      <a:r>
                        <a:rPr lang="es-EC" sz="1800" dirty="0">
                          <a:effectLst/>
                        </a:rPr>
                        <a:t>PROMEDIO =374,18</a:t>
                      </a:r>
                      <a:endParaRPr lang="es-ES"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1304039"/>
                  </a:ext>
                </a:extLst>
              </a:tr>
            </a:tbl>
          </a:graphicData>
        </a:graphic>
      </p:graphicFrame>
    </p:spTree>
    <p:extLst>
      <p:ext uri="{BB962C8B-B14F-4D97-AF65-F5344CB8AC3E}">
        <p14:creationId xmlns:p14="http://schemas.microsoft.com/office/powerpoint/2010/main" val="4039590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4114800" y="562768"/>
            <a:ext cx="6990962" cy="639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b="1" dirty="0"/>
              <a:t>CARACTERIZACION  DE LA ALEACIÓN Ti</a:t>
            </a:r>
            <a:r>
              <a:rPr lang="es-EC" sz="2400" b="1" dirty="0"/>
              <a:t>6</a:t>
            </a:r>
            <a:r>
              <a:rPr lang="es-EC" sz="3200" b="1" dirty="0"/>
              <a:t>Al</a:t>
            </a:r>
            <a:r>
              <a:rPr lang="es-EC" sz="2400" b="1" dirty="0"/>
              <a:t>4</a:t>
            </a:r>
            <a:r>
              <a:rPr lang="es-EC" sz="3200" b="1" dirty="0"/>
              <a:t>V</a:t>
            </a:r>
          </a:p>
        </p:txBody>
      </p:sp>
      <p:sp>
        <p:nvSpPr>
          <p:cNvPr id="5" name="Subtítulo 2"/>
          <p:cNvSpPr>
            <a:spLocks noGrp="1"/>
          </p:cNvSpPr>
          <p:nvPr>
            <p:ph type="subTitle" idx="1"/>
          </p:nvPr>
        </p:nvSpPr>
        <p:spPr>
          <a:xfrm>
            <a:off x="400049" y="1154113"/>
            <a:ext cx="4629151" cy="3869533"/>
          </a:xfrm>
        </p:spPr>
        <p:txBody>
          <a:bodyPr>
            <a:normAutofit fontScale="85000" lnSpcReduction="20000"/>
          </a:bodyPr>
          <a:lstStyle/>
          <a:p>
            <a:pPr algn="just"/>
            <a:endParaRPr lang="es-EC" b="1" i="1" dirty="0"/>
          </a:p>
          <a:p>
            <a:pPr algn="just"/>
            <a:r>
              <a:rPr lang="es-EC" dirty="0"/>
              <a:t>La caracterización microestructural fue realizada en dos muestras de la aleación Ti6Al4V en el laboratorio de Materiales de la Universidad de las fuerzas Armadas ESPE</a:t>
            </a:r>
          </a:p>
          <a:p>
            <a:pPr algn="just"/>
            <a:endParaRPr lang="es-EC" dirty="0"/>
          </a:p>
          <a:p>
            <a:pPr algn="just"/>
            <a:r>
              <a:rPr lang="es-EC" dirty="0"/>
              <a:t>Para el análisis metalográfico de la aleación Ti</a:t>
            </a:r>
            <a:r>
              <a:rPr lang="es-EC" baseline="-25000" dirty="0"/>
              <a:t>6</a:t>
            </a:r>
            <a:r>
              <a:rPr lang="es-EC" dirty="0"/>
              <a:t>Al</a:t>
            </a:r>
            <a:r>
              <a:rPr lang="es-EC" baseline="-25000" dirty="0"/>
              <a:t>4</a:t>
            </a:r>
            <a:r>
              <a:rPr lang="es-EC" dirty="0"/>
              <a:t>V se realiza un ataque químico durante 30 segundos con el siguiente reactivo, el cual está compuesto por (42.5ml H</a:t>
            </a:r>
            <a:r>
              <a:rPr lang="es-EC" baseline="-25000" dirty="0"/>
              <a:t>2</a:t>
            </a:r>
            <a:r>
              <a:rPr lang="es-EC" dirty="0"/>
              <a:t>O + 2.5ml HNO</a:t>
            </a:r>
            <a:r>
              <a:rPr lang="es-EC" baseline="-25000" dirty="0"/>
              <a:t>3</a:t>
            </a:r>
            <a:r>
              <a:rPr lang="es-EC" dirty="0"/>
              <a:t> + 5ml HF). Norma ASTM para preparación de muestras metalográficas.</a:t>
            </a:r>
          </a:p>
          <a:p>
            <a:pPr algn="just"/>
            <a:endParaRPr lang="es-EC" dirty="0"/>
          </a:p>
        </p:txBody>
      </p:sp>
      <p:sp>
        <p:nvSpPr>
          <p:cNvPr id="9" name="Subtítulo 2"/>
          <p:cNvSpPr txBox="1">
            <a:spLocks/>
          </p:cNvSpPr>
          <p:nvPr/>
        </p:nvSpPr>
        <p:spPr>
          <a:xfrm>
            <a:off x="6505574" y="5874675"/>
            <a:ext cx="5334001" cy="4293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C" sz="1100" b="1" dirty="0">
                <a:latin typeface="Times New Roman" panose="02020603050405020304" pitchFamily="18" charset="0"/>
                <a:cs typeface="Times New Roman" panose="02020603050405020304" pitchFamily="18" charset="0"/>
              </a:rPr>
              <a:t>Figura 6  Metalografía de la aleación Ti6Al4V</a:t>
            </a:r>
            <a:endParaRPr lang="es-EC" sz="1100" dirty="0">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8A4C4F5D-B251-4417-9334-016641B51648}"/>
              </a:ext>
            </a:extLst>
          </p:cNvPr>
          <p:cNvPicPr>
            <a:picLocks noChangeAspect="1"/>
          </p:cNvPicPr>
          <p:nvPr/>
        </p:nvPicPr>
        <p:blipFill>
          <a:blip r:embed="rId2"/>
          <a:stretch>
            <a:fillRect/>
          </a:stretch>
        </p:blipFill>
        <p:spPr>
          <a:xfrm>
            <a:off x="5800725" y="1154113"/>
            <a:ext cx="6167437" cy="4558540"/>
          </a:xfrm>
          <a:prstGeom prst="rect">
            <a:avLst/>
          </a:prstGeom>
        </p:spPr>
      </p:pic>
    </p:spTree>
    <p:extLst>
      <p:ext uri="{BB962C8B-B14F-4D97-AF65-F5344CB8AC3E}">
        <p14:creationId xmlns:p14="http://schemas.microsoft.com/office/powerpoint/2010/main" val="3168541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3129155" y="296859"/>
            <a:ext cx="6990962" cy="639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b="1" dirty="0"/>
              <a:t>ANODIZADO </a:t>
            </a:r>
          </a:p>
        </p:txBody>
      </p:sp>
      <p:sp>
        <p:nvSpPr>
          <p:cNvPr id="5" name="Subtítulo 2"/>
          <p:cNvSpPr>
            <a:spLocks noGrp="1"/>
          </p:cNvSpPr>
          <p:nvPr>
            <p:ph type="subTitle" idx="1"/>
          </p:nvPr>
        </p:nvSpPr>
        <p:spPr>
          <a:xfrm>
            <a:off x="400049" y="1154113"/>
            <a:ext cx="4914901" cy="1593850"/>
          </a:xfrm>
        </p:spPr>
        <p:txBody>
          <a:bodyPr>
            <a:normAutofit/>
          </a:bodyPr>
          <a:lstStyle/>
          <a:p>
            <a:pPr algn="just"/>
            <a:endParaRPr lang="es-EC" b="1" i="1" dirty="0"/>
          </a:p>
          <a:p>
            <a:pPr algn="just"/>
            <a:r>
              <a:rPr lang="es-EC" dirty="0"/>
              <a:t>El principio del anodizado se basa principalmente en la reacción de oxidación y reducción (REDOX) .</a:t>
            </a:r>
          </a:p>
          <a:p>
            <a:pPr algn="just"/>
            <a:endParaRPr lang="es-EC" dirty="0"/>
          </a:p>
          <a:p>
            <a:pPr algn="just"/>
            <a:endParaRPr lang="es-EC" dirty="0"/>
          </a:p>
        </p:txBody>
      </p:sp>
      <p:pic>
        <p:nvPicPr>
          <p:cNvPr id="2" name="Imagen 1">
            <a:extLst>
              <a:ext uri="{FF2B5EF4-FFF2-40B4-BE49-F238E27FC236}">
                <a16:creationId xmlns:a16="http://schemas.microsoft.com/office/drawing/2014/main" id="{0373FDDD-6214-403A-8531-3E9BBC294366}"/>
              </a:ext>
            </a:extLst>
          </p:cNvPr>
          <p:cNvPicPr>
            <a:picLocks noChangeAspect="1"/>
          </p:cNvPicPr>
          <p:nvPr/>
        </p:nvPicPr>
        <p:blipFill>
          <a:blip r:embed="rId2"/>
          <a:stretch>
            <a:fillRect/>
          </a:stretch>
        </p:blipFill>
        <p:spPr>
          <a:xfrm>
            <a:off x="104775" y="3598278"/>
            <a:ext cx="5857875" cy="1472030"/>
          </a:xfrm>
          <a:prstGeom prst="rect">
            <a:avLst/>
          </a:prstGeom>
        </p:spPr>
      </p:pic>
      <p:pic>
        <p:nvPicPr>
          <p:cNvPr id="8" name="Imagen 7">
            <a:extLst>
              <a:ext uri="{FF2B5EF4-FFF2-40B4-BE49-F238E27FC236}">
                <a16:creationId xmlns:a16="http://schemas.microsoft.com/office/drawing/2014/main" id="{B6845D81-CF37-4C61-9D50-EA3D7EC2544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86281"/>
            <a:ext cx="5743575" cy="3397672"/>
          </a:xfrm>
          <a:prstGeom prst="rect">
            <a:avLst/>
          </a:prstGeom>
          <a:noFill/>
          <a:ln>
            <a:noFill/>
          </a:ln>
        </p:spPr>
      </p:pic>
      <p:sp>
        <p:nvSpPr>
          <p:cNvPr id="7" name="Rectángulo 6">
            <a:extLst>
              <a:ext uri="{FF2B5EF4-FFF2-40B4-BE49-F238E27FC236}">
                <a16:creationId xmlns:a16="http://schemas.microsoft.com/office/drawing/2014/main" id="{CE82E4DE-6F9B-4167-8DBD-F9866F734C1C}"/>
              </a:ext>
            </a:extLst>
          </p:cNvPr>
          <p:cNvSpPr/>
          <p:nvPr/>
        </p:nvSpPr>
        <p:spPr>
          <a:xfrm>
            <a:off x="6096000" y="4724924"/>
            <a:ext cx="6096000" cy="690767"/>
          </a:xfrm>
          <a:prstGeom prst="rect">
            <a:avLst/>
          </a:prstGeom>
        </p:spPr>
        <p:txBody>
          <a:bodyPr>
            <a:spAutoFit/>
          </a:bodyPr>
          <a:lstStyle/>
          <a:p>
            <a:pPr algn="ctr">
              <a:spcAft>
                <a:spcPts val="1000"/>
              </a:spcAft>
            </a:pPr>
            <a:r>
              <a:rPr lang="es-EC" sz="1000" b="1" dirty="0">
                <a:latin typeface="Times New Roman" panose="02020603050405020304" pitchFamily="18" charset="0"/>
                <a:ea typeface="Arial" panose="020B0604020202020204" pitchFamily="34" charset="0"/>
                <a:cs typeface="Times New Roman" panose="02020603050405020304" pitchFamily="18" charset="0"/>
              </a:rPr>
              <a:t>Figura 7. Esquema experimental del método de anodizado de láminas de TiO</a:t>
            </a:r>
            <a:r>
              <a:rPr lang="es-EC" sz="1000" b="1" baseline="-25000" dirty="0">
                <a:latin typeface="Times New Roman" panose="02020603050405020304" pitchFamily="18" charset="0"/>
                <a:ea typeface="Arial" panose="020B0604020202020204" pitchFamily="34" charset="0"/>
                <a:cs typeface="Times New Roman" panose="02020603050405020304" pitchFamily="18" charset="0"/>
              </a:rPr>
              <a:t>2</a:t>
            </a:r>
            <a:r>
              <a:rPr lang="es-EC" sz="1000" b="1" dirty="0">
                <a:latin typeface="Times New Roman" panose="02020603050405020304" pitchFamily="18" charset="0"/>
                <a:ea typeface="Arial" panose="020B0604020202020204" pitchFamily="34" charset="0"/>
                <a:cs typeface="Times New Roman" panose="02020603050405020304" pitchFamily="18" charset="0"/>
              </a:rPr>
              <a:t>. a) Iones se disuelven en el electrolito, b) formación de óxido compacto y c) Formación de poros.</a:t>
            </a:r>
            <a:endParaRPr lang="es-ES" sz="1000" b="1" dirty="0">
              <a:latin typeface="Arial" panose="020B0604020202020204" pitchFamily="34" charset="0"/>
              <a:ea typeface="Arial" panose="020B0604020202020204" pitchFamily="34" charset="0"/>
              <a:cs typeface="Times New Roman" panose="02020603050405020304" pitchFamily="18" charset="0"/>
            </a:endParaRPr>
          </a:p>
          <a:p>
            <a:pPr algn="ctr">
              <a:lnSpc>
                <a:spcPct val="150000"/>
              </a:lnSpc>
              <a:spcAft>
                <a:spcPts val="0"/>
              </a:spcAft>
            </a:pPr>
            <a:r>
              <a:rPr lang="es-EC" sz="800" dirty="0">
                <a:latin typeface="Times New Roman" panose="02020603050405020304" pitchFamily="18" charset="0"/>
                <a:ea typeface="Arial" panose="020B0604020202020204" pitchFamily="34" charset="0"/>
                <a:cs typeface="Times New Roman" panose="02020603050405020304" pitchFamily="18" charset="0"/>
              </a:rPr>
              <a:t>Fuente: (Quiroz, 2014)</a:t>
            </a:r>
            <a:endParaRPr lang="es-ES" sz="800"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660697517"/>
      </p:ext>
    </p:extLst>
  </p:cSld>
  <p:clrMapOvr>
    <a:masterClrMapping/>
  </p:clrMapOvr>
</p:sld>
</file>

<file path=ppt/theme/theme1.xml><?xml version="1.0" encoding="utf-8"?>
<a:theme xmlns:a="http://schemas.openxmlformats.org/drawingml/2006/main" name="tesi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is" id="{B0819790-CE39-4A30-AB60-9D2443861DD1}" vid="{13512190-F56D-41B2-B25E-D80ABA1E7FC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tesis</Template>
  <TotalTime>4897</TotalTime>
  <Words>3355</Words>
  <Application>Microsoft Office PowerPoint</Application>
  <PresentationFormat>Panorámica</PresentationFormat>
  <Paragraphs>796</Paragraphs>
  <Slides>46</Slides>
  <Notes>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46</vt:i4>
      </vt:variant>
    </vt:vector>
  </HeadingPairs>
  <TitlesOfParts>
    <vt:vector size="55" baseType="lpstr">
      <vt:lpstr>Arial</vt:lpstr>
      <vt:lpstr>Calibri</vt:lpstr>
      <vt:lpstr>Calibri Light</vt:lpstr>
      <vt:lpstr>Cambria</vt:lpstr>
      <vt:lpstr>Cambria Math</vt:lpstr>
      <vt:lpstr>Symbol</vt:lpstr>
      <vt:lpstr>Times New Roman</vt:lpstr>
      <vt:lpstr>Wingdings</vt:lpstr>
      <vt:lpstr>tesis</vt:lpstr>
      <vt:lpstr>“DESARROLLO Y CARACTERIZACIÓN DE NANOESTRUCTURAS DE TiO2 SOBRE LA ALEACIÓN Ti6Al4V MEDIANTE EL PROCESO DE ANODIZADO”</vt:lpstr>
      <vt:lpstr>Nanotecnología y TiO2</vt:lpstr>
      <vt:lpstr>Objetivo General</vt:lpstr>
      <vt:lpstr>Presentación de PowerPoint</vt:lpstr>
      <vt:lpstr>Parámetros para la formación de nanoestructuras de TiO2</vt:lpstr>
      <vt:lpstr>Caracterización Electroquímica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Caracterización de nanoestructuras de TiO2 a 15V-1M H3P04+0.2%wt HF – 60min.</vt:lpstr>
      <vt:lpstr>RESULTADOS  PROBETA A</vt:lpstr>
      <vt:lpstr>Presentación de PowerPoint</vt:lpstr>
      <vt:lpstr>Caracterización superficial (Microscopio de fuerza atómica (AFM).</vt:lpstr>
      <vt:lpstr>Caracterización de nanoestructuras de TiO2 a 15V-1M H3P04+0.2%wt HF – 30min</vt:lpstr>
      <vt:lpstr>RESULTADOS PROBETA B </vt:lpstr>
      <vt:lpstr>HISTOGRAMA PROBETA B </vt:lpstr>
      <vt:lpstr>Caracterización superficial (Microscopio de fuerza atómica (AFM).</vt:lpstr>
      <vt:lpstr>Caracterización de nanoestructuras de TiO2 a 30 V-1M H3P04+0.2%wt HF – 30min. </vt:lpstr>
      <vt:lpstr>Caracterización de nanoestructuras de TiO2 a 30 V-1M H3P04+0.2%wt HF – 60min.</vt:lpstr>
      <vt:lpstr>  Caracterización de nanoestructuras de TiO2 a 15 V-1M H3P04+0.5%wt HF – 60min. </vt:lpstr>
      <vt:lpstr>RESULTADOS PROBETA E</vt:lpstr>
      <vt:lpstr>HISTOGRAMA PROBETA E</vt:lpstr>
      <vt:lpstr>Caracterización superficial (Microscopio de fuerza atómica (AFM).</vt:lpstr>
      <vt:lpstr>Caracterización de nanoestructuras de TiO2 a 15 V-1M H3P04+0.5%wt HF – 30min.</vt:lpstr>
      <vt:lpstr>RESULTADOS PROBETA F</vt:lpstr>
      <vt:lpstr>HISTOGRAMA PROBETA F </vt:lpstr>
      <vt:lpstr>Caracterización superficial (Microscopio de fuerza atómica (AFM).</vt:lpstr>
      <vt:lpstr>Caracterización de nanoestructuras de TiO2 a 30 V-1M H3P04+0.5%wt HF – 30min.</vt:lpstr>
      <vt:lpstr>Caracterización superficial (Microscopio de fuerza atómica (AFM).</vt:lpstr>
      <vt:lpstr>Caracterización de nanoestructuras de TiO2 a 30 V-1M H3P04+0.5%wt HF – 60min.(Lateral).</vt:lpstr>
      <vt:lpstr>RESULTADOS PROBETA H</vt:lpstr>
      <vt:lpstr>HISTOGRAMA PROBETA H </vt:lpstr>
      <vt:lpstr>RESULTADOS DE LA MORFOLOGÍA DE LAS NANOESTRUCTURAS DE TiO2</vt:lpstr>
      <vt:lpstr>Presentación de PowerPoint</vt:lpstr>
      <vt:lpstr>CARACTERIZACIÓN ELECTROQUÍMICA </vt:lpstr>
      <vt:lpstr>RESULTADOS DE LA CARACTERIZACIÓN ELECTROQUIMICA </vt:lpstr>
      <vt:lpstr>Presentación de PowerPoint</vt:lpstr>
      <vt:lpstr>Presentación de PowerPoint</vt:lpstr>
      <vt:lpstr>CONCLUSIONES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Santiago Moreno</dc:creator>
  <cp:lastModifiedBy>YOLANDA</cp:lastModifiedBy>
  <cp:revision>177</cp:revision>
  <dcterms:created xsi:type="dcterms:W3CDTF">2018-08-19T14:17:10Z</dcterms:created>
  <dcterms:modified xsi:type="dcterms:W3CDTF">2018-10-10T02:59:39Z</dcterms:modified>
</cp:coreProperties>
</file>