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p:cViewPr varScale="1">
        <p:scale>
          <a:sx n="68" d="100"/>
          <a:sy n="68" d="100"/>
        </p:scale>
        <p:origin x="13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B30CCC-2B27-4F1B-8E4F-4B0AB5AE3394}" type="doc">
      <dgm:prSet loTypeId="urn:microsoft.com/office/officeart/2005/8/layout/hProcess9" loCatId="process" qsTypeId="urn:microsoft.com/office/officeart/2005/8/quickstyle/simple1" qsCatId="simple" csTypeId="urn:microsoft.com/office/officeart/2005/8/colors/colorful1" csCatId="colorful" phldr="1"/>
      <dgm:spPr/>
    </dgm:pt>
    <dgm:pt modelId="{97B59BC9-09B8-44E6-A494-87E93C14351A}">
      <dgm:prSet phldrT="[Texto]"/>
      <dgm:spPr/>
      <dgm:t>
        <a:bodyPr/>
        <a:lstStyle/>
        <a:p>
          <a:r>
            <a:rPr lang="es-EC" dirty="0"/>
            <a:t>Aprobación del Plan</a:t>
          </a:r>
        </a:p>
      </dgm:t>
    </dgm:pt>
    <dgm:pt modelId="{3795A277-F72F-4682-87B1-08B4AC902B23}" type="parTrans" cxnId="{D6C1B25C-7149-4F95-9AF6-17E297247960}">
      <dgm:prSet/>
      <dgm:spPr/>
      <dgm:t>
        <a:bodyPr/>
        <a:lstStyle/>
        <a:p>
          <a:endParaRPr lang="es-EC"/>
        </a:p>
      </dgm:t>
    </dgm:pt>
    <dgm:pt modelId="{5CBC2EF9-3D7A-41D2-9E9B-82D3A2D48755}" type="sibTrans" cxnId="{D6C1B25C-7149-4F95-9AF6-17E297247960}">
      <dgm:prSet/>
      <dgm:spPr/>
      <dgm:t>
        <a:bodyPr/>
        <a:lstStyle/>
        <a:p>
          <a:endParaRPr lang="es-EC"/>
        </a:p>
      </dgm:t>
    </dgm:pt>
    <dgm:pt modelId="{D8E90EEA-6859-4989-80E8-25A67480DA7F}">
      <dgm:prSet phldrT="[Texto]"/>
      <dgm:spPr/>
      <dgm:t>
        <a:bodyPr/>
        <a:lstStyle/>
        <a:p>
          <a:r>
            <a:rPr lang="es-EC" dirty="0"/>
            <a:t>Socialización </a:t>
          </a:r>
        </a:p>
      </dgm:t>
    </dgm:pt>
    <dgm:pt modelId="{13438A9C-4B52-4A55-B885-DFE9D415ED32}" type="parTrans" cxnId="{DAEF2394-E5BC-418B-80EF-7D708CA632F3}">
      <dgm:prSet/>
      <dgm:spPr/>
      <dgm:t>
        <a:bodyPr/>
        <a:lstStyle/>
        <a:p>
          <a:endParaRPr lang="es-EC"/>
        </a:p>
      </dgm:t>
    </dgm:pt>
    <dgm:pt modelId="{5E702F91-97AF-467A-8D90-D2035CF75E12}" type="sibTrans" cxnId="{DAEF2394-E5BC-418B-80EF-7D708CA632F3}">
      <dgm:prSet/>
      <dgm:spPr/>
      <dgm:t>
        <a:bodyPr/>
        <a:lstStyle/>
        <a:p>
          <a:endParaRPr lang="es-EC"/>
        </a:p>
      </dgm:t>
    </dgm:pt>
    <dgm:pt modelId="{EE1895C0-313B-4950-BE0F-104384E2BE5C}">
      <dgm:prSet phldrT="[Texto]"/>
      <dgm:spPr/>
      <dgm:t>
        <a:bodyPr/>
        <a:lstStyle/>
        <a:p>
          <a:r>
            <a:rPr lang="es-EC" dirty="0"/>
            <a:t>Implementación de Proyectos </a:t>
          </a:r>
        </a:p>
      </dgm:t>
    </dgm:pt>
    <dgm:pt modelId="{5D345665-AB74-4EC2-9C03-B3C77457084A}" type="parTrans" cxnId="{089A5A7A-D14D-4B76-8A34-D7A6926D5D59}">
      <dgm:prSet/>
      <dgm:spPr/>
      <dgm:t>
        <a:bodyPr/>
        <a:lstStyle/>
        <a:p>
          <a:endParaRPr lang="es-EC"/>
        </a:p>
      </dgm:t>
    </dgm:pt>
    <dgm:pt modelId="{5AFF9476-F03C-4FCF-B425-5A92DA6C93A6}" type="sibTrans" cxnId="{089A5A7A-D14D-4B76-8A34-D7A6926D5D59}">
      <dgm:prSet/>
      <dgm:spPr/>
      <dgm:t>
        <a:bodyPr/>
        <a:lstStyle/>
        <a:p>
          <a:endParaRPr lang="es-EC"/>
        </a:p>
      </dgm:t>
    </dgm:pt>
    <dgm:pt modelId="{4EE2767E-3864-4634-B204-58629CC3344A}">
      <dgm:prSet phldrT="[Texto]"/>
      <dgm:spPr/>
      <dgm:t>
        <a:bodyPr/>
        <a:lstStyle/>
        <a:p>
          <a:r>
            <a:rPr lang="es-EC" dirty="0"/>
            <a:t>Evaluación Continua</a:t>
          </a:r>
        </a:p>
      </dgm:t>
    </dgm:pt>
    <dgm:pt modelId="{294A611F-EC73-4F89-A7ED-C982FFD36A80}" type="parTrans" cxnId="{0023FC10-E807-4453-BCFE-3F78F326087E}">
      <dgm:prSet/>
      <dgm:spPr/>
      <dgm:t>
        <a:bodyPr/>
        <a:lstStyle/>
        <a:p>
          <a:endParaRPr lang="es-EC"/>
        </a:p>
      </dgm:t>
    </dgm:pt>
    <dgm:pt modelId="{17C0011A-7AAA-4ABA-8E71-D71304CFDF18}" type="sibTrans" cxnId="{0023FC10-E807-4453-BCFE-3F78F326087E}">
      <dgm:prSet/>
      <dgm:spPr/>
      <dgm:t>
        <a:bodyPr/>
        <a:lstStyle/>
        <a:p>
          <a:endParaRPr lang="es-EC"/>
        </a:p>
      </dgm:t>
    </dgm:pt>
    <dgm:pt modelId="{8082BA00-8163-40BF-B839-CD5DF2AD7940}" type="pres">
      <dgm:prSet presAssocID="{DCB30CCC-2B27-4F1B-8E4F-4B0AB5AE3394}" presName="CompostProcess" presStyleCnt="0">
        <dgm:presLayoutVars>
          <dgm:dir/>
          <dgm:resizeHandles val="exact"/>
        </dgm:presLayoutVars>
      </dgm:prSet>
      <dgm:spPr/>
    </dgm:pt>
    <dgm:pt modelId="{B7FD293F-1CC8-4F9B-B1EA-43DBA7569DBD}" type="pres">
      <dgm:prSet presAssocID="{DCB30CCC-2B27-4F1B-8E4F-4B0AB5AE3394}" presName="arrow" presStyleLbl="bgShp" presStyleIdx="0" presStyleCnt="1"/>
      <dgm:spPr/>
    </dgm:pt>
    <dgm:pt modelId="{68219667-1BF3-4F06-8110-2B332E477AA8}" type="pres">
      <dgm:prSet presAssocID="{DCB30CCC-2B27-4F1B-8E4F-4B0AB5AE3394}" presName="linearProcess" presStyleCnt="0"/>
      <dgm:spPr/>
    </dgm:pt>
    <dgm:pt modelId="{BE461C3E-0A83-4B76-B765-5FF6A0F3FC55}" type="pres">
      <dgm:prSet presAssocID="{97B59BC9-09B8-44E6-A494-87E93C14351A}" presName="textNode" presStyleLbl="node1" presStyleIdx="0" presStyleCnt="4">
        <dgm:presLayoutVars>
          <dgm:bulletEnabled val="1"/>
        </dgm:presLayoutVars>
      </dgm:prSet>
      <dgm:spPr/>
    </dgm:pt>
    <dgm:pt modelId="{DE0F0499-E0D3-43C5-B45E-B6379A412955}" type="pres">
      <dgm:prSet presAssocID="{5CBC2EF9-3D7A-41D2-9E9B-82D3A2D48755}" presName="sibTrans" presStyleCnt="0"/>
      <dgm:spPr/>
    </dgm:pt>
    <dgm:pt modelId="{81E97955-4744-4A85-8144-6C4BC305E55D}" type="pres">
      <dgm:prSet presAssocID="{D8E90EEA-6859-4989-80E8-25A67480DA7F}" presName="textNode" presStyleLbl="node1" presStyleIdx="1" presStyleCnt="4">
        <dgm:presLayoutVars>
          <dgm:bulletEnabled val="1"/>
        </dgm:presLayoutVars>
      </dgm:prSet>
      <dgm:spPr/>
    </dgm:pt>
    <dgm:pt modelId="{1407B3AF-B708-4756-911D-A18400745406}" type="pres">
      <dgm:prSet presAssocID="{5E702F91-97AF-467A-8D90-D2035CF75E12}" presName="sibTrans" presStyleCnt="0"/>
      <dgm:spPr/>
    </dgm:pt>
    <dgm:pt modelId="{1FD12B3F-5304-4DCF-AC59-E8BDE2727B3E}" type="pres">
      <dgm:prSet presAssocID="{EE1895C0-313B-4950-BE0F-104384E2BE5C}" presName="textNode" presStyleLbl="node1" presStyleIdx="2" presStyleCnt="4">
        <dgm:presLayoutVars>
          <dgm:bulletEnabled val="1"/>
        </dgm:presLayoutVars>
      </dgm:prSet>
      <dgm:spPr/>
    </dgm:pt>
    <dgm:pt modelId="{12B0AF4F-1708-45DF-8603-0EDDD27D1EA2}" type="pres">
      <dgm:prSet presAssocID="{5AFF9476-F03C-4FCF-B425-5A92DA6C93A6}" presName="sibTrans" presStyleCnt="0"/>
      <dgm:spPr/>
    </dgm:pt>
    <dgm:pt modelId="{5E46121A-4657-43FF-AE2D-0FA24C45B83B}" type="pres">
      <dgm:prSet presAssocID="{4EE2767E-3864-4634-B204-58629CC3344A}" presName="textNode" presStyleLbl="node1" presStyleIdx="3" presStyleCnt="4">
        <dgm:presLayoutVars>
          <dgm:bulletEnabled val="1"/>
        </dgm:presLayoutVars>
      </dgm:prSet>
      <dgm:spPr/>
    </dgm:pt>
  </dgm:ptLst>
  <dgm:cxnLst>
    <dgm:cxn modelId="{0023FC10-E807-4453-BCFE-3F78F326087E}" srcId="{DCB30CCC-2B27-4F1B-8E4F-4B0AB5AE3394}" destId="{4EE2767E-3864-4634-B204-58629CC3344A}" srcOrd="3" destOrd="0" parTransId="{294A611F-EC73-4F89-A7ED-C982FFD36A80}" sibTransId="{17C0011A-7AAA-4ABA-8E71-D71304CFDF18}"/>
    <dgm:cxn modelId="{35B9965C-11D9-4A48-94CF-E459FDFEDE22}" type="presOf" srcId="{DCB30CCC-2B27-4F1B-8E4F-4B0AB5AE3394}" destId="{8082BA00-8163-40BF-B839-CD5DF2AD7940}" srcOrd="0" destOrd="0" presId="urn:microsoft.com/office/officeart/2005/8/layout/hProcess9"/>
    <dgm:cxn modelId="{D6C1B25C-7149-4F95-9AF6-17E297247960}" srcId="{DCB30CCC-2B27-4F1B-8E4F-4B0AB5AE3394}" destId="{97B59BC9-09B8-44E6-A494-87E93C14351A}" srcOrd="0" destOrd="0" parTransId="{3795A277-F72F-4682-87B1-08B4AC902B23}" sibTransId="{5CBC2EF9-3D7A-41D2-9E9B-82D3A2D48755}"/>
    <dgm:cxn modelId="{73342A56-25A7-4EAC-B658-7DEDC5418C76}" type="presOf" srcId="{97B59BC9-09B8-44E6-A494-87E93C14351A}" destId="{BE461C3E-0A83-4B76-B765-5FF6A0F3FC55}" srcOrd="0" destOrd="0" presId="urn:microsoft.com/office/officeart/2005/8/layout/hProcess9"/>
    <dgm:cxn modelId="{A4568359-D48C-470A-8FC5-65C244A63415}" type="presOf" srcId="{EE1895C0-313B-4950-BE0F-104384E2BE5C}" destId="{1FD12B3F-5304-4DCF-AC59-E8BDE2727B3E}" srcOrd="0" destOrd="0" presId="urn:microsoft.com/office/officeart/2005/8/layout/hProcess9"/>
    <dgm:cxn modelId="{089A5A7A-D14D-4B76-8A34-D7A6926D5D59}" srcId="{DCB30CCC-2B27-4F1B-8E4F-4B0AB5AE3394}" destId="{EE1895C0-313B-4950-BE0F-104384E2BE5C}" srcOrd="2" destOrd="0" parTransId="{5D345665-AB74-4EC2-9C03-B3C77457084A}" sibTransId="{5AFF9476-F03C-4FCF-B425-5A92DA6C93A6}"/>
    <dgm:cxn modelId="{AF33017C-C547-4C8C-9277-5941CCEF5FB0}" type="presOf" srcId="{4EE2767E-3864-4634-B204-58629CC3344A}" destId="{5E46121A-4657-43FF-AE2D-0FA24C45B83B}" srcOrd="0" destOrd="0" presId="urn:microsoft.com/office/officeart/2005/8/layout/hProcess9"/>
    <dgm:cxn modelId="{90BDF48B-B6B0-4655-B4FD-FD922C98E396}" type="presOf" srcId="{D8E90EEA-6859-4989-80E8-25A67480DA7F}" destId="{81E97955-4744-4A85-8144-6C4BC305E55D}" srcOrd="0" destOrd="0" presId="urn:microsoft.com/office/officeart/2005/8/layout/hProcess9"/>
    <dgm:cxn modelId="{DAEF2394-E5BC-418B-80EF-7D708CA632F3}" srcId="{DCB30CCC-2B27-4F1B-8E4F-4B0AB5AE3394}" destId="{D8E90EEA-6859-4989-80E8-25A67480DA7F}" srcOrd="1" destOrd="0" parTransId="{13438A9C-4B52-4A55-B885-DFE9D415ED32}" sibTransId="{5E702F91-97AF-467A-8D90-D2035CF75E12}"/>
    <dgm:cxn modelId="{D75F56F8-15C3-4DE1-A943-394700F516D8}" type="presParOf" srcId="{8082BA00-8163-40BF-B839-CD5DF2AD7940}" destId="{B7FD293F-1CC8-4F9B-B1EA-43DBA7569DBD}" srcOrd="0" destOrd="0" presId="urn:microsoft.com/office/officeart/2005/8/layout/hProcess9"/>
    <dgm:cxn modelId="{DF2D2518-1209-4466-9E93-F1B5F71BAEA6}" type="presParOf" srcId="{8082BA00-8163-40BF-B839-CD5DF2AD7940}" destId="{68219667-1BF3-4F06-8110-2B332E477AA8}" srcOrd="1" destOrd="0" presId="urn:microsoft.com/office/officeart/2005/8/layout/hProcess9"/>
    <dgm:cxn modelId="{5D7C17F3-EEA0-4232-8425-E95A9088FA15}" type="presParOf" srcId="{68219667-1BF3-4F06-8110-2B332E477AA8}" destId="{BE461C3E-0A83-4B76-B765-5FF6A0F3FC55}" srcOrd="0" destOrd="0" presId="urn:microsoft.com/office/officeart/2005/8/layout/hProcess9"/>
    <dgm:cxn modelId="{EE0E6ED7-1BD2-4553-AF9D-5521434E41A4}" type="presParOf" srcId="{68219667-1BF3-4F06-8110-2B332E477AA8}" destId="{DE0F0499-E0D3-43C5-B45E-B6379A412955}" srcOrd="1" destOrd="0" presId="urn:microsoft.com/office/officeart/2005/8/layout/hProcess9"/>
    <dgm:cxn modelId="{B53A1460-6A96-40E8-9816-D5F09A1EF19F}" type="presParOf" srcId="{68219667-1BF3-4F06-8110-2B332E477AA8}" destId="{81E97955-4744-4A85-8144-6C4BC305E55D}" srcOrd="2" destOrd="0" presId="urn:microsoft.com/office/officeart/2005/8/layout/hProcess9"/>
    <dgm:cxn modelId="{79E99C13-5258-475F-9970-2CFF116C9E64}" type="presParOf" srcId="{68219667-1BF3-4F06-8110-2B332E477AA8}" destId="{1407B3AF-B708-4756-911D-A18400745406}" srcOrd="3" destOrd="0" presId="urn:microsoft.com/office/officeart/2005/8/layout/hProcess9"/>
    <dgm:cxn modelId="{EFFC574B-8B51-43E3-BEF2-2BF3653C35F9}" type="presParOf" srcId="{68219667-1BF3-4F06-8110-2B332E477AA8}" destId="{1FD12B3F-5304-4DCF-AC59-E8BDE2727B3E}" srcOrd="4" destOrd="0" presId="urn:microsoft.com/office/officeart/2005/8/layout/hProcess9"/>
    <dgm:cxn modelId="{A3ED292E-1098-4F2C-9539-B44A86F34226}" type="presParOf" srcId="{68219667-1BF3-4F06-8110-2B332E477AA8}" destId="{12B0AF4F-1708-45DF-8603-0EDDD27D1EA2}" srcOrd="5" destOrd="0" presId="urn:microsoft.com/office/officeart/2005/8/layout/hProcess9"/>
    <dgm:cxn modelId="{1EA2EE34-B465-437A-981D-EC8E2FB3C52C}" type="presParOf" srcId="{68219667-1BF3-4F06-8110-2B332E477AA8}" destId="{5E46121A-4657-43FF-AE2D-0FA24C45B83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D293F-1CC8-4F9B-B1EA-43DBA7569DBD}">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461C3E-0A83-4B76-B765-5FF6A0F3FC55}">
      <dsp:nvSpPr>
        <dsp:cNvPr id="0" name=""/>
        <dsp:cNvSpPr/>
      </dsp:nvSpPr>
      <dsp:spPr>
        <a:xfrm>
          <a:off x="4118" y="1357788"/>
          <a:ext cx="1981051" cy="1810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kern="1200" dirty="0"/>
            <a:t>Aprobación del Plan</a:t>
          </a:r>
        </a:p>
      </dsp:txBody>
      <dsp:txXfrm>
        <a:off x="92494" y="1446164"/>
        <a:ext cx="1804299" cy="1633633"/>
      </dsp:txXfrm>
    </dsp:sp>
    <dsp:sp modelId="{81E97955-4744-4A85-8144-6C4BC305E55D}">
      <dsp:nvSpPr>
        <dsp:cNvPr id="0" name=""/>
        <dsp:cNvSpPr/>
      </dsp:nvSpPr>
      <dsp:spPr>
        <a:xfrm>
          <a:off x="2084222" y="1357788"/>
          <a:ext cx="198105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kern="1200" dirty="0"/>
            <a:t>Socialización </a:t>
          </a:r>
        </a:p>
      </dsp:txBody>
      <dsp:txXfrm>
        <a:off x="2172598" y="1446164"/>
        <a:ext cx="1804299" cy="1633633"/>
      </dsp:txXfrm>
    </dsp:sp>
    <dsp:sp modelId="{1FD12B3F-5304-4DCF-AC59-E8BDE2727B3E}">
      <dsp:nvSpPr>
        <dsp:cNvPr id="0" name=""/>
        <dsp:cNvSpPr/>
      </dsp:nvSpPr>
      <dsp:spPr>
        <a:xfrm>
          <a:off x="4164326" y="1357788"/>
          <a:ext cx="1981051"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kern="1200" dirty="0"/>
            <a:t>Implementación de Proyectos </a:t>
          </a:r>
        </a:p>
      </dsp:txBody>
      <dsp:txXfrm>
        <a:off x="4252702" y="1446164"/>
        <a:ext cx="1804299" cy="1633633"/>
      </dsp:txXfrm>
    </dsp:sp>
    <dsp:sp modelId="{5E46121A-4657-43FF-AE2D-0FA24C45B83B}">
      <dsp:nvSpPr>
        <dsp:cNvPr id="0" name=""/>
        <dsp:cNvSpPr/>
      </dsp:nvSpPr>
      <dsp:spPr>
        <a:xfrm>
          <a:off x="6244430" y="1357788"/>
          <a:ext cx="1981051" cy="18103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kern="1200" dirty="0"/>
            <a:t>Evaluación Continua</a:t>
          </a:r>
        </a:p>
      </dsp:txBody>
      <dsp:txXfrm>
        <a:off x="6332806" y="1446164"/>
        <a:ext cx="1804299"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1680BA-0D0B-4C0C-A1C6-3BA6EFB7F374}" type="datetimeFigureOut">
              <a:rPr lang="es-EC" smtClean="0"/>
              <a:t>9/10/2018</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27C02-6998-463F-9D46-81927D028676}" type="slidenum">
              <a:rPr lang="es-EC" smtClean="0"/>
              <a:t>‹#›</a:t>
            </a:fld>
            <a:endParaRPr lang="es-EC"/>
          </a:p>
        </p:txBody>
      </p:sp>
    </p:spTree>
    <p:extLst>
      <p:ext uri="{BB962C8B-B14F-4D97-AF65-F5344CB8AC3E}">
        <p14:creationId xmlns:p14="http://schemas.microsoft.com/office/powerpoint/2010/main" val="377215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59D27C02-6998-463F-9D46-81927D028676}" type="slidenum">
              <a:rPr lang="es-EC" smtClean="0"/>
              <a:t>18</a:t>
            </a:fld>
            <a:endParaRPr lang="es-EC"/>
          </a:p>
        </p:txBody>
      </p:sp>
    </p:spTree>
    <p:extLst>
      <p:ext uri="{BB962C8B-B14F-4D97-AF65-F5344CB8AC3E}">
        <p14:creationId xmlns:p14="http://schemas.microsoft.com/office/powerpoint/2010/main" val="2341919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25713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403141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51810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290544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107908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303165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303034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351594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420074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387441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9763E40-8EC5-4F57-81BD-418BD68A61EA}" type="datetimeFigureOut">
              <a:rPr lang="es-EC" smtClean="0"/>
              <a:t>9/10/2018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A67C7E9-8183-4DD5-8B39-8ACB10F81114}" type="slidenum">
              <a:rPr lang="es-EC" smtClean="0"/>
              <a:t>‹#›</a:t>
            </a:fld>
            <a:endParaRPr lang="es-EC"/>
          </a:p>
        </p:txBody>
      </p:sp>
    </p:spTree>
    <p:extLst>
      <p:ext uri="{BB962C8B-B14F-4D97-AF65-F5344CB8AC3E}">
        <p14:creationId xmlns:p14="http://schemas.microsoft.com/office/powerpoint/2010/main" val="412241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63E40-8EC5-4F57-81BD-418BD68A61EA}" type="datetimeFigureOut">
              <a:rPr lang="es-EC" smtClean="0"/>
              <a:t>9/10/2018</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7C7E9-8183-4DD5-8B39-8ACB10F81114}" type="slidenum">
              <a:rPr lang="es-EC" smtClean="0"/>
              <a:t>‹#›</a:t>
            </a:fld>
            <a:endParaRPr lang="es-EC"/>
          </a:p>
        </p:txBody>
      </p:sp>
    </p:spTree>
    <p:extLst>
      <p:ext uri="{BB962C8B-B14F-4D97-AF65-F5344CB8AC3E}">
        <p14:creationId xmlns:p14="http://schemas.microsoft.com/office/powerpoint/2010/main" val="9343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b="1" dirty="0"/>
              <a:t>NEXSYS DEL ECUADOR </a:t>
            </a:r>
            <a:br>
              <a:rPr lang="es-EC" b="1" dirty="0"/>
            </a:br>
            <a:r>
              <a:rPr lang="es-EC" b="1" dirty="0"/>
              <a:t>PLAN ESTRATÉGICO COMERCIAL AREA DE IBM 2013 - 2015</a:t>
            </a:r>
          </a:p>
        </p:txBody>
      </p:sp>
      <p:sp>
        <p:nvSpPr>
          <p:cNvPr id="3" name="2 Subtítulo"/>
          <p:cNvSpPr>
            <a:spLocks noGrp="1"/>
          </p:cNvSpPr>
          <p:nvPr>
            <p:ph type="subTitle" idx="1"/>
          </p:nvPr>
        </p:nvSpPr>
        <p:spPr/>
        <p:txBody>
          <a:bodyPr/>
          <a:lstStyle/>
          <a:p>
            <a:r>
              <a:rPr lang="es-EC" dirty="0"/>
              <a:t>ANA GABRIELA CRUZ VINUEZA</a:t>
            </a:r>
          </a:p>
          <a:p>
            <a:r>
              <a:rPr lang="es-EC" dirty="0"/>
              <a:t>ABRIL 2013</a:t>
            </a:r>
          </a:p>
        </p:txBody>
      </p:sp>
    </p:spTree>
    <p:extLst>
      <p:ext uri="{BB962C8B-B14F-4D97-AF65-F5344CB8AC3E}">
        <p14:creationId xmlns:p14="http://schemas.microsoft.com/office/powerpoint/2010/main" val="79470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Tabla"/>
          <p:cNvGraphicFramePr>
            <a:graphicFrameLocks noGrp="1"/>
          </p:cNvGraphicFramePr>
          <p:nvPr>
            <p:extLst>
              <p:ext uri="{D42A27DB-BD31-4B8C-83A1-F6EECF244321}">
                <p14:modId xmlns:p14="http://schemas.microsoft.com/office/powerpoint/2010/main" val="4018710766"/>
              </p:ext>
            </p:extLst>
          </p:nvPr>
        </p:nvGraphicFramePr>
        <p:xfrm>
          <a:off x="539552" y="1844824"/>
          <a:ext cx="3528392" cy="3816424"/>
        </p:xfrm>
        <a:graphic>
          <a:graphicData uri="http://schemas.openxmlformats.org/drawingml/2006/table">
            <a:tbl>
              <a:tblPr firstRow="1" firstCol="1" bandRow="1">
                <a:tableStyleId>{69C7853C-536D-4A76-A0AE-DD22124D55A5}</a:tableStyleId>
              </a:tblPr>
              <a:tblGrid>
                <a:gridCol w="158417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1908212">
                <a:tc>
                  <a:txBody>
                    <a:bodyPr/>
                    <a:lstStyle/>
                    <a:p>
                      <a:pPr algn="ctr">
                        <a:lnSpc>
                          <a:spcPct val="150000"/>
                        </a:lnSpc>
                        <a:spcAft>
                          <a:spcPts val="0"/>
                        </a:spcAft>
                      </a:pPr>
                      <a:r>
                        <a:rPr lang="es-ES" sz="1400" dirty="0">
                          <a:effectLst/>
                        </a:rPr>
                        <a:t>ESPECIALIZACIÓN DE CANALES EN LAS DIFERENTES BRANDS DE IBM</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1</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400" dirty="0" err="1">
                          <a:effectLst/>
                        </a:rPr>
                        <a:t>Habilitamiento</a:t>
                      </a:r>
                      <a:r>
                        <a:rPr lang="es-ES" sz="1400" dirty="0">
                          <a:effectLst/>
                        </a:rPr>
                        <a:t> de canales nacionales e internacionales</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853224327"/>
              </p:ext>
            </p:extLst>
          </p:nvPr>
        </p:nvGraphicFramePr>
        <p:xfrm>
          <a:off x="4211960" y="1844825"/>
          <a:ext cx="4464496" cy="3842192"/>
        </p:xfrm>
        <a:graphic>
          <a:graphicData uri="http://schemas.openxmlformats.org/drawingml/2006/table">
            <a:tbl>
              <a:tblPr firstRow="1" bandRow="1">
                <a:tableStyleId>{F5AB1C69-6EDB-4FF4-983F-18BD219EF322}</a:tableStyleId>
              </a:tblPr>
              <a:tblGrid>
                <a:gridCol w="4464496">
                  <a:extLst>
                    <a:ext uri="{9D8B030D-6E8A-4147-A177-3AD203B41FA5}">
                      <a16:colId xmlns:a16="http://schemas.microsoft.com/office/drawing/2014/main" val="20000"/>
                    </a:ext>
                  </a:extLst>
                </a:gridCol>
              </a:tblGrid>
              <a:tr h="271323">
                <a:tc>
                  <a:txBody>
                    <a:bodyPr/>
                    <a:lstStyle/>
                    <a:p>
                      <a:r>
                        <a:rPr lang="es-EC" sz="1400" dirty="0"/>
                        <a:t>Objetivos:</a:t>
                      </a:r>
                      <a:r>
                        <a:rPr lang="es-EC" sz="1400" baseline="0" dirty="0"/>
                        <a:t> </a:t>
                      </a:r>
                      <a:endParaRPr lang="es-EC" sz="1400" dirty="0"/>
                    </a:p>
                  </a:txBody>
                  <a:tcPr/>
                </a:tc>
                <a:extLst>
                  <a:ext uri="{0D108BD9-81ED-4DB2-BD59-A6C34878D82A}">
                    <a16:rowId xmlns:a16="http://schemas.microsoft.com/office/drawing/2014/main" val="10000"/>
                  </a:ext>
                </a:extLst>
              </a:tr>
              <a:tr h="1376644">
                <a:tc>
                  <a:txBody>
                    <a:bodyPr/>
                    <a:lstStyle/>
                    <a:p>
                      <a:r>
                        <a:rPr lang="es-ES" sz="1400" dirty="0"/>
                        <a:t>Objetivo Principal </a:t>
                      </a:r>
                      <a:endParaRPr lang="es-EC" sz="1400" dirty="0"/>
                    </a:p>
                    <a:p>
                      <a:r>
                        <a:rPr lang="es-ES" sz="1400" dirty="0"/>
                        <a:t> </a:t>
                      </a:r>
                      <a:endParaRPr lang="es-EC" sz="1400" dirty="0"/>
                    </a:p>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a:t>Habilitar a canales nacionales o internacionales en soluciones específicas de IBM que tengan alta demanda en el mercado ecuatoriano </a:t>
                      </a:r>
                      <a:endParaRPr lang="es-EC" sz="1400" dirty="0"/>
                    </a:p>
                    <a:p>
                      <a:endParaRPr lang="es-EC" sz="1400" dirty="0"/>
                    </a:p>
                    <a:p>
                      <a:endParaRPr lang="es-EC" sz="1400" dirty="0"/>
                    </a:p>
                  </a:txBody>
                  <a:tcPr/>
                </a:tc>
                <a:extLst>
                  <a:ext uri="{0D108BD9-81ED-4DB2-BD59-A6C34878D82A}">
                    <a16:rowId xmlns:a16="http://schemas.microsoft.com/office/drawing/2014/main" val="10001"/>
                  </a:ext>
                </a:extLst>
              </a:tr>
              <a:tr h="1952432">
                <a:tc>
                  <a:txBody>
                    <a:bodyPr/>
                    <a:lstStyle/>
                    <a:p>
                      <a:r>
                        <a:rPr lang="es-ES" sz="1400" dirty="0"/>
                        <a:t>Objetivo Específicos</a:t>
                      </a:r>
                      <a:endParaRPr lang="es-EC" sz="1400" dirty="0"/>
                    </a:p>
                    <a:p>
                      <a:pPr marL="285750" lvl="0" indent="-285750">
                        <a:buFont typeface="Arial" pitchFamily="34" charset="0"/>
                        <a:buChar char="•"/>
                      </a:pPr>
                      <a:r>
                        <a:rPr lang="es-ES" sz="1400" dirty="0"/>
                        <a:t>Seleccionar las soluciones con mayor demanda por parte de clientes</a:t>
                      </a:r>
                      <a:endParaRPr lang="es-EC" sz="1400" dirty="0"/>
                    </a:p>
                    <a:p>
                      <a:pPr marL="285750" lvl="0" indent="-285750">
                        <a:buFont typeface="Arial" pitchFamily="34" charset="0"/>
                        <a:buChar char="•"/>
                      </a:pPr>
                      <a:r>
                        <a:rPr lang="es-ES" sz="1400" dirty="0"/>
                        <a:t>Brindar las herramientas necesarias para que los canales puedan especializarse en una solución</a:t>
                      </a:r>
                      <a:endParaRPr lang="es-EC" sz="1400" dirty="0"/>
                    </a:p>
                    <a:p>
                      <a:pPr marL="285750" lvl="0" indent="-285750">
                        <a:buFont typeface="Arial" pitchFamily="34" charset="0"/>
                        <a:buChar char="•"/>
                      </a:pPr>
                      <a:r>
                        <a:rPr lang="es-ES" sz="1400" dirty="0"/>
                        <a:t>Fortalecer el equipo de Asociados de Negocios para atender la demanda de IT.</a:t>
                      </a:r>
                      <a:endParaRPr lang="es-EC" sz="1400" dirty="0"/>
                    </a:p>
                    <a:p>
                      <a:endParaRPr lang="es-EC"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5387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09828299"/>
              </p:ext>
            </p:extLst>
          </p:nvPr>
        </p:nvGraphicFramePr>
        <p:xfrm>
          <a:off x="683568" y="1556792"/>
          <a:ext cx="3528392" cy="3816424"/>
        </p:xfrm>
        <a:graphic>
          <a:graphicData uri="http://schemas.openxmlformats.org/drawingml/2006/table">
            <a:tbl>
              <a:tblPr firstRow="1" firstCol="1" bandRow="1">
                <a:tableStyleId>{69C7853C-536D-4A76-A0AE-DD22124D55A5}</a:tableStyleId>
              </a:tblPr>
              <a:tblGrid>
                <a:gridCol w="158417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1908212">
                <a:tc>
                  <a:txBody>
                    <a:bodyPr/>
                    <a:lstStyle/>
                    <a:p>
                      <a:pPr algn="ctr">
                        <a:lnSpc>
                          <a:spcPct val="150000"/>
                        </a:lnSpc>
                        <a:spcAft>
                          <a:spcPts val="0"/>
                        </a:spcAft>
                      </a:pPr>
                      <a:r>
                        <a:rPr lang="es-ES" sz="1400" dirty="0">
                          <a:effectLst/>
                        </a:rPr>
                        <a:t>ESPECIALIZACIÓN DE CANALES EN LAS DIFERENTES BRANDS DE IBM</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1</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400" dirty="0" err="1">
                          <a:effectLst/>
                        </a:rPr>
                        <a:t>Habilitamiento</a:t>
                      </a:r>
                      <a:r>
                        <a:rPr lang="es-ES" sz="1400" dirty="0">
                          <a:effectLst/>
                        </a:rPr>
                        <a:t> de canales nacionales e internacionales</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192691140"/>
              </p:ext>
            </p:extLst>
          </p:nvPr>
        </p:nvGraphicFramePr>
        <p:xfrm>
          <a:off x="4499992" y="1556792"/>
          <a:ext cx="3744416" cy="3816424"/>
        </p:xfrm>
        <a:graphic>
          <a:graphicData uri="http://schemas.openxmlformats.org/drawingml/2006/table">
            <a:tbl>
              <a:tblPr firstRow="1" bandRow="1">
                <a:tableStyleId>{F5AB1C69-6EDB-4FF4-983F-18BD219EF322}</a:tableStyleId>
              </a:tblPr>
              <a:tblGrid>
                <a:gridCol w="3744416">
                  <a:extLst>
                    <a:ext uri="{9D8B030D-6E8A-4147-A177-3AD203B41FA5}">
                      <a16:colId xmlns:a16="http://schemas.microsoft.com/office/drawing/2014/main" val="20000"/>
                    </a:ext>
                  </a:extLst>
                </a:gridCol>
              </a:tblGrid>
              <a:tr h="3816424">
                <a:tc>
                  <a:txBody>
                    <a:bodyPr/>
                    <a:lstStyle/>
                    <a:p>
                      <a:r>
                        <a:rPr lang="es-ES" sz="1600" b="1" dirty="0"/>
                        <a:t>Resultados Esperados </a:t>
                      </a:r>
                      <a:endParaRPr lang="es-EC" sz="1600" b="1" dirty="0"/>
                    </a:p>
                    <a:p>
                      <a:r>
                        <a:rPr lang="es-ES" sz="1600" dirty="0"/>
                        <a:t> </a:t>
                      </a:r>
                      <a:endParaRPr lang="es-EC" sz="1600" dirty="0"/>
                    </a:p>
                    <a:p>
                      <a:pPr marL="285750" lvl="0" indent="-285750">
                        <a:buFont typeface="Arial" pitchFamily="34" charset="0"/>
                        <a:buChar char="•"/>
                      </a:pPr>
                      <a:r>
                        <a:rPr lang="es-ES" sz="1600" dirty="0"/>
                        <a:t>Asociados de Negocio especializados en soluciones específicas</a:t>
                      </a:r>
                      <a:endParaRPr lang="es-EC" sz="1600" dirty="0"/>
                    </a:p>
                    <a:p>
                      <a:pPr marL="285750" lvl="0" indent="-285750">
                        <a:buFont typeface="Arial" pitchFamily="34" charset="0"/>
                        <a:buChar char="•"/>
                      </a:pPr>
                      <a:r>
                        <a:rPr lang="es-ES" sz="1600" dirty="0"/>
                        <a:t>Conformación de una Red de Canales especializados en varias soluciones</a:t>
                      </a:r>
                      <a:endParaRPr lang="es-EC" sz="1600" dirty="0"/>
                    </a:p>
                    <a:p>
                      <a:pPr marL="285750" lvl="0" indent="-285750">
                        <a:buFont typeface="Arial" pitchFamily="34" charset="0"/>
                        <a:buChar char="•"/>
                      </a:pPr>
                      <a:r>
                        <a:rPr lang="es-ES" sz="1600" dirty="0"/>
                        <a:t>Clientes Satisfechos </a:t>
                      </a:r>
                      <a:endParaRPr lang="es-EC" sz="16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1265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97794445"/>
              </p:ext>
            </p:extLst>
          </p:nvPr>
        </p:nvGraphicFramePr>
        <p:xfrm>
          <a:off x="835968" y="1709192"/>
          <a:ext cx="3375992" cy="3816424"/>
        </p:xfrm>
        <a:graphic>
          <a:graphicData uri="http://schemas.openxmlformats.org/drawingml/2006/table">
            <a:tbl>
              <a:tblPr firstRow="1" firstCol="1" bandRow="1">
                <a:tableStyleId>{284E427A-3D55-4303-BF80-6455036E1DE7}</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b="1" kern="1200" dirty="0">
                        <a:solidFill>
                          <a:schemeClr val="lt1"/>
                        </a:solidFill>
                        <a:effectLst/>
                        <a:latin typeface="+mn-lt"/>
                        <a:ea typeface="+mn-ea"/>
                        <a:cs typeface="+mn-cs"/>
                      </a:endParaRPr>
                    </a:p>
                    <a:p>
                      <a:pPr algn="ctr">
                        <a:lnSpc>
                          <a:spcPct val="150000"/>
                        </a:lnSpc>
                        <a:spcAft>
                          <a:spcPts val="0"/>
                        </a:spcAft>
                      </a:pPr>
                      <a:r>
                        <a:rPr lang="es-ES" sz="1600" b="1" kern="1200" dirty="0">
                          <a:solidFill>
                            <a:schemeClr val="lt1"/>
                          </a:solidFill>
                          <a:effectLst/>
                          <a:latin typeface="+mn-lt"/>
                          <a:ea typeface="+mn-ea"/>
                          <a:cs typeface="+mn-cs"/>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1</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400" b="1" kern="1200" dirty="0">
                          <a:solidFill>
                            <a:schemeClr val="dk1"/>
                          </a:solidFill>
                          <a:effectLst/>
                          <a:latin typeface="+mn-lt"/>
                          <a:ea typeface="+mn-ea"/>
                          <a:cs typeface="+mn-cs"/>
                        </a:rPr>
                        <a:t>Posicionamiento de IBM como Herramienta para soluciones Empresariales</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561250225"/>
              </p:ext>
            </p:extLst>
          </p:nvPr>
        </p:nvGraphicFramePr>
        <p:xfrm>
          <a:off x="4355976" y="1700808"/>
          <a:ext cx="4464496" cy="3888432"/>
        </p:xfrm>
        <a:graphic>
          <a:graphicData uri="http://schemas.openxmlformats.org/drawingml/2006/table">
            <a:tbl>
              <a:tblPr firstRow="1" bandRow="1">
                <a:tableStyleId>{21E4AEA4-8DFA-4A89-87EB-49C32662AFE0}</a:tableStyleId>
              </a:tblPr>
              <a:tblGrid>
                <a:gridCol w="4464496">
                  <a:extLst>
                    <a:ext uri="{9D8B030D-6E8A-4147-A177-3AD203B41FA5}">
                      <a16:colId xmlns:a16="http://schemas.microsoft.com/office/drawing/2014/main" val="20000"/>
                    </a:ext>
                  </a:extLst>
                </a:gridCol>
              </a:tblGrid>
              <a:tr h="323590">
                <a:tc>
                  <a:txBody>
                    <a:bodyPr/>
                    <a:lstStyle/>
                    <a:p>
                      <a:r>
                        <a:rPr lang="es-EC" sz="1400" dirty="0"/>
                        <a:t>Objetivos:</a:t>
                      </a:r>
                      <a:r>
                        <a:rPr lang="es-EC" sz="1400" baseline="0" dirty="0"/>
                        <a:t> </a:t>
                      </a:r>
                      <a:endParaRPr lang="es-EC" sz="1400" dirty="0"/>
                    </a:p>
                  </a:txBody>
                  <a:tcPr/>
                </a:tc>
                <a:extLst>
                  <a:ext uri="{0D108BD9-81ED-4DB2-BD59-A6C34878D82A}">
                    <a16:rowId xmlns:a16="http://schemas.microsoft.com/office/drawing/2014/main" val="10000"/>
                  </a:ext>
                </a:extLst>
              </a:tr>
              <a:tr h="1461509">
                <a:tc>
                  <a:txBody>
                    <a:bodyPr/>
                    <a:lstStyle/>
                    <a:p>
                      <a:r>
                        <a:rPr lang="es-ES" sz="1400" dirty="0"/>
                        <a:t>Objetivo Principal </a:t>
                      </a:r>
                      <a:endParaRPr lang="es-EC" sz="1400" dirty="0"/>
                    </a:p>
                    <a:p>
                      <a:r>
                        <a:rPr lang="es-ES" sz="1400" dirty="0"/>
                        <a:t> </a:t>
                      </a:r>
                      <a:endParaRPr lang="es-EC" sz="1400" dirty="0"/>
                    </a:p>
                    <a:p>
                      <a:r>
                        <a:rPr lang="es-ES" sz="1800" kern="1200" dirty="0">
                          <a:effectLst/>
                        </a:rPr>
                        <a:t>Posicionar a IBM como herramienta para las soluciones empresariales. </a:t>
                      </a:r>
                      <a:endParaRPr lang="es-EC" sz="1800" kern="1200" dirty="0">
                        <a:effectLst/>
                      </a:endParaRPr>
                    </a:p>
                    <a:p>
                      <a:endParaRPr lang="es-EC" sz="1400" dirty="0"/>
                    </a:p>
                  </a:txBody>
                  <a:tcPr/>
                </a:tc>
                <a:extLst>
                  <a:ext uri="{0D108BD9-81ED-4DB2-BD59-A6C34878D82A}">
                    <a16:rowId xmlns:a16="http://schemas.microsoft.com/office/drawing/2014/main" val="10001"/>
                  </a:ext>
                </a:extLst>
              </a:tr>
              <a:tr h="2103333">
                <a:tc>
                  <a:txBody>
                    <a:bodyPr/>
                    <a:lstStyle/>
                    <a:p>
                      <a:r>
                        <a:rPr lang="es-ES" sz="1400" dirty="0"/>
                        <a:t>Objetivo Específicos</a:t>
                      </a:r>
                      <a:endParaRPr lang="es-EC" sz="1400" dirty="0"/>
                    </a:p>
                    <a:p>
                      <a:pPr marL="285750" lvl="0" indent="-285750">
                        <a:buFont typeface="Arial" pitchFamily="34" charset="0"/>
                        <a:buChar char="•"/>
                      </a:pPr>
                      <a:r>
                        <a:rPr lang="es-ES" sz="1600" kern="1200" dirty="0">
                          <a:effectLst/>
                        </a:rPr>
                        <a:t>Dar a conocer los beneficios que tienen las </a:t>
                      </a:r>
                      <a:r>
                        <a:rPr lang="es-ES" sz="1600" kern="1200" dirty="0" err="1">
                          <a:effectLst/>
                        </a:rPr>
                        <a:t>brands</a:t>
                      </a:r>
                      <a:r>
                        <a:rPr lang="es-ES" sz="1600" kern="1200" dirty="0">
                          <a:effectLst/>
                        </a:rPr>
                        <a:t> de IBM </a:t>
                      </a:r>
                      <a:endParaRPr lang="es-EC" sz="1600" kern="1200" dirty="0">
                        <a:effectLst/>
                      </a:endParaRPr>
                    </a:p>
                    <a:p>
                      <a:pPr marL="285750" lvl="0" indent="-285750">
                        <a:buFont typeface="Arial" pitchFamily="34" charset="0"/>
                        <a:buChar char="•"/>
                      </a:pPr>
                      <a:r>
                        <a:rPr lang="es-ES" sz="1600" kern="1200" dirty="0">
                          <a:effectLst/>
                        </a:rPr>
                        <a:t>Apoyar a los canales para asistencia a eventos nacionales e internacionales </a:t>
                      </a:r>
                      <a:endParaRPr lang="es-EC" sz="1600" kern="1200" dirty="0">
                        <a:effectLst/>
                      </a:endParaRPr>
                    </a:p>
                    <a:p>
                      <a:pPr marL="285750" lvl="0" indent="-285750">
                        <a:buFont typeface="Arial" pitchFamily="34" charset="0"/>
                        <a:buChar char="•"/>
                      </a:pPr>
                      <a:r>
                        <a:rPr lang="es-ES" sz="1600" kern="1200" dirty="0">
                          <a:effectLst/>
                        </a:rPr>
                        <a:t>Fortalecer el equipo de Asociados de Negocios para atender la demanda de IT.</a:t>
                      </a:r>
                      <a:endParaRPr lang="es-EC" sz="1600" kern="1200" dirty="0">
                        <a:effectLst/>
                      </a:endParaRPr>
                    </a:p>
                    <a:p>
                      <a:endParaRPr lang="es-EC"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6331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48794100"/>
              </p:ext>
            </p:extLst>
          </p:nvPr>
        </p:nvGraphicFramePr>
        <p:xfrm>
          <a:off x="835968" y="1709192"/>
          <a:ext cx="3375992" cy="3816424"/>
        </p:xfrm>
        <a:graphic>
          <a:graphicData uri="http://schemas.openxmlformats.org/drawingml/2006/table">
            <a:tbl>
              <a:tblPr firstRow="1" firstCol="1" bandRow="1">
                <a:tableStyleId>{284E427A-3D55-4303-BF80-6455036E1DE7}</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b="1" kern="1200" dirty="0">
                        <a:solidFill>
                          <a:schemeClr val="lt1"/>
                        </a:solidFill>
                        <a:effectLst/>
                        <a:latin typeface="+mn-lt"/>
                        <a:ea typeface="+mn-ea"/>
                        <a:cs typeface="+mn-cs"/>
                      </a:endParaRPr>
                    </a:p>
                    <a:p>
                      <a:pPr algn="ctr">
                        <a:lnSpc>
                          <a:spcPct val="150000"/>
                        </a:lnSpc>
                        <a:spcAft>
                          <a:spcPts val="0"/>
                        </a:spcAft>
                      </a:pPr>
                      <a:r>
                        <a:rPr lang="es-ES" sz="1600" b="1" kern="1200" dirty="0">
                          <a:solidFill>
                            <a:schemeClr val="lt1"/>
                          </a:solidFill>
                          <a:effectLst/>
                          <a:latin typeface="+mn-lt"/>
                          <a:ea typeface="+mn-ea"/>
                          <a:cs typeface="+mn-cs"/>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1</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400" b="1" kern="1200" dirty="0">
                          <a:solidFill>
                            <a:schemeClr val="dk1"/>
                          </a:solidFill>
                          <a:effectLst/>
                          <a:latin typeface="+mn-lt"/>
                          <a:ea typeface="+mn-ea"/>
                          <a:cs typeface="+mn-cs"/>
                        </a:rPr>
                        <a:t>Posicionamiento de IBM como Herramienta para soluciones Empresariales</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555037147"/>
              </p:ext>
            </p:extLst>
          </p:nvPr>
        </p:nvGraphicFramePr>
        <p:xfrm>
          <a:off x="4283968" y="1700808"/>
          <a:ext cx="3744416" cy="3888432"/>
        </p:xfrm>
        <a:graphic>
          <a:graphicData uri="http://schemas.openxmlformats.org/drawingml/2006/table">
            <a:tbl>
              <a:tblPr firstRow="1" bandRow="1">
                <a:tableStyleId>{21E4AEA4-8DFA-4A89-87EB-49C32662AFE0}</a:tableStyleId>
              </a:tblPr>
              <a:tblGrid>
                <a:gridCol w="3744416">
                  <a:extLst>
                    <a:ext uri="{9D8B030D-6E8A-4147-A177-3AD203B41FA5}">
                      <a16:colId xmlns:a16="http://schemas.microsoft.com/office/drawing/2014/main" val="20000"/>
                    </a:ext>
                  </a:extLst>
                </a:gridCol>
              </a:tblGrid>
              <a:tr h="3888432">
                <a:tc>
                  <a:txBody>
                    <a:bodyPr/>
                    <a:lstStyle/>
                    <a:p>
                      <a:r>
                        <a:rPr lang="es-ES" sz="1600" dirty="0"/>
                        <a:t>Resultados Esperados </a:t>
                      </a:r>
                      <a:endParaRPr lang="es-EC" sz="1600" dirty="0"/>
                    </a:p>
                    <a:p>
                      <a:r>
                        <a:rPr lang="es-ES" sz="1600" dirty="0"/>
                        <a:t> </a:t>
                      </a:r>
                      <a:endParaRPr lang="es-EC" sz="1600" dirty="0"/>
                    </a:p>
                    <a:p>
                      <a:pPr marL="285750" lvl="0" indent="-285750">
                        <a:buFont typeface="Arial" pitchFamily="34" charset="0"/>
                        <a:buChar char="•"/>
                      </a:pPr>
                      <a:r>
                        <a:rPr lang="es-ES" sz="1600" dirty="0"/>
                        <a:t>Asociados de Negocio especializados en soluciones específicas</a:t>
                      </a:r>
                      <a:endParaRPr lang="es-EC" sz="1600" dirty="0"/>
                    </a:p>
                    <a:p>
                      <a:pPr marL="285750" lvl="0" indent="-285750">
                        <a:buFont typeface="Arial" pitchFamily="34" charset="0"/>
                        <a:buChar char="•"/>
                      </a:pPr>
                      <a:r>
                        <a:rPr lang="es-ES" sz="1600" dirty="0"/>
                        <a:t>Conformación de una Red de Canales especializados en varias soluciones</a:t>
                      </a:r>
                      <a:endParaRPr lang="es-EC" sz="1600" dirty="0"/>
                    </a:p>
                    <a:p>
                      <a:pPr marL="285750" lvl="0" indent="-285750">
                        <a:buFont typeface="Arial" pitchFamily="34" charset="0"/>
                        <a:buChar char="•"/>
                      </a:pPr>
                      <a:r>
                        <a:rPr lang="es-ES" sz="1600" dirty="0"/>
                        <a:t>Clientes Satisfechos </a:t>
                      </a:r>
                      <a:endParaRPr lang="es-EC" sz="16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6838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073472305"/>
              </p:ext>
            </p:extLst>
          </p:nvPr>
        </p:nvGraphicFramePr>
        <p:xfrm>
          <a:off x="835968" y="1709192"/>
          <a:ext cx="3375992" cy="3816424"/>
        </p:xfrm>
        <a:graphic>
          <a:graphicData uri="http://schemas.openxmlformats.org/drawingml/2006/table">
            <a:tbl>
              <a:tblPr firstRow="1" firstCol="1" bandRow="1">
                <a:tableStyleId>{284E427A-3D55-4303-BF80-6455036E1DE7}</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b="1" kern="1200" dirty="0">
                        <a:solidFill>
                          <a:schemeClr val="lt1"/>
                        </a:solidFill>
                        <a:effectLst/>
                        <a:latin typeface="+mn-lt"/>
                        <a:ea typeface="+mn-ea"/>
                        <a:cs typeface="+mn-cs"/>
                      </a:endParaRPr>
                    </a:p>
                    <a:p>
                      <a:pPr algn="ctr">
                        <a:lnSpc>
                          <a:spcPct val="150000"/>
                        </a:lnSpc>
                        <a:spcAft>
                          <a:spcPts val="0"/>
                        </a:spcAft>
                      </a:pPr>
                      <a:r>
                        <a:rPr lang="es-ES" sz="1600" b="1" kern="1200" dirty="0">
                          <a:solidFill>
                            <a:schemeClr val="lt1"/>
                          </a:solidFill>
                          <a:effectLst/>
                          <a:latin typeface="+mn-lt"/>
                          <a:ea typeface="+mn-ea"/>
                          <a:cs typeface="+mn-cs"/>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1</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2</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600" b="1" kern="1200" dirty="0">
                          <a:solidFill>
                            <a:schemeClr val="dk1"/>
                          </a:solidFill>
                          <a:effectLst/>
                          <a:latin typeface="+mn-lt"/>
                          <a:ea typeface="+mn-ea"/>
                          <a:cs typeface="+mn-cs"/>
                        </a:rPr>
                        <a:t>Posicionamiento de </a:t>
                      </a:r>
                      <a:r>
                        <a:rPr lang="es-ES" sz="1600" b="1" kern="1200" dirty="0" err="1">
                          <a:solidFill>
                            <a:schemeClr val="dk1"/>
                          </a:solidFill>
                          <a:effectLst/>
                          <a:latin typeface="+mn-lt"/>
                          <a:ea typeface="+mn-ea"/>
                          <a:cs typeface="+mn-cs"/>
                        </a:rPr>
                        <a:t>Nexsys</a:t>
                      </a:r>
                      <a:r>
                        <a:rPr lang="es-ES" sz="1600" b="1" kern="1200" dirty="0">
                          <a:solidFill>
                            <a:schemeClr val="dk1"/>
                          </a:solidFill>
                          <a:effectLst/>
                          <a:latin typeface="+mn-lt"/>
                          <a:ea typeface="+mn-ea"/>
                          <a:cs typeface="+mn-cs"/>
                        </a:rPr>
                        <a:t> como su mejor aliado de Negocios</a:t>
                      </a:r>
                      <a:endParaRPr lang="es-EC" sz="16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378241410"/>
              </p:ext>
            </p:extLst>
          </p:nvPr>
        </p:nvGraphicFramePr>
        <p:xfrm>
          <a:off x="4355976" y="1700808"/>
          <a:ext cx="4464496" cy="3816424"/>
        </p:xfrm>
        <a:graphic>
          <a:graphicData uri="http://schemas.openxmlformats.org/drawingml/2006/table">
            <a:tbl>
              <a:tblPr firstRow="1" bandRow="1">
                <a:tableStyleId>{21E4AEA4-8DFA-4A89-87EB-49C32662AFE0}</a:tableStyleId>
              </a:tblPr>
              <a:tblGrid>
                <a:gridCol w="4464496">
                  <a:extLst>
                    <a:ext uri="{9D8B030D-6E8A-4147-A177-3AD203B41FA5}">
                      <a16:colId xmlns:a16="http://schemas.microsoft.com/office/drawing/2014/main" val="20000"/>
                    </a:ext>
                  </a:extLst>
                </a:gridCol>
              </a:tblGrid>
              <a:tr h="317598">
                <a:tc>
                  <a:txBody>
                    <a:bodyPr/>
                    <a:lstStyle/>
                    <a:p>
                      <a:r>
                        <a:rPr lang="es-EC" sz="1400" dirty="0"/>
                        <a:t>Objetivos:</a:t>
                      </a:r>
                      <a:r>
                        <a:rPr lang="es-EC" sz="1400" baseline="0" dirty="0"/>
                        <a:t> </a:t>
                      </a:r>
                      <a:endParaRPr lang="es-EC" sz="1400" dirty="0"/>
                    </a:p>
                  </a:txBody>
                  <a:tcPr/>
                </a:tc>
                <a:extLst>
                  <a:ext uri="{0D108BD9-81ED-4DB2-BD59-A6C34878D82A}">
                    <a16:rowId xmlns:a16="http://schemas.microsoft.com/office/drawing/2014/main" val="10000"/>
                  </a:ext>
                </a:extLst>
              </a:tr>
              <a:tr h="1434444">
                <a:tc>
                  <a:txBody>
                    <a:bodyPr/>
                    <a:lstStyle/>
                    <a:p>
                      <a:r>
                        <a:rPr lang="es-ES" sz="1400" dirty="0"/>
                        <a:t>Objetivo Principal </a:t>
                      </a:r>
                      <a:endParaRPr lang="es-EC" sz="1400" dirty="0"/>
                    </a:p>
                    <a:p>
                      <a:r>
                        <a:rPr lang="es-ES" sz="1400" dirty="0"/>
                        <a:t> </a:t>
                      </a:r>
                      <a:endParaRPr lang="es-EC" sz="1400" dirty="0"/>
                    </a:p>
                    <a:p>
                      <a:r>
                        <a:rPr lang="es-ES" sz="1800" kern="1200" dirty="0">
                          <a:solidFill>
                            <a:schemeClr val="dk1"/>
                          </a:solidFill>
                          <a:effectLst/>
                          <a:latin typeface="+mn-lt"/>
                          <a:ea typeface="+mn-ea"/>
                          <a:cs typeface="+mn-cs"/>
                        </a:rPr>
                        <a:t>Posicionar a </a:t>
                      </a:r>
                      <a:r>
                        <a:rPr lang="es-ES" sz="1800" kern="1200" dirty="0" err="1">
                          <a:solidFill>
                            <a:schemeClr val="dk1"/>
                          </a:solidFill>
                          <a:effectLst/>
                          <a:latin typeface="+mn-lt"/>
                          <a:ea typeface="+mn-ea"/>
                          <a:cs typeface="+mn-cs"/>
                        </a:rPr>
                        <a:t>Nexsys</a:t>
                      </a:r>
                      <a:r>
                        <a:rPr lang="es-ES" sz="1800" kern="1200" dirty="0">
                          <a:solidFill>
                            <a:schemeClr val="dk1"/>
                          </a:solidFill>
                          <a:effectLst/>
                          <a:latin typeface="+mn-lt"/>
                          <a:ea typeface="+mn-ea"/>
                          <a:cs typeface="+mn-cs"/>
                        </a:rPr>
                        <a:t> como el mejor aliado de Negocios</a:t>
                      </a:r>
                      <a:r>
                        <a:rPr lang="es-ES" sz="1800" kern="1200" dirty="0">
                          <a:effectLst/>
                        </a:rPr>
                        <a:t>. </a:t>
                      </a:r>
                      <a:endParaRPr lang="es-EC" sz="1800" kern="1200" dirty="0">
                        <a:effectLst/>
                      </a:endParaRPr>
                    </a:p>
                    <a:p>
                      <a:endParaRPr lang="es-EC" sz="1400" dirty="0"/>
                    </a:p>
                  </a:txBody>
                  <a:tcPr/>
                </a:tc>
                <a:extLst>
                  <a:ext uri="{0D108BD9-81ED-4DB2-BD59-A6C34878D82A}">
                    <a16:rowId xmlns:a16="http://schemas.microsoft.com/office/drawing/2014/main" val="10001"/>
                  </a:ext>
                </a:extLst>
              </a:tr>
              <a:tr h="2064382">
                <a:tc>
                  <a:txBody>
                    <a:bodyPr/>
                    <a:lstStyle/>
                    <a:p>
                      <a:r>
                        <a:rPr lang="es-ES" sz="1400" dirty="0"/>
                        <a:t>Objetivo Específicos</a:t>
                      </a:r>
                      <a:endParaRPr lang="es-EC" sz="1400" dirty="0"/>
                    </a:p>
                    <a:p>
                      <a:pPr marL="285750" lvl="0" indent="-285750">
                        <a:buFont typeface="Arial" pitchFamily="34" charset="0"/>
                        <a:buChar char="•"/>
                      </a:pPr>
                      <a:r>
                        <a:rPr lang="es-ES" sz="1600" kern="1200" dirty="0">
                          <a:solidFill>
                            <a:schemeClr val="dk1"/>
                          </a:solidFill>
                          <a:effectLst/>
                          <a:latin typeface="+mn-lt"/>
                          <a:ea typeface="+mn-ea"/>
                          <a:cs typeface="+mn-cs"/>
                        </a:rPr>
                        <a:t>Dar a conocer el valor agregado que </a:t>
                      </a:r>
                      <a:r>
                        <a:rPr lang="es-ES" sz="1600" kern="1200" dirty="0" err="1">
                          <a:solidFill>
                            <a:schemeClr val="dk1"/>
                          </a:solidFill>
                          <a:effectLst/>
                          <a:latin typeface="+mn-lt"/>
                          <a:ea typeface="+mn-ea"/>
                          <a:cs typeface="+mn-cs"/>
                        </a:rPr>
                        <a:t>Nexsys</a:t>
                      </a:r>
                      <a:r>
                        <a:rPr lang="es-ES" sz="1600" kern="1200" dirty="0">
                          <a:solidFill>
                            <a:schemeClr val="dk1"/>
                          </a:solidFill>
                          <a:effectLst/>
                          <a:latin typeface="+mn-lt"/>
                          <a:ea typeface="+mn-ea"/>
                          <a:cs typeface="+mn-cs"/>
                        </a:rPr>
                        <a:t>  puede aportar a una empresa</a:t>
                      </a:r>
                      <a:endParaRPr lang="es-EC" sz="1600" kern="1200" dirty="0">
                        <a:solidFill>
                          <a:schemeClr val="dk1"/>
                        </a:solidFill>
                        <a:effectLst/>
                        <a:latin typeface="+mn-lt"/>
                        <a:ea typeface="+mn-ea"/>
                        <a:cs typeface="+mn-cs"/>
                      </a:endParaRPr>
                    </a:p>
                    <a:p>
                      <a:pPr marL="285750" lvl="0" indent="-285750">
                        <a:buFont typeface="Arial" pitchFamily="34" charset="0"/>
                        <a:buChar char="•"/>
                      </a:pPr>
                      <a:r>
                        <a:rPr lang="es-ES" sz="1600" kern="1200" dirty="0">
                          <a:solidFill>
                            <a:schemeClr val="dk1"/>
                          </a:solidFill>
                          <a:effectLst/>
                          <a:latin typeface="+mn-lt"/>
                          <a:ea typeface="+mn-ea"/>
                          <a:cs typeface="+mn-cs"/>
                        </a:rPr>
                        <a:t>Apoyo Comercial y Técnico a los canales </a:t>
                      </a:r>
                      <a:endParaRPr lang="es-EC" sz="1600" kern="1200" dirty="0">
                        <a:solidFill>
                          <a:schemeClr val="dk1"/>
                        </a:solidFill>
                        <a:effectLst/>
                        <a:latin typeface="+mn-lt"/>
                        <a:ea typeface="+mn-ea"/>
                        <a:cs typeface="+mn-cs"/>
                      </a:endParaRPr>
                    </a:p>
                    <a:p>
                      <a:pPr marL="285750" lvl="0" indent="-285750">
                        <a:buFont typeface="Arial" pitchFamily="34" charset="0"/>
                        <a:buChar char="•"/>
                      </a:pPr>
                      <a:r>
                        <a:rPr lang="es-ES" sz="1600" kern="1200" dirty="0">
                          <a:solidFill>
                            <a:schemeClr val="dk1"/>
                          </a:solidFill>
                          <a:effectLst/>
                          <a:latin typeface="+mn-lt"/>
                          <a:ea typeface="+mn-ea"/>
                          <a:cs typeface="+mn-cs"/>
                        </a:rPr>
                        <a:t>Posicionar a </a:t>
                      </a:r>
                      <a:r>
                        <a:rPr lang="es-ES" sz="1600" kern="1200" dirty="0" err="1">
                          <a:solidFill>
                            <a:schemeClr val="dk1"/>
                          </a:solidFill>
                          <a:effectLst/>
                          <a:latin typeface="+mn-lt"/>
                          <a:ea typeface="+mn-ea"/>
                          <a:cs typeface="+mn-cs"/>
                        </a:rPr>
                        <a:t>Nexsys</a:t>
                      </a:r>
                      <a:r>
                        <a:rPr lang="es-ES" sz="1600" kern="1200" dirty="0">
                          <a:solidFill>
                            <a:schemeClr val="dk1"/>
                          </a:solidFill>
                          <a:effectLst/>
                          <a:latin typeface="+mn-lt"/>
                          <a:ea typeface="+mn-ea"/>
                          <a:cs typeface="+mn-cs"/>
                        </a:rPr>
                        <a:t> como mayorista de Software IBM  a nivel nacional</a:t>
                      </a:r>
                      <a:endParaRPr lang="es-EC" sz="1600" kern="1200" dirty="0">
                        <a:solidFill>
                          <a:schemeClr val="dk1"/>
                        </a:solidFill>
                        <a:effectLst/>
                        <a:latin typeface="+mn-lt"/>
                        <a:ea typeface="+mn-ea"/>
                        <a:cs typeface="+mn-cs"/>
                      </a:endParaRPr>
                    </a:p>
                    <a:p>
                      <a:r>
                        <a:rPr lang="es-ES" sz="1800" kern="1200" dirty="0">
                          <a:solidFill>
                            <a:schemeClr val="dk1"/>
                          </a:solidFill>
                          <a:effectLst/>
                          <a:latin typeface="+mn-lt"/>
                          <a:ea typeface="+mn-ea"/>
                          <a:cs typeface="+mn-cs"/>
                        </a:rPr>
                        <a:t> </a:t>
                      </a:r>
                      <a:endParaRPr lang="es-EC" sz="1800" kern="1200" dirty="0">
                        <a:solidFill>
                          <a:schemeClr val="dk1"/>
                        </a:solidFill>
                        <a:effectLst/>
                        <a:latin typeface="+mn-lt"/>
                        <a:ea typeface="+mn-ea"/>
                        <a:cs typeface="+mn-cs"/>
                      </a:endParaRPr>
                    </a:p>
                    <a:p>
                      <a:endParaRPr lang="es-EC"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20471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941550585"/>
              </p:ext>
            </p:extLst>
          </p:nvPr>
        </p:nvGraphicFramePr>
        <p:xfrm>
          <a:off x="835968" y="1709192"/>
          <a:ext cx="3375992" cy="3816424"/>
        </p:xfrm>
        <a:graphic>
          <a:graphicData uri="http://schemas.openxmlformats.org/drawingml/2006/table">
            <a:tbl>
              <a:tblPr firstRow="1" firstCol="1" bandRow="1">
                <a:tableStyleId>{284E427A-3D55-4303-BF80-6455036E1DE7}</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b="1" kern="1200" dirty="0">
                        <a:solidFill>
                          <a:schemeClr val="lt1"/>
                        </a:solidFill>
                        <a:effectLst/>
                        <a:latin typeface="+mn-lt"/>
                        <a:ea typeface="+mn-ea"/>
                        <a:cs typeface="+mn-cs"/>
                      </a:endParaRPr>
                    </a:p>
                    <a:p>
                      <a:pPr algn="ctr">
                        <a:lnSpc>
                          <a:spcPct val="150000"/>
                        </a:lnSpc>
                        <a:spcAft>
                          <a:spcPts val="0"/>
                        </a:spcAft>
                      </a:pPr>
                      <a:r>
                        <a:rPr lang="es-ES" sz="1600" b="1" kern="1200" dirty="0">
                          <a:solidFill>
                            <a:schemeClr val="lt1"/>
                          </a:solidFill>
                          <a:effectLst/>
                          <a:latin typeface="+mn-lt"/>
                          <a:ea typeface="+mn-ea"/>
                          <a:cs typeface="+mn-cs"/>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1</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2</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600" b="1" kern="1200" dirty="0">
                          <a:solidFill>
                            <a:schemeClr val="dk1"/>
                          </a:solidFill>
                          <a:effectLst/>
                          <a:latin typeface="+mn-lt"/>
                          <a:ea typeface="+mn-ea"/>
                          <a:cs typeface="+mn-cs"/>
                        </a:rPr>
                        <a:t>Posicionamiento de </a:t>
                      </a:r>
                      <a:r>
                        <a:rPr lang="es-ES" sz="1600" b="1" kern="1200" dirty="0" err="1">
                          <a:solidFill>
                            <a:schemeClr val="dk1"/>
                          </a:solidFill>
                          <a:effectLst/>
                          <a:latin typeface="+mn-lt"/>
                          <a:ea typeface="+mn-ea"/>
                          <a:cs typeface="+mn-cs"/>
                        </a:rPr>
                        <a:t>Nexsys</a:t>
                      </a:r>
                      <a:r>
                        <a:rPr lang="es-ES" sz="1600" b="1" kern="1200" dirty="0">
                          <a:solidFill>
                            <a:schemeClr val="dk1"/>
                          </a:solidFill>
                          <a:effectLst/>
                          <a:latin typeface="+mn-lt"/>
                          <a:ea typeface="+mn-ea"/>
                          <a:cs typeface="+mn-cs"/>
                        </a:rPr>
                        <a:t> como su mejor aliado de Negocios</a:t>
                      </a:r>
                      <a:endParaRPr lang="es-EC" sz="16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964327082"/>
              </p:ext>
            </p:extLst>
          </p:nvPr>
        </p:nvGraphicFramePr>
        <p:xfrm>
          <a:off x="4283968" y="1700808"/>
          <a:ext cx="3744416" cy="3888432"/>
        </p:xfrm>
        <a:graphic>
          <a:graphicData uri="http://schemas.openxmlformats.org/drawingml/2006/table">
            <a:tbl>
              <a:tblPr firstRow="1" bandRow="1">
                <a:tableStyleId>{21E4AEA4-8DFA-4A89-87EB-49C32662AFE0}</a:tableStyleId>
              </a:tblPr>
              <a:tblGrid>
                <a:gridCol w="3744416">
                  <a:extLst>
                    <a:ext uri="{9D8B030D-6E8A-4147-A177-3AD203B41FA5}">
                      <a16:colId xmlns:a16="http://schemas.microsoft.com/office/drawing/2014/main" val="20000"/>
                    </a:ext>
                  </a:extLst>
                </a:gridCol>
              </a:tblGrid>
              <a:tr h="3888432">
                <a:tc>
                  <a:txBody>
                    <a:bodyPr/>
                    <a:lstStyle/>
                    <a:p>
                      <a:r>
                        <a:rPr lang="es-ES" sz="1600" dirty="0"/>
                        <a:t>Resultados Esperados </a:t>
                      </a:r>
                      <a:endParaRPr lang="es-EC" sz="1600" dirty="0"/>
                    </a:p>
                    <a:p>
                      <a:r>
                        <a:rPr lang="es-ES" sz="1600" dirty="0"/>
                        <a:t> </a:t>
                      </a:r>
                      <a:endParaRPr lang="es-EC" sz="1600" dirty="0"/>
                    </a:p>
                    <a:p>
                      <a:r>
                        <a:rPr lang="es-ES" sz="1800" b="1" kern="1200" dirty="0">
                          <a:solidFill>
                            <a:schemeClr val="lt1"/>
                          </a:solidFill>
                          <a:effectLst/>
                          <a:latin typeface="+mn-lt"/>
                          <a:ea typeface="+mn-ea"/>
                          <a:cs typeface="+mn-cs"/>
                        </a:rPr>
                        <a:t> </a:t>
                      </a:r>
                      <a:endParaRPr lang="es-EC" sz="1800" b="1" kern="1200" dirty="0">
                        <a:solidFill>
                          <a:schemeClr val="lt1"/>
                        </a:solidFill>
                        <a:effectLst/>
                        <a:latin typeface="+mn-lt"/>
                        <a:ea typeface="+mn-ea"/>
                        <a:cs typeface="+mn-cs"/>
                      </a:endParaRPr>
                    </a:p>
                    <a:p>
                      <a:pPr marL="285750" lvl="0" indent="-285750">
                        <a:buFont typeface="Arial" pitchFamily="34" charset="0"/>
                        <a:buChar char="•"/>
                      </a:pPr>
                      <a:r>
                        <a:rPr lang="es-ES" sz="1800" b="1" kern="1200" dirty="0">
                          <a:solidFill>
                            <a:schemeClr val="lt1"/>
                          </a:solidFill>
                          <a:effectLst/>
                          <a:latin typeface="+mn-lt"/>
                          <a:ea typeface="+mn-ea"/>
                          <a:cs typeface="+mn-cs"/>
                        </a:rPr>
                        <a:t>Incrementar el número de Asociados de Negocio a nivel Nacional</a:t>
                      </a:r>
                      <a:endParaRPr lang="es-EC"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77299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481450471"/>
              </p:ext>
            </p:extLst>
          </p:nvPr>
        </p:nvGraphicFramePr>
        <p:xfrm>
          <a:off x="611560" y="1412776"/>
          <a:ext cx="3375992" cy="3816424"/>
        </p:xfrm>
        <a:graphic>
          <a:graphicData uri="http://schemas.openxmlformats.org/drawingml/2006/table">
            <a:tbl>
              <a:tblPr firstRow="1" firstCol="1" bandRow="1">
                <a:tableStyleId>{08FB837D-C827-4EFA-A057-4D05807E0F7C}</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kern="1200" dirty="0">
                        <a:effectLst/>
                      </a:endParaRPr>
                    </a:p>
                    <a:p>
                      <a:pPr algn="ctr">
                        <a:lnSpc>
                          <a:spcPct val="150000"/>
                        </a:lnSpc>
                        <a:spcAft>
                          <a:spcPts val="0"/>
                        </a:spcAft>
                      </a:pPr>
                      <a:r>
                        <a:rPr lang="es-ES" sz="1600" kern="1200" dirty="0">
                          <a:effectLst/>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1</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2</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600" kern="1200" dirty="0">
                          <a:effectLst/>
                        </a:rPr>
                        <a:t>Posicionamiento de </a:t>
                      </a:r>
                      <a:r>
                        <a:rPr lang="es-ES" sz="1600" kern="1200" dirty="0" err="1">
                          <a:effectLst/>
                        </a:rPr>
                        <a:t>Nexsys</a:t>
                      </a:r>
                      <a:r>
                        <a:rPr lang="es-ES" sz="1600" kern="1200" dirty="0">
                          <a:effectLst/>
                        </a:rPr>
                        <a:t> como su mejor aliado de Negocios</a:t>
                      </a:r>
                      <a:endParaRPr lang="es-EC" sz="16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977194557"/>
              </p:ext>
            </p:extLst>
          </p:nvPr>
        </p:nvGraphicFramePr>
        <p:xfrm>
          <a:off x="4067944" y="1412777"/>
          <a:ext cx="4464496" cy="3913157"/>
        </p:xfrm>
        <a:graphic>
          <a:graphicData uri="http://schemas.openxmlformats.org/drawingml/2006/table">
            <a:tbl>
              <a:tblPr firstRow="1" bandRow="1">
                <a:tableStyleId>{93296810-A885-4BE3-A3E7-6D5BEEA58F35}</a:tableStyleId>
              </a:tblPr>
              <a:tblGrid>
                <a:gridCol w="4464496">
                  <a:extLst>
                    <a:ext uri="{9D8B030D-6E8A-4147-A177-3AD203B41FA5}">
                      <a16:colId xmlns:a16="http://schemas.microsoft.com/office/drawing/2014/main" val="20000"/>
                    </a:ext>
                  </a:extLst>
                </a:gridCol>
              </a:tblGrid>
              <a:tr h="301857">
                <a:tc>
                  <a:txBody>
                    <a:bodyPr/>
                    <a:lstStyle/>
                    <a:p>
                      <a:r>
                        <a:rPr lang="es-EC" sz="1400" dirty="0"/>
                        <a:t>Objetivos:</a:t>
                      </a:r>
                      <a:r>
                        <a:rPr lang="es-EC" sz="1400" baseline="0" dirty="0"/>
                        <a:t> </a:t>
                      </a:r>
                      <a:endParaRPr lang="es-EC" sz="1400" dirty="0"/>
                    </a:p>
                  </a:txBody>
                  <a:tcPr/>
                </a:tc>
                <a:extLst>
                  <a:ext uri="{0D108BD9-81ED-4DB2-BD59-A6C34878D82A}">
                    <a16:rowId xmlns:a16="http://schemas.microsoft.com/office/drawing/2014/main" val="10000"/>
                  </a:ext>
                </a:extLst>
              </a:tr>
              <a:tr h="1352837">
                <a:tc>
                  <a:txBody>
                    <a:bodyPr/>
                    <a:lstStyle/>
                    <a:p>
                      <a:r>
                        <a:rPr lang="es-ES" sz="1400" dirty="0"/>
                        <a:t>Objetivo Principal </a:t>
                      </a:r>
                      <a:endParaRPr lang="es-EC" sz="1400" dirty="0"/>
                    </a:p>
                    <a:p>
                      <a:r>
                        <a:rPr lang="es-ES" sz="1400" dirty="0"/>
                        <a:t> </a:t>
                      </a:r>
                      <a:endParaRPr lang="es-EC" sz="1400" dirty="0"/>
                    </a:p>
                    <a:p>
                      <a:r>
                        <a:rPr lang="es-ES" sz="1800" kern="1200" dirty="0">
                          <a:effectLst/>
                        </a:rPr>
                        <a:t>Fortalecer al Equipo de Trabajo</a:t>
                      </a:r>
                      <a:endParaRPr lang="es-EC" sz="1800" kern="1200" dirty="0">
                        <a:effectLst/>
                      </a:endParaRPr>
                    </a:p>
                    <a:p>
                      <a:endParaRPr lang="es-EC" sz="1400" dirty="0"/>
                    </a:p>
                  </a:txBody>
                  <a:tcPr/>
                </a:tc>
                <a:extLst>
                  <a:ext uri="{0D108BD9-81ED-4DB2-BD59-A6C34878D82A}">
                    <a16:rowId xmlns:a16="http://schemas.microsoft.com/office/drawing/2014/main" val="10001"/>
                  </a:ext>
                </a:extLst>
              </a:tr>
              <a:tr h="2233738">
                <a:tc>
                  <a:txBody>
                    <a:bodyPr/>
                    <a:lstStyle/>
                    <a:p>
                      <a:r>
                        <a:rPr lang="es-ES" sz="1400" dirty="0"/>
                        <a:t>Objetivo Específicos</a:t>
                      </a:r>
                      <a:endParaRPr lang="es-EC" sz="1400" dirty="0"/>
                    </a:p>
                    <a:p>
                      <a:pPr marL="285750" lvl="0" indent="-285750">
                        <a:buFont typeface="Arial" pitchFamily="34" charset="0"/>
                        <a:buChar char="•"/>
                      </a:pPr>
                      <a:r>
                        <a:rPr lang="es-ES" sz="1600" kern="1200" dirty="0">
                          <a:effectLst/>
                        </a:rPr>
                        <a:t>Dotar de las herramientas necesarias para que el equipo de trabajo se pueda fortalecer técnica y comercialmente</a:t>
                      </a:r>
                      <a:endParaRPr lang="es-EC" sz="1600" kern="1200" dirty="0">
                        <a:effectLst/>
                      </a:endParaRPr>
                    </a:p>
                    <a:p>
                      <a:pPr marL="285750" lvl="0" indent="-285750">
                        <a:buFont typeface="Arial" pitchFamily="34" charset="0"/>
                        <a:buChar char="•"/>
                      </a:pPr>
                      <a:r>
                        <a:rPr lang="es-ES" sz="1600" kern="1200" dirty="0">
                          <a:effectLst/>
                        </a:rPr>
                        <a:t>Crear un plan de carrera dentro de IBM </a:t>
                      </a:r>
                      <a:endParaRPr lang="es-EC" sz="1600" kern="1200" dirty="0">
                        <a:effectLst/>
                      </a:endParaRPr>
                    </a:p>
                    <a:p>
                      <a:pPr marL="285750" lvl="0" indent="-285750">
                        <a:buFont typeface="Arial" pitchFamily="34" charset="0"/>
                        <a:buChar char="•"/>
                      </a:pPr>
                      <a:r>
                        <a:rPr lang="es-ES" sz="1600" kern="1200" dirty="0">
                          <a:effectLst/>
                        </a:rPr>
                        <a:t>Mejorar la atención del Equipo IBM dentro de </a:t>
                      </a:r>
                      <a:r>
                        <a:rPr lang="es-ES" sz="1600" kern="1200" dirty="0" err="1">
                          <a:effectLst/>
                        </a:rPr>
                        <a:t>Nexsys</a:t>
                      </a:r>
                      <a:endParaRPr lang="es-EC" sz="1600" kern="1200" dirty="0">
                        <a:effectLst/>
                      </a:endParaRPr>
                    </a:p>
                    <a:p>
                      <a:r>
                        <a:rPr lang="es-ES" sz="1800" kern="1200" dirty="0">
                          <a:effectLst/>
                        </a:rPr>
                        <a:t> </a:t>
                      </a:r>
                      <a:endParaRPr lang="es-EC" sz="1800" kern="1200" dirty="0">
                        <a:effectLst/>
                      </a:endParaRPr>
                    </a:p>
                    <a:p>
                      <a:endParaRPr lang="es-EC"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7415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4251846085"/>
              </p:ext>
            </p:extLst>
          </p:nvPr>
        </p:nvGraphicFramePr>
        <p:xfrm>
          <a:off x="611560" y="1412776"/>
          <a:ext cx="3375992" cy="3816424"/>
        </p:xfrm>
        <a:graphic>
          <a:graphicData uri="http://schemas.openxmlformats.org/drawingml/2006/table">
            <a:tbl>
              <a:tblPr firstRow="1" firstCol="1" bandRow="1">
                <a:tableStyleId>{08FB837D-C827-4EFA-A057-4D05807E0F7C}</a:tableStyleId>
              </a:tblPr>
              <a:tblGrid>
                <a:gridCol w="1515752">
                  <a:extLst>
                    <a:ext uri="{9D8B030D-6E8A-4147-A177-3AD203B41FA5}">
                      <a16:colId xmlns:a16="http://schemas.microsoft.com/office/drawing/2014/main" val="20000"/>
                    </a:ext>
                  </a:extLst>
                </a:gridCol>
                <a:gridCol w="1860240">
                  <a:extLst>
                    <a:ext uri="{9D8B030D-6E8A-4147-A177-3AD203B41FA5}">
                      <a16:colId xmlns:a16="http://schemas.microsoft.com/office/drawing/2014/main" val="20001"/>
                    </a:ext>
                  </a:extLst>
                </a:gridCol>
              </a:tblGrid>
              <a:tr h="1908212">
                <a:tc>
                  <a:txBody>
                    <a:bodyPr/>
                    <a:lstStyle/>
                    <a:p>
                      <a:pPr algn="ctr">
                        <a:lnSpc>
                          <a:spcPct val="150000"/>
                        </a:lnSpc>
                        <a:spcAft>
                          <a:spcPts val="0"/>
                        </a:spcAft>
                      </a:pPr>
                      <a:endParaRPr lang="es-ES" sz="1600" kern="1200" dirty="0">
                        <a:effectLst/>
                      </a:endParaRPr>
                    </a:p>
                    <a:p>
                      <a:pPr algn="ctr">
                        <a:lnSpc>
                          <a:spcPct val="150000"/>
                        </a:lnSpc>
                        <a:spcAft>
                          <a:spcPts val="0"/>
                        </a:spcAft>
                      </a:pPr>
                      <a:r>
                        <a:rPr lang="es-ES" sz="1600" kern="1200" dirty="0">
                          <a:effectLst/>
                        </a:rPr>
                        <a:t>COMUNICACIÓN ESTRATÉGICA</a:t>
                      </a:r>
                      <a:endParaRPr lang="es-EC" sz="16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endParaRPr>
                    </a:p>
                    <a:p>
                      <a:pPr algn="ctr">
                        <a:lnSpc>
                          <a:spcPct val="150000"/>
                        </a:lnSpc>
                        <a:spcAft>
                          <a:spcPts val="0"/>
                        </a:spcAft>
                      </a:pPr>
                      <a:r>
                        <a:rPr lang="es-EC" sz="1400" dirty="0">
                          <a:effectLst/>
                        </a:rPr>
                        <a:t>MARCO</a:t>
                      </a:r>
                      <a:r>
                        <a:rPr lang="es-EC" sz="1400" baseline="0" dirty="0">
                          <a:effectLst/>
                        </a:rPr>
                        <a:t> PROYECTO 1</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rPr>
                        <a:t>2</a:t>
                      </a:r>
                    </a:p>
                    <a:p>
                      <a:pPr algn="ctr">
                        <a:lnSpc>
                          <a:spcPct val="150000"/>
                        </a:lnSpc>
                        <a:spcAft>
                          <a:spcPts val="0"/>
                        </a:spcAft>
                      </a:pPr>
                      <a:r>
                        <a:rPr lang="es-ES" sz="1400" dirty="0">
                          <a:effectLst/>
                        </a:rPr>
                        <a:t>PROYECTO</a:t>
                      </a:r>
                      <a:r>
                        <a:rPr lang="es-ES" sz="1400" baseline="0" dirty="0">
                          <a:effectLst/>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endParaRPr lang="es-ES" sz="1400" dirty="0">
                        <a:effectLst/>
                      </a:endParaRPr>
                    </a:p>
                    <a:p>
                      <a:pPr algn="just">
                        <a:lnSpc>
                          <a:spcPct val="150000"/>
                        </a:lnSpc>
                        <a:spcAft>
                          <a:spcPts val="0"/>
                        </a:spcAft>
                      </a:pPr>
                      <a:r>
                        <a:rPr lang="es-ES" sz="1600" kern="1200" dirty="0">
                          <a:effectLst/>
                        </a:rPr>
                        <a:t>Posicionamiento de </a:t>
                      </a:r>
                      <a:r>
                        <a:rPr lang="es-ES" sz="1600" kern="1200" dirty="0" err="1">
                          <a:effectLst/>
                        </a:rPr>
                        <a:t>Nexsys</a:t>
                      </a:r>
                      <a:r>
                        <a:rPr lang="es-ES" sz="1600" kern="1200" dirty="0">
                          <a:effectLst/>
                        </a:rPr>
                        <a:t> como su mejor aliado de Negocios</a:t>
                      </a:r>
                      <a:endParaRPr lang="es-EC" sz="16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638743898"/>
              </p:ext>
            </p:extLst>
          </p:nvPr>
        </p:nvGraphicFramePr>
        <p:xfrm>
          <a:off x="4211960" y="1412776"/>
          <a:ext cx="3744416" cy="3888432"/>
        </p:xfrm>
        <a:graphic>
          <a:graphicData uri="http://schemas.openxmlformats.org/drawingml/2006/table">
            <a:tbl>
              <a:tblPr firstRow="1" bandRow="1">
                <a:tableStyleId>{93296810-A885-4BE3-A3E7-6D5BEEA58F35}</a:tableStyleId>
              </a:tblPr>
              <a:tblGrid>
                <a:gridCol w="3744416">
                  <a:extLst>
                    <a:ext uri="{9D8B030D-6E8A-4147-A177-3AD203B41FA5}">
                      <a16:colId xmlns:a16="http://schemas.microsoft.com/office/drawing/2014/main" val="20000"/>
                    </a:ext>
                  </a:extLst>
                </a:gridCol>
              </a:tblGrid>
              <a:tr h="3888432">
                <a:tc>
                  <a:txBody>
                    <a:bodyPr/>
                    <a:lstStyle/>
                    <a:p>
                      <a:r>
                        <a:rPr lang="es-ES" sz="1600" dirty="0"/>
                        <a:t>Resultados Esperados </a:t>
                      </a:r>
                      <a:endParaRPr lang="es-EC" sz="1600" dirty="0"/>
                    </a:p>
                    <a:p>
                      <a:r>
                        <a:rPr lang="es-ES" sz="1600" dirty="0"/>
                        <a:t> </a:t>
                      </a:r>
                      <a:endParaRPr lang="es-EC" sz="1600" dirty="0"/>
                    </a:p>
                    <a:p>
                      <a:r>
                        <a:rPr lang="es-ES" sz="1800" kern="1200" dirty="0">
                          <a:effectLst/>
                        </a:rPr>
                        <a:t> </a:t>
                      </a:r>
                      <a:endParaRPr lang="es-EC" sz="1800" kern="1200" dirty="0">
                        <a:effectLst/>
                      </a:endParaRPr>
                    </a:p>
                    <a:p>
                      <a:pPr marL="285750" lvl="0" indent="-285750" algn="just">
                        <a:buFont typeface="Arial" pitchFamily="34" charset="0"/>
                        <a:buChar char="•"/>
                      </a:pPr>
                      <a:r>
                        <a:rPr lang="es-ES" sz="1800" b="1" kern="1200" dirty="0">
                          <a:solidFill>
                            <a:schemeClr val="lt1"/>
                          </a:solidFill>
                          <a:effectLst/>
                          <a:latin typeface="+mn-lt"/>
                          <a:ea typeface="+mn-ea"/>
                          <a:cs typeface="+mn-cs"/>
                        </a:rPr>
                        <a:t>Equipo incentivado y comprometido</a:t>
                      </a:r>
                      <a:endParaRPr lang="es-EC" sz="1800" b="1" kern="1200" dirty="0">
                        <a:solidFill>
                          <a:schemeClr val="lt1"/>
                        </a:solidFill>
                        <a:effectLst/>
                        <a:latin typeface="+mn-lt"/>
                        <a:ea typeface="+mn-ea"/>
                        <a:cs typeface="+mn-cs"/>
                      </a:endParaRPr>
                    </a:p>
                    <a:p>
                      <a:pPr marL="285750" lvl="0" indent="-285750">
                        <a:buFont typeface="Arial" pitchFamily="34" charset="0"/>
                        <a:buChar char="•"/>
                      </a:pPr>
                      <a:r>
                        <a:rPr lang="es-ES" sz="1800" b="1" kern="1200" dirty="0">
                          <a:solidFill>
                            <a:schemeClr val="lt1"/>
                          </a:solidFill>
                          <a:effectLst/>
                          <a:latin typeface="+mn-lt"/>
                          <a:ea typeface="+mn-ea"/>
                          <a:cs typeface="+mn-cs"/>
                        </a:rPr>
                        <a:t>Menor Rotación de Personal </a:t>
                      </a:r>
                      <a:endParaRPr lang="es-EC"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52493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a:t>PLAN ESTRATATÉGICO - CRONOGRAMA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020341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527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INTRODUCCIÓN</a:t>
            </a:r>
          </a:p>
        </p:txBody>
      </p:sp>
      <p:sp>
        <p:nvSpPr>
          <p:cNvPr id="3" name="2 Marcador de contenido"/>
          <p:cNvSpPr>
            <a:spLocks noGrp="1"/>
          </p:cNvSpPr>
          <p:nvPr>
            <p:ph idx="1"/>
          </p:nvPr>
        </p:nvSpPr>
        <p:spPr>
          <a:xfrm>
            <a:off x="457200" y="1600201"/>
            <a:ext cx="8229600" cy="3629000"/>
          </a:xfrm>
        </p:spPr>
        <p:txBody>
          <a:bodyPr>
            <a:normAutofit fontScale="92500" lnSpcReduction="10000"/>
          </a:bodyPr>
          <a:lstStyle/>
          <a:p>
            <a:pPr marL="0" indent="0" algn="just">
              <a:lnSpc>
                <a:spcPct val="150000"/>
              </a:lnSpc>
              <a:buNone/>
            </a:pPr>
            <a:r>
              <a:rPr lang="es-EC" sz="2800" dirty="0">
                <a:latin typeface="Arial" pitchFamily="34" charset="0"/>
                <a:cs typeface="Arial" pitchFamily="34" charset="0"/>
              </a:rPr>
              <a:t>¿El área de IBM dentro de </a:t>
            </a:r>
            <a:r>
              <a:rPr lang="es-EC" sz="2800" dirty="0" err="1">
                <a:latin typeface="Arial" pitchFamily="34" charset="0"/>
                <a:cs typeface="Arial" pitchFamily="34" charset="0"/>
              </a:rPr>
              <a:t>Nexsys</a:t>
            </a:r>
            <a:r>
              <a:rPr lang="es-EC" sz="2800" dirty="0">
                <a:latin typeface="Arial" pitchFamily="34" charset="0"/>
                <a:cs typeface="Arial" pitchFamily="34" charset="0"/>
              </a:rPr>
              <a:t> puede incrementar sus ventas con la implementación de un Plan Estratégico Comercial?, en realidad es la herramienta que no se está utilizando para mejorar todo el trabajo que se viene realizando con el fin de tener un crecimiento año a año en ventas.</a:t>
            </a:r>
          </a:p>
          <a:p>
            <a:pPr algn="just">
              <a:lnSpc>
                <a:spcPct val="150000"/>
              </a:lnSpc>
            </a:pPr>
            <a:endParaRPr lang="es-EC" sz="2800" dirty="0">
              <a:latin typeface="Arial" pitchFamily="34" charset="0"/>
              <a:cs typeface="Arial" pitchFamily="34" charset="0"/>
            </a:endParaRPr>
          </a:p>
        </p:txBody>
      </p:sp>
    </p:spTree>
    <p:extLst>
      <p:ext uri="{BB962C8B-B14F-4D97-AF65-F5344CB8AC3E}">
        <p14:creationId xmlns:p14="http://schemas.microsoft.com/office/powerpoint/2010/main" val="97298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PLANTEAMIENTO DEL PROBLEMA</a:t>
            </a:r>
          </a:p>
        </p:txBody>
      </p:sp>
      <p:sp>
        <p:nvSpPr>
          <p:cNvPr id="3" name="2 Marcador de contenido"/>
          <p:cNvSpPr>
            <a:spLocks noGrp="1"/>
          </p:cNvSpPr>
          <p:nvPr>
            <p:ph idx="1"/>
          </p:nvPr>
        </p:nvSpPr>
        <p:spPr/>
        <p:txBody>
          <a:bodyPr>
            <a:normAutofit lnSpcReduction="10000"/>
          </a:bodyPr>
          <a:lstStyle/>
          <a:p>
            <a:pPr lvl="0"/>
            <a:r>
              <a:rPr lang="es-ES" sz="3000" dirty="0">
                <a:latin typeface="Arial" pitchFamily="34" charset="0"/>
                <a:cs typeface="Arial" pitchFamily="34" charset="0"/>
              </a:rPr>
              <a:t>Canales de distribución  con pocos </a:t>
            </a:r>
            <a:r>
              <a:rPr lang="es-ES" sz="3000" dirty="0" err="1">
                <a:latin typeface="Arial" pitchFamily="34" charset="0"/>
                <a:cs typeface="Arial" pitchFamily="34" charset="0"/>
              </a:rPr>
              <a:t>skills</a:t>
            </a:r>
            <a:r>
              <a:rPr lang="es-ES" sz="3000" dirty="0">
                <a:latin typeface="Arial" pitchFamily="34" charset="0"/>
                <a:cs typeface="Arial" pitchFamily="34" charset="0"/>
              </a:rPr>
              <a:t> para desarrollo de oportunidades</a:t>
            </a:r>
            <a:endParaRPr lang="es-EC" sz="3000" dirty="0">
              <a:latin typeface="Arial" pitchFamily="34" charset="0"/>
              <a:cs typeface="Arial" pitchFamily="34" charset="0"/>
            </a:endParaRPr>
          </a:p>
          <a:p>
            <a:pPr lvl="0"/>
            <a:r>
              <a:rPr lang="es-ES" sz="3000" dirty="0">
                <a:latin typeface="Arial" pitchFamily="34" charset="0"/>
                <a:cs typeface="Arial" pitchFamily="34" charset="0"/>
              </a:rPr>
              <a:t>No se realiza el seguimiento adecuado de oportunidades </a:t>
            </a:r>
            <a:endParaRPr lang="es-EC" sz="3000" dirty="0">
              <a:latin typeface="Arial" pitchFamily="34" charset="0"/>
              <a:cs typeface="Arial" pitchFamily="34" charset="0"/>
            </a:endParaRPr>
          </a:p>
          <a:p>
            <a:pPr lvl="0"/>
            <a:r>
              <a:rPr lang="es-ES" sz="3000" dirty="0">
                <a:latin typeface="Arial" pitchFamily="34" charset="0"/>
                <a:cs typeface="Arial" pitchFamily="34" charset="0"/>
              </a:rPr>
              <a:t>Baja respuesta a la Alta demanda de soluciones IBM </a:t>
            </a:r>
            <a:endParaRPr lang="es-EC" sz="3000" dirty="0">
              <a:latin typeface="Arial" pitchFamily="34" charset="0"/>
              <a:cs typeface="Arial" pitchFamily="34" charset="0"/>
            </a:endParaRPr>
          </a:p>
          <a:p>
            <a:pPr lvl="0"/>
            <a:r>
              <a:rPr lang="es-ES" sz="3000" dirty="0">
                <a:latin typeface="Arial" pitchFamily="34" charset="0"/>
                <a:cs typeface="Arial" pitchFamily="34" charset="0"/>
              </a:rPr>
              <a:t>Diversidad de Competencia</a:t>
            </a:r>
            <a:endParaRPr lang="es-EC" sz="3000" dirty="0">
              <a:latin typeface="Arial" pitchFamily="34" charset="0"/>
              <a:cs typeface="Arial" pitchFamily="34" charset="0"/>
            </a:endParaRPr>
          </a:p>
          <a:p>
            <a:pPr lvl="0"/>
            <a:r>
              <a:rPr lang="es-ES" sz="3000" dirty="0">
                <a:latin typeface="Arial" pitchFamily="34" charset="0"/>
                <a:cs typeface="Arial" pitchFamily="34" charset="0"/>
              </a:rPr>
              <a:t>No se realizan campañas de marketing para lanzamiento de nuevos productos </a:t>
            </a:r>
            <a:endParaRPr lang="es-EC" sz="3000" dirty="0">
              <a:latin typeface="Arial" pitchFamily="34" charset="0"/>
              <a:cs typeface="Arial" pitchFamily="34" charset="0"/>
            </a:endParaRPr>
          </a:p>
          <a:p>
            <a:endParaRPr lang="es-EC" dirty="0"/>
          </a:p>
        </p:txBody>
      </p:sp>
    </p:spTree>
    <p:extLst>
      <p:ext uri="{BB962C8B-B14F-4D97-AF65-F5344CB8AC3E}">
        <p14:creationId xmlns:p14="http://schemas.microsoft.com/office/powerpoint/2010/main" val="15450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FORMULACIÓN DEL PROBLEMA</a:t>
            </a:r>
          </a:p>
        </p:txBody>
      </p:sp>
      <p:sp>
        <p:nvSpPr>
          <p:cNvPr id="3" name="2 Marcador de contenido"/>
          <p:cNvSpPr>
            <a:spLocks noGrp="1"/>
          </p:cNvSpPr>
          <p:nvPr>
            <p:ph idx="1"/>
          </p:nvPr>
        </p:nvSpPr>
        <p:spPr/>
        <p:txBody>
          <a:bodyPr/>
          <a:lstStyle/>
          <a:p>
            <a:pPr marL="0" indent="0">
              <a:buNone/>
            </a:pPr>
            <a:endParaRPr lang="es-ES" dirty="0"/>
          </a:p>
          <a:p>
            <a:pPr marL="0" indent="0">
              <a:buNone/>
            </a:pPr>
            <a:r>
              <a:rPr lang="es-ES" sz="2800" i="1" dirty="0">
                <a:latin typeface="Arial" pitchFamily="34" charset="0"/>
                <a:cs typeface="Arial" pitchFamily="34" charset="0"/>
              </a:rPr>
              <a:t>¿Cómo mejoraría la actividad comercial del Área de IBM en </a:t>
            </a:r>
            <a:r>
              <a:rPr lang="es-ES" sz="2800" i="1" dirty="0" err="1">
                <a:latin typeface="Arial" pitchFamily="34" charset="0"/>
                <a:cs typeface="Arial" pitchFamily="34" charset="0"/>
              </a:rPr>
              <a:t>Nexsys</a:t>
            </a:r>
            <a:r>
              <a:rPr lang="es-ES" sz="2800" i="1" dirty="0">
                <a:latin typeface="Arial" pitchFamily="34" charset="0"/>
                <a:cs typeface="Arial" pitchFamily="34" charset="0"/>
              </a:rPr>
              <a:t> con la Implementación de un Plan Estratégico Comercial?</a:t>
            </a:r>
            <a:endParaRPr lang="es-EC" sz="2800" i="1" dirty="0">
              <a:latin typeface="Arial" pitchFamily="34" charset="0"/>
              <a:cs typeface="Arial" pitchFamily="34" charset="0"/>
            </a:endParaRPr>
          </a:p>
          <a:p>
            <a:endParaRPr lang="es-EC" dirty="0"/>
          </a:p>
        </p:txBody>
      </p:sp>
    </p:spTree>
    <p:extLst>
      <p:ext uri="{BB962C8B-B14F-4D97-AF65-F5344CB8AC3E}">
        <p14:creationId xmlns:p14="http://schemas.microsoft.com/office/powerpoint/2010/main" val="347548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OBJETIVOS DE LA INVESTIGACIÓN </a:t>
            </a:r>
          </a:p>
        </p:txBody>
      </p:sp>
      <p:sp>
        <p:nvSpPr>
          <p:cNvPr id="3" name="2 Marcador de contenido"/>
          <p:cNvSpPr>
            <a:spLocks noGrp="1"/>
          </p:cNvSpPr>
          <p:nvPr>
            <p:ph idx="1"/>
          </p:nvPr>
        </p:nvSpPr>
        <p:spPr/>
        <p:txBody>
          <a:bodyPr>
            <a:normAutofit/>
          </a:bodyPr>
          <a:lstStyle/>
          <a:p>
            <a:pPr marL="0" indent="0">
              <a:buNone/>
            </a:pPr>
            <a:endParaRPr lang="es-ES" sz="3000" b="1" dirty="0">
              <a:latin typeface="Arial" pitchFamily="34" charset="0"/>
              <a:cs typeface="Arial" pitchFamily="34" charset="0"/>
            </a:endParaRPr>
          </a:p>
          <a:p>
            <a:pPr marL="0" indent="0">
              <a:buNone/>
            </a:pPr>
            <a:r>
              <a:rPr lang="es-ES" sz="3000" b="1" dirty="0">
                <a:latin typeface="Arial" pitchFamily="34" charset="0"/>
                <a:cs typeface="Arial" pitchFamily="34" charset="0"/>
              </a:rPr>
              <a:t>Objetivo General </a:t>
            </a:r>
            <a:endParaRPr lang="es-EC" sz="3000" dirty="0">
              <a:latin typeface="Arial" pitchFamily="34" charset="0"/>
              <a:cs typeface="Arial" pitchFamily="34" charset="0"/>
            </a:endParaRPr>
          </a:p>
          <a:p>
            <a:pPr marL="0" indent="0">
              <a:buNone/>
            </a:pPr>
            <a:endParaRPr lang="es-ES" sz="3000" dirty="0">
              <a:latin typeface="Arial" pitchFamily="34" charset="0"/>
              <a:cs typeface="Arial" pitchFamily="34" charset="0"/>
            </a:endParaRPr>
          </a:p>
          <a:p>
            <a:pPr marL="0" indent="0">
              <a:buNone/>
            </a:pPr>
            <a:r>
              <a:rPr lang="es-ES" sz="3000" dirty="0">
                <a:latin typeface="Arial" pitchFamily="34" charset="0"/>
                <a:cs typeface="Arial" pitchFamily="34" charset="0"/>
              </a:rPr>
              <a:t>Diseñar un plan Estratégico Comercial del área de IBM </a:t>
            </a:r>
            <a:r>
              <a:rPr lang="es-ES" sz="3000" dirty="0" err="1">
                <a:latin typeface="Arial" pitchFamily="34" charset="0"/>
                <a:cs typeface="Arial" pitchFamily="34" charset="0"/>
              </a:rPr>
              <a:t>Nexsys</a:t>
            </a:r>
            <a:r>
              <a:rPr lang="es-ES" sz="3000" dirty="0">
                <a:latin typeface="Arial" pitchFamily="34" charset="0"/>
                <a:cs typeface="Arial" pitchFamily="34" charset="0"/>
              </a:rPr>
              <a:t> del Ecuador 2012 – 2013 </a:t>
            </a:r>
          </a:p>
          <a:p>
            <a:pPr marL="0" indent="0">
              <a:buNone/>
            </a:pPr>
            <a:endParaRPr lang="es-EC" sz="3000" dirty="0">
              <a:latin typeface="Arial" pitchFamily="34" charset="0"/>
              <a:cs typeface="Arial" pitchFamily="34" charset="0"/>
            </a:endParaRPr>
          </a:p>
          <a:p>
            <a:endParaRPr lang="es-EC" dirty="0"/>
          </a:p>
        </p:txBody>
      </p:sp>
    </p:spTree>
    <p:extLst>
      <p:ext uri="{BB962C8B-B14F-4D97-AF65-F5344CB8AC3E}">
        <p14:creationId xmlns:p14="http://schemas.microsoft.com/office/powerpoint/2010/main" val="4851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525963"/>
          </a:xfrm>
        </p:spPr>
        <p:txBody>
          <a:bodyPr/>
          <a:lstStyle/>
          <a:p>
            <a:pPr marL="0" indent="0">
              <a:buNone/>
            </a:pPr>
            <a:r>
              <a:rPr lang="es-ES" sz="3000" b="1" dirty="0">
                <a:latin typeface="Arial" pitchFamily="34" charset="0"/>
                <a:cs typeface="Arial" pitchFamily="34" charset="0"/>
              </a:rPr>
              <a:t>Objetivos Específicos</a:t>
            </a:r>
            <a:endParaRPr lang="es-EC" sz="3000" dirty="0">
              <a:latin typeface="Arial" pitchFamily="34" charset="0"/>
              <a:cs typeface="Arial" pitchFamily="34" charset="0"/>
            </a:endParaRPr>
          </a:p>
          <a:p>
            <a:pPr lvl="2"/>
            <a:r>
              <a:rPr lang="es-ES" sz="3000" dirty="0">
                <a:latin typeface="Arial" pitchFamily="34" charset="0"/>
                <a:cs typeface="Arial" pitchFamily="34" charset="0"/>
              </a:rPr>
              <a:t>Realizar el análisis situacional de </a:t>
            </a:r>
            <a:r>
              <a:rPr lang="es-ES" sz="3000" dirty="0" err="1">
                <a:latin typeface="Arial" pitchFamily="34" charset="0"/>
                <a:cs typeface="Arial" pitchFamily="34" charset="0"/>
              </a:rPr>
              <a:t>Nexsys</a:t>
            </a:r>
            <a:r>
              <a:rPr lang="es-ES" sz="3000" dirty="0">
                <a:latin typeface="Arial" pitchFamily="34" charset="0"/>
                <a:cs typeface="Arial" pitchFamily="34" charset="0"/>
              </a:rPr>
              <a:t> del Ecuador.</a:t>
            </a:r>
            <a:endParaRPr lang="es-EC" sz="3000" dirty="0">
              <a:latin typeface="Arial" pitchFamily="34" charset="0"/>
              <a:cs typeface="Arial" pitchFamily="34" charset="0"/>
            </a:endParaRPr>
          </a:p>
          <a:p>
            <a:pPr lvl="2"/>
            <a:r>
              <a:rPr lang="es-ES" sz="3000" dirty="0">
                <a:latin typeface="Arial" pitchFamily="34" charset="0"/>
                <a:cs typeface="Arial" pitchFamily="34" charset="0"/>
              </a:rPr>
              <a:t>Elaborar el plan general de actividades estratégico comercial de la línea de IBM al 2015</a:t>
            </a:r>
            <a:endParaRPr lang="es-EC" sz="3000" dirty="0">
              <a:latin typeface="Arial" pitchFamily="34" charset="0"/>
              <a:cs typeface="Arial" pitchFamily="34" charset="0"/>
            </a:endParaRPr>
          </a:p>
          <a:p>
            <a:pPr lvl="2"/>
            <a:r>
              <a:rPr lang="es-ES" sz="3000" dirty="0">
                <a:latin typeface="Arial" pitchFamily="34" charset="0"/>
                <a:cs typeface="Arial" pitchFamily="34" charset="0"/>
              </a:rPr>
              <a:t>Diseñar el POA (Plan Operativo Anual) de la línea de IBM en </a:t>
            </a:r>
            <a:r>
              <a:rPr lang="es-ES" sz="3000" dirty="0" err="1">
                <a:latin typeface="Arial" pitchFamily="34" charset="0"/>
                <a:cs typeface="Arial" pitchFamily="34" charset="0"/>
              </a:rPr>
              <a:t>Nexsys</a:t>
            </a:r>
            <a:endParaRPr lang="es-EC" sz="3000" dirty="0">
              <a:latin typeface="Arial" pitchFamily="34" charset="0"/>
              <a:cs typeface="Arial" pitchFamily="34" charset="0"/>
            </a:endParaRPr>
          </a:p>
          <a:p>
            <a:endParaRPr lang="es-EC" dirty="0"/>
          </a:p>
        </p:txBody>
      </p:sp>
    </p:spTree>
    <p:extLst>
      <p:ext uri="{BB962C8B-B14F-4D97-AF65-F5344CB8AC3E}">
        <p14:creationId xmlns:p14="http://schemas.microsoft.com/office/powerpoint/2010/main" val="404379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a:t>MODELO DE NEGOCIO</a:t>
            </a:r>
          </a:p>
        </p:txBody>
      </p:sp>
      <p:pic>
        <p:nvPicPr>
          <p:cNvPr id="4" name="3 Marcador de contenido"/>
          <p:cNvPicPr>
            <a:picLocks noGrp="1"/>
          </p:cNvPicPr>
          <p:nvPr>
            <p:ph idx="1"/>
          </p:nvPr>
        </p:nvPicPr>
        <p:blipFill rotWithShape="1">
          <a:blip r:embed="rId2">
            <a:extLst>
              <a:ext uri="{28A0092B-C50C-407E-A947-70E740481C1C}">
                <a14:useLocalDpi xmlns:a14="http://schemas.microsoft.com/office/drawing/2010/main" val="0"/>
              </a:ext>
            </a:extLst>
          </a:blip>
          <a:srcRect l="32128" t="21787" r="21915" b="15295"/>
          <a:stretch/>
        </p:blipFill>
        <p:spPr bwMode="auto">
          <a:xfrm>
            <a:off x="1927292" y="1600200"/>
            <a:ext cx="5289415" cy="4525963"/>
          </a:xfrm>
          <a:prstGeom prst="rect">
            <a:avLst/>
          </a:prstGeom>
          <a:ln w="38100" cap="sq" cmpd="sng" algn="ctr">
            <a:solidFill>
              <a:srgbClr val="000000"/>
            </a:solidFill>
            <a:prstDash val="solid"/>
            <a:miter lim="800000"/>
            <a:headEnd type="none" w="med" len="med"/>
            <a:tailEnd type="none" w="med" len="med"/>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48028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graphicFrame>
        <p:nvGraphicFramePr>
          <p:cNvPr id="5" name="4 Tabla"/>
          <p:cNvGraphicFramePr>
            <a:graphicFrameLocks noGrp="1"/>
          </p:cNvGraphicFramePr>
          <p:nvPr>
            <p:extLst>
              <p:ext uri="{D42A27DB-BD31-4B8C-83A1-F6EECF244321}">
                <p14:modId xmlns:p14="http://schemas.microsoft.com/office/powerpoint/2010/main" val="2137263318"/>
              </p:ext>
            </p:extLst>
          </p:nvPr>
        </p:nvGraphicFramePr>
        <p:xfrm>
          <a:off x="683568" y="1844824"/>
          <a:ext cx="3528392" cy="3816424"/>
        </p:xfrm>
        <a:graphic>
          <a:graphicData uri="http://schemas.openxmlformats.org/drawingml/2006/table">
            <a:tbl>
              <a:tblPr firstRow="1" firstCol="1" bandRow="1">
                <a:tableStyleId>{775DCB02-9BB8-47FD-8907-85C794F793BA}</a:tableStyleId>
              </a:tblPr>
              <a:tblGrid>
                <a:gridCol w="158417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1908212">
                <a:tc>
                  <a:txBody>
                    <a:bodyPr/>
                    <a:lstStyle/>
                    <a:p>
                      <a:pPr algn="ctr">
                        <a:lnSpc>
                          <a:spcPct val="150000"/>
                        </a:lnSpc>
                        <a:spcAft>
                          <a:spcPts val="0"/>
                        </a:spcAft>
                      </a:pPr>
                      <a:r>
                        <a:rPr lang="es-ES" sz="1400" dirty="0">
                          <a:effectLst/>
                        </a:rPr>
                        <a:t>FORTALECIMIENTO COMERCIAL Y TÉCNICO  DE LOS ASOCIADOS DE NEGOCIOS</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latin typeface="Arial" pitchFamily="34" charset="0"/>
                        <a:ea typeface="Times New Roman"/>
                        <a:cs typeface="Arial" pitchFamily="34" charset="0"/>
                      </a:endParaRPr>
                    </a:p>
                    <a:p>
                      <a:pPr algn="ctr">
                        <a:lnSpc>
                          <a:spcPct val="150000"/>
                        </a:lnSpc>
                        <a:spcAft>
                          <a:spcPts val="0"/>
                        </a:spcAft>
                      </a:pPr>
                      <a:r>
                        <a:rPr lang="es-EC" sz="1400" dirty="0">
                          <a:effectLst/>
                          <a:latin typeface="Arial" pitchFamily="34" charset="0"/>
                          <a:ea typeface="Times New Roman"/>
                          <a:cs typeface="Arial" pitchFamily="34" charset="0"/>
                        </a:rPr>
                        <a:t>MARCO</a:t>
                      </a:r>
                      <a:r>
                        <a:rPr lang="es-EC" sz="1400" baseline="0" dirty="0">
                          <a:effectLst/>
                          <a:latin typeface="Arial" pitchFamily="34" charset="0"/>
                          <a:ea typeface="Times New Roman"/>
                          <a:cs typeface="Arial" pitchFamily="34" charset="0"/>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190821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latin typeface="+mn-lt"/>
                          <a:ea typeface="+mn-ea"/>
                          <a:cs typeface="+mn-cs"/>
                        </a:rPr>
                        <a:t>1</a:t>
                      </a:r>
                    </a:p>
                    <a:p>
                      <a:pPr algn="ctr">
                        <a:lnSpc>
                          <a:spcPct val="150000"/>
                        </a:lnSpc>
                        <a:spcAft>
                          <a:spcPts val="0"/>
                        </a:spcAft>
                      </a:pPr>
                      <a:r>
                        <a:rPr lang="es-ES" sz="1400" dirty="0">
                          <a:effectLst/>
                          <a:latin typeface="+mn-lt"/>
                          <a:ea typeface="+mn-ea"/>
                          <a:cs typeface="+mn-cs"/>
                        </a:rPr>
                        <a:t>PROYECTO</a:t>
                      </a:r>
                      <a:r>
                        <a:rPr lang="es-ES" sz="1400" baseline="0" dirty="0">
                          <a:effectLst/>
                          <a:latin typeface="+mn-lt"/>
                          <a:ea typeface="+mn-ea"/>
                          <a:cs typeface="+mn-cs"/>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Campaña de Capacitación Certificación continua para Asociados de Negocio</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49808525"/>
              </p:ext>
            </p:extLst>
          </p:nvPr>
        </p:nvGraphicFramePr>
        <p:xfrm>
          <a:off x="4355976" y="1844825"/>
          <a:ext cx="4464496" cy="3816423"/>
        </p:xfrm>
        <a:graphic>
          <a:graphicData uri="http://schemas.openxmlformats.org/drawingml/2006/table">
            <a:tbl>
              <a:tblPr firstRow="1" bandRow="1">
                <a:tableStyleId>{00A15C55-8517-42AA-B614-E9B94910E393}</a:tableStyleId>
              </a:tblPr>
              <a:tblGrid>
                <a:gridCol w="4464496">
                  <a:extLst>
                    <a:ext uri="{9D8B030D-6E8A-4147-A177-3AD203B41FA5}">
                      <a16:colId xmlns:a16="http://schemas.microsoft.com/office/drawing/2014/main" val="20000"/>
                    </a:ext>
                  </a:extLst>
                </a:gridCol>
              </a:tblGrid>
              <a:tr h="312380">
                <a:tc>
                  <a:txBody>
                    <a:bodyPr/>
                    <a:lstStyle/>
                    <a:p>
                      <a:r>
                        <a:rPr lang="es-EC" sz="1400" dirty="0"/>
                        <a:t>Objetivos:</a:t>
                      </a:r>
                      <a:r>
                        <a:rPr lang="es-EC" sz="1400" baseline="0" dirty="0"/>
                        <a:t> </a:t>
                      </a:r>
                      <a:endParaRPr lang="es-EC" sz="1400" dirty="0"/>
                    </a:p>
                  </a:txBody>
                  <a:tcPr/>
                </a:tc>
                <a:extLst>
                  <a:ext uri="{0D108BD9-81ED-4DB2-BD59-A6C34878D82A}">
                    <a16:rowId xmlns:a16="http://schemas.microsoft.com/office/drawing/2014/main" val="10000"/>
                  </a:ext>
                </a:extLst>
              </a:tr>
              <a:tr h="1256166">
                <a:tc>
                  <a:txBody>
                    <a:bodyPr/>
                    <a:lstStyle/>
                    <a:p>
                      <a:r>
                        <a:rPr lang="es-ES" sz="1400" b="1" dirty="0"/>
                        <a:t>Objetivo Principal </a:t>
                      </a:r>
                      <a:endParaRPr lang="es-EC" sz="1400" b="1" dirty="0"/>
                    </a:p>
                    <a:p>
                      <a:r>
                        <a:rPr lang="es-ES" sz="1400" dirty="0"/>
                        <a:t> </a:t>
                      </a:r>
                      <a:endParaRPr lang="es-EC" sz="1400" dirty="0"/>
                    </a:p>
                    <a:p>
                      <a:r>
                        <a:rPr lang="es-ES" sz="1400" dirty="0"/>
                        <a:t>Diseñar e implementar una campaña  de Capacitación y Certificación continua para Asociados de Negocio</a:t>
                      </a:r>
                      <a:endParaRPr lang="es-EC" sz="1400" dirty="0"/>
                    </a:p>
                    <a:p>
                      <a:endParaRPr lang="es-EC" sz="1400" dirty="0"/>
                    </a:p>
                  </a:txBody>
                  <a:tcPr/>
                </a:tc>
                <a:extLst>
                  <a:ext uri="{0D108BD9-81ED-4DB2-BD59-A6C34878D82A}">
                    <a16:rowId xmlns:a16="http://schemas.microsoft.com/office/drawing/2014/main" val="10001"/>
                  </a:ext>
                </a:extLst>
              </a:tr>
              <a:tr h="2247877">
                <a:tc>
                  <a:txBody>
                    <a:bodyPr/>
                    <a:lstStyle/>
                    <a:p>
                      <a:r>
                        <a:rPr lang="es-ES" sz="1400" b="1" dirty="0"/>
                        <a:t>Objetivo Específicos</a:t>
                      </a:r>
                      <a:endParaRPr lang="es-EC" sz="1400" b="1" dirty="0"/>
                    </a:p>
                    <a:p>
                      <a:pPr marL="285750" lvl="0" indent="-285750">
                        <a:buFont typeface="Arial" pitchFamily="34" charset="0"/>
                        <a:buChar char="•"/>
                      </a:pPr>
                      <a:r>
                        <a:rPr lang="es-ES" sz="1400" dirty="0"/>
                        <a:t>Conseguir el mayor apoyo por parte del fabricante para conseguir a los especialistas de cada uno de las </a:t>
                      </a:r>
                      <a:r>
                        <a:rPr lang="es-ES" sz="1400" dirty="0" err="1"/>
                        <a:t>brands</a:t>
                      </a:r>
                      <a:r>
                        <a:rPr lang="es-ES" sz="1400" dirty="0"/>
                        <a:t> que se comercializan.</a:t>
                      </a:r>
                      <a:endParaRPr lang="es-EC" sz="1400" dirty="0"/>
                    </a:p>
                    <a:p>
                      <a:pPr marL="285750" lvl="0" indent="-285750">
                        <a:buFont typeface="Arial" pitchFamily="34" charset="0"/>
                        <a:buChar char="•"/>
                      </a:pPr>
                      <a:r>
                        <a:rPr lang="es-ES" sz="1400" dirty="0"/>
                        <a:t>Fortalecer el equipo comercial y técnico con el que contamos actualmente.</a:t>
                      </a:r>
                      <a:endParaRPr lang="es-EC" sz="1400" dirty="0"/>
                    </a:p>
                    <a:p>
                      <a:pPr marL="285750" lvl="0" indent="-285750">
                        <a:buFont typeface="Arial" pitchFamily="34" charset="0"/>
                        <a:buChar char="•"/>
                      </a:pPr>
                      <a:r>
                        <a:rPr lang="es-ES" sz="1400" dirty="0"/>
                        <a:t>Conseguir al menos 2 certificaciones comerciales y dos técnicas por cada asociado de negocio cada año.</a:t>
                      </a:r>
                      <a:endParaRPr lang="es-EC" sz="1400" dirty="0"/>
                    </a:p>
                    <a:p>
                      <a:endParaRPr lang="es-EC"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3652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220622306"/>
              </p:ext>
            </p:extLst>
          </p:nvPr>
        </p:nvGraphicFramePr>
        <p:xfrm>
          <a:off x="683568" y="1700808"/>
          <a:ext cx="3672408" cy="4176464"/>
        </p:xfrm>
        <a:graphic>
          <a:graphicData uri="http://schemas.openxmlformats.org/drawingml/2006/table">
            <a:tbl>
              <a:tblPr firstRow="1" firstCol="1" bandRow="1">
                <a:tableStyleId>{775DCB02-9BB8-47FD-8907-85C794F793BA}</a:tableStyleId>
              </a:tblPr>
              <a:tblGrid>
                <a:gridCol w="1648836">
                  <a:extLst>
                    <a:ext uri="{9D8B030D-6E8A-4147-A177-3AD203B41FA5}">
                      <a16:colId xmlns:a16="http://schemas.microsoft.com/office/drawing/2014/main" val="20000"/>
                    </a:ext>
                  </a:extLst>
                </a:gridCol>
                <a:gridCol w="2023572">
                  <a:extLst>
                    <a:ext uri="{9D8B030D-6E8A-4147-A177-3AD203B41FA5}">
                      <a16:colId xmlns:a16="http://schemas.microsoft.com/office/drawing/2014/main" val="20001"/>
                    </a:ext>
                  </a:extLst>
                </a:gridCol>
              </a:tblGrid>
              <a:tr h="2088232">
                <a:tc>
                  <a:txBody>
                    <a:bodyPr/>
                    <a:lstStyle/>
                    <a:p>
                      <a:pPr algn="ctr">
                        <a:lnSpc>
                          <a:spcPct val="150000"/>
                        </a:lnSpc>
                        <a:spcAft>
                          <a:spcPts val="0"/>
                        </a:spcAft>
                      </a:pPr>
                      <a:r>
                        <a:rPr lang="es-ES" sz="1400" dirty="0">
                          <a:effectLst/>
                        </a:rPr>
                        <a:t>FORTALECIMIENTO COMERCIAL Y TÉCNICO  DE LOS ASOCIADOS DE NEGOCIOS</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 </a:t>
                      </a:r>
                      <a:endParaRPr lang="es-EC" sz="1400" dirty="0">
                        <a:effectLst/>
                      </a:endParaRPr>
                    </a:p>
                    <a:p>
                      <a:pPr algn="just">
                        <a:lnSpc>
                          <a:spcPct val="150000"/>
                        </a:lnSpc>
                        <a:spcAft>
                          <a:spcPts val="0"/>
                        </a:spcAft>
                      </a:pPr>
                      <a:endParaRPr lang="es-EC" sz="1400" dirty="0">
                        <a:effectLst/>
                        <a:latin typeface="Arial" pitchFamily="34" charset="0"/>
                        <a:ea typeface="Times New Roman"/>
                        <a:cs typeface="Arial" pitchFamily="34" charset="0"/>
                      </a:endParaRPr>
                    </a:p>
                    <a:p>
                      <a:pPr algn="ctr">
                        <a:lnSpc>
                          <a:spcPct val="150000"/>
                        </a:lnSpc>
                        <a:spcAft>
                          <a:spcPts val="0"/>
                        </a:spcAft>
                      </a:pPr>
                      <a:r>
                        <a:rPr lang="es-EC" sz="1400" dirty="0">
                          <a:effectLst/>
                          <a:latin typeface="Arial" pitchFamily="34" charset="0"/>
                          <a:ea typeface="Times New Roman"/>
                          <a:cs typeface="Arial" pitchFamily="34" charset="0"/>
                        </a:rPr>
                        <a:t>MARCO</a:t>
                      </a:r>
                      <a:r>
                        <a:rPr lang="es-EC" sz="1400" baseline="0" dirty="0">
                          <a:effectLst/>
                          <a:latin typeface="Arial" pitchFamily="34" charset="0"/>
                          <a:ea typeface="Times New Roman"/>
                          <a:cs typeface="Arial" pitchFamily="34" charset="0"/>
                        </a:rPr>
                        <a:t> PROYECTO I</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2088232">
                <a:tc>
                  <a:txBody>
                    <a:bodyPr/>
                    <a:lstStyle/>
                    <a:p>
                      <a:pPr algn="ctr">
                        <a:lnSpc>
                          <a:spcPct val="150000"/>
                        </a:lnSpc>
                        <a:spcAft>
                          <a:spcPts val="0"/>
                        </a:spcAft>
                      </a:pPr>
                      <a:r>
                        <a:rPr lang="es-ES" sz="1400" dirty="0">
                          <a:effectLst/>
                        </a:rPr>
                        <a:t> </a:t>
                      </a:r>
                      <a:endParaRPr lang="es-EC" sz="1400" dirty="0">
                        <a:effectLst/>
                      </a:endParaRPr>
                    </a:p>
                    <a:p>
                      <a:pPr algn="ctr">
                        <a:lnSpc>
                          <a:spcPct val="150000"/>
                        </a:lnSpc>
                        <a:spcAft>
                          <a:spcPts val="0"/>
                        </a:spcAft>
                      </a:pPr>
                      <a:r>
                        <a:rPr lang="es-ES" sz="1400" dirty="0">
                          <a:effectLst/>
                          <a:latin typeface="+mn-lt"/>
                          <a:ea typeface="+mn-ea"/>
                          <a:cs typeface="+mn-cs"/>
                        </a:rPr>
                        <a:t>1</a:t>
                      </a:r>
                    </a:p>
                    <a:p>
                      <a:pPr algn="ctr">
                        <a:lnSpc>
                          <a:spcPct val="150000"/>
                        </a:lnSpc>
                        <a:spcAft>
                          <a:spcPts val="0"/>
                        </a:spcAft>
                      </a:pPr>
                      <a:r>
                        <a:rPr lang="es-ES" sz="1400" dirty="0">
                          <a:effectLst/>
                          <a:latin typeface="+mn-lt"/>
                          <a:ea typeface="+mn-ea"/>
                          <a:cs typeface="+mn-cs"/>
                        </a:rPr>
                        <a:t>PROYECTO</a:t>
                      </a:r>
                      <a:r>
                        <a:rPr lang="es-ES" sz="1400" baseline="0" dirty="0">
                          <a:effectLst/>
                          <a:latin typeface="+mn-lt"/>
                          <a:ea typeface="+mn-ea"/>
                          <a:cs typeface="+mn-cs"/>
                        </a:rPr>
                        <a:t> ESPECÍFICO</a:t>
                      </a:r>
                      <a:endParaRPr lang="es-EC" sz="1400" dirty="0">
                        <a:effectLst/>
                        <a:latin typeface="Arial" pitchFamily="34" charset="0"/>
                        <a:ea typeface="Times New Roman"/>
                        <a:cs typeface="Arial" pitchFamily="34" charset="0"/>
                      </a:endParaRPr>
                    </a:p>
                  </a:txBody>
                  <a:tcPr marL="68580" marR="68580" marT="0" marB="0"/>
                </a:tc>
                <a:tc>
                  <a:txBody>
                    <a:bodyPr/>
                    <a:lstStyle/>
                    <a:p>
                      <a:pPr algn="just">
                        <a:lnSpc>
                          <a:spcPct val="150000"/>
                        </a:lnSpc>
                        <a:spcAft>
                          <a:spcPts val="0"/>
                        </a:spcAft>
                      </a:pPr>
                      <a:r>
                        <a:rPr lang="es-ES" sz="1400" dirty="0">
                          <a:effectLst/>
                        </a:rPr>
                        <a:t>Campaña de Capacitación Certificación continua para Asociados de Negocio</a:t>
                      </a:r>
                      <a:endParaRPr lang="es-EC" sz="1400" dirty="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708022955"/>
              </p:ext>
            </p:extLst>
          </p:nvPr>
        </p:nvGraphicFramePr>
        <p:xfrm>
          <a:off x="4499992" y="1628800"/>
          <a:ext cx="3744416" cy="4267200"/>
        </p:xfrm>
        <a:graphic>
          <a:graphicData uri="http://schemas.openxmlformats.org/drawingml/2006/table">
            <a:tbl>
              <a:tblPr firstRow="1" bandRow="1">
                <a:tableStyleId>{00A15C55-8517-42AA-B614-E9B94910E393}</a:tableStyleId>
              </a:tblPr>
              <a:tblGrid>
                <a:gridCol w="3744416">
                  <a:extLst>
                    <a:ext uri="{9D8B030D-6E8A-4147-A177-3AD203B41FA5}">
                      <a16:colId xmlns:a16="http://schemas.microsoft.com/office/drawing/2014/main" val="20000"/>
                    </a:ext>
                  </a:extLst>
                </a:gridCol>
              </a:tblGrid>
              <a:tr h="4032448">
                <a:tc>
                  <a:txBody>
                    <a:bodyPr/>
                    <a:lstStyle/>
                    <a:p>
                      <a:r>
                        <a:rPr lang="es-ES" sz="1600" dirty="0"/>
                        <a:t>Resultados Esperados </a:t>
                      </a:r>
                      <a:endParaRPr lang="es-EC" sz="1600" dirty="0"/>
                    </a:p>
                    <a:p>
                      <a:r>
                        <a:rPr lang="es-ES" sz="1600" dirty="0"/>
                        <a:t> </a:t>
                      </a:r>
                      <a:endParaRPr lang="es-EC" sz="1600" dirty="0"/>
                    </a:p>
                    <a:p>
                      <a:pPr marL="285750" lvl="0" indent="-285750">
                        <a:buFont typeface="Arial" pitchFamily="34" charset="0"/>
                        <a:buChar char="•"/>
                      </a:pPr>
                      <a:r>
                        <a:rPr lang="es-ES" sz="1600" dirty="0"/>
                        <a:t>Incrementar las certificaciones de los Asociados de Negocio </a:t>
                      </a:r>
                      <a:endParaRPr lang="es-EC" sz="1600" dirty="0"/>
                    </a:p>
                    <a:p>
                      <a:pPr marL="285750" lvl="0" indent="-285750">
                        <a:buFont typeface="Arial" pitchFamily="34" charset="0"/>
                        <a:buChar char="•"/>
                      </a:pPr>
                      <a:r>
                        <a:rPr lang="es-ES" sz="1600" dirty="0"/>
                        <a:t>Mejor desempeño Comercial de los Asociados de Negocios frente a nuestros clientes.</a:t>
                      </a:r>
                      <a:endParaRPr lang="es-EC" sz="1600" dirty="0"/>
                    </a:p>
                    <a:p>
                      <a:pPr marL="285750" lvl="0" indent="-285750">
                        <a:buFont typeface="Arial" pitchFamily="34" charset="0"/>
                        <a:buChar char="•"/>
                      </a:pPr>
                      <a:r>
                        <a:rPr lang="es-ES" sz="1600" dirty="0"/>
                        <a:t>Mejorar el  conocimiento de la competencia </a:t>
                      </a:r>
                      <a:endParaRPr lang="es-EC" sz="1600" dirty="0"/>
                    </a:p>
                    <a:p>
                      <a:pPr marL="285750" lvl="0" indent="-285750">
                        <a:buFont typeface="Arial" pitchFamily="34" charset="0"/>
                        <a:buChar char="•"/>
                      </a:pPr>
                      <a:r>
                        <a:rPr lang="es-ES" sz="1600" dirty="0"/>
                        <a:t>Mejorar las implementaciones que realizan nuestros Asociados de Negocios.</a:t>
                      </a:r>
                      <a:endParaRPr lang="es-EC" sz="1600" dirty="0"/>
                    </a:p>
                    <a:p>
                      <a:pPr marL="285750" lvl="0" indent="-285750">
                        <a:buFont typeface="Arial" pitchFamily="34" charset="0"/>
                        <a:buChar char="•"/>
                      </a:pPr>
                      <a:r>
                        <a:rPr lang="es-ES" sz="1600" dirty="0"/>
                        <a:t>Crear en nuestros Asociados de Negocio mayor independencia tanto técnica como comercial y así no depender tanto del fabricante.</a:t>
                      </a:r>
                      <a:endParaRPr lang="es-EC" sz="1600" dirty="0"/>
                    </a:p>
                    <a:p>
                      <a:endParaRPr lang="es-EC"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000634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570</Words>
  <Application>Microsoft Office PowerPoint</Application>
  <PresentationFormat>On-screen Show (4:3)</PresentationFormat>
  <Paragraphs>192</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Tema de Office</vt:lpstr>
      <vt:lpstr>NEXSYS DEL ECUADOR  PLAN ESTRATÉGICO COMERCIAL AREA DE IBM 2013 - 2015</vt:lpstr>
      <vt:lpstr>INTRODUCCIÓN</vt:lpstr>
      <vt:lpstr>PLANTEAMIENTO DEL PROBLEMA</vt:lpstr>
      <vt:lpstr>FORMULACIÓN DEL PROBLEMA</vt:lpstr>
      <vt:lpstr>OBJETIVOS DE LA INVESTIGACIÓN </vt:lpstr>
      <vt:lpstr>PowerPoint Presentation</vt:lpstr>
      <vt:lpstr>MODELO DE NEGOCIO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ESTRATATÉGICO - CRONOGRAMA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NEXSYS DEL ECUADOR  PLAN ESTRATÉGICO COMERCIAL AREA DE IBM 2013 - 2015</dc:title>
  <dc:creator>gabriela</dc:creator>
  <cp:lastModifiedBy>Cruz, Ana</cp:lastModifiedBy>
  <cp:revision>13</cp:revision>
  <dcterms:created xsi:type="dcterms:W3CDTF">2013-04-21T21:10:53Z</dcterms:created>
  <dcterms:modified xsi:type="dcterms:W3CDTF">2018-10-09T17:19:39Z</dcterms:modified>
</cp:coreProperties>
</file>