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TESIS\TESIS%20FINAL\KINOVEA%20DEPOR.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Desktop\TESIS\TESIS%20FINAL\KINOVEA%20DEPOR.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Desktop\TESIS\TESIS%20FINAL\KINOVEA%20DEPOR.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Desktop\TESIS\TESIS%20FINAL\KINOVEA%20DEPOR.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User\Desktop\TESIS\TESIS%20FINAL\KINOVEA%20DEPOR.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User\Desktop\TESIS\TESIS%20FINAL\KINOVEA%20DEPO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s-MX" sz="2000"/>
              <a:t>TIEMPO DE LAS FASES </a:t>
            </a:r>
          </a:p>
          <a:p>
            <a:pPr>
              <a:defRPr sz="1400" b="1" i="0" u="none" strike="noStrike" kern="1200" cap="none" baseline="0">
                <a:solidFill>
                  <a:schemeClr val="lt1">
                    <a:lumMod val="85000"/>
                  </a:schemeClr>
                </a:solidFill>
                <a:latin typeface="+mn-lt"/>
                <a:ea typeface="+mn-ea"/>
                <a:cs typeface="+mn-cs"/>
              </a:defRPr>
            </a:pPr>
            <a:r>
              <a:rPr lang="es-MX" sz="2000"/>
              <a:t>DEL VIRAJE</a:t>
            </a:r>
          </a:p>
        </c:rich>
      </c:tx>
      <c:layout>
        <c:manualLayout>
          <c:xMode val="edge"/>
          <c:yMode val="edge"/>
          <c:x val="0.28141263427885876"/>
          <c:y val="2.735042735042735E-2"/>
        </c:manualLayout>
      </c:layout>
      <c:overlay val="0"/>
      <c:spPr>
        <a:noFill/>
        <a:ln>
          <a:noFill/>
        </a:ln>
        <a:effectLst/>
      </c:spPr>
    </c:title>
    <c:autoTitleDeleted val="0"/>
    <c:plotArea>
      <c:layout>
        <c:manualLayout>
          <c:layoutTarget val="inner"/>
          <c:xMode val="edge"/>
          <c:yMode val="edge"/>
          <c:x val="0.10497179971592868"/>
          <c:y val="0.2817608183592436"/>
          <c:w val="0.87167735381588685"/>
          <c:h val="0.42016474863718956"/>
        </c:manualLayout>
      </c:layout>
      <c:barChart>
        <c:barDir val="col"/>
        <c:grouping val="clustered"/>
        <c:varyColors val="0"/>
        <c:ser>
          <c:idx val="0"/>
          <c:order val="0"/>
          <c:tx>
            <c:strRef>
              <c:f>TIEMPOS!$C$3</c:f>
              <c:strCache>
                <c:ptCount val="1"/>
                <c:pt idx="0">
                  <c:v>TIEMPO TOMA #1</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dLbls>
            <c:dLbl>
              <c:idx val="4"/>
              <c:layout>
                <c:manualLayout>
                  <c:x val="2.1470746108427268E-3"/>
                  <c:y val="1.020526280368800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F30-4DB0-A169-032D1DBC60D4}"/>
                </c:ext>
              </c:extLst>
            </c:dLbl>
            <c:dLbl>
              <c:idx val="5"/>
              <c:layout>
                <c:manualLayout>
                  <c:x val="4.2941492216854536E-3"/>
                  <c:y val="6.7864593848845816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F30-4DB0-A169-032D1DBC60D4}"/>
                </c:ext>
              </c:extLst>
            </c:dLbl>
            <c:dLbl>
              <c:idx val="6"/>
              <c:layout>
                <c:manualLayout>
                  <c:x val="0"/>
                  <c:y val="6.7864593848845816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F30-4DB0-A169-032D1DBC60D4}"/>
                </c:ext>
              </c:extLst>
            </c:dLbl>
            <c:dLbl>
              <c:idx val="9"/>
              <c:layout>
                <c:manualLayout>
                  <c:x val="-1.574503192489429E-16"/>
                  <c:y val="1.020526280368800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F30-4DB0-A169-032D1DBC60D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TIEMPOS!$B$4:$B$13</c:f>
              <c:strCache>
                <c:ptCount val="10"/>
                <c:pt idx="0">
                  <c:v> ALVAREZ CARLOS</c:v>
                </c:pt>
                <c:pt idx="1">
                  <c:v>ESPINEL STEVEN</c:v>
                </c:pt>
                <c:pt idx="2">
                  <c:v>BURNEO FELIPE</c:v>
                </c:pt>
                <c:pt idx="3">
                  <c:v>AVENATI SANTIAGO</c:v>
                </c:pt>
                <c:pt idx="4">
                  <c:v>GARCIA SEBASTIÁN</c:v>
                </c:pt>
                <c:pt idx="5">
                  <c:v>EGAS PATRICIO</c:v>
                </c:pt>
                <c:pt idx="6">
                  <c:v>SARZOSA SHALOM</c:v>
                </c:pt>
                <c:pt idx="7">
                  <c:v>FREIRE ANDREINA</c:v>
                </c:pt>
                <c:pt idx="8">
                  <c:v>VASQUEZ RAQUEL</c:v>
                </c:pt>
                <c:pt idx="9">
                  <c:v>MANOBANDA MAYORIE</c:v>
                </c:pt>
              </c:strCache>
            </c:strRef>
          </c:cat>
          <c:val>
            <c:numRef>
              <c:f>TIEMPOS!$C$4:$C$13</c:f>
              <c:numCache>
                <c:formatCode>General</c:formatCode>
                <c:ptCount val="10"/>
                <c:pt idx="0">
                  <c:v>7</c:v>
                </c:pt>
                <c:pt idx="1">
                  <c:v>8</c:v>
                </c:pt>
                <c:pt idx="2">
                  <c:v>8</c:v>
                </c:pt>
                <c:pt idx="3">
                  <c:v>8</c:v>
                </c:pt>
                <c:pt idx="4">
                  <c:v>11</c:v>
                </c:pt>
                <c:pt idx="5">
                  <c:v>11</c:v>
                </c:pt>
                <c:pt idx="6">
                  <c:v>11</c:v>
                </c:pt>
                <c:pt idx="7">
                  <c:v>8</c:v>
                </c:pt>
                <c:pt idx="8">
                  <c:v>9</c:v>
                </c:pt>
                <c:pt idx="9">
                  <c:v>12</c:v>
                </c:pt>
              </c:numCache>
            </c:numRef>
          </c:val>
          <c:extLst xmlns:c16r2="http://schemas.microsoft.com/office/drawing/2015/06/chart">
            <c:ext xmlns:c16="http://schemas.microsoft.com/office/drawing/2014/chart" uri="{C3380CC4-5D6E-409C-BE32-E72D297353CC}">
              <c16:uniqueId val="{00000004-1F30-4DB0-A169-032D1DBC60D4}"/>
            </c:ext>
          </c:extLst>
        </c:ser>
        <c:ser>
          <c:idx val="1"/>
          <c:order val="1"/>
          <c:tx>
            <c:strRef>
              <c:f>TIEMPOS!$D$3</c:f>
              <c:strCache>
                <c:ptCount val="1"/>
                <c:pt idx="0">
                  <c:v>TIEMPO TOMA # 2</c:v>
                </c:pt>
              </c:strCache>
            </c:strRef>
          </c:tx>
          <c:spPr>
            <a:noFill/>
            <a:ln w="9525" cap="flat" cmpd="sng" algn="ctr">
              <a:solidFill>
                <a:schemeClr val="accent2"/>
              </a:solidFill>
              <a:miter lim="800000"/>
            </a:ln>
            <a:effectLst>
              <a:glow rad="63500">
                <a:schemeClr val="accent2">
                  <a:satMod val="175000"/>
                  <a:alpha val="25000"/>
                </a:schemeClr>
              </a:glow>
            </a:effectLst>
          </c:spPr>
          <c:invertIfNegative val="0"/>
          <c:dLbls>
            <c:dLbl>
              <c:idx val="6"/>
              <c:layout>
                <c:manualLayout>
                  <c:x val="4.2941492216853746E-3"/>
                  <c:y val="3.3676559660811628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F30-4DB0-A169-032D1DBC60D4}"/>
                </c:ext>
              </c:extLst>
            </c:dLbl>
            <c:dLbl>
              <c:idx val="9"/>
              <c:layout>
                <c:manualLayout>
                  <c:x val="4.2941492216854536E-3"/>
                  <c:y val="-5.1147452722255873E-5"/>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1F30-4DB0-A169-032D1DBC60D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75000"/>
                      </a:schemeClr>
                    </a:solidFill>
                    <a:latin typeface="+mn-lt"/>
                    <a:ea typeface="+mn-ea"/>
                    <a:cs typeface="+mn-cs"/>
                  </a:defRPr>
                </a:pPr>
                <a:endParaRPr lang="es-EC"/>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TIEMPOS!$B$4:$B$13</c:f>
              <c:strCache>
                <c:ptCount val="10"/>
                <c:pt idx="0">
                  <c:v> ALVAREZ CARLOS</c:v>
                </c:pt>
                <c:pt idx="1">
                  <c:v>ESPINEL STEVEN</c:v>
                </c:pt>
                <c:pt idx="2">
                  <c:v>BURNEO FELIPE</c:v>
                </c:pt>
                <c:pt idx="3">
                  <c:v>AVENATI SANTIAGO</c:v>
                </c:pt>
                <c:pt idx="4">
                  <c:v>GARCIA SEBASTIÁN</c:v>
                </c:pt>
                <c:pt idx="5">
                  <c:v>EGAS PATRICIO</c:v>
                </c:pt>
                <c:pt idx="6">
                  <c:v>SARZOSA SHALOM</c:v>
                </c:pt>
                <c:pt idx="7">
                  <c:v>FREIRE ANDREINA</c:v>
                </c:pt>
                <c:pt idx="8">
                  <c:v>VASQUEZ RAQUEL</c:v>
                </c:pt>
                <c:pt idx="9">
                  <c:v>MANOBANDA MAYORIE</c:v>
                </c:pt>
              </c:strCache>
            </c:strRef>
          </c:cat>
          <c:val>
            <c:numRef>
              <c:f>TIEMPOS!$D$4:$D$13</c:f>
              <c:numCache>
                <c:formatCode>General</c:formatCode>
                <c:ptCount val="10"/>
                <c:pt idx="0">
                  <c:v>5</c:v>
                </c:pt>
                <c:pt idx="1">
                  <c:v>7</c:v>
                </c:pt>
                <c:pt idx="2">
                  <c:v>7</c:v>
                </c:pt>
                <c:pt idx="3">
                  <c:v>7</c:v>
                </c:pt>
                <c:pt idx="4">
                  <c:v>8</c:v>
                </c:pt>
                <c:pt idx="5">
                  <c:v>9</c:v>
                </c:pt>
                <c:pt idx="6">
                  <c:v>10</c:v>
                </c:pt>
                <c:pt idx="7">
                  <c:v>9</c:v>
                </c:pt>
                <c:pt idx="8">
                  <c:v>8</c:v>
                </c:pt>
                <c:pt idx="9">
                  <c:v>10</c:v>
                </c:pt>
              </c:numCache>
            </c:numRef>
          </c:val>
          <c:extLst xmlns:c16r2="http://schemas.microsoft.com/office/drawing/2015/06/chart">
            <c:ext xmlns:c16="http://schemas.microsoft.com/office/drawing/2014/chart" uri="{C3380CC4-5D6E-409C-BE32-E72D297353CC}">
              <c16:uniqueId val="{00000007-1F30-4DB0-A169-032D1DBC60D4}"/>
            </c:ext>
          </c:extLst>
        </c:ser>
        <c:dLbls>
          <c:dLblPos val="inEnd"/>
          <c:showLegendKey val="0"/>
          <c:showVal val="1"/>
          <c:showCatName val="0"/>
          <c:showSerName val="0"/>
          <c:showPercent val="0"/>
          <c:showBubbleSize val="0"/>
        </c:dLbls>
        <c:gapWidth val="315"/>
        <c:overlap val="-40"/>
        <c:axId val="124439040"/>
        <c:axId val="320867136"/>
      </c:barChart>
      <c:catAx>
        <c:axId val="124439040"/>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MX" sz="1200"/>
                  <a:t>DEPORTISTAS</a:t>
                </a:r>
                <a:endParaRPr lang="es-MX"/>
              </a:p>
            </c:rich>
          </c:tx>
          <c:layout>
            <c:manualLayout>
              <c:xMode val="edge"/>
              <c:yMode val="edge"/>
              <c:x val="0.41759705157628241"/>
              <c:y val="0.92213042600444173"/>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320867136"/>
        <c:crosses val="autoZero"/>
        <c:auto val="1"/>
        <c:lblAlgn val="ctr"/>
        <c:lblOffset val="100"/>
        <c:noMultiLvlLbl val="0"/>
      </c:catAx>
      <c:valAx>
        <c:axId val="320867136"/>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lt1">
                        <a:lumMod val="75000"/>
                      </a:schemeClr>
                    </a:solidFill>
                    <a:latin typeface="+mn-lt"/>
                    <a:ea typeface="+mn-ea"/>
                    <a:cs typeface="+mn-cs"/>
                  </a:defRPr>
                </a:pPr>
                <a:r>
                  <a:rPr lang="es-MX" sz="1200"/>
                  <a:t>SEGUNDOS</a:t>
                </a:r>
                <a:endParaRPr lang="es-MX"/>
              </a:p>
            </c:rich>
          </c:tx>
          <c:layout>
            <c:manualLayout>
              <c:xMode val="edge"/>
              <c:yMode val="edge"/>
              <c:x val="1.2457768523242825E-2"/>
              <c:y val="0.37887744801130629"/>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s-EC"/>
          </a:p>
        </c:txPr>
        <c:crossAx val="124439040"/>
        <c:crosses val="autoZero"/>
        <c:crossBetween val="between"/>
      </c:valAx>
      <c:spPr>
        <a:noFill/>
        <a:ln>
          <a:noFill/>
        </a:ln>
        <a:effectLst/>
      </c:spPr>
    </c:plotArea>
    <c:legend>
      <c:legendPos val="t"/>
      <c:layout>
        <c:manualLayout>
          <c:xMode val="edge"/>
          <c:yMode val="edge"/>
          <c:x val="0.22269951526108336"/>
          <c:y val="0.20785554728220401"/>
          <c:w val="0.57330548493222311"/>
          <c:h val="7.633485966897474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lt1">
                  <a:lumMod val="75000"/>
                </a:schemeClr>
              </a:solidFill>
              <a:latin typeface="+mn-lt"/>
              <a:ea typeface="+mn-ea"/>
              <a:cs typeface="+mn-cs"/>
            </a:defRPr>
          </a:pPr>
          <a:endParaRPr lang="es-EC"/>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MX"/>
              <a:t>SUBT. ALVAREZ CARLOS</a:t>
            </a:r>
          </a:p>
          <a:p>
            <a:pPr>
              <a:defRPr sz="1800" b="1" i="0" u="none" strike="noStrike" kern="1200" baseline="0">
                <a:solidFill>
                  <a:schemeClr val="dk1">
                    <a:lumMod val="75000"/>
                    <a:lumOff val="25000"/>
                  </a:schemeClr>
                </a:solidFill>
                <a:latin typeface="+mn-lt"/>
                <a:ea typeface="+mn-ea"/>
                <a:cs typeface="+mn-cs"/>
              </a:defRPr>
            </a:pPr>
            <a:r>
              <a:rPr lang="es-MX"/>
              <a:t>APROXIMACIÓN</a:t>
            </a:r>
          </a:p>
          <a:p>
            <a:pPr>
              <a:defRPr sz="1800" b="1" i="0" u="none" strike="noStrike" kern="1200" baseline="0">
                <a:solidFill>
                  <a:schemeClr val="dk1">
                    <a:lumMod val="75000"/>
                    <a:lumOff val="25000"/>
                  </a:schemeClr>
                </a:solidFill>
                <a:latin typeface="+mn-lt"/>
                <a:ea typeface="+mn-ea"/>
                <a:cs typeface="+mn-cs"/>
              </a:defRPr>
            </a:pPr>
            <a:endParaRPr lang="es-MX"/>
          </a:p>
        </c:rich>
      </c:tx>
      <c:layout/>
      <c:overlay val="0"/>
      <c:spPr>
        <a:noFill/>
        <a:ln>
          <a:noFill/>
        </a:ln>
        <a:effectLst/>
      </c:spPr>
    </c:title>
    <c:autoTitleDeleted val="0"/>
    <c:plotArea>
      <c:layout>
        <c:manualLayout>
          <c:layoutTarget val="inner"/>
          <c:xMode val="edge"/>
          <c:yMode val="edge"/>
          <c:x val="7.1249999999999994E-2"/>
          <c:y val="0.34224555263925338"/>
          <c:w val="0.8898611111111111"/>
          <c:h val="0.38889617964421114"/>
        </c:manualLayout>
      </c:layout>
      <c:lineChart>
        <c:grouping val="stacked"/>
        <c:varyColors val="0"/>
        <c:ser>
          <c:idx val="0"/>
          <c:order val="0"/>
          <c:tx>
            <c:strRef>
              <c:f>ALVAREZ!$B$5</c:f>
              <c:strCache>
                <c:ptCount val="1"/>
                <c:pt idx="0">
                  <c:v>TREN SUPERIOR </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ALVAREZ!$C$4:$E$4</c:f>
              <c:strCache>
                <c:ptCount val="3"/>
                <c:pt idx="1">
                  <c:v>TOMA # 1</c:v>
                </c:pt>
                <c:pt idx="2">
                  <c:v>TOMA # 2</c:v>
                </c:pt>
              </c:strCache>
            </c:strRef>
          </c:cat>
          <c:val>
            <c:numRef>
              <c:f>ALVAREZ!$C$5:$E$5</c:f>
              <c:numCache>
                <c:formatCode>General</c:formatCode>
                <c:ptCount val="3"/>
                <c:pt idx="1">
                  <c:v>150</c:v>
                </c:pt>
                <c:pt idx="2">
                  <c:v>164</c:v>
                </c:pt>
              </c:numCache>
            </c:numRef>
          </c:val>
          <c:smooth val="0"/>
          <c:extLst xmlns:c16r2="http://schemas.microsoft.com/office/drawing/2015/06/chart">
            <c:ext xmlns:c16="http://schemas.microsoft.com/office/drawing/2014/chart" uri="{C3380CC4-5D6E-409C-BE32-E72D297353CC}">
              <c16:uniqueId val="{00000000-1F45-4366-A0B8-8405B71DCF88}"/>
            </c:ext>
          </c:extLst>
        </c:ser>
        <c:ser>
          <c:idx val="1"/>
          <c:order val="1"/>
          <c:tx>
            <c:strRef>
              <c:f>ALVAREZ!$B$6</c:f>
              <c:strCache>
                <c:ptCount val="1"/>
                <c:pt idx="0">
                  <c:v>TREN INFERIOR</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ALVAREZ!$C$4:$E$4</c:f>
              <c:strCache>
                <c:ptCount val="3"/>
                <c:pt idx="1">
                  <c:v>TOMA # 1</c:v>
                </c:pt>
                <c:pt idx="2">
                  <c:v>TOMA # 2</c:v>
                </c:pt>
              </c:strCache>
            </c:strRef>
          </c:cat>
          <c:val>
            <c:numRef>
              <c:f>ALVAREZ!$C$6:$E$6</c:f>
              <c:numCache>
                <c:formatCode>General</c:formatCode>
                <c:ptCount val="3"/>
                <c:pt idx="1">
                  <c:v>157</c:v>
                </c:pt>
                <c:pt idx="2">
                  <c:v>176</c:v>
                </c:pt>
              </c:numCache>
            </c:numRef>
          </c:val>
          <c:smooth val="0"/>
          <c:extLst xmlns:c16r2="http://schemas.microsoft.com/office/drawing/2015/06/chart">
            <c:ext xmlns:c16="http://schemas.microsoft.com/office/drawing/2014/chart" uri="{C3380CC4-5D6E-409C-BE32-E72D297353CC}">
              <c16:uniqueId val="{00000001-1F45-4366-A0B8-8405B71DCF88}"/>
            </c:ext>
          </c:extLst>
        </c:ser>
        <c:dLbls>
          <c:dLblPos val="ctr"/>
          <c:showLegendKey val="0"/>
          <c:showVal val="1"/>
          <c:showCatName val="0"/>
          <c:showSerName val="0"/>
          <c:showPercent val="0"/>
          <c:showBubbleSize val="0"/>
        </c:dLbls>
        <c:marker val="1"/>
        <c:smooth val="0"/>
        <c:axId val="124666368"/>
        <c:axId val="320871744"/>
      </c:lineChart>
      <c:catAx>
        <c:axId val="12466636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320871744"/>
        <c:crosses val="autoZero"/>
        <c:auto val="1"/>
        <c:lblAlgn val="ctr"/>
        <c:lblOffset val="100"/>
        <c:noMultiLvlLbl val="0"/>
      </c:catAx>
      <c:valAx>
        <c:axId val="32087174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MX" sz="1200"/>
                  <a:t>ÁNGULOS</a:t>
                </a:r>
                <a:endParaRPr lang="es-MX"/>
              </a:p>
            </c:rich>
          </c:tx>
          <c:layout/>
          <c:overlay val="0"/>
          <c:spPr>
            <a:noFill/>
            <a:ln>
              <a:noFill/>
            </a:ln>
            <a:effectLst/>
          </c:spPr>
        </c:title>
        <c:numFmt formatCode="General" sourceLinked="1"/>
        <c:majorTickMark val="none"/>
        <c:minorTickMark val="none"/>
        <c:tickLblPos val="nextTo"/>
        <c:crossAx val="12466636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MX" sz="1800" b="1" i="0" baseline="0">
                <a:effectLst/>
              </a:rPr>
              <a:t>SUBT. ALVAREZ CARLOS</a:t>
            </a:r>
            <a:endParaRPr lang="es-MX">
              <a:effectLst/>
            </a:endParaRPr>
          </a:p>
          <a:p>
            <a:pPr>
              <a:defRPr sz="1800" b="1" i="0" u="none" strike="noStrike" kern="1200" baseline="0">
                <a:solidFill>
                  <a:schemeClr val="dk1">
                    <a:lumMod val="75000"/>
                    <a:lumOff val="25000"/>
                  </a:schemeClr>
                </a:solidFill>
                <a:latin typeface="+mn-lt"/>
                <a:ea typeface="+mn-ea"/>
                <a:cs typeface="+mn-cs"/>
              </a:defRPr>
            </a:pPr>
            <a:r>
              <a:rPr lang="es-MX" sz="1800" b="1" i="0" baseline="0">
                <a:effectLst/>
              </a:rPr>
              <a:t>GIRO O VOLTEO</a:t>
            </a:r>
            <a:endParaRPr lang="es-MX">
              <a:effectLst/>
            </a:endParaRPr>
          </a:p>
        </c:rich>
      </c:tx>
      <c:layout/>
      <c:overlay val="0"/>
      <c:spPr>
        <a:noFill/>
        <a:ln>
          <a:noFill/>
        </a:ln>
        <a:effectLst/>
      </c:spPr>
    </c:title>
    <c:autoTitleDeleted val="0"/>
    <c:plotArea>
      <c:layout/>
      <c:lineChart>
        <c:grouping val="stacked"/>
        <c:varyColors val="0"/>
        <c:ser>
          <c:idx val="0"/>
          <c:order val="0"/>
          <c:tx>
            <c:strRef>
              <c:f>ALVAREZ!$B$8</c:f>
              <c:strCache>
                <c:ptCount val="1"/>
                <c:pt idx="0">
                  <c:v>TREN SUPERIOR </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ALVAREZ!$C$7:$E$7</c:f>
              <c:strCache>
                <c:ptCount val="3"/>
                <c:pt idx="1">
                  <c:v>TOMA # 1</c:v>
                </c:pt>
                <c:pt idx="2">
                  <c:v>TOMA # 2</c:v>
                </c:pt>
              </c:strCache>
            </c:strRef>
          </c:cat>
          <c:val>
            <c:numRef>
              <c:f>ALVAREZ!$C$8:$E$8</c:f>
              <c:numCache>
                <c:formatCode>General</c:formatCode>
                <c:ptCount val="3"/>
                <c:pt idx="1">
                  <c:v>113</c:v>
                </c:pt>
                <c:pt idx="2">
                  <c:v>149</c:v>
                </c:pt>
              </c:numCache>
            </c:numRef>
          </c:val>
          <c:smooth val="0"/>
          <c:extLst xmlns:c16r2="http://schemas.microsoft.com/office/drawing/2015/06/chart">
            <c:ext xmlns:c16="http://schemas.microsoft.com/office/drawing/2014/chart" uri="{C3380CC4-5D6E-409C-BE32-E72D297353CC}">
              <c16:uniqueId val="{00000000-93D0-473C-87DC-D8A8F446802C}"/>
            </c:ext>
          </c:extLst>
        </c:ser>
        <c:ser>
          <c:idx val="1"/>
          <c:order val="1"/>
          <c:tx>
            <c:strRef>
              <c:f>ALVAREZ!$B$9</c:f>
              <c:strCache>
                <c:ptCount val="1"/>
                <c:pt idx="0">
                  <c:v>TREN INFERIOR</c:v>
                </c:pt>
              </c:strCache>
            </c:strRef>
          </c:tx>
          <c:spPr>
            <a:ln w="31750" cap="rnd">
              <a:solidFill>
                <a:schemeClr val="accent2"/>
              </a:solidFill>
              <a:round/>
            </a:ln>
            <a:effectLst/>
          </c:spPr>
          <c:marker>
            <c:symbol val="circle"/>
            <c:size val="17"/>
            <c:spPr>
              <a:solidFill>
                <a:schemeClr val="accent2"/>
              </a:solidFill>
              <a:ln>
                <a:noFill/>
              </a:ln>
              <a:effectLst/>
            </c:spPr>
          </c:marker>
          <c:dLbls>
            <c:dLbl>
              <c:idx val="2"/>
              <c:spPr>
                <a:noFill/>
                <a:ln>
                  <a:noFill/>
                </a:ln>
                <a:effectLst/>
              </c:spPr>
              <c:txPr>
                <a:bodyPr rot="0" spcFirstLastPara="1" vertOverflow="ellipsis" horzOverflow="clip" vert="horz" wrap="square" lIns="38100" tIns="19050" rIns="38100" bIns="19050" anchor="ctr" anchorCtr="1">
                  <a:noAutofit/>
                </a:bodyPr>
                <a:lstStyle/>
                <a:p>
                  <a:pPr>
                    <a:defRPr sz="900" b="1"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ALVAREZ!$C$7:$E$7</c:f>
              <c:strCache>
                <c:ptCount val="3"/>
                <c:pt idx="1">
                  <c:v>TOMA # 1</c:v>
                </c:pt>
                <c:pt idx="2">
                  <c:v>TOMA # 2</c:v>
                </c:pt>
              </c:strCache>
            </c:strRef>
          </c:cat>
          <c:val>
            <c:numRef>
              <c:f>ALVAREZ!$C$9:$E$9</c:f>
              <c:numCache>
                <c:formatCode>General</c:formatCode>
                <c:ptCount val="3"/>
                <c:pt idx="1">
                  <c:v>152</c:v>
                </c:pt>
                <c:pt idx="2">
                  <c:v>130</c:v>
                </c:pt>
              </c:numCache>
            </c:numRef>
          </c:val>
          <c:smooth val="0"/>
          <c:extLst xmlns:c16r2="http://schemas.microsoft.com/office/drawing/2015/06/chart">
            <c:ext xmlns:c16="http://schemas.microsoft.com/office/drawing/2014/chart" uri="{C3380CC4-5D6E-409C-BE32-E72D297353CC}">
              <c16:uniqueId val="{00000002-93D0-473C-87DC-D8A8F446802C}"/>
            </c:ext>
          </c:extLst>
        </c:ser>
        <c:dLbls>
          <c:dLblPos val="ctr"/>
          <c:showLegendKey val="0"/>
          <c:showVal val="1"/>
          <c:showCatName val="0"/>
          <c:showSerName val="0"/>
          <c:showPercent val="0"/>
          <c:showBubbleSize val="0"/>
        </c:dLbls>
        <c:marker val="1"/>
        <c:smooth val="0"/>
        <c:axId val="150025728"/>
        <c:axId val="242043712"/>
      </c:lineChart>
      <c:catAx>
        <c:axId val="15002572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242043712"/>
        <c:crosses val="autoZero"/>
        <c:auto val="1"/>
        <c:lblAlgn val="ctr"/>
        <c:lblOffset val="100"/>
        <c:noMultiLvlLbl val="0"/>
      </c:catAx>
      <c:valAx>
        <c:axId val="24204371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MX" sz="1200"/>
                  <a:t>ÁNGULOS</a:t>
                </a:r>
                <a:endParaRPr lang="es-MX"/>
              </a:p>
            </c:rich>
          </c:tx>
          <c:layout/>
          <c:overlay val="0"/>
          <c:spPr>
            <a:noFill/>
            <a:ln>
              <a:noFill/>
            </a:ln>
            <a:effectLst/>
          </c:spPr>
        </c:title>
        <c:numFmt formatCode="General" sourceLinked="1"/>
        <c:majorTickMark val="none"/>
        <c:minorTickMark val="none"/>
        <c:tickLblPos val="nextTo"/>
        <c:crossAx val="150025728"/>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MX" sz="1800" b="1" i="0" baseline="0">
                <a:effectLst/>
              </a:rPr>
              <a:t>SUBT. ALVAREZ CARLOS</a:t>
            </a:r>
          </a:p>
          <a:p>
            <a:pPr>
              <a:defRPr sz="1800" b="1" i="0" u="none" strike="noStrike" kern="1200" baseline="0">
                <a:solidFill>
                  <a:schemeClr val="dk1">
                    <a:lumMod val="75000"/>
                    <a:lumOff val="25000"/>
                  </a:schemeClr>
                </a:solidFill>
                <a:latin typeface="+mn-lt"/>
                <a:ea typeface="+mn-ea"/>
                <a:cs typeface="+mn-cs"/>
              </a:defRPr>
            </a:pPr>
            <a:r>
              <a:rPr lang="es-MX" sz="1800" b="1" i="0" baseline="0">
                <a:effectLst/>
              </a:rPr>
              <a:t>TOPE DE PARED</a:t>
            </a:r>
            <a:endParaRPr lang="es-MX">
              <a:effectLst/>
            </a:endParaRPr>
          </a:p>
        </c:rich>
      </c:tx>
      <c:layout/>
      <c:overlay val="0"/>
      <c:spPr>
        <a:noFill/>
        <a:ln>
          <a:noFill/>
        </a:ln>
        <a:effectLst/>
      </c:spPr>
    </c:title>
    <c:autoTitleDeleted val="0"/>
    <c:plotArea>
      <c:layout/>
      <c:lineChart>
        <c:grouping val="stacked"/>
        <c:varyColors val="0"/>
        <c:ser>
          <c:idx val="0"/>
          <c:order val="0"/>
          <c:tx>
            <c:strRef>
              <c:f>ALVAREZ!$B$11</c:f>
              <c:strCache>
                <c:ptCount val="1"/>
                <c:pt idx="0">
                  <c:v>TREN SUPERIOR </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ALVAREZ!$C$10:$E$10</c:f>
              <c:strCache>
                <c:ptCount val="3"/>
                <c:pt idx="1">
                  <c:v>TOMA # 1</c:v>
                </c:pt>
                <c:pt idx="2">
                  <c:v>TOMA # 2</c:v>
                </c:pt>
              </c:strCache>
            </c:strRef>
          </c:cat>
          <c:val>
            <c:numRef>
              <c:f>ALVAREZ!$C$11:$E$11</c:f>
              <c:numCache>
                <c:formatCode>General</c:formatCode>
                <c:ptCount val="3"/>
                <c:pt idx="1">
                  <c:v>238</c:v>
                </c:pt>
                <c:pt idx="2">
                  <c:v>261</c:v>
                </c:pt>
              </c:numCache>
            </c:numRef>
          </c:val>
          <c:smooth val="0"/>
          <c:extLst xmlns:c16r2="http://schemas.microsoft.com/office/drawing/2015/06/chart">
            <c:ext xmlns:c16="http://schemas.microsoft.com/office/drawing/2014/chart" uri="{C3380CC4-5D6E-409C-BE32-E72D297353CC}">
              <c16:uniqueId val="{00000000-D113-4B5F-9772-E9B6DEEA188A}"/>
            </c:ext>
          </c:extLst>
        </c:ser>
        <c:ser>
          <c:idx val="1"/>
          <c:order val="1"/>
          <c:tx>
            <c:strRef>
              <c:f>ALVAREZ!$B$12</c:f>
              <c:strCache>
                <c:ptCount val="1"/>
                <c:pt idx="0">
                  <c:v>TREN INFERIOR</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ALVAREZ!$C$10:$E$10</c:f>
              <c:strCache>
                <c:ptCount val="3"/>
                <c:pt idx="1">
                  <c:v>TOMA # 1</c:v>
                </c:pt>
                <c:pt idx="2">
                  <c:v>TOMA # 2</c:v>
                </c:pt>
              </c:strCache>
            </c:strRef>
          </c:cat>
          <c:val>
            <c:numRef>
              <c:f>ALVAREZ!$C$12:$E$12</c:f>
              <c:numCache>
                <c:formatCode>General</c:formatCode>
                <c:ptCount val="3"/>
                <c:pt idx="1">
                  <c:v>44</c:v>
                </c:pt>
                <c:pt idx="2">
                  <c:v>104</c:v>
                </c:pt>
              </c:numCache>
            </c:numRef>
          </c:val>
          <c:smooth val="0"/>
          <c:extLst xmlns:c16r2="http://schemas.microsoft.com/office/drawing/2015/06/chart">
            <c:ext xmlns:c16="http://schemas.microsoft.com/office/drawing/2014/chart" uri="{C3380CC4-5D6E-409C-BE32-E72D297353CC}">
              <c16:uniqueId val="{00000001-D113-4B5F-9772-E9B6DEEA188A}"/>
            </c:ext>
          </c:extLst>
        </c:ser>
        <c:dLbls>
          <c:dLblPos val="ctr"/>
          <c:showLegendKey val="0"/>
          <c:showVal val="1"/>
          <c:showCatName val="0"/>
          <c:showSerName val="0"/>
          <c:showPercent val="0"/>
          <c:showBubbleSize val="0"/>
        </c:dLbls>
        <c:marker val="1"/>
        <c:smooth val="0"/>
        <c:axId val="150391296"/>
        <c:axId val="242046592"/>
      </c:lineChart>
      <c:catAx>
        <c:axId val="15039129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242046592"/>
        <c:crosses val="autoZero"/>
        <c:auto val="1"/>
        <c:lblAlgn val="ctr"/>
        <c:lblOffset val="100"/>
        <c:noMultiLvlLbl val="0"/>
      </c:catAx>
      <c:valAx>
        <c:axId val="2420465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MX" sz="1200" b="1" i="0" baseline="0">
                    <a:effectLst/>
                  </a:rPr>
                  <a:t>ÁNGULOS</a:t>
                </a:r>
                <a:endParaRPr lang="es-MX">
                  <a:effectLst/>
                </a:endParaRPr>
              </a:p>
            </c:rich>
          </c:tx>
          <c:layout/>
          <c:overlay val="0"/>
          <c:spPr>
            <a:noFill/>
            <a:ln>
              <a:noFill/>
            </a:ln>
            <a:effectLst/>
          </c:spPr>
        </c:title>
        <c:numFmt formatCode="General" sourceLinked="1"/>
        <c:majorTickMark val="none"/>
        <c:minorTickMark val="none"/>
        <c:tickLblPos val="nextTo"/>
        <c:crossAx val="150391296"/>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MX" sz="1800" b="1" i="0" baseline="0">
                <a:effectLst/>
              </a:rPr>
              <a:t>SUBT. ALVAREZ CARLOS</a:t>
            </a:r>
            <a:endParaRPr lang="es-MX">
              <a:effectLst/>
            </a:endParaRPr>
          </a:p>
          <a:p>
            <a:pPr>
              <a:defRPr sz="1800" b="1" i="0" u="none" strike="noStrike" kern="1200" baseline="0">
                <a:solidFill>
                  <a:schemeClr val="dk1">
                    <a:lumMod val="75000"/>
                    <a:lumOff val="25000"/>
                  </a:schemeClr>
                </a:solidFill>
                <a:latin typeface="+mn-lt"/>
                <a:ea typeface="+mn-ea"/>
                <a:cs typeface="+mn-cs"/>
              </a:defRPr>
            </a:pPr>
            <a:r>
              <a:rPr lang="es-MX" sz="1800" b="1" i="0" baseline="0">
                <a:effectLst/>
              </a:rPr>
              <a:t>IMPULSO</a:t>
            </a:r>
            <a:endParaRPr lang="es-MX">
              <a:effectLst/>
            </a:endParaRPr>
          </a:p>
        </c:rich>
      </c:tx>
      <c:layout/>
      <c:overlay val="0"/>
      <c:spPr>
        <a:noFill/>
        <a:ln>
          <a:noFill/>
        </a:ln>
        <a:effectLst/>
      </c:spPr>
    </c:title>
    <c:autoTitleDeleted val="0"/>
    <c:plotArea>
      <c:layout/>
      <c:lineChart>
        <c:grouping val="stacked"/>
        <c:varyColors val="0"/>
        <c:ser>
          <c:idx val="0"/>
          <c:order val="0"/>
          <c:tx>
            <c:strRef>
              <c:f>ALVAREZ!$B$14</c:f>
              <c:strCache>
                <c:ptCount val="1"/>
                <c:pt idx="0">
                  <c:v>TREN SUPERIOR </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ALVAREZ!$C$13:$E$13</c:f>
              <c:strCache>
                <c:ptCount val="3"/>
                <c:pt idx="1">
                  <c:v>TOMA # 1</c:v>
                </c:pt>
                <c:pt idx="2">
                  <c:v>TOMA # 2</c:v>
                </c:pt>
              </c:strCache>
            </c:strRef>
          </c:cat>
          <c:val>
            <c:numRef>
              <c:f>ALVAREZ!$C$14:$E$14</c:f>
              <c:numCache>
                <c:formatCode>General</c:formatCode>
                <c:ptCount val="3"/>
                <c:pt idx="1">
                  <c:v>209</c:v>
                </c:pt>
                <c:pt idx="2">
                  <c:v>218</c:v>
                </c:pt>
              </c:numCache>
            </c:numRef>
          </c:val>
          <c:smooth val="0"/>
          <c:extLst xmlns:c16r2="http://schemas.microsoft.com/office/drawing/2015/06/chart">
            <c:ext xmlns:c16="http://schemas.microsoft.com/office/drawing/2014/chart" uri="{C3380CC4-5D6E-409C-BE32-E72D297353CC}">
              <c16:uniqueId val="{00000000-FB91-49B8-8999-114619514F5E}"/>
            </c:ext>
          </c:extLst>
        </c:ser>
        <c:ser>
          <c:idx val="1"/>
          <c:order val="1"/>
          <c:tx>
            <c:strRef>
              <c:f>ALVAREZ!$B$15</c:f>
              <c:strCache>
                <c:ptCount val="1"/>
                <c:pt idx="0">
                  <c:v>TREN INFERIOR</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ALVAREZ!$C$13:$E$13</c:f>
              <c:strCache>
                <c:ptCount val="3"/>
                <c:pt idx="1">
                  <c:v>TOMA # 1</c:v>
                </c:pt>
                <c:pt idx="2">
                  <c:v>TOMA # 2</c:v>
                </c:pt>
              </c:strCache>
            </c:strRef>
          </c:cat>
          <c:val>
            <c:numRef>
              <c:f>ALVAREZ!$C$15:$E$15</c:f>
              <c:numCache>
                <c:formatCode>General</c:formatCode>
                <c:ptCount val="3"/>
                <c:pt idx="1">
                  <c:v>98</c:v>
                </c:pt>
                <c:pt idx="2">
                  <c:v>170</c:v>
                </c:pt>
              </c:numCache>
            </c:numRef>
          </c:val>
          <c:smooth val="0"/>
          <c:extLst xmlns:c16r2="http://schemas.microsoft.com/office/drawing/2015/06/chart">
            <c:ext xmlns:c16="http://schemas.microsoft.com/office/drawing/2014/chart" uri="{C3380CC4-5D6E-409C-BE32-E72D297353CC}">
              <c16:uniqueId val="{00000001-FB91-49B8-8999-114619514F5E}"/>
            </c:ext>
          </c:extLst>
        </c:ser>
        <c:dLbls>
          <c:dLblPos val="ctr"/>
          <c:showLegendKey val="0"/>
          <c:showVal val="1"/>
          <c:showCatName val="0"/>
          <c:showSerName val="0"/>
          <c:showPercent val="0"/>
          <c:showBubbleSize val="0"/>
        </c:dLbls>
        <c:marker val="1"/>
        <c:smooth val="0"/>
        <c:axId val="127649792"/>
        <c:axId val="320724288"/>
      </c:lineChart>
      <c:catAx>
        <c:axId val="1276497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320724288"/>
        <c:crosses val="autoZero"/>
        <c:auto val="1"/>
        <c:lblAlgn val="ctr"/>
        <c:lblOffset val="100"/>
        <c:noMultiLvlLbl val="0"/>
      </c:catAx>
      <c:valAx>
        <c:axId val="32072428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MX" sz="1200" b="1" i="0" baseline="0">
                    <a:effectLst/>
                  </a:rPr>
                  <a:t>ÁNGULOS</a:t>
                </a:r>
                <a:endParaRPr lang="es-MX">
                  <a:effectLst/>
                </a:endParaRPr>
              </a:p>
            </c:rich>
          </c:tx>
          <c:layout/>
          <c:overlay val="0"/>
          <c:spPr>
            <a:noFill/>
            <a:ln>
              <a:noFill/>
            </a:ln>
            <a:effectLst/>
          </c:spPr>
        </c:title>
        <c:numFmt formatCode="General" sourceLinked="1"/>
        <c:majorTickMark val="none"/>
        <c:minorTickMark val="none"/>
        <c:tickLblPos val="nextTo"/>
        <c:crossAx val="12764979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MX" sz="1800" b="1" i="0" baseline="0">
                <a:effectLst/>
              </a:rPr>
              <a:t>SUBT. ALVAREZ CARLOS</a:t>
            </a:r>
            <a:endParaRPr lang="es-MX">
              <a:effectLst/>
            </a:endParaRPr>
          </a:p>
          <a:p>
            <a:pPr>
              <a:defRPr sz="1800" b="1" i="0" u="none" strike="noStrike" kern="1200" baseline="0">
                <a:solidFill>
                  <a:schemeClr val="dk1">
                    <a:lumMod val="75000"/>
                    <a:lumOff val="25000"/>
                  </a:schemeClr>
                </a:solidFill>
                <a:latin typeface="+mn-lt"/>
                <a:ea typeface="+mn-ea"/>
                <a:cs typeface="+mn-cs"/>
              </a:defRPr>
            </a:pPr>
            <a:r>
              <a:rPr lang="es-MX" sz="1800" b="1" i="0" baseline="0">
                <a:effectLst/>
              </a:rPr>
              <a:t>DESPLAZAMIENTO</a:t>
            </a:r>
          </a:p>
        </c:rich>
      </c:tx>
      <c:layout/>
      <c:overlay val="0"/>
      <c:spPr>
        <a:noFill/>
        <a:ln>
          <a:noFill/>
        </a:ln>
        <a:effectLst/>
      </c:spPr>
    </c:title>
    <c:autoTitleDeleted val="0"/>
    <c:plotArea>
      <c:layout/>
      <c:lineChart>
        <c:grouping val="stacked"/>
        <c:varyColors val="0"/>
        <c:ser>
          <c:idx val="0"/>
          <c:order val="0"/>
          <c:tx>
            <c:strRef>
              <c:f>ALVAREZ!$B$17</c:f>
              <c:strCache>
                <c:ptCount val="1"/>
                <c:pt idx="0">
                  <c:v>TREN SUPERIOR </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ALVAREZ!$C$16:$E$16</c:f>
              <c:strCache>
                <c:ptCount val="3"/>
                <c:pt idx="1">
                  <c:v>TOMA # 1</c:v>
                </c:pt>
                <c:pt idx="2">
                  <c:v>TOMA # 2</c:v>
                </c:pt>
              </c:strCache>
            </c:strRef>
          </c:cat>
          <c:val>
            <c:numRef>
              <c:f>ALVAREZ!$C$17:$E$17</c:f>
              <c:numCache>
                <c:formatCode>General</c:formatCode>
                <c:ptCount val="3"/>
                <c:pt idx="1">
                  <c:v>205</c:v>
                </c:pt>
                <c:pt idx="2">
                  <c:v>187</c:v>
                </c:pt>
              </c:numCache>
            </c:numRef>
          </c:val>
          <c:smooth val="0"/>
          <c:extLst xmlns:c16r2="http://schemas.microsoft.com/office/drawing/2015/06/chart">
            <c:ext xmlns:c16="http://schemas.microsoft.com/office/drawing/2014/chart" uri="{C3380CC4-5D6E-409C-BE32-E72D297353CC}">
              <c16:uniqueId val="{00000000-CBE0-4483-9A96-F1858C074245}"/>
            </c:ext>
          </c:extLst>
        </c:ser>
        <c:ser>
          <c:idx val="1"/>
          <c:order val="1"/>
          <c:tx>
            <c:strRef>
              <c:f>ALVAREZ!$B$18</c:f>
              <c:strCache>
                <c:ptCount val="1"/>
                <c:pt idx="0">
                  <c:v>TREN INFERIOR</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ALVAREZ!$C$16:$E$16</c:f>
              <c:strCache>
                <c:ptCount val="3"/>
                <c:pt idx="1">
                  <c:v>TOMA # 1</c:v>
                </c:pt>
                <c:pt idx="2">
                  <c:v>TOMA # 2</c:v>
                </c:pt>
              </c:strCache>
            </c:strRef>
          </c:cat>
          <c:val>
            <c:numRef>
              <c:f>ALVAREZ!$C$18:$E$18</c:f>
              <c:numCache>
                <c:formatCode>General</c:formatCode>
                <c:ptCount val="3"/>
                <c:pt idx="1">
                  <c:v>176</c:v>
                </c:pt>
                <c:pt idx="2">
                  <c:v>176</c:v>
                </c:pt>
              </c:numCache>
            </c:numRef>
          </c:val>
          <c:smooth val="0"/>
          <c:extLst xmlns:c16r2="http://schemas.microsoft.com/office/drawing/2015/06/chart">
            <c:ext xmlns:c16="http://schemas.microsoft.com/office/drawing/2014/chart" uri="{C3380CC4-5D6E-409C-BE32-E72D297353CC}">
              <c16:uniqueId val="{00000001-CBE0-4483-9A96-F1858C074245}"/>
            </c:ext>
          </c:extLst>
        </c:ser>
        <c:dLbls>
          <c:dLblPos val="ctr"/>
          <c:showLegendKey val="0"/>
          <c:showVal val="1"/>
          <c:showCatName val="0"/>
          <c:showSerName val="0"/>
          <c:showPercent val="0"/>
          <c:showBubbleSize val="0"/>
        </c:dLbls>
        <c:marker val="1"/>
        <c:smooth val="0"/>
        <c:axId val="241830912"/>
        <c:axId val="242044288"/>
      </c:lineChart>
      <c:catAx>
        <c:axId val="24183091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242044288"/>
        <c:crosses val="autoZero"/>
        <c:auto val="1"/>
        <c:lblAlgn val="ctr"/>
        <c:lblOffset val="100"/>
        <c:noMultiLvlLbl val="0"/>
      </c:catAx>
      <c:valAx>
        <c:axId val="24204428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MX" sz="1200" b="1" i="0" baseline="0">
                    <a:effectLst/>
                  </a:rPr>
                  <a:t>ÁNGULOS</a:t>
                </a:r>
                <a:endParaRPr lang="es-MX">
                  <a:effectLst/>
                </a:endParaRPr>
              </a:p>
            </c:rich>
          </c:tx>
          <c:layout/>
          <c:overlay val="0"/>
          <c:spPr>
            <a:noFill/>
            <a:ln>
              <a:noFill/>
            </a:ln>
            <a:effectLst/>
          </c:spPr>
        </c:title>
        <c:numFmt formatCode="General" sourceLinked="1"/>
        <c:majorTickMark val="none"/>
        <c:minorTickMark val="none"/>
        <c:tickLblPos val="nextTo"/>
        <c:crossAx val="24183091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Date Placeholder 29"/>
          <p:cNvSpPr>
            <a:spLocks noGrp="1"/>
          </p:cNvSpPr>
          <p:nvPr>
            <p:ph type="dt" sz="half" idx="10"/>
          </p:nvPr>
        </p:nvSpPr>
        <p:spPr/>
        <p:txBody>
          <a:bodyPr/>
          <a:lstStyle/>
          <a:p>
            <a:fld id="{66481F31-46C1-4B33-9BAB-76D0E8B68728}" type="datetimeFigureOut">
              <a:rPr lang="es-EC" smtClean="0"/>
              <a:t>16/10/2018</a:t>
            </a:fld>
            <a:endParaRPr lang="es-EC"/>
          </a:p>
        </p:txBody>
      </p:sp>
      <p:sp>
        <p:nvSpPr>
          <p:cNvPr id="19" name="Footer Placeholder 18"/>
          <p:cNvSpPr>
            <a:spLocks noGrp="1"/>
          </p:cNvSpPr>
          <p:nvPr>
            <p:ph type="ftr" sz="quarter" idx="11"/>
          </p:nvPr>
        </p:nvSpPr>
        <p:spPr/>
        <p:txBody>
          <a:bodyPr/>
          <a:lstStyle/>
          <a:p>
            <a:endParaRPr lang="es-EC"/>
          </a:p>
        </p:txBody>
      </p:sp>
      <p:sp>
        <p:nvSpPr>
          <p:cNvPr id="27" name="Slide Number Placeholder 26"/>
          <p:cNvSpPr>
            <a:spLocks noGrp="1"/>
          </p:cNvSpPr>
          <p:nvPr>
            <p:ph type="sldNum" sz="quarter" idx="12"/>
          </p:nvPr>
        </p:nvSpPr>
        <p:spPr/>
        <p:txBody>
          <a:bodyPr/>
          <a:lstStyle/>
          <a:p>
            <a:fld id="{0BB32C5F-AC1C-4987-B565-C13A44E6F1AD}"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66481F31-46C1-4B33-9BAB-76D0E8B68728}" type="datetimeFigureOut">
              <a:rPr lang="es-EC" smtClean="0"/>
              <a:t>16/10/2018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BB32C5F-AC1C-4987-B565-C13A44E6F1AD}"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66481F31-46C1-4B33-9BAB-76D0E8B68728}" type="datetimeFigureOut">
              <a:rPr lang="es-EC" smtClean="0"/>
              <a:t>16/10/2018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BB32C5F-AC1C-4987-B565-C13A44E6F1AD}"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66481F31-46C1-4B33-9BAB-76D0E8B68728}" type="datetimeFigureOut">
              <a:rPr lang="es-EC" smtClean="0"/>
              <a:t>16/10/2018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BB32C5F-AC1C-4987-B565-C13A44E6F1AD}"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Date Placeholder 3"/>
          <p:cNvSpPr>
            <a:spLocks noGrp="1"/>
          </p:cNvSpPr>
          <p:nvPr>
            <p:ph type="dt" sz="half" idx="10"/>
          </p:nvPr>
        </p:nvSpPr>
        <p:spPr/>
        <p:txBody>
          <a:bodyPr/>
          <a:lstStyle/>
          <a:p>
            <a:fld id="{66481F31-46C1-4B33-9BAB-76D0E8B68728}" type="datetimeFigureOut">
              <a:rPr lang="es-EC" smtClean="0"/>
              <a:t>16/10/2018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0BB32C5F-AC1C-4987-B565-C13A44E6F1AD}" type="slidenum">
              <a:rPr lang="es-EC" smtClean="0"/>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66481F31-46C1-4B33-9BAB-76D0E8B68728}" type="datetimeFigureOut">
              <a:rPr lang="es-EC" smtClean="0"/>
              <a:t>16/10/2018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BB32C5F-AC1C-4987-B565-C13A44E6F1AD}"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66481F31-46C1-4B33-9BAB-76D0E8B68728}" type="datetimeFigureOut">
              <a:rPr lang="es-EC" smtClean="0"/>
              <a:t>16/10/2018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0BB32C5F-AC1C-4987-B565-C13A44E6F1AD}"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66481F31-46C1-4B33-9BAB-76D0E8B68728}" type="datetimeFigureOut">
              <a:rPr lang="es-EC" smtClean="0"/>
              <a:t>16/10/2018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0BB32C5F-AC1C-4987-B565-C13A44E6F1AD}"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81F31-46C1-4B33-9BAB-76D0E8B68728}" type="datetimeFigureOut">
              <a:rPr lang="es-EC" smtClean="0"/>
              <a:t>16/10/2018</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0BB32C5F-AC1C-4987-B565-C13A44E6F1AD}"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66481F31-46C1-4B33-9BAB-76D0E8B68728}" type="datetimeFigureOut">
              <a:rPr lang="es-EC" smtClean="0"/>
              <a:t>16/10/2018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0BB32C5F-AC1C-4987-B565-C13A44E6F1AD}"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Date Placeholder 4"/>
          <p:cNvSpPr>
            <a:spLocks noGrp="1"/>
          </p:cNvSpPr>
          <p:nvPr>
            <p:ph type="dt" sz="half" idx="10"/>
          </p:nvPr>
        </p:nvSpPr>
        <p:spPr/>
        <p:txBody>
          <a:bodyPr/>
          <a:lstStyle/>
          <a:p>
            <a:fld id="{66481F31-46C1-4B33-9BAB-76D0E8B68728}" type="datetimeFigureOut">
              <a:rPr lang="es-EC" smtClean="0"/>
              <a:t>16/10/2018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a:xfrm>
            <a:off x="8077200" y="6356350"/>
            <a:ext cx="609600" cy="365125"/>
          </a:xfrm>
        </p:spPr>
        <p:txBody>
          <a:bodyPr/>
          <a:lstStyle/>
          <a:p>
            <a:fld id="{0BB32C5F-AC1C-4987-B565-C13A44E6F1AD}" type="slidenum">
              <a:rPr lang="es-EC" smtClean="0"/>
              <a:t>‹Nº›</a:t>
            </a:fld>
            <a:endParaRPr lang="es-EC"/>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6481F31-46C1-4B33-9BAB-76D0E8B68728}" type="datetimeFigureOut">
              <a:rPr lang="es-EC" smtClean="0"/>
              <a:t>16/10/2018</a:t>
            </a:fld>
            <a:endParaRPr lang="es-EC"/>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EC"/>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BB32C5F-AC1C-4987-B565-C13A44E6F1AD}" type="slidenum">
              <a:rPr lang="es-EC" smtClean="0"/>
              <a:t>‹Nº›</a:t>
            </a:fld>
            <a:endParaRPr lang="es-EC"/>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908720"/>
            <a:ext cx="7851648" cy="1828800"/>
          </a:xfrm>
        </p:spPr>
        <p:txBody>
          <a:bodyPr/>
          <a:lstStyle/>
          <a:p>
            <a:r>
              <a:rPr lang="es-ES" dirty="0" smtClean="0"/>
              <a:t>PROYECTO DE TITULACIÓN</a:t>
            </a:r>
            <a:endParaRPr lang="es-EC" dirty="0"/>
          </a:p>
        </p:txBody>
      </p:sp>
      <p:sp>
        <p:nvSpPr>
          <p:cNvPr id="3" name="2 Subtítulo"/>
          <p:cNvSpPr>
            <a:spLocks noGrp="1"/>
          </p:cNvSpPr>
          <p:nvPr>
            <p:ph type="subTitle" idx="1"/>
          </p:nvPr>
        </p:nvSpPr>
        <p:spPr>
          <a:xfrm>
            <a:off x="533400" y="3228536"/>
            <a:ext cx="7854696" cy="2936768"/>
          </a:xfrm>
        </p:spPr>
        <p:txBody>
          <a:bodyPr>
            <a:normAutofit lnSpcReduction="10000"/>
          </a:bodyPr>
          <a:lstStyle/>
          <a:p>
            <a:r>
              <a:rPr lang="es-ES" dirty="0" smtClean="0"/>
              <a:t>TEMA:“BIOMECANICA DEL VIRAJE EN NADADORES VELOCISTA DE LA FUERZA TERRESTRE”.</a:t>
            </a:r>
          </a:p>
          <a:p>
            <a:r>
              <a:rPr lang="es-ES" dirty="0" smtClean="0"/>
              <a:t>AUTORES: </a:t>
            </a:r>
          </a:p>
          <a:p>
            <a:r>
              <a:rPr lang="es-ES" dirty="0" smtClean="0"/>
              <a:t>CAP. DE I. SOTO PRUNA RAFAEL FRANSISCO</a:t>
            </a:r>
          </a:p>
          <a:p>
            <a:r>
              <a:rPr lang="es-ES" dirty="0" smtClean="0"/>
              <a:t>SRTA. DELGADO SALGADO SARITA EMILIA</a:t>
            </a:r>
          </a:p>
          <a:p>
            <a:r>
              <a:rPr lang="es-ES" dirty="0" smtClean="0"/>
              <a:t>FECHA: 12 DE OCTUBRE DEL 2018</a:t>
            </a:r>
            <a:endParaRPr lang="es-EC" dirty="0"/>
          </a:p>
        </p:txBody>
      </p:sp>
    </p:spTree>
    <p:extLst>
      <p:ext uri="{BB962C8B-B14F-4D97-AF65-F5344CB8AC3E}">
        <p14:creationId xmlns:p14="http://schemas.microsoft.com/office/powerpoint/2010/main" val="354005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dirty="0" smtClean="0"/>
              <a:t>POBLACION Y MUESTRA</a:t>
            </a:r>
            <a:endParaRPr lang="es-EC" dirty="0"/>
          </a:p>
        </p:txBody>
      </p:sp>
      <p:sp>
        <p:nvSpPr>
          <p:cNvPr id="6" name="5 Marcador de contenido"/>
          <p:cNvSpPr>
            <a:spLocks noGrp="1"/>
          </p:cNvSpPr>
          <p:nvPr>
            <p:ph idx="1"/>
          </p:nvPr>
        </p:nvSpPr>
        <p:spPr/>
        <p:txBody>
          <a:bodyPr>
            <a:normAutofit fontScale="85000" lnSpcReduction="20000"/>
          </a:bodyPr>
          <a:lstStyle/>
          <a:p>
            <a:r>
              <a:rPr lang="es-ES" dirty="0"/>
              <a:t>La población que se investigó fue el equipo de natación de la Fuerza Terrestre, los mismos que entrenan en el Fuerte Militar “Marco Aurelio Subía” y en la CROE, que se encuentran localizados en Amaguaña sector las </a:t>
            </a:r>
            <a:r>
              <a:rPr lang="es-ES" dirty="0" err="1"/>
              <a:t>Valvinas</a:t>
            </a:r>
            <a:r>
              <a:rPr lang="es-ES" dirty="0"/>
              <a:t> y en la Av. General Enríquez, Fuerte Militar “San Jorge” respectivamente. Las instalaciones en donde entrena el equipo de natación son adecuadas, cuenta con una piscina </a:t>
            </a:r>
            <a:r>
              <a:rPr lang="es-ES" dirty="0" err="1"/>
              <a:t>semi</a:t>
            </a:r>
            <a:r>
              <a:rPr lang="es-ES" dirty="0"/>
              <a:t>-olímpica (25mts).El objetivo del equipo es fomentar el desarrollo integral de sus deportistas, llevándolos a explotar sus habilidades deportivas, así contribuir al logro deportivo militar con proyección al alto rendimiento deportivo.</a:t>
            </a:r>
            <a:endParaRPr lang="es-EC" dirty="0"/>
          </a:p>
          <a:p>
            <a:r>
              <a:rPr lang="es-ES" dirty="0"/>
              <a:t>El equipo está conformado de 10 deportistas de los cuales 6 son deportistas varones, que oscilan en edades desde los 22 hasta los 26 años; 4 deportistas mujeres que se encuentran en la edad de 22 a 25 años.</a:t>
            </a:r>
            <a:endParaRPr lang="es-EC" dirty="0"/>
          </a:p>
          <a:p>
            <a:endParaRPr lang="es-EC" dirty="0"/>
          </a:p>
        </p:txBody>
      </p:sp>
    </p:spTree>
    <p:extLst>
      <p:ext uri="{BB962C8B-B14F-4D97-AF65-F5344CB8AC3E}">
        <p14:creationId xmlns:p14="http://schemas.microsoft.com/office/powerpoint/2010/main" val="2779825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221048908"/>
              </p:ext>
            </p:extLst>
          </p:nvPr>
        </p:nvGraphicFramePr>
        <p:xfrm>
          <a:off x="1475656" y="908719"/>
          <a:ext cx="6048672" cy="4968552"/>
        </p:xfrm>
        <a:graphic>
          <a:graphicData uri="http://schemas.openxmlformats.org/drawingml/2006/table">
            <a:tbl>
              <a:tblPr firstRow="1" firstCol="1" bandRow="1">
                <a:tableStyleId>{5C22544A-7EE6-4342-B048-85BDC9FD1C3A}</a:tableStyleId>
              </a:tblPr>
              <a:tblGrid>
                <a:gridCol w="950742"/>
                <a:gridCol w="1294175"/>
                <a:gridCol w="1732918"/>
                <a:gridCol w="2070837"/>
              </a:tblGrid>
              <a:tr h="414046">
                <a:tc gridSpan="4">
                  <a:txBody>
                    <a:bodyPr/>
                    <a:lstStyle/>
                    <a:p>
                      <a:pPr indent="180340" algn="ctr">
                        <a:lnSpc>
                          <a:spcPct val="200000"/>
                        </a:lnSpc>
                        <a:spcAft>
                          <a:spcPts val="0"/>
                        </a:spcAft>
                      </a:pPr>
                      <a:r>
                        <a:rPr lang="es-ES" sz="1200">
                          <a:effectLst/>
                        </a:rPr>
                        <a:t>EQUIPO DE NATACIÓN DE LA FUERZA TERRESTRE</a:t>
                      </a:r>
                      <a:endParaRPr lang="es-EC" sz="1200">
                        <a:effectLst/>
                        <a:latin typeface="Times New Roman"/>
                        <a:ea typeface="Times New Roman"/>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r>
              <a:tr h="414046">
                <a:tc>
                  <a:txBody>
                    <a:bodyPr/>
                    <a:lstStyle/>
                    <a:p>
                      <a:pPr indent="180340" algn="ctr">
                        <a:lnSpc>
                          <a:spcPct val="200000"/>
                        </a:lnSpc>
                        <a:spcAft>
                          <a:spcPts val="0"/>
                        </a:spcAft>
                      </a:pPr>
                      <a:r>
                        <a:rPr lang="es-ES" sz="1200">
                          <a:effectLst/>
                        </a:rPr>
                        <a:t>ORD.</a:t>
                      </a:r>
                      <a:endParaRPr lang="es-EC" sz="1200">
                        <a:effectLst/>
                        <a:latin typeface="Times New Roman"/>
                        <a:ea typeface="Times New Roman"/>
                        <a:cs typeface="Times New Roman"/>
                      </a:endParaRPr>
                    </a:p>
                  </a:txBody>
                  <a:tcPr marL="68580" marR="68580" marT="0" marB="0"/>
                </a:tc>
                <a:tc>
                  <a:txBody>
                    <a:bodyPr/>
                    <a:lstStyle/>
                    <a:p>
                      <a:pPr indent="180340" algn="ctr">
                        <a:lnSpc>
                          <a:spcPct val="200000"/>
                        </a:lnSpc>
                        <a:spcAft>
                          <a:spcPts val="0"/>
                        </a:spcAft>
                      </a:pPr>
                      <a:r>
                        <a:rPr lang="es-ES" sz="1200">
                          <a:effectLst/>
                        </a:rPr>
                        <a:t>GRADO</a:t>
                      </a:r>
                      <a:endParaRPr lang="es-EC" sz="1200">
                        <a:effectLst/>
                        <a:latin typeface="Times New Roman"/>
                        <a:ea typeface="Times New Roman"/>
                        <a:cs typeface="Times New Roman"/>
                      </a:endParaRPr>
                    </a:p>
                  </a:txBody>
                  <a:tcPr marL="68580" marR="68580" marT="0" marB="0"/>
                </a:tc>
                <a:tc>
                  <a:txBody>
                    <a:bodyPr/>
                    <a:lstStyle/>
                    <a:p>
                      <a:pPr indent="180340" algn="ctr">
                        <a:lnSpc>
                          <a:spcPct val="200000"/>
                        </a:lnSpc>
                        <a:spcAft>
                          <a:spcPts val="0"/>
                        </a:spcAft>
                      </a:pPr>
                      <a:r>
                        <a:rPr lang="es-ES" sz="1200">
                          <a:effectLst/>
                        </a:rPr>
                        <a:t>APELLIDO</a:t>
                      </a:r>
                      <a:endParaRPr lang="es-EC" sz="1200">
                        <a:effectLst/>
                        <a:latin typeface="Times New Roman"/>
                        <a:ea typeface="Times New Roman"/>
                        <a:cs typeface="Times New Roman"/>
                      </a:endParaRPr>
                    </a:p>
                  </a:txBody>
                  <a:tcPr marL="68580" marR="68580" marT="0" marB="0"/>
                </a:tc>
                <a:tc>
                  <a:txBody>
                    <a:bodyPr/>
                    <a:lstStyle/>
                    <a:p>
                      <a:pPr indent="180340" algn="ctr">
                        <a:lnSpc>
                          <a:spcPct val="200000"/>
                        </a:lnSpc>
                        <a:spcAft>
                          <a:spcPts val="0"/>
                        </a:spcAft>
                      </a:pPr>
                      <a:r>
                        <a:rPr lang="es-ES" sz="1200">
                          <a:effectLst/>
                        </a:rPr>
                        <a:t>NOMBRE</a:t>
                      </a:r>
                      <a:endParaRPr lang="es-EC" sz="1200">
                        <a:effectLst/>
                        <a:latin typeface="Times New Roman"/>
                        <a:ea typeface="Times New Roman"/>
                        <a:cs typeface="Times New Roman"/>
                      </a:endParaRPr>
                    </a:p>
                  </a:txBody>
                  <a:tcPr marL="68580" marR="68580" marT="0" marB="0"/>
                </a:tc>
              </a:tr>
              <a:tr h="414046">
                <a:tc>
                  <a:txBody>
                    <a:bodyPr/>
                    <a:lstStyle/>
                    <a:p>
                      <a:pPr indent="180340" algn="ctr">
                        <a:lnSpc>
                          <a:spcPct val="200000"/>
                        </a:lnSpc>
                        <a:spcAft>
                          <a:spcPts val="0"/>
                        </a:spcAft>
                      </a:pPr>
                      <a:r>
                        <a:rPr lang="es-ES" sz="1200">
                          <a:effectLst/>
                        </a:rPr>
                        <a:t>1</a:t>
                      </a:r>
                      <a:endParaRPr lang="es-EC" sz="1200">
                        <a:effectLst/>
                        <a:latin typeface="Times New Roman"/>
                        <a:ea typeface="Times New Roman"/>
                        <a:cs typeface="Times New Roman"/>
                      </a:endParaRPr>
                    </a:p>
                  </a:txBody>
                  <a:tcPr marL="68580" marR="68580" marT="0" marB="0"/>
                </a:tc>
                <a:tc>
                  <a:txBody>
                    <a:bodyPr/>
                    <a:lstStyle/>
                    <a:p>
                      <a:pPr indent="180340" algn="ctr">
                        <a:lnSpc>
                          <a:spcPct val="200000"/>
                        </a:lnSpc>
                        <a:spcAft>
                          <a:spcPts val="0"/>
                        </a:spcAft>
                      </a:pPr>
                      <a:r>
                        <a:rPr lang="es-ES" sz="1200">
                          <a:effectLst/>
                        </a:rPr>
                        <a:t>SUBT.</a:t>
                      </a:r>
                      <a:endParaRPr lang="es-EC" sz="1200">
                        <a:effectLst/>
                        <a:latin typeface="Times New Roman"/>
                        <a:ea typeface="Times New Roman"/>
                        <a:cs typeface="Times New Roman"/>
                      </a:endParaRPr>
                    </a:p>
                  </a:txBody>
                  <a:tcPr marL="68580" marR="68580" marT="0" marB="0"/>
                </a:tc>
                <a:tc>
                  <a:txBody>
                    <a:bodyPr/>
                    <a:lstStyle/>
                    <a:p>
                      <a:pPr indent="180340" algn="ctr">
                        <a:lnSpc>
                          <a:spcPct val="200000"/>
                        </a:lnSpc>
                        <a:spcAft>
                          <a:spcPts val="0"/>
                        </a:spcAft>
                      </a:pPr>
                      <a:r>
                        <a:rPr lang="es-ES" sz="1200">
                          <a:effectLst/>
                        </a:rPr>
                        <a:t> ALVAREZ</a:t>
                      </a:r>
                      <a:endParaRPr lang="es-EC" sz="1200">
                        <a:effectLst/>
                        <a:latin typeface="Times New Roman"/>
                        <a:ea typeface="Times New Roman"/>
                        <a:cs typeface="Times New Roman"/>
                      </a:endParaRPr>
                    </a:p>
                  </a:txBody>
                  <a:tcPr marL="68580" marR="68580" marT="0" marB="0"/>
                </a:tc>
                <a:tc>
                  <a:txBody>
                    <a:bodyPr/>
                    <a:lstStyle/>
                    <a:p>
                      <a:pPr indent="180340" algn="ctr">
                        <a:lnSpc>
                          <a:spcPct val="200000"/>
                        </a:lnSpc>
                        <a:spcAft>
                          <a:spcPts val="0"/>
                        </a:spcAft>
                      </a:pPr>
                      <a:r>
                        <a:rPr lang="es-ES" sz="1200">
                          <a:effectLst/>
                        </a:rPr>
                        <a:t>CARLOS</a:t>
                      </a:r>
                      <a:endParaRPr lang="es-EC" sz="1200">
                        <a:effectLst/>
                        <a:latin typeface="Times New Roman"/>
                        <a:ea typeface="Times New Roman"/>
                        <a:cs typeface="Times New Roman"/>
                      </a:endParaRPr>
                    </a:p>
                  </a:txBody>
                  <a:tcPr marL="68580" marR="68580" marT="0" marB="0"/>
                </a:tc>
              </a:tr>
              <a:tr h="414046">
                <a:tc>
                  <a:txBody>
                    <a:bodyPr/>
                    <a:lstStyle/>
                    <a:p>
                      <a:pPr indent="180340" algn="ctr">
                        <a:lnSpc>
                          <a:spcPct val="200000"/>
                        </a:lnSpc>
                        <a:spcAft>
                          <a:spcPts val="0"/>
                        </a:spcAft>
                      </a:pPr>
                      <a:r>
                        <a:rPr lang="es-ES" sz="1200">
                          <a:effectLst/>
                        </a:rPr>
                        <a:t>2</a:t>
                      </a:r>
                      <a:endParaRPr lang="es-EC" sz="1200">
                        <a:effectLst/>
                        <a:latin typeface="Times New Roman"/>
                        <a:ea typeface="Times New Roman"/>
                        <a:cs typeface="Times New Roman"/>
                      </a:endParaRPr>
                    </a:p>
                  </a:txBody>
                  <a:tcPr marL="68580" marR="68580" marT="0" marB="0"/>
                </a:tc>
                <a:tc>
                  <a:txBody>
                    <a:bodyPr/>
                    <a:lstStyle/>
                    <a:p>
                      <a:pPr indent="180340" algn="ctr">
                        <a:lnSpc>
                          <a:spcPct val="200000"/>
                        </a:lnSpc>
                        <a:spcAft>
                          <a:spcPts val="0"/>
                        </a:spcAft>
                      </a:pPr>
                      <a:r>
                        <a:rPr lang="es-ES" sz="1200">
                          <a:effectLst/>
                        </a:rPr>
                        <a:t>SUBT.</a:t>
                      </a:r>
                      <a:endParaRPr lang="es-EC" sz="1200">
                        <a:effectLst/>
                        <a:latin typeface="Times New Roman"/>
                        <a:ea typeface="Times New Roman"/>
                        <a:cs typeface="Times New Roman"/>
                      </a:endParaRPr>
                    </a:p>
                  </a:txBody>
                  <a:tcPr marL="68580" marR="68580" marT="0" marB="0"/>
                </a:tc>
                <a:tc>
                  <a:txBody>
                    <a:bodyPr/>
                    <a:lstStyle/>
                    <a:p>
                      <a:pPr indent="180340" algn="ctr">
                        <a:lnSpc>
                          <a:spcPct val="200000"/>
                        </a:lnSpc>
                        <a:spcAft>
                          <a:spcPts val="0"/>
                        </a:spcAft>
                      </a:pPr>
                      <a:r>
                        <a:rPr lang="es-ES" sz="1200">
                          <a:effectLst/>
                        </a:rPr>
                        <a:t>ESPINEL</a:t>
                      </a:r>
                      <a:endParaRPr lang="es-EC" sz="1200">
                        <a:effectLst/>
                        <a:latin typeface="Times New Roman"/>
                        <a:ea typeface="Times New Roman"/>
                        <a:cs typeface="Times New Roman"/>
                      </a:endParaRPr>
                    </a:p>
                  </a:txBody>
                  <a:tcPr marL="68580" marR="68580" marT="0" marB="0"/>
                </a:tc>
                <a:tc>
                  <a:txBody>
                    <a:bodyPr/>
                    <a:lstStyle/>
                    <a:p>
                      <a:pPr indent="180340" algn="ctr">
                        <a:lnSpc>
                          <a:spcPct val="200000"/>
                        </a:lnSpc>
                        <a:spcAft>
                          <a:spcPts val="0"/>
                        </a:spcAft>
                      </a:pPr>
                      <a:r>
                        <a:rPr lang="es-ES" sz="1200">
                          <a:effectLst/>
                        </a:rPr>
                        <a:t>STEVEN</a:t>
                      </a:r>
                      <a:endParaRPr lang="es-EC" sz="1200">
                        <a:effectLst/>
                        <a:latin typeface="Times New Roman"/>
                        <a:ea typeface="Times New Roman"/>
                        <a:cs typeface="Times New Roman"/>
                      </a:endParaRPr>
                    </a:p>
                  </a:txBody>
                  <a:tcPr marL="68580" marR="68580" marT="0" marB="0"/>
                </a:tc>
              </a:tr>
              <a:tr h="414046">
                <a:tc>
                  <a:txBody>
                    <a:bodyPr/>
                    <a:lstStyle/>
                    <a:p>
                      <a:pPr indent="180340" algn="ctr">
                        <a:lnSpc>
                          <a:spcPct val="200000"/>
                        </a:lnSpc>
                        <a:spcAft>
                          <a:spcPts val="0"/>
                        </a:spcAft>
                      </a:pPr>
                      <a:r>
                        <a:rPr lang="es-ES" sz="1200">
                          <a:effectLst/>
                        </a:rPr>
                        <a:t>3</a:t>
                      </a:r>
                      <a:endParaRPr lang="es-EC" sz="1200">
                        <a:effectLst/>
                        <a:latin typeface="Times New Roman"/>
                        <a:ea typeface="Times New Roman"/>
                        <a:cs typeface="Times New Roman"/>
                      </a:endParaRPr>
                    </a:p>
                  </a:txBody>
                  <a:tcPr marL="68580" marR="68580" marT="0" marB="0"/>
                </a:tc>
                <a:tc>
                  <a:txBody>
                    <a:bodyPr/>
                    <a:lstStyle/>
                    <a:p>
                      <a:pPr indent="180340" algn="ctr">
                        <a:lnSpc>
                          <a:spcPct val="200000"/>
                        </a:lnSpc>
                        <a:spcAft>
                          <a:spcPts val="0"/>
                        </a:spcAft>
                      </a:pPr>
                      <a:r>
                        <a:rPr lang="es-ES" sz="1200">
                          <a:effectLst/>
                        </a:rPr>
                        <a:t>SUBT.</a:t>
                      </a:r>
                      <a:endParaRPr lang="es-EC" sz="1200">
                        <a:effectLst/>
                        <a:latin typeface="Times New Roman"/>
                        <a:ea typeface="Times New Roman"/>
                        <a:cs typeface="Times New Roman"/>
                      </a:endParaRPr>
                    </a:p>
                  </a:txBody>
                  <a:tcPr marL="68580" marR="68580" marT="0" marB="0"/>
                </a:tc>
                <a:tc>
                  <a:txBody>
                    <a:bodyPr/>
                    <a:lstStyle/>
                    <a:p>
                      <a:pPr indent="180340" algn="ctr">
                        <a:lnSpc>
                          <a:spcPct val="200000"/>
                        </a:lnSpc>
                        <a:spcAft>
                          <a:spcPts val="0"/>
                        </a:spcAft>
                      </a:pPr>
                      <a:r>
                        <a:rPr lang="es-ES" sz="1200">
                          <a:effectLst/>
                        </a:rPr>
                        <a:t>BURNEO</a:t>
                      </a:r>
                      <a:endParaRPr lang="es-EC" sz="1200">
                        <a:effectLst/>
                        <a:latin typeface="Times New Roman"/>
                        <a:ea typeface="Times New Roman"/>
                        <a:cs typeface="Times New Roman"/>
                      </a:endParaRPr>
                    </a:p>
                  </a:txBody>
                  <a:tcPr marL="68580" marR="68580" marT="0" marB="0"/>
                </a:tc>
                <a:tc>
                  <a:txBody>
                    <a:bodyPr/>
                    <a:lstStyle/>
                    <a:p>
                      <a:pPr indent="180340" algn="ctr">
                        <a:lnSpc>
                          <a:spcPct val="200000"/>
                        </a:lnSpc>
                        <a:spcAft>
                          <a:spcPts val="0"/>
                        </a:spcAft>
                      </a:pPr>
                      <a:r>
                        <a:rPr lang="es-ES" sz="1200">
                          <a:effectLst/>
                        </a:rPr>
                        <a:t>FELIPE</a:t>
                      </a:r>
                      <a:endParaRPr lang="es-EC" sz="1200">
                        <a:effectLst/>
                        <a:latin typeface="Times New Roman"/>
                        <a:ea typeface="Times New Roman"/>
                        <a:cs typeface="Times New Roman"/>
                      </a:endParaRPr>
                    </a:p>
                  </a:txBody>
                  <a:tcPr marL="68580" marR="68580" marT="0" marB="0"/>
                </a:tc>
              </a:tr>
              <a:tr h="414046">
                <a:tc>
                  <a:txBody>
                    <a:bodyPr/>
                    <a:lstStyle/>
                    <a:p>
                      <a:pPr indent="180340" algn="ctr">
                        <a:lnSpc>
                          <a:spcPct val="200000"/>
                        </a:lnSpc>
                        <a:spcAft>
                          <a:spcPts val="0"/>
                        </a:spcAft>
                      </a:pPr>
                      <a:r>
                        <a:rPr lang="es-ES" sz="1200">
                          <a:effectLst/>
                        </a:rPr>
                        <a:t>4</a:t>
                      </a:r>
                      <a:endParaRPr lang="es-EC" sz="1200">
                        <a:effectLst/>
                        <a:latin typeface="Times New Roman"/>
                        <a:ea typeface="Times New Roman"/>
                        <a:cs typeface="Times New Roman"/>
                      </a:endParaRPr>
                    </a:p>
                  </a:txBody>
                  <a:tcPr marL="68580" marR="68580" marT="0" marB="0"/>
                </a:tc>
                <a:tc>
                  <a:txBody>
                    <a:bodyPr/>
                    <a:lstStyle/>
                    <a:p>
                      <a:pPr indent="180340" algn="ctr">
                        <a:lnSpc>
                          <a:spcPct val="200000"/>
                        </a:lnSpc>
                        <a:spcAft>
                          <a:spcPts val="0"/>
                        </a:spcAft>
                      </a:pPr>
                      <a:r>
                        <a:rPr lang="es-ES" sz="1200">
                          <a:effectLst/>
                        </a:rPr>
                        <a:t>SUBT.</a:t>
                      </a:r>
                      <a:endParaRPr lang="es-EC" sz="1200">
                        <a:effectLst/>
                        <a:latin typeface="Times New Roman"/>
                        <a:ea typeface="Times New Roman"/>
                        <a:cs typeface="Times New Roman"/>
                      </a:endParaRPr>
                    </a:p>
                  </a:txBody>
                  <a:tcPr marL="68580" marR="68580" marT="0" marB="0"/>
                </a:tc>
                <a:tc>
                  <a:txBody>
                    <a:bodyPr/>
                    <a:lstStyle/>
                    <a:p>
                      <a:pPr indent="180340" algn="ctr">
                        <a:lnSpc>
                          <a:spcPct val="200000"/>
                        </a:lnSpc>
                        <a:spcAft>
                          <a:spcPts val="0"/>
                        </a:spcAft>
                      </a:pPr>
                      <a:r>
                        <a:rPr lang="es-ES" sz="1200">
                          <a:effectLst/>
                        </a:rPr>
                        <a:t>AVENATI</a:t>
                      </a:r>
                      <a:endParaRPr lang="es-EC" sz="1200">
                        <a:effectLst/>
                        <a:latin typeface="Times New Roman"/>
                        <a:ea typeface="Times New Roman"/>
                        <a:cs typeface="Times New Roman"/>
                      </a:endParaRPr>
                    </a:p>
                  </a:txBody>
                  <a:tcPr marL="68580" marR="68580" marT="0" marB="0"/>
                </a:tc>
                <a:tc>
                  <a:txBody>
                    <a:bodyPr/>
                    <a:lstStyle/>
                    <a:p>
                      <a:pPr indent="180340" algn="ctr">
                        <a:lnSpc>
                          <a:spcPct val="200000"/>
                        </a:lnSpc>
                        <a:spcAft>
                          <a:spcPts val="0"/>
                        </a:spcAft>
                      </a:pPr>
                      <a:r>
                        <a:rPr lang="es-ES" sz="1200">
                          <a:effectLst/>
                        </a:rPr>
                        <a:t>SANTIAGO</a:t>
                      </a:r>
                      <a:endParaRPr lang="es-EC" sz="1200">
                        <a:effectLst/>
                        <a:latin typeface="Times New Roman"/>
                        <a:ea typeface="Times New Roman"/>
                        <a:cs typeface="Times New Roman"/>
                      </a:endParaRPr>
                    </a:p>
                  </a:txBody>
                  <a:tcPr marL="68580" marR="68580" marT="0" marB="0"/>
                </a:tc>
              </a:tr>
              <a:tr h="414046">
                <a:tc>
                  <a:txBody>
                    <a:bodyPr/>
                    <a:lstStyle/>
                    <a:p>
                      <a:pPr indent="180340" algn="ctr">
                        <a:lnSpc>
                          <a:spcPct val="200000"/>
                        </a:lnSpc>
                        <a:spcAft>
                          <a:spcPts val="0"/>
                        </a:spcAft>
                      </a:pPr>
                      <a:r>
                        <a:rPr lang="es-ES" sz="1200">
                          <a:effectLst/>
                        </a:rPr>
                        <a:t>5</a:t>
                      </a:r>
                      <a:endParaRPr lang="es-EC" sz="1200">
                        <a:effectLst/>
                        <a:latin typeface="Times New Roman"/>
                        <a:ea typeface="Times New Roman"/>
                        <a:cs typeface="Times New Roman"/>
                      </a:endParaRPr>
                    </a:p>
                  </a:txBody>
                  <a:tcPr marL="68580" marR="68580" marT="0" marB="0"/>
                </a:tc>
                <a:tc>
                  <a:txBody>
                    <a:bodyPr/>
                    <a:lstStyle/>
                    <a:p>
                      <a:pPr indent="180340" algn="ctr">
                        <a:lnSpc>
                          <a:spcPct val="200000"/>
                        </a:lnSpc>
                        <a:spcAft>
                          <a:spcPts val="0"/>
                        </a:spcAft>
                      </a:pPr>
                      <a:r>
                        <a:rPr lang="es-ES" sz="1200">
                          <a:effectLst/>
                        </a:rPr>
                        <a:t>SUBT.</a:t>
                      </a:r>
                      <a:endParaRPr lang="es-EC" sz="1200">
                        <a:effectLst/>
                        <a:latin typeface="Times New Roman"/>
                        <a:ea typeface="Times New Roman"/>
                        <a:cs typeface="Times New Roman"/>
                      </a:endParaRPr>
                    </a:p>
                  </a:txBody>
                  <a:tcPr marL="68580" marR="68580" marT="0" marB="0"/>
                </a:tc>
                <a:tc>
                  <a:txBody>
                    <a:bodyPr/>
                    <a:lstStyle/>
                    <a:p>
                      <a:pPr indent="180340" algn="ctr">
                        <a:lnSpc>
                          <a:spcPct val="200000"/>
                        </a:lnSpc>
                        <a:spcAft>
                          <a:spcPts val="0"/>
                        </a:spcAft>
                      </a:pPr>
                      <a:r>
                        <a:rPr lang="es-ES" sz="1200">
                          <a:effectLst/>
                        </a:rPr>
                        <a:t>GARCIA</a:t>
                      </a:r>
                      <a:endParaRPr lang="es-EC" sz="1200">
                        <a:effectLst/>
                        <a:latin typeface="Times New Roman"/>
                        <a:ea typeface="Times New Roman"/>
                        <a:cs typeface="Times New Roman"/>
                      </a:endParaRPr>
                    </a:p>
                  </a:txBody>
                  <a:tcPr marL="68580" marR="68580" marT="0" marB="0"/>
                </a:tc>
                <a:tc>
                  <a:txBody>
                    <a:bodyPr/>
                    <a:lstStyle/>
                    <a:p>
                      <a:pPr indent="180340" algn="ctr">
                        <a:lnSpc>
                          <a:spcPct val="200000"/>
                        </a:lnSpc>
                        <a:spcAft>
                          <a:spcPts val="0"/>
                        </a:spcAft>
                      </a:pPr>
                      <a:r>
                        <a:rPr lang="es-ES" sz="1200">
                          <a:effectLst/>
                        </a:rPr>
                        <a:t>SEBASTIÁN</a:t>
                      </a:r>
                      <a:endParaRPr lang="es-EC" sz="1200">
                        <a:effectLst/>
                        <a:latin typeface="Times New Roman"/>
                        <a:ea typeface="Times New Roman"/>
                        <a:cs typeface="Times New Roman"/>
                      </a:endParaRPr>
                    </a:p>
                  </a:txBody>
                  <a:tcPr marL="68580" marR="68580" marT="0" marB="0"/>
                </a:tc>
              </a:tr>
              <a:tr h="414046">
                <a:tc>
                  <a:txBody>
                    <a:bodyPr/>
                    <a:lstStyle/>
                    <a:p>
                      <a:pPr indent="180340" algn="ctr">
                        <a:lnSpc>
                          <a:spcPct val="200000"/>
                        </a:lnSpc>
                        <a:spcAft>
                          <a:spcPts val="0"/>
                        </a:spcAft>
                      </a:pPr>
                      <a:r>
                        <a:rPr lang="es-ES" sz="1200">
                          <a:effectLst/>
                        </a:rPr>
                        <a:t>6</a:t>
                      </a:r>
                      <a:endParaRPr lang="es-EC" sz="1200">
                        <a:effectLst/>
                        <a:latin typeface="Times New Roman"/>
                        <a:ea typeface="Times New Roman"/>
                        <a:cs typeface="Times New Roman"/>
                      </a:endParaRPr>
                    </a:p>
                  </a:txBody>
                  <a:tcPr marL="68580" marR="68580" marT="0" marB="0"/>
                </a:tc>
                <a:tc>
                  <a:txBody>
                    <a:bodyPr/>
                    <a:lstStyle/>
                    <a:p>
                      <a:pPr indent="180340" algn="ctr">
                        <a:lnSpc>
                          <a:spcPct val="200000"/>
                        </a:lnSpc>
                        <a:spcAft>
                          <a:spcPts val="0"/>
                        </a:spcAft>
                      </a:pPr>
                      <a:r>
                        <a:rPr lang="es-ES" sz="1200">
                          <a:effectLst/>
                        </a:rPr>
                        <a:t>SUBT.</a:t>
                      </a:r>
                      <a:endParaRPr lang="es-EC" sz="1200">
                        <a:effectLst/>
                        <a:latin typeface="Times New Roman"/>
                        <a:ea typeface="Times New Roman"/>
                        <a:cs typeface="Times New Roman"/>
                      </a:endParaRPr>
                    </a:p>
                  </a:txBody>
                  <a:tcPr marL="68580" marR="68580" marT="0" marB="0"/>
                </a:tc>
                <a:tc>
                  <a:txBody>
                    <a:bodyPr/>
                    <a:lstStyle/>
                    <a:p>
                      <a:pPr indent="180340" algn="ctr">
                        <a:lnSpc>
                          <a:spcPct val="200000"/>
                        </a:lnSpc>
                        <a:spcAft>
                          <a:spcPts val="0"/>
                        </a:spcAft>
                      </a:pPr>
                      <a:r>
                        <a:rPr lang="es-ES" sz="1200">
                          <a:effectLst/>
                        </a:rPr>
                        <a:t>EGAS</a:t>
                      </a:r>
                      <a:endParaRPr lang="es-EC" sz="1200">
                        <a:effectLst/>
                        <a:latin typeface="Times New Roman"/>
                        <a:ea typeface="Times New Roman"/>
                        <a:cs typeface="Times New Roman"/>
                      </a:endParaRPr>
                    </a:p>
                  </a:txBody>
                  <a:tcPr marL="68580" marR="68580" marT="0" marB="0"/>
                </a:tc>
                <a:tc>
                  <a:txBody>
                    <a:bodyPr/>
                    <a:lstStyle/>
                    <a:p>
                      <a:pPr indent="180340" algn="ctr">
                        <a:lnSpc>
                          <a:spcPct val="200000"/>
                        </a:lnSpc>
                        <a:spcAft>
                          <a:spcPts val="0"/>
                        </a:spcAft>
                      </a:pPr>
                      <a:r>
                        <a:rPr lang="es-ES" sz="1200">
                          <a:effectLst/>
                        </a:rPr>
                        <a:t>PATRICIO</a:t>
                      </a:r>
                      <a:endParaRPr lang="es-EC" sz="1200">
                        <a:effectLst/>
                        <a:latin typeface="Times New Roman"/>
                        <a:ea typeface="Times New Roman"/>
                        <a:cs typeface="Times New Roman"/>
                      </a:endParaRPr>
                    </a:p>
                  </a:txBody>
                  <a:tcPr marL="68580" marR="68580" marT="0" marB="0"/>
                </a:tc>
              </a:tr>
              <a:tr h="414046">
                <a:tc>
                  <a:txBody>
                    <a:bodyPr/>
                    <a:lstStyle/>
                    <a:p>
                      <a:pPr indent="180340" algn="ctr">
                        <a:lnSpc>
                          <a:spcPct val="200000"/>
                        </a:lnSpc>
                        <a:spcAft>
                          <a:spcPts val="0"/>
                        </a:spcAft>
                      </a:pPr>
                      <a:r>
                        <a:rPr lang="es-ES" sz="1200">
                          <a:effectLst/>
                        </a:rPr>
                        <a:t>7</a:t>
                      </a:r>
                      <a:endParaRPr lang="es-EC" sz="1200">
                        <a:effectLst/>
                        <a:latin typeface="Times New Roman"/>
                        <a:ea typeface="Times New Roman"/>
                        <a:cs typeface="Times New Roman"/>
                      </a:endParaRPr>
                    </a:p>
                  </a:txBody>
                  <a:tcPr marL="68580" marR="68580" marT="0" marB="0"/>
                </a:tc>
                <a:tc>
                  <a:txBody>
                    <a:bodyPr/>
                    <a:lstStyle/>
                    <a:p>
                      <a:pPr indent="180340" algn="ctr">
                        <a:lnSpc>
                          <a:spcPct val="200000"/>
                        </a:lnSpc>
                        <a:spcAft>
                          <a:spcPts val="0"/>
                        </a:spcAft>
                      </a:pPr>
                      <a:r>
                        <a:rPr lang="es-ES" sz="1200">
                          <a:effectLst/>
                        </a:rPr>
                        <a:t>SUBT.</a:t>
                      </a:r>
                      <a:endParaRPr lang="es-EC" sz="1200">
                        <a:effectLst/>
                        <a:latin typeface="Times New Roman"/>
                        <a:ea typeface="Times New Roman"/>
                        <a:cs typeface="Times New Roman"/>
                      </a:endParaRPr>
                    </a:p>
                  </a:txBody>
                  <a:tcPr marL="68580" marR="68580" marT="0" marB="0"/>
                </a:tc>
                <a:tc>
                  <a:txBody>
                    <a:bodyPr/>
                    <a:lstStyle/>
                    <a:p>
                      <a:pPr indent="180340" algn="ctr">
                        <a:lnSpc>
                          <a:spcPct val="200000"/>
                        </a:lnSpc>
                        <a:spcAft>
                          <a:spcPts val="0"/>
                        </a:spcAft>
                      </a:pPr>
                      <a:r>
                        <a:rPr lang="es-ES" sz="1200">
                          <a:effectLst/>
                        </a:rPr>
                        <a:t>SARZOSA</a:t>
                      </a:r>
                      <a:endParaRPr lang="es-EC" sz="1200">
                        <a:effectLst/>
                        <a:latin typeface="Times New Roman"/>
                        <a:ea typeface="Times New Roman"/>
                        <a:cs typeface="Times New Roman"/>
                      </a:endParaRPr>
                    </a:p>
                  </a:txBody>
                  <a:tcPr marL="68580" marR="68580" marT="0" marB="0"/>
                </a:tc>
                <a:tc>
                  <a:txBody>
                    <a:bodyPr/>
                    <a:lstStyle/>
                    <a:p>
                      <a:pPr indent="180340" algn="ctr">
                        <a:lnSpc>
                          <a:spcPct val="200000"/>
                        </a:lnSpc>
                        <a:spcAft>
                          <a:spcPts val="0"/>
                        </a:spcAft>
                      </a:pPr>
                      <a:r>
                        <a:rPr lang="es-ES" sz="1200">
                          <a:effectLst/>
                        </a:rPr>
                        <a:t>SHALOM</a:t>
                      </a:r>
                      <a:endParaRPr lang="es-EC" sz="1200">
                        <a:effectLst/>
                        <a:latin typeface="Times New Roman"/>
                        <a:ea typeface="Times New Roman"/>
                        <a:cs typeface="Times New Roman"/>
                      </a:endParaRPr>
                    </a:p>
                  </a:txBody>
                  <a:tcPr marL="68580" marR="68580" marT="0" marB="0"/>
                </a:tc>
              </a:tr>
              <a:tr h="414046">
                <a:tc>
                  <a:txBody>
                    <a:bodyPr/>
                    <a:lstStyle/>
                    <a:p>
                      <a:pPr indent="180340" algn="ctr">
                        <a:lnSpc>
                          <a:spcPct val="200000"/>
                        </a:lnSpc>
                        <a:spcAft>
                          <a:spcPts val="0"/>
                        </a:spcAft>
                      </a:pPr>
                      <a:r>
                        <a:rPr lang="es-ES" sz="1200">
                          <a:effectLst/>
                        </a:rPr>
                        <a:t>8</a:t>
                      </a:r>
                      <a:endParaRPr lang="es-EC" sz="1200">
                        <a:effectLst/>
                        <a:latin typeface="Times New Roman"/>
                        <a:ea typeface="Times New Roman"/>
                        <a:cs typeface="Times New Roman"/>
                      </a:endParaRPr>
                    </a:p>
                  </a:txBody>
                  <a:tcPr marL="68580" marR="68580" marT="0" marB="0"/>
                </a:tc>
                <a:tc>
                  <a:txBody>
                    <a:bodyPr/>
                    <a:lstStyle/>
                    <a:p>
                      <a:pPr indent="180340" algn="ctr">
                        <a:lnSpc>
                          <a:spcPct val="200000"/>
                        </a:lnSpc>
                        <a:spcAft>
                          <a:spcPts val="0"/>
                        </a:spcAft>
                      </a:pPr>
                      <a:r>
                        <a:rPr lang="es-ES" sz="1200">
                          <a:effectLst/>
                        </a:rPr>
                        <a:t>SUBT.</a:t>
                      </a:r>
                      <a:endParaRPr lang="es-EC" sz="1200">
                        <a:effectLst/>
                        <a:latin typeface="Times New Roman"/>
                        <a:ea typeface="Times New Roman"/>
                        <a:cs typeface="Times New Roman"/>
                      </a:endParaRPr>
                    </a:p>
                  </a:txBody>
                  <a:tcPr marL="68580" marR="68580" marT="0" marB="0"/>
                </a:tc>
                <a:tc>
                  <a:txBody>
                    <a:bodyPr/>
                    <a:lstStyle/>
                    <a:p>
                      <a:pPr indent="180340" algn="ctr">
                        <a:lnSpc>
                          <a:spcPct val="200000"/>
                        </a:lnSpc>
                        <a:spcAft>
                          <a:spcPts val="0"/>
                        </a:spcAft>
                      </a:pPr>
                      <a:r>
                        <a:rPr lang="es-ES" sz="1200">
                          <a:effectLst/>
                        </a:rPr>
                        <a:t>FREIRE</a:t>
                      </a:r>
                      <a:endParaRPr lang="es-EC" sz="1200">
                        <a:effectLst/>
                        <a:latin typeface="Times New Roman"/>
                        <a:ea typeface="Times New Roman"/>
                        <a:cs typeface="Times New Roman"/>
                      </a:endParaRPr>
                    </a:p>
                  </a:txBody>
                  <a:tcPr marL="68580" marR="68580" marT="0" marB="0"/>
                </a:tc>
                <a:tc>
                  <a:txBody>
                    <a:bodyPr/>
                    <a:lstStyle/>
                    <a:p>
                      <a:pPr indent="180340" algn="ctr">
                        <a:lnSpc>
                          <a:spcPct val="200000"/>
                        </a:lnSpc>
                        <a:spcAft>
                          <a:spcPts val="0"/>
                        </a:spcAft>
                      </a:pPr>
                      <a:r>
                        <a:rPr lang="es-ES" sz="1200">
                          <a:effectLst/>
                        </a:rPr>
                        <a:t>ANDREINA</a:t>
                      </a:r>
                      <a:endParaRPr lang="es-EC" sz="1200">
                        <a:effectLst/>
                        <a:latin typeface="Times New Roman"/>
                        <a:ea typeface="Times New Roman"/>
                        <a:cs typeface="Times New Roman"/>
                      </a:endParaRPr>
                    </a:p>
                  </a:txBody>
                  <a:tcPr marL="68580" marR="68580" marT="0" marB="0"/>
                </a:tc>
              </a:tr>
              <a:tr h="414046">
                <a:tc>
                  <a:txBody>
                    <a:bodyPr/>
                    <a:lstStyle/>
                    <a:p>
                      <a:pPr indent="180340" algn="ctr">
                        <a:lnSpc>
                          <a:spcPct val="200000"/>
                        </a:lnSpc>
                        <a:spcAft>
                          <a:spcPts val="0"/>
                        </a:spcAft>
                      </a:pPr>
                      <a:r>
                        <a:rPr lang="es-ES" sz="1200">
                          <a:effectLst/>
                        </a:rPr>
                        <a:t>9</a:t>
                      </a:r>
                      <a:endParaRPr lang="es-EC" sz="1200">
                        <a:effectLst/>
                        <a:latin typeface="Times New Roman"/>
                        <a:ea typeface="Times New Roman"/>
                        <a:cs typeface="Times New Roman"/>
                      </a:endParaRPr>
                    </a:p>
                  </a:txBody>
                  <a:tcPr marL="68580" marR="68580" marT="0" marB="0"/>
                </a:tc>
                <a:tc>
                  <a:txBody>
                    <a:bodyPr/>
                    <a:lstStyle/>
                    <a:p>
                      <a:pPr indent="180340" algn="ctr">
                        <a:lnSpc>
                          <a:spcPct val="200000"/>
                        </a:lnSpc>
                        <a:spcAft>
                          <a:spcPts val="0"/>
                        </a:spcAft>
                      </a:pPr>
                      <a:r>
                        <a:rPr lang="es-ES" sz="1200">
                          <a:effectLst/>
                        </a:rPr>
                        <a:t>SUBT.</a:t>
                      </a:r>
                      <a:endParaRPr lang="es-EC" sz="1200">
                        <a:effectLst/>
                        <a:latin typeface="Times New Roman"/>
                        <a:ea typeface="Times New Roman"/>
                        <a:cs typeface="Times New Roman"/>
                      </a:endParaRPr>
                    </a:p>
                  </a:txBody>
                  <a:tcPr marL="68580" marR="68580" marT="0" marB="0"/>
                </a:tc>
                <a:tc>
                  <a:txBody>
                    <a:bodyPr/>
                    <a:lstStyle/>
                    <a:p>
                      <a:pPr indent="180340" algn="ctr">
                        <a:lnSpc>
                          <a:spcPct val="200000"/>
                        </a:lnSpc>
                        <a:spcAft>
                          <a:spcPts val="0"/>
                        </a:spcAft>
                      </a:pPr>
                      <a:r>
                        <a:rPr lang="es-ES" sz="1200">
                          <a:effectLst/>
                        </a:rPr>
                        <a:t>VASQUEZ</a:t>
                      </a:r>
                      <a:endParaRPr lang="es-EC" sz="1200">
                        <a:effectLst/>
                        <a:latin typeface="Times New Roman"/>
                        <a:ea typeface="Times New Roman"/>
                        <a:cs typeface="Times New Roman"/>
                      </a:endParaRPr>
                    </a:p>
                  </a:txBody>
                  <a:tcPr marL="68580" marR="68580" marT="0" marB="0"/>
                </a:tc>
                <a:tc>
                  <a:txBody>
                    <a:bodyPr/>
                    <a:lstStyle/>
                    <a:p>
                      <a:pPr indent="180340" algn="ctr">
                        <a:lnSpc>
                          <a:spcPct val="200000"/>
                        </a:lnSpc>
                        <a:spcAft>
                          <a:spcPts val="0"/>
                        </a:spcAft>
                      </a:pPr>
                      <a:r>
                        <a:rPr lang="es-ES" sz="1200">
                          <a:effectLst/>
                        </a:rPr>
                        <a:t>RAQUEL</a:t>
                      </a:r>
                      <a:endParaRPr lang="es-EC" sz="1200">
                        <a:effectLst/>
                        <a:latin typeface="Times New Roman"/>
                        <a:ea typeface="Times New Roman"/>
                        <a:cs typeface="Times New Roman"/>
                      </a:endParaRPr>
                    </a:p>
                  </a:txBody>
                  <a:tcPr marL="68580" marR="68580" marT="0" marB="0"/>
                </a:tc>
              </a:tr>
              <a:tr h="414046">
                <a:tc>
                  <a:txBody>
                    <a:bodyPr/>
                    <a:lstStyle/>
                    <a:p>
                      <a:pPr indent="180340" algn="ctr">
                        <a:lnSpc>
                          <a:spcPct val="200000"/>
                        </a:lnSpc>
                        <a:spcAft>
                          <a:spcPts val="0"/>
                        </a:spcAft>
                      </a:pPr>
                      <a:r>
                        <a:rPr lang="es-ES" sz="1200">
                          <a:effectLst/>
                        </a:rPr>
                        <a:t>10</a:t>
                      </a:r>
                      <a:endParaRPr lang="es-EC" sz="1200">
                        <a:effectLst/>
                        <a:latin typeface="Times New Roman"/>
                        <a:ea typeface="Times New Roman"/>
                        <a:cs typeface="Times New Roman"/>
                      </a:endParaRPr>
                    </a:p>
                  </a:txBody>
                  <a:tcPr marL="68580" marR="68580" marT="0" marB="0"/>
                </a:tc>
                <a:tc>
                  <a:txBody>
                    <a:bodyPr/>
                    <a:lstStyle/>
                    <a:p>
                      <a:pPr indent="180340" algn="ctr">
                        <a:lnSpc>
                          <a:spcPct val="200000"/>
                        </a:lnSpc>
                        <a:spcAft>
                          <a:spcPts val="0"/>
                        </a:spcAft>
                      </a:pPr>
                      <a:r>
                        <a:rPr lang="es-ES" sz="1200">
                          <a:effectLst/>
                        </a:rPr>
                        <a:t>SUBT.</a:t>
                      </a:r>
                      <a:endParaRPr lang="es-EC" sz="1200">
                        <a:effectLst/>
                        <a:latin typeface="Times New Roman"/>
                        <a:ea typeface="Times New Roman"/>
                        <a:cs typeface="Times New Roman"/>
                      </a:endParaRPr>
                    </a:p>
                  </a:txBody>
                  <a:tcPr marL="68580" marR="68580" marT="0" marB="0"/>
                </a:tc>
                <a:tc>
                  <a:txBody>
                    <a:bodyPr/>
                    <a:lstStyle/>
                    <a:p>
                      <a:pPr indent="180340" algn="ctr">
                        <a:lnSpc>
                          <a:spcPct val="200000"/>
                        </a:lnSpc>
                        <a:spcAft>
                          <a:spcPts val="0"/>
                        </a:spcAft>
                      </a:pPr>
                      <a:r>
                        <a:rPr lang="es-ES" sz="1200">
                          <a:effectLst/>
                        </a:rPr>
                        <a:t>MANOBANDA</a:t>
                      </a:r>
                      <a:endParaRPr lang="es-EC" sz="1200">
                        <a:effectLst/>
                        <a:latin typeface="Times New Roman"/>
                        <a:ea typeface="Times New Roman"/>
                        <a:cs typeface="Times New Roman"/>
                      </a:endParaRPr>
                    </a:p>
                  </a:txBody>
                  <a:tcPr marL="68580" marR="68580" marT="0" marB="0"/>
                </a:tc>
                <a:tc>
                  <a:txBody>
                    <a:bodyPr/>
                    <a:lstStyle/>
                    <a:p>
                      <a:pPr indent="180340" algn="ctr">
                        <a:lnSpc>
                          <a:spcPct val="200000"/>
                        </a:lnSpc>
                        <a:spcAft>
                          <a:spcPts val="0"/>
                        </a:spcAft>
                      </a:pPr>
                      <a:r>
                        <a:rPr lang="es-ES" sz="1200" dirty="0">
                          <a:effectLst/>
                        </a:rPr>
                        <a:t>MAIYORIE</a:t>
                      </a:r>
                      <a:endParaRPr lang="es-EC" sz="1200" dirty="0">
                        <a:effectLst/>
                        <a:latin typeface="Times New Roman"/>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2337819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88640"/>
            <a:ext cx="7704856" cy="720080"/>
          </a:xfrm>
        </p:spPr>
        <p:txBody>
          <a:bodyPr>
            <a:normAutofit fontScale="90000"/>
          </a:bodyPr>
          <a:lstStyle/>
          <a:p>
            <a:r>
              <a:rPr lang="es-ES" dirty="0" smtClean="0"/>
              <a:t>TÉCNICAS E INSTRUMENTOS </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667112036"/>
              </p:ext>
            </p:extLst>
          </p:nvPr>
        </p:nvGraphicFramePr>
        <p:xfrm>
          <a:off x="1547664" y="1052737"/>
          <a:ext cx="5630564" cy="5425344"/>
        </p:xfrm>
        <a:graphic>
          <a:graphicData uri="http://schemas.openxmlformats.org/drawingml/2006/table">
            <a:tbl>
              <a:tblPr firstRow="1" firstCol="1" bandRow="1">
                <a:tableStyleId>{5C22544A-7EE6-4342-B048-85BDC9FD1C3A}</a:tableStyleId>
              </a:tblPr>
              <a:tblGrid>
                <a:gridCol w="488710"/>
                <a:gridCol w="678186"/>
                <a:gridCol w="1106819"/>
                <a:gridCol w="1637698"/>
                <a:gridCol w="1719151"/>
              </a:tblGrid>
              <a:tr h="268696">
                <a:tc gridSpan="5">
                  <a:txBody>
                    <a:bodyPr/>
                    <a:lstStyle/>
                    <a:p>
                      <a:pPr indent="180340" algn="ctr">
                        <a:lnSpc>
                          <a:spcPct val="200000"/>
                        </a:lnSpc>
                        <a:spcAft>
                          <a:spcPts val="0"/>
                        </a:spcAft>
                      </a:pPr>
                      <a:r>
                        <a:rPr lang="es-ES" sz="800" dirty="0">
                          <a:effectLst/>
                        </a:rPr>
                        <a:t>EXPERTOS EN EL TEMA DE INVESTIGACIÓN</a:t>
                      </a:r>
                      <a:endParaRPr lang="es-EC" sz="1000" dirty="0">
                        <a:effectLst/>
                        <a:latin typeface="Times New Roman"/>
                        <a:ea typeface="Times New Roman"/>
                        <a:cs typeface="Times New Roman"/>
                      </a:endParaRPr>
                    </a:p>
                  </a:txBody>
                  <a:tcPr marL="57756" marR="57756"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537392">
                <a:tc>
                  <a:txBody>
                    <a:bodyPr/>
                    <a:lstStyle/>
                    <a:p>
                      <a:pPr indent="180340" algn="just">
                        <a:lnSpc>
                          <a:spcPct val="200000"/>
                        </a:lnSpc>
                        <a:spcAft>
                          <a:spcPts val="0"/>
                        </a:spcAft>
                      </a:pPr>
                      <a:r>
                        <a:rPr lang="es-ES" sz="800">
                          <a:effectLst/>
                        </a:rPr>
                        <a:t>ORD.</a:t>
                      </a:r>
                      <a:endParaRPr lang="es-EC" sz="1000">
                        <a:effectLst/>
                        <a:latin typeface="Times New Roman"/>
                        <a:ea typeface="Times New Roman"/>
                        <a:cs typeface="Times New Roman"/>
                      </a:endParaRPr>
                    </a:p>
                  </a:txBody>
                  <a:tcPr marL="57756" marR="57756" marT="0" marB="0"/>
                </a:tc>
                <a:tc>
                  <a:txBody>
                    <a:bodyPr/>
                    <a:lstStyle/>
                    <a:p>
                      <a:pPr indent="180340" algn="just">
                        <a:lnSpc>
                          <a:spcPct val="200000"/>
                        </a:lnSpc>
                        <a:spcAft>
                          <a:spcPts val="0"/>
                        </a:spcAft>
                      </a:pPr>
                      <a:r>
                        <a:rPr lang="es-ES" sz="800">
                          <a:effectLst/>
                        </a:rPr>
                        <a:t>TÍTULO</a:t>
                      </a:r>
                      <a:endParaRPr lang="es-EC" sz="1000">
                        <a:effectLst/>
                        <a:latin typeface="Times New Roman"/>
                        <a:ea typeface="Times New Roman"/>
                        <a:cs typeface="Times New Roman"/>
                      </a:endParaRPr>
                    </a:p>
                  </a:txBody>
                  <a:tcPr marL="57756" marR="57756" marT="0" marB="0"/>
                </a:tc>
                <a:tc>
                  <a:txBody>
                    <a:bodyPr/>
                    <a:lstStyle/>
                    <a:p>
                      <a:pPr indent="180340" algn="just">
                        <a:lnSpc>
                          <a:spcPct val="200000"/>
                        </a:lnSpc>
                        <a:spcAft>
                          <a:spcPts val="0"/>
                        </a:spcAft>
                      </a:pPr>
                      <a:r>
                        <a:rPr lang="es-ES" sz="800">
                          <a:effectLst/>
                        </a:rPr>
                        <a:t>APELLIDO Y NOMBRE</a:t>
                      </a:r>
                      <a:endParaRPr lang="es-EC" sz="1000">
                        <a:effectLst/>
                        <a:latin typeface="Times New Roman"/>
                        <a:ea typeface="Times New Roman"/>
                        <a:cs typeface="Times New Roman"/>
                      </a:endParaRPr>
                    </a:p>
                  </a:txBody>
                  <a:tcPr marL="57756" marR="57756" marT="0" marB="0"/>
                </a:tc>
                <a:tc>
                  <a:txBody>
                    <a:bodyPr/>
                    <a:lstStyle/>
                    <a:p>
                      <a:pPr indent="180340" algn="ctr">
                        <a:lnSpc>
                          <a:spcPct val="200000"/>
                        </a:lnSpc>
                        <a:spcAft>
                          <a:spcPts val="0"/>
                        </a:spcAft>
                      </a:pPr>
                      <a:r>
                        <a:rPr lang="es-ES" sz="800">
                          <a:effectLst/>
                        </a:rPr>
                        <a:t>FUNCIÓN</a:t>
                      </a:r>
                      <a:endParaRPr lang="es-EC" sz="1000">
                        <a:effectLst/>
                        <a:latin typeface="Times New Roman"/>
                        <a:ea typeface="Times New Roman"/>
                        <a:cs typeface="Times New Roman"/>
                      </a:endParaRPr>
                    </a:p>
                  </a:txBody>
                  <a:tcPr marL="57756" marR="57756" marT="0" marB="0"/>
                </a:tc>
                <a:tc>
                  <a:txBody>
                    <a:bodyPr/>
                    <a:lstStyle/>
                    <a:p>
                      <a:pPr indent="180340" algn="ctr">
                        <a:lnSpc>
                          <a:spcPct val="200000"/>
                        </a:lnSpc>
                        <a:spcAft>
                          <a:spcPts val="0"/>
                        </a:spcAft>
                      </a:pPr>
                      <a:r>
                        <a:rPr lang="es-ES" sz="800">
                          <a:effectLst/>
                        </a:rPr>
                        <a:t>EXPERIENCIA DE TRABAJO</a:t>
                      </a:r>
                      <a:endParaRPr lang="es-EC" sz="1000">
                        <a:effectLst/>
                        <a:latin typeface="Times New Roman"/>
                        <a:ea typeface="Times New Roman"/>
                        <a:cs typeface="Times New Roman"/>
                      </a:endParaRPr>
                    </a:p>
                  </a:txBody>
                  <a:tcPr marL="57756" marR="57756" marT="0" marB="0"/>
                </a:tc>
              </a:tr>
              <a:tr h="810410">
                <a:tc>
                  <a:txBody>
                    <a:bodyPr/>
                    <a:lstStyle/>
                    <a:p>
                      <a:pPr indent="180340" algn="ctr">
                        <a:lnSpc>
                          <a:spcPct val="200000"/>
                        </a:lnSpc>
                        <a:spcAft>
                          <a:spcPts val="0"/>
                        </a:spcAft>
                      </a:pPr>
                      <a:r>
                        <a:rPr lang="es-ES" sz="800">
                          <a:effectLst/>
                        </a:rPr>
                        <a:t>1</a:t>
                      </a:r>
                      <a:endParaRPr lang="es-EC" sz="1000">
                        <a:effectLst/>
                        <a:latin typeface="Times New Roman"/>
                        <a:ea typeface="Times New Roman"/>
                        <a:cs typeface="Times New Roman"/>
                      </a:endParaRPr>
                    </a:p>
                  </a:txBody>
                  <a:tcPr marL="57756" marR="57756" marT="0" marB="0"/>
                </a:tc>
                <a:tc>
                  <a:txBody>
                    <a:bodyPr/>
                    <a:lstStyle/>
                    <a:p>
                      <a:pPr indent="180340" algn="ctr">
                        <a:lnSpc>
                          <a:spcPct val="200000"/>
                        </a:lnSpc>
                        <a:spcAft>
                          <a:spcPts val="0"/>
                        </a:spcAft>
                      </a:pPr>
                      <a:r>
                        <a:rPr lang="es-ES" sz="800">
                          <a:effectLst/>
                        </a:rPr>
                        <a:t>PHD.</a:t>
                      </a:r>
                      <a:endParaRPr lang="es-EC" sz="1000">
                        <a:effectLst/>
                        <a:latin typeface="Times New Roman"/>
                        <a:ea typeface="Times New Roman"/>
                        <a:cs typeface="Times New Roman"/>
                      </a:endParaRPr>
                    </a:p>
                  </a:txBody>
                  <a:tcPr marL="57756" marR="57756" marT="0" marB="0"/>
                </a:tc>
                <a:tc>
                  <a:txBody>
                    <a:bodyPr/>
                    <a:lstStyle/>
                    <a:p>
                      <a:pPr indent="180340" algn="ctr">
                        <a:lnSpc>
                          <a:spcPct val="200000"/>
                        </a:lnSpc>
                        <a:spcAft>
                          <a:spcPts val="0"/>
                        </a:spcAft>
                      </a:pPr>
                      <a:r>
                        <a:rPr lang="es-ES" sz="800">
                          <a:effectLst/>
                        </a:rPr>
                        <a:t>EDGARDO ROMERO</a:t>
                      </a:r>
                      <a:endParaRPr lang="es-EC" sz="1000">
                        <a:effectLst/>
                        <a:latin typeface="Times New Roman"/>
                        <a:ea typeface="Times New Roman"/>
                        <a:cs typeface="Times New Roman"/>
                      </a:endParaRPr>
                    </a:p>
                  </a:txBody>
                  <a:tcPr marL="57756" marR="57756" marT="0" marB="0"/>
                </a:tc>
                <a:tc>
                  <a:txBody>
                    <a:bodyPr/>
                    <a:lstStyle/>
                    <a:p>
                      <a:pPr indent="180340" algn="ctr">
                        <a:lnSpc>
                          <a:spcPct val="200000"/>
                        </a:lnSpc>
                        <a:spcAft>
                          <a:spcPts val="0"/>
                        </a:spcAft>
                      </a:pPr>
                      <a:r>
                        <a:rPr lang="es-ES" sz="800">
                          <a:effectLst/>
                        </a:rPr>
                        <a:t>INVESTIGADOR DE LA CAFDER (UFA-ESPE)</a:t>
                      </a:r>
                      <a:endParaRPr lang="es-EC" sz="1000">
                        <a:effectLst/>
                        <a:latin typeface="Times New Roman"/>
                        <a:ea typeface="Times New Roman"/>
                        <a:cs typeface="Times New Roman"/>
                      </a:endParaRPr>
                    </a:p>
                  </a:txBody>
                  <a:tcPr marL="57756" marR="57756" marT="0" marB="0"/>
                </a:tc>
                <a:tc>
                  <a:txBody>
                    <a:bodyPr/>
                    <a:lstStyle/>
                    <a:p>
                      <a:pPr indent="180340" algn="ctr">
                        <a:lnSpc>
                          <a:spcPct val="200000"/>
                        </a:lnSpc>
                        <a:spcAft>
                          <a:spcPts val="0"/>
                        </a:spcAft>
                      </a:pPr>
                      <a:r>
                        <a:rPr lang="es-ES" sz="800">
                          <a:effectLst/>
                        </a:rPr>
                        <a:t>PROYECTOS DE INVESTIGACIÓN, ARTÍCULOS DE REVISTAS CIENTÍFICAS</a:t>
                      </a:r>
                      <a:endParaRPr lang="es-EC" sz="1000">
                        <a:effectLst/>
                        <a:latin typeface="Times New Roman"/>
                        <a:ea typeface="Times New Roman"/>
                        <a:cs typeface="Times New Roman"/>
                      </a:endParaRPr>
                    </a:p>
                  </a:txBody>
                  <a:tcPr marL="57756" marR="57756" marT="0" marB="0"/>
                </a:tc>
              </a:tr>
              <a:tr h="810410">
                <a:tc>
                  <a:txBody>
                    <a:bodyPr/>
                    <a:lstStyle/>
                    <a:p>
                      <a:pPr indent="180340" algn="ctr">
                        <a:lnSpc>
                          <a:spcPct val="200000"/>
                        </a:lnSpc>
                        <a:spcAft>
                          <a:spcPts val="0"/>
                        </a:spcAft>
                      </a:pPr>
                      <a:r>
                        <a:rPr lang="es-ES" sz="800">
                          <a:effectLst/>
                        </a:rPr>
                        <a:t>2</a:t>
                      </a:r>
                      <a:endParaRPr lang="es-EC" sz="1000">
                        <a:effectLst/>
                        <a:latin typeface="Times New Roman"/>
                        <a:ea typeface="Times New Roman"/>
                        <a:cs typeface="Times New Roman"/>
                      </a:endParaRPr>
                    </a:p>
                  </a:txBody>
                  <a:tcPr marL="57756" marR="57756" marT="0" marB="0"/>
                </a:tc>
                <a:tc>
                  <a:txBody>
                    <a:bodyPr/>
                    <a:lstStyle/>
                    <a:p>
                      <a:pPr indent="180340" algn="ctr">
                        <a:lnSpc>
                          <a:spcPct val="200000"/>
                        </a:lnSpc>
                        <a:spcAft>
                          <a:spcPts val="0"/>
                        </a:spcAft>
                      </a:pPr>
                      <a:r>
                        <a:rPr lang="es-ES" sz="800">
                          <a:effectLst/>
                        </a:rPr>
                        <a:t>MSC</a:t>
                      </a:r>
                      <a:endParaRPr lang="es-EC" sz="1000">
                        <a:effectLst/>
                        <a:latin typeface="Times New Roman"/>
                        <a:ea typeface="Times New Roman"/>
                        <a:cs typeface="Times New Roman"/>
                      </a:endParaRPr>
                    </a:p>
                  </a:txBody>
                  <a:tcPr marL="57756" marR="57756" marT="0" marB="0"/>
                </a:tc>
                <a:tc>
                  <a:txBody>
                    <a:bodyPr/>
                    <a:lstStyle/>
                    <a:p>
                      <a:pPr indent="180340" algn="ctr">
                        <a:lnSpc>
                          <a:spcPct val="200000"/>
                        </a:lnSpc>
                        <a:spcAft>
                          <a:spcPts val="0"/>
                        </a:spcAft>
                      </a:pPr>
                      <a:r>
                        <a:rPr lang="es-ES" sz="800">
                          <a:effectLst/>
                        </a:rPr>
                        <a:t>MARIO VACA</a:t>
                      </a:r>
                      <a:endParaRPr lang="es-EC" sz="1000">
                        <a:effectLst/>
                        <a:latin typeface="Times New Roman"/>
                        <a:ea typeface="Times New Roman"/>
                        <a:cs typeface="Times New Roman"/>
                      </a:endParaRPr>
                    </a:p>
                  </a:txBody>
                  <a:tcPr marL="57756" marR="57756" marT="0" marB="0"/>
                </a:tc>
                <a:tc>
                  <a:txBody>
                    <a:bodyPr/>
                    <a:lstStyle/>
                    <a:p>
                      <a:pPr indent="180340" algn="ctr">
                        <a:lnSpc>
                          <a:spcPct val="200000"/>
                        </a:lnSpc>
                        <a:spcAft>
                          <a:spcPts val="0"/>
                        </a:spcAft>
                      </a:pPr>
                      <a:r>
                        <a:rPr lang="es-ES" sz="800">
                          <a:effectLst/>
                        </a:rPr>
                        <a:t>DOCENTE DE LA CAFDER (UFA-ESPE)</a:t>
                      </a:r>
                      <a:endParaRPr lang="es-EC" sz="1000">
                        <a:effectLst/>
                        <a:latin typeface="Times New Roman"/>
                        <a:ea typeface="Times New Roman"/>
                        <a:cs typeface="Times New Roman"/>
                      </a:endParaRPr>
                    </a:p>
                  </a:txBody>
                  <a:tcPr marL="57756" marR="57756" marT="0" marB="0"/>
                </a:tc>
                <a:tc>
                  <a:txBody>
                    <a:bodyPr/>
                    <a:lstStyle/>
                    <a:p>
                      <a:pPr indent="180340" algn="ctr">
                        <a:lnSpc>
                          <a:spcPct val="200000"/>
                        </a:lnSpc>
                        <a:spcAft>
                          <a:spcPts val="0"/>
                        </a:spcAft>
                      </a:pPr>
                      <a:r>
                        <a:rPr lang="es-ES" sz="800">
                          <a:effectLst/>
                        </a:rPr>
                        <a:t>INVESTIGACIONES DE CAMPO, ENTRENAMIENTO DEPORTIVO</a:t>
                      </a:r>
                      <a:endParaRPr lang="es-EC" sz="1000">
                        <a:effectLst/>
                        <a:latin typeface="Times New Roman"/>
                        <a:ea typeface="Times New Roman"/>
                        <a:cs typeface="Times New Roman"/>
                      </a:endParaRPr>
                    </a:p>
                  </a:txBody>
                  <a:tcPr marL="57756" marR="57756" marT="0" marB="0"/>
                </a:tc>
              </a:tr>
              <a:tr h="1094013">
                <a:tc>
                  <a:txBody>
                    <a:bodyPr/>
                    <a:lstStyle/>
                    <a:p>
                      <a:pPr indent="180340" algn="ctr">
                        <a:lnSpc>
                          <a:spcPct val="200000"/>
                        </a:lnSpc>
                        <a:spcAft>
                          <a:spcPts val="0"/>
                        </a:spcAft>
                      </a:pPr>
                      <a:r>
                        <a:rPr lang="es-ES" sz="800">
                          <a:effectLst/>
                        </a:rPr>
                        <a:t>3</a:t>
                      </a:r>
                      <a:endParaRPr lang="es-EC" sz="1000">
                        <a:effectLst/>
                        <a:latin typeface="Times New Roman"/>
                        <a:ea typeface="Times New Roman"/>
                        <a:cs typeface="Times New Roman"/>
                      </a:endParaRPr>
                    </a:p>
                  </a:txBody>
                  <a:tcPr marL="57756" marR="57756" marT="0" marB="0"/>
                </a:tc>
                <a:tc>
                  <a:txBody>
                    <a:bodyPr/>
                    <a:lstStyle/>
                    <a:p>
                      <a:pPr indent="180340" algn="ctr">
                        <a:lnSpc>
                          <a:spcPct val="200000"/>
                        </a:lnSpc>
                        <a:spcAft>
                          <a:spcPts val="0"/>
                        </a:spcAft>
                      </a:pPr>
                      <a:r>
                        <a:rPr lang="es-ES" sz="800">
                          <a:effectLst/>
                        </a:rPr>
                        <a:t>MSC.</a:t>
                      </a:r>
                      <a:endParaRPr lang="es-EC" sz="1000">
                        <a:effectLst/>
                        <a:latin typeface="Times New Roman"/>
                        <a:ea typeface="Times New Roman"/>
                        <a:cs typeface="Times New Roman"/>
                      </a:endParaRPr>
                    </a:p>
                  </a:txBody>
                  <a:tcPr marL="57756" marR="57756" marT="0" marB="0"/>
                </a:tc>
                <a:tc>
                  <a:txBody>
                    <a:bodyPr/>
                    <a:lstStyle/>
                    <a:p>
                      <a:pPr indent="180340" algn="ctr">
                        <a:lnSpc>
                          <a:spcPct val="200000"/>
                        </a:lnSpc>
                        <a:spcAft>
                          <a:spcPts val="0"/>
                        </a:spcAft>
                      </a:pPr>
                      <a:r>
                        <a:rPr lang="es-ES" sz="800">
                          <a:effectLst/>
                        </a:rPr>
                        <a:t>CORAL ROBERTO</a:t>
                      </a:r>
                      <a:endParaRPr lang="es-EC" sz="1000">
                        <a:effectLst/>
                        <a:latin typeface="Times New Roman"/>
                        <a:ea typeface="Times New Roman"/>
                        <a:cs typeface="Times New Roman"/>
                      </a:endParaRPr>
                    </a:p>
                  </a:txBody>
                  <a:tcPr marL="57756" marR="57756" marT="0" marB="0"/>
                </a:tc>
                <a:tc>
                  <a:txBody>
                    <a:bodyPr/>
                    <a:lstStyle/>
                    <a:p>
                      <a:pPr indent="180340" algn="ctr">
                        <a:lnSpc>
                          <a:spcPct val="200000"/>
                        </a:lnSpc>
                        <a:spcAft>
                          <a:spcPts val="0"/>
                        </a:spcAft>
                      </a:pPr>
                      <a:r>
                        <a:rPr lang="es-ES" sz="800">
                          <a:effectLst/>
                        </a:rPr>
                        <a:t>DOCENTE DE LA CAFDER (UFA-ESPE)</a:t>
                      </a:r>
                      <a:endParaRPr lang="es-EC" sz="1000">
                        <a:effectLst/>
                        <a:latin typeface="Times New Roman"/>
                        <a:ea typeface="Times New Roman"/>
                        <a:cs typeface="Times New Roman"/>
                      </a:endParaRPr>
                    </a:p>
                  </a:txBody>
                  <a:tcPr marL="57756" marR="57756" marT="0" marB="0"/>
                </a:tc>
                <a:tc>
                  <a:txBody>
                    <a:bodyPr/>
                    <a:lstStyle/>
                    <a:p>
                      <a:pPr indent="180340" algn="ctr">
                        <a:lnSpc>
                          <a:spcPct val="200000"/>
                        </a:lnSpc>
                        <a:spcAft>
                          <a:spcPts val="0"/>
                        </a:spcAft>
                      </a:pPr>
                      <a:r>
                        <a:rPr lang="es-ES" sz="800">
                          <a:effectLst/>
                        </a:rPr>
                        <a:t>ESPECIALISTA EN LEVANTAMIENTO DE PESAS, ESPECIALISTA EN BIOMECÁNICA</a:t>
                      </a:r>
                      <a:endParaRPr lang="es-EC" sz="1000">
                        <a:effectLst/>
                        <a:latin typeface="Times New Roman"/>
                        <a:ea typeface="Times New Roman"/>
                        <a:cs typeface="Times New Roman"/>
                      </a:endParaRPr>
                    </a:p>
                  </a:txBody>
                  <a:tcPr marL="57756" marR="57756" marT="0" marB="0"/>
                </a:tc>
              </a:tr>
              <a:tr h="1094013">
                <a:tc>
                  <a:txBody>
                    <a:bodyPr/>
                    <a:lstStyle/>
                    <a:p>
                      <a:pPr indent="180340" algn="ctr">
                        <a:lnSpc>
                          <a:spcPct val="200000"/>
                        </a:lnSpc>
                        <a:spcAft>
                          <a:spcPts val="0"/>
                        </a:spcAft>
                      </a:pPr>
                      <a:r>
                        <a:rPr lang="es-ES" sz="800">
                          <a:effectLst/>
                        </a:rPr>
                        <a:t>4</a:t>
                      </a:r>
                      <a:endParaRPr lang="es-EC" sz="1000">
                        <a:effectLst/>
                        <a:latin typeface="Times New Roman"/>
                        <a:ea typeface="Times New Roman"/>
                        <a:cs typeface="Times New Roman"/>
                      </a:endParaRPr>
                    </a:p>
                  </a:txBody>
                  <a:tcPr marL="57756" marR="57756" marT="0" marB="0"/>
                </a:tc>
                <a:tc>
                  <a:txBody>
                    <a:bodyPr/>
                    <a:lstStyle/>
                    <a:p>
                      <a:pPr indent="180340" algn="ctr">
                        <a:lnSpc>
                          <a:spcPct val="200000"/>
                        </a:lnSpc>
                        <a:spcAft>
                          <a:spcPts val="0"/>
                        </a:spcAft>
                      </a:pPr>
                      <a:r>
                        <a:rPr lang="es-ES" sz="800">
                          <a:effectLst/>
                        </a:rPr>
                        <a:t>MAYO.</a:t>
                      </a:r>
                      <a:endParaRPr lang="es-EC" sz="1000">
                        <a:effectLst/>
                        <a:latin typeface="Times New Roman"/>
                        <a:ea typeface="Times New Roman"/>
                        <a:cs typeface="Times New Roman"/>
                      </a:endParaRPr>
                    </a:p>
                  </a:txBody>
                  <a:tcPr marL="57756" marR="57756" marT="0" marB="0"/>
                </a:tc>
                <a:tc>
                  <a:txBody>
                    <a:bodyPr/>
                    <a:lstStyle/>
                    <a:p>
                      <a:pPr indent="180340" algn="ctr">
                        <a:lnSpc>
                          <a:spcPct val="200000"/>
                        </a:lnSpc>
                        <a:spcAft>
                          <a:spcPts val="0"/>
                        </a:spcAft>
                      </a:pPr>
                      <a:r>
                        <a:rPr lang="es-ES" sz="800">
                          <a:effectLst/>
                        </a:rPr>
                        <a:t>GUERRA LUIS</a:t>
                      </a:r>
                      <a:endParaRPr lang="es-EC" sz="1000">
                        <a:effectLst/>
                        <a:latin typeface="Times New Roman"/>
                        <a:ea typeface="Times New Roman"/>
                        <a:cs typeface="Times New Roman"/>
                      </a:endParaRPr>
                    </a:p>
                  </a:txBody>
                  <a:tcPr marL="57756" marR="57756" marT="0" marB="0"/>
                </a:tc>
                <a:tc>
                  <a:txBody>
                    <a:bodyPr/>
                    <a:lstStyle/>
                    <a:p>
                      <a:pPr indent="180340" algn="ctr">
                        <a:lnSpc>
                          <a:spcPct val="200000"/>
                        </a:lnSpc>
                        <a:spcAft>
                          <a:spcPts val="0"/>
                        </a:spcAft>
                      </a:pPr>
                      <a:r>
                        <a:rPr lang="es-ES" sz="800">
                          <a:effectLst/>
                        </a:rPr>
                        <a:t>JEFE DEL DEPARTAMENTO DE ALTO RENDIMIENTO FEDEME</a:t>
                      </a:r>
                      <a:endParaRPr lang="es-EC" sz="1000">
                        <a:effectLst/>
                        <a:latin typeface="Times New Roman"/>
                        <a:ea typeface="Times New Roman"/>
                        <a:cs typeface="Times New Roman"/>
                      </a:endParaRPr>
                    </a:p>
                  </a:txBody>
                  <a:tcPr marL="57756" marR="57756" marT="0" marB="0"/>
                </a:tc>
                <a:tc>
                  <a:txBody>
                    <a:bodyPr/>
                    <a:lstStyle/>
                    <a:p>
                      <a:pPr indent="180340" algn="ctr">
                        <a:lnSpc>
                          <a:spcPct val="200000"/>
                        </a:lnSpc>
                        <a:spcAft>
                          <a:spcPts val="0"/>
                        </a:spcAft>
                      </a:pPr>
                      <a:r>
                        <a:rPr lang="es-ES" sz="800">
                          <a:effectLst/>
                        </a:rPr>
                        <a:t>DEPORTISTA, METODOLOGO ENTRENAMIENTO DEPORTIVO</a:t>
                      </a:r>
                      <a:endParaRPr lang="es-EC" sz="1000">
                        <a:effectLst/>
                        <a:latin typeface="Times New Roman"/>
                        <a:ea typeface="Times New Roman"/>
                        <a:cs typeface="Times New Roman"/>
                      </a:endParaRPr>
                    </a:p>
                  </a:txBody>
                  <a:tcPr marL="57756" marR="57756" marT="0" marB="0"/>
                </a:tc>
              </a:tr>
              <a:tr h="810410">
                <a:tc>
                  <a:txBody>
                    <a:bodyPr/>
                    <a:lstStyle/>
                    <a:p>
                      <a:pPr indent="180340" algn="ctr">
                        <a:lnSpc>
                          <a:spcPct val="200000"/>
                        </a:lnSpc>
                        <a:spcAft>
                          <a:spcPts val="0"/>
                        </a:spcAft>
                      </a:pPr>
                      <a:r>
                        <a:rPr lang="es-ES" sz="800">
                          <a:effectLst/>
                        </a:rPr>
                        <a:t>5</a:t>
                      </a:r>
                      <a:endParaRPr lang="es-EC" sz="1000">
                        <a:effectLst/>
                        <a:latin typeface="Times New Roman"/>
                        <a:ea typeface="Times New Roman"/>
                        <a:cs typeface="Times New Roman"/>
                      </a:endParaRPr>
                    </a:p>
                  </a:txBody>
                  <a:tcPr marL="57756" marR="57756" marT="0" marB="0"/>
                </a:tc>
                <a:tc>
                  <a:txBody>
                    <a:bodyPr/>
                    <a:lstStyle/>
                    <a:p>
                      <a:pPr indent="180340" algn="ctr">
                        <a:lnSpc>
                          <a:spcPct val="200000"/>
                        </a:lnSpc>
                        <a:spcAft>
                          <a:spcPts val="0"/>
                        </a:spcAft>
                      </a:pPr>
                      <a:r>
                        <a:rPr lang="es-ES" sz="800">
                          <a:effectLst/>
                        </a:rPr>
                        <a:t>CAPT.</a:t>
                      </a:r>
                      <a:endParaRPr lang="es-EC" sz="1000">
                        <a:effectLst/>
                        <a:latin typeface="Times New Roman"/>
                        <a:ea typeface="Times New Roman"/>
                        <a:cs typeface="Times New Roman"/>
                      </a:endParaRPr>
                    </a:p>
                  </a:txBody>
                  <a:tcPr marL="57756" marR="57756" marT="0" marB="0"/>
                </a:tc>
                <a:tc>
                  <a:txBody>
                    <a:bodyPr/>
                    <a:lstStyle/>
                    <a:p>
                      <a:pPr indent="180340" algn="ctr">
                        <a:lnSpc>
                          <a:spcPct val="200000"/>
                        </a:lnSpc>
                        <a:spcAft>
                          <a:spcPts val="0"/>
                        </a:spcAft>
                      </a:pPr>
                      <a:r>
                        <a:rPr lang="es-ES" sz="800">
                          <a:effectLst/>
                        </a:rPr>
                        <a:t>ALBERTO DUCHIMAZA</a:t>
                      </a:r>
                      <a:endParaRPr lang="es-EC" sz="1000">
                        <a:effectLst/>
                        <a:latin typeface="Times New Roman"/>
                        <a:ea typeface="Times New Roman"/>
                        <a:cs typeface="Times New Roman"/>
                      </a:endParaRPr>
                    </a:p>
                  </a:txBody>
                  <a:tcPr marL="57756" marR="57756" marT="0" marB="0"/>
                </a:tc>
                <a:tc>
                  <a:txBody>
                    <a:bodyPr/>
                    <a:lstStyle/>
                    <a:p>
                      <a:pPr indent="180340" algn="ctr">
                        <a:lnSpc>
                          <a:spcPct val="200000"/>
                        </a:lnSpc>
                        <a:spcAft>
                          <a:spcPts val="0"/>
                        </a:spcAft>
                      </a:pPr>
                      <a:r>
                        <a:rPr lang="es-ES" sz="800" dirty="0">
                          <a:effectLst/>
                        </a:rPr>
                        <a:t>ENTRENADOR DEL EQUIPO DE NATACIÓN DEL EJÉRCITO</a:t>
                      </a:r>
                      <a:endParaRPr lang="es-EC" sz="1000" dirty="0">
                        <a:effectLst/>
                        <a:latin typeface="Times New Roman"/>
                        <a:ea typeface="Times New Roman"/>
                        <a:cs typeface="Times New Roman"/>
                      </a:endParaRPr>
                    </a:p>
                  </a:txBody>
                  <a:tcPr marL="57756" marR="57756" marT="0" marB="0"/>
                </a:tc>
                <a:tc>
                  <a:txBody>
                    <a:bodyPr/>
                    <a:lstStyle/>
                    <a:p>
                      <a:pPr indent="180340" algn="ctr">
                        <a:lnSpc>
                          <a:spcPct val="200000"/>
                        </a:lnSpc>
                        <a:spcAft>
                          <a:spcPts val="0"/>
                        </a:spcAft>
                      </a:pPr>
                      <a:r>
                        <a:rPr lang="es-ES" sz="800" dirty="0">
                          <a:effectLst/>
                        </a:rPr>
                        <a:t>DEPORTISTA FEDEME, ENTRENADOR DE TRIATLON, NATACIÓN</a:t>
                      </a:r>
                      <a:endParaRPr lang="es-EC" sz="1000" dirty="0">
                        <a:effectLst/>
                        <a:latin typeface="Times New Roman"/>
                        <a:ea typeface="Times New Roman"/>
                        <a:cs typeface="Times New Roman"/>
                      </a:endParaRPr>
                    </a:p>
                  </a:txBody>
                  <a:tcPr marL="57756" marR="57756" marT="0" marB="0"/>
                </a:tc>
              </a:tr>
            </a:tbl>
          </a:graphicData>
        </a:graphic>
      </p:graphicFrame>
    </p:spTree>
    <p:extLst>
      <p:ext uri="{BB962C8B-B14F-4D97-AF65-F5344CB8AC3E}">
        <p14:creationId xmlns:p14="http://schemas.microsoft.com/office/powerpoint/2010/main" val="2422676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INSTRUMENTOS</a:t>
            </a:r>
            <a:endParaRPr lang="es-EC" dirty="0"/>
          </a:p>
        </p:txBody>
      </p:sp>
      <p:sp>
        <p:nvSpPr>
          <p:cNvPr id="4" name="3 Marcador de contenido"/>
          <p:cNvSpPr>
            <a:spLocks noGrp="1"/>
          </p:cNvSpPr>
          <p:nvPr>
            <p:ph sz="half" idx="1"/>
          </p:nvPr>
        </p:nvSpPr>
        <p:spPr/>
        <p:txBody>
          <a:bodyPr>
            <a:normAutofit fontScale="70000" lnSpcReduction="20000"/>
          </a:bodyPr>
          <a:lstStyle/>
          <a:p>
            <a:pPr lvl="0"/>
            <a:r>
              <a:rPr lang="es-ES" dirty="0"/>
              <a:t>Batería de test físico de natación. - test de viraje 15 metros</a:t>
            </a:r>
            <a:endParaRPr lang="es-EC" dirty="0"/>
          </a:p>
          <a:p>
            <a:pPr lvl="0"/>
            <a:r>
              <a:rPr lang="es-ES" dirty="0"/>
              <a:t>Realizar evaluaciones tipo instrumental de las pruebas de velocidad, 50 100 y 200 </a:t>
            </a:r>
            <a:r>
              <a:rPr lang="es-ES" dirty="0" err="1"/>
              <a:t>mts</a:t>
            </a:r>
            <a:r>
              <a:rPr lang="es-ES" dirty="0"/>
              <a:t>.</a:t>
            </a:r>
            <a:endParaRPr lang="es-EC" dirty="0"/>
          </a:p>
          <a:p>
            <a:pPr lvl="0"/>
            <a:r>
              <a:rPr lang="es-ES" dirty="0"/>
              <a:t>Recopilación de datos a través de pruebas de lactato, con el fin de determinar la cantidad de mili moles que produce en la sangre después de la realización de mencionado test y de las pruebas de velocidad.</a:t>
            </a:r>
            <a:endParaRPr lang="es-EC" dirty="0"/>
          </a:p>
          <a:p>
            <a:pPr lvl="0"/>
            <a:r>
              <a:rPr lang="es-ES" dirty="0"/>
              <a:t>Se realizarán observaciones de los deportistas con respecto al viraje en las pruebas de velocidad recopilando información, tiempos y  marcas, por parte de tres especialistas del deporte.</a:t>
            </a:r>
            <a:endParaRPr lang="es-EC" dirty="0"/>
          </a:p>
          <a:p>
            <a:endParaRPr lang="es-EC" dirty="0"/>
          </a:p>
        </p:txBody>
      </p:sp>
      <p:sp>
        <p:nvSpPr>
          <p:cNvPr id="5" name="4 Marcador de contenido"/>
          <p:cNvSpPr>
            <a:spLocks noGrp="1"/>
          </p:cNvSpPr>
          <p:nvPr>
            <p:ph sz="half" idx="2"/>
          </p:nvPr>
        </p:nvSpPr>
        <p:spPr/>
        <p:txBody>
          <a:bodyPr>
            <a:normAutofit fontScale="70000" lnSpcReduction="20000"/>
          </a:bodyPr>
          <a:lstStyle/>
          <a:p>
            <a:pPr lvl="0"/>
            <a:r>
              <a:rPr lang="es-ES" dirty="0"/>
              <a:t>Realizar videos de los tipos de virajes de los deportistas del equipo de natación de la Fuerza Terrestre a fin de ser analizados por el programa de biomecánica </a:t>
            </a:r>
            <a:r>
              <a:rPr lang="es-ES" dirty="0" err="1"/>
              <a:t>Kinovea</a:t>
            </a:r>
            <a:r>
              <a:rPr lang="es-ES" dirty="0"/>
              <a:t>, cuya información será analizada en el sistema SPSS.</a:t>
            </a:r>
            <a:endParaRPr lang="es-EC" dirty="0"/>
          </a:p>
          <a:p>
            <a:pPr lvl="0"/>
            <a:r>
              <a:rPr lang="es-ES" dirty="0"/>
              <a:t>Matriz de guía metodológica de observación de errores.</a:t>
            </a:r>
            <a:endParaRPr lang="es-EC" dirty="0"/>
          </a:p>
          <a:p>
            <a:r>
              <a:rPr lang="es-ES" dirty="0"/>
              <a:t>Estos instrumentos de investigación servirán para obtener la información necesaria, recopilar datos y desarrollar soluciones al problema que estamos planteando.</a:t>
            </a:r>
            <a:endParaRPr lang="es-EC" dirty="0"/>
          </a:p>
          <a:p>
            <a:endParaRPr lang="es-EC" dirty="0"/>
          </a:p>
        </p:txBody>
      </p:sp>
    </p:spTree>
    <p:extLst>
      <p:ext uri="{BB962C8B-B14F-4D97-AF65-F5344CB8AC3E}">
        <p14:creationId xmlns:p14="http://schemas.microsoft.com/office/powerpoint/2010/main" val="435855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467544" y="-3990"/>
            <a:ext cx="8229600" cy="1143000"/>
          </a:xfrm>
        </p:spPr>
        <p:txBody>
          <a:bodyPr>
            <a:normAutofit fontScale="90000"/>
          </a:bodyPr>
          <a:lstStyle/>
          <a:p>
            <a:r>
              <a:rPr lang="es-ES" dirty="0" smtClean="0"/>
              <a:t>RESULTADOS DE LA INVESTIGACIÓN</a:t>
            </a:r>
            <a:endParaRPr lang="es-EC"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1908843600"/>
              </p:ext>
            </p:extLst>
          </p:nvPr>
        </p:nvGraphicFramePr>
        <p:xfrm>
          <a:off x="2051720" y="1196752"/>
          <a:ext cx="5074257" cy="4995042"/>
        </p:xfrm>
        <a:graphic>
          <a:graphicData uri="http://schemas.openxmlformats.org/drawingml/2006/table">
            <a:tbl>
              <a:tblPr firstRow="1" firstCol="1" bandRow="1">
                <a:tableStyleId>{5C22544A-7EE6-4342-B048-85BDC9FD1C3A}</a:tableStyleId>
              </a:tblPr>
              <a:tblGrid>
                <a:gridCol w="1956810"/>
                <a:gridCol w="1603025"/>
                <a:gridCol w="1514422"/>
              </a:tblGrid>
              <a:tr h="688971">
                <a:tc>
                  <a:txBody>
                    <a:bodyPr/>
                    <a:lstStyle/>
                    <a:p>
                      <a:pPr indent="180340" algn="ctr">
                        <a:lnSpc>
                          <a:spcPct val="200000"/>
                        </a:lnSpc>
                        <a:spcAft>
                          <a:spcPts val="0"/>
                        </a:spcAft>
                      </a:pPr>
                      <a:r>
                        <a:rPr lang="es-ES" sz="1000" dirty="0">
                          <a:effectLst/>
                        </a:rPr>
                        <a:t>DEPORTISTAS</a:t>
                      </a:r>
                      <a:endParaRPr lang="es-EC" sz="1000" dirty="0">
                        <a:effectLst/>
                        <a:latin typeface="Times New Roman"/>
                        <a:ea typeface="Times New Roman"/>
                        <a:cs typeface="Times New Roman"/>
                      </a:endParaRPr>
                    </a:p>
                  </a:txBody>
                  <a:tcPr marL="56760" marR="56760" marT="0" marB="0"/>
                </a:tc>
                <a:tc>
                  <a:txBody>
                    <a:bodyPr/>
                    <a:lstStyle/>
                    <a:p>
                      <a:pPr indent="180340" algn="ctr">
                        <a:lnSpc>
                          <a:spcPct val="200000"/>
                        </a:lnSpc>
                        <a:spcAft>
                          <a:spcPts val="0"/>
                        </a:spcAft>
                      </a:pPr>
                      <a:r>
                        <a:rPr lang="es-ES" sz="1000">
                          <a:effectLst/>
                        </a:rPr>
                        <a:t>TIEMPO </a:t>
                      </a:r>
                      <a:endParaRPr lang="es-EC" sz="1000">
                        <a:effectLst/>
                      </a:endParaRPr>
                    </a:p>
                    <a:p>
                      <a:pPr indent="180340" algn="ctr">
                        <a:lnSpc>
                          <a:spcPct val="200000"/>
                        </a:lnSpc>
                        <a:spcAft>
                          <a:spcPts val="0"/>
                        </a:spcAft>
                      </a:pPr>
                      <a:r>
                        <a:rPr lang="es-ES" sz="1000">
                          <a:effectLst/>
                        </a:rPr>
                        <a:t>PRE-TEST</a:t>
                      </a:r>
                      <a:endParaRPr lang="es-EC" sz="1000">
                        <a:effectLst/>
                        <a:latin typeface="Times New Roman"/>
                        <a:ea typeface="Times New Roman"/>
                        <a:cs typeface="Times New Roman"/>
                      </a:endParaRPr>
                    </a:p>
                  </a:txBody>
                  <a:tcPr marL="56760" marR="56760" marT="0" marB="0"/>
                </a:tc>
                <a:tc>
                  <a:txBody>
                    <a:bodyPr/>
                    <a:lstStyle/>
                    <a:p>
                      <a:pPr indent="180340" algn="ctr">
                        <a:lnSpc>
                          <a:spcPct val="200000"/>
                        </a:lnSpc>
                        <a:spcAft>
                          <a:spcPts val="0"/>
                        </a:spcAft>
                      </a:pPr>
                      <a:r>
                        <a:rPr lang="es-ES" sz="1000">
                          <a:effectLst/>
                        </a:rPr>
                        <a:t>TIEMPO</a:t>
                      </a:r>
                      <a:endParaRPr lang="es-EC" sz="1000">
                        <a:effectLst/>
                      </a:endParaRPr>
                    </a:p>
                    <a:p>
                      <a:pPr indent="180340" algn="ctr">
                        <a:lnSpc>
                          <a:spcPct val="200000"/>
                        </a:lnSpc>
                        <a:spcAft>
                          <a:spcPts val="0"/>
                        </a:spcAft>
                      </a:pPr>
                      <a:r>
                        <a:rPr lang="es-ES" sz="1000">
                          <a:effectLst/>
                        </a:rPr>
                        <a:t>POST- TEST</a:t>
                      </a:r>
                      <a:endParaRPr lang="es-EC" sz="1000">
                        <a:effectLst/>
                        <a:latin typeface="Times New Roman"/>
                        <a:ea typeface="Times New Roman"/>
                        <a:cs typeface="Times New Roman"/>
                      </a:endParaRPr>
                    </a:p>
                  </a:txBody>
                  <a:tcPr marL="56760" marR="56760" marT="0" marB="0"/>
                </a:tc>
              </a:tr>
              <a:tr h="401900">
                <a:tc>
                  <a:txBody>
                    <a:bodyPr/>
                    <a:lstStyle/>
                    <a:p>
                      <a:pPr indent="180340" algn="ctr">
                        <a:lnSpc>
                          <a:spcPct val="200000"/>
                        </a:lnSpc>
                        <a:spcAft>
                          <a:spcPts val="0"/>
                        </a:spcAft>
                      </a:pPr>
                      <a:r>
                        <a:rPr lang="es-ES" sz="1000">
                          <a:effectLst/>
                        </a:rPr>
                        <a:t>ALVAREZ CARLOS</a:t>
                      </a:r>
                      <a:endParaRPr lang="es-EC" sz="1000">
                        <a:effectLst/>
                        <a:latin typeface="Times New Roman"/>
                        <a:ea typeface="Times New Roman"/>
                        <a:cs typeface="Times New Roman"/>
                      </a:endParaRPr>
                    </a:p>
                  </a:txBody>
                  <a:tcPr marL="56760" marR="56760" marT="0" marB="0"/>
                </a:tc>
                <a:tc>
                  <a:txBody>
                    <a:bodyPr/>
                    <a:lstStyle/>
                    <a:p>
                      <a:pPr indent="180340" algn="ctr">
                        <a:lnSpc>
                          <a:spcPct val="200000"/>
                        </a:lnSpc>
                        <a:spcAft>
                          <a:spcPts val="0"/>
                        </a:spcAft>
                      </a:pPr>
                      <a:r>
                        <a:rPr lang="es-ES" sz="1200">
                          <a:effectLst/>
                        </a:rPr>
                        <a:t>7 ”</a:t>
                      </a:r>
                      <a:endParaRPr lang="es-EC" sz="1000">
                        <a:effectLst/>
                        <a:latin typeface="Times New Roman"/>
                        <a:ea typeface="Times New Roman"/>
                        <a:cs typeface="Times New Roman"/>
                      </a:endParaRPr>
                    </a:p>
                  </a:txBody>
                  <a:tcPr marL="56760" marR="56760" marT="0" marB="0"/>
                </a:tc>
                <a:tc>
                  <a:txBody>
                    <a:bodyPr/>
                    <a:lstStyle/>
                    <a:p>
                      <a:pPr indent="180340" algn="ctr">
                        <a:lnSpc>
                          <a:spcPct val="200000"/>
                        </a:lnSpc>
                        <a:spcAft>
                          <a:spcPts val="0"/>
                        </a:spcAft>
                      </a:pPr>
                      <a:r>
                        <a:rPr lang="es-ES" sz="1200">
                          <a:effectLst/>
                        </a:rPr>
                        <a:t>5 ”</a:t>
                      </a:r>
                      <a:endParaRPr lang="es-EC" sz="1000">
                        <a:effectLst/>
                        <a:latin typeface="Times New Roman"/>
                        <a:ea typeface="Times New Roman"/>
                        <a:cs typeface="Times New Roman"/>
                      </a:endParaRPr>
                    </a:p>
                  </a:txBody>
                  <a:tcPr marL="56760" marR="56760" marT="0" marB="0"/>
                </a:tc>
              </a:tr>
              <a:tr h="401900">
                <a:tc>
                  <a:txBody>
                    <a:bodyPr/>
                    <a:lstStyle/>
                    <a:p>
                      <a:pPr indent="180340" algn="ctr">
                        <a:lnSpc>
                          <a:spcPct val="200000"/>
                        </a:lnSpc>
                        <a:spcAft>
                          <a:spcPts val="0"/>
                        </a:spcAft>
                      </a:pPr>
                      <a:r>
                        <a:rPr lang="es-ES" sz="1000">
                          <a:effectLst/>
                        </a:rPr>
                        <a:t>ESPINEL STEVEN</a:t>
                      </a:r>
                      <a:endParaRPr lang="es-EC" sz="1000">
                        <a:effectLst/>
                        <a:latin typeface="Times New Roman"/>
                        <a:ea typeface="Times New Roman"/>
                        <a:cs typeface="Times New Roman"/>
                      </a:endParaRPr>
                    </a:p>
                  </a:txBody>
                  <a:tcPr marL="56760" marR="56760" marT="0" marB="0"/>
                </a:tc>
                <a:tc>
                  <a:txBody>
                    <a:bodyPr/>
                    <a:lstStyle/>
                    <a:p>
                      <a:pPr indent="180340" algn="ctr">
                        <a:lnSpc>
                          <a:spcPct val="200000"/>
                        </a:lnSpc>
                        <a:spcAft>
                          <a:spcPts val="0"/>
                        </a:spcAft>
                      </a:pPr>
                      <a:r>
                        <a:rPr lang="es-ES" sz="1200">
                          <a:effectLst/>
                        </a:rPr>
                        <a:t>8 ”</a:t>
                      </a:r>
                      <a:endParaRPr lang="es-EC" sz="1000">
                        <a:effectLst/>
                        <a:latin typeface="Times New Roman"/>
                        <a:ea typeface="Times New Roman"/>
                        <a:cs typeface="Times New Roman"/>
                      </a:endParaRPr>
                    </a:p>
                  </a:txBody>
                  <a:tcPr marL="56760" marR="56760" marT="0" marB="0"/>
                </a:tc>
                <a:tc>
                  <a:txBody>
                    <a:bodyPr/>
                    <a:lstStyle/>
                    <a:p>
                      <a:pPr indent="180340" algn="ctr">
                        <a:lnSpc>
                          <a:spcPct val="200000"/>
                        </a:lnSpc>
                        <a:spcAft>
                          <a:spcPts val="0"/>
                        </a:spcAft>
                      </a:pPr>
                      <a:r>
                        <a:rPr lang="es-ES" sz="1200">
                          <a:effectLst/>
                        </a:rPr>
                        <a:t>7”</a:t>
                      </a:r>
                      <a:endParaRPr lang="es-EC" sz="1000">
                        <a:effectLst/>
                        <a:latin typeface="Times New Roman"/>
                        <a:ea typeface="Times New Roman"/>
                        <a:cs typeface="Times New Roman"/>
                      </a:endParaRPr>
                    </a:p>
                  </a:txBody>
                  <a:tcPr marL="56760" marR="56760" marT="0" marB="0"/>
                </a:tc>
              </a:tr>
              <a:tr h="401900">
                <a:tc>
                  <a:txBody>
                    <a:bodyPr/>
                    <a:lstStyle/>
                    <a:p>
                      <a:pPr indent="180340" algn="ctr">
                        <a:lnSpc>
                          <a:spcPct val="200000"/>
                        </a:lnSpc>
                        <a:spcAft>
                          <a:spcPts val="0"/>
                        </a:spcAft>
                      </a:pPr>
                      <a:r>
                        <a:rPr lang="es-ES" sz="1000">
                          <a:effectLst/>
                        </a:rPr>
                        <a:t>BURNEO FELIPE</a:t>
                      </a:r>
                      <a:endParaRPr lang="es-EC" sz="1000">
                        <a:effectLst/>
                        <a:latin typeface="Times New Roman"/>
                        <a:ea typeface="Times New Roman"/>
                        <a:cs typeface="Times New Roman"/>
                      </a:endParaRPr>
                    </a:p>
                  </a:txBody>
                  <a:tcPr marL="56760" marR="56760" marT="0" marB="0"/>
                </a:tc>
                <a:tc>
                  <a:txBody>
                    <a:bodyPr/>
                    <a:lstStyle/>
                    <a:p>
                      <a:pPr indent="180340" algn="ctr">
                        <a:lnSpc>
                          <a:spcPct val="200000"/>
                        </a:lnSpc>
                        <a:spcAft>
                          <a:spcPts val="0"/>
                        </a:spcAft>
                      </a:pPr>
                      <a:r>
                        <a:rPr lang="es-ES" sz="1200">
                          <a:effectLst/>
                        </a:rPr>
                        <a:t>8 ”</a:t>
                      </a:r>
                      <a:endParaRPr lang="es-EC" sz="1000">
                        <a:effectLst/>
                        <a:latin typeface="Times New Roman"/>
                        <a:ea typeface="Times New Roman"/>
                        <a:cs typeface="Times New Roman"/>
                      </a:endParaRPr>
                    </a:p>
                  </a:txBody>
                  <a:tcPr marL="56760" marR="56760" marT="0" marB="0"/>
                </a:tc>
                <a:tc>
                  <a:txBody>
                    <a:bodyPr/>
                    <a:lstStyle/>
                    <a:p>
                      <a:pPr indent="180340" algn="ctr">
                        <a:lnSpc>
                          <a:spcPct val="200000"/>
                        </a:lnSpc>
                        <a:spcAft>
                          <a:spcPts val="0"/>
                        </a:spcAft>
                      </a:pPr>
                      <a:r>
                        <a:rPr lang="es-ES" sz="1200">
                          <a:effectLst/>
                        </a:rPr>
                        <a:t>7 ”</a:t>
                      </a:r>
                      <a:endParaRPr lang="es-EC" sz="1000">
                        <a:effectLst/>
                        <a:latin typeface="Times New Roman"/>
                        <a:ea typeface="Times New Roman"/>
                        <a:cs typeface="Times New Roman"/>
                      </a:endParaRPr>
                    </a:p>
                  </a:txBody>
                  <a:tcPr marL="56760" marR="56760" marT="0" marB="0"/>
                </a:tc>
              </a:tr>
              <a:tr h="401900">
                <a:tc>
                  <a:txBody>
                    <a:bodyPr/>
                    <a:lstStyle/>
                    <a:p>
                      <a:pPr indent="180340" algn="ctr">
                        <a:lnSpc>
                          <a:spcPct val="200000"/>
                        </a:lnSpc>
                        <a:spcAft>
                          <a:spcPts val="0"/>
                        </a:spcAft>
                      </a:pPr>
                      <a:r>
                        <a:rPr lang="es-ES" sz="1000">
                          <a:effectLst/>
                        </a:rPr>
                        <a:t>AVENATI SANTIAGO</a:t>
                      </a:r>
                      <a:endParaRPr lang="es-EC" sz="1000">
                        <a:effectLst/>
                        <a:latin typeface="Times New Roman"/>
                        <a:ea typeface="Times New Roman"/>
                        <a:cs typeface="Times New Roman"/>
                      </a:endParaRPr>
                    </a:p>
                  </a:txBody>
                  <a:tcPr marL="56760" marR="56760" marT="0" marB="0"/>
                </a:tc>
                <a:tc>
                  <a:txBody>
                    <a:bodyPr/>
                    <a:lstStyle/>
                    <a:p>
                      <a:pPr indent="180340" algn="ctr">
                        <a:lnSpc>
                          <a:spcPct val="200000"/>
                        </a:lnSpc>
                        <a:spcAft>
                          <a:spcPts val="0"/>
                        </a:spcAft>
                      </a:pPr>
                      <a:r>
                        <a:rPr lang="es-ES" sz="1200">
                          <a:effectLst/>
                        </a:rPr>
                        <a:t>8 ”</a:t>
                      </a:r>
                      <a:endParaRPr lang="es-EC" sz="1000">
                        <a:effectLst/>
                        <a:latin typeface="Times New Roman"/>
                        <a:ea typeface="Times New Roman"/>
                        <a:cs typeface="Times New Roman"/>
                      </a:endParaRPr>
                    </a:p>
                  </a:txBody>
                  <a:tcPr marL="56760" marR="56760" marT="0" marB="0"/>
                </a:tc>
                <a:tc>
                  <a:txBody>
                    <a:bodyPr/>
                    <a:lstStyle/>
                    <a:p>
                      <a:pPr indent="180340" algn="ctr">
                        <a:lnSpc>
                          <a:spcPct val="200000"/>
                        </a:lnSpc>
                        <a:spcAft>
                          <a:spcPts val="0"/>
                        </a:spcAft>
                      </a:pPr>
                      <a:r>
                        <a:rPr lang="es-ES" sz="1200">
                          <a:effectLst/>
                        </a:rPr>
                        <a:t>7 ”</a:t>
                      </a:r>
                      <a:endParaRPr lang="es-EC" sz="1000">
                        <a:effectLst/>
                        <a:latin typeface="Times New Roman"/>
                        <a:ea typeface="Times New Roman"/>
                        <a:cs typeface="Times New Roman"/>
                      </a:endParaRPr>
                    </a:p>
                  </a:txBody>
                  <a:tcPr marL="56760" marR="56760" marT="0" marB="0"/>
                </a:tc>
              </a:tr>
              <a:tr h="401900">
                <a:tc>
                  <a:txBody>
                    <a:bodyPr/>
                    <a:lstStyle/>
                    <a:p>
                      <a:pPr indent="180340" algn="ctr">
                        <a:lnSpc>
                          <a:spcPct val="200000"/>
                        </a:lnSpc>
                        <a:spcAft>
                          <a:spcPts val="0"/>
                        </a:spcAft>
                      </a:pPr>
                      <a:r>
                        <a:rPr lang="es-ES" sz="1000">
                          <a:effectLst/>
                        </a:rPr>
                        <a:t>GARCIA SEBASTIÁN</a:t>
                      </a:r>
                      <a:endParaRPr lang="es-EC" sz="1000">
                        <a:effectLst/>
                        <a:latin typeface="Times New Roman"/>
                        <a:ea typeface="Times New Roman"/>
                        <a:cs typeface="Times New Roman"/>
                      </a:endParaRPr>
                    </a:p>
                  </a:txBody>
                  <a:tcPr marL="56760" marR="56760" marT="0" marB="0"/>
                </a:tc>
                <a:tc>
                  <a:txBody>
                    <a:bodyPr/>
                    <a:lstStyle/>
                    <a:p>
                      <a:pPr indent="180340" algn="ctr">
                        <a:lnSpc>
                          <a:spcPct val="200000"/>
                        </a:lnSpc>
                        <a:spcAft>
                          <a:spcPts val="0"/>
                        </a:spcAft>
                      </a:pPr>
                      <a:r>
                        <a:rPr lang="es-ES" sz="1200">
                          <a:effectLst/>
                        </a:rPr>
                        <a:t>11 ”</a:t>
                      </a:r>
                      <a:endParaRPr lang="es-EC" sz="1000">
                        <a:effectLst/>
                        <a:latin typeface="Times New Roman"/>
                        <a:ea typeface="Times New Roman"/>
                        <a:cs typeface="Times New Roman"/>
                      </a:endParaRPr>
                    </a:p>
                  </a:txBody>
                  <a:tcPr marL="56760" marR="56760" marT="0" marB="0"/>
                </a:tc>
                <a:tc>
                  <a:txBody>
                    <a:bodyPr/>
                    <a:lstStyle/>
                    <a:p>
                      <a:pPr indent="180340" algn="ctr">
                        <a:lnSpc>
                          <a:spcPct val="200000"/>
                        </a:lnSpc>
                        <a:spcAft>
                          <a:spcPts val="0"/>
                        </a:spcAft>
                      </a:pPr>
                      <a:r>
                        <a:rPr lang="es-ES" sz="1200">
                          <a:effectLst/>
                        </a:rPr>
                        <a:t>8 ”</a:t>
                      </a:r>
                      <a:endParaRPr lang="es-EC" sz="1000">
                        <a:effectLst/>
                        <a:latin typeface="Times New Roman"/>
                        <a:ea typeface="Times New Roman"/>
                        <a:cs typeface="Times New Roman"/>
                      </a:endParaRPr>
                    </a:p>
                  </a:txBody>
                  <a:tcPr marL="56760" marR="56760" marT="0" marB="0"/>
                </a:tc>
              </a:tr>
              <a:tr h="401900">
                <a:tc>
                  <a:txBody>
                    <a:bodyPr/>
                    <a:lstStyle/>
                    <a:p>
                      <a:pPr indent="180340" algn="ctr">
                        <a:lnSpc>
                          <a:spcPct val="200000"/>
                        </a:lnSpc>
                        <a:spcAft>
                          <a:spcPts val="0"/>
                        </a:spcAft>
                      </a:pPr>
                      <a:r>
                        <a:rPr lang="es-ES" sz="1000">
                          <a:effectLst/>
                        </a:rPr>
                        <a:t>EGAS PATRICIO</a:t>
                      </a:r>
                      <a:endParaRPr lang="es-EC" sz="1000">
                        <a:effectLst/>
                        <a:latin typeface="Times New Roman"/>
                        <a:ea typeface="Times New Roman"/>
                        <a:cs typeface="Times New Roman"/>
                      </a:endParaRPr>
                    </a:p>
                  </a:txBody>
                  <a:tcPr marL="56760" marR="56760" marT="0" marB="0"/>
                </a:tc>
                <a:tc>
                  <a:txBody>
                    <a:bodyPr/>
                    <a:lstStyle/>
                    <a:p>
                      <a:pPr indent="180340" algn="ctr">
                        <a:lnSpc>
                          <a:spcPct val="200000"/>
                        </a:lnSpc>
                        <a:spcAft>
                          <a:spcPts val="0"/>
                        </a:spcAft>
                      </a:pPr>
                      <a:r>
                        <a:rPr lang="es-ES" sz="1200">
                          <a:effectLst/>
                        </a:rPr>
                        <a:t>11”</a:t>
                      </a:r>
                      <a:endParaRPr lang="es-EC" sz="1000">
                        <a:effectLst/>
                        <a:latin typeface="Times New Roman"/>
                        <a:ea typeface="Times New Roman"/>
                        <a:cs typeface="Times New Roman"/>
                      </a:endParaRPr>
                    </a:p>
                  </a:txBody>
                  <a:tcPr marL="56760" marR="56760" marT="0" marB="0"/>
                </a:tc>
                <a:tc>
                  <a:txBody>
                    <a:bodyPr/>
                    <a:lstStyle/>
                    <a:p>
                      <a:pPr indent="180340" algn="ctr">
                        <a:lnSpc>
                          <a:spcPct val="200000"/>
                        </a:lnSpc>
                        <a:spcAft>
                          <a:spcPts val="0"/>
                        </a:spcAft>
                      </a:pPr>
                      <a:r>
                        <a:rPr lang="es-ES" sz="1200">
                          <a:effectLst/>
                        </a:rPr>
                        <a:t>9 ”</a:t>
                      </a:r>
                      <a:endParaRPr lang="es-EC" sz="1000">
                        <a:effectLst/>
                        <a:latin typeface="Times New Roman"/>
                        <a:ea typeface="Times New Roman"/>
                        <a:cs typeface="Times New Roman"/>
                      </a:endParaRPr>
                    </a:p>
                  </a:txBody>
                  <a:tcPr marL="56760" marR="56760" marT="0" marB="0"/>
                </a:tc>
              </a:tr>
              <a:tr h="401900">
                <a:tc>
                  <a:txBody>
                    <a:bodyPr/>
                    <a:lstStyle/>
                    <a:p>
                      <a:pPr indent="180340" algn="ctr">
                        <a:lnSpc>
                          <a:spcPct val="200000"/>
                        </a:lnSpc>
                        <a:spcAft>
                          <a:spcPts val="0"/>
                        </a:spcAft>
                      </a:pPr>
                      <a:r>
                        <a:rPr lang="es-ES" sz="1000">
                          <a:effectLst/>
                        </a:rPr>
                        <a:t>SARZOSA SHALOM</a:t>
                      </a:r>
                      <a:endParaRPr lang="es-EC" sz="1000">
                        <a:effectLst/>
                        <a:latin typeface="Times New Roman"/>
                        <a:ea typeface="Times New Roman"/>
                        <a:cs typeface="Times New Roman"/>
                      </a:endParaRPr>
                    </a:p>
                  </a:txBody>
                  <a:tcPr marL="56760" marR="56760" marT="0" marB="0"/>
                </a:tc>
                <a:tc>
                  <a:txBody>
                    <a:bodyPr/>
                    <a:lstStyle/>
                    <a:p>
                      <a:pPr indent="180340" algn="ctr">
                        <a:lnSpc>
                          <a:spcPct val="200000"/>
                        </a:lnSpc>
                        <a:spcAft>
                          <a:spcPts val="0"/>
                        </a:spcAft>
                      </a:pPr>
                      <a:r>
                        <a:rPr lang="es-ES" sz="1200">
                          <a:effectLst/>
                        </a:rPr>
                        <a:t>11 ”</a:t>
                      </a:r>
                      <a:endParaRPr lang="es-EC" sz="1000">
                        <a:effectLst/>
                        <a:latin typeface="Times New Roman"/>
                        <a:ea typeface="Times New Roman"/>
                        <a:cs typeface="Times New Roman"/>
                      </a:endParaRPr>
                    </a:p>
                  </a:txBody>
                  <a:tcPr marL="56760" marR="56760" marT="0" marB="0"/>
                </a:tc>
                <a:tc>
                  <a:txBody>
                    <a:bodyPr/>
                    <a:lstStyle/>
                    <a:p>
                      <a:pPr indent="180340" algn="ctr">
                        <a:lnSpc>
                          <a:spcPct val="200000"/>
                        </a:lnSpc>
                        <a:spcAft>
                          <a:spcPts val="0"/>
                        </a:spcAft>
                      </a:pPr>
                      <a:r>
                        <a:rPr lang="es-ES" sz="1200">
                          <a:effectLst/>
                        </a:rPr>
                        <a:t>10 ”</a:t>
                      </a:r>
                      <a:endParaRPr lang="es-EC" sz="1000">
                        <a:effectLst/>
                        <a:latin typeface="Times New Roman"/>
                        <a:ea typeface="Times New Roman"/>
                        <a:cs typeface="Times New Roman"/>
                      </a:endParaRPr>
                    </a:p>
                  </a:txBody>
                  <a:tcPr marL="56760" marR="56760" marT="0" marB="0"/>
                </a:tc>
              </a:tr>
              <a:tr h="401900">
                <a:tc>
                  <a:txBody>
                    <a:bodyPr/>
                    <a:lstStyle/>
                    <a:p>
                      <a:pPr indent="180340" algn="ctr">
                        <a:lnSpc>
                          <a:spcPct val="200000"/>
                        </a:lnSpc>
                        <a:spcAft>
                          <a:spcPts val="0"/>
                        </a:spcAft>
                      </a:pPr>
                      <a:r>
                        <a:rPr lang="es-ES" sz="1000">
                          <a:effectLst/>
                        </a:rPr>
                        <a:t>FREIRE ANDREINA</a:t>
                      </a:r>
                      <a:endParaRPr lang="es-EC" sz="1000">
                        <a:effectLst/>
                        <a:latin typeface="Times New Roman"/>
                        <a:ea typeface="Times New Roman"/>
                        <a:cs typeface="Times New Roman"/>
                      </a:endParaRPr>
                    </a:p>
                  </a:txBody>
                  <a:tcPr marL="56760" marR="56760" marT="0" marB="0"/>
                </a:tc>
                <a:tc>
                  <a:txBody>
                    <a:bodyPr/>
                    <a:lstStyle/>
                    <a:p>
                      <a:pPr indent="180340" algn="ctr">
                        <a:lnSpc>
                          <a:spcPct val="200000"/>
                        </a:lnSpc>
                        <a:spcAft>
                          <a:spcPts val="0"/>
                        </a:spcAft>
                      </a:pPr>
                      <a:r>
                        <a:rPr lang="es-ES" sz="1200">
                          <a:effectLst/>
                        </a:rPr>
                        <a:t>8 ”</a:t>
                      </a:r>
                      <a:endParaRPr lang="es-EC" sz="1000">
                        <a:effectLst/>
                        <a:latin typeface="Times New Roman"/>
                        <a:ea typeface="Times New Roman"/>
                        <a:cs typeface="Times New Roman"/>
                      </a:endParaRPr>
                    </a:p>
                  </a:txBody>
                  <a:tcPr marL="56760" marR="56760" marT="0" marB="0"/>
                </a:tc>
                <a:tc>
                  <a:txBody>
                    <a:bodyPr/>
                    <a:lstStyle/>
                    <a:p>
                      <a:pPr indent="180340" algn="ctr">
                        <a:lnSpc>
                          <a:spcPct val="200000"/>
                        </a:lnSpc>
                        <a:spcAft>
                          <a:spcPts val="0"/>
                        </a:spcAft>
                      </a:pPr>
                      <a:r>
                        <a:rPr lang="es-ES" sz="1200">
                          <a:effectLst/>
                        </a:rPr>
                        <a:t>9 ”</a:t>
                      </a:r>
                      <a:endParaRPr lang="es-EC" sz="1000">
                        <a:effectLst/>
                        <a:latin typeface="Times New Roman"/>
                        <a:ea typeface="Times New Roman"/>
                        <a:cs typeface="Times New Roman"/>
                      </a:endParaRPr>
                    </a:p>
                  </a:txBody>
                  <a:tcPr marL="56760" marR="56760" marT="0" marB="0"/>
                </a:tc>
              </a:tr>
              <a:tr h="401900">
                <a:tc>
                  <a:txBody>
                    <a:bodyPr/>
                    <a:lstStyle/>
                    <a:p>
                      <a:pPr indent="180340" algn="ctr">
                        <a:lnSpc>
                          <a:spcPct val="200000"/>
                        </a:lnSpc>
                        <a:spcAft>
                          <a:spcPts val="0"/>
                        </a:spcAft>
                      </a:pPr>
                      <a:r>
                        <a:rPr lang="es-ES" sz="1000">
                          <a:effectLst/>
                        </a:rPr>
                        <a:t>VASQUEZ RAQUEL</a:t>
                      </a:r>
                      <a:endParaRPr lang="es-EC" sz="1000">
                        <a:effectLst/>
                        <a:latin typeface="Times New Roman"/>
                        <a:ea typeface="Times New Roman"/>
                        <a:cs typeface="Times New Roman"/>
                      </a:endParaRPr>
                    </a:p>
                  </a:txBody>
                  <a:tcPr marL="56760" marR="56760" marT="0" marB="0"/>
                </a:tc>
                <a:tc>
                  <a:txBody>
                    <a:bodyPr/>
                    <a:lstStyle/>
                    <a:p>
                      <a:pPr indent="180340" algn="ctr">
                        <a:lnSpc>
                          <a:spcPct val="200000"/>
                        </a:lnSpc>
                        <a:spcAft>
                          <a:spcPts val="0"/>
                        </a:spcAft>
                      </a:pPr>
                      <a:r>
                        <a:rPr lang="es-ES" sz="1200">
                          <a:effectLst/>
                        </a:rPr>
                        <a:t>9 ”</a:t>
                      </a:r>
                      <a:endParaRPr lang="es-EC" sz="1000">
                        <a:effectLst/>
                        <a:latin typeface="Times New Roman"/>
                        <a:ea typeface="Times New Roman"/>
                        <a:cs typeface="Times New Roman"/>
                      </a:endParaRPr>
                    </a:p>
                  </a:txBody>
                  <a:tcPr marL="56760" marR="56760" marT="0" marB="0"/>
                </a:tc>
                <a:tc>
                  <a:txBody>
                    <a:bodyPr/>
                    <a:lstStyle/>
                    <a:p>
                      <a:pPr indent="180340" algn="ctr">
                        <a:lnSpc>
                          <a:spcPct val="200000"/>
                        </a:lnSpc>
                        <a:spcAft>
                          <a:spcPts val="0"/>
                        </a:spcAft>
                      </a:pPr>
                      <a:r>
                        <a:rPr lang="es-ES" sz="1200">
                          <a:effectLst/>
                        </a:rPr>
                        <a:t>8 ”</a:t>
                      </a:r>
                      <a:endParaRPr lang="es-EC" sz="1000">
                        <a:effectLst/>
                        <a:latin typeface="Times New Roman"/>
                        <a:ea typeface="Times New Roman"/>
                        <a:cs typeface="Times New Roman"/>
                      </a:endParaRPr>
                    </a:p>
                  </a:txBody>
                  <a:tcPr marL="56760" marR="56760" marT="0" marB="0"/>
                </a:tc>
              </a:tr>
              <a:tr h="688971">
                <a:tc>
                  <a:txBody>
                    <a:bodyPr/>
                    <a:lstStyle/>
                    <a:p>
                      <a:pPr indent="180340" algn="ctr">
                        <a:lnSpc>
                          <a:spcPct val="200000"/>
                        </a:lnSpc>
                        <a:spcAft>
                          <a:spcPts val="0"/>
                        </a:spcAft>
                      </a:pPr>
                      <a:r>
                        <a:rPr lang="es-ES" sz="1000">
                          <a:effectLst/>
                        </a:rPr>
                        <a:t>MANOBANDA MAYORIE</a:t>
                      </a:r>
                      <a:endParaRPr lang="es-EC" sz="1000">
                        <a:effectLst/>
                        <a:latin typeface="Times New Roman"/>
                        <a:ea typeface="Times New Roman"/>
                        <a:cs typeface="Times New Roman"/>
                      </a:endParaRPr>
                    </a:p>
                  </a:txBody>
                  <a:tcPr marL="56760" marR="56760" marT="0" marB="0"/>
                </a:tc>
                <a:tc>
                  <a:txBody>
                    <a:bodyPr/>
                    <a:lstStyle/>
                    <a:p>
                      <a:pPr indent="180340" algn="ctr">
                        <a:lnSpc>
                          <a:spcPct val="200000"/>
                        </a:lnSpc>
                        <a:spcAft>
                          <a:spcPts val="0"/>
                        </a:spcAft>
                      </a:pPr>
                      <a:r>
                        <a:rPr lang="es-ES" sz="1200">
                          <a:effectLst/>
                        </a:rPr>
                        <a:t>12 ”</a:t>
                      </a:r>
                      <a:endParaRPr lang="es-EC" sz="1000">
                        <a:effectLst/>
                        <a:latin typeface="Times New Roman"/>
                        <a:ea typeface="Times New Roman"/>
                        <a:cs typeface="Times New Roman"/>
                      </a:endParaRPr>
                    </a:p>
                  </a:txBody>
                  <a:tcPr marL="56760" marR="56760" marT="0" marB="0"/>
                </a:tc>
                <a:tc>
                  <a:txBody>
                    <a:bodyPr/>
                    <a:lstStyle/>
                    <a:p>
                      <a:pPr indent="180340" algn="ctr">
                        <a:lnSpc>
                          <a:spcPct val="200000"/>
                        </a:lnSpc>
                        <a:spcAft>
                          <a:spcPts val="0"/>
                        </a:spcAft>
                      </a:pPr>
                      <a:r>
                        <a:rPr lang="es-ES" sz="1200" dirty="0">
                          <a:effectLst/>
                        </a:rPr>
                        <a:t>10 ”</a:t>
                      </a:r>
                      <a:endParaRPr lang="es-EC" sz="1000" dirty="0">
                        <a:effectLst/>
                        <a:latin typeface="Times New Roman"/>
                        <a:ea typeface="Times New Roman"/>
                        <a:cs typeface="Times New Roman"/>
                      </a:endParaRPr>
                    </a:p>
                  </a:txBody>
                  <a:tcPr marL="56760" marR="56760" marT="0" marB="0"/>
                </a:tc>
              </a:tr>
            </a:tbl>
          </a:graphicData>
        </a:graphic>
      </p:graphicFrame>
    </p:spTree>
    <p:extLst>
      <p:ext uri="{BB962C8B-B14F-4D97-AF65-F5344CB8AC3E}">
        <p14:creationId xmlns:p14="http://schemas.microsoft.com/office/powerpoint/2010/main" val="245268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707688160"/>
              </p:ext>
            </p:extLst>
          </p:nvPr>
        </p:nvGraphicFramePr>
        <p:xfrm>
          <a:off x="395536" y="1052736"/>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5003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60648"/>
            <a:ext cx="8229600" cy="1143000"/>
          </a:xfrm>
        </p:spPr>
        <p:txBody>
          <a:bodyPr/>
          <a:lstStyle/>
          <a:p>
            <a:r>
              <a:rPr lang="es-ES" dirty="0" smtClean="0"/>
              <a:t>ANÁLISIS ESPECÍFICO</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763485752"/>
              </p:ext>
            </p:extLst>
          </p:nvPr>
        </p:nvGraphicFramePr>
        <p:xfrm>
          <a:off x="1835694" y="1412773"/>
          <a:ext cx="5400601" cy="5245273"/>
        </p:xfrm>
        <a:graphic>
          <a:graphicData uri="http://schemas.openxmlformats.org/drawingml/2006/table">
            <a:tbl>
              <a:tblPr firstRow="1" firstCol="1" bandRow="1">
                <a:tableStyleId>{5C22544A-7EE6-4342-B048-85BDC9FD1C3A}</a:tableStyleId>
              </a:tblPr>
              <a:tblGrid>
                <a:gridCol w="2833629"/>
                <a:gridCol w="1268161"/>
                <a:gridCol w="1298811"/>
              </a:tblGrid>
              <a:tr h="307557">
                <a:tc>
                  <a:txBody>
                    <a:bodyPr/>
                    <a:lstStyle/>
                    <a:p>
                      <a:pPr indent="180340" algn="ctr">
                        <a:lnSpc>
                          <a:spcPct val="200000"/>
                        </a:lnSpc>
                        <a:spcAft>
                          <a:spcPts val="0"/>
                        </a:spcAft>
                      </a:pPr>
                      <a:r>
                        <a:rPr lang="es-ES" sz="900" dirty="0">
                          <a:effectLst/>
                        </a:rPr>
                        <a:t>SUBT. ALVAREZ CARLOS</a:t>
                      </a:r>
                      <a:endParaRPr lang="es-EC" sz="1000" dirty="0">
                        <a:effectLst/>
                        <a:latin typeface="Times New Roman"/>
                        <a:ea typeface="Times New Roman"/>
                        <a:cs typeface="Times New Roman"/>
                      </a:endParaRPr>
                    </a:p>
                  </a:txBody>
                  <a:tcPr marL="56115" marR="56115" marT="0" marB="0"/>
                </a:tc>
                <a:tc gridSpan="2">
                  <a:txBody>
                    <a:bodyPr/>
                    <a:lstStyle/>
                    <a:p>
                      <a:pPr indent="180340" algn="ctr">
                        <a:lnSpc>
                          <a:spcPct val="200000"/>
                        </a:lnSpc>
                        <a:spcAft>
                          <a:spcPts val="0"/>
                        </a:spcAft>
                      </a:pPr>
                      <a:r>
                        <a:rPr lang="es-ES" sz="900">
                          <a:effectLst/>
                        </a:rPr>
                        <a:t>ÁNGULOS</a:t>
                      </a:r>
                      <a:endParaRPr lang="es-EC" sz="1000">
                        <a:effectLst/>
                        <a:latin typeface="Times New Roman"/>
                        <a:ea typeface="Times New Roman"/>
                        <a:cs typeface="Times New Roman"/>
                      </a:endParaRPr>
                    </a:p>
                  </a:txBody>
                  <a:tcPr marL="56115" marR="56115" marT="0" marB="0"/>
                </a:tc>
                <a:tc hMerge="1">
                  <a:txBody>
                    <a:bodyPr/>
                    <a:lstStyle/>
                    <a:p>
                      <a:endParaRPr lang="es-EC"/>
                    </a:p>
                  </a:txBody>
                  <a:tcPr/>
                </a:tc>
              </a:tr>
              <a:tr h="571218">
                <a:tc>
                  <a:txBody>
                    <a:bodyPr/>
                    <a:lstStyle/>
                    <a:p>
                      <a:pPr indent="180340" algn="ctr">
                        <a:lnSpc>
                          <a:spcPct val="200000"/>
                        </a:lnSpc>
                        <a:spcAft>
                          <a:spcPts val="0"/>
                        </a:spcAft>
                      </a:pPr>
                      <a:r>
                        <a:rPr lang="es-ES" sz="900">
                          <a:effectLst/>
                        </a:rPr>
                        <a:t>1) APROXIMACIÓN</a:t>
                      </a:r>
                      <a:endParaRPr lang="es-EC" sz="1000">
                        <a:effectLst/>
                        <a:latin typeface="Times New Roman"/>
                        <a:ea typeface="Times New Roman"/>
                        <a:cs typeface="Times New Roman"/>
                      </a:endParaRPr>
                    </a:p>
                  </a:txBody>
                  <a:tcPr marL="56115" marR="56115" marT="0" marB="0"/>
                </a:tc>
                <a:tc>
                  <a:txBody>
                    <a:bodyPr/>
                    <a:lstStyle/>
                    <a:p>
                      <a:pPr indent="180340" algn="ctr">
                        <a:lnSpc>
                          <a:spcPct val="200000"/>
                        </a:lnSpc>
                        <a:spcAft>
                          <a:spcPts val="0"/>
                        </a:spcAft>
                      </a:pPr>
                      <a:r>
                        <a:rPr lang="es-ES" sz="900">
                          <a:effectLst/>
                        </a:rPr>
                        <a:t>PRE-TEST</a:t>
                      </a:r>
                      <a:endParaRPr lang="es-EC" sz="1000">
                        <a:effectLst/>
                        <a:latin typeface="Times New Roman"/>
                        <a:ea typeface="Times New Roman"/>
                        <a:cs typeface="Times New Roman"/>
                      </a:endParaRPr>
                    </a:p>
                  </a:txBody>
                  <a:tcPr marL="56115" marR="56115" marT="0" marB="0"/>
                </a:tc>
                <a:tc>
                  <a:txBody>
                    <a:bodyPr/>
                    <a:lstStyle/>
                    <a:p>
                      <a:pPr indent="180340" algn="ctr">
                        <a:lnSpc>
                          <a:spcPct val="200000"/>
                        </a:lnSpc>
                        <a:spcAft>
                          <a:spcPts val="0"/>
                        </a:spcAft>
                      </a:pPr>
                      <a:r>
                        <a:rPr lang="es-ES" sz="900">
                          <a:effectLst/>
                        </a:rPr>
                        <a:t>POST-TEST</a:t>
                      </a:r>
                      <a:endParaRPr lang="es-EC" sz="1000">
                        <a:effectLst/>
                        <a:latin typeface="Times New Roman"/>
                        <a:ea typeface="Times New Roman"/>
                        <a:cs typeface="Times New Roman"/>
                      </a:endParaRPr>
                    </a:p>
                  </a:txBody>
                  <a:tcPr marL="56115" marR="56115" marT="0" marB="0"/>
                </a:tc>
              </a:tr>
              <a:tr h="307557">
                <a:tc>
                  <a:txBody>
                    <a:bodyPr/>
                    <a:lstStyle/>
                    <a:p>
                      <a:pPr indent="180340" algn="ctr">
                        <a:lnSpc>
                          <a:spcPct val="200000"/>
                        </a:lnSpc>
                        <a:spcAft>
                          <a:spcPts val="0"/>
                        </a:spcAft>
                      </a:pPr>
                      <a:r>
                        <a:rPr lang="es-ES" sz="900">
                          <a:effectLst/>
                        </a:rPr>
                        <a:t>TREN SUPERIOR </a:t>
                      </a:r>
                      <a:endParaRPr lang="es-EC" sz="1000">
                        <a:effectLst/>
                        <a:latin typeface="Times New Roman"/>
                        <a:ea typeface="Times New Roman"/>
                        <a:cs typeface="Times New Roman"/>
                      </a:endParaRPr>
                    </a:p>
                  </a:txBody>
                  <a:tcPr marL="56115" marR="56115" marT="0" marB="0"/>
                </a:tc>
                <a:tc>
                  <a:txBody>
                    <a:bodyPr/>
                    <a:lstStyle/>
                    <a:p>
                      <a:pPr indent="180340" algn="ctr">
                        <a:lnSpc>
                          <a:spcPct val="200000"/>
                        </a:lnSpc>
                        <a:spcAft>
                          <a:spcPts val="0"/>
                        </a:spcAft>
                      </a:pPr>
                      <a:r>
                        <a:rPr lang="es-ES" sz="1200" dirty="0">
                          <a:effectLst/>
                        </a:rPr>
                        <a:t>150</a:t>
                      </a:r>
                      <a:endParaRPr lang="es-EC" sz="1400" dirty="0">
                        <a:effectLst/>
                        <a:latin typeface="Times New Roman"/>
                        <a:ea typeface="Times New Roman"/>
                        <a:cs typeface="Times New Roman"/>
                      </a:endParaRPr>
                    </a:p>
                  </a:txBody>
                  <a:tcPr marL="56115" marR="56115" marT="0" marB="0"/>
                </a:tc>
                <a:tc>
                  <a:txBody>
                    <a:bodyPr/>
                    <a:lstStyle/>
                    <a:p>
                      <a:pPr indent="180340" algn="ctr">
                        <a:lnSpc>
                          <a:spcPct val="200000"/>
                        </a:lnSpc>
                        <a:spcAft>
                          <a:spcPts val="0"/>
                        </a:spcAft>
                      </a:pPr>
                      <a:r>
                        <a:rPr lang="es-ES" sz="1200">
                          <a:effectLst/>
                        </a:rPr>
                        <a:t>164</a:t>
                      </a:r>
                      <a:endParaRPr lang="es-EC" sz="1400">
                        <a:effectLst/>
                        <a:latin typeface="Times New Roman"/>
                        <a:ea typeface="Times New Roman"/>
                        <a:cs typeface="Times New Roman"/>
                      </a:endParaRPr>
                    </a:p>
                  </a:txBody>
                  <a:tcPr marL="56115" marR="56115" marT="0" marB="0"/>
                </a:tc>
              </a:tr>
              <a:tr h="307557">
                <a:tc>
                  <a:txBody>
                    <a:bodyPr/>
                    <a:lstStyle/>
                    <a:p>
                      <a:pPr indent="180340" algn="ctr">
                        <a:lnSpc>
                          <a:spcPct val="200000"/>
                        </a:lnSpc>
                        <a:spcAft>
                          <a:spcPts val="0"/>
                        </a:spcAft>
                      </a:pPr>
                      <a:r>
                        <a:rPr lang="es-ES" sz="900">
                          <a:effectLst/>
                        </a:rPr>
                        <a:t>TREN INFERIOR</a:t>
                      </a:r>
                      <a:endParaRPr lang="es-EC" sz="1000">
                        <a:effectLst/>
                        <a:latin typeface="Times New Roman"/>
                        <a:ea typeface="Times New Roman"/>
                        <a:cs typeface="Times New Roman"/>
                      </a:endParaRPr>
                    </a:p>
                  </a:txBody>
                  <a:tcPr marL="56115" marR="56115" marT="0" marB="0"/>
                </a:tc>
                <a:tc>
                  <a:txBody>
                    <a:bodyPr/>
                    <a:lstStyle/>
                    <a:p>
                      <a:pPr indent="180340" algn="ctr">
                        <a:lnSpc>
                          <a:spcPct val="200000"/>
                        </a:lnSpc>
                        <a:spcAft>
                          <a:spcPts val="0"/>
                        </a:spcAft>
                      </a:pPr>
                      <a:r>
                        <a:rPr lang="es-ES" sz="1200" dirty="0">
                          <a:effectLst/>
                        </a:rPr>
                        <a:t>157</a:t>
                      </a:r>
                      <a:endParaRPr lang="es-EC" sz="1400" dirty="0">
                        <a:effectLst/>
                        <a:latin typeface="Times New Roman"/>
                        <a:ea typeface="Times New Roman"/>
                        <a:cs typeface="Times New Roman"/>
                      </a:endParaRPr>
                    </a:p>
                  </a:txBody>
                  <a:tcPr marL="56115" marR="56115" marT="0" marB="0"/>
                </a:tc>
                <a:tc>
                  <a:txBody>
                    <a:bodyPr/>
                    <a:lstStyle/>
                    <a:p>
                      <a:pPr indent="180340" algn="ctr">
                        <a:lnSpc>
                          <a:spcPct val="200000"/>
                        </a:lnSpc>
                        <a:spcAft>
                          <a:spcPts val="0"/>
                        </a:spcAft>
                      </a:pPr>
                      <a:r>
                        <a:rPr lang="es-ES" sz="1200" dirty="0">
                          <a:effectLst/>
                        </a:rPr>
                        <a:t>176</a:t>
                      </a:r>
                      <a:endParaRPr lang="es-EC" sz="1400" dirty="0">
                        <a:effectLst/>
                        <a:latin typeface="Times New Roman"/>
                        <a:ea typeface="Times New Roman"/>
                        <a:cs typeface="Times New Roman"/>
                      </a:endParaRPr>
                    </a:p>
                  </a:txBody>
                  <a:tcPr marL="56115" marR="56115" marT="0" marB="0"/>
                </a:tc>
              </a:tr>
              <a:tr h="307557">
                <a:tc>
                  <a:txBody>
                    <a:bodyPr/>
                    <a:lstStyle/>
                    <a:p>
                      <a:pPr indent="180340" algn="ctr">
                        <a:lnSpc>
                          <a:spcPct val="200000"/>
                        </a:lnSpc>
                        <a:spcAft>
                          <a:spcPts val="0"/>
                        </a:spcAft>
                      </a:pPr>
                      <a:r>
                        <a:rPr lang="es-ES" sz="900">
                          <a:effectLst/>
                        </a:rPr>
                        <a:t>2) GIRO O VUELTA</a:t>
                      </a:r>
                      <a:endParaRPr lang="es-EC" sz="1000">
                        <a:effectLst/>
                        <a:latin typeface="Times New Roman"/>
                        <a:ea typeface="Times New Roman"/>
                        <a:cs typeface="Times New Roman"/>
                      </a:endParaRPr>
                    </a:p>
                  </a:txBody>
                  <a:tcPr marL="56115" marR="56115" marT="0" marB="0"/>
                </a:tc>
                <a:tc>
                  <a:txBody>
                    <a:bodyPr/>
                    <a:lstStyle/>
                    <a:p>
                      <a:pPr indent="180340" algn="l"/>
                      <a:endParaRPr lang="es-EC" sz="1200">
                        <a:effectLst/>
                        <a:latin typeface="Calibri"/>
                        <a:cs typeface="Times New Roman"/>
                      </a:endParaRPr>
                    </a:p>
                  </a:txBody>
                  <a:tcPr marL="56115" marR="56115" marT="0" marB="0"/>
                </a:tc>
                <a:tc>
                  <a:txBody>
                    <a:bodyPr/>
                    <a:lstStyle/>
                    <a:p>
                      <a:pPr indent="180340" algn="l"/>
                      <a:endParaRPr lang="es-EC" sz="1200" dirty="0">
                        <a:effectLst/>
                        <a:latin typeface="Calibri"/>
                        <a:cs typeface="Times New Roman"/>
                      </a:endParaRPr>
                    </a:p>
                  </a:txBody>
                  <a:tcPr marL="56115" marR="56115" marT="0" marB="0"/>
                </a:tc>
              </a:tr>
              <a:tr h="307557">
                <a:tc>
                  <a:txBody>
                    <a:bodyPr/>
                    <a:lstStyle/>
                    <a:p>
                      <a:pPr indent="180340" algn="ctr">
                        <a:lnSpc>
                          <a:spcPct val="200000"/>
                        </a:lnSpc>
                        <a:spcAft>
                          <a:spcPts val="0"/>
                        </a:spcAft>
                      </a:pPr>
                      <a:r>
                        <a:rPr lang="es-ES" sz="900">
                          <a:effectLst/>
                        </a:rPr>
                        <a:t>TREN SUPERIOR </a:t>
                      </a:r>
                      <a:endParaRPr lang="es-EC" sz="1000">
                        <a:effectLst/>
                        <a:latin typeface="Times New Roman"/>
                        <a:ea typeface="Times New Roman"/>
                        <a:cs typeface="Times New Roman"/>
                      </a:endParaRPr>
                    </a:p>
                  </a:txBody>
                  <a:tcPr marL="56115" marR="56115" marT="0" marB="0"/>
                </a:tc>
                <a:tc>
                  <a:txBody>
                    <a:bodyPr/>
                    <a:lstStyle/>
                    <a:p>
                      <a:pPr indent="180340" algn="ctr">
                        <a:lnSpc>
                          <a:spcPct val="200000"/>
                        </a:lnSpc>
                        <a:spcAft>
                          <a:spcPts val="0"/>
                        </a:spcAft>
                      </a:pPr>
                      <a:r>
                        <a:rPr lang="es-ES" sz="1200">
                          <a:effectLst/>
                        </a:rPr>
                        <a:t>113</a:t>
                      </a:r>
                      <a:endParaRPr lang="es-EC" sz="1400">
                        <a:effectLst/>
                        <a:latin typeface="Times New Roman"/>
                        <a:ea typeface="Times New Roman"/>
                        <a:cs typeface="Times New Roman"/>
                      </a:endParaRPr>
                    </a:p>
                  </a:txBody>
                  <a:tcPr marL="56115" marR="56115" marT="0" marB="0"/>
                </a:tc>
                <a:tc>
                  <a:txBody>
                    <a:bodyPr/>
                    <a:lstStyle/>
                    <a:p>
                      <a:pPr indent="180340" algn="ctr">
                        <a:lnSpc>
                          <a:spcPct val="200000"/>
                        </a:lnSpc>
                        <a:spcAft>
                          <a:spcPts val="0"/>
                        </a:spcAft>
                      </a:pPr>
                      <a:r>
                        <a:rPr lang="es-ES" sz="1200" dirty="0">
                          <a:effectLst/>
                        </a:rPr>
                        <a:t>149</a:t>
                      </a:r>
                      <a:endParaRPr lang="es-EC" sz="1400" dirty="0">
                        <a:effectLst/>
                        <a:latin typeface="Times New Roman"/>
                        <a:ea typeface="Times New Roman"/>
                        <a:cs typeface="Times New Roman"/>
                      </a:endParaRPr>
                    </a:p>
                  </a:txBody>
                  <a:tcPr marL="56115" marR="56115" marT="0" marB="0"/>
                </a:tc>
              </a:tr>
              <a:tr h="307557">
                <a:tc>
                  <a:txBody>
                    <a:bodyPr/>
                    <a:lstStyle/>
                    <a:p>
                      <a:pPr indent="180340" algn="ctr">
                        <a:lnSpc>
                          <a:spcPct val="200000"/>
                        </a:lnSpc>
                        <a:spcAft>
                          <a:spcPts val="0"/>
                        </a:spcAft>
                      </a:pPr>
                      <a:r>
                        <a:rPr lang="es-ES" sz="900">
                          <a:effectLst/>
                        </a:rPr>
                        <a:t>TREN INFERIOR</a:t>
                      </a:r>
                      <a:endParaRPr lang="es-EC" sz="1000">
                        <a:effectLst/>
                        <a:latin typeface="Times New Roman"/>
                        <a:ea typeface="Times New Roman"/>
                        <a:cs typeface="Times New Roman"/>
                      </a:endParaRPr>
                    </a:p>
                  </a:txBody>
                  <a:tcPr marL="56115" marR="56115" marT="0" marB="0"/>
                </a:tc>
                <a:tc>
                  <a:txBody>
                    <a:bodyPr/>
                    <a:lstStyle/>
                    <a:p>
                      <a:pPr indent="180340" algn="ctr">
                        <a:lnSpc>
                          <a:spcPct val="200000"/>
                        </a:lnSpc>
                        <a:spcAft>
                          <a:spcPts val="0"/>
                        </a:spcAft>
                      </a:pPr>
                      <a:r>
                        <a:rPr lang="es-ES" sz="1200">
                          <a:effectLst/>
                        </a:rPr>
                        <a:t>152</a:t>
                      </a:r>
                      <a:endParaRPr lang="es-EC" sz="1400">
                        <a:effectLst/>
                        <a:latin typeface="Times New Roman"/>
                        <a:ea typeface="Times New Roman"/>
                        <a:cs typeface="Times New Roman"/>
                      </a:endParaRPr>
                    </a:p>
                  </a:txBody>
                  <a:tcPr marL="56115" marR="56115" marT="0" marB="0"/>
                </a:tc>
                <a:tc>
                  <a:txBody>
                    <a:bodyPr/>
                    <a:lstStyle/>
                    <a:p>
                      <a:pPr indent="180340" algn="ctr">
                        <a:lnSpc>
                          <a:spcPct val="200000"/>
                        </a:lnSpc>
                        <a:spcAft>
                          <a:spcPts val="0"/>
                        </a:spcAft>
                      </a:pPr>
                      <a:r>
                        <a:rPr lang="es-ES" sz="1200" dirty="0">
                          <a:effectLst/>
                        </a:rPr>
                        <a:t>130</a:t>
                      </a:r>
                      <a:endParaRPr lang="es-EC" sz="1400" dirty="0">
                        <a:effectLst/>
                        <a:latin typeface="Times New Roman"/>
                        <a:ea typeface="Times New Roman"/>
                        <a:cs typeface="Times New Roman"/>
                      </a:endParaRPr>
                    </a:p>
                  </a:txBody>
                  <a:tcPr marL="56115" marR="56115" marT="0" marB="0"/>
                </a:tc>
              </a:tr>
              <a:tr h="307557">
                <a:tc>
                  <a:txBody>
                    <a:bodyPr/>
                    <a:lstStyle/>
                    <a:p>
                      <a:pPr indent="180340" algn="ctr">
                        <a:lnSpc>
                          <a:spcPct val="200000"/>
                        </a:lnSpc>
                        <a:spcAft>
                          <a:spcPts val="0"/>
                        </a:spcAft>
                      </a:pPr>
                      <a:r>
                        <a:rPr lang="es-ES" sz="900">
                          <a:effectLst/>
                        </a:rPr>
                        <a:t>3) TOQUE DE LA PARED</a:t>
                      </a:r>
                      <a:endParaRPr lang="es-EC" sz="1000">
                        <a:effectLst/>
                        <a:latin typeface="Times New Roman"/>
                        <a:ea typeface="Times New Roman"/>
                        <a:cs typeface="Times New Roman"/>
                      </a:endParaRPr>
                    </a:p>
                  </a:txBody>
                  <a:tcPr marL="56115" marR="56115" marT="0" marB="0"/>
                </a:tc>
                <a:tc>
                  <a:txBody>
                    <a:bodyPr/>
                    <a:lstStyle/>
                    <a:p>
                      <a:pPr indent="180340" algn="l"/>
                      <a:endParaRPr lang="es-EC" sz="1200">
                        <a:effectLst/>
                        <a:latin typeface="Calibri"/>
                        <a:cs typeface="Times New Roman"/>
                      </a:endParaRPr>
                    </a:p>
                  </a:txBody>
                  <a:tcPr marL="56115" marR="56115" marT="0" marB="0"/>
                </a:tc>
                <a:tc>
                  <a:txBody>
                    <a:bodyPr/>
                    <a:lstStyle/>
                    <a:p>
                      <a:pPr indent="180340" algn="l"/>
                      <a:endParaRPr lang="es-EC" sz="1200" dirty="0">
                        <a:effectLst/>
                        <a:latin typeface="Calibri"/>
                        <a:cs typeface="Times New Roman"/>
                      </a:endParaRPr>
                    </a:p>
                  </a:txBody>
                  <a:tcPr marL="56115" marR="56115" marT="0" marB="0"/>
                </a:tc>
              </a:tr>
              <a:tr h="307557">
                <a:tc>
                  <a:txBody>
                    <a:bodyPr/>
                    <a:lstStyle/>
                    <a:p>
                      <a:pPr indent="180340" algn="ctr">
                        <a:lnSpc>
                          <a:spcPct val="200000"/>
                        </a:lnSpc>
                        <a:spcAft>
                          <a:spcPts val="0"/>
                        </a:spcAft>
                      </a:pPr>
                      <a:r>
                        <a:rPr lang="es-ES" sz="900">
                          <a:effectLst/>
                        </a:rPr>
                        <a:t>TREN SUPERIOR </a:t>
                      </a:r>
                      <a:endParaRPr lang="es-EC" sz="1000">
                        <a:effectLst/>
                        <a:latin typeface="Times New Roman"/>
                        <a:ea typeface="Times New Roman"/>
                        <a:cs typeface="Times New Roman"/>
                      </a:endParaRPr>
                    </a:p>
                  </a:txBody>
                  <a:tcPr marL="56115" marR="56115" marT="0" marB="0"/>
                </a:tc>
                <a:tc>
                  <a:txBody>
                    <a:bodyPr/>
                    <a:lstStyle/>
                    <a:p>
                      <a:pPr indent="180340" algn="ctr">
                        <a:lnSpc>
                          <a:spcPct val="200000"/>
                        </a:lnSpc>
                        <a:spcAft>
                          <a:spcPts val="0"/>
                        </a:spcAft>
                      </a:pPr>
                      <a:r>
                        <a:rPr lang="es-ES" sz="1200">
                          <a:effectLst/>
                        </a:rPr>
                        <a:t>238</a:t>
                      </a:r>
                      <a:endParaRPr lang="es-EC" sz="1400">
                        <a:effectLst/>
                        <a:latin typeface="Times New Roman"/>
                        <a:ea typeface="Times New Roman"/>
                        <a:cs typeface="Times New Roman"/>
                      </a:endParaRPr>
                    </a:p>
                  </a:txBody>
                  <a:tcPr marL="56115" marR="56115" marT="0" marB="0"/>
                </a:tc>
                <a:tc>
                  <a:txBody>
                    <a:bodyPr/>
                    <a:lstStyle/>
                    <a:p>
                      <a:pPr indent="180340" algn="ctr">
                        <a:lnSpc>
                          <a:spcPct val="200000"/>
                        </a:lnSpc>
                        <a:spcAft>
                          <a:spcPts val="0"/>
                        </a:spcAft>
                      </a:pPr>
                      <a:r>
                        <a:rPr lang="es-ES" sz="1200" dirty="0">
                          <a:effectLst/>
                        </a:rPr>
                        <a:t>261</a:t>
                      </a:r>
                      <a:endParaRPr lang="es-EC" sz="1400" dirty="0">
                        <a:effectLst/>
                        <a:latin typeface="Times New Roman"/>
                        <a:ea typeface="Times New Roman"/>
                        <a:cs typeface="Times New Roman"/>
                      </a:endParaRPr>
                    </a:p>
                  </a:txBody>
                  <a:tcPr marL="56115" marR="56115" marT="0" marB="0"/>
                </a:tc>
              </a:tr>
              <a:tr h="307557">
                <a:tc>
                  <a:txBody>
                    <a:bodyPr/>
                    <a:lstStyle/>
                    <a:p>
                      <a:pPr indent="180340" algn="ctr">
                        <a:lnSpc>
                          <a:spcPct val="200000"/>
                        </a:lnSpc>
                        <a:spcAft>
                          <a:spcPts val="0"/>
                        </a:spcAft>
                      </a:pPr>
                      <a:r>
                        <a:rPr lang="es-ES" sz="900">
                          <a:effectLst/>
                        </a:rPr>
                        <a:t>TREN INFERIOR</a:t>
                      </a:r>
                      <a:endParaRPr lang="es-EC" sz="1000">
                        <a:effectLst/>
                        <a:latin typeface="Times New Roman"/>
                        <a:ea typeface="Times New Roman"/>
                        <a:cs typeface="Times New Roman"/>
                      </a:endParaRPr>
                    </a:p>
                  </a:txBody>
                  <a:tcPr marL="56115" marR="56115" marT="0" marB="0"/>
                </a:tc>
                <a:tc>
                  <a:txBody>
                    <a:bodyPr/>
                    <a:lstStyle/>
                    <a:p>
                      <a:pPr indent="180340" algn="ctr">
                        <a:lnSpc>
                          <a:spcPct val="200000"/>
                        </a:lnSpc>
                        <a:spcAft>
                          <a:spcPts val="0"/>
                        </a:spcAft>
                      </a:pPr>
                      <a:r>
                        <a:rPr lang="es-ES" sz="1200">
                          <a:effectLst/>
                        </a:rPr>
                        <a:t>44</a:t>
                      </a:r>
                      <a:endParaRPr lang="es-EC" sz="1400">
                        <a:effectLst/>
                        <a:latin typeface="Times New Roman"/>
                        <a:ea typeface="Times New Roman"/>
                        <a:cs typeface="Times New Roman"/>
                      </a:endParaRPr>
                    </a:p>
                  </a:txBody>
                  <a:tcPr marL="56115" marR="56115" marT="0" marB="0"/>
                </a:tc>
                <a:tc>
                  <a:txBody>
                    <a:bodyPr/>
                    <a:lstStyle/>
                    <a:p>
                      <a:pPr indent="180340" algn="ctr">
                        <a:lnSpc>
                          <a:spcPct val="200000"/>
                        </a:lnSpc>
                        <a:spcAft>
                          <a:spcPts val="0"/>
                        </a:spcAft>
                      </a:pPr>
                      <a:r>
                        <a:rPr lang="es-ES" sz="1200" dirty="0">
                          <a:effectLst/>
                        </a:rPr>
                        <a:t>104</a:t>
                      </a:r>
                      <a:endParaRPr lang="es-EC" sz="1400" dirty="0">
                        <a:effectLst/>
                        <a:latin typeface="Times New Roman"/>
                        <a:ea typeface="Times New Roman"/>
                        <a:cs typeface="Times New Roman"/>
                      </a:endParaRPr>
                    </a:p>
                  </a:txBody>
                  <a:tcPr marL="56115" marR="56115" marT="0" marB="0"/>
                </a:tc>
              </a:tr>
              <a:tr h="307557">
                <a:tc>
                  <a:txBody>
                    <a:bodyPr/>
                    <a:lstStyle/>
                    <a:p>
                      <a:pPr indent="180340" algn="ctr">
                        <a:lnSpc>
                          <a:spcPct val="200000"/>
                        </a:lnSpc>
                        <a:spcAft>
                          <a:spcPts val="0"/>
                        </a:spcAft>
                      </a:pPr>
                      <a:r>
                        <a:rPr lang="es-ES" sz="900">
                          <a:effectLst/>
                        </a:rPr>
                        <a:t>4) IMPULSO</a:t>
                      </a:r>
                      <a:endParaRPr lang="es-EC" sz="1000">
                        <a:effectLst/>
                        <a:latin typeface="Times New Roman"/>
                        <a:ea typeface="Times New Roman"/>
                        <a:cs typeface="Times New Roman"/>
                      </a:endParaRPr>
                    </a:p>
                  </a:txBody>
                  <a:tcPr marL="56115" marR="56115" marT="0" marB="0"/>
                </a:tc>
                <a:tc>
                  <a:txBody>
                    <a:bodyPr/>
                    <a:lstStyle/>
                    <a:p>
                      <a:pPr indent="180340" algn="l"/>
                      <a:endParaRPr lang="es-EC" sz="1200">
                        <a:effectLst/>
                        <a:latin typeface="Calibri"/>
                        <a:cs typeface="Times New Roman"/>
                      </a:endParaRPr>
                    </a:p>
                  </a:txBody>
                  <a:tcPr marL="56115" marR="56115" marT="0" marB="0"/>
                </a:tc>
                <a:tc>
                  <a:txBody>
                    <a:bodyPr/>
                    <a:lstStyle/>
                    <a:p>
                      <a:pPr indent="180340" algn="l"/>
                      <a:endParaRPr lang="es-EC" sz="1200" dirty="0">
                        <a:effectLst/>
                        <a:latin typeface="Calibri"/>
                        <a:cs typeface="Times New Roman"/>
                      </a:endParaRPr>
                    </a:p>
                  </a:txBody>
                  <a:tcPr marL="56115" marR="56115" marT="0" marB="0"/>
                </a:tc>
              </a:tr>
              <a:tr h="307557">
                <a:tc>
                  <a:txBody>
                    <a:bodyPr/>
                    <a:lstStyle/>
                    <a:p>
                      <a:pPr indent="180340" algn="ctr">
                        <a:lnSpc>
                          <a:spcPct val="200000"/>
                        </a:lnSpc>
                        <a:spcAft>
                          <a:spcPts val="0"/>
                        </a:spcAft>
                      </a:pPr>
                      <a:r>
                        <a:rPr lang="es-ES" sz="900">
                          <a:effectLst/>
                        </a:rPr>
                        <a:t>TREN SUPERIOR </a:t>
                      </a:r>
                      <a:endParaRPr lang="es-EC" sz="1000">
                        <a:effectLst/>
                        <a:latin typeface="Times New Roman"/>
                        <a:ea typeface="Times New Roman"/>
                        <a:cs typeface="Times New Roman"/>
                      </a:endParaRPr>
                    </a:p>
                  </a:txBody>
                  <a:tcPr marL="56115" marR="56115" marT="0" marB="0"/>
                </a:tc>
                <a:tc>
                  <a:txBody>
                    <a:bodyPr/>
                    <a:lstStyle/>
                    <a:p>
                      <a:pPr indent="180340" algn="ctr">
                        <a:lnSpc>
                          <a:spcPct val="200000"/>
                        </a:lnSpc>
                        <a:spcAft>
                          <a:spcPts val="0"/>
                        </a:spcAft>
                      </a:pPr>
                      <a:r>
                        <a:rPr lang="es-ES" sz="1200">
                          <a:effectLst/>
                        </a:rPr>
                        <a:t>209</a:t>
                      </a:r>
                      <a:endParaRPr lang="es-EC" sz="1400">
                        <a:effectLst/>
                        <a:latin typeface="Times New Roman"/>
                        <a:ea typeface="Times New Roman"/>
                        <a:cs typeface="Times New Roman"/>
                      </a:endParaRPr>
                    </a:p>
                  </a:txBody>
                  <a:tcPr marL="56115" marR="56115" marT="0" marB="0"/>
                </a:tc>
                <a:tc>
                  <a:txBody>
                    <a:bodyPr/>
                    <a:lstStyle/>
                    <a:p>
                      <a:pPr indent="180340" algn="ctr">
                        <a:lnSpc>
                          <a:spcPct val="200000"/>
                        </a:lnSpc>
                        <a:spcAft>
                          <a:spcPts val="0"/>
                        </a:spcAft>
                      </a:pPr>
                      <a:r>
                        <a:rPr lang="es-ES" sz="1200" dirty="0">
                          <a:effectLst/>
                        </a:rPr>
                        <a:t>218</a:t>
                      </a:r>
                      <a:endParaRPr lang="es-EC" sz="1400" dirty="0">
                        <a:effectLst/>
                        <a:latin typeface="Times New Roman"/>
                        <a:ea typeface="Times New Roman"/>
                        <a:cs typeface="Times New Roman"/>
                      </a:endParaRPr>
                    </a:p>
                  </a:txBody>
                  <a:tcPr marL="56115" marR="56115" marT="0" marB="0"/>
                </a:tc>
              </a:tr>
              <a:tr h="307557">
                <a:tc>
                  <a:txBody>
                    <a:bodyPr/>
                    <a:lstStyle/>
                    <a:p>
                      <a:pPr indent="180340" algn="ctr">
                        <a:lnSpc>
                          <a:spcPct val="200000"/>
                        </a:lnSpc>
                        <a:spcAft>
                          <a:spcPts val="0"/>
                        </a:spcAft>
                      </a:pPr>
                      <a:r>
                        <a:rPr lang="es-ES" sz="900">
                          <a:effectLst/>
                        </a:rPr>
                        <a:t>TREN INFERIOR</a:t>
                      </a:r>
                      <a:endParaRPr lang="es-EC" sz="1000">
                        <a:effectLst/>
                        <a:latin typeface="Times New Roman"/>
                        <a:ea typeface="Times New Roman"/>
                        <a:cs typeface="Times New Roman"/>
                      </a:endParaRPr>
                    </a:p>
                  </a:txBody>
                  <a:tcPr marL="56115" marR="56115" marT="0" marB="0"/>
                </a:tc>
                <a:tc>
                  <a:txBody>
                    <a:bodyPr/>
                    <a:lstStyle/>
                    <a:p>
                      <a:pPr indent="180340" algn="ctr">
                        <a:lnSpc>
                          <a:spcPct val="200000"/>
                        </a:lnSpc>
                        <a:spcAft>
                          <a:spcPts val="0"/>
                        </a:spcAft>
                      </a:pPr>
                      <a:r>
                        <a:rPr lang="es-ES" sz="1200">
                          <a:effectLst/>
                        </a:rPr>
                        <a:t>98</a:t>
                      </a:r>
                      <a:endParaRPr lang="es-EC" sz="1400">
                        <a:effectLst/>
                        <a:latin typeface="Times New Roman"/>
                        <a:ea typeface="Times New Roman"/>
                        <a:cs typeface="Times New Roman"/>
                      </a:endParaRPr>
                    </a:p>
                  </a:txBody>
                  <a:tcPr marL="56115" marR="56115" marT="0" marB="0"/>
                </a:tc>
                <a:tc>
                  <a:txBody>
                    <a:bodyPr/>
                    <a:lstStyle/>
                    <a:p>
                      <a:pPr indent="180340" algn="ctr">
                        <a:lnSpc>
                          <a:spcPct val="200000"/>
                        </a:lnSpc>
                        <a:spcAft>
                          <a:spcPts val="0"/>
                        </a:spcAft>
                      </a:pPr>
                      <a:r>
                        <a:rPr lang="es-ES" sz="1200" dirty="0">
                          <a:effectLst/>
                        </a:rPr>
                        <a:t>170</a:t>
                      </a:r>
                      <a:endParaRPr lang="es-EC" sz="1400" dirty="0">
                        <a:effectLst/>
                        <a:latin typeface="Times New Roman"/>
                        <a:ea typeface="Times New Roman"/>
                        <a:cs typeface="Times New Roman"/>
                      </a:endParaRPr>
                    </a:p>
                  </a:txBody>
                  <a:tcPr marL="56115" marR="56115" marT="0" marB="0"/>
                </a:tc>
              </a:tr>
              <a:tr h="307557">
                <a:tc>
                  <a:txBody>
                    <a:bodyPr/>
                    <a:lstStyle/>
                    <a:p>
                      <a:pPr indent="180340" algn="ctr">
                        <a:lnSpc>
                          <a:spcPct val="200000"/>
                        </a:lnSpc>
                        <a:spcAft>
                          <a:spcPts val="0"/>
                        </a:spcAft>
                      </a:pPr>
                      <a:r>
                        <a:rPr lang="es-ES" sz="900">
                          <a:effectLst/>
                        </a:rPr>
                        <a:t>5) DESPLAZAMIENTO</a:t>
                      </a:r>
                      <a:endParaRPr lang="es-EC" sz="1000">
                        <a:effectLst/>
                        <a:latin typeface="Times New Roman"/>
                        <a:ea typeface="Times New Roman"/>
                        <a:cs typeface="Times New Roman"/>
                      </a:endParaRPr>
                    </a:p>
                  </a:txBody>
                  <a:tcPr marL="56115" marR="56115" marT="0" marB="0"/>
                </a:tc>
                <a:tc>
                  <a:txBody>
                    <a:bodyPr/>
                    <a:lstStyle/>
                    <a:p>
                      <a:pPr indent="180340" algn="l"/>
                      <a:endParaRPr lang="es-EC" sz="1200">
                        <a:effectLst/>
                        <a:latin typeface="Calibri"/>
                        <a:cs typeface="Times New Roman"/>
                      </a:endParaRPr>
                    </a:p>
                  </a:txBody>
                  <a:tcPr marL="56115" marR="56115" marT="0" marB="0"/>
                </a:tc>
                <a:tc>
                  <a:txBody>
                    <a:bodyPr/>
                    <a:lstStyle/>
                    <a:p>
                      <a:pPr indent="180340" algn="l"/>
                      <a:endParaRPr lang="es-EC" sz="1200" dirty="0">
                        <a:effectLst/>
                        <a:latin typeface="Calibri"/>
                        <a:cs typeface="Times New Roman"/>
                      </a:endParaRPr>
                    </a:p>
                  </a:txBody>
                  <a:tcPr marL="56115" marR="56115" marT="0" marB="0"/>
                </a:tc>
              </a:tr>
              <a:tr h="307557">
                <a:tc>
                  <a:txBody>
                    <a:bodyPr/>
                    <a:lstStyle/>
                    <a:p>
                      <a:pPr indent="180340" algn="ctr">
                        <a:lnSpc>
                          <a:spcPct val="200000"/>
                        </a:lnSpc>
                        <a:spcAft>
                          <a:spcPts val="0"/>
                        </a:spcAft>
                      </a:pPr>
                      <a:r>
                        <a:rPr lang="es-ES" sz="900">
                          <a:effectLst/>
                        </a:rPr>
                        <a:t>TREN SUPERIOR </a:t>
                      </a:r>
                      <a:endParaRPr lang="es-EC" sz="1000">
                        <a:effectLst/>
                        <a:latin typeface="Times New Roman"/>
                        <a:ea typeface="Times New Roman"/>
                        <a:cs typeface="Times New Roman"/>
                      </a:endParaRPr>
                    </a:p>
                  </a:txBody>
                  <a:tcPr marL="56115" marR="56115" marT="0" marB="0"/>
                </a:tc>
                <a:tc>
                  <a:txBody>
                    <a:bodyPr/>
                    <a:lstStyle/>
                    <a:p>
                      <a:pPr indent="180340" algn="ctr">
                        <a:lnSpc>
                          <a:spcPct val="200000"/>
                        </a:lnSpc>
                        <a:spcAft>
                          <a:spcPts val="0"/>
                        </a:spcAft>
                      </a:pPr>
                      <a:r>
                        <a:rPr lang="es-ES" sz="1200">
                          <a:effectLst/>
                        </a:rPr>
                        <a:t>205</a:t>
                      </a:r>
                      <a:endParaRPr lang="es-EC" sz="1400">
                        <a:effectLst/>
                        <a:latin typeface="Times New Roman"/>
                        <a:ea typeface="Times New Roman"/>
                        <a:cs typeface="Times New Roman"/>
                      </a:endParaRPr>
                    </a:p>
                  </a:txBody>
                  <a:tcPr marL="56115" marR="56115" marT="0" marB="0"/>
                </a:tc>
                <a:tc>
                  <a:txBody>
                    <a:bodyPr/>
                    <a:lstStyle/>
                    <a:p>
                      <a:pPr indent="180340" algn="ctr">
                        <a:lnSpc>
                          <a:spcPct val="200000"/>
                        </a:lnSpc>
                        <a:spcAft>
                          <a:spcPts val="0"/>
                        </a:spcAft>
                      </a:pPr>
                      <a:r>
                        <a:rPr lang="es-ES" sz="1200" dirty="0">
                          <a:effectLst/>
                        </a:rPr>
                        <a:t>187</a:t>
                      </a:r>
                      <a:endParaRPr lang="es-EC" sz="1400" dirty="0">
                        <a:effectLst/>
                        <a:latin typeface="Times New Roman"/>
                        <a:ea typeface="Times New Roman"/>
                        <a:cs typeface="Times New Roman"/>
                      </a:endParaRPr>
                    </a:p>
                  </a:txBody>
                  <a:tcPr marL="56115" marR="56115" marT="0" marB="0"/>
                </a:tc>
              </a:tr>
              <a:tr h="307557">
                <a:tc>
                  <a:txBody>
                    <a:bodyPr/>
                    <a:lstStyle/>
                    <a:p>
                      <a:pPr indent="180340" algn="ctr">
                        <a:lnSpc>
                          <a:spcPct val="200000"/>
                        </a:lnSpc>
                        <a:spcAft>
                          <a:spcPts val="0"/>
                        </a:spcAft>
                      </a:pPr>
                      <a:r>
                        <a:rPr lang="es-ES" sz="900">
                          <a:effectLst/>
                        </a:rPr>
                        <a:t>TREN INFERIOR</a:t>
                      </a:r>
                      <a:endParaRPr lang="es-EC" sz="1000">
                        <a:effectLst/>
                        <a:latin typeface="Times New Roman"/>
                        <a:ea typeface="Times New Roman"/>
                        <a:cs typeface="Times New Roman"/>
                      </a:endParaRPr>
                    </a:p>
                  </a:txBody>
                  <a:tcPr marL="56115" marR="56115" marT="0" marB="0"/>
                </a:tc>
                <a:tc>
                  <a:txBody>
                    <a:bodyPr/>
                    <a:lstStyle/>
                    <a:p>
                      <a:pPr indent="180340" algn="ctr">
                        <a:lnSpc>
                          <a:spcPct val="200000"/>
                        </a:lnSpc>
                        <a:spcAft>
                          <a:spcPts val="0"/>
                        </a:spcAft>
                      </a:pPr>
                      <a:r>
                        <a:rPr lang="es-ES" sz="1200">
                          <a:effectLst/>
                        </a:rPr>
                        <a:t>176</a:t>
                      </a:r>
                      <a:endParaRPr lang="es-EC" sz="1400">
                        <a:effectLst/>
                        <a:latin typeface="Times New Roman"/>
                        <a:ea typeface="Times New Roman"/>
                        <a:cs typeface="Times New Roman"/>
                      </a:endParaRPr>
                    </a:p>
                  </a:txBody>
                  <a:tcPr marL="56115" marR="56115" marT="0" marB="0"/>
                </a:tc>
                <a:tc>
                  <a:txBody>
                    <a:bodyPr/>
                    <a:lstStyle/>
                    <a:p>
                      <a:pPr indent="180340" algn="ctr">
                        <a:lnSpc>
                          <a:spcPct val="200000"/>
                        </a:lnSpc>
                        <a:spcAft>
                          <a:spcPts val="0"/>
                        </a:spcAft>
                      </a:pPr>
                      <a:r>
                        <a:rPr lang="es-ES" sz="1200" dirty="0">
                          <a:effectLst/>
                        </a:rPr>
                        <a:t>176</a:t>
                      </a:r>
                      <a:endParaRPr lang="es-EC" sz="1400" dirty="0">
                        <a:effectLst/>
                        <a:latin typeface="Times New Roman"/>
                        <a:ea typeface="Times New Roman"/>
                        <a:cs typeface="Times New Roman"/>
                      </a:endParaRPr>
                    </a:p>
                  </a:txBody>
                  <a:tcPr marL="56115" marR="56115" marT="0" marB="0"/>
                </a:tc>
              </a:tr>
            </a:tbl>
          </a:graphicData>
        </a:graphic>
      </p:graphicFrame>
    </p:spTree>
    <p:extLst>
      <p:ext uri="{BB962C8B-B14F-4D97-AF65-F5344CB8AC3E}">
        <p14:creationId xmlns:p14="http://schemas.microsoft.com/office/powerpoint/2010/main" val="2749849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Gráfico"/>
          <p:cNvGraphicFramePr/>
          <p:nvPr>
            <p:extLst>
              <p:ext uri="{D42A27DB-BD31-4B8C-83A1-F6EECF244321}">
                <p14:modId xmlns:p14="http://schemas.microsoft.com/office/powerpoint/2010/main" val="3325925477"/>
              </p:ext>
            </p:extLst>
          </p:nvPr>
        </p:nvGraphicFramePr>
        <p:xfrm>
          <a:off x="251520" y="620688"/>
          <a:ext cx="5040560" cy="30963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Gráfico"/>
          <p:cNvGraphicFramePr/>
          <p:nvPr>
            <p:extLst>
              <p:ext uri="{D42A27DB-BD31-4B8C-83A1-F6EECF244321}">
                <p14:modId xmlns:p14="http://schemas.microsoft.com/office/powerpoint/2010/main" val="2601852324"/>
              </p:ext>
            </p:extLst>
          </p:nvPr>
        </p:nvGraphicFramePr>
        <p:xfrm>
          <a:off x="4355976" y="3429000"/>
          <a:ext cx="4644008" cy="31683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9532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val="4056468772"/>
              </p:ext>
            </p:extLst>
          </p:nvPr>
        </p:nvGraphicFramePr>
        <p:xfrm>
          <a:off x="323528" y="476672"/>
          <a:ext cx="4600351" cy="29759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2 Gráfico"/>
          <p:cNvGraphicFramePr/>
          <p:nvPr>
            <p:extLst>
              <p:ext uri="{D42A27DB-BD31-4B8C-83A1-F6EECF244321}">
                <p14:modId xmlns:p14="http://schemas.microsoft.com/office/powerpoint/2010/main" val="1024117645"/>
              </p:ext>
            </p:extLst>
          </p:nvPr>
        </p:nvGraphicFramePr>
        <p:xfrm>
          <a:off x="4355976" y="3140968"/>
          <a:ext cx="4536504" cy="32403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9124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val="1696671104"/>
              </p:ext>
            </p:extLst>
          </p:nvPr>
        </p:nvGraphicFramePr>
        <p:xfrm>
          <a:off x="323528" y="476672"/>
          <a:ext cx="4552726" cy="3283619"/>
        </p:xfrm>
        <a:graphic>
          <a:graphicData uri="http://schemas.openxmlformats.org/drawingml/2006/chart">
            <c:chart xmlns:c="http://schemas.openxmlformats.org/drawingml/2006/chart" xmlns:r="http://schemas.openxmlformats.org/officeDocument/2006/relationships" r:id="rId2"/>
          </a:graphicData>
        </a:graphic>
      </p:graphicFrame>
      <p:pic>
        <p:nvPicPr>
          <p:cNvPr id="10242" name="Picture 2" descr="Resultado de imagen para BIOMECANICA DEL VIRAJE NATA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2299" y="4221088"/>
            <a:ext cx="5583692"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02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1143000"/>
          </a:xfrm>
        </p:spPr>
        <p:txBody>
          <a:bodyPr/>
          <a:lstStyle/>
          <a:p>
            <a:r>
              <a:rPr lang="es-ES" dirty="0" smtClean="0"/>
              <a:t>DEDICATORIA</a:t>
            </a:r>
            <a:endParaRPr lang="es-EC" dirty="0"/>
          </a:p>
        </p:txBody>
      </p:sp>
      <p:sp>
        <p:nvSpPr>
          <p:cNvPr id="3" name="2 Marcador de contenido"/>
          <p:cNvSpPr>
            <a:spLocks noGrp="1"/>
          </p:cNvSpPr>
          <p:nvPr>
            <p:ph idx="1"/>
          </p:nvPr>
        </p:nvSpPr>
        <p:spPr>
          <a:xfrm>
            <a:off x="457200" y="1412776"/>
            <a:ext cx="8229600" cy="4911824"/>
          </a:xfrm>
        </p:spPr>
        <p:txBody>
          <a:bodyPr>
            <a:normAutofit fontScale="77500" lnSpcReduction="20000"/>
          </a:bodyPr>
          <a:lstStyle/>
          <a:p>
            <a:pPr marL="0" indent="0">
              <a:buNone/>
            </a:pPr>
            <a:endParaRPr lang="es-EC" dirty="0"/>
          </a:p>
          <a:p>
            <a:r>
              <a:rPr lang="es-EC" dirty="0"/>
              <a:t>Yo, Sarita Emilia Delgado Salgado quiero realizar una dedicatoria muy personal primero a Dios que me ha bendecido siempre, a mis padres, </a:t>
            </a:r>
            <a:r>
              <a:rPr lang="es-EC" dirty="0" smtClean="0"/>
              <a:t>hermano, </a:t>
            </a:r>
            <a:r>
              <a:rPr lang="es-EC" dirty="0"/>
              <a:t>familiares, amigos, amigas y docentes que siempre estuvieron pendientes de mi durante todo este proceso académico que esta por culminar. De igual manera quiero agradecer a una persona que ha sido una ayuda profesional y emocional en mi vida y es a mi Neurólogo el Dr. Fernando Torres que fue y es el que siempre me supo alentar para que siga mis sueños y lo que en realidad quería en mi vida.</a:t>
            </a:r>
          </a:p>
          <a:p>
            <a:pPr marL="0" indent="0">
              <a:buNone/>
            </a:pPr>
            <a:endParaRPr lang="es-EC" dirty="0"/>
          </a:p>
          <a:p>
            <a:r>
              <a:rPr lang="es-EC" dirty="0"/>
              <a:t>“Lograr un objetivo después de haber luchado hasta el cansancio demuestra disciplina y responsabilidad, pero más difícil es mantener esos valores una vez alcanzado el éxito”, Quiero dedicar este </a:t>
            </a:r>
            <a:r>
              <a:rPr lang="es-ES" dirty="0"/>
              <a:t>trabajo de investigación a mis padres, mi hermano y mi hija, pues siempre han estado conmigo en buenos y malos momentos, confiando en todas las actividades que he realizado en el transcurso de mi vida militar y deportiva, quiero enaltecer a mi hija Emilia Francesca Soto quien fue el motor y pilar fundamental que hizo posible concluir con esta meta. </a:t>
            </a:r>
            <a:r>
              <a:rPr lang="es-ES" dirty="0" err="1"/>
              <a:t>Capt</a:t>
            </a:r>
            <a:r>
              <a:rPr lang="es-ES" dirty="0"/>
              <a:t>. De I. Soto Pruna Rafael Francisco.</a:t>
            </a:r>
            <a:endParaRPr lang="es-EC" dirty="0"/>
          </a:p>
          <a:p>
            <a:endParaRPr lang="es-EC" dirty="0"/>
          </a:p>
        </p:txBody>
      </p:sp>
    </p:spTree>
    <p:extLst>
      <p:ext uri="{BB962C8B-B14F-4D97-AF65-F5344CB8AC3E}">
        <p14:creationId xmlns:p14="http://schemas.microsoft.com/office/powerpoint/2010/main" val="797899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FOTOGRAFÍAS PROGRAMA BIOMECANICO </a:t>
            </a:r>
            <a:endParaRPr lang="es-EC" dirty="0"/>
          </a:p>
        </p:txBody>
      </p:sp>
      <p:pic>
        <p:nvPicPr>
          <p:cNvPr id="3" name="2 Imagen"/>
          <p:cNvPicPr/>
          <p:nvPr/>
        </p:nvPicPr>
        <p:blipFill rotWithShape="1">
          <a:blip r:embed="rId2" cstate="print">
            <a:extLst>
              <a:ext uri="{28A0092B-C50C-407E-A947-70E740481C1C}">
                <a14:useLocalDpi xmlns:a14="http://schemas.microsoft.com/office/drawing/2010/main" val="0"/>
              </a:ext>
            </a:extLst>
          </a:blip>
          <a:srcRect l="8913" t="11277" r="15818" b="15441"/>
          <a:stretch/>
        </p:blipFill>
        <p:spPr bwMode="auto">
          <a:xfrm>
            <a:off x="1979712" y="2276872"/>
            <a:ext cx="4968552" cy="331236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3957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rotWithShape="1">
          <a:blip r:embed="rId2" cstate="print">
            <a:extLst>
              <a:ext uri="{28A0092B-C50C-407E-A947-70E740481C1C}">
                <a14:useLocalDpi xmlns:a14="http://schemas.microsoft.com/office/drawing/2010/main" val="0"/>
              </a:ext>
            </a:extLst>
          </a:blip>
          <a:srcRect l="13864" t="13390" r="13453" b="15452"/>
          <a:stretch/>
        </p:blipFill>
        <p:spPr bwMode="auto">
          <a:xfrm>
            <a:off x="1475656" y="1268760"/>
            <a:ext cx="6192688" cy="43924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99381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cstate="print">
            <a:extLst>
              <a:ext uri="{28A0092B-C50C-407E-A947-70E740481C1C}">
                <a14:useLocalDpi xmlns:a14="http://schemas.microsoft.com/office/drawing/2010/main" val="0"/>
              </a:ext>
            </a:extLst>
          </a:blip>
          <a:srcRect l="18028" t="13343" r="9491" b="15227"/>
          <a:stretch/>
        </p:blipFill>
        <p:spPr bwMode="auto">
          <a:xfrm>
            <a:off x="1187624" y="1052736"/>
            <a:ext cx="6624736" cy="47525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75361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cstate="print">
            <a:extLst>
              <a:ext uri="{28A0092B-C50C-407E-A947-70E740481C1C}">
                <a14:useLocalDpi xmlns:a14="http://schemas.microsoft.com/office/drawing/2010/main" val="0"/>
              </a:ext>
            </a:extLst>
          </a:blip>
          <a:srcRect l="17436" t="10924" r="8879" b="15101"/>
          <a:stretch/>
        </p:blipFill>
        <p:spPr bwMode="auto">
          <a:xfrm>
            <a:off x="1475656" y="1124744"/>
            <a:ext cx="6192688" cy="46085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56540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cstate="print">
            <a:extLst>
              <a:ext uri="{28A0092B-C50C-407E-A947-70E740481C1C}">
                <a14:useLocalDpi xmlns:a14="http://schemas.microsoft.com/office/drawing/2010/main" val="0"/>
              </a:ext>
            </a:extLst>
          </a:blip>
          <a:srcRect l="13270" t="12684" r="12593" b="14748"/>
          <a:stretch/>
        </p:blipFill>
        <p:spPr bwMode="auto">
          <a:xfrm>
            <a:off x="1547664" y="1268760"/>
            <a:ext cx="6120679" cy="43204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29302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a:t>
            </a:r>
            <a:endParaRPr lang="es-EC" dirty="0"/>
          </a:p>
        </p:txBody>
      </p:sp>
      <p:sp>
        <p:nvSpPr>
          <p:cNvPr id="3" name="2 Marcador de contenido"/>
          <p:cNvSpPr>
            <a:spLocks noGrp="1"/>
          </p:cNvSpPr>
          <p:nvPr>
            <p:ph idx="1"/>
          </p:nvPr>
        </p:nvSpPr>
        <p:spPr/>
        <p:txBody>
          <a:bodyPr>
            <a:normAutofit fontScale="77500" lnSpcReduction="20000"/>
          </a:bodyPr>
          <a:lstStyle/>
          <a:p>
            <a:pPr lvl="0"/>
            <a:r>
              <a:rPr lang="es-EC" dirty="0"/>
              <a:t>En cuanto a los resultados del programa Biomecánico </a:t>
            </a:r>
            <a:r>
              <a:rPr lang="es-EC" dirty="0" err="1"/>
              <a:t>Kinovea</a:t>
            </a:r>
            <a:r>
              <a:rPr lang="es-EC" dirty="0"/>
              <a:t> obtuvimos los datos de los ángulos del tren superior (brazada), tren inferior (patada) de cada deportista lo cual facilito la recopilación cuantitativa para el análisis, pudiendo así evidenciar la técnica empleada en cada fase del viraje y la corrección de los movimientos realizados por el equipo de natación a través de los ejes y planos corporales que se requieren para poder facilitar la aplicación correcta de la técnica y llegar a la obtención del producto final. Podemos concluir, que a través de la biomecánica evidenciamos los errores que ejecutaban nuestros deportistas y mediante la utilización del conocimiento, la práctica y la observación se puede corregir la técnica ya que constatamos un adecuado incremento gradual de la misma en cada una de las fases del viraje aproximación, giro o volteo, tope de pared, impulso y desplazamiento, lo cual repercute en la optimización del tiempo, que en las pruebas de velocidad de natación son preponderantes para obtener triunfos deportivos.</a:t>
            </a:r>
          </a:p>
        </p:txBody>
      </p:sp>
    </p:spTree>
    <p:extLst>
      <p:ext uri="{BB962C8B-B14F-4D97-AF65-F5344CB8AC3E}">
        <p14:creationId xmlns:p14="http://schemas.microsoft.com/office/powerpoint/2010/main" val="2418385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RECOMENDACIONES </a:t>
            </a:r>
            <a:endParaRPr lang="es-EC" dirty="0"/>
          </a:p>
        </p:txBody>
      </p:sp>
      <p:sp>
        <p:nvSpPr>
          <p:cNvPr id="3" name="2 Marcador de contenido"/>
          <p:cNvSpPr>
            <a:spLocks noGrp="1"/>
          </p:cNvSpPr>
          <p:nvPr>
            <p:ph idx="1"/>
          </p:nvPr>
        </p:nvSpPr>
        <p:spPr/>
        <p:txBody>
          <a:bodyPr>
            <a:normAutofit fontScale="92500" lnSpcReduction="20000"/>
          </a:bodyPr>
          <a:lstStyle/>
          <a:p>
            <a:pPr lvl="0"/>
            <a:r>
              <a:rPr lang="es-ES" dirty="0"/>
              <a:t>Se realice trabajos de investigación con todos los equipos de la Fuerza Terrestre, ya que los mismos fomentan el alto rendimiento en la misma, siendo indispensable hacer estudios para llevar un adecuado control del proceso de entrenamiento y poder representar debidamente a la institución a la que pertenecemos.</a:t>
            </a:r>
            <a:endParaRPr lang="es-EC" dirty="0"/>
          </a:p>
          <a:p>
            <a:pPr lvl="0"/>
            <a:r>
              <a:rPr lang="es-ES" dirty="0"/>
              <a:t>Se realicen coordinaciones con diferentes instituciones para que el equipo de natación de la fuerza terrestre pueda tener mayor participación a nivel nacional, no solamente en los juegos nacionales militares que se desarrollan anualmente. </a:t>
            </a:r>
            <a:endParaRPr lang="es-EC" dirty="0"/>
          </a:p>
          <a:p>
            <a:pPr lvl="0"/>
            <a:r>
              <a:rPr lang="es-ES" dirty="0"/>
              <a:t>Se promulgue el deporte militar y se apoye considerablemente ya que nuestros deportistas son futuros representantes de nuestro país en la FEDEME.</a:t>
            </a:r>
            <a:endParaRPr lang="es-EC" dirty="0"/>
          </a:p>
          <a:p>
            <a:endParaRPr lang="es-EC" dirty="0"/>
          </a:p>
        </p:txBody>
      </p:sp>
    </p:spTree>
    <p:extLst>
      <p:ext uri="{BB962C8B-B14F-4D97-AF65-F5344CB8AC3E}">
        <p14:creationId xmlns:p14="http://schemas.microsoft.com/office/powerpoint/2010/main" val="376946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BIBLIOGRAFÍA</a:t>
            </a:r>
            <a:endParaRPr lang="es-EC" dirty="0"/>
          </a:p>
        </p:txBody>
      </p:sp>
      <p:sp>
        <p:nvSpPr>
          <p:cNvPr id="3" name="2 Marcador de contenido"/>
          <p:cNvSpPr>
            <a:spLocks noGrp="1"/>
          </p:cNvSpPr>
          <p:nvPr>
            <p:ph idx="1"/>
          </p:nvPr>
        </p:nvSpPr>
        <p:spPr/>
        <p:txBody>
          <a:bodyPr>
            <a:normAutofit fontScale="40000" lnSpcReduction="20000"/>
          </a:bodyPr>
          <a:lstStyle/>
          <a:p>
            <a:r>
              <a:rPr lang="es-ES" dirty="0"/>
              <a:t>ADMINNATACIONDEC. (06 de Octubre de 2014). </a:t>
            </a:r>
            <a:r>
              <a:rPr lang="es-ES" i="1" dirty="0"/>
              <a:t>Virajes y salidas de todos los estilos</a:t>
            </a:r>
            <a:r>
              <a:rPr lang="es-ES" dirty="0"/>
              <a:t>. Obtenido de Virajes y salidas de todos los estilos: http://blog.natacion.decathlon.es/virajes-y-salidas-de-todos-los-estilos/</a:t>
            </a:r>
            <a:endParaRPr lang="es-EC" dirty="0"/>
          </a:p>
          <a:p>
            <a:r>
              <a:rPr lang="es-ES" dirty="0"/>
              <a:t>Amapola, N. (21 de Agosto de 2016). </a:t>
            </a:r>
            <a:r>
              <a:rPr lang="es-ES" i="1" dirty="0"/>
              <a:t>Ciencia para mejorar el desempeño deportivo</a:t>
            </a:r>
            <a:r>
              <a:rPr lang="es-ES" dirty="0"/>
              <a:t>. Obtenido de Ciencia para mejorar el desempeño deportivo: http://conacytprensa.mx/index.php/ciencia/salud/9734-ciencia-para-mejorar-el-desempeno-deportivo</a:t>
            </a:r>
            <a:endParaRPr lang="es-EC" dirty="0"/>
          </a:p>
          <a:p>
            <a:r>
              <a:rPr lang="es-ES" dirty="0"/>
              <a:t>Belloch, D. S. (Octubre de 2016). </a:t>
            </a:r>
            <a:r>
              <a:rPr lang="es-ES" i="1" dirty="0"/>
              <a:t>NOTINAT</a:t>
            </a:r>
            <a:r>
              <a:rPr lang="es-ES" dirty="0"/>
              <a:t>. Obtenido de El </a:t>
            </a:r>
            <a:r>
              <a:rPr lang="es-ES" dirty="0" err="1"/>
              <a:t>Analisis</a:t>
            </a:r>
            <a:r>
              <a:rPr lang="es-ES" dirty="0"/>
              <a:t> </a:t>
            </a:r>
            <a:r>
              <a:rPr lang="es-ES" dirty="0" err="1"/>
              <a:t>biomécanico</a:t>
            </a:r>
            <a:r>
              <a:rPr lang="es-ES" dirty="0"/>
              <a:t> en natación: http://www.notinat.com.es/docs/analisis_biomecanico_en_natacion.pdf</a:t>
            </a:r>
            <a:endParaRPr lang="es-EC" dirty="0"/>
          </a:p>
          <a:p>
            <a:r>
              <a:rPr lang="es-ES" dirty="0"/>
              <a:t>Beltrán, P. (10 de Julio de 2015). </a:t>
            </a:r>
            <a:r>
              <a:rPr lang="en-US" i="1" dirty="0" err="1"/>
              <a:t>SlideShare</a:t>
            </a:r>
            <a:r>
              <a:rPr lang="en-US" dirty="0"/>
              <a:t>. </a:t>
            </a:r>
            <a:r>
              <a:rPr lang="en-US" dirty="0" err="1"/>
              <a:t>Obtenido</a:t>
            </a:r>
            <a:r>
              <a:rPr lang="en-US" dirty="0"/>
              <a:t> de </a:t>
            </a:r>
            <a:r>
              <a:rPr lang="en-US" dirty="0" err="1"/>
              <a:t>SlideShare</a:t>
            </a:r>
            <a:r>
              <a:rPr lang="en-US" dirty="0"/>
              <a:t>: file:///C:/Users/User/Downloads/pearson-150707222443-lva1-app6892.pdf</a:t>
            </a:r>
            <a:endParaRPr lang="es-EC" dirty="0"/>
          </a:p>
          <a:p>
            <a:r>
              <a:rPr lang="es-ES" dirty="0" err="1"/>
              <a:t>Bolivar</a:t>
            </a:r>
            <a:r>
              <a:rPr lang="es-ES" dirty="0"/>
              <a:t>, E. (2018). </a:t>
            </a:r>
            <a:r>
              <a:rPr lang="es-ES" i="1" dirty="0"/>
              <a:t>Los tipos de arrancada en la velocidad inicial de las pruebas de velocidad en </a:t>
            </a:r>
            <a:r>
              <a:rPr lang="es-ES" i="1" dirty="0" err="1"/>
              <a:t>natacion</a:t>
            </a:r>
            <a:r>
              <a:rPr lang="es-ES" i="1" dirty="0"/>
              <a:t>.</a:t>
            </a:r>
            <a:r>
              <a:rPr lang="es-ES" dirty="0"/>
              <a:t> Sangolqui: Departamento de ciencias humanas y sociales UFA- ESPE.</a:t>
            </a:r>
            <a:endParaRPr lang="es-EC" dirty="0"/>
          </a:p>
          <a:p>
            <a:r>
              <a:rPr lang="es-ES" dirty="0" err="1"/>
              <a:t>Cardenas</a:t>
            </a:r>
            <a:r>
              <a:rPr lang="es-ES" dirty="0"/>
              <a:t>, J. (0 de Octubre de 2013). </a:t>
            </a:r>
            <a:r>
              <a:rPr lang="es-ES" i="1" dirty="0" err="1"/>
              <a:t>Networkianos</a:t>
            </a:r>
            <a:r>
              <a:rPr lang="es-ES" i="1" dirty="0"/>
              <a:t>. Blog de Sociología</a:t>
            </a:r>
            <a:r>
              <a:rPr lang="es-ES" dirty="0"/>
              <a:t>. Obtenido de </a:t>
            </a:r>
            <a:r>
              <a:rPr lang="es-ES" dirty="0" err="1"/>
              <a:t>Networkianos</a:t>
            </a:r>
            <a:r>
              <a:rPr lang="es-ES" dirty="0"/>
              <a:t>. Blog de Sociología: http://networkianos.com/que-es-la-correlacion-bivariada-y-como/</a:t>
            </a:r>
            <a:endParaRPr lang="es-EC" dirty="0"/>
          </a:p>
          <a:p>
            <a:r>
              <a:rPr lang="es-ES" dirty="0" err="1"/>
              <a:t>Cossor</a:t>
            </a:r>
            <a:r>
              <a:rPr lang="es-ES" dirty="0"/>
              <a:t>, M. y. (Octubre de 2000). </a:t>
            </a:r>
            <a:r>
              <a:rPr lang="es-ES" i="1" dirty="0"/>
              <a:t>i- </a:t>
            </a:r>
            <a:r>
              <a:rPr lang="es-ES" i="1" dirty="0" err="1"/>
              <a:t>Natacion</a:t>
            </a:r>
            <a:r>
              <a:rPr lang="es-ES" i="1" dirty="0"/>
              <a:t>.</a:t>
            </a:r>
            <a:r>
              <a:rPr lang="es-ES" dirty="0"/>
              <a:t> Obtenido de http://www.i-natacion.com/articulos/tecnica/crol/viraje.html</a:t>
            </a:r>
            <a:endParaRPr lang="es-EC" dirty="0"/>
          </a:p>
          <a:p>
            <a:r>
              <a:rPr lang="es-ES" dirty="0"/>
              <a:t>DECABLOGS. (6 de Octubre de 2014). </a:t>
            </a:r>
            <a:r>
              <a:rPr lang="es-ES" i="1" dirty="0"/>
              <a:t>DECABLOGS- NATACION</a:t>
            </a:r>
            <a:r>
              <a:rPr lang="es-ES" dirty="0"/>
              <a:t>. Obtenido de http://blog.natacion.decathlon.es/virajes-y-salidas-de-todos-los-estilos/</a:t>
            </a:r>
            <a:endParaRPr lang="es-EC" dirty="0"/>
          </a:p>
          <a:p>
            <a:r>
              <a:rPr lang="es-ES" dirty="0"/>
              <a:t>Deporte, C. A. (05 de Marzo de 2013). </a:t>
            </a:r>
            <a:r>
              <a:rPr lang="es-ES" i="1" dirty="0"/>
              <a:t>La ciencia aplicada al deporte</a:t>
            </a:r>
            <a:r>
              <a:rPr lang="es-ES" dirty="0"/>
              <a:t>. Obtenido de La ciencia aplicada al deporte: http://www.juntadeandalucia.es/cultura/blog/la-ciencia-aplicada-al-deporte/</a:t>
            </a:r>
            <a:endParaRPr lang="es-EC" dirty="0"/>
          </a:p>
          <a:p>
            <a:r>
              <a:rPr lang="es-ES" dirty="0"/>
              <a:t>Dioses, J. (Marzo de 2018). </a:t>
            </a:r>
            <a:r>
              <a:rPr lang="es-ES" i="1" dirty="0"/>
              <a:t>Normas APA 2018 - Sexta Edición</a:t>
            </a:r>
            <a:r>
              <a:rPr lang="es-ES" dirty="0"/>
              <a:t>. Obtenido de Normas APA 2018 - Sexta Edición: https://www.oyejuanjo.com/2017/06/normas-apa-2017-sexta-edicion-pdf.html</a:t>
            </a:r>
            <a:endParaRPr lang="es-EC" dirty="0"/>
          </a:p>
          <a:p>
            <a:r>
              <a:rPr lang="es-ES" dirty="0" err="1"/>
              <a:t>Ernest</a:t>
            </a:r>
            <a:r>
              <a:rPr lang="es-ES" dirty="0"/>
              <a:t>, M. (1993). </a:t>
            </a:r>
            <a:r>
              <a:rPr lang="es-ES" i="1" dirty="0" err="1"/>
              <a:t>Tecnica</a:t>
            </a:r>
            <a:r>
              <a:rPr lang="es-ES" i="1" dirty="0"/>
              <a:t> de Virajes, estilo crol</a:t>
            </a:r>
            <a:r>
              <a:rPr lang="es-ES" dirty="0"/>
              <a:t>. Obtenido de http://www.i-natacion.com/articulos/tecnica/crol/viraje.html</a:t>
            </a:r>
            <a:endParaRPr lang="es-EC" dirty="0"/>
          </a:p>
          <a:p>
            <a:r>
              <a:rPr lang="es-ES" dirty="0" err="1"/>
              <a:t>Hernandez</a:t>
            </a:r>
            <a:r>
              <a:rPr lang="es-ES" dirty="0"/>
              <a:t>, A. (2 de septiembre de 2010). </a:t>
            </a:r>
            <a:r>
              <a:rPr lang="es-ES" i="1" dirty="0"/>
              <a:t>i- </a:t>
            </a:r>
            <a:r>
              <a:rPr lang="es-ES" i="1" dirty="0" err="1"/>
              <a:t>Natacion</a:t>
            </a:r>
            <a:r>
              <a:rPr lang="es-ES" dirty="0"/>
              <a:t>. Obtenido de http://www.i-natacion.com/articulos/tecnica/crol/viraje.html</a:t>
            </a:r>
            <a:endParaRPr lang="es-EC" dirty="0"/>
          </a:p>
          <a:p>
            <a:r>
              <a:rPr lang="es-ES" dirty="0"/>
              <a:t>Ortega, A. (12 de MARZO de 2011). </a:t>
            </a:r>
            <a:r>
              <a:rPr lang="es-ES" i="1" dirty="0"/>
              <a:t>GUIA FITNESS</a:t>
            </a:r>
            <a:r>
              <a:rPr lang="es-ES" dirty="0"/>
              <a:t>. Obtenido de https://guiafitness.com/deportes/natacion</a:t>
            </a:r>
            <a:endParaRPr lang="es-EC" dirty="0"/>
          </a:p>
          <a:p>
            <a:r>
              <a:rPr lang="es-ES" dirty="0"/>
              <a:t>Ortega, J. (14 de Abril de 2014). </a:t>
            </a:r>
            <a:r>
              <a:rPr lang="es-ES" i="1" dirty="0"/>
              <a:t>International </a:t>
            </a:r>
            <a:r>
              <a:rPr lang="es-ES" i="1" dirty="0" err="1"/>
              <a:t>Endurance</a:t>
            </a:r>
            <a:r>
              <a:rPr lang="es-ES" i="1" dirty="0"/>
              <a:t> </a:t>
            </a:r>
            <a:r>
              <a:rPr lang="es-ES" i="1" dirty="0" err="1"/>
              <a:t>Work</a:t>
            </a:r>
            <a:r>
              <a:rPr lang="es-ES" i="1" dirty="0"/>
              <a:t> </a:t>
            </a:r>
            <a:r>
              <a:rPr lang="es-ES" i="1" dirty="0" err="1"/>
              <a:t>Group</a:t>
            </a:r>
            <a:r>
              <a:rPr lang="es-ES" dirty="0"/>
              <a:t>. Obtenido de G-SE: https://g-se.com/viraje-bp-X57cfb26e76e61</a:t>
            </a:r>
            <a:endParaRPr lang="es-EC" dirty="0"/>
          </a:p>
          <a:p>
            <a:r>
              <a:rPr lang="es-ES" dirty="0"/>
              <a:t>Pablo, S. (19 de Enero de 2014). </a:t>
            </a:r>
            <a:r>
              <a:rPr lang="es-ES" i="1" dirty="0"/>
              <a:t>Viraje de crol en natación</a:t>
            </a:r>
            <a:r>
              <a:rPr lang="es-ES" dirty="0"/>
              <a:t>. Obtenido de Viraje de crol en natación: https://mundoentrenamiento.com/viraje-de-crol-en-natacion/#comments</a:t>
            </a:r>
            <a:endParaRPr lang="es-EC" dirty="0"/>
          </a:p>
          <a:p>
            <a:r>
              <a:rPr lang="es-ES" dirty="0" err="1"/>
              <a:t>Pooli</a:t>
            </a:r>
            <a:r>
              <a:rPr lang="es-ES" dirty="0"/>
              <a:t>, S. (18 de Enero de 2018). </a:t>
            </a:r>
            <a:r>
              <a:rPr lang="es-ES" i="1" dirty="0"/>
              <a:t>KINOVEA- Software para realizar video análisis</a:t>
            </a:r>
            <a:r>
              <a:rPr lang="es-ES" dirty="0"/>
              <a:t>. Obtenido de KINOVEA- Software para realizar video análisis: https://g-se.com/kinovea-software-para-realizar-video-analisis-bp-q5a4e419037dfa</a:t>
            </a:r>
            <a:endParaRPr lang="es-EC" dirty="0"/>
          </a:p>
          <a:p>
            <a:r>
              <a:rPr lang="es-ES" dirty="0" err="1"/>
              <a:t>Ubeda</a:t>
            </a:r>
            <a:r>
              <a:rPr lang="es-ES" dirty="0"/>
              <a:t>, V. (10 de Octubre de 2012). </a:t>
            </a:r>
            <a:r>
              <a:rPr lang="es-ES" i="1" dirty="0"/>
              <a:t>Vicente </a:t>
            </a:r>
            <a:r>
              <a:rPr lang="es-ES" i="1" dirty="0" err="1"/>
              <a:t>Ubeda</a:t>
            </a:r>
            <a:r>
              <a:rPr lang="es-ES" dirty="0"/>
              <a:t>. Obtenido de http://www.vicenteubeda.com/los-principios-del-entrenamiento/</a:t>
            </a:r>
            <a:endParaRPr lang="es-EC" dirty="0"/>
          </a:p>
          <a:p>
            <a:endParaRPr lang="es-EC" dirty="0"/>
          </a:p>
        </p:txBody>
      </p:sp>
    </p:spTree>
    <p:extLst>
      <p:ext uri="{BB962C8B-B14F-4D97-AF65-F5344CB8AC3E}">
        <p14:creationId xmlns:p14="http://schemas.microsoft.com/office/powerpoint/2010/main" val="2976031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229600" cy="1143000"/>
          </a:xfrm>
        </p:spPr>
        <p:txBody>
          <a:bodyPr/>
          <a:lstStyle/>
          <a:p>
            <a:r>
              <a:rPr lang="es-ES" dirty="0" smtClean="0"/>
              <a:t>AGRADECIMIENTO</a:t>
            </a:r>
            <a:endParaRPr lang="es-EC" dirty="0"/>
          </a:p>
        </p:txBody>
      </p:sp>
      <p:sp>
        <p:nvSpPr>
          <p:cNvPr id="3" name="2 Marcador de contenido"/>
          <p:cNvSpPr>
            <a:spLocks noGrp="1"/>
          </p:cNvSpPr>
          <p:nvPr>
            <p:ph idx="1"/>
          </p:nvPr>
        </p:nvSpPr>
        <p:spPr>
          <a:xfrm>
            <a:off x="457200" y="1412776"/>
            <a:ext cx="8229600" cy="4911824"/>
          </a:xfrm>
        </p:spPr>
        <p:txBody>
          <a:bodyPr>
            <a:normAutofit fontScale="70000" lnSpcReduction="20000"/>
          </a:bodyPr>
          <a:lstStyle/>
          <a:p>
            <a:pPr marL="0" indent="0">
              <a:buNone/>
            </a:pPr>
            <a:endParaRPr lang="es-EC" dirty="0"/>
          </a:p>
          <a:p>
            <a:r>
              <a:rPr lang="es-EC" dirty="0"/>
              <a:t>Queremos expresar nuestro más sincero agradecimiento a Dios, a nuestros padres, hermanos, hija y a nuestra familia por motivarnos y apoyarnos siempre, al Ejército Ecuatoriano por permitirnos trabajar con el equipo de natación, al personal docente, administrativo de la Carrera de Licenciatura de Ciencias de la Actividad Física, Deportes y Recreación de la Universidad de las Fuerzas Armadas por todos los conocimientos y experiencias recibidas en el transcurso de nuestra formación académica. </a:t>
            </a:r>
          </a:p>
          <a:p>
            <a:pPr marL="0" indent="0">
              <a:buNone/>
            </a:pPr>
            <a:endParaRPr lang="es-EC" dirty="0"/>
          </a:p>
          <a:p>
            <a:r>
              <a:rPr lang="es-EC" dirty="0"/>
              <a:t>Un agradecimiento profundo y sincero al </a:t>
            </a:r>
            <a:r>
              <a:rPr lang="es-EC" dirty="0" err="1"/>
              <a:t>MSc</a:t>
            </a:r>
            <a:r>
              <a:rPr lang="es-EC" dirty="0"/>
              <a:t>. Mario Vaca, quien fue el director de nuestra tesis, por todas sus enseñanzas y apoyo desinteresado para alcanzar nuestro objetivo, en la formación integral. Además, un agradecimiento, al Cap. De I. Alberto </a:t>
            </a:r>
            <a:r>
              <a:rPr lang="es-EC" dirty="0" err="1"/>
              <a:t>Duchimaza</a:t>
            </a:r>
            <a:r>
              <a:rPr lang="es-EC" dirty="0"/>
              <a:t>, y al equipo de natación de la Fuerza Terrestre quienes contribuyeron en el presente trabajo de investigación.</a:t>
            </a:r>
          </a:p>
          <a:p>
            <a:pPr marL="0" indent="0">
              <a:buNone/>
            </a:pPr>
            <a:endParaRPr lang="es-EC" dirty="0"/>
          </a:p>
          <a:p>
            <a:r>
              <a:rPr lang="es-EC" dirty="0"/>
              <a:t>Finalmente queremos agradecer a nuestros compañeros y amigos quienes fueron testigos de nuestra formación, estando presentes en momentos académicos y sociales, los mismos que fortalecieron los lazos de unión y amistad para un desarrollo integro en nuestra formación universitaria.  </a:t>
            </a:r>
          </a:p>
          <a:p>
            <a:endParaRPr lang="es-EC" dirty="0"/>
          </a:p>
        </p:txBody>
      </p:sp>
    </p:spTree>
    <p:extLst>
      <p:ext uri="{BB962C8B-B14F-4D97-AF65-F5344CB8AC3E}">
        <p14:creationId xmlns:p14="http://schemas.microsoft.com/office/powerpoint/2010/main" val="1590985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RESUMEN </a:t>
            </a:r>
            <a:endParaRPr lang="es-EC" dirty="0"/>
          </a:p>
        </p:txBody>
      </p:sp>
      <p:sp>
        <p:nvSpPr>
          <p:cNvPr id="3" name="2 Marcador de contenido"/>
          <p:cNvSpPr>
            <a:spLocks noGrp="1"/>
          </p:cNvSpPr>
          <p:nvPr>
            <p:ph idx="1"/>
          </p:nvPr>
        </p:nvSpPr>
        <p:spPr/>
        <p:txBody>
          <a:bodyPr>
            <a:normAutofit fontScale="70000" lnSpcReduction="20000"/>
          </a:bodyPr>
          <a:lstStyle/>
          <a:p>
            <a:r>
              <a:rPr lang="es-ES" dirty="0" smtClean="0"/>
              <a:t>El </a:t>
            </a:r>
            <a:r>
              <a:rPr lang="es-ES" dirty="0"/>
              <a:t>presente trabajo de investigación, se basa en la observación, análisis y mejora de la técnica del viraje en pruebas de velocidad, de los deportistas del equipo de natación de la Fuerza Terrestre, utilizando como medio de estudio varios instrumentos que significaron una adecuada recopilación de datos e información, los mismos que fueron analizados sistemáticamente por medio del programa biomecánico </a:t>
            </a:r>
            <a:r>
              <a:rPr lang="es-ES" dirty="0" err="1"/>
              <a:t>Kinovea</a:t>
            </a:r>
            <a:r>
              <a:rPr lang="es-ES" dirty="0"/>
              <a:t>, dichos datos cuantitativos de los ángulos de cada deportista fueron registrados en un pre-test realizado el mes de abril del año en curso, en las cinco fases del viraje. Además, con los datos obtenidos en él pre-test se ejecutó la correlación R de Pearson del tiempo del viraje con respecto a los ángulos en cada fase. También se aplicó medidas de tendencia central y de variación estándar de la escala obtenida por la guía de observación de errores, siendo muy importante para poder establecer la diferencia que existió entre los datos registrados del pre-test con los del post-test, datos posteriores obtenidos a continuación de dos mesociclos de entrenamiento en junio del 2018. Una vez realizado este análisis con los datos del pre-test, así como del post-test se pudo evidenciar la mejora considerable de la técnica en las fases del viraje, por ende, mejoraron los tiempos en la ejecución del mismo.</a:t>
            </a:r>
            <a:endParaRPr lang="es-EC" dirty="0"/>
          </a:p>
          <a:p>
            <a:endParaRPr lang="es-EC" dirty="0"/>
          </a:p>
        </p:txBody>
      </p:sp>
    </p:spTree>
    <p:extLst>
      <p:ext uri="{BB962C8B-B14F-4D97-AF65-F5344CB8AC3E}">
        <p14:creationId xmlns:p14="http://schemas.microsoft.com/office/powerpoint/2010/main" val="3296294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7233" y="332656"/>
            <a:ext cx="8229600" cy="1143000"/>
          </a:xfrm>
        </p:spPr>
        <p:txBody>
          <a:bodyPr>
            <a:normAutofit fontScale="90000"/>
          </a:bodyPr>
          <a:lstStyle/>
          <a:p>
            <a:r>
              <a:rPr lang="es-ES" dirty="0" smtClean="0"/>
              <a:t>PLANTEAMIENTO DEL PORBLEMA</a:t>
            </a:r>
            <a:endParaRPr lang="es-EC" dirty="0"/>
          </a:p>
        </p:txBody>
      </p:sp>
      <p:sp>
        <p:nvSpPr>
          <p:cNvPr id="3" name="2 Marcador de contenido"/>
          <p:cNvSpPr>
            <a:spLocks noGrp="1"/>
          </p:cNvSpPr>
          <p:nvPr>
            <p:ph idx="1"/>
          </p:nvPr>
        </p:nvSpPr>
        <p:spPr>
          <a:xfrm>
            <a:off x="358687" y="1628800"/>
            <a:ext cx="8229600" cy="4389120"/>
          </a:xfrm>
        </p:spPr>
        <p:txBody>
          <a:bodyPr>
            <a:normAutofit/>
          </a:bodyPr>
          <a:lstStyle/>
          <a:p>
            <a:r>
              <a:rPr lang="es-ES" sz="2000" dirty="0" smtClean="0"/>
              <a:t>El </a:t>
            </a:r>
            <a:r>
              <a:rPr lang="es-ES" sz="2000" dirty="0"/>
              <a:t>presente proyecto planteará una investigación sobre la aplicación del entrenamiento de las fases del viraje en el estilo crol para superar la deficiencia del rendimiento en las pruebas de velocidad como son 50, 100 y 200 metros con deportistas que pertenecen al equipo de natación de la Fuerza Terrestre, motivo de preocupación de quienes suscriben y que opinan que el entrenamiento técnico en lo que se refiera a salidas y virajes es fundamental. </a:t>
            </a:r>
            <a:endParaRPr lang="es-EC" sz="2000" dirty="0"/>
          </a:p>
          <a:p>
            <a:endParaRPr lang="es-EC" dirty="0"/>
          </a:p>
        </p:txBody>
      </p:sp>
      <p:pic>
        <p:nvPicPr>
          <p:cNvPr id="5122" name="Picture 2" descr="Resultado de imagen para BIOMECANICA DEL VIRAJE NAT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73016"/>
            <a:ext cx="4303440" cy="2868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957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 GENERAL </a:t>
            </a:r>
            <a:endParaRPr lang="es-EC" dirty="0"/>
          </a:p>
        </p:txBody>
      </p:sp>
      <p:sp>
        <p:nvSpPr>
          <p:cNvPr id="3" name="2 Marcador de contenido"/>
          <p:cNvSpPr>
            <a:spLocks noGrp="1"/>
          </p:cNvSpPr>
          <p:nvPr>
            <p:ph idx="1"/>
          </p:nvPr>
        </p:nvSpPr>
        <p:spPr/>
        <p:txBody>
          <a:bodyPr/>
          <a:lstStyle/>
          <a:p>
            <a:pPr lvl="0"/>
            <a:r>
              <a:rPr lang="es-ES" dirty="0"/>
              <a:t>Analizar la ejecución del viraje</a:t>
            </a:r>
            <a:r>
              <a:rPr lang="es-EC" dirty="0"/>
              <a:t> en las cinco fases, aproximación, giro, tope de pared, impulso y de desplazamiento de las pruebas de velocidad (50, 100, 200 metros estilo crol) </a:t>
            </a:r>
            <a:r>
              <a:rPr lang="es-ES" dirty="0"/>
              <a:t>del Equipo de Natación de la Fuerza Terrestre para lograr un mejor desempeño deportivo.</a:t>
            </a:r>
            <a:endParaRPr lang="es-EC" dirty="0"/>
          </a:p>
          <a:p>
            <a:endParaRPr lang="es-EC"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005064"/>
            <a:ext cx="28575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5477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OBJETIVO ESPECÍFICO</a:t>
            </a:r>
            <a:endParaRPr lang="es-EC" dirty="0"/>
          </a:p>
        </p:txBody>
      </p:sp>
      <p:sp>
        <p:nvSpPr>
          <p:cNvPr id="3" name="2 Marcador de contenido"/>
          <p:cNvSpPr>
            <a:spLocks noGrp="1"/>
          </p:cNvSpPr>
          <p:nvPr>
            <p:ph idx="1"/>
          </p:nvPr>
        </p:nvSpPr>
        <p:spPr/>
        <p:txBody>
          <a:bodyPr/>
          <a:lstStyle/>
          <a:p>
            <a:pPr lvl="0"/>
            <a:r>
              <a:rPr lang="es-ES" dirty="0"/>
              <a:t>Analizar del tiempo de viraje en la técnica del estilo crol de los deportistas del Equipo de Natación de la Fuerza Terrestre.</a:t>
            </a:r>
            <a:endParaRPr lang="es-EC" dirty="0"/>
          </a:p>
          <a:p>
            <a:pPr lvl="0"/>
            <a:r>
              <a:rPr lang="es-ES" dirty="0"/>
              <a:t>  Análisis biomecánico de la técnica de  viraje de crol de los deportistas del Equipo de Natación de la Fuerza Terrestre.</a:t>
            </a:r>
            <a:endParaRPr lang="es-EC" dirty="0"/>
          </a:p>
          <a:p>
            <a:pPr marL="0" indent="0">
              <a:buNone/>
            </a:pPr>
            <a:endParaRPr lang="es-EC"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4365104"/>
            <a:ext cx="2181230" cy="2181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11627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smtClean="0"/>
              <a:t>TIPO DE VIRAJES </a:t>
            </a:r>
            <a:endParaRPr lang="es-EC" dirty="0"/>
          </a:p>
        </p:txBody>
      </p:sp>
      <p:sp>
        <p:nvSpPr>
          <p:cNvPr id="5" name="4 Marcador de contenido"/>
          <p:cNvSpPr>
            <a:spLocks noGrp="1"/>
          </p:cNvSpPr>
          <p:nvPr>
            <p:ph sz="half" idx="1"/>
          </p:nvPr>
        </p:nvSpPr>
        <p:spPr/>
        <p:txBody>
          <a:bodyPr>
            <a:normAutofit fontScale="85000" lnSpcReduction="10000"/>
          </a:bodyPr>
          <a:lstStyle/>
          <a:p>
            <a:r>
              <a:rPr lang="es-ES" dirty="0"/>
              <a:t>Existen 4 tipos de estilos como son: mariposa, espalda, pecho y libre o crol; y cada uno de ellos con su respectivo viraje, nos centraremos en el viraje de crol con sus pertinentes fases. </a:t>
            </a:r>
            <a:endParaRPr lang="es-EC" dirty="0"/>
          </a:p>
          <a:p>
            <a:r>
              <a:rPr lang="es-ES" dirty="0"/>
              <a:t>Cabe recalcar que para la realización de los virajes es necesario que tengamos ya la técnica de los estilos bastante perfeccionada, ya que nos puede resultar más difícil si la técnica no es perfecta.</a:t>
            </a:r>
            <a:endParaRPr lang="es-EC" dirty="0"/>
          </a:p>
          <a:p>
            <a:endParaRPr lang="es-EC" dirty="0"/>
          </a:p>
        </p:txBody>
      </p:sp>
      <p:pic>
        <p:nvPicPr>
          <p:cNvPr id="8194" name="Picture 2" descr="Resultado de imagen para BIOMECANICA DEL VIRAJE NATAC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564904"/>
            <a:ext cx="4221385"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613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FASES DEL VIRAJE EN ESTILO CROL</a:t>
            </a:r>
            <a:endParaRPr lang="es-EC" dirty="0"/>
          </a:p>
        </p:txBody>
      </p:sp>
      <p:sp>
        <p:nvSpPr>
          <p:cNvPr id="3" name="2 Marcador de contenido"/>
          <p:cNvSpPr>
            <a:spLocks noGrp="1"/>
          </p:cNvSpPr>
          <p:nvPr>
            <p:ph sz="half" idx="1"/>
          </p:nvPr>
        </p:nvSpPr>
        <p:spPr/>
        <p:txBody>
          <a:bodyPr/>
          <a:lstStyle/>
          <a:p>
            <a:r>
              <a:rPr lang="es-ES" dirty="0"/>
              <a:t>Las fases del viraje son: aproximación, giro o viraje, toque, despegue o impulso, deslizamiento y propulsión hacia la superficie. (DECABLOGS, 2014)</a:t>
            </a:r>
            <a:endParaRPr lang="es-EC" dirty="0"/>
          </a:p>
          <a:p>
            <a:endParaRPr lang="es-EC" dirty="0"/>
          </a:p>
        </p:txBody>
      </p:sp>
      <p:pic>
        <p:nvPicPr>
          <p:cNvPr id="921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88024" y="2420888"/>
            <a:ext cx="3810000"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68294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34</TotalTime>
  <Words>2380</Words>
  <Application>Microsoft Office PowerPoint</Application>
  <PresentationFormat>Presentación en pantalla (4:3)</PresentationFormat>
  <Paragraphs>247</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Flujo</vt:lpstr>
      <vt:lpstr>PROYECTO DE TITULACIÓN</vt:lpstr>
      <vt:lpstr>DEDICATORIA</vt:lpstr>
      <vt:lpstr>AGRADECIMIENTO</vt:lpstr>
      <vt:lpstr>RESUMEN </vt:lpstr>
      <vt:lpstr>PLANTEAMIENTO DEL PORBLEMA</vt:lpstr>
      <vt:lpstr>OBJETIVO GENERAL </vt:lpstr>
      <vt:lpstr>OBJETIVO ESPECÍFICO</vt:lpstr>
      <vt:lpstr>TIPO DE VIRAJES </vt:lpstr>
      <vt:lpstr>FASES DEL VIRAJE EN ESTILO CROL</vt:lpstr>
      <vt:lpstr>POBLACION Y MUESTRA</vt:lpstr>
      <vt:lpstr>Presentación de PowerPoint</vt:lpstr>
      <vt:lpstr>TÉCNICAS E INSTRUMENTOS </vt:lpstr>
      <vt:lpstr>INSTRUMENTOS</vt:lpstr>
      <vt:lpstr>RESULTADOS DE LA INVESTIGACIÓN</vt:lpstr>
      <vt:lpstr>Presentación de PowerPoint</vt:lpstr>
      <vt:lpstr>ANÁLISIS ESPECÍFICO</vt:lpstr>
      <vt:lpstr>Presentación de PowerPoint</vt:lpstr>
      <vt:lpstr>Presentación de PowerPoint</vt:lpstr>
      <vt:lpstr>Presentación de PowerPoint</vt:lpstr>
      <vt:lpstr>FOTOGRAFÍAS PROGRAMA BIOMECANICO </vt:lpstr>
      <vt:lpstr>Presentación de PowerPoint</vt:lpstr>
      <vt:lpstr>Presentación de PowerPoint</vt:lpstr>
      <vt:lpstr>Presentación de PowerPoint</vt:lpstr>
      <vt:lpstr>Presentación de PowerPoint</vt:lpstr>
      <vt:lpstr>CONCLUSIONES</vt:lpstr>
      <vt:lpstr>RECOMENDACIONES </vt:lpstr>
      <vt:lpstr>BIBLIOGRAFÍA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TITULACIÓN</dc:title>
  <dc:creator>User</dc:creator>
  <cp:lastModifiedBy>User</cp:lastModifiedBy>
  <cp:revision>4</cp:revision>
  <dcterms:created xsi:type="dcterms:W3CDTF">2018-10-16T20:03:31Z</dcterms:created>
  <dcterms:modified xsi:type="dcterms:W3CDTF">2018-10-16T20:37:45Z</dcterms:modified>
</cp:coreProperties>
</file>