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78"/>
  </p:notesMasterIdLst>
  <p:sldIdLst>
    <p:sldId id="286" r:id="rId2"/>
    <p:sldId id="337" r:id="rId3"/>
    <p:sldId id="287" r:id="rId4"/>
    <p:sldId id="291" r:id="rId5"/>
    <p:sldId id="339" r:id="rId6"/>
    <p:sldId id="258" r:id="rId7"/>
    <p:sldId id="265" r:id="rId8"/>
    <p:sldId id="289" r:id="rId9"/>
    <p:sldId id="288" r:id="rId10"/>
    <p:sldId id="303" r:id="rId11"/>
    <p:sldId id="340" r:id="rId12"/>
    <p:sldId id="341" r:id="rId13"/>
    <p:sldId id="304" r:id="rId14"/>
    <p:sldId id="342" r:id="rId15"/>
    <p:sldId id="343" r:id="rId16"/>
    <p:sldId id="344" r:id="rId17"/>
    <p:sldId id="350" r:id="rId18"/>
    <p:sldId id="295" r:id="rId19"/>
    <p:sldId id="296" r:id="rId20"/>
    <p:sldId id="297" r:id="rId21"/>
    <p:sldId id="299" r:id="rId22"/>
    <p:sldId id="300" r:id="rId23"/>
    <p:sldId id="322" r:id="rId24"/>
    <p:sldId id="346" r:id="rId25"/>
    <p:sldId id="347" r:id="rId26"/>
    <p:sldId id="348" r:id="rId27"/>
    <p:sldId id="359" r:id="rId28"/>
    <p:sldId id="360" r:id="rId29"/>
    <p:sldId id="361" r:id="rId30"/>
    <p:sldId id="362" r:id="rId31"/>
    <p:sldId id="363" r:id="rId32"/>
    <p:sldId id="364" r:id="rId33"/>
    <p:sldId id="365" r:id="rId34"/>
    <p:sldId id="366" r:id="rId35"/>
    <p:sldId id="367" r:id="rId36"/>
    <p:sldId id="368" r:id="rId37"/>
    <p:sldId id="369" r:id="rId38"/>
    <p:sldId id="370" r:id="rId39"/>
    <p:sldId id="371" r:id="rId40"/>
    <p:sldId id="376" r:id="rId41"/>
    <p:sldId id="377" r:id="rId42"/>
    <p:sldId id="372" r:id="rId43"/>
    <p:sldId id="378" r:id="rId44"/>
    <p:sldId id="379" r:id="rId45"/>
    <p:sldId id="380" r:id="rId46"/>
    <p:sldId id="381" r:id="rId47"/>
    <p:sldId id="382" r:id="rId48"/>
    <p:sldId id="383" r:id="rId49"/>
    <p:sldId id="384" r:id="rId50"/>
    <p:sldId id="385" r:id="rId51"/>
    <p:sldId id="386" r:id="rId52"/>
    <p:sldId id="387" r:id="rId53"/>
    <p:sldId id="388" r:id="rId54"/>
    <p:sldId id="389" r:id="rId55"/>
    <p:sldId id="390" r:id="rId56"/>
    <p:sldId id="391" r:id="rId57"/>
    <p:sldId id="392" r:id="rId58"/>
    <p:sldId id="393" r:id="rId59"/>
    <p:sldId id="394" r:id="rId60"/>
    <p:sldId id="395" r:id="rId61"/>
    <p:sldId id="351" r:id="rId62"/>
    <p:sldId id="352" r:id="rId63"/>
    <p:sldId id="353" r:id="rId64"/>
    <p:sldId id="355" r:id="rId65"/>
    <p:sldId id="356" r:id="rId66"/>
    <p:sldId id="354" r:id="rId67"/>
    <p:sldId id="357" r:id="rId68"/>
    <p:sldId id="358" r:id="rId69"/>
    <p:sldId id="332" r:id="rId70"/>
    <p:sldId id="402" r:id="rId71"/>
    <p:sldId id="406" r:id="rId72"/>
    <p:sldId id="400" r:id="rId73"/>
    <p:sldId id="396" r:id="rId74"/>
    <p:sldId id="398" r:id="rId75"/>
    <p:sldId id="399" r:id="rId76"/>
    <p:sldId id="336" r:id="rId77"/>
  </p:sldIdLst>
  <p:sldSz cx="9144000" cy="5143500" type="screen16x9"/>
  <p:notesSz cx="6858000" cy="9144000"/>
  <p:embeddedFontLst>
    <p:embeddedFont>
      <p:font typeface="Calibri" panose="020F0502020204030204" pitchFamily="34" charset="0"/>
      <p:regular r:id="rId79"/>
      <p:bold r:id="rId80"/>
      <p:italic r:id="rId81"/>
      <p:boldItalic r:id="rId82"/>
    </p:embeddedFont>
    <p:embeddedFont>
      <p:font typeface="Monotype Corsiva" panose="03010101010201010101" pitchFamily="66" charset="0"/>
      <p:italic r:id="rId83"/>
    </p:embeddedFont>
    <p:embeddedFont>
      <p:font typeface="Roboto Condensed" panose="020B0604020202020204" charset="0"/>
      <p:regular r:id="rId84"/>
      <p:bold r:id="rId85"/>
      <p:italic r:id="rId86"/>
      <p:boldItalic r:id="rId87"/>
    </p:embeddedFont>
    <p:embeddedFont>
      <p:font typeface="Trebuchet MS" panose="020B0603020202020204" pitchFamily="34" charset="0"/>
      <p:regular r:id="rId88"/>
      <p:bold r:id="rId89"/>
      <p:italic r:id="rId90"/>
      <p:boldItalic r:id="rId91"/>
    </p:embeddedFont>
    <p:embeddedFont>
      <p:font typeface="Sylfaen" panose="010A0502050306030303" pitchFamily="18" charset="0"/>
      <p:regular r:id="rId92"/>
    </p:embeddedFont>
    <p:embeddedFont>
      <p:font typeface="Oswald" panose="020B0604020202020204" charset="0"/>
      <p:regular r:id="rId93"/>
    </p:embeddedFont>
    <p:embeddedFont>
      <p:font typeface="Wingdings 3" panose="05040102010807070707" pitchFamily="18" charset="2"/>
      <p:regular r:id="rId94"/>
    </p:embeddedFont>
    <p:embeddedFont>
      <p:font typeface="Segoe UI Emoji" panose="020B0502040204020203" pitchFamily="34" charset="0"/>
      <p:regular r:id="rId95"/>
    </p:embeddedFont>
    <p:embeddedFont>
      <p:font typeface="Cambria" panose="02040503050406030204" pitchFamily="18" charset="0"/>
      <p:regular r:id="rId96"/>
      <p:bold r:id="rId97"/>
      <p:italic r:id="rId98"/>
      <p:boldItalic r:id="rId99"/>
    </p:embeddedFont>
    <p:embeddedFont>
      <p:font typeface="Cambria Math" panose="02040503050406030204" pitchFamily="18" charset="0"/>
      <p:regular r:id="rId10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C119B8-D12F-40DF-A277-AD36F6BA7776}">
  <a:tblStyle styleId="{62C119B8-D12F-40DF-A277-AD36F6BA777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snapToGrid="0">
      <p:cViewPr varScale="1">
        <p:scale>
          <a:sx n="93" d="100"/>
          <a:sy n="93" d="100"/>
        </p:scale>
        <p:origin x="7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6.fntdata"/><Relationship Id="rId89" Type="http://schemas.openxmlformats.org/officeDocument/2006/relationships/font" Target="fonts/font11.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1.fntdata"/><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font" Target="fonts/font12.fntdata"/><Relationship Id="rId95" Type="http://schemas.openxmlformats.org/officeDocument/2006/relationships/font" Target="fonts/font17.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font" Target="fonts/font2.fntdata"/><Relationship Id="rId85" Type="http://schemas.openxmlformats.org/officeDocument/2006/relationships/font" Target="fonts/font7.fntdata"/><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5.fntdata"/><Relationship Id="rId88" Type="http://schemas.openxmlformats.org/officeDocument/2006/relationships/font" Target="fonts/font10.fntdata"/><Relationship Id="rId91" Type="http://schemas.openxmlformats.org/officeDocument/2006/relationships/font" Target="fonts/font13.fntdata"/><Relationship Id="rId96"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font" Target="fonts/font3.fntdata"/><Relationship Id="rId86" Type="http://schemas.openxmlformats.org/officeDocument/2006/relationships/font" Target="fonts/font8.fntdata"/><Relationship Id="rId94" Type="http://schemas.openxmlformats.org/officeDocument/2006/relationships/font" Target="fonts/font16.fntdata"/><Relationship Id="rId99" Type="http://schemas.openxmlformats.org/officeDocument/2006/relationships/font" Target="fonts/font21.fntdata"/><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9.fntdata"/><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9.fntdata"/><Relationship Id="rId61" Type="http://schemas.openxmlformats.org/officeDocument/2006/relationships/slide" Target="slides/slide60.xml"/><Relationship Id="rId82"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5.fntdata"/><Relationship Id="rId98" Type="http://schemas.openxmlformats.org/officeDocument/2006/relationships/font" Target="fonts/font20.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RCOS\Desktop\tesis%20marcos\tesis%20ok\Resultados%20encuesta%20(Autoguardado).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MARCOS\Desktop\tesis%20marcos\TESIS%20FINAAAAAAL\Resultados%20encuesta%20marco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ARCOS\Desktop\tesis%20marcos\TESIS%20FINAAAAAAL\Resultados%20encuesta%20marco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ARCOS\Desktop\tesis%20marcos\TESIS%20FINAAAAAAL\Resultados%20encuesta%20marcos.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RCOS\Desktop\tesis%20marcos\tesis%20ok\Resultados%20encuesta%20(Autoguardad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ARCOS\Desktop\tesis%20marcos\tesis%20ok\Resultados%20encuesta%20(Autoguardado).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ARCOS\Desktop\tesis%20marcos\tesis%20ok\Resultados%20encuesta%20(Autoguardado).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ARCOS\Desktop\tesis%20marcos\tesis%20ok\Resultados%20encuesta%20(Autoguardado).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ARCOS\Desktop\tesis%20marcos\tesis%20ok\Resultados%20encuesta%20(Autoguardado).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ARCOS\Desktop\tesis%20marcos\TESIS%20FINAAAAAAL\Resultados%20encuesta%20marco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ARCOS\Desktop\tesis%20marcos\TESIS%20FINAAAAAAL\Resultados%20encuesta%20marco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ARCOS\Desktop\tesis%20marcos\TESIS%20FINAAAAAAL\Resultados%20encuesta%20marco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1"/>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'8'!$E$73:$E$77</c:f>
              <c:numCache>
                <c:formatCode>0.00</c:formatCode>
                <c:ptCount val="5"/>
                <c:pt idx="0">
                  <c:v>0</c:v>
                </c:pt>
                <c:pt idx="1">
                  <c:v>2.5641025641025643</c:v>
                </c:pt>
                <c:pt idx="2">
                  <c:v>5.1282051282051286</c:v>
                </c:pt>
                <c:pt idx="3">
                  <c:v>51.282051282051285</c:v>
                </c:pt>
                <c:pt idx="4">
                  <c:v>41.025641025641029</c:v>
                </c:pt>
              </c:numCache>
            </c:numRef>
          </c:val>
        </c:ser>
        <c:dLbls>
          <c:showLegendKey val="0"/>
          <c:showVal val="1"/>
          <c:showCatName val="0"/>
          <c:showSerName val="0"/>
          <c:showPercent val="0"/>
          <c:showBubbleSize val="0"/>
        </c:dLbls>
        <c:gapWidth val="84"/>
        <c:gapDepth val="53"/>
        <c:shape val="box"/>
        <c:axId val="-742588160"/>
        <c:axId val="-742577824"/>
        <c:axId val="0"/>
        <c:extLst>
          <c:ext xmlns:c15="http://schemas.microsoft.com/office/drawing/2012/chart" uri="{02D57815-91ED-43cb-92C2-25804820EDAC}">
            <c15:filteredBarSeries>
              <c15: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showLegendKey val="0"/>
                  <c:showVal val="1"/>
                  <c:showCatName val="0"/>
                  <c:showSerName val="0"/>
                  <c:showPercent val="0"/>
                  <c:showBubbleSize val="0"/>
                  <c:showLeaderLines val="0"/>
                  <c:extLst>
                    <c:ext uri="{CE6537A1-D6FC-4f65-9D91-7224C49458BB}">
                      <c15:showLeaderLines val="1"/>
                      <c15:leaderLines>
                        <c:spPr>
                          <a:ln w="9525">
                            <a:solidFill>
                              <a:schemeClr val="lt1">
                                <a:lumMod val="50000"/>
                              </a:schemeClr>
                            </a:solidFill>
                            <a:round/>
                          </a:ln>
                          <a:effectLst/>
                        </c:spPr>
                      </c15:leaderLines>
                    </c:ext>
                  </c:extLst>
                </c:dLbls>
                <c:val>
                  <c:numRef>
                    <c:extLst>
                      <c:ext uri="{02D57815-91ED-43cb-92C2-25804820EDAC}">
                        <c15:formulaRef>
                          <c15:sqref>'8'!$C$73:$C$77</c15:sqref>
                        </c15:formulaRef>
                      </c:ext>
                    </c:extLst>
                    <c:numCache>
                      <c:formatCode>General</c:formatCode>
                      <c:ptCount val="5"/>
                      <c:pt idx="0">
                        <c:v>1</c:v>
                      </c:pt>
                      <c:pt idx="1">
                        <c:v>2</c:v>
                      </c:pt>
                      <c:pt idx="2">
                        <c:v>3</c:v>
                      </c:pt>
                      <c:pt idx="3">
                        <c:v>4</c:v>
                      </c:pt>
                      <c:pt idx="4">
                        <c:v>5</c:v>
                      </c:pt>
                    </c:numCache>
                  </c:numRef>
                </c:val>
              </c15:ser>
            </c15:filteredBarSeries>
          </c:ext>
        </c:extLst>
      </c:bar3DChart>
      <c:catAx>
        <c:axId val="-742588160"/>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742577824"/>
        <c:crosses val="autoZero"/>
        <c:auto val="1"/>
        <c:lblAlgn val="ctr"/>
        <c:lblOffset val="100"/>
        <c:noMultiLvlLbl val="0"/>
      </c:catAx>
      <c:valAx>
        <c:axId val="-742577824"/>
        <c:scaling>
          <c:orientation val="minMax"/>
        </c:scaling>
        <c:delete val="1"/>
        <c:axPos val="l"/>
        <c:numFmt formatCode="0.00" sourceLinked="1"/>
        <c:majorTickMark val="out"/>
        <c:minorTickMark val="none"/>
        <c:tickLblPos val="nextTo"/>
        <c:crossAx val="-742588160"/>
        <c:crosses val="autoZero"/>
        <c:crossBetween val="between"/>
      </c:valAx>
      <c:spPr>
        <a:noFill/>
        <a:ln>
          <a:noFill/>
        </a:ln>
        <a:effectLst/>
      </c:spPr>
    </c:plotArea>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1"/>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'25'!$E$87:$E$91</c:f>
              <c:numCache>
                <c:formatCode>0.00</c:formatCode>
                <c:ptCount val="5"/>
                <c:pt idx="0">
                  <c:v>0</c:v>
                </c:pt>
                <c:pt idx="1">
                  <c:v>0</c:v>
                </c:pt>
                <c:pt idx="2">
                  <c:v>25</c:v>
                </c:pt>
                <c:pt idx="3">
                  <c:v>50</c:v>
                </c:pt>
                <c:pt idx="4">
                  <c:v>25</c:v>
                </c:pt>
              </c:numCache>
            </c:numRef>
          </c:val>
        </c:ser>
        <c:dLbls>
          <c:showLegendKey val="0"/>
          <c:showVal val="1"/>
          <c:showCatName val="0"/>
          <c:showSerName val="0"/>
          <c:showPercent val="0"/>
          <c:showBubbleSize val="0"/>
        </c:dLbls>
        <c:gapWidth val="84"/>
        <c:gapDepth val="53"/>
        <c:shape val="box"/>
        <c:axId val="-742579456"/>
        <c:axId val="-742582720"/>
        <c:axId val="0"/>
        <c:extLst>
          <c:ext xmlns:c15="http://schemas.microsoft.com/office/drawing/2012/chart" uri="{02D57815-91ED-43cb-92C2-25804820EDAC}">
            <c15:filteredBarSeries>
              <c15: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showLegendKey val="0"/>
                  <c:showVal val="1"/>
                  <c:showCatName val="0"/>
                  <c:showSerName val="0"/>
                  <c:showPercent val="0"/>
                  <c:showBubbleSize val="0"/>
                  <c:showLeaderLines val="0"/>
                  <c:extLst>
                    <c:ext uri="{CE6537A1-D6FC-4f65-9D91-7224C49458BB}">
                      <c15:showLeaderLines val="1"/>
                      <c15:leaderLines>
                        <c:spPr>
                          <a:ln w="9525">
                            <a:solidFill>
                              <a:schemeClr val="lt1">
                                <a:lumMod val="50000"/>
                              </a:schemeClr>
                            </a:solidFill>
                            <a:round/>
                          </a:ln>
                          <a:effectLst/>
                        </c:spPr>
                      </c15:leaderLines>
                    </c:ext>
                  </c:extLst>
                </c:dLbls>
                <c:val>
                  <c:numRef>
                    <c:extLst>
                      <c:ext uri="{02D57815-91ED-43cb-92C2-25804820EDAC}">
                        <c15:formulaRef>
                          <c15:sqref>'25'!$C$87:$C$91</c15:sqref>
                        </c15:formulaRef>
                      </c:ext>
                    </c:extLst>
                    <c:numCache>
                      <c:formatCode>General</c:formatCode>
                      <c:ptCount val="5"/>
                      <c:pt idx="0">
                        <c:v>1</c:v>
                      </c:pt>
                      <c:pt idx="1">
                        <c:v>2</c:v>
                      </c:pt>
                      <c:pt idx="2">
                        <c:v>3</c:v>
                      </c:pt>
                      <c:pt idx="3">
                        <c:v>4</c:v>
                      </c:pt>
                      <c:pt idx="4">
                        <c:v>5</c:v>
                      </c:pt>
                    </c:numCache>
                  </c:numRef>
                </c:val>
              </c15:ser>
            </c15:filteredBarSeries>
          </c:ext>
        </c:extLst>
      </c:bar3DChart>
      <c:catAx>
        <c:axId val="-742579456"/>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742582720"/>
        <c:crosses val="autoZero"/>
        <c:auto val="1"/>
        <c:lblAlgn val="ctr"/>
        <c:lblOffset val="100"/>
        <c:noMultiLvlLbl val="0"/>
      </c:catAx>
      <c:valAx>
        <c:axId val="-742582720"/>
        <c:scaling>
          <c:orientation val="minMax"/>
        </c:scaling>
        <c:delete val="1"/>
        <c:axPos val="l"/>
        <c:numFmt formatCode="0.00" sourceLinked="1"/>
        <c:majorTickMark val="out"/>
        <c:minorTickMark val="none"/>
        <c:tickLblPos val="nextTo"/>
        <c:crossAx val="-742579456"/>
        <c:crosses val="autoZero"/>
        <c:crossBetween val="between"/>
      </c:valAx>
      <c:spPr>
        <a:noFill/>
        <a:ln>
          <a:noFill/>
        </a:ln>
        <a:effectLst/>
      </c:spPr>
    </c:plotArea>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1"/>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'26'!$E$74:$E$78</c:f>
              <c:numCache>
                <c:formatCode>0.00</c:formatCode>
                <c:ptCount val="5"/>
                <c:pt idx="0">
                  <c:v>0</c:v>
                </c:pt>
                <c:pt idx="1">
                  <c:v>0</c:v>
                </c:pt>
                <c:pt idx="2">
                  <c:v>2.5641025641025643</c:v>
                </c:pt>
                <c:pt idx="3">
                  <c:v>12.820512820512821</c:v>
                </c:pt>
                <c:pt idx="4">
                  <c:v>84.615384615384613</c:v>
                </c:pt>
              </c:numCache>
            </c:numRef>
          </c:val>
        </c:ser>
        <c:dLbls>
          <c:showLegendKey val="0"/>
          <c:showVal val="1"/>
          <c:showCatName val="0"/>
          <c:showSerName val="0"/>
          <c:showPercent val="0"/>
          <c:showBubbleSize val="0"/>
        </c:dLbls>
        <c:gapWidth val="84"/>
        <c:gapDepth val="53"/>
        <c:shape val="box"/>
        <c:axId val="-742580544"/>
        <c:axId val="-742587616"/>
        <c:axId val="0"/>
        <c:extLst>
          <c:ext xmlns:c15="http://schemas.microsoft.com/office/drawing/2012/chart" uri="{02D57815-91ED-43cb-92C2-25804820EDAC}">
            <c15:filteredBarSeries>
              <c15: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showLegendKey val="0"/>
                  <c:showVal val="1"/>
                  <c:showCatName val="0"/>
                  <c:showSerName val="0"/>
                  <c:showPercent val="0"/>
                  <c:showBubbleSize val="0"/>
                  <c:showLeaderLines val="0"/>
                  <c:extLst>
                    <c:ext uri="{CE6537A1-D6FC-4f65-9D91-7224C49458BB}">
                      <c15:showLeaderLines val="1"/>
                      <c15:leaderLines>
                        <c:spPr>
                          <a:ln w="9525">
                            <a:solidFill>
                              <a:schemeClr val="lt1">
                                <a:lumMod val="50000"/>
                              </a:schemeClr>
                            </a:solidFill>
                            <a:round/>
                          </a:ln>
                          <a:effectLst/>
                        </c:spPr>
                      </c15:leaderLines>
                    </c:ext>
                  </c:extLst>
                </c:dLbls>
                <c:val>
                  <c:numRef>
                    <c:extLst>
                      <c:ext uri="{02D57815-91ED-43cb-92C2-25804820EDAC}">
                        <c15:formulaRef>
                          <c15:sqref>'26'!$C$74:$C$78</c15:sqref>
                        </c15:formulaRef>
                      </c:ext>
                    </c:extLst>
                    <c:numCache>
                      <c:formatCode>General</c:formatCode>
                      <c:ptCount val="5"/>
                      <c:pt idx="0">
                        <c:v>1</c:v>
                      </c:pt>
                      <c:pt idx="1">
                        <c:v>2</c:v>
                      </c:pt>
                      <c:pt idx="2">
                        <c:v>3</c:v>
                      </c:pt>
                      <c:pt idx="3">
                        <c:v>4</c:v>
                      </c:pt>
                      <c:pt idx="4">
                        <c:v>5</c:v>
                      </c:pt>
                    </c:numCache>
                  </c:numRef>
                </c:val>
              </c15:ser>
            </c15:filteredBarSeries>
          </c:ext>
        </c:extLst>
      </c:bar3DChart>
      <c:catAx>
        <c:axId val="-742580544"/>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742587616"/>
        <c:crosses val="autoZero"/>
        <c:auto val="1"/>
        <c:lblAlgn val="ctr"/>
        <c:lblOffset val="100"/>
        <c:noMultiLvlLbl val="0"/>
      </c:catAx>
      <c:valAx>
        <c:axId val="-742587616"/>
        <c:scaling>
          <c:orientation val="minMax"/>
        </c:scaling>
        <c:delete val="1"/>
        <c:axPos val="l"/>
        <c:numFmt formatCode="0.00" sourceLinked="1"/>
        <c:majorTickMark val="out"/>
        <c:minorTickMark val="none"/>
        <c:tickLblPos val="nextTo"/>
        <c:crossAx val="-742580544"/>
        <c:crosses val="autoZero"/>
        <c:crossBetween val="between"/>
      </c:valAx>
      <c:spPr>
        <a:noFill/>
        <a:ln>
          <a:noFill/>
        </a:ln>
        <a:effectLst/>
      </c:spPr>
    </c:plotArea>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1"/>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'26'!$E$87:$E$91</c:f>
              <c:numCache>
                <c:formatCode>0.00</c:formatCode>
                <c:ptCount val="5"/>
                <c:pt idx="0">
                  <c:v>0</c:v>
                </c:pt>
                <c:pt idx="1">
                  <c:v>0</c:v>
                </c:pt>
                <c:pt idx="2">
                  <c:v>16.666666666666668</c:v>
                </c:pt>
                <c:pt idx="3">
                  <c:v>58.333333333333336</c:v>
                </c:pt>
                <c:pt idx="4">
                  <c:v>25</c:v>
                </c:pt>
              </c:numCache>
            </c:numRef>
          </c:val>
        </c:ser>
        <c:dLbls>
          <c:showLegendKey val="0"/>
          <c:showVal val="1"/>
          <c:showCatName val="0"/>
          <c:showSerName val="0"/>
          <c:showPercent val="0"/>
          <c:showBubbleSize val="0"/>
        </c:dLbls>
        <c:gapWidth val="84"/>
        <c:gapDepth val="53"/>
        <c:shape val="box"/>
        <c:axId val="-742574560"/>
        <c:axId val="-742585984"/>
        <c:axId val="0"/>
        <c:extLst>
          <c:ext xmlns:c15="http://schemas.microsoft.com/office/drawing/2012/chart" uri="{02D57815-91ED-43cb-92C2-25804820EDAC}">
            <c15:filteredBarSeries>
              <c15: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showLegendKey val="0"/>
                  <c:showVal val="1"/>
                  <c:showCatName val="0"/>
                  <c:showSerName val="0"/>
                  <c:showPercent val="0"/>
                  <c:showBubbleSize val="0"/>
                  <c:showLeaderLines val="0"/>
                  <c:extLst>
                    <c:ext uri="{CE6537A1-D6FC-4f65-9D91-7224C49458BB}">
                      <c15:showLeaderLines val="1"/>
                      <c15:leaderLines>
                        <c:spPr>
                          <a:ln w="9525">
                            <a:solidFill>
                              <a:schemeClr val="lt1">
                                <a:lumMod val="50000"/>
                              </a:schemeClr>
                            </a:solidFill>
                            <a:round/>
                          </a:ln>
                          <a:effectLst/>
                        </c:spPr>
                      </c15:leaderLines>
                    </c:ext>
                  </c:extLst>
                </c:dLbls>
                <c:val>
                  <c:numRef>
                    <c:extLst>
                      <c:ext uri="{02D57815-91ED-43cb-92C2-25804820EDAC}">
                        <c15:formulaRef>
                          <c15:sqref>'26'!$C$87:$C$91</c15:sqref>
                        </c15:formulaRef>
                      </c:ext>
                    </c:extLst>
                    <c:numCache>
                      <c:formatCode>General</c:formatCode>
                      <c:ptCount val="5"/>
                      <c:pt idx="0">
                        <c:v>1</c:v>
                      </c:pt>
                      <c:pt idx="1">
                        <c:v>2</c:v>
                      </c:pt>
                      <c:pt idx="2">
                        <c:v>3</c:v>
                      </c:pt>
                      <c:pt idx="3">
                        <c:v>4</c:v>
                      </c:pt>
                      <c:pt idx="4">
                        <c:v>5</c:v>
                      </c:pt>
                    </c:numCache>
                  </c:numRef>
                </c:val>
              </c15:ser>
            </c15:filteredBarSeries>
          </c:ext>
        </c:extLst>
      </c:bar3DChart>
      <c:catAx>
        <c:axId val="-742574560"/>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742585984"/>
        <c:crosses val="autoZero"/>
        <c:auto val="1"/>
        <c:lblAlgn val="ctr"/>
        <c:lblOffset val="100"/>
        <c:noMultiLvlLbl val="0"/>
      </c:catAx>
      <c:valAx>
        <c:axId val="-742585984"/>
        <c:scaling>
          <c:orientation val="minMax"/>
        </c:scaling>
        <c:delete val="1"/>
        <c:axPos val="l"/>
        <c:numFmt formatCode="0.00" sourceLinked="1"/>
        <c:majorTickMark val="out"/>
        <c:minorTickMark val="none"/>
        <c:tickLblPos val="nextTo"/>
        <c:crossAx val="-742574560"/>
        <c:crosses val="autoZero"/>
        <c:crossBetween val="between"/>
      </c:valAx>
      <c:spPr>
        <a:noFill/>
        <a:ln>
          <a:noFill/>
        </a:ln>
        <a:effectLst/>
      </c:spPr>
    </c:plotArea>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1"/>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'8'!$E$85:$E$89</c:f>
              <c:numCache>
                <c:formatCode>0.00</c:formatCode>
                <c:ptCount val="5"/>
                <c:pt idx="0">
                  <c:v>0</c:v>
                </c:pt>
                <c:pt idx="1">
                  <c:v>33.333333333333336</c:v>
                </c:pt>
                <c:pt idx="2">
                  <c:v>41.666666666666664</c:v>
                </c:pt>
                <c:pt idx="3">
                  <c:v>8.3333333333333339</c:v>
                </c:pt>
                <c:pt idx="4">
                  <c:v>16.666666666666668</c:v>
                </c:pt>
              </c:numCache>
            </c:numRef>
          </c:val>
        </c:ser>
        <c:dLbls>
          <c:showLegendKey val="0"/>
          <c:showVal val="1"/>
          <c:showCatName val="0"/>
          <c:showSerName val="0"/>
          <c:showPercent val="0"/>
          <c:showBubbleSize val="0"/>
        </c:dLbls>
        <c:gapWidth val="84"/>
        <c:gapDepth val="53"/>
        <c:shape val="box"/>
        <c:axId val="-742587072"/>
        <c:axId val="-742583808"/>
        <c:axId val="0"/>
        <c:extLst>
          <c:ext xmlns:c15="http://schemas.microsoft.com/office/drawing/2012/chart" uri="{02D57815-91ED-43cb-92C2-25804820EDAC}">
            <c15:filteredBarSeries>
              <c15: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showLegendKey val="0"/>
                  <c:showVal val="1"/>
                  <c:showCatName val="0"/>
                  <c:showSerName val="0"/>
                  <c:showPercent val="0"/>
                  <c:showBubbleSize val="0"/>
                  <c:showLeaderLines val="0"/>
                  <c:extLst>
                    <c:ext uri="{CE6537A1-D6FC-4f65-9D91-7224C49458BB}">
                      <c15:showLeaderLines val="1"/>
                      <c15:leaderLines>
                        <c:spPr>
                          <a:ln w="9525">
                            <a:solidFill>
                              <a:schemeClr val="lt1">
                                <a:lumMod val="50000"/>
                              </a:schemeClr>
                            </a:solidFill>
                            <a:round/>
                          </a:ln>
                          <a:effectLst/>
                        </c:spPr>
                      </c15:leaderLines>
                    </c:ext>
                  </c:extLst>
                </c:dLbls>
                <c:val>
                  <c:numRef>
                    <c:extLst>
                      <c:ext uri="{02D57815-91ED-43cb-92C2-25804820EDAC}">
                        <c15:formulaRef>
                          <c15:sqref>'8'!$C$85:$C$89</c15:sqref>
                        </c15:formulaRef>
                      </c:ext>
                    </c:extLst>
                    <c:numCache>
                      <c:formatCode>General</c:formatCode>
                      <c:ptCount val="5"/>
                      <c:pt idx="0">
                        <c:v>1</c:v>
                      </c:pt>
                      <c:pt idx="1">
                        <c:v>2</c:v>
                      </c:pt>
                      <c:pt idx="2">
                        <c:v>3</c:v>
                      </c:pt>
                      <c:pt idx="3">
                        <c:v>4</c:v>
                      </c:pt>
                      <c:pt idx="4">
                        <c:v>5</c:v>
                      </c:pt>
                    </c:numCache>
                  </c:numRef>
                </c:val>
              </c15:ser>
            </c15:filteredBarSeries>
          </c:ext>
        </c:extLst>
      </c:bar3DChart>
      <c:catAx>
        <c:axId val="-742587072"/>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742583808"/>
        <c:crosses val="autoZero"/>
        <c:auto val="1"/>
        <c:lblAlgn val="ctr"/>
        <c:lblOffset val="100"/>
        <c:noMultiLvlLbl val="0"/>
      </c:catAx>
      <c:valAx>
        <c:axId val="-742583808"/>
        <c:scaling>
          <c:orientation val="minMax"/>
        </c:scaling>
        <c:delete val="1"/>
        <c:axPos val="l"/>
        <c:numFmt formatCode="0.00" sourceLinked="1"/>
        <c:majorTickMark val="out"/>
        <c:minorTickMark val="none"/>
        <c:tickLblPos val="nextTo"/>
        <c:crossAx val="-742587072"/>
        <c:crosses val="autoZero"/>
        <c:crossBetween val="between"/>
      </c:valAx>
      <c:spPr>
        <a:noFill/>
        <a:ln>
          <a:noFill/>
        </a:ln>
        <a:effectLst/>
      </c:spPr>
    </c:plotArea>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1"/>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'9'!$E$73:$E$77</c:f>
              <c:numCache>
                <c:formatCode>0.00</c:formatCode>
                <c:ptCount val="5"/>
                <c:pt idx="0">
                  <c:v>2.0833333333333335</c:v>
                </c:pt>
                <c:pt idx="1">
                  <c:v>0</c:v>
                </c:pt>
                <c:pt idx="2">
                  <c:v>4.166666666666667</c:v>
                </c:pt>
                <c:pt idx="3">
                  <c:v>39.583333333333336</c:v>
                </c:pt>
                <c:pt idx="4">
                  <c:v>54.166666666666664</c:v>
                </c:pt>
              </c:numCache>
            </c:numRef>
          </c:val>
        </c:ser>
        <c:dLbls>
          <c:showLegendKey val="0"/>
          <c:showVal val="1"/>
          <c:showCatName val="0"/>
          <c:showSerName val="0"/>
          <c:showPercent val="0"/>
          <c:showBubbleSize val="0"/>
        </c:dLbls>
        <c:gapWidth val="84"/>
        <c:gapDepth val="53"/>
        <c:shape val="box"/>
        <c:axId val="-742586528"/>
        <c:axId val="-742581088"/>
        <c:axId val="0"/>
        <c:extLst>
          <c:ext xmlns:c15="http://schemas.microsoft.com/office/drawing/2012/chart" uri="{02D57815-91ED-43cb-92C2-25804820EDAC}">
            <c15:filteredBarSeries>
              <c15: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showLegendKey val="0"/>
                  <c:showVal val="1"/>
                  <c:showCatName val="0"/>
                  <c:showSerName val="0"/>
                  <c:showPercent val="0"/>
                  <c:showBubbleSize val="0"/>
                  <c:showLeaderLines val="0"/>
                  <c:extLst>
                    <c:ext uri="{CE6537A1-D6FC-4f65-9D91-7224C49458BB}">
                      <c15:showLeaderLines val="1"/>
                      <c15:leaderLines>
                        <c:spPr>
                          <a:ln w="9525">
                            <a:solidFill>
                              <a:schemeClr val="lt1">
                                <a:lumMod val="50000"/>
                              </a:schemeClr>
                            </a:solidFill>
                            <a:round/>
                          </a:ln>
                          <a:effectLst/>
                        </c:spPr>
                      </c15:leaderLines>
                    </c:ext>
                  </c:extLst>
                </c:dLbls>
                <c:val>
                  <c:numRef>
                    <c:extLst>
                      <c:ext uri="{02D57815-91ED-43cb-92C2-25804820EDAC}">
                        <c15:formulaRef>
                          <c15:sqref>'9'!$C$73:$C$77</c15:sqref>
                        </c15:formulaRef>
                      </c:ext>
                    </c:extLst>
                    <c:numCache>
                      <c:formatCode>General</c:formatCode>
                      <c:ptCount val="5"/>
                      <c:pt idx="0">
                        <c:v>1</c:v>
                      </c:pt>
                      <c:pt idx="1">
                        <c:v>2</c:v>
                      </c:pt>
                      <c:pt idx="2">
                        <c:v>3</c:v>
                      </c:pt>
                      <c:pt idx="3">
                        <c:v>4</c:v>
                      </c:pt>
                      <c:pt idx="4">
                        <c:v>5</c:v>
                      </c:pt>
                    </c:numCache>
                  </c:numRef>
                </c:val>
              </c15:ser>
            </c15:filteredBarSeries>
          </c:ext>
        </c:extLst>
      </c:bar3DChart>
      <c:catAx>
        <c:axId val="-742586528"/>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742581088"/>
        <c:crosses val="autoZero"/>
        <c:auto val="1"/>
        <c:lblAlgn val="ctr"/>
        <c:lblOffset val="100"/>
        <c:noMultiLvlLbl val="0"/>
      </c:catAx>
      <c:valAx>
        <c:axId val="-742581088"/>
        <c:scaling>
          <c:orientation val="minMax"/>
        </c:scaling>
        <c:delete val="1"/>
        <c:axPos val="l"/>
        <c:numFmt formatCode="0.00" sourceLinked="1"/>
        <c:majorTickMark val="out"/>
        <c:minorTickMark val="none"/>
        <c:tickLblPos val="nextTo"/>
        <c:crossAx val="-742586528"/>
        <c:crosses val="autoZero"/>
        <c:crossBetween val="between"/>
      </c:valAx>
      <c:spPr>
        <a:noFill/>
        <a:ln>
          <a:noFill/>
        </a:ln>
        <a:effectLst/>
      </c:spPr>
    </c:plotArea>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1"/>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'9'!$E$84:$E$88</c:f>
              <c:numCache>
                <c:formatCode>0.00</c:formatCode>
                <c:ptCount val="5"/>
                <c:pt idx="0">
                  <c:v>0</c:v>
                </c:pt>
                <c:pt idx="1">
                  <c:v>8.3333333333333339</c:v>
                </c:pt>
                <c:pt idx="2">
                  <c:v>50</c:v>
                </c:pt>
                <c:pt idx="3">
                  <c:v>25</c:v>
                </c:pt>
                <c:pt idx="4">
                  <c:v>16.666666666666668</c:v>
                </c:pt>
              </c:numCache>
            </c:numRef>
          </c:val>
        </c:ser>
        <c:dLbls>
          <c:showLegendKey val="0"/>
          <c:showVal val="1"/>
          <c:showCatName val="0"/>
          <c:showSerName val="0"/>
          <c:showPercent val="0"/>
          <c:showBubbleSize val="0"/>
        </c:dLbls>
        <c:gapWidth val="84"/>
        <c:gapDepth val="53"/>
        <c:shape val="box"/>
        <c:axId val="-742589792"/>
        <c:axId val="-742577280"/>
        <c:axId val="0"/>
        <c:extLst>
          <c:ext xmlns:c15="http://schemas.microsoft.com/office/drawing/2012/chart" uri="{02D57815-91ED-43cb-92C2-25804820EDAC}">
            <c15:filteredBarSeries>
              <c15: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showLegendKey val="0"/>
                  <c:showVal val="1"/>
                  <c:showCatName val="0"/>
                  <c:showSerName val="0"/>
                  <c:showPercent val="0"/>
                  <c:showBubbleSize val="0"/>
                  <c:showLeaderLines val="0"/>
                  <c:extLst>
                    <c:ext uri="{CE6537A1-D6FC-4f65-9D91-7224C49458BB}">
                      <c15:showLeaderLines val="1"/>
                      <c15:leaderLines>
                        <c:spPr>
                          <a:ln w="9525">
                            <a:solidFill>
                              <a:schemeClr val="lt1">
                                <a:lumMod val="50000"/>
                              </a:schemeClr>
                            </a:solidFill>
                            <a:round/>
                          </a:ln>
                          <a:effectLst/>
                        </c:spPr>
                      </c15:leaderLines>
                    </c:ext>
                  </c:extLst>
                </c:dLbls>
                <c:val>
                  <c:numRef>
                    <c:extLst>
                      <c:ext uri="{02D57815-91ED-43cb-92C2-25804820EDAC}">
                        <c15:formulaRef>
                          <c15:sqref>'9'!$C$84:$C$88</c15:sqref>
                        </c15:formulaRef>
                      </c:ext>
                    </c:extLst>
                    <c:numCache>
                      <c:formatCode>General</c:formatCode>
                      <c:ptCount val="5"/>
                      <c:pt idx="0">
                        <c:v>1</c:v>
                      </c:pt>
                      <c:pt idx="1">
                        <c:v>2</c:v>
                      </c:pt>
                      <c:pt idx="2">
                        <c:v>3</c:v>
                      </c:pt>
                      <c:pt idx="3">
                        <c:v>4</c:v>
                      </c:pt>
                      <c:pt idx="4">
                        <c:v>5</c:v>
                      </c:pt>
                    </c:numCache>
                  </c:numRef>
                </c:val>
              </c15:ser>
            </c15:filteredBarSeries>
          </c:ext>
        </c:extLst>
      </c:bar3DChart>
      <c:catAx>
        <c:axId val="-742589792"/>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742577280"/>
        <c:crosses val="autoZero"/>
        <c:auto val="1"/>
        <c:lblAlgn val="ctr"/>
        <c:lblOffset val="100"/>
        <c:noMultiLvlLbl val="0"/>
      </c:catAx>
      <c:valAx>
        <c:axId val="-742577280"/>
        <c:scaling>
          <c:orientation val="minMax"/>
        </c:scaling>
        <c:delete val="1"/>
        <c:axPos val="l"/>
        <c:numFmt formatCode="0.00" sourceLinked="1"/>
        <c:majorTickMark val="out"/>
        <c:minorTickMark val="none"/>
        <c:tickLblPos val="nextTo"/>
        <c:crossAx val="-742589792"/>
        <c:crosses val="autoZero"/>
        <c:crossBetween val="between"/>
      </c:valAx>
      <c:spPr>
        <a:noFill/>
        <a:ln>
          <a:noFill/>
        </a:ln>
        <a:effectLst/>
      </c:spPr>
    </c:plotArea>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1"/>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'15'!$E$74:$E$78</c:f>
              <c:numCache>
                <c:formatCode>0.00</c:formatCode>
                <c:ptCount val="5"/>
                <c:pt idx="0">
                  <c:v>0</c:v>
                </c:pt>
                <c:pt idx="1">
                  <c:v>2.5641025641025643</c:v>
                </c:pt>
                <c:pt idx="2">
                  <c:v>0</c:v>
                </c:pt>
                <c:pt idx="3">
                  <c:v>15.384615384615385</c:v>
                </c:pt>
                <c:pt idx="4">
                  <c:v>82.051282051282058</c:v>
                </c:pt>
              </c:numCache>
            </c:numRef>
          </c:val>
        </c:ser>
        <c:dLbls>
          <c:showLegendKey val="0"/>
          <c:showVal val="1"/>
          <c:showCatName val="0"/>
          <c:showSerName val="0"/>
          <c:showPercent val="0"/>
          <c:showBubbleSize val="0"/>
        </c:dLbls>
        <c:gapWidth val="84"/>
        <c:gapDepth val="53"/>
        <c:shape val="box"/>
        <c:axId val="-742582176"/>
        <c:axId val="-742578368"/>
        <c:axId val="0"/>
        <c:extLst>
          <c:ext xmlns:c15="http://schemas.microsoft.com/office/drawing/2012/chart" uri="{02D57815-91ED-43cb-92C2-25804820EDAC}">
            <c15:filteredBarSeries>
              <c15: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showLegendKey val="0"/>
                  <c:showVal val="1"/>
                  <c:showCatName val="0"/>
                  <c:showSerName val="0"/>
                  <c:showPercent val="0"/>
                  <c:showBubbleSize val="0"/>
                  <c:showLeaderLines val="0"/>
                  <c:extLst>
                    <c:ext uri="{CE6537A1-D6FC-4f65-9D91-7224C49458BB}">
                      <c15:showLeaderLines val="1"/>
                      <c15:leaderLines>
                        <c:spPr>
                          <a:ln w="9525">
                            <a:solidFill>
                              <a:schemeClr val="lt1">
                                <a:lumMod val="50000"/>
                              </a:schemeClr>
                            </a:solidFill>
                            <a:round/>
                          </a:ln>
                          <a:effectLst/>
                        </c:spPr>
                      </c15:leaderLines>
                    </c:ext>
                  </c:extLst>
                </c:dLbls>
                <c:val>
                  <c:numRef>
                    <c:extLst>
                      <c:ext uri="{02D57815-91ED-43cb-92C2-25804820EDAC}">
                        <c15:formulaRef>
                          <c15:sqref>'15'!$C$74:$C$78</c15:sqref>
                        </c15:formulaRef>
                      </c:ext>
                    </c:extLst>
                    <c:numCache>
                      <c:formatCode>General</c:formatCode>
                      <c:ptCount val="5"/>
                      <c:pt idx="0">
                        <c:v>1</c:v>
                      </c:pt>
                      <c:pt idx="1">
                        <c:v>2</c:v>
                      </c:pt>
                      <c:pt idx="2">
                        <c:v>3</c:v>
                      </c:pt>
                      <c:pt idx="3">
                        <c:v>4</c:v>
                      </c:pt>
                      <c:pt idx="4">
                        <c:v>5</c:v>
                      </c:pt>
                    </c:numCache>
                  </c:numRef>
                </c:val>
              </c15:ser>
            </c15:filteredBarSeries>
          </c:ext>
        </c:extLst>
      </c:bar3DChart>
      <c:catAx>
        <c:axId val="-742582176"/>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742578368"/>
        <c:crosses val="autoZero"/>
        <c:auto val="1"/>
        <c:lblAlgn val="ctr"/>
        <c:lblOffset val="100"/>
        <c:noMultiLvlLbl val="0"/>
      </c:catAx>
      <c:valAx>
        <c:axId val="-742578368"/>
        <c:scaling>
          <c:orientation val="minMax"/>
        </c:scaling>
        <c:delete val="1"/>
        <c:axPos val="l"/>
        <c:numFmt formatCode="0.00" sourceLinked="1"/>
        <c:majorTickMark val="out"/>
        <c:minorTickMark val="none"/>
        <c:tickLblPos val="nextTo"/>
        <c:crossAx val="-742582176"/>
        <c:crosses val="autoZero"/>
        <c:crossBetween val="between"/>
      </c:valAx>
      <c:spPr>
        <a:noFill/>
        <a:ln>
          <a:noFill/>
        </a:ln>
        <a:effectLst/>
      </c:spPr>
    </c:plotArea>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1"/>
          <c:spPr>
            <a:gradFill rotWithShape="1">
              <a:gsLst>
                <a:gs pos="0">
                  <a:schemeClr val="accent2">
                    <a:tint val="96000"/>
                    <a:lumMod val="100000"/>
                  </a:schemeClr>
                </a:gs>
                <a:gs pos="78000">
                  <a:schemeClr val="accent2">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'15'!$E$85:$E$89</c:f>
              <c:numCache>
                <c:formatCode>0.00</c:formatCode>
                <c:ptCount val="5"/>
                <c:pt idx="0">
                  <c:v>0</c:v>
                </c:pt>
                <c:pt idx="1">
                  <c:v>0</c:v>
                </c:pt>
                <c:pt idx="2">
                  <c:v>0</c:v>
                </c:pt>
                <c:pt idx="3">
                  <c:v>58.333333333333336</c:v>
                </c:pt>
                <c:pt idx="4">
                  <c:v>41.666666666666664</c:v>
                </c:pt>
              </c:numCache>
            </c:numRef>
          </c:val>
        </c:ser>
        <c:dLbls>
          <c:showLegendKey val="0"/>
          <c:showVal val="1"/>
          <c:showCatName val="0"/>
          <c:showSerName val="0"/>
          <c:showPercent val="0"/>
          <c:showBubbleSize val="0"/>
        </c:dLbls>
        <c:gapWidth val="150"/>
        <c:shape val="box"/>
        <c:axId val="-742576192"/>
        <c:axId val="-742589248"/>
        <c:axId val="0"/>
        <c:extLst>
          <c:ext xmlns:c15="http://schemas.microsoft.com/office/drawing/2012/chart" uri="{02D57815-91ED-43cb-92C2-25804820EDAC}">
            <c15:filteredBarSeries>
              <c15:ser>
                <c:idx val="0"/>
                <c:order val="0"/>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C"/>
                    </a:p>
                  </c:txP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val>
                  <c:numRef>
                    <c:extLst>
                      <c:ext uri="{02D57815-91ED-43cb-92C2-25804820EDAC}">
                        <c15:formulaRef>
                          <c15:sqref>'15'!$C$85:$C$89</c15:sqref>
                        </c15:formulaRef>
                      </c:ext>
                    </c:extLst>
                    <c:numCache>
                      <c:formatCode>General</c:formatCode>
                      <c:ptCount val="5"/>
                      <c:pt idx="0">
                        <c:v>1</c:v>
                      </c:pt>
                      <c:pt idx="1">
                        <c:v>2</c:v>
                      </c:pt>
                      <c:pt idx="2">
                        <c:v>3</c:v>
                      </c:pt>
                      <c:pt idx="3">
                        <c:v>4</c:v>
                      </c:pt>
                      <c:pt idx="4">
                        <c:v>5</c:v>
                      </c:pt>
                    </c:numCache>
                  </c:numRef>
                </c:val>
              </c15:ser>
            </c15:filteredBarSeries>
          </c:ext>
        </c:extLst>
      </c:bar3DChart>
      <c:catAx>
        <c:axId val="-742576192"/>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742589248"/>
        <c:crosses val="autoZero"/>
        <c:auto val="1"/>
        <c:lblAlgn val="ctr"/>
        <c:lblOffset val="100"/>
        <c:noMultiLvlLbl val="0"/>
      </c:catAx>
      <c:valAx>
        <c:axId val="-742589248"/>
        <c:scaling>
          <c:orientation val="minMax"/>
        </c:scaling>
        <c:delete val="0"/>
        <c:axPos val="l"/>
        <c:majorGridlines>
          <c:spPr>
            <a:ln w="9525" cap="flat" cmpd="sng" algn="ctr">
              <a:solidFill>
                <a:schemeClr val="dk1">
                  <a:lumMod val="50000"/>
                  <a:lumOff val="5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74257619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1"/>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'22'!$E$74:$E$78</c:f>
              <c:numCache>
                <c:formatCode>0.00</c:formatCode>
                <c:ptCount val="5"/>
                <c:pt idx="0">
                  <c:v>0</c:v>
                </c:pt>
                <c:pt idx="1">
                  <c:v>2.5641025641025643</c:v>
                </c:pt>
                <c:pt idx="2">
                  <c:v>7.6923076923076925</c:v>
                </c:pt>
                <c:pt idx="3">
                  <c:v>33.333333333333336</c:v>
                </c:pt>
                <c:pt idx="4">
                  <c:v>56.410256410256409</c:v>
                </c:pt>
              </c:numCache>
            </c:numRef>
          </c:val>
        </c:ser>
        <c:dLbls>
          <c:showLegendKey val="0"/>
          <c:showVal val="1"/>
          <c:showCatName val="0"/>
          <c:showSerName val="0"/>
          <c:showPercent val="0"/>
          <c:showBubbleSize val="0"/>
        </c:dLbls>
        <c:gapWidth val="84"/>
        <c:gapDepth val="53"/>
        <c:shape val="box"/>
        <c:axId val="-742575648"/>
        <c:axId val="-742581632"/>
        <c:axId val="0"/>
        <c:extLst>
          <c:ext xmlns:c15="http://schemas.microsoft.com/office/drawing/2012/chart" uri="{02D57815-91ED-43cb-92C2-25804820EDAC}">
            <c15:filteredBarSeries>
              <c15: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showLegendKey val="0"/>
                  <c:showVal val="1"/>
                  <c:showCatName val="0"/>
                  <c:showSerName val="0"/>
                  <c:showPercent val="0"/>
                  <c:showBubbleSize val="0"/>
                  <c:showLeaderLines val="0"/>
                  <c:extLst>
                    <c:ext uri="{CE6537A1-D6FC-4f65-9D91-7224C49458BB}">
                      <c15:showLeaderLines val="1"/>
                      <c15:leaderLines>
                        <c:spPr>
                          <a:ln w="9525">
                            <a:solidFill>
                              <a:schemeClr val="lt1">
                                <a:lumMod val="50000"/>
                              </a:schemeClr>
                            </a:solidFill>
                            <a:round/>
                          </a:ln>
                          <a:effectLst/>
                        </c:spPr>
                      </c15:leaderLines>
                    </c:ext>
                  </c:extLst>
                </c:dLbls>
                <c:val>
                  <c:numRef>
                    <c:extLst>
                      <c:ext uri="{02D57815-91ED-43cb-92C2-25804820EDAC}">
                        <c15:formulaRef>
                          <c15:sqref>'22'!$C$74:$C$78</c15:sqref>
                        </c15:formulaRef>
                      </c:ext>
                    </c:extLst>
                    <c:numCache>
                      <c:formatCode>General</c:formatCode>
                      <c:ptCount val="5"/>
                      <c:pt idx="0">
                        <c:v>1</c:v>
                      </c:pt>
                      <c:pt idx="1">
                        <c:v>2</c:v>
                      </c:pt>
                      <c:pt idx="2">
                        <c:v>3</c:v>
                      </c:pt>
                      <c:pt idx="3">
                        <c:v>4</c:v>
                      </c:pt>
                      <c:pt idx="4">
                        <c:v>5</c:v>
                      </c:pt>
                    </c:numCache>
                  </c:numRef>
                </c:val>
              </c15:ser>
            </c15:filteredBarSeries>
          </c:ext>
        </c:extLst>
      </c:bar3DChart>
      <c:catAx>
        <c:axId val="-742575648"/>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742581632"/>
        <c:crosses val="autoZero"/>
        <c:auto val="1"/>
        <c:lblAlgn val="ctr"/>
        <c:lblOffset val="100"/>
        <c:noMultiLvlLbl val="0"/>
      </c:catAx>
      <c:valAx>
        <c:axId val="-742581632"/>
        <c:scaling>
          <c:orientation val="minMax"/>
        </c:scaling>
        <c:delete val="1"/>
        <c:axPos val="l"/>
        <c:numFmt formatCode="0.00" sourceLinked="1"/>
        <c:majorTickMark val="out"/>
        <c:minorTickMark val="none"/>
        <c:tickLblPos val="nextTo"/>
        <c:crossAx val="-742575648"/>
        <c:crosses val="autoZero"/>
        <c:crossBetween val="between"/>
      </c:valAx>
      <c:spPr>
        <a:noFill/>
        <a:ln>
          <a:noFill/>
        </a:ln>
        <a:effectLst/>
      </c:spPr>
    </c:plotArea>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1"/>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'22'!$E$74:$E$78</c:f>
              <c:numCache>
                <c:formatCode>0.00</c:formatCode>
                <c:ptCount val="5"/>
                <c:pt idx="0">
                  <c:v>0</c:v>
                </c:pt>
                <c:pt idx="1">
                  <c:v>2.5641025641025643</c:v>
                </c:pt>
                <c:pt idx="2">
                  <c:v>7.6923076923076925</c:v>
                </c:pt>
                <c:pt idx="3">
                  <c:v>33.333333333333336</c:v>
                </c:pt>
                <c:pt idx="4">
                  <c:v>56.410256410256409</c:v>
                </c:pt>
              </c:numCache>
            </c:numRef>
          </c:val>
        </c:ser>
        <c:dLbls>
          <c:showLegendKey val="0"/>
          <c:showVal val="1"/>
          <c:showCatName val="0"/>
          <c:showSerName val="0"/>
          <c:showPercent val="0"/>
          <c:showBubbleSize val="0"/>
        </c:dLbls>
        <c:gapWidth val="84"/>
        <c:gapDepth val="53"/>
        <c:shape val="box"/>
        <c:axId val="-742580000"/>
        <c:axId val="-742584896"/>
        <c:axId val="0"/>
        <c:extLst>
          <c:ext xmlns:c15="http://schemas.microsoft.com/office/drawing/2012/chart" uri="{02D57815-91ED-43cb-92C2-25804820EDAC}">
            <c15:filteredBarSeries>
              <c15: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showLegendKey val="0"/>
                  <c:showVal val="1"/>
                  <c:showCatName val="0"/>
                  <c:showSerName val="0"/>
                  <c:showPercent val="0"/>
                  <c:showBubbleSize val="0"/>
                  <c:showLeaderLines val="0"/>
                  <c:extLst>
                    <c:ext uri="{CE6537A1-D6FC-4f65-9D91-7224C49458BB}">
                      <c15:showLeaderLines val="1"/>
                      <c15:leaderLines>
                        <c:spPr>
                          <a:ln w="9525">
                            <a:solidFill>
                              <a:schemeClr val="lt1">
                                <a:lumMod val="50000"/>
                              </a:schemeClr>
                            </a:solidFill>
                            <a:round/>
                          </a:ln>
                          <a:effectLst/>
                        </c:spPr>
                      </c15:leaderLines>
                    </c:ext>
                  </c:extLst>
                </c:dLbls>
                <c:val>
                  <c:numRef>
                    <c:extLst>
                      <c:ext uri="{02D57815-91ED-43cb-92C2-25804820EDAC}">
                        <c15:formulaRef>
                          <c15:sqref>'22'!$C$74:$C$78</c15:sqref>
                        </c15:formulaRef>
                      </c:ext>
                    </c:extLst>
                    <c:numCache>
                      <c:formatCode>General</c:formatCode>
                      <c:ptCount val="5"/>
                      <c:pt idx="0">
                        <c:v>1</c:v>
                      </c:pt>
                      <c:pt idx="1">
                        <c:v>2</c:v>
                      </c:pt>
                      <c:pt idx="2">
                        <c:v>3</c:v>
                      </c:pt>
                      <c:pt idx="3">
                        <c:v>4</c:v>
                      </c:pt>
                      <c:pt idx="4">
                        <c:v>5</c:v>
                      </c:pt>
                    </c:numCache>
                  </c:numRef>
                </c:val>
              </c15:ser>
            </c15:filteredBarSeries>
          </c:ext>
        </c:extLst>
      </c:bar3DChart>
      <c:catAx>
        <c:axId val="-742580000"/>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742584896"/>
        <c:crosses val="autoZero"/>
        <c:auto val="1"/>
        <c:lblAlgn val="ctr"/>
        <c:lblOffset val="100"/>
        <c:noMultiLvlLbl val="0"/>
      </c:catAx>
      <c:valAx>
        <c:axId val="-742584896"/>
        <c:scaling>
          <c:orientation val="minMax"/>
        </c:scaling>
        <c:delete val="1"/>
        <c:axPos val="l"/>
        <c:numFmt formatCode="0.00" sourceLinked="1"/>
        <c:majorTickMark val="out"/>
        <c:minorTickMark val="none"/>
        <c:tickLblPos val="nextTo"/>
        <c:crossAx val="-742580000"/>
        <c:crosses val="autoZero"/>
        <c:crossBetween val="between"/>
      </c:valAx>
      <c:spPr>
        <a:noFill/>
        <a:ln>
          <a:noFill/>
        </a:ln>
        <a:effectLst/>
      </c:spPr>
    </c:plotArea>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1"/>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'25'!$E$74:$E$78</c:f>
              <c:numCache>
                <c:formatCode>0.00</c:formatCode>
                <c:ptCount val="5"/>
                <c:pt idx="0">
                  <c:v>0</c:v>
                </c:pt>
                <c:pt idx="1">
                  <c:v>2.5641025641025643</c:v>
                </c:pt>
                <c:pt idx="2">
                  <c:v>2.5641025641025643</c:v>
                </c:pt>
                <c:pt idx="3">
                  <c:v>38.46153846153846</c:v>
                </c:pt>
                <c:pt idx="4">
                  <c:v>56.410256410256409</c:v>
                </c:pt>
              </c:numCache>
            </c:numRef>
          </c:val>
        </c:ser>
        <c:dLbls>
          <c:showLegendKey val="0"/>
          <c:showVal val="1"/>
          <c:showCatName val="0"/>
          <c:showSerName val="0"/>
          <c:showPercent val="0"/>
          <c:showBubbleSize val="0"/>
        </c:dLbls>
        <c:gapWidth val="84"/>
        <c:gapDepth val="53"/>
        <c:shape val="box"/>
        <c:axId val="-742585440"/>
        <c:axId val="-742575104"/>
        <c:axId val="0"/>
        <c:extLst>
          <c:ext xmlns:c15="http://schemas.microsoft.com/office/drawing/2012/chart" uri="{02D57815-91ED-43cb-92C2-25804820EDAC}">
            <c15:filteredBarSeries>
              <c15: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showLegendKey val="0"/>
                  <c:showVal val="1"/>
                  <c:showCatName val="0"/>
                  <c:showSerName val="0"/>
                  <c:showPercent val="0"/>
                  <c:showBubbleSize val="0"/>
                  <c:showLeaderLines val="0"/>
                  <c:extLst>
                    <c:ext uri="{CE6537A1-D6FC-4f65-9D91-7224C49458BB}">
                      <c15:showLeaderLines val="1"/>
                      <c15:leaderLines>
                        <c:spPr>
                          <a:ln w="9525">
                            <a:solidFill>
                              <a:schemeClr val="lt1">
                                <a:lumMod val="50000"/>
                              </a:schemeClr>
                            </a:solidFill>
                            <a:round/>
                          </a:ln>
                          <a:effectLst/>
                        </c:spPr>
                      </c15:leaderLines>
                    </c:ext>
                  </c:extLst>
                </c:dLbls>
                <c:val>
                  <c:numRef>
                    <c:extLst>
                      <c:ext uri="{02D57815-91ED-43cb-92C2-25804820EDAC}">
                        <c15:formulaRef>
                          <c15:sqref>'25'!$C$74:$C$78</c15:sqref>
                        </c15:formulaRef>
                      </c:ext>
                    </c:extLst>
                    <c:numCache>
                      <c:formatCode>General</c:formatCode>
                      <c:ptCount val="5"/>
                      <c:pt idx="0">
                        <c:v>1</c:v>
                      </c:pt>
                      <c:pt idx="1">
                        <c:v>2</c:v>
                      </c:pt>
                      <c:pt idx="2">
                        <c:v>3</c:v>
                      </c:pt>
                      <c:pt idx="3">
                        <c:v>4</c:v>
                      </c:pt>
                      <c:pt idx="4">
                        <c:v>5</c:v>
                      </c:pt>
                    </c:numCache>
                  </c:numRef>
                </c:val>
              </c15:ser>
            </c15:filteredBarSeries>
          </c:ext>
        </c:extLst>
      </c:bar3DChart>
      <c:catAx>
        <c:axId val="-742585440"/>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742575104"/>
        <c:crosses val="autoZero"/>
        <c:auto val="1"/>
        <c:lblAlgn val="ctr"/>
        <c:lblOffset val="100"/>
        <c:noMultiLvlLbl val="0"/>
      </c:catAx>
      <c:valAx>
        <c:axId val="-742575104"/>
        <c:scaling>
          <c:orientation val="minMax"/>
        </c:scaling>
        <c:delete val="1"/>
        <c:axPos val="l"/>
        <c:numFmt formatCode="0.00" sourceLinked="1"/>
        <c:majorTickMark val="out"/>
        <c:minorTickMark val="none"/>
        <c:tickLblPos val="nextTo"/>
        <c:crossAx val="-742585440"/>
        <c:crosses val="autoZero"/>
        <c:crossBetween val="between"/>
      </c:valAx>
      <c:spPr>
        <a:noFill/>
        <a:ln>
          <a:noFill/>
        </a:ln>
        <a:effectLst/>
      </c:spPr>
    </c:plotArea>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1197"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33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22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tx1"/>
    </cs:fontRef>
    <cs:spPr>
      <a:sp3d/>
    </cs:spPr>
  </cs:wall>
</cs:chartStyle>
</file>

<file path=ppt/charts/style10.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1197"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33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22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tx1"/>
    </cs:fontRef>
    <cs:spPr>
      <a:sp3d/>
    </cs:spPr>
  </cs:wall>
</cs:chartStyle>
</file>

<file path=ppt/charts/style11.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1197"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33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22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tx1"/>
    </cs:fontRef>
    <cs:spPr>
      <a:sp3d/>
    </cs:spPr>
  </cs:wall>
</cs:chartStyle>
</file>

<file path=ppt/charts/style12.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1197"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33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22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tx1"/>
    </cs:fontRef>
    <cs:spPr>
      <a:sp3d/>
    </cs:spPr>
  </cs:wall>
</cs:chartStyle>
</file>

<file path=ppt/charts/style2.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1197"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33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22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tx1"/>
    </cs:fontRef>
    <cs:spPr>
      <a:sp3d/>
    </cs:spPr>
  </cs:wall>
</cs:chartStyle>
</file>

<file path=ppt/charts/style3.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1197"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33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22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tx1"/>
    </cs:fontRef>
    <cs:spPr>
      <a:sp3d/>
    </cs:spPr>
  </cs:wall>
</cs:chartStyle>
</file>

<file path=ppt/charts/style4.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1197"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33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22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tx1"/>
    </cs:fontRef>
    <cs:spPr>
      <a:sp3d/>
    </cs:spPr>
  </cs:wall>
</cs:chartStyle>
</file>

<file path=ppt/charts/style5.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1197"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33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22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tx1"/>
    </cs:fontRef>
    <cs:spPr>
      <a:sp3d/>
    </cs:spPr>
  </cs:wall>
</cs:chartStyle>
</file>

<file path=ppt/charts/style6.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1197"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33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22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tx1"/>
    </cs:fontRef>
    <cs:spPr>
      <a:sp3d/>
    </cs:spPr>
  </cs:wall>
</cs:chartStyle>
</file>

<file path=ppt/charts/style8.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1197"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33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22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tx1"/>
    </cs:fontRef>
    <cs:spPr>
      <a:sp3d/>
    </cs:spPr>
  </cs:wall>
</cs:chartStyle>
</file>

<file path=ppt/charts/style9.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1197"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33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22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tx1"/>
    </cs:fontRef>
    <cs:spPr>
      <a:sp3d/>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D223FF-C267-441D-A081-BE0A502C7966}" type="doc">
      <dgm:prSet loTypeId="urn:microsoft.com/office/officeart/2005/8/layout/chevron1" loCatId="process" qsTypeId="urn:microsoft.com/office/officeart/2005/8/quickstyle/simple4" qsCatId="simple" csTypeId="urn:microsoft.com/office/officeart/2005/8/colors/colorful5" csCatId="colorful" phldr="1"/>
      <dgm:spPr/>
    </dgm:pt>
    <dgm:pt modelId="{C398B4BD-3072-4388-8DE5-65E98BD644B5}">
      <dgm:prSet custT="1"/>
      <dgm:spPr/>
      <dgm:t>
        <a:bodyPr/>
        <a:lstStyle/>
        <a:p>
          <a:r>
            <a:rPr lang="es-MX" sz="1400" dirty="0" smtClean="0">
              <a:solidFill>
                <a:schemeClr val="tx1"/>
              </a:solidFill>
              <a:latin typeface="Roboto Condensed" panose="020B0604020202020204" charset="0"/>
              <a:ea typeface="Roboto Condensed" panose="020B0604020202020204" charset="0"/>
            </a:rPr>
            <a:t>Paso 1. Análisis del entorno</a:t>
          </a:r>
          <a:endParaRPr lang="es-MX" sz="1400" dirty="0">
            <a:solidFill>
              <a:schemeClr val="tx1"/>
            </a:solidFill>
            <a:latin typeface="Roboto Condensed" panose="020B0604020202020204" charset="0"/>
            <a:ea typeface="Roboto Condensed" panose="020B0604020202020204" charset="0"/>
          </a:endParaRPr>
        </a:p>
      </dgm:t>
    </dgm:pt>
    <dgm:pt modelId="{F6816844-22CC-422A-B248-067226EBB0A1}" type="parTrans" cxnId="{2BA8FD40-8BD8-452B-97F6-F5BFFBB5AB96}">
      <dgm:prSet/>
      <dgm:spPr/>
      <dgm:t>
        <a:bodyPr/>
        <a:lstStyle/>
        <a:p>
          <a:endParaRPr lang="es-MX" sz="1400">
            <a:solidFill>
              <a:schemeClr val="tx1"/>
            </a:solidFill>
            <a:latin typeface="Roboto Condensed" panose="020B0604020202020204" charset="0"/>
            <a:ea typeface="Roboto Condensed" panose="020B0604020202020204" charset="0"/>
          </a:endParaRPr>
        </a:p>
      </dgm:t>
    </dgm:pt>
    <dgm:pt modelId="{D640E25D-7594-46AE-9719-65CF0FB5FBCA}" type="sibTrans" cxnId="{2BA8FD40-8BD8-452B-97F6-F5BFFBB5AB96}">
      <dgm:prSet/>
      <dgm:spPr/>
      <dgm:t>
        <a:bodyPr/>
        <a:lstStyle/>
        <a:p>
          <a:endParaRPr lang="es-MX" sz="1400">
            <a:solidFill>
              <a:schemeClr val="tx1"/>
            </a:solidFill>
            <a:latin typeface="Roboto Condensed" panose="020B0604020202020204" charset="0"/>
            <a:ea typeface="Roboto Condensed" panose="020B0604020202020204" charset="0"/>
          </a:endParaRPr>
        </a:p>
      </dgm:t>
    </dgm:pt>
    <dgm:pt modelId="{50247963-D7FB-491D-A17F-E71C086DF164}" type="pres">
      <dgm:prSet presAssocID="{CFD223FF-C267-441D-A081-BE0A502C7966}" presName="Name0" presStyleCnt="0">
        <dgm:presLayoutVars>
          <dgm:dir/>
          <dgm:animLvl val="lvl"/>
          <dgm:resizeHandles val="exact"/>
        </dgm:presLayoutVars>
      </dgm:prSet>
      <dgm:spPr/>
    </dgm:pt>
    <dgm:pt modelId="{49B1310D-1C71-4840-BC02-DF6B6A95235E}" type="pres">
      <dgm:prSet presAssocID="{C398B4BD-3072-4388-8DE5-65E98BD644B5}" presName="parTxOnly" presStyleLbl="node1" presStyleIdx="0" presStyleCnt="1" custLinFactNeighborX="11147" custLinFactNeighborY="-23986">
        <dgm:presLayoutVars>
          <dgm:chMax val="0"/>
          <dgm:chPref val="0"/>
          <dgm:bulletEnabled val="1"/>
        </dgm:presLayoutVars>
      </dgm:prSet>
      <dgm:spPr/>
      <dgm:t>
        <a:bodyPr/>
        <a:lstStyle/>
        <a:p>
          <a:endParaRPr lang="es-EC"/>
        </a:p>
      </dgm:t>
    </dgm:pt>
  </dgm:ptLst>
  <dgm:cxnLst>
    <dgm:cxn modelId="{AC5A2C44-2D6C-46F7-8C29-FC628F17B3CC}" type="presOf" srcId="{C398B4BD-3072-4388-8DE5-65E98BD644B5}" destId="{49B1310D-1C71-4840-BC02-DF6B6A95235E}" srcOrd="0" destOrd="0" presId="urn:microsoft.com/office/officeart/2005/8/layout/chevron1"/>
    <dgm:cxn modelId="{AB1A9FED-123F-459D-BF14-90ED79C528D4}" type="presOf" srcId="{CFD223FF-C267-441D-A081-BE0A502C7966}" destId="{50247963-D7FB-491D-A17F-E71C086DF164}" srcOrd="0" destOrd="0" presId="urn:microsoft.com/office/officeart/2005/8/layout/chevron1"/>
    <dgm:cxn modelId="{2BA8FD40-8BD8-452B-97F6-F5BFFBB5AB96}" srcId="{CFD223FF-C267-441D-A081-BE0A502C7966}" destId="{C398B4BD-3072-4388-8DE5-65E98BD644B5}" srcOrd="0" destOrd="0" parTransId="{F6816844-22CC-422A-B248-067226EBB0A1}" sibTransId="{D640E25D-7594-46AE-9719-65CF0FB5FBCA}"/>
    <dgm:cxn modelId="{19016691-FE65-4715-B78B-7F628CB3316A}" type="presParOf" srcId="{50247963-D7FB-491D-A17F-E71C086DF164}" destId="{49B1310D-1C71-4840-BC02-DF6B6A95235E}" srcOrd="0"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CDE53D0-7F35-4F8D-AAD7-868BE7C9609D}"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es-ES"/>
        </a:p>
      </dgm:t>
    </dgm:pt>
    <dgm:pt modelId="{7908AE02-CE1E-4D4E-8BAF-405E69635FDC}" type="pres">
      <dgm:prSet presAssocID="{5CDE53D0-7F35-4F8D-AAD7-868BE7C9609D}" presName="compositeShape" presStyleCnt="0">
        <dgm:presLayoutVars>
          <dgm:chMax val="7"/>
          <dgm:dir/>
          <dgm:resizeHandles val="exact"/>
        </dgm:presLayoutVars>
      </dgm:prSet>
      <dgm:spPr/>
      <dgm:t>
        <a:bodyPr/>
        <a:lstStyle/>
        <a:p>
          <a:endParaRPr lang="es-EC"/>
        </a:p>
      </dgm:t>
    </dgm:pt>
  </dgm:ptLst>
  <dgm:cxnLst>
    <dgm:cxn modelId="{F95041D5-5943-4CF8-BDD3-38183FB8EE6F}" type="presOf" srcId="{5CDE53D0-7F35-4F8D-AAD7-868BE7C9609D}" destId="{7908AE02-CE1E-4D4E-8BAF-405E69635FDC}"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CDE53D0-7F35-4F8D-AAD7-868BE7C9609D}"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es-ES"/>
        </a:p>
      </dgm:t>
    </dgm:pt>
    <dgm:pt modelId="{7908AE02-CE1E-4D4E-8BAF-405E69635FDC}" type="pres">
      <dgm:prSet presAssocID="{5CDE53D0-7F35-4F8D-AAD7-868BE7C9609D}" presName="compositeShape" presStyleCnt="0">
        <dgm:presLayoutVars>
          <dgm:chMax val="7"/>
          <dgm:dir/>
          <dgm:resizeHandles val="exact"/>
        </dgm:presLayoutVars>
      </dgm:prSet>
      <dgm:spPr/>
      <dgm:t>
        <a:bodyPr/>
        <a:lstStyle/>
        <a:p>
          <a:endParaRPr lang="es-EC"/>
        </a:p>
      </dgm:t>
    </dgm:pt>
  </dgm:ptLst>
  <dgm:cxnLst>
    <dgm:cxn modelId="{E64AD88C-9AB3-482B-A493-FE7B5A0435C0}" type="presOf" srcId="{5CDE53D0-7F35-4F8D-AAD7-868BE7C9609D}" destId="{7908AE02-CE1E-4D4E-8BAF-405E69635FDC}"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CDE53D0-7F35-4F8D-AAD7-868BE7C9609D}"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es-ES"/>
        </a:p>
      </dgm:t>
    </dgm:pt>
    <dgm:pt modelId="{7908AE02-CE1E-4D4E-8BAF-405E69635FDC}" type="pres">
      <dgm:prSet presAssocID="{5CDE53D0-7F35-4F8D-AAD7-868BE7C9609D}" presName="compositeShape" presStyleCnt="0">
        <dgm:presLayoutVars>
          <dgm:chMax val="7"/>
          <dgm:dir/>
          <dgm:resizeHandles val="exact"/>
        </dgm:presLayoutVars>
      </dgm:prSet>
      <dgm:spPr/>
      <dgm:t>
        <a:bodyPr/>
        <a:lstStyle/>
        <a:p>
          <a:endParaRPr lang="es-EC"/>
        </a:p>
      </dgm:t>
    </dgm:pt>
  </dgm:ptLst>
  <dgm:cxnLst>
    <dgm:cxn modelId="{659B5FF1-5B46-4D15-8581-86975ED44411}" type="presOf" srcId="{5CDE53D0-7F35-4F8D-AAD7-868BE7C9609D}" destId="{7908AE02-CE1E-4D4E-8BAF-405E69635FDC}"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F861996-BFF4-41BE-9A7D-11EAD64600EF}" type="doc">
      <dgm:prSet loTypeId="urn:microsoft.com/office/officeart/2005/8/layout/hList6" loCatId="list" qsTypeId="urn:microsoft.com/office/officeart/2005/8/quickstyle/simple2" qsCatId="simple" csTypeId="urn:microsoft.com/office/officeart/2005/8/colors/colorful2" csCatId="colorful" phldr="1"/>
      <dgm:spPr/>
      <dgm:t>
        <a:bodyPr/>
        <a:lstStyle/>
        <a:p>
          <a:endParaRPr lang="es-EC"/>
        </a:p>
      </dgm:t>
    </dgm:pt>
    <dgm:pt modelId="{C7E3E116-AD41-43C7-BD3E-1886F3F592D0}">
      <dgm:prSet phldrT="[Texto]"/>
      <dgm:spPr/>
      <dgm:t>
        <a:bodyPr/>
        <a:lstStyle/>
        <a:p>
          <a:r>
            <a:rPr lang="es-EC" dirty="0" smtClean="0"/>
            <a:t>Cuentan con conocimientos básicos acerca de planificación estratégica, muestran herramientas básicas de gestión estratégica lo que conlleva a falencias en sus sistemas administrativos y financieros.</a:t>
          </a:r>
          <a:endParaRPr lang="es-EC" dirty="0"/>
        </a:p>
      </dgm:t>
    </dgm:pt>
    <dgm:pt modelId="{5C3E5FF4-DAEA-4B73-A93C-D873BE0F4D9E}" type="parTrans" cxnId="{A6F65843-86C6-4C70-9874-D28FD8EEF9E2}">
      <dgm:prSet/>
      <dgm:spPr/>
      <dgm:t>
        <a:bodyPr/>
        <a:lstStyle/>
        <a:p>
          <a:endParaRPr lang="es-EC"/>
        </a:p>
      </dgm:t>
    </dgm:pt>
    <dgm:pt modelId="{750064EF-9258-4DB8-B4D0-EBD46C8CD488}" type="sibTrans" cxnId="{A6F65843-86C6-4C70-9874-D28FD8EEF9E2}">
      <dgm:prSet/>
      <dgm:spPr/>
      <dgm:t>
        <a:bodyPr/>
        <a:lstStyle/>
        <a:p>
          <a:endParaRPr lang="es-EC"/>
        </a:p>
      </dgm:t>
    </dgm:pt>
    <dgm:pt modelId="{A66463E5-35DB-476E-B7F5-BAA21982F8E6}">
      <dgm:prSet phldrT="[Texto]"/>
      <dgm:spPr/>
      <dgm:t>
        <a:bodyPr/>
        <a:lstStyle/>
        <a:p>
          <a:r>
            <a:rPr lang="es-EC" dirty="0" smtClean="0"/>
            <a:t>los índices de rentabilidad se estabilizan, poniendo un freno a la caída, sin embargo los índices de rentabilidad crecen de manera mínima, el nivel de rentabilidad no es el óptimo en la mayoría del sector.</a:t>
          </a:r>
          <a:endParaRPr lang="es-EC" dirty="0"/>
        </a:p>
      </dgm:t>
    </dgm:pt>
    <dgm:pt modelId="{F165EF24-34C8-406C-B2FD-F66CF936D715}" type="parTrans" cxnId="{5F13516F-6FD3-4DDC-8D39-EF981FD9378F}">
      <dgm:prSet/>
      <dgm:spPr/>
      <dgm:t>
        <a:bodyPr/>
        <a:lstStyle/>
        <a:p>
          <a:endParaRPr lang="es-EC"/>
        </a:p>
      </dgm:t>
    </dgm:pt>
    <dgm:pt modelId="{E06F309E-6451-4D55-80A5-73B91AAD024E}" type="sibTrans" cxnId="{5F13516F-6FD3-4DDC-8D39-EF981FD9378F}">
      <dgm:prSet/>
      <dgm:spPr/>
      <dgm:t>
        <a:bodyPr/>
        <a:lstStyle/>
        <a:p>
          <a:endParaRPr lang="es-EC"/>
        </a:p>
      </dgm:t>
    </dgm:pt>
    <dgm:pt modelId="{92873320-3837-4225-8102-CFEF4BE9C21C}">
      <dgm:prSet phldrT="[Texto]"/>
      <dgm:spPr/>
      <dgm:t>
        <a:bodyPr/>
        <a:lstStyle/>
        <a:p>
          <a:r>
            <a:rPr lang="es-EC" dirty="0" smtClean="0"/>
            <a:t>Cruce de las variables polinómicas se llega a la conclusión de que existe incidencia directa entre ambas, es empírico y básico  se concluye que se comprueba la hipótesis Ho</a:t>
          </a:r>
          <a:endParaRPr lang="es-EC" dirty="0"/>
        </a:p>
      </dgm:t>
    </dgm:pt>
    <dgm:pt modelId="{49B3CF97-58F8-4B78-B5EF-7EBC75A7614B}" type="parTrans" cxnId="{83D6B347-3DF2-40A5-9EBF-3CE5D023B0D9}">
      <dgm:prSet/>
      <dgm:spPr/>
      <dgm:t>
        <a:bodyPr/>
        <a:lstStyle/>
        <a:p>
          <a:endParaRPr lang="es-EC"/>
        </a:p>
      </dgm:t>
    </dgm:pt>
    <dgm:pt modelId="{79B451B5-BD5B-49BB-9A1F-4D56A9E95DA7}" type="sibTrans" cxnId="{83D6B347-3DF2-40A5-9EBF-3CE5D023B0D9}">
      <dgm:prSet/>
      <dgm:spPr/>
      <dgm:t>
        <a:bodyPr/>
        <a:lstStyle/>
        <a:p>
          <a:endParaRPr lang="es-EC"/>
        </a:p>
      </dgm:t>
    </dgm:pt>
    <dgm:pt modelId="{E43C3D0A-FEE2-44AB-8A11-7FF0DFAAF90A}">
      <dgm:prSet phldrT="[Texto]"/>
      <dgm:spPr/>
      <dgm:t>
        <a:bodyPr/>
        <a:lstStyle/>
        <a:p>
          <a:r>
            <a:rPr lang="es-EC" dirty="0" smtClean="0"/>
            <a:t>Se comprueba la teoría de </a:t>
          </a:r>
          <a:r>
            <a:rPr lang="es-EC" dirty="0" err="1" smtClean="0"/>
            <a:t>Davidsson</a:t>
          </a:r>
          <a:r>
            <a:rPr lang="es-EC" dirty="0" smtClean="0"/>
            <a:t> la cual indica que las empresas que se enfocan primero en alcanzar altos nivele de rentabilidad antes que alcanzar un gran crecimiento pueden llegar más rápido al estado óptimo de alto crecimiento y alta rentabilidad </a:t>
          </a:r>
          <a:endParaRPr lang="es-EC" dirty="0"/>
        </a:p>
      </dgm:t>
    </dgm:pt>
    <dgm:pt modelId="{B4454851-47A4-4DA2-B69A-B6F1F3D4028F}" type="parTrans" cxnId="{3087C512-3083-42BF-A020-8403757FB773}">
      <dgm:prSet/>
      <dgm:spPr/>
      <dgm:t>
        <a:bodyPr/>
        <a:lstStyle/>
        <a:p>
          <a:endParaRPr lang="es-EC"/>
        </a:p>
      </dgm:t>
    </dgm:pt>
    <dgm:pt modelId="{285368A5-72A4-4E49-B97C-EBFE1716978E}" type="sibTrans" cxnId="{3087C512-3083-42BF-A020-8403757FB773}">
      <dgm:prSet/>
      <dgm:spPr/>
      <dgm:t>
        <a:bodyPr/>
        <a:lstStyle/>
        <a:p>
          <a:endParaRPr lang="es-EC"/>
        </a:p>
      </dgm:t>
    </dgm:pt>
    <dgm:pt modelId="{F04210B9-4C92-4FEA-8307-E0A5717548E7}" type="pres">
      <dgm:prSet presAssocID="{DF861996-BFF4-41BE-9A7D-11EAD64600EF}" presName="Name0" presStyleCnt="0">
        <dgm:presLayoutVars>
          <dgm:dir/>
          <dgm:resizeHandles val="exact"/>
        </dgm:presLayoutVars>
      </dgm:prSet>
      <dgm:spPr/>
      <dgm:t>
        <a:bodyPr/>
        <a:lstStyle/>
        <a:p>
          <a:endParaRPr lang="es-EC"/>
        </a:p>
      </dgm:t>
    </dgm:pt>
    <dgm:pt modelId="{CB310430-0EB3-4FF1-A48B-2B87051D5683}" type="pres">
      <dgm:prSet presAssocID="{C7E3E116-AD41-43C7-BD3E-1886F3F592D0}" presName="node" presStyleLbl="node1" presStyleIdx="0" presStyleCnt="4">
        <dgm:presLayoutVars>
          <dgm:bulletEnabled val="1"/>
        </dgm:presLayoutVars>
      </dgm:prSet>
      <dgm:spPr/>
      <dgm:t>
        <a:bodyPr/>
        <a:lstStyle/>
        <a:p>
          <a:endParaRPr lang="es-EC"/>
        </a:p>
      </dgm:t>
    </dgm:pt>
    <dgm:pt modelId="{DD53933F-8A66-4463-881F-586A05DB80D8}" type="pres">
      <dgm:prSet presAssocID="{750064EF-9258-4DB8-B4D0-EBD46C8CD488}" presName="sibTrans" presStyleCnt="0"/>
      <dgm:spPr/>
    </dgm:pt>
    <dgm:pt modelId="{FDEE498D-61F2-4B3B-B368-F58C8794A03F}" type="pres">
      <dgm:prSet presAssocID="{A66463E5-35DB-476E-B7F5-BAA21982F8E6}" presName="node" presStyleLbl="node1" presStyleIdx="1" presStyleCnt="4">
        <dgm:presLayoutVars>
          <dgm:bulletEnabled val="1"/>
        </dgm:presLayoutVars>
      </dgm:prSet>
      <dgm:spPr/>
      <dgm:t>
        <a:bodyPr/>
        <a:lstStyle/>
        <a:p>
          <a:endParaRPr lang="es-EC"/>
        </a:p>
      </dgm:t>
    </dgm:pt>
    <dgm:pt modelId="{AFEC5E4C-7B77-426F-A192-0FEC7BED89A6}" type="pres">
      <dgm:prSet presAssocID="{E06F309E-6451-4D55-80A5-73B91AAD024E}" presName="sibTrans" presStyleCnt="0"/>
      <dgm:spPr/>
    </dgm:pt>
    <dgm:pt modelId="{0A3F17BA-D238-457D-9D56-06A0188D80C5}" type="pres">
      <dgm:prSet presAssocID="{92873320-3837-4225-8102-CFEF4BE9C21C}" presName="node" presStyleLbl="node1" presStyleIdx="2" presStyleCnt="4">
        <dgm:presLayoutVars>
          <dgm:bulletEnabled val="1"/>
        </dgm:presLayoutVars>
      </dgm:prSet>
      <dgm:spPr/>
      <dgm:t>
        <a:bodyPr/>
        <a:lstStyle/>
        <a:p>
          <a:endParaRPr lang="es-EC"/>
        </a:p>
      </dgm:t>
    </dgm:pt>
    <dgm:pt modelId="{6F014A9C-0B61-4809-A3B5-A734B720078D}" type="pres">
      <dgm:prSet presAssocID="{79B451B5-BD5B-49BB-9A1F-4D56A9E95DA7}" presName="sibTrans" presStyleCnt="0"/>
      <dgm:spPr/>
    </dgm:pt>
    <dgm:pt modelId="{0CC0C0E8-E7D8-4C14-BC49-D5CFEBFBB5F2}" type="pres">
      <dgm:prSet presAssocID="{E43C3D0A-FEE2-44AB-8A11-7FF0DFAAF90A}" presName="node" presStyleLbl="node1" presStyleIdx="3" presStyleCnt="4">
        <dgm:presLayoutVars>
          <dgm:bulletEnabled val="1"/>
        </dgm:presLayoutVars>
      </dgm:prSet>
      <dgm:spPr/>
      <dgm:t>
        <a:bodyPr/>
        <a:lstStyle/>
        <a:p>
          <a:endParaRPr lang="es-EC"/>
        </a:p>
      </dgm:t>
    </dgm:pt>
  </dgm:ptLst>
  <dgm:cxnLst>
    <dgm:cxn modelId="{3087C512-3083-42BF-A020-8403757FB773}" srcId="{DF861996-BFF4-41BE-9A7D-11EAD64600EF}" destId="{E43C3D0A-FEE2-44AB-8A11-7FF0DFAAF90A}" srcOrd="3" destOrd="0" parTransId="{B4454851-47A4-4DA2-B69A-B6F1F3D4028F}" sibTransId="{285368A5-72A4-4E49-B97C-EBFE1716978E}"/>
    <dgm:cxn modelId="{ECA6D609-F2E3-443A-8094-694B1BAE520F}" type="presOf" srcId="{E43C3D0A-FEE2-44AB-8A11-7FF0DFAAF90A}" destId="{0CC0C0E8-E7D8-4C14-BC49-D5CFEBFBB5F2}" srcOrd="0" destOrd="0" presId="urn:microsoft.com/office/officeart/2005/8/layout/hList6"/>
    <dgm:cxn modelId="{5E5E27B3-B25D-4918-8B51-06864F27837C}" type="presOf" srcId="{DF861996-BFF4-41BE-9A7D-11EAD64600EF}" destId="{F04210B9-4C92-4FEA-8307-E0A5717548E7}" srcOrd="0" destOrd="0" presId="urn:microsoft.com/office/officeart/2005/8/layout/hList6"/>
    <dgm:cxn modelId="{E5B630E2-A413-47BF-86EB-7CED9DDB6872}" type="presOf" srcId="{A66463E5-35DB-476E-B7F5-BAA21982F8E6}" destId="{FDEE498D-61F2-4B3B-B368-F58C8794A03F}" srcOrd="0" destOrd="0" presId="urn:microsoft.com/office/officeart/2005/8/layout/hList6"/>
    <dgm:cxn modelId="{83D6B347-3DF2-40A5-9EBF-3CE5D023B0D9}" srcId="{DF861996-BFF4-41BE-9A7D-11EAD64600EF}" destId="{92873320-3837-4225-8102-CFEF4BE9C21C}" srcOrd="2" destOrd="0" parTransId="{49B3CF97-58F8-4B78-B5EF-7EBC75A7614B}" sibTransId="{79B451B5-BD5B-49BB-9A1F-4D56A9E95DA7}"/>
    <dgm:cxn modelId="{FBB5E15C-CCA3-450B-84FD-D93949F79FF6}" type="presOf" srcId="{C7E3E116-AD41-43C7-BD3E-1886F3F592D0}" destId="{CB310430-0EB3-4FF1-A48B-2B87051D5683}" srcOrd="0" destOrd="0" presId="urn:microsoft.com/office/officeart/2005/8/layout/hList6"/>
    <dgm:cxn modelId="{A6F65843-86C6-4C70-9874-D28FD8EEF9E2}" srcId="{DF861996-BFF4-41BE-9A7D-11EAD64600EF}" destId="{C7E3E116-AD41-43C7-BD3E-1886F3F592D0}" srcOrd="0" destOrd="0" parTransId="{5C3E5FF4-DAEA-4B73-A93C-D873BE0F4D9E}" sibTransId="{750064EF-9258-4DB8-B4D0-EBD46C8CD488}"/>
    <dgm:cxn modelId="{5F13516F-6FD3-4DDC-8D39-EF981FD9378F}" srcId="{DF861996-BFF4-41BE-9A7D-11EAD64600EF}" destId="{A66463E5-35DB-476E-B7F5-BAA21982F8E6}" srcOrd="1" destOrd="0" parTransId="{F165EF24-34C8-406C-B2FD-F66CF936D715}" sibTransId="{E06F309E-6451-4D55-80A5-73B91AAD024E}"/>
    <dgm:cxn modelId="{EF878BC2-F881-45E5-BB23-2A35FCCC6AB4}" type="presOf" srcId="{92873320-3837-4225-8102-CFEF4BE9C21C}" destId="{0A3F17BA-D238-457D-9D56-06A0188D80C5}" srcOrd="0" destOrd="0" presId="urn:microsoft.com/office/officeart/2005/8/layout/hList6"/>
    <dgm:cxn modelId="{BCAD1807-9DE6-49D2-9074-988BED69C552}" type="presParOf" srcId="{F04210B9-4C92-4FEA-8307-E0A5717548E7}" destId="{CB310430-0EB3-4FF1-A48B-2B87051D5683}" srcOrd="0" destOrd="0" presId="urn:microsoft.com/office/officeart/2005/8/layout/hList6"/>
    <dgm:cxn modelId="{D24A95F1-939B-4D43-B473-D390666A80A3}" type="presParOf" srcId="{F04210B9-4C92-4FEA-8307-E0A5717548E7}" destId="{DD53933F-8A66-4463-881F-586A05DB80D8}" srcOrd="1" destOrd="0" presId="urn:microsoft.com/office/officeart/2005/8/layout/hList6"/>
    <dgm:cxn modelId="{5E8AB547-EA2B-48E8-A9D0-FE0F6FA41A3C}" type="presParOf" srcId="{F04210B9-4C92-4FEA-8307-E0A5717548E7}" destId="{FDEE498D-61F2-4B3B-B368-F58C8794A03F}" srcOrd="2" destOrd="0" presId="urn:microsoft.com/office/officeart/2005/8/layout/hList6"/>
    <dgm:cxn modelId="{717B5D8A-8D1A-44B4-B239-B21D9F52FE88}" type="presParOf" srcId="{F04210B9-4C92-4FEA-8307-E0A5717548E7}" destId="{AFEC5E4C-7B77-426F-A192-0FEC7BED89A6}" srcOrd="3" destOrd="0" presId="urn:microsoft.com/office/officeart/2005/8/layout/hList6"/>
    <dgm:cxn modelId="{6DB24956-0FE6-40F2-96D4-9E379B246686}" type="presParOf" srcId="{F04210B9-4C92-4FEA-8307-E0A5717548E7}" destId="{0A3F17BA-D238-457D-9D56-06A0188D80C5}" srcOrd="4" destOrd="0" presId="urn:microsoft.com/office/officeart/2005/8/layout/hList6"/>
    <dgm:cxn modelId="{203CC68C-427B-4052-BE32-0A80E1432DD4}" type="presParOf" srcId="{F04210B9-4C92-4FEA-8307-E0A5717548E7}" destId="{6F014A9C-0B61-4809-A3B5-A734B720078D}" srcOrd="5" destOrd="0" presId="urn:microsoft.com/office/officeart/2005/8/layout/hList6"/>
    <dgm:cxn modelId="{5AE33076-DCA5-40BD-A9E9-B861E7A8DD8F}" type="presParOf" srcId="{F04210B9-4C92-4FEA-8307-E0A5717548E7}" destId="{0CC0C0E8-E7D8-4C14-BC49-D5CFEBFBB5F2}"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F861996-BFF4-41BE-9A7D-11EAD64600EF}" type="doc">
      <dgm:prSet loTypeId="urn:microsoft.com/office/officeart/2005/8/layout/hList6" loCatId="list" qsTypeId="urn:microsoft.com/office/officeart/2005/8/quickstyle/simple2" qsCatId="simple" csTypeId="urn:microsoft.com/office/officeart/2005/8/colors/colorful2" csCatId="colorful" phldr="1"/>
      <dgm:spPr/>
      <dgm:t>
        <a:bodyPr/>
        <a:lstStyle/>
        <a:p>
          <a:endParaRPr lang="es-EC"/>
        </a:p>
      </dgm:t>
    </dgm:pt>
    <dgm:pt modelId="{C7E3E116-AD41-43C7-BD3E-1886F3F592D0}">
      <dgm:prSet phldrT="[Texto]"/>
      <dgm:spPr/>
      <dgm:t>
        <a:bodyPr/>
        <a:lstStyle/>
        <a:p>
          <a:r>
            <a:rPr lang="es-EC" dirty="0" smtClean="0"/>
            <a:t>Mantener una revisión y análisis constante de los índices financieros </a:t>
          </a:r>
          <a:endParaRPr lang="es-EC" dirty="0"/>
        </a:p>
      </dgm:t>
    </dgm:pt>
    <dgm:pt modelId="{5C3E5FF4-DAEA-4B73-A93C-D873BE0F4D9E}" type="parTrans" cxnId="{A6F65843-86C6-4C70-9874-D28FD8EEF9E2}">
      <dgm:prSet/>
      <dgm:spPr/>
      <dgm:t>
        <a:bodyPr/>
        <a:lstStyle/>
        <a:p>
          <a:endParaRPr lang="es-EC"/>
        </a:p>
      </dgm:t>
    </dgm:pt>
    <dgm:pt modelId="{750064EF-9258-4DB8-B4D0-EBD46C8CD488}" type="sibTrans" cxnId="{A6F65843-86C6-4C70-9874-D28FD8EEF9E2}">
      <dgm:prSet/>
      <dgm:spPr/>
      <dgm:t>
        <a:bodyPr/>
        <a:lstStyle/>
        <a:p>
          <a:endParaRPr lang="es-EC"/>
        </a:p>
      </dgm:t>
    </dgm:pt>
    <dgm:pt modelId="{A66463E5-35DB-476E-B7F5-BAA21982F8E6}">
      <dgm:prSet phldrT="[Texto]"/>
      <dgm:spPr/>
      <dgm:t>
        <a:bodyPr/>
        <a:lstStyle/>
        <a:p>
          <a:r>
            <a:rPr lang="es-EC" dirty="0" smtClean="0"/>
            <a:t>Adoptar un modelo definitivo de planificación estratégica , que cumpla con los objetivos rentables</a:t>
          </a:r>
          <a:endParaRPr lang="es-EC" dirty="0"/>
        </a:p>
      </dgm:t>
    </dgm:pt>
    <dgm:pt modelId="{F165EF24-34C8-406C-B2FD-F66CF936D715}" type="parTrans" cxnId="{5F13516F-6FD3-4DDC-8D39-EF981FD9378F}">
      <dgm:prSet/>
      <dgm:spPr/>
      <dgm:t>
        <a:bodyPr/>
        <a:lstStyle/>
        <a:p>
          <a:endParaRPr lang="es-EC"/>
        </a:p>
      </dgm:t>
    </dgm:pt>
    <dgm:pt modelId="{E06F309E-6451-4D55-80A5-73B91AAD024E}" type="sibTrans" cxnId="{5F13516F-6FD3-4DDC-8D39-EF981FD9378F}">
      <dgm:prSet/>
      <dgm:spPr/>
      <dgm:t>
        <a:bodyPr/>
        <a:lstStyle/>
        <a:p>
          <a:endParaRPr lang="es-EC"/>
        </a:p>
      </dgm:t>
    </dgm:pt>
    <dgm:pt modelId="{92873320-3837-4225-8102-CFEF4BE9C21C}">
      <dgm:prSet phldrT="[Texto]"/>
      <dgm:spPr/>
      <dgm:t>
        <a:bodyPr/>
        <a:lstStyle/>
        <a:p>
          <a:r>
            <a:rPr lang="es-EC" dirty="0" smtClean="0"/>
            <a:t>apliquen el modelo administrativo propuesto en esta investigación , el cual esa basado en la planificación estratégica de Kaplan y Norton</a:t>
          </a:r>
          <a:endParaRPr lang="es-EC" dirty="0"/>
        </a:p>
      </dgm:t>
    </dgm:pt>
    <dgm:pt modelId="{49B3CF97-58F8-4B78-B5EF-7EBC75A7614B}" type="parTrans" cxnId="{83D6B347-3DF2-40A5-9EBF-3CE5D023B0D9}">
      <dgm:prSet/>
      <dgm:spPr/>
      <dgm:t>
        <a:bodyPr/>
        <a:lstStyle/>
        <a:p>
          <a:endParaRPr lang="es-EC"/>
        </a:p>
      </dgm:t>
    </dgm:pt>
    <dgm:pt modelId="{79B451B5-BD5B-49BB-9A1F-4D56A9E95DA7}" type="sibTrans" cxnId="{83D6B347-3DF2-40A5-9EBF-3CE5D023B0D9}">
      <dgm:prSet/>
      <dgm:spPr/>
      <dgm:t>
        <a:bodyPr/>
        <a:lstStyle/>
        <a:p>
          <a:endParaRPr lang="es-EC"/>
        </a:p>
      </dgm:t>
    </dgm:pt>
    <dgm:pt modelId="{E43C3D0A-FEE2-44AB-8A11-7FF0DFAAF90A}">
      <dgm:prSet phldrT="[Texto]"/>
      <dgm:spPr/>
      <dgm:t>
        <a:bodyPr/>
        <a:lstStyle/>
        <a:p>
          <a:r>
            <a:rPr lang="es-EC" dirty="0" smtClean="0"/>
            <a:t>Aplicar el proceso de planificación estratégica, tomando en cuenta todos sus conceptos, fases, estrategias y factores que puedan afectar o influir en el ejercicio.</a:t>
          </a:r>
          <a:endParaRPr lang="es-EC" dirty="0"/>
        </a:p>
      </dgm:t>
    </dgm:pt>
    <dgm:pt modelId="{B4454851-47A4-4DA2-B69A-B6F1F3D4028F}" type="parTrans" cxnId="{3087C512-3083-42BF-A020-8403757FB773}">
      <dgm:prSet/>
      <dgm:spPr/>
      <dgm:t>
        <a:bodyPr/>
        <a:lstStyle/>
        <a:p>
          <a:endParaRPr lang="es-EC"/>
        </a:p>
      </dgm:t>
    </dgm:pt>
    <dgm:pt modelId="{285368A5-72A4-4E49-B97C-EBFE1716978E}" type="sibTrans" cxnId="{3087C512-3083-42BF-A020-8403757FB773}">
      <dgm:prSet/>
      <dgm:spPr/>
      <dgm:t>
        <a:bodyPr/>
        <a:lstStyle/>
        <a:p>
          <a:endParaRPr lang="es-EC"/>
        </a:p>
      </dgm:t>
    </dgm:pt>
    <dgm:pt modelId="{F04210B9-4C92-4FEA-8307-E0A5717548E7}" type="pres">
      <dgm:prSet presAssocID="{DF861996-BFF4-41BE-9A7D-11EAD64600EF}" presName="Name0" presStyleCnt="0">
        <dgm:presLayoutVars>
          <dgm:dir/>
          <dgm:resizeHandles val="exact"/>
        </dgm:presLayoutVars>
      </dgm:prSet>
      <dgm:spPr/>
      <dgm:t>
        <a:bodyPr/>
        <a:lstStyle/>
        <a:p>
          <a:endParaRPr lang="es-EC"/>
        </a:p>
      </dgm:t>
    </dgm:pt>
    <dgm:pt modelId="{CB310430-0EB3-4FF1-A48B-2B87051D5683}" type="pres">
      <dgm:prSet presAssocID="{C7E3E116-AD41-43C7-BD3E-1886F3F592D0}" presName="node" presStyleLbl="node1" presStyleIdx="0" presStyleCnt="4">
        <dgm:presLayoutVars>
          <dgm:bulletEnabled val="1"/>
        </dgm:presLayoutVars>
      </dgm:prSet>
      <dgm:spPr/>
      <dgm:t>
        <a:bodyPr/>
        <a:lstStyle/>
        <a:p>
          <a:endParaRPr lang="es-EC"/>
        </a:p>
      </dgm:t>
    </dgm:pt>
    <dgm:pt modelId="{DD53933F-8A66-4463-881F-586A05DB80D8}" type="pres">
      <dgm:prSet presAssocID="{750064EF-9258-4DB8-B4D0-EBD46C8CD488}" presName="sibTrans" presStyleCnt="0"/>
      <dgm:spPr/>
    </dgm:pt>
    <dgm:pt modelId="{FDEE498D-61F2-4B3B-B368-F58C8794A03F}" type="pres">
      <dgm:prSet presAssocID="{A66463E5-35DB-476E-B7F5-BAA21982F8E6}" presName="node" presStyleLbl="node1" presStyleIdx="1" presStyleCnt="4">
        <dgm:presLayoutVars>
          <dgm:bulletEnabled val="1"/>
        </dgm:presLayoutVars>
      </dgm:prSet>
      <dgm:spPr/>
      <dgm:t>
        <a:bodyPr/>
        <a:lstStyle/>
        <a:p>
          <a:endParaRPr lang="es-EC"/>
        </a:p>
      </dgm:t>
    </dgm:pt>
    <dgm:pt modelId="{AFEC5E4C-7B77-426F-A192-0FEC7BED89A6}" type="pres">
      <dgm:prSet presAssocID="{E06F309E-6451-4D55-80A5-73B91AAD024E}" presName="sibTrans" presStyleCnt="0"/>
      <dgm:spPr/>
    </dgm:pt>
    <dgm:pt modelId="{0A3F17BA-D238-457D-9D56-06A0188D80C5}" type="pres">
      <dgm:prSet presAssocID="{92873320-3837-4225-8102-CFEF4BE9C21C}" presName="node" presStyleLbl="node1" presStyleIdx="2" presStyleCnt="4">
        <dgm:presLayoutVars>
          <dgm:bulletEnabled val="1"/>
        </dgm:presLayoutVars>
      </dgm:prSet>
      <dgm:spPr/>
      <dgm:t>
        <a:bodyPr/>
        <a:lstStyle/>
        <a:p>
          <a:endParaRPr lang="es-EC"/>
        </a:p>
      </dgm:t>
    </dgm:pt>
    <dgm:pt modelId="{6F014A9C-0B61-4809-A3B5-A734B720078D}" type="pres">
      <dgm:prSet presAssocID="{79B451B5-BD5B-49BB-9A1F-4D56A9E95DA7}" presName="sibTrans" presStyleCnt="0"/>
      <dgm:spPr/>
    </dgm:pt>
    <dgm:pt modelId="{0CC0C0E8-E7D8-4C14-BC49-D5CFEBFBB5F2}" type="pres">
      <dgm:prSet presAssocID="{E43C3D0A-FEE2-44AB-8A11-7FF0DFAAF90A}" presName="node" presStyleLbl="node1" presStyleIdx="3" presStyleCnt="4">
        <dgm:presLayoutVars>
          <dgm:bulletEnabled val="1"/>
        </dgm:presLayoutVars>
      </dgm:prSet>
      <dgm:spPr/>
      <dgm:t>
        <a:bodyPr/>
        <a:lstStyle/>
        <a:p>
          <a:endParaRPr lang="es-EC"/>
        </a:p>
      </dgm:t>
    </dgm:pt>
  </dgm:ptLst>
  <dgm:cxnLst>
    <dgm:cxn modelId="{3087C512-3083-42BF-A020-8403757FB773}" srcId="{DF861996-BFF4-41BE-9A7D-11EAD64600EF}" destId="{E43C3D0A-FEE2-44AB-8A11-7FF0DFAAF90A}" srcOrd="3" destOrd="0" parTransId="{B4454851-47A4-4DA2-B69A-B6F1F3D4028F}" sibTransId="{285368A5-72A4-4E49-B97C-EBFE1716978E}"/>
    <dgm:cxn modelId="{5550B20A-E269-43DC-BE2A-9B1BCA0CF626}" type="presOf" srcId="{92873320-3837-4225-8102-CFEF4BE9C21C}" destId="{0A3F17BA-D238-457D-9D56-06A0188D80C5}" srcOrd="0" destOrd="0" presId="urn:microsoft.com/office/officeart/2005/8/layout/hList6"/>
    <dgm:cxn modelId="{83D6B347-3DF2-40A5-9EBF-3CE5D023B0D9}" srcId="{DF861996-BFF4-41BE-9A7D-11EAD64600EF}" destId="{92873320-3837-4225-8102-CFEF4BE9C21C}" srcOrd="2" destOrd="0" parTransId="{49B3CF97-58F8-4B78-B5EF-7EBC75A7614B}" sibTransId="{79B451B5-BD5B-49BB-9A1F-4D56A9E95DA7}"/>
    <dgm:cxn modelId="{8043FCE4-5B8F-4A25-AFAA-3A605C26AC11}" type="presOf" srcId="{E43C3D0A-FEE2-44AB-8A11-7FF0DFAAF90A}" destId="{0CC0C0E8-E7D8-4C14-BC49-D5CFEBFBB5F2}" srcOrd="0" destOrd="0" presId="urn:microsoft.com/office/officeart/2005/8/layout/hList6"/>
    <dgm:cxn modelId="{91DD3A3A-9DA4-46BE-9D50-544AC41F676D}" type="presOf" srcId="{C7E3E116-AD41-43C7-BD3E-1886F3F592D0}" destId="{CB310430-0EB3-4FF1-A48B-2B87051D5683}" srcOrd="0" destOrd="0" presId="urn:microsoft.com/office/officeart/2005/8/layout/hList6"/>
    <dgm:cxn modelId="{B87F9ED9-A394-410E-8679-34C971803509}" type="presOf" srcId="{DF861996-BFF4-41BE-9A7D-11EAD64600EF}" destId="{F04210B9-4C92-4FEA-8307-E0A5717548E7}" srcOrd="0" destOrd="0" presId="urn:microsoft.com/office/officeart/2005/8/layout/hList6"/>
    <dgm:cxn modelId="{855727C2-DE1E-4D95-B9B4-E09AD1C95985}" type="presOf" srcId="{A66463E5-35DB-476E-B7F5-BAA21982F8E6}" destId="{FDEE498D-61F2-4B3B-B368-F58C8794A03F}" srcOrd="0" destOrd="0" presId="urn:microsoft.com/office/officeart/2005/8/layout/hList6"/>
    <dgm:cxn modelId="{A6F65843-86C6-4C70-9874-D28FD8EEF9E2}" srcId="{DF861996-BFF4-41BE-9A7D-11EAD64600EF}" destId="{C7E3E116-AD41-43C7-BD3E-1886F3F592D0}" srcOrd="0" destOrd="0" parTransId="{5C3E5FF4-DAEA-4B73-A93C-D873BE0F4D9E}" sibTransId="{750064EF-9258-4DB8-B4D0-EBD46C8CD488}"/>
    <dgm:cxn modelId="{5F13516F-6FD3-4DDC-8D39-EF981FD9378F}" srcId="{DF861996-BFF4-41BE-9A7D-11EAD64600EF}" destId="{A66463E5-35DB-476E-B7F5-BAA21982F8E6}" srcOrd="1" destOrd="0" parTransId="{F165EF24-34C8-406C-B2FD-F66CF936D715}" sibTransId="{E06F309E-6451-4D55-80A5-73B91AAD024E}"/>
    <dgm:cxn modelId="{2FA6DAF6-20A0-4FE0-8669-7410BA26423D}" type="presParOf" srcId="{F04210B9-4C92-4FEA-8307-E0A5717548E7}" destId="{CB310430-0EB3-4FF1-A48B-2B87051D5683}" srcOrd="0" destOrd="0" presId="urn:microsoft.com/office/officeart/2005/8/layout/hList6"/>
    <dgm:cxn modelId="{61614907-4052-4672-96AB-907B99968B53}" type="presParOf" srcId="{F04210B9-4C92-4FEA-8307-E0A5717548E7}" destId="{DD53933F-8A66-4463-881F-586A05DB80D8}" srcOrd="1" destOrd="0" presId="urn:microsoft.com/office/officeart/2005/8/layout/hList6"/>
    <dgm:cxn modelId="{35BC0D7A-BAD4-4843-8E3F-8F5E1CA9BB17}" type="presParOf" srcId="{F04210B9-4C92-4FEA-8307-E0A5717548E7}" destId="{FDEE498D-61F2-4B3B-B368-F58C8794A03F}" srcOrd="2" destOrd="0" presId="urn:microsoft.com/office/officeart/2005/8/layout/hList6"/>
    <dgm:cxn modelId="{CA76F428-AEDB-4DBA-9DA0-DE516B5B89A6}" type="presParOf" srcId="{F04210B9-4C92-4FEA-8307-E0A5717548E7}" destId="{AFEC5E4C-7B77-426F-A192-0FEC7BED89A6}" srcOrd="3" destOrd="0" presId="urn:microsoft.com/office/officeart/2005/8/layout/hList6"/>
    <dgm:cxn modelId="{78673668-4024-4BFD-B49F-F76A1E0B7F5F}" type="presParOf" srcId="{F04210B9-4C92-4FEA-8307-E0A5717548E7}" destId="{0A3F17BA-D238-457D-9D56-06A0188D80C5}" srcOrd="4" destOrd="0" presId="urn:microsoft.com/office/officeart/2005/8/layout/hList6"/>
    <dgm:cxn modelId="{6493C452-988E-4E9C-B3F0-A31643913DCA}" type="presParOf" srcId="{F04210B9-4C92-4FEA-8307-E0A5717548E7}" destId="{6F014A9C-0B61-4809-A3B5-A734B720078D}" srcOrd="5" destOrd="0" presId="urn:microsoft.com/office/officeart/2005/8/layout/hList6"/>
    <dgm:cxn modelId="{8558E480-E7A3-4F46-AB0E-DD2A05ED2E92}" type="presParOf" srcId="{F04210B9-4C92-4FEA-8307-E0A5717548E7}" destId="{0CC0C0E8-E7D8-4C14-BC49-D5CFEBFBB5F2}"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EC6BB1-5F2A-456F-BDEE-5C639B6138FE}" type="doc">
      <dgm:prSet loTypeId="urn:microsoft.com/office/officeart/2005/8/layout/cycle3" loCatId="cycle" qsTypeId="urn:microsoft.com/office/officeart/2005/8/quickstyle/simple1" qsCatId="simple" csTypeId="urn:microsoft.com/office/officeart/2005/8/colors/accent0_1" csCatId="mainScheme" phldr="1"/>
      <dgm:spPr/>
      <dgm:t>
        <a:bodyPr/>
        <a:lstStyle/>
        <a:p>
          <a:endParaRPr lang="es-EC"/>
        </a:p>
      </dgm:t>
    </dgm:pt>
    <dgm:pt modelId="{C82D7C35-0CE1-4184-8EC7-5CAB33AF25CA}">
      <dgm:prSet phldrT="[Texto]"/>
      <dgm:spPr/>
      <dgm:t>
        <a:bodyPr/>
        <a:lstStyle/>
        <a:p>
          <a:pPr algn="ctr"/>
          <a:r>
            <a:rPr lang="es-EC"/>
            <a:t>Sustitutos</a:t>
          </a:r>
        </a:p>
      </dgm:t>
    </dgm:pt>
    <dgm:pt modelId="{E3A74940-1558-42C0-97A1-49D1B99C6FB1}" type="parTrans" cxnId="{892EB555-9452-446C-92AD-5943474A2E7C}">
      <dgm:prSet/>
      <dgm:spPr/>
      <dgm:t>
        <a:bodyPr/>
        <a:lstStyle/>
        <a:p>
          <a:pPr algn="ctr"/>
          <a:endParaRPr lang="es-EC"/>
        </a:p>
      </dgm:t>
    </dgm:pt>
    <dgm:pt modelId="{B059022A-18C1-42B8-B418-18EC1EC92150}" type="sibTrans" cxnId="{892EB555-9452-446C-92AD-5943474A2E7C}">
      <dgm:prSet/>
      <dgm:spPr/>
      <dgm:t>
        <a:bodyPr/>
        <a:lstStyle/>
        <a:p>
          <a:pPr algn="ctr"/>
          <a:endParaRPr lang="es-EC"/>
        </a:p>
      </dgm:t>
    </dgm:pt>
    <dgm:pt modelId="{B84C8BD1-BFEA-49B3-8B54-BB2E942F64CE}">
      <dgm:prSet phldrT="[Texto]"/>
      <dgm:spPr/>
      <dgm:t>
        <a:bodyPr/>
        <a:lstStyle/>
        <a:p>
          <a:pPr algn="ctr"/>
          <a:r>
            <a:rPr lang="es-EC"/>
            <a:t>Clientes</a:t>
          </a:r>
        </a:p>
      </dgm:t>
    </dgm:pt>
    <dgm:pt modelId="{FA837FCE-AD4C-4EC9-824D-C0398773AD7E}" type="parTrans" cxnId="{C456547B-BD41-4918-851C-2922C9863C6B}">
      <dgm:prSet/>
      <dgm:spPr/>
      <dgm:t>
        <a:bodyPr/>
        <a:lstStyle/>
        <a:p>
          <a:pPr algn="ctr"/>
          <a:endParaRPr lang="es-EC"/>
        </a:p>
      </dgm:t>
    </dgm:pt>
    <dgm:pt modelId="{C3149F68-2ABB-415E-A57F-C0F1665E2094}" type="sibTrans" cxnId="{C456547B-BD41-4918-851C-2922C9863C6B}">
      <dgm:prSet/>
      <dgm:spPr/>
      <dgm:t>
        <a:bodyPr/>
        <a:lstStyle/>
        <a:p>
          <a:pPr algn="ctr"/>
          <a:endParaRPr lang="es-EC"/>
        </a:p>
      </dgm:t>
    </dgm:pt>
    <dgm:pt modelId="{CC488416-50BA-4515-9885-4C0077BEBEBC}">
      <dgm:prSet phldrT="[Texto]"/>
      <dgm:spPr/>
      <dgm:t>
        <a:bodyPr/>
        <a:lstStyle/>
        <a:p>
          <a:pPr algn="ctr"/>
          <a:r>
            <a:rPr lang="es-EC"/>
            <a:t>Nosotros </a:t>
          </a:r>
        </a:p>
      </dgm:t>
    </dgm:pt>
    <dgm:pt modelId="{07B1D803-2F57-4538-9B04-7A6F4A160E32}" type="parTrans" cxnId="{C718C746-9B13-4EE1-8F3E-F1F2AEFE36BE}">
      <dgm:prSet/>
      <dgm:spPr/>
      <dgm:t>
        <a:bodyPr/>
        <a:lstStyle/>
        <a:p>
          <a:pPr algn="ctr"/>
          <a:endParaRPr lang="es-EC"/>
        </a:p>
      </dgm:t>
    </dgm:pt>
    <dgm:pt modelId="{BF97021C-9797-4892-A548-0F86E35E2E38}" type="sibTrans" cxnId="{C718C746-9B13-4EE1-8F3E-F1F2AEFE36BE}">
      <dgm:prSet/>
      <dgm:spPr/>
      <dgm:t>
        <a:bodyPr/>
        <a:lstStyle/>
        <a:p>
          <a:pPr algn="ctr"/>
          <a:endParaRPr lang="es-EC"/>
        </a:p>
      </dgm:t>
    </dgm:pt>
    <dgm:pt modelId="{25448DAA-5CE9-4A0A-AA97-933C840FED9C}">
      <dgm:prSet phldrT="[Texto]"/>
      <dgm:spPr/>
      <dgm:t>
        <a:bodyPr/>
        <a:lstStyle/>
        <a:p>
          <a:pPr algn="ctr"/>
          <a:r>
            <a:rPr lang="es-EC"/>
            <a:t>Proveedores</a:t>
          </a:r>
        </a:p>
      </dgm:t>
    </dgm:pt>
    <dgm:pt modelId="{5AE3D0C4-B512-484C-833E-3F0072DB4CC9}" type="parTrans" cxnId="{79A6EE17-6057-48F6-B4BB-7E254AD5836B}">
      <dgm:prSet/>
      <dgm:spPr/>
      <dgm:t>
        <a:bodyPr/>
        <a:lstStyle/>
        <a:p>
          <a:pPr algn="ctr"/>
          <a:endParaRPr lang="es-EC"/>
        </a:p>
      </dgm:t>
    </dgm:pt>
    <dgm:pt modelId="{118F1379-3558-4EBE-8116-BD9923313E99}" type="sibTrans" cxnId="{79A6EE17-6057-48F6-B4BB-7E254AD5836B}">
      <dgm:prSet/>
      <dgm:spPr/>
      <dgm:t>
        <a:bodyPr/>
        <a:lstStyle/>
        <a:p>
          <a:pPr algn="ctr"/>
          <a:endParaRPr lang="es-EC"/>
        </a:p>
      </dgm:t>
    </dgm:pt>
    <dgm:pt modelId="{03EC9302-02C0-461C-89B1-FBCEF2500B40}">
      <dgm:prSet phldrT="[Texto]"/>
      <dgm:spPr/>
      <dgm:t>
        <a:bodyPr/>
        <a:lstStyle/>
        <a:p>
          <a:pPr algn="ctr"/>
          <a:r>
            <a:rPr lang="es-EC"/>
            <a:t>Nuevos entrantes</a:t>
          </a:r>
        </a:p>
      </dgm:t>
    </dgm:pt>
    <dgm:pt modelId="{5527572E-8958-445B-B1A9-8C54D20420C8}" type="parTrans" cxnId="{726113D5-3D3D-4810-9484-A3048BEEB8CC}">
      <dgm:prSet/>
      <dgm:spPr/>
      <dgm:t>
        <a:bodyPr/>
        <a:lstStyle/>
        <a:p>
          <a:pPr algn="ctr"/>
          <a:endParaRPr lang="es-EC"/>
        </a:p>
      </dgm:t>
    </dgm:pt>
    <dgm:pt modelId="{98D7EBE5-9E02-4778-A779-CD11D7B87650}" type="sibTrans" cxnId="{726113D5-3D3D-4810-9484-A3048BEEB8CC}">
      <dgm:prSet/>
      <dgm:spPr/>
      <dgm:t>
        <a:bodyPr/>
        <a:lstStyle/>
        <a:p>
          <a:pPr algn="ctr"/>
          <a:endParaRPr lang="es-EC"/>
        </a:p>
      </dgm:t>
    </dgm:pt>
    <dgm:pt modelId="{B360E84B-3216-46CD-935E-10959E8C19F0}">
      <dgm:prSet phldrT="[Texto]"/>
      <dgm:spPr/>
      <dgm:t>
        <a:bodyPr/>
        <a:lstStyle/>
        <a:p>
          <a:pPr algn="ctr"/>
          <a:r>
            <a:rPr lang="es-EC"/>
            <a:t>Rivales </a:t>
          </a:r>
        </a:p>
      </dgm:t>
    </dgm:pt>
    <dgm:pt modelId="{20D5EC78-0D07-468F-923D-4C592F6878DE}" type="parTrans" cxnId="{CF644867-94FC-4766-A06E-6B4FC4FF7B83}">
      <dgm:prSet/>
      <dgm:spPr/>
      <dgm:t>
        <a:bodyPr/>
        <a:lstStyle/>
        <a:p>
          <a:pPr algn="ctr"/>
          <a:endParaRPr lang="es-EC"/>
        </a:p>
      </dgm:t>
    </dgm:pt>
    <dgm:pt modelId="{469DCCC0-95AE-4E40-93AD-FD8282DDE193}" type="sibTrans" cxnId="{CF644867-94FC-4766-A06E-6B4FC4FF7B83}">
      <dgm:prSet/>
      <dgm:spPr/>
      <dgm:t>
        <a:bodyPr/>
        <a:lstStyle/>
        <a:p>
          <a:pPr algn="ctr"/>
          <a:endParaRPr lang="es-EC"/>
        </a:p>
      </dgm:t>
    </dgm:pt>
    <dgm:pt modelId="{83A8212C-5120-409C-8B05-B65F5CABBB72}">
      <dgm:prSet phldrT="[Texto]"/>
      <dgm:spPr/>
      <dgm:t>
        <a:bodyPr/>
        <a:lstStyle/>
        <a:p>
          <a:pPr algn="ctr"/>
          <a:r>
            <a:rPr lang="es-EC"/>
            <a:t>Legislación </a:t>
          </a:r>
        </a:p>
      </dgm:t>
    </dgm:pt>
    <dgm:pt modelId="{2A0A5606-AB22-4FA3-9A04-9825252BD5CE}" type="parTrans" cxnId="{F9ACEDC2-65C4-46CC-A554-CD47E8A2D688}">
      <dgm:prSet/>
      <dgm:spPr/>
      <dgm:t>
        <a:bodyPr/>
        <a:lstStyle/>
        <a:p>
          <a:pPr algn="ctr"/>
          <a:endParaRPr lang="es-EC"/>
        </a:p>
      </dgm:t>
    </dgm:pt>
    <dgm:pt modelId="{24FA749F-0F99-480E-A973-5344AE235A41}" type="sibTrans" cxnId="{F9ACEDC2-65C4-46CC-A554-CD47E8A2D688}">
      <dgm:prSet/>
      <dgm:spPr/>
      <dgm:t>
        <a:bodyPr/>
        <a:lstStyle/>
        <a:p>
          <a:pPr algn="ctr"/>
          <a:endParaRPr lang="es-EC"/>
        </a:p>
      </dgm:t>
    </dgm:pt>
    <dgm:pt modelId="{65F488B7-5490-4043-9424-81924556F542}">
      <dgm:prSet phldrT="[Texto]"/>
      <dgm:spPr/>
      <dgm:t>
        <a:bodyPr/>
        <a:lstStyle/>
        <a:p>
          <a:pPr algn="ctr"/>
          <a:r>
            <a:rPr lang="es-EC"/>
            <a:t>Tendencias Demográficas</a:t>
          </a:r>
        </a:p>
      </dgm:t>
    </dgm:pt>
    <dgm:pt modelId="{CCF74978-5604-4DCE-AE8A-24C15BCDC6AC}" type="parTrans" cxnId="{96835E80-3624-442A-8A20-C4DB6E5D0317}">
      <dgm:prSet/>
      <dgm:spPr/>
      <dgm:t>
        <a:bodyPr/>
        <a:lstStyle/>
        <a:p>
          <a:pPr algn="ctr"/>
          <a:endParaRPr lang="es-EC"/>
        </a:p>
      </dgm:t>
    </dgm:pt>
    <dgm:pt modelId="{9D8CB9D2-5DCF-4F36-9580-AB9C4E575CE7}" type="sibTrans" cxnId="{96835E80-3624-442A-8A20-C4DB6E5D0317}">
      <dgm:prSet/>
      <dgm:spPr/>
      <dgm:t>
        <a:bodyPr/>
        <a:lstStyle/>
        <a:p>
          <a:pPr algn="ctr"/>
          <a:endParaRPr lang="es-EC"/>
        </a:p>
      </dgm:t>
    </dgm:pt>
    <dgm:pt modelId="{F7934484-A7A1-4CBE-8A43-FA2179DF141E}">
      <dgm:prSet phldrT="[Texto]"/>
      <dgm:spPr/>
      <dgm:t>
        <a:bodyPr/>
        <a:lstStyle/>
        <a:p>
          <a:pPr algn="ctr"/>
          <a:r>
            <a:rPr lang="es-EC"/>
            <a:t>Entorno Social</a:t>
          </a:r>
        </a:p>
      </dgm:t>
    </dgm:pt>
    <dgm:pt modelId="{842616CE-02F3-4FC6-9187-EBDE98C3AEBB}" type="parTrans" cxnId="{5740F7B4-6AA6-4C19-91CA-3F86FCA6F3EB}">
      <dgm:prSet/>
      <dgm:spPr/>
      <dgm:t>
        <a:bodyPr/>
        <a:lstStyle/>
        <a:p>
          <a:pPr algn="ctr"/>
          <a:endParaRPr lang="es-EC"/>
        </a:p>
      </dgm:t>
    </dgm:pt>
    <dgm:pt modelId="{ECCE15CA-CC77-411E-BB70-9B1780D39CCD}" type="sibTrans" cxnId="{5740F7B4-6AA6-4C19-91CA-3F86FCA6F3EB}">
      <dgm:prSet/>
      <dgm:spPr/>
      <dgm:t>
        <a:bodyPr/>
        <a:lstStyle/>
        <a:p>
          <a:pPr algn="ctr"/>
          <a:endParaRPr lang="es-EC"/>
        </a:p>
      </dgm:t>
    </dgm:pt>
    <dgm:pt modelId="{7FF6F8F9-D5FE-46D4-8A76-0E1439ED63AE}">
      <dgm:prSet phldrT="[Texto]"/>
      <dgm:spPr/>
      <dgm:t>
        <a:bodyPr/>
        <a:lstStyle/>
        <a:p>
          <a:pPr algn="ctr"/>
          <a:r>
            <a:rPr lang="es-EC"/>
            <a:t>Tecnología e Innovación</a:t>
          </a:r>
        </a:p>
      </dgm:t>
    </dgm:pt>
    <dgm:pt modelId="{31BE0E0C-B9DE-4FA2-8502-E5E43423CA4D}" type="parTrans" cxnId="{CB30206B-1A7E-40C6-9092-6860DC1EADEF}">
      <dgm:prSet/>
      <dgm:spPr/>
      <dgm:t>
        <a:bodyPr/>
        <a:lstStyle/>
        <a:p>
          <a:pPr algn="ctr"/>
          <a:endParaRPr lang="es-EC"/>
        </a:p>
      </dgm:t>
    </dgm:pt>
    <dgm:pt modelId="{F1F7FEC3-AE9A-4D2F-84C3-B2156D65EBB1}" type="sibTrans" cxnId="{CB30206B-1A7E-40C6-9092-6860DC1EADEF}">
      <dgm:prSet/>
      <dgm:spPr/>
      <dgm:t>
        <a:bodyPr/>
        <a:lstStyle/>
        <a:p>
          <a:pPr algn="ctr"/>
          <a:endParaRPr lang="es-EC"/>
        </a:p>
      </dgm:t>
    </dgm:pt>
    <dgm:pt modelId="{CA7A77B4-0A9B-4C89-9C0F-08C8965EDF50}" type="pres">
      <dgm:prSet presAssocID="{9DEC6BB1-5F2A-456F-BDEE-5C639B6138FE}" presName="Name0" presStyleCnt="0">
        <dgm:presLayoutVars>
          <dgm:dir/>
          <dgm:resizeHandles val="exact"/>
        </dgm:presLayoutVars>
      </dgm:prSet>
      <dgm:spPr/>
      <dgm:t>
        <a:bodyPr/>
        <a:lstStyle/>
        <a:p>
          <a:endParaRPr lang="es-EC"/>
        </a:p>
      </dgm:t>
    </dgm:pt>
    <dgm:pt modelId="{68BE2806-EBBF-499C-B09B-05547595A3F3}" type="pres">
      <dgm:prSet presAssocID="{9DEC6BB1-5F2A-456F-BDEE-5C639B6138FE}" presName="cycle" presStyleCnt="0"/>
      <dgm:spPr/>
      <dgm:t>
        <a:bodyPr/>
        <a:lstStyle/>
        <a:p>
          <a:endParaRPr lang="es-EC"/>
        </a:p>
      </dgm:t>
    </dgm:pt>
    <dgm:pt modelId="{2589CF67-F9B1-433A-9899-4545E16D953E}" type="pres">
      <dgm:prSet presAssocID="{C82D7C35-0CE1-4184-8EC7-5CAB33AF25CA}" presName="nodeFirstNode" presStyleLbl="node1" presStyleIdx="0" presStyleCnt="10" custScaleX="141138" custScaleY="177893" custRadScaleRad="91976" custRadScaleInc="-13873">
        <dgm:presLayoutVars>
          <dgm:bulletEnabled val="1"/>
        </dgm:presLayoutVars>
      </dgm:prSet>
      <dgm:spPr/>
      <dgm:t>
        <a:bodyPr/>
        <a:lstStyle/>
        <a:p>
          <a:endParaRPr lang="es-EC"/>
        </a:p>
      </dgm:t>
    </dgm:pt>
    <dgm:pt modelId="{F3EE056B-FAAD-4730-9AC3-545EA1920FC9}" type="pres">
      <dgm:prSet presAssocID="{B059022A-18C1-42B8-B418-18EC1EC92150}" presName="sibTransFirstNode" presStyleLbl="bgShp" presStyleIdx="0" presStyleCnt="1"/>
      <dgm:spPr/>
      <dgm:t>
        <a:bodyPr/>
        <a:lstStyle/>
        <a:p>
          <a:endParaRPr lang="es-EC"/>
        </a:p>
      </dgm:t>
    </dgm:pt>
    <dgm:pt modelId="{29AB93B5-DB2E-4A97-8BA2-19C3C1338689}" type="pres">
      <dgm:prSet presAssocID="{B84C8BD1-BFEA-49B3-8B54-BB2E942F64CE}" presName="nodeFollowingNodes" presStyleLbl="node1" presStyleIdx="1" presStyleCnt="10" custScaleY="211286" custRadScaleRad="91298" custRadScaleInc="91853">
        <dgm:presLayoutVars>
          <dgm:bulletEnabled val="1"/>
        </dgm:presLayoutVars>
      </dgm:prSet>
      <dgm:spPr/>
      <dgm:t>
        <a:bodyPr/>
        <a:lstStyle/>
        <a:p>
          <a:endParaRPr lang="es-EC"/>
        </a:p>
      </dgm:t>
    </dgm:pt>
    <dgm:pt modelId="{76AF7153-B1CB-4035-864B-4E14E8BF09C5}" type="pres">
      <dgm:prSet presAssocID="{83A8212C-5120-409C-8B05-B65F5CABBB72}" presName="nodeFollowingNodes" presStyleLbl="node1" presStyleIdx="2" presStyleCnt="10" custAng="2322787" custScaleX="135421" custScaleY="153626" custRadScaleRad="159486" custRadScaleInc="-40480">
        <dgm:presLayoutVars>
          <dgm:bulletEnabled val="1"/>
        </dgm:presLayoutVars>
      </dgm:prSet>
      <dgm:spPr/>
      <dgm:t>
        <a:bodyPr/>
        <a:lstStyle/>
        <a:p>
          <a:endParaRPr lang="es-EC"/>
        </a:p>
      </dgm:t>
    </dgm:pt>
    <dgm:pt modelId="{A014D011-77CC-4CBD-813F-B6F7F2247977}" type="pres">
      <dgm:prSet presAssocID="{65F488B7-5490-4043-9424-81924556F542}" presName="nodeFollowingNodes" presStyleLbl="node1" presStyleIdx="3" presStyleCnt="10" custAng="19732607" custScaleX="108811" custScaleY="166813" custRadScaleRad="167094" custRadScaleInc="-1398">
        <dgm:presLayoutVars>
          <dgm:bulletEnabled val="1"/>
        </dgm:presLayoutVars>
      </dgm:prSet>
      <dgm:spPr/>
      <dgm:t>
        <a:bodyPr/>
        <a:lstStyle/>
        <a:p>
          <a:endParaRPr lang="es-EC"/>
        </a:p>
      </dgm:t>
    </dgm:pt>
    <dgm:pt modelId="{F3150829-447F-4EEB-8BFC-9847EFE6D570}" type="pres">
      <dgm:prSet presAssocID="{F7934484-A7A1-4CBE-8A43-FA2179DF141E}" presName="nodeFollowingNodes" presStyleLbl="node1" presStyleIdx="4" presStyleCnt="10" custAng="1775402" custScaleY="167929" custRadScaleRad="188006" custRadScaleInc="307211">
        <dgm:presLayoutVars>
          <dgm:bulletEnabled val="1"/>
        </dgm:presLayoutVars>
      </dgm:prSet>
      <dgm:spPr/>
      <dgm:t>
        <a:bodyPr/>
        <a:lstStyle/>
        <a:p>
          <a:endParaRPr lang="es-EC"/>
        </a:p>
      </dgm:t>
    </dgm:pt>
    <dgm:pt modelId="{51A9FF06-071C-4E58-9934-1714AE082656}" type="pres">
      <dgm:prSet presAssocID="{7FF6F8F9-D5FE-46D4-8A76-0E1439ED63AE}" presName="nodeFollowingNodes" presStyleLbl="node1" presStyleIdx="5" presStyleCnt="10" custAng="19976196" custScaleX="148901" custScaleY="129936" custRadScaleRad="184103" custRadScaleInc="351796">
        <dgm:presLayoutVars>
          <dgm:bulletEnabled val="1"/>
        </dgm:presLayoutVars>
      </dgm:prSet>
      <dgm:spPr/>
      <dgm:t>
        <a:bodyPr/>
        <a:lstStyle/>
        <a:p>
          <a:endParaRPr lang="es-EC"/>
        </a:p>
      </dgm:t>
    </dgm:pt>
    <dgm:pt modelId="{490D7823-652F-47CA-862A-0CBC31AFE54D}" type="pres">
      <dgm:prSet presAssocID="{B360E84B-3216-46CD-935E-10959E8C19F0}" presName="nodeFollowingNodes" presStyleLbl="node1" presStyleIdx="6" presStyleCnt="10" custScaleY="207070" custRadScaleRad="109902" custRadScaleInc="54664">
        <dgm:presLayoutVars>
          <dgm:bulletEnabled val="1"/>
        </dgm:presLayoutVars>
      </dgm:prSet>
      <dgm:spPr/>
      <dgm:t>
        <a:bodyPr/>
        <a:lstStyle/>
        <a:p>
          <a:endParaRPr lang="es-EC"/>
        </a:p>
      </dgm:t>
    </dgm:pt>
    <dgm:pt modelId="{2CAD5BE3-6DF6-4597-9853-5262E92D0787}" type="pres">
      <dgm:prSet presAssocID="{CC488416-50BA-4515-9885-4C0077BEBEBC}" presName="nodeFollowingNodes" presStyleLbl="node1" presStyleIdx="7" presStyleCnt="10" custScaleX="154684" custScaleY="197638" custRadScaleRad="5874" custRadScaleInc="81916">
        <dgm:presLayoutVars>
          <dgm:bulletEnabled val="1"/>
        </dgm:presLayoutVars>
      </dgm:prSet>
      <dgm:spPr/>
      <dgm:t>
        <a:bodyPr/>
        <a:lstStyle/>
        <a:p>
          <a:endParaRPr lang="es-EC"/>
        </a:p>
      </dgm:t>
    </dgm:pt>
    <dgm:pt modelId="{4642AD39-7228-4E42-87AC-ED66D0ABDECA}" type="pres">
      <dgm:prSet presAssocID="{25448DAA-5CE9-4A0A-AA97-933C840FED9C}" presName="nodeFollowingNodes" presStyleLbl="node1" presStyleIdx="8" presStyleCnt="10" custScaleX="124214" custScaleY="203929" custRadScaleRad="103245" custRadScaleInc="11579">
        <dgm:presLayoutVars>
          <dgm:bulletEnabled val="1"/>
        </dgm:presLayoutVars>
      </dgm:prSet>
      <dgm:spPr/>
      <dgm:t>
        <a:bodyPr/>
        <a:lstStyle/>
        <a:p>
          <a:endParaRPr lang="es-EC"/>
        </a:p>
      </dgm:t>
    </dgm:pt>
    <dgm:pt modelId="{1C277539-D540-4C12-B6AD-33FE88744D69}" type="pres">
      <dgm:prSet presAssocID="{03EC9302-02C0-461C-89B1-FBCEF2500B40}" presName="nodeFollowingNodes" presStyleLbl="node1" presStyleIdx="9" presStyleCnt="10" custScaleX="106582" custScaleY="204145" custRadScaleRad="94613" custRadScaleInc="518013">
        <dgm:presLayoutVars>
          <dgm:bulletEnabled val="1"/>
        </dgm:presLayoutVars>
      </dgm:prSet>
      <dgm:spPr/>
      <dgm:t>
        <a:bodyPr/>
        <a:lstStyle/>
        <a:p>
          <a:endParaRPr lang="es-EC"/>
        </a:p>
      </dgm:t>
    </dgm:pt>
  </dgm:ptLst>
  <dgm:cxnLst>
    <dgm:cxn modelId="{F9ACEDC2-65C4-46CC-A554-CD47E8A2D688}" srcId="{9DEC6BB1-5F2A-456F-BDEE-5C639B6138FE}" destId="{83A8212C-5120-409C-8B05-B65F5CABBB72}" srcOrd="2" destOrd="0" parTransId="{2A0A5606-AB22-4FA3-9A04-9825252BD5CE}" sibTransId="{24FA749F-0F99-480E-A973-5344AE235A41}"/>
    <dgm:cxn modelId="{C4C86623-1741-474F-8E0B-096B435B0210}" type="presOf" srcId="{B059022A-18C1-42B8-B418-18EC1EC92150}" destId="{F3EE056B-FAAD-4730-9AC3-545EA1920FC9}" srcOrd="0" destOrd="0" presId="urn:microsoft.com/office/officeart/2005/8/layout/cycle3"/>
    <dgm:cxn modelId="{892EB555-9452-446C-92AD-5943474A2E7C}" srcId="{9DEC6BB1-5F2A-456F-BDEE-5C639B6138FE}" destId="{C82D7C35-0CE1-4184-8EC7-5CAB33AF25CA}" srcOrd="0" destOrd="0" parTransId="{E3A74940-1558-42C0-97A1-49D1B99C6FB1}" sibTransId="{B059022A-18C1-42B8-B418-18EC1EC92150}"/>
    <dgm:cxn modelId="{DE46ADB5-1779-42D1-B12C-70684615633F}" type="presOf" srcId="{F7934484-A7A1-4CBE-8A43-FA2179DF141E}" destId="{F3150829-447F-4EEB-8BFC-9847EFE6D570}" srcOrd="0" destOrd="0" presId="urn:microsoft.com/office/officeart/2005/8/layout/cycle3"/>
    <dgm:cxn modelId="{79A6EE17-6057-48F6-B4BB-7E254AD5836B}" srcId="{9DEC6BB1-5F2A-456F-BDEE-5C639B6138FE}" destId="{25448DAA-5CE9-4A0A-AA97-933C840FED9C}" srcOrd="8" destOrd="0" parTransId="{5AE3D0C4-B512-484C-833E-3F0072DB4CC9}" sibTransId="{118F1379-3558-4EBE-8116-BD9923313E99}"/>
    <dgm:cxn modelId="{5740F7B4-6AA6-4C19-91CA-3F86FCA6F3EB}" srcId="{9DEC6BB1-5F2A-456F-BDEE-5C639B6138FE}" destId="{F7934484-A7A1-4CBE-8A43-FA2179DF141E}" srcOrd="4" destOrd="0" parTransId="{842616CE-02F3-4FC6-9187-EBDE98C3AEBB}" sibTransId="{ECCE15CA-CC77-411E-BB70-9B1780D39CCD}"/>
    <dgm:cxn modelId="{C456547B-BD41-4918-851C-2922C9863C6B}" srcId="{9DEC6BB1-5F2A-456F-BDEE-5C639B6138FE}" destId="{B84C8BD1-BFEA-49B3-8B54-BB2E942F64CE}" srcOrd="1" destOrd="0" parTransId="{FA837FCE-AD4C-4EC9-824D-C0398773AD7E}" sibTransId="{C3149F68-2ABB-415E-A57F-C0F1665E2094}"/>
    <dgm:cxn modelId="{81A4D0A8-E832-4094-9CE2-41293D50BD3B}" type="presOf" srcId="{03EC9302-02C0-461C-89B1-FBCEF2500B40}" destId="{1C277539-D540-4C12-B6AD-33FE88744D69}" srcOrd="0" destOrd="0" presId="urn:microsoft.com/office/officeart/2005/8/layout/cycle3"/>
    <dgm:cxn modelId="{C718C746-9B13-4EE1-8F3E-F1F2AEFE36BE}" srcId="{9DEC6BB1-5F2A-456F-BDEE-5C639B6138FE}" destId="{CC488416-50BA-4515-9885-4C0077BEBEBC}" srcOrd="7" destOrd="0" parTransId="{07B1D803-2F57-4538-9B04-7A6F4A160E32}" sibTransId="{BF97021C-9797-4892-A548-0F86E35E2E38}"/>
    <dgm:cxn modelId="{F42178F0-0184-459D-ABA0-D24DB0C369DA}" type="presOf" srcId="{CC488416-50BA-4515-9885-4C0077BEBEBC}" destId="{2CAD5BE3-6DF6-4597-9853-5262E92D0787}" srcOrd="0" destOrd="0" presId="urn:microsoft.com/office/officeart/2005/8/layout/cycle3"/>
    <dgm:cxn modelId="{CB30206B-1A7E-40C6-9092-6860DC1EADEF}" srcId="{9DEC6BB1-5F2A-456F-BDEE-5C639B6138FE}" destId="{7FF6F8F9-D5FE-46D4-8A76-0E1439ED63AE}" srcOrd="5" destOrd="0" parTransId="{31BE0E0C-B9DE-4FA2-8502-E5E43423CA4D}" sibTransId="{F1F7FEC3-AE9A-4D2F-84C3-B2156D65EBB1}"/>
    <dgm:cxn modelId="{89D1E8C5-2D9C-4EB6-9E8C-488055AAE90E}" type="presOf" srcId="{7FF6F8F9-D5FE-46D4-8A76-0E1439ED63AE}" destId="{51A9FF06-071C-4E58-9934-1714AE082656}" srcOrd="0" destOrd="0" presId="urn:microsoft.com/office/officeart/2005/8/layout/cycle3"/>
    <dgm:cxn modelId="{E9E2AFB6-E733-44D7-89C3-977258A52B5D}" type="presOf" srcId="{65F488B7-5490-4043-9424-81924556F542}" destId="{A014D011-77CC-4CBD-813F-B6F7F2247977}" srcOrd="0" destOrd="0" presId="urn:microsoft.com/office/officeart/2005/8/layout/cycle3"/>
    <dgm:cxn modelId="{47BDE75D-7867-43AC-BD2B-673C47D8B2A6}" type="presOf" srcId="{B360E84B-3216-46CD-935E-10959E8C19F0}" destId="{490D7823-652F-47CA-862A-0CBC31AFE54D}" srcOrd="0" destOrd="0" presId="urn:microsoft.com/office/officeart/2005/8/layout/cycle3"/>
    <dgm:cxn modelId="{52BB926A-B760-44D6-9666-7848811FB539}" type="presOf" srcId="{9DEC6BB1-5F2A-456F-BDEE-5C639B6138FE}" destId="{CA7A77B4-0A9B-4C89-9C0F-08C8965EDF50}" srcOrd="0" destOrd="0" presId="urn:microsoft.com/office/officeart/2005/8/layout/cycle3"/>
    <dgm:cxn modelId="{CF644867-94FC-4766-A06E-6B4FC4FF7B83}" srcId="{9DEC6BB1-5F2A-456F-BDEE-5C639B6138FE}" destId="{B360E84B-3216-46CD-935E-10959E8C19F0}" srcOrd="6" destOrd="0" parTransId="{20D5EC78-0D07-468F-923D-4C592F6878DE}" sibTransId="{469DCCC0-95AE-4E40-93AD-FD8282DDE193}"/>
    <dgm:cxn modelId="{33FCEACE-BF66-47EA-876F-0AEFDA414C9E}" type="presOf" srcId="{83A8212C-5120-409C-8B05-B65F5CABBB72}" destId="{76AF7153-B1CB-4035-864B-4E14E8BF09C5}" srcOrd="0" destOrd="0" presId="urn:microsoft.com/office/officeart/2005/8/layout/cycle3"/>
    <dgm:cxn modelId="{726113D5-3D3D-4810-9484-A3048BEEB8CC}" srcId="{9DEC6BB1-5F2A-456F-BDEE-5C639B6138FE}" destId="{03EC9302-02C0-461C-89B1-FBCEF2500B40}" srcOrd="9" destOrd="0" parTransId="{5527572E-8958-445B-B1A9-8C54D20420C8}" sibTransId="{98D7EBE5-9E02-4778-A779-CD11D7B87650}"/>
    <dgm:cxn modelId="{96835E80-3624-442A-8A20-C4DB6E5D0317}" srcId="{9DEC6BB1-5F2A-456F-BDEE-5C639B6138FE}" destId="{65F488B7-5490-4043-9424-81924556F542}" srcOrd="3" destOrd="0" parTransId="{CCF74978-5604-4DCE-AE8A-24C15BCDC6AC}" sibTransId="{9D8CB9D2-5DCF-4F36-9580-AB9C4E575CE7}"/>
    <dgm:cxn modelId="{3C75E6A7-2B25-4E4C-89A8-40D7D7E021D8}" type="presOf" srcId="{25448DAA-5CE9-4A0A-AA97-933C840FED9C}" destId="{4642AD39-7228-4E42-87AC-ED66D0ABDECA}" srcOrd="0" destOrd="0" presId="urn:microsoft.com/office/officeart/2005/8/layout/cycle3"/>
    <dgm:cxn modelId="{B4B0860C-1385-4469-ACE4-F2EEE850D3CF}" type="presOf" srcId="{C82D7C35-0CE1-4184-8EC7-5CAB33AF25CA}" destId="{2589CF67-F9B1-433A-9899-4545E16D953E}" srcOrd="0" destOrd="0" presId="urn:microsoft.com/office/officeart/2005/8/layout/cycle3"/>
    <dgm:cxn modelId="{5FC8D279-EF96-425C-9C0A-A5A0054E7472}" type="presOf" srcId="{B84C8BD1-BFEA-49B3-8B54-BB2E942F64CE}" destId="{29AB93B5-DB2E-4A97-8BA2-19C3C1338689}" srcOrd="0" destOrd="0" presId="urn:microsoft.com/office/officeart/2005/8/layout/cycle3"/>
    <dgm:cxn modelId="{28DB02E3-8CA7-4485-AE48-49329E5592CF}" type="presParOf" srcId="{CA7A77B4-0A9B-4C89-9C0F-08C8965EDF50}" destId="{68BE2806-EBBF-499C-B09B-05547595A3F3}" srcOrd="0" destOrd="0" presId="urn:microsoft.com/office/officeart/2005/8/layout/cycle3"/>
    <dgm:cxn modelId="{86ACFCE5-CE44-427F-B0E4-485F2F6ACE30}" type="presParOf" srcId="{68BE2806-EBBF-499C-B09B-05547595A3F3}" destId="{2589CF67-F9B1-433A-9899-4545E16D953E}" srcOrd="0" destOrd="0" presId="urn:microsoft.com/office/officeart/2005/8/layout/cycle3"/>
    <dgm:cxn modelId="{A2387CE5-5CEB-4216-9365-42D5CAA3B6CA}" type="presParOf" srcId="{68BE2806-EBBF-499C-B09B-05547595A3F3}" destId="{F3EE056B-FAAD-4730-9AC3-545EA1920FC9}" srcOrd="1" destOrd="0" presId="urn:microsoft.com/office/officeart/2005/8/layout/cycle3"/>
    <dgm:cxn modelId="{BBBFB3F6-39F0-4D40-8528-5AB5BEFEF61E}" type="presParOf" srcId="{68BE2806-EBBF-499C-B09B-05547595A3F3}" destId="{29AB93B5-DB2E-4A97-8BA2-19C3C1338689}" srcOrd="2" destOrd="0" presId="urn:microsoft.com/office/officeart/2005/8/layout/cycle3"/>
    <dgm:cxn modelId="{B4C99951-FD6F-4523-B5E1-C5827426043C}" type="presParOf" srcId="{68BE2806-EBBF-499C-B09B-05547595A3F3}" destId="{76AF7153-B1CB-4035-864B-4E14E8BF09C5}" srcOrd="3" destOrd="0" presId="urn:microsoft.com/office/officeart/2005/8/layout/cycle3"/>
    <dgm:cxn modelId="{37FF6C2C-F46B-4A69-ABA6-9CF1A6B4983B}" type="presParOf" srcId="{68BE2806-EBBF-499C-B09B-05547595A3F3}" destId="{A014D011-77CC-4CBD-813F-B6F7F2247977}" srcOrd="4" destOrd="0" presId="urn:microsoft.com/office/officeart/2005/8/layout/cycle3"/>
    <dgm:cxn modelId="{4AE79C7E-051A-4A40-8F31-85A308ABB913}" type="presParOf" srcId="{68BE2806-EBBF-499C-B09B-05547595A3F3}" destId="{F3150829-447F-4EEB-8BFC-9847EFE6D570}" srcOrd="5" destOrd="0" presId="urn:microsoft.com/office/officeart/2005/8/layout/cycle3"/>
    <dgm:cxn modelId="{2CB3A65C-6A86-4EE8-A3E3-6C55C4B1FC7B}" type="presParOf" srcId="{68BE2806-EBBF-499C-B09B-05547595A3F3}" destId="{51A9FF06-071C-4E58-9934-1714AE082656}" srcOrd="6" destOrd="0" presId="urn:microsoft.com/office/officeart/2005/8/layout/cycle3"/>
    <dgm:cxn modelId="{D20F9173-AEA2-40DB-904A-BF18A8931354}" type="presParOf" srcId="{68BE2806-EBBF-499C-B09B-05547595A3F3}" destId="{490D7823-652F-47CA-862A-0CBC31AFE54D}" srcOrd="7" destOrd="0" presId="urn:microsoft.com/office/officeart/2005/8/layout/cycle3"/>
    <dgm:cxn modelId="{ED67FC0E-456E-453B-8429-B686E42078D6}" type="presParOf" srcId="{68BE2806-EBBF-499C-B09B-05547595A3F3}" destId="{2CAD5BE3-6DF6-4597-9853-5262E92D0787}" srcOrd="8" destOrd="0" presId="urn:microsoft.com/office/officeart/2005/8/layout/cycle3"/>
    <dgm:cxn modelId="{C12C0FA0-108C-4997-BD20-B6E0D51A3F05}" type="presParOf" srcId="{68BE2806-EBBF-499C-B09B-05547595A3F3}" destId="{4642AD39-7228-4E42-87AC-ED66D0ABDECA}" srcOrd="9" destOrd="0" presId="urn:microsoft.com/office/officeart/2005/8/layout/cycle3"/>
    <dgm:cxn modelId="{6F7C739E-4972-44C6-8216-2B23C2015635}" type="presParOf" srcId="{68BE2806-EBBF-499C-B09B-05547595A3F3}" destId="{1C277539-D540-4C12-B6AD-33FE88744D69}" srcOrd="10" destOrd="0" presId="urn:microsoft.com/office/officeart/2005/8/layout/cycle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3E4402-5F48-48D6-A2B8-88969A8F2567}"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es-EC"/>
        </a:p>
      </dgm:t>
    </dgm:pt>
    <dgm:pt modelId="{18F2725B-96E3-4AA5-B031-032454FCDE5C}">
      <dgm:prSet phldrT="[Texto]" custT="1"/>
      <dgm:spPr/>
      <dgm:t>
        <a:bodyPr/>
        <a:lstStyle/>
        <a:p>
          <a:r>
            <a:rPr lang="es-EC" sz="1100"/>
            <a:t>Empresa</a:t>
          </a:r>
        </a:p>
      </dgm:t>
    </dgm:pt>
    <dgm:pt modelId="{60809516-0FE0-4B68-8513-F477EB4D41D7}" type="parTrans" cxnId="{B5ECB680-8AAF-48E7-9D01-F496B281B76B}">
      <dgm:prSet/>
      <dgm:spPr/>
      <dgm:t>
        <a:bodyPr/>
        <a:lstStyle/>
        <a:p>
          <a:endParaRPr lang="es-EC" sz="1100"/>
        </a:p>
      </dgm:t>
    </dgm:pt>
    <dgm:pt modelId="{CAEB4A0E-079B-482D-B641-AE2879DB4B02}" type="sibTrans" cxnId="{B5ECB680-8AAF-48E7-9D01-F496B281B76B}">
      <dgm:prSet/>
      <dgm:spPr/>
      <dgm:t>
        <a:bodyPr/>
        <a:lstStyle/>
        <a:p>
          <a:endParaRPr lang="es-EC" sz="1100"/>
        </a:p>
      </dgm:t>
    </dgm:pt>
    <dgm:pt modelId="{0D252793-F478-47C3-8721-F627B6635569}">
      <dgm:prSet phldrT="[Texto]" custT="1"/>
      <dgm:spPr/>
      <dgm:t>
        <a:bodyPr/>
        <a:lstStyle/>
        <a:p>
          <a:r>
            <a:rPr lang="es-EC" sz="1100"/>
            <a:t>Clientes </a:t>
          </a:r>
        </a:p>
        <a:p>
          <a:r>
            <a:rPr lang="es-EC" sz="1100"/>
            <a:t>1.- poder de negociación de los Clientes</a:t>
          </a:r>
        </a:p>
      </dgm:t>
    </dgm:pt>
    <dgm:pt modelId="{10DC1801-06F5-48BB-8080-3D66EB797472}" type="parTrans" cxnId="{AA2EEFED-C905-473E-BAD2-1034A9695DA5}">
      <dgm:prSet/>
      <dgm:spPr/>
      <dgm:t>
        <a:bodyPr/>
        <a:lstStyle/>
        <a:p>
          <a:endParaRPr lang="es-EC" sz="1100"/>
        </a:p>
      </dgm:t>
    </dgm:pt>
    <dgm:pt modelId="{AD976816-D391-43EA-8BE2-E8029E09FC16}" type="sibTrans" cxnId="{AA2EEFED-C905-473E-BAD2-1034A9695DA5}">
      <dgm:prSet/>
      <dgm:spPr/>
      <dgm:t>
        <a:bodyPr/>
        <a:lstStyle/>
        <a:p>
          <a:endParaRPr lang="es-EC" sz="1100"/>
        </a:p>
      </dgm:t>
    </dgm:pt>
    <dgm:pt modelId="{F509E4D9-FCDE-4552-9D8F-5C678D8E00D5}">
      <dgm:prSet phldrT="[Texto]" custT="1"/>
      <dgm:spPr/>
      <dgm:t>
        <a:bodyPr/>
        <a:lstStyle/>
        <a:p>
          <a:r>
            <a:rPr lang="es-EC" sz="1100"/>
            <a:t>Competencia en el mercado</a:t>
          </a:r>
        </a:p>
        <a:p>
          <a:r>
            <a:rPr lang="es-EC" sz="1100"/>
            <a:t>2.- rivalidad entre empresas</a:t>
          </a:r>
        </a:p>
      </dgm:t>
    </dgm:pt>
    <dgm:pt modelId="{62B412DF-A946-4D04-B9D0-76A36539B005}" type="parTrans" cxnId="{576FF991-2D47-4B68-BD69-A5F16EE63FA0}">
      <dgm:prSet/>
      <dgm:spPr/>
      <dgm:t>
        <a:bodyPr/>
        <a:lstStyle/>
        <a:p>
          <a:endParaRPr lang="es-EC" sz="1100"/>
        </a:p>
      </dgm:t>
    </dgm:pt>
    <dgm:pt modelId="{514443E8-0081-45D3-AE55-61E3A526F77D}" type="sibTrans" cxnId="{576FF991-2D47-4B68-BD69-A5F16EE63FA0}">
      <dgm:prSet/>
      <dgm:spPr/>
      <dgm:t>
        <a:bodyPr/>
        <a:lstStyle/>
        <a:p>
          <a:endParaRPr lang="es-EC" sz="1100"/>
        </a:p>
      </dgm:t>
    </dgm:pt>
    <dgm:pt modelId="{FF6B0A51-F3A3-4AFD-88BE-3D3C14B61205}">
      <dgm:prSet phldrT="[Texto]" custT="1"/>
      <dgm:spPr/>
      <dgm:t>
        <a:bodyPr/>
        <a:lstStyle/>
        <a:p>
          <a:r>
            <a:rPr lang="es-EC" sz="1100"/>
            <a:t>Nuevos Entrates</a:t>
          </a:r>
        </a:p>
        <a:p>
          <a:r>
            <a:rPr lang="es-EC" sz="1100"/>
            <a:t>3.-  amenaza de los nuevos entrates</a:t>
          </a:r>
        </a:p>
      </dgm:t>
    </dgm:pt>
    <dgm:pt modelId="{3715E02B-8F8E-4610-AF44-788A21E93518}" type="parTrans" cxnId="{DC448E91-06EA-496E-84E2-15706ED3D0CC}">
      <dgm:prSet/>
      <dgm:spPr/>
      <dgm:t>
        <a:bodyPr/>
        <a:lstStyle/>
        <a:p>
          <a:endParaRPr lang="es-EC" sz="1100"/>
        </a:p>
      </dgm:t>
    </dgm:pt>
    <dgm:pt modelId="{1E4E9E7B-5485-4691-AE08-7DCCA7D07C9D}" type="sibTrans" cxnId="{DC448E91-06EA-496E-84E2-15706ED3D0CC}">
      <dgm:prSet/>
      <dgm:spPr/>
      <dgm:t>
        <a:bodyPr/>
        <a:lstStyle/>
        <a:p>
          <a:endParaRPr lang="es-EC" sz="1100"/>
        </a:p>
      </dgm:t>
    </dgm:pt>
    <dgm:pt modelId="{467DABE7-B91E-4022-88BE-C8A965B057CE}">
      <dgm:prSet phldrT="[Texto]" custT="1"/>
      <dgm:spPr/>
      <dgm:t>
        <a:bodyPr/>
        <a:lstStyle/>
        <a:p>
          <a:r>
            <a:rPr lang="es-EC" sz="1100"/>
            <a:t>Sustitutos </a:t>
          </a:r>
        </a:p>
        <a:p>
          <a:r>
            <a:rPr lang="es-EC" sz="1100"/>
            <a:t>5.- Amenaza de lo productos sustitutos </a:t>
          </a:r>
        </a:p>
      </dgm:t>
    </dgm:pt>
    <dgm:pt modelId="{2BE3E29D-62E2-4F01-BF36-B5D1D9F9334F}" type="parTrans" cxnId="{CB05783A-38A2-4B31-9D3B-1CA1DFB7AC1A}">
      <dgm:prSet/>
      <dgm:spPr/>
      <dgm:t>
        <a:bodyPr/>
        <a:lstStyle/>
        <a:p>
          <a:endParaRPr lang="es-EC" sz="1100"/>
        </a:p>
      </dgm:t>
    </dgm:pt>
    <dgm:pt modelId="{66D6FADB-9A01-40E6-AE8B-6E925D74C10D}" type="sibTrans" cxnId="{CB05783A-38A2-4B31-9D3B-1CA1DFB7AC1A}">
      <dgm:prSet/>
      <dgm:spPr/>
      <dgm:t>
        <a:bodyPr/>
        <a:lstStyle/>
        <a:p>
          <a:endParaRPr lang="es-EC" sz="1100"/>
        </a:p>
      </dgm:t>
    </dgm:pt>
    <dgm:pt modelId="{C30CCCD5-5824-4271-8687-8BFD9587FD55}">
      <dgm:prSet custT="1"/>
      <dgm:spPr/>
      <dgm:t>
        <a:bodyPr/>
        <a:lstStyle/>
        <a:p>
          <a:r>
            <a:rPr lang="es-EC" sz="1100"/>
            <a:t>Proveedores </a:t>
          </a:r>
        </a:p>
        <a:p>
          <a:r>
            <a:rPr lang="es-EC" sz="1100"/>
            <a:t>4.- poder de negociación de los proveedores </a:t>
          </a:r>
        </a:p>
      </dgm:t>
    </dgm:pt>
    <dgm:pt modelId="{0E58CF2E-3325-42CC-A64B-A226000DB63C}" type="parTrans" cxnId="{961BDB58-E189-48DE-845B-11EDE7692757}">
      <dgm:prSet/>
      <dgm:spPr/>
      <dgm:t>
        <a:bodyPr/>
        <a:lstStyle/>
        <a:p>
          <a:endParaRPr lang="es-EC" sz="2400"/>
        </a:p>
      </dgm:t>
    </dgm:pt>
    <dgm:pt modelId="{BFCD8412-B988-4D2B-90F3-FF6175741146}" type="sibTrans" cxnId="{961BDB58-E189-48DE-845B-11EDE7692757}">
      <dgm:prSet/>
      <dgm:spPr/>
      <dgm:t>
        <a:bodyPr/>
        <a:lstStyle/>
        <a:p>
          <a:endParaRPr lang="es-EC" sz="2400"/>
        </a:p>
      </dgm:t>
    </dgm:pt>
    <dgm:pt modelId="{9AAF7998-AE5A-4BBC-A1A1-5030EFB5369A}" type="pres">
      <dgm:prSet presAssocID="{EE3E4402-5F48-48D6-A2B8-88969A8F2567}" presName="cycle" presStyleCnt="0">
        <dgm:presLayoutVars>
          <dgm:chMax val="1"/>
          <dgm:dir/>
          <dgm:animLvl val="ctr"/>
          <dgm:resizeHandles val="exact"/>
        </dgm:presLayoutVars>
      </dgm:prSet>
      <dgm:spPr/>
      <dgm:t>
        <a:bodyPr/>
        <a:lstStyle/>
        <a:p>
          <a:endParaRPr lang="es-EC"/>
        </a:p>
      </dgm:t>
    </dgm:pt>
    <dgm:pt modelId="{D0B6E4F0-BCBF-4B25-B930-CFDA93112782}" type="pres">
      <dgm:prSet presAssocID="{18F2725B-96E3-4AA5-B031-032454FCDE5C}" presName="centerShape" presStyleLbl="node0" presStyleIdx="0" presStyleCnt="1"/>
      <dgm:spPr/>
      <dgm:t>
        <a:bodyPr/>
        <a:lstStyle/>
        <a:p>
          <a:endParaRPr lang="es-EC"/>
        </a:p>
      </dgm:t>
    </dgm:pt>
    <dgm:pt modelId="{D4C8B058-BFCB-4402-9B6F-C77A16E516DC}" type="pres">
      <dgm:prSet presAssocID="{10DC1801-06F5-48BB-8080-3D66EB797472}" presName="parTrans" presStyleLbl="bgSibTrans2D1" presStyleIdx="0" presStyleCnt="5"/>
      <dgm:spPr/>
      <dgm:t>
        <a:bodyPr/>
        <a:lstStyle/>
        <a:p>
          <a:endParaRPr lang="es-EC"/>
        </a:p>
      </dgm:t>
    </dgm:pt>
    <dgm:pt modelId="{5870D82A-C1D4-4B0E-97B7-14F5D528C0BE}" type="pres">
      <dgm:prSet presAssocID="{0D252793-F478-47C3-8721-F627B6635569}" presName="node" presStyleLbl="node1" presStyleIdx="0" presStyleCnt="5">
        <dgm:presLayoutVars>
          <dgm:bulletEnabled val="1"/>
        </dgm:presLayoutVars>
      </dgm:prSet>
      <dgm:spPr/>
      <dgm:t>
        <a:bodyPr/>
        <a:lstStyle/>
        <a:p>
          <a:endParaRPr lang="es-EC"/>
        </a:p>
      </dgm:t>
    </dgm:pt>
    <dgm:pt modelId="{D1D11990-089C-4B46-B9D1-E194411931B6}" type="pres">
      <dgm:prSet presAssocID="{62B412DF-A946-4D04-B9D0-76A36539B005}" presName="parTrans" presStyleLbl="bgSibTrans2D1" presStyleIdx="1" presStyleCnt="5"/>
      <dgm:spPr/>
      <dgm:t>
        <a:bodyPr/>
        <a:lstStyle/>
        <a:p>
          <a:endParaRPr lang="es-EC"/>
        </a:p>
      </dgm:t>
    </dgm:pt>
    <dgm:pt modelId="{2A94F376-09FD-4EAD-AF18-C7F794CD0F7E}" type="pres">
      <dgm:prSet presAssocID="{F509E4D9-FCDE-4552-9D8F-5C678D8E00D5}" presName="node" presStyleLbl="node1" presStyleIdx="1" presStyleCnt="5">
        <dgm:presLayoutVars>
          <dgm:bulletEnabled val="1"/>
        </dgm:presLayoutVars>
      </dgm:prSet>
      <dgm:spPr/>
      <dgm:t>
        <a:bodyPr/>
        <a:lstStyle/>
        <a:p>
          <a:endParaRPr lang="es-EC"/>
        </a:p>
      </dgm:t>
    </dgm:pt>
    <dgm:pt modelId="{A1DD5A96-F478-464A-94EC-00AE85B82531}" type="pres">
      <dgm:prSet presAssocID="{3715E02B-8F8E-4610-AF44-788A21E93518}" presName="parTrans" presStyleLbl="bgSibTrans2D1" presStyleIdx="2" presStyleCnt="5"/>
      <dgm:spPr/>
      <dgm:t>
        <a:bodyPr/>
        <a:lstStyle/>
        <a:p>
          <a:endParaRPr lang="es-EC"/>
        </a:p>
      </dgm:t>
    </dgm:pt>
    <dgm:pt modelId="{A530BB58-0410-482F-A21D-74FF5BCB3930}" type="pres">
      <dgm:prSet presAssocID="{FF6B0A51-F3A3-4AFD-88BE-3D3C14B61205}" presName="node" presStyleLbl="node1" presStyleIdx="2" presStyleCnt="5">
        <dgm:presLayoutVars>
          <dgm:bulletEnabled val="1"/>
        </dgm:presLayoutVars>
      </dgm:prSet>
      <dgm:spPr/>
      <dgm:t>
        <a:bodyPr/>
        <a:lstStyle/>
        <a:p>
          <a:endParaRPr lang="es-EC"/>
        </a:p>
      </dgm:t>
    </dgm:pt>
    <dgm:pt modelId="{99E054D3-A372-4035-A234-2B12A7D2E59F}" type="pres">
      <dgm:prSet presAssocID="{0E58CF2E-3325-42CC-A64B-A226000DB63C}" presName="parTrans" presStyleLbl="bgSibTrans2D1" presStyleIdx="3" presStyleCnt="5"/>
      <dgm:spPr/>
      <dgm:t>
        <a:bodyPr/>
        <a:lstStyle/>
        <a:p>
          <a:endParaRPr lang="es-EC"/>
        </a:p>
      </dgm:t>
    </dgm:pt>
    <dgm:pt modelId="{D444BC5A-66FC-44BB-9CF3-2229CAE11657}" type="pres">
      <dgm:prSet presAssocID="{C30CCCD5-5824-4271-8687-8BFD9587FD55}" presName="node" presStyleLbl="node1" presStyleIdx="3" presStyleCnt="5">
        <dgm:presLayoutVars>
          <dgm:bulletEnabled val="1"/>
        </dgm:presLayoutVars>
      </dgm:prSet>
      <dgm:spPr/>
      <dgm:t>
        <a:bodyPr/>
        <a:lstStyle/>
        <a:p>
          <a:endParaRPr lang="es-EC"/>
        </a:p>
      </dgm:t>
    </dgm:pt>
    <dgm:pt modelId="{0C992F83-3862-432C-ACE2-CC9542523293}" type="pres">
      <dgm:prSet presAssocID="{2BE3E29D-62E2-4F01-BF36-B5D1D9F9334F}" presName="parTrans" presStyleLbl="bgSibTrans2D1" presStyleIdx="4" presStyleCnt="5"/>
      <dgm:spPr/>
      <dgm:t>
        <a:bodyPr/>
        <a:lstStyle/>
        <a:p>
          <a:endParaRPr lang="es-EC"/>
        </a:p>
      </dgm:t>
    </dgm:pt>
    <dgm:pt modelId="{EE9D3F9C-66D3-4533-8AAD-53F77043ED82}" type="pres">
      <dgm:prSet presAssocID="{467DABE7-B91E-4022-88BE-C8A965B057CE}" presName="node" presStyleLbl="node1" presStyleIdx="4" presStyleCnt="5">
        <dgm:presLayoutVars>
          <dgm:bulletEnabled val="1"/>
        </dgm:presLayoutVars>
      </dgm:prSet>
      <dgm:spPr/>
      <dgm:t>
        <a:bodyPr/>
        <a:lstStyle/>
        <a:p>
          <a:endParaRPr lang="es-EC"/>
        </a:p>
      </dgm:t>
    </dgm:pt>
  </dgm:ptLst>
  <dgm:cxnLst>
    <dgm:cxn modelId="{5A8716E0-DAAF-40C5-B461-7922230CD5EB}" type="presOf" srcId="{467DABE7-B91E-4022-88BE-C8A965B057CE}" destId="{EE9D3F9C-66D3-4533-8AAD-53F77043ED82}" srcOrd="0" destOrd="0" presId="urn:microsoft.com/office/officeart/2005/8/layout/radial4"/>
    <dgm:cxn modelId="{AA2EEFED-C905-473E-BAD2-1034A9695DA5}" srcId="{18F2725B-96E3-4AA5-B031-032454FCDE5C}" destId="{0D252793-F478-47C3-8721-F627B6635569}" srcOrd="0" destOrd="0" parTransId="{10DC1801-06F5-48BB-8080-3D66EB797472}" sibTransId="{AD976816-D391-43EA-8BE2-E8029E09FC16}"/>
    <dgm:cxn modelId="{3A8DFC96-FD16-4AAD-828D-2EF2D968EE2D}" type="presOf" srcId="{18F2725B-96E3-4AA5-B031-032454FCDE5C}" destId="{D0B6E4F0-BCBF-4B25-B930-CFDA93112782}" srcOrd="0" destOrd="0" presId="urn:microsoft.com/office/officeart/2005/8/layout/radial4"/>
    <dgm:cxn modelId="{78E5FC52-B6F4-4BDC-8FAF-E8966F67C3E1}" type="presOf" srcId="{EE3E4402-5F48-48D6-A2B8-88969A8F2567}" destId="{9AAF7998-AE5A-4BBC-A1A1-5030EFB5369A}" srcOrd="0" destOrd="0" presId="urn:microsoft.com/office/officeart/2005/8/layout/radial4"/>
    <dgm:cxn modelId="{DC448E91-06EA-496E-84E2-15706ED3D0CC}" srcId="{18F2725B-96E3-4AA5-B031-032454FCDE5C}" destId="{FF6B0A51-F3A3-4AFD-88BE-3D3C14B61205}" srcOrd="2" destOrd="0" parTransId="{3715E02B-8F8E-4610-AF44-788A21E93518}" sibTransId="{1E4E9E7B-5485-4691-AE08-7DCCA7D07C9D}"/>
    <dgm:cxn modelId="{4CEB640F-B3DF-4C2C-9768-5862CD91683C}" type="presOf" srcId="{2BE3E29D-62E2-4F01-BF36-B5D1D9F9334F}" destId="{0C992F83-3862-432C-ACE2-CC9542523293}" srcOrd="0" destOrd="0" presId="urn:microsoft.com/office/officeart/2005/8/layout/radial4"/>
    <dgm:cxn modelId="{961BDB58-E189-48DE-845B-11EDE7692757}" srcId="{18F2725B-96E3-4AA5-B031-032454FCDE5C}" destId="{C30CCCD5-5824-4271-8687-8BFD9587FD55}" srcOrd="3" destOrd="0" parTransId="{0E58CF2E-3325-42CC-A64B-A226000DB63C}" sibTransId="{BFCD8412-B988-4D2B-90F3-FF6175741146}"/>
    <dgm:cxn modelId="{CB05783A-38A2-4B31-9D3B-1CA1DFB7AC1A}" srcId="{18F2725B-96E3-4AA5-B031-032454FCDE5C}" destId="{467DABE7-B91E-4022-88BE-C8A965B057CE}" srcOrd="4" destOrd="0" parTransId="{2BE3E29D-62E2-4F01-BF36-B5D1D9F9334F}" sibTransId="{66D6FADB-9A01-40E6-AE8B-6E925D74C10D}"/>
    <dgm:cxn modelId="{CA7B3228-914B-4987-944E-5868E33A7163}" type="presOf" srcId="{F509E4D9-FCDE-4552-9D8F-5C678D8E00D5}" destId="{2A94F376-09FD-4EAD-AF18-C7F794CD0F7E}" srcOrd="0" destOrd="0" presId="urn:microsoft.com/office/officeart/2005/8/layout/radial4"/>
    <dgm:cxn modelId="{8578E144-6409-4A76-A259-0C1A9DE54435}" type="presOf" srcId="{0D252793-F478-47C3-8721-F627B6635569}" destId="{5870D82A-C1D4-4B0E-97B7-14F5D528C0BE}" srcOrd="0" destOrd="0" presId="urn:microsoft.com/office/officeart/2005/8/layout/radial4"/>
    <dgm:cxn modelId="{E4A18C98-A889-4C25-AE00-ECC9E44955EF}" type="presOf" srcId="{3715E02B-8F8E-4610-AF44-788A21E93518}" destId="{A1DD5A96-F478-464A-94EC-00AE85B82531}" srcOrd="0" destOrd="0" presId="urn:microsoft.com/office/officeart/2005/8/layout/radial4"/>
    <dgm:cxn modelId="{8AA46549-2A99-4955-9F78-A370CD3E7D64}" type="presOf" srcId="{C30CCCD5-5824-4271-8687-8BFD9587FD55}" destId="{D444BC5A-66FC-44BB-9CF3-2229CAE11657}" srcOrd="0" destOrd="0" presId="urn:microsoft.com/office/officeart/2005/8/layout/radial4"/>
    <dgm:cxn modelId="{BC5F8F6D-8C87-4459-B46A-1E1EE71D2401}" type="presOf" srcId="{10DC1801-06F5-48BB-8080-3D66EB797472}" destId="{D4C8B058-BFCB-4402-9B6F-C77A16E516DC}" srcOrd="0" destOrd="0" presId="urn:microsoft.com/office/officeart/2005/8/layout/radial4"/>
    <dgm:cxn modelId="{EF791759-3165-4CE8-8F5B-0E8A631D0A4C}" type="presOf" srcId="{0E58CF2E-3325-42CC-A64B-A226000DB63C}" destId="{99E054D3-A372-4035-A234-2B12A7D2E59F}" srcOrd="0" destOrd="0" presId="urn:microsoft.com/office/officeart/2005/8/layout/radial4"/>
    <dgm:cxn modelId="{B5ECB680-8AAF-48E7-9D01-F496B281B76B}" srcId="{EE3E4402-5F48-48D6-A2B8-88969A8F2567}" destId="{18F2725B-96E3-4AA5-B031-032454FCDE5C}" srcOrd="0" destOrd="0" parTransId="{60809516-0FE0-4B68-8513-F477EB4D41D7}" sibTransId="{CAEB4A0E-079B-482D-B641-AE2879DB4B02}"/>
    <dgm:cxn modelId="{A3F6A3A6-7277-4949-B738-340D220B2F2B}" type="presOf" srcId="{62B412DF-A946-4D04-B9D0-76A36539B005}" destId="{D1D11990-089C-4B46-B9D1-E194411931B6}" srcOrd="0" destOrd="0" presId="urn:microsoft.com/office/officeart/2005/8/layout/radial4"/>
    <dgm:cxn modelId="{576FF991-2D47-4B68-BD69-A5F16EE63FA0}" srcId="{18F2725B-96E3-4AA5-B031-032454FCDE5C}" destId="{F509E4D9-FCDE-4552-9D8F-5C678D8E00D5}" srcOrd="1" destOrd="0" parTransId="{62B412DF-A946-4D04-B9D0-76A36539B005}" sibTransId="{514443E8-0081-45D3-AE55-61E3A526F77D}"/>
    <dgm:cxn modelId="{299ECBE6-A576-44DD-9097-68EB11652845}" type="presOf" srcId="{FF6B0A51-F3A3-4AFD-88BE-3D3C14B61205}" destId="{A530BB58-0410-482F-A21D-74FF5BCB3930}" srcOrd="0" destOrd="0" presId="urn:microsoft.com/office/officeart/2005/8/layout/radial4"/>
    <dgm:cxn modelId="{075E2766-0375-41FB-A264-B939820580AE}" type="presParOf" srcId="{9AAF7998-AE5A-4BBC-A1A1-5030EFB5369A}" destId="{D0B6E4F0-BCBF-4B25-B930-CFDA93112782}" srcOrd="0" destOrd="0" presId="urn:microsoft.com/office/officeart/2005/8/layout/radial4"/>
    <dgm:cxn modelId="{48293BA3-6FA2-4234-9FEF-402CEF4BDB62}" type="presParOf" srcId="{9AAF7998-AE5A-4BBC-A1A1-5030EFB5369A}" destId="{D4C8B058-BFCB-4402-9B6F-C77A16E516DC}" srcOrd="1" destOrd="0" presId="urn:microsoft.com/office/officeart/2005/8/layout/radial4"/>
    <dgm:cxn modelId="{381D3FB1-8FA5-4213-A858-9EE98F1539E9}" type="presParOf" srcId="{9AAF7998-AE5A-4BBC-A1A1-5030EFB5369A}" destId="{5870D82A-C1D4-4B0E-97B7-14F5D528C0BE}" srcOrd="2" destOrd="0" presId="urn:microsoft.com/office/officeart/2005/8/layout/radial4"/>
    <dgm:cxn modelId="{4F592C26-D2E0-4209-BCC7-6D68CD8E686E}" type="presParOf" srcId="{9AAF7998-AE5A-4BBC-A1A1-5030EFB5369A}" destId="{D1D11990-089C-4B46-B9D1-E194411931B6}" srcOrd="3" destOrd="0" presId="urn:microsoft.com/office/officeart/2005/8/layout/radial4"/>
    <dgm:cxn modelId="{273FD812-E717-40C6-8338-D303BFA811B0}" type="presParOf" srcId="{9AAF7998-AE5A-4BBC-A1A1-5030EFB5369A}" destId="{2A94F376-09FD-4EAD-AF18-C7F794CD0F7E}" srcOrd="4" destOrd="0" presId="urn:microsoft.com/office/officeart/2005/8/layout/radial4"/>
    <dgm:cxn modelId="{E8752E11-181F-499F-A936-8D7BDED6B06F}" type="presParOf" srcId="{9AAF7998-AE5A-4BBC-A1A1-5030EFB5369A}" destId="{A1DD5A96-F478-464A-94EC-00AE85B82531}" srcOrd="5" destOrd="0" presId="urn:microsoft.com/office/officeart/2005/8/layout/radial4"/>
    <dgm:cxn modelId="{A7B50F0B-2DDD-4D06-8FC5-DAB8BBF3F971}" type="presParOf" srcId="{9AAF7998-AE5A-4BBC-A1A1-5030EFB5369A}" destId="{A530BB58-0410-482F-A21D-74FF5BCB3930}" srcOrd="6" destOrd="0" presId="urn:microsoft.com/office/officeart/2005/8/layout/radial4"/>
    <dgm:cxn modelId="{A47370E0-7A4C-4AA3-971D-5DBD967C3401}" type="presParOf" srcId="{9AAF7998-AE5A-4BBC-A1A1-5030EFB5369A}" destId="{99E054D3-A372-4035-A234-2B12A7D2E59F}" srcOrd="7" destOrd="0" presId="urn:microsoft.com/office/officeart/2005/8/layout/radial4"/>
    <dgm:cxn modelId="{5E456FB3-FB7C-45D3-B15E-259A71F69B79}" type="presParOf" srcId="{9AAF7998-AE5A-4BBC-A1A1-5030EFB5369A}" destId="{D444BC5A-66FC-44BB-9CF3-2229CAE11657}" srcOrd="8" destOrd="0" presId="urn:microsoft.com/office/officeart/2005/8/layout/radial4"/>
    <dgm:cxn modelId="{458D443F-7D6D-4DEF-97F3-65F2C96B66D7}" type="presParOf" srcId="{9AAF7998-AE5A-4BBC-A1A1-5030EFB5369A}" destId="{0C992F83-3862-432C-ACE2-CC9542523293}" srcOrd="9" destOrd="0" presId="urn:microsoft.com/office/officeart/2005/8/layout/radial4"/>
    <dgm:cxn modelId="{925E5155-CC09-4DB4-9B62-A68283715968}" type="presParOf" srcId="{9AAF7998-AE5A-4BBC-A1A1-5030EFB5369A}" destId="{EE9D3F9C-66D3-4533-8AAD-53F77043ED82}"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B4524C-AFD1-4E60-96FA-B5EFE9FF6106}" type="doc">
      <dgm:prSet loTypeId="urn:microsoft.com/office/officeart/2005/8/layout/orgChart1" loCatId="hierarchy" qsTypeId="urn:microsoft.com/office/officeart/2005/8/quickstyle/simple5" qsCatId="simple" csTypeId="urn:microsoft.com/office/officeart/2005/8/colors/accent0_1" csCatId="mainScheme" phldr="1"/>
      <dgm:spPr/>
      <dgm:t>
        <a:bodyPr/>
        <a:lstStyle/>
        <a:p>
          <a:endParaRPr lang="es-EC"/>
        </a:p>
      </dgm:t>
    </dgm:pt>
    <dgm:pt modelId="{740D0777-AB7D-4823-9DF7-B22E9036BA0C}">
      <dgm:prSet phldrT="[Texto]" custT="1"/>
      <dgm:spPr/>
      <dgm:t>
        <a:bodyPr/>
        <a:lstStyle/>
        <a:p>
          <a:r>
            <a:rPr lang="es-EC" sz="1800" dirty="0" smtClean="0"/>
            <a:t>Análisis Interno</a:t>
          </a:r>
          <a:endParaRPr lang="es-EC" sz="1800" dirty="0"/>
        </a:p>
      </dgm:t>
    </dgm:pt>
    <dgm:pt modelId="{877D1B2C-6B35-478D-848D-56A9D73BE45F}" type="parTrans" cxnId="{1091FCEC-A090-4E6F-856A-59D52679C903}">
      <dgm:prSet/>
      <dgm:spPr/>
      <dgm:t>
        <a:bodyPr/>
        <a:lstStyle/>
        <a:p>
          <a:endParaRPr lang="es-EC"/>
        </a:p>
      </dgm:t>
    </dgm:pt>
    <dgm:pt modelId="{BE2E7DBA-3289-4DEB-A9F3-106D154482F5}" type="sibTrans" cxnId="{1091FCEC-A090-4E6F-856A-59D52679C903}">
      <dgm:prSet/>
      <dgm:spPr/>
      <dgm:t>
        <a:bodyPr/>
        <a:lstStyle/>
        <a:p>
          <a:endParaRPr lang="es-EC"/>
        </a:p>
      </dgm:t>
    </dgm:pt>
    <dgm:pt modelId="{857E43DD-05EB-41FD-8CAC-C0C158AF9279}">
      <dgm:prSet phldrT="[Texto]"/>
      <dgm:spPr/>
      <dgm:t>
        <a:bodyPr/>
        <a:lstStyle/>
        <a:p>
          <a:r>
            <a:rPr lang="es-EC" dirty="0" smtClean="0"/>
            <a:t>Filosofía corporativa</a:t>
          </a:r>
          <a:endParaRPr lang="es-EC" dirty="0"/>
        </a:p>
      </dgm:t>
    </dgm:pt>
    <dgm:pt modelId="{68C35030-DE01-41F2-8897-434BCCB95416}" type="parTrans" cxnId="{149434D3-B387-412E-8049-FBC6AC560E04}">
      <dgm:prSet/>
      <dgm:spPr/>
      <dgm:t>
        <a:bodyPr/>
        <a:lstStyle/>
        <a:p>
          <a:endParaRPr lang="es-EC"/>
        </a:p>
      </dgm:t>
    </dgm:pt>
    <dgm:pt modelId="{F66E3981-8BD1-49B1-971F-9D8474BE9175}" type="sibTrans" cxnId="{149434D3-B387-412E-8049-FBC6AC560E04}">
      <dgm:prSet/>
      <dgm:spPr/>
      <dgm:t>
        <a:bodyPr/>
        <a:lstStyle/>
        <a:p>
          <a:endParaRPr lang="es-EC"/>
        </a:p>
      </dgm:t>
    </dgm:pt>
    <dgm:pt modelId="{64E8EB9C-AEAE-4246-8A57-1D0ADD3C4349}">
      <dgm:prSet phldrT="[Texto]"/>
      <dgm:spPr/>
      <dgm:t>
        <a:bodyPr/>
        <a:lstStyle/>
        <a:p>
          <a:r>
            <a:rPr lang="es-EC" dirty="0" smtClean="0"/>
            <a:t>Proceso administrativo</a:t>
          </a:r>
          <a:endParaRPr lang="es-EC" dirty="0"/>
        </a:p>
      </dgm:t>
    </dgm:pt>
    <dgm:pt modelId="{4F32638D-B192-4077-935E-7BF303D7232C}" type="parTrans" cxnId="{6D12AEAB-7CD8-48EF-939F-1025E5D20481}">
      <dgm:prSet/>
      <dgm:spPr/>
      <dgm:t>
        <a:bodyPr/>
        <a:lstStyle/>
        <a:p>
          <a:endParaRPr lang="es-EC"/>
        </a:p>
      </dgm:t>
    </dgm:pt>
    <dgm:pt modelId="{C552F599-9689-434C-9A1A-42B57E47AECE}" type="sibTrans" cxnId="{6D12AEAB-7CD8-48EF-939F-1025E5D20481}">
      <dgm:prSet/>
      <dgm:spPr/>
      <dgm:t>
        <a:bodyPr/>
        <a:lstStyle/>
        <a:p>
          <a:endParaRPr lang="es-EC"/>
        </a:p>
      </dgm:t>
    </dgm:pt>
    <dgm:pt modelId="{36F9E918-9213-4FCE-A06E-467969448ED0}">
      <dgm:prSet phldrT="[Texto]"/>
      <dgm:spPr/>
      <dgm:t>
        <a:bodyPr/>
        <a:lstStyle/>
        <a:p>
          <a:r>
            <a:rPr lang="es-EC" dirty="0" smtClean="0"/>
            <a:t>Gestión de unidades estratégicas de negocio</a:t>
          </a:r>
          <a:endParaRPr lang="es-EC" dirty="0"/>
        </a:p>
      </dgm:t>
    </dgm:pt>
    <dgm:pt modelId="{14514DED-BAC1-4F21-9B00-5108E6A3E607}" type="parTrans" cxnId="{4A6194D0-1EEB-418B-AFCC-1B21F6B82E4F}">
      <dgm:prSet/>
      <dgm:spPr/>
      <dgm:t>
        <a:bodyPr/>
        <a:lstStyle/>
        <a:p>
          <a:endParaRPr lang="es-EC"/>
        </a:p>
      </dgm:t>
    </dgm:pt>
    <dgm:pt modelId="{458CE555-1F90-444C-85AD-757537A477C6}" type="sibTrans" cxnId="{4A6194D0-1EEB-418B-AFCC-1B21F6B82E4F}">
      <dgm:prSet/>
      <dgm:spPr/>
      <dgm:t>
        <a:bodyPr/>
        <a:lstStyle/>
        <a:p>
          <a:endParaRPr lang="es-EC"/>
        </a:p>
      </dgm:t>
    </dgm:pt>
    <dgm:pt modelId="{03B0F489-82A9-4D75-9044-08F7E487C51D}">
      <dgm:prSet/>
      <dgm:spPr/>
      <dgm:t>
        <a:bodyPr/>
        <a:lstStyle/>
        <a:p>
          <a:r>
            <a:rPr lang="es-EC" dirty="0" smtClean="0"/>
            <a:t>Cultura, valores, creencias</a:t>
          </a:r>
          <a:endParaRPr lang="es-EC" dirty="0"/>
        </a:p>
      </dgm:t>
    </dgm:pt>
    <dgm:pt modelId="{EBAD957C-0D87-4DB4-A016-273377FAD01B}" type="parTrans" cxnId="{B7FBCFEE-2BF9-442B-AE22-2EEEDF64B902}">
      <dgm:prSet/>
      <dgm:spPr/>
      <dgm:t>
        <a:bodyPr/>
        <a:lstStyle/>
        <a:p>
          <a:endParaRPr lang="es-EC"/>
        </a:p>
      </dgm:t>
    </dgm:pt>
    <dgm:pt modelId="{9071888F-8016-4303-876C-8CF3661C4859}" type="sibTrans" cxnId="{B7FBCFEE-2BF9-442B-AE22-2EEEDF64B902}">
      <dgm:prSet/>
      <dgm:spPr/>
      <dgm:t>
        <a:bodyPr/>
        <a:lstStyle/>
        <a:p>
          <a:endParaRPr lang="es-EC"/>
        </a:p>
      </dgm:t>
    </dgm:pt>
    <dgm:pt modelId="{1DE324DA-A9B0-4208-A743-38AD05A5BF71}">
      <dgm:prSet/>
      <dgm:spPr/>
      <dgm:t>
        <a:bodyPr/>
        <a:lstStyle/>
        <a:p>
          <a:r>
            <a:rPr lang="es-EC" dirty="0" smtClean="0"/>
            <a:t>I.P.O.D.C.E</a:t>
          </a:r>
          <a:endParaRPr lang="es-EC" dirty="0"/>
        </a:p>
      </dgm:t>
    </dgm:pt>
    <dgm:pt modelId="{766806F4-8C31-4B09-B44A-E2D90904F906}" type="parTrans" cxnId="{2CFFB48C-0EBF-417E-AFFF-FA5D811760B8}">
      <dgm:prSet/>
      <dgm:spPr/>
      <dgm:t>
        <a:bodyPr/>
        <a:lstStyle/>
        <a:p>
          <a:endParaRPr lang="es-EC"/>
        </a:p>
      </dgm:t>
    </dgm:pt>
    <dgm:pt modelId="{BF4E7292-BADB-4EAF-8FF5-9FE05F32FA6C}" type="sibTrans" cxnId="{2CFFB48C-0EBF-417E-AFFF-FA5D811760B8}">
      <dgm:prSet/>
      <dgm:spPr/>
      <dgm:t>
        <a:bodyPr/>
        <a:lstStyle/>
        <a:p>
          <a:endParaRPr lang="es-EC"/>
        </a:p>
      </dgm:t>
    </dgm:pt>
    <dgm:pt modelId="{96115AE8-E1C2-4961-885E-3992D27E1687}" type="pres">
      <dgm:prSet presAssocID="{26B4524C-AFD1-4E60-96FA-B5EFE9FF6106}" presName="hierChild1" presStyleCnt="0">
        <dgm:presLayoutVars>
          <dgm:orgChart val="1"/>
          <dgm:chPref val="1"/>
          <dgm:dir/>
          <dgm:animOne val="branch"/>
          <dgm:animLvl val="lvl"/>
          <dgm:resizeHandles/>
        </dgm:presLayoutVars>
      </dgm:prSet>
      <dgm:spPr/>
      <dgm:t>
        <a:bodyPr/>
        <a:lstStyle/>
        <a:p>
          <a:endParaRPr lang="es-EC"/>
        </a:p>
      </dgm:t>
    </dgm:pt>
    <dgm:pt modelId="{758C2D04-C212-465E-938B-E027111FBE44}" type="pres">
      <dgm:prSet presAssocID="{740D0777-AB7D-4823-9DF7-B22E9036BA0C}" presName="hierRoot1" presStyleCnt="0">
        <dgm:presLayoutVars>
          <dgm:hierBranch val="init"/>
        </dgm:presLayoutVars>
      </dgm:prSet>
      <dgm:spPr/>
    </dgm:pt>
    <dgm:pt modelId="{5B98EEC9-C030-4729-B6FE-D9C2F7BEEAB4}" type="pres">
      <dgm:prSet presAssocID="{740D0777-AB7D-4823-9DF7-B22E9036BA0C}" presName="rootComposite1" presStyleCnt="0"/>
      <dgm:spPr/>
    </dgm:pt>
    <dgm:pt modelId="{99953C91-BE57-4CCE-8EDD-C74DF5E2CCC2}" type="pres">
      <dgm:prSet presAssocID="{740D0777-AB7D-4823-9DF7-B22E9036BA0C}" presName="rootText1" presStyleLbl="node0" presStyleIdx="0" presStyleCnt="1">
        <dgm:presLayoutVars>
          <dgm:chPref val="3"/>
        </dgm:presLayoutVars>
      </dgm:prSet>
      <dgm:spPr/>
      <dgm:t>
        <a:bodyPr/>
        <a:lstStyle/>
        <a:p>
          <a:endParaRPr lang="es-EC"/>
        </a:p>
      </dgm:t>
    </dgm:pt>
    <dgm:pt modelId="{0C8A641B-DC96-483D-B208-EACE685CC64B}" type="pres">
      <dgm:prSet presAssocID="{740D0777-AB7D-4823-9DF7-B22E9036BA0C}" presName="rootConnector1" presStyleLbl="node1" presStyleIdx="0" presStyleCnt="0"/>
      <dgm:spPr/>
      <dgm:t>
        <a:bodyPr/>
        <a:lstStyle/>
        <a:p>
          <a:endParaRPr lang="es-EC"/>
        </a:p>
      </dgm:t>
    </dgm:pt>
    <dgm:pt modelId="{271497BF-27A6-46E0-AC62-A3FE305415A1}" type="pres">
      <dgm:prSet presAssocID="{740D0777-AB7D-4823-9DF7-B22E9036BA0C}" presName="hierChild2" presStyleCnt="0"/>
      <dgm:spPr/>
    </dgm:pt>
    <dgm:pt modelId="{7E0DFAB0-C272-49AC-A013-1CE72DBEA710}" type="pres">
      <dgm:prSet presAssocID="{68C35030-DE01-41F2-8897-434BCCB95416}" presName="Name37" presStyleLbl="parChTrans1D2" presStyleIdx="0" presStyleCnt="3"/>
      <dgm:spPr/>
      <dgm:t>
        <a:bodyPr/>
        <a:lstStyle/>
        <a:p>
          <a:endParaRPr lang="es-EC"/>
        </a:p>
      </dgm:t>
    </dgm:pt>
    <dgm:pt modelId="{00DE82DF-3261-4A3A-81FF-704B59A9E601}" type="pres">
      <dgm:prSet presAssocID="{857E43DD-05EB-41FD-8CAC-C0C158AF9279}" presName="hierRoot2" presStyleCnt="0">
        <dgm:presLayoutVars>
          <dgm:hierBranch val="init"/>
        </dgm:presLayoutVars>
      </dgm:prSet>
      <dgm:spPr/>
    </dgm:pt>
    <dgm:pt modelId="{4023BF0F-F49D-4B14-BCD5-0DBAB58E93DA}" type="pres">
      <dgm:prSet presAssocID="{857E43DD-05EB-41FD-8CAC-C0C158AF9279}" presName="rootComposite" presStyleCnt="0"/>
      <dgm:spPr/>
    </dgm:pt>
    <dgm:pt modelId="{85802924-34CE-4885-9DEF-77C6ECDCE089}" type="pres">
      <dgm:prSet presAssocID="{857E43DD-05EB-41FD-8CAC-C0C158AF9279}" presName="rootText" presStyleLbl="node2" presStyleIdx="0" presStyleCnt="3">
        <dgm:presLayoutVars>
          <dgm:chPref val="3"/>
        </dgm:presLayoutVars>
      </dgm:prSet>
      <dgm:spPr/>
      <dgm:t>
        <a:bodyPr/>
        <a:lstStyle/>
        <a:p>
          <a:endParaRPr lang="es-EC"/>
        </a:p>
      </dgm:t>
    </dgm:pt>
    <dgm:pt modelId="{8E82704F-C075-496B-BFC9-6733D17B7C94}" type="pres">
      <dgm:prSet presAssocID="{857E43DD-05EB-41FD-8CAC-C0C158AF9279}" presName="rootConnector" presStyleLbl="node2" presStyleIdx="0" presStyleCnt="3"/>
      <dgm:spPr/>
      <dgm:t>
        <a:bodyPr/>
        <a:lstStyle/>
        <a:p>
          <a:endParaRPr lang="es-EC"/>
        </a:p>
      </dgm:t>
    </dgm:pt>
    <dgm:pt modelId="{C7C6F4B1-7097-46B2-9EDE-9E8D4E9CF47A}" type="pres">
      <dgm:prSet presAssocID="{857E43DD-05EB-41FD-8CAC-C0C158AF9279}" presName="hierChild4" presStyleCnt="0"/>
      <dgm:spPr/>
    </dgm:pt>
    <dgm:pt modelId="{CEB2D37C-DC19-4AAD-8959-A3A3B65529EE}" type="pres">
      <dgm:prSet presAssocID="{EBAD957C-0D87-4DB4-A016-273377FAD01B}" presName="Name37" presStyleLbl="parChTrans1D3" presStyleIdx="0" presStyleCnt="2"/>
      <dgm:spPr/>
      <dgm:t>
        <a:bodyPr/>
        <a:lstStyle/>
        <a:p>
          <a:endParaRPr lang="es-EC"/>
        </a:p>
      </dgm:t>
    </dgm:pt>
    <dgm:pt modelId="{0BA1B217-360D-4835-B8A5-35B78B639B75}" type="pres">
      <dgm:prSet presAssocID="{03B0F489-82A9-4D75-9044-08F7E487C51D}" presName="hierRoot2" presStyleCnt="0">
        <dgm:presLayoutVars>
          <dgm:hierBranch val="init"/>
        </dgm:presLayoutVars>
      </dgm:prSet>
      <dgm:spPr/>
    </dgm:pt>
    <dgm:pt modelId="{8FA127C2-BD4E-4001-9E4C-387E8A7AE019}" type="pres">
      <dgm:prSet presAssocID="{03B0F489-82A9-4D75-9044-08F7E487C51D}" presName="rootComposite" presStyleCnt="0"/>
      <dgm:spPr/>
    </dgm:pt>
    <dgm:pt modelId="{4B53B6C6-D657-45A3-9E8E-DF27CF724F9A}" type="pres">
      <dgm:prSet presAssocID="{03B0F489-82A9-4D75-9044-08F7E487C51D}" presName="rootText" presStyleLbl="node3" presStyleIdx="0" presStyleCnt="2">
        <dgm:presLayoutVars>
          <dgm:chPref val="3"/>
        </dgm:presLayoutVars>
      </dgm:prSet>
      <dgm:spPr/>
      <dgm:t>
        <a:bodyPr/>
        <a:lstStyle/>
        <a:p>
          <a:endParaRPr lang="es-EC"/>
        </a:p>
      </dgm:t>
    </dgm:pt>
    <dgm:pt modelId="{15F5259B-F120-45AA-811F-82F507B8EADB}" type="pres">
      <dgm:prSet presAssocID="{03B0F489-82A9-4D75-9044-08F7E487C51D}" presName="rootConnector" presStyleLbl="node3" presStyleIdx="0" presStyleCnt="2"/>
      <dgm:spPr/>
      <dgm:t>
        <a:bodyPr/>
        <a:lstStyle/>
        <a:p>
          <a:endParaRPr lang="es-EC"/>
        </a:p>
      </dgm:t>
    </dgm:pt>
    <dgm:pt modelId="{2E768390-8AB7-4045-A950-1B063E9F1C8B}" type="pres">
      <dgm:prSet presAssocID="{03B0F489-82A9-4D75-9044-08F7E487C51D}" presName="hierChild4" presStyleCnt="0"/>
      <dgm:spPr/>
    </dgm:pt>
    <dgm:pt modelId="{1D9B6354-8EAE-41DA-804A-1572BFC3AAF9}" type="pres">
      <dgm:prSet presAssocID="{03B0F489-82A9-4D75-9044-08F7E487C51D}" presName="hierChild5" presStyleCnt="0"/>
      <dgm:spPr/>
    </dgm:pt>
    <dgm:pt modelId="{D5F77EF2-5DF0-4F79-9B27-E3BBC7B82704}" type="pres">
      <dgm:prSet presAssocID="{857E43DD-05EB-41FD-8CAC-C0C158AF9279}" presName="hierChild5" presStyleCnt="0"/>
      <dgm:spPr/>
    </dgm:pt>
    <dgm:pt modelId="{E6A300DA-0B4A-4BC5-8114-4737673963EC}" type="pres">
      <dgm:prSet presAssocID="{4F32638D-B192-4077-935E-7BF303D7232C}" presName="Name37" presStyleLbl="parChTrans1D2" presStyleIdx="1" presStyleCnt="3"/>
      <dgm:spPr/>
      <dgm:t>
        <a:bodyPr/>
        <a:lstStyle/>
        <a:p>
          <a:endParaRPr lang="es-EC"/>
        </a:p>
      </dgm:t>
    </dgm:pt>
    <dgm:pt modelId="{1E338DA4-625C-45BB-B24E-50DE110BC9EB}" type="pres">
      <dgm:prSet presAssocID="{64E8EB9C-AEAE-4246-8A57-1D0ADD3C4349}" presName="hierRoot2" presStyleCnt="0">
        <dgm:presLayoutVars>
          <dgm:hierBranch val="init"/>
        </dgm:presLayoutVars>
      </dgm:prSet>
      <dgm:spPr/>
    </dgm:pt>
    <dgm:pt modelId="{8DCA6982-0C14-4D21-A9FD-535A192013E3}" type="pres">
      <dgm:prSet presAssocID="{64E8EB9C-AEAE-4246-8A57-1D0ADD3C4349}" presName="rootComposite" presStyleCnt="0"/>
      <dgm:spPr/>
    </dgm:pt>
    <dgm:pt modelId="{ECB73200-2642-4398-A458-10C7D1664B68}" type="pres">
      <dgm:prSet presAssocID="{64E8EB9C-AEAE-4246-8A57-1D0ADD3C4349}" presName="rootText" presStyleLbl="node2" presStyleIdx="1" presStyleCnt="3">
        <dgm:presLayoutVars>
          <dgm:chPref val="3"/>
        </dgm:presLayoutVars>
      </dgm:prSet>
      <dgm:spPr/>
      <dgm:t>
        <a:bodyPr/>
        <a:lstStyle/>
        <a:p>
          <a:endParaRPr lang="es-EC"/>
        </a:p>
      </dgm:t>
    </dgm:pt>
    <dgm:pt modelId="{7D4BFD1D-174E-42AD-A33D-46A47E4709E2}" type="pres">
      <dgm:prSet presAssocID="{64E8EB9C-AEAE-4246-8A57-1D0ADD3C4349}" presName="rootConnector" presStyleLbl="node2" presStyleIdx="1" presStyleCnt="3"/>
      <dgm:spPr/>
      <dgm:t>
        <a:bodyPr/>
        <a:lstStyle/>
        <a:p>
          <a:endParaRPr lang="es-EC"/>
        </a:p>
      </dgm:t>
    </dgm:pt>
    <dgm:pt modelId="{758BF552-0D39-4A4B-9512-EE2E78690CB7}" type="pres">
      <dgm:prSet presAssocID="{64E8EB9C-AEAE-4246-8A57-1D0ADD3C4349}" presName="hierChild4" presStyleCnt="0"/>
      <dgm:spPr/>
    </dgm:pt>
    <dgm:pt modelId="{F0C84EEC-F84E-4890-8E8D-555FE2CD36FF}" type="pres">
      <dgm:prSet presAssocID="{766806F4-8C31-4B09-B44A-E2D90904F906}" presName="Name37" presStyleLbl="parChTrans1D3" presStyleIdx="1" presStyleCnt="2"/>
      <dgm:spPr/>
      <dgm:t>
        <a:bodyPr/>
        <a:lstStyle/>
        <a:p>
          <a:endParaRPr lang="es-EC"/>
        </a:p>
      </dgm:t>
    </dgm:pt>
    <dgm:pt modelId="{05B2C6C5-EA0F-4992-A01C-2705E10ADE59}" type="pres">
      <dgm:prSet presAssocID="{1DE324DA-A9B0-4208-A743-38AD05A5BF71}" presName="hierRoot2" presStyleCnt="0">
        <dgm:presLayoutVars>
          <dgm:hierBranch val="init"/>
        </dgm:presLayoutVars>
      </dgm:prSet>
      <dgm:spPr/>
    </dgm:pt>
    <dgm:pt modelId="{881CC92C-A445-49EB-8633-6110B3E33F8D}" type="pres">
      <dgm:prSet presAssocID="{1DE324DA-A9B0-4208-A743-38AD05A5BF71}" presName="rootComposite" presStyleCnt="0"/>
      <dgm:spPr/>
    </dgm:pt>
    <dgm:pt modelId="{7322F0DC-128C-4420-A68E-5A69F64DA29A}" type="pres">
      <dgm:prSet presAssocID="{1DE324DA-A9B0-4208-A743-38AD05A5BF71}" presName="rootText" presStyleLbl="node3" presStyleIdx="1" presStyleCnt="2">
        <dgm:presLayoutVars>
          <dgm:chPref val="3"/>
        </dgm:presLayoutVars>
      </dgm:prSet>
      <dgm:spPr/>
      <dgm:t>
        <a:bodyPr/>
        <a:lstStyle/>
        <a:p>
          <a:endParaRPr lang="es-EC"/>
        </a:p>
      </dgm:t>
    </dgm:pt>
    <dgm:pt modelId="{492FC124-7B88-4259-9931-F30CD9D8B705}" type="pres">
      <dgm:prSet presAssocID="{1DE324DA-A9B0-4208-A743-38AD05A5BF71}" presName="rootConnector" presStyleLbl="node3" presStyleIdx="1" presStyleCnt="2"/>
      <dgm:spPr/>
      <dgm:t>
        <a:bodyPr/>
        <a:lstStyle/>
        <a:p>
          <a:endParaRPr lang="es-EC"/>
        </a:p>
      </dgm:t>
    </dgm:pt>
    <dgm:pt modelId="{C80858E6-A7F8-4193-B875-F3DF5AAFCAFE}" type="pres">
      <dgm:prSet presAssocID="{1DE324DA-A9B0-4208-A743-38AD05A5BF71}" presName="hierChild4" presStyleCnt="0"/>
      <dgm:spPr/>
    </dgm:pt>
    <dgm:pt modelId="{9B71B110-A33F-46CE-9416-70DF3B97E409}" type="pres">
      <dgm:prSet presAssocID="{1DE324DA-A9B0-4208-A743-38AD05A5BF71}" presName="hierChild5" presStyleCnt="0"/>
      <dgm:spPr/>
    </dgm:pt>
    <dgm:pt modelId="{DC0AC301-F109-4A6C-9835-CDA35C04D523}" type="pres">
      <dgm:prSet presAssocID="{64E8EB9C-AEAE-4246-8A57-1D0ADD3C4349}" presName="hierChild5" presStyleCnt="0"/>
      <dgm:spPr/>
    </dgm:pt>
    <dgm:pt modelId="{657A5DFF-F14D-4EF0-A28B-6592D8232C1E}" type="pres">
      <dgm:prSet presAssocID="{14514DED-BAC1-4F21-9B00-5108E6A3E607}" presName="Name37" presStyleLbl="parChTrans1D2" presStyleIdx="2" presStyleCnt="3"/>
      <dgm:spPr/>
      <dgm:t>
        <a:bodyPr/>
        <a:lstStyle/>
        <a:p>
          <a:endParaRPr lang="es-EC"/>
        </a:p>
      </dgm:t>
    </dgm:pt>
    <dgm:pt modelId="{31F9970F-2C3A-44EB-AA6A-F376D18B4662}" type="pres">
      <dgm:prSet presAssocID="{36F9E918-9213-4FCE-A06E-467969448ED0}" presName="hierRoot2" presStyleCnt="0">
        <dgm:presLayoutVars>
          <dgm:hierBranch val="init"/>
        </dgm:presLayoutVars>
      </dgm:prSet>
      <dgm:spPr/>
    </dgm:pt>
    <dgm:pt modelId="{86E25C41-1D0B-45E4-8321-C473A580B2A1}" type="pres">
      <dgm:prSet presAssocID="{36F9E918-9213-4FCE-A06E-467969448ED0}" presName="rootComposite" presStyleCnt="0"/>
      <dgm:spPr/>
    </dgm:pt>
    <dgm:pt modelId="{D0A29A07-86AC-4F62-AFFB-B632B4D0D528}" type="pres">
      <dgm:prSet presAssocID="{36F9E918-9213-4FCE-A06E-467969448ED0}" presName="rootText" presStyleLbl="node2" presStyleIdx="2" presStyleCnt="3">
        <dgm:presLayoutVars>
          <dgm:chPref val="3"/>
        </dgm:presLayoutVars>
      </dgm:prSet>
      <dgm:spPr/>
      <dgm:t>
        <a:bodyPr/>
        <a:lstStyle/>
        <a:p>
          <a:endParaRPr lang="es-EC"/>
        </a:p>
      </dgm:t>
    </dgm:pt>
    <dgm:pt modelId="{0CE5EA4B-B50F-41EF-8F8F-EAA57010F56E}" type="pres">
      <dgm:prSet presAssocID="{36F9E918-9213-4FCE-A06E-467969448ED0}" presName="rootConnector" presStyleLbl="node2" presStyleIdx="2" presStyleCnt="3"/>
      <dgm:spPr/>
      <dgm:t>
        <a:bodyPr/>
        <a:lstStyle/>
        <a:p>
          <a:endParaRPr lang="es-EC"/>
        </a:p>
      </dgm:t>
    </dgm:pt>
    <dgm:pt modelId="{357BD2AB-8C75-4D59-929C-D1876F703B0B}" type="pres">
      <dgm:prSet presAssocID="{36F9E918-9213-4FCE-A06E-467969448ED0}" presName="hierChild4" presStyleCnt="0"/>
      <dgm:spPr/>
    </dgm:pt>
    <dgm:pt modelId="{59939B56-AA3D-472D-90D5-20029A57ADD9}" type="pres">
      <dgm:prSet presAssocID="{36F9E918-9213-4FCE-A06E-467969448ED0}" presName="hierChild5" presStyleCnt="0"/>
      <dgm:spPr/>
    </dgm:pt>
    <dgm:pt modelId="{61AAD6F9-84C9-4CBD-A4A3-9050D4BD4E0E}" type="pres">
      <dgm:prSet presAssocID="{740D0777-AB7D-4823-9DF7-B22E9036BA0C}" presName="hierChild3" presStyleCnt="0"/>
      <dgm:spPr/>
    </dgm:pt>
  </dgm:ptLst>
  <dgm:cxnLst>
    <dgm:cxn modelId="{149434D3-B387-412E-8049-FBC6AC560E04}" srcId="{740D0777-AB7D-4823-9DF7-B22E9036BA0C}" destId="{857E43DD-05EB-41FD-8CAC-C0C158AF9279}" srcOrd="0" destOrd="0" parTransId="{68C35030-DE01-41F2-8897-434BCCB95416}" sibTransId="{F66E3981-8BD1-49B1-971F-9D8474BE9175}"/>
    <dgm:cxn modelId="{822E6F33-C4D2-49CB-A7C3-BC56FC5B1D40}" type="presOf" srcId="{68C35030-DE01-41F2-8897-434BCCB95416}" destId="{7E0DFAB0-C272-49AC-A013-1CE72DBEA710}" srcOrd="0" destOrd="0" presId="urn:microsoft.com/office/officeart/2005/8/layout/orgChart1"/>
    <dgm:cxn modelId="{4A6194D0-1EEB-418B-AFCC-1B21F6B82E4F}" srcId="{740D0777-AB7D-4823-9DF7-B22E9036BA0C}" destId="{36F9E918-9213-4FCE-A06E-467969448ED0}" srcOrd="2" destOrd="0" parTransId="{14514DED-BAC1-4F21-9B00-5108E6A3E607}" sibTransId="{458CE555-1F90-444C-85AD-757537A477C6}"/>
    <dgm:cxn modelId="{1091FCEC-A090-4E6F-856A-59D52679C903}" srcId="{26B4524C-AFD1-4E60-96FA-B5EFE9FF6106}" destId="{740D0777-AB7D-4823-9DF7-B22E9036BA0C}" srcOrd="0" destOrd="0" parTransId="{877D1B2C-6B35-478D-848D-56A9D73BE45F}" sibTransId="{BE2E7DBA-3289-4DEB-A9F3-106D154482F5}"/>
    <dgm:cxn modelId="{C7DA5BA1-7769-4DC1-87F5-3BECC4F587B9}" type="presOf" srcId="{857E43DD-05EB-41FD-8CAC-C0C158AF9279}" destId="{85802924-34CE-4885-9DEF-77C6ECDCE089}" srcOrd="0" destOrd="0" presId="urn:microsoft.com/office/officeart/2005/8/layout/orgChart1"/>
    <dgm:cxn modelId="{5841566C-D21D-46E5-9D97-884A94EB91FD}" type="presOf" srcId="{64E8EB9C-AEAE-4246-8A57-1D0ADD3C4349}" destId="{ECB73200-2642-4398-A458-10C7D1664B68}" srcOrd="0" destOrd="0" presId="urn:microsoft.com/office/officeart/2005/8/layout/orgChart1"/>
    <dgm:cxn modelId="{AC7A1D95-FE16-45E0-ACA2-A0B9F244EC2C}" type="presOf" srcId="{EBAD957C-0D87-4DB4-A016-273377FAD01B}" destId="{CEB2D37C-DC19-4AAD-8959-A3A3B65529EE}" srcOrd="0" destOrd="0" presId="urn:microsoft.com/office/officeart/2005/8/layout/orgChart1"/>
    <dgm:cxn modelId="{21AC8072-B891-4E18-B4D9-1FAB2C01438C}" type="presOf" srcId="{03B0F489-82A9-4D75-9044-08F7E487C51D}" destId="{15F5259B-F120-45AA-811F-82F507B8EADB}" srcOrd="1" destOrd="0" presId="urn:microsoft.com/office/officeart/2005/8/layout/orgChart1"/>
    <dgm:cxn modelId="{71B80631-5B25-4D16-999F-520AF3248A27}" type="presOf" srcId="{64E8EB9C-AEAE-4246-8A57-1D0ADD3C4349}" destId="{7D4BFD1D-174E-42AD-A33D-46A47E4709E2}" srcOrd="1" destOrd="0" presId="urn:microsoft.com/office/officeart/2005/8/layout/orgChart1"/>
    <dgm:cxn modelId="{CEE1FBBD-9129-4426-BE1B-CCE2AC2B7F9E}" type="presOf" srcId="{14514DED-BAC1-4F21-9B00-5108E6A3E607}" destId="{657A5DFF-F14D-4EF0-A28B-6592D8232C1E}" srcOrd="0" destOrd="0" presId="urn:microsoft.com/office/officeart/2005/8/layout/orgChart1"/>
    <dgm:cxn modelId="{88374369-8F25-44B0-9A8C-1EF289D71E47}" type="presOf" srcId="{36F9E918-9213-4FCE-A06E-467969448ED0}" destId="{0CE5EA4B-B50F-41EF-8F8F-EAA57010F56E}" srcOrd="1" destOrd="0" presId="urn:microsoft.com/office/officeart/2005/8/layout/orgChart1"/>
    <dgm:cxn modelId="{F1952355-ED3D-4209-8593-5443ACCF6245}" type="presOf" srcId="{4F32638D-B192-4077-935E-7BF303D7232C}" destId="{E6A300DA-0B4A-4BC5-8114-4737673963EC}" srcOrd="0" destOrd="0" presId="urn:microsoft.com/office/officeart/2005/8/layout/orgChart1"/>
    <dgm:cxn modelId="{6D12AEAB-7CD8-48EF-939F-1025E5D20481}" srcId="{740D0777-AB7D-4823-9DF7-B22E9036BA0C}" destId="{64E8EB9C-AEAE-4246-8A57-1D0ADD3C4349}" srcOrd="1" destOrd="0" parTransId="{4F32638D-B192-4077-935E-7BF303D7232C}" sibTransId="{C552F599-9689-434C-9A1A-42B57E47AECE}"/>
    <dgm:cxn modelId="{5B2294E2-5692-4932-9ECB-75DCEC605F81}" type="presOf" srcId="{1DE324DA-A9B0-4208-A743-38AD05A5BF71}" destId="{492FC124-7B88-4259-9931-F30CD9D8B705}" srcOrd="1" destOrd="0" presId="urn:microsoft.com/office/officeart/2005/8/layout/orgChart1"/>
    <dgm:cxn modelId="{C77223DA-ED1D-45DA-9BD6-810B5BCDFB7E}" type="presOf" srcId="{766806F4-8C31-4B09-B44A-E2D90904F906}" destId="{F0C84EEC-F84E-4890-8E8D-555FE2CD36FF}" srcOrd="0" destOrd="0" presId="urn:microsoft.com/office/officeart/2005/8/layout/orgChart1"/>
    <dgm:cxn modelId="{03D3152B-CAE2-4797-9EBC-108061C5B937}" type="presOf" srcId="{03B0F489-82A9-4D75-9044-08F7E487C51D}" destId="{4B53B6C6-D657-45A3-9E8E-DF27CF724F9A}" srcOrd="0" destOrd="0" presId="urn:microsoft.com/office/officeart/2005/8/layout/orgChart1"/>
    <dgm:cxn modelId="{261B5283-7696-4C2A-91BE-92EFF80BD955}" type="presOf" srcId="{1DE324DA-A9B0-4208-A743-38AD05A5BF71}" destId="{7322F0DC-128C-4420-A68E-5A69F64DA29A}" srcOrd="0" destOrd="0" presId="urn:microsoft.com/office/officeart/2005/8/layout/orgChart1"/>
    <dgm:cxn modelId="{2CFFB48C-0EBF-417E-AFFF-FA5D811760B8}" srcId="{64E8EB9C-AEAE-4246-8A57-1D0ADD3C4349}" destId="{1DE324DA-A9B0-4208-A743-38AD05A5BF71}" srcOrd="0" destOrd="0" parTransId="{766806F4-8C31-4B09-B44A-E2D90904F906}" sibTransId="{BF4E7292-BADB-4EAF-8FF5-9FE05F32FA6C}"/>
    <dgm:cxn modelId="{8751011D-8C4B-4B6B-A0EF-86509A793156}" type="presOf" srcId="{857E43DD-05EB-41FD-8CAC-C0C158AF9279}" destId="{8E82704F-C075-496B-BFC9-6733D17B7C94}" srcOrd="1" destOrd="0" presId="urn:microsoft.com/office/officeart/2005/8/layout/orgChart1"/>
    <dgm:cxn modelId="{4F7B99EE-F125-46A6-9F35-45BB0AAF1C5F}" type="presOf" srcId="{36F9E918-9213-4FCE-A06E-467969448ED0}" destId="{D0A29A07-86AC-4F62-AFFB-B632B4D0D528}" srcOrd="0" destOrd="0" presId="urn:microsoft.com/office/officeart/2005/8/layout/orgChart1"/>
    <dgm:cxn modelId="{506BE5E3-F677-4188-991F-BAAD9AB319C9}" type="presOf" srcId="{26B4524C-AFD1-4E60-96FA-B5EFE9FF6106}" destId="{96115AE8-E1C2-4961-885E-3992D27E1687}" srcOrd="0" destOrd="0" presId="urn:microsoft.com/office/officeart/2005/8/layout/orgChart1"/>
    <dgm:cxn modelId="{78833F04-E919-433F-82DE-4A73F903CB91}" type="presOf" srcId="{740D0777-AB7D-4823-9DF7-B22E9036BA0C}" destId="{99953C91-BE57-4CCE-8EDD-C74DF5E2CCC2}" srcOrd="0" destOrd="0" presId="urn:microsoft.com/office/officeart/2005/8/layout/orgChart1"/>
    <dgm:cxn modelId="{B7FBCFEE-2BF9-442B-AE22-2EEEDF64B902}" srcId="{857E43DD-05EB-41FD-8CAC-C0C158AF9279}" destId="{03B0F489-82A9-4D75-9044-08F7E487C51D}" srcOrd="0" destOrd="0" parTransId="{EBAD957C-0D87-4DB4-A016-273377FAD01B}" sibTransId="{9071888F-8016-4303-876C-8CF3661C4859}"/>
    <dgm:cxn modelId="{299BAD9A-C1FE-44E9-A649-68BCA7C23110}" type="presOf" srcId="{740D0777-AB7D-4823-9DF7-B22E9036BA0C}" destId="{0C8A641B-DC96-483D-B208-EACE685CC64B}" srcOrd="1" destOrd="0" presId="urn:microsoft.com/office/officeart/2005/8/layout/orgChart1"/>
    <dgm:cxn modelId="{9F2E6754-109B-4FC3-ADF8-7482866879D9}" type="presParOf" srcId="{96115AE8-E1C2-4961-885E-3992D27E1687}" destId="{758C2D04-C212-465E-938B-E027111FBE44}" srcOrd="0" destOrd="0" presId="urn:microsoft.com/office/officeart/2005/8/layout/orgChart1"/>
    <dgm:cxn modelId="{4223E8FF-1E19-452F-851E-4E5595EA720C}" type="presParOf" srcId="{758C2D04-C212-465E-938B-E027111FBE44}" destId="{5B98EEC9-C030-4729-B6FE-D9C2F7BEEAB4}" srcOrd="0" destOrd="0" presId="urn:microsoft.com/office/officeart/2005/8/layout/orgChart1"/>
    <dgm:cxn modelId="{7BC2C05D-272F-4875-8F21-1C61AC70E756}" type="presParOf" srcId="{5B98EEC9-C030-4729-B6FE-D9C2F7BEEAB4}" destId="{99953C91-BE57-4CCE-8EDD-C74DF5E2CCC2}" srcOrd="0" destOrd="0" presId="urn:microsoft.com/office/officeart/2005/8/layout/orgChart1"/>
    <dgm:cxn modelId="{5EC8C9E2-F5B6-4E81-878F-3EF2F284C13B}" type="presParOf" srcId="{5B98EEC9-C030-4729-B6FE-D9C2F7BEEAB4}" destId="{0C8A641B-DC96-483D-B208-EACE685CC64B}" srcOrd="1" destOrd="0" presId="urn:microsoft.com/office/officeart/2005/8/layout/orgChart1"/>
    <dgm:cxn modelId="{571F6639-62BC-4136-B693-8695F9381390}" type="presParOf" srcId="{758C2D04-C212-465E-938B-E027111FBE44}" destId="{271497BF-27A6-46E0-AC62-A3FE305415A1}" srcOrd="1" destOrd="0" presId="urn:microsoft.com/office/officeart/2005/8/layout/orgChart1"/>
    <dgm:cxn modelId="{F11614E1-AEC0-4C44-9736-B1E323F6BA6A}" type="presParOf" srcId="{271497BF-27A6-46E0-AC62-A3FE305415A1}" destId="{7E0DFAB0-C272-49AC-A013-1CE72DBEA710}" srcOrd="0" destOrd="0" presId="urn:microsoft.com/office/officeart/2005/8/layout/orgChart1"/>
    <dgm:cxn modelId="{DC5A4A8B-3F9E-4C81-9980-4567DB595AAB}" type="presParOf" srcId="{271497BF-27A6-46E0-AC62-A3FE305415A1}" destId="{00DE82DF-3261-4A3A-81FF-704B59A9E601}" srcOrd="1" destOrd="0" presId="urn:microsoft.com/office/officeart/2005/8/layout/orgChart1"/>
    <dgm:cxn modelId="{B2BC6E0A-89DA-42AB-8994-C87EE028B7E6}" type="presParOf" srcId="{00DE82DF-3261-4A3A-81FF-704B59A9E601}" destId="{4023BF0F-F49D-4B14-BCD5-0DBAB58E93DA}" srcOrd="0" destOrd="0" presId="urn:microsoft.com/office/officeart/2005/8/layout/orgChart1"/>
    <dgm:cxn modelId="{DE617853-786C-4CA7-9A67-F8AEC2119537}" type="presParOf" srcId="{4023BF0F-F49D-4B14-BCD5-0DBAB58E93DA}" destId="{85802924-34CE-4885-9DEF-77C6ECDCE089}" srcOrd="0" destOrd="0" presId="urn:microsoft.com/office/officeart/2005/8/layout/orgChart1"/>
    <dgm:cxn modelId="{CB62EB6E-DA59-429A-AEAF-EDA1BBF602CD}" type="presParOf" srcId="{4023BF0F-F49D-4B14-BCD5-0DBAB58E93DA}" destId="{8E82704F-C075-496B-BFC9-6733D17B7C94}" srcOrd="1" destOrd="0" presId="urn:microsoft.com/office/officeart/2005/8/layout/orgChart1"/>
    <dgm:cxn modelId="{C8D57504-BEF7-4018-A309-CBD55FC5FA50}" type="presParOf" srcId="{00DE82DF-3261-4A3A-81FF-704B59A9E601}" destId="{C7C6F4B1-7097-46B2-9EDE-9E8D4E9CF47A}" srcOrd="1" destOrd="0" presId="urn:microsoft.com/office/officeart/2005/8/layout/orgChart1"/>
    <dgm:cxn modelId="{16563B72-114B-4018-A727-2556E4A62DCA}" type="presParOf" srcId="{C7C6F4B1-7097-46B2-9EDE-9E8D4E9CF47A}" destId="{CEB2D37C-DC19-4AAD-8959-A3A3B65529EE}" srcOrd="0" destOrd="0" presId="urn:microsoft.com/office/officeart/2005/8/layout/orgChart1"/>
    <dgm:cxn modelId="{3B7C14E9-7ADA-4528-8659-75E6D13B98D9}" type="presParOf" srcId="{C7C6F4B1-7097-46B2-9EDE-9E8D4E9CF47A}" destId="{0BA1B217-360D-4835-B8A5-35B78B639B75}" srcOrd="1" destOrd="0" presId="urn:microsoft.com/office/officeart/2005/8/layout/orgChart1"/>
    <dgm:cxn modelId="{07FD3E0A-8FB0-4300-A1E6-E88A91E326D4}" type="presParOf" srcId="{0BA1B217-360D-4835-B8A5-35B78B639B75}" destId="{8FA127C2-BD4E-4001-9E4C-387E8A7AE019}" srcOrd="0" destOrd="0" presId="urn:microsoft.com/office/officeart/2005/8/layout/orgChart1"/>
    <dgm:cxn modelId="{519ACAAE-146C-474A-A52A-4507038C55F9}" type="presParOf" srcId="{8FA127C2-BD4E-4001-9E4C-387E8A7AE019}" destId="{4B53B6C6-D657-45A3-9E8E-DF27CF724F9A}" srcOrd="0" destOrd="0" presId="urn:microsoft.com/office/officeart/2005/8/layout/orgChart1"/>
    <dgm:cxn modelId="{0C15B53D-C5FB-4F57-853A-DCAA3CE66A2C}" type="presParOf" srcId="{8FA127C2-BD4E-4001-9E4C-387E8A7AE019}" destId="{15F5259B-F120-45AA-811F-82F507B8EADB}" srcOrd="1" destOrd="0" presId="urn:microsoft.com/office/officeart/2005/8/layout/orgChart1"/>
    <dgm:cxn modelId="{F088B550-E7B2-419C-8A23-C85C3BCF576B}" type="presParOf" srcId="{0BA1B217-360D-4835-B8A5-35B78B639B75}" destId="{2E768390-8AB7-4045-A950-1B063E9F1C8B}" srcOrd="1" destOrd="0" presId="urn:microsoft.com/office/officeart/2005/8/layout/orgChart1"/>
    <dgm:cxn modelId="{28D48912-EBF1-4A48-83A3-9CE372B3C7C3}" type="presParOf" srcId="{0BA1B217-360D-4835-B8A5-35B78B639B75}" destId="{1D9B6354-8EAE-41DA-804A-1572BFC3AAF9}" srcOrd="2" destOrd="0" presId="urn:microsoft.com/office/officeart/2005/8/layout/orgChart1"/>
    <dgm:cxn modelId="{602D3D6B-4B60-4411-9275-15140B1F423A}" type="presParOf" srcId="{00DE82DF-3261-4A3A-81FF-704B59A9E601}" destId="{D5F77EF2-5DF0-4F79-9B27-E3BBC7B82704}" srcOrd="2" destOrd="0" presId="urn:microsoft.com/office/officeart/2005/8/layout/orgChart1"/>
    <dgm:cxn modelId="{BBA8C7F0-1107-4213-9822-65225875BDDE}" type="presParOf" srcId="{271497BF-27A6-46E0-AC62-A3FE305415A1}" destId="{E6A300DA-0B4A-4BC5-8114-4737673963EC}" srcOrd="2" destOrd="0" presId="urn:microsoft.com/office/officeart/2005/8/layout/orgChart1"/>
    <dgm:cxn modelId="{4D26E497-0AC5-4B46-8A64-69106EEE3778}" type="presParOf" srcId="{271497BF-27A6-46E0-AC62-A3FE305415A1}" destId="{1E338DA4-625C-45BB-B24E-50DE110BC9EB}" srcOrd="3" destOrd="0" presId="urn:microsoft.com/office/officeart/2005/8/layout/orgChart1"/>
    <dgm:cxn modelId="{8856BC3A-EA43-4981-925E-60E2206A7254}" type="presParOf" srcId="{1E338DA4-625C-45BB-B24E-50DE110BC9EB}" destId="{8DCA6982-0C14-4D21-A9FD-535A192013E3}" srcOrd="0" destOrd="0" presId="urn:microsoft.com/office/officeart/2005/8/layout/orgChart1"/>
    <dgm:cxn modelId="{8E3F7C74-614F-403C-9DAF-B955228D8C98}" type="presParOf" srcId="{8DCA6982-0C14-4D21-A9FD-535A192013E3}" destId="{ECB73200-2642-4398-A458-10C7D1664B68}" srcOrd="0" destOrd="0" presId="urn:microsoft.com/office/officeart/2005/8/layout/orgChart1"/>
    <dgm:cxn modelId="{71DC3C08-35AC-4BA3-9557-F107AB452CC5}" type="presParOf" srcId="{8DCA6982-0C14-4D21-A9FD-535A192013E3}" destId="{7D4BFD1D-174E-42AD-A33D-46A47E4709E2}" srcOrd="1" destOrd="0" presId="urn:microsoft.com/office/officeart/2005/8/layout/orgChart1"/>
    <dgm:cxn modelId="{0E224F93-C32F-429A-A08F-EED788A57E09}" type="presParOf" srcId="{1E338DA4-625C-45BB-B24E-50DE110BC9EB}" destId="{758BF552-0D39-4A4B-9512-EE2E78690CB7}" srcOrd="1" destOrd="0" presId="urn:microsoft.com/office/officeart/2005/8/layout/orgChart1"/>
    <dgm:cxn modelId="{B1435933-DD95-4705-BEA7-D36DAD82AE7A}" type="presParOf" srcId="{758BF552-0D39-4A4B-9512-EE2E78690CB7}" destId="{F0C84EEC-F84E-4890-8E8D-555FE2CD36FF}" srcOrd="0" destOrd="0" presId="urn:microsoft.com/office/officeart/2005/8/layout/orgChart1"/>
    <dgm:cxn modelId="{95C5AD46-BC31-497B-8044-2E41F2A42273}" type="presParOf" srcId="{758BF552-0D39-4A4B-9512-EE2E78690CB7}" destId="{05B2C6C5-EA0F-4992-A01C-2705E10ADE59}" srcOrd="1" destOrd="0" presId="urn:microsoft.com/office/officeart/2005/8/layout/orgChart1"/>
    <dgm:cxn modelId="{89967FF8-D212-4F17-877F-78FD29606E17}" type="presParOf" srcId="{05B2C6C5-EA0F-4992-A01C-2705E10ADE59}" destId="{881CC92C-A445-49EB-8633-6110B3E33F8D}" srcOrd="0" destOrd="0" presId="urn:microsoft.com/office/officeart/2005/8/layout/orgChart1"/>
    <dgm:cxn modelId="{47FD40E1-F64E-41C3-B47A-C46873D08F1A}" type="presParOf" srcId="{881CC92C-A445-49EB-8633-6110B3E33F8D}" destId="{7322F0DC-128C-4420-A68E-5A69F64DA29A}" srcOrd="0" destOrd="0" presId="urn:microsoft.com/office/officeart/2005/8/layout/orgChart1"/>
    <dgm:cxn modelId="{70033B8D-7F81-480C-BC9E-1568616838E6}" type="presParOf" srcId="{881CC92C-A445-49EB-8633-6110B3E33F8D}" destId="{492FC124-7B88-4259-9931-F30CD9D8B705}" srcOrd="1" destOrd="0" presId="urn:microsoft.com/office/officeart/2005/8/layout/orgChart1"/>
    <dgm:cxn modelId="{0AA71F79-77CF-47FE-828D-2BD02B372B1C}" type="presParOf" srcId="{05B2C6C5-EA0F-4992-A01C-2705E10ADE59}" destId="{C80858E6-A7F8-4193-B875-F3DF5AAFCAFE}" srcOrd="1" destOrd="0" presId="urn:microsoft.com/office/officeart/2005/8/layout/orgChart1"/>
    <dgm:cxn modelId="{7A72C9E6-A1C2-4AD4-BE44-6E35C0052740}" type="presParOf" srcId="{05B2C6C5-EA0F-4992-A01C-2705E10ADE59}" destId="{9B71B110-A33F-46CE-9416-70DF3B97E409}" srcOrd="2" destOrd="0" presId="urn:microsoft.com/office/officeart/2005/8/layout/orgChart1"/>
    <dgm:cxn modelId="{5B7928E2-B5AB-4FAA-9B02-02AD245092EC}" type="presParOf" srcId="{1E338DA4-625C-45BB-B24E-50DE110BC9EB}" destId="{DC0AC301-F109-4A6C-9835-CDA35C04D523}" srcOrd="2" destOrd="0" presId="urn:microsoft.com/office/officeart/2005/8/layout/orgChart1"/>
    <dgm:cxn modelId="{7578C3B4-E554-437F-929D-A0A96CE90713}" type="presParOf" srcId="{271497BF-27A6-46E0-AC62-A3FE305415A1}" destId="{657A5DFF-F14D-4EF0-A28B-6592D8232C1E}" srcOrd="4" destOrd="0" presId="urn:microsoft.com/office/officeart/2005/8/layout/orgChart1"/>
    <dgm:cxn modelId="{3A10A509-B1EA-40DA-8119-31531BE2093C}" type="presParOf" srcId="{271497BF-27A6-46E0-AC62-A3FE305415A1}" destId="{31F9970F-2C3A-44EB-AA6A-F376D18B4662}" srcOrd="5" destOrd="0" presId="urn:microsoft.com/office/officeart/2005/8/layout/orgChart1"/>
    <dgm:cxn modelId="{B9227A00-3810-4238-8A11-7DC27580733E}" type="presParOf" srcId="{31F9970F-2C3A-44EB-AA6A-F376D18B4662}" destId="{86E25C41-1D0B-45E4-8321-C473A580B2A1}" srcOrd="0" destOrd="0" presId="urn:microsoft.com/office/officeart/2005/8/layout/orgChart1"/>
    <dgm:cxn modelId="{06A1D3B7-911D-4D16-8BB6-209852B6D91E}" type="presParOf" srcId="{86E25C41-1D0B-45E4-8321-C473A580B2A1}" destId="{D0A29A07-86AC-4F62-AFFB-B632B4D0D528}" srcOrd="0" destOrd="0" presId="urn:microsoft.com/office/officeart/2005/8/layout/orgChart1"/>
    <dgm:cxn modelId="{D954BCCA-24C3-4E72-92E8-5958F2B70810}" type="presParOf" srcId="{86E25C41-1D0B-45E4-8321-C473A580B2A1}" destId="{0CE5EA4B-B50F-41EF-8F8F-EAA57010F56E}" srcOrd="1" destOrd="0" presId="urn:microsoft.com/office/officeart/2005/8/layout/orgChart1"/>
    <dgm:cxn modelId="{810A281E-5A6B-4B87-B38E-7233A4BA8D4C}" type="presParOf" srcId="{31F9970F-2C3A-44EB-AA6A-F376D18B4662}" destId="{357BD2AB-8C75-4D59-929C-D1876F703B0B}" srcOrd="1" destOrd="0" presId="urn:microsoft.com/office/officeart/2005/8/layout/orgChart1"/>
    <dgm:cxn modelId="{B2CC7FD0-7454-4265-969B-0DA79319ED93}" type="presParOf" srcId="{31F9970F-2C3A-44EB-AA6A-F376D18B4662}" destId="{59939B56-AA3D-472D-90D5-20029A57ADD9}" srcOrd="2" destOrd="0" presId="urn:microsoft.com/office/officeart/2005/8/layout/orgChart1"/>
    <dgm:cxn modelId="{676B239D-2896-4D2E-8AA0-963CBDAE901A}" type="presParOf" srcId="{758C2D04-C212-465E-938B-E027111FBE44}" destId="{61AAD6F9-84C9-4CBD-A4A3-9050D4BD4E0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DE5725-C9B6-4D40-9CEB-013BD6ECE4DA}"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C"/>
        </a:p>
      </dgm:t>
    </dgm:pt>
    <dgm:pt modelId="{02B25613-802B-44E8-8E99-F6519071C2FE}">
      <dgm:prSet phldrT="[Texto]"/>
      <dgm:spPr/>
      <dgm:t>
        <a:bodyPr/>
        <a:lstStyle/>
        <a:p>
          <a:r>
            <a:rPr lang="es-EC" b="1"/>
            <a:t>Oportunidades</a:t>
          </a:r>
        </a:p>
        <a:p>
          <a:r>
            <a:rPr lang="es-EC"/>
            <a:t>Aprovechar la tecnología.</a:t>
          </a:r>
        </a:p>
        <a:p>
          <a:r>
            <a:rPr lang="es-EC"/>
            <a:t>Posibilidades de crecimiento en el mercado.</a:t>
          </a:r>
        </a:p>
        <a:p>
          <a:r>
            <a:rPr lang="es-EC"/>
            <a:t>Situación externa favorable para el negocio. </a:t>
          </a:r>
        </a:p>
      </dgm:t>
    </dgm:pt>
    <dgm:pt modelId="{326259B6-A96B-4649-8D7A-FE92E2982AC7}" type="parTrans" cxnId="{F699DB24-0745-4B05-8D63-7ECC2C5E92BF}">
      <dgm:prSet/>
      <dgm:spPr/>
      <dgm:t>
        <a:bodyPr/>
        <a:lstStyle/>
        <a:p>
          <a:endParaRPr lang="es-EC"/>
        </a:p>
      </dgm:t>
    </dgm:pt>
    <dgm:pt modelId="{B72602CD-71D4-41AE-8A64-4A2E86E0180E}" type="sibTrans" cxnId="{F699DB24-0745-4B05-8D63-7ECC2C5E92BF}">
      <dgm:prSet/>
      <dgm:spPr/>
      <dgm:t>
        <a:bodyPr/>
        <a:lstStyle/>
        <a:p>
          <a:endParaRPr lang="es-EC"/>
        </a:p>
      </dgm:t>
    </dgm:pt>
    <dgm:pt modelId="{6E040DD1-E818-4B0D-890E-FCFF4FF457BD}">
      <dgm:prSet phldrT="[Texto]"/>
      <dgm:spPr/>
      <dgm:t>
        <a:bodyPr/>
        <a:lstStyle/>
        <a:p>
          <a:r>
            <a:rPr lang="es-EC" b="1"/>
            <a:t>Amenazas</a:t>
          </a:r>
        </a:p>
        <a:p>
          <a:r>
            <a:rPr lang="es-EC"/>
            <a:t>Riesgos del ambiente. </a:t>
          </a:r>
        </a:p>
        <a:p>
          <a:r>
            <a:rPr lang="es-EC"/>
            <a:t>Situación economica mundial. </a:t>
          </a:r>
        </a:p>
        <a:p>
          <a:r>
            <a:rPr lang="es-EC"/>
            <a:t>Desafios competitivos globales. </a:t>
          </a:r>
        </a:p>
        <a:p>
          <a:r>
            <a:rPr lang="es-EC"/>
            <a:t>Situación externa desafavorable para el negocio.</a:t>
          </a:r>
        </a:p>
      </dgm:t>
    </dgm:pt>
    <dgm:pt modelId="{977C1C25-7A3B-47E7-A4A7-B6D0D5B6748F}" type="parTrans" cxnId="{9F2417C9-2E45-4D74-BD2B-07654353C354}">
      <dgm:prSet/>
      <dgm:spPr/>
      <dgm:t>
        <a:bodyPr/>
        <a:lstStyle/>
        <a:p>
          <a:endParaRPr lang="es-EC"/>
        </a:p>
      </dgm:t>
    </dgm:pt>
    <dgm:pt modelId="{F0686304-D8CD-42E6-9FDD-A7A162FF27BB}" type="sibTrans" cxnId="{9F2417C9-2E45-4D74-BD2B-07654353C354}">
      <dgm:prSet/>
      <dgm:spPr/>
      <dgm:t>
        <a:bodyPr/>
        <a:lstStyle/>
        <a:p>
          <a:endParaRPr lang="es-EC"/>
        </a:p>
      </dgm:t>
    </dgm:pt>
    <dgm:pt modelId="{4C5973BB-BB0F-410A-AF1F-3C478E737FFB}">
      <dgm:prSet phldrT="[Texto]"/>
      <dgm:spPr/>
      <dgm:t>
        <a:bodyPr/>
        <a:lstStyle/>
        <a:p>
          <a:r>
            <a:rPr lang="es-EC" b="1"/>
            <a:t>Fortalezas</a:t>
          </a:r>
        </a:p>
        <a:p>
          <a:r>
            <a:rPr lang="es-EC"/>
            <a:t>Aspectos internos positivos propios de la empresa.</a:t>
          </a:r>
        </a:p>
        <a:p>
          <a:r>
            <a:rPr lang="es-EC"/>
            <a:t>Eficiencia y eficacia en el funcionamiento.</a:t>
          </a:r>
        </a:p>
        <a:p>
          <a:r>
            <a:rPr lang="es-EC"/>
            <a:t>Ventajas competitivas reales y potenciales .</a:t>
          </a:r>
        </a:p>
      </dgm:t>
    </dgm:pt>
    <dgm:pt modelId="{3EE01EFE-F1B2-4A92-85F4-16F3A038E8F6}" type="parTrans" cxnId="{32263A79-58E3-4EC0-8403-5AF8DCA0FF1D}">
      <dgm:prSet/>
      <dgm:spPr/>
      <dgm:t>
        <a:bodyPr/>
        <a:lstStyle/>
        <a:p>
          <a:endParaRPr lang="es-EC"/>
        </a:p>
      </dgm:t>
    </dgm:pt>
    <dgm:pt modelId="{20A6349B-953E-47B3-89CC-963F7BC00A46}" type="sibTrans" cxnId="{32263A79-58E3-4EC0-8403-5AF8DCA0FF1D}">
      <dgm:prSet/>
      <dgm:spPr/>
      <dgm:t>
        <a:bodyPr/>
        <a:lstStyle/>
        <a:p>
          <a:endParaRPr lang="es-EC"/>
        </a:p>
      </dgm:t>
    </dgm:pt>
    <dgm:pt modelId="{F1F418F7-8D8A-43F8-8EB4-C77999413E72}">
      <dgm:prSet phldrT="[Texto]"/>
      <dgm:spPr/>
      <dgm:t>
        <a:bodyPr/>
        <a:lstStyle/>
        <a:p>
          <a:r>
            <a:rPr lang="es-EC" b="1"/>
            <a:t>Debilidades</a:t>
          </a:r>
        </a:p>
        <a:p>
          <a:r>
            <a:rPr lang="es-EC"/>
            <a:t>Aspectos internos negativos propios de la empresa .</a:t>
          </a:r>
        </a:p>
        <a:p>
          <a:r>
            <a:rPr lang="es-EC"/>
            <a:t>Falta de optimización en el funcionamiento.</a:t>
          </a:r>
        </a:p>
        <a:p>
          <a:r>
            <a:rPr lang="es-EC"/>
            <a:t>Desventajas competitivas reales y potenciales.</a:t>
          </a:r>
        </a:p>
      </dgm:t>
    </dgm:pt>
    <dgm:pt modelId="{52A647C5-C4BB-402B-918F-C924AE019274}" type="parTrans" cxnId="{F25A59CA-22E7-41FA-8A20-3DE9173D2C0F}">
      <dgm:prSet/>
      <dgm:spPr/>
      <dgm:t>
        <a:bodyPr/>
        <a:lstStyle/>
        <a:p>
          <a:endParaRPr lang="es-EC"/>
        </a:p>
      </dgm:t>
    </dgm:pt>
    <dgm:pt modelId="{F3E7D145-4002-433E-87FC-48D7148E74C1}" type="sibTrans" cxnId="{F25A59CA-22E7-41FA-8A20-3DE9173D2C0F}">
      <dgm:prSet/>
      <dgm:spPr/>
      <dgm:t>
        <a:bodyPr/>
        <a:lstStyle/>
        <a:p>
          <a:endParaRPr lang="es-EC"/>
        </a:p>
      </dgm:t>
    </dgm:pt>
    <dgm:pt modelId="{AF0EF694-D5CD-40D9-8B4B-88751D1EB91B}" type="pres">
      <dgm:prSet presAssocID="{C3DE5725-C9B6-4D40-9CEB-013BD6ECE4DA}" presName="diagram" presStyleCnt="0">
        <dgm:presLayoutVars>
          <dgm:dir/>
          <dgm:resizeHandles val="exact"/>
        </dgm:presLayoutVars>
      </dgm:prSet>
      <dgm:spPr/>
      <dgm:t>
        <a:bodyPr/>
        <a:lstStyle/>
        <a:p>
          <a:endParaRPr lang="es-EC"/>
        </a:p>
      </dgm:t>
    </dgm:pt>
    <dgm:pt modelId="{252F17F9-130F-42E6-9A2F-D3A2DE8BB1D0}" type="pres">
      <dgm:prSet presAssocID="{02B25613-802B-44E8-8E99-F6519071C2FE}" presName="node" presStyleLbl="node1" presStyleIdx="0" presStyleCnt="4">
        <dgm:presLayoutVars>
          <dgm:bulletEnabled val="1"/>
        </dgm:presLayoutVars>
      </dgm:prSet>
      <dgm:spPr/>
      <dgm:t>
        <a:bodyPr/>
        <a:lstStyle/>
        <a:p>
          <a:endParaRPr lang="es-EC"/>
        </a:p>
      </dgm:t>
    </dgm:pt>
    <dgm:pt modelId="{88424066-A6A6-4357-9DDD-B3C4CEF3AE63}" type="pres">
      <dgm:prSet presAssocID="{B72602CD-71D4-41AE-8A64-4A2E86E0180E}" presName="sibTrans" presStyleCnt="0"/>
      <dgm:spPr/>
    </dgm:pt>
    <dgm:pt modelId="{1903A08D-2FA8-43AB-BEAF-9C686E1D4401}" type="pres">
      <dgm:prSet presAssocID="{6E040DD1-E818-4B0D-890E-FCFF4FF457BD}" presName="node" presStyleLbl="node1" presStyleIdx="1" presStyleCnt="4">
        <dgm:presLayoutVars>
          <dgm:bulletEnabled val="1"/>
        </dgm:presLayoutVars>
      </dgm:prSet>
      <dgm:spPr/>
      <dgm:t>
        <a:bodyPr/>
        <a:lstStyle/>
        <a:p>
          <a:endParaRPr lang="es-EC"/>
        </a:p>
      </dgm:t>
    </dgm:pt>
    <dgm:pt modelId="{8D12D9B8-E2A5-429C-962A-3533DB7072BD}" type="pres">
      <dgm:prSet presAssocID="{F0686304-D8CD-42E6-9FDD-A7A162FF27BB}" presName="sibTrans" presStyleCnt="0"/>
      <dgm:spPr/>
    </dgm:pt>
    <dgm:pt modelId="{A3069644-93B8-49B8-AA9F-565B08556336}" type="pres">
      <dgm:prSet presAssocID="{4C5973BB-BB0F-410A-AF1F-3C478E737FFB}" presName="node" presStyleLbl="node1" presStyleIdx="2" presStyleCnt="4">
        <dgm:presLayoutVars>
          <dgm:bulletEnabled val="1"/>
        </dgm:presLayoutVars>
      </dgm:prSet>
      <dgm:spPr/>
      <dgm:t>
        <a:bodyPr/>
        <a:lstStyle/>
        <a:p>
          <a:endParaRPr lang="es-EC"/>
        </a:p>
      </dgm:t>
    </dgm:pt>
    <dgm:pt modelId="{A077005C-4472-45C3-A97C-E2009987E41D}" type="pres">
      <dgm:prSet presAssocID="{20A6349B-953E-47B3-89CC-963F7BC00A46}" presName="sibTrans" presStyleCnt="0"/>
      <dgm:spPr/>
    </dgm:pt>
    <dgm:pt modelId="{1EC0F326-B6E4-43D7-AB50-CB6D92AB422D}" type="pres">
      <dgm:prSet presAssocID="{F1F418F7-8D8A-43F8-8EB4-C77999413E72}" presName="node" presStyleLbl="node1" presStyleIdx="3" presStyleCnt="4">
        <dgm:presLayoutVars>
          <dgm:bulletEnabled val="1"/>
        </dgm:presLayoutVars>
      </dgm:prSet>
      <dgm:spPr/>
      <dgm:t>
        <a:bodyPr/>
        <a:lstStyle/>
        <a:p>
          <a:endParaRPr lang="es-EC"/>
        </a:p>
      </dgm:t>
    </dgm:pt>
  </dgm:ptLst>
  <dgm:cxnLst>
    <dgm:cxn modelId="{F699DB24-0745-4B05-8D63-7ECC2C5E92BF}" srcId="{C3DE5725-C9B6-4D40-9CEB-013BD6ECE4DA}" destId="{02B25613-802B-44E8-8E99-F6519071C2FE}" srcOrd="0" destOrd="0" parTransId="{326259B6-A96B-4649-8D7A-FE92E2982AC7}" sibTransId="{B72602CD-71D4-41AE-8A64-4A2E86E0180E}"/>
    <dgm:cxn modelId="{F25A59CA-22E7-41FA-8A20-3DE9173D2C0F}" srcId="{C3DE5725-C9B6-4D40-9CEB-013BD6ECE4DA}" destId="{F1F418F7-8D8A-43F8-8EB4-C77999413E72}" srcOrd="3" destOrd="0" parTransId="{52A647C5-C4BB-402B-918F-C924AE019274}" sibTransId="{F3E7D145-4002-433E-87FC-48D7148E74C1}"/>
    <dgm:cxn modelId="{2C9D38D2-39BD-4FBD-AD80-F000173BA9B7}" type="presOf" srcId="{4C5973BB-BB0F-410A-AF1F-3C478E737FFB}" destId="{A3069644-93B8-49B8-AA9F-565B08556336}" srcOrd="0" destOrd="0" presId="urn:microsoft.com/office/officeart/2005/8/layout/default"/>
    <dgm:cxn modelId="{B10C9293-EFE7-4827-BEB2-77138F069BC5}" type="presOf" srcId="{F1F418F7-8D8A-43F8-8EB4-C77999413E72}" destId="{1EC0F326-B6E4-43D7-AB50-CB6D92AB422D}" srcOrd="0" destOrd="0" presId="urn:microsoft.com/office/officeart/2005/8/layout/default"/>
    <dgm:cxn modelId="{32263A79-58E3-4EC0-8403-5AF8DCA0FF1D}" srcId="{C3DE5725-C9B6-4D40-9CEB-013BD6ECE4DA}" destId="{4C5973BB-BB0F-410A-AF1F-3C478E737FFB}" srcOrd="2" destOrd="0" parTransId="{3EE01EFE-F1B2-4A92-85F4-16F3A038E8F6}" sibTransId="{20A6349B-953E-47B3-89CC-963F7BC00A46}"/>
    <dgm:cxn modelId="{7A2A668C-FDDB-4062-9343-7C5889F81424}" type="presOf" srcId="{02B25613-802B-44E8-8E99-F6519071C2FE}" destId="{252F17F9-130F-42E6-9A2F-D3A2DE8BB1D0}" srcOrd="0" destOrd="0" presId="urn:microsoft.com/office/officeart/2005/8/layout/default"/>
    <dgm:cxn modelId="{9F2417C9-2E45-4D74-BD2B-07654353C354}" srcId="{C3DE5725-C9B6-4D40-9CEB-013BD6ECE4DA}" destId="{6E040DD1-E818-4B0D-890E-FCFF4FF457BD}" srcOrd="1" destOrd="0" parTransId="{977C1C25-7A3B-47E7-A4A7-B6D0D5B6748F}" sibTransId="{F0686304-D8CD-42E6-9FDD-A7A162FF27BB}"/>
    <dgm:cxn modelId="{8582748E-4632-4D11-8CD2-3AE7117666A2}" type="presOf" srcId="{C3DE5725-C9B6-4D40-9CEB-013BD6ECE4DA}" destId="{AF0EF694-D5CD-40D9-8B4B-88751D1EB91B}" srcOrd="0" destOrd="0" presId="urn:microsoft.com/office/officeart/2005/8/layout/default"/>
    <dgm:cxn modelId="{5E4517D6-E5D6-4632-AA52-4AECF7038DC2}" type="presOf" srcId="{6E040DD1-E818-4B0D-890E-FCFF4FF457BD}" destId="{1903A08D-2FA8-43AB-BEAF-9C686E1D4401}" srcOrd="0" destOrd="0" presId="urn:microsoft.com/office/officeart/2005/8/layout/default"/>
    <dgm:cxn modelId="{338F2117-A201-4D5D-97C2-2EBE15986ECC}" type="presParOf" srcId="{AF0EF694-D5CD-40D9-8B4B-88751D1EB91B}" destId="{252F17F9-130F-42E6-9A2F-D3A2DE8BB1D0}" srcOrd="0" destOrd="0" presId="urn:microsoft.com/office/officeart/2005/8/layout/default"/>
    <dgm:cxn modelId="{3566477F-ECE7-40EB-8F73-5533C883DCBA}" type="presParOf" srcId="{AF0EF694-D5CD-40D9-8B4B-88751D1EB91B}" destId="{88424066-A6A6-4357-9DDD-B3C4CEF3AE63}" srcOrd="1" destOrd="0" presId="urn:microsoft.com/office/officeart/2005/8/layout/default"/>
    <dgm:cxn modelId="{4BAC0365-C371-4017-AF8F-1A28EE81BF66}" type="presParOf" srcId="{AF0EF694-D5CD-40D9-8B4B-88751D1EB91B}" destId="{1903A08D-2FA8-43AB-BEAF-9C686E1D4401}" srcOrd="2" destOrd="0" presId="urn:microsoft.com/office/officeart/2005/8/layout/default"/>
    <dgm:cxn modelId="{965AEDB4-2068-4BB2-AD6D-4A38A6D96C21}" type="presParOf" srcId="{AF0EF694-D5CD-40D9-8B4B-88751D1EB91B}" destId="{8D12D9B8-E2A5-429C-962A-3533DB7072BD}" srcOrd="3" destOrd="0" presId="urn:microsoft.com/office/officeart/2005/8/layout/default"/>
    <dgm:cxn modelId="{459B2AE6-27D7-47EC-A4E0-894D1A9BE7A7}" type="presParOf" srcId="{AF0EF694-D5CD-40D9-8B4B-88751D1EB91B}" destId="{A3069644-93B8-49B8-AA9F-565B08556336}" srcOrd="4" destOrd="0" presId="urn:microsoft.com/office/officeart/2005/8/layout/default"/>
    <dgm:cxn modelId="{0499D0C2-11D2-4C6A-A39B-C595D55EA732}" type="presParOf" srcId="{AF0EF694-D5CD-40D9-8B4B-88751D1EB91B}" destId="{A077005C-4472-45C3-A97C-E2009987E41D}" srcOrd="5" destOrd="0" presId="urn:microsoft.com/office/officeart/2005/8/layout/default"/>
    <dgm:cxn modelId="{29DA3502-4C84-4B8A-B706-9E455FDE936C}" type="presParOf" srcId="{AF0EF694-D5CD-40D9-8B4B-88751D1EB91B}" destId="{1EC0F326-B6E4-43D7-AB50-CB6D92AB422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82B8B8-C69B-4E55-A5EA-C09DB1A91B62}" type="doc">
      <dgm:prSet loTypeId="urn:microsoft.com/office/officeart/2005/8/layout/radial5" loCatId="cycle" qsTypeId="urn:microsoft.com/office/officeart/2005/8/quickstyle/simple1" qsCatId="simple" csTypeId="urn:microsoft.com/office/officeart/2005/8/colors/accent0_1" csCatId="mainScheme" phldr="1"/>
      <dgm:spPr/>
      <dgm:t>
        <a:bodyPr/>
        <a:lstStyle/>
        <a:p>
          <a:endParaRPr lang="es-EC"/>
        </a:p>
      </dgm:t>
    </dgm:pt>
    <dgm:pt modelId="{D729F468-258A-4987-8011-A53450BBA258}">
      <dgm:prSet phldrT="[Texto]" custT="1"/>
      <dgm:spPr/>
      <dgm:t>
        <a:bodyPr/>
        <a:lstStyle/>
        <a:p>
          <a:r>
            <a:rPr lang="es-EC" sz="1000"/>
            <a:t>Stakeholders</a:t>
          </a:r>
        </a:p>
      </dgm:t>
    </dgm:pt>
    <dgm:pt modelId="{2C1A4594-E7EA-4B40-8E60-8A064CC44452}" type="parTrans" cxnId="{2CACAFD2-D988-4A90-A68B-E498EC36FD49}">
      <dgm:prSet/>
      <dgm:spPr/>
      <dgm:t>
        <a:bodyPr/>
        <a:lstStyle/>
        <a:p>
          <a:endParaRPr lang="es-EC" sz="2800"/>
        </a:p>
      </dgm:t>
    </dgm:pt>
    <dgm:pt modelId="{1B83133D-6741-449F-9B21-91A554AB9272}" type="sibTrans" cxnId="{2CACAFD2-D988-4A90-A68B-E498EC36FD49}">
      <dgm:prSet/>
      <dgm:spPr/>
      <dgm:t>
        <a:bodyPr/>
        <a:lstStyle/>
        <a:p>
          <a:endParaRPr lang="es-EC" sz="2800"/>
        </a:p>
      </dgm:t>
    </dgm:pt>
    <dgm:pt modelId="{1418B9F7-14E4-4D8B-BEC3-27A740019D3F}">
      <dgm:prSet phldrT="[Texto]" custT="1"/>
      <dgm:spPr/>
      <dgm:t>
        <a:bodyPr/>
        <a:lstStyle/>
        <a:p>
          <a:r>
            <a:rPr lang="es-EC" sz="900"/>
            <a:t>Competidores</a:t>
          </a:r>
        </a:p>
      </dgm:t>
    </dgm:pt>
    <dgm:pt modelId="{631FF05E-DC96-435B-B04B-8A4DFBE1CFAF}" type="parTrans" cxnId="{D25E8DBD-672F-4A58-BECF-AB5549DDFDD7}">
      <dgm:prSet custT="1"/>
      <dgm:spPr/>
      <dgm:t>
        <a:bodyPr/>
        <a:lstStyle/>
        <a:p>
          <a:endParaRPr lang="es-EC" sz="800"/>
        </a:p>
      </dgm:t>
    </dgm:pt>
    <dgm:pt modelId="{864F7A1B-69BB-4764-8DC2-AF02D0AB97F8}" type="sibTrans" cxnId="{D25E8DBD-672F-4A58-BECF-AB5549DDFDD7}">
      <dgm:prSet/>
      <dgm:spPr/>
      <dgm:t>
        <a:bodyPr/>
        <a:lstStyle/>
        <a:p>
          <a:endParaRPr lang="es-EC" sz="2800"/>
        </a:p>
      </dgm:t>
    </dgm:pt>
    <dgm:pt modelId="{98AE19A9-B03F-44E0-AD45-C0451CE726C0}">
      <dgm:prSet phldrT="[Texto]" custT="1"/>
      <dgm:spPr/>
      <dgm:t>
        <a:bodyPr/>
        <a:lstStyle/>
        <a:p>
          <a:r>
            <a:rPr lang="es-EC" sz="900"/>
            <a:t>Proveedores</a:t>
          </a:r>
        </a:p>
      </dgm:t>
    </dgm:pt>
    <dgm:pt modelId="{85674F55-86F4-49E6-9101-03970219BC4D}" type="parTrans" cxnId="{C5986B12-C6B9-42F6-B659-1765BAEC100C}">
      <dgm:prSet custT="1"/>
      <dgm:spPr/>
      <dgm:t>
        <a:bodyPr/>
        <a:lstStyle/>
        <a:p>
          <a:endParaRPr lang="es-EC" sz="800"/>
        </a:p>
      </dgm:t>
    </dgm:pt>
    <dgm:pt modelId="{E8DEF5C5-DA52-47A1-BE50-2398CDE3B153}" type="sibTrans" cxnId="{C5986B12-C6B9-42F6-B659-1765BAEC100C}">
      <dgm:prSet/>
      <dgm:spPr/>
      <dgm:t>
        <a:bodyPr/>
        <a:lstStyle/>
        <a:p>
          <a:endParaRPr lang="es-EC" sz="2800"/>
        </a:p>
      </dgm:t>
    </dgm:pt>
    <dgm:pt modelId="{40852FD9-5A1F-4FD4-AFF9-746ACC326CB9}">
      <dgm:prSet phldrT="[Texto]" custT="1"/>
      <dgm:spPr/>
      <dgm:t>
        <a:bodyPr/>
        <a:lstStyle/>
        <a:p>
          <a:r>
            <a:rPr lang="es-EC" sz="900"/>
            <a:t>Estado</a:t>
          </a:r>
        </a:p>
      </dgm:t>
    </dgm:pt>
    <dgm:pt modelId="{DFB33557-A3CC-491B-9591-1B3F8F4DA919}" type="parTrans" cxnId="{7522EFA4-7CAE-4E89-95B3-527E7D0F369A}">
      <dgm:prSet custT="1"/>
      <dgm:spPr/>
      <dgm:t>
        <a:bodyPr/>
        <a:lstStyle/>
        <a:p>
          <a:endParaRPr lang="es-EC" sz="800"/>
        </a:p>
      </dgm:t>
    </dgm:pt>
    <dgm:pt modelId="{C7FB64D8-726A-4D11-85C7-E1AF76C20BCE}" type="sibTrans" cxnId="{7522EFA4-7CAE-4E89-95B3-527E7D0F369A}">
      <dgm:prSet/>
      <dgm:spPr/>
      <dgm:t>
        <a:bodyPr/>
        <a:lstStyle/>
        <a:p>
          <a:endParaRPr lang="es-EC" sz="2800"/>
        </a:p>
      </dgm:t>
    </dgm:pt>
    <dgm:pt modelId="{231A629A-B813-4712-A5D2-CCDDC651DC05}">
      <dgm:prSet phldrT="[Texto]" custT="1"/>
      <dgm:spPr/>
      <dgm:t>
        <a:bodyPr/>
        <a:lstStyle/>
        <a:p>
          <a:r>
            <a:rPr lang="es-EC" sz="900"/>
            <a:t>Clientes</a:t>
          </a:r>
        </a:p>
      </dgm:t>
    </dgm:pt>
    <dgm:pt modelId="{B03D44F9-4475-4C6D-93E4-F7AA3D0DFD10}" type="parTrans" cxnId="{84488611-9E69-4453-B21F-2764A00D6BB7}">
      <dgm:prSet custT="1"/>
      <dgm:spPr/>
      <dgm:t>
        <a:bodyPr/>
        <a:lstStyle/>
        <a:p>
          <a:endParaRPr lang="es-EC" sz="800"/>
        </a:p>
      </dgm:t>
    </dgm:pt>
    <dgm:pt modelId="{711DED9F-4145-4FE7-B7FA-281101053576}" type="sibTrans" cxnId="{84488611-9E69-4453-B21F-2764A00D6BB7}">
      <dgm:prSet/>
      <dgm:spPr/>
      <dgm:t>
        <a:bodyPr/>
        <a:lstStyle/>
        <a:p>
          <a:endParaRPr lang="es-EC" sz="2800"/>
        </a:p>
      </dgm:t>
    </dgm:pt>
    <dgm:pt modelId="{9F1AA3C9-5026-41F3-A57E-6893159F81A9}">
      <dgm:prSet phldrT="[Texto]" custT="1"/>
      <dgm:spPr/>
      <dgm:t>
        <a:bodyPr/>
        <a:lstStyle/>
        <a:p>
          <a:r>
            <a:rPr lang="es-EC" sz="900" dirty="0" smtClean="0"/>
            <a:t>Empleados</a:t>
          </a:r>
          <a:endParaRPr lang="es-EC" sz="900" dirty="0"/>
        </a:p>
      </dgm:t>
    </dgm:pt>
    <dgm:pt modelId="{A8C6C249-B16E-46AD-AC98-5E57338D488B}" type="parTrans" cxnId="{70C3AEB0-E509-4AF4-91B1-07B644103B27}">
      <dgm:prSet custT="1"/>
      <dgm:spPr/>
      <dgm:t>
        <a:bodyPr/>
        <a:lstStyle/>
        <a:p>
          <a:endParaRPr lang="es-EC" sz="800"/>
        </a:p>
      </dgm:t>
    </dgm:pt>
    <dgm:pt modelId="{4EA1CE58-6209-4D28-A6B9-5F00AE0D7486}" type="sibTrans" cxnId="{70C3AEB0-E509-4AF4-91B1-07B644103B27}">
      <dgm:prSet/>
      <dgm:spPr/>
      <dgm:t>
        <a:bodyPr/>
        <a:lstStyle/>
        <a:p>
          <a:endParaRPr lang="es-EC" sz="2800"/>
        </a:p>
      </dgm:t>
    </dgm:pt>
    <dgm:pt modelId="{BC2AC3DE-226D-4015-B658-85F5E6E856D7}">
      <dgm:prSet phldrT="[Texto]" custT="1"/>
      <dgm:spPr/>
      <dgm:t>
        <a:bodyPr/>
        <a:lstStyle/>
        <a:p>
          <a:r>
            <a:rPr lang="es-EC" sz="900"/>
            <a:t>ONG"S</a:t>
          </a:r>
        </a:p>
      </dgm:t>
    </dgm:pt>
    <dgm:pt modelId="{EAD424E7-9DF1-4293-9AAD-B5D6A437C51D}" type="parTrans" cxnId="{E467E3E7-0D31-47EF-AF7E-A645E3C5AE2D}">
      <dgm:prSet custT="1"/>
      <dgm:spPr/>
      <dgm:t>
        <a:bodyPr/>
        <a:lstStyle/>
        <a:p>
          <a:endParaRPr lang="es-EC" sz="800"/>
        </a:p>
      </dgm:t>
    </dgm:pt>
    <dgm:pt modelId="{B927C596-F5E9-4E63-8A55-4D024FDA9CEE}" type="sibTrans" cxnId="{E467E3E7-0D31-47EF-AF7E-A645E3C5AE2D}">
      <dgm:prSet/>
      <dgm:spPr/>
      <dgm:t>
        <a:bodyPr/>
        <a:lstStyle/>
        <a:p>
          <a:endParaRPr lang="es-EC" sz="2800"/>
        </a:p>
      </dgm:t>
    </dgm:pt>
    <dgm:pt modelId="{32C39802-6E3A-46F6-9F36-E2E933D924B2}">
      <dgm:prSet phldrT="[Texto]" custT="1"/>
      <dgm:spPr/>
      <dgm:t>
        <a:bodyPr/>
        <a:lstStyle/>
        <a:p>
          <a:r>
            <a:rPr lang="es-EC" sz="900"/>
            <a:t>Sindicatos</a:t>
          </a:r>
        </a:p>
      </dgm:t>
    </dgm:pt>
    <dgm:pt modelId="{41C5378A-1D52-45FE-AE9E-BF04AA1B1E77}" type="parTrans" cxnId="{99BB31AB-641F-4B08-801D-9FEDB04949E3}">
      <dgm:prSet custT="1"/>
      <dgm:spPr/>
      <dgm:t>
        <a:bodyPr/>
        <a:lstStyle/>
        <a:p>
          <a:endParaRPr lang="es-EC" sz="800"/>
        </a:p>
      </dgm:t>
    </dgm:pt>
    <dgm:pt modelId="{4B63361E-2E10-406C-8CB1-A912CB1D53D9}" type="sibTrans" cxnId="{99BB31AB-641F-4B08-801D-9FEDB04949E3}">
      <dgm:prSet/>
      <dgm:spPr/>
      <dgm:t>
        <a:bodyPr/>
        <a:lstStyle/>
        <a:p>
          <a:endParaRPr lang="es-EC" sz="2800"/>
        </a:p>
      </dgm:t>
    </dgm:pt>
    <dgm:pt modelId="{4CA0D31F-82CF-45BC-A721-AD6D8BB1AD4B}">
      <dgm:prSet phldrT="[Texto]" custT="1"/>
      <dgm:spPr/>
      <dgm:t>
        <a:bodyPr/>
        <a:lstStyle/>
        <a:p>
          <a:r>
            <a:rPr lang="es-EC" sz="900"/>
            <a:t>Sociedad</a:t>
          </a:r>
        </a:p>
      </dgm:t>
    </dgm:pt>
    <dgm:pt modelId="{5F6B1037-A065-487C-BB1B-FBE50DF8A912}" type="parTrans" cxnId="{C9F6BC04-27B6-4FCD-8F96-BBCF9F2668EE}">
      <dgm:prSet custT="1"/>
      <dgm:spPr/>
      <dgm:t>
        <a:bodyPr/>
        <a:lstStyle/>
        <a:p>
          <a:endParaRPr lang="es-EC" sz="800"/>
        </a:p>
      </dgm:t>
    </dgm:pt>
    <dgm:pt modelId="{358BD28A-BB71-4928-BECE-8EC9F0133050}" type="sibTrans" cxnId="{C9F6BC04-27B6-4FCD-8F96-BBCF9F2668EE}">
      <dgm:prSet/>
      <dgm:spPr/>
      <dgm:t>
        <a:bodyPr/>
        <a:lstStyle/>
        <a:p>
          <a:endParaRPr lang="es-EC" sz="2800"/>
        </a:p>
      </dgm:t>
    </dgm:pt>
    <dgm:pt modelId="{0B58B4D5-A9C7-47B7-B816-2B4CCF3B7F40}" type="pres">
      <dgm:prSet presAssocID="{2C82B8B8-C69B-4E55-A5EA-C09DB1A91B62}" presName="Name0" presStyleCnt="0">
        <dgm:presLayoutVars>
          <dgm:chMax val="1"/>
          <dgm:dir/>
          <dgm:animLvl val="ctr"/>
          <dgm:resizeHandles val="exact"/>
        </dgm:presLayoutVars>
      </dgm:prSet>
      <dgm:spPr/>
      <dgm:t>
        <a:bodyPr/>
        <a:lstStyle/>
        <a:p>
          <a:endParaRPr lang="es-EC"/>
        </a:p>
      </dgm:t>
    </dgm:pt>
    <dgm:pt modelId="{77D12943-BA01-46C0-8FCA-346FCA4C7953}" type="pres">
      <dgm:prSet presAssocID="{D729F468-258A-4987-8011-A53450BBA258}" presName="centerShape" presStyleLbl="node0" presStyleIdx="0" presStyleCnt="1" custScaleX="222009"/>
      <dgm:spPr/>
      <dgm:t>
        <a:bodyPr/>
        <a:lstStyle/>
        <a:p>
          <a:endParaRPr lang="es-EC"/>
        </a:p>
      </dgm:t>
    </dgm:pt>
    <dgm:pt modelId="{199E339D-FF11-4165-A1C5-809EC0058E68}" type="pres">
      <dgm:prSet presAssocID="{631FF05E-DC96-435B-B04B-8A4DFBE1CFAF}" presName="parTrans" presStyleLbl="sibTrans2D1" presStyleIdx="0" presStyleCnt="8"/>
      <dgm:spPr/>
      <dgm:t>
        <a:bodyPr/>
        <a:lstStyle/>
        <a:p>
          <a:endParaRPr lang="es-EC"/>
        </a:p>
      </dgm:t>
    </dgm:pt>
    <dgm:pt modelId="{79EE0941-7767-43DA-970C-43A23D64AC92}" type="pres">
      <dgm:prSet presAssocID="{631FF05E-DC96-435B-B04B-8A4DFBE1CFAF}" presName="connectorText" presStyleLbl="sibTrans2D1" presStyleIdx="0" presStyleCnt="8"/>
      <dgm:spPr/>
      <dgm:t>
        <a:bodyPr/>
        <a:lstStyle/>
        <a:p>
          <a:endParaRPr lang="es-EC"/>
        </a:p>
      </dgm:t>
    </dgm:pt>
    <dgm:pt modelId="{C99A08C8-341A-4B8F-A658-7ED8200E982D}" type="pres">
      <dgm:prSet presAssocID="{1418B9F7-14E4-4D8B-BEC3-27A740019D3F}" presName="node" presStyleLbl="node1" presStyleIdx="0" presStyleCnt="8" custScaleX="199704" custRadScaleRad="94745" custRadScaleInc="-24525">
        <dgm:presLayoutVars>
          <dgm:bulletEnabled val="1"/>
        </dgm:presLayoutVars>
      </dgm:prSet>
      <dgm:spPr/>
      <dgm:t>
        <a:bodyPr/>
        <a:lstStyle/>
        <a:p>
          <a:endParaRPr lang="es-EC"/>
        </a:p>
      </dgm:t>
    </dgm:pt>
    <dgm:pt modelId="{62AE73EC-48E8-4562-B6D4-266A9A192BF6}" type="pres">
      <dgm:prSet presAssocID="{85674F55-86F4-49E6-9101-03970219BC4D}" presName="parTrans" presStyleLbl="sibTrans2D1" presStyleIdx="1" presStyleCnt="8"/>
      <dgm:spPr/>
      <dgm:t>
        <a:bodyPr/>
        <a:lstStyle/>
        <a:p>
          <a:endParaRPr lang="es-EC"/>
        </a:p>
      </dgm:t>
    </dgm:pt>
    <dgm:pt modelId="{54D39894-771D-4B7A-BC3D-38D466D0954E}" type="pres">
      <dgm:prSet presAssocID="{85674F55-86F4-49E6-9101-03970219BC4D}" presName="connectorText" presStyleLbl="sibTrans2D1" presStyleIdx="1" presStyleCnt="8"/>
      <dgm:spPr/>
      <dgm:t>
        <a:bodyPr/>
        <a:lstStyle/>
        <a:p>
          <a:endParaRPr lang="es-EC"/>
        </a:p>
      </dgm:t>
    </dgm:pt>
    <dgm:pt modelId="{0693192C-984D-44DB-A25A-637677490EEE}" type="pres">
      <dgm:prSet presAssocID="{98AE19A9-B03F-44E0-AD45-C0451CE726C0}" presName="node" presStyleLbl="node1" presStyleIdx="1" presStyleCnt="8" custScaleX="182050" custRadScaleRad="133215" custRadScaleInc="24021">
        <dgm:presLayoutVars>
          <dgm:bulletEnabled val="1"/>
        </dgm:presLayoutVars>
      </dgm:prSet>
      <dgm:spPr/>
      <dgm:t>
        <a:bodyPr/>
        <a:lstStyle/>
        <a:p>
          <a:endParaRPr lang="es-EC"/>
        </a:p>
      </dgm:t>
    </dgm:pt>
    <dgm:pt modelId="{F6267810-2624-4735-A274-9F1453D1F03C}" type="pres">
      <dgm:prSet presAssocID="{A8C6C249-B16E-46AD-AC98-5E57338D488B}" presName="parTrans" presStyleLbl="sibTrans2D1" presStyleIdx="2" presStyleCnt="8"/>
      <dgm:spPr/>
      <dgm:t>
        <a:bodyPr/>
        <a:lstStyle/>
        <a:p>
          <a:endParaRPr lang="es-EC"/>
        </a:p>
      </dgm:t>
    </dgm:pt>
    <dgm:pt modelId="{76B96E47-FDA0-42A8-B0C0-E46E73C231C9}" type="pres">
      <dgm:prSet presAssocID="{A8C6C249-B16E-46AD-AC98-5E57338D488B}" presName="connectorText" presStyleLbl="sibTrans2D1" presStyleIdx="2" presStyleCnt="8"/>
      <dgm:spPr/>
      <dgm:t>
        <a:bodyPr/>
        <a:lstStyle/>
        <a:p>
          <a:endParaRPr lang="es-EC"/>
        </a:p>
      </dgm:t>
    </dgm:pt>
    <dgm:pt modelId="{4581F797-BDE9-4D6F-97C5-7B4214D35498}" type="pres">
      <dgm:prSet presAssocID="{9F1AA3C9-5026-41F3-A57E-6893159F81A9}" presName="node" presStyleLbl="node1" presStyleIdx="2" presStyleCnt="8" custScaleX="162891" custRadScaleRad="146311" custRadScaleInc="-9885">
        <dgm:presLayoutVars>
          <dgm:bulletEnabled val="1"/>
        </dgm:presLayoutVars>
      </dgm:prSet>
      <dgm:spPr/>
      <dgm:t>
        <a:bodyPr/>
        <a:lstStyle/>
        <a:p>
          <a:endParaRPr lang="es-EC"/>
        </a:p>
      </dgm:t>
    </dgm:pt>
    <dgm:pt modelId="{D0A125FB-07B9-4A4E-B92C-B716448157B7}" type="pres">
      <dgm:prSet presAssocID="{EAD424E7-9DF1-4293-9AAD-B5D6A437C51D}" presName="parTrans" presStyleLbl="sibTrans2D1" presStyleIdx="3" presStyleCnt="8"/>
      <dgm:spPr/>
      <dgm:t>
        <a:bodyPr/>
        <a:lstStyle/>
        <a:p>
          <a:endParaRPr lang="es-EC"/>
        </a:p>
      </dgm:t>
    </dgm:pt>
    <dgm:pt modelId="{8B149C75-2ED9-4A9D-B53B-7D0695235EDB}" type="pres">
      <dgm:prSet presAssocID="{EAD424E7-9DF1-4293-9AAD-B5D6A437C51D}" presName="connectorText" presStyleLbl="sibTrans2D1" presStyleIdx="3" presStyleCnt="8"/>
      <dgm:spPr/>
      <dgm:t>
        <a:bodyPr/>
        <a:lstStyle/>
        <a:p>
          <a:endParaRPr lang="es-EC"/>
        </a:p>
      </dgm:t>
    </dgm:pt>
    <dgm:pt modelId="{04A82155-3312-4442-BC3E-216870F20C17}" type="pres">
      <dgm:prSet presAssocID="{BC2AC3DE-226D-4015-B658-85F5E6E856D7}" presName="node" presStyleLbl="node1" presStyleIdx="3" presStyleCnt="8" custRadScaleRad="142666" custRadScaleInc="-60592">
        <dgm:presLayoutVars>
          <dgm:bulletEnabled val="1"/>
        </dgm:presLayoutVars>
      </dgm:prSet>
      <dgm:spPr/>
      <dgm:t>
        <a:bodyPr/>
        <a:lstStyle/>
        <a:p>
          <a:endParaRPr lang="es-EC"/>
        </a:p>
      </dgm:t>
    </dgm:pt>
    <dgm:pt modelId="{169993E4-14A7-430A-88FC-D1064350B666}" type="pres">
      <dgm:prSet presAssocID="{41C5378A-1D52-45FE-AE9E-BF04AA1B1E77}" presName="parTrans" presStyleLbl="sibTrans2D1" presStyleIdx="4" presStyleCnt="8"/>
      <dgm:spPr/>
      <dgm:t>
        <a:bodyPr/>
        <a:lstStyle/>
        <a:p>
          <a:endParaRPr lang="es-EC"/>
        </a:p>
      </dgm:t>
    </dgm:pt>
    <dgm:pt modelId="{554A81FE-6CCC-4F90-8516-F4953D8243E8}" type="pres">
      <dgm:prSet presAssocID="{41C5378A-1D52-45FE-AE9E-BF04AA1B1E77}" presName="connectorText" presStyleLbl="sibTrans2D1" presStyleIdx="4" presStyleCnt="8"/>
      <dgm:spPr/>
      <dgm:t>
        <a:bodyPr/>
        <a:lstStyle/>
        <a:p>
          <a:endParaRPr lang="es-EC"/>
        </a:p>
      </dgm:t>
    </dgm:pt>
    <dgm:pt modelId="{5082A551-1F49-4472-B12A-E9A7D13BE7B2}" type="pres">
      <dgm:prSet presAssocID="{32C39802-6E3A-46F6-9F36-E2E933D924B2}" presName="node" presStyleLbl="node1" presStyleIdx="4" presStyleCnt="8" custScaleX="157588">
        <dgm:presLayoutVars>
          <dgm:bulletEnabled val="1"/>
        </dgm:presLayoutVars>
      </dgm:prSet>
      <dgm:spPr/>
      <dgm:t>
        <a:bodyPr/>
        <a:lstStyle/>
        <a:p>
          <a:endParaRPr lang="es-EC"/>
        </a:p>
      </dgm:t>
    </dgm:pt>
    <dgm:pt modelId="{CCB8ACD1-6002-477F-9878-34F024111F8B}" type="pres">
      <dgm:prSet presAssocID="{5F6B1037-A065-487C-BB1B-FBE50DF8A912}" presName="parTrans" presStyleLbl="sibTrans2D1" presStyleIdx="5" presStyleCnt="8"/>
      <dgm:spPr/>
      <dgm:t>
        <a:bodyPr/>
        <a:lstStyle/>
        <a:p>
          <a:endParaRPr lang="es-EC"/>
        </a:p>
      </dgm:t>
    </dgm:pt>
    <dgm:pt modelId="{F929DE00-E29C-4031-8846-CABDF7091EAF}" type="pres">
      <dgm:prSet presAssocID="{5F6B1037-A065-487C-BB1B-FBE50DF8A912}" presName="connectorText" presStyleLbl="sibTrans2D1" presStyleIdx="5" presStyleCnt="8"/>
      <dgm:spPr/>
      <dgm:t>
        <a:bodyPr/>
        <a:lstStyle/>
        <a:p>
          <a:endParaRPr lang="es-EC"/>
        </a:p>
      </dgm:t>
    </dgm:pt>
    <dgm:pt modelId="{F159E6B2-5555-43FA-AE1B-36C7EF4CD49C}" type="pres">
      <dgm:prSet presAssocID="{4CA0D31F-82CF-45BC-A721-AD6D8BB1AD4B}" presName="node" presStyleLbl="node1" presStyleIdx="5" presStyleCnt="8" custScaleX="133147" custRadScaleRad="140405" custRadScaleInc="45760">
        <dgm:presLayoutVars>
          <dgm:bulletEnabled val="1"/>
        </dgm:presLayoutVars>
      </dgm:prSet>
      <dgm:spPr/>
      <dgm:t>
        <a:bodyPr/>
        <a:lstStyle/>
        <a:p>
          <a:endParaRPr lang="es-EC"/>
        </a:p>
      </dgm:t>
    </dgm:pt>
    <dgm:pt modelId="{C793079F-0F7D-48FB-9965-B20B7A5AE197}" type="pres">
      <dgm:prSet presAssocID="{DFB33557-A3CC-491B-9591-1B3F8F4DA919}" presName="parTrans" presStyleLbl="sibTrans2D1" presStyleIdx="6" presStyleCnt="8"/>
      <dgm:spPr/>
      <dgm:t>
        <a:bodyPr/>
        <a:lstStyle/>
        <a:p>
          <a:endParaRPr lang="es-EC"/>
        </a:p>
      </dgm:t>
    </dgm:pt>
    <dgm:pt modelId="{5ECA7FB6-B4C5-4C1E-B3D9-693F33F816D6}" type="pres">
      <dgm:prSet presAssocID="{DFB33557-A3CC-491B-9591-1B3F8F4DA919}" presName="connectorText" presStyleLbl="sibTrans2D1" presStyleIdx="6" presStyleCnt="8"/>
      <dgm:spPr/>
      <dgm:t>
        <a:bodyPr/>
        <a:lstStyle/>
        <a:p>
          <a:endParaRPr lang="es-EC"/>
        </a:p>
      </dgm:t>
    </dgm:pt>
    <dgm:pt modelId="{438DEEB6-DBDD-4CF7-93C7-01574FFD8542}" type="pres">
      <dgm:prSet presAssocID="{40852FD9-5A1F-4FD4-AFF9-746ACC326CB9}" presName="node" presStyleLbl="node1" presStyleIdx="6" presStyleCnt="8" custRadScaleRad="131940">
        <dgm:presLayoutVars>
          <dgm:bulletEnabled val="1"/>
        </dgm:presLayoutVars>
      </dgm:prSet>
      <dgm:spPr/>
      <dgm:t>
        <a:bodyPr/>
        <a:lstStyle/>
        <a:p>
          <a:endParaRPr lang="es-EC"/>
        </a:p>
      </dgm:t>
    </dgm:pt>
    <dgm:pt modelId="{7C76CCB7-077E-40FA-B7FC-E4C8994A3DA5}" type="pres">
      <dgm:prSet presAssocID="{B03D44F9-4475-4C6D-93E4-F7AA3D0DFD10}" presName="parTrans" presStyleLbl="sibTrans2D1" presStyleIdx="7" presStyleCnt="8"/>
      <dgm:spPr/>
      <dgm:t>
        <a:bodyPr/>
        <a:lstStyle/>
        <a:p>
          <a:endParaRPr lang="es-EC"/>
        </a:p>
      </dgm:t>
    </dgm:pt>
    <dgm:pt modelId="{349D84B4-60A8-48D8-AE7C-851337F4C4A6}" type="pres">
      <dgm:prSet presAssocID="{B03D44F9-4475-4C6D-93E4-F7AA3D0DFD10}" presName="connectorText" presStyleLbl="sibTrans2D1" presStyleIdx="7" presStyleCnt="8"/>
      <dgm:spPr/>
      <dgm:t>
        <a:bodyPr/>
        <a:lstStyle/>
        <a:p>
          <a:endParaRPr lang="es-EC"/>
        </a:p>
      </dgm:t>
    </dgm:pt>
    <dgm:pt modelId="{9AED445C-4FF0-4204-BA99-122C02D01A78}" type="pres">
      <dgm:prSet presAssocID="{231A629A-B813-4712-A5D2-CCDDC651DC05}" presName="node" presStyleLbl="node1" presStyleIdx="7" presStyleCnt="8" custScaleX="112637" custRadScaleRad="138256" custRadScaleInc="-53186">
        <dgm:presLayoutVars>
          <dgm:bulletEnabled val="1"/>
        </dgm:presLayoutVars>
      </dgm:prSet>
      <dgm:spPr/>
      <dgm:t>
        <a:bodyPr/>
        <a:lstStyle/>
        <a:p>
          <a:endParaRPr lang="es-EC"/>
        </a:p>
      </dgm:t>
    </dgm:pt>
  </dgm:ptLst>
  <dgm:cxnLst>
    <dgm:cxn modelId="{3A7834DA-167F-4FA6-887E-F58A18B78C35}" type="presOf" srcId="{41C5378A-1D52-45FE-AE9E-BF04AA1B1E77}" destId="{554A81FE-6CCC-4F90-8516-F4953D8243E8}" srcOrd="1" destOrd="0" presId="urn:microsoft.com/office/officeart/2005/8/layout/radial5"/>
    <dgm:cxn modelId="{7522EFA4-7CAE-4E89-95B3-527E7D0F369A}" srcId="{D729F468-258A-4987-8011-A53450BBA258}" destId="{40852FD9-5A1F-4FD4-AFF9-746ACC326CB9}" srcOrd="6" destOrd="0" parTransId="{DFB33557-A3CC-491B-9591-1B3F8F4DA919}" sibTransId="{C7FB64D8-726A-4D11-85C7-E1AF76C20BCE}"/>
    <dgm:cxn modelId="{DC0C3CFA-51BC-41FB-96A5-546D24B7AD17}" type="presOf" srcId="{BC2AC3DE-226D-4015-B658-85F5E6E856D7}" destId="{04A82155-3312-4442-BC3E-216870F20C17}" srcOrd="0" destOrd="0" presId="urn:microsoft.com/office/officeart/2005/8/layout/radial5"/>
    <dgm:cxn modelId="{FB5E9F7F-8CAD-4A1A-8334-B2CEB87E6AFE}" type="presOf" srcId="{41C5378A-1D52-45FE-AE9E-BF04AA1B1E77}" destId="{169993E4-14A7-430A-88FC-D1064350B666}" srcOrd="0" destOrd="0" presId="urn:microsoft.com/office/officeart/2005/8/layout/radial5"/>
    <dgm:cxn modelId="{5D1E9A2B-1706-431D-B643-CDDC945CEAFD}" type="presOf" srcId="{85674F55-86F4-49E6-9101-03970219BC4D}" destId="{62AE73EC-48E8-4562-B6D4-266A9A192BF6}" srcOrd="0" destOrd="0" presId="urn:microsoft.com/office/officeart/2005/8/layout/radial5"/>
    <dgm:cxn modelId="{2BE5CAD3-1E5B-4648-A234-B42275498239}" type="presOf" srcId="{D729F468-258A-4987-8011-A53450BBA258}" destId="{77D12943-BA01-46C0-8FCA-346FCA4C7953}" srcOrd="0" destOrd="0" presId="urn:microsoft.com/office/officeart/2005/8/layout/radial5"/>
    <dgm:cxn modelId="{F4924A3A-7C58-45C2-AC22-8AD724DACE1E}" type="presOf" srcId="{98AE19A9-B03F-44E0-AD45-C0451CE726C0}" destId="{0693192C-984D-44DB-A25A-637677490EEE}" srcOrd="0" destOrd="0" presId="urn:microsoft.com/office/officeart/2005/8/layout/radial5"/>
    <dgm:cxn modelId="{2CACAFD2-D988-4A90-A68B-E498EC36FD49}" srcId="{2C82B8B8-C69B-4E55-A5EA-C09DB1A91B62}" destId="{D729F468-258A-4987-8011-A53450BBA258}" srcOrd="0" destOrd="0" parTransId="{2C1A4594-E7EA-4B40-8E60-8A064CC44452}" sibTransId="{1B83133D-6741-449F-9B21-91A554AB9272}"/>
    <dgm:cxn modelId="{93B59DA9-3FB2-45F1-9538-4347EC9DB564}" type="presOf" srcId="{EAD424E7-9DF1-4293-9AAD-B5D6A437C51D}" destId="{8B149C75-2ED9-4A9D-B53B-7D0695235EDB}" srcOrd="1" destOrd="0" presId="urn:microsoft.com/office/officeart/2005/8/layout/radial5"/>
    <dgm:cxn modelId="{9785DE38-2340-4CC5-BA23-6B321C3AC308}" type="presOf" srcId="{DFB33557-A3CC-491B-9591-1B3F8F4DA919}" destId="{C793079F-0F7D-48FB-9965-B20B7A5AE197}" srcOrd="0" destOrd="0" presId="urn:microsoft.com/office/officeart/2005/8/layout/radial5"/>
    <dgm:cxn modelId="{26E3B663-97CD-46BA-9088-B6A27FBC4DA2}" type="presOf" srcId="{A8C6C249-B16E-46AD-AC98-5E57338D488B}" destId="{76B96E47-FDA0-42A8-B0C0-E46E73C231C9}" srcOrd="1" destOrd="0" presId="urn:microsoft.com/office/officeart/2005/8/layout/radial5"/>
    <dgm:cxn modelId="{84488611-9E69-4453-B21F-2764A00D6BB7}" srcId="{D729F468-258A-4987-8011-A53450BBA258}" destId="{231A629A-B813-4712-A5D2-CCDDC651DC05}" srcOrd="7" destOrd="0" parTransId="{B03D44F9-4475-4C6D-93E4-F7AA3D0DFD10}" sibTransId="{711DED9F-4145-4FE7-B7FA-281101053576}"/>
    <dgm:cxn modelId="{739313BA-E5AA-4EE9-83E6-C60E174BE65E}" type="presOf" srcId="{231A629A-B813-4712-A5D2-CCDDC651DC05}" destId="{9AED445C-4FF0-4204-BA99-122C02D01A78}" srcOrd="0" destOrd="0" presId="urn:microsoft.com/office/officeart/2005/8/layout/radial5"/>
    <dgm:cxn modelId="{E467E3E7-0D31-47EF-AF7E-A645E3C5AE2D}" srcId="{D729F468-258A-4987-8011-A53450BBA258}" destId="{BC2AC3DE-226D-4015-B658-85F5E6E856D7}" srcOrd="3" destOrd="0" parTransId="{EAD424E7-9DF1-4293-9AAD-B5D6A437C51D}" sibTransId="{B927C596-F5E9-4E63-8A55-4D024FDA9CEE}"/>
    <dgm:cxn modelId="{C5986B12-C6B9-42F6-B659-1765BAEC100C}" srcId="{D729F468-258A-4987-8011-A53450BBA258}" destId="{98AE19A9-B03F-44E0-AD45-C0451CE726C0}" srcOrd="1" destOrd="0" parTransId="{85674F55-86F4-49E6-9101-03970219BC4D}" sibTransId="{E8DEF5C5-DA52-47A1-BE50-2398CDE3B153}"/>
    <dgm:cxn modelId="{1D0261CF-B682-49EE-81CB-1AC511B562E8}" type="presOf" srcId="{32C39802-6E3A-46F6-9F36-E2E933D924B2}" destId="{5082A551-1F49-4472-B12A-E9A7D13BE7B2}" srcOrd="0" destOrd="0" presId="urn:microsoft.com/office/officeart/2005/8/layout/radial5"/>
    <dgm:cxn modelId="{2B5407B7-A2E4-4512-81E9-D09212FF4A55}" type="presOf" srcId="{A8C6C249-B16E-46AD-AC98-5E57338D488B}" destId="{F6267810-2624-4735-A274-9F1453D1F03C}" srcOrd="0" destOrd="0" presId="urn:microsoft.com/office/officeart/2005/8/layout/radial5"/>
    <dgm:cxn modelId="{821ED503-A425-418A-BF58-36AFD6DEAD21}" type="presOf" srcId="{631FF05E-DC96-435B-B04B-8A4DFBE1CFAF}" destId="{79EE0941-7767-43DA-970C-43A23D64AC92}" srcOrd="1" destOrd="0" presId="urn:microsoft.com/office/officeart/2005/8/layout/radial5"/>
    <dgm:cxn modelId="{C9F6BC04-27B6-4FCD-8F96-BBCF9F2668EE}" srcId="{D729F468-258A-4987-8011-A53450BBA258}" destId="{4CA0D31F-82CF-45BC-A721-AD6D8BB1AD4B}" srcOrd="5" destOrd="0" parTransId="{5F6B1037-A065-487C-BB1B-FBE50DF8A912}" sibTransId="{358BD28A-BB71-4928-BECE-8EC9F0133050}"/>
    <dgm:cxn modelId="{D0B07B79-7AC3-4611-88D5-E4D358EAB008}" type="presOf" srcId="{2C82B8B8-C69B-4E55-A5EA-C09DB1A91B62}" destId="{0B58B4D5-A9C7-47B7-B816-2B4CCF3B7F40}" srcOrd="0" destOrd="0" presId="urn:microsoft.com/office/officeart/2005/8/layout/radial5"/>
    <dgm:cxn modelId="{86DD699A-8E80-47FE-9037-BD296A838A0B}" type="presOf" srcId="{4CA0D31F-82CF-45BC-A721-AD6D8BB1AD4B}" destId="{F159E6B2-5555-43FA-AE1B-36C7EF4CD49C}" srcOrd="0" destOrd="0" presId="urn:microsoft.com/office/officeart/2005/8/layout/radial5"/>
    <dgm:cxn modelId="{D25E8DBD-672F-4A58-BECF-AB5549DDFDD7}" srcId="{D729F468-258A-4987-8011-A53450BBA258}" destId="{1418B9F7-14E4-4D8B-BEC3-27A740019D3F}" srcOrd="0" destOrd="0" parTransId="{631FF05E-DC96-435B-B04B-8A4DFBE1CFAF}" sibTransId="{864F7A1B-69BB-4764-8DC2-AF02D0AB97F8}"/>
    <dgm:cxn modelId="{17021738-1629-42BC-93EB-FE11A0960FAC}" type="presOf" srcId="{85674F55-86F4-49E6-9101-03970219BC4D}" destId="{54D39894-771D-4B7A-BC3D-38D466D0954E}" srcOrd="1" destOrd="0" presId="urn:microsoft.com/office/officeart/2005/8/layout/radial5"/>
    <dgm:cxn modelId="{70C3AEB0-E509-4AF4-91B1-07B644103B27}" srcId="{D729F468-258A-4987-8011-A53450BBA258}" destId="{9F1AA3C9-5026-41F3-A57E-6893159F81A9}" srcOrd="2" destOrd="0" parTransId="{A8C6C249-B16E-46AD-AC98-5E57338D488B}" sibTransId="{4EA1CE58-6209-4D28-A6B9-5F00AE0D7486}"/>
    <dgm:cxn modelId="{21821C9C-3EF2-4E6E-A890-8BB39887D85D}" type="presOf" srcId="{B03D44F9-4475-4C6D-93E4-F7AA3D0DFD10}" destId="{7C76CCB7-077E-40FA-B7FC-E4C8994A3DA5}" srcOrd="0" destOrd="0" presId="urn:microsoft.com/office/officeart/2005/8/layout/radial5"/>
    <dgm:cxn modelId="{665C3F15-3EDE-489F-9452-98F5A0D1BFED}" type="presOf" srcId="{EAD424E7-9DF1-4293-9AAD-B5D6A437C51D}" destId="{D0A125FB-07B9-4A4E-B92C-B716448157B7}" srcOrd="0" destOrd="0" presId="urn:microsoft.com/office/officeart/2005/8/layout/radial5"/>
    <dgm:cxn modelId="{8B218791-BA34-4F3D-90BB-EB8498097CA7}" type="presOf" srcId="{5F6B1037-A065-487C-BB1B-FBE50DF8A912}" destId="{F929DE00-E29C-4031-8846-CABDF7091EAF}" srcOrd="1" destOrd="0" presId="urn:microsoft.com/office/officeart/2005/8/layout/radial5"/>
    <dgm:cxn modelId="{A6652E4A-08BF-4F01-8718-9F4A9EA9F8A9}" type="presOf" srcId="{1418B9F7-14E4-4D8B-BEC3-27A740019D3F}" destId="{C99A08C8-341A-4B8F-A658-7ED8200E982D}" srcOrd="0" destOrd="0" presId="urn:microsoft.com/office/officeart/2005/8/layout/radial5"/>
    <dgm:cxn modelId="{D694D9E9-697F-40CD-BAD5-F387C91E45A4}" type="presOf" srcId="{B03D44F9-4475-4C6D-93E4-F7AA3D0DFD10}" destId="{349D84B4-60A8-48D8-AE7C-851337F4C4A6}" srcOrd="1" destOrd="0" presId="urn:microsoft.com/office/officeart/2005/8/layout/radial5"/>
    <dgm:cxn modelId="{FB403427-C8AC-4F06-8DA2-A5498611EA6D}" type="presOf" srcId="{40852FD9-5A1F-4FD4-AFF9-746ACC326CB9}" destId="{438DEEB6-DBDD-4CF7-93C7-01574FFD8542}" srcOrd="0" destOrd="0" presId="urn:microsoft.com/office/officeart/2005/8/layout/radial5"/>
    <dgm:cxn modelId="{EB46BD66-A2CD-49AE-B843-F7F1D38967AD}" type="presOf" srcId="{DFB33557-A3CC-491B-9591-1B3F8F4DA919}" destId="{5ECA7FB6-B4C5-4C1E-B3D9-693F33F816D6}" srcOrd="1" destOrd="0" presId="urn:microsoft.com/office/officeart/2005/8/layout/radial5"/>
    <dgm:cxn modelId="{65FC62ED-4040-4820-B72F-B96FF8DF9107}" type="presOf" srcId="{5F6B1037-A065-487C-BB1B-FBE50DF8A912}" destId="{CCB8ACD1-6002-477F-9878-34F024111F8B}" srcOrd="0" destOrd="0" presId="urn:microsoft.com/office/officeart/2005/8/layout/radial5"/>
    <dgm:cxn modelId="{1E6FA4F2-30DA-44ED-9ECC-945EF116D905}" type="presOf" srcId="{9F1AA3C9-5026-41F3-A57E-6893159F81A9}" destId="{4581F797-BDE9-4D6F-97C5-7B4214D35498}" srcOrd="0" destOrd="0" presId="urn:microsoft.com/office/officeart/2005/8/layout/radial5"/>
    <dgm:cxn modelId="{99BB31AB-641F-4B08-801D-9FEDB04949E3}" srcId="{D729F468-258A-4987-8011-A53450BBA258}" destId="{32C39802-6E3A-46F6-9F36-E2E933D924B2}" srcOrd="4" destOrd="0" parTransId="{41C5378A-1D52-45FE-AE9E-BF04AA1B1E77}" sibTransId="{4B63361E-2E10-406C-8CB1-A912CB1D53D9}"/>
    <dgm:cxn modelId="{5D6D06C5-C3CA-455E-9C0A-5B306EAF0349}" type="presOf" srcId="{631FF05E-DC96-435B-B04B-8A4DFBE1CFAF}" destId="{199E339D-FF11-4165-A1C5-809EC0058E68}" srcOrd="0" destOrd="0" presId="urn:microsoft.com/office/officeart/2005/8/layout/radial5"/>
    <dgm:cxn modelId="{A6071E7A-3F72-4EDA-8535-07830700D58B}" type="presParOf" srcId="{0B58B4D5-A9C7-47B7-B816-2B4CCF3B7F40}" destId="{77D12943-BA01-46C0-8FCA-346FCA4C7953}" srcOrd="0" destOrd="0" presId="urn:microsoft.com/office/officeart/2005/8/layout/radial5"/>
    <dgm:cxn modelId="{10051651-08C8-4114-B1D6-7F66072D6187}" type="presParOf" srcId="{0B58B4D5-A9C7-47B7-B816-2B4CCF3B7F40}" destId="{199E339D-FF11-4165-A1C5-809EC0058E68}" srcOrd="1" destOrd="0" presId="urn:microsoft.com/office/officeart/2005/8/layout/radial5"/>
    <dgm:cxn modelId="{47085299-D1C4-437F-AAC0-72B4CB027DCF}" type="presParOf" srcId="{199E339D-FF11-4165-A1C5-809EC0058E68}" destId="{79EE0941-7767-43DA-970C-43A23D64AC92}" srcOrd="0" destOrd="0" presId="urn:microsoft.com/office/officeart/2005/8/layout/radial5"/>
    <dgm:cxn modelId="{256C1414-11CB-4B1A-90EF-E8080365FBE3}" type="presParOf" srcId="{0B58B4D5-A9C7-47B7-B816-2B4CCF3B7F40}" destId="{C99A08C8-341A-4B8F-A658-7ED8200E982D}" srcOrd="2" destOrd="0" presId="urn:microsoft.com/office/officeart/2005/8/layout/radial5"/>
    <dgm:cxn modelId="{D5FFBEC1-EF5F-4423-8138-4F081E387840}" type="presParOf" srcId="{0B58B4D5-A9C7-47B7-B816-2B4CCF3B7F40}" destId="{62AE73EC-48E8-4562-B6D4-266A9A192BF6}" srcOrd="3" destOrd="0" presId="urn:microsoft.com/office/officeart/2005/8/layout/radial5"/>
    <dgm:cxn modelId="{874B8C0B-CAA4-42D0-8DF1-6BD28E1F4844}" type="presParOf" srcId="{62AE73EC-48E8-4562-B6D4-266A9A192BF6}" destId="{54D39894-771D-4B7A-BC3D-38D466D0954E}" srcOrd="0" destOrd="0" presId="urn:microsoft.com/office/officeart/2005/8/layout/radial5"/>
    <dgm:cxn modelId="{164875DD-4A79-465A-8A8E-A973DA7CC92F}" type="presParOf" srcId="{0B58B4D5-A9C7-47B7-B816-2B4CCF3B7F40}" destId="{0693192C-984D-44DB-A25A-637677490EEE}" srcOrd="4" destOrd="0" presId="urn:microsoft.com/office/officeart/2005/8/layout/radial5"/>
    <dgm:cxn modelId="{99B8CD55-D686-4F5C-9BCE-A485146B1D5E}" type="presParOf" srcId="{0B58B4D5-A9C7-47B7-B816-2B4CCF3B7F40}" destId="{F6267810-2624-4735-A274-9F1453D1F03C}" srcOrd="5" destOrd="0" presId="urn:microsoft.com/office/officeart/2005/8/layout/radial5"/>
    <dgm:cxn modelId="{4C33E9C2-35A0-4EE9-B719-B92B4B5B76A2}" type="presParOf" srcId="{F6267810-2624-4735-A274-9F1453D1F03C}" destId="{76B96E47-FDA0-42A8-B0C0-E46E73C231C9}" srcOrd="0" destOrd="0" presId="urn:microsoft.com/office/officeart/2005/8/layout/radial5"/>
    <dgm:cxn modelId="{0239D0B1-B1AA-4BF2-8B66-DEEA8388B931}" type="presParOf" srcId="{0B58B4D5-A9C7-47B7-B816-2B4CCF3B7F40}" destId="{4581F797-BDE9-4D6F-97C5-7B4214D35498}" srcOrd="6" destOrd="0" presId="urn:microsoft.com/office/officeart/2005/8/layout/radial5"/>
    <dgm:cxn modelId="{9D1AEBD2-D967-44F9-AA24-0C7A6018F4C3}" type="presParOf" srcId="{0B58B4D5-A9C7-47B7-B816-2B4CCF3B7F40}" destId="{D0A125FB-07B9-4A4E-B92C-B716448157B7}" srcOrd="7" destOrd="0" presId="urn:microsoft.com/office/officeart/2005/8/layout/radial5"/>
    <dgm:cxn modelId="{B0A079D9-9162-4247-A370-F03B19F1579A}" type="presParOf" srcId="{D0A125FB-07B9-4A4E-B92C-B716448157B7}" destId="{8B149C75-2ED9-4A9D-B53B-7D0695235EDB}" srcOrd="0" destOrd="0" presId="urn:microsoft.com/office/officeart/2005/8/layout/radial5"/>
    <dgm:cxn modelId="{EA54B203-AC10-4EF6-817B-FD1BE706D58A}" type="presParOf" srcId="{0B58B4D5-A9C7-47B7-B816-2B4CCF3B7F40}" destId="{04A82155-3312-4442-BC3E-216870F20C17}" srcOrd="8" destOrd="0" presId="urn:microsoft.com/office/officeart/2005/8/layout/radial5"/>
    <dgm:cxn modelId="{528212C3-2D07-4500-9E3B-4EBAC0AB8390}" type="presParOf" srcId="{0B58B4D5-A9C7-47B7-B816-2B4CCF3B7F40}" destId="{169993E4-14A7-430A-88FC-D1064350B666}" srcOrd="9" destOrd="0" presId="urn:microsoft.com/office/officeart/2005/8/layout/radial5"/>
    <dgm:cxn modelId="{2FEBAA76-DB29-4378-B890-76ECF1E1ED33}" type="presParOf" srcId="{169993E4-14A7-430A-88FC-D1064350B666}" destId="{554A81FE-6CCC-4F90-8516-F4953D8243E8}" srcOrd="0" destOrd="0" presId="urn:microsoft.com/office/officeart/2005/8/layout/radial5"/>
    <dgm:cxn modelId="{EC6DBD2E-A0E9-4D12-AFAD-06E6A27B6A13}" type="presParOf" srcId="{0B58B4D5-A9C7-47B7-B816-2B4CCF3B7F40}" destId="{5082A551-1F49-4472-B12A-E9A7D13BE7B2}" srcOrd="10" destOrd="0" presId="urn:microsoft.com/office/officeart/2005/8/layout/radial5"/>
    <dgm:cxn modelId="{5B8775CF-29FB-469E-B11C-C84297EE5FAB}" type="presParOf" srcId="{0B58B4D5-A9C7-47B7-B816-2B4CCF3B7F40}" destId="{CCB8ACD1-6002-477F-9878-34F024111F8B}" srcOrd="11" destOrd="0" presId="urn:microsoft.com/office/officeart/2005/8/layout/radial5"/>
    <dgm:cxn modelId="{E29F92BF-B4C0-4EE2-A63B-C72628E46D56}" type="presParOf" srcId="{CCB8ACD1-6002-477F-9878-34F024111F8B}" destId="{F929DE00-E29C-4031-8846-CABDF7091EAF}" srcOrd="0" destOrd="0" presId="urn:microsoft.com/office/officeart/2005/8/layout/radial5"/>
    <dgm:cxn modelId="{12119EC5-4A73-4CC9-B7F0-FBCC154C6981}" type="presParOf" srcId="{0B58B4D5-A9C7-47B7-B816-2B4CCF3B7F40}" destId="{F159E6B2-5555-43FA-AE1B-36C7EF4CD49C}" srcOrd="12" destOrd="0" presId="urn:microsoft.com/office/officeart/2005/8/layout/radial5"/>
    <dgm:cxn modelId="{39BACE8A-7016-495E-B020-9C2856128B7C}" type="presParOf" srcId="{0B58B4D5-A9C7-47B7-B816-2B4CCF3B7F40}" destId="{C793079F-0F7D-48FB-9965-B20B7A5AE197}" srcOrd="13" destOrd="0" presId="urn:microsoft.com/office/officeart/2005/8/layout/radial5"/>
    <dgm:cxn modelId="{3DF6114D-B0DC-41AB-8120-87682C309E41}" type="presParOf" srcId="{C793079F-0F7D-48FB-9965-B20B7A5AE197}" destId="{5ECA7FB6-B4C5-4C1E-B3D9-693F33F816D6}" srcOrd="0" destOrd="0" presId="urn:microsoft.com/office/officeart/2005/8/layout/radial5"/>
    <dgm:cxn modelId="{9E48CF37-33C3-4BAF-BFCC-80527FC9BC2A}" type="presParOf" srcId="{0B58B4D5-A9C7-47B7-B816-2B4CCF3B7F40}" destId="{438DEEB6-DBDD-4CF7-93C7-01574FFD8542}" srcOrd="14" destOrd="0" presId="urn:microsoft.com/office/officeart/2005/8/layout/radial5"/>
    <dgm:cxn modelId="{F7996392-9534-444A-B22E-CC053F40E757}" type="presParOf" srcId="{0B58B4D5-A9C7-47B7-B816-2B4CCF3B7F40}" destId="{7C76CCB7-077E-40FA-B7FC-E4C8994A3DA5}" srcOrd="15" destOrd="0" presId="urn:microsoft.com/office/officeart/2005/8/layout/radial5"/>
    <dgm:cxn modelId="{B5D7A740-02DE-46E8-8DD8-2C3D688085F6}" type="presParOf" srcId="{7C76CCB7-077E-40FA-B7FC-E4C8994A3DA5}" destId="{349D84B4-60A8-48D8-AE7C-851337F4C4A6}" srcOrd="0" destOrd="0" presId="urn:microsoft.com/office/officeart/2005/8/layout/radial5"/>
    <dgm:cxn modelId="{3DEE782A-DF13-4CF5-B2F8-22377106EA74}" type="presParOf" srcId="{0B58B4D5-A9C7-47B7-B816-2B4CCF3B7F40}" destId="{9AED445C-4FF0-4204-BA99-122C02D01A78}" srcOrd="1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CDE53D0-7F35-4F8D-AAD7-868BE7C9609D}"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es-ES"/>
        </a:p>
      </dgm:t>
    </dgm:pt>
    <dgm:pt modelId="{7908AE02-CE1E-4D4E-8BAF-405E69635FDC}" type="pres">
      <dgm:prSet presAssocID="{5CDE53D0-7F35-4F8D-AAD7-868BE7C9609D}" presName="compositeShape" presStyleCnt="0">
        <dgm:presLayoutVars>
          <dgm:chMax val="7"/>
          <dgm:dir/>
          <dgm:resizeHandles val="exact"/>
        </dgm:presLayoutVars>
      </dgm:prSet>
      <dgm:spPr/>
      <dgm:t>
        <a:bodyPr/>
        <a:lstStyle/>
        <a:p>
          <a:endParaRPr lang="es-EC"/>
        </a:p>
      </dgm:t>
    </dgm:pt>
  </dgm:ptLst>
  <dgm:cxnLst>
    <dgm:cxn modelId="{6B4FF596-E076-4C6A-9C2A-DADE4E5AF629}" type="presOf" srcId="{5CDE53D0-7F35-4F8D-AAD7-868BE7C9609D}" destId="{7908AE02-CE1E-4D4E-8BAF-405E69635FDC}"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665711-853E-415A-9E66-5FC1CD41EFE0}"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s-ES"/>
        </a:p>
      </dgm:t>
    </dgm:pt>
    <dgm:pt modelId="{B2A47420-E733-414E-9F4F-0D419E2BC82C}">
      <dgm:prSet phldrT="[Texto]" custT="1"/>
      <dgm:spPr/>
      <dgm:t>
        <a:bodyPr/>
        <a:lstStyle/>
        <a:p>
          <a:r>
            <a:rPr lang="es-EC" sz="1200" dirty="0" smtClean="0"/>
            <a:t>Crecimiento no es un signo de desarrollo empresarial.</a:t>
          </a:r>
          <a:endParaRPr lang="es-ES" sz="1200" dirty="0">
            <a:latin typeface="Roboto Condensed" panose="020B0604020202020204" charset="0"/>
            <a:ea typeface="Roboto Condensed" panose="020B0604020202020204" charset="0"/>
          </a:endParaRPr>
        </a:p>
      </dgm:t>
    </dgm:pt>
    <dgm:pt modelId="{D083B22D-8429-4B62-ADDE-DF04499D43FC}" type="parTrans" cxnId="{758B332E-70A7-4203-A87A-E3DA9A21E818}">
      <dgm:prSet/>
      <dgm:spPr/>
      <dgm:t>
        <a:bodyPr/>
        <a:lstStyle/>
        <a:p>
          <a:endParaRPr lang="es-ES" sz="2000">
            <a:latin typeface="Roboto Condensed" panose="020B0604020202020204" charset="0"/>
            <a:ea typeface="Roboto Condensed" panose="020B0604020202020204" charset="0"/>
          </a:endParaRPr>
        </a:p>
      </dgm:t>
    </dgm:pt>
    <dgm:pt modelId="{81871C76-0D7E-4929-8FFB-E4E1890EB69A}" type="sibTrans" cxnId="{758B332E-70A7-4203-A87A-E3DA9A21E818}">
      <dgm:prSet/>
      <dgm:spPr/>
      <dgm:t>
        <a:bodyPr/>
        <a:lstStyle/>
        <a:p>
          <a:endParaRPr lang="es-ES" sz="2000">
            <a:latin typeface="Roboto Condensed" panose="020B0604020202020204" charset="0"/>
            <a:ea typeface="Roboto Condensed" panose="020B0604020202020204" charset="0"/>
          </a:endParaRPr>
        </a:p>
      </dgm:t>
    </dgm:pt>
    <dgm:pt modelId="{F349362E-D995-4F75-BC64-22D2A6C8FD76}">
      <dgm:prSet phldrT="[Texto]" custT="1"/>
      <dgm:spPr/>
      <dgm:t>
        <a:bodyPr/>
        <a:lstStyle/>
        <a:p>
          <a:r>
            <a:rPr lang="es-EC" sz="1200" dirty="0" smtClean="0"/>
            <a:t>¿PONER EL CABALLO FRENTE AL CARRO?</a:t>
          </a:r>
          <a:endParaRPr lang="es-ES" sz="1200" dirty="0">
            <a:latin typeface="Roboto Condensed" panose="020B0604020202020204" charset="0"/>
            <a:ea typeface="Roboto Condensed" panose="020B0604020202020204" charset="0"/>
          </a:endParaRPr>
        </a:p>
      </dgm:t>
    </dgm:pt>
    <dgm:pt modelId="{24A2C7E1-9F08-454D-A03C-D20F9158284B}" type="parTrans" cxnId="{8FBD35D4-B300-47A2-8D01-E8D86D35A3F0}">
      <dgm:prSet/>
      <dgm:spPr/>
      <dgm:t>
        <a:bodyPr/>
        <a:lstStyle/>
        <a:p>
          <a:endParaRPr lang="es-ES" sz="2000">
            <a:latin typeface="Roboto Condensed" panose="020B0604020202020204" charset="0"/>
            <a:ea typeface="Roboto Condensed" panose="020B0604020202020204" charset="0"/>
          </a:endParaRPr>
        </a:p>
      </dgm:t>
    </dgm:pt>
    <dgm:pt modelId="{8D0056FB-0194-4DEA-BC00-E6A1CFA90A85}" type="sibTrans" cxnId="{8FBD35D4-B300-47A2-8D01-E8D86D35A3F0}">
      <dgm:prSet/>
      <dgm:spPr/>
      <dgm:t>
        <a:bodyPr/>
        <a:lstStyle/>
        <a:p>
          <a:endParaRPr lang="es-ES" sz="2000">
            <a:latin typeface="Roboto Condensed" panose="020B0604020202020204" charset="0"/>
            <a:ea typeface="Roboto Condensed" panose="020B0604020202020204" charset="0"/>
          </a:endParaRPr>
        </a:p>
      </dgm:t>
    </dgm:pt>
    <dgm:pt modelId="{049ADB68-C324-4351-BDD0-DEA4ACAE140E}">
      <dgm:prSet phldrT="[Texto]" custT="1"/>
      <dgm:spPr/>
      <dgm:t>
        <a:bodyPr/>
        <a:lstStyle/>
        <a:p>
          <a:r>
            <a:rPr lang="es-EC" sz="1200" dirty="0" smtClean="0">
              <a:latin typeface="Roboto Condensed" panose="020B0604020202020204" charset="0"/>
              <a:ea typeface="Roboto Condensed" panose="020B0604020202020204" charset="0"/>
            </a:rPr>
            <a:t>División de empresas.</a:t>
          </a:r>
          <a:endParaRPr lang="es-ES" sz="1200" dirty="0">
            <a:latin typeface="Roboto Condensed" panose="020B0604020202020204" charset="0"/>
            <a:ea typeface="Roboto Condensed" panose="020B0604020202020204" charset="0"/>
          </a:endParaRPr>
        </a:p>
      </dgm:t>
    </dgm:pt>
    <dgm:pt modelId="{AB82ACC3-5183-456D-8F47-10D6DC6E7D20}" type="parTrans" cxnId="{651BA313-5755-429A-A8CC-F6AF64803E72}">
      <dgm:prSet/>
      <dgm:spPr/>
      <dgm:t>
        <a:bodyPr/>
        <a:lstStyle/>
        <a:p>
          <a:endParaRPr lang="es-ES" sz="2000">
            <a:latin typeface="Roboto Condensed" panose="020B0604020202020204" charset="0"/>
            <a:ea typeface="Roboto Condensed" panose="020B0604020202020204" charset="0"/>
          </a:endParaRPr>
        </a:p>
      </dgm:t>
    </dgm:pt>
    <dgm:pt modelId="{EB61E303-51B9-420B-B49C-E7CF6A22ED0B}" type="sibTrans" cxnId="{651BA313-5755-429A-A8CC-F6AF64803E72}">
      <dgm:prSet/>
      <dgm:spPr/>
      <dgm:t>
        <a:bodyPr/>
        <a:lstStyle/>
        <a:p>
          <a:endParaRPr lang="es-ES" sz="2000">
            <a:latin typeface="Roboto Condensed" panose="020B0604020202020204" charset="0"/>
            <a:ea typeface="Roboto Condensed" panose="020B0604020202020204" charset="0"/>
          </a:endParaRPr>
        </a:p>
      </dgm:t>
    </dgm:pt>
    <dgm:pt modelId="{585D2F7F-27D2-417D-88A9-2DBC8D0BE9A7}">
      <dgm:prSet phldrT="[Texto]" custT="1"/>
      <dgm:spPr/>
      <dgm:t>
        <a:bodyPr/>
        <a:lstStyle/>
        <a:p>
          <a:r>
            <a:rPr lang="es-EC" sz="1200" dirty="0" smtClean="0">
              <a:latin typeface="Roboto Condensed" panose="020B0604020202020204" charset="0"/>
              <a:ea typeface="Roboto Condensed" panose="020B0604020202020204" charset="0"/>
            </a:rPr>
            <a:t>Objetivo a largo plazo será su éxito. </a:t>
          </a:r>
          <a:endParaRPr lang="es-ES" sz="1200" dirty="0">
            <a:latin typeface="Roboto Condensed" panose="020B0604020202020204" charset="0"/>
            <a:ea typeface="Roboto Condensed" panose="020B0604020202020204" charset="0"/>
          </a:endParaRPr>
        </a:p>
      </dgm:t>
    </dgm:pt>
    <dgm:pt modelId="{473A2485-8F9A-4A51-BC3A-1B0D62BF17D6}" type="parTrans" cxnId="{A7CB94CC-F646-4469-B79B-0BD05493BD24}">
      <dgm:prSet/>
      <dgm:spPr/>
      <dgm:t>
        <a:bodyPr/>
        <a:lstStyle/>
        <a:p>
          <a:endParaRPr lang="es-ES" sz="2000">
            <a:latin typeface="Roboto Condensed" panose="020B0604020202020204" charset="0"/>
            <a:ea typeface="Roboto Condensed" panose="020B0604020202020204" charset="0"/>
          </a:endParaRPr>
        </a:p>
      </dgm:t>
    </dgm:pt>
    <dgm:pt modelId="{25FCF129-735A-41C4-9E6D-09F7BE85B895}" type="sibTrans" cxnId="{A7CB94CC-F646-4469-B79B-0BD05493BD24}">
      <dgm:prSet/>
      <dgm:spPr/>
      <dgm:t>
        <a:bodyPr/>
        <a:lstStyle/>
        <a:p>
          <a:endParaRPr lang="es-ES" sz="2000">
            <a:latin typeface="Roboto Condensed" panose="020B0604020202020204" charset="0"/>
            <a:ea typeface="Roboto Condensed" panose="020B0604020202020204" charset="0"/>
          </a:endParaRPr>
        </a:p>
      </dgm:t>
    </dgm:pt>
    <dgm:pt modelId="{45E3DD31-37C5-4A0D-B0E9-0A9A3449A761}" type="pres">
      <dgm:prSet presAssocID="{7C665711-853E-415A-9E66-5FC1CD41EFE0}" presName="rootnode" presStyleCnt="0">
        <dgm:presLayoutVars>
          <dgm:chMax/>
          <dgm:chPref/>
          <dgm:dir/>
          <dgm:animLvl val="lvl"/>
        </dgm:presLayoutVars>
      </dgm:prSet>
      <dgm:spPr/>
      <dgm:t>
        <a:bodyPr/>
        <a:lstStyle/>
        <a:p>
          <a:endParaRPr lang="es-EC"/>
        </a:p>
      </dgm:t>
    </dgm:pt>
    <dgm:pt modelId="{8091034A-484D-4070-947C-C632F2E3CD23}" type="pres">
      <dgm:prSet presAssocID="{B2A47420-E733-414E-9F4F-0D419E2BC82C}" presName="composite" presStyleCnt="0"/>
      <dgm:spPr/>
      <dgm:t>
        <a:bodyPr/>
        <a:lstStyle/>
        <a:p>
          <a:endParaRPr lang="es-EC"/>
        </a:p>
      </dgm:t>
    </dgm:pt>
    <dgm:pt modelId="{555B6EC2-5D78-4119-A673-7117080164AB}" type="pres">
      <dgm:prSet presAssocID="{B2A47420-E733-414E-9F4F-0D419E2BC82C}" presName="LShape" presStyleLbl="alignNode1" presStyleIdx="0" presStyleCnt="7"/>
      <dgm:spPr/>
      <dgm:t>
        <a:bodyPr/>
        <a:lstStyle/>
        <a:p>
          <a:endParaRPr lang="es-EC"/>
        </a:p>
      </dgm:t>
    </dgm:pt>
    <dgm:pt modelId="{23FFFC61-B856-4F80-9E89-284F605BC02C}" type="pres">
      <dgm:prSet presAssocID="{B2A47420-E733-414E-9F4F-0D419E2BC82C}" presName="ParentText" presStyleLbl="revTx" presStyleIdx="0" presStyleCnt="4" custScaleX="128820" custScaleY="134456" custLinFactNeighborX="12851" custLinFactNeighborY="11248">
        <dgm:presLayoutVars>
          <dgm:chMax val="0"/>
          <dgm:chPref val="0"/>
          <dgm:bulletEnabled val="1"/>
        </dgm:presLayoutVars>
      </dgm:prSet>
      <dgm:spPr/>
      <dgm:t>
        <a:bodyPr/>
        <a:lstStyle/>
        <a:p>
          <a:endParaRPr lang="es-EC"/>
        </a:p>
      </dgm:t>
    </dgm:pt>
    <dgm:pt modelId="{72A715B6-1560-4260-850D-4C356B773C0E}" type="pres">
      <dgm:prSet presAssocID="{B2A47420-E733-414E-9F4F-0D419E2BC82C}" presName="Triangle" presStyleLbl="alignNode1" presStyleIdx="1" presStyleCnt="7"/>
      <dgm:spPr/>
      <dgm:t>
        <a:bodyPr/>
        <a:lstStyle/>
        <a:p>
          <a:endParaRPr lang="es-EC"/>
        </a:p>
      </dgm:t>
    </dgm:pt>
    <dgm:pt modelId="{54DC4E40-CF74-401F-BF5E-B254AEC718DD}" type="pres">
      <dgm:prSet presAssocID="{81871C76-0D7E-4929-8FFB-E4E1890EB69A}" presName="sibTrans" presStyleCnt="0"/>
      <dgm:spPr/>
      <dgm:t>
        <a:bodyPr/>
        <a:lstStyle/>
        <a:p>
          <a:endParaRPr lang="es-EC"/>
        </a:p>
      </dgm:t>
    </dgm:pt>
    <dgm:pt modelId="{7DBFE4EF-CFE9-43A1-9B8F-FC8742EC1389}" type="pres">
      <dgm:prSet presAssocID="{81871C76-0D7E-4929-8FFB-E4E1890EB69A}" presName="space" presStyleCnt="0"/>
      <dgm:spPr/>
      <dgm:t>
        <a:bodyPr/>
        <a:lstStyle/>
        <a:p>
          <a:endParaRPr lang="es-EC"/>
        </a:p>
      </dgm:t>
    </dgm:pt>
    <dgm:pt modelId="{7782154C-4CF6-4010-A6CF-B95AEAEB1244}" type="pres">
      <dgm:prSet presAssocID="{F349362E-D995-4F75-BC64-22D2A6C8FD76}" presName="composite" presStyleCnt="0"/>
      <dgm:spPr/>
      <dgm:t>
        <a:bodyPr/>
        <a:lstStyle/>
        <a:p>
          <a:endParaRPr lang="es-EC"/>
        </a:p>
      </dgm:t>
    </dgm:pt>
    <dgm:pt modelId="{650074F5-7C4E-4D69-A5B4-B7FE5ECF119E}" type="pres">
      <dgm:prSet presAssocID="{F349362E-D995-4F75-BC64-22D2A6C8FD76}" presName="LShape" presStyleLbl="alignNode1" presStyleIdx="2" presStyleCnt="7"/>
      <dgm:spPr/>
      <dgm:t>
        <a:bodyPr/>
        <a:lstStyle/>
        <a:p>
          <a:endParaRPr lang="es-EC"/>
        </a:p>
      </dgm:t>
    </dgm:pt>
    <dgm:pt modelId="{E10CA0CF-F064-48E6-814A-EB5FA54910A8}" type="pres">
      <dgm:prSet presAssocID="{F349362E-D995-4F75-BC64-22D2A6C8FD76}" presName="ParentText" presStyleLbl="revTx" presStyleIdx="1" presStyleCnt="4" custLinFactX="41626" custLinFactNeighborX="100000" custLinFactNeighborY="-39412">
        <dgm:presLayoutVars>
          <dgm:chMax val="0"/>
          <dgm:chPref val="0"/>
          <dgm:bulletEnabled val="1"/>
        </dgm:presLayoutVars>
      </dgm:prSet>
      <dgm:spPr/>
      <dgm:t>
        <a:bodyPr/>
        <a:lstStyle/>
        <a:p>
          <a:endParaRPr lang="es-EC"/>
        </a:p>
      </dgm:t>
    </dgm:pt>
    <dgm:pt modelId="{7575BE84-F2FE-496E-B07F-3F667B22AF44}" type="pres">
      <dgm:prSet presAssocID="{F349362E-D995-4F75-BC64-22D2A6C8FD76}" presName="Triangle" presStyleLbl="alignNode1" presStyleIdx="3" presStyleCnt="7"/>
      <dgm:spPr/>
      <dgm:t>
        <a:bodyPr/>
        <a:lstStyle/>
        <a:p>
          <a:endParaRPr lang="es-EC"/>
        </a:p>
      </dgm:t>
    </dgm:pt>
    <dgm:pt modelId="{38EC8B2C-B8FB-4A4F-A79C-AB152920936C}" type="pres">
      <dgm:prSet presAssocID="{8D0056FB-0194-4DEA-BC00-E6A1CFA90A85}" presName="sibTrans" presStyleCnt="0"/>
      <dgm:spPr/>
      <dgm:t>
        <a:bodyPr/>
        <a:lstStyle/>
        <a:p>
          <a:endParaRPr lang="es-EC"/>
        </a:p>
      </dgm:t>
    </dgm:pt>
    <dgm:pt modelId="{10B932E3-FEBB-4E24-9010-A5081C2A4D6B}" type="pres">
      <dgm:prSet presAssocID="{8D0056FB-0194-4DEA-BC00-E6A1CFA90A85}" presName="space" presStyleCnt="0"/>
      <dgm:spPr/>
      <dgm:t>
        <a:bodyPr/>
        <a:lstStyle/>
        <a:p>
          <a:endParaRPr lang="es-EC"/>
        </a:p>
      </dgm:t>
    </dgm:pt>
    <dgm:pt modelId="{CC7B120C-FEA7-4C3C-B047-CDEBAE692F4A}" type="pres">
      <dgm:prSet presAssocID="{049ADB68-C324-4351-BDD0-DEA4ACAE140E}" presName="composite" presStyleCnt="0"/>
      <dgm:spPr/>
      <dgm:t>
        <a:bodyPr/>
        <a:lstStyle/>
        <a:p>
          <a:endParaRPr lang="es-EC"/>
        </a:p>
      </dgm:t>
    </dgm:pt>
    <dgm:pt modelId="{0EBA653E-5CF0-4A6A-B9D9-52E6D6A08099}" type="pres">
      <dgm:prSet presAssocID="{049ADB68-C324-4351-BDD0-DEA4ACAE140E}" presName="LShape" presStyleLbl="alignNode1" presStyleIdx="4" presStyleCnt="7"/>
      <dgm:spPr/>
      <dgm:t>
        <a:bodyPr/>
        <a:lstStyle/>
        <a:p>
          <a:endParaRPr lang="es-EC"/>
        </a:p>
      </dgm:t>
    </dgm:pt>
    <dgm:pt modelId="{26312BCD-9CBB-4C07-81CF-76799D12E475}" type="pres">
      <dgm:prSet presAssocID="{049ADB68-C324-4351-BDD0-DEA4ACAE140E}" presName="ParentText" presStyleLbl="revTx" presStyleIdx="2" presStyleCnt="4" custLinFactX="42014" custLinFactNeighborX="100000" custLinFactNeighborY="-30870">
        <dgm:presLayoutVars>
          <dgm:chMax val="0"/>
          <dgm:chPref val="0"/>
          <dgm:bulletEnabled val="1"/>
        </dgm:presLayoutVars>
      </dgm:prSet>
      <dgm:spPr/>
      <dgm:t>
        <a:bodyPr/>
        <a:lstStyle/>
        <a:p>
          <a:endParaRPr lang="es-EC"/>
        </a:p>
      </dgm:t>
    </dgm:pt>
    <dgm:pt modelId="{C126502C-0B5E-4DA4-95EA-58EF14401819}" type="pres">
      <dgm:prSet presAssocID="{049ADB68-C324-4351-BDD0-DEA4ACAE140E}" presName="Triangle" presStyleLbl="alignNode1" presStyleIdx="5" presStyleCnt="7"/>
      <dgm:spPr/>
      <dgm:t>
        <a:bodyPr/>
        <a:lstStyle/>
        <a:p>
          <a:endParaRPr lang="es-EC"/>
        </a:p>
      </dgm:t>
    </dgm:pt>
    <dgm:pt modelId="{CB07D0C2-7B67-4015-8BB5-64AADF50A600}" type="pres">
      <dgm:prSet presAssocID="{EB61E303-51B9-420B-B49C-E7CF6A22ED0B}" presName="sibTrans" presStyleCnt="0"/>
      <dgm:spPr/>
      <dgm:t>
        <a:bodyPr/>
        <a:lstStyle/>
        <a:p>
          <a:endParaRPr lang="es-EC"/>
        </a:p>
      </dgm:t>
    </dgm:pt>
    <dgm:pt modelId="{20B066C9-B6BC-4381-99E8-14D581608AC4}" type="pres">
      <dgm:prSet presAssocID="{EB61E303-51B9-420B-B49C-E7CF6A22ED0B}" presName="space" presStyleCnt="0"/>
      <dgm:spPr/>
      <dgm:t>
        <a:bodyPr/>
        <a:lstStyle/>
        <a:p>
          <a:endParaRPr lang="es-EC"/>
        </a:p>
      </dgm:t>
    </dgm:pt>
    <dgm:pt modelId="{7FB6466C-83CC-493B-855F-EEA8627762C7}" type="pres">
      <dgm:prSet presAssocID="{585D2F7F-27D2-417D-88A9-2DBC8D0BE9A7}" presName="composite" presStyleCnt="0"/>
      <dgm:spPr/>
      <dgm:t>
        <a:bodyPr/>
        <a:lstStyle/>
        <a:p>
          <a:endParaRPr lang="es-EC"/>
        </a:p>
      </dgm:t>
    </dgm:pt>
    <dgm:pt modelId="{E6CC8842-684C-4492-B39F-F4C972846B25}" type="pres">
      <dgm:prSet presAssocID="{585D2F7F-27D2-417D-88A9-2DBC8D0BE9A7}" presName="LShape" presStyleLbl="alignNode1" presStyleIdx="6" presStyleCnt="7"/>
      <dgm:spPr/>
      <dgm:t>
        <a:bodyPr/>
        <a:lstStyle/>
        <a:p>
          <a:endParaRPr lang="es-EC"/>
        </a:p>
      </dgm:t>
    </dgm:pt>
    <dgm:pt modelId="{17748140-704E-4DD5-B14E-3CB0C5F3B347}" type="pres">
      <dgm:prSet presAssocID="{585D2F7F-27D2-417D-88A9-2DBC8D0BE9A7}" presName="ParentText" presStyleLbl="revTx" presStyleIdx="3" presStyleCnt="4" custLinFactX="-100000" custLinFactNeighborX="-173248" custLinFactNeighborY="76844">
        <dgm:presLayoutVars>
          <dgm:chMax val="0"/>
          <dgm:chPref val="0"/>
          <dgm:bulletEnabled val="1"/>
        </dgm:presLayoutVars>
      </dgm:prSet>
      <dgm:spPr/>
      <dgm:t>
        <a:bodyPr/>
        <a:lstStyle/>
        <a:p>
          <a:endParaRPr lang="es-EC"/>
        </a:p>
      </dgm:t>
    </dgm:pt>
  </dgm:ptLst>
  <dgm:cxnLst>
    <dgm:cxn modelId="{49E5F5A6-E5D8-4199-82BE-694DF240888D}" type="presOf" srcId="{F349362E-D995-4F75-BC64-22D2A6C8FD76}" destId="{E10CA0CF-F064-48E6-814A-EB5FA54910A8}" srcOrd="0" destOrd="0" presId="urn:microsoft.com/office/officeart/2009/3/layout/StepUpProcess"/>
    <dgm:cxn modelId="{29AD56F8-4590-4C1C-86B5-DE32B0DAB30E}" type="presOf" srcId="{585D2F7F-27D2-417D-88A9-2DBC8D0BE9A7}" destId="{17748140-704E-4DD5-B14E-3CB0C5F3B347}" srcOrd="0" destOrd="0" presId="urn:microsoft.com/office/officeart/2009/3/layout/StepUpProcess"/>
    <dgm:cxn modelId="{1404523F-D25A-443C-93F6-298E6619294F}" type="presOf" srcId="{B2A47420-E733-414E-9F4F-0D419E2BC82C}" destId="{23FFFC61-B856-4F80-9E89-284F605BC02C}" srcOrd="0" destOrd="0" presId="urn:microsoft.com/office/officeart/2009/3/layout/StepUpProcess"/>
    <dgm:cxn modelId="{2716C1C5-6321-49CF-8C22-C9F218D0178F}" type="presOf" srcId="{049ADB68-C324-4351-BDD0-DEA4ACAE140E}" destId="{26312BCD-9CBB-4C07-81CF-76799D12E475}" srcOrd="0" destOrd="0" presId="urn:microsoft.com/office/officeart/2009/3/layout/StepUpProcess"/>
    <dgm:cxn modelId="{8FBD35D4-B300-47A2-8D01-E8D86D35A3F0}" srcId="{7C665711-853E-415A-9E66-5FC1CD41EFE0}" destId="{F349362E-D995-4F75-BC64-22D2A6C8FD76}" srcOrd="1" destOrd="0" parTransId="{24A2C7E1-9F08-454D-A03C-D20F9158284B}" sibTransId="{8D0056FB-0194-4DEA-BC00-E6A1CFA90A85}"/>
    <dgm:cxn modelId="{651BA313-5755-429A-A8CC-F6AF64803E72}" srcId="{7C665711-853E-415A-9E66-5FC1CD41EFE0}" destId="{049ADB68-C324-4351-BDD0-DEA4ACAE140E}" srcOrd="2" destOrd="0" parTransId="{AB82ACC3-5183-456D-8F47-10D6DC6E7D20}" sibTransId="{EB61E303-51B9-420B-B49C-E7CF6A22ED0B}"/>
    <dgm:cxn modelId="{A7CB94CC-F646-4469-B79B-0BD05493BD24}" srcId="{7C665711-853E-415A-9E66-5FC1CD41EFE0}" destId="{585D2F7F-27D2-417D-88A9-2DBC8D0BE9A7}" srcOrd="3" destOrd="0" parTransId="{473A2485-8F9A-4A51-BC3A-1B0D62BF17D6}" sibTransId="{25FCF129-735A-41C4-9E6D-09F7BE85B895}"/>
    <dgm:cxn modelId="{14B2AE04-838B-495F-8CBD-A65CC2D59770}" type="presOf" srcId="{7C665711-853E-415A-9E66-5FC1CD41EFE0}" destId="{45E3DD31-37C5-4A0D-B0E9-0A9A3449A761}" srcOrd="0" destOrd="0" presId="urn:microsoft.com/office/officeart/2009/3/layout/StepUpProcess"/>
    <dgm:cxn modelId="{758B332E-70A7-4203-A87A-E3DA9A21E818}" srcId="{7C665711-853E-415A-9E66-5FC1CD41EFE0}" destId="{B2A47420-E733-414E-9F4F-0D419E2BC82C}" srcOrd="0" destOrd="0" parTransId="{D083B22D-8429-4B62-ADDE-DF04499D43FC}" sibTransId="{81871C76-0D7E-4929-8FFB-E4E1890EB69A}"/>
    <dgm:cxn modelId="{48BC3926-2752-4267-BA00-B2A431A4D998}" type="presParOf" srcId="{45E3DD31-37C5-4A0D-B0E9-0A9A3449A761}" destId="{8091034A-484D-4070-947C-C632F2E3CD23}" srcOrd="0" destOrd="0" presId="urn:microsoft.com/office/officeart/2009/3/layout/StepUpProcess"/>
    <dgm:cxn modelId="{C33163AB-F93A-4437-923F-365DE978902B}" type="presParOf" srcId="{8091034A-484D-4070-947C-C632F2E3CD23}" destId="{555B6EC2-5D78-4119-A673-7117080164AB}" srcOrd="0" destOrd="0" presId="urn:microsoft.com/office/officeart/2009/3/layout/StepUpProcess"/>
    <dgm:cxn modelId="{AC00FC16-4F06-4967-863F-0261692B5920}" type="presParOf" srcId="{8091034A-484D-4070-947C-C632F2E3CD23}" destId="{23FFFC61-B856-4F80-9E89-284F605BC02C}" srcOrd="1" destOrd="0" presId="urn:microsoft.com/office/officeart/2009/3/layout/StepUpProcess"/>
    <dgm:cxn modelId="{0D9FF193-04E5-47F1-BC21-DF25C81F9D06}" type="presParOf" srcId="{8091034A-484D-4070-947C-C632F2E3CD23}" destId="{72A715B6-1560-4260-850D-4C356B773C0E}" srcOrd="2" destOrd="0" presId="urn:microsoft.com/office/officeart/2009/3/layout/StepUpProcess"/>
    <dgm:cxn modelId="{F0B00A8D-461F-4B59-A74C-E6F6115A1A07}" type="presParOf" srcId="{45E3DD31-37C5-4A0D-B0E9-0A9A3449A761}" destId="{54DC4E40-CF74-401F-BF5E-B254AEC718DD}" srcOrd="1" destOrd="0" presId="urn:microsoft.com/office/officeart/2009/3/layout/StepUpProcess"/>
    <dgm:cxn modelId="{91BD7038-CCF8-4911-9938-E317C3894095}" type="presParOf" srcId="{54DC4E40-CF74-401F-BF5E-B254AEC718DD}" destId="{7DBFE4EF-CFE9-43A1-9B8F-FC8742EC1389}" srcOrd="0" destOrd="0" presId="urn:microsoft.com/office/officeart/2009/3/layout/StepUpProcess"/>
    <dgm:cxn modelId="{F98FB559-F96B-4918-87E3-57E4893C2513}" type="presParOf" srcId="{45E3DD31-37C5-4A0D-B0E9-0A9A3449A761}" destId="{7782154C-4CF6-4010-A6CF-B95AEAEB1244}" srcOrd="2" destOrd="0" presId="urn:microsoft.com/office/officeart/2009/3/layout/StepUpProcess"/>
    <dgm:cxn modelId="{03D61B5A-D85B-4092-A0CB-4900C390F5C2}" type="presParOf" srcId="{7782154C-4CF6-4010-A6CF-B95AEAEB1244}" destId="{650074F5-7C4E-4D69-A5B4-B7FE5ECF119E}" srcOrd="0" destOrd="0" presId="urn:microsoft.com/office/officeart/2009/3/layout/StepUpProcess"/>
    <dgm:cxn modelId="{49EA0DEC-12C7-4DCF-BF76-7213EFD1CCC4}" type="presParOf" srcId="{7782154C-4CF6-4010-A6CF-B95AEAEB1244}" destId="{E10CA0CF-F064-48E6-814A-EB5FA54910A8}" srcOrd="1" destOrd="0" presId="urn:microsoft.com/office/officeart/2009/3/layout/StepUpProcess"/>
    <dgm:cxn modelId="{B63C2D6D-A450-42AA-BC74-657A6DEA2B55}" type="presParOf" srcId="{7782154C-4CF6-4010-A6CF-B95AEAEB1244}" destId="{7575BE84-F2FE-496E-B07F-3F667B22AF44}" srcOrd="2" destOrd="0" presId="urn:microsoft.com/office/officeart/2009/3/layout/StepUpProcess"/>
    <dgm:cxn modelId="{DAEBB507-9C36-43B2-9C23-627AEC9243C5}" type="presParOf" srcId="{45E3DD31-37C5-4A0D-B0E9-0A9A3449A761}" destId="{38EC8B2C-B8FB-4A4F-A79C-AB152920936C}" srcOrd="3" destOrd="0" presId="urn:microsoft.com/office/officeart/2009/3/layout/StepUpProcess"/>
    <dgm:cxn modelId="{38493C3E-918C-4A01-8C03-2291E18804B2}" type="presParOf" srcId="{38EC8B2C-B8FB-4A4F-A79C-AB152920936C}" destId="{10B932E3-FEBB-4E24-9010-A5081C2A4D6B}" srcOrd="0" destOrd="0" presId="urn:microsoft.com/office/officeart/2009/3/layout/StepUpProcess"/>
    <dgm:cxn modelId="{75DA3409-7994-4F4D-A727-49C01531BA69}" type="presParOf" srcId="{45E3DD31-37C5-4A0D-B0E9-0A9A3449A761}" destId="{CC7B120C-FEA7-4C3C-B047-CDEBAE692F4A}" srcOrd="4" destOrd="0" presId="urn:microsoft.com/office/officeart/2009/3/layout/StepUpProcess"/>
    <dgm:cxn modelId="{04664F27-C9F6-4B63-A1F8-290FD5F79BFC}" type="presParOf" srcId="{CC7B120C-FEA7-4C3C-B047-CDEBAE692F4A}" destId="{0EBA653E-5CF0-4A6A-B9D9-52E6D6A08099}" srcOrd="0" destOrd="0" presId="urn:microsoft.com/office/officeart/2009/3/layout/StepUpProcess"/>
    <dgm:cxn modelId="{9C689423-87B5-42EB-A6F2-3F7C50D5F431}" type="presParOf" srcId="{CC7B120C-FEA7-4C3C-B047-CDEBAE692F4A}" destId="{26312BCD-9CBB-4C07-81CF-76799D12E475}" srcOrd="1" destOrd="0" presId="urn:microsoft.com/office/officeart/2009/3/layout/StepUpProcess"/>
    <dgm:cxn modelId="{ABE499F0-1BBB-4205-8F64-D52545AAB4CA}" type="presParOf" srcId="{CC7B120C-FEA7-4C3C-B047-CDEBAE692F4A}" destId="{C126502C-0B5E-4DA4-95EA-58EF14401819}" srcOrd="2" destOrd="0" presId="urn:microsoft.com/office/officeart/2009/3/layout/StepUpProcess"/>
    <dgm:cxn modelId="{50FCDB21-8D5E-4D93-817C-16D7C9B67744}" type="presParOf" srcId="{45E3DD31-37C5-4A0D-B0E9-0A9A3449A761}" destId="{CB07D0C2-7B67-4015-8BB5-64AADF50A600}" srcOrd="5" destOrd="0" presId="urn:microsoft.com/office/officeart/2009/3/layout/StepUpProcess"/>
    <dgm:cxn modelId="{9C4BC3AC-4759-43F1-8C48-18BD97C79CAD}" type="presParOf" srcId="{CB07D0C2-7B67-4015-8BB5-64AADF50A600}" destId="{20B066C9-B6BC-4381-99E8-14D581608AC4}" srcOrd="0" destOrd="0" presId="urn:microsoft.com/office/officeart/2009/3/layout/StepUpProcess"/>
    <dgm:cxn modelId="{3DFB00EA-7D80-4E12-A100-26DD6DF6F2E3}" type="presParOf" srcId="{45E3DD31-37C5-4A0D-B0E9-0A9A3449A761}" destId="{7FB6466C-83CC-493B-855F-EEA8627762C7}" srcOrd="6" destOrd="0" presId="urn:microsoft.com/office/officeart/2009/3/layout/StepUpProcess"/>
    <dgm:cxn modelId="{4C0A0ADE-A2EE-4546-900D-487A6399343C}" type="presParOf" srcId="{7FB6466C-83CC-493B-855F-EEA8627762C7}" destId="{E6CC8842-684C-4492-B39F-F4C972846B25}" srcOrd="0" destOrd="0" presId="urn:microsoft.com/office/officeart/2009/3/layout/StepUpProcess"/>
    <dgm:cxn modelId="{B5C4B5E8-8474-4E83-BF06-1DE4FF67826E}" type="presParOf" srcId="{7FB6466C-83CC-493B-855F-EEA8627762C7}" destId="{17748140-704E-4DD5-B14E-3CB0C5F3B347}" srcOrd="1" destOrd="0" presId="urn:microsoft.com/office/officeart/2009/3/layout/StepUp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87E1DC-CFB4-479E-81B6-5C3E387F7F89}"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s-ES"/>
        </a:p>
      </dgm:t>
    </dgm:pt>
    <dgm:pt modelId="{EF8CC184-F6BA-4539-9C4D-3D2B51A29399}">
      <dgm:prSet phldrT="[Texto]" custT="1"/>
      <dgm:spPr/>
      <dgm:t>
        <a:bodyPr/>
        <a:lstStyle/>
        <a:p>
          <a:r>
            <a:rPr lang="es-ES" sz="1800" b="0" i="0" u="none" strike="noStrike" cap="none">
              <a:latin typeface="Roboto Condensed" panose="020B0604020202020204" charset="0"/>
              <a:ea typeface="Roboto Condensed" panose="020B0604020202020204" charset="0"/>
              <a:cs typeface="Roboto Condensed"/>
              <a:sym typeface="Arial"/>
            </a:rPr>
            <a:t>Establecer</a:t>
          </a:r>
          <a:r>
            <a:rPr lang="es-ES" sz="1800" b="0" i="0" u="none" strike="noStrike" cap="none">
              <a:latin typeface="Roboto Condensed" panose="020B0604020202020204" charset="0"/>
              <a:ea typeface="Roboto Condensed" panose="020B0604020202020204" charset="0"/>
              <a:cs typeface="Roboto Condensed"/>
            </a:rPr>
            <a:t> criterios de involucrados</a:t>
          </a:r>
          <a:endParaRPr lang="es-ES" sz="1800" b="0" i="0" u="none" strike="noStrike" cap="none" dirty="0">
            <a:latin typeface="Roboto Condensed" panose="020B0604020202020204" charset="0"/>
            <a:ea typeface="Roboto Condensed" panose="020B0604020202020204" charset="0"/>
            <a:cs typeface="Roboto Condensed"/>
          </a:endParaRPr>
        </a:p>
      </dgm:t>
    </dgm:pt>
    <dgm:pt modelId="{62C5CA29-E130-418A-8D0D-40551D56ACD9}" type="parTrans" cxnId="{69AE6D64-D9FC-48C6-AC40-5DB742F32A84}">
      <dgm:prSet/>
      <dgm:spPr/>
      <dgm:t>
        <a:bodyPr/>
        <a:lstStyle/>
        <a:p>
          <a:endParaRPr lang="es-ES"/>
        </a:p>
      </dgm:t>
    </dgm:pt>
    <dgm:pt modelId="{3220B238-CE0E-404A-A908-483B4860AF9F}" type="sibTrans" cxnId="{69AE6D64-D9FC-48C6-AC40-5DB742F32A84}">
      <dgm:prSet/>
      <dgm:spPr/>
      <dgm:t>
        <a:bodyPr/>
        <a:lstStyle/>
        <a:p>
          <a:endParaRPr lang="es-ES"/>
        </a:p>
      </dgm:t>
    </dgm:pt>
    <dgm:pt modelId="{06C01DC3-4077-4D04-9C8B-C6756B04A29E}">
      <dgm:prSet phldrT="[Texto]" custT="1"/>
      <dgm:spPr/>
      <dgm:t>
        <a:bodyPr/>
        <a:lstStyle/>
        <a:p>
          <a:r>
            <a:rPr lang="es-ES" sz="1800">
              <a:latin typeface="Roboto Condensed" panose="020B0604020202020204" charset="0"/>
              <a:ea typeface="Roboto Condensed" panose="020B0604020202020204" charset="0"/>
            </a:rPr>
            <a:t>Codificación </a:t>
          </a:r>
          <a:endParaRPr lang="es-ES" sz="1800" dirty="0">
            <a:latin typeface="Roboto Condensed" panose="020B0604020202020204" charset="0"/>
            <a:ea typeface="Roboto Condensed" panose="020B0604020202020204" charset="0"/>
          </a:endParaRPr>
        </a:p>
      </dgm:t>
    </dgm:pt>
    <dgm:pt modelId="{3AAA83B2-4E12-4813-9294-6BF4A5A6890E}" type="parTrans" cxnId="{D95470D7-4528-4891-AB5C-D18BDA46A7B4}">
      <dgm:prSet/>
      <dgm:spPr/>
      <dgm:t>
        <a:bodyPr/>
        <a:lstStyle/>
        <a:p>
          <a:endParaRPr lang="es-ES"/>
        </a:p>
      </dgm:t>
    </dgm:pt>
    <dgm:pt modelId="{B0EC8E8E-D7EC-4B6D-9D87-A4CE09526AF3}" type="sibTrans" cxnId="{D95470D7-4528-4891-AB5C-D18BDA46A7B4}">
      <dgm:prSet/>
      <dgm:spPr/>
      <dgm:t>
        <a:bodyPr/>
        <a:lstStyle/>
        <a:p>
          <a:endParaRPr lang="es-ES"/>
        </a:p>
      </dgm:t>
    </dgm:pt>
    <dgm:pt modelId="{41493500-0CAA-45D1-95CA-8699BF5FC6D7}">
      <dgm:prSet phldrT="[Texto]" custT="1"/>
      <dgm:spPr/>
      <dgm:t>
        <a:bodyPr/>
        <a:lstStyle/>
        <a:p>
          <a:r>
            <a:rPr lang="es-ES" sz="1800">
              <a:latin typeface="Roboto Condensed" panose="020B0604020202020204" charset="0"/>
              <a:ea typeface="Roboto Condensed" panose="020B0604020202020204" charset="0"/>
            </a:rPr>
            <a:t>Tabulación</a:t>
          </a:r>
          <a:endParaRPr lang="es-ES" sz="1800" dirty="0">
            <a:latin typeface="Roboto Condensed" panose="020B0604020202020204" charset="0"/>
            <a:ea typeface="Roboto Condensed" panose="020B0604020202020204" charset="0"/>
          </a:endParaRPr>
        </a:p>
      </dgm:t>
    </dgm:pt>
    <dgm:pt modelId="{9D4B9450-3D22-4F74-994B-FD6652290BFF}" type="parTrans" cxnId="{15EEF067-56B8-4E48-A475-50AC2398D1CE}">
      <dgm:prSet/>
      <dgm:spPr/>
      <dgm:t>
        <a:bodyPr/>
        <a:lstStyle/>
        <a:p>
          <a:endParaRPr lang="es-ES"/>
        </a:p>
      </dgm:t>
    </dgm:pt>
    <dgm:pt modelId="{1CA3787C-63A9-4113-A9FF-6FF23F245345}" type="sibTrans" cxnId="{15EEF067-56B8-4E48-A475-50AC2398D1CE}">
      <dgm:prSet/>
      <dgm:spPr/>
      <dgm:t>
        <a:bodyPr/>
        <a:lstStyle/>
        <a:p>
          <a:endParaRPr lang="es-ES"/>
        </a:p>
      </dgm:t>
    </dgm:pt>
    <dgm:pt modelId="{2396C56C-C634-4297-A427-E5357B1FE5C0}">
      <dgm:prSet phldrT="[Texto]" custT="1"/>
      <dgm:spPr/>
      <dgm:t>
        <a:bodyPr/>
        <a:lstStyle/>
        <a:p>
          <a:r>
            <a:rPr lang="es-ES" sz="1800" dirty="0">
              <a:latin typeface="Roboto Condensed" panose="020B0604020202020204" charset="0"/>
              <a:ea typeface="Roboto Condensed" panose="020B0604020202020204" charset="0"/>
            </a:rPr>
            <a:t>Gráficas </a:t>
          </a:r>
        </a:p>
      </dgm:t>
    </dgm:pt>
    <dgm:pt modelId="{F9D9AAA4-C75E-465A-BA4B-CB495F69CBE7}" type="parTrans" cxnId="{4FC6D66B-90E7-488A-93B5-DE7B08B42D8E}">
      <dgm:prSet/>
      <dgm:spPr/>
      <dgm:t>
        <a:bodyPr/>
        <a:lstStyle/>
        <a:p>
          <a:endParaRPr lang="es-ES"/>
        </a:p>
      </dgm:t>
    </dgm:pt>
    <dgm:pt modelId="{626907A4-E396-45CC-8A0A-C12B4A6D23A6}" type="sibTrans" cxnId="{4FC6D66B-90E7-488A-93B5-DE7B08B42D8E}">
      <dgm:prSet/>
      <dgm:spPr/>
      <dgm:t>
        <a:bodyPr/>
        <a:lstStyle/>
        <a:p>
          <a:endParaRPr lang="es-ES"/>
        </a:p>
      </dgm:t>
    </dgm:pt>
    <dgm:pt modelId="{9A6DB87F-E567-45FF-8F0C-2DDD44845902}">
      <dgm:prSet phldrT="[Texto]" custT="1"/>
      <dgm:spPr/>
      <dgm:t>
        <a:bodyPr/>
        <a:lstStyle/>
        <a:p>
          <a:r>
            <a:rPr lang="es-ES" sz="1800">
              <a:latin typeface="Roboto Condensed" panose="020B0604020202020204" charset="0"/>
              <a:ea typeface="Roboto Condensed" panose="020B0604020202020204" charset="0"/>
            </a:rPr>
            <a:t>Cuadro estadístico</a:t>
          </a:r>
          <a:endParaRPr lang="es-ES" sz="1800" dirty="0">
            <a:latin typeface="Roboto Condensed" panose="020B0604020202020204" charset="0"/>
            <a:ea typeface="Roboto Condensed" panose="020B0604020202020204" charset="0"/>
          </a:endParaRPr>
        </a:p>
      </dgm:t>
    </dgm:pt>
    <dgm:pt modelId="{4896E793-043B-4E37-941D-404ADF585B97}" type="parTrans" cxnId="{49668DDB-9738-4882-85A0-12534F8C5435}">
      <dgm:prSet/>
      <dgm:spPr/>
      <dgm:t>
        <a:bodyPr/>
        <a:lstStyle/>
        <a:p>
          <a:endParaRPr lang="es-ES"/>
        </a:p>
      </dgm:t>
    </dgm:pt>
    <dgm:pt modelId="{37F5298F-FDF9-470B-B8B8-91F5D0A7D82E}" type="sibTrans" cxnId="{49668DDB-9738-4882-85A0-12534F8C5435}">
      <dgm:prSet/>
      <dgm:spPr/>
      <dgm:t>
        <a:bodyPr/>
        <a:lstStyle/>
        <a:p>
          <a:endParaRPr lang="es-ES"/>
        </a:p>
      </dgm:t>
    </dgm:pt>
    <dgm:pt modelId="{38B0C7F0-7ECC-4191-B8C6-CB6B97945726}">
      <dgm:prSet phldrT="[Texto]" custT="1"/>
      <dgm:spPr/>
      <dgm:t>
        <a:bodyPr/>
        <a:lstStyle/>
        <a:p>
          <a:endParaRPr lang="es-ES" sz="1800" dirty="0">
            <a:solidFill>
              <a:schemeClr val="accent1">
                <a:lumMod val="50000"/>
              </a:schemeClr>
            </a:solidFill>
            <a:latin typeface="Roboto Condensed" panose="020B0604020202020204" charset="0"/>
            <a:ea typeface="Roboto Condensed" panose="020B0604020202020204" charset="0"/>
          </a:endParaRPr>
        </a:p>
      </dgm:t>
    </dgm:pt>
    <dgm:pt modelId="{A60415BD-D205-46F4-A74E-9DA14C408873}" type="parTrans" cxnId="{C70BF2CA-AACF-4AE6-A0F0-619E0DA00172}">
      <dgm:prSet/>
      <dgm:spPr/>
      <dgm:t>
        <a:bodyPr/>
        <a:lstStyle/>
        <a:p>
          <a:endParaRPr lang="es-ES"/>
        </a:p>
      </dgm:t>
    </dgm:pt>
    <dgm:pt modelId="{0C60C2A2-6146-425F-9E3F-2670F00A1B9E}" type="sibTrans" cxnId="{C70BF2CA-AACF-4AE6-A0F0-619E0DA00172}">
      <dgm:prSet/>
      <dgm:spPr/>
      <dgm:t>
        <a:bodyPr/>
        <a:lstStyle/>
        <a:p>
          <a:endParaRPr lang="es-ES"/>
        </a:p>
      </dgm:t>
    </dgm:pt>
    <dgm:pt modelId="{754DE7A0-701D-44C3-A71D-6371E5D29587}" type="pres">
      <dgm:prSet presAssocID="{E287E1DC-CFB4-479E-81B6-5C3E387F7F89}" presName="rootnode" presStyleCnt="0">
        <dgm:presLayoutVars>
          <dgm:chMax/>
          <dgm:chPref/>
          <dgm:dir/>
          <dgm:animLvl val="lvl"/>
        </dgm:presLayoutVars>
      </dgm:prSet>
      <dgm:spPr/>
      <dgm:t>
        <a:bodyPr/>
        <a:lstStyle/>
        <a:p>
          <a:endParaRPr lang="es-EC"/>
        </a:p>
      </dgm:t>
    </dgm:pt>
    <dgm:pt modelId="{F2D5C956-3978-406A-BF1F-A8774F396CEE}" type="pres">
      <dgm:prSet presAssocID="{EF8CC184-F6BA-4539-9C4D-3D2B51A29399}" presName="composite" presStyleCnt="0"/>
      <dgm:spPr/>
    </dgm:pt>
    <dgm:pt modelId="{456090B7-2370-449E-B8BE-BF6459A0E460}" type="pres">
      <dgm:prSet presAssocID="{EF8CC184-F6BA-4539-9C4D-3D2B51A29399}" presName="LShape" presStyleLbl="alignNode1" presStyleIdx="0" presStyleCnt="9"/>
      <dgm:spPr/>
    </dgm:pt>
    <dgm:pt modelId="{832F63A7-4514-4048-9431-980B132FA397}" type="pres">
      <dgm:prSet presAssocID="{EF8CC184-F6BA-4539-9C4D-3D2B51A29399}" presName="ParentText" presStyleLbl="revTx" presStyleIdx="0" presStyleCnt="5">
        <dgm:presLayoutVars>
          <dgm:chMax val="0"/>
          <dgm:chPref val="0"/>
          <dgm:bulletEnabled val="1"/>
        </dgm:presLayoutVars>
      </dgm:prSet>
      <dgm:spPr/>
      <dgm:t>
        <a:bodyPr/>
        <a:lstStyle/>
        <a:p>
          <a:endParaRPr lang="es-EC"/>
        </a:p>
      </dgm:t>
    </dgm:pt>
    <dgm:pt modelId="{E8A4273C-A0C7-4487-A39D-0F194117BE85}" type="pres">
      <dgm:prSet presAssocID="{EF8CC184-F6BA-4539-9C4D-3D2B51A29399}" presName="Triangle" presStyleLbl="alignNode1" presStyleIdx="1" presStyleCnt="9"/>
      <dgm:spPr/>
    </dgm:pt>
    <dgm:pt modelId="{73B4E43D-D93F-4EEB-B795-8AE83FF64DEE}" type="pres">
      <dgm:prSet presAssocID="{3220B238-CE0E-404A-A908-483B4860AF9F}" presName="sibTrans" presStyleCnt="0"/>
      <dgm:spPr/>
    </dgm:pt>
    <dgm:pt modelId="{A04305D4-4022-47B6-B760-B2B8E2FDF6D6}" type="pres">
      <dgm:prSet presAssocID="{3220B238-CE0E-404A-A908-483B4860AF9F}" presName="space" presStyleCnt="0"/>
      <dgm:spPr/>
    </dgm:pt>
    <dgm:pt modelId="{17F5F6DC-03FE-4F88-A5EF-226BF6C8D3AD}" type="pres">
      <dgm:prSet presAssocID="{06C01DC3-4077-4D04-9C8B-C6756B04A29E}" presName="composite" presStyleCnt="0"/>
      <dgm:spPr/>
    </dgm:pt>
    <dgm:pt modelId="{77A79349-A23D-4429-BC76-C09CC8886D24}" type="pres">
      <dgm:prSet presAssocID="{06C01DC3-4077-4D04-9C8B-C6756B04A29E}" presName="LShape" presStyleLbl="alignNode1" presStyleIdx="2" presStyleCnt="9"/>
      <dgm:spPr/>
    </dgm:pt>
    <dgm:pt modelId="{E32AF59B-2710-46DD-9326-3D7C56ED6E76}" type="pres">
      <dgm:prSet presAssocID="{06C01DC3-4077-4D04-9C8B-C6756B04A29E}" presName="ParentText" presStyleLbl="revTx" presStyleIdx="1" presStyleCnt="5">
        <dgm:presLayoutVars>
          <dgm:chMax val="0"/>
          <dgm:chPref val="0"/>
          <dgm:bulletEnabled val="1"/>
        </dgm:presLayoutVars>
      </dgm:prSet>
      <dgm:spPr/>
      <dgm:t>
        <a:bodyPr/>
        <a:lstStyle/>
        <a:p>
          <a:endParaRPr lang="es-EC"/>
        </a:p>
      </dgm:t>
    </dgm:pt>
    <dgm:pt modelId="{54677580-195F-422A-9B37-8FDBD45240DF}" type="pres">
      <dgm:prSet presAssocID="{06C01DC3-4077-4D04-9C8B-C6756B04A29E}" presName="Triangle" presStyleLbl="alignNode1" presStyleIdx="3" presStyleCnt="9"/>
      <dgm:spPr/>
    </dgm:pt>
    <dgm:pt modelId="{01955E46-641D-4474-B29A-B558BE92CDD2}" type="pres">
      <dgm:prSet presAssocID="{B0EC8E8E-D7EC-4B6D-9D87-A4CE09526AF3}" presName="sibTrans" presStyleCnt="0"/>
      <dgm:spPr/>
    </dgm:pt>
    <dgm:pt modelId="{968FBDA5-DE40-4707-8EA5-D6E0F102E575}" type="pres">
      <dgm:prSet presAssocID="{B0EC8E8E-D7EC-4B6D-9D87-A4CE09526AF3}" presName="space" presStyleCnt="0"/>
      <dgm:spPr/>
    </dgm:pt>
    <dgm:pt modelId="{5642DD26-6866-432D-88EB-540D000E2CC2}" type="pres">
      <dgm:prSet presAssocID="{41493500-0CAA-45D1-95CA-8699BF5FC6D7}" presName="composite" presStyleCnt="0"/>
      <dgm:spPr/>
    </dgm:pt>
    <dgm:pt modelId="{B91B4342-5143-4D94-BE78-635FF9096E9B}" type="pres">
      <dgm:prSet presAssocID="{41493500-0CAA-45D1-95CA-8699BF5FC6D7}" presName="LShape" presStyleLbl="alignNode1" presStyleIdx="4" presStyleCnt="9" custLinFactNeighborX="-3247" custLinFactNeighborY="-1912"/>
      <dgm:spPr/>
    </dgm:pt>
    <dgm:pt modelId="{23D9B87D-1A4F-47BC-A056-1D943BD7628D}" type="pres">
      <dgm:prSet presAssocID="{41493500-0CAA-45D1-95CA-8699BF5FC6D7}" presName="ParentText" presStyleLbl="revTx" presStyleIdx="2" presStyleCnt="5">
        <dgm:presLayoutVars>
          <dgm:chMax val="0"/>
          <dgm:chPref val="0"/>
          <dgm:bulletEnabled val="1"/>
        </dgm:presLayoutVars>
      </dgm:prSet>
      <dgm:spPr/>
      <dgm:t>
        <a:bodyPr/>
        <a:lstStyle/>
        <a:p>
          <a:endParaRPr lang="es-EC"/>
        </a:p>
      </dgm:t>
    </dgm:pt>
    <dgm:pt modelId="{AF9D0AC1-DA98-4D41-BDF5-24538AEB5C18}" type="pres">
      <dgm:prSet presAssocID="{41493500-0CAA-45D1-95CA-8699BF5FC6D7}" presName="Triangle" presStyleLbl="alignNode1" presStyleIdx="5" presStyleCnt="9"/>
      <dgm:spPr/>
    </dgm:pt>
    <dgm:pt modelId="{C46002D7-F2FD-465B-A29A-E9D0CFAA4F31}" type="pres">
      <dgm:prSet presAssocID="{1CA3787C-63A9-4113-A9FF-6FF23F245345}" presName="sibTrans" presStyleCnt="0"/>
      <dgm:spPr/>
    </dgm:pt>
    <dgm:pt modelId="{E8BB1BF2-37B6-4E46-8BD5-AC8D392EF2A2}" type="pres">
      <dgm:prSet presAssocID="{1CA3787C-63A9-4113-A9FF-6FF23F245345}" presName="space" presStyleCnt="0"/>
      <dgm:spPr/>
    </dgm:pt>
    <dgm:pt modelId="{D1786644-A61C-4C42-ABA3-3B21634C254D}" type="pres">
      <dgm:prSet presAssocID="{2396C56C-C634-4297-A427-E5357B1FE5C0}" presName="composite" presStyleCnt="0"/>
      <dgm:spPr/>
    </dgm:pt>
    <dgm:pt modelId="{0934ACDD-97F4-4268-93B9-CD368AEFCDAA}" type="pres">
      <dgm:prSet presAssocID="{2396C56C-C634-4297-A427-E5357B1FE5C0}" presName="LShape" presStyleLbl="alignNode1" presStyleIdx="6" presStyleCnt="9"/>
      <dgm:spPr/>
    </dgm:pt>
    <dgm:pt modelId="{B6EC2256-47EB-46F5-B7A2-FCAC6C641CD4}" type="pres">
      <dgm:prSet presAssocID="{2396C56C-C634-4297-A427-E5357B1FE5C0}" presName="ParentText" presStyleLbl="revTx" presStyleIdx="3" presStyleCnt="5">
        <dgm:presLayoutVars>
          <dgm:chMax val="0"/>
          <dgm:chPref val="0"/>
          <dgm:bulletEnabled val="1"/>
        </dgm:presLayoutVars>
      </dgm:prSet>
      <dgm:spPr/>
      <dgm:t>
        <a:bodyPr/>
        <a:lstStyle/>
        <a:p>
          <a:endParaRPr lang="es-EC"/>
        </a:p>
      </dgm:t>
    </dgm:pt>
    <dgm:pt modelId="{BABB2E49-CF51-4B3D-8A9E-4A3DADAAAE7A}" type="pres">
      <dgm:prSet presAssocID="{2396C56C-C634-4297-A427-E5357B1FE5C0}" presName="Triangle" presStyleLbl="alignNode1" presStyleIdx="7" presStyleCnt="9"/>
      <dgm:spPr/>
    </dgm:pt>
    <dgm:pt modelId="{03AAE44F-5D70-4DE8-A2D2-2EA4F1AE3352}" type="pres">
      <dgm:prSet presAssocID="{626907A4-E396-45CC-8A0A-C12B4A6D23A6}" presName="sibTrans" presStyleCnt="0"/>
      <dgm:spPr/>
    </dgm:pt>
    <dgm:pt modelId="{A539A7DE-E7A0-4ED9-831D-284177ED4633}" type="pres">
      <dgm:prSet presAssocID="{626907A4-E396-45CC-8A0A-C12B4A6D23A6}" presName="space" presStyleCnt="0"/>
      <dgm:spPr/>
    </dgm:pt>
    <dgm:pt modelId="{8BEE0217-4661-477F-996A-CB4DE67B1B87}" type="pres">
      <dgm:prSet presAssocID="{9A6DB87F-E567-45FF-8F0C-2DDD44845902}" presName="composite" presStyleCnt="0"/>
      <dgm:spPr/>
    </dgm:pt>
    <dgm:pt modelId="{DA395D20-1127-48A3-BC80-616341657B93}" type="pres">
      <dgm:prSet presAssocID="{9A6DB87F-E567-45FF-8F0C-2DDD44845902}" presName="LShape" presStyleLbl="alignNode1" presStyleIdx="8" presStyleCnt="9"/>
      <dgm:spPr/>
    </dgm:pt>
    <dgm:pt modelId="{40ACDA1D-A995-4AB1-BC79-0AC4406370C9}" type="pres">
      <dgm:prSet presAssocID="{9A6DB87F-E567-45FF-8F0C-2DDD44845902}" presName="ParentText" presStyleLbl="revTx" presStyleIdx="4" presStyleCnt="5">
        <dgm:presLayoutVars>
          <dgm:chMax val="0"/>
          <dgm:chPref val="0"/>
          <dgm:bulletEnabled val="1"/>
        </dgm:presLayoutVars>
      </dgm:prSet>
      <dgm:spPr/>
      <dgm:t>
        <a:bodyPr/>
        <a:lstStyle/>
        <a:p>
          <a:endParaRPr lang="es-EC"/>
        </a:p>
      </dgm:t>
    </dgm:pt>
  </dgm:ptLst>
  <dgm:cxnLst>
    <dgm:cxn modelId="{4FC6D66B-90E7-488A-93B5-DE7B08B42D8E}" srcId="{E287E1DC-CFB4-479E-81B6-5C3E387F7F89}" destId="{2396C56C-C634-4297-A427-E5357B1FE5C0}" srcOrd="3" destOrd="0" parTransId="{F9D9AAA4-C75E-465A-BA4B-CB495F69CBE7}" sibTransId="{626907A4-E396-45CC-8A0A-C12B4A6D23A6}"/>
    <dgm:cxn modelId="{15EEF067-56B8-4E48-A475-50AC2398D1CE}" srcId="{E287E1DC-CFB4-479E-81B6-5C3E387F7F89}" destId="{41493500-0CAA-45D1-95CA-8699BF5FC6D7}" srcOrd="2" destOrd="0" parTransId="{9D4B9450-3D22-4F74-994B-FD6652290BFF}" sibTransId="{1CA3787C-63A9-4113-A9FF-6FF23F245345}"/>
    <dgm:cxn modelId="{B0651632-5424-4B42-B918-1BCF44035547}" type="presOf" srcId="{41493500-0CAA-45D1-95CA-8699BF5FC6D7}" destId="{23D9B87D-1A4F-47BC-A056-1D943BD7628D}" srcOrd="0" destOrd="0" presId="urn:microsoft.com/office/officeart/2009/3/layout/StepUpProcess"/>
    <dgm:cxn modelId="{7A6E6956-46AF-4629-8E6E-E2D0E87C2DFB}" type="presOf" srcId="{06C01DC3-4077-4D04-9C8B-C6756B04A29E}" destId="{E32AF59B-2710-46DD-9326-3D7C56ED6E76}" srcOrd="0" destOrd="0" presId="urn:microsoft.com/office/officeart/2009/3/layout/StepUpProcess"/>
    <dgm:cxn modelId="{89AA729B-1CA7-4657-96C2-964096F2BF11}" type="presOf" srcId="{E287E1DC-CFB4-479E-81B6-5C3E387F7F89}" destId="{754DE7A0-701D-44C3-A71D-6371E5D29587}" srcOrd="0" destOrd="0" presId="urn:microsoft.com/office/officeart/2009/3/layout/StepUpProcess"/>
    <dgm:cxn modelId="{49668DDB-9738-4882-85A0-12534F8C5435}" srcId="{E287E1DC-CFB4-479E-81B6-5C3E387F7F89}" destId="{9A6DB87F-E567-45FF-8F0C-2DDD44845902}" srcOrd="4" destOrd="0" parTransId="{4896E793-043B-4E37-941D-404ADF585B97}" sibTransId="{37F5298F-FDF9-470B-B8B8-91F5D0A7D82E}"/>
    <dgm:cxn modelId="{C70BF2CA-AACF-4AE6-A0F0-619E0DA00172}" srcId="{06C01DC3-4077-4D04-9C8B-C6756B04A29E}" destId="{38B0C7F0-7ECC-4191-B8C6-CB6B97945726}" srcOrd="0" destOrd="0" parTransId="{A60415BD-D205-46F4-A74E-9DA14C408873}" sibTransId="{0C60C2A2-6146-425F-9E3F-2670F00A1B9E}"/>
    <dgm:cxn modelId="{69AE6D64-D9FC-48C6-AC40-5DB742F32A84}" srcId="{E287E1DC-CFB4-479E-81B6-5C3E387F7F89}" destId="{EF8CC184-F6BA-4539-9C4D-3D2B51A29399}" srcOrd="0" destOrd="0" parTransId="{62C5CA29-E130-418A-8D0D-40551D56ACD9}" sibTransId="{3220B238-CE0E-404A-A908-483B4860AF9F}"/>
    <dgm:cxn modelId="{D95470D7-4528-4891-AB5C-D18BDA46A7B4}" srcId="{E287E1DC-CFB4-479E-81B6-5C3E387F7F89}" destId="{06C01DC3-4077-4D04-9C8B-C6756B04A29E}" srcOrd="1" destOrd="0" parTransId="{3AAA83B2-4E12-4813-9294-6BF4A5A6890E}" sibTransId="{B0EC8E8E-D7EC-4B6D-9D87-A4CE09526AF3}"/>
    <dgm:cxn modelId="{049756D2-429C-4139-93AC-2EE8D06DEDD1}" type="presOf" srcId="{38B0C7F0-7ECC-4191-B8C6-CB6B97945726}" destId="{E32AF59B-2710-46DD-9326-3D7C56ED6E76}" srcOrd="0" destOrd="1" presId="urn:microsoft.com/office/officeart/2009/3/layout/StepUpProcess"/>
    <dgm:cxn modelId="{C74316DD-FE18-473D-85DC-1141BCB4AC62}" type="presOf" srcId="{2396C56C-C634-4297-A427-E5357B1FE5C0}" destId="{B6EC2256-47EB-46F5-B7A2-FCAC6C641CD4}" srcOrd="0" destOrd="0" presId="urn:microsoft.com/office/officeart/2009/3/layout/StepUpProcess"/>
    <dgm:cxn modelId="{D92CD347-1749-411B-A2A3-56EA19394C3D}" type="presOf" srcId="{EF8CC184-F6BA-4539-9C4D-3D2B51A29399}" destId="{832F63A7-4514-4048-9431-980B132FA397}" srcOrd="0" destOrd="0" presId="urn:microsoft.com/office/officeart/2009/3/layout/StepUpProcess"/>
    <dgm:cxn modelId="{91E2C8C7-2BA8-4FD5-B9D4-A9E3549A96D9}" type="presOf" srcId="{9A6DB87F-E567-45FF-8F0C-2DDD44845902}" destId="{40ACDA1D-A995-4AB1-BC79-0AC4406370C9}" srcOrd="0" destOrd="0" presId="urn:microsoft.com/office/officeart/2009/3/layout/StepUpProcess"/>
    <dgm:cxn modelId="{6F72D868-048D-472F-AFA5-360DC482D1F3}" type="presParOf" srcId="{754DE7A0-701D-44C3-A71D-6371E5D29587}" destId="{F2D5C956-3978-406A-BF1F-A8774F396CEE}" srcOrd="0" destOrd="0" presId="urn:microsoft.com/office/officeart/2009/3/layout/StepUpProcess"/>
    <dgm:cxn modelId="{8ECC61D0-EFD0-4476-8AFE-A7CD6FC64DB0}" type="presParOf" srcId="{F2D5C956-3978-406A-BF1F-A8774F396CEE}" destId="{456090B7-2370-449E-B8BE-BF6459A0E460}" srcOrd="0" destOrd="0" presId="urn:microsoft.com/office/officeart/2009/3/layout/StepUpProcess"/>
    <dgm:cxn modelId="{1B9695AD-4E8A-4B45-BC7D-36B423D3C061}" type="presParOf" srcId="{F2D5C956-3978-406A-BF1F-A8774F396CEE}" destId="{832F63A7-4514-4048-9431-980B132FA397}" srcOrd="1" destOrd="0" presId="urn:microsoft.com/office/officeart/2009/3/layout/StepUpProcess"/>
    <dgm:cxn modelId="{6E9FD30C-91D0-41EC-8036-DAD7C40BBEE7}" type="presParOf" srcId="{F2D5C956-3978-406A-BF1F-A8774F396CEE}" destId="{E8A4273C-A0C7-4487-A39D-0F194117BE85}" srcOrd="2" destOrd="0" presId="urn:microsoft.com/office/officeart/2009/3/layout/StepUpProcess"/>
    <dgm:cxn modelId="{71640653-0A76-428C-8859-BD1CA7775D5A}" type="presParOf" srcId="{754DE7A0-701D-44C3-A71D-6371E5D29587}" destId="{73B4E43D-D93F-4EEB-B795-8AE83FF64DEE}" srcOrd="1" destOrd="0" presId="urn:microsoft.com/office/officeart/2009/3/layout/StepUpProcess"/>
    <dgm:cxn modelId="{971E28CA-6D1B-4A20-B498-4F352812CD18}" type="presParOf" srcId="{73B4E43D-D93F-4EEB-B795-8AE83FF64DEE}" destId="{A04305D4-4022-47B6-B760-B2B8E2FDF6D6}" srcOrd="0" destOrd="0" presId="urn:microsoft.com/office/officeart/2009/3/layout/StepUpProcess"/>
    <dgm:cxn modelId="{CF620E2F-3D2F-4076-8DFD-B5573F453801}" type="presParOf" srcId="{754DE7A0-701D-44C3-A71D-6371E5D29587}" destId="{17F5F6DC-03FE-4F88-A5EF-226BF6C8D3AD}" srcOrd="2" destOrd="0" presId="urn:microsoft.com/office/officeart/2009/3/layout/StepUpProcess"/>
    <dgm:cxn modelId="{5CCB6391-309A-418C-A681-5DFC3E3E8F7E}" type="presParOf" srcId="{17F5F6DC-03FE-4F88-A5EF-226BF6C8D3AD}" destId="{77A79349-A23D-4429-BC76-C09CC8886D24}" srcOrd="0" destOrd="0" presId="urn:microsoft.com/office/officeart/2009/3/layout/StepUpProcess"/>
    <dgm:cxn modelId="{44DE7B97-C220-4E4E-B0B7-AE620D2E5050}" type="presParOf" srcId="{17F5F6DC-03FE-4F88-A5EF-226BF6C8D3AD}" destId="{E32AF59B-2710-46DD-9326-3D7C56ED6E76}" srcOrd="1" destOrd="0" presId="urn:microsoft.com/office/officeart/2009/3/layout/StepUpProcess"/>
    <dgm:cxn modelId="{76F42F88-7972-42F8-A83C-B441B8DC64EB}" type="presParOf" srcId="{17F5F6DC-03FE-4F88-A5EF-226BF6C8D3AD}" destId="{54677580-195F-422A-9B37-8FDBD45240DF}" srcOrd="2" destOrd="0" presId="urn:microsoft.com/office/officeart/2009/3/layout/StepUpProcess"/>
    <dgm:cxn modelId="{CC6657C0-E9BC-4726-A117-690AC9EB2B5A}" type="presParOf" srcId="{754DE7A0-701D-44C3-A71D-6371E5D29587}" destId="{01955E46-641D-4474-B29A-B558BE92CDD2}" srcOrd="3" destOrd="0" presId="urn:microsoft.com/office/officeart/2009/3/layout/StepUpProcess"/>
    <dgm:cxn modelId="{2F052BBB-5D90-4532-A76E-90F18C681BE4}" type="presParOf" srcId="{01955E46-641D-4474-B29A-B558BE92CDD2}" destId="{968FBDA5-DE40-4707-8EA5-D6E0F102E575}" srcOrd="0" destOrd="0" presId="urn:microsoft.com/office/officeart/2009/3/layout/StepUpProcess"/>
    <dgm:cxn modelId="{92F97CC2-C76A-4537-9D5F-7C1DE6E1CD06}" type="presParOf" srcId="{754DE7A0-701D-44C3-A71D-6371E5D29587}" destId="{5642DD26-6866-432D-88EB-540D000E2CC2}" srcOrd="4" destOrd="0" presId="urn:microsoft.com/office/officeart/2009/3/layout/StepUpProcess"/>
    <dgm:cxn modelId="{2B7ADE9F-BC06-463D-B079-51DD3C7D01C6}" type="presParOf" srcId="{5642DD26-6866-432D-88EB-540D000E2CC2}" destId="{B91B4342-5143-4D94-BE78-635FF9096E9B}" srcOrd="0" destOrd="0" presId="urn:microsoft.com/office/officeart/2009/3/layout/StepUpProcess"/>
    <dgm:cxn modelId="{BF2766B2-ECD9-42F9-9CE3-0239105EB146}" type="presParOf" srcId="{5642DD26-6866-432D-88EB-540D000E2CC2}" destId="{23D9B87D-1A4F-47BC-A056-1D943BD7628D}" srcOrd="1" destOrd="0" presId="urn:microsoft.com/office/officeart/2009/3/layout/StepUpProcess"/>
    <dgm:cxn modelId="{3992383E-5E03-4C6E-BEC3-399A29466958}" type="presParOf" srcId="{5642DD26-6866-432D-88EB-540D000E2CC2}" destId="{AF9D0AC1-DA98-4D41-BDF5-24538AEB5C18}" srcOrd="2" destOrd="0" presId="urn:microsoft.com/office/officeart/2009/3/layout/StepUpProcess"/>
    <dgm:cxn modelId="{7F3EE42B-6D75-465E-BC7C-6A0D1EE2A09A}" type="presParOf" srcId="{754DE7A0-701D-44C3-A71D-6371E5D29587}" destId="{C46002D7-F2FD-465B-A29A-E9D0CFAA4F31}" srcOrd="5" destOrd="0" presId="urn:microsoft.com/office/officeart/2009/3/layout/StepUpProcess"/>
    <dgm:cxn modelId="{D13C9275-488F-4C26-A3F5-7FEA4A5DE549}" type="presParOf" srcId="{C46002D7-F2FD-465B-A29A-E9D0CFAA4F31}" destId="{E8BB1BF2-37B6-4E46-8BD5-AC8D392EF2A2}" srcOrd="0" destOrd="0" presId="urn:microsoft.com/office/officeart/2009/3/layout/StepUpProcess"/>
    <dgm:cxn modelId="{BB066223-6614-4662-9C2F-154DD694B59F}" type="presParOf" srcId="{754DE7A0-701D-44C3-A71D-6371E5D29587}" destId="{D1786644-A61C-4C42-ABA3-3B21634C254D}" srcOrd="6" destOrd="0" presId="urn:microsoft.com/office/officeart/2009/3/layout/StepUpProcess"/>
    <dgm:cxn modelId="{436EC1EF-118A-4641-A394-3C750F996817}" type="presParOf" srcId="{D1786644-A61C-4C42-ABA3-3B21634C254D}" destId="{0934ACDD-97F4-4268-93B9-CD368AEFCDAA}" srcOrd="0" destOrd="0" presId="urn:microsoft.com/office/officeart/2009/3/layout/StepUpProcess"/>
    <dgm:cxn modelId="{5E0FFDE9-70BB-4BB4-A938-304FD8B9F043}" type="presParOf" srcId="{D1786644-A61C-4C42-ABA3-3B21634C254D}" destId="{B6EC2256-47EB-46F5-B7A2-FCAC6C641CD4}" srcOrd="1" destOrd="0" presId="urn:microsoft.com/office/officeart/2009/3/layout/StepUpProcess"/>
    <dgm:cxn modelId="{14521458-AD3A-4A67-B9CA-ABF760740104}" type="presParOf" srcId="{D1786644-A61C-4C42-ABA3-3B21634C254D}" destId="{BABB2E49-CF51-4B3D-8A9E-4A3DADAAAE7A}" srcOrd="2" destOrd="0" presId="urn:microsoft.com/office/officeart/2009/3/layout/StepUpProcess"/>
    <dgm:cxn modelId="{BB412AC2-D8E2-4063-B807-AA53C9732FBC}" type="presParOf" srcId="{754DE7A0-701D-44C3-A71D-6371E5D29587}" destId="{03AAE44F-5D70-4DE8-A2D2-2EA4F1AE3352}" srcOrd="7" destOrd="0" presId="urn:microsoft.com/office/officeart/2009/3/layout/StepUpProcess"/>
    <dgm:cxn modelId="{62914B48-61B2-432B-9F40-8E8CFDA4EC52}" type="presParOf" srcId="{03AAE44F-5D70-4DE8-A2D2-2EA4F1AE3352}" destId="{A539A7DE-E7A0-4ED9-831D-284177ED4633}" srcOrd="0" destOrd="0" presId="urn:microsoft.com/office/officeart/2009/3/layout/StepUpProcess"/>
    <dgm:cxn modelId="{4ECDA4A0-1062-414C-A76A-2203C001EA60}" type="presParOf" srcId="{754DE7A0-701D-44C3-A71D-6371E5D29587}" destId="{8BEE0217-4661-477F-996A-CB4DE67B1B87}" srcOrd="8" destOrd="0" presId="urn:microsoft.com/office/officeart/2009/3/layout/StepUpProcess"/>
    <dgm:cxn modelId="{C2A41129-26CF-4F5E-874C-CD99C7C1D8C7}" type="presParOf" srcId="{8BEE0217-4661-477F-996A-CB4DE67B1B87}" destId="{DA395D20-1127-48A3-BC80-616341657B93}" srcOrd="0" destOrd="0" presId="urn:microsoft.com/office/officeart/2009/3/layout/StepUpProcess"/>
    <dgm:cxn modelId="{FA63AC82-8320-4CE6-B836-4A400FFE9B92}" type="presParOf" srcId="{8BEE0217-4661-477F-996A-CB4DE67B1B87}" destId="{40ACDA1D-A995-4AB1-BC79-0AC4406370C9}"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2465782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a:p>
        </p:txBody>
      </p:sp>
    </p:spTree>
    <p:extLst>
      <p:ext uri="{BB962C8B-B14F-4D97-AF65-F5344CB8AC3E}">
        <p14:creationId xmlns:p14="http://schemas.microsoft.com/office/powerpoint/2010/main" val="958351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C" sz="1100" b="0" i="0" u="none" strike="noStrike" cap="none" dirty="0">
                <a:solidFill>
                  <a:srgbClr val="000000"/>
                </a:solidFill>
                <a:effectLst/>
                <a:latin typeface="Arial"/>
                <a:ea typeface="Arial"/>
                <a:cs typeface="Arial"/>
                <a:sym typeface="Arial"/>
              </a:rPr>
              <a:t>En sí, las organizaciones y empresas son considerados como sistemas abiertos, pues requieren de acciones y actividades que permitan gestionar, satisfacer y equilibrar sus necesidades internas, así como también, adaptarse a los cambios del entorno en el cual se desarrollan, a fin de lograr un objetivo o metas determinadas (</a:t>
            </a:r>
            <a:r>
              <a:rPr lang="es-EC" sz="1100" b="0" i="0" u="none" strike="noStrike" cap="none" dirty="0" err="1">
                <a:solidFill>
                  <a:srgbClr val="000000"/>
                </a:solidFill>
                <a:effectLst/>
                <a:latin typeface="Arial"/>
                <a:ea typeface="Arial"/>
                <a:cs typeface="Arial"/>
                <a:sym typeface="Arial"/>
              </a:rPr>
              <a:t>Velasquez</a:t>
            </a:r>
            <a:r>
              <a:rPr lang="es-EC" sz="1100" b="0" i="0" u="none" strike="noStrike" cap="none" dirty="0">
                <a:solidFill>
                  <a:srgbClr val="000000"/>
                </a:solidFill>
                <a:effectLst/>
                <a:latin typeface="Arial"/>
                <a:ea typeface="Arial"/>
                <a:cs typeface="Arial"/>
                <a:sym typeface="Arial"/>
              </a:rPr>
              <a:t>, 2000)</a:t>
            </a:r>
            <a:endParaRPr lang="es-ES" dirty="0"/>
          </a:p>
        </p:txBody>
      </p:sp>
    </p:spTree>
    <p:extLst>
      <p:ext uri="{BB962C8B-B14F-4D97-AF65-F5344CB8AC3E}">
        <p14:creationId xmlns:p14="http://schemas.microsoft.com/office/powerpoint/2010/main" val="2443600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438283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729823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050918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C" sz="1100" b="0" i="0" u="none" strike="noStrike" cap="none" dirty="0">
                <a:solidFill>
                  <a:srgbClr val="000000"/>
                </a:solidFill>
                <a:effectLst/>
                <a:latin typeface="Arial"/>
                <a:ea typeface="Arial"/>
                <a:cs typeface="Arial"/>
                <a:sym typeface="Arial"/>
              </a:rPr>
              <a:t>En sí, las organizaciones y empresas son considerados como sistemas abiertos, pues requieren de acciones y actividades que permitan gestionar, satisfacer y equilibrar sus necesidades internas, así como también, adaptarse a los cambios del entorno en el cual se desarrollan, a fin de lograr un objetivo o metas determinadas (</a:t>
            </a:r>
            <a:r>
              <a:rPr lang="es-EC" sz="1100" b="0" i="0" u="none" strike="noStrike" cap="none" dirty="0" err="1">
                <a:solidFill>
                  <a:srgbClr val="000000"/>
                </a:solidFill>
                <a:effectLst/>
                <a:latin typeface="Arial"/>
                <a:ea typeface="Arial"/>
                <a:cs typeface="Arial"/>
                <a:sym typeface="Arial"/>
              </a:rPr>
              <a:t>Velasquez</a:t>
            </a:r>
            <a:r>
              <a:rPr lang="es-EC" sz="1100" b="0" i="0" u="none" strike="noStrike" cap="none" dirty="0">
                <a:solidFill>
                  <a:srgbClr val="000000"/>
                </a:solidFill>
                <a:effectLst/>
                <a:latin typeface="Arial"/>
                <a:ea typeface="Arial"/>
                <a:cs typeface="Arial"/>
                <a:sym typeface="Arial"/>
              </a:rPr>
              <a:t>, 2000)</a:t>
            </a:r>
            <a:endParaRPr lang="es-ES" dirty="0"/>
          </a:p>
        </p:txBody>
      </p:sp>
    </p:spTree>
    <p:extLst>
      <p:ext uri="{BB962C8B-B14F-4D97-AF65-F5344CB8AC3E}">
        <p14:creationId xmlns:p14="http://schemas.microsoft.com/office/powerpoint/2010/main" val="3592735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C" sz="1100" b="0" i="0" u="none" strike="noStrike" cap="none" dirty="0">
                <a:solidFill>
                  <a:srgbClr val="000000"/>
                </a:solidFill>
                <a:effectLst/>
                <a:latin typeface="Arial"/>
                <a:ea typeface="Arial"/>
                <a:cs typeface="Arial"/>
                <a:sym typeface="Arial"/>
              </a:rPr>
              <a:t>En sí, las organizaciones y empresas son considerados como sistemas abiertos, pues requieren de acciones y actividades que permitan gestionar, satisfacer y equilibrar sus necesidades internas, así como también, adaptarse a los cambios del entorno en el cual se desarrollan, a fin de lograr un objetivo o metas determinadas (</a:t>
            </a:r>
            <a:r>
              <a:rPr lang="es-EC" sz="1100" b="0" i="0" u="none" strike="noStrike" cap="none" dirty="0" err="1">
                <a:solidFill>
                  <a:srgbClr val="000000"/>
                </a:solidFill>
                <a:effectLst/>
                <a:latin typeface="Arial"/>
                <a:ea typeface="Arial"/>
                <a:cs typeface="Arial"/>
                <a:sym typeface="Arial"/>
              </a:rPr>
              <a:t>Velasquez</a:t>
            </a:r>
            <a:r>
              <a:rPr lang="es-EC" sz="1100" b="0" i="0" u="none" strike="noStrike" cap="none" dirty="0">
                <a:solidFill>
                  <a:srgbClr val="000000"/>
                </a:solidFill>
                <a:effectLst/>
                <a:latin typeface="Arial"/>
                <a:ea typeface="Arial"/>
                <a:cs typeface="Arial"/>
                <a:sym typeface="Arial"/>
              </a:rPr>
              <a:t>, 2000)</a:t>
            </a:r>
            <a:endParaRPr lang="es-ES" dirty="0"/>
          </a:p>
        </p:txBody>
      </p:sp>
    </p:spTree>
    <p:extLst>
      <p:ext uri="{BB962C8B-B14F-4D97-AF65-F5344CB8AC3E}">
        <p14:creationId xmlns:p14="http://schemas.microsoft.com/office/powerpoint/2010/main" val="2593678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C" sz="1100" b="0" i="0" u="none" strike="noStrike" cap="none" dirty="0">
                <a:solidFill>
                  <a:srgbClr val="000000"/>
                </a:solidFill>
                <a:effectLst/>
                <a:latin typeface="Arial"/>
                <a:ea typeface="Arial"/>
                <a:cs typeface="Arial"/>
                <a:sym typeface="Arial"/>
              </a:rPr>
              <a:t>En sí, las organizaciones y empresas son considerados como sistemas abiertos, pues requieren de acciones y actividades que permitan gestionar, satisfacer y equilibrar sus necesidades internas, así como también, adaptarse a los cambios del entorno en el cual se desarrollan, a fin de lograr un objetivo o metas determinadas (</a:t>
            </a:r>
            <a:r>
              <a:rPr lang="es-EC" sz="1100" b="0" i="0" u="none" strike="noStrike" cap="none" dirty="0" err="1">
                <a:solidFill>
                  <a:srgbClr val="000000"/>
                </a:solidFill>
                <a:effectLst/>
                <a:latin typeface="Arial"/>
                <a:ea typeface="Arial"/>
                <a:cs typeface="Arial"/>
                <a:sym typeface="Arial"/>
              </a:rPr>
              <a:t>Velasquez</a:t>
            </a:r>
            <a:r>
              <a:rPr lang="es-EC" sz="1100" b="0" i="0" u="none" strike="noStrike" cap="none" dirty="0">
                <a:solidFill>
                  <a:srgbClr val="000000"/>
                </a:solidFill>
                <a:effectLst/>
                <a:latin typeface="Arial"/>
                <a:ea typeface="Arial"/>
                <a:cs typeface="Arial"/>
                <a:sym typeface="Arial"/>
              </a:rPr>
              <a:t>, 2000)</a:t>
            </a:r>
            <a:endParaRPr lang="es-ES" dirty="0"/>
          </a:p>
        </p:txBody>
      </p:sp>
    </p:spTree>
    <p:extLst>
      <p:ext uri="{BB962C8B-B14F-4D97-AF65-F5344CB8AC3E}">
        <p14:creationId xmlns:p14="http://schemas.microsoft.com/office/powerpoint/2010/main" val="576709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f391192_06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Google Shape;25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45985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36514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595031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Google Shape;17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01679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5f391192_05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Google Shape;24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68271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Google Shape;17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26537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559461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Google Shape;2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C" sz="1100" b="0" i="0" u="none" strike="noStrike" cap="none" dirty="0">
                <a:solidFill>
                  <a:srgbClr val="000000"/>
                </a:solidFill>
                <a:effectLst/>
                <a:latin typeface="Arial"/>
                <a:ea typeface="Arial"/>
                <a:cs typeface="Arial"/>
                <a:sym typeface="Arial"/>
              </a:rPr>
              <a:t>Administración científica:</a:t>
            </a:r>
            <a:r>
              <a:rPr lang="es-EC" sz="1100" b="0" i="0" u="none" strike="noStrike" cap="none" baseline="0" dirty="0">
                <a:solidFill>
                  <a:srgbClr val="000000"/>
                </a:solidFill>
                <a:effectLst/>
                <a:latin typeface="Arial"/>
                <a:ea typeface="Arial"/>
                <a:cs typeface="Arial"/>
                <a:sym typeface="Arial"/>
              </a:rPr>
              <a:t> </a:t>
            </a:r>
            <a:r>
              <a:rPr lang="es-EC" sz="1100" b="0" i="0" u="none" strike="noStrike" cap="none" dirty="0">
                <a:solidFill>
                  <a:srgbClr val="000000"/>
                </a:solidFill>
                <a:effectLst/>
                <a:latin typeface="Arial"/>
                <a:ea typeface="Arial"/>
                <a:cs typeface="Arial"/>
                <a:sym typeface="Arial"/>
              </a:rPr>
              <a:t>Búsqueda de la eficiencia en los procesos de producción. </a:t>
            </a:r>
            <a:endParaRPr lang="es-MX"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C" sz="1100" b="0" i="0" u="none" strike="noStrike" cap="none" dirty="0">
                <a:solidFill>
                  <a:srgbClr val="000000"/>
                </a:solidFill>
                <a:effectLst/>
                <a:latin typeface="Arial"/>
                <a:ea typeface="Arial"/>
                <a:cs typeface="Arial"/>
                <a:sym typeface="Arial"/>
              </a:rPr>
              <a:t>Administración funcional</a:t>
            </a:r>
            <a:r>
              <a:rPr lang="es-MX" sz="1100" b="0" i="0" u="none" strike="noStrike" cap="none" dirty="0">
                <a:solidFill>
                  <a:srgbClr val="000000"/>
                </a:solidFill>
                <a:effectLst/>
                <a:latin typeface="Arial"/>
                <a:ea typeface="Arial"/>
                <a:cs typeface="Arial"/>
                <a:sym typeface="Arial"/>
              </a:rPr>
              <a:t>:</a:t>
            </a:r>
            <a:r>
              <a:rPr lang="es-MX" sz="1100" b="0" i="0" u="none" strike="noStrike" cap="none" baseline="0" dirty="0">
                <a:solidFill>
                  <a:srgbClr val="000000"/>
                </a:solidFill>
                <a:effectLst/>
                <a:latin typeface="Arial"/>
                <a:ea typeface="Arial"/>
                <a:cs typeface="Arial"/>
                <a:sym typeface="Arial"/>
              </a:rPr>
              <a:t> </a:t>
            </a:r>
            <a:r>
              <a:rPr lang="es-EC" sz="1100" b="0" i="0" u="none" strike="noStrike" cap="none" dirty="0">
                <a:solidFill>
                  <a:srgbClr val="000000"/>
                </a:solidFill>
                <a:effectLst/>
                <a:latin typeface="Arial"/>
                <a:ea typeface="Arial"/>
                <a:cs typeface="Arial"/>
                <a:sym typeface="Arial"/>
              </a:rPr>
              <a:t>Estudio de la infraestructura organizacional y sus funciones relacionadas con áreas de marketing, producción, finanzas y recursos humanos.</a:t>
            </a:r>
            <a:endParaRPr lang="es-MX"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C" sz="1100" b="0" i="0" u="none" strike="noStrike" cap="none" dirty="0">
                <a:solidFill>
                  <a:srgbClr val="000000"/>
                </a:solidFill>
                <a:effectLst/>
                <a:latin typeface="Arial"/>
                <a:ea typeface="Arial"/>
                <a:cs typeface="Arial"/>
                <a:sym typeface="Arial"/>
              </a:rPr>
              <a:t>Enfoque de las relaciones humana:</a:t>
            </a:r>
            <a:r>
              <a:rPr lang="es-EC" sz="1100" b="0" i="0" u="none" strike="noStrike" cap="none" baseline="0" dirty="0">
                <a:solidFill>
                  <a:srgbClr val="000000"/>
                </a:solidFill>
                <a:effectLst/>
                <a:latin typeface="Arial"/>
                <a:ea typeface="Arial"/>
                <a:cs typeface="Arial"/>
                <a:sym typeface="Arial"/>
              </a:rPr>
              <a:t> </a:t>
            </a:r>
            <a:r>
              <a:rPr lang="es-EC" sz="1100" b="0" i="0" u="none" strike="noStrike" cap="none" dirty="0">
                <a:solidFill>
                  <a:srgbClr val="000000"/>
                </a:solidFill>
                <a:effectLst/>
                <a:latin typeface="Arial"/>
                <a:ea typeface="Arial"/>
                <a:cs typeface="Arial"/>
                <a:sym typeface="Arial"/>
              </a:rPr>
              <a:t>El factor humano es vital para la gestión, es el elemento clave de la eficiencia.</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C" sz="1100" b="0" i="0" u="none" strike="noStrike" cap="none" dirty="0">
                <a:solidFill>
                  <a:srgbClr val="000000"/>
                </a:solidFill>
                <a:effectLst/>
                <a:latin typeface="Arial"/>
                <a:ea typeface="Arial"/>
                <a:cs typeface="Arial"/>
                <a:sym typeface="Arial"/>
              </a:rPr>
              <a:t>Enfoque en modelos matemáticos: Aporte a la integración multidisciplinaria.</a:t>
            </a:r>
            <a:endParaRPr lang="es-MX"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853477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ed75ccf_0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Google Shape;20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11663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‹Nº›</a:t>
            </a:fld>
            <a:endParaRPr lang="es-EC"/>
          </a:p>
        </p:txBody>
      </p:sp>
    </p:spTree>
    <p:extLst>
      <p:ext uri="{BB962C8B-B14F-4D97-AF65-F5344CB8AC3E}">
        <p14:creationId xmlns:p14="http://schemas.microsoft.com/office/powerpoint/2010/main" val="298137678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‹Nº›</a:t>
            </a:fld>
            <a:endParaRPr lang="es-EC"/>
          </a:p>
        </p:txBody>
      </p:sp>
    </p:spTree>
    <p:extLst>
      <p:ext uri="{BB962C8B-B14F-4D97-AF65-F5344CB8AC3E}">
        <p14:creationId xmlns:p14="http://schemas.microsoft.com/office/powerpoint/2010/main" val="103008266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‹Nº›</a:t>
            </a:fld>
            <a:endParaRPr lang="es-EC"/>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050" dirty="0">
              <a:solidFill>
                <a:schemeClr val="accent1">
                  <a:lumMod val="60000"/>
                  <a:lumOff val="40000"/>
                </a:schemeClr>
              </a:solidFill>
              <a:latin typeface="Arial"/>
            </a:endParaRPr>
          </a:p>
        </p:txBody>
      </p:sp>
    </p:spTree>
    <p:extLst>
      <p:ext uri="{BB962C8B-B14F-4D97-AF65-F5344CB8AC3E}">
        <p14:creationId xmlns:p14="http://schemas.microsoft.com/office/powerpoint/2010/main" val="147272547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‹Nº›</a:t>
            </a:fld>
            <a:endParaRPr lang="es-EC"/>
          </a:p>
        </p:txBody>
      </p:sp>
    </p:spTree>
    <p:extLst>
      <p:ext uri="{BB962C8B-B14F-4D97-AF65-F5344CB8AC3E}">
        <p14:creationId xmlns:p14="http://schemas.microsoft.com/office/powerpoint/2010/main" val="293064069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‹Nº›</a:t>
            </a:fld>
            <a:endParaRPr lang="es-EC"/>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3985026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‹Nº›</a:t>
            </a:fld>
            <a:endParaRPr lang="es-EC"/>
          </a:p>
        </p:txBody>
      </p:sp>
    </p:spTree>
    <p:extLst>
      <p:ext uri="{BB962C8B-B14F-4D97-AF65-F5344CB8AC3E}">
        <p14:creationId xmlns:p14="http://schemas.microsoft.com/office/powerpoint/2010/main" val="137039978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‹Nº›</a:t>
            </a:fld>
            <a:endParaRPr lang="es-EC"/>
          </a:p>
        </p:txBody>
      </p:sp>
    </p:spTree>
    <p:extLst>
      <p:ext uri="{BB962C8B-B14F-4D97-AF65-F5344CB8AC3E}">
        <p14:creationId xmlns:p14="http://schemas.microsoft.com/office/powerpoint/2010/main" val="271349412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‹Nº›</a:t>
            </a:fld>
            <a:endParaRPr lang="es-EC"/>
          </a:p>
        </p:txBody>
      </p:sp>
    </p:spTree>
    <p:extLst>
      <p:ext uri="{BB962C8B-B14F-4D97-AF65-F5344CB8AC3E}">
        <p14:creationId xmlns:p14="http://schemas.microsoft.com/office/powerpoint/2010/main" val="238278210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9"/>
        <p:cNvGrpSpPr/>
        <p:nvPr/>
      </p:nvGrpSpPr>
      <p:grpSpPr>
        <a:xfrm>
          <a:off x="0" y="0"/>
          <a:ext cx="0" cy="0"/>
          <a:chOff x="0" y="0"/>
          <a:chExt cx="0" cy="0"/>
        </a:xfrm>
      </p:grpSpPr>
      <p:sp>
        <p:nvSpPr>
          <p:cNvPr id="40" name="Google Shape;40;p4"/>
          <p:cNvSpPr txBox="1">
            <a:spLocks noGrp="1"/>
          </p:cNvSpPr>
          <p:nvPr>
            <p:ph type="body" idx="1"/>
          </p:nvPr>
        </p:nvSpPr>
        <p:spPr>
          <a:xfrm>
            <a:off x="2822775" y="2161800"/>
            <a:ext cx="3498300" cy="8199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Clr>
                <a:srgbClr val="3796BF"/>
              </a:buClr>
              <a:buSzPts val="2400"/>
              <a:buFont typeface="Oswald"/>
              <a:buChar char="»"/>
              <a:defRPr sz="2400">
                <a:solidFill>
                  <a:srgbClr val="3796BF"/>
                </a:solidFill>
                <a:latin typeface="Oswald"/>
                <a:ea typeface="Oswald"/>
                <a:cs typeface="Oswald"/>
                <a:sym typeface="Oswald"/>
              </a:defRPr>
            </a:lvl1pPr>
            <a:lvl2pPr marL="914400" lvl="1"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2pPr>
            <a:lvl3pPr marL="1371600" lvl="2"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3pPr>
            <a:lvl4pPr marL="1828800" lvl="3"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4pPr>
            <a:lvl5pPr marL="2286000" lvl="4"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5pPr>
            <a:lvl6pPr marL="2743200" lvl="5"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6pPr>
            <a:lvl7pPr marL="3200400" lvl="6"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7pPr>
            <a:lvl8pPr marL="3657600" lvl="7"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8pPr>
            <a:lvl9pPr marL="4114800" lvl="8" indent="-381000" algn="ctr">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9pPr>
          </a:lstStyle>
          <a:p>
            <a:endParaRPr/>
          </a:p>
        </p:txBody>
      </p:sp>
      <p:sp>
        <p:nvSpPr>
          <p:cNvPr id="53" name="Google Shape;53;p4"/>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lgn="r" rtl="0">
              <a:buNone/>
              <a:defRPr sz="1300">
                <a:solidFill>
                  <a:srgbClr val="4BB5D9"/>
                </a:solidFill>
                <a:latin typeface="Roboto Condensed"/>
                <a:ea typeface="Roboto Condensed"/>
                <a:cs typeface="Roboto Condensed"/>
                <a:sym typeface="Roboto Condensed"/>
              </a:defRPr>
            </a:lvl1pPr>
            <a:lvl2pPr lvl="1" algn="r" rtl="0">
              <a:buNone/>
              <a:defRPr sz="1300">
                <a:solidFill>
                  <a:srgbClr val="4BB5D9"/>
                </a:solidFill>
                <a:latin typeface="Roboto Condensed"/>
                <a:ea typeface="Roboto Condensed"/>
                <a:cs typeface="Roboto Condensed"/>
                <a:sym typeface="Roboto Condensed"/>
              </a:defRPr>
            </a:lvl2pPr>
            <a:lvl3pPr lvl="2" algn="r" rtl="0">
              <a:buNone/>
              <a:defRPr sz="1300">
                <a:solidFill>
                  <a:srgbClr val="4BB5D9"/>
                </a:solidFill>
                <a:latin typeface="Roboto Condensed"/>
                <a:ea typeface="Roboto Condensed"/>
                <a:cs typeface="Roboto Condensed"/>
                <a:sym typeface="Roboto Condensed"/>
              </a:defRPr>
            </a:lvl3pPr>
            <a:lvl4pPr lvl="3" algn="r" rtl="0">
              <a:buNone/>
              <a:defRPr sz="1300">
                <a:solidFill>
                  <a:srgbClr val="4BB5D9"/>
                </a:solidFill>
                <a:latin typeface="Roboto Condensed"/>
                <a:ea typeface="Roboto Condensed"/>
                <a:cs typeface="Roboto Condensed"/>
                <a:sym typeface="Roboto Condensed"/>
              </a:defRPr>
            </a:lvl4pPr>
            <a:lvl5pPr lvl="4" algn="r" rtl="0">
              <a:buNone/>
              <a:defRPr sz="1300">
                <a:solidFill>
                  <a:srgbClr val="4BB5D9"/>
                </a:solidFill>
                <a:latin typeface="Roboto Condensed"/>
                <a:ea typeface="Roboto Condensed"/>
                <a:cs typeface="Roboto Condensed"/>
                <a:sym typeface="Roboto Condensed"/>
              </a:defRPr>
            </a:lvl5pPr>
            <a:lvl6pPr lvl="5" algn="r" rtl="0">
              <a:buNone/>
              <a:defRPr sz="1300">
                <a:solidFill>
                  <a:srgbClr val="4BB5D9"/>
                </a:solidFill>
                <a:latin typeface="Roboto Condensed"/>
                <a:ea typeface="Roboto Condensed"/>
                <a:cs typeface="Roboto Condensed"/>
                <a:sym typeface="Roboto Condensed"/>
              </a:defRPr>
            </a:lvl6pPr>
            <a:lvl7pPr lvl="6" algn="r" rtl="0">
              <a:buNone/>
              <a:defRPr sz="1300">
                <a:solidFill>
                  <a:srgbClr val="4BB5D9"/>
                </a:solidFill>
                <a:latin typeface="Roboto Condensed"/>
                <a:ea typeface="Roboto Condensed"/>
                <a:cs typeface="Roboto Condensed"/>
                <a:sym typeface="Roboto Condensed"/>
              </a:defRPr>
            </a:lvl7pPr>
            <a:lvl8pPr lvl="7" algn="r" rtl="0">
              <a:buNone/>
              <a:defRPr sz="1300">
                <a:solidFill>
                  <a:srgbClr val="4BB5D9"/>
                </a:solidFill>
                <a:latin typeface="Roboto Condensed"/>
                <a:ea typeface="Roboto Condensed"/>
                <a:cs typeface="Roboto Condensed"/>
                <a:sym typeface="Roboto Condensed"/>
              </a:defRPr>
            </a:lvl8pPr>
            <a:lvl9pPr lvl="8" algn="r" rtl="0">
              <a:buNone/>
              <a:defRPr sz="1300">
                <a:solidFill>
                  <a:srgbClr val="4BB5D9"/>
                </a:solidFill>
                <a:latin typeface="Roboto Condensed"/>
                <a:ea typeface="Roboto Condensed"/>
                <a:cs typeface="Roboto Condensed"/>
                <a:sym typeface="Roboto Condensed"/>
              </a:defRPr>
            </a:lvl9pPr>
          </a:lstStyle>
          <a:p>
            <a:pPr marL="0" lvl="0" indent="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369624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0"/>
        <p:cNvGrpSpPr/>
        <p:nvPr/>
      </p:nvGrpSpPr>
      <p:grpSpPr>
        <a:xfrm>
          <a:off x="0" y="0"/>
          <a:ext cx="0" cy="0"/>
          <a:chOff x="0" y="0"/>
          <a:chExt cx="0" cy="0"/>
        </a:xfrm>
      </p:grpSpPr>
      <p:sp>
        <p:nvSpPr>
          <p:cNvPr id="83" name="Google Shape;83;p6"/>
          <p:cNvSpPr txBox="1">
            <a:spLocks noGrp="1"/>
          </p:cNvSpPr>
          <p:nvPr>
            <p:ph type="title"/>
          </p:nvPr>
        </p:nvSpPr>
        <p:spPr>
          <a:xfrm>
            <a:off x="1031425" y="1149725"/>
            <a:ext cx="5760300" cy="6807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4" name="Google Shape;84;p6"/>
          <p:cNvSpPr txBox="1">
            <a:spLocks noGrp="1"/>
          </p:cNvSpPr>
          <p:nvPr>
            <p:ph type="body" idx="1"/>
          </p:nvPr>
        </p:nvSpPr>
        <p:spPr>
          <a:xfrm>
            <a:off x="1031425" y="1860875"/>
            <a:ext cx="2796000" cy="30648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85" name="Google Shape;85;p6"/>
          <p:cNvSpPr txBox="1">
            <a:spLocks noGrp="1"/>
          </p:cNvSpPr>
          <p:nvPr>
            <p:ph type="body" idx="2"/>
          </p:nvPr>
        </p:nvSpPr>
        <p:spPr>
          <a:xfrm>
            <a:off x="3995772" y="1860875"/>
            <a:ext cx="2796000" cy="30648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86" name="Google Shape;86;p6"/>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3340144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ransparent Shapes">
  <p:cSld name="Transparent Shapes">
    <p:bg>
      <p:bgPr>
        <a:solidFill>
          <a:srgbClr val="3796BF"/>
        </a:solidFill>
        <a:effectLst/>
      </p:bgPr>
    </p:bg>
    <p:spTree>
      <p:nvGrpSpPr>
        <p:cNvPr id="1" name="Shape 149"/>
        <p:cNvGrpSpPr/>
        <p:nvPr/>
      </p:nvGrpSpPr>
      <p:grpSpPr>
        <a:xfrm>
          <a:off x="0" y="0"/>
          <a:ext cx="0" cy="0"/>
          <a:chOff x="0" y="0"/>
          <a:chExt cx="0" cy="0"/>
        </a:xfrm>
      </p:grpSpPr>
      <p:sp>
        <p:nvSpPr>
          <p:cNvPr id="162" name="Google Shape;162;p11"/>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2758535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4D3F329-FABC-42F0-A23D-08D493FFF092}" type="datetimeFigureOut">
              <a:rPr lang="es-EC" smtClean="0"/>
              <a:t>09/11/2018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5122FDC-6931-4C2A-B7AE-73E70781D981}" type="slidenum">
              <a:rPr lang="es-EC" smtClean="0"/>
              <a:t>‹Nº›</a:t>
            </a:fld>
            <a:endParaRPr lang="es-EC"/>
          </a:p>
        </p:txBody>
      </p:sp>
    </p:spTree>
    <p:extLst>
      <p:ext uri="{BB962C8B-B14F-4D97-AF65-F5344CB8AC3E}">
        <p14:creationId xmlns:p14="http://schemas.microsoft.com/office/powerpoint/2010/main" val="3682095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54"/>
        <p:cNvGrpSpPr/>
        <p:nvPr/>
      </p:nvGrpSpPr>
      <p:grpSpPr>
        <a:xfrm>
          <a:off x="0" y="0"/>
          <a:ext cx="0" cy="0"/>
          <a:chOff x="0" y="0"/>
          <a:chExt cx="0" cy="0"/>
        </a:xfrm>
      </p:grpSpPr>
      <p:sp>
        <p:nvSpPr>
          <p:cNvPr id="67" name="Google Shape;67;p5"/>
          <p:cNvSpPr txBox="1">
            <a:spLocks noGrp="1"/>
          </p:cNvSpPr>
          <p:nvPr>
            <p:ph type="title"/>
          </p:nvPr>
        </p:nvSpPr>
        <p:spPr>
          <a:xfrm>
            <a:off x="1031425" y="1149725"/>
            <a:ext cx="5760300" cy="6807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8" name="Google Shape;68;p5"/>
          <p:cNvSpPr txBox="1">
            <a:spLocks noGrp="1"/>
          </p:cNvSpPr>
          <p:nvPr>
            <p:ph type="body" idx="1"/>
          </p:nvPr>
        </p:nvSpPr>
        <p:spPr>
          <a:xfrm>
            <a:off x="1031425" y="1777125"/>
            <a:ext cx="5760300" cy="25212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69" name="Google Shape;69;p5"/>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3054195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ubtitle">
  <p:cSld name="Subtitle">
    <p:bg>
      <p:bgPr>
        <a:solidFill>
          <a:srgbClr val="FF9900"/>
        </a:solidFill>
        <a:effectLst/>
      </p:bgPr>
    </p:bg>
    <p:spTree>
      <p:nvGrpSpPr>
        <p:cNvPr id="1" name="Shape 23"/>
        <p:cNvGrpSpPr/>
        <p:nvPr/>
      </p:nvGrpSpPr>
      <p:grpSpPr>
        <a:xfrm>
          <a:off x="0" y="0"/>
          <a:ext cx="0" cy="0"/>
          <a:chOff x="0" y="0"/>
          <a:chExt cx="0" cy="0"/>
        </a:xfrm>
      </p:grpSpPr>
      <p:sp>
        <p:nvSpPr>
          <p:cNvPr id="36" name="Google Shape;36;p3"/>
          <p:cNvSpPr txBox="1">
            <a:spLocks noGrp="1"/>
          </p:cNvSpPr>
          <p:nvPr>
            <p:ph type="ctrTitle"/>
          </p:nvPr>
        </p:nvSpPr>
        <p:spPr>
          <a:xfrm>
            <a:off x="685800" y="2421550"/>
            <a:ext cx="5074500" cy="11598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a:endParaRPr/>
          </a:p>
        </p:txBody>
      </p:sp>
      <p:sp>
        <p:nvSpPr>
          <p:cNvPr id="37" name="Google Shape;37;p3"/>
          <p:cNvSpPr txBox="1">
            <a:spLocks noGrp="1"/>
          </p:cNvSpPr>
          <p:nvPr>
            <p:ph type="subTitle" idx="1"/>
          </p:nvPr>
        </p:nvSpPr>
        <p:spPr>
          <a:xfrm>
            <a:off x="685800" y="3449654"/>
            <a:ext cx="5074500" cy="7848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20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sp>
        <p:nvSpPr>
          <p:cNvPr id="38" name="Google Shape;38;p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3817989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‹Nº›</a:t>
            </a:fld>
            <a:endParaRPr lang="es-EC"/>
          </a:p>
        </p:txBody>
      </p:sp>
    </p:spTree>
    <p:extLst>
      <p:ext uri="{BB962C8B-B14F-4D97-AF65-F5344CB8AC3E}">
        <p14:creationId xmlns:p14="http://schemas.microsoft.com/office/powerpoint/2010/main" val="106724869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‹Nº›</a:t>
            </a:fld>
            <a:endParaRPr lang="es-EC"/>
          </a:p>
        </p:txBody>
      </p:sp>
    </p:spTree>
    <p:extLst>
      <p:ext uri="{BB962C8B-B14F-4D97-AF65-F5344CB8AC3E}">
        <p14:creationId xmlns:p14="http://schemas.microsoft.com/office/powerpoint/2010/main" val="391860972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‹Nº›</a:t>
            </a:fld>
            <a:endParaRPr lang="es-EC"/>
          </a:p>
        </p:txBody>
      </p:sp>
    </p:spTree>
    <p:extLst>
      <p:ext uri="{BB962C8B-B14F-4D97-AF65-F5344CB8AC3E}">
        <p14:creationId xmlns:p14="http://schemas.microsoft.com/office/powerpoint/2010/main" val="65762166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‹Nº›</a:t>
            </a:fld>
            <a:endParaRPr lang="es-EC"/>
          </a:p>
        </p:txBody>
      </p:sp>
    </p:spTree>
    <p:extLst>
      <p:ext uri="{BB962C8B-B14F-4D97-AF65-F5344CB8AC3E}">
        <p14:creationId xmlns:p14="http://schemas.microsoft.com/office/powerpoint/2010/main" val="8368482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‹Nº›</a:t>
            </a:fld>
            <a:endParaRPr lang="es-EC"/>
          </a:p>
        </p:txBody>
      </p:sp>
    </p:spTree>
    <p:extLst>
      <p:ext uri="{BB962C8B-B14F-4D97-AF65-F5344CB8AC3E}">
        <p14:creationId xmlns:p14="http://schemas.microsoft.com/office/powerpoint/2010/main" val="96662577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‹Nº›</a:t>
            </a:fld>
            <a:endParaRPr lang="es-EC"/>
          </a:p>
        </p:txBody>
      </p:sp>
    </p:spTree>
    <p:extLst>
      <p:ext uri="{BB962C8B-B14F-4D97-AF65-F5344CB8AC3E}">
        <p14:creationId xmlns:p14="http://schemas.microsoft.com/office/powerpoint/2010/main" val="37360622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Editar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‹Nº›</a:t>
            </a:fld>
            <a:endParaRPr lang="es-EC"/>
          </a:p>
        </p:txBody>
      </p:sp>
    </p:spTree>
    <p:extLst>
      <p:ext uri="{BB962C8B-B14F-4D97-AF65-F5344CB8AC3E}">
        <p14:creationId xmlns:p14="http://schemas.microsoft.com/office/powerpoint/2010/main" val="260450030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11/9/2018</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marL="0" lvl="0" indent="0">
              <a:spcBef>
                <a:spcPts val="0"/>
              </a:spcBef>
              <a:spcAft>
                <a:spcPts val="0"/>
              </a:spcAft>
              <a:buNone/>
            </a:pPr>
            <a:fld id="{00000000-1234-1234-1234-123412341234}" type="slidenum">
              <a:rPr lang="es-EC" smtClean="0"/>
              <a:t>‹Nº›</a:t>
            </a:fld>
            <a:endParaRPr lang="es-EC"/>
          </a:p>
        </p:txBody>
      </p:sp>
    </p:spTree>
    <p:extLst>
      <p:ext uri="{BB962C8B-B14F-4D97-AF65-F5344CB8AC3E}">
        <p14:creationId xmlns:p14="http://schemas.microsoft.com/office/powerpoint/2010/main" val="36831298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Lst>
  <p:transition>
    <p:fade thruBlk="1"/>
  </p:transition>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2.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3.xml.rels><?xml version="1.0" encoding="UTF-8" standalone="yes"?>
<Relationships xmlns="http://schemas.openxmlformats.org/package/2006/relationships"><Relationship Id="rId8" Type="http://schemas.microsoft.com/office/2007/relationships/diagramDrawing" Target="../diagrams/drawing12.xml"/><Relationship Id="rId13" Type="http://schemas.openxmlformats.org/officeDocument/2006/relationships/image" Target="../media/image32.emf"/><Relationship Id="rId3" Type="http://schemas.openxmlformats.org/officeDocument/2006/relationships/notesSlide" Target="../notesSlides/notesSlide16.xml"/><Relationship Id="rId7" Type="http://schemas.openxmlformats.org/officeDocument/2006/relationships/diagramColors" Target="../diagrams/colors12.xml"/><Relationship Id="rId12" Type="http://schemas.openxmlformats.org/officeDocument/2006/relationships/image" Target="../media/image30.emf"/><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diagramQuickStyle" Target="../diagrams/quickStyle12.xml"/><Relationship Id="rId11" Type="http://schemas.openxmlformats.org/officeDocument/2006/relationships/package" Target="../embeddings/Hoja_de_c_lculo_de_Microsoft_Excel1.xlsx"/><Relationship Id="rId5" Type="http://schemas.openxmlformats.org/officeDocument/2006/relationships/diagramLayout" Target="../diagrams/layout12.xml"/><Relationship Id="rId10" Type="http://schemas.openxmlformats.org/officeDocument/2006/relationships/oleObject" Target="../embeddings/oleObject1.bin"/><Relationship Id="rId4" Type="http://schemas.openxmlformats.org/officeDocument/2006/relationships/diagramData" Target="../diagrams/data12.xml"/><Relationship Id="rId9" Type="http://schemas.openxmlformats.org/officeDocument/2006/relationships/image" Target="../media/image31.emf"/></Relationships>
</file>

<file path=ppt/slides/_rels/slide6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oleObject" Target="../embeddings/oleObject2.bin"/><Relationship Id="rId7" Type="http://schemas.openxmlformats.org/officeDocument/2006/relationships/package" Target="../embeddings/Hoja_de_c_lculo_de_Microsoft_Excel3.xlsx"/><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5.emf"/><Relationship Id="rId4" Type="http://schemas.openxmlformats.org/officeDocument/2006/relationships/package" Target="../embeddings/Hoja_de_c_lculo_de_Microsoft_Excel2.xlsx"/></Relationships>
</file>

<file path=ppt/slides/_rels/slide6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type="body" idx="1"/>
          </p:nvPr>
        </p:nvSpPr>
        <p:spPr>
          <a:xfrm>
            <a:off x="1621301" y="3122162"/>
            <a:ext cx="4821876" cy="819900"/>
          </a:xfrm>
        </p:spPr>
        <p:txBody>
          <a:bodyPr>
            <a:noAutofit/>
          </a:bodyPr>
          <a:lstStyle/>
          <a:p>
            <a:pPr marL="76200" indent="0" algn="ctr">
              <a:buNone/>
            </a:pPr>
            <a:r>
              <a:rPr lang="es-EC" sz="1800" b="1" dirty="0">
                <a:solidFill>
                  <a:schemeClr val="tx1"/>
                </a:solidFill>
                <a:latin typeface="Cambria" panose="02040503050406030204" pitchFamily="18" charset="0"/>
                <a:ea typeface="Cambria" panose="02040503050406030204" pitchFamily="18" charset="0"/>
              </a:rPr>
              <a:t>Autores:  </a:t>
            </a:r>
            <a:r>
              <a:rPr lang="es-EC" sz="1800" dirty="0">
                <a:solidFill>
                  <a:schemeClr val="tx1"/>
                </a:solidFill>
                <a:latin typeface="Cambria" panose="02040503050406030204" pitchFamily="18" charset="0"/>
                <a:ea typeface="Cambria" panose="02040503050406030204" pitchFamily="18" charset="0"/>
              </a:rPr>
              <a:t>	</a:t>
            </a:r>
            <a:r>
              <a:rPr lang="es-EC" sz="1800" dirty="0" smtClean="0">
                <a:solidFill>
                  <a:schemeClr val="tx1"/>
                </a:solidFill>
                <a:latin typeface="Cambria" panose="02040503050406030204" pitchFamily="18" charset="0"/>
                <a:ea typeface="Cambria" panose="02040503050406030204" pitchFamily="18" charset="0"/>
              </a:rPr>
              <a:t>Ordóñez </a:t>
            </a:r>
            <a:r>
              <a:rPr lang="es-EC" sz="1800" dirty="0">
                <a:solidFill>
                  <a:schemeClr val="tx1"/>
                </a:solidFill>
                <a:latin typeface="Cambria" panose="02040503050406030204" pitchFamily="18" charset="0"/>
                <a:ea typeface="Cambria" panose="02040503050406030204" pitchFamily="18" charset="0"/>
              </a:rPr>
              <a:t>Egas Marcos Andrés  </a:t>
            </a:r>
          </a:p>
          <a:p>
            <a:pPr marL="76200" indent="0" algn="ctr">
              <a:buNone/>
            </a:pPr>
            <a:r>
              <a:rPr lang="es-EC" sz="1800" dirty="0">
                <a:solidFill>
                  <a:schemeClr val="tx1"/>
                </a:solidFill>
                <a:latin typeface="Cambria" panose="02040503050406030204" pitchFamily="18" charset="0"/>
                <a:ea typeface="Cambria" panose="02040503050406030204" pitchFamily="18" charset="0"/>
              </a:rPr>
              <a:t>	                    Rosero </a:t>
            </a:r>
            <a:r>
              <a:rPr lang="es-EC" sz="1800" dirty="0" err="1">
                <a:solidFill>
                  <a:schemeClr val="tx1"/>
                </a:solidFill>
                <a:latin typeface="Cambria" panose="02040503050406030204" pitchFamily="18" charset="0"/>
                <a:ea typeface="Cambria" panose="02040503050406030204" pitchFamily="18" charset="0"/>
              </a:rPr>
              <a:t>Chaquinga</a:t>
            </a:r>
            <a:r>
              <a:rPr lang="es-EC" sz="1800" dirty="0">
                <a:solidFill>
                  <a:schemeClr val="tx1"/>
                </a:solidFill>
                <a:latin typeface="Cambria" panose="02040503050406030204" pitchFamily="18" charset="0"/>
                <a:ea typeface="Cambria" panose="02040503050406030204" pitchFamily="18" charset="0"/>
              </a:rPr>
              <a:t> Byron David </a:t>
            </a:r>
            <a:endParaRPr lang="es-ES" sz="1800" dirty="0">
              <a:solidFill>
                <a:schemeClr val="tx1"/>
              </a:solidFill>
              <a:latin typeface="Cambria" panose="02040503050406030204" pitchFamily="18" charset="0"/>
              <a:ea typeface="Cambria" panose="02040503050406030204" pitchFamily="18" charset="0"/>
            </a:endParaRPr>
          </a:p>
        </p:txBody>
      </p:sp>
      <p:sp>
        <p:nvSpPr>
          <p:cNvPr id="2" name="Título 1"/>
          <p:cNvSpPr>
            <a:spLocks noGrp="1"/>
          </p:cNvSpPr>
          <p:nvPr>
            <p:ph type="title" idx="4294967295"/>
          </p:nvPr>
        </p:nvSpPr>
        <p:spPr>
          <a:xfrm>
            <a:off x="59329" y="900159"/>
            <a:ext cx="7945820" cy="592138"/>
          </a:xfrm>
        </p:spPr>
        <p:txBody>
          <a:bodyPr>
            <a:noAutofit/>
          </a:bodyPr>
          <a:lstStyle/>
          <a:p>
            <a:pPr algn="ctr"/>
            <a:r>
              <a:rPr lang="es-EC" sz="1950" dirty="0">
                <a:solidFill>
                  <a:schemeClr val="tx1">
                    <a:lumMod val="85000"/>
                    <a:lumOff val="15000"/>
                  </a:schemeClr>
                </a:solidFill>
              </a:rPr>
              <a:t>Departamento de Ciencias Económicas Administrativas y de Comercio</a:t>
            </a:r>
            <a:endParaRPr lang="es-ES" sz="1950" dirty="0">
              <a:solidFill>
                <a:schemeClr val="tx1">
                  <a:lumMod val="85000"/>
                  <a:lumOff val="15000"/>
                </a:schemeClr>
              </a:solidFill>
            </a:endParaRPr>
          </a:p>
        </p:txBody>
      </p:sp>
      <p:pic>
        <p:nvPicPr>
          <p:cNvPr id="4" name="Picture 2" descr="http://mercadotecnia.espe.edu.ec/wp-content/uploads/tmp/LOGO-PRINCIPAL-ESPE2.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17114" y="73832"/>
            <a:ext cx="3830252" cy="58205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237651" y="1567022"/>
            <a:ext cx="7589177" cy="52722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1800" b="1" dirty="0">
                <a:latin typeface="Cambria" panose="02040503050406030204" pitchFamily="18" charset="0"/>
              </a:rPr>
              <a:t>Carreras de: </a:t>
            </a:r>
            <a:r>
              <a:rPr lang="es-EC" sz="1800" dirty="0" smtClean="0">
                <a:latin typeface="Cambria" panose="02040503050406030204" pitchFamily="18" charset="0"/>
              </a:rPr>
              <a:t> Ingeniería Comercial e Ingeniería en Finanzas y Auditoría</a:t>
            </a:r>
            <a:endParaRPr lang="es-EC" sz="1800" dirty="0">
              <a:latin typeface="Cambria" panose="02040503050406030204" pitchFamily="18" charset="0"/>
            </a:endParaRPr>
          </a:p>
        </p:txBody>
      </p:sp>
      <p:sp>
        <p:nvSpPr>
          <p:cNvPr id="6" name="Título 1"/>
          <p:cNvSpPr txBox="1">
            <a:spLocks/>
          </p:cNvSpPr>
          <p:nvPr/>
        </p:nvSpPr>
        <p:spPr>
          <a:xfrm>
            <a:off x="99930" y="2344592"/>
            <a:ext cx="8145498" cy="52722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1800" b="1" dirty="0">
                <a:latin typeface="Cambria" panose="02040503050406030204" pitchFamily="18" charset="0"/>
              </a:rPr>
              <a:t>TEMA: </a:t>
            </a:r>
            <a:r>
              <a:rPr lang="es-ES" sz="1800" dirty="0">
                <a:latin typeface="Cambria" panose="02040503050406030204" pitchFamily="18" charset="0"/>
              </a:rPr>
              <a:t>Análisis de la Aplicación de la Gestión Estratégica e Incidencia en la Rentabilidad de los Hoteles 4 Estrellas Cantón Quito y 3 Estrellas Cantón Cayambe</a:t>
            </a:r>
            <a:endParaRPr lang="es-EC" sz="1800" dirty="0">
              <a:latin typeface="Cambria" panose="02040503050406030204" pitchFamily="18" charset="0"/>
            </a:endParaRPr>
          </a:p>
        </p:txBody>
      </p:sp>
      <p:sp>
        <p:nvSpPr>
          <p:cNvPr id="7" name="Marcador de contenido 2"/>
          <p:cNvSpPr txBox="1">
            <a:spLocks/>
          </p:cNvSpPr>
          <p:nvPr/>
        </p:nvSpPr>
        <p:spPr>
          <a:xfrm>
            <a:off x="1945206" y="4125211"/>
            <a:ext cx="4454946" cy="76576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sz="1400" b="1" dirty="0">
                <a:latin typeface="Cambria" panose="02040503050406030204" pitchFamily="18" charset="0"/>
              </a:rPr>
              <a:t>Director</a:t>
            </a:r>
            <a:r>
              <a:rPr lang="es-EC" sz="1400" b="1" dirty="0" smtClean="0">
                <a:latin typeface="Cambria" panose="02040503050406030204" pitchFamily="18" charset="0"/>
              </a:rPr>
              <a:t>: </a:t>
            </a:r>
            <a:r>
              <a:rPr lang="es-EC" sz="1400" dirty="0">
                <a:latin typeface="Cambria" panose="02040503050406030204" pitchFamily="18" charset="0"/>
              </a:rPr>
              <a:t>	Ing. </a:t>
            </a:r>
            <a:r>
              <a:rPr lang="es-EC" sz="1400" dirty="0" smtClean="0">
                <a:latin typeface="Cambria" panose="02040503050406030204" pitchFamily="18" charset="0"/>
              </a:rPr>
              <a:t>Segovia Guerrero, </a:t>
            </a:r>
            <a:r>
              <a:rPr lang="es-EC" sz="1400" dirty="0" smtClean="0">
                <a:latin typeface="Cambria" panose="02040503050406030204" pitchFamily="18" charset="0"/>
              </a:rPr>
              <a:t>Cesar Ricardo </a:t>
            </a:r>
            <a:r>
              <a:rPr lang="es-EC" sz="1400" dirty="0" err="1" smtClean="0">
                <a:latin typeface="Cambria" panose="02040503050406030204" pitchFamily="18" charset="0"/>
              </a:rPr>
              <a:t>Msc</a:t>
            </a:r>
            <a:r>
              <a:rPr lang="es-EC" sz="1400" dirty="0" smtClean="0">
                <a:latin typeface="Cambria" panose="02040503050406030204" pitchFamily="18" charset="0"/>
              </a:rPr>
              <a:t>.</a:t>
            </a:r>
          </a:p>
          <a:p>
            <a:pPr marL="0" indent="0" algn="ctr">
              <a:buNone/>
            </a:pPr>
            <a:r>
              <a:rPr lang="es-EC" sz="1400" b="1" dirty="0" smtClean="0">
                <a:latin typeface="Cambria" panose="02040503050406030204" pitchFamily="18" charset="0"/>
              </a:rPr>
              <a:t>Revisor: </a:t>
            </a:r>
            <a:r>
              <a:rPr lang="es-EC" sz="1400" dirty="0" smtClean="0">
                <a:latin typeface="Cambria" panose="02040503050406030204" pitchFamily="18" charset="0"/>
              </a:rPr>
              <a:t>Ing. </a:t>
            </a:r>
            <a:r>
              <a:rPr lang="es-EC" sz="1400" dirty="0" err="1" smtClean="0">
                <a:latin typeface="Cambria" panose="02040503050406030204" pitchFamily="18" charset="0"/>
              </a:rPr>
              <a:t>Simbaña</a:t>
            </a:r>
            <a:r>
              <a:rPr lang="es-EC" sz="1400" dirty="0" smtClean="0">
                <a:latin typeface="Cambria" panose="02040503050406030204" pitchFamily="18" charset="0"/>
              </a:rPr>
              <a:t> </a:t>
            </a:r>
            <a:r>
              <a:rPr lang="es-EC" sz="1400" dirty="0" err="1" smtClean="0">
                <a:latin typeface="Cambria" panose="02040503050406030204" pitchFamily="18" charset="0"/>
              </a:rPr>
              <a:t>Taipe</a:t>
            </a:r>
            <a:r>
              <a:rPr lang="es-EC" sz="1400" dirty="0" smtClean="0">
                <a:latin typeface="Cambria" panose="02040503050406030204" pitchFamily="18" charset="0"/>
              </a:rPr>
              <a:t>, </a:t>
            </a:r>
            <a:r>
              <a:rPr lang="es-EC" sz="1400" smtClean="0">
                <a:latin typeface="Cambria" panose="02040503050406030204" pitchFamily="18" charset="0"/>
              </a:rPr>
              <a:t>Luis Enrique </a:t>
            </a:r>
            <a:r>
              <a:rPr lang="es-EC" sz="1400" dirty="0" err="1" smtClean="0">
                <a:latin typeface="Cambria" panose="02040503050406030204" pitchFamily="18" charset="0"/>
              </a:rPr>
              <a:t>Ph.D</a:t>
            </a:r>
            <a:endParaRPr lang="es-EC" sz="1400" dirty="0">
              <a:latin typeface="Cambria" panose="02040503050406030204" pitchFamily="18" charset="0"/>
            </a:endParaRPr>
          </a:p>
        </p:txBody>
      </p:sp>
      <p:sp>
        <p:nvSpPr>
          <p:cNvPr id="8" name="Marcador de texto 5"/>
          <p:cNvSpPr txBox="1">
            <a:spLocks/>
          </p:cNvSpPr>
          <p:nvPr/>
        </p:nvSpPr>
        <p:spPr>
          <a:xfrm>
            <a:off x="3209505" y="4747153"/>
            <a:ext cx="4245815" cy="53989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700" dirty="0">
                <a:latin typeface="Cambria" panose="02040503050406030204" pitchFamily="18" charset="0"/>
              </a:rPr>
              <a:t> </a:t>
            </a:r>
            <a:br>
              <a:rPr lang="es-EC" sz="700" dirty="0">
                <a:latin typeface="Cambria" panose="02040503050406030204" pitchFamily="18" charset="0"/>
              </a:rPr>
            </a:br>
            <a:r>
              <a:rPr lang="es-EC" sz="1400" dirty="0">
                <a:latin typeface="Cambria" panose="02040503050406030204" pitchFamily="18" charset="0"/>
              </a:rPr>
              <a:t>Sangolquí, </a:t>
            </a:r>
            <a:r>
              <a:rPr lang="es-EC" sz="1400" dirty="0" smtClean="0">
                <a:latin typeface="Cambria" panose="02040503050406030204" pitchFamily="18" charset="0"/>
              </a:rPr>
              <a:t>octubre  </a:t>
            </a:r>
            <a:r>
              <a:rPr lang="es-EC" sz="1400" dirty="0">
                <a:latin typeface="Cambria" panose="02040503050406030204" pitchFamily="18" charset="0"/>
              </a:rPr>
              <a:t>2018</a:t>
            </a:r>
          </a:p>
        </p:txBody>
      </p:sp>
    </p:spTree>
    <p:extLst>
      <p:ext uri="{BB962C8B-B14F-4D97-AF65-F5344CB8AC3E}">
        <p14:creationId xmlns:p14="http://schemas.microsoft.com/office/powerpoint/2010/main" val="3457652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14" name="Rectángulo 13"/>
          <p:cNvSpPr/>
          <p:nvPr/>
        </p:nvSpPr>
        <p:spPr>
          <a:xfrm rot="20021482">
            <a:off x="843234" y="664421"/>
            <a:ext cx="620746" cy="2589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2" name="Google Shape;202;p17"/>
          <p:cNvSpPr txBox="1">
            <a:spLocks noGrp="1"/>
          </p:cNvSpPr>
          <p:nvPr>
            <p:ph type="title"/>
          </p:nvPr>
        </p:nvSpPr>
        <p:spPr>
          <a:xfrm>
            <a:off x="0" y="15632"/>
            <a:ext cx="7161087" cy="556613"/>
          </a:xfrm>
          <a:prstGeom prst="rect">
            <a:avLst/>
          </a:prstGeom>
          <a:noFill/>
          <a:ln>
            <a:noFill/>
          </a:ln>
        </p:spPr>
        <p:txBody>
          <a:bodyPr spcFirstLastPara="1" wrap="square" lIns="91425" tIns="91425" rIns="91425" bIns="91425" anchor="b" anchorCtr="0">
            <a:noAutofit/>
          </a:bodyPr>
          <a:lstStyle/>
          <a:p>
            <a:pPr algn="ctr"/>
            <a:r>
              <a:rPr lang="es-MX" sz="2800" dirty="0">
                <a:solidFill>
                  <a:srgbClr val="FF9900"/>
                </a:solidFill>
              </a:rPr>
              <a:t>Enfoque teórico </a:t>
            </a:r>
            <a:r>
              <a:rPr lang="es-MX" sz="2800" dirty="0" smtClean="0">
                <a:solidFill>
                  <a:srgbClr val="FF9900"/>
                </a:solidFill>
              </a:rPr>
              <a:t>de la </a:t>
            </a:r>
            <a:r>
              <a:rPr lang="es-MX" sz="2800" dirty="0">
                <a:solidFill>
                  <a:srgbClr val="FF9900"/>
                </a:solidFill>
              </a:rPr>
              <a:t>gestión </a:t>
            </a:r>
            <a:r>
              <a:rPr lang="es-MX" sz="2800" dirty="0" smtClean="0">
                <a:solidFill>
                  <a:srgbClr val="FF9900"/>
                </a:solidFill>
              </a:rPr>
              <a:t>estratégica</a:t>
            </a:r>
            <a:endParaRPr sz="2800" dirty="0">
              <a:solidFill>
                <a:srgbClr val="FF9900"/>
              </a:solidFill>
            </a:endParaRPr>
          </a:p>
        </p:txBody>
      </p:sp>
      <p:sp>
        <p:nvSpPr>
          <p:cNvPr id="204" name="Google Shape;204;p17"/>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10</a:t>
            </a:fld>
            <a:endParaRPr/>
          </a:p>
        </p:txBody>
      </p:sp>
      <p:graphicFrame>
        <p:nvGraphicFramePr>
          <p:cNvPr id="5" name="Diagrama 4"/>
          <p:cNvGraphicFramePr/>
          <p:nvPr>
            <p:extLst>
              <p:ext uri="{D42A27DB-BD31-4B8C-83A1-F6EECF244321}">
                <p14:modId xmlns:p14="http://schemas.microsoft.com/office/powerpoint/2010/main" val="653252581"/>
              </p:ext>
            </p:extLst>
          </p:nvPr>
        </p:nvGraphicFramePr>
        <p:xfrm>
          <a:off x="4159085" y="861491"/>
          <a:ext cx="2729245" cy="483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uadroTexto 1"/>
          <p:cNvSpPr txBox="1"/>
          <p:nvPr/>
        </p:nvSpPr>
        <p:spPr>
          <a:xfrm>
            <a:off x="316550" y="599628"/>
            <a:ext cx="2768865" cy="369332"/>
          </a:xfrm>
          <a:prstGeom prst="rect">
            <a:avLst/>
          </a:prstGeom>
          <a:noFill/>
        </p:spPr>
        <p:txBody>
          <a:bodyPr wrap="square" rtlCol="0">
            <a:spAutoFit/>
          </a:bodyPr>
          <a:lstStyle/>
          <a:p>
            <a:r>
              <a:rPr lang="es-EC" dirty="0" smtClean="0"/>
              <a:t>Sistema de planificación </a:t>
            </a:r>
            <a:endParaRPr lang="es-EC" dirty="0"/>
          </a:p>
        </p:txBody>
      </p:sp>
      <p:graphicFrame>
        <p:nvGraphicFramePr>
          <p:cNvPr id="19" name="Diagrama 18"/>
          <p:cNvGraphicFramePr/>
          <p:nvPr>
            <p:extLst>
              <p:ext uri="{D42A27DB-BD31-4B8C-83A1-F6EECF244321}">
                <p14:modId xmlns:p14="http://schemas.microsoft.com/office/powerpoint/2010/main" val="167040174"/>
              </p:ext>
            </p:extLst>
          </p:nvPr>
        </p:nvGraphicFramePr>
        <p:xfrm>
          <a:off x="864014" y="1646301"/>
          <a:ext cx="5433060" cy="32213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CuadroTexto 6"/>
          <p:cNvSpPr txBox="1"/>
          <p:nvPr/>
        </p:nvSpPr>
        <p:spPr>
          <a:xfrm>
            <a:off x="6297074" y="2249558"/>
            <a:ext cx="1182513" cy="276999"/>
          </a:xfrm>
          <a:prstGeom prst="rect">
            <a:avLst/>
          </a:prstGeom>
          <a:noFill/>
        </p:spPr>
        <p:txBody>
          <a:bodyPr wrap="square" rtlCol="0">
            <a:spAutoFit/>
          </a:bodyPr>
          <a:lstStyle/>
          <a:p>
            <a:r>
              <a:rPr lang="es-EC" sz="1200" dirty="0" smtClean="0"/>
              <a:t>Macro entorno</a:t>
            </a:r>
            <a:endParaRPr lang="es-EC" sz="1200" dirty="0"/>
          </a:p>
        </p:txBody>
      </p:sp>
      <p:sp>
        <p:nvSpPr>
          <p:cNvPr id="21" name="Rectángulo 20"/>
          <p:cNvSpPr/>
          <p:nvPr/>
        </p:nvSpPr>
        <p:spPr>
          <a:xfrm>
            <a:off x="316550" y="4756329"/>
            <a:ext cx="1674113" cy="461665"/>
          </a:xfrm>
          <a:prstGeom prst="rect">
            <a:avLst/>
          </a:prstGeom>
        </p:spPr>
        <p:txBody>
          <a:bodyPr wrap="none">
            <a:spAutoFit/>
          </a:bodyPr>
          <a:lstStyle/>
          <a:p>
            <a:pPr algn="just">
              <a:lnSpc>
                <a:spcPct val="200000"/>
              </a:lnSpc>
              <a:spcAft>
                <a:spcPts val="1200"/>
              </a:spcAft>
            </a:pPr>
            <a:r>
              <a:rPr lang="es-ES" sz="1200" dirty="0">
                <a:solidFill>
                  <a:srgbClr val="000000"/>
                </a:solidFill>
                <a:latin typeface="Times New Roman" panose="02020603050405020304" pitchFamily="18" charset="0"/>
                <a:ea typeface="Times New Roman" panose="02020603050405020304" pitchFamily="18" charset="0"/>
              </a:rPr>
              <a:t>Fuente: </a:t>
            </a:r>
            <a:r>
              <a:rPr lang="es-EC" sz="1200" dirty="0" smtClean="0">
                <a:solidFill>
                  <a:srgbClr val="000000"/>
                </a:solidFill>
                <a:latin typeface="Times New Roman" panose="02020603050405020304" pitchFamily="18" charset="0"/>
                <a:ea typeface="Times New Roman" panose="02020603050405020304" pitchFamily="18" charset="0"/>
              </a:rPr>
              <a:t>(Salazar, </a:t>
            </a:r>
            <a:r>
              <a:rPr lang="es-EC" sz="1200" dirty="0">
                <a:solidFill>
                  <a:srgbClr val="000000"/>
                </a:solidFill>
                <a:latin typeface="Times New Roman" panose="02020603050405020304" pitchFamily="18" charset="0"/>
                <a:ea typeface="Times New Roman" panose="02020603050405020304" pitchFamily="18" charset="0"/>
              </a:rPr>
              <a:t>2003)</a:t>
            </a:r>
            <a:endParaRPr lang="es-EC"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9701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11</a:t>
            </a:fld>
            <a:endParaRPr lang="es-EC"/>
          </a:p>
        </p:txBody>
      </p:sp>
      <p:graphicFrame>
        <p:nvGraphicFramePr>
          <p:cNvPr id="5" name="Diagrama 4"/>
          <p:cNvGraphicFramePr/>
          <p:nvPr>
            <p:extLst>
              <p:ext uri="{D42A27DB-BD31-4B8C-83A1-F6EECF244321}">
                <p14:modId xmlns:p14="http://schemas.microsoft.com/office/powerpoint/2010/main" val="552911899"/>
              </p:ext>
            </p:extLst>
          </p:nvPr>
        </p:nvGraphicFramePr>
        <p:xfrm>
          <a:off x="731548" y="1181528"/>
          <a:ext cx="5565525" cy="3292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o 5"/>
          <p:cNvGrpSpPr/>
          <p:nvPr/>
        </p:nvGrpSpPr>
        <p:grpSpPr>
          <a:xfrm>
            <a:off x="213939" y="275377"/>
            <a:ext cx="3024238" cy="647470"/>
            <a:chOff x="2956" y="0"/>
            <a:chExt cx="3024238" cy="647470"/>
          </a:xfrm>
        </p:grpSpPr>
        <p:sp>
          <p:nvSpPr>
            <p:cNvPr id="7" name="Cheurón 6"/>
            <p:cNvSpPr/>
            <p:nvPr/>
          </p:nvSpPr>
          <p:spPr>
            <a:xfrm>
              <a:off x="2956" y="0"/>
              <a:ext cx="3024238" cy="647470"/>
            </a:xfrm>
            <a:prstGeom prst="chevron">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8" name="Cheurón 4"/>
            <p:cNvSpPr/>
            <p:nvPr/>
          </p:nvSpPr>
          <p:spPr>
            <a:xfrm>
              <a:off x="326691" y="0"/>
              <a:ext cx="2376768" cy="6474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1"/>
                  </a:solidFill>
                  <a:latin typeface="Roboto Condensed" panose="020B0604020202020204" charset="0"/>
                  <a:ea typeface="Roboto Condensed" panose="020B0604020202020204" charset="0"/>
                </a:rPr>
                <a:t>Paso 1. Análisis del entorno</a:t>
              </a:r>
              <a:endParaRPr lang="es-MX" sz="1400" kern="1200" dirty="0">
                <a:solidFill>
                  <a:schemeClr val="tx1"/>
                </a:solidFill>
                <a:latin typeface="Roboto Condensed" panose="020B0604020202020204" charset="0"/>
                <a:ea typeface="Roboto Condensed" panose="020B0604020202020204" charset="0"/>
              </a:endParaRPr>
            </a:p>
          </p:txBody>
        </p:sp>
      </p:grpSp>
      <p:sp>
        <p:nvSpPr>
          <p:cNvPr id="10" name="CuadroTexto 9"/>
          <p:cNvSpPr txBox="1"/>
          <p:nvPr/>
        </p:nvSpPr>
        <p:spPr>
          <a:xfrm>
            <a:off x="6297074" y="2249558"/>
            <a:ext cx="1182513" cy="276999"/>
          </a:xfrm>
          <a:prstGeom prst="rect">
            <a:avLst/>
          </a:prstGeom>
          <a:noFill/>
        </p:spPr>
        <p:txBody>
          <a:bodyPr wrap="square" rtlCol="0">
            <a:spAutoFit/>
          </a:bodyPr>
          <a:lstStyle/>
          <a:p>
            <a:r>
              <a:rPr lang="es-EC" sz="1200" dirty="0" smtClean="0"/>
              <a:t>Micro entorno</a:t>
            </a:r>
            <a:endParaRPr lang="es-EC" sz="1200" dirty="0"/>
          </a:p>
        </p:txBody>
      </p:sp>
      <p:sp>
        <p:nvSpPr>
          <p:cNvPr id="11" name="Rectángulo 10"/>
          <p:cNvSpPr/>
          <p:nvPr/>
        </p:nvSpPr>
        <p:spPr>
          <a:xfrm>
            <a:off x="537674" y="4354787"/>
            <a:ext cx="1544269" cy="461665"/>
          </a:xfrm>
          <a:prstGeom prst="rect">
            <a:avLst/>
          </a:prstGeom>
        </p:spPr>
        <p:txBody>
          <a:bodyPr wrap="none">
            <a:spAutoFit/>
          </a:bodyPr>
          <a:lstStyle/>
          <a:p>
            <a:pPr algn="just">
              <a:lnSpc>
                <a:spcPct val="200000"/>
              </a:lnSpc>
              <a:spcAft>
                <a:spcPts val="1200"/>
              </a:spcAft>
            </a:pPr>
            <a:r>
              <a:rPr lang="es-ES" sz="1200" dirty="0">
                <a:solidFill>
                  <a:srgbClr val="000000"/>
                </a:solidFill>
                <a:latin typeface="Times New Roman" panose="02020603050405020304" pitchFamily="18" charset="0"/>
                <a:ea typeface="Times New Roman" panose="02020603050405020304" pitchFamily="18" charset="0"/>
              </a:rPr>
              <a:t>Fuente: </a:t>
            </a:r>
            <a:r>
              <a:rPr lang="es-EC" sz="1200" dirty="0">
                <a:solidFill>
                  <a:srgbClr val="000000"/>
                </a:solidFill>
                <a:latin typeface="Times New Roman" panose="02020603050405020304" pitchFamily="18" charset="0"/>
                <a:ea typeface="Times New Roman" panose="02020603050405020304" pitchFamily="18" charset="0"/>
              </a:rPr>
              <a:t>(</a:t>
            </a:r>
            <a:r>
              <a:rPr lang="es-EC" sz="1200" dirty="0" err="1">
                <a:solidFill>
                  <a:srgbClr val="000000"/>
                </a:solidFill>
                <a:latin typeface="Times New Roman" panose="02020603050405020304" pitchFamily="18" charset="0"/>
                <a:ea typeface="Times New Roman" panose="02020603050405020304" pitchFamily="18" charset="0"/>
              </a:rPr>
              <a:t>Porter</a:t>
            </a:r>
            <a:r>
              <a:rPr lang="es-EC" sz="1200" dirty="0">
                <a:solidFill>
                  <a:srgbClr val="000000"/>
                </a:solidFill>
                <a:latin typeface="Times New Roman" panose="02020603050405020304" pitchFamily="18" charset="0"/>
                <a:ea typeface="Times New Roman" panose="02020603050405020304" pitchFamily="18" charset="0"/>
              </a:rPr>
              <a:t>, 2003)</a:t>
            </a:r>
            <a:endParaRPr lang="es-EC"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86264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12</a:t>
            </a:fld>
            <a:endParaRPr lang="es-EC"/>
          </a:p>
        </p:txBody>
      </p:sp>
      <p:grpSp>
        <p:nvGrpSpPr>
          <p:cNvPr id="5" name="Grupo 4"/>
          <p:cNvGrpSpPr/>
          <p:nvPr/>
        </p:nvGrpSpPr>
        <p:grpSpPr>
          <a:xfrm>
            <a:off x="213939" y="275377"/>
            <a:ext cx="3024238" cy="647470"/>
            <a:chOff x="2956" y="0"/>
            <a:chExt cx="3024238" cy="647470"/>
          </a:xfrm>
        </p:grpSpPr>
        <p:sp>
          <p:nvSpPr>
            <p:cNvPr id="6" name="Cheurón 5"/>
            <p:cNvSpPr/>
            <p:nvPr/>
          </p:nvSpPr>
          <p:spPr>
            <a:xfrm>
              <a:off x="2956" y="0"/>
              <a:ext cx="3024238" cy="647470"/>
            </a:xfrm>
            <a:prstGeom prst="chevron">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7" name="Cheurón 4"/>
            <p:cNvSpPr/>
            <p:nvPr/>
          </p:nvSpPr>
          <p:spPr>
            <a:xfrm>
              <a:off x="326691" y="0"/>
              <a:ext cx="2376768" cy="6474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1"/>
                  </a:solidFill>
                  <a:latin typeface="Roboto Condensed" panose="020B0604020202020204" charset="0"/>
                  <a:ea typeface="Roboto Condensed" panose="020B0604020202020204" charset="0"/>
                </a:rPr>
                <a:t>Paso 1. Análisis del entorno</a:t>
              </a:r>
              <a:endParaRPr lang="es-MX" sz="1400" kern="1200" dirty="0">
                <a:solidFill>
                  <a:schemeClr val="tx1"/>
                </a:solidFill>
                <a:latin typeface="Roboto Condensed" panose="020B0604020202020204" charset="0"/>
                <a:ea typeface="Roboto Condensed" panose="020B0604020202020204" charset="0"/>
              </a:endParaRPr>
            </a:p>
          </p:txBody>
        </p:sp>
      </p:grpSp>
      <p:graphicFrame>
        <p:nvGraphicFramePr>
          <p:cNvPr id="8" name="Diagrama 7"/>
          <p:cNvGraphicFramePr/>
          <p:nvPr>
            <p:extLst>
              <p:ext uri="{D42A27DB-BD31-4B8C-83A1-F6EECF244321}">
                <p14:modId xmlns:p14="http://schemas.microsoft.com/office/powerpoint/2010/main" val="2499569279"/>
              </p:ext>
            </p:extLst>
          </p:nvPr>
        </p:nvGraphicFramePr>
        <p:xfrm>
          <a:off x="213939" y="1115595"/>
          <a:ext cx="7204003" cy="3640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p:cNvSpPr/>
          <p:nvPr/>
        </p:nvSpPr>
        <p:spPr>
          <a:xfrm>
            <a:off x="316550" y="4756329"/>
            <a:ext cx="1674113" cy="461665"/>
          </a:xfrm>
          <a:prstGeom prst="rect">
            <a:avLst/>
          </a:prstGeom>
        </p:spPr>
        <p:txBody>
          <a:bodyPr wrap="none">
            <a:spAutoFit/>
          </a:bodyPr>
          <a:lstStyle/>
          <a:p>
            <a:pPr algn="just">
              <a:lnSpc>
                <a:spcPct val="200000"/>
              </a:lnSpc>
              <a:spcAft>
                <a:spcPts val="1200"/>
              </a:spcAft>
            </a:pPr>
            <a:r>
              <a:rPr lang="es-ES" sz="1200" dirty="0">
                <a:solidFill>
                  <a:srgbClr val="000000"/>
                </a:solidFill>
                <a:latin typeface="Times New Roman" panose="02020603050405020304" pitchFamily="18" charset="0"/>
                <a:ea typeface="Times New Roman" panose="02020603050405020304" pitchFamily="18" charset="0"/>
              </a:rPr>
              <a:t>Fuente: </a:t>
            </a:r>
            <a:r>
              <a:rPr lang="es-EC" sz="1200" dirty="0" smtClean="0">
                <a:solidFill>
                  <a:srgbClr val="000000"/>
                </a:solidFill>
                <a:latin typeface="Times New Roman" panose="02020603050405020304" pitchFamily="18" charset="0"/>
                <a:ea typeface="Times New Roman" panose="02020603050405020304" pitchFamily="18" charset="0"/>
              </a:rPr>
              <a:t>(Salazar, </a:t>
            </a:r>
            <a:r>
              <a:rPr lang="es-EC" sz="1200" dirty="0">
                <a:solidFill>
                  <a:srgbClr val="000000"/>
                </a:solidFill>
                <a:latin typeface="Times New Roman" panose="02020603050405020304" pitchFamily="18" charset="0"/>
                <a:ea typeface="Times New Roman" panose="02020603050405020304" pitchFamily="18" charset="0"/>
              </a:rPr>
              <a:t>2003)</a:t>
            </a:r>
            <a:endParaRPr lang="es-EC"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7439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24" name="Google Shape;224;p18"/>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13</a:t>
            </a:fld>
            <a:endParaRPr/>
          </a:p>
        </p:txBody>
      </p:sp>
      <p:grpSp>
        <p:nvGrpSpPr>
          <p:cNvPr id="14" name="Grupo 13"/>
          <p:cNvGrpSpPr/>
          <p:nvPr/>
        </p:nvGrpSpPr>
        <p:grpSpPr>
          <a:xfrm>
            <a:off x="213939" y="275377"/>
            <a:ext cx="3024238" cy="647470"/>
            <a:chOff x="2956" y="0"/>
            <a:chExt cx="3024238" cy="647470"/>
          </a:xfrm>
        </p:grpSpPr>
        <p:sp>
          <p:nvSpPr>
            <p:cNvPr id="15" name="Cheurón 14"/>
            <p:cNvSpPr/>
            <p:nvPr/>
          </p:nvSpPr>
          <p:spPr>
            <a:xfrm>
              <a:off x="2956" y="0"/>
              <a:ext cx="3024238" cy="647470"/>
            </a:xfrm>
            <a:prstGeom prst="chevron">
              <a:avLst/>
            </a:prstGeom>
            <a:solidFill>
              <a:schemeClr val="bg2">
                <a:lumMod val="75000"/>
              </a:schemeClr>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6" name="Cheurón 4"/>
            <p:cNvSpPr/>
            <p:nvPr/>
          </p:nvSpPr>
          <p:spPr>
            <a:xfrm>
              <a:off x="326691" y="0"/>
              <a:ext cx="2376768" cy="6474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1"/>
                  </a:solidFill>
                  <a:latin typeface="Roboto Condensed" panose="020B0604020202020204" charset="0"/>
                  <a:ea typeface="Roboto Condensed" panose="020B0604020202020204" charset="0"/>
                </a:rPr>
                <a:t>Paso 2. Definición de la </a:t>
              </a:r>
              <a:r>
                <a:rPr lang="es-MX" sz="1400" dirty="0" smtClean="0">
                  <a:solidFill>
                    <a:schemeClr val="tx1"/>
                  </a:solidFill>
                  <a:latin typeface="Roboto Condensed" panose="020B0604020202020204" charset="0"/>
                  <a:ea typeface="Roboto Condensed" panose="020B0604020202020204" charset="0"/>
                </a:rPr>
                <a:t>situación presente</a:t>
              </a:r>
              <a:endParaRPr lang="es-MX" sz="1400" kern="1200" dirty="0">
                <a:solidFill>
                  <a:schemeClr val="tx1"/>
                </a:solidFill>
                <a:latin typeface="Roboto Condensed" panose="020B0604020202020204" charset="0"/>
                <a:ea typeface="Roboto Condensed" panose="020B0604020202020204" charset="0"/>
              </a:endParaRPr>
            </a:p>
          </p:txBody>
        </p:sp>
      </p:grpSp>
      <p:graphicFrame>
        <p:nvGraphicFramePr>
          <p:cNvPr id="17" name="Diagrama 16"/>
          <p:cNvGraphicFramePr/>
          <p:nvPr>
            <p:extLst>
              <p:ext uri="{D42A27DB-BD31-4B8C-83A1-F6EECF244321}">
                <p14:modId xmlns:p14="http://schemas.microsoft.com/office/powerpoint/2010/main" val="1930189746"/>
              </p:ext>
            </p:extLst>
          </p:nvPr>
        </p:nvGraphicFramePr>
        <p:xfrm>
          <a:off x="1164302" y="1660822"/>
          <a:ext cx="5791200" cy="287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ectángulo 17"/>
          <p:cNvSpPr/>
          <p:nvPr/>
        </p:nvSpPr>
        <p:spPr>
          <a:xfrm>
            <a:off x="327245" y="4531022"/>
            <a:ext cx="1674113" cy="461665"/>
          </a:xfrm>
          <a:prstGeom prst="rect">
            <a:avLst/>
          </a:prstGeom>
        </p:spPr>
        <p:txBody>
          <a:bodyPr wrap="none">
            <a:spAutoFit/>
          </a:bodyPr>
          <a:lstStyle/>
          <a:p>
            <a:pPr algn="just">
              <a:lnSpc>
                <a:spcPct val="200000"/>
              </a:lnSpc>
              <a:spcAft>
                <a:spcPts val="1200"/>
              </a:spcAft>
            </a:pPr>
            <a:r>
              <a:rPr lang="es-ES" sz="1200" dirty="0">
                <a:solidFill>
                  <a:srgbClr val="000000"/>
                </a:solidFill>
                <a:latin typeface="Times New Roman" panose="02020603050405020304" pitchFamily="18" charset="0"/>
                <a:ea typeface="Times New Roman" panose="02020603050405020304" pitchFamily="18" charset="0"/>
              </a:rPr>
              <a:t>Fuente: </a:t>
            </a:r>
            <a:r>
              <a:rPr lang="es-EC" sz="1200" dirty="0" smtClean="0">
                <a:solidFill>
                  <a:srgbClr val="000000"/>
                </a:solidFill>
                <a:latin typeface="Times New Roman" panose="02020603050405020304" pitchFamily="18" charset="0"/>
                <a:ea typeface="Times New Roman" panose="02020603050405020304" pitchFamily="18" charset="0"/>
              </a:rPr>
              <a:t>(Salazar, </a:t>
            </a:r>
            <a:r>
              <a:rPr lang="es-EC" sz="1200" dirty="0">
                <a:solidFill>
                  <a:srgbClr val="000000"/>
                </a:solidFill>
                <a:latin typeface="Times New Roman" panose="02020603050405020304" pitchFamily="18" charset="0"/>
                <a:ea typeface="Times New Roman" panose="02020603050405020304" pitchFamily="18" charset="0"/>
              </a:rPr>
              <a:t>2003)</a:t>
            </a:r>
            <a:endParaRPr lang="es-EC"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90608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14</a:t>
            </a:fld>
            <a:endParaRPr lang="es-EC"/>
          </a:p>
        </p:txBody>
      </p:sp>
      <p:graphicFrame>
        <p:nvGraphicFramePr>
          <p:cNvPr id="3" name="Diagrama 2"/>
          <p:cNvGraphicFramePr/>
          <p:nvPr>
            <p:extLst>
              <p:ext uri="{D42A27DB-BD31-4B8C-83A1-F6EECF244321}">
                <p14:modId xmlns:p14="http://schemas.microsoft.com/office/powerpoint/2010/main" val="4249472145"/>
              </p:ext>
            </p:extLst>
          </p:nvPr>
        </p:nvGraphicFramePr>
        <p:xfrm>
          <a:off x="357674" y="1001998"/>
          <a:ext cx="6597828" cy="3371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upo 3"/>
          <p:cNvGrpSpPr/>
          <p:nvPr/>
        </p:nvGrpSpPr>
        <p:grpSpPr>
          <a:xfrm>
            <a:off x="213939" y="275377"/>
            <a:ext cx="3024238" cy="647470"/>
            <a:chOff x="2956" y="0"/>
            <a:chExt cx="3024238" cy="647470"/>
          </a:xfrm>
        </p:grpSpPr>
        <p:sp>
          <p:nvSpPr>
            <p:cNvPr id="5" name="Cheurón 4"/>
            <p:cNvSpPr/>
            <p:nvPr/>
          </p:nvSpPr>
          <p:spPr>
            <a:xfrm>
              <a:off x="2956" y="0"/>
              <a:ext cx="3024238" cy="647470"/>
            </a:xfrm>
            <a:prstGeom prst="chevron">
              <a:avLst/>
            </a:prstGeom>
            <a:solidFill>
              <a:schemeClr val="bg2">
                <a:lumMod val="75000"/>
              </a:schemeClr>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6" name="Cheurón 4"/>
            <p:cNvSpPr/>
            <p:nvPr/>
          </p:nvSpPr>
          <p:spPr>
            <a:xfrm>
              <a:off x="326691" y="0"/>
              <a:ext cx="2376768" cy="6474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1"/>
                  </a:solidFill>
                  <a:latin typeface="Roboto Condensed" panose="020B0604020202020204" charset="0"/>
                  <a:ea typeface="Roboto Condensed" panose="020B0604020202020204" charset="0"/>
                </a:rPr>
                <a:t>Paso 2. Definición de la </a:t>
              </a:r>
              <a:r>
                <a:rPr lang="es-MX" sz="1400" dirty="0" smtClean="0">
                  <a:solidFill>
                    <a:schemeClr val="tx1"/>
                  </a:solidFill>
                  <a:latin typeface="Roboto Condensed" panose="020B0604020202020204" charset="0"/>
                  <a:ea typeface="Roboto Condensed" panose="020B0604020202020204" charset="0"/>
                </a:rPr>
                <a:t>situación presente</a:t>
              </a:r>
              <a:endParaRPr lang="es-MX" sz="1400" kern="1200" dirty="0">
                <a:solidFill>
                  <a:schemeClr val="tx1"/>
                </a:solidFill>
                <a:latin typeface="Roboto Condensed" panose="020B0604020202020204" charset="0"/>
                <a:ea typeface="Roboto Condensed" panose="020B0604020202020204" charset="0"/>
              </a:endParaRPr>
            </a:p>
          </p:txBody>
        </p:sp>
      </p:grpSp>
      <p:sp>
        <p:nvSpPr>
          <p:cNvPr id="7" name="Rectángulo 6"/>
          <p:cNvSpPr/>
          <p:nvPr/>
        </p:nvSpPr>
        <p:spPr>
          <a:xfrm>
            <a:off x="450535" y="4206279"/>
            <a:ext cx="1674113" cy="461665"/>
          </a:xfrm>
          <a:prstGeom prst="rect">
            <a:avLst/>
          </a:prstGeom>
        </p:spPr>
        <p:txBody>
          <a:bodyPr wrap="none">
            <a:spAutoFit/>
          </a:bodyPr>
          <a:lstStyle/>
          <a:p>
            <a:pPr algn="just">
              <a:lnSpc>
                <a:spcPct val="200000"/>
              </a:lnSpc>
              <a:spcAft>
                <a:spcPts val="1200"/>
              </a:spcAft>
            </a:pPr>
            <a:r>
              <a:rPr lang="es-ES" sz="1200" dirty="0">
                <a:solidFill>
                  <a:srgbClr val="000000"/>
                </a:solidFill>
                <a:latin typeface="Times New Roman" panose="02020603050405020304" pitchFamily="18" charset="0"/>
                <a:ea typeface="Times New Roman" panose="02020603050405020304" pitchFamily="18" charset="0"/>
              </a:rPr>
              <a:t>Fuente: </a:t>
            </a:r>
            <a:r>
              <a:rPr lang="es-EC" sz="1200" dirty="0" smtClean="0">
                <a:solidFill>
                  <a:srgbClr val="000000"/>
                </a:solidFill>
                <a:latin typeface="Times New Roman" panose="02020603050405020304" pitchFamily="18" charset="0"/>
                <a:ea typeface="Times New Roman" panose="02020603050405020304" pitchFamily="18" charset="0"/>
              </a:rPr>
              <a:t>(Salazar, </a:t>
            </a:r>
            <a:r>
              <a:rPr lang="es-EC" sz="1200" dirty="0">
                <a:solidFill>
                  <a:srgbClr val="000000"/>
                </a:solidFill>
                <a:latin typeface="Times New Roman" panose="02020603050405020304" pitchFamily="18" charset="0"/>
                <a:ea typeface="Times New Roman" panose="02020603050405020304" pitchFamily="18" charset="0"/>
              </a:rPr>
              <a:t>2003)</a:t>
            </a:r>
            <a:endParaRPr lang="es-EC"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0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15</a:t>
            </a:fld>
            <a:endParaRPr lang="es-EC"/>
          </a:p>
        </p:txBody>
      </p:sp>
      <p:grpSp>
        <p:nvGrpSpPr>
          <p:cNvPr id="3" name="Grupo 2"/>
          <p:cNvGrpSpPr/>
          <p:nvPr/>
        </p:nvGrpSpPr>
        <p:grpSpPr>
          <a:xfrm>
            <a:off x="213939" y="275377"/>
            <a:ext cx="3024238" cy="647470"/>
            <a:chOff x="2956" y="0"/>
            <a:chExt cx="3024238" cy="647470"/>
          </a:xfrm>
          <a:solidFill>
            <a:schemeClr val="accent2">
              <a:lumMod val="60000"/>
              <a:lumOff val="40000"/>
            </a:schemeClr>
          </a:solidFill>
        </p:grpSpPr>
        <p:sp>
          <p:nvSpPr>
            <p:cNvPr id="4" name="Cheurón 3"/>
            <p:cNvSpPr/>
            <p:nvPr/>
          </p:nvSpPr>
          <p:spPr>
            <a:xfrm>
              <a:off x="2956" y="0"/>
              <a:ext cx="3024238" cy="647470"/>
            </a:xfrm>
            <a:prstGeom prst="chevron">
              <a:avLst/>
            </a:prstGeom>
            <a:grp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5" name="Cheurón 4"/>
            <p:cNvSpPr/>
            <p:nvPr/>
          </p:nvSpPr>
          <p:spPr>
            <a:xfrm>
              <a:off x="326691" y="0"/>
              <a:ext cx="2376768" cy="6474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1"/>
                  </a:solidFill>
                  <a:latin typeface="Roboto Condensed" panose="020B0604020202020204" charset="0"/>
                  <a:ea typeface="Roboto Condensed" panose="020B0604020202020204" charset="0"/>
                </a:rPr>
                <a:t>Paso </a:t>
              </a:r>
              <a:r>
                <a:rPr lang="es-MX" sz="1400" dirty="0" smtClean="0">
                  <a:solidFill>
                    <a:schemeClr val="tx1"/>
                  </a:solidFill>
                  <a:latin typeface="Roboto Condensed" panose="020B0604020202020204" charset="0"/>
                  <a:ea typeface="Roboto Condensed" panose="020B0604020202020204" charset="0"/>
                </a:rPr>
                <a:t>3.</a:t>
              </a:r>
              <a:r>
                <a:rPr lang="es-MX" sz="1400" kern="1200" dirty="0" smtClean="0">
                  <a:solidFill>
                    <a:schemeClr val="tx1"/>
                  </a:solidFill>
                  <a:latin typeface="Roboto Condensed" panose="020B0604020202020204" charset="0"/>
                  <a:ea typeface="Roboto Condensed" panose="020B0604020202020204" charset="0"/>
                </a:rPr>
                <a:t> Formulación de planes y acciones</a:t>
              </a:r>
              <a:endParaRPr lang="es-MX" sz="1400" kern="1200" dirty="0">
                <a:solidFill>
                  <a:schemeClr val="tx1"/>
                </a:solidFill>
                <a:latin typeface="Roboto Condensed" panose="020B0604020202020204" charset="0"/>
                <a:ea typeface="Roboto Condensed" panose="020B0604020202020204" charset="0"/>
              </a:endParaRPr>
            </a:p>
          </p:txBody>
        </p:sp>
      </p:grpSp>
      <p:sp>
        <p:nvSpPr>
          <p:cNvPr id="6" name="CuadroTexto 5"/>
          <p:cNvSpPr txBox="1"/>
          <p:nvPr/>
        </p:nvSpPr>
        <p:spPr>
          <a:xfrm>
            <a:off x="537674" y="1181527"/>
            <a:ext cx="4931596" cy="1477328"/>
          </a:xfrm>
          <a:prstGeom prst="rect">
            <a:avLst/>
          </a:prstGeom>
          <a:noFill/>
        </p:spPr>
        <p:txBody>
          <a:bodyPr wrap="square" rtlCol="0">
            <a:spAutoFit/>
          </a:bodyPr>
          <a:lstStyle/>
          <a:p>
            <a:pPr marL="285750" indent="-285750">
              <a:buFont typeface="Arial" panose="020B0604020202020204" pitchFamily="34" charset="0"/>
              <a:buChar char="•"/>
            </a:pPr>
            <a:r>
              <a:rPr lang="es-EC" dirty="0" smtClean="0"/>
              <a:t>Políticas</a:t>
            </a:r>
          </a:p>
          <a:p>
            <a:pPr marL="285750" indent="-285750">
              <a:buFont typeface="Arial" panose="020B0604020202020204" pitchFamily="34" charset="0"/>
              <a:buChar char="•"/>
            </a:pPr>
            <a:r>
              <a:rPr lang="es-EC" dirty="0" smtClean="0"/>
              <a:t>Valores y principios</a:t>
            </a:r>
          </a:p>
          <a:p>
            <a:pPr marL="285750" indent="-285750">
              <a:buFont typeface="Arial" panose="020B0604020202020204" pitchFamily="34" charset="0"/>
              <a:buChar char="•"/>
            </a:pPr>
            <a:r>
              <a:rPr lang="es-EC" dirty="0" smtClean="0"/>
              <a:t>Visión</a:t>
            </a:r>
          </a:p>
          <a:p>
            <a:pPr marL="285750" indent="-285750">
              <a:buFont typeface="Arial" panose="020B0604020202020204" pitchFamily="34" charset="0"/>
              <a:buChar char="•"/>
            </a:pPr>
            <a:r>
              <a:rPr lang="es-EC" dirty="0" smtClean="0"/>
              <a:t>Misión</a:t>
            </a:r>
          </a:p>
          <a:p>
            <a:pPr marL="285750" indent="-285750">
              <a:buFont typeface="Arial" panose="020B0604020202020204" pitchFamily="34" charset="0"/>
              <a:buChar char="•"/>
            </a:pPr>
            <a:r>
              <a:rPr lang="es-EC" dirty="0" smtClean="0"/>
              <a:t>Objetivos corporativos </a:t>
            </a:r>
            <a:endParaRPr lang="es-EC" dirty="0"/>
          </a:p>
        </p:txBody>
      </p:sp>
      <p:grpSp>
        <p:nvGrpSpPr>
          <p:cNvPr id="7" name="Grupo 6"/>
          <p:cNvGrpSpPr/>
          <p:nvPr/>
        </p:nvGrpSpPr>
        <p:grpSpPr>
          <a:xfrm>
            <a:off x="3603093" y="2917535"/>
            <a:ext cx="3024238" cy="647470"/>
            <a:chOff x="2956" y="0"/>
            <a:chExt cx="3024238" cy="647470"/>
          </a:xfrm>
          <a:solidFill>
            <a:schemeClr val="accent3"/>
          </a:solidFill>
        </p:grpSpPr>
        <p:sp>
          <p:nvSpPr>
            <p:cNvPr id="8" name="Cheurón 7"/>
            <p:cNvSpPr/>
            <p:nvPr/>
          </p:nvSpPr>
          <p:spPr>
            <a:xfrm>
              <a:off x="2956" y="0"/>
              <a:ext cx="3024238" cy="647470"/>
            </a:xfrm>
            <a:prstGeom prst="chevron">
              <a:avLst/>
            </a:prstGeom>
            <a:grp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9" name="Cheurón 4"/>
            <p:cNvSpPr/>
            <p:nvPr/>
          </p:nvSpPr>
          <p:spPr>
            <a:xfrm>
              <a:off x="326691" y="0"/>
              <a:ext cx="2376768" cy="6474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1"/>
                  </a:solidFill>
                  <a:latin typeface="Roboto Condensed" panose="020B0604020202020204" charset="0"/>
                  <a:ea typeface="Roboto Condensed" panose="020B0604020202020204" charset="0"/>
                </a:rPr>
                <a:t>Paso </a:t>
              </a:r>
              <a:r>
                <a:rPr lang="es-MX" sz="1400" dirty="0">
                  <a:solidFill>
                    <a:schemeClr val="tx1"/>
                  </a:solidFill>
                  <a:latin typeface="Roboto Condensed" panose="020B0604020202020204" charset="0"/>
                  <a:ea typeface="Roboto Condensed" panose="020B0604020202020204" charset="0"/>
                </a:rPr>
                <a:t>4</a:t>
              </a:r>
              <a:r>
                <a:rPr lang="es-MX" sz="1400" dirty="0" smtClean="0">
                  <a:solidFill>
                    <a:schemeClr val="tx1"/>
                  </a:solidFill>
                  <a:latin typeface="Roboto Condensed" panose="020B0604020202020204" charset="0"/>
                  <a:ea typeface="Roboto Condensed" panose="020B0604020202020204" charset="0"/>
                </a:rPr>
                <a:t>.</a:t>
              </a:r>
              <a:r>
                <a:rPr lang="es-MX" sz="1400" kern="1200" dirty="0" smtClean="0">
                  <a:solidFill>
                    <a:schemeClr val="tx1"/>
                  </a:solidFill>
                  <a:latin typeface="Roboto Condensed" panose="020B0604020202020204" charset="0"/>
                  <a:ea typeface="Roboto Condensed" panose="020B0604020202020204" charset="0"/>
                </a:rPr>
                <a:t> Implementación y revisión</a:t>
              </a:r>
              <a:endParaRPr lang="es-MX" sz="1400" kern="1200" dirty="0">
                <a:solidFill>
                  <a:schemeClr val="tx1"/>
                </a:solidFill>
                <a:latin typeface="Roboto Condensed" panose="020B0604020202020204" charset="0"/>
                <a:ea typeface="Roboto Condensed" panose="020B0604020202020204" charset="0"/>
              </a:endParaRPr>
            </a:p>
          </p:txBody>
        </p:sp>
      </p:gr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574" y="2799493"/>
            <a:ext cx="2143125" cy="2133600"/>
          </a:xfrm>
          <a:prstGeom prst="rect">
            <a:avLst/>
          </a:prstGeom>
        </p:spPr>
      </p:pic>
      <p:sp>
        <p:nvSpPr>
          <p:cNvPr id="11" name="CuadroTexto 10"/>
          <p:cNvSpPr txBox="1"/>
          <p:nvPr/>
        </p:nvSpPr>
        <p:spPr>
          <a:xfrm>
            <a:off x="4136065" y="3838353"/>
            <a:ext cx="1956391" cy="338554"/>
          </a:xfrm>
          <a:prstGeom prst="rect">
            <a:avLst/>
          </a:prstGeom>
          <a:noFill/>
        </p:spPr>
        <p:txBody>
          <a:bodyPr wrap="square" rtlCol="0">
            <a:spAutoFit/>
          </a:bodyPr>
          <a:lstStyle/>
          <a:p>
            <a:r>
              <a:rPr lang="es-EC" sz="1600" dirty="0" smtClean="0"/>
              <a:t>BSC</a:t>
            </a:r>
            <a:endParaRPr lang="es-EC" sz="1600" dirty="0"/>
          </a:p>
        </p:txBody>
      </p:sp>
    </p:spTree>
    <p:extLst>
      <p:ext uri="{BB962C8B-B14F-4D97-AF65-F5344CB8AC3E}">
        <p14:creationId xmlns:p14="http://schemas.microsoft.com/office/powerpoint/2010/main" val="705172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16</a:t>
            </a:fld>
            <a:endParaRPr lang="es-EC"/>
          </a:p>
        </p:txBody>
      </p:sp>
      <p:sp>
        <p:nvSpPr>
          <p:cNvPr id="3" name="Google Shape;202;p17"/>
          <p:cNvSpPr txBox="1">
            <a:spLocks/>
          </p:cNvSpPr>
          <p:nvPr/>
        </p:nvSpPr>
        <p:spPr>
          <a:xfrm>
            <a:off x="0" y="15632"/>
            <a:ext cx="7161087" cy="556613"/>
          </a:xfrm>
          <a:prstGeom prst="rect">
            <a:avLst/>
          </a:prstGeom>
          <a:noFill/>
          <a:ln>
            <a:noFill/>
          </a:ln>
        </p:spPr>
        <p:txBody>
          <a:bodyPr spcFirstLastPara="1" wrap="square" lIns="91425" tIns="91425" rIns="91425" bIns="91425" anchor="b" anchorCtr="0">
            <a:no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800" dirty="0" smtClean="0">
                <a:solidFill>
                  <a:srgbClr val="FF9900"/>
                </a:solidFill>
              </a:rPr>
              <a:t>Enfoque teórico de la rentabilidad</a:t>
            </a:r>
            <a:endParaRPr lang="es-EC" sz="2800" dirty="0">
              <a:solidFill>
                <a:srgbClr val="FF9900"/>
              </a:solidFill>
            </a:endParaRPr>
          </a:p>
        </p:txBody>
      </p:sp>
      <p:sp>
        <p:nvSpPr>
          <p:cNvPr id="4" name="CuadroTexto 3"/>
          <p:cNvSpPr txBox="1"/>
          <p:nvPr/>
        </p:nvSpPr>
        <p:spPr>
          <a:xfrm>
            <a:off x="316550" y="599628"/>
            <a:ext cx="2768865" cy="369332"/>
          </a:xfrm>
          <a:prstGeom prst="rect">
            <a:avLst/>
          </a:prstGeom>
          <a:noFill/>
        </p:spPr>
        <p:txBody>
          <a:bodyPr wrap="square" rtlCol="0">
            <a:spAutoFit/>
          </a:bodyPr>
          <a:lstStyle/>
          <a:p>
            <a:r>
              <a:rPr lang="es-EC" dirty="0" smtClean="0"/>
              <a:t>Razones de rentabilidad </a:t>
            </a:r>
            <a:endParaRPr lang="es-EC" dirty="0"/>
          </a:p>
        </p:txBody>
      </p:sp>
      <p:sp>
        <p:nvSpPr>
          <p:cNvPr id="5" name="Rectángulo 4"/>
          <p:cNvSpPr/>
          <p:nvPr/>
        </p:nvSpPr>
        <p:spPr>
          <a:xfrm>
            <a:off x="717692" y="1077513"/>
            <a:ext cx="2862851" cy="404406"/>
          </a:xfrm>
          <a:prstGeom prst="rect">
            <a:avLst/>
          </a:prstGeom>
        </p:spPr>
        <p:txBody>
          <a:bodyPr wrap="square">
            <a:spAutoFit/>
          </a:bodyPr>
          <a:lstStyle/>
          <a:p>
            <a:pPr indent="252095">
              <a:lnSpc>
                <a:spcPct val="200000"/>
              </a:lnSpc>
              <a:spcBef>
                <a:spcPts val="1000"/>
              </a:spcBef>
              <a:spcAft>
                <a:spcPts val="0"/>
              </a:spcAft>
            </a:pPr>
            <a:r>
              <a:rPr lang="es-EC" sz="1200" b="1" i="1" dirty="0">
                <a:latin typeface="Trebuchet MS (Cuerpo)"/>
                <a:ea typeface="Times New Roman" panose="02020603050405020304" pitchFamily="18" charset="0"/>
                <a:cs typeface="Times New Roman" panose="02020603050405020304" pitchFamily="18" charset="0"/>
              </a:rPr>
              <a:t>Rentabilidad sobre activos</a:t>
            </a:r>
            <a:endParaRPr lang="es-EC" sz="1200" b="1" i="1" dirty="0">
              <a:effectLst/>
              <a:latin typeface="Trebuchet MS (Cuerpo)"/>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ángulo 5"/>
              <p:cNvSpPr/>
              <p:nvPr/>
            </p:nvSpPr>
            <p:spPr>
              <a:xfrm>
                <a:off x="3580542" y="999767"/>
                <a:ext cx="2112501" cy="5598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sz="1600" i="1">
                              <a:latin typeface="Cambria Math" panose="02040503050406030204" pitchFamily="18" charset="0"/>
                            </a:rPr>
                          </m:ctrlPr>
                        </m:fPr>
                        <m:num>
                          <m:r>
                            <a:rPr lang="es-EC" sz="1600" i="1">
                              <a:latin typeface="Cambria Math" panose="02040503050406030204" pitchFamily="18" charset="0"/>
                            </a:rPr>
                            <m:t>𝑢𝑡𝑖𝑙𝑖𝑑𝑎𝑑</m:t>
                          </m:r>
                          <m:r>
                            <a:rPr lang="es-EC" sz="1600" i="0">
                              <a:latin typeface="Cambria Math" panose="02040503050406030204" pitchFamily="18" charset="0"/>
                            </a:rPr>
                            <m:t> </m:t>
                          </m:r>
                          <m:r>
                            <a:rPr lang="es-EC" sz="1600" i="1">
                              <a:latin typeface="Cambria Math" panose="02040503050406030204" pitchFamily="18" charset="0"/>
                            </a:rPr>
                            <m:t>𝑛𝑒𝑡𝑎</m:t>
                          </m:r>
                          <m:r>
                            <a:rPr lang="es-EC" sz="1600" i="0">
                              <a:latin typeface="Cambria Math" panose="02040503050406030204" pitchFamily="18" charset="0"/>
                            </a:rPr>
                            <m:t> </m:t>
                          </m:r>
                        </m:num>
                        <m:den>
                          <m:r>
                            <a:rPr lang="es-EC" sz="1600" i="1">
                              <a:latin typeface="Cambria Math" panose="02040503050406030204" pitchFamily="18" charset="0"/>
                            </a:rPr>
                            <m:t>𝑎𝑐𝑡𝑖𝑣𝑜</m:t>
                          </m:r>
                          <m:r>
                            <a:rPr lang="es-EC" sz="1600" i="0">
                              <a:latin typeface="Cambria Math" panose="02040503050406030204" pitchFamily="18" charset="0"/>
                            </a:rPr>
                            <m:t> </m:t>
                          </m:r>
                          <m:r>
                            <a:rPr lang="es-EC" sz="1600" i="1">
                              <a:latin typeface="Cambria Math" panose="02040503050406030204" pitchFamily="18" charset="0"/>
                            </a:rPr>
                            <m:t>𝑡𝑜𝑡𝑎𝑙</m:t>
                          </m:r>
                          <m:r>
                            <a:rPr lang="es-EC" sz="1600" i="0">
                              <a:latin typeface="Cambria Math" panose="02040503050406030204" pitchFamily="18" charset="0"/>
                            </a:rPr>
                            <m:t> </m:t>
                          </m:r>
                        </m:den>
                      </m:f>
                      <m:r>
                        <a:rPr lang="es-EC" sz="1600" i="0">
                          <a:latin typeface="Cambria Math" panose="02040503050406030204" pitchFamily="18" charset="0"/>
                        </a:rPr>
                        <m:t> </m:t>
                      </m:r>
                      <m:r>
                        <a:rPr lang="es-EC" sz="1600" i="1">
                          <a:latin typeface="Cambria Math" panose="02040503050406030204" pitchFamily="18" charset="0"/>
                        </a:rPr>
                        <m:t>𝑋</m:t>
                      </m:r>
                      <m:r>
                        <a:rPr lang="es-EC" sz="1600" i="0">
                          <a:latin typeface="Cambria Math" panose="02040503050406030204" pitchFamily="18" charset="0"/>
                        </a:rPr>
                        <m:t> 100</m:t>
                      </m:r>
                    </m:oMath>
                  </m:oMathPara>
                </a14:m>
                <a:endParaRPr lang="es-EC" sz="1600" dirty="0"/>
              </a:p>
            </p:txBody>
          </p:sp>
        </mc:Choice>
        <mc:Fallback xmlns="">
          <p:sp>
            <p:nvSpPr>
              <p:cNvPr id="6" name="Rectángulo 5"/>
              <p:cNvSpPr>
                <a:spLocks noRot="1" noChangeAspect="1" noMove="1" noResize="1" noEditPoints="1" noAdjustHandles="1" noChangeArrowheads="1" noChangeShapeType="1" noTextEdit="1"/>
              </p:cNvSpPr>
              <p:nvPr/>
            </p:nvSpPr>
            <p:spPr>
              <a:xfrm>
                <a:off x="3580542" y="999767"/>
                <a:ext cx="2112501" cy="559897"/>
              </a:xfrm>
              <a:prstGeom prst="rect">
                <a:avLst/>
              </a:prstGeom>
              <a:blipFill rotWithShape="0">
                <a:blip r:embed="rId2"/>
                <a:stretch>
                  <a:fillRect/>
                </a:stretch>
              </a:blipFill>
            </p:spPr>
            <p:txBody>
              <a:bodyPr/>
              <a:lstStyle/>
              <a:p>
                <a:r>
                  <a:rPr lang="es-EC">
                    <a:noFill/>
                  </a:rPr>
                  <a:t> </a:t>
                </a:r>
              </a:p>
            </p:txBody>
          </p:sp>
        </mc:Fallback>
      </mc:AlternateContent>
      <p:sp>
        <p:nvSpPr>
          <p:cNvPr id="7" name="Rectángulo 6"/>
          <p:cNvSpPr/>
          <p:nvPr/>
        </p:nvSpPr>
        <p:spPr>
          <a:xfrm>
            <a:off x="717692" y="1942117"/>
            <a:ext cx="2880597" cy="404406"/>
          </a:xfrm>
          <a:prstGeom prst="rect">
            <a:avLst/>
          </a:prstGeom>
        </p:spPr>
        <p:txBody>
          <a:bodyPr wrap="none">
            <a:spAutoFit/>
          </a:bodyPr>
          <a:lstStyle/>
          <a:p>
            <a:pPr indent="252095">
              <a:lnSpc>
                <a:spcPct val="200000"/>
              </a:lnSpc>
              <a:spcBef>
                <a:spcPts val="1000"/>
              </a:spcBef>
              <a:spcAft>
                <a:spcPts val="0"/>
              </a:spcAft>
            </a:pPr>
            <a:r>
              <a:rPr lang="es-EC" sz="1200" b="1" i="1" dirty="0">
                <a:latin typeface="Trebuchet MS (Cuerpo)"/>
                <a:ea typeface="Times New Roman" panose="02020603050405020304" pitchFamily="18" charset="0"/>
                <a:cs typeface="Times New Roman" panose="02020603050405020304" pitchFamily="18" charset="0"/>
              </a:rPr>
              <a:t>Rentabilidad sobre el patrimonio </a:t>
            </a:r>
            <a:endParaRPr lang="es-EC" sz="1200" b="1" i="1" dirty="0">
              <a:effectLst/>
              <a:latin typeface="Trebuchet MS (Cuerpo)"/>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ángulo 7"/>
              <p:cNvSpPr/>
              <p:nvPr/>
            </p:nvSpPr>
            <p:spPr>
              <a:xfrm>
                <a:off x="3580542" y="1843661"/>
                <a:ext cx="2112501" cy="6013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sz="1600" i="1">
                              <a:latin typeface="Cambria Math" panose="02040503050406030204" pitchFamily="18" charset="0"/>
                            </a:rPr>
                          </m:ctrlPr>
                        </m:fPr>
                        <m:num>
                          <m:r>
                            <a:rPr lang="es-EC" sz="1600" i="1">
                              <a:latin typeface="Cambria Math" panose="02040503050406030204" pitchFamily="18" charset="0"/>
                            </a:rPr>
                            <m:t>𝑢𝑡𝑖𝑙𝑖𝑑𝑎𝑑</m:t>
                          </m:r>
                          <m:r>
                            <a:rPr lang="es-EC" sz="1600" i="0">
                              <a:latin typeface="Cambria Math" panose="02040503050406030204" pitchFamily="18" charset="0"/>
                            </a:rPr>
                            <m:t> </m:t>
                          </m:r>
                          <m:r>
                            <a:rPr lang="es-EC" sz="1600" i="1">
                              <a:latin typeface="Cambria Math" panose="02040503050406030204" pitchFamily="18" charset="0"/>
                            </a:rPr>
                            <m:t>𝑛𝑒𝑡𝑎</m:t>
                          </m:r>
                          <m:r>
                            <a:rPr lang="es-EC" sz="1600" i="0">
                              <a:latin typeface="Cambria Math" panose="02040503050406030204" pitchFamily="18" charset="0"/>
                            </a:rPr>
                            <m:t> </m:t>
                          </m:r>
                        </m:num>
                        <m:den>
                          <m:r>
                            <a:rPr lang="es-EC" sz="1600" i="1">
                              <a:latin typeface="Cambria Math" panose="02040503050406030204" pitchFamily="18" charset="0"/>
                            </a:rPr>
                            <m:t>𝑝𝑎𝑡𝑟𝑖𝑚𝑜𝑛𝑖𝑜</m:t>
                          </m:r>
                        </m:den>
                      </m:f>
                      <m:r>
                        <a:rPr lang="es-EC" sz="1600" i="0">
                          <a:latin typeface="Cambria Math" panose="02040503050406030204" pitchFamily="18" charset="0"/>
                        </a:rPr>
                        <m:t> </m:t>
                      </m:r>
                      <m:r>
                        <a:rPr lang="es-EC" sz="1600" i="1">
                          <a:latin typeface="Cambria Math" panose="02040503050406030204" pitchFamily="18" charset="0"/>
                        </a:rPr>
                        <m:t>𝑋</m:t>
                      </m:r>
                      <m:r>
                        <a:rPr lang="es-EC" sz="1600" i="0">
                          <a:latin typeface="Cambria Math" panose="02040503050406030204" pitchFamily="18" charset="0"/>
                        </a:rPr>
                        <m:t> 100</m:t>
                      </m:r>
                    </m:oMath>
                  </m:oMathPara>
                </a14:m>
                <a:endParaRPr lang="es-EC" sz="1600" dirty="0"/>
              </a:p>
            </p:txBody>
          </p:sp>
        </mc:Choice>
        <mc:Fallback xmlns="">
          <p:sp>
            <p:nvSpPr>
              <p:cNvPr id="8" name="Rectángulo 7"/>
              <p:cNvSpPr>
                <a:spLocks noRot="1" noChangeAspect="1" noMove="1" noResize="1" noEditPoints="1" noAdjustHandles="1" noChangeArrowheads="1" noChangeShapeType="1" noTextEdit="1"/>
              </p:cNvSpPr>
              <p:nvPr/>
            </p:nvSpPr>
            <p:spPr>
              <a:xfrm>
                <a:off x="3580542" y="1843661"/>
                <a:ext cx="2112501" cy="601318"/>
              </a:xfrm>
              <a:prstGeom prst="rect">
                <a:avLst/>
              </a:prstGeom>
              <a:blipFill rotWithShape="0">
                <a:blip r:embed="rId3"/>
                <a:stretch>
                  <a:fillRect/>
                </a:stretch>
              </a:blipFill>
            </p:spPr>
            <p:txBody>
              <a:bodyPr/>
              <a:lstStyle/>
              <a:p>
                <a:r>
                  <a:rPr lang="es-EC">
                    <a:noFill/>
                  </a:rPr>
                  <a:t> </a:t>
                </a:r>
              </a:p>
            </p:txBody>
          </p:sp>
        </mc:Fallback>
      </mc:AlternateContent>
      <p:sp>
        <p:nvSpPr>
          <p:cNvPr id="9" name="Rectángulo 8"/>
          <p:cNvSpPr/>
          <p:nvPr/>
        </p:nvSpPr>
        <p:spPr>
          <a:xfrm>
            <a:off x="717692" y="2728976"/>
            <a:ext cx="1720023" cy="404406"/>
          </a:xfrm>
          <a:prstGeom prst="rect">
            <a:avLst/>
          </a:prstGeom>
        </p:spPr>
        <p:txBody>
          <a:bodyPr wrap="none">
            <a:spAutoFit/>
          </a:bodyPr>
          <a:lstStyle/>
          <a:p>
            <a:pPr indent="252095">
              <a:lnSpc>
                <a:spcPct val="200000"/>
              </a:lnSpc>
              <a:spcBef>
                <a:spcPts val="1000"/>
              </a:spcBef>
              <a:spcAft>
                <a:spcPts val="0"/>
              </a:spcAft>
            </a:pPr>
            <a:r>
              <a:rPr lang="es-EC" sz="1200" b="1" i="1" dirty="0">
                <a:latin typeface="Trebuchet MS (Cuerpo)"/>
                <a:ea typeface="Times New Roman" panose="02020603050405020304" pitchFamily="18" charset="0"/>
                <a:cs typeface="Times New Roman" panose="02020603050405020304" pitchFamily="18" charset="0"/>
              </a:rPr>
              <a:t>Sistema DUPONT</a:t>
            </a:r>
            <a:endParaRPr lang="es-EC" sz="1200" b="1" i="1" dirty="0">
              <a:effectLst/>
              <a:latin typeface="Trebuchet MS (Cuerpo)"/>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ángulo 9"/>
              <p:cNvSpPr/>
              <p:nvPr/>
            </p:nvSpPr>
            <p:spPr>
              <a:xfrm>
                <a:off x="2641823" y="2651230"/>
                <a:ext cx="3051220" cy="5598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sz="1600" i="1">
                              <a:latin typeface="Cambria Math" panose="02040503050406030204" pitchFamily="18" charset="0"/>
                            </a:rPr>
                          </m:ctrlPr>
                        </m:fPr>
                        <m:num>
                          <m:r>
                            <a:rPr lang="es-EC" sz="1600" i="1">
                              <a:latin typeface="Cambria Math" panose="02040503050406030204" pitchFamily="18" charset="0"/>
                            </a:rPr>
                            <m:t>𝑢𝑡𝑖𝑙𝑖𝑑𝑎𝑑</m:t>
                          </m:r>
                          <m:r>
                            <a:rPr lang="es-EC" sz="1600" i="0">
                              <a:latin typeface="Cambria Math" panose="02040503050406030204" pitchFamily="18" charset="0"/>
                            </a:rPr>
                            <m:t> </m:t>
                          </m:r>
                          <m:r>
                            <a:rPr lang="es-EC" sz="1600" i="1">
                              <a:latin typeface="Cambria Math" panose="02040503050406030204" pitchFamily="18" charset="0"/>
                            </a:rPr>
                            <m:t>𝑛𝑒𝑡𝑎</m:t>
                          </m:r>
                          <m:r>
                            <a:rPr lang="es-EC" sz="1600" i="0">
                              <a:latin typeface="Cambria Math" panose="02040503050406030204" pitchFamily="18" charset="0"/>
                            </a:rPr>
                            <m:t> </m:t>
                          </m:r>
                        </m:num>
                        <m:den>
                          <m:r>
                            <a:rPr lang="es-EC" sz="1600" i="1">
                              <a:latin typeface="Cambria Math" panose="02040503050406030204" pitchFamily="18" charset="0"/>
                            </a:rPr>
                            <m:t>𝑉𝑒𝑛𝑡𝑎𝑠</m:t>
                          </m:r>
                          <m:r>
                            <a:rPr lang="es-EC" sz="1600" i="0">
                              <a:latin typeface="Cambria Math" panose="02040503050406030204" pitchFamily="18" charset="0"/>
                            </a:rPr>
                            <m:t> </m:t>
                          </m:r>
                          <m:r>
                            <a:rPr lang="es-EC" sz="1600" i="1">
                              <a:latin typeface="Cambria Math" panose="02040503050406030204" pitchFamily="18" charset="0"/>
                            </a:rPr>
                            <m:t>𝑛𝑒𝑡𝑎𝑠</m:t>
                          </m:r>
                        </m:den>
                      </m:f>
                      <m:r>
                        <a:rPr lang="es-EC" sz="1600" i="0">
                          <a:latin typeface="Cambria Math" panose="02040503050406030204" pitchFamily="18" charset="0"/>
                        </a:rPr>
                        <m:t> </m:t>
                      </m:r>
                      <m:r>
                        <a:rPr lang="es-EC" sz="1600" i="1">
                          <a:latin typeface="Cambria Math" panose="02040503050406030204" pitchFamily="18" charset="0"/>
                        </a:rPr>
                        <m:t>𝑋</m:t>
                      </m:r>
                      <m:r>
                        <a:rPr lang="es-EC" sz="1600" i="0">
                          <a:latin typeface="Cambria Math" panose="02040503050406030204" pitchFamily="18" charset="0"/>
                        </a:rPr>
                        <m:t> </m:t>
                      </m:r>
                      <m:f>
                        <m:fPr>
                          <m:ctrlPr>
                            <a:rPr lang="es-EC" sz="1600" i="1">
                              <a:latin typeface="Cambria Math" panose="02040503050406030204" pitchFamily="18" charset="0"/>
                            </a:rPr>
                          </m:ctrlPr>
                        </m:fPr>
                        <m:num>
                          <m:r>
                            <a:rPr lang="es-EC" sz="1600" i="1">
                              <a:latin typeface="Cambria Math" panose="02040503050406030204" pitchFamily="18" charset="0"/>
                            </a:rPr>
                            <m:t>𝑉𝑒𝑛𝑡𝑎𝑠</m:t>
                          </m:r>
                          <m:r>
                            <a:rPr lang="es-EC" sz="1600" i="0">
                              <a:latin typeface="Cambria Math" panose="02040503050406030204" pitchFamily="18" charset="0"/>
                            </a:rPr>
                            <m:t> </m:t>
                          </m:r>
                          <m:r>
                            <a:rPr lang="es-EC" sz="1600" i="1">
                              <a:latin typeface="Cambria Math" panose="02040503050406030204" pitchFamily="18" charset="0"/>
                            </a:rPr>
                            <m:t>𝑛𝑒𝑡𝑎𝑠</m:t>
                          </m:r>
                          <m:r>
                            <a:rPr lang="es-EC" sz="1600" i="0">
                              <a:latin typeface="Cambria Math" panose="02040503050406030204" pitchFamily="18" charset="0"/>
                            </a:rPr>
                            <m:t> </m:t>
                          </m:r>
                        </m:num>
                        <m:den>
                          <m:r>
                            <a:rPr lang="es-EC" sz="1600" i="1">
                              <a:latin typeface="Cambria Math" panose="02040503050406030204" pitchFamily="18" charset="0"/>
                            </a:rPr>
                            <m:t>𝐴𝑐𝑡𝑖𝑣𝑜</m:t>
                          </m:r>
                          <m:r>
                            <a:rPr lang="es-EC" sz="1600" i="0">
                              <a:latin typeface="Cambria Math" panose="02040503050406030204" pitchFamily="18" charset="0"/>
                            </a:rPr>
                            <m:t> </m:t>
                          </m:r>
                          <m:r>
                            <a:rPr lang="es-EC" sz="1600" i="1">
                              <a:latin typeface="Cambria Math" panose="02040503050406030204" pitchFamily="18" charset="0"/>
                            </a:rPr>
                            <m:t>𝑡𝑜𝑡𝑎𝑙</m:t>
                          </m:r>
                        </m:den>
                      </m:f>
                    </m:oMath>
                  </m:oMathPara>
                </a14:m>
                <a:endParaRPr lang="es-EC" sz="1600" dirty="0"/>
              </a:p>
            </p:txBody>
          </p:sp>
        </mc:Choice>
        <mc:Fallback xmlns="">
          <p:sp>
            <p:nvSpPr>
              <p:cNvPr id="10" name="Rectángulo 9"/>
              <p:cNvSpPr>
                <a:spLocks noRot="1" noChangeAspect="1" noMove="1" noResize="1" noEditPoints="1" noAdjustHandles="1" noChangeArrowheads="1" noChangeShapeType="1" noTextEdit="1"/>
              </p:cNvSpPr>
              <p:nvPr/>
            </p:nvSpPr>
            <p:spPr>
              <a:xfrm>
                <a:off x="2641823" y="2651230"/>
                <a:ext cx="3051220" cy="559897"/>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717692" y="3206443"/>
                <a:ext cx="5311776" cy="959109"/>
              </a:xfrm>
              <a:prstGeom prst="rect">
                <a:avLst/>
              </a:prstGeom>
            </p:spPr>
            <p:txBody>
              <a:bodyPr wrap="square">
                <a:spAutoFit/>
              </a:bodyPr>
              <a:lstStyle/>
              <a:p>
                <a:pPr indent="252095" algn="just">
                  <a:lnSpc>
                    <a:spcPct val="200000"/>
                  </a:lnSpc>
                  <a:spcAft>
                    <a:spcPts val="800"/>
                  </a:spcAft>
                </a:pPr>
                <a:r>
                  <a:rPr lang="es-EC" sz="1200" b="1" i="1" dirty="0" err="1">
                    <a:latin typeface="Trebuchet MS" panose="020B0603020202020204" pitchFamily="34" charset="0"/>
                    <a:ea typeface="Times New Roman" panose="02020603050405020304" pitchFamily="18" charset="0"/>
                    <a:cs typeface="Times New Roman" panose="02020603050405020304" pitchFamily="18" charset="0"/>
                  </a:rPr>
                  <a:t>RevPAR</a:t>
                </a:r>
                <a:r>
                  <a:rPr lang="es-EC" sz="1600" dirty="0">
                    <a:latin typeface="Times New Roman" panose="02020603050405020304" pitchFamily="18" charset="0"/>
                    <a:ea typeface="Times New Roman" panose="02020603050405020304" pitchFamily="18" charset="0"/>
                    <a:cs typeface="Times New Roman" panose="02020603050405020304" pitchFamily="18" charset="0"/>
                  </a:rPr>
                  <a:t> </a:t>
                </a:r>
                <a:r>
                  <a:rPr lang="es-EC" sz="1600" dirty="0" smtClean="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s-EC" i="1">
                            <a:effectLst/>
                            <a:latin typeface="Cambria Math" panose="02040503050406030204" pitchFamily="18" charset="0"/>
                            <a:ea typeface="Calibri" panose="020F0502020204030204" pitchFamily="34" charset="0"/>
                            <a:cs typeface="Calibri" panose="020F0502020204030204" pitchFamily="34" charset="0"/>
                          </a:rPr>
                        </m:ctrlPr>
                      </m:fPr>
                      <m:num>
                        <m:r>
                          <a:rPr lang="es-EC" i="1">
                            <a:effectLst/>
                            <a:latin typeface="Cambria Math" panose="02040503050406030204" pitchFamily="18" charset="0"/>
                            <a:ea typeface="Calibri" panose="020F0502020204030204" pitchFamily="34" charset="0"/>
                            <a:cs typeface="Calibri" panose="020F0502020204030204" pitchFamily="34" charset="0"/>
                          </a:rPr>
                          <m:t>𝐼𝑛𝑔𝑟𝑒𝑠𝑜</m:t>
                        </m:r>
                        <m:r>
                          <a:rPr lang="es-EC" i="1">
                            <a:effectLst/>
                            <a:latin typeface="Cambria Math" panose="02040503050406030204" pitchFamily="18" charset="0"/>
                            <a:ea typeface="Calibri" panose="020F0502020204030204" pitchFamily="34" charset="0"/>
                            <a:cs typeface="Calibri" panose="020F0502020204030204" pitchFamily="34" charset="0"/>
                          </a:rPr>
                          <m:t> </m:t>
                        </m:r>
                        <m:r>
                          <a:rPr lang="es-EC" i="1">
                            <a:effectLst/>
                            <a:latin typeface="Cambria Math" panose="02040503050406030204" pitchFamily="18" charset="0"/>
                            <a:ea typeface="Calibri" panose="020F0502020204030204" pitchFamily="34" charset="0"/>
                            <a:cs typeface="Calibri" panose="020F0502020204030204" pitchFamily="34" charset="0"/>
                          </a:rPr>
                          <m:t>𝑡𝑜𝑡𝑎𝑙</m:t>
                        </m:r>
                        <m:r>
                          <a:rPr lang="es-EC" i="1">
                            <a:effectLst/>
                            <a:latin typeface="Cambria Math" panose="02040503050406030204" pitchFamily="18" charset="0"/>
                            <a:ea typeface="Calibri" panose="020F0502020204030204" pitchFamily="34" charset="0"/>
                            <a:cs typeface="Calibri" panose="020F0502020204030204" pitchFamily="34" charset="0"/>
                          </a:rPr>
                          <m:t> </m:t>
                        </m:r>
                        <m:r>
                          <a:rPr lang="es-EC" i="1">
                            <a:effectLst/>
                            <a:latin typeface="Cambria Math" panose="02040503050406030204" pitchFamily="18" charset="0"/>
                            <a:ea typeface="Calibri" panose="020F0502020204030204" pitchFamily="34" charset="0"/>
                            <a:cs typeface="Calibri" panose="020F0502020204030204" pitchFamily="34" charset="0"/>
                          </a:rPr>
                          <m:t>𝑝𝑜𝑟</m:t>
                        </m:r>
                        <m:r>
                          <a:rPr lang="es-EC" i="1">
                            <a:effectLst/>
                            <a:latin typeface="Cambria Math" panose="02040503050406030204" pitchFamily="18" charset="0"/>
                            <a:ea typeface="Calibri" panose="020F0502020204030204" pitchFamily="34" charset="0"/>
                            <a:cs typeface="Calibri" panose="020F0502020204030204" pitchFamily="34" charset="0"/>
                          </a:rPr>
                          <m:t> </m:t>
                        </m:r>
                        <m:r>
                          <a:rPr lang="es-EC" i="1">
                            <a:effectLst/>
                            <a:latin typeface="Cambria Math" panose="02040503050406030204" pitchFamily="18" charset="0"/>
                            <a:ea typeface="Calibri" panose="020F0502020204030204" pitchFamily="34" charset="0"/>
                            <a:cs typeface="Calibri" panose="020F0502020204030204" pitchFamily="34" charset="0"/>
                          </a:rPr>
                          <m:t>h𝑎𝑏𝑖𝑡𝑎𝑐𝑖𝑜𝑛𝑒𝑠</m:t>
                        </m:r>
                        <m:r>
                          <a:rPr lang="es-EC" i="1">
                            <a:effectLst/>
                            <a:latin typeface="Cambria Math" panose="02040503050406030204" pitchFamily="18" charset="0"/>
                            <a:ea typeface="Calibri" panose="020F0502020204030204" pitchFamily="34" charset="0"/>
                            <a:cs typeface="Calibri" panose="020F0502020204030204" pitchFamily="34" charset="0"/>
                          </a:rPr>
                          <m:t> </m:t>
                        </m:r>
                      </m:num>
                      <m:den>
                        <m:r>
                          <a:rPr lang="es-EC" i="1">
                            <a:effectLst/>
                            <a:latin typeface="Cambria Math" panose="02040503050406030204" pitchFamily="18" charset="0"/>
                            <a:ea typeface="Calibri" panose="020F0502020204030204" pitchFamily="34" charset="0"/>
                            <a:cs typeface="Calibri" panose="020F0502020204030204" pitchFamily="34" charset="0"/>
                          </a:rPr>
                          <m:t>𝑇𝑜𝑡𝑎𝑙</m:t>
                        </m:r>
                        <m:r>
                          <a:rPr lang="es-EC" i="1">
                            <a:effectLst/>
                            <a:latin typeface="Cambria Math" panose="02040503050406030204" pitchFamily="18" charset="0"/>
                            <a:ea typeface="Calibri" panose="020F0502020204030204" pitchFamily="34" charset="0"/>
                            <a:cs typeface="Calibri" panose="020F0502020204030204" pitchFamily="34" charset="0"/>
                          </a:rPr>
                          <m:t> </m:t>
                        </m:r>
                        <m:r>
                          <a:rPr lang="es-EC" i="1">
                            <a:effectLst/>
                            <a:latin typeface="Cambria Math" panose="02040503050406030204" pitchFamily="18" charset="0"/>
                            <a:ea typeface="Calibri" panose="020F0502020204030204" pitchFamily="34" charset="0"/>
                            <a:cs typeface="Calibri" panose="020F0502020204030204" pitchFamily="34" charset="0"/>
                          </a:rPr>
                          <m:t>𝑑𝑒</m:t>
                        </m:r>
                        <m:r>
                          <a:rPr lang="es-EC" i="1">
                            <a:effectLst/>
                            <a:latin typeface="Cambria Math" panose="02040503050406030204" pitchFamily="18" charset="0"/>
                            <a:ea typeface="Calibri" panose="020F0502020204030204" pitchFamily="34" charset="0"/>
                            <a:cs typeface="Calibri" panose="020F0502020204030204" pitchFamily="34" charset="0"/>
                          </a:rPr>
                          <m:t> </m:t>
                        </m:r>
                        <m:r>
                          <a:rPr lang="es-EC" i="1">
                            <a:effectLst/>
                            <a:latin typeface="Cambria Math" panose="02040503050406030204" pitchFamily="18" charset="0"/>
                            <a:ea typeface="Calibri" panose="020F0502020204030204" pitchFamily="34" charset="0"/>
                            <a:cs typeface="Calibri" panose="020F0502020204030204" pitchFamily="34" charset="0"/>
                          </a:rPr>
                          <m:t>h𝑎𝑏𝑖𝑡𝑎𝑐𝑖𝑜𝑛𝑒𝑠</m:t>
                        </m:r>
                        <m:r>
                          <a:rPr lang="es-EC" i="1">
                            <a:effectLst/>
                            <a:latin typeface="Cambria Math" panose="02040503050406030204" pitchFamily="18" charset="0"/>
                            <a:ea typeface="Calibri" panose="020F0502020204030204" pitchFamily="34" charset="0"/>
                            <a:cs typeface="Calibri" panose="020F0502020204030204" pitchFamily="34" charset="0"/>
                          </a:rPr>
                          <m:t> </m:t>
                        </m:r>
                        <m:r>
                          <a:rPr lang="es-EC" i="1">
                            <a:effectLst/>
                            <a:latin typeface="Cambria Math" panose="02040503050406030204" pitchFamily="18" charset="0"/>
                            <a:ea typeface="Calibri" panose="020F0502020204030204" pitchFamily="34" charset="0"/>
                            <a:cs typeface="Calibri" panose="020F0502020204030204" pitchFamily="34" charset="0"/>
                          </a:rPr>
                          <m:t>𝑑𝑖𝑠𝑝𝑜𝑛𝑖𝑏𝑙𝑒𝑠</m:t>
                        </m:r>
                      </m:den>
                    </m:f>
                  </m:oMath>
                </a14:m>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Rectángulo 10"/>
              <p:cNvSpPr>
                <a:spLocks noRot="1" noChangeAspect="1" noMove="1" noResize="1" noEditPoints="1" noAdjustHandles="1" noChangeArrowheads="1" noChangeShapeType="1" noTextEdit="1"/>
              </p:cNvSpPr>
              <p:nvPr/>
            </p:nvSpPr>
            <p:spPr>
              <a:xfrm>
                <a:off x="717692" y="3206443"/>
                <a:ext cx="5311776" cy="959109"/>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717692" y="3967907"/>
                <a:ext cx="5159126" cy="959109"/>
              </a:xfrm>
              <a:prstGeom prst="rect">
                <a:avLst/>
              </a:prstGeom>
            </p:spPr>
            <p:txBody>
              <a:bodyPr wrap="square">
                <a:spAutoFit/>
              </a:bodyPr>
              <a:lstStyle/>
              <a:p>
                <a:pPr indent="252095" algn="just">
                  <a:lnSpc>
                    <a:spcPct val="200000"/>
                  </a:lnSpc>
                  <a:spcAft>
                    <a:spcPts val="800"/>
                  </a:spcAft>
                </a:pPr>
                <a:r>
                  <a:rPr lang="es-EC" sz="1200" b="1" i="1" dirty="0">
                    <a:latin typeface="Trebuchet MS" panose="020B0603020202020204" pitchFamily="34" charset="0"/>
                    <a:ea typeface="Times New Roman" panose="02020603050405020304" pitchFamily="18" charset="0"/>
                    <a:cs typeface="Times New Roman" panose="02020603050405020304" pitchFamily="18" charset="0"/>
                  </a:rPr>
                  <a:t>ADR</a:t>
                </a:r>
                <a:r>
                  <a:rPr lang="es-EC" sz="1200" dirty="0">
                    <a:latin typeface="Times New Roman" panose="02020603050405020304" pitchFamily="18" charset="0"/>
                    <a:ea typeface="Times New Roman" panose="02020603050405020304" pitchFamily="18" charset="0"/>
                    <a:cs typeface="Times New Roman" panose="02020603050405020304" pitchFamily="18" charset="0"/>
                  </a:rPr>
                  <a:t> </a:t>
                </a:r>
                <a:r>
                  <a:rPr lang="es-EC" sz="1400" dirty="0" smtClean="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s-EC" i="1">
                            <a:effectLst/>
                            <a:latin typeface="Cambria Math" panose="02040503050406030204" pitchFamily="18" charset="0"/>
                            <a:ea typeface="Calibri" panose="020F0502020204030204" pitchFamily="34" charset="0"/>
                            <a:cs typeface="Calibri" panose="020F0502020204030204" pitchFamily="34" charset="0"/>
                          </a:rPr>
                        </m:ctrlPr>
                      </m:fPr>
                      <m:num>
                        <m:r>
                          <a:rPr lang="es-EC" i="1">
                            <a:effectLst/>
                            <a:latin typeface="Cambria Math" panose="02040503050406030204" pitchFamily="18" charset="0"/>
                            <a:ea typeface="Calibri" panose="020F0502020204030204" pitchFamily="34" charset="0"/>
                            <a:cs typeface="Calibri" panose="020F0502020204030204" pitchFamily="34" charset="0"/>
                          </a:rPr>
                          <m:t>𝐼𝑛𝑔𝑟𝑒𝑠𝑜</m:t>
                        </m:r>
                        <m:r>
                          <a:rPr lang="es-EC" i="1">
                            <a:effectLst/>
                            <a:latin typeface="Cambria Math" panose="02040503050406030204" pitchFamily="18" charset="0"/>
                            <a:ea typeface="Calibri" panose="020F0502020204030204" pitchFamily="34" charset="0"/>
                            <a:cs typeface="Calibri" panose="020F0502020204030204" pitchFamily="34" charset="0"/>
                          </a:rPr>
                          <m:t> </m:t>
                        </m:r>
                        <m:r>
                          <a:rPr lang="es-EC" i="1">
                            <a:effectLst/>
                            <a:latin typeface="Cambria Math" panose="02040503050406030204" pitchFamily="18" charset="0"/>
                            <a:ea typeface="Calibri" panose="020F0502020204030204" pitchFamily="34" charset="0"/>
                            <a:cs typeface="Calibri" panose="020F0502020204030204" pitchFamily="34" charset="0"/>
                          </a:rPr>
                          <m:t>𝑡𝑜𝑡𝑎𝑙</m:t>
                        </m:r>
                        <m:r>
                          <a:rPr lang="es-EC" i="1">
                            <a:effectLst/>
                            <a:latin typeface="Cambria Math" panose="02040503050406030204" pitchFamily="18" charset="0"/>
                            <a:ea typeface="Calibri" panose="020F0502020204030204" pitchFamily="34" charset="0"/>
                            <a:cs typeface="Calibri" panose="020F0502020204030204" pitchFamily="34" charset="0"/>
                          </a:rPr>
                          <m:t> </m:t>
                        </m:r>
                        <m:r>
                          <a:rPr lang="es-EC" i="1">
                            <a:effectLst/>
                            <a:latin typeface="Cambria Math" panose="02040503050406030204" pitchFamily="18" charset="0"/>
                            <a:ea typeface="Calibri" panose="020F0502020204030204" pitchFamily="34" charset="0"/>
                            <a:cs typeface="Calibri" panose="020F0502020204030204" pitchFamily="34" charset="0"/>
                          </a:rPr>
                          <m:t>𝑝𝑜𝑟</m:t>
                        </m:r>
                        <m:r>
                          <a:rPr lang="es-EC" i="1">
                            <a:effectLst/>
                            <a:latin typeface="Cambria Math" panose="02040503050406030204" pitchFamily="18" charset="0"/>
                            <a:ea typeface="Calibri" panose="020F0502020204030204" pitchFamily="34" charset="0"/>
                            <a:cs typeface="Calibri" panose="020F0502020204030204" pitchFamily="34" charset="0"/>
                          </a:rPr>
                          <m:t> </m:t>
                        </m:r>
                        <m:r>
                          <a:rPr lang="es-EC" i="1">
                            <a:effectLst/>
                            <a:latin typeface="Cambria Math" panose="02040503050406030204" pitchFamily="18" charset="0"/>
                            <a:ea typeface="Calibri" panose="020F0502020204030204" pitchFamily="34" charset="0"/>
                            <a:cs typeface="Calibri" panose="020F0502020204030204" pitchFamily="34" charset="0"/>
                          </a:rPr>
                          <m:t>h𝑎𝑏𝑖𝑡𝑎𝑐𝑖𝑜𝑛𝑒𝑠</m:t>
                        </m:r>
                        <m:r>
                          <a:rPr lang="es-EC" i="1">
                            <a:effectLst/>
                            <a:latin typeface="Cambria Math" panose="02040503050406030204" pitchFamily="18" charset="0"/>
                            <a:ea typeface="Calibri" panose="020F0502020204030204" pitchFamily="34" charset="0"/>
                            <a:cs typeface="Calibri" panose="020F0502020204030204" pitchFamily="34" charset="0"/>
                          </a:rPr>
                          <m:t> </m:t>
                        </m:r>
                      </m:num>
                      <m:den>
                        <m:r>
                          <a:rPr lang="es-EC" i="1">
                            <a:effectLst/>
                            <a:latin typeface="Cambria Math" panose="02040503050406030204" pitchFamily="18" charset="0"/>
                            <a:ea typeface="Calibri" panose="020F0502020204030204" pitchFamily="34" charset="0"/>
                            <a:cs typeface="Calibri" panose="020F0502020204030204" pitchFamily="34" charset="0"/>
                          </a:rPr>
                          <m:t>𝑇𝑜𝑡𝑎𝑙</m:t>
                        </m:r>
                        <m:r>
                          <a:rPr lang="es-EC" i="1">
                            <a:effectLst/>
                            <a:latin typeface="Cambria Math" panose="02040503050406030204" pitchFamily="18" charset="0"/>
                            <a:ea typeface="Calibri" panose="020F0502020204030204" pitchFamily="34" charset="0"/>
                            <a:cs typeface="Calibri" panose="020F0502020204030204" pitchFamily="34" charset="0"/>
                          </a:rPr>
                          <m:t> </m:t>
                        </m:r>
                        <m:r>
                          <a:rPr lang="es-EC" i="1">
                            <a:effectLst/>
                            <a:latin typeface="Cambria Math" panose="02040503050406030204" pitchFamily="18" charset="0"/>
                            <a:ea typeface="Calibri" panose="020F0502020204030204" pitchFamily="34" charset="0"/>
                            <a:cs typeface="Calibri" panose="020F0502020204030204" pitchFamily="34" charset="0"/>
                          </a:rPr>
                          <m:t>𝑑𝑒</m:t>
                        </m:r>
                        <m:r>
                          <a:rPr lang="es-EC" i="1">
                            <a:effectLst/>
                            <a:latin typeface="Cambria Math" panose="02040503050406030204" pitchFamily="18" charset="0"/>
                            <a:ea typeface="Calibri" panose="020F0502020204030204" pitchFamily="34" charset="0"/>
                            <a:cs typeface="Calibri" panose="020F0502020204030204" pitchFamily="34" charset="0"/>
                          </a:rPr>
                          <m:t> </m:t>
                        </m:r>
                        <m:r>
                          <a:rPr lang="es-EC" i="1">
                            <a:effectLst/>
                            <a:latin typeface="Cambria Math" panose="02040503050406030204" pitchFamily="18" charset="0"/>
                            <a:ea typeface="Calibri" panose="020F0502020204030204" pitchFamily="34" charset="0"/>
                            <a:cs typeface="Calibri" panose="020F0502020204030204" pitchFamily="34" charset="0"/>
                          </a:rPr>
                          <m:t>h𝑎𝑏𝑖𝑡𝑎𝑐𝑖𝑜𝑛𝑒𝑠</m:t>
                        </m:r>
                        <m:r>
                          <a:rPr lang="es-EC" i="1">
                            <a:effectLst/>
                            <a:latin typeface="Cambria Math" panose="02040503050406030204" pitchFamily="18" charset="0"/>
                            <a:ea typeface="Calibri" panose="020F0502020204030204" pitchFamily="34" charset="0"/>
                            <a:cs typeface="Calibri" panose="020F0502020204030204" pitchFamily="34" charset="0"/>
                          </a:rPr>
                          <m:t> </m:t>
                        </m:r>
                        <m:r>
                          <a:rPr lang="es-EC" i="1">
                            <a:effectLst/>
                            <a:latin typeface="Cambria Math" panose="02040503050406030204" pitchFamily="18" charset="0"/>
                            <a:ea typeface="Calibri" panose="020F0502020204030204" pitchFamily="34" charset="0"/>
                            <a:cs typeface="Calibri" panose="020F0502020204030204" pitchFamily="34" charset="0"/>
                          </a:rPr>
                          <m:t>𝑜𝑐𝑢𝑝𝑎𝑑𝑎𝑠</m:t>
                        </m:r>
                      </m:den>
                    </m:f>
                    <m:r>
                      <a:rPr lang="es-EC" i="1">
                        <a:effectLst/>
                        <a:latin typeface="Cambria Math" panose="02040503050406030204" pitchFamily="18" charset="0"/>
                        <a:ea typeface="Calibri" panose="020F0502020204030204" pitchFamily="34" charset="0"/>
                        <a:cs typeface="Calibri" panose="020F0502020204030204" pitchFamily="34" charset="0"/>
                      </a:rPr>
                      <m:t> </m:t>
                    </m:r>
                  </m:oMath>
                </a14:m>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Rectángulo 11"/>
              <p:cNvSpPr>
                <a:spLocks noRot="1" noChangeAspect="1" noMove="1" noResize="1" noEditPoints="1" noAdjustHandles="1" noChangeArrowheads="1" noChangeShapeType="1" noTextEdit="1"/>
              </p:cNvSpPr>
              <p:nvPr/>
            </p:nvSpPr>
            <p:spPr>
              <a:xfrm>
                <a:off x="717692" y="3967907"/>
                <a:ext cx="5159126" cy="959109"/>
              </a:xfrm>
              <a:prstGeom prst="rect">
                <a:avLst/>
              </a:prstGeom>
              <a:blipFill rotWithShape="0">
                <a:blip r:embed="rId6"/>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296283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0" y="-34570"/>
            <a:ext cx="7438274" cy="856342"/>
          </a:xfrm>
          <a:noFill/>
          <a:ln>
            <a:noFill/>
          </a:ln>
        </p:spPr>
        <p:txBody>
          <a:bodyPr spcFirstLastPara="1" wrap="square" lIns="91425" tIns="91425" rIns="91425" bIns="91425" anchor="b" anchorCtr="0">
            <a:noAutofit/>
          </a:bodyPr>
          <a:lstStyle/>
          <a:p>
            <a:pPr marL="0" indent="0">
              <a:spcBef>
                <a:spcPts val="0"/>
              </a:spcBef>
              <a:buSzPts val="3000"/>
              <a:buNone/>
            </a:pPr>
            <a:r>
              <a:rPr lang="es-EC" b="1" dirty="0" smtClean="0">
                <a:solidFill>
                  <a:srgbClr val="FF9900"/>
                </a:solidFill>
              </a:rPr>
              <a:t>Marco teórico de crecimiento vs rentabilidad de </a:t>
            </a:r>
            <a:r>
              <a:rPr lang="es-EC" b="1" dirty="0" err="1" smtClean="0">
                <a:solidFill>
                  <a:srgbClr val="FF9900"/>
                </a:solidFill>
              </a:rPr>
              <a:t>Davidsson</a:t>
            </a:r>
            <a:endParaRPr lang="es-ES" b="1" dirty="0">
              <a:solidFill>
                <a:srgbClr val="FF9900"/>
              </a:solidFill>
            </a:endParaRPr>
          </a:p>
        </p:txBody>
      </p:sp>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17</a:t>
            </a:fld>
            <a:endParaRPr lang="es-ES"/>
          </a:p>
        </p:txBody>
      </p:sp>
      <p:graphicFrame>
        <p:nvGraphicFramePr>
          <p:cNvPr id="7" name="Diagrama 6"/>
          <p:cNvGraphicFramePr/>
          <p:nvPr>
            <p:extLst>
              <p:ext uri="{D42A27DB-BD31-4B8C-83A1-F6EECF244321}">
                <p14:modId xmlns:p14="http://schemas.microsoft.com/office/powerpoint/2010/main" val="2740675517"/>
              </p:ext>
            </p:extLst>
          </p:nvPr>
        </p:nvGraphicFramePr>
        <p:xfrm>
          <a:off x="-3164113" y="2262315"/>
          <a:ext cx="3802742" cy="3831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extLst>
              <p:ext uri="{D42A27DB-BD31-4B8C-83A1-F6EECF244321}">
                <p14:modId xmlns:p14="http://schemas.microsoft.com/office/powerpoint/2010/main" val="845513231"/>
              </p:ext>
            </p:extLst>
          </p:nvPr>
        </p:nvGraphicFramePr>
        <p:xfrm>
          <a:off x="974538" y="1059871"/>
          <a:ext cx="5271160" cy="25633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4" name="Google Shape;211;p18"/>
          <p:cNvSpPr/>
          <p:nvPr/>
        </p:nvSpPr>
        <p:spPr>
          <a:xfrm>
            <a:off x="6884202" y="2129075"/>
            <a:ext cx="282133" cy="269390"/>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Google Shape;220;p18"/>
          <p:cNvSpPr/>
          <p:nvPr/>
        </p:nvSpPr>
        <p:spPr>
          <a:xfrm rot="2466689">
            <a:off x="2079940" y="1110788"/>
            <a:ext cx="392001" cy="374296"/>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Google Shape;221;p18"/>
          <p:cNvSpPr/>
          <p:nvPr/>
        </p:nvSpPr>
        <p:spPr>
          <a:xfrm rot="-1609379">
            <a:off x="7483867" y="4490154"/>
            <a:ext cx="282082" cy="269341"/>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Google Shape;222;p18"/>
          <p:cNvSpPr/>
          <p:nvPr/>
        </p:nvSpPr>
        <p:spPr>
          <a:xfrm rot="2925831">
            <a:off x="3676179" y="4198159"/>
            <a:ext cx="211251" cy="201710"/>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Google Shape;211;p18"/>
          <p:cNvSpPr/>
          <p:nvPr/>
        </p:nvSpPr>
        <p:spPr>
          <a:xfrm>
            <a:off x="4903153" y="3651406"/>
            <a:ext cx="282133" cy="269390"/>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Roboto Condensed" panose="020B0604020202020204" charset="0"/>
              <a:ea typeface="Roboto Condensed" panose="020B060402020202020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158784275"/>
              </p:ext>
            </p:extLst>
          </p:nvPr>
        </p:nvGraphicFramePr>
        <p:xfrm>
          <a:off x="1885754" y="3083330"/>
          <a:ext cx="6196356" cy="1637640"/>
        </p:xfrm>
        <a:graphic>
          <a:graphicData uri="http://schemas.openxmlformats.org/drawingml/2006/table">
            <a:tbl>
              <a:tblPr firstRow="1" firstCol="1">
                <a:tableStyleId>{62C119B8-D12F-40DF-A277-AD36F6BA7776}</a:tableStyleId>
              </a:tblPr>
              <a:tblGrid>
                <a:gridCol w="1400907"/>
                <a:gridCol w="1105931"/>
                <a:gridCol w="1345425"/>
                <a:gridCol w="1238162"/>
                <a:gridCol w="1105931"/>
              </a:tblGrid>
              <a:tr h="272940">
                <a:tc>
                  <a:txBody>
                    <a:bodyPr/>
                    <a:lstStyle/>
                    <a:p>
                      <a:pPr algn="r">
                        <a:lnSpc>
                          <a:spcPct val="107000"/>
                        </a:lnSpc>
                        <a:spcAft>
                          <a:spcPts val="0"/>
                        </a:spcAft>
                      </a:pPr>
                      <a:r>
                        <a:rPr lang="es-EC" sz="1100" dirty="0">
                          <a:effectLst/>
                        </a:rPr>
                        <a:t>Crecimiento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rowSpan="2">
                  <a:txBody>
                    <a:bodyPr/>
                    <a:lstStyle/>
                    <a:p>
                      <a:pPr algn="ctr">
                        <a:lnSpc>
                          <a:spcPct val="107000"/>
                        </a:lnSpc>
                        <a:spcAft>
                          <a:spcPts val="0"/>
                        </a:spcAft>
                      </a:pPr>
                      <a:r>
                        <a:rPr lang="es-EC" sz="1100" dirty="0">
                          <a:effectLst/>
                        </a:rPr>
                        <a:t>1. Pobre</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es-EC" sz="1100">
                          <a:effectLst/>
                        </a:rPr>
                        <a:t>2. Crecimiento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es-EC" sz="1100">
                          <a:effectLst/>
                        </a:rPr>
                        <a:t>3. Ganancia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es-EC" sz="1100">
                          <a:effectLst/>
                        </a:rPr>
                        <a:t>4. Estrella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272940">
                <a:tc>
                  <a:txBody>
                    <a:bodyPr/>
                    <a:lstStyle/>
                    <a:p>
                      <a:pPr>
                        <a:lnSpc>
                          <a:spcPct val="107000"/>
                        </a:lnSpc>
                        <a:spcAft>
                          <a:spcPts val="0"/>
                        </a:spcAft>
                      </a:pPr>
                      <a:r>
                        <a:rPr lang="es-EC" sz="1100">
                          <a:effectLst/>
                        </a:rPr>
                        <a:t>ROA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72940">
                <a:tc>
                  <a:txBody>
                    <a:bodyPr/>
                    <a:lstStyle/>
                    <a:p>
                      <a:pPr>
                        <a:lnSpc>
                          <a:spcPct val="107000"/>
                        </a:lnSpc>
                        <a:spcAft>
                          <a:spcPts val="0"/>
                        </a:spcAft>
                      </a:pPr>
                      <a:r>
                        <a:rPr lang="es-EC" sz="1100">
                          <a:effectLst/>
                        </a:rPr>
                        <a:t>1. Pobre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72940">
                <a:tc>
                  <a:txBody>
                    <a:bodyPr/>
                    <a:lstStyle/>
                    <a:p>
                      <a:pPr>
                        <a:lnSpc>
                          <a:spcPct val="107000"/>
                        </a:lnSpc>
                        <a:spcAft>
                          <a:spcPts val="0"/>
                        </a:spcAft>
                      </a:pPr>
                      <a:r>
                        <a:rPr lang="es-EC" sz="1100">
                          <a:effectLst/>
                        </a:rPr>
                        <a:t>2. Crecimiento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72940">
                <a:tc>
                  <a:txBody>
                    <a:bodyPr/>
                    <a:lstStyle/>
                    <a:p>
                      <a:pPr>
                        <a:lnSpc>
                          <a:spcPct val="107000"/>
                        </a:lnSpc>
                        <a:spcAft>
                          <a:spcPts val="0"/>
                        </a:spcAft>
                      </a:pPr>
                      <a:r>
                        <a:rPr lang="es-EC" sz="1100">
                          <a:effectLst/>
                        </a:rPr>
                        <a:t>3. Ganancia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72940">
                <a:tc>
                  <a:txBody>
                    <a:bodyPr/>
                    <a:lstStyle/>
                    <a:p>
                      <a:pPr>
                        <a:lnSpc>
                          <a:spcPct val="107000"/>
                        </a:lnSpc>
                        <a:spcAft>
                          <a:spcPts val="0"/>
                        </a:spcAft>
                      </a:pPr>
                      <a:r>
                        <a:rPr lang="es-EC" sz="1100">
                          <a:effectLst/>
                        </a:rPr>
                        <a:t>4. Estrella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bl>
          </a:graphicData>
        </a:graphic>
      </p:graphicFrame>
      <p:cxnSp>
        <p:nvCxnSpPr>
          <p:cNvPr id="29" name="Conector recto 28"/>
          <p:cNvCxnSpPr/>
          <p:nvPr/>
        </p:nvCxnSpPr>
        <p:spPr>
          <a:xfrm>
            <a:off x="5929938" y="6114164"/>
            <a:ext cx="949325" cy="234950"/>
          </a:xfrm>
          <a:prstGeom prst="line">
            <a:avLst/>
          </a:prstGeom>
        </p:spPr>
        <p:style>
          <a:lnRef idx="1">
            <a:schemeClr val="dk1"/>
          </a:lnRef>
          <a:fillRef idx="0">
            <a:schemeClr val="dk1"/>
          </a:fillRef>
          <a:effectRef idx="0">
            <a:schemeClr val="dk1"/>
          </a:effectRef>
          <a:fontRef idx="minor">
            <a:schemeClr val="tx1"/>
          </a:fontRef>
        </p:style>
      </p:cxnSp>
      <p:sp>
        <p:nvSpPr>
          <p:cNvPr id="15" name="Rectángulo 14"/>
          <p:cNvSpPr/>
          <p:nvPr/>
        </p:nvSpPr>
        <p:spPr>
          <a:xfrm>
            <a:off x="1873449" y="4666839"/>
            <a:ext cx="3029704" cy="400110"/>
          </a:xfrm>
          <a:prstGeom prst="rect">
            <a:avLst/>
          </a:prstGeom>
        </p:spPr>
        <p:txBody>
          <a:bodyPr wrap="square">
            <a:spAutoFit/>
          </a:bodyPr>
          <a:lstStyle/>
          <a:p>
            <a:pPr algn="just">
              <a:lnSpc>
                <a:spcPct val="200000"/>
              </a:lnSpc>
              <a:spcBef>
                <a:spcPts val="1200"/>
              </a:spcBef>
              <a:spcAft>
                <a:spcPts val="800"/>
              </a:spcAft>
            </a:pPr>
            <a:r>
              <a:rPr lang="es-EC" sz="1000" dirty="0">
                <a:latin typeface="Times New Roman" panose="02020603050405020304" pitchFamily="18" charset="0"/>
                <a:ea typeface="Calibri" panose="020F0502020204030204" pitchFamily="34" charset="0"/>
                <a:cs typeface="Times New Roman" panose="02020603050405020304" pitchFamily="18" charset="0"/>
              </a:rPr>
              <a:t>Fuente</a:t>
            </a:r>
            <a:r>
              <a:rPr lang="es-EC" sz="1000" dirty="0" smtClean="0">
                <a:latin typeface="Times New Roman" panose="02020603050405020304" pitchFamily="18" charset="0"/>
                <a:ea typeface="Calibri" panose="020F0502020204030204" pitchFamily="34" charset="0"/>
                <a:cs typeface="Times New Roman" panose="02020603050405020304" pitchFamily="18" charset="0"/>
              </a:rPr>
              <a:t>:(</a:t>
            </a:r>
            <a:r>
              <a:rPr lang="es-EC" sz="1000" dirty="0" err="1">
                <a:latin typeface="Times New Roman" panose="02020603050405020304" pitchFamily="18" charset="0"/>
                <a:ea typeface="Calibri" panose="020F0502020204030204" pitchFamily="34" charset="0"/>
                <a:cs typeface="Times New Roman" panose="02020603050405020304" pitchFamily="18" charset="0"/>
              </a:rPr>
              <a:t>Davidsson</a:t>
            </a:r>
            <a:r>
              <a:rPr lang="es-EC" sz="1000" dirty="0">
                <a:latin typeface="Times New Roman" panose="02020603050405020304" pitchFamily="18" charset="0"/>
                <a:ea typeface="Calibri" panose="020F0502020204030204" pitchFamily="34" charset="0"/>
                <a:cs typeface="Times New Roman" panose="02020603050405020304" pitchFamily="18" charset="0"/>
              </a:rPr>
              <a:t>, </a:t>
            </a:r>
            <a:r>
              <a:rPr lang="es-EC" sz="1000" dirty="0" err="1">
                <a:latin typeface="Times New Roman" panose="02020603050405020304" pitchFamily="18" charset="0"/>
                <a:ea typeface="Calibri" panose="020F0502020204030204" pitchFamily="34" charset="0"/>
                <a:cs typeface="Times New Roman" panose="02020603050405020304" pitchFamily="18" charset="0"/>
              </a:rPr>
              <a:t>Steffens</a:t>
            </a:r>
            <a:r>
              <a:rPr lang="es-EC" sz="1000" dirty="0">
                <a:latin typeface="Times New Roman" panose="02020603050405020304" pitchFamily="18" charset="0"/>
                <a:ea typeface="Calibri" panose="020F0502020204030204" pitchFamily="34" charset="0"/>
                <a:cs typeface="Times New Roman" panose="02020603050405020304" pitchFamily="18" charset="0"/>
              </a:rPr>
              <a:t>, &amp; </a:t>
            </a:r>
            <a:r>
              <a:rPr lang="es-EC" sz="1000" dirty="0" err="1">
                <a:latin typeface="Times New Roman" panose="02020603050405020304" pitchFamily="18" charset="0"/>
                <a:ea typeface="Calibri" panose="020F0502020204030204" pitchFamily="34" charset="0"/>
                <a:cs typeface="Times New Roman" panose="02020603050405020304" pitchFamily="18" charset="0"/>
              </a:rPr>
              <a:t>Fitzsimmons</a:t>
            </a:r>
            <a:r>
              <a:rPr lang="es-EC" sz="1000" dirty="0">
                <a:latin typeface="Times New Roman" panose="02020603050405020304" pitchFamily="18" charset="0"/>
                <a:ea typeface="Calibri" panose="020F0502020204030204" pitchFamily="34" charset="0"/>
                <a:cs typeface="Times New Roman" panose="02020603050405020304" pitchFamily="18" charset="0"/>
              </a:rPr>
              <a:t>, 2007)</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9510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18</a:t>
            </a:fld>
            <a:endParaRPr lang="es-ES"/>
          </a:p>
        </p:txBody>
      </p:sp>
      <p:sp>
        <p:nvSpPr>
          <p:cNvPr id="2" name="Título 1"/>
          <p:cNvSpPr>
            <a:spLocks noGrp="1"/>
          </p:cNvSpPr>
          <p:nvPr>
            <p:ph type="ctrTitle" idx="4294967295"/>
          </p:nvPr>
        </p:nvSpPr>
        <p:spPr>
          <a:xfrm>
            <a:off x="0" y="595313"/>
            <a:ext cx="6935056" cy="2828925"/>
          </a:xfrm>
        </p:spPr>
        <p:txBody>
          <a:bodyPr>
            <a:normAutofit/>
          </a:bodyPr>
          <a:lstStyle/>
          <a:p>
            <a:r>
              <a:rPr lang="es-EC" sz="5400" dirty="0">
                <a:solidFill>
                  <a:schemeClr val="bg1"/>
                </a:solidFill>
              </a:rPr>
              <a:t>MARCO METODOLÓGICO</a:t>
            </a:r>
            <a:endParaRPr lang="es-ES" sz="5400" dirty="0">
              <a:solidFill>
                <a:schemeClr val="bg1"/>
              </a:solidFill>
            </a:endParaRPr>
          </a:p>
        </p:txBody>
      </p:sp>
      <p:grpSp>
        <p:nvGrpSpPr>
          <p:cNvPr id="14" name="Google Shape;647;p38"/>
          <p:cNvGrpSpPr/>
          <p:nvPr/>
        </p:nvGrpSpPr>
        <p:grpSpPr>
          <a:xfrm>
            <a:off x="4957247" y="2416020"/>
            <a:ext cx="2309128" cy="2336800"/>
            <a:chOff x="5241175" y="4959100"/>
            <a:chExt cx="539775" cy="517775"/>
          </a:xfrm>
        </p:grpSpPr>
        <p:sp>
          <p:nvSpPr>
            <p:cNvPr id="15" name="Google Shape;648;p38"/>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Google Shape;649;p38"/>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Google Shape;650;p38"/>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Google Shape;651;p38"/>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Google Shape;652;p38"/>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Google Shape;653;p38"/>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3990420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22733" y="137763"/>
            <a:ext cx="5760300" cy="680700"/>
          </a:xfrm>
        </p:spPr>
        <p:txBody>
          <a:bodyPr/>
          <a:lstStyle/>
          <a:p>
            <a:pPr algn="ctr"/>
            <a:r>
              <a:rPr lang="es-EC" dirty="0"/>
              <a:t>Tipo de Metodología</a:t>
            </a:r>
          </a:p>
        </p:txBody>
      </p:sp>
      <p:sp>
        <p:nvSpPr>
          <p:cNvPr id="3" name="Marcador de texto 2"/>
          <p:cNvSpPr>
            <a:spLocks noGrp="1"/>
          </p:cNvSpPr>
          <p:nvPr>
            <p:ph type="body" idx="1"/>
          </p:nvPr>
        </p:nvSpPr>
        <p:spPr>
          <a:xfrm>
            <a:off x="2476542" y="3151361"/>
            <a:ext cx="2899200" cy="1945020"/>
          </a:xfrm>
        </p:spPr>
        <p:txBody>
          <a:bodyPr/>
          <a:lstStyle/>
          <a:p>
            <a:r>
              <a:rPr lang="es-ES" b="1" dirty="0">
                <a:solidFill>
                  <a:schemeClr val="accent1">
                    <a:lumMod val="50000"/>
                  </a:schemeClr>
                </a:solidFill>
              </a:rPr>
              <a:t>Catastros</a:t>
            </a:r>
            <a:endParaRPr lang="es-EC" b="1" dirty="0">
              <a:solidFill>
                <a:schemeClr val="accent1">
                  <a:lumMod val="50000"/>
                </a:schemeClr>
              </a:solidFill>
            </a:endParaRPr>
          </a:p>
          <a:p>
            <a:r>
              <a:rPr lang="es-EC" b="1" dirty="0">
                <a:solidFill>
                  <a:schemeClr val="accent1">
                    <a:lumMod val="50000"/>
                  </a:schemeClr>
                </a:solidFill>
              </a:rPr>
              <a:t>Investigaciones </a:t>
            </a:r>
          </a:p>
          <a:p>
            <a:r>
              <a:rPr lang="es-EC" b="1" dirty="0">
                <a:solidFill>
                  <a:schemeClr val="accent1">
                    <a:lumMod val="50000"/>
                  </a:schemeClr>
                </a:solidFill>
              </a:rPr>
              <a:t>Libros </a:t>
            </a:r>
          </a:p>
          <a:p>
            <a:r>
              <a:rPr lang="es-EC" b="1" dirty="0" err="1">
                <a:solidFill>
                  <a:schemeClr val="accent1">
                    <a:lumMod val="50000"/>
                  </a:schemeClr>
                </a:solidFill>
              </a:rPr>
              <a:t>Paper´s</a:t>
            </a:r>
            <a:endParaRPr lang="es-EC" b="1" dirty="0">
              <a:solidFill>
                <a:schemeClr val="accent1">
                  <a:lumMod val="50000"/>
                </a:schemeClr>
              </a:solidFill>
            </a:endParaRPr>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solidFill>
                  <a:schemeClr val="accent1">
                    <a:lumMod val="50000"/>
                  </a:schemeClr>
                </a:solidFill>
              </a:rPr>
              <a:t>19</a:t>
            </a:fld>
            <a:endParaRPr lang="es-EC">
              <a:solidFill>
                <a:schemeClr val="accent1">
                  <a:lumMod val="50000"/>
                </a:schemeClr>
              </a:solidFill>
            </a:endParaRPr>
          </a:p>
        </p:txBody>
      </p:sp>
      <p:sp>
        <p:nvSpPr>
          <p:cNvPr id="14" name="Marcador de texto 2"/>
          <p:cNvSpPr txBox="1">
            <a:spLocks/>
          </p:cNvSpPr>
          <p:nvPr/>
        </p:nvSpPr>
        <p:spPr>
          <a:xfrm>
            <a:off x="326600" y="1034317"/>
            <a:ext cx="2899200" cy="25212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4BB5D9"/>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1pPr>
            <a:lvl2pPr marL="914400" marR="0" lvl="1" indent="-355600" algn="l" rtl="0">
              <a:lnSpc>
                <a:spcPct val="100000"/>
              </a:lnSpc>
              <a:spcBef>
                <a:spcPts val="0"/>
              </a:spcBef>
              <a:spcAft>
                <a:spcPts val="0"/>
              </a:spcAft>
              <a:buClr>
                <a:srgbClr val="4BB5D9"/>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2pPr>
            <a:lvl3pPr marL="1371600" marR="0" lvl="2" indent="-355600" algn="l" rtl="0">
              <a:lnSpc>
                <a:spcPct val="100000"/>
              </a:lnSpc>
              <a:spcBef>
                <a:spcPts val="0"/>
              </a:spcBef>
              <a:spcAft>
                <a:spcPts val="0"/>
              </a:spcAft>
              <a:buClr>
                <a:srgbClr val="607896"/>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3pPr>
            <a:lvl4pPr marL="1828800" marR="0" lvl="3" indent="-355600" algn="l" rtl="0">
              <a:lnSpc>
                <a:spcPct val="100000"/>
              </a:lnSpc>
              <a:spcBef>
                <a:spcPts val="0"/>
              </a:spcBef>
              <a:spcAft>
                <a:spcPts val="0"/>
              </a:spcAft>
              <a:buClr>
                <a:srgbClr val="607896"/>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4pPr>
            <a:lvl5pPr marL="2286000" marR="0" lvl="4" indent="-355600" algn="l" rtl="0">
              <a:lnSpc>
                <a:spcPct val="100000"/>
              </a:lnSpc>
              <a:spcBef>
                <a:spcPts val="0"/>
              </a:spcBef>
              <a:spcAft>
                <a:spcPts val="0"/>
              </a:spcAft>
              <a:buClr>
                <a:srgbClr val="607896"/>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5pPr>
            <a:lvl6pPr marL="2743200" marR="0" lvl="5" indent="-355600" algn="l" rtl="0">
              <a:lnSpc>
                <a:spcPct val="100000"/>
              </a:lnSpc>
              <a:spcBef>
                <a:spcPts val="0"/>
              </a:spcBef>
              <a:spcAft>
                <a:spcPts val="0"/>
              </a:spcAft>
              <a:buClr>
                <a:srgbClr val="607896"/>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6pPr>
            <a:lvl7pPr marL="3200400" marR="0" lvl="6" indent="-355600" algn="l" rtl="0">
              <a:lnSpc>
                <a:spcPct val="100000"/>
              </a:lnSpc>
              <a:spcBef>
                <a:spcPts val="0"/>
              </a:spcBef>
              <a:spcAft>
                <a:spcPts val="0"/>
              </a:spcAft>
              <a:buClr>
                <a:srgbClr val="607896"/>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7pPr>
            <a:lvl8pPr marL="3657600" marR="0" lvl="7" indent="-355600" algn="l" rtl="0">
              <a:lnSpc>
                <a:spcPct val="100000"/>
              </a:lnSpc>
              <a:spcBef>
                <a:spcPts val="0"/>
              </a:spcBef>
              <a:spcAft>
                <a:spcPts val="0"/>
              </a:spcAft>
              <a:buClr>
                <a:srgbClr val="607896"/>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8pPr>
            <a:lvl9pPr marL="4114800" marR="0" lvl="8" indent="-355600" algn="l" rtl="0">
              <a:lnSpc>
                <a:spcPct val="100000"/>
              </a:lnSpc>
              <a:spcBef>
                <a:spcPts val="0"/>
              </a:spcBef>
              <a:spcAft>
                <a:spcPts val="0"/>
              </a:spcAft>
              <a:buClr>
                <a:srgbClr val="607896"/>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9pPr>
          </a:lstStyle>
          <a:p>
            <a:pPr lvl="0"/>
            <a:r>
              <a:rPr lang="es-ES" b="1" dirty="0">
                <a:solidFill>
                  <a:schemeClr val="accent1">
                    <a:lumMod val="50000"/>
                  </a:schemeClr>
                </a:solidFill>
              </a:rPr>
              <a:t>Fuentes de información</a:t>
            </a:r>
          </a:p>
          <a:p>
            <a:pPr marL="342900" lvl="0" indent="-342900">
              <a:spcBef>
                <a:spcPts val="1000"/>
              </a:spcBef>
              <a:spcAft>
                <a:spcPts val="1000"/>
              </a:spcAft>
              <a:buFont typeface="Wingdings" panose="05000000000000000000" pitchFamily="2" charset="2"/>
              <a:buChar char="v"/>
            </a:pPr>
            <a:r>
              <a:rPr lang="es-ES" dirty="0">
                <a:solidFill>
                  <a:schemeClr val="accent1">
                    <a:lumMod val="50000"/>
                  </a:schemeClr>
                </a:solidFill>
              </a:rPr>
              <a:t>Primaria</a:t>
            </a:r>
          </a:p>
          <a:p>
            <a:pPr marL="0" lvl="0" indent="0">
              <a:spcBef>
                <a:spcPts val="1000"/>
              </a:spcBef>
              <a:spcAft>
                <a:spcPts val="1000"/>
              </a:spcAft>
              <a:buNone/>
            </a:pPr>
            <a:endParaRPr lang="es-ES" dirty="0">
              <a:solidFill>
                <a:schemeClr val="accent1">
                  <a:lumMod val="50000"/>
                </a:schemeClr>
              </a:solidFill>
            </a:endParaRPr>
          </a:p>
          <a:p>
            <a:pPr marL="0" lvl="0" indent="0">
              <a:spcBef>
                <a:spcPts val="1000"/>
              </a:spcBef>
              <a:spcAft>
                <a:spcPts val="1000"/>
              </a:spcAft>
              <a:buNone/>
            </a:pPr>
            <a:endParaRPr lang="es-ES" dirty="0">
              <a:solidFill>
                <a:schemeClr val="accent1">
                  <a:lumMod val="50000"/>
                </a:schemeClr>
              </a:solidFill>
            </a:endParaRPr>
          </a:p>
          <a:p>
            <a:pPr marL="342900" lvl="0" indent="-342900">
              <a:spcBef>
                <a:spcPts val="1000"/>
              </a:spcBef>
              <a:spcAft>
                <a:spcPts val="1000"/>
              </a:spcAft>
              <a:buFont typeface="Wingdings" panose="05000000000000000000" pitchFamily="2" charset="2"/>
              <a:buChar char="v"/>
            </a:pPr>
            <a:r>
              <a:rPr lang="es-ES" dirty="0">
                <a:solidFill>
                  <a:schemeClr val="accent1">
                    <a:lumMod val="50000"/>
                  </a:schemeClr>
                </a:solidFill>
              </a:rPr>
              <a:t>Secundaria</a:t>
            </a:r>
          </a:p>
          <a:p>
            <a:endParaRPr lang="es-EC" dirty="0">
              <a:solidFill>
                <a:schemeClr val="accent1">
                  <a:lumMod val="50000"/>
                </a:schemeClr>
              </a:solidFill>
            </a:endParaRPr>
          </a:p>
        </p:txBody>
      </p:sp>
      <p:sp>
        <p:nvSpPr>
          <p:cNvPr id="17" name="Flecha derecha 16"/>
          <p:cNvSpPr/>
          <p:nvPr/>
        </p:nvSpPr>
        <p:spPr>
          <a:xfrm>
            <a:off x="2069138" y="3564610"/>
            <a:ext cx="512539" cy="522514"/>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accent1">
                  <a:lumMod val="50000"/>
                </a:schemeClr>
              </a:solidFill>
            </a:endParaRPr>
          </a:p>
        </p:txBody>
      </p:sp>
      <p:sp>
        <p:nvSpPr>
          <p:cNvPr id="18" name="Flecha derecha 17"/>
          <p:cNvSpPr/>
          <p:nvPr/>
        </p:nvSpPr>
        <p:spPr>
          <a:xfrm>
            <a:off x="4224752" y="3283623"/>
            <a:ext cx="756263" cy="280987"/>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accent1">
                  <a:lumMod val="50000"/>
                </a:schemeClr>
              </a:solidFill>
            </a:endParaRPr>
          </a:p>
        </p:txBody>
      </p:sp>
      <p:sp>
        <p:nvSpPr>
          <p:cNvPr id="19" name="Marcador de texto 2"/>
          <p:cNvSpPr txBox="1">
            <a:spLocks/>
          </p:cNvSpPr>
          <p:nvPr/>
        </p:nvSpPr>
        <p:spPr>
          <a:xfrm>
            <a:off x="2874613" y="1181592"/>
            <a:ext cx="2899200" cy="194502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4BB5D9"/>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1pPr>
            <a:lvl2pPr marL="914400" marR="0" lvl="1" indent="-355600" algn="l" rtl="0">
              <a:lnSpc>
                <a:spcPct val="100000"/>
              </a:lnSpc>
              <a:spcBef>
                <a:spcPts val="0"/>
              </a:spcBef>
              <a:spcAft>
                <a:spcPts val="0"/>
              </a:spcAft>
              <a:buClr>
                <a:srgbClr val="4BB5D9"/>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2pPr>
            <a:lvl3pPr marL="1371600" marR="0" lvl="2" indent="-355600" algn="l" rtl="0">
              <a:lnSpc>
                <a:spcPct val="100000"/>
              </a:lnSpc>
              <a:spcBef>
                <a:spcPts val="0"/>
              </a:spcBef>
              <a:spcAft>
                <a:spcPts val="0"/>
              </a:spcAft>
              <a:buClr>
                <a:srgbClr val="607896"/>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3pPr>
            <a:lvl4pPr marL="1828800" marR="0" lvl="3" indent="-355600" algn="l" rtl="0">
              <a:lnSpc>
                <a:spcPct val="100000"/>
              </a:lnSpc>
              <a:spcBef>
                <a:spcPts val="0"/>
              </a:spcBef>
              <a:spcAft>
                <a:spcPts val="0"/>
              </a:spcAft>
              <a:buClr>
                <a:srgbClr val="607896"/>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4pPr>
            <a:lvl5pPr marL="2286000" marR="0" lvl="4" indent="-355600" algn="l" rtl="0">
              <a:lnSpc>
                <a:spcPct val="100000"/>
              </a:lnSpc>
              <a:spcBef>
                <a:spcPts val="0"/>
              </a:spcBef>
              <a:spcAft>
                <a:spcPts val="0"/>
              </a:spcAft>
              <a:buClr>
                <a:srgbClr val="607896"/>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5pPr>
            <a:lvl6pPr marL="2743200" marR="0" lvl="5" indent="-355600" algn="l" rtl="0">
              <a:lnSpc>
                <a:spcPct val="100000"/>
              </a:lnSpc>
              <a:spcBef>
                <a:spcPts val="0"/>
              </a:spcBef>
              <a:spcAft>
                <a:spcPts val="0"/>
              </a:spcAft>
              <a:buClr>
                <a:srgbClr val="607896"/>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6pPr>
            <a:lvl7pPr marL="3200400" marR="0" lvl="6" indent="-355600" algn="l" rtl="0">
              <a:lnSpc>
                <a:spcPct val="100000"/>
              </a:lnSpc>
              <a:spcBef>
                <a:spcPts val="0"/>
              </a:spcBef>
              <a:spcAft>
                <a:spcPts val="0"/>
              </a:spcAft>
              <a:buClr>
                <a:srgbClr val="607896"/>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7pPr>
            <a:lvl8pPr marL="3657600" marR="0" lvl="7" indent="-355600" algn="l" rtl="0">
              <a:lnSpc>
                <a:spcPct val="100000"/>
              </a:lnSpc>
              <a:spcBef>
                <a:spcPts val="0"/>
              </a:spcBef>
              <a:spcAft>
                <a:spcPts val="0"/>
              </a:spcAft>
              <a:buClr>
                <a:srgbClr val="607896"/>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8pPr>
            <a:lvl9pPr marL="4114800" marR="0" lvl="8" indent="-355600" algn="l" rtl="0">
              <a:lnSpc>
                <a:spcPct val="100000"/>
              </a:lnSpc>
              <a:spcBef>
                <a:spcPts val="0"/>
              </a:spcBef>
              <a:spcAft>
                <a:spcPts val="0"/>
              </a:spcAft>
              <a:buClr>
                <a:srgbClr val="607896"/>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9pPr>
          </a:lstStyle>
          <a:p>
            <a:pPr marL="0" indent="0">
              <a:buFont typeface="Roboto Condensed"/>
              <a:buNone/>
            </a:pPr>
            <a:r>
              <a:rPr lang="es-ES" b="1" dirty="0">
                <a:solidFill>
                  <a:schemeClr val="accent1">
                    <a:lumMod val="50000"/>
                  </a:schemeClr>
                </a:solidFill>
              </a:rPr>
              <a:t>Encuesta </a:t>
            </a:r>
            <a:endParaRPr lang="es-ES" dirty="0">
              <a:solidFill>
                <a:schemeClr val="tx1"/>
              </a:solidFill>
            </a:endParaRPr>
          </a:p>
          <a:p>
            <a:pPr marL="342900" indent="-342900">
              <a:buFont typeface="Wingdings" panose="05000000000000000000" pitchFamily="2" charset="2"/>
              <a:buChar char="v"/>
            </a:pPr>
            <a:r>
              <a:rPr lang="es-ES" dirty="0" smtClean="0">
                <a:solidFill>
                  <a:schemeClr val="tx1"/>
                </a:solidFill>
              </a:rPr>
              <a:t>Administradores</a:t>
            </a:r>
          </a:p>
          <a:p>
            <a:pPr marL="0" indent="0">
              <a:buNone/>
            </a:pPr>
            <a:r>
              <a:rPr lang="es-ES" b="1" dirty="0" smtClean="0">
                <a:solidFill>
                  <a:schemeClr val="accent1">
                    <a:lumMod val="50000"/>
                  </a:schemeClr>
                </a:solidFill>
              </a:rPr>
              <a:t>Estados Financieros</a:t>
            </a:r>
            <a:r>
              <a:rPr lang="es-ES" dirty="0" smtClean="0">
                <a:solidFill>
                  <a:schemeClr val="tx1"/>
                </a:solidFill>
              </a:rPr>
              <a:t> </a:t>
            </a:r>
            <a:endParaRPr lang="es-ES" dirty="0">
              <a:solidFill>
                <a:schemeClr val="tx1"/>
              </a:solidFill>
            </a:endParaRPr>
          </a:p>
          <a:p>
            <a:endParaRPr lang="es-EC" dirty="0">
              <a:solidFill>
                <a:schemeClr val="accent1">
                  <a:lumMod val="50000"/>
                </a:schemeClr>
              </a:solidFill>
            </a:endParaRPr>
          </a:p>
        </p:txBody>
      </p:sp>
      <p:sp>
        <p:nvSpPr>
          <p:cNvPr id="20" name="Rectángulo 19"/>
          <p:cNvSpPr/>
          <p:nvPr/>
        </p:nvSpPr>
        <p:spPr>
          <a:xfrm>
            <a:off x="5024556" y="2863723"/>
            <a:ext cx="4572000" cy="1077218"/>
          </a:xfrm>
          <a:prstGeom prst="rect">
            <a:avLst/>
          </a:prstGeom>
        </p:spPr>
        <p:txBody>
          <a:bodyPr>
            <a:spAutoFit/>
          </a:bodyPr>
          <a:lstStyle/>
          <a:p>
            <a:pPr marL="342900" lvl="0" indent="-342900">
              <a:spcBef>
                <a:spcPts val="600"/>
              </a:spcBef>
              <a:buClr>
                <a:srgbClr val="4BB5D9"/>
              </a:buClr>
              <a:buSzPts val="2000"/>
              <a:buFont typeface="Wingdings" panose="05000000000000000000" pitchFamily="2" charset="2"/>
              <a:buChar char="v"/>
            </a:pPr>
            <a:r>
              <a:rPr lang="es-ES" sz="1800" dirty="0">
                <a:solidFill>
                  <a:schemeClr val="tx1"/>
                </a:solidFill>
                <a:latin typeface="Roboto Condensed"/>
                <a:ea typeface="Roboto Condensed"/>
                <a:cs typeface="Roboto Condensed"/>
                <a:sym typeface="Roboto Condensed"/>
              </a:rPr>
              <a:t>Quito Turismo</a:t>
            </a:r>
          </a:p>
          <a:p>
            <a:pPr marL="342900" lvl="0" indent="-342900">
              <a:spcBef>
                <a:spcPts val="600"/>
              </a:spcBef>
              <a:buClr>
                <a:srgbClr val="4BB5D9"/>
              </a:buClr>
              <a:buSzPts val="2000"/>
              <a:buFont typeface="Wingdings" panose="05000000000000000000" pitchFamily="2" charset="2"/>
              <a:buChar char="v"/>
            </a:pPr>
            <a:r>
              <a:rPr lang="es-ES" sz="1800" dirty="0" smtClean="0">
                <a:solidFill>
                  <a:schemeClr val="tx1"/>
                </a:solidFill>
                <a:latin typeface="Roboto Condensed"/>
                <a:ea typeface="Roboto Condensed"/>
                <a:cs typeface="Roboto Condensed"/>
                <a:sym typeface="Roboto Condensed"/>
              </a:rPr>
              <a:t>Municipio de Cayambe</a:t>
            </a:r>
            <a:endParaRPr lang="es-ES" sz="1800" dirty="0">
              <a:solidFill>
                <a:schemeClr val="tx1"/>
              </a:solidFill>
              <a:latin typeface="Roboto Condensed"/>
              <a:ea typeface="Roboto Condensed"/>
              <a:cs typeface="Roboto Condensed"/>
              <a:sym typeface="Roboto Condensed"/>
            </a:endParaRPr>
          </a:p>
          <a:p>
            <a:pPr marL="342900" lvl="0" indent="-342900">
              <a:spcBef>
                <a:spcPts val="600"/>
              </a:spcBef>
              <a:buClr>
                <a:srgbClr val="4BB5D9"/>
              </a:buClr>
              <a:buSzPts val="2000"/>
              <a:buFont typeface="Wingdings" panose="05000000000000000000" pitchFamily="2" charset="2"/>
              <a:buChar char="v"/>
            </a:pPr>
            <a:r>
              <a:rPr lang="es-ES" sz="1800" dirty="0">
                <a:solidFill>
                  <a:schemeClr val="tx1"/>
                </a:solidFill>
                <a:latin typeface="Roboto Condensed"/>
                <a:ea typeface="Roboto Condensed"/>
                <a:cs typeface="Roboto Condensed"/>
                <a:sym typeface="Roboto Condensed"/>
              </a:rPr>
              <a:t>Cámara de Turismo</a:t>
            </a:r>
          </a:p>
        </p:txBody>
      </p:sp>
      <p:sp>
        <p:nvSpPr>
          <p:cNvPr id="25" name="Flecha derecha 24"/>
          <p:cNvSpPr/>
          <p:nvPr/>
        </p:nvSpPr>
        <p:spPr>
          <a:xfrm>
            <a:off x="2069138" y="1892845"/>
            <a:ext cx="512539" cy="522514"/>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accent1">
                  <a:lumMod val="50000"/>
                </a:schemeClr>
              </a:solidFill>
            </a:endParaRPr>
          </a:p>
        </p:txBody>
      </p:sp>
      <p:pic>
        <p:nvPicPr>
          <p:cNvPr id="10242" name="Picture 2" descr="Resultado de imagen para investigacion lu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5973" y="818297"/>
            <a:ext cx="1897060" cy="186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614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2</a:t>
            </a:fld>
            <a:endParaRPr lang="es-EC"/>
          </a:p>
        </p:txBody>
      </p:sp>
      <p:sp>
        <p:nvSpPr>
          <p:cNvPr id="4" name="Rectángulo 3"/>
          <p:cNvSpPr/>
          <p:nvPr/>
        </p:nvSpPr>
        <p:spPr>
          <a:xfrm>
            <a:off x="446567" y="2110085"/>
            <a:ext cx="7145080" cy="1815882"/>
          </a:xfrm>
          <a:prstGeom prst="rect">
            <a:avLst/>
          </a:prstGeom>
        </p:spPr>
        <p:txBody>
          <a:bodyPr wrap="square">
            <a:spAutoFit/>
          </a:bodyPr>
          <a:lstStyle/>
          <a:p>
            <a:pPr algn="ctr"/>
            <a:r>
              <a:rPr lang="es-EC" sz="3200" i="1" dirty="0" smtClean="0">
                <a:solidFill>
                  <a:srgbClr val="000000"/>
                </a:solidFill>
                <a:latin typeface="Sylfaen" panose="010A0502050306030303" pitchFamily="18" charset="0"/>
                <a:ea typeface="Segoe UI Emoji" panose="020B0502040204020203" pitchFamily="34" charset="0"/>
              </a:rPr>
              <a:t>No </a:t>
            </a:r>
            <a:r>
              <a:rPr lang="es-EC" sz="3200" i="1" dirty="0">
                <a:solidFill>
                  <a:srgbClr val="000000"/>
                </a:solidFill>
                <a:latin typeface="Sylfaen" panose="010A0502050306030303" pitchFamily="18" charset="0"/>
                <a:ea typeface="Segoe UI Emoji" panose="020B0502040204020203" pitchFamily="34" charset="0"/>
              </a:rPr>
              <a:t>juzgues cada día por lo que cosechas, sino por las semillas que </a:t>
            </a:r>
            <a:r>
              <a:rPr lang="es-EC" sz="3200" i="1" dirty="0" smtClean="0">
                <a:solidFill>
                  <a:srgbClr val="000000"/>
                </a:solidFill>
                <a:latin typeface="Sylfaen" panose="010A0502050306030303" pitchFamily="18" charset="0"/>
                <a:ea typeface="Segoe UI Emoji" panose="020B0502040204020203" pitchFamily="34" charset="0"/>
              </a:rPr>
              <a:t>plantas.</a:t>
            </a:r>
          </a:p>
          <a:p>
            <a:pPr algn="ctr"/>
            <a:endParaRPr lang="es-EC" sz="2800" i="1" dirty="0">
              <a:solidFill>
                <a:srgbClr val="000000"/>
              </a:solidFill>
              <a:latin typeface="Sylfaen" panose="010A0502050306030303" pitchFamily="18" charset="0"/>
              <a:ea typeface="Segoe UI Emoji" panose="020B0502040204020203" pitchFamily="34" charset="0"/>
            </a:endParaRPr>
          </a:p>
          <a:p>
            <a:r>
              <a:rPr lang="es-EC" sz="2000" i="1" dirty="0" smtClean="0">
                <a:solidFill>
                  <a:srgbClr val="000000"/>
                </a:solidFill>
                <a:latin typeface="Sylfaen" panose="010A0502050306030303" pitchFamily="18" charset="0"/>
                <a:ea typeface="Segoe UI Emoji" panose="020B0502040204020203" pitchFamily="34" charset="0"/>
              </a:rPr>
              <a:t>Robert </a:t>
            </a:r>
            <a:r>
              <a:rPr lang="es-EC" sz="2000" i="1" dirty="0">
                <a:solidFill>
                  <a:srgbClr val="000000"/>
                </a:solidFill>
                <a:latin typeface="Sylfaen" panose="010A0502050306030303" pitchFamily="18" charset="0"/>
                <a:ea typeface="Segoe UI Emoji" panose="020B0502040204020203" pitchFamily="34" charset="0"/>
              </a:rPr>
              <a:t>Louis Stevenson.</a:t>
            </a:r>
            <a:endParaRPr lang="es-EC" sz="2000" dirty="0">
              <a:latin typeface="Sylfaen" panose="010A0502050306030303" pitchFamily="18" charset="0"/>
              <a:ea typeface="Segoe UI Emoji" panose="020B0502040204020203" pitchFamily="34" charset="0"/>
            </a:endParaRPr>
          </a:p>
        </p:txBody>
      </p:sp>
    </p:spTree>
    <p:extLst>
      <p:ext uri="{BB962C8B-B14F-4D97-AF65-F5344CB8AC3E}">
        <p14:creationId xmlns:p14="http://schemas.microsoft.com/office/powerpoint/2010/main" val="1479257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p:cNvSpPr/>
          <p:nvPr/>
        </p:nvSpPr>
        <p:spPr>
          <a:xfrm>
            <a:off x="36238" y="306398"/>
            <a:ext cx="4553881" cy="41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Título 1"/>
          <p:cNvSpPr>
            <a:spLocks noGrp="1"/>
          </p:cNvSpPr>
          <p:nvPr>
            <p:ph type="title"/>
          </p:nvPr>
        </p:nvSpPr>
        <p:spPr>
          <a:xfrm>
            <a:off x="2018397" y="125477"/>
            <a:ext cx="5760300" cy="680700"/>
          </a:xfrm>
        </p:spPr>
        <p:txBody>
          <a:bodyPr>
            <a:normAutofit fontScale="90000"/>
          </a:bodyPr>
          <a:lstStyle/>
          <a:p>
            <a:r>
              <a:rPr lang="es-EC" dirty="0"/>
              <a:t>Definición de la población y muestra</a:t>
            </a:r>
          </a:p>
        </p:txBody>
      </p:sp>
      <p:sp>
        <p:nvSpPr>
          <p:cNvPr id="3" name="Marcador de texto 2"/>
          <p:cNvSpPr>
            <a:spLocks noGrp="1"/>
          </p:cNvSpPr>
          <p:nvPr>
            <p:ph type="body" idx="1"/>
          </p:nvPr>
        </p:nvSpPr>
        <p:spPr>
          <a:xfrm>
            <a:off x="263287" y="828677"/>
            <a:ext cx="2962797" cy="2280539"/>
          </a:xfrm>
        </p:spPr>
        <p:txBody>
          <a:bodyPr>
            <a:normAutofit/>
          </a:bodyPr>
          <a:lstStyle/>
          <a:p>
            <a:r>
              <a:rPr lang="es-EC" b="1" dirty="0">
                <a:solidFill>
                  <a:schemeClr val="accent1">
                    <a:lumMod val="50000"/>
                  </a:schemeClr>
                </a:solidFill>
              </a:rPr>
              <a:t>Universo de  Estudio </a:t>
            </a:r>
          </a:p>
          <a:p>
            <a:pPr marL="114300" indent="0">
              <a:buNone/>
            </a:pPr>
            <a:endParaRPr lang="es-EC" sz="1600" dirty="0">
              <a:solidFill>
                <a:schemeClr val="accent1">
                  <a:lumMod val="50000"/>
                </a:schemeClr>
              </a:solidFill>
            </a:endParaRPr>
          </a:p>
          <a:p>
            <a:pPr marL="114300" indent="0">
              <a:buNone/>
            </a:pPr>
            <a:r>
              <a:rPr lang="es-EC" sz="1600" dirty="0">
                <a:solidFill>
                  <a:schemeClr val="tx1"/>
                </a:solidFill>
              </a:rPr>
              <a:t>Alojamientos Turísticos </a:t>
            </a:r>
            <a:r>
              <a:rPr lang="es-EC" sz="1600" dirty="0" smtClean="0">
                <a:solidFill>
                  <a:schemeClr val="tx1"/>
                </a:solidFill>
              </a:rPr>
              <a:t>4 estrellas en el cantón </a:t>
            </a:r>
            <a:r>
              <a:rPr lang="es-EC" sz="1600" dirty="0">
                <a:solidFill>
                  <a:schemeClr val="tx1"/>
                </a:solidFill>
              </a:rPr>
              <a:t>Quito y </a:t>
            </a:r>
            <a:r>
              <a:rPr lang="es-EC" sz="1600" dirty="0" smtClean="0">
                <a:solidFill>
                  <a:schemeClr val="tx1"/>
                </a:solidFill>
              </a:rPr>
              <a:t>3 estrellas cantón Cayambe </a:t>
            </a:r>
            <a:endParaRPr lang="es-EC" sz="1600" dirty="0">
              <a:solidFill>
                <a:schemeClr val="tx1"/>
              </a:solidFill>
            </a:endParaRPr>
          </a:p>
        </p:txBody>
      </p:sp>
      <p:sp>
        <p:nvSpPr>
          <p:cNvPr id="5" name="Marcador de texto 4"/>
          <p:cNvSpPr>
            <a:spLocks noGrp="1"/>
          </p:cNvSpPr>
          <p:nvPr>
            <p:ph type="body" idx="2"/>
          </p:nvPr>
        </p:nvSpPr>
        <p:spPr>
          <a:xfrm>
            <a:off x="3338547" y="1202854"/>
            <a:ext cx="4048572" cy="2150829"/>
          </a:xfrm>
        </p:spPr>
        <p:txBody>
          <a:bodyPr>
            <a:normAutofit/>
          </a:bodyPr>
          <a:lstStyle/>
          <a:p>
            <a:r>
              <a:rPr lang="es-EC" b="1" dirty="0">
                <a:solidFill>
                  <a:schemeClr val="accent1">
                    <a:lumMod val="50000"/>
                  </a:schemeClr>
                </a:solidFill>
              </a:rPr>
              <a:t>Población Objetivo de estudio</a:t>
            </a:r>
          </a:p>
          <a:p>
            <a:pPr marL="114300" indent="0">
              <a:buNone/>
            </a:pPr>
            <a:endParaRPr lang="es-EC" sz="1200" b="1" dirty="0">
              <a:solidFill>
                <a:schemeClr val="accent1">
                  <a:lumMod val="50000"/>
                </a:schemeClr>
              </a:solidFill>
            </a:endParaRPr>
          </a:p>
          <a:p>
            <a:pPr marL="114300" indent="0">
              <a:buNone/>
            </a:pPr>
            <a:r>
              <a:rPr lang="es-EC" dirty="0" smtClean="0">
                <a:solidFill>
                  <a:schemeClr val="tx1"/>
                </a:solidFill>
              </a:rPr>
              <a:t>52 Hoteles </a:t>
            </a:r>
            <a:endParaRPr lang="es-EC" dirty="0">
              <a:solidFill>
                <a:schemeClr val="tx1"/>
              </a:solidFill>
            </a:endParaRPr>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20</a:t>
            </a:fld>
            <a:endParaRPr lang="es-EC"/>
          </a:p>
        </p:txBody>
      </p:sp>
      <p:sp>
        <p:nvSpPr>
          <p:cNvPr id="7" name="Marcador de texto 2"/>
          <p:cNvSpPr txBox="1">
            <a:spLocks/>
          </p:cNvSpPr>
          <p:nvPr/>
        </p:nvSpPr>
        <p:spPr>
          <a:xfrm>
            <a:off x="1757518" y="3109216"/>
            <a:ext cx="4723732" cy="2034284"/>
          </a:xfrm>
          <a:prstGeom prst="rect">
            <a:avLst/>
          </a:prstGeom>
        </p:spPr>
        <p:txBody>
          <a:bodyPr spcFirstLastPara="1" vert="horz" wrap="square" lIns="91425" tIns="91425" rIns="91425" bIns="91425" rtlCol="0" anchor="t" anchorCtr="0">
            <a:noAutofit/>
          </a:bodyPr>
          <a:lstStyle>
            <a:lvl1pPr marL="457200" lvl="0" indent="-342900" algn="l" defTabSz="342900" rtl="0" eaLnBrk="1" latinLnBrk="0" hangingPunct="1">
              <a:spcBef>
                <a:spcPts val="600"/>
              </a:spcBef>
              <a:spcAft>
                <a:spcPts val="0"/>
              </a:spcAft>
              <a:buClr>
                <a:schemeClr val="accent1"/>
              </a:buClr>
              <a:buSzPts val="1800"/>
              <a:buFont typeface="Wingdings 3" charset="2"/>
              <a:buChar char="»"/>
              <a:defRPr sz="1800" kern="1200">
                <a:solidFill>
                  <a:schemeClr val="tx1">
                    <a:lumMod val="75000"/>
                    <a:lumOff val="25000"/>
                  </a:schemeClr>
                </a:solidFill>
                <a:latin typeface="+mn-lt"/>
                <a:ea typeface="+mn-ea"/>
                <a:cs typeface="+mn-cs"/>
              </a:defRPr>
            </a:lvl1pPr>
            <a:lvl2pPr marL="914400" lvl="1" indent="-342900" algn="l" defTabSz="342900" rtl="0" eaLnBrk="1" latinLnBrk="0" hangingPunct="1">
              <a:spcBef>
                <a:spcPts val="0"/>
              </a:spcBef>
              <a:spcAft>
                <a:spcPts val="0"/>
              </a:spcAft>
              <a:buClr>
                <a:schemeClr val="accent1"/>
              </a:buClr>
              <a:buSzPts val="1800"/>
              <a:buFont typeface="Wingdings 3" charset="2"/>
              <a:buChar char="⋄"/>
              <a:defRPr sz="1800" kern="1200">
                <a:solidFill>
                  <a:schemeClr val="tx1">
                    <a:lumMod val="75000"/>
                    <a:lumOff val="25000"/>
                  </a:schemeClr>
                </a:solidFill>
                <a:latin typeface="+mn-lt"/>
                <a:ea typeface="+mn-ea"/>
                <a:cs typeface="+mn-cs"/>
              </a:defRPr>
            </a:lvl2pPr>
            <a:lvl3pPr marL="1371600" lvl="2" indent="-342900" algn="l" defTabSz="342900" rtl="0" eaLnBrk="1" latinLnBrk="0" hangingPunct="1">
              <a:spcBef>
                <a:spcPts val="0"/>
              </a:spcBef>
              <a:spcAft>
                <a:spcPts val="0"/>
              </a:spcAft>
              <a:buClr>
                <a:schemeClr val="accent1"/>
              </a:buClr>
              <a:buSzPts val="1800"/>
              <a:buFont typeface="Wingdings 3" charset="2"/>
              <a:buChar char="⋄"/>
              <a:defRPr sz="1800" kern="1200">
                <a:solidFill>
                  <a:schemeClr val="tx1">
                    <a:lumMod val="75000"/>
                    <a:lumOff val="25000"/>
                  </a:schemeClr>
                </a:solidFill>
                <a:latin typeface="+mn-lt"/>
                <a:ea typeface="+mn-ea"/>
                <a:cs typeface="+mn-cs"/>
              </a:defRPr>
            </a:lvl3pPr>
            <a:lvl4pPr marL="1828800" lvl="3" indent="-342900" algn="l" defTabSz="342900" rtl="0" eaLnBrk="1" latinLnBrk="0" hangingPunct="1">
              <a:spcBef>
                <a:spcPts val="0"/>
              </a:spcBef>
              <a:spcAft>
                <a:spcPts val="0"/>
              </a:spcAft>
              <a:buClr>
                <a:schemeClr val="accent1"/>
              </a:buClr>
              <a:buSzPts val="1800"/>
              <a:buFont typeface="Wingdings 3" charset="2"/>
              <a:buChar char="⋄"/>
              <a:defRPr sz="1800" kern="1200">
                <a:solidFill>
                  <a:schemeClr val="tx1">
                    <a:lumMod val="75000"/>
                    <a:lumOff val="25000"/>
                  </a:schemeClr>
                </a:solidFill>
                <a:latin typeface="+mn-lt"/>
                <a:ea typeface="+mn-ea"/>
                <a:cs typeface="+mn-cs"/>
              </a:defRPr>
            </a:lvl4pPr>
            <a:lvl5pPr marL="2286000" lvl="4" indent="-342900" algn="l" defTabSz="342900" rtl="0" eaLnBrk="1" latinLnBrk="0" hangingPunct="1">
              <a:spcBef>
                <a:spcPts val="0"/>
              </a:spcBef>
              <a:spcAft>
                <a:spcPts val="0"/>
              </a:spcAft>
              <a:buClr>
                <a:schemeClr val="accent1"/>
              </a:buClr>
              <a:buSzPts val="1800"/>
              <a:buFont typeface="Wingdings 3" charset="2"/>
              <a:buChar char="⋄"/>
              <a:defRPr sz="1800" kern="1200">
                <a:solidFill>
                  <a:schemeClr val="tx1">
                    <a:lumMod val="75000"/>
                    <a:lumOff val="25000"/>
                  </a:schemeClr>
                </a:solidFill>
                <a:latin typeface="+mn-lt"/>
                <a:ea typeface="+mn-ea"/>
                <a:cs typeface="+mn-cs"/>
              </a:defRPr>
            </a:lvl5pPr>
            <a:lvl6pPr marL="2743200" lvl="5" indent="-342900" algn="l" defTabSz="342900" rtl="0" eaLnBrk="1" latinLnBrk="0" hangingPunct="1">
              <a:spcBef>
                <a:spcPts val="0"/>
              </a:spcBef>
              <a:spcAft>
                <a:spcPts val="0"/>
              </a:spcAft>
              <a:buClr>
                <a:schemeClr val="accent1"/>
              </a:buClr>
              <a:buSzPts val="1800"/>
              <a:buFont typeface="Wingdings 3" charset="2"/>
              <a:buChar char="⋄"/>
              <a:defRPr sz="1800" kern="1200">
                <a:solidFill>
                  <a:schemeClr val="tx1">
                    <a:lumMod val="75000"/>
                    <a:lumOff val="25000"/>
                  </a:schemeClr>
                </a:solidFill>
                <a:latin typeface="+mn-lt"/>
                <a:ea typeface="+mn-ea"/>
                <a:cs typeface="+mn-cs"/>
              </a:defRPr>
            </a:lvl6pPr>
            <a:lvl7pPr marL="3200400" lvl="6" indent="-342900" algn="l" defTabSz="342900" rtl="0" eaLnBrk="1" latinLnBrk="0" hangingPunct="1">
              <a:spcBef>
                <a:spcPts val="0"/>
              </a:spcBef>
              <a:spcAft>
                <a:spcPts val="0"/>
              </a:spcAft>
              <a:buClr>
                <a:schemeClr val="accent1"/>
              </a:buClr>
              <a:buSzPts val="1800"/>
              <a:buFont typeface="Wingdings 3" charset="2"/>
              <a:buChar char="●"/>
              <a:defRPr sz="1800" kern="1200">
                <a:solidFill>
                  <a:schemeClr val="tx1">
                    <a:lumMod val="75000"/>
                    <a:lumOff val="25000"/>
                  </a:schemeClr>
                </a:solidFill>
                <a:latin typeface="+mn-lt"/>
                <a:ea typeface="+mn-ea"/>
                <a:cs typeface="+mn-cs"/>
              </a:defRPr>
            </a:lvl7pPr>
            <a:lvl8pPr marL="3657600" lvl="7" indent="-342900" algn="l" defTabSz="342900" rtl="0" eaLnBrk="1" latinLnBrk="0" hangingPunct="1">
              <a:spcBef>
                <a:spcPts val="0"/>
              </a:spcBef>
              <a:spcAft>
                <a:spcPts val="0"/>
              </a:spcAft>
              <a:buClr>
                <a:schemeClr val="accent1"/>
              </a:buClr>
              <a:buSzPts val="1800"/>
              <a:buFont typeface="Wingdings 3" charset="2"/>
              <a:buChar char="○"/>
              <a:defRPr sz="1800" kern="1200">
                <a:solidFill>
                  <a:schemeClr val="tx1">
                    <a:lumMod val="75000"/>
                    <a:lumOff val="25000"/>
                  </a:schemeClr>
                </a:solidFill>
                <a:latin typeface="+mn-lt"/>
                <a:ea typeface="+mn-ea"/>
                <a:cs typeface="+mn-cs"/>
              </a:defRPr>
            </a:lvl8pPr>
            <a:lvl9pPr marL="4114800" lvl="8" indent="-342900" algn="l" defTabSz="342900" rtl="0" eaLnBrk="1" latinLnBrk="0" hangingPunct="1">
              <a:spcBef>
                <a:spcPts val="0"/>
              </a:spcBef>
              <a:spcAft>
                <a:spcPts val="0"/>
              </a:spcAft>
              <a:buClr>
                <a:schemeClr val="accent1"/>
              </a:buClr>
              <a:buSzPts val="1800"/>
              <a:buFont typeface="Wingdings 3" charset="2"/>
              <a:buChar char="■"/>
              <a:defRPr sz="1800" kern="1200">
                <a:solidFill>
                  <a:schemeClr val="tx1">
                    <a:lumMod val="75000"/>
                    <a:lumOff val="25000"/>
                  </a:schemeClr>
                </a:solidFill>
                <a:latin typeface="+mn-lt"/>
                <a:ea typeface="+mn-ea"/>
                <a:cs typeface="+mn-cs"/>
              </a:defRPr>
            </a:lvl9pPr>
          </a:lstStyle>
          <a:p>
            <a:pPr marL="114300" indent="0">
              <a:buNone/>
            </a:pPr>
            <a:r>
              <a:rPr lang="es-EC" sz="2400" b="1" dirty="0" smtClean="0">
                <a:solidFill>
                  <a:schemeClr val="accent1">
                    <a:lumMod val="50000"/>
                  </a:schemeClr>
                </a:solidFill>
              </a:rPr>
              <a:t>Censo poblacional</a:t>
            </a:r>
          </a:p>
          <a:p>
            <a:pPr marL="114300" indent="0">
              <a:buFont typeface="Wingdings 3" charset="2"/>
              <a:buNone/>
            </a:pPr>
            <a:r>
              <a:rPr lang="es-EC" sz="2400" b="1" dirty="0" smtClean="0">
                <a:solidFill>
                  <a:schemeClr val="accent1">
                    <a:lumMod val="50000"/>
                  </a:schemeClr>
                </a:solidFill>
              </a:rPr>
              <a:t>	52 encuestas</a:t>
            </a:r>
          </a:p>
          <a:p>
            <a:pPr marL="114300" indent="0">
              <a:buFont typeface="Wingdings 3" charset="2"/>
              <a:buNone/>
            </a:pPr>
            <a:r>
              <a:rPr lang="es-EC" sz="2400" b="1" dirty="0" smtClean="0">
                <a:solidFill>
                  <a:schemeClr val="accent1">
                    <a:lumMod val="50000"/>
                  </a:schemeClr>
                </a:solidFill>
              </a:rPr>
              <a:t>		</a:t>
            </a:r>
            <a:r>
              <a:rPr lang="es-EC" sz="1600" b="1" dirty="0" smtClean="0">
                <a:solidFill>
                  <a:schemeClr val="accent1">
                    <a:lumMod val="50000"/>
                  </a:schemeClr>
                </a:solidFill>
              </a:rPr>
              <a:t>40 Quito</a:t>
            </a:r>
          </a:p>
          <a:p>
            <a:pPr marL="114300" indent="0">
              <a:buFont typeface="Wingdings 3" charset="2"/>
              <a:buNone/>
            </a:pPr>
            <a:r>
              <a:rPr lang="es-EC" sz="1600" b="1" dirty="0" smtClean="0">
                <a:solidFill>
                  <a:schemeClr val="accent1">
                    <a:lumMod val="50000"/>
                  </a:schemeClr>
                </a:solidFill>
              </a:rPr>
              <a:t>		12 Cayambe</a:t>
            </a:r>
          </a:p>
          <a:p>
            <a:pPr marL="114300" indent="0">
              <a:buFont typeface="Wingdings 3" charset="2"/>
              <a:buNone/>
            </a:pPr>
            <a:r>
              <a:rPr lang="es-EC" sz="1600" b="1" dirty="0" smtClean="0">
                <a:solidFill>
                  <a:schemeClr val="accent1">
                    <a:lumMod val="50000"/>
                  </a:schemeClr>
                </a:solidFill>
              </a:rPr>
              <a:t>	</a:t>
            </a:r>
          </a:p>
          <a:p>
            <a:endParaRPr lang="es-EC" sz="2400" b="1" dirty="0" smtClean="0">
              <a:solidFill>
                <a:schemeClr val="accent1">
                  <a:lumMod val="50000"/>
                </a:schemeClr>
              </a:solidFill>
            </a:endParaRPr>
          </a:p>
          <a:p>
            <a:pPr marL="114300" indent="0">
              <a:buFont typeface="Wingdings 3" charset="2"/>
              <a:buNone/>
            </a:pPr>
            <a:endParaRPr lang="es-EC" sz="2400" b="1" dirty="0">
              <a:solidFill>
                <a:schemeClr val="accent1">
                  <a:lumMod val="50000"/>
                </a:schemeClr>
              </a:solidFill>
            </a:endParaRPr>
          </a:p>
        </p:txBody>
      </p:sp>
    </p:spTree>
    <p:extLst>
      <p:ext uri="{BB962C8B-B14F-4D97-AF65-F5344CB8AC3E}">
        <p14:creationId xmlns:p14="http://schemas.microsoft.com/office/powerpoint/2010/main" val="18429619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905" y="100195"/>
            <a:ext cx="5760300" cy="680700"/>
          </a:xfrm>
        </p:spPr>
        <p:txBody>
          <a:bodyPr/>
          <a:lstStyle/>
          <a:p>
            <a:r>
              <a:rPr lang="es-EC" dirty="0"/>
              <a:t>Levantamiento de la Información </a:t>
            </a:r>
          </a:p>
        </p:txBody>
      </p:sp>
      <p:sp>
        <p:nvSpPr>
          <p:cNvPr id="3" name="Marcador de texto 2"/>
          <p:cNvSpPr>
            <a:spLocks noGrp="1"/>
          </p:cNvSpPr>
          <p:nvPr>
            <p:ph type="body" idx="1"/>
          </p:nvPr>
        </p:nvSpPr>
        <p:spPr>
          <a:xfrm>
            <a:off x="40820" y="1498625"/>
            <a:ext cx="2796000" cy="3064800"/>
          </a:xfrm>
        </p:spPr>
        <p:txBody>
          <a:bodyPr/>
          <a:lstStyle/>
          <a:p>
            <a:r>
              <a:rPr lang="es-EC" sz="2400" dirty="0">
                <a:solidFill>
                  <a:schemeClr val="accent1">
                    <a:lumMod val="50000"/>
                  </a:schemeClr>
                </a:solidFill>
              </a:rPr>
              <a:t>ENCUESTA</a:t>
            </a:r>
          </a:p>
        </p:txBody>
      </p:sp>
      <p:sp>
        <p:nvSpPr>
          <p:cNvPr id="5" name="Marcador de número de diapositiva 4"/>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21</a:t>
            </a:fld>
            <a:endParaRPr lang="es-EC"/>
          </a:p>
        </p:txBody>
      </p:sp>
      <p:graphicFrame>
        <p:nvGraphicFramePr>
          <p:cNvPr id="6" name="Tabla 5"/>
          <p:cNvGraphicFramePr>
            <a:graphicFrameLocks noGrp="1"/>
          </p:cNvGraphicFramePr>
          <p:nvPr>
            <p:extLst>
              <p:ext uri="{D42A27DB-BD31-4B8C-83A1-F6EECF244321}">
                <p14:modId xmlns:p14="http://schemas.microsoft.com/office/powerpoint/2010/main" val="1946587250"/>
              </p:ext>
            </p:extLst>
          </p:nvPr>
        </p:nvGraphicFramePr>
        <p:xfrm>
          <a:off x="2501058" y="869189"/>
          <a:ext cx="4793594" cy="3694236"/>
        </p:xfrm>
        <a:graphic>
          <a:graphicData uri="http://schemas.openxmlformats.org/drawingml/2006/table">
            <a:tbl>
              <a:tblPr>
                <a:tableStyleId>{62C119B8-D12F-40DF-A277-AD36F6BA7776}</a:tableStyleId>
              </a:tblPr>
              <a:tblGrid>
                <a:gridCol w="1454493">
                  <a:extLst>
                    <a:ext uri="{9D8B030D-6E8A-4147-A177-3AD203B41FA5}">
                      <a16:colId xmlns="" xmlns:a16="http://schemas.microsoft.com/office/drawing/2014/main" val="3059086638"/>
                    </a:ext>
                  </a:extLst>
                </a:gridCol>
                <a:gridCol w="2085654">
                  <a:extLst>
                    <a:ext uri="{9D8B030D-6E8A-4147-A177-3AD203B41FA5}">
                      <a16:colId xmlns="" xmlns:a16="http://schemas.microsoft.com/office/drawing/2014/main" val="4142339915"/>
                    </a:ext>
                  </a:extLst>
                </a:gridCol>
                <a:gridCol w="1253447">
                  <a:extLst>
                    <a:ext uri="{9D8B030D-6E8A-4147-A177-3AD203B41FA5}">
                      <a16:colId xmlns="" xmlns:a16="http://schemas.microsoft.com/office/drawing/2014/main" val="541393038"/>
                    </a:ext>
                  </a:extLst>
                </a:gridCol>
              </a:tblGrid>
              <a:tr h="352590">
                <a:tc>
                  <a:txBody>
                    <a:bodyPr/>
                    <a:lstStyle/>
                    <a:p>
                      <a:pPr algn="ctr" fontAlgn="ctr"/>
                      <a:r>
                        <a:rPr lang="es-MX" sz="1200" b="1" i="0" u="none" strike="noStrike" cap="none" dirty="0">
                          <a:solidFill>
                            <a:schemeClr val="accent1">
                              <a:lumMod val="50000"/>
                            </a:schemeClr>
                          </a:solidFill>
                          <a:latin typeface="Roboto Condensed"/>
                          <a:ea typeface="Roboto Condensed"/>
                          <a:cs typeface="Roboto Condensed"/>
                          <a:sym typeface="Roboto Condensed"/>
                        </a:rPr>
                        <a:t>Variables</a:t>
                      </a:r>
                      <a:endParaRPr lang="es-EC" sz="1200" b="1" i="0" u="none" strike="noStrike" cap="none" dirty="0">
                        <a:solidFill>
                          <a:schemeClr val="accent1">
                            <a:lumMod val="50000"/>
                          </a:schemeClr>
                        </a:solidFill>
                        <a:latin typeface="Roboto Condensed"/>
                        <a:ea typeface="Roboto Condensed"/>
                        <a:cs typeface="Roboto Condensed"/>
                        <a:sym typeface="Roboto Condensed"/>
                      </a:endParaRPr>
                    </a:p>
                  </a:txBody>
                  <a:tcPr marL="7553" marR="7553" marT="7553" marB="0" anchor="ctr"/>
                </a:tc>
                <a:tc>
                  <a:txBody>
                    <a:bodyPr/>
                    <a:lstStyle/>
                    <a:p>
                      <a:pPr algn="ctr" fontAlgn="ctr"/>
                      <a:r>
                        <a:rPr lang="es-MX" sz="1200" b="1" i="0" u="none" strike="noStrike" cap="none">
                          <a:solidFill>
                            <a:schemeClr val="accent1">
                              <a:lumMod val="50000"/>
                            </a:schemeClr>
                          </a:solidFill>
                          <a:latin typeface="Roboto Condensed"/>
                          <a:ea typeface="Roboto Condensed"/>
                          <a:cs typeface="Roboto Condensed"/>
                          <a:sym typeface="Roboto Condensed"/>
                        </a:rPr>
                        <a:t>Componentes</a:t>
                      </a:r>
                      <a:endParaRPr lang="es-EC" sz="1200" b="1" i="0" u="none" strike="noStrike" cap="none">
                        <a:solidFill>
                          <a:schemeClr val="accent1">
                            <a:lumMod val="50000"/>
                          </a:schemeClr>
                        </a:solidFill>
                        <a:latin typeface="Roboto Condensed"/>
                        <a:ea typeface="Roboto Condensed"/>
                        <a:cs typeface="Roboto Condensed"/>
                        <a:sym typeface="Roboto Condensed"/>
                      </a:endParaRPr>
                    </a:p>
                  </a:txBody>
                  <a:tcPr marL="7553" marR="7553" marT="7553" marB="0" anchor="ctr"/>
                </a:tc>
                <a:tc>
                  <a:txBody>
                    <a:bodyPr/>
                    <a:lstStyle/>
                    <a:p>
                      <a:pPr algn="ctr" fontAlgn="ctr"/>
                      <a:r>
                        <a:rPr lang="es-EC" sz="1200" b="1" i="0" u="none" strike="noStrike" cap="none" dirty="0">
                          <a:solidFill>
                            <a:schemeClr val="accent1">
                              <a:lumMod val="50000"/>
                            </a:schemeClr>
                          </a:solidFill>
                          <a:latin typeface="Roboto Condensed"/>
                          <a:ea typeface="Roboto Condensed"/>
                          <a:cs typeface="Roboto Condensed"/>
                          <a:sym typeface="Roboto Condensed"/>
                        </a:rPr>
                        <a:t>N° de Preguntas </a:t>
                      </a:r>
                    </a:p>
                  </a:txBody>
                  <a:tcPr marL="7553" marR="7553" marT="7553" marB="0" anchor="ctr"/>
                </a:tc>
                <a:extLst>
                  <a:ext uri="{0D108BD9-81ED-4DB2-BD59-A6C34878D82A}">
                    <a16:rowId xmlns="" xmlns:a16="http://schemas.microsoft.com/office/drawing/2014/main" val="2157585120"/>
                  </a:ext>
                </a:extLst>
              </a:tr>
              <a:tr h="221683">
                <a:tc rowSpan="6">
                  <a:txBody>
                    <a:bodyPr/>
                    <a:lstStyle/>
                    <a:p>
                      <a:pPr algn="ctr" fontAlgn="ctr"/>
                      <a:r>
                        <a:rPr lang="es-MX" sz="1200" b="0" i="0" u="none" strike="noStrike" cap="none" dirty="0">
                          <a:solidFill>
                            <a:schemeClr val="tx1"/>
                          </a:solidFill>
                          <a:latin typeface="Roboto Condensed"/>
                          <a:ea typeface="Roboto Condensed"/>
                          <a:cs typeface="Roboto Condensed"/>
                          <a:sym typeface="Roboto Condensed"/>
                        </a:rPr>
                        <a:t>Gestión </a:t>
                      </a:r>
                      <a:r>
                        <a:rPr lang="es-MX" sz="1200" b="0" i="0" u="none" strike="noStrike" cap="none" dirty="0" smtClean="0">
                          <a:solidFill>
                            <a:schemeClr val="tx1"/>
                          </a:solidFill>
                          <a:latin typeface="Roboto Condensed"/>
                          <a:ea typeface="Roboto Condensed"/>
                          <a:cs typeface="Roboto Condensed"/>
                          <a:sym typeface="Roboto Condensed"/>
                        </a:rPr>
                        <a:t>estratégica</a:t>
                      </a:r>
                      <a:endParaRPr lang="es-EC" sz="1200" b="0" i="0" u="none" strike="noStrike" cap="none" dirty="0">
                        <a:solidFill>
                          <a:schemeClr val="tx1"/>
                        </a:solidFill>
                        <a:latin typeface="Roboto Condensed"/>
                        <a:ea typeface="Roboto Condensed"/>
                        <a:cs typeface="Roboto Condensed"/>
                        <a:sym typeface="Roboto Condensed"/>
                      </a:endParaRPr>
                    </a:p>
                  </a:txBody>
                  <a:tcPr marL="7553" marR="7553" marT="7553" marB="0" anchor="ctr"/>
                </a:tc>
                <a:tc>
                  <a:txBody>
                    <a:bodyPr/>
                    <a:lstStyle/>
                    <a:p>
                      <a:pPr algn="ctr" fontAlgn="ctr"/>
                      <a:r>
                        <a:rPr lang="es-MX" sz="1200" b="0" i="0" u="none" strike="noStrike" cap="none" dirty="0" smtClean="0">
                          <a:solidFill>
                            <a:schemeClr val="tx1"/>
                          </a:solidFill>
                          <a:latin typeface="Roboto Condensed"/>
                          <a:ea typeface="Roboto Condensed"/>
                          <a:cs typeface="Roboto Condensed"/>
                          <a:sym typeface="Roboto Condensed"/>
                        </a:rPr>
                        <a:t>Misión</a:t>
                      </a:r>
                      <a:endParaRPr lang="es-EC" sz="1200" b="0" i="0" u="none" strike="noStrike" cap="none" dirty="0">
                        <a:solidFill>
                          <a:schemeClr val="tx1"/>
                        </a:solidFill>
                        <a:latin typeface="Roboto Condensed"/>
                        <a:ea typeface="Roboto Condensed"/>
                        <a:cs typeface="Roboto Condensed"/>
                        <a:sym typeface="Roboto Condensed"/>
                      </a:endParaRPr>
                    </a:p>
                  </a:txBody>
                  <a:tcPr marL="7553" marR="7553" marT="7553" marB="0" anchor="ctr"/>
                </a:tc>
                <a:tc>
                  <a:txBody>
                    <a:bodyPr/>
                    <a:lstStyle/>
                    <a:p>
                      <a:pPr algn="ctr" fontAlgn="ctr"/>
                      <a:r>
                        <a:rPr lang="es-EC" sz="1200" b="0" i="0" u="none" strike="noStrike" cap="none" dirty="0" smtClean="0">
                          <a:solidFill>
                            <a:schemeClr val="tx1"/>
                          </a:solidFill>
                          <a:latin typeface="Roboto Condensed"/>
                          <a:ea typeface="Roboto Condensed"/>
                          <a:cs typeface="Roboto Condensed"/>
                          <a:sym typeface="Roboto Condensed"/>
                        </a:rPr>
                        <a:t>15</a:t>
                      </a:r>
                      <a:endParaRPr lang="es-EC" sz="1200" b="0" i="0" u="none" strike="noStrike" cap="none" dirty="0">
                        <a:solidFill>
                          <a:schemeClr val="tx1"/>
                        </a:solidFill>
                        <a:latin typeface="Roboto Condensed"/>
                        <a:ea typeface="Roboto Condensed"/>
                        <a:cs typeface="Roboto Condensed"/>
                        <a:sym typeface="Roboto Condensed"/>
                      </a:endParaRPr>
                    </a:p>
                  </a:txBody>
                  <a:tcPr marL="7553" marR="7553" marT="7553" marB="0" anchor="ctr"/>
                </a:tc>
                <a:extLst>
                  <a:ext uri="{0D108BD9-81ED-4DB2-BD59-A6C34878D82A}">
                    <a16:rowId xmlns="" xmlns:a16="http://schemas.microsoft.com/office/drawing/2014/main" val="2543933083"/>
                  </a:ext>
                </a:extLst>
              </a:tr>
              <a:tr h="194725">
                <a:tc vMerge="1">
                  <a:txBody>
                    <a:bodyPr/>
                    <a:lstStyle/>
                    <a:p>
                      <a:endParaRPr lang="es-EC"/>
                    </a:p>
                  </a:txBody>
                  <a:tcPr/>
                </a:tc>
                <a:tc>
                  <a:txBody>
                    <a:bodyPr/>
                    <a:lstStyle/>
                    <a:p>
                      <a:pPr algn="ctr" fontAlgn="ctr"/>
                      <a:r>
                        <a:rPr lang="es-MX" sz="1200" b="0" i="0" u="none" strike="noStrike" cap="none" dirty="0" smtClean="0">
                          <a:solidFill>
                            <a:schemeClr val="tx1"/>
                          </a:solidFill>
                          <a:latin typeface="Roboto Condensed"/>
                          <a:ea typeface="Roboto Condensed"/>
                          <a:cs typeface="Roboto Condensed"/>
                          <a:sym typeface="Roboto Condensed"/>
                        </a:rPr>
                        <a:t>Visión</a:t>
                      </a:r>
                      <a:endParaRPr lang="es-EC" sz="1200" b="0" i="0" u="none" strike="noStrike" cap="none" dirty="0">
                        <a:solidFill>
                          <a:schemeClr val="tx1"/>
                        </a:solidFill>
                        <a:latin typeface="Roboto Condensed"/>
                        <a:ea typeface="Roboto Condensed"/>
                        <a:cs typeface="Roboto Condensed"/>
                        <a:sym typeface="Roboto Condensed"/>
                      </a:endParaRPr>
                    </a:p>
                  </a:txBody>
                  <a:tcPr marL="7553" marR="7553" marT="7553" marB="0" anchor="ctr"/>
                </a:tc>
                <a:tc>
                  <a:txBody>
                    <a:bodyPr/>
                    <a:lstStyle/>
                    <a:p>
                      <a:pPr algn="ctr" fontAlgn="ctr"/>
                      <a:r>
                        <a:rPr lang="es-EC" sz="1200" b="0" i="0" u="none" strike="noStrike" cap="none" dirty="0" smtClean="0">
                          <a:solidFill>
                            <a:schemeClr val="tx1"/>
                          </a:solidFill>
                          <a:latin typeface="Roboto Condensed"/>
                          <a:ea typeface="Roboto Condensed"/>
                          <a:cs typeface="Roboto Condensed"/>
                          <a:sym typeface="Roboto Condensed"/>
                        </a:rPr>
                        <a:t>15</a:t>
                      </a:r>
                      <a:endParaRPr lang="es-EC" sz="1200" b="0" i="0" u="none" strike="noStrike" cap="none" dirty="0">
                        <a:solidFill>
                          <a:schemeClr val="tx1"/>
                        </a:solidFill>
                        <a:latin typeface="Roboto Condensed"/>
                        <a:ea typeface="Roboto Condensed"/>
                        <a:cs typeface="Roboto Condensed"/>
                        <a:sym typeface="Roboto Condensed"/>
                      </a:endParaRPr>
                    </a:p>
                  </a:txBody>
                  <a:tcPr marL="7553" marR="7553" marT="7553" marB="0" anchor="ctr"/>
                </a:tc>
                <a:extLst>
                  <a:ext uri="{0D108BD9-81ED-4DB2-BD59-A6C34878D82A}">
                    <a16:rowId xmlns="" xmlns:a16="http://schemas.microsoft.com/office/drawing/2014/main" val="932120647"/>
                  </a:ext>
                </a:extLst>
              </a:tr>
              <a:tr h="302557">
                <a:tc vMerge="1">
                  <a:txBody>
                    <a:bodyPr/>
                    <a:lstStyle/>
                    <a:p>
                      <a:endParaRPr lang="es-EC"/>
                    </a:p>
                  </a:txBody>
                  <a:tcPr/>
                </a:tc>
                <a:tc>
                  <a:txBody>
                    <a:bodyPr/>
                    <a:lstStyle/>
                    <a:p>
                      <a:pPr algn="ctr" fontAlgn="ctr"/>
                      <a:r>
                        <a:rPr lang="es-MX" sz="1200" b="0" i="0" u="none" strike="noStrike" cap="none" dirty="0" smtClean="0">
                          <a:solidFill>
                            <a:schemeClr val="tx1"/>
                          </a:solidFill>
                          <a:latin typeface="Roboto Condensed"/>
                          <a:ea typeface="Roboto Condensed"/>
                          <a:cs typeface="Roboto Condensed"/>
                          <a:sym typeface="Roboto Condensed"/>
                        </a:rPr>
                        <a:t>Objetivos</a:t>
                      </a:r>
                      <a:endParaRPr lang="es-EC" sz="1200" b="0" i="0" u="none" strike="noStrike" cap="none" dirty="0">
                        <a:solidFill>
                          <a:schemeClr val="tx1"/>
                        </a:solidFill>
                        <a:latin typeface="Roboto Condensed"/>
                        <a:ea typeface="Roboto Condensed"/>
                        <a:cs typeface="Roboto Condensed"/>
                        <a:sym typeface="Roboto Condensed"/>
                      </a:endParaRPr>
                    </a:p>
                  </a:txBody>
                  <a:tcPr marL="7553" marR="7553" marT="7553" marB="0" anchor="ctr"/>
                </a:tc>
                <a:tc>
                  <a:txBody>
                    <a:bodyPr/>
                    <a:lstStyle/>
                    <a:p>
                      <a:pPr algn="ctr" fontAlgn="ctr"/>
                      <a:r>
                        <a:rPr lang="es-EC" sz="1200" b="0" i="0" u="none" strike="noStrike" cap="none" dirty="0" smtClean="0">
                          <a:solidFill>
                            <a:schemeClr val="tx1"/>
                          </a:solidFill>
                          <a:latin typeface="Roboto Condensed"/>
                          <a:ea typeface="Roboto Condensed"/>
                          <a:cs typeface="Roboto Condensed"/>
                          <a:sym typeface="Roboto Condensed"/>
                        </a:rPr>
                        <a:t>15</a:t>
                      </a:r>
                      <a:endParaRPr lang="es-EC" sz="1200" b="0" i="0" u="none" strike="noStrike" cap="none" dirty="0">
                        <a:solidFill>
                          <a:schemeClr val="tx1"/>
                        </a:solidFill>
                        <a:latin typeface="Roboto Condensed"/>
                        <a:ea typeface="Roboto Condensed"/>
                        <a:cs typeface="Roboto Condensed"/>
                        <a:sym typeface="Roboto Condensed"/>
                      </a:endParaRPr>
                    </a:p>
                  </a:txBody>
                  <a:tcPr marL="7553" marR="7553" marT="7553" marB="0" anchor="ctr"/>
                </a:tc>
                <a:extLst>
                  <a:ext uri="{0D108BD9-81ED-4DB2-BD59-A6C34878D82A}">
                    <a16:rowId xmlns="" xmlns:a16="http://schemas.microsoft.com/office/drawing/2014/main" val="1330469696"/>
                  </a:ext>
                </a:extLst>
              </a:tr>
              <a:tr h="198607">
                <a:tc vMerge="1">
                  <a:txBody>
                    <a:bodyPr/>
                    <a:lstStyle/>
                    <a:p>
                      <a:endParaRPr lang="es-EC"/>
                    </a:p>
                  </a:txBody>
                  <a:tcPr/>
                </a:tc>
                <a:tc>
                  <a:txBody>
                    <a:bodyPr/>
                    <a:lstStyle/>
                    <a:p>
                      <a:pPr algn="ctr" fontAlgn="ctr"/>
                      <a:r>
                        <a:rPr lang="es-MX" sz="1200" b="0" i="0" u="none" strike="noStrike" cap="none" dirty="0" smtClean="0">
                          <a:solidFill>
                            <a:schemeClr val="tx1"/>
                          </a:solidFill>
                          <a:latin typeface="Roboto Condensed"/>
                          <a:ea typeface="Roboto Condensed"/>
                          <a:cs typeface="Roboto Condensed"/>
                          <a:sym typeface="Roboto Condensed"/>
                        </a:rPr>
                        <a:t>Gerencia estratégica</a:t>
                      </a:r>
                      <a:endParaRPr lang="es-EC" sz="1200" b="0" i="0" u="none" strike="noStrike" cap="none" dirty="0">
                        <a:solidFill>
                          <a:schemeClr val="tx1"/>
                        </a:solidFill>
                        <a:latin typeface="Roboto Condensed"/>
                        <a:ea typeface="Roboto Condensed"/>
                        <a:cs typeface="Roboto Condensed"/>
                        <a:sym typeface="Roboto Condensed"/>
                      </a:endParaRPr>
                    </a:p>
                  </a:txBody>
                  <a:tcPr marL="7553" marR="7553" marT="7553" marB="0" anchor="ctr"/>
                </a:tc>
                <a:tc>
                  <a:txBody>
                    <a:bodyPr/>
                    <a:lstStyle/>
                    <a:p>
                      <a:pPr algn="ctr" fontAlgn="ctr"/>
                      <a:r>
                        <a:rPr lang="es-EC" sz="1200" b="0" i="0" u="none" strike="noStrike" cap="none" dirty="0" smtClean="0">
                          <a:solidFill>
                            <a:schemeClr val="tx1"/>
                          </a:solidFill>
                          <a:latin typeface="Roboto Condensed"/>
                          <a:ea typeface="Roboto Condensed"/>
                          <a:cs typeface="Roboto Condensed"/>
                          <a:sym typeface="Roboto Condensed"/>
                        </a:rPr>
                        <a:t>8, 9, 14, 17</a:t>
                      </a:r>
                      <a:endParaRPr lang="es-EC" sz="1200" b="0" i="0" u="none" strike="noStrike" cap="none" dirty="0">
                        <a:solidFill>
                          <a:schemeClr val="tx1"/>
                        </a:solidFill>
                        <a:latin typeface="Roboto Condensed"/>
                        <a:ea typeface="Roboto Condensed"/>
                        <a:cs typeface="Roboto Condensed"/>
                        <a:sym typeface="Roboto Condensed"/>
                      </a:endParaRPr>
                    </a:p>
                  </a:txBody>
                  <a:tcPr marL="7553" marR="7553" marT="7553" marB="0" anchor="ctr"/>
                </a:tc>
                <a:extLst>
                  <a:ext uri="{0D108BD9-81ED-4DB2-BD59-A6C34878D82A}">
                    <a16:rowId xmlns="" xmlns:a16="http://schemas.microsoft.com/office/drawing/2014/main" val="2176195936"/>
                  </a:ext>
                </a:extLst>
              </a:tr>
              <a:tr h="221683">
                <a:tc vMerge="1">
                  <a:txBody>
                    <a:bodyPr/>
                    <a:lstStyle/>
                    <a:p>
                      <a:endParaRPr lang="es-EC"/>
                    </a:p>
                  </a:txBody>
                  <a:tcPr/>
                </a:tc>
                <a:tc>
                  <a:txBody>
                    <a:bodyPr/>
                    <a:lstStyle/>
                    <a:p>
                      <a:pPr algn="ctr" fontAlgn="ctr"/>
                      <a:r>
                        <a:rPr lang="es-MX" sz="1200" b="0" i="0" u="none" strike="noStrike" cap="none" dirty="0" smtClean="0">
                          <a:solidFill>
                            <a:schemeClr val="tx1"/>
                          </a:solidFill>
                          <a:latin typeface="Roboto Condensed"/>
                          <a:ea typeface="Roboto Condensed"/>
                          <a:cs typeface="Roboto Condensed"/>
                          <a:sym typeface="Roboto Condensed"/>
                        </a:rPr>
                        <a:t>Procesos</a:t>
                      </a:r>
                      <a:endParaRPr lang="es-EC" sz="1200" b="0" i="0" u="none" strike="noStrike" cap="none" dirty="0">
                        <a:solidFill>
                          <a:schemeClr val="tx1"/>
                        </a:solidFill>
                        <a:latin typeface="Roboto Condensed"/>
                        <a:ea typeface="Roboto Condensed"/>
                        <a:cs typeface="Roboto Condensed"/>
                        <a:sym typeface="Roboto Condensed"/>
                      </a:endParaRPr>
                    </a:p>
                  </a:txBody>
                  <a:tcPr marL="7553" marR="7553" marT="7553" marB="0" anchor="ctr"/>
                </a:tc>
                <a:tc>
                  <a:txBody>
                    <a:bodyPr/>
                    <a:lstStyle/>
                    <a:p>
                      <a:pPr algn="ctr" fontAlgn="ctr"/>
                      <a:r>
                        <a:rPr lang="es-EC" sz="1200" b="0" i="0" u="none" strike="noStrike" cap="none" dirty="0" smtClean="0">
                          <a:solidFill>
                            <a:schemeClr val="tx1"/>
                          </a:solidFill>
                          <a:latin typeface="Roboto Condensed"/>
                          <a:ea typeface="Roboto Condensed"/>
                          <a:cs typeface="Roboto Condensed"/>
                          <a:sym typeface="Roboto Condensed"/>
                        </a:rPr>
                        <a:t>3, 4, 5,</a:t>
                      </a:r>
                      <a:r>
                        <a:rPr lang="es-EC" sz="1200" b="0" i="0" u="none" strike="noStrike" cap="none" baseline="0" dirty="0" smtClean="0">
                          <a:solidFill>
                            <a:schemeClr val="tx1"/>
                          </a:solidFill>
                          <a:latin typeface="Roboto Condensed"/>
                          <a:ea typeface="Roboto Condensed"/>
                          <a:cs typeface="Roboto Condensed"/>
                          <a:sym typeface="Roboto Condensed"/>
                        </a:rPr>
                        <a:t> 7, 10, </a:t>
                      </a:r>
                      <a:r>
                        <a:rPr lang="es-EC" sz="1200" b="0" i="0" u="none" strike="noStrike" cap="none" dirty="0" smtClean="0">
                          <a:solidFill>
                            <a:schemeClr val="tx1"/>
                          </a:solidFill>
                          <a:latin typeface="Roboto Condensed"/>
                          <a:ea typeface="Roboto Condensed"/>
                          <a:cs typeface="Roboto Condensed"/>
                          <a:sym typeface="Roboto Condensed"/>
                        </a:rPr>
                        <a:t>11,</a:t>
                      </a:r>
                      <a:r>
                        <a:rPr lang="es-EC" sz="1200" b="0" i="0" u="none" strike="noStrike" cap="none" baseline="0" dirty="0" smtClean="0">
                          <a:solidFill>
                            <a:schemeClr val="tx1"/>
                          </a:solidFill>
                          <a:latin typeface="Roboto Condensed"/>
                          <a:ea typeface="Roboto Condensed"/>
                          <a:cs typeface="Roboto Condensed"/>
                          <a:sym typeface="Roboto Condensed"/>
                        </a:rPr>
                        <a:t> 12, 13, 18, 24, 25, 26,  </a:t>
                      </a:r>
                      <a:endParaRPr lang="es-EC" sz="1200" b="0" i="0" u="none" strike="noStrike" cap="none" dirty="0">
                        <a:solidFill>
                          <a:schemeClr val="tx1"/>
                        </a:solidFill>
                        <a:latin typeface="Roboto Condensed"/>
                        <a:ea typeface="Roboto Condensed"/>
                        <a:cs typeface="Roboto Condensed"/>
                        <a:sym typeface="Roboto Condensed"/>
                      </a:endParaRPr>
                    </a:p>
                  </a:txBody>
                  <a:tcPr marL="7553" marR="7553" marT="7553" marB="0" anchor="ctr"/>
                </a:tc>
                <a:extLst>
                  <a:ext uri="{0D108BD9-81ED-4DB2-BD59-A6C34878D82A}">
                    <a16:rowId xmlns="" xmlns:a16="http://schemas.microsoft.com/office/drawing/2014/main" val="4070103814"/>
                  </a:ext>
                </a:extLst>
              </a:tr>
              <a:tr h="248641">
                <a:tc vMerge="1">
                  <a:txBody>
                    <a:bodyPr/>
                    <a:lstStyle/>
                    <a:p>
                      <a:endParaRPr lang="es-EC"/>
                    </a:p>
                  </a:txBody>
                  <a:tcPr/>
                </a:tc>
                <a:tc>
                  <a:txBody>
                    <a:bodyPr/>
                    <a:lstStyle/>
                    <a:p>
                      <a:pPr algn="ctr" fontAlgn="ctr"/>
                      <a:r>
                        <a:rPr lang="es-MX" sz="1200" b="0" i="0" u="none" strike="noStrike" cap="none" dirty="0" smtClean="0">
                          <a:solidFill>
                            <a:schemeClr val="tx1"/>
                          </a:solidFill>
                          <a:latin typeface="Roboto Condensed"/>
                          <a:ea typeface="Roboto Condensed"/>
                          <a:cs typeface="Roboto Condensed"/>
                          <a:sym typeface="Roboto Condensed"/>
                        </a:rPr>
                        <a:t>Estrategias</a:t>
                      </a:r>
                      <a:endParaRPr lang="es-EC" sz="1200" b="0" i="0" u="none" strike="noStrike" cap="none" dirty="0">
                        <a:solidFill>
                          <a:schemeClr val="tx1"/>
                        </a:solidFill>
                        <a:latin typeface="Roboto Condensed"/>
                        <a:ea typeface="Roboto Condensed"/>
                        <a:cs typeface="Roboto Condensed"/>
                        <a:sym typeface="Roboto Condensed"/>
                      </a:endParaRPr>
                    </a:p>
                  </a:txBody>
                  <a:tcPr marL="7553" marR="7553" marT="7553" marB="0" anchor="ctr"/>
                </a:tc>
                <a:tc>
                  <a:txBody>
                    <a:bodyPr/>
                    <a:lstStyle/>
                    <a:p>
                      <a:pPr algn="ctr" fontAlgn="ctr"/>
                      <a:r>
                        <a:rPr lang="es-EC" sz="1200" b="0" i="0" u="none" strike="noStrike" cap="none" dirty="0" smtClean="0">
                          <a:solidFill>
                            <a:schemeClr val="tx1"/>
                          </a:solidFill>
                          <a:latin typeface="Roboto Condensed"/>
                          <a:ea typeface="Roboto Condensed"/>
                          <a:cs typeface="Roboto Condensed"/>
                          <a:sym typeface="Roboto Condensed"/>
                        </a:rPr>
                        <a:t>6, 19, 21, 10, 23</a:t>
                      </a:r>
                      <a:endParaRPr lang="es-EC" sz="1200" b="0" i="0" u="none" strike="noStrike" cap="none" dirty="0">
                        <a:solidFill>
                          <a:schemeClr val="tx1"/>
                        </a:solidFill>
                        <a:latin typeface="Roboto Condensed"/>
                        <a:ea typeface="Roboto Condensed"/>
                        <a:cs typeface="Roboto Condensed"/>
                        <a:sym typeface="Roboto Condensed"/>
                      </a:endParaRPr>
                    </a:p>
                  </a:txBody>
                  <a:tcPr marL="7553" marR="7553" marT="7553" marB="0" anchor="ctr"/>
                </a:tc>
                <a:extLst>
                  <a:ext uri="{0D108BD9-81ED-4DB2-BD59-A6C34878D82A}">
                    <a16:rowId xmlns="" xmlns:a16="http://schemas.microsoft.com/office/drawing/2014/main" val="982248053"/>
                  </a:ext>
                </a:extLst>
              </a:tr>
              <a:tr h="472885">
                <a:tc rowSpan="4">
                  <a:txBody>
                    <a:bodyPr/>
                    <a:lstStyle/>
                    <a:p>
                      <a:pPr algn="ctr" fontAlgn="ctr"/>
                      <a:r>
                        <a:rPr lang="es-MX" sz="1200" b="0" i="0" u="none" strike="noStrike" cap="none" dirty="0">
                          <a:solidFill>
                            <a:schemeClr val="tx1"/>
                          </a:solidFill>
                          <a:latin typeface="Roboto Condensed"/>
                          <a:ea typeface="Roboto Condensed"/>
                          <a:cs typeface="Roboto Condensed"/>
                          <a:sym typeface="Roboto Condensed"/>
                        </a:rPr>
                        <a:t>Rentabilidad</a:t>
                      </a:r>
                      <a:endParaRPr lang="es-EC" sz="1200" b="0" i="0" u="none" strike="noStrike" cap="none" dirty="0">
                        <a:solidFill>
                          <a:schemeClr val="tx1"/>
                        </a:solidFill>
                        <a:latin typeface="Roboto Condensed"/>
                        <a:ea typeface="Roboto Condensed"/>
                        <a:cs typeface="Roboto Condensed"/>
                        <a:sym typeface="Roboto Condensed"/>
                      </a:endParaRPr>
                    </a:p>
                  </a:txBody>
                  <a:tcPr marL="7553" marR="7553" marT="7553" marB="0" anchor="ctr"/>
                </a:tc>
                <a:tc>
                  <a:txBody>
                    <a:bodyPr/>
                    <a:lstStyle/>
                    <a:p>
                      <a:pPr algn="ctr" fontAlgn="ctr"/>
                      <a:r>
                        <a:rPr lang="es-MX" sz="1200" b="0" i="0" u="none" strike="noStrike" cap="none" dirty="0">
                          <a:solidFill>
                            <a:schemeClr val="tx1"/>
                          </a:solidFill>
                          <a:latin typeface="Roboto Condensed"/>
                          <a:ea typeface="Roboto Condensed"/>
                          <a:cs typeface="Roboto Condensed"/>
                          <a:sym typeface="Roboto Condensed"/>
                        </a:rPr>
                        <a:t>Rentabilidad Ingresos totales por habitación disponible  REVPAR</a:t>
                      </a:r>
                      <a:endParaRPr lang="es-EC" sz="1200" b="0" i="0" u="none" strike="noStrike" cap="none" dirty="0">
                        <a:solidFill>
                          <a:schemeClr val="tx1"/>
                        </a:solidFill>
                        <a:latin typeface="Roboto Condensed"/>
                        <a:ea typeface="Roboto Condensed"/>
                        <a:cs typeface="Roboto Condensed"/>
                        <a:sym typeface="Roboto Condensed"/>
                      </a:endParaRPr>
                    </a:p>
                  </a:txBody>
                  <a:tcPr marL="7553" marR="7553" marT="7553" marB="0" anchor="ctr"/>
                </a:tc>
                <a:tc>
                  <a:txBody>
                    <a:bodyPr/>
                    <a:lstStyle/>
                    <a:p>
                      <a:pPr algn="ctr" fontAlgn="ctr"/>
                      <a:r>
                        <a:rPr lang="es-EC" sz="1200" b="0" i="0" u="none" strike="noStrike" cap="none" dirty="0" smtClean="0">
                          <a:solidFill>
                            <a:schemeClr val="tx1"/>
                          </a:solidFill>
                          <a:latin typeface="Roboto Condensed"/>
                          <a:ea typeface="Roboto Condensed"/>
                          <a:cs typeface="Roboto Condensed"/>
                          <a:sym typeface="Roboto Condensed"/>
                        </a:rPr>
                        <a:t>34</a:t>
                      </a:r>
                      <a:endParaRPr lang="es-EC" sz="1200" b="0" i="0" u="none" strike="noStrike" cap="none" dirty="0">
                        <a:solidFill>
                          <a:schemeClr val="tx1"/>
                        </a:solidFill>
                        <a:latin typeface="Roboto Condensed"/>
                        <a:ea typeface="Roboto Condensed"/>
                        <a:cs typeface="Roboto Condensed"/>
                        <a:sym typeface="Roboto Condensed"/>
                      </a:endParaRPr>
                    </a:p>
                  </a:txBody>
                  <a:tcPr marL="7553" marR="7553" marT="7553" marB="0" anchor="ctr"/>
                </a:tc>
                <a:extLst>
                  <a:ext uri="{0D108BD9-81ED-4DB2-BD59-A6C34878D82A}">
                    <a16:rowId xmlns="" xmlns:a16="http://schemas.microsoft.com/office/drawing/2014/main" val="1257808660"/>
                  </a:ext>
                </a:extLst>
              </a:tr>
              <a:tr h="352590">
                <a:tc vMerge="1">
                  <a:txBody>
                    <a:bodyPr/>
                    <a:lstStyle/>
                    <a:p>
                      <a:endParaRPr lang="es-EC"/>
                    </a:p>
                  </a:txBody>
                  <a:tcPr/>
                </a:tc>
                <a:tc>
                  <a:txBody>
                    <a:bodyPr/>
                    <a:lstStyle/>
                    <a:p>
                      <a:pPr algn="ctr" fontAlgn="ctr"/>
                      <a:r>
                        <a:rPr lang="es-MX" sz="1200" b="0" i="0" u="none" strike="noStrike" cap="none" dirty="0">
                          <a:solidFill>
                            <a:schemeClr val="tx1"/>
                          </a:solidFill>
                          <a:latin typeface="Roboto Condensed"/>
                          <a:ea typeface="Roboto Condensed"/>
                          <a:cs typeface="Roboto Condensed"/>
                          <a:sym typeface="Roboto Condensed"/>
                        </a:rPr>
                        <a:t>Tarifa media por habitación ADR</a:t>
                      </a:r>
                      <a:endParaRPr lang="es-EC" sz="1200" b="0" i="0" u="none" strike="noStrike" cap="none" dirty="0">
                        <a:solidFill>
                          <a:schemeClr val="tx1"/>
                        </a:solidFill>
                        <a:latin typeface="Roboto Condensed"/>
                        <a:ea typeface="Roboto Condensed"/>
                        <a:cs typeface="Roboto Condensed"/>
                        <a:sym typeface="Roboto Condensed"/>
                      </a:endParaRPr>
                    </a:p>
                  </a:txBody>
                  <a:tcPr marL="7553" marR="7553" marT="7553" marB="0" anchor="ctr"/>
                </a:tc>
                <a:tc>
                  <a:txBody>
                    <a:bodyPr/>
                    <a:lstStyle/>
                    <a:p>
                      <a:pPr algn="ctr" fontAlgn="ctr"/>
                      <a:r>
                        <a:rPr lang="es-EC" sz="1200" b="0" i="0" u="none" strike="noStrike" cap="none" dirty="0" smtClean="0">
                          <a:solidFill>
                            <a:schemeClr val="tx1"/>
                          </a:solidFill>
                          <a:latin typeface="Roboto Condensed"/>
                          <a:ea typeface="Roboto Condensed"/>
                          <a:cs typeface="Roboto Condensed"/>
                          <a:sym typeface="Roboto Condensed"/>
                        </a:rPr>
                        <a:t>34</a:t>
                      </a:r>
                      <a:endParaRPr lang="es-EC" sz="1200" b="0" i="0" u="none" strike="noStrike" cap="none" dirty="0">
                        <a:solidFill>
                          <a:schemeClr val="tx1"/>
                        </a:solidFill>
                        <a:latin typeface="Roboto Condensed"/>
                        <a:ea typeface="Roboto Condensed"/>
                        <a:cs typeface="Roboto Condensed"/>
                        <a:sym typeface="Roboto Condensed"/>
                      </a:endParaRPr>
                    </a:p>
                  </a:txBody>
                  <a:tcPr marL="7553" marR="7553" marT="7553" marB="0" anchor="ctr"/>
                </a:tc>
                <a:extLst>
                  <a:ext uri="{0D108BD9-81ED-4DB2-BD59-A6C34878D82A}">
                    <a16:rowId xmlns="" xmlns:a16="http://schemas.microsoft.com/office/drawing/2014/main" val="1452906531"/>
                  </a:ext>
                </a:extLst>
              </a:tr>
              <a:tr h="420452">
                <a:tc vMerge="1">
                  <a:txBody>
                    <a:bodyPr/>
                    <a:lstStyle/>
                    <a:p>
                      <a:endParaRPr lang="es-EC"/>
                    </a:p>
                  </a:txBody>
                  <a:tcPr/>
                </a:tc>
                <a:tc>
                  <a:txBody>
                    <a:bodyPr/>
                    <a:lstStyle/>
                    <a:p>
                      <a:pPr algn="ctr" fontAlgn="ctr"/>
                      <a:r>
                        <a:rPr lang="es-MX" sz="1200" b="0" i="0" u="none" strike="noStrike" cap="none" dirty="0" smtClean="0">
                          <a:solidFill>
                            <a:schemeClr val="tx1"/>
                          </a:solidFill>
                          <a:latin typeface="Roboto Condensed"/>
                          <a:ea typeface="Roboto Condensed"/>
                          <a:cs typeface="Roboto Condensed"/>
                          <a:sym typeface="Roboto Condensed"/>
                        </a:rPr>
                        <a:t>Rentabilidad sobre activos</a:t>
                      </a:r>
                      <a:endParaRPr lang="es-EC" sz="1200" b="0" i="0" u="none" strike="noStrike" cap="none" dirty="0">
                        <a:solidFill>
                          <a:schemeClr val="tx1"/>
                        </a:solidFill>
                        <a:latin typeface="Roboto Condensed"/>
                        <a:ea typeface="Roboto Condensed"/>
                        <a:cs typeface="Roboto Condensed"/>
                        <a:sym typeface="Roboto Condensed"/>
                      </a:endParaRPr>
                    </a:p>
                  </a:txBody>
                  <a:tcPr marL="7553" marR="7553" marT="7553" marB="0" anchor="ctr"/>
                </a:tc>
                <a:tc>
                  <a:txBody>
                    <a:bodyPr/>
                    <a:lstStyle/>
                    <a:p>
                      <a:pPr algn="ctr" fontAlgn="ctr"/>
                      <a:r>
                        <a:rPr lang="es-EC" sz="1200" b="0" i="0" u="none" strike="noStrike" cap="none" dirty="0" smtClean="0">
                          <a:solidFill>
                            <a:schemeClr val="tx1"/>
                          </a:solidFill>
                          <a:latin typeface="Roboto Condensed"/>
                          <a:ea typeface="Roboto Condensed"/>
                          <a:cs typeface="Roboto Condensed"/>
                          <a:sym typeface="Roboto Condensed"/>
                        </a:rPr>
                        <a:t>32, (Estados</a:t>
                      </a:r>
                      <a:r>
                        <a:rPr lang="es-EC" sz="1200" b="0" i="0" u="none" strike="noStrike" cap="none" baseline="0" dirty="0" smtClean="0">
                          <a:solidFill>
                            <a:schemeClr val="tx1"/>
                          </a:solidFill>
                          <a:latin typeface="Roboto Condensed"/>
                          <a:ea typeface="Roboto Condensed"/>
                          <a:cs typeface="Roboto Condensed"/>
                          <a:sym typeface="Roboto Condensed"/>
                        </a:rPr>
                        <a:t> financieros)</a:t>
                      </a:r>
                      <a:endParaRPr lang="es-EC" sz="1200" b="0" i="0" u="none" strike="noStrike" cap="none" dirty="0">
                        <a:solidFill>
                          <a:schemeClr val="tx1"/>
                        </a:solidFill>
                        <a:latin typeface="Roboto Condensed"/>
                        <a:ea typeface="Roboto Condensed"/>
                        <a:cs typeface="Roboto Condensed"/>
                        <a:sym typeface="Roboto Condensed"/>
                      </a:endParaRPr>
                    </a:p>
                  </a:txBody>
                  <a:tcPr marL="7553" marR="7553" marT="7553" marB="0" anchor="ctr"/>
                </a:tc>
                <a:extLst>
                  <a:ext uri="{0D108BD9-81ED-4DB2-BD59-A6C34878D82A}">
                    <a16:rowId xmlns="" xmlns:a16="http://schemas.microsoft.com/office/drawing/2014/main" val="2833984832"/>
                  </a:ext>
                </a:extLst>
              </a:tr>
              <a:tr h="52433">
                <a:tc vMerge="1">
                  <a:txBody>
                    <a:bodyPr/>
                    <a:lstStyle/>
                    <a:p>
                      <a:endParaRPr lang="es-EC"/>
                    </a:p>
                  </a:txBody>
                  <a:tcPr/>
                </a:tc>
                <a:tc rowSpan="2">
                  <a:txBody>
                    <a:bodyPr/>
                    <a:lstStyle/>
                    <a:p>
                      <a:r>
                        <a:rPr lang="es-EC" sz="1200" dirty="0" smtClean="0">
                          <a:latin typeface="Roboto Condensed" panose="020B0604020202020204" charset="0"/>
                          <a:ea typeface="Roboto Condensed" panose="020B0604020202020204" charset="0"/>
                        </a:rPr>
                        <a:t>Ventas</a:t>
                      </a:r>
                      <a:endParaRPr lang="es-EC" sz="1200" dirty="0">
                        <a:latin typeface="Roboto Condensed" panose="020B0604020202020204" charset="0"/>
                        <a:ea typeface="Roboto Condensed" panose="020B0604020202020204" charset="0"/>
                      </a:endParaRPr>
                    </a:p>
                  </a:txBody>
                  <a:tcPr marL="7553" marR="7553" marT="7553" marB="0" anchor="ctr"/>
                </a:tc>
                <a:tc rowSpan="2">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s-EC" sz="1200" b="0" i="0" u="none" strike="noStrike" cap="none" dirty="0" smtClean="0">
                          <a:solidFill>
                            <a:schemeClr val="tx1"/>
                          </a:solidFill>
                          <a:latin typeface="Roboto Condensed"/>
                          <a:ea typeface="Roboto Condensed"/>
                          <a:cs typeface="Roboto Condensed"/>
                          <a:sym typeface="Roboto Condensed"/>
                        </a:rPr>
                        <a:t>(Estados</a:t>
                      </a:r>
                      <a:r>
                        <a:rPr lang="es-EC" sz="1200" b="0" i="0" u="none" strike="noStrike" cap="none" baseline="0" dirty="0" smtClean="0">
                          <a:solidFill>
                            <a:schemeClr val="tx1"/>
                          </a:solidFill>
                          <a:latin typeface="Roboto Condensed"/>
                          <a:ea typeface="Roboto Condensed"/>
                          <a:cs typeface="Roboto Condensed"/>
                          <a:sym typeface="Roboto Condensed"/>
                        </a:rPr>
                        <a:t> financieros)</a:t>
                      </a:r>
                      <a:endParaRPr lang="es-EC" sz="1200" b="0" i="0" u="none" strike="noStrike" cap="none" dirty="0" smtClean="0">
                        <a:solidFill>
                          <a:schemeClr val="tx1"/>
                        </a:solidFill>
                        <a:latin typeface="Roboto Condensed"/>
                        <a:ea typeface="Roboto Condensed"/>
                        <a:cs typeface="Roboto Condensed"/>
                        <a:sym typeface="Roboto Condensed"/>
                      </a:endParaRPr>
                    </a:p>
                    <a:p>
                      <a:endParaRPr lang="es-EC" sz="1200" dirty="0"/>
                    </a:p>
                  </a:txBody>
                  <a:tcPr marL="7553" marR="7553" marT="7553" marB="0" anchor="ctr"/>
                </a:tc>
                <a:extLst>
                  <a:ext uri="{0D108BD9-81ED-4DB2-BD59-A6C34878D82A}">
                    <a16:rowId xmlns="" xmlns:a16="http://schemas.microsoft.com/office/drawing/2014/main" val="2028425818"/>
                  </a:ext>
                </a:extLst>
              </a:tr>
              <a:tr h="472885">
                <a:tc>
                  <a:txBody>
                    <a:bodyPr/>
                    <a:lstStyle/>
                    <a:p>
                      <a:pPr algn="ctr" fontAlgn="ctr"/>
                      <a:r>
                        <a:rPr lang="es-EC" sz="1200" b="0" i="0" u="none" strike="noStrike" cap="none" dirty="0" smtClean="0">
                          <a:solidFill>
                            <a:schemeClr val="tx1"/>
                          </a:solidFill>
                          <a:latin typeface="Roboto Condensed"/>
                          <a:ea typeface="Roboto Condensed"/>
                          <a:cs typeface="Roboto Condensed"/>
                          <a:sym typeface="Roboto Condensed"/>
                        </a:rPr>
                        <a:t>Crecimiento</a:t>
                      </a:r>
                      <a:endParaRPr lang="es-EC" sz="1200" b="0" i="0" u="none" strike="noStrike" cap="none" dirty="0">
                        <a:solidFill>
                          <a:schemeClr val="tx1"/>
                        </a:solidFill>
                        <a:latin typeface="Roboto Condensed"/>
                        <a:ea typeface="Roboto Condensed"/>
                        <a:cs typeface="Roboto Condensed"/>
                        <a:sym typeface="Roboto Condensed"/>
                      </a:endParaRPr>
                    </a:p>
                  </a:txBody>
                  <a:tcPr marL="7553" marR="7553" marT="7553" marB="0" anchor="ctr"/>
                </a:tc>
                <a:tc vMerge="1">
                  <a:txBody>
                    <a:bodyPr/>
                    <a:lstStyle/>
                    <a:p>
                      <a:endParaRPr lang="es-EC"/>
                    </a:p>
                  </a:txBody>
                  <a:tcPr/>
                </a:tc>
                <a:tc vMerge="1">
                  <a:txBody>
                    <a:bodyPr/>
                    <a:lstStyle/>
                    <a:p>
                      <a:endParaRPr lang="es-EC"/>
                    </a:p>
                  </a:txBody>
                  <a:tcPr/>
                </a:tc>
              </a:tr>
            </a:tbl>
          </a:graphicData>
        </a:graphic>
      </p:graphicFrame>
      <p:sp>
        <p:nvSpPr>
          <p:cNvPr id="9" name="Google Shape;441;p38"/>
          <p:cNvSpPr/>
          <p:nvPr/>
        </p:nvSpPr>
        <p:spPr>
          <a:xfrm rot="21076992">
            <a:off x="802453" y="2470278"/>
            <a:ext cx="1272732" cy="1882727"/>
          </a:xfrm>
          <a:custGeom>
            <a:avLst/>
            <a:gdLst/>
            <a:ahLst/>
            <a:cxnLst/>
            <a:rect l="0" t="0" r="0" b="0"/>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74710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3622" y="196801"/>
            <a:ext cx="5760300" cy="680700"/>
          </a:xfrm>
        </p:spPr>
        <p:txBody>
          <a:bodyPr/>
          <a:lstStyle/>
          <a:p>
            <a:pPr algn="ctr"/>
            <a:r>
              <a:rPr lang="es-EC" dirty="0"/>
              <a:t>Procesamiento de la Información </a:t>
            </a:r>
          </a:p>
        </p:txBody>
      </p:sp>
      <p:sp>
        <p:nvSpPr>
          <p:cNvPr id="5" name="Marcador de número de diapositiva 4"/>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22</a:t>
            </a:fld>
            <a:endParaRPr lang="es-EC"/>
          </a:p>
        </p:txBody>
      </p:sp>
      <p:graphicFrame>
        <p:nvGraphicFramePr>
          <p:cNvPr id="6" name="Diagrama 5"/>
          <p:cNvGraphicFramePr/>
          <p:nvPr>
            <p:extLst>
              <p:ext uri="{D42A27DB-BD31-4B8C-83A1-F6EECF244321}">
                <p14:modId xmlns:p14="http://schemas.microsoft.com/office/powerpoint/2010/main" val="1499501679"/>
              </p:ext>
            </p:extLst>
          </p:nvPr>
        </p:nvGraphicFramePr>
        <p:xfrm>
          <a:off x="146406" y="667820"/>
          <a:ext cx="8679543" cy="4067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247458356"/>
              </p:ext>
            </p:extLst>
          </p:nvPr>
        </p:nvGraphicFramePr>
        <p:xfrm>
          <a:off x="3838354" y="3286255"/>
          <a:ext cx="1533196" cy="1679444"/>
        </p:xfrm>
        <a:graphic>
          <a:graphicData uri="http://schemas.openxmlformats.org/drawingml/2006/table">
            <a:tbl>
              <a:tblPr firstRow="1" firstCol="1" bandRow="1">
                <a:tableStyleId>{62C119B8-D12F-40DF-A277-AD36F6BA7776}</a:tableStyleId>
              </a:tblPr>
              <a:tblGrid>
                <a:gridCol w="496222">
                  <a:extLst>
                    <a:ext uri="{9D8B030D-6E8A-4147-A177-3AD203B41FA5}">
                      <a16:colId xmlns="" xmlns:a16="http://schemas.microsoft.com/office/drawing/2014/main" val="3362551674"/>
                    </a:ext>
                  </a:extLst>
                </a:gridCol>
                <a:gridCol w="1036974">
                  <a:extLst>
                    <a:ext uri="{9D8B030D-6E8A-4147-A177-3AD203B41FA5}">
                      <a16:colId xmlns="" xmlns:a16="http://schemas.microsoft.com/office/drawing/2014/main" val="385786723"/>
                    </a:ext>
                  </a:extLst>
                </a:gridCol>
              </a:tblGrid>
              <a:tr h="30860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Código</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Respuesta</a:t>
                      </a:r>
                    </a:p>
                  </a:txBody>
                  <a:tcPr marL="28060" marR="28060" marT="0" marB="0" anchor="ctr"/>
                </a:tc>
                <a:extLst>
                  <a:ext uri="{0D108BD9-81ED-4DB2-BD59-A6C34878D82A}">
                    <a16:rowId xmlns="" xmlns:a16="http://schemas.microsoft.com/office/drawing/2014/main" val="1177150004"/>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1</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Si</a:t>
                      </a:r>
                    </a:p>
                  </a:txBody>
                  <a:tcPr marL="28060" marR="28060" marT="0" marB="0" anchor="ctr"/>
                </a:tc>
                <a:extLst>
                  <a:ext uri="{0D108BD9-81ED-4DB2-BD59-A6C34878D82A}">
                    <a16:rowId xmlns="" xmlns:a16="http://schemas.microsoft.com/office/drawing/2014/main" val="741107666"/>
                  </a:ext>
                </a:extLst>
              </a:tr>
              <a:tr h="183796">
                <a:tc>
                  <a:txBody>
                    <a:bodyPr/>
                    <a:lstStyle/>
                    <a:p>
                      <a:pPr algn="ctr">
                        <a:lnSpc>
                          <a:spcPct val="115000"/>
                        </a:lnSpc>
                        <a:spcAft>
                          <a:spcPts val="0"/>
                        </a:spcAft>
                        <a:tabLst>
                          <a:tab pos="1075690" algn="l"/>
                        </a:tabLst>
                      </a:pPr>
                      <a:r>
                        <a:rPr lang="es-EC" sz="1200" b="0" i="0" u="none" strike="noStrike" cap="none">
                          <a:solidFill>
                            <a:schemeClr val="accent1">
                              <a:lumMod val="50000"/>
                            </a:schemeClr>
                          </a:solidFill>
                          <a:latin typeface="Roboto Condensed"/>
                          <a:ea typeface="Roboto Condensed"/>
                          <a:cs typeface="Roboto Condensed"/>
                          <a:sym typeface="Arial"/>
                        </a:rPr>
                        <a:t>2</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No</a:t>
                      </a:r>
                    </a:p>
                  </a:txBody>
                  <a:tcPr marL="28060" marR="28060" marT="0" marB="0" anchor="ctr"/>
                </a:tc>
                <a:extLst>
                  <a:ext uri="{0D108BD9-81ED-4DB2-BD59-A6C34878D82A}">
                    <a16:rowId xmlns="" xmlns:a16="http://schemas.microsoft.com/office/drawing/2014/main" val="3312002233"/>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5</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Excelente</a:t>
                      </a:r>
                    </a:p>
                  </a:txBody>
                  <a:tcPr marL="28060" marR="28060" marT="0" marB="0" anchor="ctr"/>
                </a:tc>
                <a:extLst>
                  <a:ext uri="{0D108BD9-81ED-4DB2-BD59-A6C34878D82A}">
                    <a16:rowId xmlns="" xmlns:a16="http://schemas.microsoft.com/office/drawing/2014/main" val="3209868932"/>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4</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Muy buena</a:t>
                      </a:r>
                    </a:p>
                  </a:txBody>
                  <a:tcPr marL="28060" marR="28060" marT="0" marB="0" anchor="ctr"/>
                </a:tc>
                <a:extLst>
                  <a:ext uri="{0D108BD9-81ED-4DB2-BD59-A6C34878D82A}">
                    <a16:rowId xmlns="" xmlns:a16="http://schemas.microsoft.com/office/drawing/2014/main" val="3665476136"/>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3</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Buena</a:t>
                      </a:r>
                    </a:p>
                  </a:txBody>
                  <a:tcPr marL="28060" marR="28060" marT="0" marB="0" anchor="ctr"/>
                </a:tc>
                <a:extLst>
                  <a:ext uri="{0D108BD9-81ED-4DB2-BD59-A6C34878D82A}">
                    <a16:rowId xmlns="" xmlns:a16="http://schemas.microsoft.com/office/drawing/2014/main" val="1933667365"/>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2</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Regular</a:t>
                      </a:r>
                    </a:p>
                  </a:txBody>
                  <a:tcPr marL="28060" marR="28060" marT="0" marB="0" anchor="ctr"/>
                </a:tc>
                <a:extLst>
                  <a:ext uri="{0D108BD9-81ED-4DB2-BD59-A6C34878D82A}">
                    <a16:rowId xmlns="" xmlns:a16="http://schemas.microsoft.com/office/drawing/2014/main" val="3852076912"/>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1</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Mala</a:t>
                      </a:r>
                    </a:p>
                  </a:txBody>
                  <a:tcPr marL="28060" marR="28060" marT="0" marB="0" anchor="ctr"/>
                </a:tc>
                <a:extLst>
                  <a:ext uri="{0D108BD9-81ED-4DB2-BD59-A6C34878D82A}">
                    <a16:rowId xmlns="" xmlns:a16="http://schemas.microsoft.com/office/drawing/2014/main" val="933824245"/>
                  </a:ext>
                </a:extLst>
              </a:tr>
            </a:tbl>
          </a:graphicData>
        </a:graphic>
      </p:graphicFrame>
      <p:grpSp>
        <p:nvGrpSpPr>
          <p:cNvPr id="8" name="Google Shape;572;p38"/>
          <p:cNvGrpSpPr/>
          <p:nvPr/>
        </p:nvGrpSpPr>
        <p:grpSpPr>
          <a:xfrm>
            <a:off x="470643" y="858435"/>
            <a:ext cx="747610" cy="556660"/>
            <a:chOff x="3936375" y="3703750"/>
            <a:chExt cx="453050" cy="332175"/>
          </a:xfrm>
          <a:solidFill>
            <a:srgbClr val="00B050"/>
          </a:solidFill>
        </p:grpSpPr>
        <p:sp>
          <p:nvSpPr>
            <p:cNvPr id="9" name="Google Shape;573;p38"/>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Google Shape;574;p38"/>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Google Shape;575;p38"/>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Google Shape;576;p38"/>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Google Shape;577;p38"/>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4" name="Grupo 13"/>
          <p:cNvGrpSpPr/>
          <p:nvPr/>
        </p:nvGrpSpPr>
        <p:grpSpPr>
          <a:xfrm>
            <a:off x="1365324" y="974875"/>
            <a:ext cx="3545722" cy="758672"/>
            <a:chOff x="1870787" y="1673379"/>
            <a:chExt cx="1502156" cy="1609812"/>
          </a:xfrm>
        </p:grpSpPr>
        <p:sp>
          <p:nvSpPr>
            <p:cNvPr id="15" name="Rectángulo 14"/>
            <p:cNvSpPr/>
            <p:nvPr/>
          </p:nvSpPr>
          <p:spPr>
            <a:xfrm>
              <a:off x="1928315" y="2016890"/>
              <a:ext cx="1444628" cy="12663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CuadroTexto 15"/>
            <p:cNvSpPr txBox="1"/>
            <p:nvPr/>
          </p:nvSpPr>
          <p:spPr>
            <a:xfrm>
              <a:off x="1870787" y="1673379"/>
              <a:ext cx="1444628" cy="12663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a:solidFill>
                    <a:schemeClr val="accent1">
                      <a:lumMod val="50000"/>
                    </a:schemeClr>
                  </a:solidFill>
                  <a:latin typeface="Roboto Condensed" panose="020B0604020202020204" charset="0"/>
                  <a:ea typeface="Roboto Condensed" panose="020B0604020202020204" charset="0"/>
                </a:rPr>
                <a:t>SPSS </a:t>
              </a:r>
              <a:r>
                <a:rPr lang="es-ES" sz="1800" kern="1200" dirty="0">
                  <a:solidFill>
                    <a:schemeClr val="accent1">
                      <a:lumMod val="50000"/>
                    </a:schemeClr>
                  </a:solidFill>
                  <a:latin typeface="Roboto Condensed" panose="020B0604020202020204" charset="0"/>
                  <a:ea typeface="Roboto Condensed" panose="020B0604020202020204" charset="0"/>
                  <a:sym typeface="Wingdings" panose="05000000000000000000" pitchFamily="2" charset="2"/>
                </a:rPr>
                <a:t> </a:t>
              </a:r>
              <a:r>
                <a:rPr lang="es-ES" dirty="0" smtClean="0">
                  <a:solidFill>
                    <a:schemeClr val="accent1">
                      <a:lumMod val="50000"/>
                    </a:schemeClr>
                  </a:solidFill>
                  <a:latin typeface="Roboto Condensed" panose="020B0604020202020204" charset="0"/>
                  <a:ea typeface="Roboto Condensed" panose="020B0604020202020204" charset="0"/>
                  <a:sym typeface="Wingdings" panose="05000000000000000000" pitchFamily="2" charset="2"/>
                </a:rPr>
                <a:t>Correlación Pearson, Chi Cuadrado</a:t>
              </a:r>
              <a:endParaRPr lang="es-ES" sz="1800" kern="1200" dirty="0">
                <a:solidFill>
                  <a:schemeClr val="accent1">
                    <a:lumMod val="50000"/>
                  </a:schemeClr>
                </a:solidFill>
                <a:latin typeface="Roboto Condensed" panose="020B0604020202020204" charset="0"/>
                <a:ea typeface="Roboto Condensed" panose="020B0604020202020204" charset="0"/>
              </a:endParaRPr>
            </a:p>
            <a:p>
              <a:pPr marL="171450" lvl="1" indent="-171450" algn="l" defTabSz="800100">
                <a:lnSpc>
                  <a:spcPct val="90000"/>
                </a:lnSpc>
                <a:spcBef>
                  <a:spcPct val="0"/>
                </a:spcBef>
                <a:spcAft>
                  <a:spcPct val="15000"/>
                </a:spcAft>
                <a:buChar char="••"/>
              </a:pPr>
              <a:endParaRPr lang="es-ES" sz="1800" kern="1200" dirty="0">
                <a:solidFill>
                  <a:schemeClr val="accent1">
                    <a:lumMod val="50000"/>
                  </a:schemeClr>
                </a:solidFill>
                <a:latin typeface="Roboto Condensed" panose="020B0604020202020204" charset="0"/>
                <a:ea typeface="Roboto Condensed" panose="020B0604020202020204" charset="0"/>
              </a:endParaRPr>
            </a:p>
          </p:txBody>
        </p:sp>
      </p:grpSp>
      <p:sp>
        <p:nvSpPr>
          <p:cNvPr id="3" name="AutoShape 2" descr="Resultado de imagen para graficos estadisticos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2281291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23</a:t>
            </a:fld>
            <a:endParaRPr lang="es-ES"/>
          </a:p>
        </p:txBody>
      </p:sp>
      <p:sp>
        <p:nvSpPr>
          <p:cNvPr id="2" name="Título 1"/>
          <p:cNvSpPr>
            <a:spLocks noGrp="1"/>
          </p:cNvSpPr>
          <p:nvPr>
            <p:ph type="ctrTitle" idx="4294967295"/>
          </p:nvPr>
        </p:nvSpPr>
        <p:spPr>
          <a:xfrm>
            <a:off x="0" y="346075"/>
            <a:ext cx="6019800" cy="2828925"/>
          </a:xfrm>
        </p:spPr>
        <p:txBody>
          <a:bodyPr/>
          <a:lstStyle/>
          <a:p>
            <a:r>
              <a:rPr lang="es-EC" sz="6600" dirty="0">
                <a:solidFill>
                  <a:schemeClr val="bg1"/>
                </a:solidFill>
              </a:rPr>
              <a:t>RESULTADOS</a:t>
            </a:r>
            <a:endParaRPr lang="es-ES" sz="6600" dirty="0">
              <a:solidFill>
                <a:schemeClr val="bg1"/>
              </a:solidFill>
            </a:endParaRPr>
          </a:p>
        </p:txBody>
      </p:sp>
      <p:grpSp>
        <p:nvGrpSpPr>
          <p:cNvPr id="5" name="Google Shape;568;p38"/>
          <p:cNvGrpSpPr/>
          <p:nvPr/>
        </p:nvGrpSpPr>
        <p:grpSpPr>
          <a:xfrm>
            <a:off x="2001992" y="3574763"/>
            <a:ext cx="1392247" cy="1307094"/>
            <a:chOff x="3294650" y="3652450"/>
            <a:chExt cx="388350" cy="405450"/>
          </a:xfrm>
        </p:grpSpPr>
        <p:sp>
          <p:nvSpPr>
            <p:cNvPr id="6" name="Google Shape;569;p38"/>
            <p:cNvSpPr/>
            <p:nvPr/>
          </p:nvSpPr>
          <p:spPr>
            <a:xfrm>
              <a:off x="3294650" y="3681775"/>
              <a:ext cx="376150" cy="376125"/>
            </a:xfrm>
            <a:custGeom>
              <a:avLst/>
              <a:gdLst/>
              <a:ahLst/>
              <a:cxnLst/>
              <a:rect l="0" t="0" r="0" b="0"/>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Google Shape;570;p38"/>
            <p:cNvSpPr/>
            <p:nvPr/>
          </p:nvSpPr>
          <p:spPr>
            <a:xfrm>
              <a:off x="3494925" y="3760525"/>
              <a:ext cx="188075" cy="97100"/>
            </a:xfrm>
            <a:custGeom>
              <a:avLst/>
              <a:gdLst/>
              <a:ahLst/>
              <a:cxnLst/>
              <a:rect l="0" t="0" r="0" b="0"/>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Google Shape;571;p38"/>
            <p:cNvSpPr/>
            <p:nvPr/>
          </p:nvSpPr>
          <p:spPr>
            <a:xfrm>
              <a:off x="3494925" y="3652450"/>
              <a:ext cx="161200" cy="188100"/>
            </a:xfrm>
            <a:custGeom>
              <a:avLst/>
              <a:gdLst/>
              <a:ahLst/>
              <a:cxnLst/>
              <a:rect l="0" t="0" r="0" b="0"/>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 name="Google Shape;572;p38"/>
          <p:cNvGrpSpPr/>
          <p:nvPr/>
        </p:nvGrpSpPr>
        <p:grpSpPr>
          <a:xfrm>
            <a:off x="5378727" y="385451"/>
            <a:ext cx="1385669" cy="1409700"/>
            <a:chOff x="3936375" y="3703750"/>
            <a:chExt cx="453050" cy="332175"/>
          </a:xfrm>
        </p:grpSpPr>
        <p:sp>
          <p:nvSpPr>
            <p:cNvPr id="10" name="Google Shape;573;p38"/>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Google Shape;574;p38"/>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Google Shape;575;p38"/>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Google Shape;576;p38"/>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Google Shape;577;p38"/>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875792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24</a:t>
            </a:fld>
            <a:endParaRPr lang="es-EC"/>
          </a:p>
        </p:txBody>
      </p:sp>
      <p:sp>
        <p:nvSpPr>
          <p:cNvPr id="3" name="Título 1"/>
          <p:cNvSpPr txBox="1">
            <a:spLocks/>
          </p:cNvSpPr>
          <p:nvPr/>
        </p:nvSpPr>
        <p:spPr>
          <a:xfrm>
            <a:off x="0" y="290887"/>
            <a:ext cx="6832315" cy="680700"/>
          </a:xfrm>
          <a:prstGeom prst="rect">
            <a:avLst/>
          </a:prstGeom>
        </p:spPr>
        <p:txBody>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dirty="0" smtClean="0"/>
              <a:t>Resultados de la encuesta</a:t>
            </a:r>
            <a:endParaRPr lang="es-EC" dirty="0"/>
          </a:p>
        </p:txBody>
      </p:sp>
      <p:sp>
        <p:nvSpPr>
          <p:cNvPr id="4" name="CuadroTexto 3"/>
          <p:cNvSpPr txBox="1"/>
          <p:nvPr/>
        </p:nvSpPr>
        <p:spPr>
          <a:xfrm>
            <a:off x="224992" y="971587"/>
            <a:ext cx="6730510" cy="5967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defTabSz="800100">
              <a:lnSpc>
                <a:spcPct val="90000"/>
              </a:lnSpc>
              <a:spcBef>
                <a:spcPct val="0"/>
              </a:spcBef>
              <a:spcAft>
                <a:spcPct val="35000"/>
              </a:spcAft>
            </a:pPr>
            <a:r>
              <a:rPr lang="es-ES" sz="1400" i="1" dirty="0"/>
              <a:t>Pregunta 8.- Existe una metodología para realizar planificación estratégica en el hotel - Quito</a:t>
            </a:r>
            <a:endParaRPr lang="es-EC" sz="1400" b="1" dirty="0"/>
          </a:p>
          <a:p>
            <a:pPr lvl="0" algn="l" defTabSz="800100">
              <a:lnSpc>
                <a:spcPct val="90000"/>
              </a:lnSpc>
              <a:spcBef>
                <a:spcPct val="0"/>
              </a:spcBef>
              <a:spcAft>
                <a:spcPct val="35000"/>
              </a:spcAft>
            </a:pPr>
            <a:endParaRPr lang="es-ES" sz="1400" kern="1200" dirty="0">
              <a:solidFill>
                <a:schemeClr val="accent1">
                  <a:lumMod val="50000"/>
                </a:schemeClr>
              </a:solidFill>
              <a:latin typeface="Roboto Condensed" panose="020B0604020202020204" charset="0"/>
              <a:ea typeface="Roboto Condensed" panose="020B0604020202020204" charset="0"/>
            </a:endParaRPr>
          </a:p>
        </p:txBody>
      </p:sp>
      <p:graphicFrame>
        <p:nvGraphicFramePr>
          <p:cNvPr id="5" name="Gráfico 4"/>
          <p:cNvGraphicFramePr>
            <a:graphicFrameLocks/>
          </p:cNvGraphicFramePr>
          <p:nvPr>
            <p:extLst>
              <p:ext uri="{D42A27DB-BD31-4B8C-83A1-F6EECF244321}">
                <p14:modId xmlns:p14="http://schemas.microsoft.com/office/powerpoint/2010/main" val="221889114"/>
              </p:ext>
            </p:extLst>
          </p:nvPr>
        </p:nvGraphicFramePr>
        <p:xfrm>
          <a:off x="1304247" y="1557333"/>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982381038"/>
              </p:ext>
            </p:extLst>
          </p:nvPr>
        </p:nvGraphicFramePr>
        <p:xfrm>
          <a:off x="7610804" y="3362710"/>
          <a:ext cx="1533196" cy="1360166"/>
        </p:xfrm>
        <a:graphic>
          <a:graphicData uri="http://schemas.openxmlformats.org/drawingml/2006/table">
            <a:tbl>
              <a:tblPr firstRow="1" firstCol="1" bandRow="1">
                <a:tableStyleId>{62C119B8-D12F-40DF-A277-AD36F6BA7776}</a:tableStyleId>
              </a:tblPr>
              <a:tblGrid>
                <a:gridCol w="496222">
                  <a:extLst>
                    <a:ext uri="{9D8B030D-6E8A-4147-A177-3AD203B41FA5}">
                      <a16:colId xmlns="" xmlns:a16="http://schemas.microsoft.com/office/drawing/2014/main" val="3362551674"/>
                    </a:ext>
                  </a:extLst>
                </a:gridCol>
                <a:gridCol w="1036974">
                  <a:extLst>
                    <a:ext uri="{9D8B030D-6E8A-4147-A177-3AD203B41FA5}">
                      <a16:colId xmlns="" xmlns:a16="http://schemas.microsoft.com/office/drawing/2014/main" val="385786723"/>
                    </a:ext>
                  </a:extLst>
                </a:gridCol>
              </a:tblGrid>
              <a:tr h="30860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Código</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Respuesta</a:t>
                      </a:r>
                    </a:p>
                  </a:txBody>
                  <a:tcPr marL="28060" marR="28060" marT="0" marB="0" anchor="ctr"/>
                </a:tc>
                <a:extLst>
                  <a:ext uri="{0D108BD9-81ED-4DB2-BD59-A6C34878D82A}">
                    <a16:rowId xmlns="" xmlns:a16="http://schemas.microsoft.com/office/drawing/2014/main" val="1177150004"/>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5</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Excelente</a:t>
                      </a:r>
                    </a:p>
                  </a:txBody>
                  <a:tcPr marL="28060" marR="28060" marT="0" marB="0" anchor="ctr"/>
                </a:tc>
                <a:extLst>
                  <a:ext uri="{0D108BD9-81ED-4DB2-BD59-A6C34878D82A}">
                    <a16:rowId xmlns="" xmlns:a16="http://schemas.microsoft.com/office/drawing/2014/main" val="3209868932"/>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4</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Muy buena</a:t>
                      </a:r>
                    </a:p>
                  </a:txBody>
                  <a:tcPr marL="28060" marR="28060" marT="0" marB="0" anchor="ctr"/>
                </a:tc>
                <a:extLst>
                  <a:ext uri="{0D108BD9-81ED-4DB2-BD59-A6C34878D82A}">
                    <a16:rowId xmlns="" xmlns:a16="http://schemas.microsoft.com/office/drawing/2014/main" val="3665476136"/>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3</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Buena</a:t>
                      </a:r>
                    </a:p>
                  </a:txBody>
                  <a:tcPr marL="28060" marR="28060" marT="0" marB="0" anchor="ctr"/>
                </a:tc>
                <a:extLst>
                  <a:ext uri="{0D108BD9-81ED-4DB2-BD59-A6C34878D82A}">
                    <a16:rowId xmlns="" xmlns:a16="http://schemas.microsoft.com/office/drawing/2014/main" val="1933667365"/>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2</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Regular</a:t>
                      </a:r>
                    </a:p>
                  </a:txBody>
                  <a:tcPr marL="28060" marR="28060" marT="0" marB="0" anchor="ctr"/>
                </a:tc>
                <a:extLst>
                  <a:ext uri="{0D108BD9-81ED-4DB2-BD59-A6C34878D82A}">
                    <a16:rowId xmlns="" xmlns:a16="http://schemas.microsoft.com/office/drawing/2014/main" val="3852076912"/>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1</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Mala</a:t>
                      </a:r>
                    </a:p>
                  </a:txBody>
                  <a:tcPr marL="28060" marR="28060" marT="0" marB="0" anchor="ctr"/>
                </a:tc>
                <a:extLst>
                  <a:ext uri="{0D108BD9-81ED-4DB2-BD59-A6C34878D82A}">
                    <a16:rowId xmlns="" xmlns:a16="http://schemas.microsoft.com/office/drawing/2014/main" val="933824245"/>
                  </a:ext>
                </a:extLst>
              </a:tr>
            </a:tbl>
          </a:graphicData>
        </a:graphic>
      </p:graphicFrame>
    </p:spTree>
    <p:extLst>
      <p:ext uri="{BB962C8B-B14F-4D97-AF65-F5344CB8AC3E}">
        <p14:creationId xmlns:p14="http://schemas.microsoft.com/office/powerpoint/2010/main" val="11792027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25</a:t>
            </a:fld>
            <a:endParaRPr lang="es-EC"/>
          </a:p>
        </p:txBody>
      </p:sp>
      <p:sp>
        <p:nvSpPr>
          <p:cNvPr id="3" name="Rectángulo 2"/>
          <p:cNvSpPr/>
          <p:nvPr/>
        </p:nvSpPr>
        <p:spPr>
          <a:xfrm>
            <a:off x="87330" y="234850"/>
            <a:ext cx="6868172" cy="646331"/>
          </a:xfrm>
          <a:prstGeom prst="rect">
            <a:avLst/>
          </a:prstGeom>
        </p:spPr>
        <p:txBody>
          <a:bodyPr wrap="square">
            <a:spAutoFit/>
          </a:bodyPr>
          <a:lstStyle/>
          <a:p>
            <a:pPr>
              <a:spcAft>
                <a:spcPts val="1000"/>
              </a:spcAft>
            </a:pPr>
            <a:r>
              <a:rPr lang="es-ES" i="1" dirty="0">
                <a:latin typeface="Times New Roman" panose="02020603050405020304" pitchFamily="18" charset="0"/>
                <a:ea typeface="Calibri" panose="020F0502020204030204" pitchFamily="34" charset="0"/>
                <a:cs typeface="Times New Roman" panose="02020603050405020304" pitchFamily="18" charset="0"/>
              </a:rPr>
              <a:t>Pregunta 8.- Existe metodología para realizar planificación estratégica en el hotel - Cayambe</a:t>
            </a:r>
            <a:endParaRPr lang="es-EC" sz="11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Gráfico 3"/>
          <p:cNvGraphicFramePr>
            <a:graphicFrameLocks/>
          </p:cNvGraphicFramePr>
          <p:nvPr>
            <p:extLst>
              <p:ext uri="{D42A27DB-BD31-4B8C-83A1-F6EECF244321}">
                <p14:modId xmlns:p14="http://schemas.microsoft.com/office/powerpoint/2010/main" val="4266719527"/>
              </p:ext>
            </p:extLst>
          </p:nvPr>
        </p:nvGraphicFramePr>
        <p:xfrm>
          <a:off x="1453794" y="1169328"/>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458834464"/>
              </p:ext>
            </p:extLst>
          </p:nvPr>
        </p:nvGraphicFramePr>
        <p:xfrm>
          <a:off x="7610804" y="3362710"/>
          <a:ext cx="1533196" cy="1360166"/>
        </p:xfrm>
        <a:graphic>
          <a:graphicData uri="http://schemas.openxmlformats.org/drawingml/2006/table">
            <a:tbl>
              <a:tblPr firstRow="1" firstCol="1" bandRow="1">
                <a:tableStyleId>{62C119B8-D12F-40DF-A277-AD36F6BA7776}</a:tableStyleId>
              </a:tblPr>
              <a:tblGrid>
                <a:gridCol w="496222">
                  <a:extLst>
                    <a:ext uri="{9D8B030D-6E8A-4147-A177-3AD203B41FA5}">
                      <a16:colId xmlns="" xmlns:a16="http://schemas.microsoft.com/office/drawing/2014/main" val="3362551674"/>
                    </a:ext>
                  </a:extLst>
                </a:gridCol>
                <a:gridCol w="1036974">
                  <a:extLst>
                    <a:ext uri="{9D8B030D-6E8A-4147-A177-3AD203B41FA5}">
                      <a16:colId xmlns="" xmlns:a16="http://schemas.microsoft.com/office/drawing/2014/main" val="385786723"/>
                    </a:ext>
                  </a:extLst>
                </a:gridCol>
              </a:tblGrid>
              <a:tr h="30860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Código</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Respuesta</a:t>
                      </a:r>
                    </a:p>
                  </a:txBody>
                  <a:tcPr marL="28060" marR="28060" marT="0" marB="0" anchor="ctr"/>
                </a:tc>
                <a:extLst>
                  <a:ext uri="{0D108BD9-81ED-4DB2-BD59-A6C34878D82A}">
                    <a16:rowId xmlns="" xmlns:a16="http://schemas.microsoft.com/office/drawing/2014/main" val="1177150004"/>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5</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Excelente</a:t>
                      </a:r>
                    </a:p>
                  </a:txBody>
                  <a:tcPr marL="28060" marR="28060" marT="0" marB="0" anchor="ctr"/>
                </a:tc>
                <a:extLst>
                  <a:ext uri="{0D108BD9-81ED-4DB2-BD59-A6C34878D82A}">
                    <a16:rowId xmlns="" xmlns:a16="http://schemas.microsoft.com/office/drawing/2014/main" val="3209868932"/>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4</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Muy buena</a:t>
                      </a:r>
                    </a:p>
                  </a:txBody>
                  <a:tcPr marL="28060" marR="28060" marT="0" marB="0" anchor="ctr"/>
                </a:tc>
                <a:extLst>
                  <a:ext uri="{0D108BD9-81ED-4DB2-BD59-A6C34878D82A}">
                    <a16:rowId xmlns="" xmlns:a16="http://schemas.microsoft.com/office/drawing/2014/main" val="3665476136"/>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3</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Buena</a:t>
                      </a:r>
                    </a:p>
                  </a:txBody>
                  <a:tcPr marL="28060" marR="28060" marT="0" marB="0" anchor="ctr"/>
                </a:tc>
                <a:extLst>
                  <a:ext uri="{0D108BD9-81ED-4DB2-BD59-A6C34878D82A}">
                    <a16:rowId xmlns="" xmlns:a16="http://schemas.microsoft.com/office/drawing/2014/main" val="1933667365"/>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2</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Regular</a:t>
                      </a:r>
                    </a:p>
                  </a:txBody>
                  <a:tcPr marL="28060" marR="28060" marT="0" marB="0" anchor="ctr"/>
                </a:tc>
                <a:extLst>
                  <a:ext uri="{0D108BD9-81ED-4DB2-BD59-A6C34878D82A}">
                    <a16:rowId xmlns="" xmlns:a16="http://schemas.microsoft.com/office/drawing/2014/main" val="3852076912"/>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1</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Mala</a:t>
                      </a:r>
                    </a:p>
                  </a:txBody>
                  <a:tcPr marL="28060" marR="28060" marT="0" marB="0" anchor="ctr"/>
                </a:tc>
                <a:extLst>
                  <a:ext uri="{0D108BD9-81ED-4DB2-BD59-A6C34878D82A}">
                    <a16:rowId xmlns="" xmlns:a16="http://schemas.microsoft.com/office/drawing/2014/main" val="933824245"/>
                  </a:ext>
                </a:extLst>
              </a:tr>
            </a:tbl>
          </a:graphicData>
        </a:graphic>
      </p:graphicFrame>
    </p:spTree>
    <p:extLst>
      <p:ext uri="{BB962C8B-B14F-4D97-AF65-F5344CB8AC3E}">
        <p14:creationId xmlns:p14="http://schemas.microsoft.com/office/powerpoint/2010/main" val="25053676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26</a:t>
            </a:fld>
            <a:endParaRPr lang="es-EC"/>
          </a:p>
        </p:txBody>
      </p:sp>
      <p:sp>
        <p:nvSpPr>
          <p:cNvPr id="3" name="Rectángulo 2"/>
          <p:cNvSpPr/>
          <p:nvPr/>
        </p:nvSpPr>
        <p:spPr>
          <a:xfrm>
            <a:off x="128428" y="147721"/>
            <a:ext cx="7012112" cy="923330"/>
          </a:xfrm>
          <a:prstGeom prst="rect">
            <a:avLst/>
          </a:prstGeom>
        </p:spPr>
        <p:txBody>
          <a:bodyPr wrap="square">
            <a:spAutoFit/>
          </a:bodyPr>
          <a:lstStyle/>
          <a:p>
            <a:pPr>
              <a:lnSpc>
                <a:spcPct val="150000"/>
              </a:lnSpc>
              <a:spcAft>
                <a:spcPts val="800"/>
              </a:spcAft>
            </a:pPr>
            <a:r>
              <a:rPr lang="es-ES" i="1" dirty="0">
                <a:latin typeface="Times New Roman" panose="02020603050405020304" pitchFamily="18" charset="0"/>
                <a:ea typeface="Calibri" panose="020F0502020204030204" pitchFamily="34" charset="0"/>
                <a:cs typeface="Times New Roman" panose="02020603050405020304" pitchFamily="18" charset="0"/>
              </a:rPr>
              <a:t>Pregunta 9.- Utiliza el enfoque de gerencia estratégica para la toma de decisiones - Quito</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Gráfico 3"/>
          <p:cNvGraphicFramePr>
            <a:graphicFrameLocks/>
          </p:cNvGraphicFramePr>
          <p:nvPr>
            <p:extLst>
              <p:ext uri="{D42A27DB-BD31-4B8C-83A1-F6EECF244321}">
                <p14:modId xmlns:p14="http://schemas.microsoft.com/office/powerpoint/2010/main" val="1773676453"/>
              </p:ext>
            </p:extLst>
          </p:nvPr>
        </p:nvGraphicFramePr>
        <p:xfrm>
          <a:off x="1474341" y="1210424"/>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944594398"/>
              </p:ext>
            </p:extLst>
          </p:nvPr>
        </p:nvGraphicFramePr>
        <p:xfrm>
          <a:off x="7610804" y="3362710"/>
          <a:ext cx="1533196" cy="1360166"/>
        </p:xfrm>
        <a:graphic>
          <a:graphicData uri="http://schemas.openxmlformats.org/drawingml/2006/table">
            <a:tbl>
              <a:tblPr firstRow="1" firstCol="1" bandRow="1">
                <a:tableStyleId>{62C119B8-D12F-40DF-A277-AD36F6BA7776}</a:tableStyleId>
              </a:tblPr>
              <a:tblGrid>
                <a:gridCol w="496222">
                  <a:extLst>
                    <a:ext uri="{9D8B030D-6E8A-4147-A177-3AD203B41FA5}">
                      <a16:colId xmlns="" xmlns:a16="http://schemas.microsoft.com/office/drawing/2014/main" val="3362551674"/>
                    </a:ext>
                  </a:extLst>
                </a:gridCol>
                <a:gridCol w="1036974">
                  <a:extLst>
                    <a:ext uri="{9D8B030D-6E8A-4147-A177-3AD203B41FA5}">
                      <a16:colId xmlns="" xmlns:a16="http://schemas.microsoft.com/office/drawing/2014/main" val="385786723"/>
                    </a:ext>
                  </a:extLst>
                </a:gridCol>
              </a:tblGrid>
              <a:tr h="30860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Código</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Respuesta</a:t>
                      </a:r>
                    </a:p>
                  </a:txBody>
                  <a:tcPr marL="28060" marR="28060" marT="0" marB="0" anchor="ctr"/>
                </a:tc>
                <a:extLst>
                  <a:ext uri="{0D108BD9-81ED-4DB2-BD59-A6C34878D82A}">
                    <a16:rowId xmlns="" xmlns:a16="http://schemas.microsoft.com/office/drawing/2014/main" val="1177150004"/>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5</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Excelente</a:t>
                      </a:r>
                    </a:p>
                  </a:txBody>
                  <a:tcPr marL="28060" marR="28060" marT="0" marB="0" anchor="ctr"/>
                </a:tc>
                <a:extLst>
                  <a:ext uri="{0D108BD9-81ED-4DB2-BD59-A6C34878D82A}">
                    <a16:rowId xmlns="" xmlns:a16="http://schemas.microsoft.com/office/drawing/2014/main" val="3209868932"/>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4</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Muy buena</a:t>
                      </a:r>
                    </a:p>
                  </a:txBody>
                  <a:tcPr marL="28060" marR="28060" marT="0" marB="0" anchor="ctr"/>
                </a:tc>
                <a:extLst>
                  <a:ext uri="{0D108BD9-81ED-4DB2-BD59-A6C34878D82A}">
                    <a16:rowId xmlns="" xmlns:a16="http://schemas.microsoft.com/office/drawing/2014/main" val="3665476136"/>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3</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Buena</a:t>
                      </a:r>
                    </a:p>
                  </a:txBody>
                  <a:tcPr marL="28060" marR="28060" marT="0" marB="0" anchor="ctr"/>
                </a:tc>
                <a:extLst>
                  <a:ext uri="{0D108BD9-81ED-4DB2-BD59-A6C34878D82A}">
                    <a16:rowId xmlns="" xmlns:a16="http://schemas.microsoft.com/office/drawing/2014/main" val="1933667365"/>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2</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Regular</a:t>
                      </a:r>
                    </a:p>
                  </a:txBody>
                  <a:tcPr marL="28060" marR="28060" marT="0" marB="0" anchor="ctr"/>
                </a:tc>
                <a:extLst>
                  <a:ext uri="{0D108BD9-81ED-4DB2-BD59-A6C34878D82A}">
                    <a16:rowId xmlns="" xmlns:a16="http://schemas.microsoft.com/office/drawing/2014/main" val="3852076912"/>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1</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Mala</a:t>
                      </a:r>
                    </a:p>
                  </a:txBody>
                  <a:tcPr marL="28060" marR="28060" marT="0" marB="0" anchor="ctr"/>
                </a:tc>
                <a:extLst>
                  <a:ext uri="{0D108BD9-81ED-4DB2-BD59-A6C34878D82A}">
                    <a16:rowId xmlns="" xmlns:a16="http://schemas.microsoft.com/office/drawing/2014/main" val="933824245"/>
                  </a:ext>
                </a:extLst>
              </a:tr>
            </a:tbl>
          </a:graphicData>
        </a:graphic>
      </p:graphicFrame>
    </p:spTree>
    <p:extLst>
      <p:ext uri="{BB962C8B-B14F-4D97-AF65-F5344CB8AC3E}">
        <p14:creationId xmlns:p14="http://schemas.microsoft.com/office/powerpoint/2010/main" val="3571638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27</a:t>
            </a:fld>
            <a:endParaRPr lang="es-EC"/>
          </a:p>
        </p:txBody>
      </p:sp>
      <p:sp>
        <p:nvSpPr>
          <p:cNvPr id="3" name="Rectángulo 2"/>
          <p:cNvSpPr/>
          <p:nvPr/>
        </p:nvSpPr>
        <p:spPr>
          <a:xfrm>
            <a:off x="179796" y="176278"/>
            <a:ext cx="6878549" cy="923330"/>
          </a:xfrm>
          <a:prstGeom prst="rect">
            <a:avLst/>
          </a:prstGeom>
        </p:spPr>
        <p:txBody>
          <a:bodyPr wrap="square">
            <a:spAutoFit/>
          </a:bodyPr>
          <a:lstStyle/>
          <a:p>
            <a:pPr>
              <a:lnSpc>
                <a:spcPct val="150000"/>
              </a:lnSpc>
              <a:spcAft>
                <a:spcPts val="800"/>
              </a:spcAft>
            </a:pPr>
            <a:r>
              <a:rPr lang="es-ES" i="1" dirty="0">
                <a:latin typeface="Times New Roman" panose="02020603050405020304" pitchFamily="18" charset="0"/>
                <a:ea typeface="Calibri" panose="020F0502020204030204" pitchFamily="34" charset="0"/>
                <a:cs typeface="Times New Roman" panose="02020603050405020304" pitchFamily="18" charset="0"/>
              </a:rPr>
              <a:t>Pregunta 9.- Utiliza el enfoque de gerencia estratégica para la toma de decisiones - Cayambe</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Gráfico 3"/>
          <p:cNvGraphicFramePr>
            <a:graphicFrameLocks/>
          </p:cNvGraphicFramePr>
          <p:nvPr>
            <p:extLst>
              <p:ext uri="{D42A27DB-BD31-4B8C-83A1-F6EECF244321}">
                <p14:modId xmlns:p14="http://schemas.microsoft.com/office/powerpoint/2010/main" val="2366346656"/>
              </p:ext>
            </p:extLst>
          </p:nvPr>
        </p:nvGraphicFramePr>
        <p:xfrm>
          <a:off x="1505164" y="1443715"/>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212853153"/>
              </p:ext>
            </p:extLst>
          </p:nvPr>
        </p:nvGraphicFramePr>
        <p:xfrm>
          <a:off x="7610804" y="3362710"/>
          <a:ext cx="1533196" cy="1360166"/>
        </p:xfrm>
        <a:graphic>
          <a:graphicData uri="http://schemas.openxmlformats.org/drawingml/2006/table">
            <a:tbl>
              <a:tblPr firstRow="1" firstCol="1" bandRow="1">
                <a:tableStyleId>{62C119B8-D12F-40DF-A277-AD36F6BA7776}</a:tableStyleId>
              </a:tblPr>
              <a:tblGrid>
                <a:gridCol w="496222">
                  <a:extLst>
                    <a:ext uri="{9D8B030D-6E8A-4147-A177-3AD203B41FA5}">
                      <a16:colId xmlns="" xmlns:a16="http://schemas.microsoft.com/office/drawing/2014/main" val="3362551674"/>
                    </a:ext>
                  </a:extLst>
                </a:gridCol>
                <a:gridCol w="1036974">
                  <a:extLst>
                    <a:ext uri="{9D8B030D-6E8A-4147-A177-3AD203B41FA5}">
                      <a16:colId xmlns="" xmlns:a16="http://schemas.microsoft.com/office/drawing/2014/main" val="385786723"/>
                    </a:ext>
                  </a:extLst>
                </a:gridCol>
              </a:tblGrid>
              <a:tr h="30860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Código</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Respuesta</a:t>
                      </a:r>
                    </a:p>
                  </a:txBody>
                  <a:tcPr marL="28060" marR="28060" marT="0" marB="0" anchor="ctr"/>
                </a:tc>
                <a:extLst>
                  <a:ext uri="{0D108BD9-81ED-4DB2-BD59-A6C34878D82A}">
                    <a16:rowId xmlns="" xmlns:a16="http://schemas.microsoft.com/office/drawing/2014/main" val="1177150004"/>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5</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Excelente</a:t>
                      </a:r>
                    </a:p>
                  </a:txBody>
                  <a:tcPr marL="28060" marR="28060" marT="0" marB="0" anchor="ctr"/>
                </a:tc>
                <a:extLst>
                  <a:ext uri="{0D108BD9-81ED-4DB2-BD59-A6C34878D82A}">
                    <a16:rowId xmlns="" xmlns:a16="http://schemas.microsoft.com/office/drawing/2014/main" val="3209868932"/>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4</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Muy buena</a:t>
                      </a:r>
                    </a:p>
                  </a:txBody>
                  <a:tcPr marL="28060" marR="28060" marT="0" marB="0" anchor="ctr"/>
                </a:tc>
                <a:extLst>
                  <a:ext uri="{0D108BD9-81ED-4DB2-BD59-A6C34878D82A}">
                    <a16:rowId xmlns="" xmlns:a16="http://schemas.microsoft.com/office/drawing/2014/main" val="3665476136"/>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3</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Buena</a:t>
                      </a:r>
                    </a:p>
                  </a:txBody>
                  <a:tcPr marL="28060" marR="28060" marT="0" marB="0" anchor="ctr"/>
                </a:tc>
                <a:extLst>
                  <a:ext uri="{0D108BD9-81ED-4DB2-BD59-A6C34878D82A}">
                    <a16:rowId xmlns="" xmlns:a16="http://schemas.microsoft.com/office/drawing/2014/main" val="1933667365"/>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2</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Regular</a:t>
                      </a:r>
                    </a:p>
                  </a:txBody>
                  <a:tcPr marL="28060" marR="28060" marT="0" marB="0" anchor="ctr"/>
                </a:tc>
                <a:extLst>
                  <a:ext uri="{0D108BD9-81ED-4DB2-BD59-A6C34878D82A}">
                    <a16:rowId xmlns="" xmlns:a16="http://schemas.microsoft.com/office/drawing/2014/main" val="3852076912"/>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1</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Mala</a:t>
                      </a:r>
                    </a:p>
                  </a:txBody>
                  <a:tcPr marL="28060" marR="28060" marT="0" marB="0" anchor="ctr"/>
                </a:tc>
                <a:extLst>
                  <a:ext uri="{0D108BD9-81ED-4DB2-BD59-A6C34878D82A}">
                    <a16:rowId xmlns="" xmlns:a16="http://schemas.microsoft.com/office/drawing/2014/main" val="933824245"/>
                  </a:ext>
                </a:extLst>
              </a:tr>
            </a:tbl>
          </a:graphicData>
        </a:graphic>
      </p:graphicFrame>
    </p:spTree>
    <p:extLst>
      <p:ext uri="{BB962C8B-B14F-4D97-AF65-F5344CB8AC3E}">
        <p14:creationId xmlns:p14="http://schemas.microsoft.com/office/powerpoint/2010/main" val="38911130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28</a:t>
            </a:fld>
            <a:endParaRPr lang="es-EC"/>
          </a:p>
        </p:txBody>
      </p:sp>
      <p:sp>
        <p:nvSpPr>
          <p:cNvPr id="3" name="Rectángulo 2"/>
          <p:cNvSpPr/>
          <p:nvPr/>
        </p:nvSpPr>
        <p:spPr>
          <a:xfrm>
            <a:off x="77055" y="174389"/>
            <a:ext cx="6642243" cy="388696"/>
          </a:xfrm>
          <a:prstGeom prst="rect">
            <a:avLst/>
          </a:prstGeom>
        </p:spPr>
        <p:txBody>
          <a:bodyPr wrap="square">
            <a:spAutoFit/>
          </a:bodyPr>
          <a:lstStyle/>
          <a:p>
            <a:pPr>
              <a:lnSpc>
                <a:spcPct val="107000"/>
              </a:lnSpc>
              <a:spcAft>
                <a:spcPts val="800"/>
              </a:spcAft>
            </a:pPr>
            <a:r>
              <a:rPr lang="es-ES" i="1" dirty="0">
                <a:latin typeface="Times New Roman" panose="02020603050405020304" pitchFamily="18" charset="0"/>
                <a:ea typeface="Calibri" panose="020F0502020204030204" pitchFamily="34" charset="0"/>
                <a:cs typeface="Times New Roman" panose="02020603050405020304" pitchFamily="18" charset="0"/>
              </a:rPr>
              <a:t>Pregunta 15.- Definidas misión, visón y objetivos del hotel - Quito</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Gráfico 3"/>
          <p:cNvGraphicFramePr>
            <a:graphicFrameLocks/>
          </p:cNvGraphicFramePr>
          <p:nvPr>
            <p:extLst>
              <p:ext uri="{D42A27DB-BD31-4B8C-83A1-F6EECF244321}">
                <p14:modId xmlns:p14="http://schemas.microsoft.com/office/powerpoint/2010/main" val="3859818442"/>
              </p:ext>
            </p:extLst>
          </p:nvPr>
        </p:nvGraphicFramePr>
        <p:xfrm>
          <a:off x="1792841" y="1175453"/>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09620994"/>
              </p:ext>
            </p:extLst>
          </p:nvPr>
        </p:nvGraphicFramePr>
        <p:xfrm>
          <a:off x="7610804" y="3362710"/>
          <a:ext cx="1533196" cy="1360166"/>
        </p:xfrm>
        <a:graphic>
          <a:graphicData uri="http://schemas.openxmlformats.org/drawingml/2006/table">
            <a:tbl>
              <a:tblPr firstRow="1" firstCol="1" bandRow="1">
                <a:tableStyleId>{62C119B8-D12F-40DF-A277-AD36F6BA7776}</a:tableStyleId>
              </a:tblPr>
              <a:tblGrid>
                <a:gridCol w="496222">
                  <a:extLst>
                    <a:ext uri="{9D8B030D-6E8A-4147-A177-3AD203B41FA5}">
                      <a16:colId xmlns="" xmlns:a16="http://schemas.microsoft.com/office/drawing/2014/main" val="3362551674"/>
                    </a:ext>
                  </a:extLst>
                </a:gridCol>
                <a:gridCol w="1036974">
                  <a:extLst>
                    <a:ext uri="{9D8B030D-6E8A-4147-A177-3AD203B41FA5}">
                      <a16:colId xmlns="" xmlns:a16="http://schemas.microsoft.com/office/drawing/2014/main" val="385786723"/>
                    </a:ext>
                  </a:extLst>
                </a:gridCol>
              </a:tblGrid>
              <a:tr h="30860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Código</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Respuesta</a:t>
                      </a:r>
                    </a:p>
                  </a:txBody>
                  <a:tcPr marL="28060" marR="28060" marT="0" marB="0" anchor="ctr"/>
                </a:tc>
                <a:extLst>
                  <a:ext uri="{0D108BD9-81ED-4DB2-BD59-A6C34878D82A}">
                    <a16:rowId xmlns="" xmlns:a16="http://schemas.microsoft.com/office/drawing/2014/main" val="1177150004"/>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5</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Excelente</a:t>
                      </a:r>
                    </a:p>
                  </a:txBody>
                  <a:tcPr marL="28060" marR="28060" marT="0" marB="0" anchor="ctr"/>
                </a:tc>
                <a:extLst>
                  <a:ext uri="{0D108BD9-81ED-4DB2-BD59-A6C34878D82A}">
                    <a16:rowId xmlns="" xmlns:a16="http://schemas.microsoft.com/office/drawing/2014/main" val="3209868932"/>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4</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Muy buena</a:t>
                      </a:r>
                    </a:p>
                  </a:txBody>
                  <a:tcPr marL="28060" marR="28060" marT="0" marB="0" anchor="ctr"/>
                </a:tc>
                <a:extLst>
                  <a:ext uri="{0D108BD9-81ED-4DB2-BD59-A6C34878D82A}">
                    <a16:rowId xmlns="" xmlns:a16="http://schemas.microsoft.com/office/drawing/2014/main" val="3665476136"/>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3</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Buena</a:t>
                      </a:r>
                    </a:p>
                  </a:txBody>
                  <a:tcPr marL="28060" marR="28060" marT="0" marB="0" anchor="ctr"/>
                </a:tc>
                <a:extLst>
                  <a:ext uri="{0D108BD9-81ED-4DB2-BD59-A6C34878D82A}">
                    <a16:rowId xmlns="" xmlns:a16="http://schemas.microsoft.com/office/drawing/2014/main" val="1933667365"/>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2</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Regular</a:t>
                      </a:r>
                    </a:p>
                  </a:txBody>
                  <a:tcPr marL="28060" marR="28060" marT="0" marB="0" anchor="ctr"/>
                </a:tc>
                <a:extLst>
                  <a:ext uri="{0D108BD9-81ED-4DB2-BD59-A6C34878D82A}">
                    <a16:rowId xmlns="" xmlns:a16="http://schemas.microsoft.com/office/drawing/2014/main" val="3852076912"/>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1</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Mala</a:t>
                      </a:r>
                    </a:p>
                  </a:txBody>
                  <a:tcPr marL="28060" marR="28060" marT="0" marB="0" anchor="ctr"/>
                </a:tc>
                <a:extLst>
                  <a:ext uri="{0D108BD9-81ED-4DB2-BD59-A6C34878D82A}">
                    <a16:rowId xmlns="" xmlns:a16="http://schemas.microsoft.com/office/drawing/2014/main" val="933824245"/>
                  </a:ext>
                </a:extLst>
              </a:tr>
            </a:tbl>
          </a:graphicData>
        </a:graphic>
      </p:graphicFrame>
    </p:spTree>
    <p:extLst>
      <p:ext uri="{BB962C8B-B14F-4D97-AF65-F5344CB8AC3E}">
        <p14:creationId xmlns:p14="http://schemas.microsoft.com/office/powerpoint/2010/main" val="10188928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29</a:t>
            </a:fld>
            <a:endParaRPr lang="es-EC"/>
          </a:p>
        </p:txBody>
      </p:sp>
      <p:sp>
        <p:nvSpPr>
          <p:cNvPr id="3" name="Rectángulo 2"/>
          <p:cNvSpPr/>
          <p:nvPr/>
        </p:nvSpPr>
        <p:spPr>
          <a:xfrm>
            <a:off x="-1" y="133293"/>
            <a:ext cx="6842589" cy="388696"/>
          </a:xfrm>
          <a:prstGeom prst="rect">
            <a:avLst/>
          </a:prstGeom>
        </p:spPr>
        <p:txBody>
          <a:bodyPr wrap="square">
            <a:spAutoFit/>
          </a:bodyPr>
          <a:lstStyle/>
          <a:p>
            <a:pPr>
              <a:lnSpc>
                <a:spcPct val="107000"/>
              </a:lnSpc>
              <a:spcAft>
                <a:spcPts val="800"/>
              </a:spcAft>
            </a:pPr>
            <a:r>
              <a:rPr lang="es-ES" i="1" dirty="0">
                <a:latin typeface="Times New Roman" panose="02020603050405020304" pitchFamily="18" charset="0"/>
                <a:ea typeface="Calibri" panose="020F0502020204030204" pitchFamily="34" charset="0"/>
                <a:cs typeface="Times New Roman" panose="02020603050405020304" pitchFamily="18" charset="0"/>
              </a:rPr>
              <a:t>Pregunta 15.- Definidas misión, visón y objetivos del hotel - Cayambe</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Gráfico 3"/>
          <p:cNvGraphicFramePr>
            <a:graphicFrameLocks/>
          </p:cNvGraphicFramePr>
          <p:nvPr>
            <p:extLst>
              <p:ext uri="{D42A27DB-BD31-4B8C-83A1-F6EECF244321}">
                <p14:modId xmlns:p14="http://schemas.microsoft.com/office/powerpoint/2010/main" val="3164029865"/>
              </p:ext>
            </p:extLst>
          </p:nvPr>
        </p:nvGraphicFramePr>
        <p:xfrm>
          <a:off x="1566809" y="102549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a 4"/>
          <p:cNvGraphicFramePr>
            <a:graphicFrameLocks noGrp="1"/>
          </p:cNvGraphicFramePr>
          <p:nvPr>
            <p:extLst>
              <p:ext uri="{D42A27DB-BD31-4B8C-83A1-F6EECF244321}">
                <p14:modId xmlns:p14="http://schemas.microsoft.com/office/powerpoint/2010/main" val="4064910555"/>
              </p:ext>
            </p:extLst>
          </p:nvPr>
        </p:nvGraphicFramePr>
        <p:xfrm>
          <a:off x="7610804" y="3362710"/>
          <a:ext cx="1533196" cy="1360166"/>
        </p:xfrm>
        <a:graphic>
          <a:graphicData uri="http://schemas.openxmlformats.org/drawingml/2006/table">
            <a:tbl>
              <a:tblPr firstRow="1" firstCol="1" bandRow="1">
                <a:tableStyleId>{62C119B8-D12F-40DF-A277-AD36F6BA7776}</a:tableStyleId>
              </a:tblPr>
              <a:tblGrid>
                <a:gridCol w="496222">
                  <a:extLst>
                    <a:ext uri="{9D8B030D-6E8A-4147-A177-3AD203B41FA5}">
                      <a16:colId xmlns="" xmlns:a16="http://schemas.microsoft.com/office/drawing/2014/main" val="3362551674"/>
                    </a:ext>
                  </a:extLst>
                </a:gridCol>
                <a:gridCol w="1036974">
                  <a:extLst>
                    <a:ext uri="{9D8B030D-6E8A-4147-A177-3AD203B41FA5}">
                      <a16:colId xmlns="" xmlns:a16="http://schemas.microsoft.com/office/drawing/2014/main" val="385786723"/>
                    </a:ext>
                  </a:extLst>
                </a:gridCol>
              </a:tblGrid>
              <a:tr h="30860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Código</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Respuesta</a:t>
                      </a:r>
                    </a:p>
                  </a:txBody>
                  <a:tcPr marL="28060" marR="28060" marT="0" marB="0" anchor="ctr"/>
                </a:tc>
                <a:extLst>
                  <a:ext uri="{0D108BD9-81ED-4DB2-BD59-A6C34878D82A}">
                    <a16:rowId xmlns="" xmlns:a16="http://schemas.microsoft.com/office/drawing/2014/main" val="1177150004"/>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5</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Excelente</a:t>
                      </a:r>
                    </a:p>
                  </a:txBody>
                  <a:tcPr marL="28060" marR="28060" marT="0" marB="0" anchor="ctr"/>
                </a:tc>
                <a:extLst>
                  <a:ext uri="{0D108BD9-81ED-4DB2-BD59-A6C34878D82A}">
                    <a16:rowId xmlns="" xmlns:a16="http://schemas.microsoft.com/office/drawing/2014/main" val="3209868932"/>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4</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Muy buena</a:t>
                      </a:r>
                    </a:p>
                  </a:txBody>
                  <a:tcPr marL="28060" marR="28060" marT="0" marB="0" anchor="ctr"/>
                </a:tc>
                <a:extLst>
                  <a:ext uri="{0D108BD9-81ED-4DB2-BD59-A6C34878D82A}">
                    <a16:rowId xmlns="" xmlns:a16="http://schemas.microsoft.com/office/drawing/2014/main" val="3665476136"/>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3</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Buena</a:t>
                      </a:r>
                    </a:p>
                  </a:txBody>
                  <a:tcPr marL="28060" marR="28060" marT="0" marB="0" anchor="ctr"/>
                </a:tc>
                <a:extLst>
                  <a:ext uri="{0D108BD9-81ED-4DB2-BD59-A6C34878D82A}">
                    <a16:rowId xmlns="" xmlns:a16="http://schemas.microsoft.com/office/drawing/2014/main" val="1933667365"/>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2</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Regular</a:t>
                      </a:r>
                    </a:p>
                  </a:txBody>
                  <a:tcPr marL="28060" marR="28060" marT="0" marB="0" anchor="ctr"/>
                </a:tc>
                <a:extLst>
                  <a:ext uri="{0D108BD9-81ED-4DB2-BD59-A6C34878D82A}">
                    <a16:rowId xmlns="" xmlns:a16="http://schemas.microsoft.com/office/drawing/2014/main" val="3852076912"/>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1</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Mala</a:t>
                      </a:r>
                    </a:p>
                  </a:txBody>
                  <a:tcPr marL="28060" marR="28060" marT="0" marB="0" anchor="ctr"/>
                </a:tc>
                <a:extLst>
                  <a:ext uri="{0D108BD9-81ED-4DB2-BD59-A6C34878D82A}">
                    <a16:rowId xmlns="" xmlns:a16="http://schemas.microsoft.com/office/drawing/2014/main" val="933824245"/>
                  </a:ext>
                </a:extLst>
              </a:tr>
            </a:tbl>
          </a:graphicData>
        </a:graphic>
      </p:graphicFrame>
    </p:spTree>
    <p:extLst>
      <p:ext uri="{BB962C8B-B14F-4D97-AF65-F5344CB8AC3E}">
        <p14:creationId xmlns:p14="http://schemas.microsoft.com/office/powerpoint/2010/main" val="3798788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0" y="1967671"/>
            <a:ext cx="6756503" cy="819900"/>
          </a:xfrm>
        </p:spPr>
        <p:txBody>
          <a:bodyPr>
            <a:normAutofit fontScale="62500" lnSpcReduction="20000"/>
          </a:bodyPr>
          <a:lstStyle/>
          <a:p>
            <a:r>
              <a:rPr lang="es-EC" sz="7200" dirty="0"/>
              <a:t>INTRODUCCIÓN </a:t>
            </a:r>
            <a:endParaRPr lang="es-ES" sz="7200" dirty="0"/>
          </a:p>
        </p:txBody>
      </p:sp>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3</a:t>
            </a:fld>
            <a:endParaRPr lang="es-ES"/>
          </a:p>
        </p:txBody>
      </p:sp>
      <p:pic>
        <p:nvPicPr>
          <p:cNvPr id="5122" name="Picture 2" descr="Resultado de imagen para persona 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12078" y="1635125"/>
            <a:ext cx="2671622" cy="6126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4747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30</a:t>
            </a:fld>
            <a:endParaRPr lang="es-EC"/>
          </a:p>
        </p:txBody>
      </p:sp>
      <p:sp>
        <p:nvSpPr>
          <p:cNvPr id="3" name="Rectángulo 2"/>
          <p:cNvSpPr/>
          <p:nvPr/>
        </p:nvSpPr>
        <p:spPr>
          <a:xfrm>
            <a:off x="118152" y="0"/>
            <a:ext cx="6909372" cy="1338828"/>
          </a:xfrm>
          <a:prstGeom prst="rect">
            <a:avLst/>
          </a:prstGeom>
        </p:spPr>
        <p:txBody>
          <a:bodyPr wrap="square">
            <a:spAutoFit/>
          </a:bodyPr>
          <a:lstStyle/>
          <a:p>
            <a:pPr>
              <a:lnSpc>
                <a:spcPct val="150000"/>
              </a:lnSpc>
              <a:spcAft>
                <a:spcPts val="800"/>
              </a:spcAft>
            </a:pPr>
            <a:r>
              <a:rPr lang="es-ES" i="1" dirty="0">
                <a:latin typeface="Times New Roman" panose="02020603050405020304" pitchFamily="18" charset="0"/>
                <a:ea typeface="Calibri" panose="020F0502020204030204" pitchFamily="34" charset="0"/>
                <a:cs typeface="Times New Roman" panose="02020603050405020304" pitchFamily="18" charset="0"/>
              </a:rPr>
              <a:t>Pregunta 22.- Existen métodos efectivos de planificación que permiten la asignación ordenada de recursos a los proyectos prioritarios de la empresa - Quito</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Gráfico 3"/>
          <p:cNvGraphicFramePr>
            <a:graphicFrameLocks/>
          </p:cNvGraphicFramePr>
          <p:nvPr>
            <p:extLst>
              <p:ext uri="{D42A27DB-BD31-4B8C-83A1-F6EECF244321}">
                <p14:modId xmlns:p14="http://schemas.microsoft.com/office/powerpoint/2010/main" val="1736387022"/>
              </p:ext>
            </p:extLst>
          </p:nvPr>
        </p:nvGraphicFramePr>
        <p:xfrm>
          <a:off x="1659276" y="1563325"/>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610404201"/>
              </p:ext>
            </p:extLst>
          </p:nvPr>
        </p:nvGraphicFramePr>
        <p:xfrm>
          <a:off x="7610804" y="3362710"/>
          <a:ext cx="1533196" cy="1360166"/>
        </p:xfrm>
        <a:graphic>
          <a:graphicData uri="http://schemas.openxmlformats.org/drawingml/2006/table">
            <a:tbl>
              <a:tblPr firstRow="1" firstCol="1" bandRow="1">
                <a:tableStyleId>{62C119B8-D12F-40DF-A277-AD36F6BA7776}</a:tableStyleId>
              </a:tblPr>
              <a:tblGrid>
                <a:gridCol w="496222">
                  <a:extLst>
                    <a:ext uri="{9D8B030D-6E8A-4147-A177-3AD203B41FA5}">
                      <a16:colId xmlns="" xmlns:a16="http://schemas.microsoft.com/office/drawing/2014/main" val="3362551674"/>
                    </a:ext>
                  </a:extLst>
                </a:gridCol>
                <a:gridCol w="1036974">
                  <a:extLst>
                    <a:ext uri="{9D8B030D-6E8A-4147-A177-3AD203B41FA5}">
                      <a16:colId xmlns="" xmlns:a16="http://schemas.microsoft.com/office/drawing/2014/main" val="385786723"/>
                    </a:ext>
                  </a:extLst>
                </a:gridCol>
              </a:tblGrid>
              <a:tr h="30860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Código</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Respuesta</a:t>
                      </a:r>
                    </a:p>
                  </a:txBody>
                  <a:tcPr marL="28060" marR="28060" marT="0" marB="0" anchor="ctr"/>
                </a:tc>
                <a:extLst>
                  <a:ext uri="{0D108BD9-81ED-4DB2-BD59-A6C34878D82A}">
                    <a16:rowId xmlns="" xmlns:a16="http://schemas.microsoft.com/office/drawing/2014/main" val="1177150004"/>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5</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Excelente</a:t>
                      </a:r>
                    </a:p>
                  </a:txBody>
                  <a:tcPr marL="28060" marR="28060" marT="0" marB="0" anchor="ctr"/>
                </a:tc>
                <a:extLst>
                  <a:ext uri="{0D108BD9-81ED-4DB2-BD59-A6C34878D82A}">
                    <a16:rowId xmlns="" xmlns:a16="http://schemas.microsoft.com/office/drawing/2014/main" val="3209868932"/>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4</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Muy buena</a:t>
                      </a:r>
                    </a:p>
                  </a:txBody>
                  <a:tcPr marL="28060" marR="28060" marT="0" marB="0" anchor="ctr"/>
                </a:tc>
                <a:extLst>
                  <a:ext uri="{0D108BD9-81ED-4DB2-BD59-A6C34878D82A}">
                    <a16:rowId xmlns="" xmlns:a16="http://schemas.microsoft.com/office/drawing/2014/main" val="3665476136"/>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3</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Buena</a:t>
                      </a:r>
                    </a:p>
                  </a:txBody>
                  <a:tcPr marL="28060" marR="28060" marT="0" marB="0" anchor="ctr"/>
                </a:tc>
                <a:extLst>
                  <a:ext uri="{0D108BD9-81ED-4DB2-BD59-A6C34878D82A}">
                    <a16:rowId xmlns="" xmlns:a16="http://schemas.microsoft.com/office/drawing/2014/main" val="1933667365"/>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2</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Regular</a:t>
                      </a:r>
                    </a:p>
                  </a:txBody>
                  <a:tcPr marL="28060" marR="28060" marT="0" marB="0" anchor="ctr"/>
                </a:tc>
                <a:extLst>
                  <a:ext uri="{0D108BD9-81ED-4DB2-BD59-A6C34878D82A}">
                    <a16:rowId xmlns="" xmlns:a16="http://schemas.microsoft.com/office/drawing/2014/main" val="3852076912"/>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1</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Mala</a:t>
                      </a:r>
                    </a:p>
                  </a:txBody>
                  <a:tcPr marL="28060" marR="28060" marT="0" marB="0" anchor="ctr"/>
                </a:tc>
                <a:extLst>
                  <a:ext uri="{0D108BD9-81ED-4DB2-BD59-A6C34878D82A}">
                    <a16:rowId xmlns="" xmlns:a16="http://schemas.microsoft.com/office/drawing/2014/main" val="933824245"/>
                  </a:ext>
                </a:extLst>
              </a:tr>
            </a:tbl>
          </a:graphicData>
        </a:graphic>
      </p:graphicFrame>
    </p:spTree>
    <p:extLst>
      <p:ext uri="{BB962C8B-B14F-4D97-AF65-F5344CB8AC3E}">
        <p14:creationId xmlns:p14="http://schemas.microsoft.com/office/powerpoint/2010/main" val="6551979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31</a:t>
            </a:fld>
            <a:endParaRPr lang="es-EC"/>
          </a:p>
        </p:txBody>
      </p:sp>
      <p:sp>
        <p:nvSpPr>
          <p:cNvPr id="3" name="Rectángulo 2"/>
          <p:cNvSpPr/>
          <p:nvPr/>
        </p:nvSpPr>
        <p:spPr>
          <a:xfrm>
            <a:off x="118153" y="123044"/>
            <a:ext cx="7022386" cy="1289071"/>
          </a:xfrm>
          <a:prstGeom prst="rect">
            <a:avLst/>
          </a:prstGeom>
        </p:spPr>
        <p:txBody>
          <a:bodyPr wrap="square">
            <a:spAutoFit/>
          </a:bodyPr>
          <a:lstStyle/>
          <a:p>
            <a:pPr>
              <a:lnSpc>
                <a:spcPct val="150000"/>
              </a:lnSpc>
              <a:spcAft>
                <a:spcPts val="800"/>
              </a:spcAft>
            </a:pPr>
            <a:r>
              <a:rPr lang="es-ES" i="1" dirty="0">
                <a:latin typeface="Times New Roman" panose="02020603050405020304" pitchFamily="18" charset="0"/>
                <a:ea typeface="Calibri" panose="020F0502020204030204" pitchFamily="34" charset="0"/>
                <a:cs typeface="Times New Roman" panose="02020603050405020304" pitchFamily="18" charset="0"/>
              </a:rPr>
              <a:t>Pregunta 22.- Existen métodos efectivos de planificación que permiten la asignación ordenada de recursos a los proyectos prioritarios de la empresa - Cayambe</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Gráfico 3"/>
          <p:cNvGraphicFramePr>
            <a:graphicFrameLocks/>
          </p:cNvGraphicFramePr>
          <p:nvPr>
            <p:extLst>
              <p:ext uri="{D42A27DB-BD31-4B8C-83A1-F6EECF244321}">
                <p14:modId xmlns:p14="http://schemas.microsoft.com/office/powerpoint/2010/main" val="2368720537"/>
              </p:ext>
            </p:extLst>
          </p:nvPr>
        </p:nvGraphicFramePr>
        <p:xfrm>
          <a:off x="1453794" y="1703584"/>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a 4"/>
          <p:cNvGraphicFramePr>
            <a:graphicFrameLocks noGrp="1"/>
          </p:cNvGraphicFramePr>
          <p:nvPr>
            <p:extLst>
              <p:ext uri="{D42A27DB-BD31-4B8C-83A1-F6EECF244321}">
                <p14:modId xmlns:p14="http://schemas.microsoft.com/office/powerpoint/2010/main" val="659140769"/>
              </p:ext>
            </p:extLst>
          </p:nvPr>
        </p:nvGraphicFramePr>
        <p:xfrm>
          <a:off x="7610804" y="3362710"/>
          <a:ext cx="1533196" cy="1360166"/>
        </p:xfrm>
        <a:graphic>
          <a:graphicData uri="http://schemas.openxmlformats.org/drawingml/2006/table">
            <a:tbl>
              <a:tblPr firstRow="1" firstCol="1" bandRow="1">
                <a:tableStyleId>{62C119B8-D12F-40DF-A277-AD36F6BA7776}</a:tableStyleId>
              </a:tblPr>
              <a:tblGrid>
                <a:gridCol w="496222">
                  <a:extLst>
                    <a:ext uri="{9D8B030D-6E8A-4147-A177-3AD203B41FA5}">
                      <a16:colId xmlns="" xmlns:a16="http://schemas.microsoft.com/office/drawing/2014/main" val="3362551674"/>
                    </a:ext>
                  </a:extLst>
                </a:gridCol>
                <a:gridCol w="1036974">
                  <a:extLst>
                    <a:ext uri="{9D8B030D-6E8A-4147-A177-3AD203B41FA5}">
                      <a16:colId xmlns="" xmlns:a16="http://schemas.microsoft.com/office/drawing/2014/main" val="385786723"/>
                    </a:ext>
                  </a:extLst>
                </a:gridCol>
              </a:tblGrid>
              <a:tr h="30860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Código</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Respuesta</a:t>
                      </a:r>
                    </a:p>
                  </a:txBody>
                  <a:tcPr marL="28060" marR="28060" marT="0" marB="0" anchor="ctr"/>
                </a:tc>
                <a:extLst>
                  <a:ext uri="{0D108BD9-81ED-4DB2-BD59-A6C34878D82A}">
                    <a16:rowId xmlns="" xmlns:a16="http://schemas.microsoft.com/office/drawing/2014/main" val="1177150004"/>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5</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Excelente</a:t>
                      </a:r>
                    </a:p>
                  </a:txBody>
                  <a:tcPr marL="28060" marR="28060" marT="0" marB="0" anchor="ctr"/>
                </a:tc>
                <a:extLst>
                  <a:ext uri="{0D108BD9-81ED-4DB2-BD59-A6C34878D82A}">
                    <a16:rowId xmlns="" xmlns:a16="http://schemas.microsoft.com/office/drawing/2014/main" val="3209868932"/>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4</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Muy buena</a:t>
                      </a:r>
                    </a:p>
                  </a:txBody>
                  <a:tcPr marL="28060" marR="28060" marT="0" marB="0" anchor="ctr"/>
                </a:tc>
                <a:extLst>
                  <a:ext uri="{0D108BD9-81ED-4DB2-BD59-A6C34878D82A}">
                    <a16:rowId xmlns="" xmlns:a16="http://schemas.microsoft.com/office/drawing/2014/main" val="3665476136"/>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3</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Buena</a:t>
                      </a:r>
                    </a:p>
                  </a:txBody>
                  <a:tcPr marL="28060" marR="28060" marT="0" marB="0" anchor="ctr"/>
                </a:tc>
                <a:extLst>
                  <a:ext uri="{0D108BD9-81ED-4DB2-BD59-A6C34878D82A}">
                    <a16:rowId xmlns="" xmlns:a16="http://schemas.microsoft.com/office/drawing/2014/main" val="1933667365"/>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2</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Regular</a:t>
                      </a:r>
                    </a:p>
                  </a:txBody>
                  <a:tcPr marL="28060" marR="28060" marT="0" marB="0" anchor="ctr"/>
                </a:tc>
                <a:extLst>
                  <a:ext uri="{0D108BD9-81ED-4DB2-BD59-A6C34878D82A}">
                    <a16:rowId xmlns="" xmlns:a16="http://schemas.microsoft.com/office/drawing/2014/main" val="3852076912"/>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1</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Mala</a:t>
                      </a:r>
                    </a:p>
                  </a:txBody>
                  <a:tcPr marL="28060" marR="28060" marT="0" marB="0" anchor="ctr"/>
                </a:tc>
                <a:extLst>
                  <a:ext uri="{0D108BD9-81ED-4DB2-BD59-A6C34878D82A}">
                    <a16:rowId xmlns="" xmlns:a16="http://schemas.microsoft.com/office/drawing/2014/main" val="933824245"/>
                  </a:ext>
                </a:extLst>
              </a:tr>
            </a:tbl>
          </a:graphicData>
        </a:graphic>
      </p:graphicFrame>
    </p:spTree>
    <p:extLst>
      <p:ext uri="{BB962C8B-B14F-4D97-AF65-F5344CB8AC3E}">
        <p14:creationId xmlns:p14="http://schemas.microsoft.com/office/powerpoint/2010/main" val="8019208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32</a:t>
            </a:fld>
            <a:endParaRPr lang="es-EC"/>
          </a:p>
        </p:txBody>
      </p:sp>
      <p:sp>
        <p:nvSpPr>
          <p:cNvPr id="3" name="Rectángulo 2"/>
          <p:cNvSpPr/>
          <p:nvPr/>
        </p:nvSpPr>
        <p:spPr>
          <a:xfrm>
            <a:off x="0" y="0"/>
            <a:ext cx="7037798" cy="873572"/>
          </a:xfrm>
          <a:prstGeom prst="rect">
            <a:avLst/>
          </a:prstGeom>
        </p:spPr>
        <p:txBody>
          <a:bodyPr wrap="square">
            <a:spAutoFit/>
          </a:bodyPr>
          <a:lstStyle/>
          <a:p>
            <a:pPr>
              <a:lnSpc>
                <a:spcPct val="150000"/>
              </a:lnSpc>
              <a:spcAft>
                <a:spcPts val="800"/>
              </a:spcAft>
            </a:pPr>
            <a:r>
              <a:rPr lang="es-ES" i="1" dirty="0">
                <a:latin typeface="Times New Roman" panose="02020603050405020304" pitchFamily="18" charset="0"/>
                <a:ea typeface="Calibri" panose="020F0502020204030204" pitchFamily="34" charset="0"/>
                <a:cs typeface="Times New Roman" panose="02020603050405020304" pitchFamily="18" charset="0"/>
              </a:rPr>
              <a:t>Pregunta 25 Sistema efectivo de control financiero, de ventas, inventarios, gastos, producción, calidad y gerenciales - Quito</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Gráfico 3"/>
          <p:cNvGraphicFramePr>
            <a:graphicFrameLocks/>
          </p:cNvGraphicFramePr>
          <p:nvPr>
            <p:extLst>
              <p:ext uri="{D42A27DB-BD31-4B8C-83A1-F6EECF244321}">
                <p14:modId xmlns:p14="http://schemas.microsoft.com/office/powerpoint/2010/main" val="2419447456"/>
              </p:ext>
            </p:extLst>
          </p:nvPr>
        </p:nvGraphicFramePr>
        <p:xfrm>
          <a:off x="1792840" y="1330697"/>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037149465"/>
              </p:ext>
            </p:extLst>
          </p:nvPr>
        </p:nvGraphicFramePr>
        <p:xfrm>
          <a:off x="7610804" y="3362710"/>
          <a:ext cx="1533196" cy="1360166"/>
        </p:xfrm>
        <a:graphic>
          <a:graphicData uri="http://schemas.openxmlformats.org/drawingml/2006/table">
            <a:tbl>
              <a:tblPr firstRow="1" firstCol="1" bandRow="1">
                <a:tableStyleId>{62C119B8-D12F-40DF-A277-AD36F6BA7776}</a:tableStyleId>
              </a:tblPr>
              <a:tblGrid>
                <a:gridCol w="496222">
                  <a:extLst>
                    <a:ext uri="{9D8B030D-6E8A-4147-A177-3AD203B41FA5}">
                      <a16:colId xmlns="" xmlns:a16="http://schemas.microsoft.com/office/drawing/2014/main" val="3362551674"/>
                    </a:ext>
                  </a:extLst>
                </a:gridCol>
                <a:gridCol w="1036974">
                  <a:extLst>
                    <a:ext uri="{9D8B030D-6E8A-4147-A177-3AD203B41FA5}">
                      <a16:colId xmlns="" xmlns:a16="http://schemas.microsoft.com/office/drawing/2014/main" val="385786723"/>
                    </a:ext>
                  </a:extLst>
                </a:gridCol>
              </a:tblGrid>
              <a:tr h="30860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Código</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Respuesta</a:t>
                      </a:r>
                    </a:p>
                  </a:txBody>
                  <a:tcPr marL="28060" marR="28060" marT="0" marB="0" anchor="ctr"/>
                </a:tc>
                <a:extLst>
                  <a:ext uri="{0D108BD9-81ED-4DB2-BD59-A6C34878D82A}">
                    <a16:rowId xmlns="" xmlns:a16="http://schemas.microsoft.com/office/drawing/2014/main" val="1177150004"/>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5</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Excelente</a:t>
                      </a:r>
                    </a:p>
                  </a:txBody>
                  <a:tcPr marL="28060" marR="28060" marT="0" marB="0" anchor="ctr"/>
                </a:tc>
                <a:extLst>
                  <a:ext uri="{0D108BD9-81ED-4DB2-BD59-A6C34878D82A}">
                    <a16:rowId xmlns="" xmlns:a16="http://schemas.microsoft.com/office/drawing/2014/main" val="3209868932"/>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4</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Muy buena</a:t>
                      </a:r>
                    </a:p>
                  </a:txBody>
                  <a:tcPr marL="28060" marR="28060" marT="0" marB="0" anchor="ctr"/>
                </a:tc>
                <a:extLst>
                  <a:ext uri="{0D108BD9-81ED-4DB2-BD59-A6C34878D82A}">
                    <a16:rowId xmlns="" xmlns:a16="http://schemas.microsoft.com/office/drawing/2014/main" val="3665476136"/>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3</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Buena</a:t>
                      </a:r>
                    </a:p>
                  </a:txBody>
                  <a:tcPr marL="28060" marR="28060" marT="0" marB="0" anchor="ctr"/>
                </a:tc>
                <a:extLst>
                  <a:ext uri="{0D108BD9-81ED-4DB2-BD59-A6C34878D82A}">
                    <a16:rowId xmlns="" xmlns:a16="http://schemas.microsoft.com/office/drawing/2014/main" val="1933667365"/>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2</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Regular</a:t>
                      </a:r>
                    </a:p>
                  </a:txBody>
                  <a:tcPr marL="28060" marR="28060" marT="0" marB="0" anchor="ctr"/>
                </a:tc>
                <a:extLst>
                  <a:ext uri="{0D108BD9-81ED-4DB2-BD59-A6C34878D82A}">
                    <a16:rowId xmlns="" xmlns:a16="http://schemas.microsoft.com/office/drawing/2014/main" val="3852076912"/>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1</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Mala</a:t>
                      </a:r>
                    </a:p>
                  </a:txBody>
                  <a:tcPr marL="28060" marR="28060" marT="0" marB="0" anchor="ctr"/>
                </a:tc>
                <a:extLst>
                  <a:ext uri="{0D108BD9-81ED-4DB2-BD59-A6C34878D82A}">
                    <a16:rowId xmlns="" xmlns:a16="http://schemas.microsoft.com/office/drawing/2014/main" val="933824245"/>
                  </a:ext>
                </a:extLst>
              </a:tr>
            </a:tbl>
          </a:graphicData>
        </a:graphic>
      </p:graphicFrame>
    </p:spTree>
    <p:extLst>
      <p:ext uri="{BB962C8B-B14F-4D97-AF65-F5344CB8AC3E}">
        <p14:creationId xmlns:p14="http://schemas.microsoft.com/office/powerpoint/2010/main" val="4790808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33</a:t>
            </a:fld>
            <a:endParaRPr lang="es-EC"/>
          </a:p>
        </p:txBody>
      </p:sp>
      <p:sp>
        <p:nvSpPr>
          <p:cNvPr id="3" name="Rectángulo 2"/>
          <p:cNvSpPr/>
          <p:nvPr/>
        </p:nvSpPr>
        <p:spPr>
          <a:xfrm>
            <a:off x="-1" y="132915"/>
            <a:ext cx="7089169" cy="873572"/>
          </a:xfrm>
          <a:prstGeom prst="rect">
            <a:avLst/>
          </a:prstGeom>
        </p:spPr>
        <p:txBody>
          <a:bodyPr wrap="square">
            <a:spAutoFit/>
          </a:bodyPr>
          <a:lstStyle/>
          <a:p>
            <a:pPr>
              <a:lnSpc>
                <a:spcPct val="150000"/>
              </a:lnSpc>
              <a:spcAft>
                <a:spcPts val="800"/>
              </a:spcAft>
            </a:pPr>
            <a:r>
              <a:rPr lang="es-ES" i="1" dirty="0">
                <a:latin typeface="Times New Roman" panose="02020603050405020304" pitchFamily="18" charset="0"/>
                <a:ea typeface="Calibri" panose="020F0502020204030204" pitchFamily="34" charset="0"/>
                <a:cs typeface="Times New Roman" panose="02020603050405020304" pitchFamily="18" charset="0"/>
              </a:rPr>
              <a:t>Pregunta 25 Sistema efectivo de control financiero, de ventas, inventarios, gastos, producción, calidad y gerenciales - Cayambe</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Gráfico 3"/>
          <p:cNvGraphicFramePr>
            <a:graphicFrameLocks/>
          </p:cNvGraphicFramePr>
          <p:nvPr>
            <p:extLst>
              <p:ext uri="{D42A27DB-BD31-4B8C-83A1-F6EECF244321}">
                <p14:modId xmlns:p14="http://schemas.microsoft.com/office/powerpoint/2010/main" val="654828976"/>
              </p:ext>
            </p:extLst>
          </p:nvPr>
        </p:nvGraphicFramePr>
        <p:xfrm>
          <a:off x="1577083" y="157002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584182703"/>
              </p:ext>
            </p:extLst>
          </p:nvPr>
        </p:nvGraphicFramePr>
        <p:xfrm>
          <a:off x="7610804" y="3362710"/>
          <a:ext cx="1533196" cy="1360166"/>
        </p:xfrm>
        <a:graphic>
          <a:graphicData uri="http://schemas.openxmlformats.org/drawingml/2006/table">
            <a:tbl>
              <a:tblPr firstRow="1" firstCol="1" bandRow="1">
                <a:tableStyleId>{62C119B8-D12F-40DF-A277-AD36F6BA7776}</a:tableStyleId>
              </a:tblPr>
              <a:tblGrid>
                <a:gridCol w="496222">
                  <a:extLst>
                    <a:ext uri="{9D8B030D-6E8A-4147-A177-3AD203B41FA5}">
                      <a16:colId xmlns="" xmlns:a16="http://schemas.microsoft.com/office/drawing/2014/main" val="3362551674"/>
                    </a:ext>
                  </a:extLst>
                </a:gridCol>
                <a:gridCol w="1036974">
                  <a:extLst>
                    <a:ext uri="{9D8B030D-6E8A-4147-A177-3AD203B41FA5}">
                      <a16:colId xmlns="" xmlns:a16="http://schemas.microsoft.com/office/drawing/2014/main" val="385786723"/>
                    </a:ext>
                  </a:extLst>
                </a:gridCol>
              </a:tblGrid>
              <a:tr h="30860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Código</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Respuesta</a:t>
                      </a:r>
                    </a:p>
                  </a:txBody>
                  <a:tcPr marL="28060" marR="28060" marT="0" marB="0" anchor="ctr"/>
                </a:tc>
                <a:extLst>
                  <a:ext uri="{0D108BD9-81ED-4DB2-BD59-A6C34878D82A}">
                    <a16:rowId xmlns="" xmlns:a16="http://schemas.microsoft.com/office/drawing/2014/main" val="1177150004"/>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5</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Excelente</a:t>
                      </a:r>
                    </a:p>
                  </a:txBody>
                  <a:tcPr marL="28060" marR="28060" marT="0" marB="0" anchor="ctr"/>
                </a:tc>
                <a:extLst>
                  <a:ext uri="{0D108BD9-81ED-4DB2-BD59-A6C34878D82A}">
                    <a16:rowId xmlns="" xmlns:a16="http://schemas.microsoft.com/office/drawing/2014/main" val="3209868932"/>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4</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Muy buena</a:t>
                      </a:r>
                    </a:p>
                  </a:txBody>
                  <a:tcPr marL="28060" marR="28060" marT="0" marB="0" anchor="ctr"/>
                </a:tc>
                <a:extLst>
                  <a:ext uri="{0D108BD9-81ED-4DB2-BD59-A6C34878D82A}">
                    <a16:rowId xmlns="" xmlns:a16="http://schemas.microsoft.com/office/drawing/2014/main" val="3665476136"/>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3</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Buena</a:t>
                      </a:r>
                    </a:p>
                  </a:txBody>
                  <a:tcPr marL="28060" marR="28060" marT="0" marB="0" anchor="ctr"/>
                </a:tc>
                <a:extLst>
                  <a:ext uri="{0D108BD9-81ED-4DB2-BD59-A6C34878D82A}">
                    <a16:rowId xmlns="" xmlns:a16="http://schemas.microsoft.com/office/drawing/2014/main" val="1933667365"/>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2</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Regular</a:t>
                      </a:r>
                    </a:p>
                  </a:txBody>
                  <a:tcPr marL="28060" marR="28060" marT="0" marB="0" anchor="ctr"/>
                </a:tc>
                <a:extLst>
                  <a:ext uri="{0D108BD9-81ED-4DB2-BD59-A6C34878D82A}">
                    <a16:rowId xmlns="" xmlns:a16="http://schemas.microsoft.com/office/drawing/2014/main" val="3852076912"/>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1</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Mala</a:t>
                      </a:r>
                    </a:p>
                  </a:txBody>
                  <a:tcPr marL="28060" marR="28060" marT="0" marB="0" anchor="ctr"/>
                </a:tc>
                <a:extLst>
                  <a:ext uri="{0D108BD9-81ED-4DB2-BD59-A6C34878D82A}">
                    <a16:rowId xmlns="" xmlns:a16="http://schemas.microsoft.com/office/drawing/2014/main" val="933824245"/>
                  </a:ext>
                </a:extLst>
              </a:tr>
            </a:tbl>
          </a:graphicData>
        </a:graphic>
      </p:graphicFrame>
    </p:spTree>
    <p:extLst>
      <p:ext uri="{BB962C8B-B14F-4D97-AF65-F5344CB8AC3E}">
        <p14:creationId xmlns:p14="http://schemas.microsoft.com/office/powerpoint/2010/main" val="18979145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34</a:t>
            </a:fld>
            <a:endParaRPr lang="es-EC"/>
          </a:p>
        </p:txBody>
      </p:sp>
      <p:sp>
        <p:nvSpPr>
          <p:cNvPr id="3" name="Rectángulo 2"/>
          <p:cNvSpPr/>
          <p:nvPr/>
        </p:nvSpPr>
        <p:spPr>
          <a:xfrm>
            <a:off x="0" y="112745"/>
            <a:ext cx="6955502" cy="685059"/>
          </a:xfrm>
          <a:prstGeom prst="rect">
            <a:avLst/>
          </a:prstGeom>
        </p:spPr>
        <p:txBody>
          <a:bodyPr wrap="square">
            <a:spAutoFit/>
          </a:bodyPr>
          <a:lstStyle/>
          <a:p>
            <a:pPr>
              <a:lnSpc>
                <a:spcPct val="107000"/>
              </a:lnSpc>
              <a:spcAft>
                <a:spcPts val="800"/>
              </a:spcAft>
            </a:pPr>
            <a:r>
              <a:rPr lang="es-ES" i="1" dirty="0">
                <a:latin typeface="Times New Roman" panose="02020603050405020304" pitchFamily="18" charset="0"/>
                <a:ea typeface="Calibri" panose="020F0502020204030204" pitchFamily="34" charset="0"/>
                <a:cs typeface="Times New Roman" panose="02020603050405020304" pitchFamily="18" charset="0"/>
              </a:rPr>
              <a:t>Pregunta 26 Se realizan análisis financieros y se toman decisiones en base a estos - Quito</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Gráfico 3"/>
          <p:cNvGraphicFramePr>
            <a:graphicFrameLocks/>
          </p:cNvGraphicFramePr>
          <p:nvPr>
            <p:extLst>
              <p:ext uri="{D42A27DB-BD31-4B8C-83A1-F6EECF244321}">
                <p14:modId xmlns:p14="http://schemas.microsoft.com/office/powerpoint/2010/main" val="2898046714"/>
              </p:ext>
            </p:extLst>
          </p:nvPr>
        </p:nvGraphicFramePr>
        <p:xfrm>
          <a:off x="1659276" y="1292813"/>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445449703"/>
              </p:ext>
            </p:extLst>
          </p:nvPr>
        </p:nvGraphicFramePr>
        <p:xfrm>
          <a:off x="7610804" y="3362710"/>
          <a:ext cx="1533196" cy="1360166"/>
        </p:xfrm>
        <a:graphic>
          <a:graphicData uri="http://schemas.openxmlformats.org/drawingml/2006/table">
            <a:tbl>
              <a:tblPr firstRow="1" firstCol="1" bandRow="1">
                <a:tableStyleId>{62C119B8-D12F-40DF-A277-AD36F6BA7776}</a:tableStyleId>
              </a:tblPr>
              <a:tblGrid>
                <a:gridCol w="496222">
                  <a:extLst>
                    <a:ext uri="{9D8B030D-6E8A-4147-A177-3AD203B41FA5}">
                      <a16:colId xmlns="" xmlns:a16="http://schemas.microsoft.com/office/drawing/2014/main" val="3362551674"/>
                    </a:ext>
                  </a:extLst>
                </a:gridCol>
                <a:gridCol w="1036974">
                  <a:extLst>
                    <a:ext uri="{9D8B030D-6E8A-4147-A177-3AD203B41FA5}">
                      <a16:colId xmlns="" xmlns:a16="http://schemas.microsoft.com/office/drawing/2014/main" val="385786723"/>
                    </a:ext>
                  </a:extLst>
                </a:gridCol>
              </a:tblGrid>
              <a:tr h="30860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Código</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Respuesta</a:t>
                      </a:r>
                    </a:p>
                  </a:txBody>
                  <a:tcPr marL="28060" marR="28060" marT="0" marB="0" anchor="ctr"/>
                </a:tc>
                <a:extLst>
                  <a:ext uri="{0D108BD9-81ED-4DB2-BD59-A6C34878D82A}">
                    <a16:rowId xmlns="" xmlns:a16="http://schemas.microsoft.com/office/drawing/2014/main" val="1177150004"/>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5</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Excelente</a:t>
                      </a:r>
                    </a:p>
                  </a:txBody>
                  <a:tcPr marL="28060" marR="28060" marT="0" marB="0" anchor="ctr"/>
                </a:tc>
                <a:extLst>
                  <a:ext uri="{0D108BD9-81ED-4DB2-BD59-A6C34878D82A}">
                    <a16:rowId xmlns="" xmlns:a16="http://schemas.microsoft.com/office/drawing/2014/main" val="3209868932"/>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4</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Muy buena</a:t>
                      </a:r>
                    </a:p>
                  </a:txBody>
                  <a:tcPr marL="28060" marR="28060" marT="0" marB="0" anchor="ctr"/>
                </a:tc>
                <a:extLst>
                  <a:ext uri="{0D108BD9-81ED-4DB2-BD59-A6C34878D82A}">
                    <a16:rowId xmlns="" xmlns:a16="http://schemas.microsoft.com/office/drawing/2014/main" val="3665476136"/>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3</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Buena</a:t>
                      </a:r>
                    </a:p>
                  </a:txBody>
                  <a:tcPr marL="28060" marR="28060" marT="0" marB="0" anchor="ctr"/>
                </a:tc>
                <a:extLst>
                  <a:ext uri="{0D108BD9-81ED-4DB2-BD59-A6C34878D82A}">
                    <a16:rowId xmlns="" xmlns:a16="http://schemas.microsoft.com/office/drawing/2014/main" val="1933667365"/>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2</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Regular</a:t>
                      </a:r>
                    </a:p>
                  </a:txBody>
                  <a:tcPr marL="28060" marR="28060" marT="0" marB="0" anchor="ctr"/>
                </a:tc>
                <a:extLst>
                  <a:ext uri="{0D108BD9-81ED-4DB2-BD59-A6C34878D82A}">
                    <a16:rowId xmlns="" xmlns:a16="http://schemas.microsoft.com/office/drawing/2014/main" val="3852076912"/>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1</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Mala</a:t>
                      </a:r>
                    </a:p>
                  </a:txBody>
                  <a:tcPr marL="28060" marR="28060" marT="0" marB="0" anchor="ctr"/>
                </a:tc>
                <a:extLst>
                  <a:ext uri="{0D108BD9-81ED-4DB2-BD59-A6C34878D82A}">
                    <a16:rowId xmlns="" xmlns:a16="http://schemas.microsoft.com/office/drawing/2014/main" val="933824245"/>
                  </a:ext>
                </a:extLst>
              </a:tr>
            </a:tbl>
          </a:graphicData>
        </a:graphic>
      </p:graphicFrame>
    </p:spTree>
    <p:extLst>
      <p:ext uri="{BB962C8B-B14F-4D97-AF65-F5344CB8AC3E}">
        <p14:creationId xmlns:p14="http://schemas.microsoft.com/office/powerpoint/2010/main" val="2694611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35</a:t>
            </a:fld>
            <a:endParaRPr lang="es-EC"/>
          </a:p>
        </p:txBody>
      </p:sp>
      <p:sp>
        <p:nvSpPr>
          <p:cNvPr id="3" name="Rectángulo 2"/>
          <p:cNvSpPr/>
          <p:nvPr/>
        </p:nvSpPr>
        <p:spPr>
          <a:xfrm>
            <a:off x="-1" y="174390"/>
            <a:ext cx="7089169" cy="685059"/>
          </a:xfrm>
          <a:prstGeom prst="rect">
            <a:avLst/>
          </a:prstGeom>
        </p:spPr>
        <p:txBody>
          <a:bodyPr wrap="square">
            <a:spAutoFit/>
          </a:bodyPr>
          <a:lstStyle/>
          <a:p>
            <a:pPr>
              <a:lnSpc>
                <a:spcPct val="107000"/>
              </a:lnSpc>
              <a:spcAft>
                <a:spcPts val="800"/>
              </a:spcAft>
            </a:pPr>
            <a:r>
              <a:rPr lang="es-ES" i="1" dirty="0">
                <a:latin typeface="Times New Roman" panose="02020603050405020304" pitchFamily="18" charset="0"/>
                <a:ea typeface="Calibri" panose="020F0502020204030204" pitchFamily="34" charset="0"/>
                <a:cs typeface="Times New Roman" panose="02020603050405020304" pitchFamily="18" charset="0"/>
              </a:rPr>
              <a:t>Pregunta 26 Se realizan análisis financieros y se toman decisiones en base a estos - Cayambe</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Gráfico 3"/>
          <p:cNvGraphicFramePr>
            <a:graphicFrameLocks/>
          </p:cNvGraphicFramePr>
          <p:nvPr>
            <p:extLst>
              <p:ext uri="{D42A27DB-BD31-4B8C-83A1-F6EECF244321}">
                <p14:modId xmlns:p14="http://schemas.microsoft.com/office/powerpoint/2010/main" val="3381832580"/>
              </p:ext>
            </p:extLst>
          </p:nvPr>
        </p:nvGraphicFramePr>
        <p:xfrm>
          <a:off x="1361326" y="1323635"/>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708084783"/>
              </p:ext>
            </p:extLst>
          </p:nvPr>
        </p:nvGraphicFramePr>
        <p:xfrm>
          <a:off x="7610804" y="3362710"/>
          <a:ext cx="1533196" cy="1360166"/>
        </p:xfrm>
        <a:graphic>
          <a:graphicData uri="http://schemas.openxmlformats.org/drawingml/2006/table">
            <a:tbl>
              <a:tblPr firstRow="1" firstCol="1" bandRow="1">
                <a:tableStyleId>{62C119B8-D12F-40DF-A277-AD36F6BA7776}</a:tableStyleId>
              </a:tblPr>
              <a:tblGrid>
                <a:gridCol w="496222">
                  <a:extLst>
                    <a:ext uri="{9D8B030D-6E8A-4147-A177-3AD203B41FA5}">
                      <a16:colId xmlns="" xmlns:a16="http://schemas.microsoft.com/office/drawing/2014/main" val="3362551674"/>
                    </a:ext>
                  </a:extLst>
                </a:gridCol>
                <a:gridCol w="1036974">
                  <a:extLst>
                    <a:ext uri="{9D8B030D-6E8A-4147-A177-3AD203B41FA5}">
                      <a16:colId xmlns="" xmlns:a16="http://schemas.microsoft.com/office/drawing/2014/main" val="385786723"/>
                    </a:ext>
                  </a:extLst>
                </a:gridCol>
              </a:tblGrid>
              <a:tr h="30860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Código</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Respuesta</a:t>
                      </a:r>
                    </a:p>
                  </a:txBody>
                  <a:tcPr marL="28060" marR="28060" marT="0" marB="0" anchor="ctr"/>
                </a:tc>
                <a:extLst>
                  <a:ext uri="{0D108BD9-81ED-4DB2-BD59-A6C34878D82A}">
                    <a16:rowId xmlns="" xmlns:a16="http://schemas.microsoft.com/office/drawing/2014/main" val="1177150004"/>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5</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Excelente</a:t>
                      </a:r>
                    </a:p>
                  </a:txBody>
                  <a:tcPr marL="28060" marR="28060" marT="0" marB="0" anchor="ctr"/>
                </a:tc>
                <a:extLst>
                  <a:ext uri="{0D108BD9-81ED-4DB2-BD59-A6C34878D82A}">
                    <a16:rowId xmlns="" xmlns:a16="http://schemas.microsoft.com/office/drawing/2014/main" val="3209868932"/>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4</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Muy buena</a:t>
                      </a:r>
                    </a:p>
                  </a:txBody>
                  <a:tcPr marL="28060" marR="28060" marT="0" marB="0" anchor="ctr"/>
                </a:tc>
                <a:extLst>
                  <a:ext uri="{0D108BD9-81ED-4DB2-BD59-A6C34878D82A}">
                    <a16:rowId xmlns="" xmlns:a16="http://schemas.microsoft.com/office/drawing/2014/main" val="3665476136"/>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3</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Buena</a:t>
                      </a:r>
                    </a:p>
                  </a:txBody>
                  <a:tcPr marL="28060" marR="28060" marT="0" marB="0" anchor="ctr"/>
                </a:tc>
                <a:extLst>
                  <a:ext uri="{0D108BD9-81ED-4DB2-BD59-A6C34878D82A}">
                    <a16:rowId xmlns="" xmlns:a16="http://schemas.microsoft.com/office/drawing/2014/main" val="1933667365"/>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2</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Regular</a:t>
                      </a:r>
                    </a:p>
                  </a:txBody>
                  <a:tcPr marL="28060" marR="28060" marT="0" marB="0" anchor="ctr"/>
                </a:tc>
                <a:extLst>
                  <a:ext uri="{0D108BD9-81ED-4DB2-BD59-A6C34878D82A}">
                    <a16:rowId xmlns="" xmlns:a16="http://schemas.microsoft.com/office/drawing/2014/main" val="3852076912"/>
                  </a:ext>
                </a:extLst>
              </a:tr>
              <a:tr h="183796">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1</a:t>
                      </a:r>
                    </a:p>
                  </a:txBody>
                  <a:tcPr marL="28060" marR="28060" marT="0" marB="0" anchor="ctr"/>
                </a:tc>
                <a:tc>
                  <a:txBody>
                    <a:bodyPr/>
                    <a:lstStyle/>
                    <a:p>
                      <a:pPr algn="ctr">
                        <a:lnSpc>
                          <a:spcPct val="115000"/>
                        </a:lnSpc>
                        <a:spcAft>
                          <a:spcPts val="0"/>
                        </a:spcAft>
                        <a:tabLst>
                          <a:tab pos="1075690" algn="l"/>
                        </a:tabLst>
                      </a:pPr>
                      <a:r>
                        <a:rPr lang="es-EC" sz="1200" b="0" i="0" u="none" strike="noStrike" cap="none" dirty="0">
                          <a:solidFill>
                            <a:schemeClr val="accent1">
                              <a:lumMod val="50000"/>
                            </a:schemeClr>
                          </a:solidFill>
                          <a:latin typeface="Roboto Condensed"/>
                          <a:ea typeface="Roboto Condensed"/>
                          <a:cs typeface="Roboto Condensed"/>
                          <a:sym typeface="Arial"/>
                        </a:rPr>
                        <a:t>Mala</a:t>
                      </a:r>
                    </a:p>
                  </a:txBody>
                  <a:tcPr marL="28060" marR="28060" marT="0" marB="0" anchor="ctr"/>
                </a:tc>
                <a:extLst>
                  <a:ext uri="{0D108BD9-81ED-4DB2-BD59-A6C34878D82A}">
                    <a16:rowId xmlns="" xmlns:a16="http://schemas.microsoft.com/office/drawing/2014/main" val="933824245"/>
                  </a:ext>
                </a:extLst>
              </a:tr>
            </a:tbl>
          </a:graphicData>
        </a:graphic>
      </p:graphicFrame>
    </p:spTree>
    <p:extLst>
      <p:ext uri="{BB962C8B-B14F-4D97-AF65-F5344CB8AC3E}">
        <p14:creationId xmlns:p14="http://schemas.microsoft.com/office/powerpoint/2010/main" val="10895032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36</a:t>
            </a:fld>
            <a:endParaRPr lang="es-EC"/>
          </a:p>
        </p:txBody>
      </p:sp>
      <p:sp>
        <p:nvSpPr>
          <p:cNvPr id="3" name="Título 1"/>
          <p:cNvSpPr txBox="1">
            <a:spLocks/>
          </p:cNvSpPr>
          <p:nvPr/>
        </p:nvSpPr>
        <p:spPr>
          <a:xfrm>
            <a:off x="0" y="198420"/>
            <a:ext cx="6832315" cy="680700"/>
          </a:xfrm>
          <a:prstGeom prst="rect">
            <a:avLst/>
          </a:prstGeom>
        </p:spPr>
        <p:txBody>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dirty="0" smtClean="0"/>
              <a:t>Análisis de los índices de rentabilidad</a:t>
            </a: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2660425919"/>
              </p:ext>
            </p:extLst>
          </p:nvPr>
        </p:nvGraphicFramePr>
        <p:xfrm>
          <a:off x="465355" y="1287013"/>
          <a:ext cx="2791554" cy="3497679"/>
        </p:xfrm>
        <a:graphic>
          <a:graphicData uri="http://schemas.openxmlformats.org/drawingml/2006/table">
            <a:tbl>
              <a:tblPr firstRow="1" firstCol="1">
                <a:tableStyleId>{62C119B8-D12F-40DF-A277-AD36F6BA7776}</a:tableStyleId>
              </a:tblPr>
              <a:tblGrid>
                <a:gridCol w="1777890"/>
                <a:gridCol w="1013664"/>
              </a:tblGrid>
              <a:tr h="152073">
                <a:tc>
                  <a:txBody>
                    <a:bodyPr/>
                    <a:lstStyle/>
                    <a:p>
                      <a:pPr algn="ctr">
                        <a:lnSpc>
                          <a:spcPct val="107000"/>
                        </a:lnSpc>
                        <a:spcAft>
                          <a:spcPts val="0"/>
                        </a:spcAft>
                      </a:pPr>
                      <a:r>
                        <a:rPr lang="es-EC" sz="800">
                          <a:effectLst/>
                        </a:rPr>
                        <a:t>Nombre de Hoteles</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c>
                  <a:txBody>
                    <a:bodyPr/>
                    <a:lstStyle/>
                    <a:p>
                      <a:pPr algn="ctr">
                        <a:lnSpc>
                          <a:spcPct val="107000"/>
                        </a:lnSpc>
                        <a:spcAft>
                          <a:spcPts val="0"/>
                        </a:spcAft>
                      </a:pPr>
                      <a:r>
                        <a:rPr lang="es-EC" sz="800">
                          <a:effectLst/>
                        </a:rPr>
                        <a:t>ADR</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r>
              <a:tr h="152073">
                <a:tc>
                  <a:txBody>
                    <a:bodyPr/>
                    <a:lstStyle/>
                    <a:p>
                      <a:pPr>
                        <a:lnSpc>
                          <a:spcPct val="107000"/>
                        </a:lnSpc>
                        <a:spcAft>
                          <a:spcPts val="0"/>
                        </a:spcAft>
                      </a:pPr>
                      <a:r>
                        <a:rPr lang="es-EC" sz="800">
                          <a:effectLst/>
                        </a:rPr>
                        <a:t>Stubel suites &amp; café</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c>
                  <a:txBody>
                    <a:bodyPr/>
                    <a:lstStyle/>
                    <a:p>
                      <a:pPr algn="ctr">
                        <a:lnSpc>
                          <a:spcPct val="107000"/>
                        </a:lnSpc>
                        <a:spcAft>
                          <a:spcPts val="0"/>
                        </a:spcAft>
                      </a:pPr>
                      <a:r>
                        <a:rPr lang="es-EC" sz="800">
                          <a:effectLst/>
                        </a:rPr>
                        <a:t>34,75</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r>
              <a:tr h="152073">
                <a:tc>
                  <a:txBody>
                    <a:bodyPr/>
                    <a:lstStyle/>
                    <a:p>
                      <a:pPr>
                        <a:lnSpc>
                          <a:spcPct val="107000"/>
                        </a:lnSpc>
                        <a:spcAft>
                          <a:spcPts val="0"/>
                        </a:spcAft>
                      </a:pPr>
                      <a:r>
                        <a:rPr lang="es-EC" sz="800">
                          <a:effectLst/>
                        </a:rPr>
                        <a:t>Republica</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c>
                  <a:txBody>
                    <a:bodyPr/>
                    <a:lstStyle/>
                    <a:p>
                      <a:pPr algn="ctr">
                        <a:lnSpc>
                          <a:spcPct val="107000"/>
                        </a:lnSpc>
                        <a:spcAft>
                          <a:spcPts val="0"/>
                        </a:spcAft>
                      </a:pPr>
                      <a:r>
                        <a:rPr lang="es-EC" sz="800">
                          <a:effectLst/>
                        </a:rPr>
                        <a:t>82,62</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r>
              <a:tr h="152073">
                <a:tc>
                  <a:txBody>
                    <a:bodyPr/>
                    <a:lstStyle/>
                    <a:p>
                      <a:pPr>
                        <a:lnSpc>
                          <a:spcPct val="107000"/>
                        </a:lnSpc>
                        <a:spcAft>
                          <a:spcPts val="0"/>
                        </a:spcAft>
                      </a:pPr>
                      <a:r>
                        <a:rPr lang="es-EC" sz="800">
                          <a:effectLst/>
                        </a:rPr>
                        <a:t>El relicario del Carmen </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c>
                  <a:txBody>
                    <a:bodyPr/>
                    <a:lstStyle/>
                    <a:p>
                      <a:pPr algn="ctr">
                        <a:lnSpc>
                          <a:spcPct val="107000"/>
                        </a:lnSpc>
                        <a:spcAft>
                          <a:spcPts val="0"/>
                        </a:spcAft>
                      </a:pPr>
                      <a:r>
                        <a:rPr lang="es-EC" sz="800">
                          <a:effectLst/>
                        </a:rPr>
                        <a:t>59,85</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r>
              <a:tr h="152073">
                <a:tc>
                  <a:txBody>
                    <a:bodyPr/>
                    <a:lstStyle/>
                    <a:p>
                      <a:pPr>
                        <a:lnSpc>
                          <a:spcPct val="107000"/>
                        </a:lnSpc>
                        <a:spcAft>
                          <a:spcPts val="0"/>
                        </a:spcAft>
                      </a:pPr>
                      <a:r>
                        <a:rPr lang="es-EC" sz="800">
                          <a:effectLst/>
                        </a:rPr>
                        <a:t>Hotel quito</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c>
                  <a:txBody>
                    <a:bodyPr/>
                    <a:lstStyle/>
                    <a:p>
                      <a:pPr algn="ctr">
                        <a:lnSpc>
                          <a:spcPct val="107000"/>
                        </a:lnSpc>
                        <a:spcAft>
                          <a:spcPts val="0"/>
                        </a:spcAft>
                      </a:pPr>
                      <a:r>
                        <a:rPr lang="es-EC" sz="800">
                          <a:effectLst/>
                        </a:rPr>
                        <a:t>113,20</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r>
              <a:tr h="152073">
                <a:tc>
                  <a:txBody>
                    <a:bodyPr/>
                    <a:lstStyle/>
                    <a:p>
                      <a:pPr>
                        <a:lnSpc>
                          <a:spcPct val="107000"/>
                        </a:lnSpc>
                        <a:spcAft>
                          <a:spcPts val="0"/>
                        </a:spcAft>
                      </a:pPr>
                      <a:r>
                        <a:rPr lang="es-EC" sz="800">
                          <a:effectLst/>
                        </a:rPr>
                        <a:t>Rio amazonas internacional</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c>
                  <a:txBody>
                    <a:bodyPr/>
                    <a:lstStyle/>
                    <a:p>
                      <a:pPr algn="ctr">
                        <a:lnSpc>
                          <a:spcPct val="107000"/>
                        </a:lnSpc>
                        <a:spcAft>
                          <a:spcPts val="0"/>
                        </a:spcAft>
                      </a:pPr>
                      <a:r>
                        <a:rPr lang="es-EC" sz="800">
                          <a:effectLst/>
                        </a:rPr>
                        <a:t>64,94</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r>
              <a:tr h="152073">
                <a:tc>
                  <a:txBody>
                    <a:bodyPr/>
                    <a:lstStyle/>
                    <a:p>
                      <a:pPr>
                        <a:lnSpc>
                          <a:spcPct val="107000"/>
                        </a:lnSpc>
                        <a:spcAft>
                          <a:spcPts val="0"/>
                        </a:spcAft>
                      </a:pPr>
                      <a:r>
                        <a:rPr lang="es-EC" sz="800">
                          <a:effectLst/>
                        </a:rPr>
                        <a:t>Sebastian</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c>
                  <a:txBody>
                    <a:bodyPr/>
                    <a:lstStyle/>
                    <a:p>
                      <a:pPr algn="ctr">
                        <a:lnSpc>
                          <a:spcPct val="107000"/>
                        </a:lnSpc>
                        <a:spcAft>
                          <a:spcPts val="0"/>
                        </a:spcAft>
                      </a:pPr>
                      <a:r>
                        <a:rPr lang="es-EC" sz="800">
                          <a:effectLst/>
                        </a:rPr>
                        <a:t>0,00</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r>
              <a:tr h="152073">
                <a:tc>
                  <a:txBody>
                    <a:bodyPr/>
                    <a:lstStyle/>
                    <a:p>
                      <a:pPr>
                        <a:lnSpc>
                          <a:spcPct val="107000"/>
                        </a:lnSpc>
                        <a:spcAft>
                          <a:spcPts val="0"/>
                        </a:spcAft>
                      </a:pPr>
                      <a:r>
                        <a:rPr lang="es-EC" sz="800">
                          <a:effectLst/>
                        </a:rPr>
                        <a:t>Tambo real </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c>
                  <a:txBody>
                    <a:bodyPr/>
                    <a:lstStyle/>
                    <a:p>
                      <a:pPr algn="ctr">
                        <a:lnSpc>
                          <a:spcPct val="107000"/>
                        </a:lnSpc>
                        <a:spcAft>
                          <a:spcPts val="0"/>
                        </a:spcAft>
                      </a:pPr>
                      <a:r>
                        <a:rPr lang="es-EC" sz="800">
                          <a:effectLst/>
                        </a:rPr>
                        <a:t>74,58</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r>
              <a:tr h="152073">
                <a:tc>
                  <a:txBody>
                    <a:bodyPr/>
                    <a:lstStyle/>
                    <a:p>
                      <a:pPr>
                        <a:lnSpc>
                          <a:spcPct val="107000"/>
                        </a:lnSpc>
                        <a:spcAft>
                          <a:spcPts val="0"/>
                        </a:spcAft>
                      </a:pPr>
                      <a:r>
                        <a:rPr lang="es-EC" sz="800">
                          <a:effectLst/>
                        </a:rPr>
                        <a:t>San jose </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c>
                  <a:txBody>
                    <a:bodyPr/>
                    <a:lstStyle/>
                    <a:p>
                      <a:pPr algn="ctr">
                        <a:lnSpc>
                          <a:spcPct val="107000"/>
                        </a:lnSpc>
                        <a:spcAft>
                          <a:spcPts val="0"/>
                        </a:spcAft>
                      </a:pPr>
                      <a:r>
                        <a:rPr lang="es-EC" sz="800">
                          <a:effectLst/>
                        </a:rPr>
                        <a:t>110,00</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r>
              <a:tr h="152073">
                <a:tc>
                  <a:txBody>
                    <a:bodyPr/>
                    <a:lstStyle/>
                    <a:p>
                      <a:pPr>
                        <a:lnSpc>
                          <a:spcPct val="107000"/>
                        </a:lnSpc>
                        <a:spcAft>
                          <a:spcPts val="0"/>
                        </a:spcAft>
                      </a:pPr>
                      <a:r>
                        <a:rPr lang="es-EC" sz="800">
                          <a:effectLst/>
                        </a:rPr>
                        <a:t>Hotel Maria Isolina </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c>
                  <a:txBody>
                    <a:bodyPr/>
                    <a:lstStyle/>
                    <a:p>
                      <a:pPr algn="ctr">
                        <a:lnSpc>
                          <a:spcPct val="107000"/>
                        </a:lnSpc>
                        <a:spcAft>
                          <a:spcPts val="0"/>
                        </a:spcAft>
                      </a:pPr>
                      <a:r>
                        <a:rPr lang="es-EC" sz="800">
                          <a:effectLst/>
                        </a:rPr>
                        <a:t>66,66</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r>
              <a:tr h="152073">
                <a:tc>
                  <a:txBody>
                    <a:bodyPr/>
                    <a:lstStyle/>
                    <a:p>
                      <a:pPr>
                        <a:lnSpc>
                          <a:spcPct val="107000"/>
                        </a:lnSpc>
                        <a:spcAft>
                          <a:spcPts val="0"/>
                        </a:spcAft>
                      </a:pPr>
                      <a:r>
                        <a:rPr lang="es-EC" sz="800">
                          <a:effectLst/>
                        </a:rPr>
                        <a:t>Hotel reina Isabel </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c>
                  <a:txBody>
                    <a:bodyPr/>
                    <a:lstStyle/>
                    <a:p>
                      <a:pPr algn="ctr">
                        <a:lnSpc>
                          <a:spcPct val="107000"/>
                        </a:lnSpc>
                        <a:spcAft>
                          <a:spcPts val="0"/>
                        </a:spcAft>
                      </a:pPr>
                      <a:r>
                        <a:rPr lang="es-EC" sz="800">
                          <a:effectLst/>
                        </a:rPr>
                        <a:t>78,63</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r>
              <a:tr h="152073">
                <a:tc>
                  <a:txBody>
                    <a:bodyPr/>
                    <a:lstStyle/>
                    <a:p>
                      <a:pPr>
                        <a:lnSpc>
                          <a:spcPct val="107000"/>
                        </a:lnSpc>
                        <a:spcAft>
                          <a:spcPts val="0"/>
                        </a:spcAft>
                      </a:pPr>
                      <a:r>
                        <a:rPr lang="es-EC" sz="800">
                          <a:effectLst/>
                        </a:rPr>
                        <a:t>Akros</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c>
                  <a:txBody>
                    <a:bodyPr/>
                    <a:lstStyle/>
                    <a:p>
                      <a:pPr algn="ctr">
                        <a:lnSpc>
                          <a:spcPct val="107000"/>
                        </a:lnSpc>
                        <a:spcAft>
                          <a:spcPts val="0"/>
                        </a:spcAft>
                      </a:pPr>
                      <a:r>
                        <a:rPr lang="es-EC" sz="800">
                          <a:effectLst/>
                        </a:rPr>
                        <a:t>77,78</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r>
              <a:tr h="152073">
                <a:tc>
                  <a:txBody>
                    <a:bodyPr/>
                    <a:lstStyle/>
                    <a:p>
                      <a:pPr>
                        <a:lnSpc>
                          <a:spcPct val="107000"/>
                        </a:lnSpc>
                        <a:spcAft>
                          <a:spcPts val="0"/>
                        </a:spcAft>
                      </a:pPr>
                      <a:r>
                        <a:rPr lang="es-EC" sz="800">
                          <a:effectLst/>
                        </a:rPr>
                        <a:t>Wyndham</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c>
                  <a:txBody>
                    <a:bodyPr/>
                    <a:lstStyle/>
                    <a:p>
                      <a:pPr algn="ctr">
                        <a:lnSpc>
                          <a:spcPct val="107000"/>
                        </a:lnSpc>
                        <a:spcAft>
                          <a:spcPts val="0"/>
                        </a:spcAft>
                      </a:pPr>
                      <a:r>
                        <a:rPr lang="es-EC" sz="800">
                          <a:effectLst/>
                        </a:rPr>
                        <a:t>109,79</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r>
              <a:tr h="152073">
                <a:tc>
                  <a:txBody>
                    <a:bodyPr/>
                    <a:lstStyle/>
                    <a:p>
                      <a:pPr>
                        <a:lnSpc>
                          <a:spcPct val="107000"/>
                        </a:lnSpc>
                        <a:spcAft>
                          <a:spcPts val="0"/>
                        </a:spcAft>
                      </a:pPr>
                      <a:r>
                        <a:rPr lang="es-EC" sz="800">
                          <a:effectLst/>
                        </a:rPr>
                        <a:t>Holiday inn express</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c>
                  <a:txBody>
                    <a:bodyPr/>
                    <a:lstStyle/>
                    <a:p>
                      <a:pPr algn="ctr">
                        <a:lnSpc>
                          <a:spcPct val="107000"/>
                        </a:lnSpc>
                        <a:spcAft>
                          <a:spcPts val="0"/>
                        </a:spcAft>
                      </a:pPr>
                      <a:r>
                        <a:rPr lang="es-EC" sz="800">
                          <a:effectLst/>
                        </a:rPr>
                        <a:t>55,50</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r>
              <a:tr h="152073">
                <a:tc>
                  <a:txBody>
                    <a:bodyPr/>
                    <a:lstStyle/>
                    <a:p>
                      <a:pPr>
                        <a:lnSpc>
                          <a:spcPct val="107000"/>
                        </a:lnSpc>
                        <a:spcAft>
                          <a:spcPts val="0"/>
                        </a:spcAft>
                      </a:pPr>
                      <a:r>
                        <a:rPr lang="es-EC" sz="800">
                          <a:effectLst/>
                        </a:rPr>
                        <a:t>Neoembassy</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c>
                  <a:txBody>
                    <a:bodyPr/>
                    <a:lstStyle/>
                    <a:p>
                      <a:pPr algn="ctr">
                        <a:lnSpc>
                          <a:spcPct val="107000"/>
                        </a:lnSpc>
                        <a:spcAft>
                          <a:spcPts val="0"/>
                        </a:spcAft>
                      </a:pPr>
                      <a:r>
                        <a:rPr lang="es-EC" sz="800">
                          <a:effectLst/>
                        </a:rPr>
                        <a:t>45,75</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r>
              <a:tr h="152073">
                <a:tc>
                  <a:txBody>
                    <a:bodyPr/>
                    <a:lstStyle/>
                    <a:p>
                      <a:pPr>
                        <a:lnSpc>
                          <a:spcPct val="107000"/>
                        </a:lnSpc>
                        <a:spcAft>
                          <a:spcPts val="0"/>
                        </a:spcAft>
                      </a:pPr>
                      <a:r>
                        <a:rPr lang="es-EC" sz="800">
                          <a:effectLst/>
                        </a:rPr>
                        <a:t>Hotel casa gangotena s.a.</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c>
                  <a:txBody>
                    <a:bodyPr/>
                    <a:lstStyle/>
                    <a:p>
                      <a:pPr algn="ctr">
                        <a:lnSpc>
                          <a:spcPct val="107000"/>
                        </a:lnSpc>
                        <a:spcAft>
                          <a:spcPts val="0"/>
                        </a:spcAft>
                      </a:pPr>
                      <a:r>
                        <a:rPr lang="es-EC" sz="800">
                          <a:effectLst/>
                        </a:rPr>
                        <a:t>364,50</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r>
              <a:tr h="152073">
                <a:tc>
                  <a:txBody>
                    <a:bodyPr/>
                    <a:lstStyle/>
                    <a:p>
                      <a:pPr>
                        <a:lnSpc>
                          <a:spcPct val="107000"/>
                        </a:lnSpc>
                        <a:spcAft>
                          <a:spcPts val="0"/>
                        </a:spcAft>
                      </a:pPr>
                      <a:r>
                        <a:rPr lang="es-EC" sz="800">
                          <a:effectLst/>
                        </a:rPr>
                        <a:t>Le parc</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c>
                  <a:txBody>
                    <a:bodyPr/>
                    <a:lstStyle/>
                    <a:p>
                      <a:pPr algn="ctr">
                        <a:lnSpc>
                          <a:spcPct val="107000"/>
                        </a:lnSpc>
                        <a:spcAft>
                          <a:spcPts val="0"/>
                        </a:spcAft>
                      </a:pPr>
                      <a:r>
                        <a:rPr lang="es-EC" sz="800">
                          <a:effectLst/>
                        </a:rPr>
                        <a:t>115,00</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r>
              <a:tr h="152073">
                <a:tc>
                  <a:txBody>
                    <a:bodyPr/>
                    <a:lstStyle/>
                    <a:p>
                      <a:pPr>
                        <a:lnSpc>
                          <a:spcPct val="107000"/>
                        </a:lnSpc>
                        <a:spcAft>
                          <a:spcPts val="0"/>
                        </a:spcAft>
                      </a:pPr>
                      <a:r>
                        <a:rPr lang="es-EC" sz="800">
                          <a:effectLst/>
                        </a:rPr>
                        <a:t>Castillo del valle </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c>
                  <a:txBody>
                    <a:bodyPr/>
                    <a:lstStyle/>
                    <a:p>
                      <a:pPr algn="ctr">
                        <a:lnSpc>
                          <a:spcPct val="107000"/>
                        </a:lnSpc>
                        <a:spcAft>
                          <a:spcPts val="0"/>
                        </a:spcAft>
                      </a:pPr>
                      <a:r>
                        <a:rPr lang="es-EC" sz="800">
                          <a:effectLst/>
                        </a:rPr>
                        <a:t>61,25</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r>
              <a:tr h="152073">
                <a:tc>
                  <a:txBody>
                    <a:bodyPr/>
                    <a:lstStyle/>
                    <a:p>
                      <a:pPr>
                        <a:lnSpc>
                          <a:spcPct val="107000"/>
                        </a:lnSpc>
                        <a:spcAft>
                          <a:spcPts val="0"/>
                        </a:spcAft>
                      </a:pPr>
                      <a:r>
                        <a:rPr lang="es-EC" sz="800">
                          <a:effectLst/>
                        </a:rPr>
                        <a:t>Barnad</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c>
                  <a:txBody>
                    <a:bodyPr/>
                    <a:lstStyle/>
                    <a:p>
                      <a:pPr algn="ctr">
                        <a:lnSpc>
                          <a:spcPct val="107000"/>
                        </a:lnSpc>
                        <a:spcAft>
                          <a:spcPts val="0"/>
                        </a:spcAft>
                      </a:pPr>
                      <a:r>
                        <a:rPr lang="es-EC" sz="800">
                          <a:effectLst/>
                        </a:rPr>
                        <a:t>86,82</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r>
              <a:tr h="152073">
                <a:tc>
                  <a:txBody>
                    <a:bodyPr/>
                    <a:lstStyle/>
                    <a:p>
                      <a:pPr>
                        <a:lnSpc>
                          <a:spcPct val="107000"/>
                        </a:lnSpc>
                        <a:spcAft>
                          <a:spcPts val="0"/>
                        </a:spcAft>
                      </a:pPr>
                      <a:r>
                        <a:rPr lang="es-EC" sz="800">
                          <a:effectLst/>
                        </a:rPr>
                        <a:t>Stanford suites hotel</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c>
                  <a:txBody>
                    <a:bodyPr/>
                    <a:lstStyle/>
                    <a:p>
                      <a:pPr algn="ctr">
                        <a:lnSpc>
                          <a:spcPct val="107000"/>
                        </a:lnSpc>
                        <a:spcAft>
                          <a:spcPts val="0"/>
                        </a:spcAft>
                      </a:pPr>
                      <a:r>
                        <a:rPr lang="es-EC" sz="800">
                          <a:effectLst/>
                        </a:rPr>
                        <a:t>157,00</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r>
              <a:tr h="152073">
                <a:tc>
                  <a:txBody>
                    <a:bodyPr/>
                    <a:lstStyle/>
                    <a:p>
                      <a:pPr>
                        <a:lnSpc>
                          <a:spcPct val="107000"/>
                        </a:lnSpc>
                        <a:spcAft>
                          <a:spcPts val="0"/>
                        </a:spcAft>
                      </a:pPr>
                      <a:r>
                        <a:rPr lang="es-EC" sz="800" dirty="0" err="1">
                          <a:effectLst/>
                        </a:rPr>
                        <a:t>Mansiòn</a:t>
                      </a:r>
                      <a:r>
                        <a:rPr lang="es-EC" sz="800" dirty="0">
                          <a:effectLst/>
                        </a:rPr>
                        <a:t> del </a:t>
                      </a:r>
                      <a:r>
                        <a:rPr lang="es-EC" sz="800" dirty="0" err="1">
                          <a:effectLst/>
                        </a:rPr>
                        <a:t>angel</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c>
                  <a:txBody>
                    <a:bodyPr/>
                    <a:lstStyle/>
                    <a:p>
                      <a:pPr algn="ctr">
                        <a:lnSpc>
                          <a:spcPct val="107000"/>
                        </a:lnSpc>
                        <a:spcAft>
                          <a:spcPts val="0"/>
                        </a:spcAft>
                      </a:pPr>
                      <a:r>
                        <a:rPr lang="es-EC" sz="800">
                          <a:effectLst/>
                        </a:rPr>
                        <a:t>128,00</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r>
              <a:tr h="152073">
                <a:tc>
                  <a:txBody>
                    <a:bodyPr/>
                    <a:lstStyle/>
                    <a:p>
                      <a:pPr>
                        <a:lnSpc>
                          <a:spcPct val="107000"/>
                        </a:lnSpc>
                        <a:spcAft>
                          <a:spcPts val="0"/>
                        </a:spcAft>
                      </a:pPr>
                      <a:r>
                        <a:rPr lang="es-EC" sz="800">
                          <a:effectLst/>
                        </a:rPr>
                        <a:t>Galaxy</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c>
                  <a:txBody>
                    <a:bodyPr/>
                    <a:lstStyle/>
                    <a:p>
                      <a:pPr algn="ctr">
                        <a:lnSpc>
                          <a:spcPct val="107000"/>
                        </a:lnSpc>
                        <a:spcAft>
                          <a:spcPts val="0"/>
                        </a:spcAft>
                      </a:pPr>
                      <a:r>
                        <a:rPr lang="es-EC" sz="800">
                          <a:effectLst/>
                        </a:rPr>
                        <a:t>78,00</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r>
              <a:tr h="152073">
                <a:tc>
                  <a:txBody>
                    <a:bodyPr/>
                    <a:lstStyle/>
                    <a:p>
                      <a:pPr>
                        <a:lnSpc>
                          <a:spcPct val="107000"/>
                        </a:lnSpc>
                        <a:spcAft>
                          <a:spcPts val="0"/>
                        </a:spcAft>
                      </a:pPr>
                      <a:r>
                        <a:rPr lang="es-EC" sz="800">
                          <a:effectLst/>
                        </a:rPr>
                        <a:t>Fuente de piedra </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c>
                  <a:txBody>
                    <a:bodyPr/>
                    <a:lstStyle/>
                    <a:p>
                      <a:pPr algn="ctr">
                        <a:lnSpc>
                          <a:spcPct val="107000"/>
                        </a:lnSpc>
                        <a:spcAft>
                          <a:spcPts val="0"/>
                        </a:spcAft>
                      </a:pPr>
                      <a:r>
                        <a:rPr lang="es-EC" sz="800" dirty="0">
                          <a:effectLst/>
                        </a:rPr>
                        <a:t>65,75</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208" marR="53208" marT="0" marB="0"/>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683430279"/>
              </p:ext>
            </p:extLst>
          </p:nvPr>
        </p:nvGraphicFramePr>
        <p:xfrm>
          <a:off x="3497001" y="1404124"/>
          <a:ext cx="2945997" cy="3369935"/>
        </p:xfrm>
        <a:graphic>
          <a:graphicData uri="http://schemas.openxmlformats.org/drawingml/2006/table">
            <a:tbl>
              <a:tblPr firstRow="1" firstCol="1">
                <a:tableStyleId>{62C119B8-D12F-40DF-A277-AD36F6BA7776}</a:tableStyleId>
              </a:tblPr>
              <a:tblGrid>
                <a:gridCol w="1876253"/>
                <a:gridCol w="1069744"/>
              </a:tblGrid>
              <a:tr h="177365">
                <a:tc>
                  <a:txBody>
                    <a:bodyPr/>
                    <a:lstStyle/>
                    <a:p>
                      <a:pPr>
                        <a:lnSpc>
                          <a:spcPct val="107000"/>
                        </a:lnSpc>
                        <a:spcAft>
                          <a:spcPts val="0"/>
                        </a:spcAft>
                      </a:pPr>
                      <a:r>
                        <a:rPr lang="es-EC" sz="900" dirty="0">
                          <a:effectLst/>
                        </a:rPr>
                        <a:t>Boutique plaza sucre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90,05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77365">
                <a:tc>
                  <a:txBody>
                    <a:bodyPr/>
                    <a:lstStyle/>
                    <a:p>
                      <a:pPr>
                        <a:lnSpc>
                          <a:spcPct val="107000"/>
                        </a:lnSpc>
                        <a:spcAft>
                          <a:spcPts val="0"/>
                        </a:spcAft>
                      </a:pPr>
                      <a:r>
                        <a:rPr lang="es-EC" sz="900">
                          <a:effectLst/>
                        </a:rPr>
                        <a:t>La cartuja</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61,00</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77365">
                <a:tc>
                  <a:txBody>
                    <a:bodyPr/>
                    <a:lstStyle/>
                    <a:p>
                      <a:pPr>
                        <a:lnSpc>
                          <a:spcPct val="107000"/>
                        </a:lnSpc>
                        <a:spcAft>
                          <a:spcPts val="0"/>
                        </a:spcAft>
                      </a:pPr>
                      <a:r>
                        <a:rPr lang="es-EC" sz="900">
                          <a:effectLst/>
                        </a:rPr>
                        <a:t>Patio andaluz</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75,50</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77365">
                <a:tc>
                  <a:txBody>
                    <a:bodyPr/>
                    <a:lstStyle/>
                    <a:p>
                      <a:pPr>
                        <a:lnSpc>
                          <a:spcPct val="107000"/>
                        </a:lnSpc>
                        <a:spcAft>
                          <a:spcPts val="0"/>
                        </a:spcAft>
                      </a:pPr>
                      <a:r>
                        <a:rPr lang="es-EC" sz="900">
                          <a:effectLst/>
                        </a:rPr>
                        <a:t>Anahi boutique </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195,00</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77365">
                <a:tc>
                  <a:txBody>
                    <a:bodyPr/>
                    <a:lstStyle/>
                    <a:p>
                      <a:pPr>
                        <a:lnSpc>
                          <a:spcPct val="107000"/>
                        </a:lnSpc>
                        <a:spcAft>
                          <a:spcPts val="0"/>
                        </a:spcAft>
                      </a:pPr>
                      <a:r>
                        <a:rPr lang="es-EC" sz="900">
                          <a:effectLst/>
                        </a:rPr>
                        <a:t>Bellavista cloud forest</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95,00</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77365">
                <a:tc>
                  <a:txBody>
                    <a:bodyPr/>
                    <a:lstStyle/>
                    <a:p>
                      <a:pPr>
                        <a:lnSpc>
                          <a:spcPct val="107000"/>
                        </a:lnSpc>
                        <a:spcAft>
                          <a:spcPts val="0"/>
                        </a:spcAft>
                      </a:pPr>
                      <a:r>
                        <a:rPr lang="es-EC" sz="900">
                          <a:effectLst/>
                        </a:rPr>
                        <a:t>Pululahua ecolodge</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38,00</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77365">
                <a:tc>
                  <a:txBody>
                    <a:bodyPr/>
                    <a:lstStyle/>
                    <a:p>
                      <a:pPr>
                        <a:lnSpc>
                          <a:spcPct val="107000"/>
                        </a:lnSpc>
                        <a:spcAft>
                          <a:spcPts val="0"/>
                        </a:spcAft>
                      </a:pPr>
                      <a:r>
                        <a:rPr lang="es-EC" sz="900">
                          <a:effectLst/>
                        </a:rPr>
                        <a:t>Nuhouse</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96,56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77365">
                <a:tc>
                  <a:txBody>
                    <a:bodyPr/>
                    <a:lstStyle/>
                    <a:p>
                      <a:pPr>
                        <a:lnSpc>
                          <a:spcPct val="107000"/>
                        </a:lnSpc>
                        <a:spcAft>
                          <a:spcPts val="0"/>
                        </a:spcAft>
                      </a:pPr>
                      <a:r>
                        <a:rPr lang="es-EC" sz="900">
                          <a:effectLst/>
                        </a:rPr>
                        <a:t>Hosteria mi huasipungo </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67,50</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77365">
                <a:tc>
                  <a:txBody>
                    <a:bodyPr/>
                    <a:lstStyle/>
                    <a:p>
                      <a:pPr>
                        <a:lnSpc>
                          <a:spcPct val="107000"/>
                        </a:lnSpc>
                        <a:spcAft>
                          <a:spcPts val="0"/>
                        </a:spcAft>
                      </a:pPr>
                      <a:r>
                        <a:rPr lang="es-EC" sz="900">
                          <a:effectLst/>
                        </a:rPr>
                        <a:t>Casa del viajero pifo </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31,00</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77365">
                <a:tc>
                  <a:txBody>
                    <a:bodyPr/>
                    <a:lstStyle/>
                    <a:p>
                      <a:pPr>
                        <a:lnSpc>
                          <a:spcPct val="107000"/>
                        </a:lnSpc>
                        <a:spcAft>
                          <a:spcPts val="0"/>
                        </a:spcAft>
                      </a:pPr>
                      <a:r>
                        <a:rPr lang="es-EC" sz="900">
                          <a:effectLst/>
                        </a:rPr>
                        <a:t>Posada mirolindo </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59,50</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77365">
                <a:tc>
                  <a:txBody>
                    <a:bodyPr/>
                    <a:lstStyle/>
                    <a:p>
                      <a:pPr>
                        <a:lnSpc>
                          <a:spcPct val="107000"/>
                        </a:lnSpc>
                        <a:spcAft>
                          <a:spcPts val="0"/>
                        </a:spcAft>
                      </a:pPr>
                      <a:r>
                        <a:rPr lang="es-EC" sz="900">
                          <a:effectLst/>
                        </a:rPr>
                        <a:t>Shantidham</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99,75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77365">
                <a:tc>
                  <a:txBody>
                    <a:bodyPr/>
                    <a:lstStyle/>
                    <a:p>
                      <a:pPr>
                        <a:lnSpc>
                          <a:spcPct val="107000"/>
                        </a:lnSpc>
                        <a:spcAft>
                          <a:spcPts val="0"/>
                        </a:spcAft>
                      </a:pPr>
                      <a:r>
                        <a:rPr lang="es-EC" sz="900">
                          <a:effectLst/>
                        </a:rPr>
                        <a:t>Zen suites quito </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34,00</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77365">
                <a:tc>
                  <a:txBody>
                    <a:bodyPr/>
                    <a:lstStyle/>
                    <a:p>
                      <a:pPr>
                        <a:lnSpc>
                          <a:spcPct val="107000"/>
                        </a:lnSpc>
                        <a:spcAft>
                          <a:spcPts val="0"/>
                        </a:spcAft>
                      </a:pPr>
                      <a:r>
                        <a:rPr lang="es-EC" sz="900">
                          <a:effectLst/>
                        </a:rPr>
                        <a:t>Yumbo spa resort</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160,75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77365">
                <a:tc>
                  <a:txBody>
                    <a:bodyPr/>
                    <a:lstStyle/>
                    <a:p>
                      <a:pPr>
                        <a:lnSpc>
                          <a:spcPct val="107000"/>
                        </a:lnSpc>
                        <a:spcAft>
                          <a:spcPts val="0"/>
                        </a:spcAft>
                      </a:pPr>
                      <a:r>
                        <a:rPr lang="es-EC" sz="900">
                          <a:effectLst/>
                        </a:rPr>
                        <a:t>Hotel citimed </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78,20</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77365">
                <a:tc>
                  <a:txBody>
                    <a:bodyPr/>
                    <a:lstStyle/>
                    <a:p>
                      <a:pPr>
                        <a:lnSpc>
                          <a:spcPct val="107000"/>
                        </a:lnSpc>
                        <a:spcAft>
                          <a:spcPts val="0"/>
                        </a:spcAft>
                      </a:pPr>
                      <a:r>
                        <a:rPr lang="es-EC" sz="900">
                          <a:effectLst/>
                        </a:rPr>
                        <a:t>Zaysant ecolodge</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66,75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77365">
                <a:tc>
                  <a:txBody>
                    <a:bodyPr/>
                    <a:lstStyle/>
                    <a:p>
                      <a:pPr>
                        <a:lnSpc>
                          <a:spcPct val="107000"/>
                        </a:lnSpc>
                        <a:spcAft>
                          <a:spcPts val="0"/>
                        </a:spcAft>
                      </a:pPr>
                      <a:r>
                        <a:rPr lang="es-EC" sz="900">
                          <a:effectLst/>
                        </a:rPr>
                        <a:t>Hotel san agustin </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56,25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77365">
                <a:tc>
                  <a:txBody>
                    <a:bodyPr/>
                    <a:lstStyle/>
                    <a:p>
                      <a:pPr>
                        <a:lnSpc>
                          <a:spcPct val="107000"/>
                        </a:lnSpc>
                        <a:spcAft>
                          <a:spcPts val="0"/>
                        </a:spcAft>
                      </a:pPr>
                      <a:r>
                        <a:rPr lang="es-EC" sz="900">
                          <a:effectLst/>
                        </a:rPr>
                        <a:t>La gran colombia</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19,25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77365">
                <a:tc>
                  <a:txBody>
                    <a:bodyPr/>
                    <a:lstStyle/>
                    <a:p>
                      <a:pPr>
                        <a:lnSpc>
                          <a:spcPct val="107000"/>
                        </a:lnSpc>
                        <a:spcAft>
                          <a:spcPts val="0"/>
                        </a:spcAft>
                      </a:pPr>
                      <a:r>
                        <a:rPr lang="es-EC" sz="900">
                          <a:effectLst/>
                        </a:rPr>
                        <a:t>Carlota</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19,00</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77365">
                <a:tc>
                  <a:txBody>
                    <a:bodyPr/>
                    <a:lstStyle/>
                    <a:p>
                      <a:pPr>
                        <a:lnSpc>
                          <a:spcPct val="107000"/>
                        </a:lnSpc>
                        <a:spcAft>
                          <a:spcPts val="0"/>
                        </a:spcAft>
                      </a:pPr>
                      <a:r>
                        <a:rPr lang="es-EC" sz="900" dirty="0">
                          <a:effectLst/>
                        </a:rPr>
                        <a:t>Promedio</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dirty="0">
                          <a:effectLst/>
                        </a:rPr>
                        <a:t>84,34</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bl>
          </a:graphicData>
        </a:graphic>
      </p:graphicFrame>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4"/>
          <p:cNvSpPr>
            <a:spLocks noChangeArrowheads="1"/>
          </p:cNvSpPr>
          <p:nvPr/>
        </p:nvSpPr>
        <p:spPr bwMode="auto">
          <a:xfrm>
            <a:off x="397999" y="64049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2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Matriz Indicador rentabilidad hotelera ADR Quito.</a:t>
            </a: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371022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37</a:t>
            </a:fld>
            <a:endParaRPr lang="es-EC"/>
          </a:p>
        </p:txBody>
      </p:sp>
      <p:sp>
        <p:nvSpPr>
          <p:cNvPr id="3" name="Rectangle 2"/>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426600" y="264897"/>
            <a:ext cx="380976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2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Matriz Indicador rentabilidad hotelera ADR Cayambe.</a:t>
            </a: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948631698"/>
              </p:ext>
            </p:extLst>
          </p:nvPr>
        </p:nvGraphicFramePr>
        <p:xfrm>
          <a:off x="1145790" y="1088269"/>
          <a:ext cx="3549499" cy="2630970"/>
        </p:xfrm>
        <a:graphic>
          <a:graphicData uri="http://schemas.openxmlformats.org/drawingml/2006/table">
            <a:tbl>
              <a:tblPr firstRow="1" firstCol="1">
                <a:tableStyleId>{62C119B8-D12F-40DF-A277-AD36F6BA7776}</a:tableStyleId>
              </a:tblPr>
              <a:tblGrid>
                <a:gridCol w="2389965"/>
                <a:gridCol w="1159534"/>
              </a:tblGrid>
              <a:tr h="208758">
                <a:tc>
                  <a:txBody>
                    <a:bodyPr/>
                    <a:lstStyle/>
                    <a:p>
                      <a:pPr algn="ctr">
                        <a:lnSpc>
                          <a:spcPct val="107000"/>
                        </a:lnSpc>
                        <a:spcAft>
                          <a:spcPts val="0"/>
                        </a:spcAft>
                      </a:pPr>
                      <a:r>
                        <a:rPr lang="es-EC" sz="1000" dirty="0">
                          <a:effectLst/>
                        </a:rPr>
                        <a:t>Nombre de Hoteles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000" dirty="0" smtClean="0">
                          <a:effectLst/>
                        </a:rPr>
                        <a:t> </a:t>
                      </a:r>
                      <a:r>
                        <a:rPr lang="es-EC" sz="1000" dirty="0">
                          <a:effectLst/>
                        </a:rPr>
                        <a:t>ADR</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6324">
                <a:tc>
                  <a:txBody>
                    <a:bodyPr/>
                    <a:lstStyle/>
                    <a:p>
                      <a:pPr>
                        <a:lnSpc>
                          <a:spcPct val="107000"/>
                        </a:lnSpc>
                        <a:spcAft>
                          <a:spcPts val="0"/>
                        </a:spcAft>
                      </a:pPr>
                      <a:r>
                        <a:rPr lang="es-EC" sz="1000" dirty="0">
                          <a:effectLst/>
                        </a:rPr>
                        <a:t>María </a:t>
                      </a:r>
                      <a:r>
                        <a:rPr lang="es-EC" sz="1000" dirty="0" smtClean="0">
                          <a:effectLst/>
                        </a:rPr>
                        <a:t>Isolina </a:t>
                      </a:r>
                      <a:r>
                        <a:rPr lang="es-EC" sz="1000" dirty="0">
                          <a:effectLst/>
                        </a:rPr>
                        <a:t>(c)</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dirty="0">
                          <a:effectLst/>
                        </a:rPr>
                        <a:t>28</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6324">
                <a:tc>
                  <a:txBody>
                    <a:bodyPr/>
                    <a:lstStyle/>
                    <a:p>
                      <a:pPr>
                        <a:lnSpc>
                          <a:spcPct val="107000"/>
                        </a:lnSpc>
                        <a:spcAft>
                          <a:spcPts val="0"/>
                        </a:spcAft>
                      </a:pPr>
                      <a:r>
                        <a:rPr lang="es-EC" sz="1000">
                          <a:effectLst/>
                        </a:rPr>
                        <a:t>El sol (c)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27,35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6324">
                <a:tc>
                  <a:txBody>
                    <a:bodyPr/>
                    <a:lstStyle/>
                    <a:p>
                      <a:pPr>
                        <a:lnSpc>
                          <a:spcPct val="107000"/>
                        </a:lnSpc>
                        <a:spcAft>
                          <a:spcPts val="0"/>
                        </a:spcAft>
                      </a:pPr>
                      <a:r>
                        <a:rPr lang="es-EC" sz="1000">
                          <a:effectLst/>
                        </a:rPr>
                        <a:t>Mirador de cayambe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6324">
                <a:tc>
                  <a:txBody>
                    <a:bodyPr/>
                    <a:lstStyle/>
                    <a:p>
                      <a:pPr>
                        <a:lnSpc>
                          <a:spcPct val="107000"/>
                        </a:lnSpc>
                        <a:spcAft>
                          <a:spcPts val="0"/>
                        </a:spcAft>
                      </a:pPr>
                      <a:r>
                        <a:rPr lang="es-EC" sz="1000">
                          <a:effectLst/>
                        </a:rPr>
                        <a:t>Cayambe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15,2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6324">
                <a:tc>
                  <a:txBody>
                    <a:bodyPr/>
                    <a:lstStyle/>
                    <a:p>
                      <a:pPr>
                        <a:lnSpc>
                          <a:spcPct val="107000"/>
                        </a:lnSpc>
                        <a:spcAft>
                          <a:spcPts val="0"/>
                        </a:spcAft>
                      </a:pPr>
                      <a:r>
                        <a:rPr lang="es-EC" sz="1000">
                          <a:effectLst/>
                        </a:rPr>
                        <a:t>Miradores de yasnan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dirty="0">
                          <a:effectLst/>
                        </a:rPr>
                        <a:t>37,5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6324">
                <a:tc>
                  <a:txBody>
                    <a:bodyPr/>
                    <a:lstStyle/>
                    <a:p>
                      <a:pPr>
                        <a:lnSpc>
                          <a:spcPct val="107000"/>
                        </a:lnSpc>
                        <a:spcAft>
                          <a:spcPts val="0"/>
                        </a:spcAft>
                      </a:pPr>
                      <a:r>
                        <a:rPr lang="es-EC" sz="1000">
                          <a:effectLst/>
                        </a:rPr>
                        <a:t>Klondike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22,5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6324">
                <a:tc>
                  <a:txBody>
                    <a:bodyPr/>
                    <a:lstStyle/>
                    <a:p>
                      <a:pPr>
                        <a:lnSpc>
                          <a:spcPct val="107000"/>
                        </a:lnSpc>
                        <a:spcAft>
                          <a:spcPts val="0"/>
                        </a:spcAft>
                      </a:pPr>
                      <a:r>
                        <a:rPr lang="es-EC" sz="1000">
                          <a:effectLst/>
                        </a:rPr>
                        <a:t>Paradero san pedro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32,7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6324">
                <a:tc>
                  <a:txBody>
                    <a:bodyPr/>
                    <a:lstStyle/>
                    <a:p>
                      <a:pPr>
                        <a:lnSpc>
                          <a:spcPct val="107000"/>
                        </a:lnSpc>
                        <a:spcAft>
                          <a:spcPts val="0"/>
                        </a:spcAft>
                      </a:pPr>
                      <a:r>
                        <a:rPr lang="es-EC" sz="1000">
                          <a:effectLst/>
                        </a:rPr>
                        <a:t>San pedro de cayambe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16,75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6324">
                <a:tc>
                  <a:txBody>
                    <a:bodyPr/>
                    <a:lstStyle/>
                    <a:p>
                      <a:pPr>
                        <a:lnSpc>
                          <a:spcPct val="107000"/>
                        </a:lnSpc>
                        <a:spcAft>
                          <a:spcPts val="0"/>
                        </a:spcAft>
                      </a:pPr>
                      <a:r>
                        <a:rPr lang="es-EC" sz="1000">
                          <a:effectLst/>
                        </a:rPr>
                        <a:t>Lisbeth cielo azul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38,25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6324">
                <a:tc>
                  <a:txBody>
                    <a:bodyPr/>
                    <a:lstStyle/>
                    <a:p>
                      <a:pPr>
                        <a:lnSpc>
                          <a:spcPct val="107000"/>
                        </a:lnSpc>
                        <a:spcAft>
                          <a:spcPts val="0"/>
                        </a:spcAft>
                      </a:pPr>
                      <a:r>
                        <a:rPr lang="es-EC" sz="1000">
                          <a:effectLst/>
                        </a:rPr>
                        <a:t>El refugio de cayambe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16,75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6324">
                <a:tc>
                  <a:txBody>
                    <a:bodyPr/>
                    <a:lstStyle/>
                    <a:p>
                      <a:pPr>
                        <a:lnSpc>
                          <a:spcPct val="107000"/>
                        </a:lnSpc>
                        <a:spcAft>
                          <a:spcPts val="0"/>
                        </a:spcAft>
                      </a:pPr>
                      <a:r>
                        <a:rPr lang="es-EC" sz="1000">
                          <a:effectLst/>
                        </a:rPr>
                        <a:t>Mital del mundo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21,56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6324">
                <a:tc>
                  <a:txBody>
                    <a:bodyPr/>
                    <a:lstStyle/>
                    <a:p>
                      <a:pPr>
                        <a:lnSpc>
                          <a:spcPct val="107000"/>
                        </a:lnSpc>
                        <a:spcAft>
                          <a:spcPts val="0"/>
                        </a:spcAft>
                      </a:pPr>
                      <a:r>
                        <a:rPr lang="es-EC" sz="1000">
                          <a:effectLst/>
                        </a:rPr>
                        <a:t>Fagelp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16,75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6324">
                <a:tc>
                  <a:txBody>
                    <a:bodyPr/>
                    <a:lstStyle/>
                    <a:p>
                      <a:pPr>
                        <a:lnSpc>
                          <a:spcPct val="107000"/>
                        </a:lnSpc>
                        <a:spcAft>
                          <a:spcPts val="0"/>
                        </a:spcAft>
                      </a:pPr>
                      <a:r>
                        <a:rPr lang="es-EC" sz="1000">
                          <a:effectLst/>
                        </a:rPr>
                        <a:t>Promedio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dirty="0">
                          <a:effectLst/>
                        </a:rPr>
                        <a:t>24,6925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9111030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38</a:t>
            </a:fld>
            <a:endParaRPr lang="es-EC"/>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Cuadro de texto 36"/>
          <p:cNvSpPr txBox="1">
            <a:spLocks noChangeArrowheads="1"/>
          </p:cNvSpPr>
          <p:nvPr/>
        </p:nvSpPr>
        <p:spPr bwMode="auto">
          <a:xfrm>
            <a:off x="34925" y="6248400"/>
            <a:ext cx="685800" cy="24765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0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Continúa</a:t>
            </a: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a:spLocks noChangeArrowheads="1"/>
          </p:cNvSpPr>
          <p:nvPr/>
        </p:nvSpPr>
        <p:spPr bwMode="auto">
          <a:xfrm>
            <a:off x="0" y="7705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2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Matriz Indicador rentabilidad hotelera </a:t>
            </a:r>
            <a:r>
              <a:rPr kumimoji="0" lang="es-EC" altLang="es-EC" sz="12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RevPAR</a:t>
            </a:r>
            <a:r>
              <a:rPr kumimoji="0" lang="es-EC" altLang="es-EC" sz="12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Quito.</a:t>
            </a: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126520856"/>
              </p:ext>
            </p:extLst>
          </p:nvPr>
        </p:nvGraphicFramePr>
        <p:xfrm>
          <a:off x="463870" y="897751"/>
          <a:ext cx="3162907" cy="3907118"/>
        </p:xfrm>
        <a:graphic>
          <a:graphicData uri="http://schemas.openxmlformats.org/drawingml/2006/table">
            <a:tbl>
              <a:tblPr firstRow="1" firstCol="1">
                <a:tableStyleId>{62C119B8-D12F-40DF-A277-AD36F6BA7776}</a:tableStyleId>
              </a:tblPr>
              <a:tblGrid>
                <a:gridCol w="2026495"/>
                <a:gridCol w="1136412"/>
              </a:tblGrid>
              <a:tr h="170000">
                <a:tc>
                  <a:txBody>
                    <a:bodyPr/>
                    <a:lstStyle/>
                    <a:p>
                      <a:pPr algn="ctr">
                        <a:lnSpc>
                          <a:spcPct val="107000"/>
                        </a:lnSpc>
                        <a:spcAft>
                          <a:spcPts val="0"/>
                        </a:spcAft>
                      </a:pPr>
                      <a:r>
                        <a:rPr lang="es-EC" sz="800" dirty="0">
                          <a:effectLst/>
                        </a:rPr>
                        <a:t>Nombre de Hoteles</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c>
                  <a:txBody>
                    <a:bodyPr/>
                    <a:lstStyle/>
                    <a:p>
                      <a:pPr algn="ctr">
                        <a:lnSpc>
                          <a:spcPct val="107000"/>
                        </a:lnSpc>
                        <a:spcAft>
                          <a:spcPts val="0"/>
                        </a:spcAft>
                      </a:pPr>
                      <a:r>
                        <a:rPr lang="es-EC" sz="800">
                          <a:effectLst/>
                        </a:rPr>
                        <a:t>Revpar</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r>
              <a:tr h="169869">
                <a:tc>
                  <a:txBody>
                    <a:bodyPr/>
                    <a:lstStyle/>
                    <a:p>
                      <a:pPr>
                        <a:lnSpc>
                          <a:spcPct val="107000"/>
                        </a:lnSpc>
                        <a:spcAft>
                          <a:spcPts val="0"/>
                        </a:spcAft>
                      </a:pPr>
                      <a:r>
                        <a:rPr lang="es-EC" sz="800">
                          <a:effectLst/>
                        </a:rPr>
                        <a:t>Stubel suites &amp; café</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c>
                  <a:txBody>
                    <a:bodyPr/>
                    <a:lstStyle/>
                    <a:p>
                      <a:pPr algn="ctr">
                        <a:lnSpc>
                          <a:spcPct val="107000"/>
                        </a:lnSpc>
                        <a:spcAft>
                          <a:spcPts val="0"/>
                        </a:spcAft>
                      </a:pPr>
                      <a:r>
                        <a:rPr lang="es-EC" sz="800">
                          <a:effectLst/>
                        </a:rPr>
                        <a:t>19,86</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r>
              <a:tr h="169869">
                <a:tc>
                  <a:txBody>
                    <a:bodyPr/>
                    <a:lstStyle/>
                    <a:p>
                      <a:pPr>
                        <a:lnSpc>
                          <a:spcPct val="107000"/>
                        </a:lnSpc>
                        <a:spcAft>
                          <a:spcPts val="0"/>
                        </a:spcAft>
                      </a:pPr>
                      <a:r>
                        <a:rPr lang="es-EC" sz="800">
                          <a:effectLst/>
                        </a:rPr>
                        <a:t>Republica</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c>
                  <a:txBody>
                    <a:bodyPr/>
                    <a:lstStyle/>
                    <a:p>
                      <a:pPr algn="ctr">
                        <a:lnSpc>
                          <a:spcPct val="107000"/>
                        </a:lnSpc>
                        <a:spcAft>
                          <a:spcPts val="0"/>
                        </a:spcAft>
                      </a:pPr>
                      <a:r>
                        <a:rPr lang="es-EC" sz="800">
                          <a:effectLst/>
                        </a:rPr>
                        <a:t>32,08</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r>
              <a:tr h="169869">
                <a:tc>
                  <a:txBody>
                    <a:bodyPr/>
                    <a:lstStyle/>
                    <a:p>
                      <a:pPr>
                        <a:lnSpc>
                          <a:spcPct val="107000"/>
                        </a:lnSpc>
                        <a:spcAft>
                          <a:spcPts val="0"/>
                        </a:spcAft>
                      </a:pPr>
                      <a:r>
                        <a:rPr lang="es-EC" sz="800">
                          <a:effectLst/>
                        </a:rPr>
                        <a:t>El relicario del carmen </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c>
                  <a:txBody>
                    <a:bodyPr/>
                    <a:lstStyle/>
                    <a:p>
                      <a:pPr algn="ctr">
                        <a:lnSpc>
                          <a:spcPct val="107000"/>
                        </a:lnSpc>
                        <a:spcAft>
                          <a:spcPts val="0"/>
                        </a:spcAft>
                      </a:pPr>
                      <a:r>
                        <a:rPr lang="es-EC" sz="800">
                          <a:effectLst/>
                        </a:rPr>
                        <a:t>23,74</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r>
              <a:tr h="169869">
                <a:tc>
                  <a:txBody>
                    <a:bodyPr/>
                    <a:lstStyle/>
                    <a:p>
                      <a:pPr>
                        <a:lnSpc>
                          <a:spcPct val="107000"/>
                        </a:lnSpc>
                        <a:spcAft>
                          <a:spcPts val="0"/>
                        </a:spcAft>
                      </a:pPr>
                      <a:r>
                        <a:rPr lang="es-EC" sz="800">
                          <a:effectLst/>
                        </a:rPr>
                        <a:t>Hotel quito</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c>
                  <a:txBody>
                    <a:bodyPr/>
                    <a:lstStyle/>
                    <a:p>
                      <a:pPr algn="ctr">
                        <a:lnSpc>
                          <a:spcPct val="107000"/>
                        </a:lnSpc>
                        <a:spcAft>
                          <a:spcPts val="0"/>
                        </a:spcAft>
                      </a:pPr>
                      <a:r>
                        <a:rPr lang="es-EC" sz="800">
                          <a:effectLst/>
                        </a:rPr>
                        <a:t>12,64</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r>
              <a:tr h="169869">
                <a:tc>
                  <a:txBody>
                    <a:bodyPr/>
                    <a:lstStyle/>
                    <a:p>
                      <a:pPr>
                        <a:lnSpc>
                          <a:spcPct val="107000"/>
                        </a:lnSpc>
                        <a:spcAft>
                          <a:spcPts val="0"/>
                        </a:spcAft>
                      </a:pPr>
                      <a:r>
                        <a:rPr lang="es-EC" sz="800">
                          <a:effectLst/>
                        </a:rPr>
                        <a:t>Rio amazonas internacional</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c>
                  <a:txBody>
                    <a:bodyPr/>
                    <a:lstStyle/>
                    <a:p>
                      <a:pPr algn="ctr">
                        <a:lnSpc>
                          <a:spcPct val="107000"/>
                        </a:lnSpc>
                        <a:spcAft>
                          <a:spcPts val="0"/>
                        </a:spcAft>
                      </a:pPr>
                      <a:r>
                        <a:rPr lang="es-EC" sz="800" dirty="0">
                          <a:effectLst/>
                        </a:rPr>
                        <a:t>151,02</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r>
              <a:tr h="169869">
                <a:tc>
                  <a:txBody>
                    <a:bodyPr/>
                    <a:lstStyle/>
                    <a:p>
                      <a:pPr>
                        <a:lnSpc>
                          <a:spcPct val="107000"/>
                        </a:lnSpc>
                        <a:spcAft>
                          <a:spcPts val="0"/>
                        </a:spcAft>
                      </a:pPr>
                      <a:r>
                        <a:rPr lang="es-EC" sz="800">
                          <a:effectLst/>
                        </a:rPr>
                        <a:t>Sebastian</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c>
                  <a:txBody>
                    <a:bodyPr/>
                    <a:lstStyle/>
                    <a:p>
                      <a:pPr algn="ctr">
                        <a:lnSpc>
                          <a:spcPct val="107000"/>
                        </a:lnSpc>
                        <a:spcAft>
                          <a:spcPts val="0"/>
                        </a:spcAft>
                      </a:pPr>
                      <a:r>
                        <a:rPr lang="es-EC" sz="800">
                          <a:effectLst/>
                        </a:rPr>
                        <a:t>-</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r>
              <a:tr h="169869">
                <a:tc>
                  <a:txBody>
                    <a:bodyPr/>
                    <a:lstStyle/>
                    <a:p>
                      <a:pPr>
                        <a:lnSpc>
                          <a:spcPct val="107000"/>
                        </a:lnSpc>
                        <a:spcAft>
                          <a:spcPts val="0"/>
                        </a:spcAft>
                      </a:pPr>
                      <a:r>
                        <a:rPr lang="es-EC" sz="800">
                          <a:effectLst/>
                        </a:rPr>
                        <a:t>Tambo real </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c>
                  <a:txBody>
                    <a:bodyPr/>
                    <a:lstStyle/>
                    <a:p>
                      <a:pPr algn="ctr">
                        <a:lnSpc>
                          <a:spcPct val="107000"/>
                        </a:lnSpc>
                        <a:spcAft>
                          <a:spcPts val="0"/>
                        </a:spcAft>
                      </a:pPr>
                      <a:r>
                        <a:rPr lang="es-EC" sz="800">
                          <a:effectLst/>
                        </a:rPr>
                        <a:t>46,61</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r>
              <a:tr h="169869">
                <a:tc>
                  <a:txBody>
                    <a:bodyPr/>
                    <a:lstStyle/>
                    <a:p>
                      <a:pPr>
                        <a:lnSpc>
                          <a:spcPct val="107000"/>
                        </a:lnSpc>
                        <a:spcAft>
                          <a:spcPts val="0"/>
                        </a:spcAft>
                      </a:pPr>
                      <a:r>
                        <a:rPr lang="es-EC" sz="800">
                          <a:effectLst/>
                        </a:rPr>
                        <a:t>San jose </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c>
                  <a:txBody>
                    <a:bodyPr/>
                    <a:lstStyle/>
                    <a:p>
                      <a:pPr algn="ctr">
                        <a:lnSpc>
                          <a:spcPct val="107000"/>
                        </a:lnSpc>
                        <a:spcAft>
                          <a:spcPts val="0"/>
                        </a:spcAft>
                      </a:pPr>
                      <a:r>
                        <a:rPr lang="es-EC" sz="800">
                          <a:effectLst/>
                        </a:rPr>
                        <a:t>62,01</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r>
              <a:tr h="169869">
                <a:tc>
                  <a:txBody>
                    <a:bodyPr/>
                    <a:lstStyle/>
                    <a:p>
                      <a:pPr>
                        <a:lnSpc>
                          <a:spcPct val="107000"/>
                        </a:lnSpc>
                        <a:spcAft>
                          <a:spcPts val="0"/>
                        </a:spcAft>
                      </a:pPr>
                      <a:r>
                        <a:rPr lang="es-EC" sz="800">
                          <a:effectLst/>
                        </a:rPr>
                        <a:t>Hotel finlandia </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c>
                  <a:txBody>
                    <a:bodyPr/>
                    <a:lstStyle/>
                    <a:p>
                      <a:pPr algn="ctr">
                        <a:lnSpc>
                          <a:spcPct val="107000"/>
                        </a:lnSpc>
                        <a:spcAft>
                          <a:spcPts val="0"/>
                        </a:spcAft>
                      </a:pPr>
                      <a:r>
                        <a:rPr lang="es-EC" sz="800">
                          <a:effectLst/>
                        </a:rPr>
                        <a:t>13,66</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r>
              <a:tr h="169869">
                <a:tc>
                  <a:txBody>
                    <a:bodyPr/>
                    <a:lstStyle/>
                    <a:p>
                      <a:pPr>
                        <a:lnSpc>
                          <a:spcPct val="107000"/>
                        </a:lnSpc>
                        <a:spcAft>
                          <a:spcPts val="0"/>
                        </a:spcAft>
                      </a:pPr>
                      <a:r>
                        <a:rPr lang="es-EC" sz="800">
                          <a:effectLst/>
                        </a:rPr>
                        <a:t>Hotel reina isabel </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c>
                  <a:txBody>
                    <a:bodyPr/>
                    <a:lstStyle/>
                    <a:p>
                      <a:pPr algn="ctr">
                        <a:lnSpc>
                          <a:spcPct val="107000"/>
                        </a:lnSpc>
                        <a:spcAft>
                          <a:spcPts val="0"/>
                        </a:spcAft>
                      </a:pPr>
                      <a:r>
                        <a:rPr lang="es-EC" sz="800">
                          <a:effectLst/>
                        </a:rPr>
                        <a:t>6,76</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r>
              <a:tr h="169869">
                <a:tc>
                  <a:txBody>
                    <a:bodyPr/>
                    <a:lstStyle/>
                    <a:p>
                      <a:pPr>
                        <a:lnSpc>
                          <a:spcPct val="107000"/>
                        </a:lnSpc>
                        <a:spcAft>
                          <a:spcPts val="0"/>
                        </a:spcAft>
                      </a:pPr>
                      <a:r>
                        <a:rPr lang="es-EC" sz="800">
                          <a:effectLst/>
                        </a:rPr>
                        <a:t>Akros</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c>
                  <a:txBody>
                    <a:bodyPr/>
                    <a:lstStyle/>
                    <a:p>
                      <a:pPr algn="ctr">
                        <a:lnSpc>
                          <a:spcPct val="107000"/>
                        </a:lnSpc>
                        <a:spcAft>
                          <a:spcPts val="0"/>
                        </a:spcAft>
                      </a:pPr>
                      <a:r>
                        <a:rPr lang="es-EC" sz="800">
                          <a:effectLst/>
                        </a:rPr>
                        <a:t>16,23</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r>
              <a:tr h="169869">
                <a:tc>
                  <a:txBody>
                    <a:bodyPr/>
                    <a:lstStyle/>
                    <a:p>
                      <a:pPr>
                        <a:lnSpc>
                          <a:spcPct val="107000"/>
                        </a:lnSpc>
                        <a:spcAft>
                          <a:spcPts val="0"/>
                        </a:spcAft>
                      </a:pPr>
                      <a:r>
                        <a:rPr lang="es-EC" sz="800">
                          <a:effectLst/>
                        </a:rPr>
                        <a:t>Wyndham</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c>
                  <a:txBody>
                    <a:bodyPr/>
                    <a:lstStyle/>
                    <a:p>
                      <a:pPr algn="ctr">
                        <a:lnSpc>
                          <a:spcPct val="107000"/>
                        </a:lnSpc>
                        <a:spcAft>
                          <a:spcPts val="0"/>
                        </a:spcAft>
                      </a:pPr>
                      <a:r>
                        <a:rPr lang="es-EC" sz="800">
                          <a:effectLst/>
                        </a:rPr>
                        <a:t>22,86</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r>
              <a:tr h="169869">
                <a:tc>
                  <a:txBody>
                    <a:bodyPr/>
                    <a:lstStyle/>
                    <a:p>
                      <a:pPr>
                        <a:lnSpc>
                          <a:spcPct val="107000"/>
                        </a:lnSpc>
                        <a:spcAft>
                          <a:spcPts val="0"/>
                        </a:spcAft>
                      </a:pPr>
                      <a:r>
                        <a:rPr lang="es-EC" sz="800">
                          <a:effectLst/>
                        </a:rPr>
                        <a:t>Holiday inn express</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c>
                  <a:txBody>
                    <a:bodyPr/>
                    <a:lstStyle/>
                    <a:p>
                      <a:pPr algn="ctr">
                        <a:lnSpc>
                          <a:spcPct val="107000"/>
                        </a:lnSpc>
                        <a:spcAft>
                          <a:spcPts val="0"/>
                        </a:spcAft>
                      </a:pPr>
                      <a:r>
                        <a:rPr lang="es-EC" sz="800">
                          <a:effectLst/>
                        </a:rPr>
                        <a:t>9,56</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r>
              <a:tr h="169869">
                <a:tc>
                  <a:txBody>
                    <a:bodyPr/>
                    <a:lstStyle/>
                    <a:p>
                      <a:pPr>
                        <a:lnSpc>
                          <a:spcPct val="107000"/>
                        </a:lnSpc>
                        <a:spcAft>
                          <a:spcPts val="0"/>
                        </a:spcAft>
                      </a:pPr>
                      <a:r>
                        <a:rPr lang="es-EC" sz="800">
                          <a:effectLst/>
                        </a:rPr>
                        <a:t>Neoembassy</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c>
                  <a:txBody>
                    <a:bodyPr/>
                    <a:lstStyle/>
                    <a:p>
                      <a:pPr algn="ctr">
                        <a:lnSpc>
                          <a:spcPct val="107000"/>
                        </a:lnSpc>
                        <a:spcAft>
                          <a:spcPts val="0"/>
                        </a:spcAft>
                      </a:pPr>
                      <a:r>
                        <a:rPr lang="es-EC" sz="800">
                          <a:effectLst/>
                        </a:rPr>
                        <a:t>14,21</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r>
              <a:tr h="169869">
                <a:tc>
                  <a:txBody>
                    <a:bodyPr/>
                    <a:lstStyle/>
                    <a:p>
                      <a:pPr>
                        <a:lnSpc>
                          <a:spcPct val="107000"/>
                        </a:lnSpc>
                        <a:spcAft>
                          <a:spcPts val="0"/>
                        </a:spcAft>
                      </a:pPr>
                      <a:r>
                        <a:rPr lang="es-EC" sz="800">
                          <a:effectLst/>
                        </a:rPr>
                        <a:t>Hotel casa gangotena s.a.</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c>
                  <a:txBody>
                    <a:bodyPr/>
                    <a:lstStyle/>
                    <a:p>
                      <a:pPr algn="ctr">
                        <a:lnSpc>
                          <a:spcPct val="107000"/>
                        </a:lnSpc>
                        <a:spcAft>
                          <a:spcPts val="0"/>
                        </a:spcAft>
                      </a:pPr>
                      <a:r>
                        <a:rPr lang="es-EC" sz="800">
                          <a:effectLst/>
                        </a:rPr>
                        <a:t>83,95</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r>
              <a:tr h="169869">
                <a:tc>
                  <a:txBody>
                    <a:bodyPr/>
                    <a:lstStyle/>
                    <a:p>
                      <a:pPr>
                        <a:lnSpc>
                          <a:spcPct val="107000"/>
                        </a:lnSpc>
                        <a:spcAft>
                          <a:spcPts val="0"/>
                        </a:spcAft>
                      </a:pPr>
                      <a:r>
                        <a:rPr lang="es-EC" sz="800">
                          <a:effectLst/>
                        </a:rPr>
                        <a:t>Le parc</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c>
                  <a:txBody>
                    <a:bodyPr/>
                    <a:lstStyle/>
                    <a:p>
                      <a:pPr algn="ctr">
                        <a:lnSpc>
                          <a:spcPct val="107000"/>
                        </a:lnSpc>
                        <a:spcAft>
                          <a:spcPts val="0"/>
                        </a:spcAft>
                      </a:pPr>
                      <a:r>
                        <a:rPr lang="es-EC" sz="800">
                          <a:effectLst/>
                        </a:rPr>
                        <a:t>75,02</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r>
              <a:tr h="169869">
                <a:tc>
                  <a:txBody>
                    <a:bodyPr/>
                    <a:lstStyle/>
                    <a:p>
                      <a:pPr>
                        <a:lnSpc>
                          <a:spcPct val="107000"/>
                        </a:lnSpc>
                        <a:spcAft>
                          <a:spcPts val="0"/>
                        </a:spcAft>
                      </a:pPr>
                      <a:r>
                        <a:rPr lang="es-EC" sz="800">
                          <a:effectLst/>
                        </a:rPr>
                        <a:t>Castillo del valle </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c>
                  <a:txBody>
                    <a:bodyPr/>
                    <a:lstStyle/>
                    <a:p>
                      <a:pPr algn="ctr">
                        <a:lnSpc>
                          <a:spcPct val="107000"/>
                        </a:lnSpc>
                        <a:spcAft>
                          <a:spcPts val="0"/>
                        </a:spcAft>
                      </a:pPr>
                      <a:r>
                        <a:rPr lang="es-EC" sz="800">
                          <a:effectLst/>
                        </a:rPr>
                        <a:t>4,38</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r>
              <a:tr h="169869">
                <a:tc>
                  <a:txBody>
                    <a:bodyPr/>
                    <a:lstStyle/>
                    <a:p>
                      <a:pPr>
                        <a:lnSpc>
                          <a:spcPct val="107000"/>
                        </a:lnSpc>
                        <a:spcAft>
                          <a:spcPts val="0"/>
                        </a:spcAft>
                      </a:pPr>
                      <a:r>
                        <a:rPr lang="es-EC" sz="800">
                          <a:effectLst/>
                        </a:rPr>
                        <a:t>Barnad</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c>
                  <a:txBody>
                    <a:bodyPr/>
                    <a:lstStyle/>
                    <a:p>
                      <a:pPr algn="ctr">
                        <a:lnSpc>
                          <a:spcPct val="107000"/>
                        </a:lnSpc>
                        <a:spcAft>
                          <a:spcPts val="0"/>
                        </a:spcAft>
                      </a:pPr>
                      <a:r>
                        <a:rPr lang="es-EC" sz="800">
                          <a:effectLst/>
                        </a:rPr>
                        <a:t>22,10</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r>
              <a:tr h="169869">
                <a:tc>
                  <a:txBody>
                    <a:bodyPr/>
                    <a:lstStyle/>
                    <a:p>
                      <a:pPr>
                        <a:lnSpc>
                          <a:spcPct val="107000"/>
                        </a:lnSpc>
                        <a:spcAft>
                          <a:spcPts val="0"/>
                        </a:spcAft>
                      </a:pPr>
                      <a:r>
                        <a:rPr lang="es-EC" sz="800">
                          <a:effectLst/>
                        </a:rPr>
                        <a:t>Stanford suites hotel</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c>
                  <a:txBody>
                    <a:bodyPr/>
                    <a:lstStyle/>
                    <a:p>
                      <a:pPr algn="ctr">
                        <a:lnSpc>
                          <a:spcPct val="107000"/>
                        </a:lnSpc>
                        <a:spcAft>
                          <a:spcPts val="0"/>
                        </a:spcAft>
                      </a:pPr>
                      <a:r>
                        <a:rPr lang="es-EC" sz="800">
                          <a:effectLst/>
                        </a:rPr>
                        <a:t>52,33</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r>
              <a:tr h="169869">
                <a:tc>
                  <a:txBody>
                    <a:bodyPr/>
                    <a:lstStyle/>
                    <a:p>
                      <a:pPr>
                        <a:lnSpc>
                          <a:spcPct val="107000"/>
                        </a:lnSpc>
                        <a:spcAft>
                          <a:spcPts val="0"/>
                        </a:spcAft>
                      </a:pPr>
                      <a:r>
                        <a:rPr lang="es-EC" sz="800">
                          <a:effectLst/>
                        </a:rPr>
                        <a:t>Mansiòn del angel</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c>
                  <a:txBody>
                    <a:bodyPr/>
                    <a:lstStyle/>
                    <a:p>
                      <a:pPr algn="ctr">
                        <a:lnSpc>
                          <a:spcPct val="107000"/>
                        </a:lnSpc>
                        <a:spcAft>
                          <a:spcPts val="0"/>
                        </a:spcAft>
                      </a:pPr>
                      <a:r>
                        <a:rPr lang="es-EC" sz="800">
                          <a:effectLst/>
                        </a:rPr>
                        <a:t>56,88</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r>
              <a:tr h="169869">
                <a:tc>
                  <a:txBody>
                    <a:bodyPr/>
                    <a:lstStyle/>
                    <a:p>
                      <a:pPr>
                        <a:lnSpc>
                          <a:spcPct val="107000"/>
                        </a:lnSpc>
                        <a:spcAft>
                          <a:spcPts val="0"/>
                        </a:spcAft>
                      </a:pPr>
                      <a:r>
                        <a:rPr lang="es-EC" sz="800">
                          <a:effectLst/>
                        </a:rPr>
                        <a:t>Galaxy</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c>
                  <a:txBody>
                    <a:bodyPr/>
                    <a:lstStyle/>
                    <a:p>
                      <a:pPr algn="ctr">
                        <a:lnSpc>
                          <a:spcPct val="107000"/>
                        </a:lnSpc>
                        <a:spcAft>
                          <a:spcPts val="0"/>
                        </a:spcAft>
                      </a:pPr>
                      <a:r>
                        <a:rPr lang="es-EC" sz="800">
                          <a:effectLst/>
                        </a:rPr>
                        <a:t>4,82</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r>
              <a:tr h="169869">
                <a:tc>
                  <a:txBody>
                    <a:bodyPr/>
                    <a:lstStyle/>
                    <a:p>
                      <a:pPr>
                        <a:lnSpc>
                          <a:spcPct val="107000"/>
                        </a:lnSpc>
                        <a:spcAft>
                          <a:spcPts val="0"/>
                        </a:spcAft>
                      </a:pPr>
                      <a:r>
                        <a:rPr lang="es-EC" sz="800">
                          <a:effectLst/>
                        </a:rPr>
                        <a:t>Fuente de piedra </a:t>
                      </a:r>
                      <a:endParaRPr lang="es-EC"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c>
                  <a:txBody>
                    <a:bodyPr/>
                    <a:lstStyle/>
                    <a:p>
                      <a:pPr algn="ctr">
                        <a:lnSpc>
                          <a:spcPct val="107000"/>
                        </a:lnSpc>
                        <a:spcAft>
                          <a:spcPts val="0"/>
                        </a:spcAft>
                      </a:pPr>
                      <a:r>
                        <a:rPr lang="es-EC" sz="800" dirty="0">
                          <a:effectLst/>
                        </a:rPr>
                        <a:t>36,51</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206" marR="53206" marT="0" marB="0"/>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765690208"/>
              </p:ext>
            </p:extLst>
          </p:nvPr>
        </p:nvGraphicFramePr>
        <p:xfrm>
          <a:off x="3813158" y="1066026"/>
          <a:ext cx="2967786" cy="3738839"/>
        </p:xfrm>
        <a:graphic>
          <a:graphicData uri="http://schemas.openxmlformats.org/drawingml/2006/table">
            <a:tbl>
              <a:tblPr firstRow="1" firstCol="1">
                <a:tableStyleId>{62C119B8-D12F-40DF-A277-AD36F6BA7776}</a:tableStyleId>
              </a:tblPr>
              <a:tblGrid>
                <a:gridCol w="1901481"/>
                <a:gridCol w="1066305"/>
              </a:tblGrid>
              <a:tr h="196781">
                <a:tc>
                  <a:txBody>
                    <a:bodyPr/>
                    <a:lstStyle/>
                    <a:p>
                      <a:pPr>
                        <a:lnSpc>
                          <a:spcPct val="107000"/>
                        </a:lnSpc>
                        <a:spcAft>
                          <a:spcPts val="0"/>
                        </a:spcAft>
                      </a:pPr>
                      <a:r>
                        <a:rPr lang="es-EC" sz="900">
                          <a:effectLst/>
                        </a:rPr>
                        <a:t>Boutique plaza sucre </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25,72</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96781">
                <a:tc>
                  <a:txBody>
                    <a:bodyPr/>
                    <a:lstStyle/>
                    <a:p>
                      <a:pPr>
                        <a:lnSpc>
                          <a:spcPct val="107000"/>
                        </a:lnSpc>
                        <a:spcAft>
                          <a:spcPts val="0"/>
                        </a:spcAft>
                      </a:pPr>
                      <a:r>
                        <a:rPr lang="es-EC" sz="900">
                          <a:effectLst/>
                        </a:rPr>
                        <a:t>La cartuja</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11,44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96781">
                <a:tc>
                  <a:txBody>
                    <a:bodyPr/>
                    <a:lstStyle/>
                    <a:p>
                      <a:pPr>
                        <a:lnSpc>
                          <a:spcPct val="107000"/>
                        </a:lnSpc>
                        <a:spcAft>
                          <a:spcPts val="0"/>
                        </a:spcAft>
                      </a:pPr>
                      <a:r>
                        <a:rPr lang="es-EC" sz="900">
                          <a:effectLst/>
                        </a:rPr>
                        <a:t>Patio andaluz</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22,88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96781">
                <a:tc>
                  <a:txBody>
                    <a:bodyPr/>
                    <a:lstStyle/>
                    <a:p>
                      <a:pPr>
                        <a:lnSpc>
                          <a:spcPct val="107000"/>
                        </a:lnSpc>
                        <a:spcAft>
                          <a:spcPts val="0"/>
                        </a:spcAft>
                      </a:pPr>
                      <a:r>
                        <a:rPr lang="es-EC" sz="900">
                          <a:effectLst/>
                        </a:rPr>
                        <a:t>Anahi boutique </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83,85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96781">
                <a:tc>
                  <a:txBody>
                    <a:bodyPr/>
                    <a:lstStyle/>
                    <a:p>
                      <a:pPr>
                        <a:lnSpc>
                          <a:spcPct val="107000"/>
                        </a:lnSpc>
                        <a:spcAft>
                          <a:spcPts val="0"/>
                        </a:spcAft>
                      </a:pPr>
                      <a:r>
                        <a:rPr lang="es-EC" sz="900">
                          <a:effectLst/>
                        </a:rPr>
                        <a:t>Bellavista cloud forest</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77,98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96781">
                <a:tc>
                  <a:txBody>
                    <a:bodyPr/>
                    <a:lstStyle/>
                    <a:p>
                      <a:pPr>
                        <a:lnSpc>
                          <a:spcPct val="107000"/>
                        </a:lnSpc>
                        <a:spcAft>
                          <a:spcPts val="0"/>
                        </a:spcAft>
                      </a:pPr>
                      <a:r>
                        <a:rPr lang="es-EC" sz="900">
                          <a:effectLst/>
                        </a:rPr>
                        <a:t>Pululahua ecolodge</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27,14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96781">
                <a:tc>
                  <a:txBody>
                    <a:bodyPr/>
                    <a:lstStyle/>
                    <a:p>
                      <a:pPr>
                        <a:lnSpc>
                          <a:spcPct val="107000"/>
                        </a:lnSpc>
                        <a:spcAft>
                          <a:spcPts val="0"/>
                        </a:spcAft>
                      </a:pPr>
                      <a:r>
                        <a:rPr lang="es-EC" sz="900">
                          <a:effectLst/>
                        </a:rPr>
                        <a:t>Nuhouse</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45,26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96781">
                <a:tc>
                  <a:txBody>
                    <a:bodyPr/>
                    <a:lstStyle/>
                    <a:p>
                      <a:pPr>
                        <a:lnSpc>
                          <a:spcPct val="107000"/>
                        </a:lnSpc>
                        <a:spcAft>
                          <a:spcPts val="0"/>
                        </a:spcAft>
                      </a:pPr>
                      <a:r>
                        <a:rPr lang="es-EC" sz="900">
                          <a:effectLst/>
                        </a:rPr>
                        <a:t>Hosteria mi huasipungo </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3,75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96781">
                <a:tc>
                  <a:txBody>
                    <a:bodyPr/>
                    <a:lstStyle/>
                    <a:p>
                      <a:pPr>
                        <a:lnSpc>
                          <a:spcPct val="107000"/>
                        </a:lnSpc>
                        <a:spcAft>
                          <a:spcPts val="0"/>
                        </a:spcAft>
                      </a:pPr>
                      <a:r>
                        <a:rPr lang="es-EC" sz="900">
                          <a:effectLst/>
                        </a:rPr>
                        <a:t>Casa del viajero pifo </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18,07</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96781">
                <a:tc>
                  <a:txBody>
                    <a:bodyPr/>
                    <a:lstStyle/>
                    <a:p>
                      <a:pPr>
                        <a:lnSpc>
                          <a:spcPct val="107000"/>
                        </a:lnSpc>
                        <a:spcAft>
                          <a:spcPts val="0"/>
                        </a:spcAft>
                      </a:pPr>
                      <a:r>
                        <a:rPr lang="es-EC" sz="900">
                          <a:effectLst/>
                        </a:rPr>
                        <a:t>Posada mirolindo </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92,03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96781">
                <a:tc>
                  <a:txBody>
                    <a:bodyPr/>
                    <a:lstStyle/>
                    <a:p>
                      <a:pPr>
                        <a:lnSpc>
                          <a:spcPct val="107000"/>
                        </a:lnSpc>
                        <a:spcAft>
                          <a:spcPts val="0"/>
                        </a:spcAft>
                      </a:pPr>
                      <a:r>
                        <a:rPr lang="es-EC" sz="900">
                          <a:effectLst/>
                        </a:rPr>
                        <a:t>Shantidham</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68,99</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96781">
                <a:tc>
                  <a:txBody>
                    <a:bodyPr/>
                    <a:lstStyle/>
                    <a:p>
                      <a:pPr>
                        <a:lnSpc>
                          <a:spcPct val="107000"/>
                        </a:lnSpc>
                        <a:spcAft>
                          <a:spcPts val="0"/>
                        </a:spcAft>
                      </a:pPr>
                      <a:r>
                        <a:rPr lang="es-EC" sz="900">
                          <a:effectLst/>
                        </a:rPr>
                        <a:t>Zen suites quito </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9,77</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96781">
                <a:tc>
                  <a:txBody>
                    <a:bodyPr/>
                    <a:lstStyle/>
                    <a:p>
                      <a:pPr>
                        <a:lnSpc>
                          <a:spcPct val="107000"/>
                        </a:lnSpc>
                        <a:spcAft>
                          <a:spcPts val="0"/>
                        </a:spcAft>
                      </a:pPr>
                      <a:r>
                        <a:rPr lang="es-EC" sz="900">
                          <a:effectLst/>
                        </a:rPr>
                        <a:t>Yumbo spa resort</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91,79</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96781">
                <a:tc>
                  <a:txBody>
                    <a:bodyPr/>
                    <a:lstStyle/>
                    <a:p>
                      <a:pPr>
                        <a:lnSpc>
                          <a:spcPct val="107000"/>
                        </a:lnSpc>
                        <a:spcAft>
                          <a:spcPts val="0"/>
                        </a:spcAft>
                      </a:pPr>
                      <a:r>
                        <a:rPr lang="es-EC" sz="900">
                          <a:effectLst/>
                        </a:rPr>
                        <a:t>Hotel citimed </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25,14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96781">
                <a:tc>
                  <a:txBody>
                    <a:bodyPr/>
                    <a:lstStyle/>
                    <a:p>
                      <a:pPr>
                        <a:lnSpc>
                          <a:spcPct val="107000"/>
                        </a:lnSpc>
                        <a:spcAft>
                          <a:spcPts val="0"/>
                        </a:spcAft>
                      </a:pPr>
                      <a:r>
                        <a:rPr lang="es-EC" sz="900">
                          <a:effectLst/>
                        </a:rPr>
                        <a:t>Zaysant ecolodge</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65,64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96781">
                <a:tc>
                  <a:txBody>
                    <a:bodyPr/>
                    <a:lstStyle/>
                    <a:p>
                      <a:pPr>
                        <a:lnSpc>
                          <a:spcPct val="107000"/>
                        </a:lnSpc>
                        <a:spcAft>
                          <a:spcPts val="0"/>
                        </a:spcAft>
                      </a:pPr>
                      <a:r>
                        <a:rPr lang="es-EC" sz="900">
                          <a:effectLst/>
                        </a:rPr>
                        <a:t>Hotel san agustin </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16,54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96781">
                <a:tc>
                  <a:txBody>
                    <a:bodyPr/>
                    <a:lstStyle/>
                    <a:p>
                      <a:pPr>
                        <a:lnSpc>
                          <a:spcPct val="107000"/>
                        </a:lnSpc>
                        <a:spcAft>
                          <a:spcPts val="0"/>
                        </a:spcAft>
                      </a:pPr>
                      <a:r>
                        <a:rPr lang="es-EC" sz="900">
                          <a:effectLst/>
                        </a:rPr>
                        <a:t>La gran colombia</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11,76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96781">
                <a:tc>
                  <a:txBody>
                    <a:bodyPr/>
                    <a:lstStyle/>
                    <a:p>
                      <a:pPr>
                        <a:lnSpc>
                          <a:spcPct val="107000"/>
                        </a:lnSpc>
                        <a:spcAft>
                          <a:spcPts val="0"/>
                        </a:spcAft>
                      </a:pPr>
                      <a:r>
                        <a:rPr lang="es-EC" sz="900">
                          <a:effectLst/>
                        </a:rPr>
                        <a:t>Carlota</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a:effectLst/>
                        </a:rPr>
                        <a:t>10,55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r h="196781">
                <a:tc>
                  <a:txBody>
                    <a:bodyPr/>
                    <a:lstStyle/>
                    <a:p>
                      <a:pPr>
                        <a:lnSpc>
                          <a:spcPct val="107000"/>
                        </a:lnSpc>
                        <a:spcAft>
                          <a:spcPts val="0"/>
                        </a:spcAft>
                      </a:pPr>
                      <a:r>
                        <a:rPr lang="es-EC" sz="900">
                          <a:effectLst/>
                        </a:rPr>
                        <a:t>Promedio</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c>
                  <a:txBody>
                    <a:bodyPr/>
                    <a:lstStyle/>
                    <a:p>
                      <a:pPr algn="ctr">
                        <a:lnSpc>
                          <a:spcPct val="107000"/>
                        </a:lnSpc>
                        <a:spcAft>
                          <a:spcPts val="0"/>
                        </a:spcAft>
                      </a:pPr>
                      <a:r>
                        <a:rPr lang="es-EC" sz="900" dirty="0">
                          <a:effectLst/>
                        </a:rPr>
                        <a:t>36,89</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410" marR="64410" marT="0" marB="0"/>
                </a:tc>
              </a:tr>
            </a:tbl>
          </a:graphicData>
        </a:graphic>
      </p:graphicFrame>
    </p:spTree>
    <p:extLst>
      <p:ext uri="{BB962C8B-B14F-4D97-AF65-F5344CB8AC3E}">
        <p14:creationId xmlns:p14="http://schemas.microsoft.com/office/powerpoint/2010/main" val="24447673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39</a:t>
            </a:fld>
            <a:endParaRPr lang="es-EC"/>
          </a:p>
        </p:txBody>
      </p:sp>
      <p:sp>
        <p:nvSpPr>
          <p:cNvPr id="3" name="Rectángulo 2"/>
          <p:cNvSpPr/>
          <p:nvPr/>
        </p:nvSpPr>
        <p:spPr>
          <a:xfrm>
            <a:off x="0" y="0"/>
            <a:ext cx="6154220" cy="646331"/>
          </a:xfrm>
          <a:prstGeom prst="rect">
            <a:avLst/>
          </a:prstGeom>
        </p:spPr>
        <p:txBody>
          <a:bodyPr wrap="square">
            <a:spAutoFit/>
          </a:bodyPr>
          <a:lstStyle/>
          <a:p>
            <a:pPr>
              <a:lnSpc>
                <a:spcPct val="200000"/>
              </a:lnSpc>
              <a:spcAft>
                <a:spcPts val="0"/>
              </a:spcAft>
            </a:pPr>
            <a:r>
              <a:rPr lang="es-EC" i="1" dirty="0">
                <a:latin typeface="Times New Roman" panose="02020603050405020304" pitchFamily="18" charset="0"/>
                <a:ea typeface="Calibri" panose="020F0502020204030204" pitchFamily="34" charset="0"/>
                <a:cs typeface="Times New Roman" panose="02020603050405020304" pitchFamily="18" charset="0"/>
              </a:rPr>
              <a:t>Matriz Indicador rentabilidad hotelera </a:t>
            </a:r>
            <a:r>
              <a:rPr lang="es-EC" i="1" dirty="0" err="1">
                <a:latin typeface="Times New Roman" panose="02020603050405020304" pitchFamily="18" charset="0"/>
                <a:ea typeface="Calibri" panose="020F0502020204030204" pitchFamily="34" charset="0"/>
                <a:cs typeface="Times New Roman" panose="02020603050405020304" pitchFamily="18" charset="0"/>
              </a:rPr>
              <a:t>RevPAR</a:t>
            </a:r>
            <a:r>
              <a:rPr lang="es-EC" i="1" dirty="0">
                <a:latin typeface="Times New Roman" panose="02020603050405020304" pitchFamily="18" charset="0"/>
                <a:ea typeface="Calibri" panose="020F0502020204030204" pitchFamily="34" charset="0"/>
                <a:cs typeface="Times New Roman" panose="02020603050405020304" pitchFamily="18" charset="0"/>
              </a:rPr>
              <a:t> Cayambe.</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501198315"/>
              </p:ext>
            </p:extLst>
          </p:nvPr>
        </p:nvGraphicFramePr>
        <p:xfrm>
          <a:off x="1388645" y="1036923"/>
          <a:ext cx="4046384" cy="2743961"/>
        </p:xfrm>
        <a:graphic>
          <a:graphicData uri="http://schemas.openxmlformats.org/drawingml/2006/table">
            <a:tbl>
              <a:tblPr firstRow="1" firstCol="1">
                <a:tableStyleId>{62C119B8-D12F-40DF-A277-AD36F6BA7776}</a:tableStyleId>
              </a:tblPr>
              <a:tblGrid>
                <a:gridCol w="2544398"/>
                <a:gridCol w="1501986"/>
              </a:tblGrid>
              <a:tr h="288248">
                <a:tc>
                  <a:txBody>
                    <a:bodyPr/>
                    <a:lstStyle/>
                    <a:p>
                      <a:pPr algn="ctr">
                        <a:lnSpc>
                          <a:spcPct val="107000"/>
                        </a:lnSpc>
                        <a:spcAft>
                          <a:spcPts val="0"/>
                        </a:spcAft>
                      </a:pPr>
                      <a:r>
                        <a:rPr lang="es-EC" sz="1000">
                          <a:effectLst/>
                        </a:rPr>
                        <a:t>Nombre de Hoteles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000">
                          <a:effectLst/>
                        </a:rPr>
                        <a:t>RevPAR</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8901">
                <a:tc>
                  <a:txBody>
                    <a:bodyPr/>
                    <a:lstStyle/>
                    <a:p>
                      <a:pPr>
                        <a:lnSpc>
                          <a:spcPct val="107000"/>
                        </a:lnSpc>
                        <a:spcAft>
                          <a:spcPts val="0"/>
                        </a:spcAft>
                      </a:pPr>
                      <a:r>
                        <a:rPr lang="es-EC" sz="1000">
                          <a:effectLst/>
                        </a:rPr>
                        <a:t>María isolina (c)</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             12,60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8901">
                <a:tc>
                  <a:txBody>
                    <a:bodyPr/>
                    <a:lstStyle/>
                    <a:p>
                      <a:pPr>
                        <a:lnSpc>
                          <a:spcPct val="107000"/>
                        </a:lnSpc>
                        <a:spcAft>
                          <a:spcPts val="0"/>
                        </a:spcAft>
                      </a:pPr>
                      <a:r>
                        <a:rPr lang="es-EC" sz="1000">
                          <a:effectLst/>
                        </a:rPr>
                        <a:t>El sol (c)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             14,59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8901">
                <a:tc>
                  <a:txBody>
                    <a:bodyPr/>
                    <a:lstStyle/>
                    <a:p>
                      <a:pPr>
                        <a:lnSpc>
                          <a:spcPct val="107000"/>
                        </a:lnSpc>
                        <a:spcAft>
                          <a:spcPts val="0"/>
                        </a:spcAft>
                      </a:pPr>
                      <a:r>
                        <a:rPr lang="es-EC" sz="1000">
                          <a:effectLst/>
                        </a:rPr>
                        <a:t>Mirador de cayambe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             28,75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8901">
                <a:tc>
                  <a:txBody>
                    <a:bodyPr/>
                    <a:lstStyle/>
                    <a:p>
                      <a:pPr>
                        <a:lnSpc>
                          <a:spcPct val="107000"/>
                        </a:lnSpc>
                        <a:spcAft>
                          <a:spcPts val="0"/>
                        </a:spcAft>
                      </a:pPr>
                      <a:r>
                        <a:rPr lang="es-EC" sz="1000">
                          <a:effectLst/>
                        </a:rPr>
                        <a:t>Cayambe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             16,29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8901">
                <a:tc>
                  <a:txBody>
                    <a:bodyPr/>
                    <a:lstStyle/>
                    <a:p>
                      <a:pPr>
                        <a:lnSpc>
                          <a:spcPct val="107000"/>
                        </a:lnSpc>
                        <a:spcAft>
                          <a:spcPts val="0"/>
                        </a:spcAft>
                      </a:pPr>
                      <a:r>
                        <a:rPr lang="es-EC" sz="1000">
                          <a:effectLst/>
                        </a:rPr>
                        <a:t>Miradores de yasnan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               7,21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8901">
                <a:tc>
                  <a:txBody>
                    <a:bodyPr/>
                    <a:lstStyle/>
                    <a:p>
                      <a:pPr>
                        <a:lnSpc>
                          <a:spcPct val="107000"/>
                        </a:lnSpc>
                        <a:spcAft>
                          <a:spcPts val="0"/>
                        </a:spcAft>
                      </a:pPr>
                      <a:r>
                        <a:rPr lang="es-EC" sz="1000">
                          <a:effectLst/>
                        </a:rPr>
                        <a:t>Klondike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                    -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8901">
                <a:tc>
                  <a:txBody>
                    <a:bodyPr/>
                    <a:lstStyle/>
                    <a:p>
                      <a:pPr>
                        <a:lnSpc>
                          <a:spcPct val="107000"/>
                        </a:lnSpc>
                        <a:spcAft>
                          <a:spcPts val="0"/>
                        </a:spcAft>
                      </a:pPr>
                      <a:r>
                        <a:rPr lang="es-EC" sz="1000">
                          <a:effectLst/>
                        </a:rPr>
                        <a:t>Paradero san pedro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             20,44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8901">
                <a:tc>
                  <a:txBody>
                    <a:bodyPr/>
                    <a:lstStyle/>
                    <a:p>
                      <a:pPr>
                        <a:lnSpc>
                          <a:spcPct val="107000"/>
                        </a:lnSpc>
                        <a:spcAft>
                          <a:spcPts val="0"/>
                        </a:spcAft>
                      </a:pPr>
                      <a:r>
                        <a:rPr lang="es-EC" sz="1000">
                          <a:effectLst/>
                        </a:rPr>
                        <a:t>San pedro de cayambe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               6,80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8901">
                <a:tc>
                  <a:txBody>
                    <a:bodyPr/>
                    <a:lstStyle/>
                    <a:p>
                      <a:pPr>
                        <a:lnSpc>
                          <a:spcPct val="107000"/>
                        </a:lnSpc>
                        <a:spcAft>
                          <a:spcPts val="0"/>
                        </a:spcAft>
                      </a:pPr>
                      <a:r>
                        <a:rPr lang="es-EC" sz="1000">
                          <a:effectLst/>
                        </a:rPr>
                        <a:t>Lisbeth cielo azul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             32,37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8901">
                <a:tc>
                  <a:txBody>
                    <a:bodyPr/>
                    <a:lstStyle/>
                    <a:p>
                      <a:pPr>
                        <a:lnSpc>
                          <a:spcPct val="107000"/>
                        </a:lnSpc>
                        <a:spcAft>
                          <a:spcPts val="0"/>
                        </a:spcAft>
                      </a:pPr>
                      <a:r>
                        <a:rPr lang="es-EC" sz="1000">
                          <a:effectLst/>
                        </a:rPr>
                        <a:t>El refugio de cayambe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             15,46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8901">
                <a:tc>
                  <a:txBody>
                    <a:bodyPr/>
                    <a:lstStyle/>
                    <a:p>
                      <a:pPr>
                        <a:lnSpc>
                          <a:spcPct val="107000"/>
                        </a:lnSpc>
                        <a:spcAft>
                          <a:spcPts val="0"/>
                        </a:spcAft>
                      </a:pPr>
                      <a:r>
                        <a:rPr lang="es-EC" sz="1000">
                          <a:effectLst/>
                        </a:rPr>
                        <a:t>Mital del mundo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               6,16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8901">
                <a:tc>
                  <a:txBody>
                    <a:bodyPr/>
                    <a:lstStyle/>
                    <a:p>
                      <a:pPr>
                        <a:lnSpc>
                          <a:spcPct val="107000"/>
                        </a:lnSpc>
                        <a:spcAft>
                          <a:spcPts val="0"/>
                        </a:spcAft>
                      </a:pPr>
                      <a:r>
                        <a:rPr lang="es-EC" sz="1000">
                          <a:effectLst/>
                        </a:rPr>
                        <a:t>Fagelp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             13,96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8901">
                <a:tc>
                  <a:txBody>
                    <a:bodyPr/>
                    <a:lstStyle/>
                    <a:p>
                      <a:pPr>
                        <a:lnSpc>
                          <a:spcPct val="107000"/>
                        </a:lnSpc>
                        <a:spcAft>
                          <a:spcPts val="0"/>
                        </a:spcAft>
                      </a:pPr>
                      <a:r>
                        <a:rPr lang="es-EC" sz="1000">
                          <a:effectLst/>
                        </a:rPr>
                        <a:t>Promedio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dirty="0">
                          <a:effectLst/>
                        </a:rPr>
                        <a:t>             14,55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114265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3"/>
          <p:cNvSpPr txBox="1">
            <a:spLocks noGrp="1"/>
          </p:cNvSpPr>
          <p:nvPr>
            <p:ph type="title"/>
          </p:nvPr>
        </p:nvSpPr>
        <p:spPr>
          <a:xfrm>
            <a:off x="1385924" y="83849"/>
            <a:ext cx="5760300" cy="680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t>PLANTEAMIENTO DEL PROBLEMA </a:t>
            </a:r>
            <a:endParaRPr dirty="0"/>
          </a:p>
        </p:txBody>
      </p:sp>
      <p:sp>
        <p:nvSpPr>
          <p:cNvPr id="176" name="Google Shape;176;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4</a:t>
            </a:fld>
            <a:endParaRPr/>
          </a:p>
        </p:txBody>
      </p:sp>
      <p:sp>
        <p:nvSpPr>
          <p:cNvPr id="10" name="AutoShape 9"/>
          <p:cNvSpPr>
            <a:spLocks noChangeArrowheads="1"/>
          </p:cNvSpPr>
          <p:nvPr/>
        </p:nvSpPr>
        <p:spPr bwMode="auto">
          <a:xfrm>
            <a:off x="3529230" y="3656154"/>
            <a:ext cx="1663994" cy="1039136"/>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r>
              <a:rPr lang="es-EC" sz="1200" dirty="0"/>
              <a:t>Deficiente aplicación de las estrategias gerenciales y operativas </a:t>
            </a:r>
          </a:p>
        </p:txBody>
      </p:sp>
      <p:cxnSp>
        <p:nvCxnSpPr>
          <p:cNvPr id="14" name="Conector recto de flecha 13"/>
          <p:cNvCxnSpPr>
            <a:cxnSpLocks/>
            <a:stCxn id="10" idx="0"/>
            <a:endCxn id="8" idx="2"/>
          </p:cNvCxnSpPr>
          <p:nvPr/>
        </p:nvCxnSpPr>
        <p:spPr>
          <a:xfrm flipV="1">
            <a:off x="4361227" y="3382677"/>
            <a:ext cx="117908" cy="273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889957" y="3486606"/>
            <a:ext cx="4781176" cy="23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flipV="1">
            <a:off x="1889957" y="3462702"/>
            <a:ext cx="0" cy="2742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AutoShape 8"/>
          <p:cNvSpPr>
            <a:spLocks noChangeArrowheads="1"/>
          </p:cNvSpPr>
          <p:nvPr/>
        </p:nvSpPr>
        <p:spPr bwMode="auto">
          <a:xfrm>
            <a:off x="1068697" y="3646893"/>
            <a:ext cx="1674686" cy="509694"/>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buClrTx/>
            </a:pPr>
            <a:r>
              <a:rPr lang="es-EC" altLang="es-MX" sz="1200" dirty="0">
                <a:solidFill>
                  <a:schemeClr val="tx1"/>
                </a:solidFill>
                <a:latin typeface="Cambria" panose="02040503050406030204" pitchFamily="18" charset="0"/>
                <a:ea typeface="Cambria" panose="02040503050406030204" pitchFamily="18" charset="0"/>
              </a:rPr>
              <a:t>Inadecuada Gestión estratégica </a:t>
            </a:r>
            <a:endParaRPr lang="es-MX" altLang="es-MX" sz="1200" dirty="0">
              <a:solidFill>
                <a:schemeClr val="tx1"/>
              </a:solidFill>
              <a:latin typeface="Cambria" panose="02040503050406030204" pitchFamily="18" charset="0"/>
              <a:ea typeface="Cambria" panose="02040503050406030204" pitchFamily="18" charset="0"/>
            </a:endParaRPr>
          </a:p>
        </p:txBody>
      </p:sp>
      <p:cxnSp>
        <p:nvCxnSpPr>
          <p:cNvPr id="24" name="Conector recto de flecha 23"/>
          <p:cNvCxnSpPr/>
          <p:nvPr/>
        </p:nvCxnSpPr>
        <p:spPr>
          <a:xfrm flipV="1">
            <a:off x="6668145" y="3485396"/>
            <a:ext cx="0" cy="2742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AutoShape 10"/>
          <p:cNvSpPr>
            <a:spLocks noChangeArrowheads="1"/>
          </p:cNvSpPr>
          <p:nvPr/>
        </p:nvSpPr>
        <p:spPr bwMode="auto">
          <a:xfrm>
            <a:off x="5841844" y="3646892"/>
            <a:ext cx="1489075" cy="62872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lvl="0" algn="ctr" defTabSz="914400" eaLnBrk="0" fontAlgn="base" hangingPunct="0">
              <a:spcBef>
                <a:spcPct val="0"/>
              </a:spcBef>
              <a:spcAft>
                <a:spcPts val="800"/>
              </a:spcAft>
            </a:pPr>
            <a:r>
              <a:rPr lang="es-EC" sz="1200" dirty="0"/>
              <a:t>Incorrecto análisis financiero de la empresa </a:t>
            </a:r>
            <a:endParaRPr kumimoji="0" lang="es-MX" altLang="es-MX"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cxnSp>
        <p:nvCxnSpPr>
          <p:cNvPr id="26" name="Conector recto de flecha 25"/>
          <p:cNvCxnSpPr/>
          <p:nvPr/>
        </p:nvCxnSpPr>
        <p:spPr>
          <a:xfrm flipV="1">
            <a:off x="4348170" y="2426489"/>
            <a:ext cx="0" cy="304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AutoShape 7"/>
          <p:cNvSpPr>
            <a:spLocks noChangeArrowheads="1"/>
          </p:cNvSpPr>
          <p:nvPr/>
        </p:nvSpPr>
        <p:spPr bwMode="auto">
          <a:xfrm>
            <a:off x="2686054" y="2718014"/>
            <a:ext cx="3586161" cy="664663"/>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buClrTx/>
              <a:buSzTx/>
              <a:buFontTx/>
              <a:buNone/>
              <a:tabLst/>
            </a:pPr>
            <a:r>
              <a:rPr lang="es-EC" altLang="es-MX" sz="1200" dirty="0">
                <a:solidFill>
                  <a:schemeClr val="tx1"/>
                </a:solidFill>
                <a:latin typeface="Cambria" panose="02040503050406030204" pitchFamily="18" charset="0"/>
                <a:ea typeface="Cambria" panose="02040503050406030204" pitchFamily="18" charset="0"/>
              </a:rPr>
              <a:t>Ineficiente sistema administrativo y Financiero </a:t>
            </a:r>
            <a:r>
              <a:rPr kumimoji="0" lang="es-EC" altLang="es-MX"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en </a:t>
            </a:r>
            <a:r>
              <a:rPr kumimoji="0" lang="es-MX" altLang="es-MX"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alojamientos turísticos categoría </a:t>
            </a:r>
            <a:r>
              <a:rPr kumimoji="0" lang="es-MX" altLang="es-MX" sz="12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4 estrellas cantón Quito y 3 estrellas cantón Cayambe</a:t>
            </a:r>
            <a:endParaRPr kumimoji="0" lang="es-MX" altLang="es-MX"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ctr" defTabSz="914400" rtl="0" eaLnBrk="0" fontAlgn="base" latinLnBrk="0" hangingPunct="0">
              <a:lnSpc>
                <a:spcPct val="100000"/>
              </a:lnSpc>
              <a:spcBef>
                <a:spcPct val="0"/>
              </a:spcBef>
              <a:buClrTx/>
              <a:buSzTx/>
              <a:buFontTx/>
              <a:buNone/>
              <a:tabLst/>
            </a:pPr>
            <a:endParaRPr kumimoji="0" lang="es-MX" altLang="es-MX"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cxnSp>
        <p:nvCxnSpPr>
          <p:cNvPr id="28" name="Conector recto de flecha 27"/>
          <p:cNvCxnSpPr/>
          <p:nvPr/>
        </p:nvCxnSpPr>
        <p:spPr>
          <a:xfrm flipV="1">
            <a:off x="1876900" y="2419205"/>
            <a:ext cx="0" cy="169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876900" y="2584084"/>
            <a:ext cx="4778349" cy="4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p:nvPr/>
        </p:nvCxnSpPr>
        <p:spPr>
          <a:xfrm flipV="1">
            <a:off x="6655249" y="2423872"/>
            <a:ext cx="0" cy="169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p:nvPr/>
        </p:nvCxnSpPr>
        <p:spPr>
          <a:xfrm flipV="1">
            <a:off x="4361227" y="1661170"/>
            <a:ext cx="0" cy="304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p:cNvCxnSpPr/>
          <p:nvPr/>
        </p:nvCxnSpPr>
        <p:spPr>
          <a:xfrm flipV="1">
            <a:off x="1893227" y="1799366"/>
            <a:ext cx="0" cy="169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889957" y="1805117"/>
            <a:ext cx="4778349" cy="4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ector recto de flecha 39"/>
          <p:cNvCxnSpPr/>
          <p:nvPr/>
        </p:nvCxnSpPr>
        <p:spPr>
          <a:xfrm flipV="1">
            <a:off x="6676481" y="1805117"/>
            <a:ext cx="0" cy="169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AutoShape 5"/>
          <p:cNvSpPr>
            <a:spLocks noChangeArrowheads="1"/>
          </p:cNvSpPr>
          <p:nvPr/>
        </p:nvSpPr>
        <p:spPr bwMode="auto">
          <a:xfrm>
            <a:off x="3435943" y="1950708"/>
            <a:ext cx="1826784" cy="485971"/>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buClrTx/>
              <a:buSzTx/>
              <a:buFontTx/>
              <a:buNone/>
              <a:tabLst/>
            </a:pPr>
            <a:r>
              <a:rPr kumimoji="0" lang="es-EC" altLang="es-MX"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Incumplimiento de indicadores meta</a:t>
            </a:r>
            <a:endParaRPr kumimoji="0" lang="es-MX" altLang="es-MX"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5" name="AutoShape 4"/>
          <p:cNvSpPr>
            <a:spLocks noChangeArrowheads="1"/>
          </p:cNvSpPr>
          <p:nvPr/>
        </p:nvSpPr>
        <p:spPr bwMode="auto">
          <a:xfrm>
            <a:off x="1147804" y="1940518"/>
            <a:ext cx="1595579" cy="485971"/>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buClrTx/>
              <a:buSzTx/>
              <a:buFontTx/>
              <a:buNone/>
              <a:tabLst/>
            </a:pPr>
            <a:r>
              <a:rPr lang="es-EC" altLang="es-MX" sz="1200" dirty="0">
                <a:latin typeface="Cambria" panose="02040503050406030204" pitchFamily="18" charset="0"/>
                <a:ea typeface="Cambria" panose="02040503050406030204" pitchFamily="18" charset="0"/>
              </a:rPr>
              <a:t>Baja rentabilidad </a:t>
            </a:r>
            <a:endParaRPr kumimoji="0" lang="es-MX" altLang="es-MX"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7" name="AutoShape 6"/>
          <p:cNvSpPr>
            <a:spLocks noChangeArrowheads="1"/>
          </p:cNvSpPr>
          <p:nvPr/>
        </p:nvSpPr>
        <p:spPr bwMode="auto">
          <a:xfrm>
            <a:off x="5841843" y="1940518"/>
            <a:ext cx="1994350" cy="485971"/>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lvl="0" algn="ctr" eaLnBrk="0" fontAlgn="base" hangingPunct="0">
              <a:spcBef>
                <a:spcPct val="0"/>
              </a:spcBef>
              <a:buClrTx/>
            </a:pPr>
            <a:r>
              <a:rPr lang="es-EC" altLang="es-MX" sz="1200" dirty="0">
                <a:solidFill>
                  <a:schemeClr val="tx1"/>
                </a:solidFill>
                <a:latin typeface="Cambria" panose="02040503050406030204" pitchFamily="18" charset="0"/>
                <a:ea typeface="Cambria" panose="02040503050406030204" pitchFamily="18" charset="0"/>
              </a:rPr>
              <a:t>Incumplimiento de objetivos empresariales </a:t>
            </a:r>
            <a:endParaRPr lang="es-MX" altLang="es-MX" sz="1200" dirty="0">
              <a:solidFill>
                <a:schemeClr val="tx1"/>
              </a:solidFill>
              <a:latin typeface="Cambria" panose="02040503050406030204" pitchFamily="18" charset="0"/>
              <a:ea typeface="Cambria" panose="02040503050406030204" pitchFamily="18" charset="0"/>
            </a:endParaRPr>
          </a:p>
          <a:p>
            <a:pPr marL="0" marR="0" lvl="0" indent="0" algn="ctr" defTabSz="914400" rtl="0" eaLnBrk="0" fontAlgn="base" latinLnBrk="0" hangingPunct="0">
              <a:lnSpc>
                <a:spcPct val="100000"/>
              </a:lnSpc>
              <a:spcBef>
                <a:spcPct val="0"/>
              </a:spcBef>
              <a:buClrTx/>
              <a:buSzTx/>
              <a:buFontTx/>
              <a:buNone/>
              <a:tabLst/>
            </a:pPr>
            <a:endParaRPr kumimoji="0" lang="es-MX" altLang="es-MX"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4" name="AutoShape 3"/>
          <p:cNvSpPr>
            <a:spLocks noChangeArrowheads="1"/>
          </p:cNvSpPr>
          <p:nvPr/>
        </p:nvSpPr>
        <p:spPr bwMode="auto">
          <a:xfrm>
            <a:off x="3482816" y="1076290"/>
            <a:ext cx="1756821" cy="54736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buClrTx/>
              <a:buSzTx/>
              <a:buFontTx/>
              <a:buNone/>
              <a:tabLst/>
            </a:pPr>
            <a:r>
              <a:rPr kumimoji="0" lang="es-EC" altLang="es-MX" sz="1200" b="1"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Limitado desarrollo en el sector hotelero</a:t>
            </a:r>
            <a:endParaRPr kumimoji="0" lang="es-MX" altLang="es-MX" sz="1200" b="1"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3" name="Elipse 2"/>
          <p:cNvSpPr/>
          <p:nvPr/>
        </p:nvSpPr>
        <p:spPr>
          <a:xfrm>
            <a:off x="2686053" y="2627481"/>
            <a:ext cx="3586162" cy="819783"/>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8" name="Elipse 17"/>
          <p:cNvSpPr/>
          <p:nvPr/>
        </p:nvSpPr>
        <p:spPr>
          <a:xfrm>
            <a:off x="918822" y="1923174"/>
            <a:ext cx="2138363" cy="390753"/>
          </a:xfrm>
          <a:prstGeom prst="ellipse">
            <a:avLst/>
          </a:prstGeom>
          <a:noFill/>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cxnSp>
        <p:nvCxnSpPr>
          <p:cNvPr id="48" name="Conector recto de flecha 47"/>
          <p:cNvCxnSpPr/>
          <p:nvPr/>
        </p:nvCxnSpPr>
        <p:spPr>
          <a:xfrm flipH="1" flipV="1">
            <a:off x="7524791" y="4338293"/>
            <a:ext cx="9990" cy="172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Elipse 41"/>
          <p:cNvSpPr/>
          <p:nvPr/>
        </p:nvSpPr>
        <p:spPr>
          <a:xfrm>
            <a:off x="918821" y="3725733"/>
            <a:ext cx="2138363" cy="390753"/>
          </a:xfrm>
          <a:prstGeom prst="ellipse">
            <a:avLst/>
          </a:prstGeom>
          <a:no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21" name="CuadroTexto 20"/>
          <p:cNvSpPr txBox="1"/>
          <p:nvPr/>
        </p:nvSpPr>
        <p:spPr>
          <a:xfrm>
            <a:off x="339047" y="1974663"/>
            <a:ext cx="369870" cy="369332"/>
          </a:xfrm>
          <a:prstGeom prst="rect">
            <a:avLst/>
          </a:prstGeom>
          <a:noFill/>
        </p:spPr>
        <p:txBody>
          <a:bodyPr wrap="square" rtlCol="0">
            <a:spAutoFit/>
          </a:bodyPr>
          <a:lstStyle/>
          <a:p>
            <a:r>
              <a:rPr lang="es-EC" dirty="0" smtClean="0"/>
              <a:t>D</a:t>
            </a:r>
            <a:endParaRPr lang="es-EC" dirty="0"/>
          </a:p>
        </p:txBody>
      </p:sp>
      <p:sp>
        <p:nvSpPr>
          <p:cNvPr id="43" name="CuadroTexto 42"/>
          <p:cNvSpPr txBox="1"/>
          <p:nvPr/>
        </p:nvSpPr>
        <p:spPr>
          <a:xfrm>
            <a:off x="398228" y="3717074"/>
            <a:ext cx="369870" cy="369332"/>
          </a:xfrm>
          <a:prstGeom prst="rect">
            <a:avLst/>
          </a:prstGeom>
          <a:noFill/>
        </p:spPr>
        <p:txBody>
          <a:bodyPr wrap="square" rtlCol="0">
            <a:spAutoFit/>
          </a:bodyPr>
          <a:lstStyle/>
          <a:p>
            <a:r>
              <a:rPr lang="es-EC" dirty="0"/>
              <a:t>I</a:t>
            </a:r>
          </a:p>
        </p:txBody>
      </p:sp>
    </p:spTree>
    <p:extLst>
      <p:ext uri="{BB962C8B-B14F-4D97-AF65-F5344CB8AC3E}">
        <p14:creationId xmlns:p14="http://schemas.microsoft.com/office/powerpoint/2010/main" val="35644128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40</a:t>
            </a:fld>
            <a:endParaRPr lang="es-EC"/>
          </a:p>
        </p:txBody>
      </p:sp>
      <p:sp>
        <p:nvSpPr>
          <p:cNvPr id="3" name="Rectangle 2"/>
          <p:cNvSpPr>
            <a:spLocks noChangeArrowheads="1"/>
          </p:cNvSpPr>
          <p:nvPr/>
        </p:nvSpPr>
        <p:spPr bwMode="auto">
          <a:xfrm>
            <a:off x="71919" y="-45452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71919" y="-61108"/>
            <a:ext cx="46057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Indicadores financieros de rentabilidad año 2012</a:t>
            </a:r>
            <a:endParaRPr kumimoji="0" lang="es-EC" altLang="es-EC" sz="24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867857066"/>
              </p:ext>
            </p:extLst>
          </p:nvPr>
        </p:nvGraphicFramePr>
        <p:xfrm>
          <a:off x="71919" y="630182"/>
          <a:ext cx="7037799" cy="4321967"/>
        </p:xfrm>
        <a:graphic>
          <a:graphicData uri="http://schemas.openxmlformats.org/drawingml/2006/table">
            <a:tbl>
              <a:tblPr firstRow="1" firstCol="1">
                <a:tableStyleId>{62C119B8-D12F-40DF-A277-AD36F6BA7776}</a:tableStyleId>
              </a:tblPr>
              <a:tblGrid>
                <a:gridCol w="2136033"/>
                <a:gridCol w="1244165"/>
                <a:gridCol w="1249871"/>
                <a:gridCol w="1074808"/>
                <a:gridCol w="1332922"/>
              </a:tblGrid>
              <a:tr h="728319">
                <a:tc>
                  <a:txBody>
                    <a:bodyPr/>
                    <a:lstStyle/>
                    <a:p>
                      <a:pPr algn="ctr">
                        <a:lnSpc>
                          <a:spcPct val="107000"/>
                        </a:lnSpc>
                        <a:spcAft>
                          <a:spcPts val="0"/>
                        </a:spcAft>
                      </a:pPr>
                      <a:r>
                        <a:rPr lang="es-EC" sz="1000" dirty="0">
                          <a:effectLst/>
                        </a:rPr>
                        <a:t>2012</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ctr">
                        <a:lnSpc>
                          <a:spcPct val="107000"/>
                        </a:lnSpc>
                        <a:spcAft>
                          <a:spcPts val="0"/>
                        </a:spcAft>
                      </a:pPr>
                      <a:r>
                        <a:rPr lang="es-EC" sz="1000" dirty="0">
                          <a:effectLst/>
                        </a:rPr>
                        <a:t>Rentabilidad neta de </a:t>
                      </a:r>
                      <a:r>
                        <a:rPr lang="es-EC" sz="1000" dirty="0" smtClean="0">
                          <a:effectLst/>
                        </a:rPr>
                        <a:t>ventas </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ctr">
                        <a:lnSpc>
                          <a:spcPct val="107000"/>
                        </a:lnSpc>
                        <a:spcAft>
                          <a:spcPts val="0"/>
                        </a:spcAft>
                      </a:pPr>
                      <a:r>
                        <a:rPr lang="es-EC" sz="1000">
                          <a:effectLst/>
                        </a:rPr>
                        <a:t>Rentabilidad sobre activos (ROA)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ctr">
                        <a:lnSpc>
                          <a:spcPct val="107000"/>
                        </a:lnSpc>
                        <a:spcAft>
                          <a:spcPts val="0"/>
                        </a:spcAft>
                      </a:pPr>
                      <a:r>
                        <a:rPr lang="es-EC" sz="1000">
                          <a:effectLst/>
                        </a:rPr>
                        <a:t>Rentabilidad sobre patrimonio (ROE)</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ctr">
                        <a:lnSpc>
                          <a:spcPct val="107000"/>
                        </a:lnSpc>
                        <a:spcAft>
                          <a:spcPts val="0"/>
                        </a:spcAft>
                      </a:pPr>
                      <a:r>
                        <a:rPr lang="es-EC" sz="1000">
                          <a:effectLst/>
                        </a:rPr>
                        <a:t>Rentabilidad neta del activo (DUPONT)</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r>
              <a:tr h="186494">
                <a:tc>
                  <a:txBody>
                    <a:bodyPr/>
                    <a:lstStyle/>
                    <a:p>
                      <a:pPr algn="l">
                        <a:lnSpc>
                          <a:spcPct val="107000"/>
                        </a:lnSpc>
                        <a:spcAft>
                          <a:spcPts val="0"/>
                        </a:spcAft>
                      </a:pPr>
                      <a:r>
                        <a:rPr lang="es-EC" sz="1000">
                          <a:effectLst/>
                        </a:rPr>
                        <a:t>Stubel suites &amp; café</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17,87</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65,55</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137,35</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0,15</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r>
              <a:tr h="179371">
                <a:tc>
                  <a:txBody>
                    <a:bodyPr/>
                    <a:lstStyle/>
                    <a:p>
                      <a:pPr algn="l">
                        <a:lnSpc>
                          <a:spcPct val="107000"/>
                        </a:lnSpc>
                        <a:spcAft>
                          <a:spcPts val="0"/>
                        </a:spcAft>
                      </a:pPr>
                      <a:r>
                        <a:rPr lang="es-EC" sz="1000">
                          <a:effectLst/>
                        </a:rPr>
                        <a:t>Republica</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18,88</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8,12</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8,99</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0,08</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r>
              <a:tr h="179371">
                <a:tc>
                  <a:txBody>
                    <a:bodyPr/>
                    <a:lstStyle/>
                    <a:p>
                      <a:pPr algn="l">
                        <a:lnSpc>
                          <a:spcPct val="107000"/>
                        </a:lnSpc>
                        <a:spcAft>
                          <a:spcPts val="0"/>
                        </a:spcAft>
                      </a:pPr>
                      <a:r>
                        <a:rPr lang="es-EC" sz="1000">
                          <a:effectLst/>
                        </a:rPr>
                        <a:t>El relicario del carmen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-56,65</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-56,64</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-1186,65</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-0,57</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r>
              <a:tr h="179371">
                <a:tc>
                  <a:txBody>
                    <a:bodyPr/>
                    <a:lstStyle/>
                    <a:p>
                      <a:pPr algn="l">
                        <a:lnSpc>
                          <a:spcPct val="107000"/>
                        </a:lnSpc>
                        <a:spcAft>
                          <a:spcPts val="0"/>
                        </a:spcAft>
                      </a:pPr>
                      <a:r>
                        <a:rPr lang="es-EC" sz="1000">
                          <a:effectLst/>
                        </a:rPr>
                        <a:t>Hotel quito</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3,70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1,22</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1,37</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0,01</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r>
              <a:tr h="357847">
                <a:tc>
                  <a:txBody>
                    <a:bodyPr/>
                    <a:lstStyle/>
                    <a:p>
                      <a:pPr algn="l">
                        <a:lnSpc>
                          <a:spcPct val="107000"/>
                        </a:lnSpc>
                        <a:spcAft>
                          <a:spcPts val="0"/>
                        </a:spcAft>
                      </a:pPr>
                      <a:r>
                        <a:rPr lang="es-EC" sz="1000">
                          <a:effectLst/>
                        </a:rPr>
                        <a:t>Rio amazonas internacional</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23,89</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15,44</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22,78</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0,15</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r>
              <a:tr h="179371">
                <a:tc>
                  <a:txBody>
                    <a:bodyPr/>
                    <a:lstStyle/>
                    <a:p>
                      <a:pPr algn="l">
                        <a:lnSpc>
                          <a:spcPct val="107000"/>
                        </a:lnSpc>
                        <a:spcAft>
                          <a:spcPts val="0"/>
                        </a:spcAft>
                      </a:pPr>
                      <a:r>
                        <a:rPr lang="es-EC" sz="1000">
                          <a:effectLst/>
                        </a:rPr>
                        <a:t>Sebastian</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8,29</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3,99</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6,71</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0,04</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r>
              <a:tr h="179371">
                <a:tc>
                  <a:txBody>
                    <a:bodyPr/>
                    <a:lstStyle/>
                    <a:p>
                      <a:pPr algn="l">
                        <a:lnSpc>
                          <a:spcPct val="107000"/>
                        </a:lnSpc>
                        <a:spcAft>
                          <a:spcPts val="0"/>
                        </a:spcAft>
                      </a:pPr>
                      <a:r>
                        <a:rPr lang="es-EC" sz="1000">
                          <a:effectLst/>
                        </a:rPr>
                        <a:t>Tambo real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13,27</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7,36</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7,85</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0,07</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r>
              <a:tr h="179371">
                <a:tc>
                  <a:txBody>
                    <a:bodyPr/>
                    <a:lstStyle/>
                    <a:p>
                      <a:pPr algn="l">
                        <a:lnSpc>
                          <a:spcPct val="107000"/>
                        </a:lnSpc>
                        <a:spcAft>
                          <a:spcPts val="0"/>
                        </a:spcAft>
                      </a:pPr>
                      <a:r>
                        <a:rPr lang="es-EC" sz="1000">
                          <a:effectLst/>
                        </a:rPr>
                        <a:t>San jose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6,38</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3,27</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5,22</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0,03</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r>
              <a:tr h="179371">
                <a:tc>
                  <a:txBody>
                    <a:bodyPr/>
                    <a:lstStyle/>
                    <a:p>
                      <a:pPr algn="l">
                        <a:lnSpc>
                          <a:spcPct val="107000"/>
                        </a:lnSpc>
                        <a:spcAft>
                          <a:spcPts val="0"/>
                        </a:spcAft>
                      </a:pPr>
                      <a:r>
                        <a:rPr lang="es-EC" sz="1000">
                          <a:effectLst/>
                        </a:rPr>
                        <a:t>Hotel finlandia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-3,51</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-0,69</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-1,68</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-0,01</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r>
              <a:tr h="179371">
                <a:tc>
                  <a:txBody>
                    <a:bodyPr/>
                    <a:lstStyle/>
                    <a:p>
                      <a:pPr algn="l">
                        <a:lnSpc>
                          <a:spcPct val="107000"/>
                        </a:lnSpc>
                        <a:spcAft>
                          <a:spcPts val="0"/>
                        </a:spcAft>
                      </a:pPr>
                      <a:r>
                        <a:rPr lang="es-EC" sz="1000">
                          <a:effectLst/>
                        </a:rPr>
                        <a:t>Hotel reina isabel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2,40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1,55</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2,06</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0,02</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r>
              <a:tr h="179371">
                <a:tc>
                  <a:txBody>
                    <a:bodyPr/>
                    <a:lstStyle/>
                    <a:p>
                      <a:pPr algn="l">
                        <a:lnSpc>
                          <a:spcPct val="107000"/>
                        </a:lnSpc>
                        <a:spcAft>
                          <a:spcPts val="0"/>
                        </a:spcAft>
                      </a:pPr>
                      <a:r>
                        <a:rPr lang="es-EC" sz="1000">
                          <a:effectLst/>
                        </a:rPr>
                        <a:t>Akros</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dirty="0">
                          <a:effectLst/>
                        </a:rPr>
                        <a:t>0,14</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0,55</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1,77</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0,01</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r>
              <a:tr h="179371">
                <a:tc>
                  <a:txBody>
                    <a:bodyPr/>
                    <a:lstStyle/>
                    <a:p>
                      <a:pPr algn="l">
                        <a:lnSpc>
                          <a:spcPct val="107000"/>
                        </a:lnSpc>
                        <a:spcAft>
                          <a:spcPts val="0"/>
                        </a:spcAft>
                      </a:pPr>
                      <a:r>
                        <a:rPr lang="es-EC" sz="1000">
                          <a:effectLst/>
                        </a:rPr>
                        <a:t>Wyndham</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dirty="0">
                          <a:effectLst/>
                        </a:rPr>
                        <a:t>15,11</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8,62</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19,28</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0,09</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r>
              <a:tr h="179371">
                <a:tc>
                  <a:txBody>
                    <a:bodyPr/>
                    <a:lstStyle/>
                    <a:p>
                      <a:pPr algn="l">
                        <a:lnSpc>
                          <a:spcPct val="107000"/>
                        </a:lnSpc>
                        <a:spcAft>
                          <a:spcPts val="0"/>
                        </a:spcAft>
                      </a:pPr>
                      <a:r>
                        <a:rPr lang="es-EC" sz="1000">
                          <a:effectLst/>
                        </a:rPr>
                        <a:t>Holiday inn express</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dirty="0">
                          <a:effectLst/>
                        </a:rPr>
                        <a:t>31,35</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12,43</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39,19</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0,12</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r>
              <a:tr h="179371">
                <a:tc>
                  <a:txBody>
                    <a:bodyPr/>
                    <a:lstStyle/>
                    <a:p>
                      <a:pPr algn="l">
                        <a:lnSpc>
                          <a:spcPct val="107000"/>
                        </a:lnSpc>
                        <a:spcAft>
                          <a:spcPts val="0"/>
                        </a:spcAft>
                      </a:pPr>
                      <a:r>
                        <a:rPr lang="es-EC" sz="1000">
                          <a:effectLst/>
                        </a:rPr>
                        <a:t>Neoembassy</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11,29</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4,28</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29,73</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0,04</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r>
              <a:tr h="179371">
                <a:tc>
                  <a:txBody>
                    <a:bodyPr/>
                    <a:lstStyle/>
                    <a:p>
                      <a:pPr algn="l">
                        <a:lnSpc>
                          <a:spcPct val="107000"/>
                        </a:lnSpc>
                        <a:spcAft>
                          <a:spcPts val="0"/>
                        </a:spcAft>
                      </a:pPr>
                      <a:r>
                        <a:rPr lang="es-EC" sz="1000">
                          <a:effectLst/>
                        </a:rPr>
                        <a:t>María isolina (c)</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3,19</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9,93</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17,28</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0,10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r>
              <a:tr h="179371">
                <a:tc>
                  <a:txBody>
                    <a:bodyPr/>
                    <a:lstStyle/>
                    <a:p>
                      <a:pPr algn="l">
                        <a:lnSpc>
                          <a:spcPct val="107000"/>
                        </a:lnSpc>
                        <a:spcAft>
                          <a:spcPts val="0"/>
                        </a:spcAft>
                      </a:pPr>
                      <a:r>
                        <a:rPr lang="es-EC" sz="1000">
                          <a:effectLst/>
                        </a:rPr>
                        <a:t>El sol (c)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-29,91</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-5,49</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-11,41</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-0,05</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r>
              <a:tr h="179371">
                <a:tc>
                  <a:txBody>
                    <a:bodyPr/>
                    <a:lstStyle/>
                    <a:p>
                      <a:pPr algn="l">
                        <a:lnSpc>
                          <a:spcPct val="107000"/>
                        </a:lnSpc>
                        <a:spcAft>
                          <a:spcPts val="0"/>
                        </a:spcAft>
                      </a:pPr>
                      <a:r>
                        <a:rPr lang="es-EC" sz="1000">
                          <a:effectLst/>
                        </a:rPr>
                        <a:t>Hotel casa gangotena s.a.</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-85,60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-10,22</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-17,95</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-0,10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r>
              <a:tr h="179371">
                <a:tc>
                  <a:txBody>
                    <a:bodyPr/>
                    <a:lstStyle/>
                    <a:p>
                      <a:pPr algn="l">
                        <a:lnSpc>
                          <a:spcPct val="107000"/>
                        </a:lnSpc>
                        <a:spcAft>
                          <a:spcPts val="0"/>
                        </a:spcAft>
                      </a:pPr>
                      <a:r>
                        <a:rPr lang="es-EC" sz="1000">
                          <a:effectLst/>
                        </a:rPr>
                        <a:t>Le parc</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-21,54</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-4,27</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-13,26</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r">
                        <a:lnSpc>
                          <a:spcPct val="107000"/>
                        </a:lnSpc>
                        <a:spcAft>
                          <a:spcPts val="0"/>
                        </a:spcAft>
                      </a:pPr>
                      <a:r>
                        <a:rPr lang="es-EC" sz="1000">
                          <a:effectLst/>
                        </a:rPr>
                        <a:t>-0,04</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r>
              <a:tr h="179371">
                <a:tc>
                  <a:txBody>
                    <a:bodyPr/>
                    <a:lstStyle/>
                    <a:p>
                      <a:pPr algn="ctr">
                        <a:lnSpc>
                          <a:spcPct val="107000"/>
                        </a:lnSpc>
                        <a:spcAft>
                          <a:spcPts val="0"/>
                        </a:spcAft>
                      </a:pPr>
                      <a:r>
                        <a:rPr lang="es-EC" sz="1000">
                          <a:effectLst/>
                        </a:rPr>
                        <a:t>Promedio</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ctr">
                        <a:lnSpc>
                          <a:spcPct val="107000"/>
                        </a:lnSpc>
                        <a:spcAft>
                          <a:spcPts val="0"/>
                        </a:spcAft>
                      </a:pPr>
                      <a:r>
                        <a:rPr lang="es-EC" sz="1000">
                          <a:effectLst/>
                        </a:rPr>
                        <a:t>-2,3</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ctr">
                        <a:lnSpc>
                          <a:spcPct val="107000"/>
                        </a:lnSpc>
                        <a:spcAft>
                          <a:spcPts val="0"/>
                        </a:spcAft>
                      </a:pPr>
                      <a:r>
                        <a:rPr lang="es-EC" sz="1000">
                          <a:effectLst/>
                        </a:rPr>
                        <a:t>3,61</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ctr">
                        <a:lnSpc>
                          <a:spcPct val="107000"/>
                        </a:lnSpc>
                        <a:spcAft>
                          <a:spcPts val="0"/>
                        </a:spcAft>
                      </a:pPr>
                      <a:r>
                        <a:rPr lang="es-EC" sz="1000">
                          <a:effectLst/>
                        </a:rPr>
                        <a:t>-51,74</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c>
                  <a:txBody>
                    <a:bodyPr/>
                    <a:lstStyle/>
                    <a:p>
                      <a:pPr algn="ctr">
                        <a:lnSpc>
                          <a:spcPct val="107000"/>
                        </a:lnSpc>
                        <a:spcAft>
                          <a:spcPts val="0"/>
                        </a:spcAft>
                      </a:pPr>
                      <a:r>
                        <a:rPr lang="es-EC" sz="1000" dirty="0">
                          <a:effectLst/>
                        </a:rPr>
                        <a:t>0,01</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116" marR="53116" marT="0" marB="0"/>
                </a:tc>
              </a:tr>
            </a:tbl>
          </a:graphicData>
        </a:graphic>
      </p:graphicFrame>
    </p:spTree>
    <p:extLst>
      <p:ext uri="{BB962C8B-B14F-4D97-AF65-F5344CB8AC3E}">
        <p14:creationId xmlns:p14="http://schemas.microsoft.com/office/powerpoint/2010/main" val="18345067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41</a:t>
            </a:fld>
            <a:endParaRPr lang="es-EC"/>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0" y="167046"/>
            <a:ext cx="46634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Indicadores financieros de rentabilidad año 2014 </a:t>
            </a:r>
            <a:endParaRPr kumimoji="0" lang="es-EC" altLang="es-EC" sz="24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197071886"/>
              </p:ext>
            </p:extLst>
          </p:nvPr>
        </p:nvGraphicFramePr>
        <p:xfrm>
          <a:off x="124363" y="918875"/>
          <a:ext cx="6707951" cy="4064090"/>
        </p:xfrm>
        <a:graphic>
          <a:graphicData uri="http://schemas.openxmlformats.org/drawingml/2006/table">
            <a:tbl>
              <a:tblPr firstRow="1" firstCol="1">
                <a:tableStyleId>{62C119B8-D12F-40DF-A277-AD36F6BA7776}</a:tableStyleId>
              </a:tblPr>
              <a:tblGrid>
                <a:gridCol w="2341728"/>
                <a:gridCol w="1119590"/>
                <a:gridCol w="950923"/>
                <a:gridCol w="1080059"/>
                <a:gridCol w="1080059"/>
                <a:gridCol w="135592"/>
              </a:tblGrid>
              <a:tr h="623798">
                <a:tc>
                  <a:txBody>
                    <a:bodyPr/>
                    <a:lstStyle/>
                    <a:p>
                      <a:pPr algn="ctr">
                        <a:lnSpc>
                          <a:spcPct val="107000"/>
                        </a:lnSpc>
                        <a:spcAft>
                          <a:spcPts val="0"/>
                        </a:spcAft>
                      </a:pPr>
                      <a:r>
                        <a:rPr lang="es-EC" sz="1000" dirty="0">
                          <a:effectLst/>
                        </a:rPr>
                        <a:t>2014</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ctr">
                        <a:lnSpc>
                          <a:spcPct val="107000"/>
                        </a:lnSpc>
                        <a:spcAft>
                          <a:spcPts val="0"/>
                        </a:spcAft>
                      </a:pPr>
                      <a:r>
                        <a:rPr lang="es-EC" sz="1000" dirty="0">
                          <a:effectLst/>
                        </a:rPr>
                        <a:t>Rentabilidad neta de </a:t>
                      </a:r>
                      <a:r>
                        <a:rPr lang="es-EC" sz="1000" dirty="0" smtClean="0">
                          <a:effectLst/>
                        </a:rPr>
                        <a:t>ventas </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ctr">
                        <a:lnSpc>
                          <a:spcPct val="107000"/>
                        </a:lnSpc>
                        <a:spcAft>
                          <a:spcPts val="0"/>
                        </a:spcAft>
                      </a:pPr>
                      <a:r>
                        <a:rPr lang="es-EC" sz="1000">
                          <a:effectLst/>
                        </a:rPr>
                        <a:t>Rentabilidad sobre activos (ROA)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ctr">
                        <a:lnSpc>
                          <a:spcPct val="107000"/>
                        </a:lnSpc>
                        <a:spcAft>
                          <a:spcPts val="0"/>
                        </a:spcAft>
                      </a:pPr>
                      <a:r>
                        <a:rPr lang="es-EC" sz="1000">
                          <a:effectLst/>
                        </a:rPr>
                        <a:t>Rentabilidad sobre patrimonio (ROE)</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gridSpan="2">
                  <a:txBody>
                    <a:bodyPr/>
                    <a:lstStyle/>
                    <a:p>
                      <a:pPr algn="ctr">
                        <a:lnSpc>
                          <a:spcPct val="107000"/>
                        </a:lnSpc>
                        <a:spcAft>
                          <a:spcPts val="0"/>
                        </a:spcAft>
                      </a:pPr>
                      <a:r>
                        <a:rPr lang="es-EC" sz="1000">
                          <a:effectLst/>
                        </a:rPr>
                        <a:t>Rentabilidad neta del activo (DUPONT)</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hMerge="1">
                  <a:txBody>
                    <a:bodyPr/>
                    <a:lstStyle/>
                    <a:p>
                      <a:endParaRPr lang="es-EC"/>
                    </a:p>
                  </a:txBody>
                  <a:tcPr/>
                </a:tc>
              </a:tr>
              <a:tr h="181068">
                <a:tc>
                  <a:txBody>
                    <a:bodyPr/>
                    <a:lstStyle/>
                    <a:p>
                      <a:pPr>
                        <a:lnSpc>
                          <a:spcPct val="107000"/>
                        </a:lnSpc>
                        <a:spcAft>
                          <a:spcPts val="0"/>
                        </a:spcAft>
                      </a:pPr>
                      <a:r>
                        <a:rPr lang="es-EC" sz="1000">
                          <a:effectLst/>
                        </a:rPr>
                        <a:t>Stubel suites &amp; café</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11,71</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53,67</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102,68</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0,54</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nSpc>
                          <a:spcPct val="107000"/>
                        </a:lnSpc>
                        <a:spcAft>
                          <a:spcPts val="800"/>
                        </a:spcAft>
                      </a:pPr>
                      <a:r>
                        <a:rPr lang="es-EC" sz="1050">
                          <a:effectLst/>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181068">
                <a:tc>
                  <a:txBody>
                    <a:bodyPr/>
                    <a:lstStyle/>
                    <a:p>
                      <a:pPr>
                        <a:lnSpc>
                          <a:spcPct val="107000"/>
                        </a:lnSpc>
                        <a:spcAft>
                          <a:spcPts val="0"/>
                        </a:spcAft>
                      </a:pPr>
                      <a:r>
                        <a:rPr lang="es-EC" sz="1000">
                          <a:effectLst/>
                        </a:rPr>
                        <a:t>Republica</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15,43</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7,61</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8,59</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0,08</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nSpc>
                          <a:spcPct val="107000"/>
                        </a:lnSpc>
                        <a:spcAft>
                          <a:spcPts val="800"/>
                        </a:spcAft>
                      </a:pPr>
                      <a:r>
                        <a:rPr lang="es-EC" sz="1050">
                          <a:effectLst/>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181068">
                <a:tc>
                  <a:txBody>
                    <a:bodyPr/>
                    <a:lstStyle/>
                    <a:p>
                      <a:pPr>
                        <a:lnSpc>
                          <a:spcPct val="107000"/>
                        </a:lnSpc>
                        <a:spcAft>
                          <a:spcPts val="0"/>
                        </a:spcAft>
                      </a:pPr>
                      <a:r>
                        <a:rPr lang="es-EC" sz="1000">
                          <a:effectLst/>
                        </a:rPr>
                        <a:t>El relicario del carmen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-43,27</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-59,46</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-1983,62</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-0,59</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nSpc>
                          <a:spcPct val="107000"/>
                        </a:lnSpc>
                        <a:spcAft>
                          <a:spcPts val="800"/>
                        </a:spcAft>
                      </a:pPr>
                      <a:r>
                        <a:rPr lang="es-EC" sz="1050">
                          <a:effectLst/>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181068">
                <a:tc>
                  <a:txBody>
                    <a:bodyPr/>
                    <a:lstStyle/>
                    <a:p>
                      <a:pPr>
                        <a:lnSpc>
                          <a:spcPct val="107000"/>
                        </a:lnSpc>
                        <a:spcAft>
                          <a:spcPts val="0"/>
                        </a:spcAft>
                      </a:pPr>
                      <a:r>
                        <a:rPr lang="es-EC" sz="1000">
                          <a:effectLst/>
                        </a:rPr>
                        <a:t>Hotel quito</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0,00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0,00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0,00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0,00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nSpc>
                          <a:spcPct val="107000"/>
                        </a:lnSpc>
                        <a:spcAft>
                          <a:spcPts val="800"/>
                        </a:spcAft>
                      </a:pPr>
                      <a:r>
                        <a:rPr lang="es-EC" sz="1050">
                          <a:effectLst/>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181068">
                <a:tc>
                  <a:txBody>
                    <a:bodyPr/>
                    <a:lstStyle/>
                    <a:p>
                      <a:pPr>
                        <a:lnSpc>
                          <a:spcPct val="107000"/>
                        </a:lnSpc>
                        <a:spcAft>
                          <a:spcPts val="0"/>
                        </a:spcAft>
                      </a:pPr>
                      <a:r>
                        <a:rPr lang="es-EC" sz="1000">
                          <a:effectLst/>
                        </a:rPr>
                        <a:t>Rio amazonas internacional</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13,05</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7,90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11,66</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0,08</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nSpc>
                          <a:spcPct val="107000"/>
                        </a:lnSpc>
                        <a:spcAft>
                          <a:spcPts val="800"/>
                        </a:spcAft>
                      </a:pPr>
                      <a:r>
                        <a:rPr lang="es-EC" sz="1050">
                          <a:effectLst/>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181068">
                <a:tc>
                  <a:txBody>
                    <a:bodyPr/>
                    <a:lstStyle/>
                    <a:p>
                      <a:pPr>
                        <a:lnSpc>
                          <a:spcPct val="107000"/>
                        </a:lnSpc>
                        <a:spcAft>
                          <a:spcPts val="0"/>
                        </a:spcAft>
                      </a:pPr>
                      <a:r>
                        <a:rPr lang="es-EC" sz="1000">
                          <a:effectLst/>
                        </a:rPr>
                        <a:t>Sebastian</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0,68</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0,36</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0,62</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0,00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nSpc>
                          <a:spcPct val="107000"/>
                        </a:lnSpc>
                        <a:spcAft>
                          <a:spcPts val="800"/>
                        </a:spcAft>
                      </a:pPr>
                      <a:r>
                        <a:rPr lang="es-EC" sz="1050">
                          <a:effectLst/>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181068">
                <a:tc>
                  <a:txBody>
                    <a:bodyPr/>
                    <a:lstStyle/>
                    <a:p>
                      <a:pPr>
                        <a:lnSpc>
                          <a:spcPct val="107000"/>
                        </a:lnSpc>
                        <a:spcAft>
                          <a:spcPts val="0"/>
                        </a:spcAft>
                      </a:pPr>
                      <a:r>
                        <a:rPr lang="es-EC" sz="1000">
                          <a:effectLst/>
                        </a:rPr>
                        <a:t>Tambo real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-2,77</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-1,38</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-1,50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-0,01</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nSpc>
                          <a:spcPct val="107000"/>
                        </a:lnSpc>
                        <a:spcAft>
                          <a:spcPts val="800"/>
                        </a:spcAft>
                      </a:pPr>
                      <a:r>
                        <a:rPr lang="es-EC" sz="1050">
                          <a:effectLst/>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181068">
                <a:tc>
                  <a:txBody>
                    <a:bodyPr/>
                    <a:lstStyle/>
                    <a:p>
                      <a:pPr>
                        <a:lnSpc>
                          <a:spcPct val="107000"/>
                        </a:lnSpc>
                        <a:spcAft>
                          <a:spcPts val="0"/>
                        </a:spcAft>
                      </a:pPr>
                      <a:r>
                        <a:rPr lang="es-EC" sz="1000">
                          <a:effectLst/>
                        </a:rPr>
                        <a:t>San jose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6,35</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4,46</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7,33</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0,04</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nSpc>
                          <a:spcPct val="107000"/>
                        </a:lnSpc>
                        <a:spcAft>
                          <a:spcPts val="800"/>
                        </a:spcAft>
                      </a:pPr>
                      <a:r>
                        <a:rPr lang="es-EC" sz="1050">
                          <a:effectLst/>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181068">
                <a:tc>
                  <a:txBody>
                    <a:bodyPr/>
                    <a:lstStyle/>
                    <a:p>
                      <a:pPr>
                        <a:lnSpc>
                          <a:spcPct val="107000"/>
                        </a:lnSpc>
                        <a:spcAft>
                          <a:spcPts val="0"/>
                        </a:spcAft>
                      </a:pPr>
                      <a:r>
                        <a:rPr lang="es-EC" sz="1000">
                          <a:effectLst/>
                        </a:rPr>
                        <a:t>Hotel finlandia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12,66</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8,87</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dirty="0">
                          <a:effectLst/>
                        </a:rPr>
                        <a:t>18,60</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dirty="0">
                          <a:effectLst/>
                        </a:rPr>
                        <a:t>0,09</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nSpc>
                          <a:spcPct val="107000"/>
                        </a:lnSpc>
                        <a:spcAft>
                          <a:spcPts val="800"/>
                        </a:spcAft>
                      </a:pPr>
                      <a:r>
                        <a:rPr lang="es-EC" sz="1050">
                          <a:effectLst/>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181068">
                <a:tc>
                  <a:txBody>
                    <a:bodyPr/>
                    <a:lstStyle/>
                    <a:p>
                      <a:pPr>
                        <a:lnSpc>
                          <a:spcPct val="107000"/>
                        </a:lnSpc>
                        <a:spcAft>
                          <a:spcPts val="0"/>
                        </a:spcAft>
                      </a:pPr>
                      <a:r>
                        <a:rPr lang="es-EC" sz="1000">
                          <a:effectLst/>
                        </a:rPr>
                        <a:t>Hotel reina isabel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4,14</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3,22</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4,20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0,03</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nSpc>
                          <a:spcPct val="107000"/>
                        </a:lnSpc>
                        <a:spcAft>
                          <a:spcPts val="800"/>
                        </a:spcAft>
                      </a:pPr>
                      <a:r>
                        <a:rPr lang="es-EC" sz="1050">
                          <a:effectLst/>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181068">
                <a:tc>
                  <a:txBody>
                    <a:bodyPr/>
                    <a:lstStyle/>
                    <a:p>
                      <a:pPr>
                        <a:lnSpc>
                          <a:spcPct val="107000"/>
                        </a:lnSpc>
                        <a:spcAft>
                          <a:spcPts val="0"/>
                        </a:spcAft>
                      </a:pPr>
                      <a:r>
                        <a:rPr lang="es-EC" sz="1000">
                          <a:effectLst/>
                        </a:rPr>
                        <a:t>Akros</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0,00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0,00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0,00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0,00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nSpc>
                          <a:spcPct val="107000"/>
                        </a:lnSpc>
                        <a:spcAft>
                          <a:spcPts val="800"/>
                        </a:spcAft>
                      </a:pPr>
                      <a:r>
                        <a:rPr lang="es-EC" sz="1050">
                          <a:effectLst/>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181068">
                <a:tc>
                  <a:txBody>
                    <a:bodyPr/>
                    <a:lstStyle/>
                    <a:p>
                      <a:pPr>
                        <a:lnSpc>
                          <a:spcPct val="107000"/>
                        </a:lnSpc>
                        <a:spcAft>
                          <a:spcPts val="0"/>
                        </a:spcAft>
                      </a:pPr>
                      <a:r>
                        <a:rPr lang="es-EC" sz="1000">
                          <a:effectLst/>
                        </a:rPr>
                        <a:t>Wyndham</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10,85</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6,55</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12,19</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0,07</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nSpc>
                          <a:spcPct val="107000"/>
                        </a:lnSpc>
                        <a:spcAft>
                          <a:spcPts val="800"/>
                        </a:spcAft>
                      </a:pPr>
                      <a:r>
                        <a:rPr lang="es-EC" sz="1050">
                          <a:effectLst/>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181068">
                <a:tc>
                  <a:txBody>
                    <a:bodyPr/>
                    <a:lstStyle/>
                    <a:p>
                      <a:pPr>
                        <a:lnSpc>
                          <a:spcPct val="107000"/>
                        </a:lnSpc>
                        <a:spcAft>
                          <a:spcPts val="0"/>
                        </a:spcAft>
                      </a:pPr>
                      <a:r>
                        <a:rPr lang="es-EC" sz="1000">
                          <a:effectLst/>
                        </a:rPr>
                        <a:t>Holiday inn express</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43,78</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21,23</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36,95</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0,21</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nSpc>
                          <a:spcPct val="107000"/>
                        </a:lnSpc>
                        <a:spcAft>
                          <a:spcPts val="800"/>
                        </a:spcAft>
                      </a:pPr>
                      <a:r>
                        <a:rPr lang="es-EC" sz="1050">
                          <a:effectLst/>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181068">
                <a:tc>
                  <a:txBody>
                    <a:bodyPr/>
                    <a:lstStyle/>
                    <a:p>
                      <a:pPr>
                        <a:lnSpc>
                          <a:spcPct val="107000"/>
                        </a:lnSpc>
                        <a:spcAft>
                          <a:spcPts val="0"/>
                        </a:spcAft>
                      </a:pPr>
                      <a:r>
                        <a:rPr lang="es-EC" sz="1000">
                          <a:effectLst/>
                        </a:rPr>
                        <a:t>Neoembassy</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6,59</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2,57</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13,24</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0,03</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nSpc>
                          <a:spcPct val="107000"/>
                        </a:lnSpc>
                        <a:spcAft>
                          <a:spcPts val="800"/>
                        </a:spcAft>
                      </a:pPr>
                      <a:r>
                        <a:rPr lang="es-EC" sz="1050">
                          <a:effectLst/>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181068">
                <a:tc>
                  <a:txBody>
                    <a:bodyPr/>
                    <a:lstStyle/>
                    <a:p>
                      <a:pPr>
                        <a:lnSpc>
                          <a:spcPct val="107000"/>
                        </a:lnSpc>
                        <a:spcAft>
                          <a:spcPts val="0"/>
                        </a:spcAft>
                      </a:pPr>
                      <a:r>
                        <a:rPr lang="es-EC" sz="1000">
                          <a:effectLst/>
                        </a:rPr>
                        <a:t>María isolina (c)</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-7,23</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-32,74</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-100,37</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-0,33</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nSpc>
                          <a:spcPct val="107000"/>
                        </a:lnSpc>
                        <a:spcAft>
                          <a:spcPts val="800"/>
                        </a:spcAft>
                      </a:pPr>
                      <a:r>
                        <a:rPr lang="es-EC" sz="1050">
                          <a:effectLst/>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181068">
                <a:tc>
                  <a:txBody>
                    <a:bodyPr/>
                    <a:lstStyle/>
                    <a:p>
                      <a:pPr>
                        <a:lnSpc>
                          <a:spcPct val="107000"/>
                        </a:lnSpc>
                        <a:spcAft>
                          <a:spcPts val="0"/>
                        </a:spcAft>
                      </a:pPr>
                      <a:r>
                        <a:rPr lang="es-EC" sz="1000">
                          <a:effectLst/>
                        </a:rPr>
                        <a:t>El sol (c)</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20,72</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6,29</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51,38</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0,06</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nSpc>
                          <a:spcPct val="107000"/>
                        </a:lnSpc>
                        <a:spcAft>
                          <a:spcPts val="800"/>
                        </a:spcAft>
                      </a:pPr>
                      <a:r>
                        <a:rPr lang="es-EC" sz="1050">
                          <a:effectLst/>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181068">
                <a:tc>
                  <a:txBody>
                    <a:bodyPr/>
                    <a:lstStyle/>
                    <a:p>
                      <a:pPr>
                        <a:lnSpc>
                          <a:spcPct val="107000"/>
                        </a:lnSpc>
                        <a:spcAft>
                          <a:spcPts val="0"/>
                        </a:spcAft>
                      </a:pPr>
                      <a:r>
                        <a:rPr lang="es-EC" sz="1000">
                          <a:effectLst/>
                        </a:rPr>
                        <a:t>Hotel casa gangotena s.a.</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-25,72</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-5,64</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-11,75</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-0,06</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nSpc>
                          <a:spcPct val="107000"/>
                        </a:lnSpc>
                        <a:spcAft>
                          <a:spcPts val="800"/>
                        </a:spcAft>
                      </a:pPr>
                      <a:r>
                        <a:rPr lang="es-EC" sz="1050">
                          <a:effectLst/>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181068">
                <a:tc>
                  <a:txBody>
                    <a:bodyPr/>
                    <a:lstStyle/>
                    <a:p>
                      <a:pPr>
                        <a:lnSpc>
                          <a:spcPct val="107000"/>
                        </a:lnSpc>
                        <a:spcAft>
                          <a:spcPts val="0"/>
                        </a:spcAft>
                      </a:pPr>
                      <a:r>
                        <a:rPr lang="es-EC" sz="1000">
                          <a:effectLst/>
                        </a:rPr>
                        <a:t>Le parc</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2,79</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0,69</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2,00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r">
                        <a:lnSpc>
                          <a:spcPct val="107000"/>
                        </a:lnSpc>
                        <a:spcAft>
                          <a:spcPts val="0"/>
                        </a:spcAft>
                      </a:pPr>
                      <a:r>
                        <a:rPr lang="es-EC" sz="1000">
                          <a:effectLst/>
                        </a:rPr>
                        <a:t>0,01</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nSpc>
                          <a:spcPct val="107000"/>
                        </a:lnSpc>
                        <a:spcAft>
                          <a:spcPts val="800"/>
                        </a:spcAft>
                      </a:pPr>
                      <a:r>
                        <a:rPr lang="es-EC" sz="1050">
                          <a:effectLst/>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181068">
                <a:tc>
                  <a:txBody>
                    <a:bodyPr/>
                    <a:lstStyle/>
                    <a:p>
                      <a:pPr algn="ctr">
                        <a:lnSpc>
                          <a:spcPct val="107000"/>
                        </a:lnSpc>
                        <a:spcAft>
                          <a:spcPts val="0"/>
                        </a:spcAft>
                      </a:pPr>
                      <a:r>
                        <a:rPr lang="es-EC" sz="1000">
                          <a:effectLst/>
                        </a:rPr>
                        <a:t>Promedio</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ctr">
                        <a:lnSpc>
                          <a:spcPct val="107000"/>
                        </a:lnSpc>
                        <a:spcAft>
                          <a:spcPts val="0"/>
                        </a:spcAft>
                      </a:pPr>
                      <a:r>
                        <a:rPr lang="es-EC" sz="1000">
                          <a:effectLst/>
                        </a:rPr>
                        <a:t>3,87</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ctr">
                        <a:lnSpc>
                          <a:spcPct val="107000"/>
                        </a:lnSpc>
                        <a:spcAft>
                          <a:spcPts val="0"/>
                        </a:spcAft>
                      </a:pPr>
                      <a:r>
                        <a:rPr lang="es-EC" sz="1000">
                          <a:effectLst/>
                        </a:rPr>
                        <a:t>1,35</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ctr">
                        <a:lnSpc>
                          <a:spcPct val="107000"/>
                        </a:lnSpc>
                        <a:spcAft>
                          <a:spcPts val="0"/>
                        </a:spcAft>
                      </a:pPr>
                      <a:r>
                        <a:rPr lang="es-EC" sz="1000">
                          <a:effectLst/>
                        </a:rPr>
                        <a:t>-101,54</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gn="ctr">
                        <a:lnSpc>
                          <a:spcPct val="107000"/>
                        </a:lnSpc>
                        <a:spcAft>
                          <a:spcPts val="0"/>
                        </a:spcAft>
                      </a:pPr>
                      <a:r>
                        <a:rPr lang="es-EC" sz="1000">
                          <a:effectLst/>
                        </a:rPr>
                        <a:t>0,01</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5659" marR="45659" marT="0" marB="0"/>
                </a:tc>
                <a:tc>
                  <a:txBody>
                    <a:bodyPr/>
                    <a:lstStyle/>
                    <a:p>
                      <a:pPr>
                        <a:lnSpc>
                          <a:spcPct val="107000"/>
                        </a:lnSpc>
                        <a:spcAft>
                          <a:spcPts val="800"/>
                        </a:spcAft>
                      </a:pPr>
                      <a:r>
                        <a:rPr lang="es-EC" sz="1050" dirty="0">
                          <a:effectLst/>
                        </a:rPr>
                        <a:t> </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4970992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s-EC" smtClean="0"/>
              <a:t>42</a:t>
            </a:fld>
            <a:endParaRPr lang="es-EC"/>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Cuadro de texto 17"/>
          <p:cNvSpPr txBox="1">
            <a:spLocks noChangeArrowheads="1"/>
          </p:cNvSpPr>
          <p:nvPr/>
        </p:nvSpPr>
        <p:spPr bwMode="auto">
          <a:xfrm>
            <a:off x="7694613" y="5729288"/>
            <a:ext cx="1174750" cy="2968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Continúa</a:t>
            </a: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a:spLocks noChangeArrowheads="1"/>
          </p:cNvSpPr>
          <p:nvPr/>
        </p:nvSpPr>
        <p:spPr bwMode="auto">
          <a:xfrm>
            <a:off x="0" y="33817"/>
            <a:ext cx="46634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Indicadores financieros de rentabilidad año 2016 </a:t>
            </a:r>
            <a:endParaRPr kumimoji="0" lang="es-EC" altLang="es-EC" sz="24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4144609200"/>
              </p:ext>
            </p:extLst>
          </p:nvPr>
        </p:nvGraphicFramePr>
        <p:xfrm>
          <a:off x="451200" y="737698"/>
          <a:ext cx="6411936" cy="4085604"/>
        </p:xfrm>
        <a:graphic>
          <a:graphicData uri="http://schemas.openxmlformats.org/drawingml/2006/table">
            <a:tbl>
              <a:tblPr firstRow="1" firstCol="1">
                <a:tableStyleId>{62C119B8-D12F-40DF-A277-AD36F6BA7776}</a:tableStyleId>
              </a:tblPr>
              <a:tblGrid>
                <a:gridCol w="2114872"/>
                <a:gridCol w="1101802"/>
                <a:gridCol w="1008144"/>
                <a:gridCol w="1093559"/>
                <a:gridCol w="1093559"/>
              </a:tblGrid>
              <a:tr h="657648">
                <a:tc>
                  <a:txBody>
                    <a:bodyPr/>
                    <a:lstStyle/>
                    <a:p>
                      <a:pPr algn="ctr">
                        <a:lnSpc>
                          <a:spcPct val="107000"/>
                        </a:lnSpc>
                        <a:spcAft>
                          <a:spcPts val="0"/>
                        </a:spcAft>
                      </a:pPr>
                      <a:r>
                        <a:rPr lang="es-EC" sz="1000" dirty="0">
                          <a:effectLst/>
                        </a:rPr>
                        <a:t>2016</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ctr">
                        <a:lnSpc>
                          <a:spcPct val="107000"/>
                        </a:lnSpc>
                        <a:spcAft>
                          <a:spcPts val="0"/>
                        </a:spcAft>
                      </a:pPr>
                      <a:r>
                        <a:rPr lang="es-EC" sz="1000" dirty="0">
                          <a:effectLst/>
                        </a:rPr>
                        <a:t>Rentabilidad neta de </a:t>
                      </a:r>
                      <a:r>
                        <a:rPr lang="es-EC" sz="1000" dirty="0" smtClean="0">
                          <a:effectLst/>
                        </a:rPr>
                        <a:t>ventas </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ctr">
                        <a:lnSpc>
                          <a:spcPct val="107000"/>
                        </a:lnSpc>
                        <a:spcAft>
                          <a:spcPts val="0"/>
                        </a:spcAft>
                      </a:pPr>
                      <a:r>
                        <a:rPr lang="es-EC" sz="1000" dirty="0">
                          <a:effectLst/>
                        </a:rPr>
                        <a:t>Rentabilidad sobre activos (ROA) </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ctr">
                        <a:lnSpc>
                          <a:spcPct val="107000"/>
                        </a:lnSpc>
                        <a:spcAft>
                          <a:spcPts val="0"/>
                        </a:spcAft>
                      </a:pPr>
                      <a:r>
                        <a:rPr lang="es-EC" sz="1000">
                          <a:effectLst/>
                        </a:rPr>
                        <a:t>Rentabilidad sobre patrimonio (ROE)</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ctr">
                        <a:lnSpc>
                          <a:spcPct val="107000"/>
                        </a:lnSpc>
                        <a:spcAft>
                          <a:spcPts val="0"/>
                        </a:spcAft>
                      </a:pPr>
                      <a:r>
                        <a:rPr lang="es-EC" sz="1000">
                          <a:effectLst/>
                        </a:rPr>
                        <a:t>Rentabilidad neta del activo (DUPONT)</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r>
              <a:tr h="161392">
                <a:tc>
                  <a:txBody>
                    <a:bodyPr/>
                    <a:lstStyle/>
                    <a:p>
                      <a:pPr>
                        <a:lnSpc>
                          <a:spcPct val="107000"/>
                        </a:lnSpc>
                        <a:spcAft>
                          <a:spcPts val="0"/>
                        </a:spcAft>
                      </a:pPr>
                      <a:r>
                        <a:rPr lang="es-EC" sz="1000">
                          <a:effectLst/>
                        </a:rPr>
                        <a:t>Stubel suites &amp; café</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0,15</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0,76</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2,87</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0,01</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r>
              <a:tr h="161392">
                <a:tc>
                  <a:txBody>
                    <a:bodyPr/>
                    <a:lstStyle/>
                    <a:p>
                      <a:pPr>
                        <a:lnSpc>
                          <a:spcPct val="107000"/>
                        </a:lnSpc>
                        <a:spcAft>
                          <a:spcPts val="0"/>
                        </a:spcAft>
                      </a:pPr>
                      <a:r>
                        <a:rPr lang="es-EC" sz="1000">
                          <a:effectLst/>
                        </a:rPr>
                        <a:t>Republica</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-1,57</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-0,58</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-0,63</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-0,01</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r>
              <a:tr h="164660">
                <a:tc>
                  <a:txBody>
                    <a:bodyPr/>
                    <a:lstStyle/>
                    <a:p>
                      <a:pPr>
                        <a:lnSpc>
                          <a:spcPct val="107000"/>
                        </a:lnSpc>
                        <a:spcAft>
                          <a:spcPts val="0"/>
                        </a:spcAft>
                      </a:pPr>
                      <a:r>
                        <a:rPr lang="es-EC" sz="1000">
                          <a:effectLst/>
                        </a:rPr>
                        <a:t>El relicario del carmen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-5,73</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dirty="0">
                          <a:effectLst/>
                        </a:rPr>
                        <a:t>-12,29</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-75,20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-0,12</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r>
              <a:tr h="164660">
                <a:tc>
                  <a:txBody>
                    <a:bodyPr/>
                    <a:lstStyle/>
                    <a:p>
                      <a:pPr>
                        <a:lnSpc>
                          <a:spcPct val="107000"/>
                        </a:lnSpc>
                        <a:spcAft>
                          <a:spcPts val="0"/>
                        </a:spcAft>
                      </a:pPr>
                      <a:r>
                        <a:rPr lang="es-EC" sz="1000">
                          <a:effectLst/>
                        </a:rPr>
                        <a:t>Hotel quito</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-25,30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-4,51</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-5,18</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-0,02</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r>
              <a:tr h="323124">
                <a:tc>
                  <a:txBody>
                    <a:bodyPr/>
                    <a:lstStyle/>
                    <a:p>
                      <a:pPr>
                        <a:lnSpc>
                          <a:spcPct val="107000"/>
                        </a:lnSpc>
                        <a:spcAft>
                          <a:spcPts val="0"/>
                        </a:spcAft>
                      </a:pPr>
                      <a:r>
                        <a:rPr lang="es-EC" sz="1000">
                          <a:effectLst/>
                        </a:rPr>
                        <a:t>Rio amazonas internacional</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9,26</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dirty="0">
                          <a:effectLst/>
                        </a:rPr>
                        <a:t>4,95</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7,78</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0,05</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r>
              <a:tr h="161392">
                <a:tc>
                  <a:txBody>
                    <a:bodyPr/>
                    <a:lstStyle/>
                    <a:p>
                      <a:pPr>
                        <a:lnSpc>
                          <a:spcPct val="107000"/>
                        </a:lnSpc>
                        <a:spcAft>
                          <a:spcPts val="0"/>
                        </a:spcAft>
                      </a:pPr>
                      <a:r>
                        <a:rPr lang="es-EC" sz="1000">
                          <a:effectLst/>
                        </a:rPr>
                        <a:t>Sebastian</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-22,00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-9,75</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-15,61</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-0,10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r>
              <a:tr h="161392">
                <a:tc>
                  <a:txBody>
                    <a:bodyPr/>
                    <a:lstStyle/>
                    <a:p>
                      <a:pPr>
                        <a:lnSpc>
                          <a:spcPct val="107000"/>
                        </a:lnSpc>
                        <a:spcAft>
                          <a:spcPts val="0"/>
                        </a:spcAft>
                      </a:pPr>
                      <a:r>
                        <a:rPr lang="es-EC" sz="1000">
                          <a:effectLst/>
                        </a:rPr>
                        <a:t>Tambo real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-26,72</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-9,55</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-10,95</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-0,10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r>
              <a:tr h="161392">
                <a:tc>
                  <a:txBody>
                    <a:bodyPr/>
                    <a:lstStyle/>
                    <a:p>
                      <a:pPr>
                        <a:lnSpc>
                          <a:spcPct val="107000"/>
                        </a:lnSpc>
                        <a:spcAft>
                          <a:spcPts val="0"/>
                        </a:spcAft>
                      </a:pPr>
                      <a:r>
                        <a:rPr lang="es-EC" sz="1000">
                          <a:effectLst/>
                        </a:rPr>
                        <a:t>San jose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0,00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0,00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0,00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0,00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r>
              <a:tr h="164660">
                <a:tc>
                  <a:txBody>
                    <a:bodyPr/>
                    <a:lstStyle/>
                    <a:p>
                      <a:pPr>
                        <a:lnSpc>
                          <a:spcPct val="107000"/>
                        </a:lnSpc>
                        <a:spcAft>
                          <a:spcPts val="0"/>
                        </a:spcAft>
                      </a:pPr>
                      <a:r>
                        <a:rPr lang="es-EC" sz="1000">
                          <a:effectLst/>
                        </a:rPr>
                        <a:t>Hotel finlandia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3,48</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1,75</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5,34</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0,02</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r>
              <a:tr h="164660">
                <a:tc>
                  <a:txBody>
                    <a:bodyPr/>
                    <a:lstStyle/>
                    <a:p>
                      <a:pPr>
                        <a:lnSpc>
                          <a:spcPct val="107000"/>
                        </a:lnSpc>
                        <a:spcAft>
                          <a:spcPts val="0"/>
                        </a:spcAft>
                      </a:pPr>
                      <a:r>
                        <a:rPr lang="es-EC" sz="1000">
                          <a:effectLst/>
                        </a:rPr>
                        <a:t>Hotel reina isabel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-0,76</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-0,57</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-0,70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-0,01</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r>
              <a:tr h="161392">
                <a:tc>
                  <a:txBody>
                    <a:bodyPr/>
                    <a:lstStyle/>
                    <a:p>
                      <a:pPr>
                        <a:lnSpc>
                          <a:spcPct val="107000"/>
                        </a:lnSpc>
                        <a:spcAft>
                          <a:spcPts val="0"/>
                        </a:spcAft>
                      </a:pPr>
                      <a:r>
                        <a:rPr lang="es-EC" sz="1000">
                          <a:effectLst/>
                        </a:rPr>
                        <a:t>Akros</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-2,08</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-6,56</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-28,40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-0,07</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r>
              <a:tr h="161392">
                <a:tc>
                  <a:txBody>
                    <a:bodyPr/>
                    <a:lstStyle/>
                    <a:p>
                      <a:pPr>
                        <a:lnSpc>
                          <a:spcPct val="107000"/>
                        </a:lnSpc>
                        <a:spcAft>
                          <a:spcPts val="0"/>
                        </a:spcAft>
                      </a:pPr>
                      <a:r>
                        <a:rPr lang="es-EC" sz="1000">
                          <a:effectLst/>
                        </a:rPr>
                        <a:t>Wyndham</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6,78</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3,84</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6,18</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0,04</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r>
              <a:tr h="161392">
                <a:tc>
                  <a:txBody>
                    <a:bodyPr/>
                    <a:lstStyle/>
                    <a:p>
                      <a:pPr>
                        <a:lnSpc>
                          <a:spcPct val="107000"/>
                        </a:lnSpc>
                        <a:spcAft>
                          <a:spcPts val="0"/>
                        </a:spcAft>
                      </a:pPr>
                      <a:r>
                        <a:rPr lang="es-EC" sz="1000">
                          <a:effectLst/>
                        </a:rPr>
                        <a:t>Holiday inn express</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24,06</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10,35</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12,20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0,10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r>
              <a:tr h="164660">
                <a:tc>
                  <a:txBody>
                    <a:bodyPr/>
                    <a:lstStyle/>
                    <a:p>
                      <a:pPr>
                        <a:lnSpc>
                          <a:spcPct val="107000"/>
                        </a:lnSpc>
                        <a:spcAft>
                          <a:spcPts val="0"/>
                        </a:spcAft>
                      </a:pPr>
                      <a:r>
                        <a:rPr lang="es-EC" sz="1000">
                          <a:effectLst/>
                        </a:rPr>
                        <a:t>Neoembassy</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0,15</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0,04</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0,13</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0,00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r>
              <a:tr h="164660">
                <a:tc>
                  <a:txBody>
                    <a:bodyPr/>
                    <a:lstStyle/>
                    <a:p>
                      <a:pPr>
                        <a:lnSpc>
                          <a:spcPct val="107000"/>
                        </a:lnSpc>
                        <a:spcAft>
                          <a:spcPts val="0"/>
                        </a:spcAft>
                      </a:pPr>
                      <a:r>
                        <a:rPr lang="es-EC" sz="1000">
                          <a:effectLst/>
                        </a:rPr>
                        <a:t>María isolina (c)</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1,23</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2,91</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5,72</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0,03</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r>
              <a:tr h="161392">
                <a:tc>
                  <a:txBody>
                    <a:bodyPr/>
                    <a:lstStyle/>
                    <a:p>
                      <a:pPr>
                        <a:lnSpc>
                          <a:spcPct val="107000"/>
                        </a:lnSpc>
                        <a:spcAft>
                          <a:spcPts val="0"/>
                        </a:spcAft>
                      </a:pPr>
                      <a:r>
                        <a:rPr lang="es-EC" sz="1000">
                          <a:effectLst/>
                        </a:rPr>
                        <a:t>El sol (c)</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1,23</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2,91</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5,72</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0,00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r>
              <a:tr h="323124">
                <a:tc>
                  <a:txBody>
                    <a:bodyPr/>
                    <a:lstStyle/>
                    <a:p>
                      <a:pPr>
                        <a:lnSpc>
                          <a:spcPct val="107000"/>
                        </a:lnSpc>
                        <a:spcAft>
                          <a:spcPts val="0"/>
                        </a:spcAft>
                      </a:pPr>
                      <a:r>
                        <a:rPr lang="es-EC" sz="1000">
                          <a:effectLst/>
                        </a:rPr>
                        <a:t>Hotel casa gangotena s.a.</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-11,76</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-4,25</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-9,36</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-0,04</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r>
              <a:tr h="161392">
                <a:tc>
                  <a:txBody>
                    <a:bodyPr/>
                    <a:lstStyle/>
                    <a:p>
                      <a:pPr>
                        <a:lnSpc>
                          <a:spcPct val="107000"/>
                        </a:lnSpc>
                        <a:spcAft>
                          <a:spcPts val="0"/>
                        </a:spcAft>
                      </a:pPr>
                      <a:r>
                        <a:rPr lang="es-EC" sz="1000">
                          <a:effectLst/>
                        </a:rPr>
                        <a:t>Le parc</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-13,46</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-0,54</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-0,73</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r">
                        <a:lnSpc>
                          <a:spcPct val="107000"/>
                        </a:lnSpc>
                        <a:spcAft>
                          <a:spcPts val="0"/>
                        </a:spcAft>
                      </a:pPr>
                      <a:r>
                        <a:rPr lang="es-EC" sz="1000">
                          <a:effectLst/>
                        </a:rPr>
                        <a:t>-0,01</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r>
              <a:tr h="161392">
                <a:tc>
                  <a:txBody>
                    <a:bodyPr/>
                    <a:lstStyle/>
                    <a:p>
                      <a:pPr algn="ctr">
                        <a:lnSpc>
                          <a:spcPct val="107000"/>
                        </a:lnSpc>
                        <a:spcAft>
                          <a:spcPts val="0"/>
                        </a:spcAft>
                      </a:pPr>
                      <a:r>
                        <a:rPr lang="es-EC" sz="1000">
                          <a:effectLst/>
                        </a:rPr>
                        <a:t>Promedio</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ctr">
                        <a:lnSpc>
                          <a:spcPct val="107000"/>
                        </a:lnSpc>
                        <a:spcAft>
                          <a:spcPts val="0"/>
                        </a:spcAft>
                      </a:pPr>
                      <a:r>
                        <a:rPr lang="es-EC" sz="1000">
                          <a:effectLst/>
                        </a:rPr>
                        <a:t>-3,5</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ctr">
                        <a:lnSpc>
                          <a:spcPct val="107000"/>
                        </a:lnSpc>
                        <a:spcAft>
                          <a:spcPts val="0"/>
                        </a:spcAft>
                      </a:pPr>
                      <a:r>
                        <a:rPr lang="es-EC" sz="1000">
                          <a:effectLst/>
                        </a:rPr>
                        <a:t>-1,17</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ctr">
                        <a:lnSpc>
                          <a:spcPct val="107000"/>
                        </a:lnSpc>
                        <a:spcAft>
                          <a:spcPts val="0"/>
                        </a:spcAft>
                      </a:pPr>
                      <a:r>
                        <a:rPr lang="es-EC" sz="1000">
                          <a:effectLst/>
                        </a:rPr>
                        <a:t>-5,6</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c>
                  <a:txBody>
                    <a:bodyPr/>
                    <a:lstStyle/>
                    <a:p>
                      <a:pPr algn="ctr">
                        <a:lnSpc>
                          <a:spcPct val="107000"/>
                        </a:lnSpc>
                        <a:spcAft>
                          <a:spcPts val="0"/>
                        </a:spcAft>
                      </a:pPr>
                      <a:r>
                        <a:rPr lang="es-EC" sz="1000" dirty="0">
                          <a:effectLst/>
                        </a:rPr>
                        <a:t>-0,01</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28" marR="52928" marT="0" marB="0"/>
                </a:tc>
              </a:tr>
            </a:tbl>
          </a:graphicData>
        </a:graphic>
      </p:graphicFrame>
    </p:spTree>
    <p:extLst>
      <p:ext uri="{BB962C8B-B14F-4D97-AF65-F5344CB8AC3E}">
        <p14:creationId xmlns:p14="http://schemas.microsoft.com/office/powerpoint/2010/main" val="34150870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43</a:t>
            </a:fld>
            <a:endParaRPr lang="es-EC"/>
          </a:p>
        </p:txBody>
      </p:sp>
      <p:pic>
        <p:nvPicPr>
          <p:cNvPr id="6" name="Imagen 5"/>
          <p:cNvPicPr>
            <a:picLocks noChangeAspect="1"/>
          </p:cNvPicPr>
          <p:nvPr/>
        </p:nvPicPr>
        <p:blipFill>
          <a:blip r:embed="rId2"/>
          <a:stretch>
            <a:fillRect/>
          </a:stretch>
        </p:blipFill>
        <p:spPr>
          <a:xfrm>
            <a:off x="173661" y="960883"/>
            <a:ext cx="8641566" cy="4276171"/>
          </a:xfrm>
          <a:prstGeom prst="rect">
            <a:avLst/>
          </a:prstGeom>
        </p:spPr>
      </p:pic>
      <p:sp>
        <p:nvSpPr>
          <p:cNvPr id="4" name="Título 1"/>
          <p:cNvSpPr txBox="1">
            <a:spLocks/>
          </p:cNvSpPr>
          <p:nvPr/>
        </p:nvSpPr>
        <p:spPr>
          <a:xfrm>
            <a:off x="-812658" y="53251"/>
            <a:ext cx="6832315" cy="680700"/>
          </a:xfrm>
          <a:prstGeom prst="rect">
            <a:avLst/>
          </a:prstGeom>
        </p:spPr>
        <p:txBody>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400" dirty="0" smtClean="0"/>
              <a:t>Resultados de la investigación</a:t>
            </a:r>
            <a:endParaRPr lang="es-EC" sz="2400" dirty="0"/>
          </a:p>
        </p:txBody>
      </p:sp>
      <p:sp>
        <p:nvSpPr>
          <p:cNvPr id="2" name="CuadroTexto 1"/>
          <p:cNvSpPr txBox="1"/>
          <p:nvPr/>
        </p:nvSpPr>
        <p:spPr>
          <a:xfrm>
            <a:off x="4601823" y="434295"/>
            <a:ext cx="2835667" cy="369332"/>
          </a:xfrm>
          <a:prstGeom prst="rect">
            <a:avLst/>
          </a:prstGeom>
          <a:noFill/>
        </p:spPr>
        <p:txBody>
          <a:bodyPr wrap="square" rtlCol="0">
            <a:spAutoFit/>
          </a:bodyPr>
          <a:lstStyle/>
          <a:p>
            <a:r>
              <a:rPr lang="es-EC" dirty="0" smtClean="0"/>
              <a:t>Correlación de Pearson</a:t>
            </a:r>
            <a:endParaRPr lang="es-EC" dirty="0"/>
          </a:p>
        </p:txBody>
      </p:sp>
    </p:spTree>
    <p:extLst>
      <p:ext uri="{BB962C8B-B14F-4D97-AF65-F5344CB8AC3E}">
        <p14:creationId xmlns:p14="http://schemas.microsoft.com/office/powerpoint/2010/main" val="36099270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44</a:t>
            </a:fld>
            <a:endParaRPr lang="es-EC"/>
          </a:p>
        </p:txBody>
      </p:sp>
      <p:pic>
        <p:nvPicPr>
          <p:cNvPr id="5" name="Imagen 4"/>
          <p:cNvPicPr>
            <a:picLocks noChangeAspect="1"/>
          </p:cNvPicPr>
          <p:nvPr/>
        </p:nvPicPr>
        <p:blipFill>
          <a:blip r:embed="rId2"/>
          <a:stretch>
            <a:fillRect/>
          </a:stretch>
        </p:blipFill>
        <p:spPr>
          <a:xfrm>
            <a:off x="139700" y="393600"/>
            <a:ext cx="8521700" cy="4089499"/>
          </a:xfrm>
          <a:prstGeom prst="rect">
            <a:avLst/>
          </a:prstGeom>
        </p:spPr>
      </p:pic>
    </p:spTree>
    <p:extLst>
      <p:ext uri="{BB962C8B-B14F-4D97-AF65-F5344CB8AC3E}">
        <p14:creationId xmlns:p14="http://schemas.microsoft.com/office/powerpoint/2010/main" val="34092121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45</a:t>
            </a:fld>
            <a:endParaRPr lang="es-EC"/>
          </a:p>
        </p:txBody>
      </p:sp>
      <p:pic>
        <p:nvPicPr>
          <p:cNvPr id="7" name="Imagen 6"/>
          <p:cNvPicPr>
            <a:picLocks noChangeAspect="1"/>
          </p:cNvPicPr>
          <p:nvPr/>
        </p:nvPicPr>
        <p:blipFill>
          <a:blip r:embed="rId2"/>
          <a:stretch>
            <a:fillRect/>
          </a:stretch>
        </p:blipFill>
        <p:spPr>
          <a:xfrm>
            <a:off x="393700" y="393600"/>
            <a:ext cx="8681502" cy="4089499"/>
          </a:xfrm>
          <a:prstGeom prst="rect">
            <a:avLst/>
          </a:prstGeom>
        </p:spPr>
      </p:pic>
    </p:spTree>
    <p:extLst>
      <p:ext uri="{BB962C8B-B14F-4D97-AF65-F5344CB8AC3E}">
        <p14:creationId xmlns:p14="http://schemas.microsoft.com/office/powerpoint/2010/main" val="22034574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46</a:t>
            </a:fld>
            <a:endParaRPr lang="es-EC"/>
          </a:p>
        </p:txBody>
      </p:sp>
      <p:pic>
        <p:nvPicPr>
          <p:cNvPr id="4" name="Imagen 3"/>
          <p:cNvPicPr>
            <a:picLocks noChangeAspect="1"/>
          </p:cNvPicPr>
          <p:nvPr/>
        </p:nvPicPr>
        <p:blipFill>
          <a:blip r:embed="rId2"/>
          <a:stretch>
            <a:fillRect/>
          </a:stretch>
        </p:blipFill>
        <p:spPr>
          <a:xfrm>
            <a:off x="339884" y="393601"/>
            <a:ext cx="8216900" cy="4553308"/>
          </a:xfrm>
          <a:prstGeom prst="rect">
            <a:avLst/>
          </a:prstGeom>
        </p:spPr>
      </p:pic>
    </p:spTree>
    <p:extLst>
      <p:ext uri="{BB962C8B-B14F-4D97-AF65-F5344CB8AC3E}">
        <p14:creationId xmlns:p14="http://schemas.microsoft.com/office/powerpoint/2010/main" val="34444568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47</a:t>
            </a:fld>
            <a:endParaRPr lang="es-EC"/>
          </a:p>
        </p:txBody>
      </p:sp>
      <p:pic>
        <p:nvPicPr>
          <p:cNvPr id="4" name="Imagen 3"/>
          <p:cNvPicPr>
            <a:picLocks noChangeAspect="1"/>
          </p:cNvPicPr>
          <p:nvPr/>
        </p:nvPicPr>
        <p:blipFill>
          <a:blip r:embed="rId2"/>
          <a:stretch>
            <a:fillRect/>
          </a:stretch>
        </p:blipFill>
        <p:spPr>
          <a:xfrm>
            <a:off x="355600" y="393601"/>
            <a:ext cx="8356600" cy="4533999"/>
          </a:xfrm>
          <a:prstGeom prst="rect">
            <a:avLst/>
          </a:prstGeom>
        </p:spPr>
      </p:pic>
    </p:spTree>
    <p:extLst>
      <p:ext uri="{BB962C8B-B14F-4D97-AF65-F5344CB8AC3E}">
        <p14:creationId xmlns:p14="http://schemas.microsoft.com/office/powerpoint/2010/main" val="22102121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48</a:t>
            </a:fld>
            <a:endParaRPr lang="es-EC"/>
          </a:p>
        </p:txBody>
      </p:sp>
      <p:pic>
        <p:nvPicPr>
          <p:cNvPr id="5" name="Imagen 4"/>
          <p:cNvPicPr>
            <a:picLocks noChangeAspect="1"/>
          </p:cNvPicPr>
          <p:nvPr/>
        </p:nvPicPr>
        <p:blipFill>
          <a:blip r:embed="rId2"/>
          <a:stretch>
            <a:fillRect/>
          </a:stretch>
        </p:blipFill>
        <p:spPr>
          <a:xfrm>
            <a:off x="330200" y="393601"/>
            <a:ext cx="8432800" cy="4318099"/>
          </a:xfrm>
          <a:prstGeom prst="rect">
            <a:avLst/>
          </a:prstGeom>
        </p:spPr>
      </p:pic>
    </p:spTree>
    <p:extLst>
      <p:ext uri="{BB962C8B-B14F-4D97-AF65-F5344CB8AC3E}">
        <p14:creationId xmlns:p14="http://schemas.microsoft.com/office/powerpoint/2010/main" val="38284716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49</a:t>
            </a:fld>
            <a:endParaRPr lang="es-EC"/>
          </a:p>
        </p:txBody>
      </p:sp>
      <p:pic>
        <p:nvPicPr>
          <p:cNvPr id="4" name="Imagen 3"/>
          <p:cNvPicPr>
            <a:picLocks noChangeAspect="1"/>
          </p:cNvPicPr>
          <p:nvPr/>
        </p:nvPicPr>
        <p:blipFill>
          <a:blip r:embed="rId2"/>
          <a:stretch>
            <a:fillRect/>
          </a:stretch>
        </p:blipFill>
        <p:spPr>
          <a:xfrm>
            <a:off x="317500" y="196801"/>
            <a:ext cx="8239284" cy="4545687"/>
          </a:xfrm>
          <a:prstGeom prst="rect">
            <a:avLst/>
          </a:prstGeom>
        </p:spPr>
      </p:pic>
    </p:spTree>
    <p:extLst>
      <p:ext uri="{BB962C8B-B14F-4D97-AF65-F5344CB8AC3E}">
        <p14:creationId xmlns:p14="http://schemas.microsoft.com/office/powerpoint/2010/main" val="3752161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5</a:t>
            </a:fld>
            <a:endParaRPr lang="es-ES"/>
          </a:p>
        </p:txBody>
      </p:sp>
      <p:sp>
        <p:nvSpPr>
          <p:cNvPr id="2" name="Título 1"/>
          <p:cNvSpPr>
            <a:spLocks noGrp="1"/>
          </p:cNvSpPr>
          <p:nvPr>
            <p:ph type="ctrTitle" idx="4294967295"/>
          </p:nvPr>
        </p:nvSpPr>
        <p:spPr>
          <a:xfrm>
            <a:off x="799201" y="976571"/>
            <a:ext cx="5272825" cy="1355725"/>
          </a:xfrm>
        </p:spPr>
        <p:txBody>
          <a:bodyPr>
            <a:normAutofit fontScale="90000"/>
          </a:bodyPr>
          <a:lstStyle/>
          <a:p>
            <a:r>
              <a:rPr lang="es-EC" sz="6600" dirty="0" smtClean="0">
                <a:solidFill>
                  <a:schemeClr val="bg1"/>
                </a:solidFill>
              </a:rPr>
              <a:t>JUSTIFICACIÓN</a:t>
            </a:r>
            <a:endParaRPr lang="es-ES" sz="6600" dirty="0">
              <a:solidFill>
                <a:schemeClr val="bg1"/>
              </a:solidFill>
            </a:endParaRPr>
          </a:p>
        </p:txBody>
      </p:sp>
      <p:sp>
        <p:nvSpPr>
          <p:cNvPr id="3" name="Botón de acción: Ayuda 2">
            <a:hlinkClick r:id="" action="ppaction://noaction" highlightClick="1"/>
          </p:cNvPr>
          <p:cNvSpPr/>
          <p:nvPr/>
        </p:nvSpPr>
        <p:spPr>
          <a:xfrm>
            <a:off x="6482993" y="976571"/>
            <a:ext cx="1068513" cy="1078786"/>
          </a:xfrm>
          <a:prstGeom prst="actionButtonHelp">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5" name="CuadroTexto 4"/>
          <p:cNvSpPr txBox="1"/>
          <p:nvPr/>
        </p:nvSpPr>
        <p:spPr>
          <a:xfrm>
            <a:off x="799201" y="2322084"/>
            <a:ext cx="6545211" cy="923330"/>
          </a:xfrm>
          <a:prstGeom prst="rect">
            <a:avLst/>
          </a:prstGeom>
          <a:noFill/>
        </p:spPr>
        <p:txBody>
          <a:bodyPr wrap="square" rtlCol="0">
            <a:spAutoFit/>
          </a:bodyPr>
          <a:lstStyle/>
          <a:p>
            <a:pPr algn="just"/>
            <a:r>
              <a:rPr lang="es-EC" dirty="0" smtClean="0"/>
              <a:t>Importancia: Crecimiento del sector</a:t>
            </a:r>
          </a:p>
          <a:p>
            <a:r>
              <a:rPr lang="es-EC" dirty="0" smtClean="0"/>
              <a:t>Se busca aportar con estrategias </a:t>
            </a:r>
          </a:p>
          <a:p>
            <a:r>
              <a:rPr lang="es-EC" dirty="0" smtClean="0"/>
              <a:t>Consecuencia: Aprovechamiento de oportunidades</a:t>
            </a:r>
          </a:p>
        </p:txBody>
      </p:sp>
    </p:spTree>
    <p:extLst>
      <p:ext uri="{BB962C8B-B14F-4D97-AF65-F5344CB8AC3E}">
        <p14:creationId xmlns:p14="http://schemas.microsoft.com/office/powerpoint/2010/main" val="8276763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50</a:t>
            </a:fld>
            <a:endParaRPr lang="es-EC"/>
          </a:p>
        </p:txBody>
      </p:sp>
      <p:pic>
        <p:nvPicPr>
          <p:cNvPr id="4" name="Imagen 3"/>
          <p:cNvPicPr>
            <a:picLocks noChangeAspect="1"/>
          </p:cNvPicPr>
          <p:nvPr/>
        </p:nvPicPr>
        <p:blipFill>
          <a:blip r:embed="rId2"/>
          <a:stretch>
            <a:fillRect/>
          </a:stretch>
        </p:blipFill>
        <p:spPr>
          <a:xfrm>
            <a:off x="309430" y="520701"/>
            <a:ext cx="8247354" cy="4114800"/>
          </a:xfrm>
          <a:prstGeom prst="rect">
            <a:avLst/>
          </a:prstGeom>
        </p:spPr>
      </p:pic>
    </p:spTree>
    <p:extLst>
      <p:ext uri="{BB962C8B-B14F-4D97-AF65-F5344CB8AC3E}">
        <p14:creationId xmlns:p14="http://schemas.microsoft.com/office/powerpoint/2010/main" val="3821511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51</a:t>
            </a:fld>
            <a:endParaRPr lang="es-EC"/>
          </a:p>
        </p:txBody>
      </p:sp>
      <p:pic>
        <p:nvPicPr>
          <p:cNvPr id="5" name="Imagen 4"/>
          <p:cNvPicPr>
            <a:picLocks noChangeAspect="1"/>
          </p:cNvPicPr>
          <p:nvPr/>
        </p:nvPicPr>
        <p:blipFill>
          <a:blip r:embed="rId2"/>
          <a:stretch>
            <a:fillRect/>
          </a:stretch>
        </p:blipFill>
        <p:spPr>
          <a:xfrm>
            <a:off x="200816" y="393601"/>
            <a:ext cx="8355968" cy="4400599"/>
          </a:xfrm>
          <a:prstGeom prst="rect">
            <a:avLst/>
          </a:prstGeom>
        </p:spPr>
      </p:pic>
    </p:spTree>
    <p:extLst>
      <p:ext uri="{BB962C8B-B14F-4D97-AF65-F5344CB8AC3E}">
        <p14:creationId xmlns:p14="http://schemas.microsoft.com/office/powerpoint/2010/main" val="38794124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52</a:t>
            </a:fld>
            <a:endParaRPr lang="es-EC"/>
          </a:p>
        </p:txBody>
      </p:sp>
      <p:pic>
        <p:nvPicPr>
          <p:cNvPr id="6" name="Imagen 5"/>
          <p:cNvPicPr>
            <a:picLocks noChangeAspect="1"/>
          </p:cNvPicPr>
          <p:nvPr/>
        </p:nvPicPr>
        <p:blipFill>
          <a:blip r:embed="rId2"/>
          <a:stretch>
            <a:fillRect/>
          </a:stretch>
        </p:blipFill>
        <p:spPr>
          <a:xfrm>
            <a:off x="317500" y="298906"/>
            <a:ext cx="8239284" cy="4755694"/>
          </a:xfrm>
          <a:prstGeom prst="rect">
            <a:avLst/>
          </a:prstGeom>
        </p:spPr>
      </p:pic>
    </p:spTree>
    <p:extLst>
      <p:ext uri="{BB962C8B-B14F-4D97-AF65-F5344CB8AC3E}">
        <p14:creationId xmlns:p14="http://schemas.microsoft.com/office/powerpoint/2010/main" val="38253458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53</a:t>
            </a:fld>
            <a:endParaRPr lang="es-EC"/>
          </a:p>
        </p:txBody>
      </p:sp>
      <p:pic>
        <p:nvPicPr>
          <p:cNvPr id="4" name="Imagen 3"/>
          <p:cNvPicPr>
            <a:picLocks noChangeAspect="1"/>
          </p:cNvPicPr>
          <p:nvPr/>
        </p:nvPicPr>
        <p:blipFill>
          <a:blip r:embed="rId2"/>
          <a:stretch>
            <a:fillRect/>
          </a:stretch>
        </p:blipFill>
        <p:spPr>
          <a:xfrm>
            <a:off x="368300" y="508000"/>
            <a:ext cx="8188484" cy="4394199"/>
          </a:xfrm>
          <a:prstGeom prst="rect">
            <a:avLst/>
          </a:prstGeom>
        </p:spPr>
      </p:pic>
    </p:spTree>
    <p:extLst>
      <p:ext uri="{BB962C8B-B14F-4D97-AF65-F5344CB8AC3E}">
        <p14:creationId xmlns:p14="http://schemas.microsoft.com/office/powerpoint/2010/main" val="17803907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54</a:t>
            </a:fld>
            <a:endParaRPr lang="es-EC"/>
          </a:p>
        </p:txBody>
      </p:sp>
      <p:pic>
        <p:nvPicPr>
          <p:cNvPr id="4" name="Imagen 3"/>
          <p:cNvPicPr>
            <a:picLocks noChangeAspect="1"/>
          </p:cNvPicPr>
          <p:nvPr/>
        </p:nvPicPr>
        <p:blipFill>
          <a:blip r:embed="rId2"/>
          <a:stretch>
            <a:fillRect/>
          </a:stretch>
        </p:blipFill>
        <p:spPr>
          <a:xfrm>
            <a:off x="261822" y="304700"/>
            <a:ext cx="8294962" cy="4533999"/>
          </a:xfrm>
          <a:prstGeom prst="rect">
            <a:avLst/>
          </a:prstGeom>
        </p:spPr>
      </p:pic>
    </p:spTree>
    <p:extLst>
      <p:ext uri="{BB962C8B-B14F-4D97-AF65-F5344CB8AC3E}">
        <p14:creationId xmlns:p14="http://schemas.microsoft.com/office/powerpoint/2010/main" val="34982185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55</a:t>
            </a:fld>
            <a:endParaRPr lang="es-EC"/>
          </a:p>
        </p:txBody>
      </p:sp>
      <p:pic>
        <p:nvPicPr>
          <p:cNvPr id="4" name="Imagen 3"/>
          <p:cNvPicPr>
            <a:picLocks noChangeAspect="1"/>
          </p:cNvPicPr>
          <p:nvPr/>
        </p:nvPicPr>
        <p:blipFill>
          <a:blip r:embed="rId2"/>
          <a:stretch>
            <a:fillRect/>
          </a:stretch>
        </p:blipFill>
        <p:spPr>
          <a:xfrm>
            <a:off x="238916" y="196801"/>
            <a:ext cx="8219284" cy="5123425"/>
          </a:xfrm>
          <a:prstGeom prst="rect">
            <a:avLst/>
          </a:prstGeom>
        </p:spPr>
      </p:pic>
    </p:spTree>
    <p:extLst>
      <p:ext uri="{BB962C8B-B14F-4D97-AF65-F5344CB8AC3E}">
        <p14:creationId xmlns:p14="http://schemas.microsoft.com/office/powerpoint/2010/main" val="32430191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56</a:t>
            </a:fld>
            <a:endParaRPr lang="es-EC"/>
          </a:p>
        </p:txBody>
      </p:sp>
      <p:pic>
        <p:nvPicPr>
          <p:cNvPr id="6" name="Imagen 5"/>
          <p:cNvPicPr>
            <a:picLocks noChangeAspect="1"/>
          </p:cNvPicPr>
          <p:nvPr/>
        </p:nvPicPr>
        <p:blipFill>
          <a:blip r:embed="rId2"/>
          <a:stretch>
            <a:fillRect/>
          </a:stretch>
        </p:blipFill>
        <p:spPr>
          <a:xfrm>
            <a:off x="505616" y="584344"/>
            <a:ext cx="8050977" cy="3987656"/>
          </a:xfrm>
          <a:prstGeom prst="rect">
            <a:avLst/>
          </a:prstGeom>
        </p:spPr>
      </p:pic>
    </p:spTree>
    <p:extLst>
      <p:ext uri="{BB962C8B-B14F-4D97-AF65-F5344CB8AC3E}">
        <p14:creationId xmlns:p14="http://schemas.microsoft.com/office/powerpoint/2010/main" val="8174998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57</a:t>
            </a:fld>
            <a:endParaRPr lang="es-EC"/>
          </a:p>
        </p:txBody>
      </p:sp>
      <p:pic>
        <p:nvPicPr>
          <p:cNvPr id="4" name="Imagen 3"/>
          <p:cNvPicPr>
            <a:picLocks noChangeAspect="1"/>
          </p:cNvPicPr>
          <p:nvPr/>
        </p:nvPicPr>
        <p:blipFill>
          <a:blip r:embed="rId2"/>
          <a:stretch>
            <a:fillRect/>
          </a:stretch>
        </p:blipFill>
        <p:spPr>
          <a:xfrm>
            <a:off x="302416" y="393600"/>
            <a:ext cx="7598361" cy="4432399"/>
          </a:xfrm>
          <a:prstGeom prst="rect">
            <a:avLst/>
          </a:prstGeom>
        </p:spPr>
      </p:pic>
    </p:spTree>
    <p:extLst>
      <p:ext uri="{BB962C8B-B14F-4D97-AF65-F5344CB8AC3E}">
        <p14:creationId xmlns:p14="http://schemas.microsoft.com/office/powerpoint/2010/main" val="16648107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58</a:t>
            </a:fld>
            <a:endParaRPr lang="es-EC"/>
          </a:p>
        </p:txBody>
      </p:sp>
      <p:pic>
        <p:nvPicPr>
          <p:cNvPr id="4" name="Imagen 3"/>
          <p:cNvPicPr>
            <a:picLocks noChangeAspect="1"/>
          </p:cNvPicPr>
          <p:nvPr/>
        </p:nvPicPr>
        <p:blipFill>
          <a:blip r:embed="rId2"/>
          <a:stretch>
            <a:fillRect/>
          </a:stretch>
        </p:blipFill>
        <p:spPr>
          <a:xfrm>
            <a:off x="353216" y="1006867"/>
            <a:ext cx="8203568" cy="3768332"/>
          </a:xfrm>
          <a:prstGeom prst="rect">
            <a:avLst/>
          </a:prstGeom>
        </p:spPr>
      </p:pic>
      <p:sp>
        <p:nvSpPr>
          <p:cNvPr id="5" name="CuadroTexto 4"/>
          <p:cNvSpPr txBox="1"/>
          <p:nvPr/>
        </p:nvSpPr>
        <p:spPr>
          <a:xfrm>
            <a:off x="4334695" y="335139"/>
            <a:ext cx="2835667" cy="369332"/>
          </a:xfrm>
          <a:prstGeom prst="rect">
            <a:avLst/>
          </a:prstGeom>
          <a:noFill/>
        </p:spPr>
        <p:txBody>
          <a:bodyPr wrap="square" rtlCol="0">
            <a:spAutoFit/>
          </a:bodyPr>
          <a:lstStyle/>
          <a:p>
            <a:r>
              <a:rPr lang="es-EC" dirty="0" smtClean="0"/>
              <a:t>Prueba de Chi Cuadrado</a:t>
            </a:r>
            <a:endParaRPr lang="es-EC" dirty="0"/>
          </a:p>
        </p:txBody>
      </p:sp>
    </p:spTree>
    <p:extLst>
      <p:ext uri="{BB962C8B-B14F-4D97-AF65-F5344CB8AC3E}">
        <p14:creationId xmlns:p14="http://schemas.microsoft.com/office/powerpoint/2010/main" val="38560863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59</a:t>
            </a:fld>
            <a:endParaRPr lang="es-EC"/>
          </a:p>
        </p:txBody>
      </p:sp>
      <p:pic>
        <p:nvPicPr>
          <p:cNvPr id="4" name="Imagen 3"/>
          <p:cNvPicPr>
            <a:picLocks noChangeAspect="1"/>
          </p:cNvPicPr>
          <p:nvPr/>
        </p:nvPicPr>
        <p:blipFill>
          <a:blip r:embed="rId2"/>
          <a:stretch>
            <a:fillRect/>
          </a:stretch>
        </p:blipFill>
        <p:spPr>
          <a:xfrm>
            <a:off x="683416" y="393601"/>
            <a:ext cx="7873368" cy="4559399"/>
          </a:xfrm>
          <a:prstGeom prst="rect">
            <a:avLst/>
          </a:prstGeom>
        </p:spPr>
      </p:pic>
    </p:spTree>
    <p:extLst>
      <p:ext uri="{BB962C8B-B14F-4D97-AF65-F5344CB8AC3E}">
        <p14:creationId xmlns:p14="http://schemas.microsoft.com/office/powerpoint/2010/main" val="241886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4" name="Google Shape;184;p14"/>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solidFill>
                  <a:srgbClr val="FFFFFF"/>
                </a:solidFill>
              </a:rPr>
              <a:t>6</a:t>
            </a:fld>
            <a:endParaRPr>
              <a:solidFill>
                <a:srgbClr val="FFFFFF"/>
              </a:solidFill>
            </a:endParaRPr>
          </a:p>
        </p:txBody>
      </p:sp>
      <p:sp>
        <p:nvSpPr>
          <p:cNvPr id="181" name="Google Shape;181;p14"/>
          <p:cNvSpPr txBox="1">
            <a:spLocks noGrp="1"/>
          </p:cNvSpPr>
          <p:nvPr>
            <p:ph type="ctrTitle" idx="4294967295"/>
          </p:nvPr>
        </p:nvSpPr>
        <p:spPr>
          <a:xfrm>
            <a:off x="0" y="787685"/>
            <a:ext cx="4981575" cy="1003300"/>
          </a:xfrm>
          <a:prstGeom prst="rect">
            <a:avLst/>
          </a:prstGeom>
        </p:spPr>
        <p:txBody>
          <a:bodyPr spcFirstLastPara="1" wrap="square" lIns="91425" tIns="91425" rIns="91425" bIns="91425" anchor="b" anchorCtr="0">
            <a:noAutofit/>
          </a:bodyPr>
          <a:lstStyle/>
          <a:p>
            <a:pPr marL="0" lvl="0" indent="0" algn="ctr">
              <a:spcBef>
                <a:spcPts val="0"/>
              </a:spcBef>
              <a:spcAft>
                <a:spcPts val="0"/>
              </a:spcAft>
              <a:buNone/>
            </a:pPr>
            <a:r>
              <a:rPr lang="es-EC" sz="4800" dirty="0">
                <a:solidFill>
                  <a:srgbClr val="FF9900"/>
                </a:solidFill>
              </a:rPr>
              <a:t>Objetivo General</a:t>
            </a:r>
          </a:p>
        </p:txBody>
      </p:sp>
      <p:sp>
        <p:nvSpPr>
          <p:cNvPr id="182" name="Google Shape;182;p14"/>
          <p:cNvSpPr txBox="1">
            <a:spLocks noGrp="1"/>
          </p:cNvSpPr>
          <p:nvPr>
            <p:ph type="subTitle" idx="4294967295"/>
          </p:nvPr>
        </p:nvSpPr>
        <p:spPr>
          <a:xfrm>
            <a:off x="-1" y="2363181"/>
            <a:ext cx="7407667" cy="1212225"/>
          </a:xfrm>
          <a:prstGeom prst="rect">
            <a:avLst/>
          </a:prstGeom>
        </p:spPr>
        <p:txBody>
          <a:bodyPr spcFirstLastPara="1" wrap="square" lIns="91425" tIns="91425" rIns="91425" bIns="91425" anchor="t" anchorCtr="0">
            <a:noAutofit/>
          </a:bodyPr>
          <a:lstStyle/>
          <a:p>
            <a:pPr algn="just"/>
            <a:r>
              <a:rPr lang="es-EC" sz="2000" dirty="0" smtClean="0"/>
              <a:t>Verificar la incidencia de la gestión estratégica en la rentabilidad de los hoteles 4 estrellas en el cantón Quito y 3 estrellas en el cantón Cayambe </a:t>
            </a:r>
            <a:endParaRPr lang="es-ES" sz="2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60</a:t>
            </a:fld>
            <a:endParaRPr lang="es-EC"/>
          </a:p>
        </p:txBody>
      </p:sp>
      <p:pic>
        <p:nvPicPr>
          <p:cNvPr id="4" name="Imagen 3"/>
          <p:cNvPicPr>
            <a:picLocks noChangeAspect="1"/>
          </p:cNvPicPr>
          <p:nvPr/>
        </p:nvPicPr>
        <p:blipFill>
          <a:blip r:embed="rId2"/>
          <a:stretch>
            <a:fillRect/>
          </a:stretch>
        </p:blipFill>
        <p:spPr>
          <a:xfrm>
            <a:off x="431800" y="281376"/>
            <a:ext cx="8124984" cy="4580747"/>
          </a:xfrm>
          <a:prstGeom prst="rect">
            <a:avLst/>
          </a:prstGeom>
        </p:spPr>
      </p:pic>
    </p:spTree>
    <p:extLst>
      <p:ext uri="{BB962C8B-B14F-4D97-AF65-F5344CB8AC3E}">
        <p14:creationId xmlns:p14="http://schemas.microsoft.com/office/powerpoint/2010/main" val="29541688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61</a:t>
            </a:fld>
            <a:endParaRPr lang="es-ES"/>
          </a:p>
        </p:txBody>
      </p:sp>
      <p:graphicFrame>
        <p:nvGraphicFramePr>
          <p:cNvPr id="7" name="Diagrama 6"/>
          <p:cNvGraphicFramePr/>
          <p:nvPr>
            <p:extLst/>
          </p:nvPr>
        </p:nvGraphicFramePr>
        <p:xfrm>
          <a:off x="-3164113" y="2236915"/>
          <a:ext cx="3802742" cy="3831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Google Shape;221;p18"/>
          <p:cNvSpPr/>
          <p:nvPr/>
        </p:nvSpPr>
        <p:spPr>
          <a:xfrm rot="-1609379">
            <a:off x="7483867" y="4490154"/>
            <a:ext cx="282082" cy="269341"/>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9" name="Conector recto 28"/>
          <p:cNvCxnSpPr/>
          <p:nvPr/>
        </p:nvCxnSpPr>
        <p:spPr>
          <a:xfrm>
            <a:off x="5929938" y="6114164"/>
            <a:ext cx="949325" cy="234950"/>
          </a:xfrm>
          <a:prstGeom prst="line">
            <a:avLst/>
          </a:prstGeom>
        </p:spPr>
        <p:style>
          <a:lnRef idx="1">
            <a:schemeClr val="dk1"/>
          </a:lnRef>
          <a:fillRef idx="0">
            <a:schemeClr val="dk1"/>
          </a:fillRef>
          <a:effectRef idx="0">
            <a:schemeClr val="dk1"/>
          </a:effectRef>
          <a:fontRef idx="minor">
            <a:schemeClr val="tx1"/>
          </a:fontRef>
        </p:style>
      </p:cxn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Cuadro de texto 9"/>
          <p:cNvSpPr txBox="1"/>
          <p:nvPr/>
        </p:nvSpPr>
        <p:spPr>
          <a:xfrm>
            <a:off x="8595360" y="6813550"/>
            <a:ext cx="1175385" cy="29654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Continúa</a:t>
            </a:r>
          </a:p>
        </p:txBody>
      </p:sp>
      <p:sp>
        <p:nvSpPr>
          <p:cNvPr id="9" name="Rectangle 4"/>
          <p:cNvSpPr>
            <a:spLocks noChangeArrowheads="1"/>
          </p:cNvSpPr>
          <p:nvPr/>
        </p:nvSpPr>
        <p:spPr bwMode="auto">
          <a:xfrm>
            <a:off x="-65099" y="296653"/>
            <a:ext cx="348878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2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Crecimiento de los hoteles (ventas) 2013-2014 </a:t>
            </a: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pic>
        <p:nvPicPr>
          <p:cNvPr id="16" name="Imagen 15"/>
          <p:cNvPicPr>
            <a:picLocks noChangeAspect="1"/>
          </p:cNvPicPr>
          <p:nvPr/>
        </p:nvPicPr>
        <p:blipFill>
          <a:blip r:embed="rId8"/>
          <a:stretch>
            <a:fillRect/>
          </a:stretch>
        </p:blipFill>
        <p:spPr>
          <a:xfrm>
            <a:off x="0" y="828085"/>
            <a:ext cx="6730409" cy="4326048"/>
          </a:xfrm>
          <a:prstGeom prst="rect">
            <a:avLst/>
          </a:prstGeom>
        </p:spPr>
      </p:pic>
      <p:sp>
        <p:nvSpPr>
          <p:cNvPr id="11" name="Título 1"/>
          <p:cNvSpPr txBox="1">
            <a:spLocks/>
          </p:cNvSpPr>
          <p:nvPr/>
        </p:nvSpPr>
        <p:spPr>
          <a:xfrm>
            <a:off x="605959" y="53251"/>
            <a:ext cx="6832315" cy="680700"/>
          </a:xfrm>
          <a:prstGeom prst="rect">
            <a:avLst/>
          </a:prstGeom>
        </p:spPr>
        <p:txBody>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000" dirty="0" smtClean="0"/>
              <a:t>Cruce de variables crecimiento y rentabilidad</a:t>
            </a:r>
            <a:endParaRPr lang="es-EC" sz="2000" dirty="0"/>
          </a:p>
        </p:txBody>
      </p:sp>
    </p:spTree>
    <p:extLst>
      <p:ext uri="{BB962C8B-B14F-4D97-AF65-F5344CB8AC3E}">
        <p14:creationId xmlns:p14="http://schemas.microsoft.com/office/powerpoint/2010/main" val="25373075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62</a:t>
            </a:fld>
            <a:endParaRPr lang="es-ES"/>
          </a:p>
        </p:txBody>
      </p:sp>
      <p:graphicFrame>
        <p:nvGraphicFramePr>
          <p:cNvPr id="7" name="Diagrama 6"/>
          <p:cNvGraphicFramePr/>
          <p:nvPr>
            <p:extLst/>
          </p:nvPr>
        </p:nvGraphicFramePr>
        <p:xfrm>
          <a:off x="-3164113" y="2236915"/>
          <a:ext cx="3802742" cy="3831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Google Shape;221;p18"/>
          <p:cNvSpPr/>
          <p:nvPr/>
        </p:nvSpPr>
        <p:spPr>
          <a:xfrm rot="-1609379">
            <a:off x="7483867" y="4490154"/>
            <a:ext cx="282082" cy="269341"/>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9" name="Conector recto 28"/>
          <p:cNvCxnSpPr/>
          <p:nvPr/>
        </p:nvCxnSpPr>
        <p:spPr>
          <a:xfrm>
            <a:off x="5929938" y="6114164"/>
            <a:ext cx="949325" cy="234950"/>
          </a:xfrm>
          <a:prstGeom prst="line">
            <a:avLst/>
          </a:prstGeom>
        </p:spPr>
        <p:style>
          <a:lnRef idx="1">
            <a:schemeClr val="dk1"/>
          </a:lnRef>
          <a:fillRef idx="0">
            <a:schemeClr val="dk1"/>
          </a:fillRef>
          <a:effectRef idx="0">
            <a:schemeClr val="dk1"/>
          </a:effectRef>
          <a:fontRef idx="minor">
            <a:schemeClr val="tx1"/>
          </a:fontRef>
        </p:style>
      </p:cxn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Cuadro de texto 9"/>
          <p:cNvSpPr txBox="1"/>
          <p:nvPr/>
        </p:nvSpPr>
        <p:spPr>
          <a:xfrm>
            <a:off x="8595360" y="6813550"/>
            <a:ext cx="1175385" cy="29654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Continúa</a:t>
            </a:r>
          </a:p>
        </p:txBody>
      </p:sp>
      <p:sp>
        <p:nvSpPr>
          <p:cNvPr id="9" name="Rectangle 4"/>
          <p:cNvSpPr>
            <a:spLocks noChangeArrowheads="1"/>
          </p:cNvSpPr>
          <p:nvPr/>
        </p:nvSpPr>
        <p:spPr bwMode="auto">
          <a:xfrm>
            <a:off x="-20674" y="344637"/>
            <a:ext cx="34067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2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Crecimiento de los hoteles (ventas) 2015-2016 </a:t>
            </a: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pic>
        <p:nvPicPr>
          <p:cNvPr id="8" name="Imagen 7"/>
          <p:cNvPicPr>
            <a:picLocks noChangeAspect="1"/>
          </p:cNvPicPr>
          <p:nvPr/>
        </p:nvPicPr>
        <p:blipFill>
          <a:blip r:embed="rId8"/>
          <a:stretch>
            <a:fillRect/>
          </a:stretch>
        </p:blipFill>
        <p:spPr>
          <a:xfrm>
            <a:off x="-20674" y="838200"/>
            <a:ext cx="7155121" cy="4305300"/>
          </a:xfrm>
          <a:prstGeom prst="rect">
            <a:avLst/>
          </a:prstGeom>
        </p:spPr>
      </p:pic>
      <p:sp>
        <p:nvSpPr>
          <p:cNvPr id="10" name="Título 1"/>
          <p:cNvSpPr txBox="1">
            <a:spLocks/>
          </p:cNvSpPr>
          <p:nvPr/>
        </p:nvSpPr>
        <p:spPr>
          <a:xfrm>
            <a:off x="605959" y="53251"/>
            <a:ext cx="6832315" cy="680700"/>
          </a:xfrm>
          <a:prstGeom prst="rect">
            <a:avLst/>
          </a:prstGeom>
        </p:spPr>
        <p:txBody>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000" dirty="0" smtClean="0"/>
              <a:t>Cruce de variables crecimiento y rentabilidad</a:t>
            </a:r>
            <a:endParaRPr lang="es-EC" sz="2000" dirty="0"/>
          </a:p>
        </p:txBody>
      </p:sp>
    </p:spTree>
    <p:extLst>
      <p:ext uri="{BB962C8B-B14F-4D97-AF65-F5344CB8AC3E}">
        <p14:creationId xmlns:p14="http://schemas.microsoft.com/office/powerpoint/2010/main" val="4496518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nvPr>
        </p:nvGraphicFramePr>
        <p:xfrm>
          <a:off x="-3164113" y="2236915"/>
          <a:ext cx="3802742" cy="38317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 name="Google Shape;221;p18"/>
          <p:cNvSpPr/>
          <p:nvPr/>
        </p:nvSpPr>
        <p:spPr>
          <a:xfrm rot="-1609379">
            <a:off x="7483867" y="4490154"/>
            <a:ext cx="282082" cy="269341"/>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9" name="Conector recto 28"/>
          <p:cNvCxnSpPr/>
          <p:nvPr/>
        </p:nvCxnSpPr>
        <p:spPr>
          <a:xfrm>
            <a:off x="5929938" y="6114164"/>
            <a:ext cx="949325" cy="234950"/>
          </a:xfrm>
          <a:prstGeom prst="line">
            <a:avLst/>
          </a:prstGeom>
        </p:spPr>
        <p:style>
          <a:lnRef idx="1">
            <a:schemeClr val="dk1"/>
          </a:lnRef>
          <a:fillRef idx="0">
            <a:schemeClr val="dk1"/>
          </a:fillRef>
          <a:effectRef idx="0">
            <a:schemeClr val="dk1"/>
          </a:effectRef>
          <a:fontRef idx="minor">
            <a:schemeClr val="tx1"/>
          </a:fontRef>
        </p:style>
      </p:cxnSp>
      <p:sp>
        <p:nvSpPr>
          <p:cNvPr id="17" name="Cuadro de texto 9"/>
          <p:cNvSpPr txBox="1"/>
          <p:nvPr/>
        </p:nvSpPr>
        <p:spPr>
          <a:xfrm>
            <a:off x="8595360" y="6813550"/>
            <a:ext cx="1175385" cy="29654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Continúa</a:t>
            </a:r>
          </a:p>
        </p:txBody>
      </p:sp>
      <p:pic>
        <p:nvPicPr>
          <p:cNvPr id="10" name="Imagen 9"/>
          <p:cNvPicPr>
            <a:picLocks noChangeAspect="1"/>
          </p:cNvPicPr>
          <p:nvPr/>
        </p:nvPicPr>
        <p:blipFill>
          <a:blip r:embed="rId9"/>
          <a:stretch>
            <a:fillRect/>
          </a:stretch>
        </p:blipFill>
        <p:spPr>
          <a:xfrm>
            <a:off x="259178" y="978196"/>
            <a:ext cx="3966517" cy="4175937"/>
          </a:xfrm>
          <a:prstGeom prst="rect">
            <a:avLst/>
          </a:prstGeom>
        </p:spPr>
      </p:pic>
      <p:graphicFrame>
        <p:nvGraphicFramePr>
          <p:cNvPr id="12" name="Objeto 11"/>
          <p:cNvGraphicFramePr>
            <a:graphicFrameLocks noChangeAspect="1"/>
          </p:cNvGraphicFramePr>
          <p:nvPr>
            <p:extLst>
              <p:ext uri="{D42A27DB-BD31-4B8C-83A1-F6EECF244321}">
                <p14:modId xmlns:p14="http://schemas.microsoft.com/office/powerpoint/2010/main" val="3728020158"/>
              </p:ext>
            </p:extLst>
          </p:nvPr>
        </p:nvGraphicFramePr>
        <p:xfrm>
          <a:off x="4469702" y="2266725"/>
          <a:ext cx="4162425" cy="1009650"/>
        </p:xfrm>
        <a:graphic>
          <a:graphicData uri="http://schemas.openxmlformats.org/presentationml/2006/ole">
            <mc:AlternateContent xmlns:mc="http://schemas.openxmlformats.org/markup-compatibility/2006">
              <mc:Choice xmlns:v="urn:schemas-microsoft-com:vml" Requires="v">
                <p:oleObj spid="_x0000_s1047" name="Hoja de cálculo" r:id="rId11" imgW="4162305" imgH="1009751" progId="Excel.Sheet.12">
                  <p:embed/>
                </p:oleObj>
              </mc:Choice>
              <mc:Fallback>
                <p:oleObj name="Hoja de cálculo" r:id="rId11" imgW="4162305" imgH="1009751" progId="Excel.Sheet.12">
                  <p:embed/>
                  <p:pic>
                    <p:nvPicPr>
                      <p:cNvPr id="0" name=""/>
                      <p:cNvPicPr/>
                      <p:nvPr/>
                    </p:nvPicPr>
                    <p:blipFill>
                      <a:blip r:embed="rId12"/>
                      <a:stretch>
                        <a:fillRect/>
                      </a:stretch>
                    </p:blipFill>
                    <p:spPr>
                      <a:xfrm>
                        <a:off x="4469702" y="2266725"/>
                        <a:ext cx="4162425" cy="1009650"/>
                      </a:xfrm>
                      <a:prstGeom prst="rect">
                        <a:avLst/>
                      </a:prstGeom>
                    </p:spPr>
                  </p:pic>
                </p:oleObj>
              </mc:Fallback>
            </mc:AlternateContent>
          </a:graphicData>
        </a:graphic>
      </p:graphicFrame>
      <p:pic>
        <p:nvPicPr>
          <p:cNvPr id="14" name="Imagen 13"/>
          <p:cNvPicPr>
            <a:picLocks noChangeAspect="1"/>
          </p:cNvPicPr>
          <p:nvPr/>
        </p:nvPicPr>
        <p:blipFill>
          <a:blip r:embed="rId13"/>
          <a:stretch>
            <a:fillRect/>
          </a:stretch>
        </p:blipFill>
        <p:spPr>
          <a:xfrm>
            <a:off x="4469702" y="3520688"/>
            <a:ext cx="4290096" cy="1043647"/>
          </a:xfrm>
          <a:prstGeom prst="rect">
            <a:avLst/>
          </a:prstGeom>
        </p:spPr>
      </p:pic>
      <p:sp>
        <p:nvSpPr>
          <p:cNvPr id="15" name="Rectangle 2"/>
          <p:cNvSpPr>
            <a:spLocks noChangeArrowheads="1"/>
          </p:cNvSpPr>
          <p:nvPr/>
        </p:nvSpPr>
        <p:spPr bwMode="auto">
          <a:xfrm>
            <a:off x="4943059" y="-368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Cuadro de texto 21"/>
          <p:cNvSpPr txBox="1"/>
          <p:nvPr/>
        </p:nvSpPr>
        <p:spPr>
          <a:xfrm>
            <a:off x="13538419" y="7247890"/>
            <a:ext cx="1175385" cy="29654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Continúa</a:t>
            </a:r>
          </a:p>
        </p:txBody>
      </p:sp>
      <p:sp>
        <p:nvSpPr>
          <p:cNvPr id="16" name="Rectangle 4"/>
          <p:cNvSpPr>
            <a:spLocks noChangeArrowheads="1"/>
          </p:cNvSpPr>
          <p:nvPr/>
        </p:nvSpPr>
        <p:spPr bwMode="auto">
          <a:xfrm>
            <a:off x="259178" y="392876"/>
            <a:ext cx="39665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2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Análisis del índice ROA (2013-2014) y (2015-2016)</a:t>
            </a: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sp>
        <p:nvSpPr>
          <p:cNvPr id="13" name="Título 1"/>
          <p:cNvSpPr txBox="1">
            <a:spLocks/>
          </p:cNvSpPr>
          <p:nvPr/>
        </p:nvSpPr>
        <p:spPr>
          <a:xfrm>
            <a:off x="605959" y="53251"/>
            <a:ext cx="6832315" cy="680700"/>
          </a:xfrm>
          <a:prstGeom prst="rect">
            <a:avLst/>
          </a:prstGeom>
        </p:spPr>
        <p:txBody>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000" dirty="0" smtClean="0"/>
              <a:t>Cruce de variables crecimiento y rentabilidad</a:t>
            </a:r>
            <a:endParaRPr lang="es-EC" sz="2000" dirty="0"/>
          </a:p>
        </p:txBody>
      </p:sp>
    </p:spTree>
    <p:extLst>
      <p:ext uri="{BB962C8B-B14F-4D97-AF65-F5344CB8AC3E}">
        <p14:creationId xmlns:p14="http://schemas.microsoft.com/office/powerpoint/2010/main" val="5171602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64</a:t>
            </a:fld>
            <a:endParaRPr lang="es-EC"/>
          </a:p>
        </p:txBody>
      </p:sp>
      <p:pic>
        <p:nvPicPr>
          <p:cNvPr id="8193" name="Imagen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1267679"/>
            <a:ext cx="5562600" cy="275272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 de texto 25"/>
          <p:cNvSpPr txBox="1"/>
          <p:nvPr/>
        </p:nvSpPr>
        <p:spPr>
          <a:xfrm>
            <a:off x="10246360" y="9520556"/>
            <a:ext cx="1175385" cy="29654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Continúa</a:t>
            </a:r>
          </a:p>
        </p:txBody>
      </p:sp>
      <p:sp>
        <p:nvSpPr>
          <p:cNvPr id="4" name="Rectangle 3"/>
          <p:cNvSpPr>
            <a:spLocks noChangeArrowheads="1"/>
          </p:cNvSpPr>
          <p:nvPr/>
        </p:nvSpPr>
        <p:spPr bwMode="auto">
          <a:xfrm>
            <a:off x="1651000" y="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5"/>
          <p:cNvSpPr>
            <a:spLocks noChangeArrowheads="1"/>
          </p:cNvSpPr>
          <p:nvPr/>
        </p:nvSpPr>
        <p:spPr bwMode="auto">
          <a:xfrm>
            <a:off x="1651000" y="69872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2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Cruce de variables 2013-2014</a:t>
            </a:r>
            <a:endParaRPr kumimoji="0" lang="es-EC"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1651000" y="401087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Elaborado: Autores</a:t>
            </a:r>
            <a:endParaRPr kumimoji="0" lang="es-EC" sz="1800" b="0" i="0" u="none" strike="noStrike" cap="none" normalizeH="0" baseline="0" smtClean="0">
              <a:ln>
                <a:noFill/>
              </a:ln>
              <a:solidFill>
                <a:schemeClr val="tx1"/>
              </a:solidFill>
              <a:effectLst/>
              <a:latin typeface="Arial" panose="020B0604020202020204" pitchFamily="34" charset="0"/>
            </a:endParaRPr>
          </a:p>
        </p:txBody>
      </p:sp>
      <p:sp>
        <p:nvSpPr>
          <p:cNvPr id="8" name="Título 1"/>
          <p:cNvSpPr txBox="1">
            <a:spLocks/>
          </p:cNvSpPr>
          <p:nvPr/>
        </p:nvSpPr>
        <p:spPr>
          <a:xfrm>
            <a:off x="605959" y="53251"/>
            <a:ext cx="6832315" cy="680700"/>
          </a:xfrm>
          <a:prstGeom prst="rect">
            <a:avLst/>
          </a:prstGeom>
        </p:spPr>
        <p:txBody>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000" dirty="0" smtClean="0"/>
              <a:t>Cruce de variables crecimiento y rentabilidad</a:t>
            </a:r>
            <a:endParaRPr lang="es-EC" sz="2000" dirty="0"/>
          </a:p>
        </p:txBody>
      </p:sp>
    </p:spTree>
    <p:extLst>
      <p:ext uri="{BB962C8B-B14F-4D97-AF65-F5344CB8AC3E}">
        <p14:creationId xmlns:p14="http://schemas.microsoft.com/office/powerpoint/2010/main" val="16723286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65</a:t>
            </a:fld>
            <a:endParaRPr lang="es-EC"/>
          </a:p>
        </p:txBody>
      </p:sp>
      <p:sp>
        <p:nvSpPr>
          <p:cNvPr id="5" name="Cuadro de texto 27"/>
          <p:cNvSpPr txBox="1"/>
          <p:nvPr/>
        </p:nvSpPr>
        <p:spPr>
          <a:xfrm>
            <a:off x="9979660" y="6813551"/>
            <a:ext cx="1175385" cy="29654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Continúa</a:t>
            </a:r>
          </a:p>
        </p:txBody>
      </p:sp>
      <p:sp>
        <p:nvSpPr>
          <p:cNvPr id="4" name="Rectangle 3"/>
          <p:cNvSpPr>
            <a:spLocks noChangeArrowheads="1"/>
          </p:cNvSpPr>
          <p:nvPr/>
        </p:nvSpPr>
        <p:spPr bwMode="auto">
          <a:xfrm>
            <a:off x="1384300" y="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5"/>
          <p:cNvSpPr>
            <a:spLocks noChangeArrowheads="1"/>
          </p:cNvSpPr>
          <p:nvPr/>
        </p:nvSpPr>
        <p:spPr bwMode="auto">
          <a:xfrm>
            <a:off x="1384300" y="91953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2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Cruce de variables 2015-2016</a:t>
            </a:r>
            <a:endParaRPr kumimoji="0" lang="es-EC"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1384300" y="40862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Elaborado: Autores</a:t>
            </a: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sp>
        <p:nvSpPr>
          <p:cNvPr id="8" name="Título 1"/>
          <p:cNvSpPr txBox="1">
            <a:spLocks/>
          </p:cNvSpPr>
          <p:nvPr/>
        </p:nvSpPr>
        <p:spPr>
          <a:xfrm>
            <a:off x="605959" y="53251"/>
            <a:ext cx="6832315" cy="680700"/>
          </a:xfrm>
          <a:prstGeom prst="rect">
            <a:avLst/>
          </a:prstGeom>
        </p:spPr>
        <p:txBody>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000" dirty="0" smtClean="0"/>
              <a:t>Cruce de variables crecimiento y rentabilidad</a:t>
            </a:r>
            <a:endParaRPr lang="es-EC" sz="2000"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300" y="1302533"/>
            <a:ext cx="5620534" cy="2857899"/>
          </a:xfrm>
          <a:prstGeom prst="rect">
            <a:avLst/>
          </a:prstGeom>
        </p:spPr>
      </p:pic>
    </p:spTree>
    <p:extLst>
      <p:ext uri="{BB962C8B-B14F-4D97-AF65-F5344CB8AC3E}">
        <p14:creationId xmlns:p14="http://schemas.microsoft.com/office/powerpoint/2010/main" val="30048611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66</a:t>
            </a:fld>
            <a:endParaRPr lang="es-EC"/>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Cuadro de texto 23"/>
          <p:cNvSpPr txBox="1"/>
          <p:nvPr/>
        </p:nvSpPr>
        <p:spPr>
          <a:xfrm>
            <a:off x="8595360" y="11821795"/>
            <a:ext cx="1175385" cy="29654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Continúa</a:t>
            </a:r>
          </a:p>
        </p:txBody>
      </p:sp>
      <p:sp>
        <p:nvSpPr>
          <p:cNvPr id="6" name="Rectangle 4"/>
          <p:cNvSpPr>
            <a:spLocks noChangeArrowheads="1"/>
          </p:cNvSpPr>
          <p:nvPr/>
        </p:nvSpPr>
        <p:spPr bwMode="auto">
          <a:xfrm>
            <a:off x="304800" y="551198"/>
            <a:ext cx="2730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2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Análisis del índice </a:t>
            </a:r>
            <a:r>
              <a:rPr kumimoji="0" lang="es-EC" sz="12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RevPar</a:t>
            </a:r>
            <a:r>
              <a:rPr kumimoji="0" lang="es-EC" sz="12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200" i="1"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8" name="Objeto 7"/>
          <p:cNvGraphicFramePr>
            <a:graphicFrameLocks noChangeAspect="1"/>
          </p:cNvGraphicFramePr>
          <p:nvPr>
            <p:extLst>
              <p:ext uri="{D42A27DB-BD31-4B8C-83A1-F6EECF244321}">
                <p14:modId xmlns:p14="http://schemas.microsoft.com/office/powerpoint/2010/main" val="2385339364"/>
              </p:ext>
            </p:extLst>
          </p:nvPr>
        </p:nvGraphicFramePr>
        <p:xfrm>
          <a:off x="4227745" y="2837897"/>
          <a:ext cx="4000500" cy="771525"/>
        </p:xfrm>
        <a:graphic>
          <a:graphicData uri="http://schemas.openxmlformats.org/presentationml/2006/ole">
            <mc:AlternateContent xmlns:mc="http://schemas.openxmlformats.org/markup-compatibility/2006">
              <mc:Choice xmlns:v="urn:schemas-microsoft-com:vml" Requires="v">
                <p:oleObj spid="_x0000_s2092" name="Hoja de cálculo" r:id="rId4" imgW="4000613" imgH="771690" progId="Excel.Sheet.12">
                  <p:embed/>
                </p:oleObj>
              </mc:Choice>
              <mc:Fallback>
                <p:oleObj name="Hoja de cálculo" r:id="rId4" imgW="4000613" imgH="771690" progId="Excel.Sheet.12">
                  <p:embed/>
                  <p:pic>
                    <p:nvPicPr>
                      <p:cNvPr id="0" name=""/>
                      <p:cNvPicPr/>
                      <p:nvPr/>
                    </p:nvPicPr>
                    <p:blipFill>
                      <a:blip r:embed="rId5"/>
                      <a:stretch>
                        <a:fillRect/>
                      </a:stretch>
                    </p:blipFill>
                    <p:spPr>
                      <a:xfrm>
                        <a:off x="4227745" y="2837897"/>
                        <a:ext cx="4000500" cy="771525"/>
                      </a:xfrm>
                      <a:prstGeom prst="rect">
                        <a:avLst/>
                      </a:prstGeom>
                    </p:spPr>
                  </p:pic>
                </p:oleObj>
              </mc:Fallback>
            </mc:AlternateContent>
          </a:graphicData>
        </a:graphic>
      </p:graphicFrame>
      <p:graphicFrame>
        <p:nvGraphicFramePr>
          <p:cNvPr id="10" name="Objeto 9"/>
          <p:cNvGraphicFramePr>
            <a:graphicFrameLocks noChangeAspect="1"/>
          </p:cNvGraphicFramePr>
          <p:nvPr>
            <p:extLst>
              <p:ext uri="{D42A27DB-BD31-4B8C-83A1-F6EECF244321}">
                <p14:modId xmlns:p14="http://schemas.microsoft.com/office/powerpoint/2010/main" val="1047239959"/>
              </p:ext>
            </p:extLst>
          </p:nvPr>
        </p:nvGraphicFramePr>
        <p:xfrm>
          <a:off x="1301179" y="1279340"/>
          <a:ext cx="2705100" cy="3609975"/>
        </p:xfrm>
        <a:graphic>
          <a:graphicData uri="http://schemas.openxmlformats.org/presentationml/2006/ole">
            <mc:AlternateContent xmlns:mc="http://schemas.openxmlformats.org/markup-compatibility/2006">
              <mc:Choice xmlns:v="urn:schemas-microsoft-com:vml" Requires="v">
                <p:oleObj spid="_x0000_s2093" name="Hoja de cálculo" r:id="rId7" imgW="2704972" imgH="3609819" progId="Excel.Sheet.12">
                  <p:embed/>
                </p:oleObj>
              </mc:Choice>
              <mc:Fallback>
                <p:oleObj name="Hoja de cálculo" r:id="rId7" imgW="2704972" imgH="3609819" progId="Excel.Sheet.12">
                  <p:embed/>
                  <p:pic>
                    <p:nvPicPr>
                      <p:cNvPr id="0" name=""/>
                      <p:cNvPicPr/>
                      <p:nvPr/>
                    </p:nvPicPr>
                    <p:blipFill>
                      <a:blip r:embed="rId8"/>
                      <a:stretch>
                        <a:fillRect/>
                      </a:stretch>
                    </p:blipFill>
                    <p:spPr>
                      <a:xfrm>
                        <a:off x="1301179" y="1279340"/>
                        <a:ext cx="2705100" cy="3609975"/>
                      </a:xfrm>
                      <a:prstGeom prst="rect">
                        <a:avLst/>
                      </a:prstGeom>
                    </p:spPr>
                  </p:pic>
                </p:oleObj>
              </mc:Fallback>
            </mc:AlternateContent>
          </a:graphicData>
        </a:graphic>
      </p:graphicFrame>
      <p:sp>
        <p:nvSpPr>
          <p:cNvPr id="9" name="Título 1"/>
          <p:cNvSpPr txBox="1">
            <a:spLocks/>
          </p:cNvSpPr>
          <p:nvPr/>
        </p:nvSpPr>
        <p:spPr>
          <a:xfrm>
            <a:off x="605959" y="53251"/>
            <a:ext cx="6832315" cy="680700"/>
          </a:xfrm>
          <a:prstGeom prst="rect">
            <a:avLst/>
          </a:prstGeom>
        </p:spPr>
        <p:txBody>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000" dirty="0" smtClean="0"/>
              <a:t>Cruce de variables crecimiento y rentabilidad</a:t>
            </a:r>
            <a:endParaRPr lang="es-EC" sz="2000" dirty="0"/>
          </a:p>
        </p:txBody>
      </p:sp>
    </p:spTree>
    <p:extLst>
      <p:ext uri="{BB962C8B-B14F-4D97-AF65-F5344CB8AC3E}">
        <p14:creationId xmlns:p14="http://schemas.microsoft.com/office/powerpoint/2010/main" val="42269801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67</a:t>
            </a:fld>
            <a:endParaRPr lang="es-EC"/>
          </a:p>
        </p:txBody>
      </p:sp>
      <p:pic>
        <p:nvPicPr>
          <p:cNvPr id="8" name="Imagen 7"/>
          <p:cNvPicPr>
            <a:picLocks noChangeAspect="1"/>
          </p:cNvPicPr>
          <p:nvPr/>
        </p:nvPicPr>
        <p:blipFill>
          <a:blip r:embed="rId2"/>
          <a:stretch>
            <a:fillRect/>
          </a:stretch>
        </p:blipFill>
        <p:spPr>
          <a:xfrm>
            <a:off x="1080574" y="1026079"/>
            <a:ext cx="8845403" cy="5557832"/>
          </a:xfrm>
          <a:prstGeom prst="rect">
            <a:avLst/>
          </a:prstGeom>
        </p:spPr>
      </p:pic>
      <p:sp>
        <p:nvSpPr>
          <p:cNvPr id="4" name="Título 1"/>
          <p:cNvSpPr txBox="1">
            <a:spLocks/>
          </p:cNvSpPr>
          <p:nvPr/>
        </p:nvSpPr>
        <p:spPr>
          <a:xfrm>
            <a:off x="605959" y="53251"/>
            <a:ext cx="6832315" cy="680700"/>
          </a:xfrm>
          <a:prstGeom prst="rect">
            <a:avLst/>
          </a:prstGeom>
        </p:spPr>
        <p:txBody>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000" dirty="0" smtClean="0"/>
              <a:t>Cruce de variables crecimiento y rentabilidad</a:t>
            </a:r>
            <a:endParaRPr lang="es-EC" sz="2000" dirty="0"/>
          </a:p>
        </p:txBody>
      </p:sp>
    </p:spTree>
    <p:extLst>
      <p:ext uri="{BB962C8B-B14F-4D97-AF65-F5344CB8AC3E}">
        <p14:creationId xmlns:p14="http://schemas.microsoft.com/office/powerpoint/2010/main" val="17994308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68</a:t>
            </a:fld>
            <a:endParaRPr lang="es-EC"/>
          </a:p>
        </p:txBody>
      </p:sp>
      <p:pic>
        <p:nvPicPr>
          <p:cNvPr id="11265" name="Imagen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1130300"/>
            <a:ext cx="5572125" cy="29718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 de texto 31"/>
          <p:cNvSpPr txBox="1"/>
          <p:nvPr/>
        </p:nvSpPr>
        <p:spPr>
          <a:xfrm>
            <a:off x="8595360" y="10771505"/>
            <a:ext cx="1175385" cy="29654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Continúa</a:t>
            </a:r>
          </a:p>
        </p:txBody>
      </p:sp>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5"/>
          <p:cNvSpPr>
            <a:spLocks noChangeArrowheads="1"/>
          </p:cNvSpPr>
          <p:nvPr/>
        </p:nvSpPr>
        <p:spPr bwMode="auto">
          <a:xfrm>
            <a:off x="1384300" y="76739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2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Cruce de variables 2015-2016</a:t>
            </a:r>
            <a:endParaRPr kumimoji="0" lang="es-EC"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1384300" y="4102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Elaborado: Autores</a:t>
            </a: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sp>
        <p:nvSpPr>
          <p:cNvPr id="8" name="Título 1"/>
          <p:cNvSpPr txBox="1">
            <a:spLocks/>
          </p:cNvSpPr>
          <p:nvPr/>
        </p:nvSpPr>
        <p:spPr>
          <a:xfrm>
            <a:off x="605959" y="53251"/>
            <a:ext cx="6832315" cy="680700"/>
          </a:xfrm>
          <a:prstGeom prst="rect">
            <a:avLst/>
          </a:prstGeom>
        </p:spPr>
        <p:txBody>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000" dirty="0" smtClean="0"/>
              <a:t>Cruce de variables crecimiento y rentabilidad</a:t>
            </a:r>
            <a:endParaRPr lang="es-EC" sz="2000" dirty="0"/>
          </a:p>
        </p:txBody>
      </p:sp>
    </p:spTree>
    <p:extLst>
      <p:ext uri="{BB962C8B-B14F-4D97-AF65-F5344CB8AC3E}">
        <p14:creationId xmlns:p14="http://schemas.microsoft.com/office/powerpoint/2010/main" val="17307140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5" name="Google Shape;255;p22"/>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69</a:t>
            </a:fld>
            <a:endParaRPr/>
          </a:p>
        </p:txBody>
      </p:sp>
      <p:sp>
        <p:nvSpPr>
          <p:cNvPr id="254" name="Google Shape;254;p22"/>
          <p:cNvSpPr txBox="1">
            <a:spLocks noGrp="1"/>
          </p:cNvSpPr>
          <p:nvPr>
            <p:ph type="title" idx="4294967295"/>
          </p:nvPr>
        </p:nvSpPr>
        <p:spPr>
          <a:xfrm>
            <a:off x="4371975" y="-1177925"/>
            <a:ext cx="4772025" cy="314325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s-EC" sz="4000" b="0" dirty="0">
                <a:solidFill>
                  <a:srgbClr val="FFFFFF"/>
                </a:solidFill>
              </a:rPr>
              <a:t>CONCLUSIONES Y </a:t>
            </a:r>
            <a:r>
              <a:rPr lang="es-EC" sz="4000" b="0" dirty="0" smtClean="0">
                <a:solidFill>
                  <a:srgbClr val="FFFFFF"/>
                </a:solidFill>
              </a:rPr>
              <a:t>RECOMENDACIONES</a:t>
            </a:r>
            <a:br>
              <a:rPr lang="es-EC" sz="4000" b="0" dirty="0" smtClean="0">
                <a:solidFill>
                  <a:srgbClr val="FFFFFF"/>
                </a:solidFill>
              </a:rPr>
            </a:br>
            <a:r>
              <a:rPr lang="es-EC" sz="4000" dirty="0" smtClean="0">
                <a:solidFill>
                  <a:srgbClr val="FF0000"/>
                </a:solidFill>
              </a:rPr>
              <a:t>PROPUESTA</a:t>
            </a:r>
            <a:r>
              <a:rPr lang="es-EC" sz="4000" b="0" dirty="0" smtClean="0">
                <a:solidFill>
                  <a:srgbClr val="FF0000"/>
                </a:solidFill>
              </a:rPr>
              <a:t> </a:t>
            </a:r>
            <a:endParaRPr sz="4000" dirty="0">
              <a:solidFill>
                <a:srgbClr val="FF0000"/>
              </a:solidFill>
            </a:endParaRPr>
          </a:p>
        </p:txBody>
      </p:sp>
      <p:pic>
        <p:nvPicPr>
          <p:cNvPr id="14338" name="Picture 2" descr="Resultado de imagen para persona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6" y="1739900"/>
            <a:ext cx="2486003" cy="3703638"/>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Resultado de imagen para persona png"/>
          <p:cNvPicPr>
            <a:picLocks noChangeAspect="1" noChangeArrowheads="1"/>
          </p:cNvPicPr>
          <p:nvPr/>
        </p:nvPicPr>
        <p:blipFill rotWithShape="1">
          <a:blip r:embed="rId4">
            <a:extLst>
              <a:ext uri="{28A0092B-C50C-407E-A947-70E740481C1C}">
                <a14:useLocalDpi xmlns:a14="http://schemas.microsoft.com/office/drawing/2010/main" val="0"/>
              </a:ext>
            </a:extLst>
          </a:blip>
          <a:srcRect r="50798"/>
          <a:stretch/>
        </p:blipFill>
        <p:spPr bwMode="auto">
          <a:xfrm>
            <a:off x="1144575" y="1108978"/>
            <a:ext cx="3529025" cy="403452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oogle Shape;490;p38"/>
          <p:cNvGrpSpPr/>
          <p:nvPr/>
        </p:nvGrpSpPr>
        <p:grpSpPr>
          <a:xfrm>
            <a:off x="5135551" y="2781300"/>
            <a:ext cx="1036649" cy="970414"/>
            <a:chOff x="5297950" y="1632050"/>
            <a:chExt cx="426200" cy="431100"/>
          </a:xfrm>
        </p:grpSpPr>
        <p:sp>
          <p:nvSpPr>
            <p:cNvPr id="13" name="Google Shape;491;p38"/>
            <p:cNvSpPr/>
            <p:nvPr/>
          </p:nvSpPr>
          <p:spPr>
            <a:xfrm>
              <a:off x="5404800" y="1936125"/>
              <a:ext cx="212500" cy="127025"/>
            </a:xfrm>
            <a:custGeom>
              <a:avLst/>
              <a:gdLst/>
              <a:ahLst/>
              <a:cxnLst/>
              <a:rect l="0" t="0" r="0" b="0"/>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Google Shape;492;p38"/>
            <p:cNvSpPr/>
            <p:nvPr/>
          </p:nvSpPr>
          <p:spPr>
            <a:xfrm>
              <a:off x="5297950" y="1632050"/>
              <a:ext cx="426200" cy="294950"/>
            </a:xfrm>
            <a:custGeom>
              <a:avLst/>
              <a:gdLst/>
              <a:ahLst/>
              <a:cxnLst/>
              <a:rect l="0" t="0" r="0" b="0"/>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2635445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1"/>
          <p:cNvSpPr txBox="1">
            <a:spLocks noGrp="1"/>
          </p:cNvSpPr>
          <p:nvPr>
            <p:ph type="title"/>
          </p:nvPr>
        </p:nvSpPr>
        <p:spPr>
          <a:xfrm>
            <a:off x="856943" y="-45248"/>
            <a:ext cx="5050695" cy="63284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 sz="3200" dirty="0"/>
              <a:t>O</a:t>
            </a:r>
            <a:r>
              <a:rPr lang="en" sz="3200" dirty="0"/>
              <a:t>bjetivos específicos</a:t>
            </a:r>
            <a:endParaRPr sz="3200" dirty="0"/>
          </a:p>
        </p:txBody>
      </p:sp>
      <p:sp>
        <p:nvSpPr>
          <p:cNvPr id="247" name="Google Shape;247;p21"/>
          <p:cNvSpPr txBox="1">
            <a:spLocks noGrp="1"/>
          </p:cNvSpPr>
          <p:nvPr>
            <p:ph type="body" idx="1"/>
          </p:nvPr>
        </p:nvSpPr>
        <p:spPr>
          <a:xfrm>
            <a:off x="0" y="493160"/>
            <a:ext cx="7315200" cy="4650340"/>
          </a:xfrm>
          <a:prstGeom prst="rect">
            <a:avLst/>
          </a:prstGeom>
        </p:spPr>
        <p:txBody>
          <a:bodyPr spcFirstLastPara="1" wrap="square" lIns="91425" tIns="91425" rIns="91425" bIns="91425" anchor="t" anchorCtr="0">
            <a:noAutofit/>
          </a:bodyPr>
          <a:lstStyle/>
          <a:p>
            <a:pPr lvl="0" algn="just" fontAlgn="base"/>
            <a:r>
              <a:rPr lang="es-EC" sz="1450" dirty="0" smtClean="0"/>
              <a:t>Analizar la aplicación de los modelos de gestión estratégica de los alojamientos hoteleros 4 estrellas cantón Quito y 3 estrellas cantón Cayambe.</a:t>
            </a:r>
          </a:p>
          <a:p>
            <a:pPr marL="101600" lvl="0" indent="0" algn="just" fontAlgn="base">
              <a:buNone/>
            </a:pPr>
            <a:endParaRPr lang="es-ES" sz="1450" dirty="0"/>
          </a:p>
          <a:p>
            <a:pPr lvl="0" algn="just" fontAlgn="base"/>
            <a:r>
              <a:rPr lang="es-EC" sz="1450" dirty="0" smtClean="0"/>
              <a:t>Realizar un análisis de los índices de rentabilidad hotelera ADR y </a:t>
            </a:r>
            <a:r>
              <a:rPr lang="es-EC" sz="1450" dirty="0" err="1" smtClean="0"/>
              <a:t>RevPAR</a:t>
            </a:r>
            <a:r>
              <a:rPr lang="es-EC" sz="1450" dirty="0" smtClean="0"/>
              <a:t> de los </a:t>
            </a:r>
            <a:r>
              <a:rPr lang="es-EC" sz="1450" dirty="0"/>
              <a:t>alojamientos hoteleros 4 estrellas cantón Quito y 3 estrellas cantón Cayambe</a:t>
            </a:r>
            <a:r>
              <a:rPr lang="es-EC" sz="1450" dirty="0" smtClean="0"/>
              <a:t>.</a:t>
            </a:r>
          </a:p>
          <a:p>
            <a:pPr marL="101600" lvl="0" indent="0" algn="just" fontAlgn="base">
              <a:buNone/>
            </a:pPr>
            <a:endParaRPr lang="es-EC" sz="1450" dirty="0" smtClean="0"/>
          </a:p>
          <a:p>
            <a:pPr lvl="0" algn="just" fontAlgn="base"/>
            <a:r>
              <a:rPr lang="es-EC" sz="1450" dirty="0" smtClean="0"/>
              <a:t>Realizar un análisis de los índices financieros de rentabilidad ROA, ROE y DUPONT de </a:t>
            </a:r>
            <a:r>
              <a:rPr lang="es-EC" sz="1450" dirty="0"/>
              <a:t>los alojamientos hoteleros 4 estrellas cantón Quito y 3 estrellas cantón </a:t>
            </a:r>
            <a:r>
              <a:rPr lang="es-EC" sz="1450" dirty="0" smtClean="0"/>
              <a:t>Cayambe.</a:t>
            </a:r>
          </a:p>
          <a:p>
            <a:pPr marL="101600" lvl="0" indent="0" algn="just" fontAlgn="base">
              <a:buNone/>
            </a:pPr>
            <a:endParaRPr lang="es-EC" sz="1450" dirty="0" smtClean="0"/>
          </a:p>
          <a:p>
            <a:pPr lvl="0" algn="just" fontAlgn="base"/>
            <a:r>
              <a:rPr lang="es-EC" sz="1450" dirty="0"/>
              <a:t>Realizar un análisis descriptivo de la relación entre crecimiento y rentabilidad hotelera de los alojamientos hoteleros 4 estrellas cantón Quito y 3 estrellas cantón Cayambe</a:t>
            </a:r>
            <a:r>
              <a:rPr lang="es-EC" sz="1450" dirty="0" smtClean="0"/>
              <a:t>.</a:t>
            </a:r>
          </a:p>
          <a:p>
            <a:pPr marL="101600" lvl="0" indent="0" algn="just" fontAlgn="base">
              <a:buNone/>
            </a:pPr>
            <a:endParaRPr lang="es-EC" sz="1450" dirty="0" smtClean="0"/>
          </a:p>
          <a:p>
            <a:pPr lvl="0" algn="just" fontAlgn="base"/>
            <a:r>
              <a:rPr lang="es-EC" sz="1450" dirty="0" smtClean="0"/>
              <a:t>Proponer </a:t>
            </a:r>
            <a:r>
              <a:rPr lang="es-EC" sz="1450" dirty="0"/>
              <a:t>el establecimiento de </a:t>
            </a:r>
            <a:r>
              <a:rPr lang="es-EC" sz="1450" dirty="0" smtClean="0"/>
              <a:t>estrategias empresariales para el mejoramiento de la </a:t>
            </a:r>
            <a:r>
              <a:rPr lang="es-EC" sz="1450" dirty="0"/>
              <a:t>gestión administrativa y financiera de los alojamientos hoteleros 4 estrellas cantón Quito y 3 estrellas cantón </a:t>
            </a:r>
            <a:r>
              <a:rPr lang="es-EC" sz="1450" dirty="0" smtClean="0"/>
              <a:t>Cayambe.</a:t>
            </a:r>
            <a:endParaRPr lang="es-ES" sz="1450" dirty="0"/>
          </a:p>
        </p:txBody>
      </p:sp>
      <p:sp>
        <p:nvSpPr>
          <p:cNvPr id="249" name="Google Shape;249;p21"/>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7</a:t>
            </a:fld>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70</a:t>
            </a:fld>
            <a:endParaRPr lang="es-EC"/>
          </a:p>
        </p:txBody>
      </p:sp>
      <p:graphicFrame>
        <p:nvGraphicFramePr>
          <p:cNvPr id="6" name="Diagrama 5"/>
          <p:cNvGraphicFramePr/>
          <p:nvPr>
            <p:extLst>
              <p:ext uri="{D42A27DB-BD31-4B8C-83A1-F6EECF244321}">
                <p14:modId xmlns:p14="http://schemas.microsoft.com/office/powerpoint/2010/main" val="2166458750"/>
              </p:ext>
            </p:extLst>
          </p:nvPr>
        </p:nvGraphicFramePr>
        <p:xfrm>
          <a:off x="893033" y="730250"/>
          <a:ext cx="7307134" cy="4413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redondeado 6"/>
          <p:cNvSpPr/>
          <p:nvPr/>
        </p:nvSpPr>
        <p:spPr>
          <a:xfrm>
            <a:off x="2755900" y="107851"/>
            <a:ext cx="3581400" cy="571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Conclusiones </a:t>
            </a:r>
            <a:endParaRPr lang="es-EC" dirty="0"/>
          </a:p>
        </p:txBody>
      </p:sp>
    </p:spTree>
    <p:extLst>
      <p:ext uri="{BB962C8B-B14F-4D97-AF65-F5344CB8AC3E}">
        <p14:creationId xmlns:p14="http://schemas.microsoft.com/office/powerpoint/2010/main" val="2866896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71</a:t>
            </a:fld>
            <a:endParaRPr lang="es-EC"/>
          </a:p>
        </p:txBody>
      </p:sp>
      <p:graphicFrame>
        <p:nvGraphicFramePr>
          <p:cNvPr id="6" name="Diagrama 5"/>
          <p:cNvGraphicFramePr/>
          <p:nvPr>
            <p:extLst>
              <p:ext uri="{D42A27DB-BD31-4B8C-83A1-F6EECF244321}">
                <p14:modId xmlns:p14="http://schemas.microsoft.com/office/powerpoint/2010/main" val="84545515"/>
              </p:ext>
            </p:extLst>
          </p:nvPr>
        </p:nvGraphicFramePr>
        <p:xfrm>
          <a:off x="893033" y="730250"/>
          <a:ext cx="7307134" cy="4413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redondeado 6"/>
          <p:cNvSpPr/>
          <p:nvPr/>
        </p:nvSpPr>
        <p:spPr>
          <a:xfrm>
            <a:off x="2755900" y="107851"/>
            <a:ext cx="3581400" cy="571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Conclusiones </a:t>
            </a:r>
            <a:endParaRPr lang="es-EC" dirty="0"/>
          </a:p>
        </p:txBody>
      </p:sp>
    </p:spTree>
    <p:extLst>
      <p:ext uri="{BB962C8B-B14F-4D97-AF65-F5344CB8AC3E}">
        <p14:creationId xmlns:p14="http://schemas.microsoft.com/office/powerpoint/2010/main" val="5286477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270150"/>
            <a:ext cx="7243281" cy="680700"/>
          </a:xfrm>
        </p:spPr>
        <p:txBody>
          <a:bodyPr>
            <a:noAutofit/>
          </a:bodyPr>
          <a:lstStyle/>
          <a:p>
            <a:r>
              <a:rPr lang="es-EC" sz="4800" dirty="0" smtClean="0"/>
              <a:t>Propuesta de estrategias empresariales</a:t>
            </a:r>
            <a:endParaRPr lang="es-EC" sz="4800"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72</a:t>
            </a:fld>
            <a:endParaRPr lang="es-EC"/>
          </a:p>
        </p:txBody>
      </p:sp>
    </p:spTree>
    <p:extLst>
      <p:ext uri="{BB962C8B-B14F-4D97-AF65-F5344CB8AC3E}">
        <p14:creationId xmlns:p14="http://schemas.microsoft.com/office/powerpoint/2010/main" val="34658381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73</a:t>
            </a:fld>
            <a:endParaRPr lang="es-EC"/>
          </a:p>
        </p:txBody>
      </p:sp>
      <p:graphicFrame>
        <p:nvGraphicFramePr>
          <p:cNvPr id="6" name="Tabla 5"/>
          <p:cNvGraphicFramePr>
            <a:graphicFrameLocks noGrp="1"/>
          </p:cNvGraphicFramePr>
          <p:nvPr>
            <p:extLst>
              <p:ext uri="{D42A27DB-BD31-4B8C-83A1-F6EECF244321}">
                <p14:modId xmlns:p14="http://schemas.microsoft.com/office/powerpoint/2010/main" val="2220075505"/>
              </p:ext>
            </p:extLst>
          </p:nvPr>
        </p:nvGraphicFramePr>
        <p:xfrm>
          <a:off x="0" y="151230"/>
          <a:ext cx="9143999" cy="4805565"/>
        </p:xfrm>
        <a:graphic>
          <a:graphicData uri="http://schemas.openxmlformats.org/drawingml/2006/table">
            <a:tbl>
              <a:tblPr firstRow="1" firstCol="1" bandRow="1">
                <a:tableStyleId>{62C119B8-D12F-40DF-A277-AD36F6BA7776}</a:tableStyleId>
              </a:tblPr>
              <a:tblGrid>
                <a:gridCol w="1419779"/>
                <a:gridCol w="1419779"/>
                <a:gridCol w="1543347"/>
                <a:gridCol w="1543347"/>
                <a:gridCol w="1186997"/>
                <a:gridCol w="1186997"/>
                <a:gridCol w="843753"/>
              </a:tblGrid>
              <a:tr h="433538">
                <a:tc>
                  <a:txBody>
                    <a:bodyPr/>
                    <a:lstStyle/>
                    <a:p>
                      <a:pPr>
                        <a:lnSpc>
                          <a:spcPct val="107000"/>
                        </a:lnSpc>
                        <a:spcAft>
                          <a:spcPts val="0"/>
                        </a:spcAft>
                      </a:pPr>
                      <a:r>
                        <a:rPr lang="es-EC" sz="1000" dirty="0">
                          <a:effectLst/>
                        </a:rPr>
                        <a:t>Objetivo Estratégico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b"/>
                </a:tc>
                <a:tc>
                  <a:txBody>
                    <a:bodyPr/>
                    <a:lstStyle/>
                    <a:p>
                      <a:pPr algn="ctr">
                        <a:lnSpc>
                          <a:spcPct val="107000"/>
                        </a:lnSpc>
                        <a:spcAft>
                          <a:spcPts val="0"/>
                        </a:spcAft>
                      </a:pPr>
                      <a:r>
                        <a:rPr lang="es-EC" sz="1000">
                          <a:effectLst/>
                        </a:rPr>
                        <a:t>estrategias</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ctr"/>
                </a:tc>
                <a:tc>
                  <a:txBody>
                    <a:bodyPr/>
                    <a:lstStyle/>
                    <a:p>
                      <a:pPr>
                        <a:lnSpc>
                          <a:spcPct val="107000"/>
                        </a:lnSpc>
                        <a:spcAft>
                          <a:spcPts val="0"/>
                        </a:spcAft>
                      </a:pPr>
                      <a:r>
                        <a:rPr lang="es-EC" sz="1000">
                          <a:effectLst/>
                        </a:rPr>
                        <a:t>KPI</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b"/>
                </a:tc>
                <a:tc>
                  <a:txBody>
                    <a:bodyPr/>
                    <a:lstStyle/>
                    <a:p>
                      <a:pPr>
                        <a:lnSpc>
                          <a:spcPct val="107000"/>
                        </a:lnSpc>
                        <a:spcAft>
                          <a:spcPts val="0"/>
                        </a:spcAft>
                      </a:pPr>
                      <a:r>
                        <a:rPr lang="es-EC" sz="1000">
                          <a:effectLst/>
                        </a:rPr>
                        <a:t>Definición Operacional</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b"/>
                </a:tc>
                <a:tc>
                  <a:txBody>
                    <a:bodyPr/>
                    <a:lstStyle/>
                    <a:p>
                      <a:pPr algn="ctr">
                        <a:lnSpc>
                          <a:spcPct val="107000"/>
                        </a:lnSpc>
                        <a:spcAft>
                          <a:spcPts val="0"/>
                        </a:spcAft>
                      </a:pPr>
                      <a:r>
                        <a:rPr lang="es-EC" sz="1000">
                          <a:effectLst/>
                        </a:rPr>
                        <a:t>Metas</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ctr"/>
                </a:tc>
                <a:tc>
                  <a:txBody>
                    <a:bodyPr/>
                    <a:lstStyle/>
                    <a:p>
                      <a:pPr>
                        <a:lnSpc>
                          <a:spcPct val="107000"/>
                        </a:lnSpc>
                        <a:spcAft>
                          <a:spcPts val="0"/>
                        </a:spcAft>
                      </a:pPr>
                      <a:r>
                        <a:rPr lang="es-EC" sz="1000">
                          <a:effectLst/>
                        </a:rPr>
                        <a:t>Iniciativa Estratégica/Proyectos</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ctr"/>
                </a:tc>
                <a:tc>
                  <a:txBody>
                    <a:bodyPr/>
                    <a:lstStyle/>
                    <a:p>
                      <a:pPr>
                        <a:lnSpc>
                          <a:spcPct val="107000"/>
                        </a:lnSpc>
                        <a:spcAft>
                          <a:spcPts val="0"/>
                        </a:spcAft>
                      </a:pPr>
                      <a:r>
                        <a:rPr lang="es-EC" sz="1000">
                          <a:effectLst/>
                        </a:rPr>
                        <a:t>Responsable</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b"/>
                </a:tc>
              </a:tr>
              <a:tr h="578051">
                <a:tc rowSpan="3">
                  <a:txBody>
                    <a:bodyPr/>
                    <a:lstStyle/>
                    <a:p>
                      <a:pPr algn="ctr">
                        <a:lnSpc>
                          <a:spcPct val="107000"/>
                        </a:lnSpc>
                        <a:spcAft>
                          <a:spcPts val="0"/>
                        </a:spcAft>
                      </a:pPr>
                      <a:r>
                        <a:rPr lang="es-EC" sz="1000" dirty="0">
                          <a:effectLst/>
                        </a:rPr>
                        <a:t>Generar el manual de procesos de cada </a:t>
                      </a:r>
                      <a:r>
                        <a:rPr lang="es-EC" sz="1000" dirty="0" smtClean="0">
                          <a:effectLst/>
                        </a:rPr>
                        <a:t>institución</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ctr"/>
                </a:tc>
                <a:tc>
                  <a:txBody>
                    <a:bodyPr/>
                    <a:lstStyle/>
                    <a:p>
                      <a:pPr algn="ctr">
                        <a:lnSpc>
                          <a:spcPct val="107000"/>
                        </a:lnSpc>
                        <a:spcAft>
                          <a:spcPts val="0"/>
                        </a:spcAft>
                      </a:pPr>
                      <a:r>
                        <a:rPr lang="es-EC" sz="1000">
                          <a:effectLst/>
                        </a:rPr>
                        <a:t>Realizar el levantamiento de los procesos de cada àrea</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ctr"/>
                </a:tc>
                <a:tc>
                  <a:txBody>
                    <a:bodyPr/>
                    <a:lstStyle/>
                    <a:p>
                      <a:pPr>
                        <a:lnSpc>
                          <a:spcPct val="107000"/>
                        </a:lnSpc>
                        <a:spcAft>
                          <a:spcPts val="0"/>
                        </a:spcAft>
                      </a:pPr>
                      <a:r>
                        <a:rPr lang="es-EC" sz="1000">
                          <a:effectLst/>
                        </a:rPr>
                        <a:t>Tiempo de levantamiento de los procesos</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b"/>
                </a:tc>
                <a:tc>
                  <a:txBody>
                    <a:bodyPr/>
                    <a:lstStyle/>
                    <a:p>
                      <a:pPr>
                        <a:lnSpc>
                          <a:spcPct val="107000"/>
                        </a:lnSpc>
                        <a:spcAft>
                          <a:spcPts val="0"/>
                        </a:spcAft>
                      </a:pPr>
                      <a:r>
                        <a:rPr lang="es-EC" sz="1000">
                          <a:effectLst/>
                        </a:rPr>
                        <a:t>total de dìas de levantamiento de la informaciòn</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b"/>
                </a:tc>
                <a:tc>
                  <a:txBody>
                    <a:bodyPr/>
                    <a:lstStyle/>
                    <a:p>
                      <a:pPr algn="ctr">
                        <a:lnSpc>
                          <a:spcPct val="107000"/>
                        </a:lnSpc>
                        <a:spcAft>
                          <a:spcPts val="0"/>
                        </a:spcAft>
                      </a:pPr>
                      <a:r>
                        <a:rPr lang="es-EC" sz="1000">
                          <a:effectLst/>
                        </a:rPr>
                        <a:t>360 dìas</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ctr"/>
                </a:tc>
                <a:tc>
                  <a:txBody>
                    <a:bodyPr/>
                    <a:lstStyle/>
                    <a:p>
                      <a:pPr>
                        <a:lnSpc>
                          <a:spcPct val="107000"/>
                        </a:lnSpc>
                        <a:spcAft>
                          <a:spcPts val="0"/>
                        </a:spcAft>
                      </a:pPr>
                      <a:r>
                        <a:rPr lang="es-EC" sz="1000">
                          <a:effectLst/>
                        </a:rPr>
                        <a:t>Elaboraciòn de los procesos de la instituciòn</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ctr"/>
                </a:tc>
                <a:tc>
                  <a:txBody>
                    <a:bodyPr/>
                    <a:lstStyle/>
                    <a:p>
                      <a:pPr>
                        <a:lnSpc>
                          <a:spcPct val="107000"/>
                        </a:lnSpc>
                        <a:spcAft>
                          <a:spcPts val="0"/>
                        </a:spcAft>
                      </a:pPr>
                      <a:r>
                        <a:rPr lang="es-EC" sz="1000">
                          <a:effectLst/>
                        </a:rPr>
                        <a:t>G. Administrativo</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b"/>
                </a:tc>
              </a:tr>
              <a:tr h="507595">
                <a:tc vMerge="1">
                  <a:txBody>
                    <a:bodyPr/>
                    <a:lstStyle/>
                    <a:p>
                      <a:endParaRPr lang="es-EC"/>
                    </a:p>
                  </a:txBody>
                  <a:tcPr/>
                </a:tc>
                <a:tc>
                  <a:txBody>
                    <a:bodyPr/>
                    <a:lstStyle/>
                    <a:p>
                      <a:pPr algn="ctr">
                        <a:lnSpc>
                          <a:spcPct val="107000"/>
                        </a:lnSpc>
                        <a:spcAft>
                          <a:spcPts val="0"/>
                        </a:spcAft>
                      </a:pPr>
                      <a:r>
                        <a:rPr lang="es-EC" sz="1000">
                          <a:effectLst/>
                        </a:rPr>
                        <a:t>Elaborar los mapas de procesos de las àreas a mejorar</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ctr"/>
                </a:tc>
                <a:tc>
                  <a:txBody>
                    <a:bodyPr/>
                    <a:lstStyle/>
                    <a:p>
                      <a:pPr>
                        <a:lnSpc>
                          <a:spcPct val="107000"/>
                        </a:lnSpc>
                        <a:spcAft>
                          <a:spcPts val="0"/>
                        </a:spcAft>
                      </a:pPr>
                      <a:r>
                        <a:rPr lang="es-EC" sz="1000">
                          <a:effectLst/>
                        </a:rPr>
                        <a:t>Nùmero de mapas elaborados</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b"/>
                </a:tc>
                <a:tc>
                  <a:txBody>
                    <a:bodyPr/>
                    <a:lstStyle/>
                    <a:p>
                      <a:pPr>
                        <a:lnSpc>
                          <a:spcPct val="107000"/>
                        </a:lnSpc>
                        <a:spcAft>
                          <a:spcPts val="0"/>
                        </a:spcAft>
                      </a:pPr>
                      <a:r>
                        <a:rPr lang="es-EC" sz="1000">
                          <a:effectLst/>
                        </a:rPr>
                        <a:t>total de mapas elaborados</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b"/>
                </a:tc>
                <a:tc>
                  <a:txBody>
                    <a:bodyPr/>
                    <a:lstStyle/>
                    <a:p>
                      <a:pPr algn="ctr">
                        <a:lnSpc>
                          <a:spcPct val="107000"/>
                        </a:lnSpc>
                        <a:spcAft>
                          <a:spcPts val="0"/>
                        </a:spcAft>
                      </a:pPr>
                      <a:r>
                        <a:rPr lang="es-EC" sz="1000">
                          <a:effectLst/>
                        </a:rPr>
                        <a:t>10</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ctr"/>
                </a:tc>
                <a:tc>
                  <a:txBody>
                    <a:bodyPr/>
                    <a:lstStyle/>
                    <a:p>
                      <a:pPr>
                        <a:lnSpc>
                          <a:spcPct val="107000"/>
                        </a:lnSpc>
                        <a:spcAft>
                          <a:spcPts val="0"/>
                        </a:spcAft>
                      </a:pPr>
                      <a:r>
                        <a:rPr lang="es-EC" sz="1000">
                          <a:effectLst/>
                        </a:rPr>
                        <a:t>Desarrollo de los manuales por cada àrea</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ctr"/>
                </a:tc>
                <a:tc>
                  <a:txBody>
                    <a:bodyPr/>
                    <a:lstStyle/>
                    <a:p>
                      <a:pPr>
                        <a:lnSpc>
                          <a:spcPct val="107000"/>
                        </a:lnSpc>
                        <a:spcAft>
                          <a:spcPts val="0"/>
                        </a:spcAft>
                      </a:pPr>
                      <a:r>
                        <a:rPr lang="es-EC" sz="1000">
                          <a:effectLst/>
                        </a:rPr>
                        <a:t>G. Administrativo</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b"/>
                </a:tc>
              </a:tr>
              <a:tr h="676419">
                <a:tc vMerge="1">
                  <a:txBody>
                    <a:bodyPr/>
                    <a:lstStyle/>
                    <a:p>
                      <a:endParaRPr lang="es-EC"/>
                    </a:p>
                  </a:txBody>
                  <a:tcPr/>
                </a:tc>
                <a:tc>
                  <a:txBody>
                    <a:bodyPr/>
                    <a:lstStyle/>
                    <a:p>
                      <a:pPr algn="ctr">
                        <a:lnSpc>
                          <a:spcPct val="107000"/>
                        </a:lnSpc>
                        <a:spcAft>
                          <a:spcPts val="0"/>
                        </a:spcAft>
                      </a:pPr>
                      <a:r>
                        <a:rPr lang="es-EC" sz="1000">
                          <a:effectLst/>
                        </a:rPr>
                        <a:t>Desarrollo de los manuales de procedimientos de cada àrea</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ctr"/>
                </a:tc>
                <a:tc>
                  <a:txBody>
                    <a:bodyPr/>
                    <a:lstStyle/>
                    <a:p>
                      <a:pPr>
                        <a:lnSpc>
                          <a:spcPct val="107000"/>
                        </a:lnSpc>
                        <a:spcAft>
                          <a:spcPts val="0"/>
                        </a:spcAft>
                      </a:pPr>
                      <a:r>
                        <a:rPr lang="es-EC" sz="1000">
                          <a:effectLst/>
                        </a:rPr>
                        <a:t>% de avance de los manuales</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b"/>
                </a:tc>
                <a:tc>
                  <a:txBody>
                    <a:bodyPr/>
                    <a:lstStyle/>
                    <a:p>
                      <a:pPr>
                        <a:lnSpc>
                          <a:spcPct val="107000"/>
                        </a:lnSpc>
                        <a:spcAft>
                          <a:spcPts val="0"/>
                        </a:spcAft>
                      </a:pPr>
                      <a:r>
                        <a:rPr lang="es-EC" sz="1000">
                          <a:effectLst/>
                        </a:rPr>
                        <a:t>(Nùmero de manuales elaborados/Total de manuales planificados)*100</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b"/>
                </a:tc>
                <a:tc>
                  <a:txBody>
                    <a:bodyPr/>
                    <a:lstStyle/>
                    <a:p>
                      <a:pPr algn="ctr">
                        <a:lnSpc>
                          <a:spcPct val="107000"/>
                        </a:lnSpc>
                        <a:spcAft>
                          <a:spcPts val="0"/>
                        </a:spcAft>
                      </a:pPr>
                      <a:r>
                        <a:rPr lang="es-EC" sz="1000">
                          <a:effectLst/>
                        </a:rPr>
                        <a:t>50%</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ctr"/>
                </a:tc>
                <a:tc>
                  <a:txBody>
                    <a:bodyPr/>
                    <a:lstStyle/>
                    <a:p>
                      <a:pPr>
                        <a:lnSpc>
                          <a:spcPct val="107000"/>
                        </a:lnSpc>
                        <a:spcAft>
                          <a:spcPts val="0"/>
                        </a:spcAft>
                      </a:pPr>
                      <a:r>
                        <a:rPr lang="es-EC" sz="1000">
                          <a:effectLst/>
                        </a:rPr>
                        <a:t>Diseño del manual general de procesos de la instituciòn</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ctr"/>
                </a:tc>
                <a:tc>
                  <a:txBody>
                    <a:bodyPr/>
                    <a:lstStyle/>
                    <a:p>
                      <a:pPr>
                        <a:lnSpc>
                          <a:spcPct val="107000"/>
                        </a:lnSpc>
                        <a:spcAft>
                          <a:spcPts val="0"/>
                        </a:spcAft>
                      </a:pPr>
                      <a:r>
                        <a:rPr lang="es-EC" sz="1000">
                          <a:effectLst/>
                        </a:rPr>
                        <a:t>G. Administrativo</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b"/>
                </a:tc>
              </a:tr>
              <a:tr h="862688">
                <a:tc rowSpan="3">
                  <a:txBody>
                    <a:bodyPr/>
                    <a:lstStyle/>
                    <a:p>
                      <a:pPr algn="ctr">
                        <a:lnSpc>
                          <a:spcPct val="107000"/>
                        </a:lnSpc>
                        <a:spcAft>
                          <a:spcPts val="0"/>
                        </a:spcAft>
                      </a:pPr>
                      <a:r>
                        <a:rPr lang="es-EC" sz="1000" dirty="0">
                          <a:effectLst/>
                        </a:rPr>
                        <a:t>Diseñar el plan de </a:t>
                      </a:r>
                      <a:r>
                        <a:rPr lang="es-EC" sz="1000" dirty="0" smtClean="0">
                          <a:effectLst/>
                        </a:rPr>
                        <a:t>capacitación </a:t>
                      </a:r>
                      <a:r>
                        <a:rPr lang="es-EC" sz="1000" dirty="0">
                          <a:effectLst/>
                        </a:rPr>
                        <a:t>Institucional</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ctr"/>
                </a:tc>
                <a:tc>
                  <a:txBody>
                    <a:bodyPr/>
                    <a:lstStyle/>
                    <a:p>
                      <a:pPr algn="ctr">
                        <a:lnSpc>
                          <a:spcPct val="107000"/>
                        </a:lnSpc>
                        <a:spcAft>
                          <a:spcPts val="0"/>
                        </a:spcAft>
                      </a:pPr>
                      <a:r>
                        <a:rPr lang="es-EC" sz="1000">
                          <a:effectLst/>
                        </a:rPr>
                        <a:t>Elaborar el programa de capacitaciones de temas relevantes en la empresa</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ctr"/>
                </a:tc>
                <a:tc>
                  <a:txBody>
                    <a:bodyPr/>
                    <a:lstStyle/>
                    <a:p>
                      <a:pPr>
                        <a:lnSpc>
                          <a:spcPct val="107000"/>
                        </a:lnSpc>
                        <a:spcAft>
                          <a:spcPts val="0"/>
                        </a:spcAft>
                      </a:pPr>
                      <a:r>
                        <a:rPr lang="es-EC" sz="1000">
                          <a:effectLst/>
                        </a:rPr>
                        <a:t>Tiempo de elaboración del programa de capacitaciones</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b"/>
                </a:tc>
                <a:tc>
                  <a:txBody>
                    <a:bodyPr/>
                    <a:lstStyle/>
                    <a:p>
                      <a:pPr>
                        <a:lnSpc>
                          <a:spcPct val="107000"/>
                        </a:lnSpc>
                        <a:spcAft>
                          <a:spcPts val="0"/>
                        </a:spcAft>
                      </a:pPr>
                      <a:r>
                        <a:rPr lang="es-EC" sz="1000" dirty="0">
                          <a:effectLst/>
                        </a:rPr>
                        <a:t>Total de días de revisión y elaboración del programa de capacitación</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b"/>
                </a:tc>
                <a:tc>
                  <a:txBody>
                    <a:bodyPr/>
                    <a:lstStyle/>
                    <a:p>
                      <a:pPr algn="ctr">
                        <a:lnSpc>
                          <a:spcPct val="107000"/>
                        </a:lnSpc>
                        <a:spcAft>
                          <a:spcPts val="0"/>
                        </a:spcAft>
                      </a:pPr>
                      <a:r>
                        <a:rPr lang="es-EC" sz="1000">
                          <a:effectLst/>
                        </a:rPr>
                        <a:t>30 días</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ctr"/>
                </a:tc>
                <a:tc>
                  <a:txBody>
                    <a:bodyPr/>
                    <a:lstStyle/>
                    <a:p>
                      <a:pPr>
                        <a:lnSpc>
                          <a:spcPct val="107000"/>
                        </a:lnSpc>
                        <a:spcAft>
                          <a:spcPts val="0"/>
                        </a:spcAft>
                      </a:pPr>
                      <a:r>
                        <a:rPr lang="es-EC" sz="1000" dirty="0">
                          <a:effectLst/>
                        </a:rPr>
                        <a:t>Brindar un servicio de capacitaciones interno y constante</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ctr"/>
                </a:tc>
                <a:tc>
                  <a:txBody>
                    <a:bodyPr/>
                    <a:lstStyle/>
                    <a:p>
                      <a:pPr>
                        <a:lnSpc>
                          <a:spcPct val="107000"/>
                        </a:lnSpc>
                        <a:spcAft>
                          <a:spcPts val="0"/>
                        </a:spcAft>
                      </a:pPr>
                      <a:r>
                        <a:rPr lang="es-EC" sz="1000">
                          <a:effectLst/>
                        </a:rPr>
                        <a:t>G. Administrativo</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b"/>
                </a:tc>
              </a:tr>
              <a:tr h="845804">
                <a:tc vMerge="1">
                  <a:txBody>
                    <a:bodyPr/>
                    <a:lstStyle/>
                    <a:p>
                      <a:endParaRPr lang="es-EC"/>
                    </a:p>
                  </a:txBody>
                  <a:tcPr/>
                </a:tc>
                <a:tc>
                  <a:txBody>
                    <a:bodyPr/>
                    <a:lstStyle/>
                    <a:p>
                      <a:pPr algn="ctr">
                        <a:lnSpc>
                          <a:spcPct val="107000"/>
                        </a:lnSpc>
                        <a:spcAft>
                          <a:spcPts val="0"/>
                        </a:spcAft>
                      </a:pPr>
                      <a:r>
                        <a:rPr lang="es-EC" sz="1000" dirty="0">
                          <a:effectLst/>
                        </a:rPr>
                        <a:t>Buscar empresas de capacitación en áreas relevantes</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ctr"/>
                </a:tc>
                <a:tc>
                  <a:txBody>
                    <a:bodyPr/>
                    <a:lstStyle/>
                    <a:p>
                      <a:pPr>
                        <a:lnSpc>
                          <a:spcPct val="107000"/>
                        </a:lnSpc>
                        <a:spcAft>
                          <a:spcPts val="0"/>
                        </a:spcAft>
                      </a:pPr>
                      <a:r>
                        <a:rPr lang="es-EC" sz="1000">
                          <a:effectLst/>
                        </a:rPr>
                        <a:t>Número de empresas ofertantes aliadas para el servicio de capacitación</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b"/>
                </a:tc>
                <a:tc>
                  <a:txBody>
                    <a:bodyPr/>
                    <a:lstStyle/>
                    <a:p>
                      <a:pPr>
                        <a:lnSpc>
                          <a:spcPct val="107000"/>
                        </a:lnSpc>
                        <a:spcAft>
                          <a:spcPts val="0"/>
                        </a:spcAft>
                      </a:pPr>
                      <a:r>
                        <a:rPr lang="es-EC" sz="1000">
                          <a:effectLst/>
                        </a:rPr>
                        <a:t>Total de empresas seleccionadas para el servicio de capacitación</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b"/>
                </a:tc>
                <a:tc>
                  <a:txBody>
                    <a:bodyPr/>
                    <a:lstStyle/>
                    <a:p>
                      <a:pPr algn="ctr">
                        <a:lnSpc>
                          <a:spcPct val="107000"/>
                        </a:lnSpc>
                        <a:spcAft>
                          <a:spcPts val="0"/>
                        </a:spcAft>
                      </a:pPr>
                      <a:r>
                        <a:rPr lang="es-EC" sz="1000">
                          <a:effectLst/>
                        </a:rPr>
                        <a:t>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ctr"/>
                </a:tc>
                <a:tc>
                  <a:txBody>
                    <a:bodyPr/>
                    <a:lstStyle/>
                    <a:p>
                      <a:pPr>
                        <a:lnSpc>
                          <a:spcPct val="107000"/>
                        </a:lnSpc>
                        <a:spcAft>
                          <a:spcPts val="0"/>
                        </a:spcAft>
                      </a:pPr>
                      <a:r>
                        <a:rPr lang="es-EC" sz="1000">
                          <a:effectLst/>
                        </a:rPr>
                        <a:t>Proponer alianzas estratégicas con empresas capacitadoras</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ctr"/>
                </a:tc>
                <a:tc>
                  <a:txBody>
                    <a:bodyPr/>
                    <a:lstStyle/>
                    <a:p>
                      <a:pPr>
                        <a:lnSpc>
                          <a:spcPct val="107000"/>
                        </a:lnSpc>
                        <a:spcAft>
                          <a:spcPts val="0"/>
                        </a:spcAft>
                      </a:pPr>
                      <a:r>
                        <a:rPr lang="es-EC" sz="1000">
                          <a:effectLst/>
                        </a:rPr>
                        <a:t>G. Administrativo</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b"/>
                </a:tc>
              </a:tr>
              <a:tr h="845804">
                <a:tc vMerge="1">
                  <a:txBody>
                    <a:bodyPr/>
                    <a:lstStyle/>
                    <a:p>
                      <a:endParaRPr lang="es-EC"/>
                    </a:p>
                  </a:txBody>
                  <a:tcPr/>
                </a:tc>
                <a:tc>
                  <a:txBody>
                    <a:bodyPr/>
                    <a:lstStyle/>
                    <a:p>
                      <a:pPr algn="ctr">
                        <a:lnSpc>
                          <a:spcPct val="107000"/>
                        </a:lnSpc>
                        <a:spcAft>
                          <a:spcPts val="0"/>
                        </a:spcAft>
                      </a:pPr>
                      <a:r>
                        <a:rPr lang="es-EC" sz="1000">
                          <a:effectLst/>
                        </a:rPr>
                        <a:t>Desarrollar el programa de capacitación al personal seleccionado</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ctr"/>
                </a:tc>
                <a:tc>
                  <a:txBody>
                    <a:bodyPr/>
                    <a:lstStyle/>
                    <a:p>
                      <a:pPr>
                        <a:lnSpc>
                          <a:spcPct val="107000"/>
                        </a:lnSpc>
                        <a:spcAft>
                          <a:spcPts val="0"/>
                        </a:spcAft>
                      </a:pPr>
                      <a:r>
                        <a:rPr lang="es-EC" sz="1000">
                          <a:effectLst/>
                        </a:rPr>
                        <a:t>% de avance del programa de capacitación al personal</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b"/>
                </a:tc>
                <a:tc>
                  <a:txBody>
                    <a:bodyPr/>
                    <a:lstStyle/>
                    <a:p>
                      <a:pPr>
                        <a:lnSpc>
                          <a:spcPct val="107000"/>
                        </a:lnSpc>
                        <a:spcAft>
                          <a:spcPts val="0"/>
                        </a:spcAft>
                      </a:pPr>
                      <a:r>
                        <a:rPr lang="es-EC" sz="1000">
                          <a:effectLst/>
                        </a:rPr>
                        <a:t>(número de empleados capacitados/ total de empleados a capacitar)*100</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b"/>
                </a:tc>
                <a:tc>
                  <a:txBody>
                    <a:bodyPr/>
                    <a:lstStyle/>
                    <a:p>
                      <a:pPr algn="ctr">
                        <a:lnSpc>
                          <a:spcPct val="107000"/>
                        </a:lnSpc>
                        <a:spcAft>
                          <a:spcPts val="0"/>
                        </a:spcAft>
                      </a:pPr>
                      <a:r>
                        <a:rPr lang="es-EC" sz="1000">
                          <a:effectLst/>
                        </a:rPr>
                        <a:t>30%</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ctr"/>
                </a:tc>
                <a:tc>
                  <a:txBody>
                    <a:bodyPr/>
                    <a:lstStyle/>
                    <a:p>
                      <a:pPr>
                        <a:lnSpc>
                          <a:spcPct val="107000"/>
                        </a:lnSpc>
                        <a:spcAft>
                          <a:spcPts val="0"/>
                        </a:spcAft>
                      </a:pPr>
                      <a:r>
                        <a:rPr lang="es-EC" sz="1000">
                          <a:effectLst/>
                        </a:rPr>
                        <a:t>Desarrollo de medidores de gestión para el personal capacitado</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ctr"/>
                </a:tc>
                <a:tc>
                  <a:txBody>
                    <a:bodyPr/>
                    <a:lstStyle/>
                    <a:p>
                      <a:pPr>
                        <a:lnSpc>
                          <a:spcPct val="107000"/>
                        </a:lnSpc>
                        <a:spcAft>
                          <a:spcPts val="0"/>
                        </a:spcAft>
                      </a:pPr>
                      <a:r>
                        <a:rPr lang="es-EC" sz="1000" dirty="0">
                          <a:effectLst/>
                        </a:rPr>
                        <a:t>G. Administrativo</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2" marR="24132" marT="0" marB="0" anchor="b"/>
                </a:tc>
              </a:tr>
            </a:tbl>
          </a:graphicData>
        </a:graphic>
      </p:graphicFrame>
    </p:spTree>
    <p:extLst>
      <p:ext uri="{BB962C8B-B14F-4D97-AF65-F5344CB8AC3E}">
        <p14:creationId xmlns:p14="http://schemas.microsoft.com/office/powerpoint/2010/main" val="77883852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74</a:t>
            </a:fld>
            <a:endParaRPr lang="es-EC"/>
          </a:p>
        </p:txBody>
      </p:sp>
      <p:graphicFrame>
        <p:nvGraphicFramePr>
          <p:cNvPr id="5" name="Tabla 4"/>
          <p:cNvGraphicFramePr>
            <a:graphicFrameLocks noGrp="1"/>
          </p:cNvGraphicFramePr>
          <p:nvPr>
            <p:extLst>
              <p:ext uri="{D42A27DB-BD31-4B8C-83A1-F6EECF244321}">
                <p14:modId xmlns:p14="http://schemas.microsoft.com/office/powerpoint/2010/main" val="551624498"/>
              </p:ext>
            </p:extLst>
          </p:nvPr>
        </p:nvGraphicFramePr>
        <p:xfrm>
          <a:off x="1" y="-1"/>
          <a:ext cx="9144001" cy="5220684"/>
        </p:xfrm>
        <a:graphic>
          <a:graphicData uri="http://schemas.openxmlformats.org/drawingml/2006/table">
            <a:tbl>
              <a:tblPr firstRow="1" firstCol="1" bandRow="1">
                <a:tableStyleId>{62C119B8-D12F-40DF-A277-AD36F6BA7776}</a:tableStyleId>
              </a:tblPr>
              <a:tblGrid>
                <a:gridCol w="1419778"/>
                <a:gridCol w="1419778"/>
                <a:gridCol w="1543348"/>
                <a:gridCol w="1543348"/>
                <a:gridCol w="1186997"/>
                <a:gridCol w="1186997"/>
                <a:gridCol w="843755"/>
              </a:tblGrid>
              <a:tr h="861195">
                <a:tc rowSpan="3">
                  <a:txBody>
                    <a:bodyPr/>
                    <a:lstStyle/>
                    <a:p>
                      <a:pPr algn="ctr">
                        <a:lnSpc>
                          <a:spcPct val="107000"/>
                        </a:lnSpc>
                        <a:spcAft>
                          <a:spcPts val="0"/>
                        </a:spcAft>
                      </a:pPr>
                      <a:r>
                        <a:rPr lang="es-EC" sz="900" dirty="0">
                          <a:effectLst/>
                        </a:rPr>
                        <a:t>Diseñar un plan de satisfacción al cliente </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gn="ctr">
                        <a:lnSpc>
                          <a:spcPct val="107000"/>
                        </a:lnSpc>
                        <a:spcAft>
                          <a:spcPts val="0"/>
                        </a:spcAft>
                      </a:pPr>
                      <a:r>
                        <a:rPr lang="es-EC" sz="900">
                          <a:effectLst/>
                        </a:rPr>
                        <a:t>Desarrollar encuestas de satisfacción y percepción del servicio al cliente</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nSpc>
                          <a:spcPct val="107000"/>
                        </a:lnSpc>
                        <a:spcAft>
                          <a:spcPts val="0"/>
                        </a:spcAft>
                      </a:pPr>
                      <a:r>
                        <a:rPr lang="es-EC" sz="900">
                          <a:effectLst/>
                        </a:rPr>
                        <a:t>Numero de encuestas realizadas</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b"/>
                </a:tc>
                <a:tc>
                  <a:txBody>
                    <a:bodyPr/>
                    <a:lstStyle/>
                    <a:p>
                      <a:pPr>
                        <a:lnSpc>
                          <a:spcPct val="107000"/>
                        </a:lnSpc>
                        <a:spcAft>
                          <a:spcPts val="0"/>
                        </a:spcAft>
                      </a:pPr>
                      <a:r>
                        <a:rPr lang="es-EC" sz="900">
                          <a:effectLst/>
                        </a:rPr>
                        <a:t>Total de encuestas hechas a los huéspedes</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b"/>
                </a:tc>
                <a:tc>
                  <a:txBody>
                    <a:bodyPr/>
                    <a:lstStyle/>
                    <a:p>
                      <a:pPr algn="ctr">
                        <a:lnSpc>
                          <a:spcPct val="107000"/>
                        </a:lnSpc>
                        <a:spcAft>
                          <a:spcPts val="0"/>
                        </a:spcAft>
                      </a:pPr>
                      <a:r>
                        <a:rPr lang="es-EC" sz="900">
                          <a:effectLst/>
                        </a:rPr>
                        <a:t>80</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nSpc>
                          <a:spcPct val="107000"/>
                        </a:lnSpc>
                        <a:spcAft>
                          <a:spcPts val="0"/>
                        </a:spcAft>
                      </a:pPr>
                      <a:r>
                        <a:rPr lang="es-EC" sz="900">
                          <a:effectLst/>
                        </a:rPr>
                        <a:t>Desarrollar modelos de encuestas con alternativas de modificación en pro del progreso del servicio</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nSpc>
                          <a:spcPct val="107000"/>
                        </a:lnSpc>
                        <a:spcAft>
                          <a:spcPts val="0"/>
                        </a:spcAft>
                      </a:pPr>
                      <a:r>
                        <a:rPr lang="es-EC" sz="900">
                          <a:effectLst/>
                        </a:rPr>
                        <a:t>Talento Humano</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b"/>
                </a:tc>
              </a:tr>
              <a:tr h="582292">
                <a:tc vMerge="1">
                  <a:txBody>
                    <a:bodyPr/>
                    <a:lstStyle/>
                    <a:p>
                      <a:endParaRPr lang="es-EC"/>
                    </a:p>
                  </a:txBody>
                  <a:tcPr/>
                </a:tc>
                <a:tc>
                  <a:txBody>
                    <a:bodyPr/>
                    <a:lstStyle/>
                    <a:p>
                      <a:pPr algn="ctr">
                        <a:lnSpc>
                          <a:spcPct val="107000"/>
                        </a:lnSpc>
                        <a:spcAft>
                          <a:spcPts val="0"/>
                        </a:spcAft>
                      </a:pPr>
                      <a:r>
                        <a:rPr lang="es-EC" sz="900">
                          <a:effectLst/>
                        </a:rPr>
                        <a:t>Crear un buzón de sugerencias personalizado</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nSpc>
                          <a:spcPct val="107000"/>
                        </a:lnSpc>
                        <a:spcAft>
                          <a:spcPts val="0"/>
                        </a:spcAft>
                      </a:pPr>
                      <a:r>
                        <a:rPr lang="es-EC" sz="900">
                          <a:effectLst/>
                        </a:rPr>
                        <a:t>Numero de sugerencias o quejas procesadas</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nSpc>
                          <a:spcPct val="107000"/>
                        </a:lnSpc>
                        <a:spcAft>
                          <a:spcPts val="0"/>
                        </a:spcAft>
                      </a:pPr>
                      <a:r>
                        <a:rPr lang="es-EC" sz="900">
                          <a:effectLst/>
                        </a:rPr>
                        <a:t>Total de sugerencias ingresadas al sistema</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b"/>
                </a:tc>
                <a:tc>
                  <a:txBody>
                    <a:bodyPr/>
                    <a:lstStyle/>
                    <a:p>
                      <a:pPr algn="ctr">
                        <a:lnSpc>
                          <a:spcPct val="107000"/>
                        </a:lnSpc>
                        <a:spcAft>
                          <a:spcPts val="0"/>
                        </a:spcAft>
                      </a:pPr>
                      <a:r>
                        <a:rPr lang="es-EC" sz="900">
                          <a:effectLst/>
                        </a:rPr>
                        <a:t>50</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nSpc>
                          <a:spcPct val="107000"/>
                        </a:lnSpc>
                        <a:spcAft>
                          <a:spcPts val="0"/>
                        </a:spcAft>
                      </a:pPr>
                      <a:r>
                        <a:rPr lang="es-EC" sz="900">
                          <a:effectLst/>
                        </a:rPr>
                        <a:t>Desarrollar un método de sugerencias on line</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nSpc>
                          <a:spcPct val="107000"/>
                        </a:lnSpc>
                        <a:spcAft>
                          <a:spcPts val="0"/>
                        </a:spcAft>
                      </a:pPr>
                      <a:r>
                        <a:rPr lang="es-EC" sz="900">
                          <a:effectLst/>
                        </a:rPr>
                        <a:t>Talento Humano</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b"/>
                </a:tc>
              </a:tr>
              <a:tr h="530941">
                <a:tc vMerge="1">
                  <a:txBody>
                    <a:bodyPr/>
                    <a:lstStyle/>
                    <a:p>
                      <a:endParaRPr lang="es-EC"/>
                    </a:p>
                  </a:txBody>
                  <a:tcPr/>
                </a:tc>
                <a:tc>
                  <a:txBody>
                    <a:bodyPr/>
                    <a:lstStyle/>
                    <a:p>
                      <a:pPr algn="ctr">
                        <a:lnSpc>
                          <a:spcPct val="107000"/>
                        </a:lnSpc>
                        <a:spcAft>
                          <a:spcPts val="0"/>
                        </a:spcAft>
                      </a:pPr>
                      <a:r>
                        <a:rPr lang="es-EC" sz="900">
                          <a:effectLst/>
                        </a:rPr>
                        <a:t>Calificar al personal por la calidad de su servicio</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nSpc>
                          <a:spcPct val="107000"/>
                        </a:lnSpc>
                        <a:spcAft>
                          <a:spcPts val="0"/>
                        </a:spcAft>
                      </a:pPr>
                      <a:r>
                        <a:rPr lang="es-EC" sz="900">
                          <a:effectLst/>
                        </a:rPr>
                        <a:t>Número de calificación</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b"/>
                </a:tc>
                <a:tc>
                  <a:txBody>
                    <a:bodyPr/>
                    <a:lstStyle/>
                    <a:p>
                      <a:pPr>
                        <a:lnSpc>
                          <a:spcPct val="107000"/>
                        </a:lnSpc>
                        <a:spcAft>
                          <a:spcPts val="0"/>
                        </a:spcAft>
                      </a:pPr>
                      <a:r>
                        <a:rPr lang="es-EC" sz="900">
                          <a:effectLst/>
                        </a:rPr>
                        <a:t>Se elige empleado del mes a la mayor calificación por parte del cliente al empleado</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b"/>
                </a:tc>
                <a:tc>
                  <a:txBody>
                    <a:bodyPr/>
                    <a:lstStyle/>
                    <a:p>
                      <a:pPr algn="ctr">
                        <a:lnSpc>
                          <a:spcPct val="107000"/>
                        </a:lnSpc>
                        <a:spcAft>
                          <a:spcPts val="0"/>
                        </a:spcAft>
                      </a:pPr>
                      <a:r>
                        <a:rPr lang="es-EC" sz="900">
                          <a:effectLst/>
                        </a:rPr>
                        <a:t>1</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nSpc>
                          <a:spcPct val="107000"/>
                        </a:lnSpc>
                        <a:spcAft>
                          <a:spcPts val="0"/>
                        </a:spcAft>
                      </a:pPr>
                      <a:r>
                        <a:rPr lang="es-EC" sz="900">
                          <a:effectLst/>
                        </a:rPr>
                        <a:t>Crear un bono para el empleado del mes</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nSpc>
                          <a:spcPct val="107000"/>
                        </a:lnSpc>
                        <a:spcAft>
                          <a:spcPts val="0"/>
                        </a:spcAft>
                      </a:pPr>
                      <a:r>
                        <a:rPr lang="es-EC" sz="900">
                          <a:effectLst/>
                        </a:rPr>
                        <a:t>Administrador</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b"/>
                </a:tc>
              </a:tr>
              <a:tr h="585484">
                <a:tc rowSpan="7">
                  <a:txBody>
                    <a:bodyPr/>
                    <a:lstStyle/>
                    <a:p>
                      <a:pPr algn="ctr">
                        <a:lnSpc>
                          <a:spcPct val="107000"/>
                        </a:lnSpc>
                        <a:spcAft>
                          <a:spcPts val="0"/>
                        </a:spcAft>
                      </a:pPr>
                      <a:r>
                        <a:rPr lang="es-EC" sz="900">
                          <a:effectLst/>
                        </a:rPr>
                        <a:t>Diseñar políticas de análisis financieros</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gn="ctr">
                        <a:lnSpc>
                          <a:spcPct val="107000"/>
                        </a:lnSpc>
                        <a:spcAft>
                          <a:spcPts val="0"/>
                        </a:spcAft>
                      </a:pPr>
                      <a:r>
                        <a:rPr lang="es-EC" sz="900">
                          <a:effectLst/>
                        </a:rPr>
                        <a:t>Desarrollar políticas de balances, estados e informes financieros.</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nSpc>
                          <a:spcPct val="107000"/>
                        </a:lnSpc>
                        <a:spcAft>
                          <a:spcPts val="0"/>
                        </a:spcAft>
                      </a:pPr>
                      <a:r>
                        <a:rPr lang="es-EC" sz="900">
                          <a:effectLst/>
                        </a:rPr>
                        <a:t>Número de políticas desarrolladas</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b"/>
                </a:tc>
                <a:tc>
                  <a:txBody>
                    <a:bodyPr/>
                    <a:lstStyle/>
                    <a:p>
                      <a:pPr>
                        <a:lnSpc>
                          <a:spcPct val="107000"/>
                        </a:lnSpc>
                        <a:spcAft>
                          <a:spcPts val="0"/>
                        </a:spcAft>
                      </a:pPr>
                      <a:r>
                        <a:rPr lang="es-EC" sz="900">
                          <a:effectLst/>
                        </a:rPr>
                        <a:t>Total de políticas de balances </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b"/>
                </a:tc>
                <a:tc>
                  <a:txBody>
                    <a:bodyPr/>
                    <a:lstStyle/>
                    <a:p>
                      <a:pPr algn="ctr">
                        <a:lnSpc>
                          <a:spcPct val="107000"/>
                        </a:lnSpc>
                        <a:spcAft>
                          <a:spcPts val="0"/>
                        </a:spcAft>
                      </a:pPr>
                      <a:r>
                        <a:rPr lang="es-EC" sz="900">
                          <a:effectLst/>
                        </a:rPr>
                        <a:t>10</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nSpc>
                          <a:spcPct val="107000"/>
                        </a:lnSpc>
                        <a:spcAft>
                          <a:spcPts val="0"/>
                        </a:spcAft>
                      </a:pPr>
                      <a:r>
                        <a:rPr lang="es-EC" sz="900" dirty="0">
                          <a:effectLst/>
                        </a:rPr>
                        <a:t>Establecer políticas definidas para todo el sistema financiero.</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nSpc>
                          <a:spcPct val="107000"/>
                        </a:lnSpc>
                        <a:spcAft>
                          <a:spcPts val="0"/>
                        </a:spcAft>
                      </a:pPr>
                      <a:r>
                        <a:rPr lang="es-EC" sz="900">
                          <a:effectLst/>
                        </a:rPr>
                        <a:t>Contador General</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b"/>
                </a:tc>
              </a:tr>
              <a:tr h="430598">
                <a:tc vMerge="1">
                  <a:txBody>
                    <a:bodyPr/>
                    <a:lstStyle/>
                    <a:p>
                      <a:endParaRPr lang="es-EC"/>
                    </a:p>
                  </a:txBody>
                  <a:tcPr/>
                </a:tc>
                <a:tc rowSpan="2">
                  <a:txBody>
                    <a:bodyPr/>
                    <a:lstStyle/>
                    <a:p>
                      <a:pPr algn="ctr">
                        <a:lnSpc>
                          <a:spcPct val="107000"/>
                        </a:lnSpc>
                        <a:spcAft>
                          <a:spcPts val="0"/>
                        </a:spcAft>
                      </a:pPr>
                      <a:r>
                        <a:rPr lang="es-EC" sz="900">
                          <a:effectLst/>
                        </a:rPr>
                        <a:t>Analizar indicadores de liquidez que nos ayuden a la toma de decisiones</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nSpc>
                          <a:spcPct val="107000"/>
                        </a:lnSpc>
                        <a:spcAft>
                          <a:spcPts val="0"/>
                        </a:spcAft>
                      </a:pPr>
                      <a:r>
                        <a:rPr lang="es-EC" sz="900">
                          <a:effectLst/>
                        </a:rPr>
                        <a:t>Liquidez Corriente</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nSpc>
                          <a:spcPct val="107000"/>
                        </a:lnSpc>
                        <a:spcAft>
                          <a:spcPts val="0"/>
                        </a:spcAft>
                      </a:pPr>
                      <a:r>
                        <a:rPr lang="es-EC" sz="900">
                          <a:effectLst/>
                        </a:rPr>
                        <a:t>Activo corriente/Pasivo corriente</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b"/>
                </a:tc>
                <a:tc>
                  <a:txBody>
                    <a:bodyPr/>
                    <a:lstStyle/>
                    <a:p>
                      <a:pPr algn="ctr">
                        <a:lnSpc>
                          <a:spcPct val="107000"/>
                        </a:lnSpc>
                        <a:spcAft>
                          <a:spcPts val="0"/>
                        </a:spcAft>
                      </a:pPr>
                      <a:r>
                        <a:rPr lang="es-EC" sz="900">
                          <a:effectLst/>
                        </a:rPr>
                        <a:t>&gt;1</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nSpc>
                          <a:spcPct val="107000"/>
                        </a:lnSpc>
                        <a:spcAft>
                          <a:spcPts val="0"/>
                        </a:spcAft>
                      </a:pPr>
                      <a:r>
                        <a:rPr lang="es-EC" sz="900">
                          <a:effectLst/>
                        </a:rPr>
                        <a:t>Crear un área financiera para la organización</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nSpc>
                          <a:spcPct val="107000"/>
                        </a:lnSpc>
                        <a:spcAft>
                          <a:spcPts val="0"/>
                        </a:spcAft>
                      </a:pPr>
                      <a:r>
                        <a:rPr lang="es-EC" sz="900">
                          <a:effectLst/>
                        </a:rPr>
                        <a:t>Contador General</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b"/>
                </a:tc>
              </a:tr>
              <a:tr h="430598">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900">
                          <a:effectLst/>
                        </a:rPr>
                        <a:t>Prueba Acida</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nSpc>
                          <a:spcPct val="107000"/>
                        </a:lnSpc>
                        <a:spcAft>
                          <a:spcPts val="0"/>
                        </a:spcAft>
                      </a:pPr>
                      <a:r>
                        <a:rPr lang="es-EC" sz="900">
                          <a:effectLst/>
                        </a:rPr>
                        <a:t>(Activo corriente - Inventarios)/Pasivo corriente</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b"/>
                </a:tc>
                <a:tc>
                  <a:txBody>
                    <a:bodyPr/>
                    <a:lstStyle/>
                    <a:p>
                      <a:pPr algn="ctr">
                        <a:lnSpc>
                          <a:spcPct val="107000"/>
                        </a:lnSpc>
                        <a:spcAft>
                          <a:spcPts val="0"/>
                        </a:spcAft>
                      </a:pPr>
                      <a:r>
                        <a:rPr lang="es-EC" sz="900">
                          <a:effectLst/>
                        </a:rPr>
                        <a:t>&gt;1</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nSpc>
                          <a:spcPct val="107000"/>
                        </a:lnSpc>
                        <a:spcAft>
                          <a:spcPts val="0"/>
                        </a:spcAft>
                      </a:pPr>
                      <a:r>
                        <a:rPr lang="es-EC" sz="900">
                          <a:effectLst/>
                        </a:rPr>
                        <a:t>Crear un área financiera para la organización</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nSpc>
                          <a:spcPct val="107000"/>
                        </a:lnSpc>
                        <a:spcAft>
                          <a:spcPts val="0"/>
                        </a:spcAft>
                      </a:pPr>
                      <a:r>
                        <a:rPr lang="es-EC" sz="900">
                          <a:effectLst/>
                        </a:rPr>
                        <a:t>Contador General</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b"/>
                </a:tc>
              </a:tr>
              <a:tr h="430598">
                <a:tc vMerge="1">
                  <a:txBody>
                    <a:bodyPr/>
                    <a:lstStyle/>
                    <a:p>
                      <a:endParaRPr lang="es-EC"/>
                    </a:p>
                  </a:txBody>
                  <a:tcPr/>
                </a:tc>
                <a:tc rowSpan="2">
                  <a:txBody>
                    <a:bodyPr/>
                    <a:lstStyle/>
                    <a:p>
                      <a:pPr algn="ctr">
                        <a:lnSpc>
                          <a:spcPct val="107000"/>
                        </a:lnSpc>
                        <a:spcAft>
                          <a:spcPts val="0"/>
                        </a:spcAft>
                      </a:pPr>
                      <a:r>
                        <a:rPr lang="es-EC" sz="900">
                          <a:effectLst/>
                        </a:rPr>
                        <a:t>Analizar indicadores de solvencia que nos ayuden a la toma de decisiones</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nSpc>
                          <a:spcPct val="107000"/>
                        </a:lnSpc>
                        <a:spcAft>
                          <a:spcPts val="0"/>
                        </a:spcAft>
                      </a:pPr>
                      <a:r>
                        <a:rPr lang="es-EC" sz="900">
                          <a:effectLst/>
                        </a:rPr>
                        <a:t>Apalancamiento</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nSpc>
                          <a:spcPct val="107000"/>
                        </a:lnSpc>
                        <a:spcAft>
                          <a:spcPts val="0"/>
                        </a:spcAft>
                      </a:pPr>
                      <a:r>
                        <a:rPr lang="es-EC" sz="900">
                          <a:effectLst/>
                        </a:rPr>
                        <a:t>Activo total/Patrimonio</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b"/>
                </a:tc>
                <a:tc>
                  <a:txBody>
                    <a:bodyPr/>
                    <a:lstStyle/>
                    <a:p>
                      <a:pPr algn="ctr">
                        <a:lnSpc>
                          <a:spcPct val="107000"/>
                        </a:lnSpc>
                        <a:spcAft>
                          <a:spcPts val="0"/>
                        </a:spcAft>
                      </a:pPr>
                      <a:r>
                        <a:rPr lang="es-EC" sz="900">
                          <a:effectLst/>
                        </a:rPr>
                        <a:t>De 1,5 a 2,5</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nSpc>
                          <a:spcPct val="107000"/>
                        </a:lnSpc>
                        <a:spcAft>
                          <a:spcPts val="0"/>
                        </a:spcAft>
                      </a:pPr>
                      <a:r>
                        <a:rPr lang="es-EC" sz="900">
                          <a:effectLst/>
                        </a:rPr>
                        <a:t>Crear un área financiera para la organización</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nSpc>
                          <a:spcPct val="107000"/>
                        </a:lnSpc>
                        <a:spcAft>
                          <a:spcPts val="0"/>
                        </a:spcAft>
                      </a:pPr>
                      <a:r>
                        <a:rPr lang="es-EC" sz="900">
                          <a:effectLst/>
                        </a:rPr>
                        <a:t>Contador General</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b"/>
                </a:tc>
              </a:tr>
              <a:tr h="430598">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900">
                          <a:effectLst/>
                        </a:rPr>
                        <a:t>Endeudamiento del patrimonio</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nSpc>
                          <a:spcPct val="107000"/>
                        </a:lnSpc>
                        <a:spcAft>
                          <a:spcPts val="0"/>
                        </a:spcAft>
                      </a:pPr>
                      <a:r>
                        <a:rPr lang="es-EC" sz="900">
                          <a:effectLst/>
                        </a:rPr>
                        <a:t>Pasivo total/Patrimonio</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b"/>
                </a:tc>
                <a:tc>
                  <a:txBody>
                    <a:bodyPr/>
                    <a:lstStyle/>
                    <a:p>
                      <a:pPr algn="ctr">
                        <a:lnSpc>
                          <a:spcPct val="107000"/>
                        </a:lnSpc>
                        <a:spcAft>
                          <a:spcPts val="0"/>
                        </a:spcAft>
                      </a:pPr>
                      <a:r>
                        <a:rPr lang="es-EC" sz="900">
                          <a:effectLst/>
                        </a:rPr>
                        <a:t>De 0,5 a 1</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nSpc>
                          <a:spcPct val="107000"/>
                        </a:lnSpc>
                        <a:spcAft>
                          <a:spcPts val="0"/>
                        </a:spcAft>
                      </a:pPr>
                      <a:r>
                        <a:rPr lang="es-EC" sz="900">
                          <a:effectLst/>
                        </a:rPr>
                        <a:t>Crear un área financiera para la organización</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nSpc>
                          <a:spcPct val="107000"/>
                        </a:lnSpc>
                        <a:spcAft>
                          <a:spcPts val="0"/>
                        </a:spcAft>
                      </a:pPr>
                      <a:r>
                        <a:rPr lang="es-EC" sz="900">
                          <a:effectLst/>
                        </a:rPr>
                        <a:t>Contador General</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b"/>
                </a:tc>
              </a:tr>
              <a:tr h="430598">
                <a:tc vMerge="1">
                  <a:txBody>
                    <a:bodyPr/>
                    <a:lstStyle/>
                    <a:p>
                      <a:endParaRPr lang="es-EC"/>
                    </a:p>
                  </a:txBody>
                  <a:tcPr/>
                </a:tc>
                <a:tc rowSpan="2">
                  <a:txBody>
                    <a:bodyPr/>
                    <a:lstStyle/>
                    <a:p>
                      <a:pPr algn="ctr">
                        <a:lnSpc>
                          <a:spcPct val="107000"/>
                        </a:lnSpc>
                        <a:spcAft>
                          <a:spcPts val="0"/>
                        </a:spcAft>
                      </a:pPr>
                      <a:r>
                        <a:rPr lang="es-EC" sz="900">
                          <a:effectLst/>
                        </a:rPr>
                        <a:t>Analizar indicadores de rentabilidad que nos ayuden a la toma de decisiones</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nSpc>
                          <a:spcPct val="107000"/>
                        </a:lnSpc>
                        <a:spcAft>
                          <a:spcPts val="0"/>
                        </a:spcAft>
                      </a:pPr>
                      <a:r>
                        <a:rPr lang="es-EC" sz="900">
                          <a:effectLst/>
                        </a:rPr>
                        <a:t>Rentabilidad neta del activo (Dupont)</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nSpc>
                          <a:spcPct val="107000"/>
                        </a:lnSpc>
                        <a:spcAft>
                          <a:spcPts val="0"/>
                        </a:spcAft>
                      </a:pPr>
                      <a:r>
                        <a:rPr lang="es-EC" sz="900">
                          <a:effectLst/>
                        </a:rPr>
                        <a:t>(Utilidad neta/Ventas)*(Ventas/Activo total)</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b"/>
                </a:tc>
                <a:tc>
                  <a:txBody>
                    <a:bodyPr/>
                    <a:lstStyle/>
                    <a:p>
                      <a:pPr algn="ctr">
                        <a:lnSpc>
                          <a:spcPct val="107000"/>
                        </a:lnSpc>
                        <a:spcAft>
                          <a:spcPts val="0"/>
                        </a:spcAft>
                      </a:pPr>
                      <a:r>
                        <a:rPr lang="es-EC" sz="900">
                          <a:effectLst/>
                        </a:rPr>
                        <a:t> </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nSpc>
                          <a:spcPct val="107000"/>
                        </a:lnSpc>
                        <a:spcAft>
                          <a:spcPts val="0"/>
                        </a:spcAft>
                      </a:pPr>
                      <a:r>
                        <a:rPr lang="es-EC" sz="900">
                          <a:effectLst/>
                        </a:rPr>
                        <a:t>Crear un área financiera para la organización</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nSpc>
                          <a:spcPct val="107000"/>
                        </a:lnSpc>
                        <a:spcAft>
                          <a:spcPts val="0"/>
                        </a:spcAft>
                      </a:pPr>
                      <a:r>
                        <a:rPr lang="es-EC" sz="900" dirty="0">
                          <a:effectLst/>
                        </a:rPr>
                        <a:t>Contador General</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b"/>
                </a:tc>
              </a:tr>
              <a:tr h="430598">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900">
                          <a:effectLst/>
                        </a:rPr>
                        <a:t>Rentabilidad sobre el patrimonio (ROE)</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nSpc>
                          <a:spcPct val="107000"/>
                        </a:lnSpc>
                        <a:spcAft>
                          <a:spcPts val="0"/>
                        </a:spcAft>
                      </a:pPr>
                      <a:r>
                        <a:rPr lang="es-EC" sz="900">
                          <a:effectLst/>
                        </a:rPr>
                        <a:t>Utilidad operacional/Patrimonio</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b"/>
                </a:tc>
                <a:tc>
                  <a:txBody>
                    <a:bodyPr/>
                    <a:lstStyle/>
                    <a:p>
                      <a:pPr algn="ctr">
                        <a:lnSpc>
                          <a:spcPct val="107000"/>
                        </a:lnSpc>
                        <a:spcAft>
                          <a:spcPts val="0"/>
                        </a:spcAft>
                      </a:pPr>
                      <a:r>
                        <a:rPr lang="es-EC" sz="900">
                          <a:effectLst/>
                        </a:rPr>
                        <a:t>&gt;20%</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nSpc>
                          <a:spcPct val="107000"/>
                        </a:lnSpc>
                        <a:spcAft>
                          <a:spcPts val="0"/>
                        </a:spcAft>
                      </a:pPr>
                      <a:r>
                        <a:rPr lang="es-EC" sz="900">
                          <a:effectLst/>
                        </a:rPr>
                        <a:t>Crear un área financiera para la organización</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ctr"/>
                </a:tc>
                <a:tc>
                  <a:txBody>
                    <a:bodyPr/>
                    <a:lstStyle/>
                    <a:p>
                      <a:pPr>
                        <a:lnSpc>
                          <a:spcPct val="107000"/>
                        </a:lnSpc>
                        <a:spcAft>
                          <a:spcPts val="0"/>
                        </a:spcAft>
                      </a:pPr>
                      <a:r>
                        <a:rPr lang="es-EC" sz="900" dirty="0">
                          <a:effectLst/>
                        </a:rPr>
                        <a:t>Contador General</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336" marR="19336" marT="0" marB="0" anchor="b"/>
                </a:tc>
              </a:tr>
            </a:tbl>
          </a:graphicData>
        </a:graphic>
      </p:graphicFrame>
    </p:spTree>
    <p:extLst>
      <p:ext uri="{BB962C8B-B14F-4D97-AF65-F5344CB8AC3E}">
        <p14:creationId xmlns:p14="http://schemas.microsoft.com/office/powerpoint/2010/main" val="12298794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75</a:t>
            </a:fld>
            <a:endParaRPr lang="es-EC"/>
          </a:p>
        </p:txBody>
      </p:sp>
      <p:graphicFrame>
        <p:nvGraphicFramePr>
          <p:cNvPr id="5" name="Tabla 4"/>
          <p:cNvGraphicFramePr>
            <a:graphicFrameLocks noGrp="1"/>
          </p:cNvGraphicFramePr>
          <p:nvPr>
            <p:extLst>
              <p:ext uri="{D42A27DB-BD31-4B8C-83A1-F6EECF244321}">
                <p14:modId xmlns:p14="http://schemas.microsoft.com/office/powerpoint/2010/main" val="97964720"/>
              </p:ext>
            </p:extLst>
          </p:nvPr>
        </p:nvGraphicFramePr>
        <p:xfrm>
          <a:off x="0" y="1"/>
          <a:ext cx="9144002" cy="5092641"/>
        </p:xfrm>
        <a:graphic>
          <a:graphicData uri="http://schemas.openxmlformats.org/drawingml/2006/table">
            <a:tbl>
              <a:tblPr firstRow="1" firstCol="1" bandRow="1">
                <a:tableStyleId>{62C119B8-D12F-40DF-A277-AD36F6BA7776}</a:tableStyleId>
              </a:tblPr>
              <a:tblGrid>
                <a:gridCol w="1419780"/>
                <a:gridCol w="1419780"/>
                <a:gridCol w="1543347"/>
                <a:gridCol w="1543347"/>
                <a:gridCol w="1186997"/>
                <a:gridCol w="1186997"/>
                <a:gridCol w="843754"/>
              </a:tblGrid>
              <a:tr h="950925">
                <a:tc rowSpan="3">
                  <a:txBody>
                    <a:bodyPr/>
                    <a:lstStyle/>
                    <a:p>
                      <a:pPr algn="ctr">
                        <a:lnSpc>
                          <a:spcPct val="107000"/>
                        </a:lnSpc>
                        <a:spcAft>
                          <a:spcPts val="0"/>
                        </a:spcAft>
                      </a:pPr>
                      <a:r>
                        <a:rPr lang="es-EC" sz="1000" dirty="0">
                          <a:effectLst/>
                        </a:rPr>
                        <a:t>Diseñar un modelo de panificación estratégica general para el sector hotelero analizado</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ctr"/>
                </a:tc>
                <a:tc>
                  <a:txBody>
                    <a:bodyPr/>
                    <a:lstStyle/>
                    <a:p>
                      <a:pPr algn="ctr">
                        <a:lnSpc>
                          <a:spcPct val="107000"/>
                        </a:lnSpc>
                        <a:spcAft>
                          <a:spcPts val="0"/>
                        </a:spcAft>
                      </a:pPr>
                      <a:r>
                        <a:rPr lang="es-EC" sz="1000">
                          <a:effectLst/>
                        </a:rPr>
                        <a:t>Analizar metodologías de planificación estratégica</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ctr"/>
                </a:tc>
                <a:tc>
                  <a:txBody>
                    <a:bodyPr/>
                    <a:lstStyle/>
                    <a:p>
                      <a:pPr>
                        <a:lnSpc>
                          <a:spcPct val="107000"/>
                        </a:lnSpc>
                        <a:spcAft>
                          <a:spcPts val="0"/>
                        </a:spcAft>
                      </a:pPr>
                      <a:r>
                        <a:rPr lang="es-EC" sz="1000">
                          <a:effectLst/>
                        </a:rPr>
                        <a:t>Numero de metodologías analizadas</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ctr"/>
                </a:tc>
                <a:tc>
                  <a:txBody>
                    <a:bodyPr/>
                    <a:lstStyle/>
                    <a:p>
                      <a:pPr>
                        <a:lnSpc>
                          <a:spcPct val="107000"/>
                        </a:lnSpc>
                        <a:spcAft>
                          <a:spcPts val="0"/>
                        </a:spcAft>
                      </a:pPr>
                      <a:r>
                        <a:rPr lang="es-EC" sz="1000">
                          <a:effectLst/>
                        </a:rPr>
                        <a:t>Total de metodologías de planificación estratégica analizadas para su aplicación</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b"/>
                </a:tc>
                <a:tc>
                  <a:txBody>
                    <a:bodyPr/>
                    <a:lstStyle/>
                    <a:p>
                      <a:pPr algn="ctr">
                        <a:lnSpc>
                          <a:spcPct val="107000"/>
                        </a:lnSpc>
                        <a:spcAft>
                          <a:spcPts val="0"/>
                        </a:spcAft>
                      </a:pPr>
                      <a:r>
                        <a:rPr lang="es-EC" sz="1000">
                          <a:effectLst/>
                        </a:rPr>
                        <a:t>3</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ctr"/>
                </a:tc>
                <a:tc>
                  <a:txBody>
                    <a:bodyPr/>
                    <a:lstStyle/>
                    <a:p>
                      <a:pPr>
                        <a:lnSpc>
                          <a:spcPct val="107000"/>
                        </a:lnSpc>
                        <a:spcAft>
                          <a:spcPts val="0"/>
                        </a:spcAft>
                      </a:pPr>
                      <a:r>
                        <a:rPr lang="es-EC" sz="1000">
                          <a:effectLst/>
                        </a:rPr>
                        <a:t>Proponer un modelo fijo de planificación estratégica perdurable a lo largo del tiempo</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ctr"/>
                </a:tc>
                <a:tc>
                  <a:txBody>
                    <a:bodyPr/>
                    <a:lstStyle/>
                    <a:p>
                      <a:pPr>
                        <a:lnSpc>
                          <a:spcPct val="107000"/>
                        </a:lnSpc>
                        <a:spcAft>
                          <a:spcPts val="0"/>
                        </a:spcAft>
                      </a:pPr>
                      <a:r>
                        <a:rPr lang="es-EC" sz="1000">
                          <a:effectLst/>
                        </a:rPr>
                        <a:t>G. Administrativo</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b"/>
                </a:tc>
              </a:tr>
              <a:tr h="1079303">
                <a:tc vMerge="1">
                  <a:txBody>
                    <a:bodyPr/>
                    <a:lstStyle/>
                    <a:p>
                      <a:endParaRPr lang="es-EC"/>
                    </a:p>
                  </a:txBody>
                  <a:tcPr/>
                </a:tc>
                <a:tc>
                  <a:txBody>
                    <a:bodyPr/>
                    <a:lstStyle/>
                    <a:p>
                      <a:pPr algn="ctr">
                        <a:lnSpc>
                          <a:spcPct val="107000"/>
                        </a:lnSpc>
                        <a:spcAft>
                          <a:spcPts val="0"/>
                        </a:spcAft>
                      </a:pPr>
                      <a:r>
                        <a:rPr lang="es-EC" sz="1000">
                          <a:effectLst/>
                        </a:rPr>
                        <a:t>Desarrollo de la metodología de planificación estratégica adoptada</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ctr"/>
                </a:tc>
                <a:tc>
                  <a:txBody>
                    <a:bodyPr/>
                    <a:lstStyle/>
                    <a:p>
                      <a:pPr>
                        <a:lnSpc>
                          <a:spcPct val="107000"/>
                        </a:lnSpc>
                        <a:spcAft>
                          <a:spcPts val="0"/>
                        </a:spcAft>
                      </a:pPr>
                      <a:r>
                        <a:rPr lang="es-EC" sz="1000">
                          <a:effectLst/>
                        </a:rPr>
                        <a:t>Porcentaje desarrollado de la metodología escogida</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ctr"/>
                </a:tc>
                <a:tc>
                  <a:txBody>
                    <a:bodyPr/>
                    <a:lstStyle/>
                    <a:p>
                      <a:pPr>
                        <a:lnSpc>
                          <a:spcPct val="107000"/>
                        </a:lnSpc>
                        <a:spcAft>
                          <a:spcPts val="0"/>
                        </a:spcAft>
                      </a:pPr>
                      <a:r>
                        <a:rPr lang="es-EC" sz="1000">
                          <a:effectLst/>
                        </a:rPr>
                        <a:t>(Porcentaje avanzado de la metodología/100% de la metodología)*100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b"/>
                </a:tc>
                <a:tc>
                  <a:txBody>
                    <a:bodyPr/>
                    <a:lstStyle/>
                    <a:p>
                      <a:pPr algn="ctr">
                        <a:lnSpc>
                          <a:spcPct val="107000"/>
                        </a:lnSpc>
                        <a:spcAft>
                          <a:spcPts val="0"/>
                        </a:spcAft>
                      </a:pPr>
                      <a:r>
                        <a:rPr lang="es-EC" sz="1000">
                          <a:effectLst/>
                        </a:rPr>
                        <a:t>70%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ctr"/>
                </a:tc>
                <a:tc>
                  <a:txBody>
                    <a:bodyPr/>
                    <a:lstStyle/>
                    <a:p>
                      <a:pPr>
                        <a:lnSpc>
                          <a:spcPct val="107000"/>
                        </a:lnSpc>
                        <a:spcAft>
                          <a:spcPts val="0"/>
                        </a:spcAft>
                      </a:pPr>
                      <a:r>
                        <a:rPr lang="es-EC" sz="1000">
                          <a:effectLst/>
                        </a:rPr>
                        <a:t>Establecer mejoras continuas en el modelo escogido para su mejor adaptación a la empresa.</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ctr"/>
                </a:tc>
                <a:tc>
                  <a:txBody>
                    <a:bodyPr/>
                    <a:lstStyle/>
                    <a:p>
                      <a:pPr>
                        <a:lnSpc>
                          <a:spcPct val="107000"/>
                        </a:lnSpc>
                        <a:spcAft>
                          <a:spcPts val="0"/>
                        </a:spcAft>
                      </a:pPr>
                      <a:r>
                        <a:rPr lang="es-EC" sz="1000">
                          <a:effectLst/>
                        </a:rPr>
                        <a:t>G. Administrativo</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b"/>
                </a:tc>
              </a:tr>
              <a:tr h="787379">
                <a:tc vMerge="1">
                  <a:txBody>
                    <a:bodyPr/>
                    <a:lstStyle/>
                    <a:p>
                      <a:endParaRPr lang="es-EC"/>
                    </a:p>
                  </a:txBody>
                  <a:tcPr/>
                </a:tc>
                <a:tc>
                  <a:txBody>
                    <a:bodyPr/>
                    <a:lstStyle/>
                    <a:p>
                      <a:pPr algn="ctr">
                        <a:lnSpc>
                          <a:spcPct val="107000"/>
                        </a:lnSpc>
                        <a:spcAft>
                          <a:spcPts val="0"/>
                        </a:spcAft>
                      </a:pPr>
                      <a:r>
                        <a:rPr lang="es-EC" sz="1000">
                          <a:effectLst/>
                        </a:rPr>
                        <a:t>Elaborar de un modelo de control</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ctr"/>
                </a:tc>
                <a:tc>
                  <a:txBody>
                    <a:bodyPr/>
                    <a:lstStyle/>
                    <a:p>
                      <a:pPr>
                        <a:lnSpc>
                          <a:spcPct val="107000"/>
                        </a:lnSpc>
                        <a:spcAft>
                          <a:spcPts val="0"/>
                        </a:spcAft>
                      </a:pPr>
                      <a:r>
                        <a:rPr lang="es-EC" sz="1000">
                          <a:effectLst/>
                        </a:rPr>
                        <a:t>Porcentaje de avance del modelo de control</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ctr"/>
                </a:tc>
                <a:tc>
                  <a:txBody>
                    <a:bodyPr/>
                    <a:lstStyle/>
                    <a:p>
                      <a:pPr>
                        <a:lnSpc>
                          <a:spcPct val="107000"/>
                        </a:lnSpc>
                        <a:spcAft>
                          <a:spcPts val="0"/>
                        </a:spcAft>
                      </a:pPr>
                      <a:r>
                        <a:rPr lang="es-EC" sz="1000">
                          <a:effectLst/>
                        </a:rPr>
                        <a:t>(Porcentaje avanzado del modelo de control/100% del modelo de control)*100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b"/>
                </a:tc>
                <a:tc>
                  <a:txBody>
                    <a:bodyPr/>
                    <a:lstStyle/>
                    <a:p>
                      <a:pPr algn="ctr">
                        <a:lnSpc>
                          <a:spcPct val="107000"/>
                        </a:lnSpc>
                        <a:spcAft>
                          <a:spcPts val="0"/>
                        </a:spcAft>
                      </a:pPr>
                      <a:r>
                        <a:rPr lang="es-EC" sz="1000">
                          <a:effectLst/>
                        </a:rPr>
                        <a:t>70%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ctr"/>
                </a:tc>
                <a:tc>
                  <a:txBody>
                    <a:bodyPr/>
                    <a:lstStyle/>
                    <a:p>
                      <a:pPr>
                        <a:lnSpc>
                          <a:spcPct val="107000"/>
                        </a:lnSpc>
                        <a:spcAft>
                          <a:spcPts val="0"/>
                        </a:spcAft>
                      </a:pPr>
                      <a:r>
                        <a:rPr lang="es-EC" sz="1000">
                          <a:effectLst/>
                        </a:rPr>
                        <a:t>Balance Scorecard</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ctr"/>
                </a:tc>
                <a:tc>
                  <a:txBody>
                    <a:bodyPr/>
                    <a:lstStyle/>
                    <a:p>
                      <a:pPr>
                        <a:lnSpc>
                          <a:spcPct val="107000"/>
                        </a:lnSpc>
                        <a:spcAft>
                          <a:spcPts val="0"/>
                        </a:spcAft>
                      </a:pPr>
                      <a:r>
                        <a:rPr lang="es-EC" sz="1000">
                          <a:effectLst/>
                        </a:rPr>
                        <a:t>G. Administrativo</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b"/>
                </a:tc>
              </a:tr>
              <a:tr h="787379">
                <a:tc rowSpan="4">
                  <a:txBody>
                    <a:bodyPr/>
                    <a:lstStyle/>
                    <a:p>
                      <a:pPr algn="ctr">
                        <a:lnSpc>
                          <a:spcPct val="107000"/>
                        </a:lnSpc>
                        <a:spcAft>
                          <a:spcPts val="0"/>
                        </a:spcAft>
                      </a:pPr>
                      <a:r>
                        <a:rPr lang="es-EC" sz="1000">
                          <a:effectLst/>
                        </a:rPr>
                        <a:t>Rediseñar los planes de publicidad</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ctr"/>
                </a:tc>
                <a:tc>
                  <a:txBody>
                    <a:bodyPr/>
                    <a:lstStyle/>
                    <a:p>
                      <a:pPr algn="ctr">
                        <a:lnSpc>
                          <a:spcPct val="107000"/>
                        </a:lnSpc>
                        <a:spcAft>
                          <a:spcPts val="0"/>
                        </a:spcAft>
                      </a:pPr>
                      <a:r>
                        <a:rPr lang="es-EC" sz="1000">
                          <a:effectLst/>
                        </a:rPr>
                        <a:t>Diseñar objetivos del plan de publicidad</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ctr"/>
                </a:tc>
                <a:tc>
                  <a:txBody>
                    <a:bodyPr/>
                    <a:lstStyle/>
                    <a:p>
                      <a:pPr>
                        <a:lnSpc>
                          <a:spcPct val="107000"/>
                        </a:lnSpc>
                        <a:spcAft>
                          <a:spcPts val="0"/>
                        </a:spcAft>
                      </a:pPr>
                      <a:r>
                        <a:rPr lang="es-EC" sz="1000">
                          <a:effectLst/>
                        </a:rPr>
                        <a:t>Numero de objetivos diseñados</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ctr"/>
                </a:tc>
                <a:tc>
                  <a:txBody>
                    <a:bodyPr/>
                    <a:lstStyle/>
                    <a:p>
                      <a:pPr>
                        <a:lnSpc>
                          <a:spcPct val="107000"/>
                        </a:lnSpc>
                        <a:spcAft>
                          <a:spcPts val="0"/>
                        </a:spcAft>
                      </a:pPr>
                      <a:r>
                        <a:rPr lang="es-EC" sz="1000">
                          <a:effectLst/>
                        </a:rPr>
                        <a:t>Total de objetivos de publicidad diseñados</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b"/>
                </a:tc>
                <a:tc>
                  <a:txBody>
                    <a:bodyPr/>
                    <a:lstStyle/>
                    <a:p>
                      <a:pPr algn="ctr">
                        <a:lnSpc>
                          <a:spcPct val="107000"/>
                        </a:lnSpc>
                        <a:spcAft>
                          <a:spcPts val="0"/>
                        </a:spcAft>
                      </a:pPr>
                      <a:r>
                        <a:rPr lang="es-EC" sz="1000">
                          <a:effectLst/>
                        </a:rPr>
                        <a:t>4</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ctr"/>
                </a:tc>
                <a:tc rowSpan="4">
                  <a:txBody>
                    <a:bodyPr/>
                    <a:lstStyle/>
                    <a:p>
                      <a:pPr algn="ctr">
                        <a:lnSpc>
                          <a:spcPct val="107000"/>
                        </a:lnSpc>
                        <a:spcAft>
                          <a:spcPts val="0"/>
                        </a:spcAft>
                      </a:pPr>
                      <a:r>
                        <a:rPr lang="es-EC" sz="1000">
                          <a:effectLst/>
                        </a:rPr>
                        <a:t>Diseñar un plan estratégico de Marketing para la empresa</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ctr"/>
                </a:tc>
                <a:tc>
                  <a:txBody>
                    <a:bodyPr/>
                    <a:lstStyle/>
                    <a:p>
                      <a:pPr>
                        <a:lnSpc>
                          <a:spcPct val="107000"/>
                        </a:lnSpc>
                        <a:spcAft>
                          <a:spcPts val="0"/>
                        </a:spcAft>
                      </a:pPr>
                      <a:r>
                        <a:rPr lang="es-EC" sz="1000">
                          <a:effectLst/>
                        </a:rPr>
                        <a:t>G. Administrativo</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b"/>
                </a:tc>
              </a:tr>
              <a:tr h="475810">
                <a:tc vMerge="1">
                  <a:txBody>
                    <a:bodyPr/>
                    <a:lstStyle/>
                    <a:p>
                      <a:endParaRPr lang="es-EC"/>
                    </a:p>
                  </a:txBody>
                  <a:tcPr/>
                </a:tc>
                <a:tc>
                  <a:txBody>
                    <a:bodyPr/>
                    <a:lstStyle/>
                    <a:p>
                      <a:pPr algn="ctr">
                        <a:lnSpc>
                          <a:spcPct val="107000"/>
                        </a:lnSpc>
                        <a:spcAft>
                          <a:spcPts val="0"/>
                        </a:spcAft>
                      </a:pPr>
                      <a:r>
                        <a:rPr lang="es-EC" sz="1000">
                          <a:effectLst/>
                        </a:rPr>
                        <a:t>Establecer estrategias de publicidad</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ctr"/>
                </a:tc>
                <a:tc>
                  <a:txBody>
                    <a:bodyPr/>
                    <a:lstStyle/>
                    <a:p>
                      <a:pPr>
                        <a:lnSpc>
                          <a:spcPct val="107000"/>
                        </a:lnSpc>
                        <a:spcAft>
                          <a:spcPts val="0"/>
                        </a:spcAft>
                      </a:pPr>
                      <a:r>
                        <a:rPr lang="es-EC" sz="1000">
                          <a:effectLst/>
                        </a:rPr>
                        <a:t>Numero de estrategias establecidas</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ctr"/>
                </a:tc>
                <a:tc>
                  <a:txBody>
                    <a:bodyPr/>
                    <a:lstStyle/>
                    <a:p>
                      <a:pPr>
                        <a:lnSpc>
                          <a:spcPct val="107000"/>
                        </a:lnSpc>
                        <a:spcAft>
                          <a:spcPts val="0"/>
                        </a:spcAft>
                      </a:pPr>
                      <a:r>
                        <a:rPr lang="es-EC" sz="1000">
                          <a:effectLst/>
                        </a:rPr>
                        <a:t>Total de estrategias de publicidad establecidas</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b"/>
                </a:tc>
                <a:tc>
                  <a:txBody>
                    <a:bodyPr/>
                    <a:lstStyle/>
                    <a:p>
                      <a:pPr algn="ctr">
                        <a:lnSpc>
                          <a:spcPct val="107000"/>
                        </a:lnSpc>
                        <a:spcAft>
                          <a:spcPts val="0"/>
                        </a:spcAft>
                      </a:pPr>
                      <a:r>
                        <a:rPr lang="es-EC" sz="1000">
                          <a:effectLst/>
                        </a:rPr>
                        <a:t>4</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ctr"/>
                </a:tc>
                <a:tc vMerge="1">
                  <a:txBody>
                    <a:bodyPr/>
                    <a:lstStyle/>
                    <a:p>
                      <a:endParaRPr lang="es-EC"/>
                    </a:p>
                  </a:txBody>
                  <a:tcPr/>
                </a:tc>
                <a:tc>
                  <a:txBody>
                    <a:bodyPr/>
                    <a:lstStyle/>
                    <a:p>
                      <a:pPr>
                        <a:lnSpc>
                          <a:spcPct val="107000"/>
                        </a:lnSpc>
                        <a:spcAft>
                          <a:spcPts val="0"/>
                        </a:spcAft>
                      </a:pPr>
                      <a:r>
                        <a:rPr lang="es-EC" sz="1000">
                          <a:effectLst/>
                        </a:rPr>
                        <a:t>G. Administrativo</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b"/>
                </a:tc>
              </a:tr>
              <a:tr h="492181">
                <a:tc vMerge="1">
                  <a:txBody>
                    <a:bodyPr/>
                    <a:lstStyle/>
                    <a:p>
                      <a:endParaRPr lang="es-EC"/>
                    </a:p>
                  </a:txBody>
                  <a:tcPr/>
                </a:tc>
                <a:tc>
                  <a:txBody>
                    <a:bodyPr/>
                    <a:lstStyle/>
                    <a:p>
                      <a:pPr algn="ctr">
                        <a:lnSpc>
                          <a:spcPct val="107000"/>
                        </a:lnSpc>
                        <a:spcAft>
                          <a:spcPts val="0"/>
                        </a:spcAft>
                      </a:pPr>
                      <a:r>
                        <a:rPr lang="es-EC" sz="1000">
                          <a:effectLst/>
                        </a:rPr>
                        <a:t>Definir un presupuesto de publicidad</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ctr"/>
                </a:tc>
                <a:tc>
                  <a:txBody>
                    <a:bodyPr/>
                    <a:lstStyle/>
                    <a:p>
                      <a:pPr>
                        <a:lnSpc>
                          <a:spcPct val="107000"/>
                        </a:lnSpc>
                        <a:spcAft>
                          <a:spcPts val="0"/>
                        </a:spcAft>
                      </a:pPr>
                      <a:r>
                        <a:rPr lang="es-EC" sz="1000">
                          <a:effectLst/>
                        </a:rPr>
                        <a:t>% de ocupación del presupuesto</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ctr"/>
                </a:tc>
                <a:tc>
                  <a:txBody>
                    <a:bodyPr/>
                    <a:lstStyle/>
                    <a:p>
                      <a:pPr>
                        <a:lnSpc>
                          <a:spcPct val="107000"/>
                        </a:lnSpc>
                        <a:spcAft>
                          <a:spcPts val="0"/>
                        </a:spcAft>
                      </a:pPr>
                      <a:r>
                        <a:rPr lang="es-EC" sz="1000">
                          <a:effectLst/>
                        </a:rPr>
                        <a:t>(Presupuesto utilizado/Total presupuesto)*100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b"/>
                </a:tc>
                <a:tc>
                  <a:txBody>
                    <a:bodyPr/>
                    <a:lstStyle/>
                    <a:p>
                      <a:pPr algn="ctr">
                        <a:lnSpc>
                          <a:spcPct val="107000"/>
                        </a:lnSpc>
                        <a:spcAft>
                          <a:spcPts val="0"/>
                        </a:spcAft>
                      </a:pPr>
                      <a:r>
                        <a:rPr lang="es-EC" sz="1000">
                          <a:effectLst/>
                        </a:rPr>
                        <a:t>100%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ctr"/>
                </a:tc>
                <a:tc vMerge="1">
                  <a:txBody>
                    <a:bodyPr/>
                    <a:lstStyle/>
                    <a:p>
                      <a:endParaRPr lang="es-EC"/>
                    </a:p>
                  </a:txBody>
                  <a:tcPr/>
                </a:tc>
                <a:tc>
                  <a:txBody>
                    <a:bodyPr/>
                    <a:lstStyle/>
                    <a:p>
                      <a:pPr>
                        <a:lnSpc>
                          <a:spcPct val="107000"/>
                        </a:lnSpc>
                        <a:spcAft>
                          <a:spcPts val="0"/>
                        </a:spcAft>
                      </a:pPr>
                      <a:r>
                        <a:rPr lang="es-EC" sz="1000">
                          <a:effectLst/>
                        </a:rPr>
                        <a:t>G. Administrativo</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b"/>
                </a:tc>
              </a:tr>
              <a:tr h="492181">
                <a:tc vMerge="1">
                  <a:txBody>
                    <a:bodyPr/>
                    <a:lstStyle/>
                    <a:p>
                      <a:endParaRPr lang="es-EC"/>
                    </a:p>
                  </a:txBody>
                  <a:tcPr/>
                </a:tc>
                <a:tc>
                  <a:txBody>
                    <a:bodyPr/>
                    <a:lstStyle/>
                    <a:p>
                      <a:pPr algn="ctr">
                        <a:lnSpc>
                          <a:spcPct val="107000"/>
                        </a:lnSpc>
                        <a:spcAft>
                          <a:spcPts val="0"/>
                        </a:spcAft>
                      </a:pPr>
                      <a:r>
                        <a:rPr lang="es-EC" sz="1000">
                          <a:effectLst/>
                        </a:rPr>
                        <a:t>Desarrollar las estrategias</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ctr"/>
                </a:tc>
                <a:tc>
                  <a:txBody>
                    <a:bodyPr/>
                    <a:lstStyle/>
                    <a:p>
                      <a:pPr>
                        <a:lnSpc>
                          <a:spcPct val="107000"/>
                        </a:lnSpc>
                        <a:spcAft>
                          <a:spcPts val="0"/>
                        </a:spcAft>
                      </a:pPr>
                      <a:r>
                        <a:rPr lang="es-EC" sz="1000">
                          <a:effectLst/>
                        </a:rPr>
                        <a:t>% de desarrollo de estrategias</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ctr"/>
                </a:tc>
                <a:tc>
                  <a:txBody>
                    <a:bodyPr/>
                    <a:lstStyle/>
                    <a:p>
                      <a:pPr>
                        <a:lnSpc>
                          <a:spcPct val="107000"/>
                        </a:lnSpc>
                        <a:spcAft>
                          <a:spcPts val="0"/>
                        </a:spcAft>
                      </a:pPr>
                      <a:r>
                        <a:rPr lang="es-EC" sz="1000" dirty="0">
                          <a:effectLst/>
                        </a:rPr>
                        <a:t>(Estrategias desarrolladas/total de estrategias)*100</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b"/>
                </a:tc>
                <a:tc>
                  <a:txBody>
                    <a:bodyPr/>
                    <a:lstStyle/>
                    <a:p>
                      <a:pPr algn="ctr">
                        <a:lnSpc>
                          <a:spcPct val="107000"/>
                        </a:lnSpc>
                        <a:spcAft>
                          <a:spcPts val="0"/>
                        </a:spcAft>
                      </a:pPr>
                      <a:r>
                        <a:rPr lang="es-EC" sz="1000">
                          <a:effectLst/>
                        </a:rPr>
                        <a:t>100%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ctr"/>
                </a:tc>
                <a:tc vMerge="1">
                  <a:txBody>
                    <a:bodyPr/>
                    <a:lstStyle/>
                    <a:p>
                      <a:endParaRPr lang="es-EC"/>
                    </a:p>
                  </a:txBody>
                  <a:tcPr/>
                </a:tc>
                <a:tc>
                  <a:txBody>
                    <a:bodyPr/>
                    <a:lstStyle/>
                    <a:p>
                      <a:pPr>
                        <a:lnSpc>
                          <a:spcPct val="107000"/>
                        </a:lnSpc>
                        <a:spcAft>
                          <a:spcPts val="0"/>
                        </a:spcAft>
                      </a:pPr>
                      <a:r>
                        <a:rPr lang="es-EC" sz="1000" dirty="0">
                          <a:effectLst/>
                        </a:rPr>
                        <a:t>G. Administrativo</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886" marR="22886" marT="0" marB="0" anchor="b"/>
                </a:tc>
              </a:tr>
            </a:tbl>
          </a:graphicData>
        </a:graphic>
      </p:graphicFrame>
    </p:spTree>
    <p:extLst>
      <p:ext uri="{BB962C8B-B14F-4D97-AF65-F5344CB8AC3E}">
        <p14:creationId xmlns:p14="http://schemas.microsoft.com/office/powerpoint/2010/main" val="25902547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MX"/>
          </a:p>
        </p:txBody>
      </p:sp>
      <p:sp>
        <p:nvSpPr>
          <p:cNvPr id="3" name="Subtítulo 2"/>
          <p:cNvSpPr>
            <a:spLocks noGrp="1"/>
          </p:cNvSpPr>
          <p:nvPr>
            <p:ph type="subTitle" idx="1"/>
          </p:nvPr>
        </p:nvSpPr>
        <p:spPr/>
        <p:txBody>
          <a:bodyPr/>
          <a:lstStyle/>
          <a:p>
            <a:endParaRPr lang="es-MX"/>
          </a:p>
        </p:txBody>
      </p:sp>
      <p:pic>
        <p:nvPicPr>
          <p:cNvPr id="4" name="Imagen 3"/>
          <p:cNvPicPr>
            <a:picLocks noChangeAspect="1"/>
          </p:cNvPicPr>
          <p:nvPr/>
        </p:nvPicPr>
        <p:blipFill rotWithShape="1">
          <a:blip r:embed="rId2" cstate="email">
            <a:extLst>
              <a:ext uri="{28A0092B-C50C-407E-A947-70E740481C1C}">
                <a14:useLocalDpi xmlns:a14="http://schemas.microsoft.com/office/drawing/2010/main"/>
              </a:ext>
            </a:extLst>
          </a:blip>
          <a:srcRect r="9641"/>
          <a:stretch/>
        </p:blipFill>
        <p:spPr>
          <a:xfrm>
            <a:off x="1" y="-154"/>
            <a:ext cx="9144000" cy="5143500"/>
          </a:xfrm>
          <a:prstGeom prst="rect">
            <a:avLst/>
          </a:prstGeom>
          <a:effectLst>
            <a:softEdge rad="63500"/>
          </a:effectLst>
        </p:spPr>
      </p:pic>
      <p:pic>
        <p:nvPicPr>
          <p:cNvPr id="5" name="Picture 2" descr="http://mercadotecnia.espe.edu.ec/wp-content/uploads/tmp/LOGO-PRINCIPAL-ESPE2.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05833" y="221467"/>
            <a:ext cx="3830252" cy="989231"/>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1" y="3216903"/>
            <a:ext cx="9144001" cy="830997"/>
          </a:xfrm>
          <a:prstGeom prst="rect">
            <a:avLst/>
          </a:prstGeom>
          <a:solidFill>
            <a:schemeClr val="bg1">
              <a:lumMod val="85000"/>
            </a:schemeClr>
          </a:solidFill>
          <a:effectLst>
            <a:outerShdw blurRad="40000" dist="23000" dir="5400000" rotWithShape="0">
              <a:srgbClr val="000000">
                <a:alpha val="35000"/>
              </a:srgbClr>
            </a:outerShdw>
            <a:softEdge rad="317500"/>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MX" sz="4800" b="1" dirty="0">
                <a:solidFill>
                  <a:schemeClr val="tx1"/>
                </a:solidFill>
                <a:latin typeface="Monotype Corsiva" panose="03010101010201010101" pitchFamily="66" charset="0"/>
              </a:rPr>
              <a:t>Agradecemos su valiosa atención</a:t>
            </a:r>
          </a:p>
        </p:txBody>
      </p:sp>
    </p:spTree>
    <p:extLst>
      <p:ext uri="{BB962C8B-B14F-4D97-AF65-F5344CB8AC3E}">
        <p14:creationId xmlns:p14="http://schemas.microsoft.com/office/powerpoint/2010/main" val="283734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4" name="Google Shape;184;p14"/>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solidFill>
                  <a:srgbClr val="FFFFFF"/>
                </a:solidFill>
              </a:rPr>
              <a:t>8</a:t>
            </a:fld>
            <a:endParaRPr>
              <a:solidFill>
                <a:srgbClr val="FFFFFF"/>
              </a:solidFill>
            </a:endParaRPr>
          </a:p>
        </p:txBody>
      </p:sp>
      <p:sp>
        <p:nvSpPr>
          <p:cNvPr id="181" name="Google Shape;181;p14"/>
          <p:cNvSpPr txBox="1">
            <a:spLocks noGrp="1"/>
          </p:cNvSpPr>
          <p:nvPr>
            <p:ph type="ctrTitle" idx="4294967295"/>
          </p:nvPr>
        </p:nvSpPr>
        <p:spPr>
          <a:xfrm>
            <a:off x="0" y="0"/>
            <a:ext cx="7068620" cy="750013"/>
          </a:xfrm>
          <a:prstGeom prst="rect">
            <a:avLst/>
          </a:prstGeom>
        </p:spPr>
        <p:txBody>
          <a:bodyPr spcFirstLastPara="1" wrap="square" lIns="91425" tIns="91425" rIns="91425" bIns="91425" anchor="b" anchorCtr="0">
            <a:noAutofit/>
          </a:bodyPr>
          <a:lstStyle/>
          <a:p>
            <a:pPr marL="0" lvl="0" indent="0" algn="ctr">
              <a:spcBef>
                <a:spcPts val="0"/>
              </a:spcBef>
              <a:spcAft>
                <a:spcPts val="0"/>
              </a:spcAft>
              <a:buNone/>
            </a:pPr>
            <a:r>
              <a:rPr lang="es-EC" sz="3600" dirty="0" smtClean="0">
                <a:solidFill>
                  <a:srgbClr val="FF9900"/>
                </a:solidFill>
              </a:rPr>
              <a:t>Hipótesis nula</a:t>
            </a:r>
            <a:endParaRPr lang="es-EC" sz="3600" dirty="0">
              <a:solidFill>
                <a:srgbClr val="FF9900"/>
              </a:solidFill>
            </a:endParaRPr>
          </a:p>
        </p:txBody>
      </p:sp>
      <p:sp>
        <p:nvSpPr>
          <p:cNvPr id="2" name="Rectángulo 1"/>
          <p:cNvSpPr/>
          <p:nvPr/>
        </p:nvSpPr>
        <p:spPr>
          <a:xfrm>
            <a:off x="0" y="639248"/>
            <a:ext cx="8034391" cy="1669944"/>
          </a:xfrm>
          <a:prstGeom prst="rect">
            <a:avLst/>
          </a:prstGeom>
        </p:spPr>
        <p:txBody>
          <a:bodyPr wrap="square">
            <a:spAutoFit/>
          </a:bodyPr>
          <a:lstStyle/>
          <a:p>
            <a:pPr algn="just">
              <a:lnSpc>
                <a:spcPct val="200000"/>
              </a:lnSpc>
              <a:spcAft>
                <a:spcPts val="800"/>
              </a:spcAft>
            </a:pPr>
            <a:r>
              <a:rPr lang="es-ES" dirty="0">
                <a:latin typeface="Times New Roman" panose="02020603050405020304" pitchFamily="18" charset="0"/>
                <a:ea typeface="Times New Roman" panose="02020603050405020304" pitchFamily="18" charset="0"/>
              </a:rPr>
              <a:t>Ho: La existencia de gestión estratégica empresarial incide directamente en el aumento de la rentabilidad de los alojamientos hoteleros 4 estrellas en el cantón Quito y 3 estrellas en el cantón Cayambe</a:t>
            </a:r>
            <a:r>
              <a:rPr lang="es-ES" dirty="0" smtClean="0">
                <a:latin typeface="Times New Roman" panose="02020603050405020304" pitchFamily="18" charset="0"/>
                <a:ea typeface="Times New Roman" panose="02020603050405020304" pitchFamily="18" charset="0"/>
              </a:rPr>
              <a:t>.</a:t>
            </a:r>
            <a:endParaRPr lang="es-EC" dirty="0">
              <a:latin typeface="Times New Roman" panose="02020603050405020304" pitchFamily="18" charset="0"/>
              <a:ea typeface="Times New Roman" panose="02020603050405020304" pitchFamily="18" charset="0"/>
            </a:endParaRPr>
          </a:p>
        </p:txBody>
      </p:sp>
      <p:sp>
        <p:nvSpPr>
          <p:cNvPr id="3" name="Rectángulo 2"/>
          <p:cNvSpPr/>
          <p:nvPr/>
        </p:nvSpPr>
        <p:spPr>
          <a:xfrm>
            <a:off x="0" y="2903846"/>
            <a:ext cx="7962472" cy="1754326"/>
          </a:xfrm>
          <a:prstGeom prst="rect">
            <a:avLst/>
          </a:prstGeom>
        </p:spPr>
        <p:txBody>
          <a:bodyPr wrap="square">
            <a:spAutoFit/>
          </a:bodyPr>
          <a:lstStyle/>
          <a:p>
            <a:pPr algn="just">
              <a:lnSpc>
                <a:spcPct val="200000"/>
              </a:lnSpc>
              <a:spcAft>
                <a:spcPts val="800"/>
              </a:spcAft>
            </a:pPr>
            <a:r>
              <a:rPr lang="es-ES" dirty="0">
                <a:latin typeface="Times New Roman" panose="02020603050405020304" pitchFamily="18" charset="0"/>
                <a:ea typeface="Times New Roman" panose="02020603050405020304" pitchFamily="18" charset="0"/>
              </a:rPr>
              <a:t>H1: La no existencia de gestión estratégica empresarial incide directamente en la disminución de rentabilidad de los alojamientos hoteleros 4 estrellas en el cantón Quito y 3 estrellas en el cantón Cayambe.</a:t>
            </a:r>
            <a:endParaRPr lang="es-EC" dirty="0">
              <a:latin typeface="Times New Roman" panose="02020603050405020304" pitchFamily="18" charset="0"/>
              <a:ea typeface="Times New Roman" panose="02020603050405020304" pitchFamily="18" charset="0"/>
            </a:endParaRPr>
          </a:p>
        </p:txBody>
      </p:sp>
      <p:sp>
        <p:nvSpPr>
          <p:cNvPr id="7" name="Google Shape;181;p14"/>
          <p:cNvSpPr txBox="1">
            <a:spLocks/>
          </p:cNvSpPr>
          <p:nvPr/>
        </p:nvSpPr>
        <p:spPr>
          <a:xfrm>
            <a:off x="0" y="2221830"/>
            <a:ext cx="7068620" cy="750013"/>
          </a:xfrm>
          <a:prstGeom prst="rect">
            <a:avLst/>
          </a:prstGeom>
        </p:spPr>
        <p:txBody>
          <a:bodyPr spcFirstLastPara="1" vert="horz" wrap="square" lIns="91425" tIns="91425" rIns="91425" bIns="91425" rtlCol="0" anchor="b" anchorCtr="0">
            <a:no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pPr>
            <a:r>
              <a:rPr lang="es-EC" sz="3600" dirty="0" smtClean="0">
                <a:solidFill>
                  <a:srgbClr val="FF9900"/>
                </a:solidFill>
              </a:rPr>
              <a:t>Hipótesis alternativa</a:t>
            </a:r>
            <a:endParaRPr lang="es-EC" sz="3600" dirty="0">
              <a:solidFill>
                <a:srgbClr val="FF9900"/>
              </a:solidFill>
            </a:endParaRPr>
          </a:p>
        </p:txBody>
      </p:sp>
    </p:spTree>
    <p:extLst>
      <p:ext uri="{BB962C8B-B14F-4D97-AF65-F5344CB8AC3E}">
        <p14:creationId xmlns:p14="http://schemas.microsoft.com/office/powerpoint/2010/main" val="3919445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9</a:t>
            </a:fld>
            <a:endParaRPr lang="es-ES"/>
          </a:p>
        </p:txBody>
      </p:sp>
      <p:sp>
        <p:nvSpPr>
          <p:cNvPr id="2" name="Título 1"/>
          <p:cNvSpPr>
            <a:spLocks noGrp="1"/>
          </p:cNvSpPr>
          <p:nvPr>
            <p:ph type="ctrTitle" idx="4294967295"/>
          </p:nvPr>
        </p:nvSpPr>
        <p:spPr>
          <a:xfrm>
            <a:off x="639603" y="666261"/>
            <a:ext cx="6019800" cy="1355725"/>
          </a:xfrm>
        </p:spPr>
        <p:txBody>
          <a:bodyPr>
            <a:normAutofit fontScale="90000"/>
          </a:bodyPr>
          <a:lstStyle/>
          <a:p>
            <a:r>
              <a:rPr lang="es-EC" sz="6600" dirty="0">
                <a:solidFill>
                  <a:schemeClr val="bg1"/>
                </a:solidFill>
              </a:rPr>
              <a:t>MARCO TEÓRICO</a:t>
            </a:r>
            <a:endParaRPr lang="es-ES" sz="6600" dirty="0">
              <a:solidFill>
                <a:schemeClr val="bg1"/>
              </a:solidFill>
            </a:endParaRPr>
          </a:p>
        </p:txBody>
      </p:sp>
      <p:grpSp>
        <p:nvGrpSpPr>
          <p:cNvPr id="6" name="Google Shape;547;p38"/>
          <p:cNvGrpSpPr/>
          <p:nvPr/>
        </p:nvGrpSpPr>
        <p:grpSpPr>
          <a:xfrm>
            <a:off x="3391582" y="2545359"/>
            <a:ext cx="1334531" cy="1194435"/>
            <a:chOff x="3955900" y="2984500"/>
            <a:chExt cx="414000" cy="422525"/>
          </a:xfrm>
        </p:grpSpPr>
        <p:sp>
          <p:nvSpPr>
            <p:cNvPr id="7" name="Google Shape;548;p38"/>
            <p:cNvSpPr/>
            <p:nvPr/>
          </p:nvSpPr>
          <p:spPr>
            <a:xfrm>
              <a:off x="3955900" y="2984500"/>
              <a:ext cx="315700" cy="315675"/>
            </a:xfrm>
            <a:custGeom>
              <a:avLst/>
              <a:gdLst/>
              <a:ahLst/>
              <a:cxnLst/>
              <a:rect l="0" t="0" r="0" b="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8000"/>
            </a:p>
          </p:txBody>
        </p:sp>
        <p:sp>
          <p:nvSpPr>
            <p:cNvPr id="8" name="Google Shape;549;p38"/>
            <p:cNvSpPr/>
            <p:nvPr/>
          </p:nvSpPr>
          <p:spPr>
            <a:xfrm>
              <a:off x="3992525" y="3021125"/>
              <a:ext cx="242425" cy="242425"/>
            </a:xfrm>
            <a:custGeom>
              <a:avLst/>
              <a:gdLst/>
              <a:ahLst/>
              <a:cxnLst/>
              <a:rect l="0" t="0" r="0" b="0"/>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8000"/>
            </a:p>
          </p:txBody>
        </p:sp>
        <p:sp>
          <p:nvSpPr>
            <p:cNvPr id="9" name="Google Shape;550;p38"/>
            <p:cNvSpPr/>
            <p:nvPr/>
          </p:nvSpPr>
          <p:spPr>
            <a:xfrm>
              <a:off x="4215400" y="3253150"/>
              <a:ext cx="154500" cy="153875"/>
            </a:xfrm>
            <a:custGeom>
              <a:avLst/>
              <a:gdLst/>
              <a:ahLst/>
              <a:cxnLst/>
              <a:rect l="0" t="0" r="0" b="0"/>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8000"/>
            </a:p>
          </p:txBody>
        </p:sp>
      </p:grpSp>
    </p:spTree>
    <p:extLst>
      <p:ext uri="{BB962C8B-B14F-4D97-AF65-F5344CB8AC3E}">
        <p14:creationId xmlns:p14="http://schemas.microsoft.com/office/powerpoint/2010/main" val="18137299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2485</TotalTime>
  <Words>3776</Words>
  <Application>Microsoft Office PowerPoint</Application>
  <PresentationFormat>Presentación en pantalla (16:9)</PresentationFormat>
  <Paragraphs>1233</Paragraphs>
  <Slides>76</Slides>
  <Notes>17</Notes>
  <HiddenSlides>0</HiddenSlides>
  <MMClips>0</MMClips>
  <ScaleCrop>false</ScaleCrop>
  <HeadingPairs>
    <vt:vector size="8" baseType="variant">
      <vt:variant>
        <vt:lpstr>Fuentes usadas</vt:lpstr>
      </vt:variant>
      <vt:variant>
        <vt:i4>14</vt:i4>
      </vt:variant>
      <vt:variant>
        <vt:lpstr>Tema</vt:lpstr>
      </vt:variant>
      <vt:variant>
        <vt:i4>1</vt:i4>
      </vt:variant>
      <vt:variant>
        <vt:lpstr>Servidores OLE incrustados</vt:lpstr>
      </vt:variant>
      <vt:variant>
        <vt:i4>1</vt:i4>
      </vt:variant>
      <vt:variant>
        <vt:lpstr>Títulos de diapositiva</vt:lpstr>
      </vt:variant>
      <vt:variant>
        <vt:i4>76</vt:i4>
      </vt:variant>
    </vt:vector>
  </HeadingPairs>
  <TitlesOfParts>
    <vt:vector size="92" baseType="lpstr">
      <vt:lpstr>Calibri</vt:lpstr>
      <vt:lpstr>Monotype Corsiva</vt:lpstr>
      <vt:lpstr>Roboto Condensed</vt:lpstr>
      <vt:lpstr>Times New Roman</vt:lpstr>
      <vt:lpstr>Trebuchet MS</vt:lpstr>
      <vt:lpstr>Wingdings</vt:lpstr>
      <vt:lpstr>Trebuchet MS (Cuerpo)</vt:lpstr>
      <vt:lpstr>Sylfaen</vt:lpstr>
      <vt:lpstr>Oswald</vt:lpstr>
      <vt:lpstr>Wingdings 3</vt:lpstr>
      <vt:lpstr>Segoe UI Emoji</vt:lpstr>
      <vt:lpstr>Cambria</vt:lpstr>
      <vt:lpstr>Arial</vt:lpstr>
      <vt:lpstr>Cambria Math</vt:lpstr>
      <vt:lpstr>Faceta</vt:lpstr>
      <vt:lpstr>Hoja de cálculo</vt:lpstr>
      <vt:lpstr>Departamento de Ciencias Económicas Administrativas y de Comercio</vt:lpstr>
      <vt:lpstr>Presentación de PowerPoint</vt:lpstr>
      <vt:lpstr>Presentación de PowerPoint</vt:lpstr>
      <vt:lpstr>PLANTEAMIENTO DEL PROBLEMA </vt:lpstr>
      <vt:lpstr>JUSTIFICACIÓN</vt:lpstr>
      <vt:lpstr>Objetivo General</vt:lpstr>
      <vt:lpstr>Objetivos específicos</vt:lpstr>
      <vt:lpstr>Hipótesis nula</vt:lpstr>
      <vt:lpstr>MARCO TEÓRICO</vt:lpstr>
      <vt:lpstr>Enfoque teórico de la gestión estratégica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MARCO METODOLÓGICO</vt:lpstr>
      <vt:lpstr>Tipo de Metodología</vt:lpstr>
      <vt:lpstr>Definición de la población y muestra</vt:lpstr>
      <vt:lpstr>Levantamiento de la Información </vt:lpstr>
      <vt:lpstr>Procesamiento de la Información </vt:lpstr>
      <vt:lpstr>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Y RECOMENDACIONES PROPUESTA </vt:lpstr>
      <vt:lpstr>Presentación de PowerPoint</vt:lpstr>
      <vt:lpstr>Presentación de PowerPoint</vt:lpstr>
      <vt:lpstr>Propuesta de estrategias empresariales</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gtunala</dc:creator>
  <cp:lastModifiedBy>MARCOS</cp:lastModifiedBy>
  <cp:revision>191</cp:revision>
  <dcterms:modified xsi:type="dcterms:W3CDTF">2018-11-09T22:35:33Z</dcterms:modified>
</cp:coreProperties>
</file>