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84" r:id="rId1"/>
  </p:sldMasterIdLst>
  <p:handoutMasterIdLst>
    <p:handoutMasterId r:id="rId28"/>
  </p:handoutMasterIdLst>
  <p:sldIdLst>
    <p:sldId id="256" r:id="rId2"/>
    <p:sldId id="303" r:id="rId3"/>
    <p:sldId id="304" r:id="rId4"/>
    <p:sldId id="305" r:id="rId5"/>
    <p:sldId id="301" r:id="rId6"/>
    <p:sldId id="309" r:id="rId7"/>
    <p:sldId id="330" r:id="rId8"/>
    <p:sldId id="329" r:id="rId9"/>
    <p:sldId id="306" r:id="rId10"/>
    <p:sldId id="307" r:id="rId11"/>
    <p:sldId id="312" r:id="rId12"/>
    <p:sldId id="310" r:id="rId13"/>
    <p:sldId id="311" r:id="rId14"/>
    <p:sldId id="313" r:id="rId15"/>
    <p:sldId id="314" r:id="rId16"/>
    <p:sldId id="315" r:id="rId17"/>
    <p:sldId id="316" r:id="rId18"/>
    <p:sldId id="332" r:id="rId19"/>
    <p:sldId id="317" r:id="rId20"/>
    <p:sldId id="318" r:id="rId21"/>
    <p:sldId id="319" r:id="rId22"/>
    <p:sldId id="321" r:id="rId23"/>
    <p:sldId id="324" r:id="rId24"/>
    <p:sldId id="326" r:id="rId25"/>
    <p:sldId id="331" r:id="rId26"/>
    <p:sldId id="300" r:id="rId27"/>
  </p:sldIdLst>
  <p:sldSz cx="12192000" cy="6858000"/>
  <p:notesSz cx="6888163" cy="100203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0" d="100"/>
          <a:sy n="80" d="100"/>
        </p:scale>
        <p:origin x="216"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G:\TESIS\CAPITULO%204\INDICES%20DE%20TESI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F:\TESIS\CAPITULO%204\Tabulacion%20Entrevistas.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G:\TESIS\CAPITULO%204\INDICES%20DE%20TE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TABLA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F:\Tabulacion%20Entrevista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G:\TESIS\CAPITULO%203\INDICES%20DE%20TESI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F:\TABLA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G:\TABLA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G:\TABLA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G:\ADRIANA\Tabulacion%20Entrevistas%20-%20copi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dirty="0" err="1">
                <a:solidFill>
                  <a:sysClr val="windowText" lastClr="000000"/>
                </a:solidFill>
                <a:latin typeface="Arial" panose="020B0604020202020204" pitchFamily="34" charset="0"/>
                <a:cs typeface="Arial" panose="020B0604020202020204" pitchFamily="34" charset="0"/>
              </a:rPr>
              <a:t>Producción</a:t>
            </a:r>
            <a:r>
              <a:rPr lang="en-US" sz="1200" b="1" dirty="0">
                <a:solidFill>
                  <a:sysClr val="windowText" lastClr="000000"/>
                </a:solidFill>
                <a:latin typeface="Arial" panose="020B0604020202020204" pitchFamily="34" charset="0"/>
                <a:cs typeface="Arial" panose="020B0604020202020204" pitchFamily="34" charset="0"/>
              </a:rPr>
              <a:t> </a:t>
            </a:r>
            <a:r>
              <a:rPr lang="en-US" sz="1200" b="1" dirty="0" smtClean="0">
                <a:solidFill>
                  <a:sysClr val="windowText" lastClr="000000"/>
                </a:solidFill>
                <a:latin typeface="Arial" panose="020B0604020202020204" pitchFamily="34" charset="0"/>
                <a:cs typeface="Arial" panose="020B0604020202020204" pitchFamily="34" charset="0"/>
              </a:rPr>
              <a:t>Nacional del </a:t>
            </a:r>
            <a:r>
              <a:rPr lang="en-US" sz="1200" b="1" dirty="0" err="1" smtClean="0">
                <a:solidFill>
                  <a:sysClr val="windowText" lastClr="000000"/>
                </a:solidFill>
                <a:latin typeface="Arial" panose="020B0604020202020204" pitchFamily="34" charset="0"/>
                <a:cs typeface="Arial" panose="020B0604020202020204" pitchFamily="34" charset="0"/>
              </a:rPr>
              <a:t>palmito</a:t>
            </a:r>
            <a:endParaRPr lang="en-US" sz="1200" b="1" dirty="0">
              <a:solidFill>
                <a:sysClr val="windowText" lastClr="000000"/>
              </a:solidFill>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scatterChart>
        <c:scatterStyle val="smoothMarker"/>
        <c:varyColors val="0"/>
        <c:ser>
          <c:idx val="0"/>
          <c:order val="0"/>
          <c:tx>
            <c:strRef>
              <c:f>TENDENCIA!$C$15</c:f>
              <c:strCache>
                <c:ptCount val="1"/>
                <c:pt idx="0">
                  <c:v>Producción</c:v>
                </c:pt>
              </c:strCache>
            </c:strRef>
          </c:tx>
          <c:spPr>
            <a:ln w="19050" cap="rnd">
              <a:solidFill>
                <a:schemeClr val="tx1"/>
              </a:solidFill>
              <a:round/>
            </a:ln>
            <a:effectLst/>
          </c:spPr>
          <c:marker>
            <c:symbol val="circle"/>
            <c:size val="5"/>
            <c:spPr>
              <a:solidFill>
                <a:schemeClr val="accent6">
                  <a:lumMod val="40000"/>
                  <a:lumOff val="60000"/>
                </a:schemeClr>
              </a:solidFill>
              <a:ln w="9525">
                <a:solidFill>
                  <a:schemeClr val="tx1"/>
                </a:solidFill>
              </a:ln>
              <a:effectLst/>
            </c:spPr>
          </c:marker>
          <c:dPt>
            <c:idx val="1"/>
            <c:marker>
              <c:symbol val="circle"/>
              <c:size val="5"/>
              <c:spPr>
                <a:solidFill>
                  <a:schemeClr val="accent6">
                    <a:lumMod val="40000"/>
                    <a:lumOff val="60000"/>
                  </a:schemeClr>
                </a:solidFill>
                <a:ln w="9525">
                  <a:solidFill>
                    <a:schemeClr val="tx1"/>
                  </a:solidFill>
                </a:ln>
                <a:effectLst/>
              </c:spPr>
            </c:marker>
            <c:bubble3D val="0"/>
            <c:spPr>
              <a:ln w="19050" cap="rnd">
                <a:solidFill>
                  <a:schemeClr val="tx1"/>
                </a:solidFill>
                <a:round/>
              </a:ln>
              <a:effectLst/>
            </c:spPr>
            <c:extLst xmlns:c16r2="http://schemas.microsoft.com/office/drawing/2015/06/chart">
              <c:ext xmlns:c16="http://schemas.microsoft.com/office/drawing/2014/chart" uri="{C3380CC4-5D6E-409C-BE32-E72D297353CC}">
                <c16:uniqueId val="{00000001-ED5F-4F6D-8499-320F48D41EAC}"/>
              </c:ext>
            </c:extLst>
          </c:dPt>
          <c:dPt>
            <c:idx val="2"/>
            <c:marker>
              <c:symbol val="circle"/>
              <c:size val="5"/>
              <c:spPr>
                <a:solidFill>
                  <a:schemeClr val="accent6">
                    <a:lumMod val="40000"/>
                    <a:lumOff val="60000"/>
                  </a:schemeClr>
                </a:solidFill>
                <a:ln w="9525">
                  <a:solidFill>
                    <a:schemeClr val="tx1"/>
                  </a:solidFill>
                </a:ln>
                <a:effectLst/>
              </c:spPr>
            </c:marker>
            <c:bubble3D val="0"/>
            <c:spPr>
              <a:ln w="19050" cap="rnd">
                <a:solidFill>
                  <a:schemeClr val="tx1"/>
                </a:solidFill>
                <a:round/>
              </a:ln>
              <a:effectLst/>
            </c:spPr>
            <c:extLst xmlns:c16r2="http://schemas.microsoft.com/office/drawing/2015/06/chart">
              <c:ext xmlns:c16="http://schemas.microsoft.com/office/drawing/2014/chart" uri="{C3380CC4-5D6E-409C-BE32-E72D297353CC}">
                <c16:uniqueId val="{00000003-ED5F-4F6D-8499-320F48D41EAC}"/>
              </c:ext>
            </c:extLst>
          </c:dPt>
          <c:dPt>
            <c:idx val="3"/>
            <c:marker>
              <c:symbol val="circle"/>
              <c:size val="5"/>
              <c:spPr>
                <a:solidFill>
                  <a:schemeClr val="accent6">
                    <a:lumMod val="40000"/>
                    <a:lumOff val="60000"/>
                  </a:schemeClr>
                </a:solidFill>
                <a:ln w="9525">
                  <a:solidFill>
                    <a:schemeClr val="tx1"/>
                  </a:solidFill>
                </a:ln>
                <a:effectLst/>
              </c:spPr>
            </c:marker>
            <c:bubble3D val="0"/>
            <c:spPr>
              <a:ln w="19050" cap="rnd">
                <a:solidFill>
                  <a:schemeClr val="tx1"/>
                </a:solidFill>
                <a:round/>
              </a:ln>
              <a:effectLst/>
            </c:spPr>
            <c:extLst xmlns:c16r2="http://schemas.microsoft.com/office/drawing/2015/06/chart">
              <c:ext xmlns:c16="http://schemas.microsoft.com/office/drawing/2014/chart" uri="{C3380CC4-5D6E-409C-BE32-E72D297353CC}">
                <c16:uniqueId val="{00000005-ED5F-4F6D-8499-320F48D41EAC}"/>
              </c:ext>
            </c:extLst>
          </c:dPt>
          <c:dPt>
            <c:idx val="4"/>
            <c:marker>
              <c:symbol val="circle"/>
              <c:size val="5"/>
              <c:spPr>
                <a:solidFill>
                  <a:schemeClr val="accent6">
                    <a:lumMod val="40000"/>
                    <a:lumOff val="60000"/>
                  </a:schemeClr>
                </a:solidFill>
                <a:ln w="9525">
                  <a:solidFill>
                    <a:schemeClr val="tx1"/>
                  </a:solidFill>
                </a:ln>
                <a:effectLst/>
              </c:spPr>
            </c:marker>
            <c:bubble3D val="0"/>
            <c:spPr>
              <a:ln w="19050" cap="rnd">
                <a:solidFill>
                  <a:schemeClr val="tx1"/>
                </a:solidFill>
                <a:round/>
              </a:ln>
              <a:effectLst/>
            </c:spPr>
            <c:extLst xmlns:c16r2="http://schemas.microsoft.com/office/drawing/2015/06/chart">
              <c:ext xmlns:c16="http://schemas.microsoft.com/office/drawing/2014/chart" uri="{C3380CC4-5D6E-409C-BE32-E72D297353CC}">
                <c16:uniqueId val="{00000007-ED5F-4F6D-8499-320F48D41EAC}"/>
              </c:ext>
            </c:extLst>
          </c:dPt>
          <c:dPt>
            <c:idx val="5"/>
            <c:marker>
              <c:symbol val="circle"/>
              <c:size val="5"/>
              <c:spPr>
                <a:solidFill>
                  <a:schemeClr val="accent6">
                    <a:lumMod val="40000"/>
                    <a:lumOff val="60000"/>
                  </a:schemeClr>
                </a:solidFill>
                <a:ln w="9525">
                  <a:solidFill>
                    <a:schemeClr val="tx1"/>
                  </a:solidFill>
                </a:ln>
                <a:effectLst/>
              </c:spPr>
            </c:marker>
            <c:bubble3D val="0"/>
            <c:spPr>
              <a:ln w="19050" cap="rnd">
                <a:solidFill>
                  <a:schemeClr val="tx1"/>
                </a:solidFill>
                <a:round/>
              </a:ln>
              <a:effectLst/>
            </c:spPr>
            <c:extLst xmlns:c16r2="http://schemas.microsoft.com/office/drawing/2015/06/chart">
              <c:ext xmlns:c16="http://schemas.microsoft.com/office/drawing/2014/chart" uri="{C3380CC4-5D6E-409C-BE32-E72D297353CC}">
                <c16:uniqueId val="{00000009-ED5F-4F6D-8499-320F48D41EAC}"/>
              </c:ext>
            </c:extLst>
          </c:dPt>
          <c:trendline>
            <c:spPr>
              <a:ln w="19050" cap="rnd">
                <a:solidFill>
                  <a:schemeClr val="tx1"/>
                </a:solidFill>
                <a:prstDash val="sysDot"/>
              </a:ln>
              <a:effectLst/>
            </c:spPr>
            <c:trendlineType val="poly"/>
            <c:order val="2"/>
            <c:dispRSqr val="0"/>
            <c:dispEq val="0"/>
          </c:trendline>
          <c:xVal>
            <c:numRef>
              <c:f>TENDENCIA!$B$16:$B$21</c:f>
              <c:numCache>
                <c:formatCode>General</c:formatCode>
                <c:ptCount val="6"/>
                <c:pt idx="0">
                  <c:v>-5</c:v>
                </c:pt>
                <c:pt idx="1">
                  <c:v>-3</c:v>
                </c:pt>
                <c:pt idx="2">
                  <c:v>-1</c:v>
                </c:pt>
                <c:pt idx="3">
                  <c:v>1</c:v>
                </c:pt>
                <c:pt idx="4">
                  <c:v>3</c:v>
                </c:pt>
                <c:pt idx="5">
                  <c:v>5</c:v>
                </c:pt>
              </c:numCache>
            </c:numRef>
          </c:xVal>
          <c:yVal>
            <c:numRef>
              <c:f>TENDENCIA!$C$16:$C$21</c:f>
              <c:numCache>
                <c:formatCode>_(* #,##0_);_(* \(#,##0\);_(* "-"??_);_(@_)</c:formatCode>
                <c:ptCount val="6"/>
                <c:pt idx="0">
                  <c:v>93460.766942011003</c:v>
                </c:pt>
                <c:pt idx="1">
                  <c:v>81690.853536557785</c:v>
                </c:pt>
                <c:pt idx="2">
                  <c:v>111883.76694201073</c:v>
                </c:pt>
                <c:pt idx="3">
                  <c:v>48197.796313741346</c:v>
                </c:pt>
                <c:pt idx="4">
                  <c:v>63334.728355706735</c:v>
                </c:pt>
                <c:pt idx="5">
                  <c:v>40803.084957981751</c:v>
                </c:pt>
              </c:numCache>
            </c:numRef>
          </c:yVal>
          <c:smooth val="1"/>
          <c:extLst xmlns:c16r2="http://schemas.microsoft.com/office/drawing/2015/06/chart">
            <c:ext xmlns:c16="http://schemas.microsoft.com/office/drawing/2014/chart" uri="{C3380CC4-5D6E-409C-BE32-E72D297353CC}">
              <c16:uniqueId val="{0000000A-ED5F-4F6D-8499-320F48D41EAC}"/>
            </c:ext>
          </c:extLst>
        </c:ser>
        <c:dLbls>
          <c:showLegendKey val="0"/>
          <c:showVal val="0"/>
          <c:showCatName val="0"/>
          <c:showSerName val="0"/>
          <c:showPercent val="0"/>
          <c:showBubbleSize val="0"/>
        </c:dLbls>
        <c:axId val="270805472"/>
        <c:axId val="270805864"/>
      </c:scatterChart>
      <c:valAx>
        <c:axId val="270805472"/>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70805864"/>
        <c:crosses val="autoZero"/>
        <c:crossBetween val="midCat"/>
      </c:valAx>
      <c:valAx>
        <c:axId val="270805864"/>
        <c:scaling>
          <c:orientation val="minMax"/>
        </c:scaling>
        <c:delete val="0"/>
        <c:axPos val="l"/>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708054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¿Cree usted que la exportación del palmito es una actividad rentable para el país?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E402-4A94-8319-EE120871CA9E}"/>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E402-4A94-8319-EE120871CA9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'Tabulación '!$Z$2:$AA$2</c:f>
              <c:strCache>
                <c:ptCount val="2"/>
                <c:pt idx="0">
                  <c:v>SI</c:v>
                </c:pt>
                <c:pt idx="1">
                  <c:v>NO </c:v>
                </c:pt>
              </c:strCache>
            </c:strRef>
          </c:cat>
          <c:val>
            <c:numRef>
              <c:f>'Tabulación '!$Z$15:$AA$15</c:f>
              <c:numCache>
                <c:formatCode>0%</c:formatCode>
                <c:ptCount val="2"/>
                <c:pt idx="0">
                  <c:v>0.36363636363636365</c:v>
                </c:pt>
                <c:pt idx="1">
                  <c:v>0.63636363636363635</c:v>
                </c:pt>
              </c:numCache>
            </c:numRef>
          </c:val>
          <c:extLst xmlns:c16r2="http://schemas.microsoft.com/office/drawing/2015/06/chart">
            <c:ext xmlns:c16="http://schemas.microsoft.com/office/drawing/2014/chart" uri="{C3380CC4-5D6E-409C-BE32-E72D297353CC}">
              <c16:uniqueId val="{00000004-E402-4A94-8319-EE120871CA9E}"/>
            </c:ext>
          </c:extLst>
        </c:ser>
        <c:dLbls>
          <c:dLblPos val="bestFit"/>
          <c:showLegendKey val="0"/>
          <c:showVal val="1"/>
          <c:showCatName val="0"/>
          <c:showSerName val="0"/>
          <c:showPercent val="0"/>
          <c:showBubbleSize val="0"/>
          <c:showLeaderLines val="1"/>
        </c:dLbls>
      </c:pie3DChart>
      <c:spPr>
        <a:noFill/>
        <a:ln>
          <a:noFill/>
        </a:ln>
        <a:effectLst/>
      </c:spPr>
    </c:plotArea>
    <c:legend>
      <c:legendPos val="l"/>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sz="1400" b="1" i="0" u="none" strike="noStrike" baseline="0" smtClean="0">
                <a:solidFill>
                  <a:sysClr val="windowText" lastClr="000000"/>
                </a:solidFill>
              </a:rPr>
              <a:t>Principales Provincias Productoras del Palmito</a:t>
            </a:r>
            <a:endParaRPr lang="en-US">
              <a:solidFill>
                <a:sysClr val="windowText" lastClr="000000"/>
              </a:solidFill>
            </a:endParaRPr>
          </a:p>
        </c:rich>
      </c:tx>
      <c:layout>
        <c:manualLayout>
          <c:xMode val="edge"/>
          <c:yMode val="edge"/>
          <c:x val="0.1116178915135608"/>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6942473395298913"/>
          <c:y val="0.31030927835051547"/>
          <c:w val="0.8196289918951305"/>
          <c:h val="0.37028799235147153"/>
        </c:manualLayout>
      </c:layout>
      <c:bar3DChart>
        <c:barDir val="col"/>
        <c:grouping val="clustered"/>
        <c:varyColors val="0"/>
        <c:ser>
          <c:idx val="0"/>
          <c:order val="0"/>
          <c:tx>
            <c:strRef>
              <c:f>'INEC T3'!$Q$79</c:f>
              <c:strCache>
                <c:ptCount val="1"/>
                <c:pt idx="0">
                  <c:v>Producción</c:v>
                </c:pt>
              </c:strCache>
            </c:strRef>
          </c:tx>
          <c:spPr>
            <a:noFill/>
            <a:ln>
              <a:solidFill>
                <a:schemeClr val="tx1"/>
              </a:solidFill>
            </a:ln>
            <a:effectLst/>
            <a:sp3d>
              <a:contourClr>
                <a:schemeClr val="tx1"/>
              </a:contourClr>
            </a:sp3d>
          </c:spPr>
          <c:invertIfNegative val="0"/>
          <c:cat>
            <c:strRef>
              <c:f>'INEC T3'!$P$80:$P$92</c:f>
              <c:strCache>
                <c:ptCount val="13"/>
                <c:pt idx="0">
                  <c:v>EL ORO</c:v>
                </c:pt>
                <c:pt idx="1">
                  <c:v>ESMERALDAS</c:v>
                </c:pt>
                <c:pt idx="2">
                  <c:v>GUAYAS</c:v>
                </c:pt>
                <c:pt idx="3">
                  <c:v>IMBABURA</c:v>
                </c:pt>
                <c:pt idx="5">
                  <c:v>LOS RÍOS</c:v>
                </c:pt>
                <c:pt idx="6">
                  <c:v>MANABÍ</c:v>
                </c:pt>
                <c:pt idx="7">
                  <c:v>MORONA SANTIAGO</c:v>
                </c:pt>
                <c:pt idx="8">
                  <c:v>PICHINCHA</c:v>
                </c:pt>
                <c:pt idx="9">
                  <c:v>SUCUMBÍOS</c:v>
                </c:pt>
                <c:pt idx="10">
                  <c:v>ORELLANA</c:v>
                </c:pt>
                <c:pt idx="12">
                  <c:v>SANTO DOMINGO DE LOS TSÁCHILAS</c:v>
                </c:pt>
              </c:strCache>
            </c:strRef>
          </c:cat>
          <c:val>
            <c:numRef>
              <c:f>'INEC T3'!$Q$80:$Q$92</c:f>
              <c:numCache>
                <c:formatCode>#,##0.00</c:formatCode>
                <c:ptCount val="13"/>
                <c:pt idx="0">
                  <c:v>17.43181818</c:v>
                </c:pt>
                <c:pt idx="1">
                  <c:v>22100.332102862674</c:v>
                </c:pt>
                <c:pt idx="2">
                  <c:v>256.47981456936662</c:v>
                </c:pt>
                <c:pt idx="3">
                  <c:v>18325.429947102268</c:v>
                </c:pt>
                <c:pt idx="5">
                  <c:v>1885.8018368087062</c:v>
                </c:pt>
                <c:pt idx="6">
                  <c:v>638.96103895540261</c:v>
                </c:pt>
                <c:pt idx="7">
                  <c:v>1273.3495940934295</c:v>
                </c:pt>
                <c:pt idx="8">
                  <c:v>124294.02571144595</c:v>
                </c:pt>
                <c:pt idx="9">
                  <c:v>55.601467018006716</c:v>
                </c:pt>
                <c:pt idx="10">
                  <c:v>129865.50167494956</c:v>
                </c:pt>
                <c:pt idx="12">
                  <c:v>113269.79567486656</c:v>
                </c:pt>
              </c:numCache>
            </c:numRef>
          </c:val>
          <c:extLst xmlns:c16r2="http://schemas.microsoft.com/office/drawing/2015/06/chart">
            <c:ext xmlns:c16="http://schemas.microsoft.com/office/drawing/2014/chart" uri="{C3380CC4-5D6E-409C-BE32-E72D297353CC}">
              <c16:uniqueId val="{00000000-2173-4D36-9993-B3C7D0CDE31F}"/>
            </c:ext>
          </c:extLst>
        </c:ser>
        <c:dLbls>
          <c:showLegendKey val="0"/>
          <c:showVal val="0"/>
          <c:showCatName val="0"/>
          <c:showSerName val="0"/>
          <c:showPercent val="0"/>
          <c:showBubbleSize val="0"/>
        </c:dLbls>
        <c:gapWidth val="150"/>
        <c:shape val="box"/>
        <c:axId val="270882272"/>
        <c:axId val="270882664"/>
        <c:axId val="0"/>
      </c:bar3DChart>
      <c:catAx>
        <c:axId val="2708822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s-EC"/>
          </a:p>
        </c:txPr>
        <c:crossAx val="270882664"/>
        <c:crosses val="autoZero"/>
        <c:auto val="1"/>
        <c:lblAlgn val="ctr"/>
        <c:lblOffset val="100"/>
        <c:noMultiLvlLbl val="0"/>
      </c:catAx>
      <c:valAx>
        <c:axId val="270882664"/>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crossAx val="270882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baseline="0">
                <a:solidFill>
                  <a:sysClr val="windowText" lastClr="000000"/>
                </a:solidFill>
                <a:effectLst/>
                <a:latin typeface="Arial" panose="020B0604020202020204" pitchFamily="34" charset="0"/>
                <a:cs typeface="Arial" panose="020B0604020202020204" pitchFamily="34" charset="0"/>
              </a:rPr>
              <a:t>Balanza Comercial </a:t>
            </a:r>
            <a:endParaRPr lang="es-EC" sz="1200">
              <a:solidFill>
                <a:sysClr val="windowText" lastClr="000000"/>
              </a:solidFill>
              <a:effectLst/>
              <a:latin typeface="Arial" panose="020B0604020202020204" pitchFamily="34" charset="0"/>
              <a:cs typeface="Arial" panose="020B0604020202020204" pitchFamily="34" charset="0"/>
            </a:endParaRPr>
          </a:p>
          <a:p>
            <a:pPr>
              <a:defRPr/>
            </a:pPr>
            <a:r>
              <a:rPr lang="en-US" sz="1200" b="1" i="0" baseline="0">
                <a:solidFill>
                  <a:sysClr val="windowText" lastClr="000000"/>
                </a:solidFill>
                <a:effectLst/>
                <a:latin typeface="Arial" panose="020B0604020202020204" pitchFamily="34" charset="0"/>
                <a:cs typeface="Arial" panose="020B0604020202020204" pitchFamily="34" charset="0"/>
              </a:rPr>
              <a:t>Sector Agrícola (Miles $)</a:t>
            </a:r>
            <a:endParaRPr lang="es-EC" sz="1200">
              <a:solidFill>
                <a:sysClr val="windowText" lastClr="000000"/>
              </a:solidFill>
              <a:effectLst/>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scatterChart>
        <c:scatterStyle val="smoothMarker"/>
        <c:varyColors val="0"/>
        <c:ser>
          <c:idx val="0"/>
          <c:order val="0"/>
          <c:tx>
            <c:strRef>
              <c:f>TENDENCIA!$C$28</c:f>
              <c:strCache>
                <c:ptCount val="1"/>
                <c:pt idx="0">
                  <c:v>Balanza Comercial (miles usd)</c:v>
                </c:pt>
              </c:strCache>
            </c:strRef>
          </c:tx>
          <c:spPr>
            <a:ln w="19050" cap="rnd">
              <a:solidFill>
                <a:schemeClr val="tx1"/>
              </a:solidFill>
              <a:round/>
            </a:ln>
            <a:effectLst/>
          </c:spPr>
          <c:marker>
            <c:symbol val="circle"/>
            <c:size val="5"/>
            <c:spPr>
              <a:solidFill>
                <a:schemeClr val="accent6">
                  <a:lumMod val="40000"/>
                  <a:lumOff val="60000"/>
                </a:schemeClr>
              </a:solidFill>
              <a:ln w="9525">
                <a:solidFill>
                  <a:schemeClr val="tx1"/>
                </a:solidFill>
              </a:ln>
              <a:effectLst/>
            </c:spPr>
          </c:marker>
          <c:dPt>
            <c:idx val="1"/>
            <c:marker>
              <c:symbol val="circle"/>
              <c:size val="5"/>
              <c:spPr>
                <a:solidFill>
                  <a:schemeClr val="accent6">
                    <a:lumMod val="40000"/>
                    <a:lumOff val="60000"/>
                  </a:schemeClr>
                </a:solidFill>
                <a:ln w="9525">
                  <a:solidFill>
                    <a:schemeClr val="tx1"/>
                  </a:solidFill>
                </a:ln>
                <a:effectLst/>
              </c:spPr>
            </c:marker>
            <c:bubble3D val="0"/>
            <c:spPr>
              <a:ln w="19050" cap="rnd">
                <a:solidFill>
                  <a:schemeClr val="tx1"/>
                </a:solidFill>
                <a:round/>
              </a:ln>
              <a:effectLst/>
            </c:spPr>
            <c:extLst xmlns:c16r2="http://schemas.microsoft.com/office/drawing/2015/06/chart">
              <c:ext xmlns:c16="http://schemas.microsoft.com/office/drawing/2014/chart" uri="{C3380CC4-5D6E-409C-BE32-E72D297353CC}">
                <c16:uniqueId val="{00000001-B9AB-4FFC-A68D-7490FA9C263E}"/>
              </c:ext>
            </c:extLst>
          </c:dPt>
          <c:dPt>
            <c:idx val="2"/>
            <c:marker>
              <c:symbol val="circle"/>
              <c:size val="5"/>
              <c:spPr>
                <a:solidFill>
                  <a:schemeClr val="accent6">
                    <a:lumMod val="40000"/>
                    <a:lumOff val="60000"/>
                  </a:schemeClr>
                </a:solidFill>
                <a:ln w="9525">
                  <a:solidFill>
                    <a:schemeClr val="tx1"/>
                  </a:solidFill>
                </a:ln>
                <a:effectLst/>
              </c:spPr>
            </c:marker>
            <c:bubble3D val="0"/>
            <c:spPr>
              <a:ln w="19050" cap="rnd">
                <a:solidFill>
                  <a:schemeClr val="tx1"/>
                </a:solidFill>
                <a:round/>
              </a:ln>
              <a:effectLst/>
            </c:spPr>
            <c:extLst xmlns:c16r2="http://schemas.microsoft.com/office/drawing/2015/06/chart">
              <c:ext xmlns:c16="http://schemas.microsoft.com/office/drawing/2014/chart" uri="{C3380CC4-5D6E-409C-BE32-E72D297353CC}">
                <c16:uniqueId val="{00000003-B9AB-4FFC-A68D-7490FA9C263E}"/>
              </c:ext>
            </c:extLst>
          </c:dPt>
          <c:dPt>
            <c:idx val="3"/>
            <c:marker>
              <c:symbol val="circle"/>
              <c:size val="5"/>
              <c:spPr>
                <a:solidFill>
                  <a:schemeClr val="accent6">
                    <a:lumMod val="40000"/>
                    <a:lumOff val="60000"/>
                  </a:schemeClr>
                </a:solidFill>
                <a:ln w="9525">
                  <a:solidFill>
                    <a:schemeClr val="tx1"/>
                  </a:solidFill>
                </a:ln>
                <a:effectLst/>
              </c:spPr>
            </c:marker>
            <c:bubble3D val="0"/>
            <c:spPr>
              <a:ln w="19050" cap="rnd">
                <a:solidFill>
                  <a:schemeClr val="tx1"/>
                </a:solidFill>
                <a:round/>
              </a:ln>
              <a:effectLst/>
            </c:spPr>
            <c:extLst xmlns:c16r2="http://schemas.microsoft.com/office/drawing/2015/06/chart">
              <c:ext xmlns:c16="http://schemas.microsoft.com/office/drawing/2014/chart" uri="{C3380CC4-5D6E-409C-BE32-E72D297353CC}">
                <c16:uniqueId val="{00000005-B9AB-4FFC-A68D-7490FA9C263E}"/>
              </c:ext>
            </c:extLst>
          </c:dPt>
          <c:dPt>
            <c:idx val="4"/>
            <c:marker>
              <c:symbol val="circle"/>
              <c:size val="5"/>
              <c:spPr>
                <a:solidFill>
                  <a:schemeClr val="accent6">
                    <a:lumMod val="40000"/>
                    <a:lumOff val="60000"/>
                  </a:schemeClr>
                </a:solidFill>
                <a:ln w="9525">
                  <a:solidFill>
                    <a:schemeClr val="tx1"/>
                  </a:solidFill>
                </a:ln>
                <a:effectLst/>
              </c:spPr>
            </c:marker>
            <c:bubble3D val="0"/>
            <c:spPr>
              <a:ln w="19050" cap="rnd">
                <a:solidFill>
                  <a:schemeClr val="tx1"/>
                </a:solidFill>
                <a:round/>
              </a:ln>
              <a:effectLst/>
            </c:spPr>
            <c:extLst xmlns:c16r2="http://schemas.microsoft.com/office/drawing/2015/06/chart">
              <c:ext xmlns:c16="http://schemas.microsoft.com/office/drawing/2014/chart" uri="{C3380CC4-5D6E-409C-BE32-E72D297353CC}">
                <c16:uniqueId val="{00000007-B9AB-4FFC-A68D-7490FA9C263E}"/>
              </c:ext>
            </c:extLst>
          </c:dPt>
          <c:dPt>
            <c:idx val="5"/>
            <c:marker>
              <c:symbol val="circle"/>
              <c:size val="5"/>
              <c:spPr>
                <a:solidFill>
                  <a:schemeClr val="accent6">
                    <a:lumMod val="40000"/>
                    <a:lumOff val="60000"/>
                  </a:schemeClr>
                </a:solidFill>
                <a:ln w="9525">
                  <a:solidFill>
                    <a:schemeClr val="tx1"/>
                  </a:solidFill>
                </a:ln>
                <a:effectLst/>
              </c:spPr>
            </c:marker>
            <c:bubble3D val="0"/>
            <c:spPr>
              <a:ln w="19050" cap="rnd">
                <a:solidFill>
                  <a:schemeClr val="tx1"/>
                </a:solidFill>
                <a:round/>
              </a:ln>
              <a:effectLst/>
            </c:spPr>
            <c:extLst xmlns:c16r2="http://schemas.microsoft.com/office/drawing/2015/06/chart">
              <c:ext xmlns:c16="http://schemas.microsoft.com/office/drawing/2014/chart" uri="{C3380CC4-5D6E-409C-BE32-E72D297353CC}">
                <c16:uniqueId val="{00000009-B9AB-4FFC-A68D-7490FA9C263E}"/>
              </c:ext>
            </c:extLst>
          </c:dPt>
          <c:trendline>
            <c:spPr>
              <a:ln w="19050" cap="rnd">
                <a:solidFill>
                  <a:schemeClr val="accent1"/>
                </a:solidFill>
                <a:prstDash val="sysDot"/>
              </a:ln>
              <a:effectLst/>
            </c:spPr>
            <c:trendlineType val="power"/>
            <c:dispRSqr val="0"/>
            <c:dispEq val="0"/>
          </c:trendline>
          <c:trendline>
            <c:spPr>
              <a:ln w="19050" cap="rnd">
                <a:solidFill>
                  <a:schemeClr val="accent1"/>
                </a:solidFill>
                <a:prstDash val="sysDot"/>
              </a:ln>
              <a:effectLst/>
            </c:spPr>
            <c:trendlineType val="power"/>
            <c:dispRSqr val="0"/>
            <c:dispEq val="0"/>
          </c:trendline>
          <c:trendline>
            <c:spPr>
              <a:ln w="19050" cap="rnd">
                <a:solidFill>
                  <a:schemeClr val="accent1"/>
                </a:solidFill>
                <a:prstDash val="sysDot"/>
              </a:ln>
              <a:effectLst/>
            </c:spPr>
            <c:trendlineType val="power"/>
            <c:dispRSqr val="0"/>
            <c:dispEq val="0"/>
          </c:trendline>
          <c:trendline>
            <c:spPr>
              <a:ln w="19050" cap="rnd">
                <a:solidFill>
                  <a:schemeClr val="accent1"/>
                </a:solidFill>
                <a:prstDash val="sysDot"/>
              </a:ln>
              <a:effectLst/>
            </c:spPr>
            <c:trendlineType val="power"/>
            <c:dispRSqr val="0"/>
            <c:dispEq val="0"/>
          </c:trendline>
          <c:trendline>
            <c:spPr>
              <a:ln w="19050" cap="rnd">
                <a:solidFill>
                  <a:schemeClr val="tx1"/>
                </a:solidFill>
                <a:prstDash val="sysDot"/>
              </a:ln>
              <a:effectLst/>
            </c:spPr>
            <c:trendlineType val="poly"/>
            <c:order val="2"/>
            <c:dispRSqr val="1"/>
            <c:dispEq val="1"/>
            <c:trendlineLbl>
              <c:layout>
                <c:manualLayout>
                  <c:x val="5.1866360454943132E-2"/>
                  <c:y val="0.208753280839895"/>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trendlineLbl>
          </c:trendline>
          <c:xVal>
            <c:numRef>
              <c:f>TENDENCIA!$B$29:$B$34</c:f>
              <c:numCache>
                <c:formatCode>General</c:formatCode>
                <c:ptCount val="6"/>
                <c:pt idx="0">
                  <c:v>-5</c:v>
                </c:pt>
                <c:pt idx="1">
                  <c:v>-3</c:v>
                </c:pt>
                <c:pt idx="2">
                  <c:v>-1</c:v>
                </c:pt>
                <c:pt idx="3">
                  <c:v>1</c:v>
                </c:pt>
                <c:pt idx="4">
                  <c:v>3</c:v>
                </c:pt>
                <c:pt idx="5">
                  <c:v>5</c:v>
                </c:pt>
              </c:numCache>
            </c:numRef>
          </c:xVal>
          <c:yVal>
            <c:numRef>
              <c:f>TENDENCIA!$C$29:$C$34</c:f>
              <c:numCache>
                <c:formatCode>_(* #,##0_);_(* \(#,##0\);_(* "-"??_);_(@_)</c:formatCode>
                <c:ptCount val="6"/>
                <c:pt idx="0">
                  <c:v>38373969.329999998</c:v>
                </c:pt>
                <c:pt idx="1">
                  <c:v>38377419.590000004</c:v>
                </c:pt>
                <c:pt idx="2">
                  <c:v>38580874.369999997</c:v>
                </c:pt>
                <c:pt idx="3">
                  <c:v>38557529.960000001</c:v>
                </c:pt>
                <c:pt idx="4">
                  <c:v>38553883.909999996</c:v>
                </c:pt>
                <c:pt idx="5">
                  <c:v>38587642.119999997</c:v>
                </c:pt>
              </c:numCache>
            </c:numRef>
          </c:yVal>
          <c:smooth val="1"/>
          <c:extLst xmlns:c16r2="http://schemas.microsoft.com/office/drawing/2015/06/chart">
            <c:ext xmlns:c16="http://schemas.microsoft.com/office/drawing/2014/chart" uri="{C3380CC4-5D6E-409C-BE32-E72D297353CC}">
              <c16:uniqueId val="{0000000A-B9AB-4FFC-A68D-7490FA9C263E}"/>
            </c:ext>
          </c:extLst>
        </c:ser>
        <c:dLbls>
          <c:showLegendKey val="0"/>
          <c:showVal val="0"/>
          <c:showCatName val="0"/>
          <c:showSerName val="0"/>
          <c:showPercent val="0"/>
          <c:showBubbleSize val="0"/>
        </c:dLbls>
        <c:axId val="270883840"/>
        <c:axId val="270881096"/>
      </c:scatterChart>
      <c:valAx>
        <c:axId val="270883840"/>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70881096"/>
        <c:crosses val="autoZero"/>
        <c:crossBetween val="midCat"/>
      </c:valAx>
      <c:valAx>
        <c:axId val="270881096"/>
        <c:scaling>
          <c:orientation val="minMax"/>
        </c:scaling>
        <c:delete val="0"/>
        <c:axPos val="l"/>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7088384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b="1">
                <a:solidFill>
                  <a:sysClr val="windowText" lastClr="000000"/>
                </a:solidFill>
              </a:rPr>
              <a:t>Participación Exportadores %</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PARTICIPACION!$D$4:$D$4</c:f>
              <c:strCache>
                <c:ptCount val="1"/>
                <c:pt idx="0">
                  <c:v>Participación (%)</c:v>
                </c:pt>
              </c:strCache>
            </c:strRef>
          </c:tx>
          <c:spPr>
            <a:noFill/>
            <a:ln>
              <a:solidFill>
                <a:schemeClr val="tx1"/>
              </a:solidFill>
            </a:ln>
            <a:effectLst/>
            <a:sp3d>
              <a:contourClr>
                <a:schemeClr val="tx1"/>
              </a:contourClr>
            </a:sp3d>
          </c:spPr>
          <c:invertIfNegative val="0"/>
          <c:dPt>
            <c:idx val="3"/>
            <c:invertIfNegative val="0"/>
            <c:bubble3D val="0"/>
            <c:spPr>
              <a:noFill/>
              <a:ln>
                <a:solidFill>
                  <a:schemeClr val="tx1"/>
                </a:solidFill>
              </a:ln>
              <a:effectLst/>
              <a:sp3d>
                <a:contourClr>
                  <a:schemeClr val="tx1"/>
                </a:contourClr>
              </a:sp3d>
            </c:spPr>
            <c:extLst xmlns:c16r2="http://schemas.microsoft.com/office/drawing/2015/06/chart">
              <c:ext xmlns:c16="http://schemas.microsoft.com/office/drawing/2014/chart" uri="{C3380CC4-5D6E-409C-BE32-E72D297353CC}">
                <c16:uniqueId val="{00000001-276E-43BD-85A4-86BDA9478B95}"/>
              </c:ext>
            </c:extLst>
          </c:dPt>
          <c:dLbls>
            <c:dLbl>
              <c:idx val="10"/>
              <c:layout/>
              <c:tx>
                <c:rich>
                  <a:bodyPr/>
                  <a:lstStyle/>
                  <a:p>
                    <a:fld id="{B85A8238-A030-47A5-B62C-19BC8CBB12D1}" type="VALUE">
                      <a:rPr lang="en-US" b="1">
                        <a:solidFill>
                          <a:sysClr val="windowText" lastClr="000000"/>
                        </a:solidFill>
                      </a:rPr>
                      <a:pPr/>
                      <a:t>[VALOR]</a:t>
                    </a:fld>
                    <a:endParaRPr lang="es-EC"/>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76E-43BD-85A4-86BDA9478B95}"/>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PARTICIPACION!$C$5:$C$15</c:f>
              <c:strCache>
                <c:ptCount val="11"/>
                <c:pt idx="0">
                  <c:v>Alimentos y Conservas del Ecuador S.A. ECUACONSERVAS</c:v>
                </c:pt>
                <c:pt idx="1">
                  <c:v>APAE Asociación de Palmitocultores de la Amazonia Ecuatoriana</c:v>
                </c:pt>
                <c:pt idx="2">
                  <c:v>Fundación MCCH Maquita Cushunchic Comercializando como Hermanos</c:v>
                </c:pt>
                <c:pt idx="3">
                  <c:v>I.A.E Industria Agrícola Exportadora INAEXPO C.A</c:v>
                </c:pt>
                <c:pt idx="4">
                  <c:v>Industrializadora y Comercializadora de Palmito S.A. INCOPALMITO</c:v>
                </c:pt>
                <c:pt idx="5">
                  <c:v>NATECIA S.A.  ( Alimentos y Bebidas).</c:v>
                </c:pt>
                <c:pt idx="6">
                  <c:v>Procesadora Continental de Alimentos S.A.  PROCECONSA</c:v>
                </c:pt>
                <c:pt idx="7">
                  <c:v>Procesadora Nacional de Alimentos C.A. PRONACA</c:v>
                </c:pt>
                <c:pt idx="8">
                  <c:v>Protropic CIA. LTDA. Productos Tropicales.</c:v>
                </c:pt>
                <c:pt idx="9">
                  <c:v>Servicio Integral para la Industria Alimenticia SIPIA S.A.</c:v>
                </c:pt>
                <c:pt idx="10">
                  <c:v>Tropicalfoods S.A.</c:v>
                </c:pt>
              </c:strCache>
            </c:strRef>
          </c:cat>
          <c:val>
            <c:numRef>
              <c:f>PARTICIPACION!$D$5:$D$15</c:f>
              <c:numCache>
                <c:formatCode>0.00%</c:formatCode>
                <c:ptCount val="11"/>
                <c:pt idx="0">
                  <c:v>5.3800000000000001E-2</c:v>
                </c:pt>
                <c:pt idx="1">
                  <c:v>3.2500000000000001E-2</c:v>
                </c:pt>
                <c:pt idx="2">
                  <c:v>0</c:v>
                </c:pt>
                <c:pt idx="3">
                  <c:v>0.40200000000000002</c:v>
                </c:pt>
                <c:pt idx="4">
                  <c:v>0.16</c:v>
                </c:pt>
                <c:pt idx="5">
                  <c:v>2.6499999999999999E-2</c:v>
                </c:pt>
                <c:pt idx="6">
                  <c:v>0.13070000000000001</c:v>
                </c:pt>
                <c:pt idx="7">
                  <c:v>3.5000000000000003E-2</c:v>
                </c:pt>
                <c:pt idx="8">
                  <c:v>6.25E-2</c:v>
                </c:pt>
                <c:pt idx="9">
                  <c:v>5.2999999999999999E-2</c:v>
                </c:pt>
                <c:pt idx="10">
                  <c:v>4.3999999999999997E-2</c:v>
                </c:pt>
              </c:numCache>
            </c:numRef>
          </c:val>
          <c:extLst xmlns:c16r2="http://schemas.microsoft.com/office/drawing/2015/06/chart">
            <c:ext xmlns:c16="http://schemas.microsoft.com/office/drawing/2014/chart" uri="{C3380CC4-5D6E-409C-BE32-E72D297353CC}">
              <c16:uniqueId val="{00000003-276E-43BD-85A4-86BDA9478B95}"/>
            </c:ext>
          </c:extLst>
        </c:ser>
        <c:dLbls>
          <c:showLegendKey val="0"/>
          <c:showVal val="1"/>
          <c:showCatName val="0"/>
          <c:showSerName val="0"/>
          <c:showPercent val="0"/>
          <c:showBubbleSize val="0"/>
        </c:dLbls>
        <c:gapWidth val="150"/>
        <c:shape val="box"/>
        <c:axId val="270883056"/>
        <c:axId val="270884232"/>
        <c:axId val="0"/>
      </c:bar3DChart>
      <c:catAx>
        <c:axId val="270883056"/>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crossAx val="270884232"/>
        <c:crosses val="autoZero"/>
        <c:auto val="1"/>
        <c:lblAlgn val="ctr"/>
        <c:lblOffset val="100"/>
        <c:noMultiLvlLbl val="0"/>
      </c:catAx>
      <c:valAx>
        <c:axId val="270884232"/>
        <c:scaling>
          <c:orientation val="minMax"/>
        </c:scaling>
        <c:delete val="1"/>
        <c:axPos val="b"/>
        <c:numFmt formatCode="0.00%" sourceLinked="1"/>
        <c:majorTickMark val="out"/>
        <c:minorTickMark val="none"/>
        <c:tickLblPos val="nextTo"/>
        <c:crossAx val="270883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a:solidFill>
                  <a:sysClr val="windowText" lastClr="000000"/>
                </a:solidFill>
                <a:latin typeface="Arial" panose="020B0604020202020204" pitchFamily="34" charset="0"/>
                <a:cs typeface="Arial" panose="020B0604020202020204" pitchFamily="34" charset="0"/>
              </a:rPr>
              <a:t>Exportación (Miles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manualLayout>
          <c:layoutTarget val="inner"/>
          <c:xMode val="edge"/>
          <c:yMode val="edge"/>
          <c:x val="4.5169430862744622E-2"/>
          <c:y val="0.22387443291442874"/>
          <c:w val="0.92315106220351117"/>
          <c:h val="0.62249465505553525"/>
        </c:manualLayout>
      </c:layout>
      <c:scatterChart>
        <c:scatterStyle val="smoothMarker"/>
        <c:varyColors val="0"/>
        <c:ser>
          <c:idx val="0"/>
          <c:order val="0"/>
          <c:tx>
            <c:strRef>
              <c:f>TENDENCIA!$D$6</c:f>
              <c:strCache>
                <c:ptCount val="1"/>
                <c:pt idx="0">
                  <c:v>Exportación (Miles de $)</c:v>
                </c:pt>
              </c:strCache>
            </c:strRef>
          </c:tx>
          <c:spPr>
            <a:ln w="19050" cap="rnd">
              <a:solidFill>
                <a:schemeClr val="tx1"/>
              </a:solidFill>
              <a:round/>
            </a:ln>
            <a:effectLst/>
          </c:spPr>
          <c:marker>
            <c:symbol val="circle"/>
            <c:size val="5"/>
            <c:spPr>
              <a:solidFill>
                <a:schemeClr val="accent6">
                  <a:lumMod val="40000"/>
                  <a:lumOff val="60000"/>
                </a:schemeClr>
              </a:solidFill>
              <a:ln w="9525">
                <a:solidFill>
                  <a:schemeClr val="tx1"/>
                </a:solidFill>
              </a:ln>
              <a:effectLst/>
            </c:spPr>
          </c:marker>
          <c:trendline>
            <c:spPr>
              <a:ln w="19050" cap="rnd">
                <a:solidFill>
                  <a:schemeClr val="tx1"/>
                </a:solidFill>
                <a:prstDash val="sysDot"/>
              </a:ln>
              <a:effectLst/>
            </c:spPr>
            <c:trendlineType val="poly"/>
            <c:order val="2"/>
            <c:dispRSqr val="1"/>
            <c:dispEq val="1"/>
            <c:trendlineLbl>
              <c:layout>
                <c:manualLayout>
                  <c:x val="-1.4311357632020136E-2"/>
                  <c:y val="0.1587709048485256"/>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trendlineLbl>
          </c:trendline>
          <c:xVal>
            <c:numRef>
              <c:f>TENDENCIA!$C$7:$C$12</c:f>
              <c:numCache>
                <c:formatCode>General</c:formatCode>
                <c:ptCount val="6"/>
                <c:pt idx="0">
                  <c:v>-5</c:v>
                </c:pt>
                <c:pt idx="1">
                  <c:v>-3</c:v>
                </c:pt>
                <c:pt idx="2">
                  <c:v>-1</c:v>
                </c:pt>
                <c:pt idx="3">
                  <c:v>1</c:v>
                </c:pt>
                <c:pt idx="4">
                  <c:v>3</c:v>
                </c:pt>
                <c:pt idx="5">
                  <c:v>5</c:v>
                </c:pt>
              </c:numCache>
            </c:numRef>
          </c:xVal>
          <c:yVal>
            <c:numRef>
              <c:f>TENDENCIA!$D$7:$D$12</c:f>
              <c:numCache>
                <c:formatCode>#,##0.00</c:formatCode>
                <c:ptCount val="6"/>
                <c:pt idx="0">
                  <c:v>73442.538</c:v>
                </c:pt>
                <c:pt idx="1">
                  <c:v>72988.176000000007</c:v>
                </c:pt>
                <c:pt idx="2">
                  <c:v>77325.659</c:v>
                </c:pt>
                <c:pt idx="3">
                  <c:v>81919.081000000006</c:v>
                </c:pt>
                <c:pt idx="4">
                  <c:v>71649.376999999993</c:v>
                </c:pt>
                <c:pt idx="5">
                  <c:v>58695.714</c:v>
                </c:pt>
              </c:numCache>
            </c:numRef>
          </c:yVal>
          <c:smooth val="1"/>
          <c:extLst xmlns:c16r2="http://schemas.microsoft.com/office/drawing/2015/06/chart">
            <c:ext xmlns:c16="http://schemas.microsoft.com/office/drawing/2014/chart" uri="{C3380CC4-5D6E-409C-BE32-E72D297353CC}">
              <c16:uniqueId val="{00000000-F01A-453A-8C30-4AD45EF0347F}"/>
            </c:ext>
          </c:extLst>
        </c:ser>
        <c:dLbls>
          <c:showLegendKey val="0"/>
          <c:showVal val="0"/>
          <c:showCatName val="0"/>
          <c:showSerName val="0"/>
          <c:showPercent val="0"/>
          <c:showBubbleSize val="0"/>
        </c:dLbls>
        <c:axId val="271190368"/>
        <c:axId val="271189192"/>
      </c:scatterChart>
      <c:valAx>
        <c:axId val="271190368"/>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71189192"/>
        <c:crosses val="autoZero"/>
        <c:crossBetween val="midCat"/>
      </c:valAx>
      <c:valAx>
        <c:axId val="271189192"/>
        <c:scaling>
          <c:orientation val="minMax"/>
        </c:scaling>
        <c:delete val="0"/>
        <c:axPos val="l"/>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7119036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ysClr val="windowText" lastClr="000000"/>
                </a:solidFill>
              </a:rPr>
              <a:t>FOB</a:t>
            </a:r>
          </a:p>
          <a:p>
            <a:pPr>
              <a:defRPr/>
            </a:pPr>
            <a:r>
              <a:rPr lang="en-US" b="1">
                <a:solidFill>
                  <a:sysClr val="windowText" lastClr="000000"/>
                </a:solidFill>
              </a:rPr>
              <a:t>Exportaciones por</a:t>
            </a:r>
            <a:r>
              <a:rPr lang="en-US" b="1" baseline="0">
                <a:solidFill>
                  <a:sysClr val="windowText" lastClr="000000"/>
                </a:solidFill>
              </a:rPr>
              <a:t> año</a:t>
            </a:r>
            <a:endParaRPr lang="en-US" b="1">
              <a:solidFill>
                <a:sysClr val="windowText" lastClr="000000"/>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scatterChart>
        <c:scatterStyle val="smoothMarker"/>
        <c:varyColors val="0"/>
        <c:ser>
          <c:idx val="0"/>
          <c:order val="0"/>
          <c:tx>
            <c:strRef>
              <c:f>TENDENCIA!$C$42</c:f>
              <c:strCache>
                <c:ptCount val="1"/>
                <c:pt idx="0">
                  <c:v>FOB</c:v>
                </c:pt>
              </c:strCache>
            </c:strRef>
          </c:tx>
          <c:spPr>
            <a:ln w="19050" cap="rnd">
              <a:solidFill>
                <a:schemeClr val="tx1"/>
              </a:solidFill>
              <a:round/>
            </a:ln>
            <a:effectLst/>
          </c:spPr>
          <c:marker>
            <c:symbol val="circle"/>
            <c:size val="5"/>
            <c:spPr>
              <a:solidFill>
                <a:schemeClr val="accent6">
                  <a:lumMod val="40000"/>
                  <a:lumOff val="60000"/>
                </a:schemeClr>
              </a:solidFill>
              <a:ln w="9525">
                <a:solidFill>
                  <a:schemeClr val="tx1"/>
                </a:solidFill>
              </a:ln>
              <a:effectLst/>
            </c:spPr>
          </c:marker>
          <c:trendline>
            <c:spPr>
              <a:ln w="19050" cap="rnd">
                <a:solidFill>
                  <a:schemeClr val="tx1"/>
                </a:solidFill>
                <a:prstDash val="sysDot"/>
              </a:ln>
              <a:effectLst/>
            </c:spPr>
            <c:trendlineType val="poly"/>
            <c:order val="2"/>
            <c:dispRSqr val="1"/>
            <c:dispEq val="1"/>
            <c:trendlineLbl>
              <c:layout>
                <c:manualLayout>
                  <c:x val="3.5512027108540789E-2"/>
                  <c:y val="0.12541090943085073"/>
                </c:manualLayout>
              </c:layout>
              <c:numFmt formatCode="General" sourceLinked="0"/>
              <c:spPr>
                <a:noFill/>
                <a:ln>
                  <a:noFill/>
                </a:ln>
                <a:effectLst/>
              </c:spPr>
              <c:txPr>
                <a:bodyPr rot="0" spcFirstLastPara="1" vertOverflow="ellipsis" vert="horz" wrap="square" anchor="ctr" anchorCtr="1"/>
                <a:lstStyle/>
                <a:p>
                  <a:pPr>
                    <a:defRPr sz="900" b="1" i="0" u="none" strike="noStrike" kern="1200" baseline="0">
                      <a:solidFill>
                        <a:schemeClr val="tx1">
                          <a:lumMod val="95000"/>
                          <a:lumOff val="5000"/>
                        </a:schemeClr>
                      </a:solidFill>
                      <a:latin typeface="+mn-lt"/>
                      <a:ea typeface="+mn-ea"/>
                      <a:cs typeface="+mn-cs"/>
                    </a:defRPr>
                  </a:pPr>
                  <a:endParaRPr lang="es-EC"/>
                </a:p>
              </c:txPr>
            </c:trendlineLbl>
          </c:trendline>
          <c:xVal>
            <c:numRef>
              <c:f>TENDENCIA!$B$43:$B$48</c:f>
              <c:numCache>
                <c:formatCode>General</c:formatCode>
                <c:ptCount val="6"/>
                <c:pt idx="0">
                  <c:v>-5</c:v>
                </c:pt>
                <c:pt idx="1">
                  <c:v>-3</c:v>
                </c:pt>
                <c:pt idx="2">
                  <c:v>-1</c:v>
                </c:pt>
                <c:pt idx="3">
                  <c:v>1</c:v>
                </c:pt>
                <c:pt idx="4">
                  <c:v>3</c:v>
                </c:pt>
                <c:pt idx="5">
                  <c:v>5</c:v>
                </c:pt>
              </c:numCache>
            </c:numRef>
          </c:xVal>
          <c:yVal>
            <c:numRef>
              <c:f>TENDENCIA!$C$43:$C$48</c:f>
              <c:numCache>
                <c:formatCode>_(* #,##0.00_);_(* \(#,##0.00\);_(* "-"??_);_(@_)</c:formatCode>
                <c:ptCount val="6"/>
                <c:pt idx="0">
                  <c:v>73442.538</c:v>
                </c:pt>
                <c:pt idx="1">
                  <c:v>72988.176000000007</c:v>
                </c:pt>
                <c:pt idx="2">
                  <c:v>77325.659</c:v>
                </c:pt>
                <c:pt idx="3">
                  <c:v>81919.081000000006</c:v>
                </c:pt>
                <c:pt idx="4">
                  <c:v>71649.376999999993</c:v>
                </c:pt>
                <c:pt idx="5">
                  <c:v>58695.714</c:v>
                </c:pt>
              </c:numCache>
            </c:numRef>
          </c:yVal>
          <c:smooth val="1"/>
          <c:extLst xmlns:c16r2="http://schemas.microsoft.com/office/drawing/2015/06/chart">
            <c:ext xmlns:c16="http://schemas.microsoft.com/office/drawing/2014/chart" uri="{C3380CC4-5D6E-409C-BE32-E72D297353CC}">
              <c16:uniqueId val="{00000000-2BC8-46E9-9EDD-1AD223C20E09}"/>
            </c:ext>
          </c:extLst>
        </c:ser>
        <c:dLbls>
          <c:showLegendKey val="0"/>
          <c:showVal val="0"/>
          <c:showCatName val="0"/>
          <c:showSerName val="0"/>
          <c:showPercent val="0"/>
          <c:showBubbleSize val="0"/>
        </c:dLbls>
        <c:axId val="271189976"/>
        <c:axId val="271190760"/>
      </c:scatterChart>
      <c:valAx>
        <c:axId val="271189976"/>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71190760"/>
        <c:crosses val="autoZero"/>
        <c:crossBetween val="midCat"/>
      </c:valAx>
      <c:valAx>
        <c:axId val="271190760"/>
        <c:scaling>
          <c:orientation val="minMax"/>
        </c:scaling>
        <c:delete val="0"/>
        <c:axPos val="l"/>
        <c:numFmt formatCode="_(* #,##0.00_);_(* \(#,##0.0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es-EC"/>
          </a:p>
        </c:txPr>
        <c:crossAx val="271189976"/>
        <c:crosses val="autoZero"/>
        <c:crossBetween val="midCat"/>
      </c:valAx>
      <c:spPr>
        <a:noFill/>
        <a:ln>
          <a:noFill/>
        </a:ln>
        <a:effectLst/>
      </c:spPr>
    </c:plotArea>
    <c:plotVisOnly val="1"/>
    <c:dispBlanksAs val="gap"/>
    <c:showDLblsOverMax val="0"/>
  </c:chart>
  <c:spPr>
    <a:noFill/>
    <a:ln>
      <a:noFill/>
    </a:ln>
    <a:effectLst/>
  </c:spPr>
  <c:txPr>
    <a:bodyPr/>
    <a:lstStyle/>
    <a:p>
      <a:pPr algn="just">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a:solidFill>
                  <a:sysClr val="windowText" lastClr="000000"/>
                </a:solidFill>
                <a:latin typeface="Arial" panose="020B0604020202020204" pitchFamily="34" charset="0"/>
                <a:cs typeface="Arial" panose="020B0604020202020204" pitchFamily="34" charset="0"/>
              </a:rPr>
              <a:t>Exportación Palmito por Tonelada</a:t>
            </a:r>
            <a:r>
              <a:rPr lang="en-US" sz="1200" b="1" baseline="0">
                <a:solidFill>
                  <a:sysClr val="windowText" lastClr="000000"/>
                </a:solidFill>
                <a:latin typeface="Arial" panose="020B0604020202020204" pitchFamily="34" charset="0"/>
                <a:cs typeface="Arial" panose="020B0604020202020204" pitchFamily="34" charset="0"/>
              </a:rPr>
              <a:t> </a:t>
            </a:r>
            <a:r>
              <a:rPr lang="en-US" sz="1200" b="1">
                <a:solidFill>
                  <a:sysClr val="windowText" lastClr="000000"/>
                </a:solidFill>
                <a:latin typeface="Arial" panose="020B0604020202020204" pitchFamily="34" charset="0"/>
                <a:cs typeface="Arial" panose="020B0604020202020204" pitchFamily="34" charset="0"/>
              </a:rPr>
              <a:t>Métrica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scatterChart>
        <c:scatterStyle val="smoothMarker"/>
        <c:varyColors val="0"/>
        <c:ser>
          <c:idx val="0"/>
          <c:order val="0"/>
          <c:tx>
            <c:strRef>
              <c:f>Hoja3!$E$27</c:f>
              <c:strCache>
                <c:ptCount val="1"/>
                <c:pt idx="0">
                  <c:v>Exportación Palmito por TM</c:v>
                </c:pt>
              </c:strCache>
            </c:strRef>
          </c:tx>
          <c:spPr>
            <a:ln w="19050" cap="rnd">
              <a:solidFill>
                <a:schemeClr val="tx1"/>
              </a:solidFill>
              <a:round/>
            </a:ln>
            <a:effectLst/>
          </c:spPr>
          <c:marker>
            <c:symbol val="circle"/>
            <c:size val="5"/>
            <c:spPr>
              <a:solidFill>
                <a:schemeClr val="bg1"/>
              </a:solidFill>
              <a:ln w="9525">
                <a:solidFill>
                  <a:schemeClr val="tx1"/>
                </a:solidFill>
              </a:ln>
              <a:effectLst/>
            </c:spPr>
          </c:marker>
          <c:trendline>
            <c:spPr>
              <a:ln w="19050" cap="rnd">
                <a:solidFill>
                  <a:schemeClr val="accent6">
                    <a:lumMod val="50000"/>
                  </a:schemeClr>
                </a:solidFill>
                <a:prstDash val="sysDot"/>
              </a:ln>
              <a:effectLst/>
            </c:spPr>
            <c:trendlineType val="poly"/>
            <c:order val="2"/>
            <c:dispRSqr val="1"/>
            <c:dispEq val="1"/>
            <c:trendlineLbl>
              <c:layout>
                <c:manualLayout>
                  <c:x val="6.6832653823410415E-3"/>
                  <c:y val="0.19253698205757067"/>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trendlineLbl>
          </c:trendline>
          <c:xVal>
            <c:numRef>
              <c:f>Hoja3!$D$28:$D$33</c:f>
              <c:numCache>
                <c:formatCode>General</c:formatCode>
                <c:ptCount val="6"/>
                <c:pt idx="0">
                  <c:v>50</c:v>
                </c:pt>
                <c:pt idx="1">
                  <c:v>53</c:v>
                </c:pt>
                <c:pt idx="2">
                  <c:v>43</c:v>
                </c:pt>
                <c:pt idx="3">
                  <c:v>57</c:v>
                </c:pt>
                <c:pt idx="4">
                  <c:v>46</c:v>
                </c:pt>
                <c:pt idx="5">
                  <c:v>32</c:v>
                </c:pt>
              </c:numCache>
            </c:numRef>
          </c:xVal>
          <c:yVal>
            <c:numRef>
              <c:f>Hoja3!$E$28:$E$33</c:f>
              <c:numCache>
                <c:formatCode>General</c:formatCode>
                <c:ptCount val="6"/>
                <c:pt idx="0" formatCode="0.00;[Red]0.00">
                  <c:v>31761.238000000001</c:v>
                </c:pt>
                <c:pt idx="1">
                  <c:v>30551.026999999998</c:v>
                </c:pt>
                <c:pt idx="2" formatCode="0.00;[Red]0.00">
                  <c:v>31163.492999999999</c:v>
                </c:pt>
                <c:pt idx="3">
                  <c:v>35245.332000000002</c:v>
                </c:pt>
                <c:pt idx="4" formatCode="0.00;[Red]0.00">
                  <c:v>30767.155999999999</c:v>
                </c:pt>
                <c:pt idx="5">
                  <c:v>28815.784</c:v>
                </c:pt>
              </c:numCache>
            </c:numRef>
          </c:yVal>
          <c:smooth val="1"/>
          <c:extLst xmlns:c16r2="http://schemas.microsoft.com/office/drawing/2015/06/chart">
            <c:ext xmlns:c16="http://schemas.microsoft.com/office/drawing/2014/chart" uri="{C3380CC4-5D6E-409C-BE32-E72D297353CC}">
              <c16:uniqueId val="{00000000-05DF-4F48-9A6B-ADF8041D5927}"/>
            </c:ext>
          </c:extLst>
        </c:ser>
        <c:dLbls>
          <c:showLegendKey val="0"/>
          <c:showVal val="0"/>
          <c:showCatName val="0"/>
          <c:showSerName val="0"/>
          <c:showPercent val="0"/>
          <c:showBubbleSize val="0"/>
        </c:dLbls>
        <c:axId val="271191152"/>
        <c:axId val="271191544"/>
      </c:scatterChart>
      <c:valAx>
        <c:axId val="271191152"/>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71191544"/>
        <c:crosses val="autoZero"/>
        <c:crossBetween val="midCat"/>
      </c:valAx>
      <c:valAx>
        <c:axId val="271191544"/>
        <c:scaling>
          <c:orientation val="minMax"/>
        </c:scaling>
        <c:delete val="0"/>
        <c:axPos val="l"/>
        <c:numFmt formatCode="0.00;[Red]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7119115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a:solidFill>
                  <a:sysClr val="windowText" lastClr="000000"/>
                </a:solidFill>
                <a:latin typeface="Arial" panose="020B0604020202020204" pitchFamily="34" charset="0"/>
                <a:cs typeface="Arial" panose="020B0604020202020204" pitchFamily="34" charset="0"/>
              </a:rPr>
              <a:t>Exportación Palmito por </a:t>
            </a:r>
            <a:r>
              <a:rPr lang="en-US" sz="1200" b="1" i="0" baseline="0">
                <a:solidFill>
                  <a:sysClr val="windowText" lastClr="000000"/>
                </a:solidFill>
                <a:effectLst/>
                <a:latin typeface="Arial" panose="020B0604020202020204" pitchFamily="34" charset="0"/>
                <a:cs typeface="Arial" panose="020B0604020202020204" pitchFamily="34" charset="0"/>
              </a:rPr>
              <a:t>Tonelada Métrica</a:t>
            </a:r>
            <a:endParaRPr lang="es-EC" sz="1200" b="1">
              <a:solidFill>
                <a:sysClr val="windowText" lastClr="000000"/>
              </a:solidFill>
              <a:effectLst/>
              <a:latin typeface="Arial" panose="020B0604020202020204" pitchFamily="34" charset="0"/>
              <a:cs typeface="Arial" panose="020B0604020202020204" pitchFamily="34" charset="0"/>
            </a:endParaRPr>
          </a:p>
        </c:rich>
      </c:tx>
      <c:layout>
        <c:manualLayout>
          <c:xMode val="edge"/>
          <c:yMode val="edge"/>
          <c:x val="0.20496375678671935"/>
          <c:y val="3.603603603603603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scatterChart>
        <c:scatterStyle val="smoothMarker"/>
        <c:varyColors val="0"/>
        <c:ser>
          <c:idx val="0"/>
          <c:order val="0"/>
          <c:tx>
            <c:strRef>
              <c:f>Hoja3!$E$37</c:f>
              <c:strCache>
                <c:ptCount val="1"/>
                <c:pt idx="0">
                  <c:v>Exportación Palmito por TM</c:v>
                </c:pt>
              </c:strCache>
            </c:strRef>
          </c:tx>
          <c:spPr>
            <a:ln w="19050" cap="rnd">
              <a:solidFill>
                <a:schemeClr val="tx1"/>
              </a:solidFill>
              <a:round/>
            </a:ln>
            <a:effectLst/>
          </c:spPr>
          <c:marker>
            <c:symbol val="circle"/>
            <c:size val="5"/>
            <c:spPr>
              <a:solidFill>
                <a:schemeClr val="bg1"/>
              </a:solidFill>
              <a:ln w="9525">
                <a:solidFill>
                  <a:schemeClr val="tx1"/>
                </a:solidFill>
              </a:ln>
              <a:effectLst/>
            </c:spPr>
          </c:marker>
          <c:trendline>
            <c:spPr>
              <a:ln w="19050" cap="rnd">
                <a:solidFill>
                  <a:schemeClr val="tx1"/>
                </a:solidFill>
                <a:prstDash val="sysDot"/>
              </a:ln>
              <a:effectLst/>
            </c:spPr>
            <c:trendlineType val="poly"/>
            <c:order val="2"/>
            <c:dispRSqr val="1"/>
            <c:dispEq val="1"/>
            <c:trendlineLbl>
              <c:layout>
                <c:manualLayout>
                  <c:x val="-6.0488909474550974E-3"/>
                  <c:y val="0.22526731138473463"/>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trendlineLbl>
          </c:trendline>
          <c:xVal>
            <c:numRef>
              <c:f>Hoja3!$D$38:$D$43</c:f>
              <c:numCache>
                <c:formatCode>General</c:formatCode>
                <c:ptCount val="6"/>
                <c:pt idx="0">
                  <c:v>15</c:v>
                </c:pt>
                <c:pt idx="1">
                  <c:v>17</c:v>
                </c:pt>
                <c:pt idx="2">
                  <c:v>15</c:v>
                </c:pt>
                <c:pt idx="3">
                  <c:v>19</c:v>
                </c:pt>
                <c:pt idx="4">
                  <c:v>11</c:v>
                </c:pt>
                <c:pt idx="5">
                  <c:v>10</c:v>
                </c:pt>
              </c:numCache>
            </c:numRef>
          </c:xVal>
          <c:yVal>
            <c:numRef>
              <c:f>Hoja3!$E$38:$E$43</c:f>
              <c:numCache>
                <c:formatCode>General</c:formatCode>
                <c:ptCount val="6"/>
                <c:pt idx="0" formatCode="0.00;[Red]0.00">
                  <c:v>31761.238000000001</c:v>
                </c:pt>
                <c:pt idx="1">
                  <c:v>30551.026999999998</c:v>
                </c:pt>
                <c:pt idx="2" formatCode="0.00;[Red]0.00">
                  <c:v>31163.492999999999</c:v>
                </c:pt>
                <c:pt idx="3">
                  <c:v>35245.332000000002</c:v>
                </c:pt>
                <c:pt idx="4" formatCode="0.00;[Red]0.00">
                  <c:v>30767.155999999999</c:v>
                </c:pt>
                <c:pt idx="5">
                  <c:v>28815.784</c:v>
                </c:pt>
              </c:numCache>
            </c:numRef>
          </c:yVal>
          <c:smooth val="1"/>
          <c:extLst xmlns:c16r2="http://schemas.microsoft.com/office/drawing/2015/06/chart">
            <c:ext xmlns:c16="http://schemas.microsoft.com/office/drawing/2014/chart" uri="{C3380CC4-5D6E-409C-BE32-E72D297353CC}">
              <c16:uniqueId val="{00000000-E8C9-4447-ADF1-195ECF98C7D9}"/>
            </c:ext>
          </c:extLst>
        </c:ser>
        <c:dLbls>
          <c:showLegendKey val="0"/>
          <c:showVal val="0"/>
          <c:showCatName val="0"/>
          <c:showSerName val="0"/>
          <c:showPercent val="0"/>
          <c:showBubbleSize val="0"/>
        </c:dLbls>
        <c:axId val="271188800"/>
        <c:axId val="271632208"/>
      </c:scatterChart>
      <c:valAx>
        <c:axId val="271188800"/>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71632208"/>
        <c:crosses val="autoZero"/>
        <c:crossBetween val="midCat"/>
      </c:valAx>
      <c:valAx>
        <c:axId val="271632208"/>
        <c:scaling>
          <c:orientation val="minMax"/>
        </c:scaling>
        <c:delete val="0"/>
        <c:axPos val="l"/>
        <c:numFmt formatCode="0.00;[Red]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7118880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3.- ¿Qué tipo de estrategia de promoción aplica su empresa?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B25F-4DEA-817D-B810123DF7FC}"/>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B25F-4DEA-817D-B810123DF7FC}"/>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B25F-4DEA-817D-B810123DF7F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'Tabulación '!$R$2:$T$2</c:f>
              <c:strCache>
                <c:ptCount val="3"/>
                <c:pt idx="0">
                  <c:v>a)  Contactos con compradores internacionales en ruedas de negocios.</c:v>
                </c:pt>
                <c:pt idx="1">
                  <c:v>b)  Misiones comerciales a mercados de interés</c:v>
                </c:pt>
                <c:pt idx="2">
                  <c:v>c)  Participación en ferias nacionales e internacionales</c:v>
                </c:pt>
              </c:strCache>
            </c:strRef>
          </c:cat>
          <c:val>
            <c:numRef>
              <c:f>'Tabulación '!$R$15:$T$15</c:f>
              <c:numCache>
                <c:formatCode>0%</c:formatCode>
                <c:ptCount val="3"/>
                <c:pt idx="0">
                  <c:v>0.42105263157894735</c:v>
                </c:pt>
                <c:pt idx="1">
                  <c:v>0.26315789473684209</c:v>
                </c:pt>
                <c:pt idx="2">
                  <c:v>0.31578947368421051</c:v>
                </c:pt>
              </c:numCache>
            </c:numRef>
          </c:val>
          <c:extLst xmlns:c16r2="http://schemas.microsoft.com/office/drawing/2015/06/chart">
            <c:ext xmlns:c16="http://schemas.microsoft.com/office/drawing/2014/chart" uri="{C3380CC4-5D6E-409C-BE32-E72D297353CC}">
              <c16:uniqueId val="{00000006-B25F-4DEA-817D-B810123DF7FC}"/>
            </c:ext>
          </c:extLst>
        </c:ser>
        <c:dLbls>
          <c:dLblPos val="bestFit"/>
          <c:showLegendKey val="0"/>
          <c:showVal val="1"/>
          <c:showCatName val="0"/>
          <c:showSerName val="0"/>
          <c:showPercent val="0"/>
          <c:showBubbleSize val="0"/>
          <c:showLeaderLines val="1"/>
        </c:dLbls>
      </c:pie3DChart>
      <c:spPr>
        <a:noFill/>
        <a:ln>
          <a:noFill/>
        </a:ln>
        <a:effectLst/>
      </c:spPr>
    </c:plotArea>
    <c:legend>
      <c:legendPos val="r"/>
      <c:layout>
        <c:manualLayout>
          <c:xMode val="edge"/>
          <c:yMode val="edge"/>
          <c:x val="0.63192438499802683"/>
          <c:y val="0.24288677685726773"/>
          <c:w val="0.34150427177965598"/>
          <c:h val="0.63491761547140169"/>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s-ES"/>
          </a:p>
        </p:txBody>
      </p:sp>
      <p:sp>
        <p:nvSpPr>
          <p:cNvPr id="3" name="Marcador de fecha 2"/>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9086007E-47D4-4C45-B57B-6DFF11208532}" type="datetimeFigureOut">
              <a:rPr lang="es-ES" smtClean="0"/>
              <a:t>10/09/2018</a:t>
            </a:fld>
            <a:endParaRPr lang="es-ES"/>
          </a:p>
        </p:txBody>
      </p:sp>
      <p:sp>
        <p:nvSpPr>
          <p:cNvPr id="4" name="Marcador de pie de página 3"/>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es-ES"/>
          </a:p>
        </p:txBody>
      </p:sp>
      <p:sp>
        <p:nvSpPr>
          <p:cNvPr id="5" name="Marcador de número de diapositiva 4"/>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78BE9B92-C745-4123-8427-2A77CBE3F1E9}" type="slidenum">
              <a:rPr lang="es-ES" smtClean="0"/>
              <a:t>‹Nº›</a:t>
            </a:fld>
            <a:endParaRPr lang="es-ES"/>
          </a:p>
        </p:txBody>
      </p:sp>
    </p:spTree>
    <p:extLst>
      <p:ext uri="{BB962C8B-B14F-4D97-AF65-F5344CB8AC3E}">
        <p14:creationId xmlns:p14="http://schemas.microsoft.com/office/powerpoint/2010/main" val="113232981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B829DDF-FB46-4452-AD49-93A16CD0E094}" type="datetimeFigureOut">
              <a:rPr lang="es-ES" smtClean="0"/>
              <a:t>10/09/2018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8645608-61CE-4701-9862-36552C25A946}" type="slidenum">
              <a:rPr lang="es-ES" smtClean="0"/>
              <a:t>‹Nº›</a:t>
            </a:fld>
            <a:endParaRPr 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8674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B829DDF-FB46-4452-AD49-93A16CD0E094}" type="datetimeFigureOut">
              <a:rPr lang="es-ES" smtClean="0"/>
              <a:t>10/09/2018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8645608-61CE-4701-9862-36552C25A946}" type="slidenum">
              <a:rPr lang="es-ES" smtClean="0"/>
              <a:t>‹Nº›</a:t>
            </a:fld>
            <a:endParaRPr lang="es-ES"/>
          </a:p>
        </p:txBody>
      </p:sp>
    </p:spTree>
    <p:extLst>
      <p:ext uri="{BB962C8B-B14F-4D97-AF65-F5344CB8AC3E}">
        <p14:creationId xmlns:p14="http://schemas.microsoft.com/office/powerpoint/2010/main" val="2516664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B829DDF-FB46-4452-AD49-93A16CD0E094}" type="datetimeFigureOut">
              <a:rPr lang="es-ES" smtClean="0"/>
              <a:t>10/09/2018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8645608-61CE-4701-9862-36552C25A946}" type="slidenum">
              <a:rPr lang="es-ES" smtClean="0"/>
              <a:t>‹Nº›</a:t>
            </a:fld>
            <a:endParaRPr lang="es-ES"/>
          </a:p>
        </p:txBody>
      </p:sp>
    </p:spTree>
    <p:extLst>
      <p:ext uri="{BB962C8B-B14F-4D97-AF65-F5344CB8AC3E}">
        <p14:creationId xmlns:p14="http://schemas.microsoft.com/office/powerpoint/2010/main" val="2800820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B829DDF-FB46-4452-AD49-93A16CD0E094}" type="datetimeFigureOut">
              <a:rPr lang="es-ES" smtClean="0"/>
              <a:t>10/09/2018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8645608-61CE-4701-9862-36552C25A946}" type="slidenum">
              <a:rPr lang="es-ES" smtClean="0"/>
              <a:t>‹Nº›</a:t>
            </a:fld>
            <a:endParaRPr lang="es-ES"/>
          </a:p>
        </p:txBody>
      </p:sp>
    </p:spTree>
    <p:extLst>
      <p:ext uri="{BB962C8B-B14F-4D97-AF65-F5344CB8AC3E}">
        <p14:creationId xmlns:p14="http://schemas.microsoft.com/office/powerpoint/2010/main" val="2975119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B829DDF-FB46-4452-AD49-93A16CD0E094}" type="datetimeFigureOut">
              <a:rPr lang="es-ES" smtClean="0"/>
              <a:t>10/09/2018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8645608-61CE-4701-9862-36552C25A946}" type="slidenum">
              <a:rPr lang="es-ES" smtClean="0"/>
              <a:t>‹Nº›</a:t>
            </a:fld>
            <a:endParaRPr 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0138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B829DDF-FB46-4452-AD49-93A16CD0E094}" type="datetimeFigureOut">
              <a:rPr lang="es-ES" smtClean="0"/>
              <a:t>10/09/2018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8645608-61CE-4701-9862-36552C25A946}" type="slidenum">
              <a:rPr lang="es-ES" smtClean="0"/>
              <a:t>‹Nº›</a:t>
            </a:fld>
            <a:endParaRPr lang="es-ES"/>
          </a:p>
        </p:txBody>
      </p:sp>
    </p:spTree>
    <p:extLst>
      <p:ext uri="{BB962C8B-B14F-4D97-AF65-F5344CB8AC3E}">
        <p14:creationId xmlns:p14="http://schemas.microsoft.com/office/powerpoint/2010/main" val="3742121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B829DDF-FB46-4452-AD49-93A16CD0E094}" type="datetimeFigureOut">
              <a:rPr lang="es-ES" smtClean="0"/>
              <a:t>10/09/2018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8645608-61CE-4701-9862-36552C25A946}" type="slidenum">
              <a:rPr lang="es-ES" smtClean="0"/>
              <a:t>‹Nº›</a:t>
            </a:fld>
            <a:endParaRPr lang="es-ES"/>
          </a:p>
        </p:txBody>
      </p:sp>
    </p:spTree>
    <p:extLst>
      <p:ext uri="{BB962C8B-B14F-4D97-AF65-F5344CB8AC3E}">
        <p14:creationId xmlns:p14="http://schemas.microsoft.com/office/powerpoint/2010/main" val="4105193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B829DDF-FB46-4452-AD49-93A16CD0E094}" type="datetimeFigureOut">
              <a:rPr lang="es-ES" smtClean="0"/>
              <a:t>10/09/2018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8645608-61CE-4701-9862-36552C25A946}" type="slidenum">
              <a:rPr lang="es-ES" smtClean="0"/>
              <a:t>‹Nº›</a:t>
            </a:fld>
            <a:endParaRPr lang="es-ES"/>
          </a:p>
        </p:txBody>
      </p:sp>
    </p:spTree>
    <p:extLst>
      <p:ext uri="{BB962C8B-B14F-4D97-AF65-F5344CB8AC3E}">
        <p14:creationId xmlns:p14="http://schemas.microsoft.com/office/powerpoint/2010/main" val="3090150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B829DDF-FB46-4452-AD49-93A16CD0E094}" type="datetimeFigureOut">
              <a:rPr lang="es-ES" smtClean="0"/>
              <a:t>10/09/2018</a:t>
            </a:fld>
            <a:endParaRPr lang="es-E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S"/>
          </a:p>
        </p:txBody>
      </p:sp>
      <p:sp>
        <p:nvSpPr>
          <p:cNvPr id="9" name="Slide Number Placeholder 8"/>
          <p:cNvSpPr>
            <a:spLocks noGrp="1"/>
          </p:cNvSpPr>
          <p:nvPr>
            <p:ph type="sldNum" sz="quarter" idx="12"/>
          </p:nvPr>
        </p:nvSpPr>
        <p:spPr/>
        <p:txBody>
          <a:bodyPr/>
          <a:lstStyle/>
          <a:p>
            <a:fld id="{E8645608-61CE-4701-9862-36552C25A946}" type="slidenum">
              <a:rPr lang="es-ES" smtClean="0"/>
              <a:t>‹Nº›</a:t>
            </a:fld>
            <a:endParaRPr lang="es-ES"/>
          </a:p>
        </p:txBody>
      </p:sp>
    </p:spTree>
    <p:extLst>
      <p:ext uri="{BB962C8B-B14F-4D97-AF65-F5344CB8AC3E}">
        <p14:creationId xmlns:p14="http://schemas.microsoft.com/office/powerpoint/2010/main" val="4200457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B829DDF-FB46-4452-AD49-93A16CD0E094}" type="datetimeFigureOut">
              <a:rPr lang="es-ES" smtClean="0"/>
              <a:t>10/09/2018</a:t>
            </a:fld>
            <a:endParaRPr lang="es-E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8645608-61CE-4701-9862-36552C25A946}" type="slidenum">
              <a:rPr lang="es-ES" smtClean="0"/>
              <a:t>‹Nº›</a:t>
            </a:fld>
            <a:endParaRPr lang="es-ES"/>
          </a:p>
        </p:txBody>
      </p:sp>
    </p:spTree>
    <p:extLst>
      <p:ext uri="{BB962C8B-B14F-4D97-AF65-F5344CB8AC3E}">
        <p14:creationId xmlns:p14="http://schemas.microsoft.com/office/powerpoint/2010/main" val="807140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B829DDF-FB46-4452-AD49-93A16CD0E094}" type="datetimeFigureOut">
              <a:rPr lang="es-ES" smtClean="0"/>
              <a:t>10/09/2018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8645608-61CE-4701-9862-36552C25A946}" type="slidenum">
              <a:rPr lang="es-ES" smtClean="0"/>
              <a:t>‹Nº›</a:t>
            </a:fld>
            <a:endParaRPr lang="es-ES"/>
          </a:p>
        </p:txBody>
      </p:sp>
    </p:spTree>
    <p:extLst>
      <p:ext uri="{BB962C8B-B14F-4D97-AF65-F5344CB8AC3E}">
        <p14:creationId xmlns:p14="http://schemas.microsoft.com/office/powerpoint/2010/main" val="3383351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B829DDF-FB46-4452-AD49-93A16CD0E094}" type="datetimeFigureOut">
              <a:rPr lang="es-ES" smtClean="0"/>
              <a:t>10/09/2018</a:t>
            </a:fld>
            <a:endParaRPr lang="es-E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8645608-61CE-4701-9862-36552C25A946}" type="slidenum">
              <a:rPr lang="es-ES" smtClean="0"/>
              <a:t>‹Nº›</a:t>
            </a:fld>
            <a:endParaRPr lang="es-E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9215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258746" y="4155769"/>
            <a:ext cx="9621456" cy="115244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200" dirty="0" smtClean="0"/>
              <a:t>TEMA: “INCIDENCIA </a:t>
            </a:r>
            <a:r>
              <a:rPr lang="es-MX" sz="2200" dirty="0"/>
              <a:t>DE LOS MECANISMOS DE PROMOCIÓN DE LAS EXPORTACIONES ECUATORIANAS. CASO DE ESTUDIO: PALMITO. PERIODO 2011-2016”</a:t>
            </a:r>
            <a:endParaRPr lang="es-EC" sz="2200" dirty="0"/>
          </a:p>
        </p:txBody>
      </p:sp>
      <p:sp>
        <p:nvSpPr>
          <p:cNvPr id="5" name="2 Subtítulo"/>
          <p:cNvSpPr txBox="1">
            <a:spLocks/>
          </p:cNvSpPr>
          <p:nvPr/>
        </p:nvSpPr>
        <p:spPr>
          <a:xfrm>
            <a:off x="3528002" y="5359627"/>
            <a:ext cx="5750465" cy="8207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C" sz="2400" dirty="0" smtClean="0"/>
              <a:t>Elaborado por:</a:t>
            </a:r>
          </a:p>
          <a:p>
            <a:pPr marL="0" indent="0" algn="ctr">
              <a:buNone/>
            </a:pPr>
            <a:r>
              <a:rPr lang="es-EC" sz="2400" dirty="0" smtClean="0"/>
              <a:t>Diana Carolina Ochoa Macías</a:t>
            </a:r>
            <a:endParaRPr lang="es-EC" sz="2400" dirty="0"/>
          </a:p>
        </p:txBody>
      </p:sp>
      <p:pic>
        <p:nvPicPr>
          <p:cNvPr id="22" name="Imagen 21"/>
          <p:cNvPicPr>
            <a:picLocks noChangeAspect="1"/>
          </p:cNvPicPr>
          <p:nvPr/>
        </p:nvPicPr>
        <p:blipFill rotWithShape="1">
          <a:blip r:embed="rId2"/>
          <a:srcRect b="18695"/>
          <a:stretch/>
        </p:blipFill>
        <p:spPr>
          <a:xfrm>
            <a:off x="3528002" y="105423"/>
            <a:ext cx="4854343" cy="1343411"/>
          </a:xfrm>
          <a:prstGeom prst="rect">
            <a:avLst/>
          </a:prstGeom>
        </p:spPr>
      </p:pic>
      <p:sp>
        <p:nvSpPr>
          <p:cNvPr id="10" name="2 Subtítulo"/>
          <p:cNvSpPr txBox="1">
            <a:spLocks/>
          </p:cNvSpPr>
          <p:nvPr/>
        </p:nvSpPr>
        <p:spPr>
          <a:xfrm>
            <a:off x="2086334" y="1625673"/>
            <a:ext cx="7731888" cy="72931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C" sz="2400" dirty="0" smtClean="0"/>
              <a:t>DEPARTAMENTO DE CIENCIAS ECONÓMICAS, ADMINISTRATIVAS Y DE COMERCIO</a:t>
            </a:r>
            <a:endParaRPr lang="es-EC" sz="2400" dirty="0"/>
          </a:p>
        </p:txBody>
      </p:sp>
      <p:sp>
        <p:nvSpPr>
          <p:cNvPr id="11" name="2 Subtítulo"/>
          <p:cNvSpPr txBox="1">
            <a:spLocks/>
          </p:cNvSpPr>
          <p:nvPr/>
        </p:nvSpPr>
        <p:spPr>
          <a:xfrm>
            <a:off x="1921398" y="2428564"/>
            <a:ext cx="8067554" cy="72931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C" sz="2200" dirty="0" smtClean="0"/>
              <a:t>CARRERA DE INGENIERÍA EN COMERCIO EXTERIOR Y NEGOCIACIÓN INTERNACIONAL</a:t>
            </a:r>
            <a:endParaRPr lang="es-EC" sz="2200" dirty="0"/>
          </a:p>
        </p:txBody>
      </p:sp>
      <p:sp>
        <p:nvSpPr>
          <p:cNvPr id="15" name="2 Subtítulo"/>
          <p:cNvSpPr txBox="1">
            <a:spLocks/>
          </p:cNvSpPr>
          <p:nvPr/>
        </p:nvSpPr>
        <p:spPr>
          <a:xfrm>
            <a:off x="2967026" y="3422203"/>
            <a:ext cx="5976297" cy="48537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C" sz="2400" b="1" dirty="0" smtClean="0"/>
              <a:t>PRESENTACIÓN DEFENSA DE GRADO</a:t>
            </a:r>
            <a:endParaRPr lang="es-EC" sz="2400" b="1" dirty="0"/>
          </a:p>
        </p:txBody>
      </p:sp>
      <p:sp>
        <p:nvSpPr>
          <p:cNvPr id="8" name="Rectángulo 7"/>
          <p:cNvSpPr/>
          <p:nvPr/>
        </p:nvSpPr>
        <p:spPr>
          <a:xfrm>
            <a:off x="8409158" y="6426423"/>
            <a:ext cx="3685437" cy="369332"/>
          </a:xfrm>
          <a:prstGeom prst="rect">
            <a:avLst/>
          </a:prstGeom>
        </p:spPr>
        <p:txBody>
          <a:bodyPr wrap="square">
            <a:spAutoFit/>
          </a:bodyPr>
          <a:lstStyle/>
          <a:p>
            <a:r>
              <a:rPr lang="es-ES" dirty="0" smtClean="0">
                <a:solidFill>
                  <a:schemeClr val="bg1"/>
                </a:solidFill>
              </a:rPr>
              <a:t>Quito, 10 de Septiembre del 2018</a:t>
            </a:r>
            <a:endParaRPr lang="es-ES" sz="1200" dirty="0"/>
          </a:p>
        </p:txBody>
      </p:sp>
    </p:spTree>
    <p:extLst>
      <p:ext uri="{BB962C8B-B14F-4D97-AF65-F5344CB8AC3E}">
        <p14:creationId xmlns:p14="http://schemas.microsoft.com/office/powerpoint/2010/main" val="14205895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42210" y="1010497"/>
            <a:ext cx="10691137" cy="800219"/>
          </a:xfrm>
          <a:prstGeom prst="rect">
            <a:avLst/>
          </a:prstGeom>
        </p:spPr>
        <p:txBody>
          <a:bodyPr wrap="square">
            <a:spAutoFit/>
          </a:bodyPr>
          <a:lstStyle/>
          <a:p>
            <a:pPr lvl="1" algn="just">
              <a:spcAft>
                <a:spcPts val="0"/>
              </a:spcAft>
            </a:pPr>
            <a:r>
              <a:rPr lang="es-MX" sz="2200" dirty="0" smtClean="0"/>
              <a:t>Los </a:t>
            </a:r>
            <a:r>
              <a:rPr lang="es-MX" sz="2200" dirty="0"/>
              <a:t>mecanismos de promoción tienen relación con la cantidad exportable </a:t>
            </a:r>
            <a:endParaRPr lang="es-MX" sz="2200" dirty="0" smtClean="0"/>
          </a:p>
          <a:p>
            <a:pPr lvl="1" algn="just">
              <a:spcAft>
                <a:spcPts val="0"/>
              </a:spcAft>
            </a:pPr>
            <a:r>
              <a:rPr lang="es-MX" sz="2200" dirty="0" smtClean="0"/>
              <a:t>del palmito, </a:t>
            </a:r>
            <a:r>
              <a:rPr lang="es-EC" sz="2400" dirty="0"/>
              <a:t>incidiendo en las </a:t>
            </a:r>
            <a:r>
              <a:rPr lang="es-EC" sz="2400" dirty="0" smtClean="0"/>
              <a:t>exportaciones </a:t>
            </a:r>
            <a:r>
              <a:rPr lang="es-EC" sz="2400" dirty="0"/>
              <a:t>ecuatorianas</a:t>
            </a:r>
            <a:r>
              <a:rPr lang="es-EC" sz="2400" dirty="0" smtClean="0"/>
              <a:t>.</a:t>
            </a:r>
            <a:endParaRPr lang="es-EC" sz="2200" b="1" dirty="0">
              <a:ln w="22225">
                <a:solidFill>
                  <a:schemeClr val="accent2"/>
                </a:solidFill>
                <a:prstDash val="solid"/>
              </a:ln>
              <a:solidFill>
                <a:schemeClr val="accent2">
                  <a:lumMod val="40000"/>
                  <a:lumOff val="60000"/>
                </a:schemeClr>
              </a:solidFill>
            </a:endParaRPr>
          </a:p>
        </p:txBody>
      </p:sp>
      <p:pic>
        <p:nvPicPr>
          <p:cNvPr id="7" name="Imagen 6"/>
          <p:cNvPicPr>
            <a:picLocks noChangeAspect="1"/>
          </p:cNvPicPr>
          <p:nvPr/>
        </p:nvPicPr>
        <p:blipFill>
          <a:blip r:embed="rId2"/>
          <a:stretch>
            <a:fillRect/>
          </a:stretch>
        </p:blipFill>
        <p:spPr>
          <a:xfrm>
            <a:off x="2552449" y="2845886"/>
            <a:ext cx="6122319" cy="2212723"/>
          </a:xfrm>
          <a:prstGeom prst="rect">
            <a:avLst/>
          </a:prstGeom>
        </p:spPr>
      </p:pic>
      <p:sp>
        <p:nvSpPr>
          <p:cNvPr id="8" name="Rectángulo 7"/>
          <p:cNvSpPr/>
          <p:nvPr/>
        </p:nvSpPr>
        <p:spPr>
          <a:xfrm>
            <a:off x="232071" y="2095797"/>
            <a:ext cx="6782340" cy="523220"/>
          </a:xfrm>
          <a:prstGeom prst="rect">
            <a:avLst/>
          </a:prstGeom>
          <a:noFill/>
        </p:spPr>
        <p:txBody>
          <a:bodyPr wrap="square" lIns="91440" tIns="45720" rIns="91440" bIns="45720">
            <a:spAutoFit/>
          </a:bodyPr>
          <a:lstStyle/>
          <a:p>
            <a:pPr algn="ctr"/>
            <a:r>
              <a:rPr lang="es-ES" sz="2800" b="1" dirty="0">
                <a:ln w="22225">
                  <a:solidFill>
                    <a:schemeClr val="accent2"/>
                  </a:solidFill>
                  <a:prstDash val="solid"/>
                </a:ln>
                <a:solidFill>
                  <a:schemeClr val="accent2">
                    <a:lumMod val="40000"/>
                    <a:lumOff val="60000"/>
                  </a:schemeClr>
                </a:solidFill>
              </a:rPr>
              <a:t>Variables de </a:t>
            </a:r>
            <a:r>
              <a:rPr lang="es-ES" sz="2000" b="1" dirty="0">
                <a:ln w="22225">
                  <a:solidFill>
                    <a:schemeClr val="accent2"/>
                  </a:solidFill>
                  <a:prstDash val="solid"/>
                </a:ln>
                <a:solidFill>
                  <a:schemeClr val="accent2">
                    <a:lumMod val="40000"/>
                    <a:lumOff val="60000"/>
                  </a:schemeClr>
                </a:solidFill>
              </a:rPr>
              <a:t>Investigación</a:t>
            </a:r>
            <a:endParaRPr lang="es-ES" sz="2800" b="1" dirty="0">
              <a:ln w="22225">
                <a:solidFill>
                  <a:schemeClr val="accent2"/>
                </a:solidFill>
                <a:prstDash val="solid"/>
              </a:ln>
              <a:solidFill>
                <a:schemeClr val="accent2">
                  <a:lumMod val="40000"/>
                  <a:lumOff val="60000"/>
                </a:schemeClr>
              </a:solidFill>
            </a:endParaRPr>
          </a:p>
        </p:txBody>
      </p:sp>
      <p:sp>
        <p:nvSpPr>
          <p:cNvPr id="9" name="Rectángulo 8"/>
          <p:cNvSpPr/>
          <p:nvPr/>
        </p:nvSpPr>
        <p:spPr>
          <a:xfrm>
            <a:off x="470948" y="56390"/>
            <a:ext cx="2346195" cy="954107"/>
          </a:xfrm>
          <a:prstGeom prst="rect">
            <a:avLst/>
          </a:prstGeom>
          <a:noFill/>
        </p:spPr>
        <p:txBody>
          <a:bodyPr wrap="square" lIns="91440" tIns="45720" rIns="91440" bIns="45720">
            <a:spAutoFit/>
          </a:bodyPr>
          <a:lstStyle/>
          <a:p>
            <a:pPr lvl="1" algn="just">
              <a:lnSpc>
                <a:spcPct val="200000"/>
              </a:lnSpc>
              <a:spcAft>
                <a:spcPts val="0"/>
              </a:spcAft>
            </a:pPr>
            <a:r>
              <a:rPr lang="es-EC" sz="2800" b="1" dirty="0">
                <a:ln w="22225">
                  <a:solidFill>
                    <a:schemeClr val="accent2"/>
                  </a:solidFill>
                  <a:prstDash val="solid"/>
                </a:ln>
                <a:solidFill>
                  <a:schemeClr val="accent2">
                    <a:lumMod val="40000"/>
                    <a:lumOff val="60000"/>
                  </a:schemeClr>
                </a:solidFill>
              </a:rPr>
              <a:t>Hipótesis</a:t>
            </a:r>
            <a:endParaRPr lang="es-EC" sz="32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789378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22600" y="-50800"/>
            <a:ext cx="5803900" cy="1754326"/>
          </a:xfrm>
          <a:prstGeom prst="rect">
            <a:avLst/>
          </a:prstGeom>
        </p:spPr>
        <p:txBody>
          <a:bodyPr wrap="square">
            <a:spAutoFit/>
          </a:bodyPr>
          <a:lstStyle/>
          <a:p>
            <a:pPr lvl="1" algn="just">
              <a:lnSpc>
                <a:spcPct val="200000"/>
              </a:lnSpc>
              <a:spcAft>
                <a:spcPts val="0"/>
              </a:spcAft>
            </a:pPr>
            <a:r>
              <a:rPr lang="es-EC" sz="5400" b="1" dirty="0">
                <a:ln w="22225">
                  <a:solidFill>
                    <a:schemeClr val="accent2"/>
                  </a:solidFill>
                  <a:prstDash val="solid"/>
                </a:ln>
                <a:solidFill>
                  <a:schemeClr val="accent2">
                    <a:lumMod val="40000"/>
                    <a:lumOff val="60000"/>
                  </a:schemeClr>
                </a:solidFill>
              </a:rPr>
              <a:t>RESULTADOS</a:t>
            </a:r>
          </a:p>
        </p:txBody>
      </p:sp>
      <p:pic>
        <p:nvPicPr>
          <p:cNvPr id="3" name="Imagen 2"/>
          <p:cNvPicPr>
            <a:picLocks noChangeAspect="1"/>
          </p:cNvPicPr>
          <p:nvPr/>
        </p:nvPicPr>
        <p:blipFill>
          <a:blip r:embed="rId2"/>
          <a:stretch>
            <a:fillRect/>
          </a:stretch>
        </p:blipFill>
        <p:spPr>
          <a:xfrm>
            <a:off x="4567237" y="2057400"/>
            <a:ext cx="3057525" cy="2743200"/>
          </a:xfrm>
          <a:prstGeom prst="rect">
            <a:avLst/>
          </a:prstGeom>
        </p:spPr>
      </p:pic>
    </p:spTree>
    <p:extLst>
      <p:ext uri="{BB962C8B-B14F-4D97-AF65-F5344CB8AC3E}">
        <p14:creationId xmlns:p14="http://schemas.microsoft.com/office/powerpoint/2010/main" val="25069897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1024100265"/>
              </p:ext>
            </p:extLst>
          </p:nvPr>
        </p:nvGraphicFramePr>
        <p:xfrm>
          <a:off x="346331" y="1877015"/>
          <a:ext cx="5562339" cy="3596684"/>
        </p:xfrm>
        <a:graphic>
          <a:graphicData uri="http://schemas.openxmlformats.org/drawingml/2006/table">
            <a:tbl>
              <a:tblPr firstRow="1" firstCol="1" bandRow="1">
                <a:tableStyleId>{5C22544A-7EE6-4342-B048-85BDC9FD1C3A}</a:tableStyleId>
              </a:tblPr>
              <a:tblGrid>
                <a:gridCol w="720469"/>
                <a:gridCol w="1243805"/>
                <a:gridCol w="1320005"/>
                <a:gridCol w="1266030"/>
                <a:gridCol w="1012030"/>
              </a:tblGrid>
              <a:tr h="569540">
                <a:tc gridSpan="5">
                  <a:txBody>
                    <a:bodyPr/>
                    <a:lstStyle/>
                    <a:p>
                      <a:pPr indent="180340" algn="ctr">
                        <a:lnSpc>
                          <a:spcPct val="200000"/>
                        </a:lnSpc>
                        <a:spcAft>
                          <a:spcPts val="0"/>
                        </a:spcAft>
                      </a:pPr>
                      <a:r>
                        <a:rPr lang="es-EC" sz="1600" dirty="0">
                          <a:effectLst/>
                        </a:rPr>
                        <a:t>Diagnóstico Cultivo - Palmito (Tallo fresco)</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30876" marR="30876"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25422">
                <a:tc rowSpan="2">
                  <a:txBody>
                    <a:bodyPr/>
                    <a:lstStyle/>
                    <a:p>
                      <a:pPr indent="180340" algn="l">
                        <a:lnSpc>
                          <a:spcPct val="200000"/>
                        </a:lnSpc>
                        <a:spcAft>
                          <a:spcPts val="0"/>
                        </a:spcAft>
                      </a:pPr>
                      <a:r>
                        <a:rPr lang="es-EC" sz="1050">
                          <a:effectLst/>
                        </a:rPr>
                        <a:t>Año</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0876" marR="30876" marT="0" marB="0" anchor="ctr"/>
                </a:tc>
                <a:tc gridSpan="2">
                  <a:txBody>
                    <a:bodyPr/>
                    <a:lstStyle/>
                    <a:p>
                      <a:pPr indent="180340" algn="ctr">
                        <a:lnSpc>
                          <a:spcPct val="200000"/>
                        </a:lnSpc>
                        <a:spcAft>
                          <a:spcPts val="0"/>
                        </a:spcAft>
                      </a:pPr>
                      <a:r>
                        <a:rPr lang="es-EC" sz="1050">
                          <a:effectLst/>
                        </a:rPr>
                        <a:t>Superficie</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0876" marR="30876" marT="0" marB="0" anchor="ctr"/>
                </a:tc>
                <a:tc hMerge="1">
                  <a:txBody>
                    <a:bodyPr/>
                    <a:lstStyle/>
                    <a:p>
                      <a:endParaRPr lang="es-EC"/>
                    </a:p>
                  </a:txBody>
                  <a:tcPr/>
                </a:tc>
                <a:tc rowSpan="2">
                  <a:txBody>
                    <a:bodyPr/>
                    <a:lstStyle/>
                    <a:p>
                      <a:pPr indent="180340" algn="l">
                        <a:lnSpc>
                          <a:spcPct val="200000"/>
                        </a:lnSpc>
                        <a:spcAft>
                          <a:spcPts val="0"/>
                        </a:spcAft>
                      </a:pPr>
                      <a:r>
                        <a:rPr lang="es-EC" sz="1050" dirty="0">
                          <a:effectLst/>
                        </a:rPr>
                        <a:t>Producción </a:t>
                      </a:r>
                      <a:r>
                        <a:rPr lang="es-EC" sz="1050" dirty="0" smtClean="0">
                          <a:effectLst/>
                        </a:rPr>
                        <a:t>(</a:t>
                      </a:r>
                      <a:r>
                        <a:rPr lang="es-EC" sz="1050" dirty="0">
                          <a:effectLst/>
                        </a:rPr>
                        <a:t>Tm)</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0876" marR="30876" marT="0" marB="0" anchor="ctr"/>
                </a:tc>
                <a:tc rowSpan="2">
                  <a:txBody>
                    <a:bodyPr/>
                    <a:lstStyle/>
                    <a:p>
                      <a:pPr indent="180340" algn="l">
                        <a:lnSpc>
                          <a:spcPct val="200000"/>
                        </a:lnSpc>
                        <a:spcAft>
                          <a:spcPts val="0"/>
                        </a:spcAft>
                      </a:pPr>
                      <a:r>
                        <a:rPr lang="es-EC" sz="1050" dirty="0">
                          <a:effectLst/>
                        </a:rPr>
                        <a:t>Ventas </a:t>
                      </a:r>
                      <a:r>
                        <a:rPr lang="es-EC" sz="1050" dirty="0" smtClean="0">
                          <a:effectLst/>
                        </a:rPr>
                        <a:t>(</a:t>
                      </a:r>
                      <a:r>
                        <a:rPr lang="es-EC" sz="1050" dirty="0">
                          <a:effectLst/>
                        </a:rPr>
                        <a:t>Tm)</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0876" marR="30876" marT="0" marB="0" anchor="ctr"/>
                </a:tc>
              </a:tr>
              <a:tr h="415742">
                <a:tc vMerge="1">
                  <a:txBody>
                    <a:bodyPr/>
                    <a:lstStyle/>
                    <a:p>
                      <a:endParaRPr lang="es-EC"/>
                    </a:p>
                  </a:txBody>
                  <a:tcPr/>
                </a:tc>
                <a:tc>
                  <a:txBody>
                    <a:bodyPr/>
                    <a:lstStyle/>
                    <a:p>
                      <a:pPr indent="180340" algn="l">
                        <a:lnSpc>
                          <a:spcPct val="200000"/>
                        </a:lnSpc>
                        <a:spcAft>
                          <a:spcPts val="0"/>
                        </a:spcAft>
                      </a:pPr>
                      <a:r>
                        <a:rPr lang="es-EC" sz="1050" dirty="0">
                          <a:effectLst/>
                        </a:rPr>
                        <a:t>Plantado </a:t>
                      </a:r>
                      <a:r>
                        <a:rPr lang="es-EC" sz="1050" dirty="0" smtClean="0">
                          <a:effectLst/>
                        </a:rPr>
                        <a:t>  (</a:t>
                      </a:r>
                      <a:r>
                        <a:rPr lang="es-EC" sz="1050" dirty="0">
                          <a:effectLst/>
                        </a:rPr>
                        <a:t>Has)</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0876" marR="30876" marT="0" marB="0" anchor="ctr"/>
                </a:tc>
                <a:tc>
                  <a:txBody>
                    <a:bodyPr/>
                    <a:lstStyle/>
                    <a:p>
                      <a:pPr indent="180340" algn="l">
                        <a:lnSpc>
                          <a:spcPct val="200000"/>
                        </a:lnSpc>
                        <a:spcAft>
                          <a:spcPts val="0"/>
                        </a:spcAft>
                      </a:pPr>
                      <a:r>
                        <a:rPr lang="es-EC" sz="1050" dirty="0">
                          <a:effectLst/>
                        </a:rPr>
                        <a:t>Cosechado </a:t>
                      </a:r>
                      <a:r>
                        <a:rPr lang="es-EC" sz="1050" dirty="0" smtClean="0">
                          <a:effectLst/>
                        </a:rPr>
                        <a:t>(</a:t>
                      </a:r>
                      <a:r>
                        <a:rPr lang="es-EC" sz="1050" dirty="0">
                          <a:effectLst/>
                        </a:rPr>
                        <a:t>Has)</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0876" marR="30876" marT="0" marB="0" anchor="ctr"/>
                </a:tc>
                <a:tc vMerge="1">
                  <a:txBody>
                    <a:bodyPr/>
                    <a:lstStyle/>
                    <a:p>
                      <a:endParaRPr lang="es-EC"/>
                    </a:p>
                  </a:txBody>
                  <a:tcPr/>
                </a:tc>
                <a:tc vMerge="1">
                  <a:txBody>
                    <a:bodyPr/>
                    <a:lstStyle/>
                    <a:p>
                      <a:endParaRPr lang="es-EC"/>
                    </a:p>
                  </a:txBody>
                  <a:tcPr/>
                </a:tc>
              </a:tr>
              <a:tr h="325422">
                <a:tc>
                  <a:txBody>
                    <a:bodyPr/>
                    <a:lstStyle/>
                    <a:p>
                      <a:pPr indent="180340" algn="l">
                        <a:lnSpc>
                          <a:spcPct val="200000"/>
                        </a:lnSpc>
                        <a:spcAft>
                          <a:spcPts val="0"/>
                        </a:spcAft>
                      </a:pPr>
                      <a:r>
                        <a:rPr lang="es-EC" sz="1050">
                          <a:effectLst/>
                        </a:rPr>
                        <a:t>2011</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0876" marR="30876" marT="0" marB="0" anchor="ctr"/>
                </a:tc>
                <a:tc>
                  <a:txBody>
                    <a:bodyPr/>
                    <a:lstStyle/>
                    <a:p>
                      <a:pPr indent="180340" algn="l">
                        <a:lnSpc>
                          <a:spcPct val="200000"/>
                        </a:lnSpc>
                        <a:spcAft>
                          <a:spcPts val="0"/>
                        </a:spcAft>
                      </a:pPr>
                      <a:r>
                        <a:rPr lang="es-EC" sz="1050">
                          <a:effectLst/>
                        </a:rPr>
                        <a:t>13.817</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0876" marR="30876" marT="0" marB="0" anchor="ctr"/>
                </a:tc>
                <a:tc>
                  <a:txBody>
                    <a:bodyPr/>
                    <a:lstStyle/>
                    <a:p>
                      <a:pPr indent="180340" algn="l">
                        <a:lnSpc>
                          <a:spcPct val="200000"/>
                        </a:lnSpc>
                        <a:spcAft>
                          <a:spcPts val="0"/>
                        </a:spcAft>
                      </a:pPr>
                      <a:r>
                        <a:rPr lang="es-EC" sz="1050">
                          <a:effectLst/>
                        </a:rPr>
                        <a:t>12.841</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0876" marR="30876" marT="0" marB="0" anchor="ctr"/>
                </a:tc>
                <a:tc>
                  <a:txBody>
                    <a:bodyPr/>
                    <a:lstStyle/>
                    <a:p>
                      <a:pPr indent="180340" algn="l">
                        <a:lnSpc>
                          <a:spcPct val="200000"/>
                        </a:lnSpc>
                        <a:spcAft>
                          <a:spcPts val="0"/>
                        </a:spcAft>
                      </a:pPr>
                      <a:r>
                        <a:rPr lang="es-EC" sz="1050">
                          <a:effectLst/>
                        </a:rPr>
                        <a:t>93.461</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0876" marR="30876" marT="0" marB="0" anchor="ctr"/>
                </a:tc>
                <a:tc>
                  <a:txBody>
                    <a:bodyPr/>
                    <a:lstStyle/>
                    <a:p>
                      <a:pPr indent="180340" algn="l">
                        <a:lnSpc>
                          <a:spcPct val="200000"/>
                        </a:lnSpc>
                        <a:spcAft>
                          <a:spcPts val="0"/>
                        </a:spcAft>
                      </a:pPr>
                      <a:r>
                        <a:rPr lang="es-EC" sz="1050">
                          <a:effectLst/>
                        </a:rPr>
                        <a:t>93.436</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0876" marR="30876" marT="0" marB="0" anchor="ctr"/>
                </a:tc>
              </a:tr>
              <a:tr h="325422">
                <a:tc>
                  <a:txBody>
                    <a:bodyPr/>
                    <a:lstStyle/>
                    <a:p>
                      <a:pPr indent="180340" algn="l">
                        <a:lnSpc>
                          <a:spcPct val="200000"/>
                        </a:lnSpc>
                        <a:spcAft>
                          <a:spcPts val="0"/>
                        </a:spcAft>
                      </a:pPr>
                      <a:r>
                        <a:rPr lang="es-EC" sz="1050">
                          <a:effectLst/>
                        </a:rPr>
                        <a:t>2012</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0876" marR="30876" marT="0" marB="0" anchor="ctr"/>
                </a:tc>
                <a:tc>
                  <a:txBody>
                    <a:bodyPr/>
                    <a:lstStyle/>
                    <a:p>
                      <a:pPr indent="180340" algn="l">
                        <a:lnSpc>
                          <a:spcPct val="200000"/>
                        </a:lnSpc>
                        <a:spcAft>
                          <a:spcPts val="0"/>
                        </a:spcAft>
                      </a:pPr>
                      <a:r>
                        <a:rPr lang="es-EC" sz="1050">
                          <a:effectLst/>
                        </a:rPr>
                        <a:t>14.431</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0876" marR="30876" marT="0" marB="0" anchor="ctr"/>
                </a:tc>
                <a:tc>
                  <a:txBody>
                    <a:bodyPr/>
                    <a:lstStyle/>
                    <a:p>
                      <a:pPr indent="180340" algn="l">
                        <a:lnSpc>
                          <a:spcPct val="200000"/>
                        </a:lnSpc>
                        <a:spcAft>
                          <a:spcPts val="0"/>
                        </a:spcAft>
                      </a:pPr>
                      <a:r>
                        <a:rPr lang="es-EC" sz="1050">
                          <a:effectLst/>
                        </a:rPr>
                        <a:t>13.922</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0876" marR="30876" marT="0" marB="0" anchor="ctr"/>
                </a:tc>
                <a:tc>
                  <a:txBody>
                    <a:bodyPr/>
                    <a:lstStyle/>
                    <a:p>
                      <a:pPr indent="180340" algn="l">
                        <a:lnSpc>
                          <a:spcPct val="200000"/>
                        </a:lnSpc>
                        <a:spcAft>
                          <a:spcPts val="0"/>
                        </a:spcAft>
                      </a:pPr>
                      <a:r>
                        <a:rPr lang="es-EC" sz="1050">
                          <a:effectLst/>
                        </a:rPr>
                        <a:t>81.691</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0876" marR="30876" marT="0" marB="0" anchor="ctr"/>
                </a:tc>
                <a:tc>
                  <a:txBody>
                    <a:bodyPr/>
                    <a:lstStyle/>
                    <a:p>
                      <a:pPr indent="180340" algn="l">
                        <a:lnSpc>
                          <a:spcPct val="200000"/>
                        </a:lnSpc>
                        <a:spcAft>
                          <a:spcPts val="0"/>
                        </a:spcAft>
                      </a:pPr>
                      <a:r>
                        <a:rPr lang="es-EC" sz="1050">
                          <a:effectLst/>
                        </a:rPr>
                        <a:t>81.691</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0876" marR="30876" marT="0" marB="0" anchor="ctr"/>
                </a:tc>
              </a:tr>
              <a:tr h="325422">
                <a:tc>
                  <a:txBody>
                    <a:bodyPr/>
                    <a:lstStyle/>
                    <a:p>
                      <a:pPr indent="180340" algn="l">
                        <a:lnSpc>
                          <a:spcPct val="200000"/>
                        </a:lnSpc>
                        <a:spcAft>
                          <a:spcPts val="0"/>
                        </a:spcAft>
                      </a:pPr>
                      <a:r>
                        <a:rPr lang="es-EC" sz="1050">
                          <a:effectLst/>
                        </a:rPr>
                        <a:t>2013</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0876" marR="30876" marT="0" marB="0" anchor="ctr"/>
                </a:tc>
                <a:tc>
                  <a:txBody>
                    <a:bodyPr/>
                    <a:lstStyle/>
                    <a:p>
                      <a:pPr indent="180340" algn="l">
                        <a:lnSpc>
                          <a:spcPct val="200000"/>
                        </a:lnSpc>
                        <a:spcAft>
                          <a:spcPts val="0"/>
                        </a:spcAft>
                      </a:pPr>
                      <a:r>
                        <a:rPr lang="es-EC" sz="1050">
                          <a:effectLst/>
                        </a:rPr>
                        <a:t>15.758</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0876" marR="30876" marT="0" marB="0" anchor="ctr"/>
                </a:tc>
                <a:tc>
                  <a:txBody>
                    <a:bodyPr/>
                    <a:lstStyle/>
                    <a:p>
                      <a:pPr indent="180340" algn="l">
                        <a:lnSpc>
                          <a:spcPct val="200000"/>
                        </a:lnSpc>
                        <a:spcAft>
                          <a:spcPts val="0"/>
                        </a:spcAft>
                      </a:pPr>
                      <a:r>
                        <a:rPr lang="es-EC" sz="1050">
                          <a:effectLst/>
                        </a:rPr>
                        <a:t>15.275</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0876" marR="30876" marT="0" marB="0" anchor="ctr"/>
                </a:tc>
                <a:tc>
                  <a:txBody>
                    <a:bodyPr/>
                    <a:lstStyle/>
                    <a:p>
                      <a:pPr indent="180340" algn="l">
                        <a:lnSpc>
                          <a:spcPct val="200000"/>
                        </a:lnSpc>
                        <a:spcAft>
                          <a:spcPts val="0"/>
                        </a:spcAft>
                      </a:pPr>
                      <a:r>
                        <a:rPr lang="es-EC" sz="1050" dirty="0">
                          <a:effectLst/>
                        </a:rPr>
                        <a:t>111.884</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0876" marR="30876" marT="0" marB="0" anchor="ctr"/>
                </a:tc>
                <a:tc>
                  <a:txBody>
                    <a:bodyPr/>
                    <a:lstStyle/>
                    <a:p>
                      <a:pPr indent="180340" algn="l">
                        <a:lnSpc>
                          <a:spcPct val="200000"/>
                        </a:lnSpc>
                        <a:spcAft>
                          <a:spcPts val="0"/>
                        </a:spcAft>
                      </a:pPr>
                      <a:r>
                        <a:rPr lang="es-EC" sz="1050">
                          <a:effectLst/>
                        </a:rPr>
                        <a:t>111.713</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0876" marR="30876" marT="0" marB="0" anchor="ctr"/>
                </a:tc>
              </a:tr>
              <a:tr h="325422">
                <a:tc>
                  <a:txBody>
                    <a:bodyPr/>
                    <a:lstStyle/>
                    <a:p>
                      <a:pPr indent="180340" algn="l">
                        <a:lnSpc>
                          <a:spcPct val="200000"/>
                        </a:lnSpc>
                        <a:spcAft>
                          <a:spcPts val="0"/>
                        </a:spcAft>
                      </a:pPr>
                      <a:r>
                        <a:rPr lang="es-EC" sz="1050">
                          <a:effectLst/>
                        </a:rPr>
                        <a:t>2014</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0876" marR="30876" marT="0" marB="0" anchor="ctr"/>
                </a:tc>
                <a:tc>
                  <a:txBody>
                    <a:bodyPr/>
                    <a:lstStyle/>
                    <a:p>
                      <a:pPr indent="180340" algn="l">
                        <a:lnSpc>
                          <a:spcPct val="200000"/>
                        </a:lnSpc>
                        <a:spcAft>
                          <a:spcPts val="0"/>
                        </a:spcAft>
                      </a:pPr>
                      <a:r>
                        <a:rPr lang="es-EC" sz="1050">
                          <a:effectLst/>
                        </a:rPr>
                        <a:t>9.029</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0876" marR="30876" marT="0" marB="0" anchor="ctr"/>
                </a:tc>
                <a:tc>
                  <a:txBody>
                    <a:bodyPr/>
                    <a:lstStyle/>
                    <a:p>
                      <a:pPr indent="180340" algn="l">
                        <a:lnSpc>
                          <a:spcPct val="200000"/>
                        </a:lnSpc>
                        <a:spcAft>
                          <a:spcPts val="0"/>
                        </a:spcAft>
                      </a:pPr>
                      <a:r>
                        <a:rPr lang="es-EC" sz="1050">
                          <a:effectLst/>
                        </a:rPr>
                        <a:t>7.568</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0876" marR="30876" marT="0" marB="0" anchor="ctr"/>
                </a:tc>
                <a:tc>
                  <a:txBody>
                    <a:bodyPr/>
                    <a:lstStyle/>
                    <a:p>
                      <a:pPr indent="180340" algn="l">
                        <a:lnSpc>
                          <a:spcPct val="200000"/>
                        </a:lnSpc>
                        <a:spcAft>
                          <a:spcPts val="0"/>
                        </a:spcAft>
                      </a:pPr>
                      <a:r>
                        <a:rPr lang="es-EC" sz="1050">
                          <a:effectLst/>
                        </a:rPr>
                        <a:t>48.198</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0876" marR="30876" marT="0" marB="0" anchor="ctr"/>
                </a:tc>
                <a:tc>
                  <a:txBody>
                    <a:bodyPr/>
                    <a:lstStyle/>
                    <a:p>
                      <a:pPr indent="180340" algn="l">
                        <a:lnSpc>
                          <a:spcPct val="200000"/>
                        </a:lnSpc>
                        <a:spcAft>
                          <a:spcPts val="0"/>
                        </a:spcAft>
                      </a:pPr>
                      <a:r>
                        <a:rPr lang="es-EC" sz="1050">
                          <a:effectLst/>
                        </a:rPr>
                        <a:t>47.834</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0876" marR="30876" marT="0" marB="0" anchor="ctr"/>
                </a:tc>
              </a:tr>
              <a:tr h="333448">
                <a:tc>
                  <a:txBody>
                    <a:bodyPr/>
                    <a:lstStyle/>
                    <a:p>
                      <a:pPr indent="180340" algn="l">
                        <a:lnSpc>
                          <a:spcPct val="200000"/>
                        </a:lnSpc>
                        <a:spcAft>
                          <a:spcPts val="0"/>
                        </a:spcAft>
                      </a:pPr>
                      <a:r>
                        <a:rPr lang="es-EC" sz="1050">
                          <a:effectLst/>
                        </a:rPr>
                        <a:t>2015</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0876" marR="30876" marT="0" marB="0" anchor="ctr"/>
                </a:tc>
                <a:tc>
                  <a:txBody>
                    <a:bodyPr/>
                    <a:lstStyle/>
                    <a:p>
                      <a:pPr indent="180340" algn="l">
                        <a:lnSpc>
                          <a:spcPct val="200000"/>
                        </a:lnSpc>
                        <a:spcAft>
                          <a:spcPts val="0"/>
                        </a:spcAft>
                      </a:pPr>
                      <a:r>
                        <a:rPr lang="es-EC" sz="1050">
                          <a:effectLst/>
                        </a:rPr>
                        <a:t>11.011</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0876" marR="30876" marT="0" marB="0" anchor="ctr"/>
                </a:tc>
                <a:tc>
                  <a:txBody>
                    <a:bodyPr/>
                    <a:lstStyle/>
                    <a:p>
                      <a:pPr indent="180340" algn="l">
                        <a:lnSpc>
                          <a:spcPct val="200000"/>
                        </a:lnSpc>
                        <a:spcAft>
                          <a:spcPts val="0"/>
                        </a:spcAft>
                      </a:pPr>
                      <a:r>
                        <a:rPr lang="es-EC" sz="1050">
                          <a:effectLst/>
                        </a:rPr>
                        <a:t>10.472</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0876" marR="30876" marT="0" marB="0" anchor="ctr"/>
                </a:tc>
                <a:tc>
                  <a:txBody>
                    <a:bodyPr/>
                    <a:lstStyle/>
                    <a:p>
                      <a:pPr indent="180340" algn="l">
                        <a:lnSpc>
                          <a:spcPct val="200000"/>
                        </a:lnSpc>
                        <a:spcAft>
                          <a:spcPts val="0"/>
                        </a:spcAft>
                      </a:pPr>
                      <a:r>
                        <a:rPr lang="es-EC" sz="1050">
                          <a:effectLst/>
                        </a:rPr>
                        <a:t>63.335</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0876" marR="30876" marT="0" marB="0" anchor="ctr"/>
                </a:tc>
                <a:tc>
                  <a:txBody>
                    <a:bodyPr/>
                    <a:lstStyle/>
                    <a:p>
                      <a:pPr indent="180340" algn="l">
                        <a:lnSpc>
                          <a:spcPct val="200000"/>
                        </a:lnSpc>
                        <a:spcAft>
                          <a:spcPts val="0"/>
                        </a:spcAft>
                      </a:pPr>
                      <a:r>
                        <a:rPr lang="es-EC" sz="1050">
                          <a:effectLst/>
                        </a:rPr>
                        <a:t>63.330</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0876" marR="30876" marT="0" marB="0" anchor="ctr"/>
                </a:tc>
              </a:tr>
              <a:tr h="325422">
                <a:tc>
                  <a:txBody>
                    <a:bodyPr/>
                    <a:lstStyle/>
                    <a:p>
                      <a:pPr indent="180340" algn="l">
                        <a:lnSpc>
                          <a:spcPct val="200000"/>
                        </a:lnSpc>
                        <a:spcAft>
                          <a:spcPts val="0"/>
                        </a:spcAft>
                      </a:pPr>
                      <a:r>
                        <a:rPr lang="es-EC" sz="1050">
                          <a:effectLst/>
                        </a:rPr>
                        <a:t>2016</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0876" marR="30876" marT="0" marB="0" anchor="ctr"/>
                </a:tc>
                <a:tc>
                  <a:txBody>
                    <a:bodyPr/>
                    <a:lstStyle/>
                    <a:p>
                      <a:pPr indent="180340" algn="l">
                        <a:lnSpc>
                          <a:spcPct val="200000"/>
                        </a:lnSpc>
                        <a:spcAft>
                          <a:spcPts val="0"/>
                        </a:spcAft>
                      </a:pPr>
                      <a:r>
                        <a:rPr lang="es-EC" sz="1050">
                          <a:effectLst/>
                        </a:rPr>
                        <a:t>6.859</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0876" marR="30876" marT="0" marB="0" anchor="ctr"/>
                </a:tc>
                <a:tc>
                  <a:txBody>
                    <a:bodyPr/>
                    <a:lstStyle/>
                    <a:p>
                      <a:pPr indent="180340" algn="l">
                        <a:lnSpc>
                          <a:spcPct val="200000"/>
                        </a:lnSpc>
                        <a:spcAft>
                          <a:spcPts val="0"/>
                        </a:spcAft>
                      </a:pPr>
                      <a:r>
                        <a:rPr lang="es-EC" sz="1050" dirty="0">
                          <a:effectLst/>
                        </a:rPr>
                        <a:t>6.696</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0876" marR="30876" marT="0" marB="0" anchor="ctr"/>
                </a:tc>
                <a:tc>
                  <a:txBody>
                    <a:bodyPr/>
                    <a:lstStyle/>
                    <a:p>
                      <a:pPr indent="180340" algn="l">
                        <a:lnSpc>
                          <a:spcPct val="200000"/>
                        </a:lnSpc>
                        <a:spcAft>
                          <a:spcPts val="0"/>
                        </a:spcAft>
                      </a:pPr>
                      <a:r>
                        <a:rPr lang="es-EC" sz="1050">
                          <a:effectLst/>
                        </a:rPr>
                        <a:t>40.803</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0876" marR="30876" marT="0" marB="0" anchor="ctr"/>
                </a:tc>
                <a:tc>
                  <a:txBody>
                    <a:bodyPr/>
                    <a:lstStyle/>
                    <a:p>
                      <a:pPr indent="180340" algn="l">
                        <a:lnSpc>
                          <a:spcPct val="200000"/>
                        </a:lnSpc>
                        <a:spcAft>
                          <a:spcPts val="0"/>
                        </a:spcAft>
                      </a:pPr>
                      <a:r>
                        <a:rPr lang="es-EC" sz="1050">
                          <a:effectLst/>
                        </a:rPr>
                        <a:t>40.799</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0876" marR="30876" marT="0" marB="0" anchor="ctr"/>
                </a:tc>
              </a:tr>
              <a:tr h="325422">
                <a:tc>
                  <a:txBody>
                    <a:bodyPr/>
                    <a:lstStyle/>
                    <a:p>
                      <a:pPr indent="180340" algn="l">
                        <a:lnSpc>
                          <a:spcPct val="200000"/>
                        </a:lnSpc>
                        <a:spcAft>
                          <a:spcPts val="0"/>
                        </a:spcAft>
                      </a:pPr>
                      <a:r>
                        <a:rPr lang="es-EC" sz="1050" dirty="0">
                          <a:effectLst/>
                        </a:rPr>
                        <a:t>TOTAL</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0876" marR="30876" marT="0" marB="0" anchor="ctr"/>
                </a:tc>
                <a:tc>
                  <a:txBody>
                    <a:bodyPr/>
                    <a:lstStyle/>
                    <a:p>
                      <a:pPr indent="180340" algn="l">
                        <a:lnSpc>
                          <a:spcPct val="200000"/>
                        </a:lnSpc>
                        <a:spcAft>
                          <a:spcPts val="0"/>
                        </a:spcAft>
                      </a:pPr>
                      <a:r>
                        <a:rPr lang="es-EC" sz="1050">
                          <a:effectLst/>
                        </a:rPr>
                        <a:t>70.905</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0876" marR="30876" marT="0" marB="0" anchor="ctr"/>
                </a:tc>
                <a:tc>
                  <a:txBody>
                    <a:bodyPr/>
                    <a:lstStyle/>
                    <a:p>
                      <a:pPr indent="180340" algn="l">
                        <a:lnSpc>
                          <a:spcPct val="200000"/>
                        </a:lnSpc>
                        <a:spcAft>
                          <a:spcPts val="0"/>
                        </a:spcAft>
                      </a:pPr>
                      <a:r>
                        <a:rPr lang="es-EC" sz="1050" dirty="0">
                          <a:effectLst/>
                        </a:rPr>
                        <a:t>66.774</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0876" marR="30876" marT="0" marB="0" anchor="ctr"/>
                </a:tc>
                <a:tc>
                  <a:txBody>
                    <a:bodyPr/>
                    <a:lstStyle/>
                    <a:p>
                      <a:pPr indent="180340" algn="l">
                        <a:lnSpc>
                          <a:spcPct val="200000"/>
                        </a:lnSpc>
                        <a:spcAft>
                          <a:spcPts val="0"/>
                        </a:spcAft>
                      </a:pPr>
                      <a:r>
                        <a:rPr lang="es-EC" sz="1050" b="1" dirty="0">
                          <a:effectLst/>
                        </a:rPr>
                        <a:t>439.372</a:t>
                      </a:r>
                      <a:endParaRPr lang="es-EC" sz="1100" b="1" dirty="0">
                        <a:effectLst/>
                        <a:latin typeface="Arial" panose="020B0604020202020204" pitchFamily="34" charset="0"/>
                        <a:ea typeface="Calibri" panose="020F0502020204030204" pitchFamily="34" charset="0"/>
                        <a:cs typeface="Times New Roman" panose="02020603050405020304" pitchFamily="18" charset="0"/>
                      </a:endParaRPr>
                    </a:p>
                  </a:txBody>
                  <a:tcPr marL="30876" marR="30876" marT="0" marB="0" anchor="ctr"/>
                </a:tc>
                <a:tc>
                  <a:txBody>
                    <a:bodyPr/>
                    <a:lstStyle/>
                    <a:p>
                      <a:pPr indent="180340" algn="l">
                        <a:lnSpc>
                          <a:spcPct val="200000"/>
                        </a:lnSpc>
                        <a:spcAft>
                          <a:spcPts val="0"/>
                        </a:spcAft>
                      </a:pPr>
                      <a:r>
                        <a:rPr lang="es-EC" sz="1050" b="1" dirty="0">
                          <a:effectLst/>
                        </a:rPr>
                        <a:t>438.803</a:t>
                      </a:r>
                      <a:endParaRPr lang="es-EC" sz="1100" b="1" dirty="0">
                        <a:effectLst/>
                        <a:latin typeface="Arial" panose="020B0604020202020204" pitchFamily="34" charset="0"/>
                        <a:ea typeface="Calibri" panose="020F0502020204030204" pitchFamily="34" charset="0"/>
                        <a:cs typeface="Times New Roman" panose="02020603050405020304" pitchFamily="18" charset="0"/>
                      </a:endParaRPr>
                    </a:p>
                  </a:txBody>
                  <a:tcPr marL="30876" marR="30876" marT="0" marB="0" anchor="ctr"/>
                </a:tc>
              </a:tr>
            </a:tbl>
          </a:graphicData>
        </a:graphic>
      </p:graphicFrame>
      <p:graphicFrame>
        <p:nvGraphicFramePr>
          <p:cNvPr id="8" name="Gráfico 7"/>
          <p:cNvGraphicFramePr/>
          <p:nvPr>
            <p:extLst>
              <p:ext uri="{D42A27DB-BD31-4B8C-83A1-F6EECF244321}">
                <p14:modId xmlns:p14="http://schemas.microsoft.com/office/powerpoint/2010/main" val="921655239"/>
              </p:ext>
            </p:extLst>
          </p:nvPr>
        </p:nvGraphicFramePr>
        <p:xfrm>
          <a:off x="6337300" y="2720974"/>
          <a:ext cx="5003800" cy="2143125"/>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ángulo 8"/>
          <p:cNvSpPr/>
          <p:nvPr/>
        </p:nvSpPr>
        <p:spPr>
          <a:xfrm>
            <a:off x="3219450" y="-469900"/>
            <a:ext cx="5803900" cy="1496500"/>
          </a:xfrm>
          <a:prstGeom prst="rect">
            <a:avLst/>
          </a:prstGeom>
        </p:spPr>
        <p:txBody>
          <a:bodyPr wrap="square">
            <a:spAutoFit/>
          </a:bodyPr>
          <a:lstStyle/>
          <a:p>
            <a:pPr lvl="1" algn="just">
              <a:lnSpc>
                <a:spcPct val="200000"/>
              </a:lnSpc>
              <a:spcAft>
                <a:spcPts val="0"/>
              </a:spcAft>
            </a:pPr>
            <a:r>
              <a:rPr lang="es-EC" sz="5400" b="1" dirty="0" smtClean="0">
                <a:ln w="22225">
                  <a:solidFill>
                    <a:schemeClr val="accent2"/>
                  </a:solidFill>
                  <a:prstDash val="solid"/>
                </a:ln>
                <a:solidFill>
                  <a:schemeClr val="accent2">
                    <a:lumMod val="40000"/>
                    <a:lumOff val="60000"/>
                  </a:schemeClr>
                </a:solidFill>
              </a:rPr>
              <a:t>Producción</a:t>
            </a:r>
            <a:endParaRPr lang="es-EC" sz="5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28695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096421" y="170934"/>
            <a:ext cx="6532558" cy="523220"/>
          </a:xfrm>
          <a:prstGeom prst="rect">
            <a:avLst/>
          </a:prstGeom>
        </p:spPr>
        <p:txBody>
          <a:bodyPr wrap="none">
            <a:spAutoFit/>
          </a:bodyPr>
          <a:lstStyle/>
          <a:p>
            <a:r>
              <a:rPr lang="es-MX" sz="2800" b="1" dirty="0">
                <a:ln w="22225">
                  <a:solidFill>
                    <a:schemeClr val="accent2"/>
                  </a:solidFill>
                  <a:prstDash val="solid"/>
                </a:ln>
                <a:solidFill>
                  <a:schemeClr val="accent2">
                    <a:lumMod val="40000"/>
                    <a:lumOff val="60000"/>
                  </a:schemeClr>
                </a:solidFill>
              </a:rPr>
              <a:t>Producción de palmito por provincia </a:t>
            </a:r>
            <a:endParaRPr lang="es-EC" sz="2800" b="1" dirty="0">
              <a:ln w="22225">
                <a:solidFill>
                  <a:schemeClr val="accent2"/>
                </a:solidFill>
                <a:prstDash val="solid"/>
              </a:ln>
              <a:solidFill>
                <a:schemeClr val="accent2">
                  <a:lumMod val="40000"/>
                  <a:lumOff val="60000"/>
                </a:schemeClr>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1069409548"/>
              </p:ext>
            </p:extLst>
          </p:nvPr>
        </p:nvGraphicFramePr>
        <p:xfrm>
          <a:off x="305644" y="1048266"/>
          <a:ext cx="6105477" cy="4480560"/>
        </p:xfrm>
        <a:graphic>
          <a:graphicData uri="http://schemas.openxmlformats.org/drawingml/2006/table">
            <a:tbl>
              <a:tblPr firstRow="1" firstCol="1" bandRow="1">
                <a:tableStyleId>{5C22544A-7EE6-4342-B048-85BDC9FD1C3A}</a:tableStyleId>
              </a:tblPr>
              <a:tblGrid>
                <a:gridCol w="1521301"/>
                <a:gridCol w="1176959"/>
                <a:gridCol w="1243634"/>
                <a:gridCol w="1109483"/>
                <a:gridCol w="1054100"/>
              </a:tblGrid>
              <a:tr h="591554">
                <a:tc>
                  <a:txBody>
                    <a:bodyPr/>
                    <a:lstStyle/>
                    <a:p>
                      <a:pPr indent="180340" algn="l">
                        <a:lnSpc>
                          <a:spcPct val="200000"/>
                        </a:lnSpc>
                        <a:spcAft>
                          <a:spcPts val="0"/>
                        </a:spcAft>
                      </a:pPr>
                      <a:r>
                        <a:rPr lang="es-EC" sz="1050" dirty="0">
                          <a:effectLst/>
                        </a:rPr>
                        <a:t>Provincia</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c>
                  <a:txBody>
                    <a:bodyPr/>
                    <a:lstStyle/>
                    <a:p>
                      <a:pPr indent="180340" algn="l">
                        <a:lnSpc>
                          <a:spcPct val="200000"/>
                        </a:lnSpc>
                        <a:spcAft>
                          <a:spcPts val="0"/>
                        </a:spcAft>
                      </a:pPr>
                      <a:r>
                        <a:rPr lang="es-EC" sz="1050">
                          <a:effectLst/>
                        </a:rPr>
                        <a:t>Superficie</a:t>
                      </a:r>
                      <a:endParaRPr lang="es-EC" sz="1400">
                        <a:effectLst/>
                      </a:endParaRPr>
                    </a:p>
                    <a:p>
                      <a:pPr indent="180340" algn="l">
                        <a:lnSpc>
                          <a:spcPct val="200000"/>
                        </a:lnSpc>
                        <a:spcAft>
                          <a:spcPts val="0"/>
                        </a:spcAft>
                      </a:pPr>
                      <a:r>
                        <a:rPr lang="es-EC" sz="1050">
                          <a:effectLst/>
                        </a:rPr>
                        <a:t>Sembrada HA</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c>
                  <a:txBody>
                    <a:bodyPr/>
                    <a:lstStyle/>
                    <a:p>
                      <a:pPr indent="180340" algn="l">
                        <a:lnSpc>
                          <a:spcPct val="200000"/>
                        </a:lnSpc>
                        <a:spcAft>
                          <a:spcPts val="0"/>
                        </a:spcAft>
                      </a:pPr>
                      <a:r>
                        <a:rPr lang="es-EC" sz="1050">
                          <a:effectLst/>
                        </a:rPr>
                        <a:t>Superficie </a:t>
                      </a:r>
                      <a:endParaRPr lang="es-EC" sz="1400">
                        <a:effectLst/>
                      </a:endParaRPr>
                    </a:p>
                    <a:p>
                      <a:pPr indent="180340" algn="l">
                        <a:lnSpc>
                          <a:spcPct val="200000"/>
                        </a:lnSpc>
                        <a:spcAft>
                          <a:spcPts val="0"/>
                        </a:spcAft>
                      </a:pPr>
                      <a:r>
                        <a:rPr lang="es-EC" sz="1050">
                          <a:effectLst/>
                        </a:rPr>
                        <a:t>Cosechada HA</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c>
                  <a:txBody>
                    <a:bodyPr/>
                    <a:lstStyle/>
                    <a:p>
                      <a:pPr indent="180340" algn="l">
                        <a:lnSpc>
                          <a:spcPct val="200000"/>
                        </a:lnSpc>
                        <a:spcAft>
                          <a:spcPts val="0"/>
                        </a:spcAft>
                      </a:pPr>
                      <a:r>
                        <a:rPr lang="es-EC" sz="1050" dirty="0">
                          <a:effectLst/>
                        </a:rPr>
                        <a:t>Producción</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c>
                  <a:txBody>
                    <a:bodyPr/>
                    <a:lstStyle/>
                    <a:p>
                      <a:pPr indent="180340" algn="l">
                        <a:lnSpc>
                          <a:spcPct val="200000"/>
                        </a:lnSpc>
                        <a:spcAft>
                          <a:spcPts val="0"/>
                        </a:spcAft>
                      </a:pPr>
                      <a:r>
                        <a:rPr lang="es-EC" sz="1050">
                          <a:effectLst/>
                        </a:rPr>
                        <a:t>Venta</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r>
              <a:tr h="270893">
                <a:tc>
                  <a:txBody>
                    <a:bodyPr/>
                    <a:lstStyle/>
                    <a:p>
                      <a:pPr indent="180340" algn="l">
                        <a:lnSpc>
                          <a:spcPct val="200000"/>
                        </a:lnSpc>
                        <a:spcAft>
                          <a:spcPts val="0"/>
                        </a:spcAft>
                      </a:pPr>
                      <a:r>
                        <a:rPr lang="es-EC" sz="1050">
                          <a:effectLst/>
                        </a:rPr>
                        <a:t>El Oro</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c>
                  <a:txBody>
                    <a:bodyPr/>
                    <a:lstStyle/>
                    <a:p>
                      <a:pPr indent="180340" algn="l">
                        <a:lnSpc>
                          <a:spcPct val="200000"/>
                        </a:lnSpc>
                        <a:spcAft>
                          <a:spcPts val="0"/>
                        </a:spcAft>
                      </a:pPr>
                      <a:r>
                        <a:rPr lang="es-EC" sz="1050">
                          <a:effectLst/>
                        </a:rPr>
                        <a:t>110</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c>
                  <a:txBody>
                    <a:bodyPr/>
                    <a:lstStyle/>
                    <a:p>
                      <a:pPr indent="180340" algn="l">
                        <a:lnSpc>
                          <a:spcPct val="200000"/>
                        </a:lnSpc>
                        <a:spcAft>
                          <a:spcPts val="0"/>
                        </a:spcAft>
                      </a:pPr>
                      <a:r>
                        <a:rPr lang="es-EC" sz="1050">
                          <a:effectLst/>
                        </a:rPr>
                        <a:t>60</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c>
                  <a:txBody>
                    <a:bodyPr/>
                    <a:lstStyle/>
                    <a:p>
                      <a:pPr indent="180340" algn="l">
                        <a:lnSpc>
                          <a:spcPct val="200000"/>
                        </a:lnSpc>
                        <a:spcAft>
                          <a:spcPts val="0"/>
                        </a:spcAft>
                      </a:pPr>
                      <a:r>
                        <a:rPr lang="es-EC" sz="1050">
                          <a:effectLst/>
                        </a:rPr>
                        <a:t>17,43</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c>
                  <a:txBody>
                    <a:bodyPr/>
                    <a:lstStyle/>
                    <a:p>
                      <a:pPr indent="180340" algn="l">
                        <a:lnSpc>
                          <a:spcPct val="200000"/>
                        </a:lnSpc>
                        <a:spcAft>
                          <a:spcPts val="0"/>
                        </a:spcAft>
                      </a:pPr>
                      <a:r>
                        <a:rPr lang="es-EC" sz="1050">
                          <a:effectLst/>
                        </a:rPr>
                        <a:t>17,43</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r>
              <a:tr h="270893">
                <a:tc>
                  <a:txBody>
                    <a:bodyPr/>
                    <a:lstStyle/>
                    <a:p>
                      <a:pPr indent="180340" algn="l">
                        <a:lnSpc>
                          <a:spcPct val="200000"/>
                        </a:lnSpc>
                        <a:spcAft>
                          <a:spcPts val="0"/>
                        </a:spcAft>
                      </a:pPr>
                      <a:r>
                        <a:rPr lang="es-EC" sz="1050">
                          <a:effectLst/>
                        </a:rPr>
                        <a:t>Esmeraldas</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c>
                  <a:txBody>
                    <a:bodyPr/>
                    <a:lstStyle/>
                    <a:p>
                      <a:pPr indent="180340" algn="l">
                        <a:lnSpc>
                          <a:spcPct val="200000"/>
                        </a:lnSpc>
                        <a:spcAft>
                          <a:spcPts val="0"/>
                        </a:spcAft>
                      </a:pPr>
                      <a:r>
                        <a:rPr lang="es-EC" sz="1050">
                          <a:effectLst/>
                        </a:rPr>
                        <a:t>4.438,72</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c>
                  <a:txBody>
                    <a:bodyPr/>
                    <a:lstStyle/>
                    <a:p>
                      <a:pPr indent="180340" algn="l">
                        <a:lnSpc>
                          <a:spcPct val="200000"/>
                        </a:lnSpc>
                        <a:spcAft>
                          <a:spcPts val="0"/>
                        </a:spcAft>
                      </a:pPr>
                      <a:r>
                        <a:rPr lang="es-EC" sz="1050">
                          <a:effectLst/>
                        </a:rPr>
                        <a:t>4.329,15</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c>
                  <a:txBody>
                    <a:bodyPr/>
                    <a:lstStyle/>
                    <a:p>
                      <a:pPr indent="180340" algn="l">
                        <a:lnSpc>
                          <a:spcPct val="200000"/>
                        </a:lnSpc>
                        <a:spcAft>
                          <a:spcPts val="0"/>
                        </a:spcAft>
                      </a:pPr>
                      <a:r>
                        <a:rPr lang="es-EC" sz="1050">
                          <a:effectLst/>
                        </a:rPr>
                        <a:t>22.100,33</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c>
                  <a:txBody>
                    <a:bodyPr/>
                    <a:lstStyle/>
                    <a:p>
                      <a:pPr indent="180340" algn="l">
                        <a:lnSpc>
                          <a:spcPct val="200000"/>
                        </a:lnSpc>
                        <a:spcAft>
                          <a:spcPts val="0"/>
                        </a:spcAft>
                      </a:pPr>
                      <a:r>
                        <a:rPr lang="es-EC" sz="1050">
                          <a:effectLst/>
                        </a:rPr>
                        <a:t>22.088,95</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r>
              <a:tr h="270893">
                <a:tc>
                  <a:txBody>
                    <a:bodyPr/>
                    <a:lstStyle/>
                    <a:p>
                      <a:pPr indent="180340" algn="l">
                        <a:lnSpc>
                          <a:spcPct val="200000"/>
                        </a:lnSpc>
                        <a:spcAft>
                          <a:spcPts val="0"/>
                        </a:spcAft>
                      </a:pPr>
                      <a:r>
                        <a:rPr lang="es-EC" sz="1050">
                          <a:effectLst/>
                        </a:rPr>
                        <a:t>Guayas</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c>
                  <a:txBody>
                    <a:bodyPr/>
                    <a:lstStyle/>
                    <a:p>
                      <a:pPr indent="180340" algn="l">
                        <a:lnSpc>
                          <a:spcPct val="200000"/>
                        </a:lnSpc>
                        <a:spcAft>
                          <a:spcPts val="0"/>
                        </a:spcAft>
                      </a:pPr>
                      <a:r>
                        <a:rPr lang="es-EC" sz="1050">
                          <a:effectLst/>
                        </a:rPr>
                        <a:t>709,02</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c>
                  <a:txBody>
                    <a:bodyPr/>
                    <a:lstStyle/>
                    <a:p>
                      <a:pPr indent="180340" algn="l">
                        <a:lnSpc>
                          <a:spcPct val="200000"/>
                        </a:lnSpc>
                        <a:spcAft>
                          <a:spcPts val="0"/>
                        </a:spcAft>
                      </a:pPr>
                      <a:r>
                        <a:rPr lang="es-EC" sz="1050">
                          <a:effectLst/>
                        </a:rPr>
                        <a:t>797,61</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c>
                  <a:txBody>
                    <a:bodyPr/>
                    <a:lstStyle/>
                    <a:p>
                      <a:pPr indent="180340" algn="l">
                        <a:lnSpc>
                          <a:spcPct val="200000"/>
                        </a:lnSpc>
                        <a:spcAft>
                          <a:spcPts val="0"/>
                        </a:spcAft>
                      </a:pPr>
                      <a:r>
                        <a:rPr lang="es-EC" sz="1050">
                          <a:effectLst/>
                        </a:rPr>
                        <a:t>256,48</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c>
                  <a:txBody>
                    <a:bodyPr/>
                    <a:lstStyle/>
                    <a:p>
                      <a:pPr indent="180340" algn="l">
                        <a:lnSpc>
                          <a:spcPct val="200000"/>
                        </a:lnSpc>
                        <a:spcAft>
                          <a:spcPts val="0"/>
                        </a:spcAft>
                      </a:pPr>
                      <a:r>
                        <a:rPr lang="es-EC" sz="1050">
                          <a:effectLst/>
                        </a:rPr>
                        <a:t>256,48</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r>
              <a:tr h="270893">
                <a:tc>
                  <a:txBody>
                    <a:bodyPr/>
                    <a:lstStyle/>
                    <a:p>
                      <a:pPr indent="180340" algn="l">
                        <a:lnSpc>
                          <a:spcPct val="200000"/>
                        </a:lnSpc>
                        <a:spcAft>
                          <a:spcPts val="0"/>
                        </a:spcAft>
                      </a:pPr>
                      <a:r>
                        <a:rPr lang="es-EC" sz="1050">
                          <a:effectLst/>
                        </a:rPr>
                        <a:t>Imbabura</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c>
                  <a:txBody>
                    <a:bodyPr/>
                    <a:lstStyle/>
                    <a:p>
                      <a:pPr indent="180340" algn="l">
                        <a:lnSpc>
                          <a:spcPct val="200000"/>
                        </a:lnSpc>
                        <a:spcAft>
                          <a:spcPts val="0"/>
                        </a:spcAft>
                      </a:pPr>
                      <a:r>
                        <a:rPr lang="es-EC" sz="1050">
                          <a:effectLst/>
                        </a:rPr>
                        <a:t>4.910,88</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c>
                  <a:txBody>
                    <a:bodyPr/>
                    <a:lstStyle/>
                    <a:p>
                      <a:pPr indent="180340" algn="l">
                        <a:lnSpc>
                          <a:spcPct val="200000"/>
                        </a:lnSpc>
                        <a:spcAft>
                          <a:spcPts val="0"/>
                        </a:spcAft>
                      </a:pPr>
                      <a:r>
                        <a:rPr lang="es-EC" sz="1050">
                          <a:effectLst/>
                        </a:rPr>
                        <a:t>4.485,27</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c>
                  <a:txBody>
                    <a:bodyPr/>
                    <a:lstStyle/>
                    <a:p>
                      <a:pPr indent="180340" algn="l">
                        <a:lnSpc>
                          <a:spcPct val="200000"/>
                        </a:lnSpc>
                        <a:spcAft>
                          <a:spcPts val="0"/>
                        </a:spcAft>
                      </a:pPr>
                      <a:r>
                        <a:rPr lang="es-EC" sz="1050">
                          <a:effectLst/>
                        </a:rPr>
                        <a:t>18.325,43</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c>
                  <a:txBody>
                    <a:bodyPr/>
                    <a:lstStyle/>
                    <a:p>
                      <a:pPr indent="180340" algn="l">
                        <a:lnSpc>
                          <a:spcPct val="200000"/>
                        </a:lnSpc>
                        <a:spcAft>
                          <a:spcPts val="0"/>
                        </a:spcAft>
                      </a:pPr>
                      <a:r>
                        <a:rPr lang="es-EC" sz="1050">
                          <a:effectLst/>
                        </a:rPr>
                        <a:t>18.325,43</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r>
              <a:tr h="270893">
                <a:tc>
                  <a:txBody>
                    <a:bodyPr/>
                    <a:lstStyle/>
                    <a:p>
                      <a:pPr indent="180340" algn="l">
                        <a:lnSpc>
                          <a:spcPct val="200000"/>
                        </a:lnSpc>
                        <a:spcAft>
                          <a:spcPts val="0"/>
                        </a:spcAft>
                      </a:pPr>
                      <a:r>
                        <a:rPr lang="es-EC" sz="1050">
                          <a:effectLst/>
                        </a:rPr>
                        <a:t>Los Ríos</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c>
                  <a:txBody>
                    <a:bodyPr/>
                    <a:lstStyle/>
                    <a:p>
                      <a:pPr indent="180340" algn="l">
                        <a:lnSpc>
                          <a:spcPct val="200000"/>
                        </a:lnSpc>
                        <a:spcAft>
                          <a:spcPts val="0"/>
                        </a:spcAft>
                      </a:pPr>
                      <a:r>
                        <a:rPr lang="es-EC" sz="1050">
                          <a:effectLst/>
                        </a:rPr>
                        <a:t>414,02</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c>
                  <a:txBody>
                    <a:bodyPr/>
                    <a:lstStyle/>
                    <a:p>
                      <a:pPr indent="180340" algn="l">
                        <a:lnSpc>
                          <a:spcPct val="200000"/>
                        </a:lnSpc>
                        <a:spcAft>
                          <a:spcPts val="0"/>
                        </a:spcAft>
                      </a:pPr>
                      <a:r>
                        <a:rPr lang="es-EC" sz="1050">
                          <a:effectLst/>
                        </a:rPr>
                        <a:t>1.254,02</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c>
                  <a:txBody>
                    <a:bodyPr/>
                    <a:lstStyle/>
                    <a:p>
                      <a:pPr indent="180340" algn="l">
                        <a:lnSpc>
                          <a:spcPct val="200000"/>
                        </a:lnSpc>
                        <a:spcAft>
                          <a:spcPts val="0"/>
                        </a:spcAft>
                      </a:pPr>
                      <a:r>
                        <a:rPr lang="es-EC" sz="1050">
                          <a:effectLst/>
                        </a:rPr>
                        <a:t>1.885,80</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c>
                  <a:txBody>
                    <a:bodyPr/>
                    <a:lstStyle/>
                    <a:p>
                      <a:pPr indent="180340" algn="l">
                        <a:lnSpc>
                          <a:spcPct val="200000"/>
                        </a:lnSpc>
                        <a:spcAft>
                          <a:spcPts val="0"/>
                        </a:spcAft>
                      </a:pPr>
                      <a:r>
                        <a:rPr lang="es-EC" sz="1050">
                          <a:effectLst/>
                        </a:rPr>
                        <a:t>1.885,80</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r>
              <a:tr h="270893">
                <a:tc>
                  <a:txBody>
                    <a:bodyPr/>
                    <a:lstStyle/>
                    <a:p>
                      <a:pPr indent="180340" algn="l">
                        <a:lnSpc>
                          <a:spcPct val="200000"/>
                        </a:lnSpc>
                        <a:spcAft>
                          <a:spcPts val="0"/>
                        </a:spcAft>
                      </a:pPr>
                      <a:r>
                        <a:rPr lang="es-EC" sz="1050">
                          <a:effectLst/>
                        </a:rPr>
                        <a:t>Manabí</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c>
                  <a:txBody>
                    <a:bodyPr/>
                    <a:lstStyle/>
                    <a:p>
                      <a:pPr indent="180340" algn="l">
                        <a:lnSpc>
                          <a:spcPct val="200000"/>
                        </a:lnSpc>
                        <a:spcAft>
                          <a:spcPts val="0"/>
                        </a:spcAft>
                      </a:pPr>
                      <a:r>
                        <a:rPr lang="es-EC" sz="1050">
                          <a:effectLst/>
                        </a:rPr>
                        <a:t>102,50</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c>
                  <a:txBody>
                    <a:bodyPr/>
                    <a:lstStyle/>
                    <a:p>
                      <a:pPr indent="180340" algn="l">
                        <a:lnSpc>
                          <a:spcPct val="200000"/>
                        </a:lnSpc>
                        <a:spcAft>
                          <a:spcPts val="0"/>
                        </a:spcAft>
                      </a:pPr>
                      <a:r>
                        <a:rPr lang="es-EC" sz="1050">
                          <a:effectLst/>
                        </a:rPr>
                        <a:t>102,50</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c>
                  <a:txBody>
                    <a:bodyPr/>
                    <a:lstStyle/>
                    <a:p>
                      <a:pPr indent="180340" algn="l">
                        <a:lnSpc>
                          <a:spcPct val="200000"/>
                        </a:lnSpc>
                        <a:spcAft>
                          <a:spcPts val="0"/>
                        </a:spcAft>
                      </a:pPr>
                      <a:r>
                        <a:rPr lang="es-EC" sz="1050">
                          <a:effectLst/>
                        </a:rPr>
                        <a:t>638,96</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c>
                  <a:txBody>
                    <a:bodyPr/>
                    <a:lstStyle/>
                    <a:p>
                      <a:pPr indent="180340" algn="l">
                        <a:lnSpc>
                          <a:spcPct val="200000"/>
                        </a:lnSpc>
                        <a:spcAft>
                          <a:spcPts val="0"/>
                        </a:spcAft>
                      </a:pPr>
                      <a:r>
                        <a:rPr lang="es-EC" sz="1050">
                          <a:effectLst/>
                        </a:rPr>
                        <a:t>638,96</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r>
              <a:tr h="270893">
                <a:tc>
                  <a:txBody>
                    <a:bodyPr/>
                    <a:lstStyle/>
                    <a:p>
                      <a:pPr indent="180340" algn="l">
                        <a:lnSpc>
                          <a:spcPct val="200000"/>
                        </a:lnSpc>
                        <a:spcAft>
                          <a:spcPts val="0"/>
                        </a:spcAft>
                      </a:pPr>
                      <a:r>
                        <a:rPr lang="es-EC" sz="1050">
                          <a:effectLst/>
                        </a:rPr>
                        <a:t>Morona Santiago</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c>
                  <a:txBody>
                    <a:bodyPr/>
                    <a:lstStyle/>
                    <a:p>
                      <a:pPr indent="180340" algn="l">
                        <a:lnSpc>
                          <a:spcPct val="200000"/>
                        </a:lnSpc>
                        <a:spcAft>
                          <a:spcPts val="0"/>
                        </a:spcAft>
                      </a:pPr>
                      <a:r>
                        <a:rPr lang="es-EC" sz="1050">
                          <a:effectLst/>
                        </a:rPr>
                        <a:t>140,07</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c>
                  <a:txBody>
                    <a:bodyPr/>
                    <a:lstStyle/>
                    <a:p>
                      <a:pPr indent="180340" algn="l">
                        <a:lnSpc>
                          <a:spcPct val="200000"/>
                        </a:lnSpc>
                        <a:spcAft>
                          <a:spcPts val="0"/>
                        </a:spcAft>
                      </a:pPr>
                      <a:r>
                        <a:rPr lang="es-EC" sz="1050">
                          <a:effectLst/>
                        </a:rPr>
                        <a:t>140,07</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c>
                  <a:txBody>
                    <a:bodyPr/>
                    <a:lstStyle/>
                    <a:p>
                      <a:pPr indent="180340" algn="l">
                        <a:lnSpc>
                          <a:spcPct val="200000"/>
                        </a:lnSpc>
                        <a:spcAft>
                          <a:spcPts val="0"/>
                        </a:spcAft>
                      </a:pPr>
                      <a:r>
                        <a:rPr lang="es-EC" sz="1050">
                          <a:effectLst/>
                        </a:rPr>
                        <a:t>1.273,35</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c>
                  <a:txBody>
                    <a:bodyPr/>
                    <a:lstStyle/>
                    <a:p>
                      <a:pPr indent="180340" algn="l">
                        <a:lnSpc>
                          <a:spcPct val="200000"/>
                        </a:lnSpc>
                        <a:spcAft>
                          <a:spcPts val="0"/>
                        </a:spcAft>
                      </a:pPr>
                      <a:r>
                        <a:rPr lang="es-EC" sz="1050">
                          <a:effectLst/>
                        </a:rPr>
                        <a:t>1.273,35</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r>
              <a:tr h="270893">
                <a:tc>
                  <a:txBody>
                    <a:bodyPr/>
                    <a:lstStyle/>
                    <a:p>
                      <a:pPr indent="180340" algn="l">
                        <a:lnSpc>
                          <a:spcPct val="200000"/>
                        </a:lnSpc>
                        <a:spcAft>
                          <a:spcPts val="0"/>
                        </a:spcAft>
                      </a:pPr>
                      <a:r>
                        <a:rPr lang="es-EC" sz="1050">
                          <a:effectLst/>
                        </a:rPr>
                        <a:t>Pichincha</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c>
                  <a:txBody>
                    <a:bodyPr/>
                    <a:lstStyle/>
                    <a:p>
                      <a:pPr indent="180340" algn="l">
                        <a:lnSpc>
                          <a:spcPct val="200000"/>
                        </a:lnSpc>
                        <a:spcAft>
                          <a:spcPts val="0"/>
                        </a:spcAft>
                      </a:pPr>
                      <a:r>
                        <a:rPr lang="es-EC" sz="1050">
                          <a:effectLst/>
                        </a:rPr>
                        <a:t>31.696,42</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c>
                  <a:txBody>
                    <a:bodyPr/>
                    <a:lstStyle/>
                    <a:p>
                      <a:pPr indent="180340" algn="l">
                        <a:lnSpc>
                          <a:spcPct val="200000"/>
                        </a:lnSpc>
                        <a:spcAft>
                          <a:spcPts val="0"/>
                        </a:spcAft>
                      </a:pPr>
                      <a:r>
                        <a:rPr lang="es-EC" sz="1050">
                          <a:effectLst/>
                        </a:rPr>
                        <a:t>30.651,60</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c>
                  <a:txBody>
                    <a:bodyPr/>
                    <a:lstStyle/>
                    <a:p>
                      <a:pPr indent="180340" algn="l">
                        <a:lnSpc>
                          <a:spcPct val="200000"/>
                        </a:lnSpc>
                        <a:spcAft>
                          <a:spcPts val="0"/>
                        </a:spcAft>
                      </a:pPr>
                      <a:r>
                        <a:rPr lang="es-EC" sz="1050">
                          <a:effectLst/>
                        </a:rPr>
                        <a:t>124.294,03</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c>
                  <a:txBody>
                    <a:bodyPr/>
                    <a:lstStyle/>
                    <a:p>
                      <a:pPr indent="180340" algn="l">
                        <a:lnSpc>
                          <a:spcPct val="200000"/>
                        </a:lnSpc>
                        <a:spcAft>
                          <a:spcPts val="0"/>
                        </a:spcAft>
                      </a:pPr>
                      <a:r>
                        <a:rPr lang="es-EC" sz="1050">
                          <a:effectLst/>
                        </a:rPr>
                        <a:t>124.292,52</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r>
              <a:tr h="270893">
                <a:tc>
                  <a:txBody>
                    <a:bodyPr/>
                    <a:lstStyle/>
                    <a:p>
                      <a:pPr indent="180340" algn="l">
                        <a:lnSpc>
                          <a:spcPct val="200000"/>
                        </a:lnSpc>
                        <a:spcAft>
                          <a:spcPts val="0"/>
                        </a:spcAft>
                      </a:pPr>
                      <a:r>
                        <a:rPr lang="es-EC" sz="1050">
                          <a:effectLst/>
                        </a:rPr>
                        <a:t>Sucumbíos</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c>
                  <a:txBody>
                    <a:bodyPr/>
                    <a:lstStyle/>
                    <a:p>
                      <a:pPr indent="180340" algn="l">
                        <a:lnSpc>
                          <a:spcPct val="200000"/>
                        </a:lnSpc>
                        <a:spcAft>
                          <a:spcPts val="0"/>
                        </a:spcAft>
                      </a:pPr>
                      <a:r>
                        <a:rPr lang="es-EC" sz="1050">
                          <a:effectLst/>
                        </a:rPr>
                        <a:t>65,74</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c>
                  <a:txBody>
                    <a:bodyPr/>
                    <a:lstStyle/>
                    <a:p>
                      <a:pPr indent="180340" algn="l">
                        <a:lnSpc>
                          <a:spcPct val="200000"/>
                        </a:lnSpc>
                        <a:spcAft>
                          <a:spcPts val="0"/>
                        </a:spcAft>
                      </a:pPr>
                      <a:r>
                        <a:rPr lang="es-EC" sz="1050">
                          <a:effectLst/>
                        </a:rPr>
                        <a:t>68,74</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c>
                  <a:txBody>
                    <a:bodyPr/>
                    <a:lstStyle/>
                    <a:p>
                      <a:pPr indent="180340" algn="l">
                        <a:lnSpc>
                          <a:spcPct val="200000"/>
                        </a:lnSpc>
                        <a:spcAft>
                          <a:spcPts val="0"/>
                        </a:spcAft>
                      </a:pPr>
                      <a:r>
                        <a:rPr lang="es-EC" sz="1050">
                          <a:effectLst/>
                        </a:rPr>
                        <a:t>55,6</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c>
                  <a:txBody>
                    <a:bodyPr/>
                    <a:lstStyle/>
                    <a:p>
                      <a:pPr indent="180340" algn="l">
                        <a:lnSpc>
                          <a:spcPct val="200000"/>
                        </a:lnSpc>
                        <a:spcAft>
                          <a:spcPts val="0"/>
                        </a:spcAft>
                      </a:pPr>
                      <a:r>
                        <a:rPr lang="es-EC" sz="1050">
                          <a:effectLst/>
                        </a:rPr>
                        <a:t>6,83</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r>
              <a:tr h="270893">
                <a:tc>
                  <a:txBody>
                    <a:bodyPr/>
                    <a:lstStyle/>
                    <a:p>
                      <a:pPr indent="180340" algn="l">
                        <a:lnSpc>
                          <a:spcPct val="200000"/>
                        </a:lnSpc>
                        <a:spcAft>
                          <a:spcPts val="0"/>
                        </a:spcAft>
                      </a:pPr>
                      <a:r>
                        <a:rPr lang="es-EC" sz="1050">
                          <a:effectLst/>
                        </a:rPr>
                        <a:t>Orellana</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c>
                  <a:txBody>
                    <a:bodyPr/>
                    <a:lstStyle/>
                    <a:p>
                      <a:pPr indent="180340" algn="l">
                        <a:lnSpc>
                          <a:spcPct val="200000"/>
                        </a:lnSpc>
                        <a:spcAft>
                          <a:spcPts val="0"/>
                        </a:spcAft>
                      </a:pPr>
                      <a:r>
                        <a:rPr lang="es-EC" sz="1050">
                          <a:effectLst/>
                        </a:rPr>
                        <a:t>7.789,45</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c>
                  <a:txBody>
                    <a:bodyPr/>
                    <a:lstStyle/>
                    <a:p>
                      <a:pPr indent="180340" algn="l">
                        <a:lnSpc>
                          <a:spcPct val="200000"/>
                        </a:lnSpc>
                        <a:spcAft>
                          <a:spcPts val="0"/>
                        </a:spcAft>
                      </a:pPr>
                      <a:r>
                        <a:rPr lang="es-EC" sz="1050">
                          <a:effectLst/>
                        </a:rPr>
                        <a:t>6.396,38</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c>
                  <a:txBody>
                    <a:bodyPr/>
                    <a:lstStyle/>
                    <a:p>
                      <a:pPr indent="180340" algn="l">
                        <a:lnSpc>
                          <a:spcPct val="200000"/>
                        </a:lnSpc>
                        <a:spcAft>
                          <a:spcPts val="0"/>
                        </a:spcAft>
                      </a:pPr>
                      <a:r>
                        <a:rPr lang="es-EC" sz="1050">
                          <a:effectLst/>
                        </a:rPr>
                        <a:t>129.865,50</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c>
                  <a:txBody>
                    <a:bodyPr/>
                    <a:lstStyle/>
                    <a:p>
                      <a:pPr indent="180340" algn="l">
                        <a:lnSpc>
                          <a:spcPct val="200000"/>
                        </a:lnSpc>
                        <a:spcAft>
                          <a:spcPts val="0"/>
                        </a:spcAft>
                      </a:pPr>
                      <a:r>
                        <a:rPr lang="es-EC" sz="1050">
                          <a:effectLst/>
                        </a:rPr>
                        <a:t>129.850,42</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r>
              <a:tr h="591554">
                <a:tc>
                  <a:txBody>
                    <a:bodyPr/>
                    <a:lstStyle/>
                    <a:p>
                      <a:pPr indent="180340" algn="l">
                        <a:lnSpc>
                          <a:spcPct val="200000"/>
                        </a:lnSpc>
                        <a:spcAft>
                          <a:spcPts val="0"/>
                        </a:spcAft>
                      </a:pPr>
                      <a:r>
                        <a:rPr lang="es-EC" sz="1050">
                          <a:effectLst/>
                        </a:rPr>
                        <a:t>Santo Domingo </a:t>
                      </a:r>
                      <a:endParaRPr lang="es-EC" sz="1400">
                        <a:effectLst/>
                      </a:endParaRPr>
                    </a:p>
                    <a:p>
                      <a:pPr indent="180340" algn="l">
                        <a:lnSpc>
                          <a:spcPct val="200000"/>
                        </a:lnSpc>
                        <a:spcAft>
                          <a:spcPts val="0"/>
                        </a:spcAft>
                      </a:pPr>
                      <a:r>
                        <a:rPr lang="es-EC" sz="1050">
                          <a:effectLst/>
                        </a:rPr>
                        <a:t>de los Tsáchilas</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c>
                  <a:txBody>
                    <a:bodyPr/>
                    <a:lstStyle/>
                    <a:p>
                      <a:pPr indent="180340" algn="l">
                        <a:lnSpc>
                          <a:spcPct val="200000"/>
                        </a:lnSpc>
                        <a:spcAft>
                          <a:spcPts val="0"/>
                        </a:spcAft>
                      </a:pPr>
                      <a:r>
                        <a:rPr lang="es-EC" sz="1050">
                          <a:effectLst/>
                        </a:rPr>
                        <a:t>16.919,47</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c>
                  <a:txBody>
                    <a:bodyPr/>
                    <a:lstStyle/>
                    <a:p>
                      <a:pPr indent="180340" algn="l">
                        <a:lnSpc>
                          <a:spcPct val="200000"/>
                        </a:lnSpc>
                        <a:spcAft>
                          <a:spcPts val="0"/>
                        </a:spcAft>
                      </a:pPr>
                      <a:r>
                        <a:rPr lang="es-EC" sz="1050">
                          <a:effectLst/>
                        </a:rPr>
                        <a:t>15.046,97</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c>
                  <a:txBody>
                    <a:bodyPr/>
                    <a:lstStyle/>
                    <a:p>
                      <a:pPr indent="180340" algn="l">
                        <a:lnSpc>
                          <a:spcPct val="200000"/>
                        </a:lnSpc>
                        <a:spcAft>
                          <a:spcPts val="0"/>
                        </a:spcAft>
                      </a:pPr>
                      <a:r>
                        <a:rPr lang="es-EC" sz="1050" dirty="0">
                          <a:effectLst/>
                        </a:rPr>
                        <a:t>113.269,80</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c>
                  <a:txBody>
                    <a:bodyPr/>
                    <a:lstStyle/>
                    <a:p>
                      <a:pPr indent="180340" algn="l">
                        <a:lnSpc>
                          <a:spcPct val="200000"/>
                        </a:lnSpc>
                        <a:spcAft>
                          <a:spcPts val="0"/>
                        </a:spcAft>
                      </a:pPr>
                      <a:r>
                        <a:rPr lang="es-EC" sz="1050" dirty="0">
                          <a:effectLst/>
                        </a:rPr>
                        <a:t>113.118,86</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1903" marR="41903" marT="0" marB="0" anchor="ctr"/>
                </a:tc>
              </a:tr>
            </a:tbl>
          </a:graphicData>
        </a:graphic>
      </p:graphicFrame>
      <p:graphicFrame>
        <p:nvGraphicFramePr>
          <p:cNvPr id="7" name="Gráfico 6"/>
          <p:cNvGraphicFramePr/>
          <p:nvPr>
            <p:extLst>
              <p:ext uri="{D42A27DB-BD31-4B8C-83A1-F6EECF244321}">
                <p14:modId xmlns:p14="http://schemas.microsoft.com/office/powerpoint/2010/main" val="2134070581"/>
              </p:ext>
            </p:extLst>
          </p:nvPr>
        </p:nvGraphicFramePr>
        <p:xfrm>
          <a:off x="6626225" y="2064133"/>
          <a:ext cx="5095875" cy="2400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1353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946078322"/>
              </p:ext>
            </p:extLst>
          </p:nvPr>
        </p:nvGraphicFramePr>
        <p:xfrm>
          <a:off x="354393" y="1458976"/>
          <a:ext cx="5945189" cy="2880360"/>
        </p:xfrm>
        <a:graphic>
          <a:graphicData uri="http://schemas.openxmlformats.org/drawingml/2006/table">
            <a:tbl>
              <a:tblPr firstRow="1" firstCol="1" bandRow="1">
                <a:tableStyleId>{5C22544A-7EE6-4342-B048-85BDC9FD1C3A}</a:tableStyleId>
              </a:tblPr>
              <a:tblGrid>
                <a:gridCol w="728028"/>
                <a:gridCol w="1236028"/>
                <a:gridCol w="1161415"/>
                <a:gridCol w="1348740"/>
                <a:gridCol w="1470978"/>
              </a:tblGrid>
              <a:tr h="0">
                <a:tc>
                  <a:txBody>
                    <a:bodyPr/>
                    <a:lstStyle/>
                    <a:p>
                      <a:pPr indent="180340" algn="l">
                        <a:lnSpc>
                          <a:spcPct val="200000"/>
                        </a:lnSpc>
                        <a:spcAft>
                          <a:spcPts val="0"/>
                        </a:spcAft>
                      </a:pPr>
                      <a:r>
                        <a:rPr lang="es-EC" sz="1050" dirty="0">
                          <a:effectLst/>
                        </a:rPr>
                        <a:t>Año</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050" dirty="0">
                          <a:effectLst/>
                        </a:rPr>
                        <a:t>Exportación </a:t>
                      </a:r>
                      <a:endParaRPr lang="es-EC" sz="1400" dirty="0">
                        <a:effectLst/>
                      </a:endParaRPr>
                    </a:p>
                    <a:p>
                      <a:pPr indent="180340" algn="l">
                        <a:lnSpc>
                          <a:spcPct val="200000"/>
                        </a:lnSpc>
                        <a:spcAft>
                          <a:spcPts val="0"/>
                        </a:spcAft>
                      </a:pPr>
                      <a:r>
                        <a:rPr lang="es-EC" sz="1050" dirty="0" smtClean="0">
                          <a:effectLst/>
                        </a:rPr>
                        <a:t>(miles </a:t>
                      </a:r>
                      <a:r>
                        <a:rPr lang="es-EC" sz="1050" dirty="0">
                          <a:effectLst/>
                        </a:rPr>
                        <a:t>$)</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050" dirty="0">
                          <a:effectLst/>
                        </a:rPr>
                        <a:t>Importación</a:t>
                      </a:r>
                      <a:endParaRPr lang="es-EC" sz="1400" dirty="0">
                        <a:effectLst/>
                      </a:endParaRPr>
                    </a:p>
                    <a:p>
                      <a:pPr indent="180340" algn="l">
                        <a:lnSpc>
                          <a:spcPct val="200000"/>
                        </a:lnSpc>
                        <a:spcAft>
                          <a:spcPts val="0"/>
                        </a:spcAft>
                      </a:pPr>
                      <a:r>
                        <a:rPr lang="es-EC" sz="1050" dirty="0" smtClean="0">
                          <a:effectLst/>
                        </a:rPr>
                        <a:t>(miles </a:t>
                      </a:r>
                      <a:r>
                        <a:rPr lang="es-EC" sz="1050" dirty="0">
                          <a:effectLst/>
                        </a:rPr>
                        <a:t>$)</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050">
                          <a:effectLst/>
                        </a:rPr>
                        <a:t>Total, Comercio </a:t>
                      </a:r>
                      <a:endParaRPr lang="es-EC" sz="1400">
                        <a:effectLst/>
                      </a:endParaRPr>
                    </a:p>
                    <a:p>
                      <a:pPr indent="180340" algn="l">
                        <a:lnSpc>
                          <a:spcPct val="200000"/>
                        </a:lnSpc>
                        <a:spcAft>
                          <a:spcPts val="0"/>
                        </a:spcAft>
                      </a:pPr>
                      <a:r>
                        <a:rPr lang="es-EC" sz="1050">
                          <a:effectLst/>
                        </a:rPr>
                        <a:t>(miles $)</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050" dirty="0">
                          <a:effectLst/>
                        </a:rPr>
                        <a:t>Balanza comercial</a:t>
                      </a:r>
                      <a:endParaRPr lang="es-EC" sz="1400" dirty="0">
                        <a:effectLst/>
                      </a:endParaRPr>
                    </a:p>
                    <a:p>
                      <a:pPr indent="180340" algn="l">
                        <a:lnSpc>
                          <a:spcPct val="200000"/>
                        </a:lnSpc>
                        <a:spcAft>
                          <a:spcPts val="0"/>
                        </a:spcAft>
                      </a:pPr>
                      <a:r>
                        <a:rPr lang="es-EC" sz="1050" dirty="0">
                          <a:effectLst/>
                        </a:rPr>
                        <a:t>   (miles $)</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0">
                <a:tc>
                  <a:txBody>
                    <a:bodyPr/>
                    <a:lstStyle/>
                    <a:p>
                      <a:pPr indent="180340" algn="l">
                        <a:lnSpc>
                          <a:spcPct val="200000"/>
                        </a:lnSpc>
                        <a:spcAft>
                          <a:spcPts val="0"/>
                        </a:spcAft>
                      </a:pPr>
                      <a:r>
                        <a:rPr lang="es-EC" sz="1050">
                          <a:effectLst/>
                        </a:rPr>
                        <a:t>2011</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050">
                          <a:effectLst/>
                        </a:rPr>
                        <a:t>50.654.308,30</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050">
                          <a:effectLst/>
                        </a:rPr>
                        <a:t>12.280.338,97</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050">
                          <a:effectLst/>
                        </a:rPr>
                        <a:t>62.934.647,28</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050">
                          <a:effectLst/>
                        </a:rPr>
                        <a:t>38.373.969,33</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0">
                <a:tc>
                  <a:txBody>
                    <a:bodyPr/>
                    <a:lstStyle/>
                    <a:p>
                      <a:pPr indent="180340" algn="l">
                        <a:lnSpc>
                          <a:spcPct val="200000"/>
                        </a:lnSpc>
                        <a:spcAft>
                          <a:spcPts val="0"/>
                        </a:spcAft>
                      </a:pPr>
                      <a:r>
                        <a:rPr lang="es-EC" sz="1050">
                          <a:effectLst/>
                        </a:rPr>
                        <a:t>2012</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050">
                          <a:effectLst/>
                        </a:rPr>
                        <a:t>50.655.439,61</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050">
                          <a:effectLst/>
                        </a:rPr>
                        <a:t>12.278.020,02</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050">
                          <a:effectLst/>
                        </a:rPr>
                        <a:t>62.933.459,63</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050">
                          <a:effectLst/>
                        </a:rPr>
                        <a:t>38.377.419,59</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0">
                <a:tc>
                  <a:txBody>
                    <a:bodyPr/>
                    <a:lstStyle/>
                    <a:p>
                      <a:pPr indent="180340" algn="l">
                        <a:lnSpc>
                          <a:spcPct val="200000"/>
                        </a:lnSpc>
                        <a:spcAft>
                          <a:spcPts val="0"/>
                        </a:spcAft>
                      </a:pPr>
                      <a:r>
                        <a:rPr lang="es-EC" sz="1050">
                          <a:effectLst/>
                        </a:rPr>
                        <a:t>2013</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050">
                          <a:effectLst/>
                        </a:rPr>
                        <a:t>50.814.540,34</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050">
                          <a:effectLst/>
                        </a:rPr>
                        <a:t>12.233.665,97</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050">
                          <a:effectLst/>
                        </a:rPr>
                        <a:t>63.048.206,31</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050">
                          <a:effectLst/>
                        </a:rPr>
                        <a:t>38.580.874,37</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0">
                <a:tc>
                  <a:txBody>
                    <a:bodyPr/>
                    <a:lstStyle/>
                    <a:p>
                      <a:pPr indent="180340" algn="l">
                        <a:lnSpc>
                          <a:spcPct val="200000"/>
                        </a:lnSpc>
                        <a:spcAft>
                          <a:spcPts val="0"/>
                        </a:spcAft>
                      </a:pPr>
                      <a:r>
                        <a:rPr lang="es-EC" sz="1050">
                          <a:effectLst/>
                        </a:rPr>
                        <a:t>2014</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050">
                          <a:effectLst/>
                        </a:rPr>
                        <a:t>50.818.433,29</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050">
                          <a:effectLst/>
                        </a:rPr>
                        <a:t>12.260.903,32</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050">
                          <a:effectLst/>
                        </a:rPr>
                        <a:t>63.079.336,61</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050">
                          <a:effectLst/>
                        </a:rPr>
                        <a:t>38.557.529,96</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0">
                <a:tc>
                  <a:txBody>
                    <a:bodyPr/>
                    <a:lstStyle/>
                    <a:p>
                      <a:pPr indent="180340" algn="l">
                        <a:lnSpc>
                          <a:spcPct val="200000"/>
                        </a:lnSpc>
                        <a:spcAft>
                          <a:spcPts val="0"/>
                        </a:spcAft>
                      </a:pPr>
                      <a:r>
                        <a:rPr lang="es-EC" sz="1050">
                          <a:effectLst/>
                        </a:rPr>
                        <a:t>2015</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050">
                          <a:effectLst/>
                        </a:rPr>
                        <a:t>50.814.708,67</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050">
                          <a:effectLst/>
                        </a:rPr>
                        <a:t>12.260.824,76</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050">
                          <a:effectLst/>
                        </a:rPr>
                        <a:t>63.075.533,43</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050">
                          <a:effectLst/>
                        </a:rPr>
                        <a:t>38.553.883,91</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0">
                <a:tc>
                  <a:txBody>
                    <a:bodyPr/>
                    <a:lstStyle/>
                    <a:p>
                      <a:pPr indent="180340" algn="l">
                        <a:lnSpc>
                          <a:spcPct val="200000"/>
                        </a:lnSpc>
                        <a:spcAft>
                          <a:spcPts val="0"/>
                        </a:spcAft>
                      </a:pPr>
                      <a:r>
                        <a:rPr lang="es-EC" sz="1050">
                          <a:effectLst/>
                        </a:rPr>
                        <a:t>2016</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050">
                          <a:effectLst/>
                        </a:rPr>
                        <a:t>50.831.401,94</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050">
                          <a:effectLst/>
                        </a:rPr>
                        <a:t>12.243.759,82</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050">
                          <a:effectLst/>
                        </a:rPr>
                        <a:t>63.075.161,76</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050">
                          <a:effectLst/>
                        </a:rPr>
                        <a:t>38.587.642,12</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0">
                <a:tc>
                  <a:txBody>
                    <a:bodyPr/>
                    <a:lstStyle/>
                    <a:p>
                      <a:pPr indent="180340" algn="l">
                        <a:lnSpc>
                          <a:spcPct val="200000"/>
                        </a:lnSpc>
                        <a:spcAft>
                          <a:spcPts val="0"/>
                        </a:spcAft>
                      </a:pPr>
                      <a:r>
                        <a:rPr lang="es-EC" sz="1050">
                          <a:effectLst/>
                        </a:rPr>
                        <a:t>TOTAL</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050" b="1" dirty="0">
                          <a:effectLst/>
                        </a:rPr>
                        <a:t>304.588.832,14</a:t>
                      </a:r>
                      <a:endParaRPr lang="es-EC"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050">
                          <a:effectLst/>
                        </a:rPr>
                        <a:t>73.557.512,87</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050">
                          <a:effectLst/>
                        </a:rPr>
                        <a:t>378.146.345,01</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050" dirty="0">
                          <a:effectLst/>
                        </a:rPr>
                        <a:t>231.031.319,28</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
        <p:nvSpPr>
          <p:cNvPr id="3" name="Rectángulo 2"/>
          <p:cNvSpPr/>
          <p:nvPr/>
        </p:nvSpPr>
        <p:spPr>
          <a:xfrm>
            <a:off x="2639221" y="272534"/>
            <a:ext cx="7320722" cy="523220"/>
          </a:xfrm>
          <a:prstGeom prst="rect">
            <a:avLst/>
          </a:prstGeom>
        </p:spPr>
        <p:txBody>
          <a:bodyPr wrap="none">
            <a:spAutoFit/>
          </a:bodyPr>
          <a:lstStyle/>
          <a:p>
            <a:r>
              <a:rPr lang="es-EC" sz="2800" b="1" dirty="0">
                <a:ln w="22225">
                  <a:solidFill>
                    <a:schemeClr val="accent2"/>
                  </a:solidFill>
                  <a:prstDash val="solid"/>
                </a:ln>
                <a:solidFill>
                  <a:schemeClr val="accent2">
                    <a:lumMod val="40000"/>
                    <a:lumOff val="60000"/>
                  </a:schemeClr>
                </a:solidFill>
              </a:rPr>
              <a:t>Comportamiento del Sector </a:t>
            </a:r>
            <a:r>
              <a:rPr lang="es-EC" sz="2800" b="1" dirty="0" smtClean="0">
                <a:ln w="22225">
                  <a:solidFill>
                    <a:schemeClr val="accent2"/>
                  </a:solidFill>
                  <a:prstDash val="solid"/>
                </a:ln>
                <a:solidFill>
                  <a:schemeClr val="accent2">
                    <a:lumMod val="40000"/>
                    <a:lumOff val="60000"/>
                  </a:schemeClr>
                </a:solidFill>
              </a:rPr>
              <a:t>Agropecuario</a:t>
            </a:r>
            <a:endParaRPr lang="es-EC" sz="2800" b="1" dirty="0">
              <a:ln w="22225">
                <a:solidFill>
                  <a:schemeClr val="accent2"/>
                </a:solidFill>
                <a:prstDash val="solid"/>
              </a:ln>
              <a:solidFill>
                <a:schemeClr val="accent2">
                  <a:lumMod val="40000"/>
                  <a:lumOff val="60000"/>
                </a:schemeClr>
              </a:solidFill>
            </a:endParaRPr>
          </a:p>
        </p:txBody>
      </p:sp>
      <p:graphicFrame>
        <p:nvGraphicFramePr>
          <p:cNvPr id="4" name="Gráfico 3"/>
          <p:cNvGraphicFramePr/>
          <p:nvPr>
            <p:extLst>
              <p:ext uri="{D42A27DB-BD31-4B8C-83A1-F6EECF244321}">
                <p14:modId xmlns:p14="http://schemas.microsoft.com/office/powerpoint/2010/main" val="2030042447"/>
              </p:ext>
            </p:extLst>
          </p:nvPr>
        </p:nvGraphicFramePr>
        <p:xfrm>
          <a:off x="6708774" y="3289300"/>
          <a:ext cx="5013325" cy="2717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955924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501214403"/>
              </p:ext>
            </p:extLst>
          </p:nvPr>
        </p:nvGraphicFramePr>
        <p:xfrm>
          <a:off x="305965" y="878206"/>
          <a:ext cx="6263617" cy="4632467"/>
        </p:xfrm>
        <a:graphic>
          <a:graphicData uri="http://schemas.openxmlformats.org/drawingml/2006/table">
            <a:tbl>
              <a:tblPr firstRow="1" firstCol="1" bandRow="1">
                <a:tableStyleId>{5C22544A-7EE6-4342-B048-85BDC9FD1C3A}</a:tableStyleId>
              </a:tblPr>
              <a:tblGrid>
                <a:gridCol w="571810"/>
                <a:gridCol w="4396097"/>
                <a:gridCol w="1295710"/>
              </a:tblGrid>
              <a:tr h="365702">
                <a:tc>
                  <a:txBody>
                    <a:bodyPr/>
                    <a:lstStyle/>
                    <a:p>
                      <a:pPr indent="180340" algn="l">
                        <a:lnSpc>
                          <a:spcPct val="200000"/>
                        </a:lnSpc>
                        <a:spcAft>
                          <a:spcPts val="0"/>
                        </a:spcAft>
                      </a:pPr>
                      <a:r>
                        <a:rPr lang="es-EC" sz="1000" dirty="0">
                          <a:effectLst/>
                        </a:rPr>
                        <a:t>N°</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26666" marR="26666" marT="0" marB="0" anchor="ctr"/>
                </a:tc>
                <a:tc>
                  <a:txBody>
                    <a:bodyPr/>
                    <a:lstStyle/>
                    <a:p>
                      <a:pPr indent="180340" algn="l">
                        <a:lnSpc>
                          <a:spcPct val="200000"/>
                        </a:lnSpc>
                        <a:spcAft>
                          <a:spcPts val="0"/>
                        </a:spcAft>
                      </a:pPr>
                      <a:r>
                        <a:rPr lang="es-EC" sz="1000" dirty="0">
                          <a:effectLst/>
                        </a:rPr>
                        <a:t>Exportadores</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26666" marR="26666" marT="0" marB="0" anchor="ctr"/>
                </a:tc>
                <a:tc>
                  <a:txBody>
                    <a:bodyPr/>
                    <a:lstStyle/>
                    <a:p>
                      <a:pPr indent="180340" algn="l">
                        <a:lnSpc>
                          <a:spcPct val="200000"/>
                        </a:lnSpc>
                        <a:spcAft>
                          <a:spcPts val="0"/>
                        </a:spcAft>
                      </a:pPr>
                      <a:r>
                        <a:rPr lang="es-EC" sz="1000">
                          <a:effectLst/>
                        </a:rPr>
                        <a:t>Participación (%)</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26666" marR="26666" marT="0" marB="0" anchor="ctr"/>
                </a:tc>
              </a:tr>
              <a:tr h="365702">
                <a:tc>
                  <a:txBody>
                    <a:bodyPr/>
                    <a:lstStyle/>
                    <a:p>
                      <a:pPr indent="180340" algn="l">
                        <a:lnSpc>
                          <a:spcPct val="200000"/>
                        </a:lnSpc>
                        <a:spcAft>
                          <a:spcPts val="0"/>
                        </a:spcAft>
                      </a:pPr>
                      <a:r>
                        <a:rPr lang="es-EC" sz="1000">
                          <a:effectLst/>
                        </a:rPr>
                        <a:t>1</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26666" marR="26666" marT="0" marB="0" anchor="ctr"/>
                </a:tc>
                <a:tc>
                  <a:txBody>
                    <a:bodyPr/>
                    <a:lstStyle/>
                    <a:p>
                      <a:pPr indent="180340" algn="l">
                        <a:lnSpc>
                          <a:spcPct val="200000"/>
                        </a:lnSpc>
                        <a:spcAft>
                          <a:spcPts val="0"/>
                        </a:spcAft>
                      </a:pPr>
                      <a:r>
                        <a:rPr lang="es-MX" sz="1000">
                          <a:effectLst/>
                        </a:rPr>
                        <a:t>Alimentos y Conservas del Ecuador S.A. ECUACONSERVAS</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26666" marR="26666" marT="0" marB="0" anchor="ctr"/>
                </a:tc>
                <a:tc>
                  <a:txBody>
                    <a:bodyPr/>
                    <a:lstStyle/>
                    <a:p>
                      <a:pPr indent="180340" algn="r">
                        <a:lnSpc>
                          <a:spcPct val="200000"/>
                        </a:lnSpc>
                        <a:spcAft>
                          <a:spcPts val="0"/>
                        </a:spcAft>
                      </a:pPr>
                      <a:r>
                        <a:rPr lang="es-MX" sz="1000">
                          <a:effectLst/>
                        </a:rPr>
                        <a:t>5,38%</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26666" marR="26666" marT="0" marB="0" anchor="ctr"/>
                </a:tc>
              </a:tr>
              <a:tr h="365702">
                <a:tc>
                  <a:txBody>
                    <a:bodyPr/>
                    <a:lstStyle/>
                    <a:p>
                      <a:pPr indent="180340" algn="l">
                        <a:lnSpc>
                          <a:spcPct val="200000"/>
                        </a:lnSpc>
                        <a:spcAft>
                          <a:spcPts val="0"/>
                        </a:spcAft>
                      </a:pPr>
                      <a:r>
                        <a:rPr lang="es-EC" sz="1000">
                          <a:effectLst/>
                        </a:rPr>
                        <a:t>2</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26666" marR="26666" marT="0" marB="0" anchor="ctr"/>
                </a:tc>
                <a:tc>
                  <a:txBody>
                    <a:bodyPr/>
                    <a:lstStyle/>
                    <a:p>
                      <a:pPr indent="180340" algn="l">
                        <a:lnSpc>
                          <a:spcPct val="200000"/>
                        </a:lnSpc>
                        <a:spcAft>
                          <a:spcPts val="0"/>
                        </a:spcAft>
                      </a:pPr>
                      <a:r>
                        <a:rPr lang="es-MX" sz="1000">
                          <a:effectLst/>
                        </a:rPr>
                        <a:t>APAE Asociación de Palmitocultores de la Amazonia Ecuatoriana</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26666" marR="26666" marT="0" marB="0" anchor="ctr"/>
                </a:tc>
                <a:tc>
                  <a:txBody>
                    <a:bodyPr/>
                    <a:lstStyle/>
                    <a:p>
                      <a:pPr indent="180340" algn="r">
                        <a:lnSpc>
                          <a:spcPct val="200000"/>
                        </a:lnSpc>
                        <a:spcAft>
                          <a:spcPts val="0"/>
                        </a:spcAft>
                      </a:pPr>
                      <a:r>
                        <a:rPr lang="es-MX" sz="1000">
                          <a:effectLst/>
                        </a:rPr>
                        <a:t>3,25%</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26666" marR="26666" marT="0" marB="0" anchor="ctr"/>
                </a:tc>
              </a:tr>
              <a:tr h="365702">
                <a:tc>
                  <a:txBody>
                    <a:bodyPr/>
                    <a:lstStyle/>
                    <a:p>
                      <a:pPr indent="180340" algn="l">
                        <a:lnSpc>
                          <a:spcPct val="200000"/>
                        </a:lnSpc>
                        <a:spcAft>
                          <a:spcPts val="0"/>
                        </a:spcAft>
                      </a:pPr>
                      <a:r>
                        <a:rPr lang="es-EC" sz="1000">
                          <a:effectLst/>
                        </a:rPr>
                        <a:t>3</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26666" marR="26666" marT="0" marB="0" anchor="ctr"/>
                </a:tc>
                <a:tc>
                  <a:txBody>
                    <a:bodyPr/>
                    <a:lstStyle/>
                    <a:p>
                      <a:pPr indent="180340" algn="l">
                        <a:lnSpc>
                          <a:spcPct val="200000"/>
                        </a:lnSpc>
                        <a:spcAft>
                          <a:spcPts val="0"/>
                        </a:spcAft>
                      </a:pPr>
                      <a:r>
                        <a:rPr lang="es-MX" sz="1000" dirty="0">
                          <a:effectLst/>
                        </a:rPr>
                        <a:t>Fundación MCCH Maquita </a:t>
                      </a:r>
                      <a:r>
                        <a:rPr lang="es-MX" sz="1000" dirty="0" err="1">
                          <a:effectLst/>
                        </a:rPr>
                        <a:t>Cushunchic</a:t>
                      </a:r>
                      <a:r>
                        <a:rPr lang="es-MX" sz="1000" dirty="0">
                          <a:effectLst/>
                        </a:rPr>
                        <a:t> Comercializando como Hermanos</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26666" marR="26666" marT="0" marB="0" anchor="ctr"/>
                </a:tc>
                <a:tc>
                  <a:txBody>
                    <a:bodyPr/>
                    <a:lstStyle/>
                    <a:p>
                      <a:pPr indent="180340" algn="r">
                        <a:lnSpc>
                          <a:spcPct val="200000"/>
                        </a:lnSpc>
                        <a:spcAft>
                          <a:spcPts val="0"/>
                        </a:spcAft>
                      </a:pPr>
                      <a:r>
                        <a:rPr lang="es-MX" sz="1000">
                          <a:effectLst/>
                        </a:rPr>
                        <a:t>2.75%</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26666" marR="26666" marT="0" marB="0" anchor="ctr"/>
                </a:tc>
              </a:tr>
              <a:tr h="182851">
                <a:tc>
                  <a:txBody>
                    <a:bodyPr/>
                    <a:lstStyle/>
                    <a:p>
                      <a:pPr indent="180340" algn="l">
                        <a:lnSpc>
                          <a:spcPct val="200000"/>
                        </a:lnSpc>
                        <a:spcAft>
                          <a:spcPts val="0"/>
                        </a:spcAft>
                      </a:pPr>
                      <a:r>
                        <a:rPr lang="es-EC" sz="1000">
                          <a:effectLst/>
                        </a:rPr>
                        <a:t>4</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26666" marR="26666" marT="0" marB="0" anchor="ctr"/>
                </a:tc>
                <a:tc>
                  <a:txBody>
                    <a:bodyPr/>
                    <a:lstStyle/>
                    <a:p>
                      <a:pPr indent="180340" algn="l">
                        <a:lnSpc>
                          <a:spcPct val="200000"/>
                        </a:lnSpc>
                        <a:spcAft>
                          <a:spcPts val="0"/>
                        </a:spcAft>
                      </a:pPr>
                      <a:r>
                        <a:rPr lang="es-MX" sz="1000">
                          <a:effectLst/>
                        </a:rPr>
                        <a:t>I.A.E Industria Agrícola Exportadora INAEXPO C.A</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26666" marR="26666" marT="0" marB="0" anchor="ctr"/>
                </a:tc>
                <a:tc>
                  <a:txBody>
                    <a:bodyPr/>
                    <a:lstStyle/>
                    <a:p>
                      <a:pPr indent="180340" algn="r">
                        <a:lnSpc>
                          <a:spcPct val="200000"/>
                        </a:lnSpc>
                        <a:spcAft>
                          <a:spcPts val="0"/>
                        </a:spcAft>
                      </a:pPr>
                      <a:r>
                        <a:rPr lang="es-MX" sz="1000">
                          <a:effectLst/>
                        </a:rPr>
                        <a:t>40,20%</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26666" marR="26666" marT="0" marB="0" anchor="ctr"/>
                </a:tc>
              </a:tr>
              <a:tr h="365702">
                <a:tc>
                  <a:txBody>
                    <a:bodyPr/>
                    <a:lstStyle/>
                    <a:p>
                      <a:pPr indent="180340" algn="l">
                        <a:lnSpc>
                          <a:spcPct val="200000"/>
                        </a:lnSpc>
                        <a:spcAft>
                          <a:spcPts val="0"/>
                        </a:spcAft>
                      </a:pPr>
                      <a:r>
                        <a:rPr lang="es-EC" sz="1000">
                          <a:effectLst/>
                        </a:rPr>
                        <a:t>5</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26666" marR="26666" marT="0" marB="0" anchor="ctr"/>
                </a:tc>
                <a:tc>
                  <a:txBody>
                    <a:bodyPr/>
                    <a:lstStyle/>
                    <a:p>
                      <a:pPr indent="180340" algn="l">
                        <a:lnSpc>
                          <a:spcPct val="200000"/>
                        </a:lnSpc>
                        <a:spcAft>
                          <a:spcPts val="0"/>
                        </a:spcAft>
                      </a:pPr>
                      <a:r>
                        <a:rPr lang="es-MX" sz="1000">
                          <a:effectLst/>
                        </a:rPr>
                        <a:t>Industrializadora y Comercializadora de Palmito S.A. INCOPALMITO</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26666" marR="26666" marT="0" marB="0" anchor="ctr"/>
                </a:tc>
                <a:tc>
                  <a:txBody>
                    <a:bodyPr/>
                    <a:lstStyle/>
                    <a:p>
                      <a:pPr indent="180340" algn="r">
                        <a:lnSpc>
                          <a:spcPct val="200000"/>
                        </a:lnSpc>
                        <a:spcAft>
                          <a:spcPts val="0"/>
                        </a:spcAft>
                      </a:pPr>
                      <a:r>
                        <a:rPr lang="es-MX" sz="1000">
                          <a:effectLst/>
                        </a:rPr>
                        <a:t>16,00%</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26666" marR="26666" marT="0" marB="0" anchor="ctr"/>
                </a:tc>
              </a:tr>
              <a:tr h="182851">
                <a:tc>
                  <a:txBody>
                    <a:bodyPr/>
                    <a:lstStyle/>
                    <a:p>
                      <a:pPr indent="180340" algn="l">
                        <a:lnSpc>
                          <a:spcPct val="200000"/>
                        </a:lnSpc>
                        <a:spcAft>
                          <a:spcPts val="0"/>
                        </a:spcAft>
                      </a:pPr>
                      <a:r>
                        <a:rPr lang="es-EC" sz="1000">
                          <a:effectLst/>
                        </a:rPr>
                        <a:t>6</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26666" marR="26666" marT="0" marB="0" anchor="ctr"/>
                </a:tc>
                <a:tc>
                  <a:txBody>
                    <a:bodyPr/>
                    <a:lstStyle/>
                    <a:p>
                      <a:pPr indent="180340" algn="l">
                        <a:lnSpc>
                          <a:spcPct val="200000"/>
                        </a:lnSpc>
                        <a:spcAft>
                          <a:spcPts val="0"/>
                        </a:spcAft>
                      </a:pPr>
                      <a:r>
                        <a:rPr lang="es-MX" sz="1000">
                          <a:effectLst/>
                        </a:rPr>
                        <a:t>NATECIA S.A. (Alimentos y Bebidas).</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26666" marR="26666" marT="0" marB="0" anchor="ctr"/>
                </a:tc>
                <a:tc>
                  <a:txBody>
                    <a:bodyPr/>
                    <a:lstStyle/>
                    <a:p>
                      <a:pPr indent="180340" algn="r">
                        <a:lnSpc>
                          <a:spcPct val="200000"/>
                        </a:lnSpc>
                        <a:spcAft>
                          <a:spcPts val="0"/>
                        </a:spcAft>
                      </a:pPr>
                      <a:r>
                        <a:rPr lang="es-MX" sz="1000">
                          <a:effectLst/>
                        </a:rPr>
                        <a:t>2,65%</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26666" marR="26666" marT="0" marB="0" anchor="ctr"/>
                </a:tc>
              </a:tr>
              <a:tr h="182851">
                <a:tc>
                  <a:txBody>
                    <a:bodyPr/>
                    <a:lstStyle/>
                    <a:p>
                      <a:pPr indent="180340" algn="l">
                        <a:lnSpc>
                          <a:spcPct val="200000"/>
                        </a:lnSpc>
                        <a:spcAft>
                          <a:spcPts val="0"/>
                        </a:spcAft>
                      </a:pPr>
                      <a:r>
                        <a:rPr lang="es-EC" sz="1000">
                          <a:effectLst/>
                        </a:rPr>
                        <a:t>7</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26666" marR="26666" marT="0" marB="0" anchor="ctr"/>
                </a:tc>
                <a:tc>
                  <a:txBody>
                    <a:bodyPr/>
                    <a:lstStyle/>
                    <a:p>
                      <a:pPr indent="180340" algn="l">
                        <a:lnSpc>
                          <a:spcPct val="200000"/>
                        </a:lnSpc>
                        <a:spcAft>
                          <a:spcPts val="0"/>
                        </a:spcAft>
                      </a:pPr>
                      <a:r>
                        <a:rPr lang="es-MX" sz="1000">
                          <a:effectLst/>
                        </a:rPr>
                        <a:t>Procesadora Continental de Alimentos S.A. PROCECONSA</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26666" marR="26666" marT="0" marB="0" anchor="ctr"/>
                </a:tc>
                <a:tc>
                  <a:txBody>
                    <a:bodyPr/>
                    <a:lstStyle/>
                    <a:p>
                      <a:pPr indent="180340" algn="r">
                        <a:lnSpc>
                          <a:spcPct val="200000"/>
                        </a:lnSpc>
                        <a:spcAft>
                          <a:spcPts val="0"/>
                        </a:spcAft>
                      </a:pPr>
                      <a:r>
                        <a:rPr lang="es-MX" sz="1000">
                          <a:effectLst/>
                        </a:rPr>
                        <a:t>13,07%</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26666" marR="26666" marT="0" marB="0" anchor="ctr"/>
                </a:tc>
              </a:tr>
              <a:tr h="182851">
                <a:tc>
                  <a:txBody>
                    <a:bodyPr/>
                    <a:lstStyle/>
                    <a:p>
                      <a:pPr indent="180340" algn="l">
                        <a:lnSpc>
                          <a:spcPct val="200000"/>
                        </a:lnSpc>
                        <a:spcAft>
                          <a:spcPts val="0"/>
                        </a:spcAft>
                      </a:pPr>
                      <a:r>
                        <a:rPr lang="es-EC" sz="1000">
                          <a:effectLst/>
                        </a:rPr>
                        <a:t>8</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26666" marR="26666" marT="0" marB="0" anchor="ctr"/>
                </a:tc>
                <a:tc>
                  <a:txBody>
                    <a:bodyPr/>
                    <a:lstStyle/>
                    <a:p>
                      <a:pPr indent="180340" algn="l">
                        <a:lnSpc>
                          <a:spcPct val="200000"/>
                        </a:lnSpc>
                        <a:spcAft>
                          <a:spcPts val="0"/>
                        </a:spcAft>
                      </a:pPr>
                      <a:r>
                        <a:rPr lang="es-MX" sz="1000">
                          <a:effectLst/>
                        </a:rPr>
                        <a:t>Procesadora Nacional de Alimentos C.A. PRONACA</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26666" marR="26666" marT="0" marB="0" anchor="ctr"/>
                </a:tc>
                <a:tc>
                  <a:txBody>
                    <a:bodyPr/>
                    <a:lstStyle/>
                    <a:p>
                      <a:pPr indent="180340" algn="r">
                        <a:lnSpc>
                          <a:spcPct val="200000"/>
                        </a:lnSpc>
                        <a:spcAft>
                          <a:spcPts val="0"/>
                        </a:spcAft>
                      </a:pPr>
                      <a:r>
                        <a:rPr lang="es-MX" sz="1000" dirty="0">
                          <a:effectLst/>
                        </a:rPr>
                        <a:t>3,50%</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26666" marR="26666" marT="0" marB="0" anchor="ctr"/>
                </a:tc>
              </a:tr>
              <a:tr h="182851">
                <a:tc>
                  <a:txBody>
                    <a:bodyPr/>
                    <a:lstStyle/>
                    <a:p>
                      <a:pPr indent="180340" algn="l">
                        <a:lnSpc>
                          <a:spcPct val="200000"/>
                        </a:lnSpc>
                        <a:spcAft>
                          <a:spcPts val="0"/>
                        </a:spcAft>
                      </a:pPr>
                      <a:r>
                        <a:rPr lang="es-EC" sz="1000">
                          <a:effectLst/>
                        </a:rPr>
                        <a:t>9</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26666" marR="26666" marT="0" marB="0" anchor="ctr"/>
                </a:tc>
                <a:tc>
                  <a:txBody>
                    <a:bodyPr/>
                    <a:lstStyle/>
                    <a:p>
                      <a:pPr indent="180340" algn="l">
                        <a:lnSpc>
                          <a:spcPct val="200000"/>
                        </a:lnSpc>
                        <a:spcAft>
                          <a:spcPts val="0"/>
                        </a:spcAft>
                      </a:pPr>
                      <a:r>
                        <a:rPr lang="es-MX" sz="1000">
                          <a:effectLst/>
                        </a:rPr>
                        <a:t>Protropic CIA. LTDA. Productos Tropicales.</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26666" marR="26666" marT="0" marB="0" anchor="ctr"/>
                </a:tc>
                <a:tc>
                  <a:txBody>
                    <a:bodyPr/>
                    <a:lstStyle/>
                    <a:p>
                      <a:pPr indent="180340" algn="r">
                        <a:lnSpc>
                          <a:spcPct val="200000"/>
                        </a:lnSpc>
                        <a:spcAft>
                          <a:spcPts val="0"/>
                        </a:spcAft>
                      </a:pPr>
                      <a:r>
                        <a:rPr lang="es-MX" sz="1000">
                          <a:effectLst/>
                        </a:rPr>
                        <a:t>6,25%</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26666" marR="26666" marT="0" marB="0" anchor="ctr"/>
                </a:tc>
              </a:tr>
              <a:tr h="365702">
                <a:tc>
                  <a:txBody>
                    <a:bodyPr/>
                    <a:lstStyle/>
                    <a:p>
                      <a:pPr indent="180340" algn="l">
                        <a:lnSpc>
                          <a:spcPct val="200000"/>
                        </a:lnSpc>
                        <a:spcAft>
                          <a:spcPts val="0"/>
                        </a:spcAft>
                      </a:pPr>
                      <a:r>
                        <a:rPr lang="es-EC" sz="1000">
                          <a:effectLst/>
                        </a:rPr>
                        <a:t>10</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26666" marR="26666" marT="0" marB="0" anchor="ctr"/>
                </a:tc>
                <a:tc>
                  <a:txBody>
                    <a:bodyPr/>
                    <a:lstStyle/>
                    <a:p>
                      <a:pPr indent="180340" algn="l">
                        <a:lnSpc>
                          <a:spcPct val="200000"/>
                        </a:lnSpc>
                        <a:spcAft>
                          <a:spcPts val="0"/>
                        </a:spcAft>
                      </a:pPr>
                      <a:r>
                        <a:rPr lang="es-MX" sz="1000">
                          <a:effectLst/>
                        </a:rPr>
                        <a:t>Servicio Integral para la Industria Alimenticia SIPIA S.A.</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26666" marR="26666" marT="0" marB="0" anchor="ctr"/>
                </a:tc>
                <a:tc>
                  <a:txBody>
                    <a:bodyPr/>
                    <a:lstStyle/>
                    <a:p>
                      <a:pPr indent="180340" algn="r">
                        <a:lnSpc>
                          <a:spcPct val="200000"/>
                        </a:lnSpc>
                        <a:spcAft>
                          <a:spcPts val="0"/>
                        </a:spcAft>
                      </a:pPr>
                      <a:r>
                        <a:rPr lang="es-MX" sz="1000">
                          <a:effectLst/>
                        </a:rPr>
                        <a:t>5,30%</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26666" marR="26666" marT="0" marB="0" anchor="ctr"/>
                </a:tc>
              </a:tr>
              <a:tr h="365702">
                <a:tc>
                  <a:txBody>
                    <a:bodyPr/>
                    <a:lstStyle/>
                    <a:p>
                      <a:pPr indent="180340" algn="l">
                        <a:lnSpc>
                          <a:spcPct val="200000"/>
                        </a:lnSpc>
                        <a:spcAft>
                          <a:spcPts val="0"/>
                        </a:spcAft>
                      </a:pPr>
                      <a:r>
                        <a:rPr lang="es-EC" sz="1000">
                          <a:effectLst/>
                        </a:rPr>
                        <a:t>11</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26666" marR="26666" marT="0" marB="0" anchor="ctr"/>
                </a:tc>
                <a:tc>
                  <a:txBody>
                    <a:bodyPr/>
                    <a:lstStyle/>
                    <a:p>
                      <a:pPr indent="180340" algn="l">
                        <a:lnSpc>
                          <a:spcPct val="200000"/>
                        </a:lnSpc>
                        <a:spcAft>
                          <a:spcPts val="0"/>
                        </a:spcAft>
                      </a:pPr>
                      <a:r>
                        <a:rPr lang="es-MX" sz="1000">
                          <a:effectLst/>
                        </a:rPr>
                        <a:t>Tropicalfoods S.A.</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26666" marR="26666" marT="0" marB="0" anchor="ctr"/>
                </a:tc>
                <a:tc>
                  <a:txBody>
                    <a:bodyPr/>
                    <a:lstStyle/>
                    <a:p>
                      <a:pPr indent="180340" algn="r">
                        <a:lnSpc>
                          <a:spcPct val="200000"/>
                        </a:lnSpc>
                        <a:spcAft>
                          <a:spcPts val="0"/>
                        </a:spcAft>
                      </a:pPr>
                      <a:r>
                        <a:rPr lang="es-MX" sz="1000">
                          <a:effectLst/>
                        </a:rPr>
                        <a:t>4,40%</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26666" marR="26666" marT="0" marB="0" anchor="ctr"/>
                </a:tc>
              </a:tr>
              <a:tr h="548553">
                <a:tc>
                  <a:txBody>
                    <a:bodyPr/>
                    <a:lstStyle/>
                    <a:p>
                      <a:pPr indent="180340" algn="l">
                        <a:lnSpc>
                          <a:spcPct val="200000"/>
                        </a:lnSpc>
                        <a:spcAft>
                          <a:spcPts val="0"/>
                        </a:spcAft>
                      </a:pPr>
                      <a:r>
                        <a:rPr lang="es-EC" sz="1000">
                          <a:effectLst/>
                        </a:rPr>
                        <a:t>Total</a:t>
                      </a:r>
                      <a:endParaRPr lang="es-EC" sz="1050">
                        <a:effectLst/>
                        <a:latin typeface="Arial" panose="020B0604020202020204" pitchFamily="34" charset="0"/>
                        <a:ea typeface="Calibri" panose="020F0502020204030204" pitchFamily="34" charset="0"/>
                        <a:cs typeface="Times New Roman" panose="02020603050405020304" pitchFamily="18" charset="0"/>
                      </a:endParaRPr>
                    </a:p>
                  </a:txBody>
                  <a:tcPr marL="26666" marR="26666" marT="0" marB="0" anchor="ctr"/>
                </a:tc>
                <a:tc>
                  <a:txBody>
                    <a:bodyPr/>
                    <a:lstStyle/>
                    <a:p>
                      <a:pPr indent="180340" algn="l">
                        <a:lnSpc>
                          <a:spcPct val="200000"/>
                        </a:lnSpc>
                        <a:spcAft>
                          <a:spcPts val="0"/>
                        </a:spcAft>
                      </a:pPr>
                      <a:r>
                        <a:rPr lang="es-EC" sz="1000" dirty="0">
                          <a:effectLst/>
                        </a:rPr>
                        <a:t> </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26666" marR="26666" marT="0" marB="0" anchor="ctr"/>
                </a:tc>
                <a:tc>
                  <a:txBody>
                    <a:bodyPr/>
                    <a:lstStyle/>
                    <a:p>
                      <a:pPr indent="180340" algn="r">
                        <a:lnSpc>
                          <a:spcPct val="200000"/>
                        </a:lnSpc>
                        <a:spcAft>
                          <a:spcPts val="0"/>
                        </a:spcAft>
                      </a:pPr>
                      <a:r>
                        <a:rPr lang="es-EC" sz="1000" dirty="0">
                          <a:effectLst/>
                        </a:rPr>
                        <a:t>100%</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26666" marR="26666" marT="0" marB="0" anchor="ctr"/>
                </a:tc>
              </a:tr>
            </a:tbl>
          </a:graphicData>
        </a:graphic>
      </p:graphicFrame>
      <p:sp>
        <p:nvSpPr>
          <p:cNvPr id="3" name="Rectángulo 2"/>
          <p:cNvSpPr/>
          <p:nvPr/>
        </p:nvSpPr>
        <p:spPr>
          <a:xfrm>
            <a:off x="4269112" y="221734"/>
            <a:ext cx="4600940" cy="523220"/>
          </a:xfrm>
          <a:prstGeom prst="rect">
            <a:avLst/>
          </a:prstGeom>
        </p:spPr>
        <p:txBody>
          <a:bodyPr wrap="none">
            <a:spAutoFit/>
          </a:bodyPr>
          <a:lstStyle/>
          <a:p>
            <a:r>
              <a:rPr lang="es-MX" sz="2800" b="1" dirty="0">
                <a:ln w="22225">
                  <a:solidFill>
                    <a:schemeClr val="accent2"/>
                  </a:solidFill>
                  <a:prstDash val="solid"/>
                </a:ln>
                <a:solidFill>
                  <a:schemeClr val="accent2">
                    <a:lumMod val="40000"/>
                    <a:lumOff val="60000"/>
                  </a:schemeClr>
                </a:solidFill>
              </a:rPr>
              <a:t>Exportadores Nacionales </a:t>
            </a:r>
            <a:endParaRPr lang="es-EC" sz="2800" b="1" dirty="0">
              <a:ln w="22225">
                <a:solidFill>
                  <a:schemeClr val="accent2"/>
                </a:solidFill>
                <a:prstDash val="solid"/>
              </a:ln>
              <a:solidFill>
                <a:schemeClr val="accent2">
                  <a:lumMod val="40000"/>
                  <a:lumOff val="60000"/>
                </a:schemeClr>
              </a:solidFill>
            </a:endParaRPr>
          </a:p>
        </p:txBody>
      </p:sp>
      <p:graphicFrame>
        <p:nvGraphicFramePr>
          <p:cNvPr id="5" name="Gráfico 4"/>
          <p:cNvGraphicFramePr/>
          <p:nvPr>
            <p:extLst>
              <p:ext uri="{D42A27DB-BD31-4B8C-83A1-F6EECF244321}">
                <p14:modId xmlns:p14="http://schemas.microsoft.com/office/powerpoint/2010/main" val="731794628"/>
              </p:ext>
            </p:extLst>
          </p:nvPr>
        </p:nvGraphicFramePr>
        <p:xfrm>
          <a:off x="6799580" y="1339850"/>
          <a:ext cx="5044440" cy="4051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847109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973539978"/>
              </p:ext>
            </p:extLst>
          </p:nvPr>
        </p:nvGraphicFramePr>
        <p:xfrm>
          <a:off x="881062" y="1787524"/>
          <a:ext cx="4452937" cy="3228975"/>
        </p:xfrm>
        <a:graphic>
          <a:graphicData uri="http://schemas.openxmlformats.org/drawingml/2006/table">
            <a:tbl>
              <a:tblPr firstRow="1" firstCol="1" bandRow="1">
                <a:tableStyleId>{5C22544A-7EE6-4342-B048-85BDC9FD1C3A}</a:tableStyleId>
              </a:tblPr>
              <a:tblGrid>
                <a:gridCol w="849008"/>
                <a:gridCol w="1223365"/>
                <a:gridCol w="1212918"/>
                <a:gridCol w="1167646"/>
              </a:tblGrid>
              <a:tr h="717550">
                <a:tc>
                  <a:txBody>
                    <a:bodyPr/>
                    <a:lstStyle/>
                    <a:p>
                      <a:pPr indent="180340" algn="ctr">
                        <a:lnSpc>
                          <a:spcPct val="200000"/>
                        </a:lnSpc>
                        <a:spcAft>
                          <a:spcPts val="0"/>
                        </a:spcAft>
                      </a:pPr>
                      <a:r>
                        <a:rPr lang="es-EC" sz="1100" dirty="0">
                          <a:effectLst/>
                        </a:rPr>
                        <a:t>Año</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200000"/>
                        </a:lnSpc>
                        <a:spcAft>
                          <a:spcPts val="0"/>
                        </a:spcAft>
                      </a:pPr>
                      <a:r>
                        <a:rPr lang="es-EC" sz="1100" dirty="0">
                          <a:effectLst/>
                        </a:rPr>
                        <a:t>Exportación</a:t>
                      </a:r>
                      <a:endParaRPr lang="es-EC" sz="1600" dirty="0">
                        <a:effectLst/>
                      </a:endParaRPr>
                    </a:p>
                    <a:p>
                      <a:pPr indent="180340" algn="ctr">
                        <a:lnSpc>
                          <a:spcPct val="200000"/>
                        </a:lnSpc>
                        <a:spcAft>
                          <a:spcPts val="0"/>
                        </a:spcAft>
                      </a:pPr>
                      <a:r>
                        <a:rPr lang="es-EC" sz="1100" dirty="0">
                          <a:effectLst/>
                        </a:rPr>
                        <a:t>(Miles de $)</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200000"/>
                        </a:lnSpc>
                        <a:spcAft>
                          <a:spcPts val="0"/>
                        </a:spcAft>
                      </a:pPr>
                      <a:r>
                        <a:rPr lang="es-EC" sz="1100" dirty="0">
                          <a:effectLst/>
                        </a:rPr>
                        <a:t>Importación</a:t>
                      </a:r>
                      <a:endParaRPr lang="es-EC" sz="1600" dirty="0">
                        <a:effectLst/>
                      </a:endParaRPr>
                    </a:p>
                    <a:p>
                      <a:pPr indent="180340" algn="ctr">
                        <a:lnSpc>
                          <a:spcPct val="200000"/>
                        </a:lnSpc>
                        <a:spcAft>
                          <a:spcPts val="0"/>
                        </a:spcAft>
                      </a:pPr>
                      <a:r>
                        <a:rPr lang="es-EC" sz="1100" dirty="0">
                          <a:effectLst/>
                        </a:rPr>
                        <a:t>(Miles de $)</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200000"/>
                        </a:lnSpc>
                        <a:spcAft>
                          <a:spcPts val="0"/>
                        </a:spcAft>
                      </a:pPr>
                      <a:r>
                        <a:rPr lang="es-EC" sz="1100" dirty="0">
                          <a:effectLst/>
                        </a:rPr>
                        <a:t>Balanza</a:t>
                      </a:r>
                      <a:endParaRPr lang="es-EC" sz="1600" dirty="0">
                        <a:effectLst/>
                      </a:endParaRPr>
                    </a:p>
                    <a:p>
                      <a:pPr indent="180340" algn="ctr">
                        <a:lnSpc>
                          <a:spcPct val="200000"/>
                        </a:lnSpc>
                        <a:spcAft>
                          <a:spcPts val="0"/>
                        </a:spcAft>
                      </a:pPr>
                      <a:r>
                        <a:rPr lang="es-EC" sz="1100" dirty="0">
                          <a:effectLst/>
                        </a:rPr>
                        <a:t>(Miles de $)</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358775">
                <a:tc>
                  <a:txBody>
                    <a:bodyPr/>
                    <a:lstStyle/>
                    <a:p>
                      <a:pPr indent="180340" algn="l">
                        <a:lnSpc>
                          <a:spcPct val="200000"/>
                        </a:lnSpc>
                        <a:spcAft>
                          <a:spcPts val="0"/>
                        </a:spcAft>
                      </a:pPr>
                      <a:r>
                        <a:rPr lang="es-EC" sz="1100">
                          <a:effectLst/>
                        </a:rPr>
                        <a:t>2011</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100">
                          <a:effectLst/>
                        </a:rPr>
                        <a:t>73.442,54</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100">
                          <a:effectLst/>
                        </a:rPr>
                        <a:t>45,46</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100">
                          <a:effectLst/>
                        </a:rPr>
                        <a:t>73.397,08</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358775">
                <a:tc>
                  <a:txBody>
                    <a:bodyPr/>
                    <a:lstStyle/>
                    <a:p>
                      <a:pPr indent="180340" algn="l">
                        <a:lnSpc>
                          <a:spcPct val="200000"/>
                        </a:lnSpc>
                        <a:spcAft>
                          <a:spcPts val="0"/>
                        </a:spcAft>
                      </a:pPr>
                      <a:r>
                        <a:rPr lang="es-EC" sz="1100">
                          <a:effectLst/>
                        </a:rPr>
                        <a:t>2012</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100">
                          <a:effectLst/>
                        </a:rPr>
                        <a:t>72.988,18</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100">
                          <a:effectLst/>
                        </a:rPr>
                        <a:t>46,41</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100">
                          <a:effectLst/>
                        </a:rPr>
                        <a:t>72.941,77</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358775">
                <a:tc>
                  <a:txBody>
                    <a:bodyPr/>
                    <a:lstStyle/>
                    <a:p>
                      <a:pPr indent="180340" algn="l">
                        <a:lnSpc>
                          <a:spcPct val="200000"/>
                        </a:lnSpc>
                        <a:spcAft>
                          <a:spcPts val="0"/>
                        </a:spcAft>
                      </a:pPr>
                      <a:r>
                        <a:rPr lang="es-EC" sz="1100">
                          <a:effectLst/>
                        </a:rPr>
                        <a:t>2013</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100">
                          <a:effectLst/>
                        </a:rPr>
                        <a:t>77.325,66</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100">
                          <a:effectLst/>
                        </a:rPr>
                        <a:t>0</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100">
                          <a:effectLst/>
                        </a:rPr>
                        <a:t>77.325,66</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358775">
                <a:tc>
                  <a:txBody>
                    <a:bodyPr/>
                    <a:lstStyle/>
                    <a:p>
                      <a:pPr indent="180340" algn="l">
                        <a:lnSpc>
                          <a:spcPct val="200000"/>
                        </a:lnSpc>
                        <a:spcAft>
                          <a:spcPts val="0"/>
                        </a:spcAft>
                      </a:pPr>
                      <a:r>
                        <a:rPr lang="es-EC" sz="1100">
                          <a:effectLst/>
                        </a:rPr>
                        <a:t>2014</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100">
                          <a:effectLst/>
                        </a:rPr>
                        <a:t>81.919,08</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100">
                          <a:effectLst/>
                        </a:rPr>
                        <a:t>0</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100">
                          <a:effectLst/>
                        </a:rPr>
                        <a:t>81.919,08</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358775">
                <a:tc>
                  <a:txBody>
                    <a:bodyPr/>
                    <a:lstStyle/>
                    <a:p>
                      <a:pPr indent="180340" algn="l">
                        <a:lnSpc>
                          <a:spcPct val="200000"/>
                        </a:lnSpc>
                        <a:spcAft>
                          <a:spcPts val="0"/>
                        </a:spcAft>
                      </a:pPr>
                      <a:r>
                        <a:rPr lang="es-EC" sz="1100">
                          <a:effectLst/>
                        </a:rPr>
                        <a:t>2015</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100">
                          <a:effectLst/>
                        </a:rPr>
                        <a:t>71.649,38</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100">
                          <a:effectLst/>
                        </a:rPr>
                        <a:t>0</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100">
                          <a:effectLst/>
                        </a:rPr>
                        <a:t>71.649,38</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358775">
                <a:tc>
                  <a:txBody>
                    <a:bodyPr/>
                    <a:lstStyle/>
                    <a:p>
                      <a:pPr indent="180340" algn="l">
                        <a:lnSpc>
                          <a:spcPct val="200000"/>
                        </a:lnSpc>
                        <a:spcAft>
                          <a:spcPts val="0"/>
                        </a:spcAft>
                      </a:pPr>
                      <a:r>
                        <a:rPr lang="es-EC" sz="1100">
                          <a:effectLst/>
                        </a:rPr>
                        <a:t>2016</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100">
                          <a:effectLst/>
                        </a:rPr>
                        <a:t>58.695,71</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100">
                          <a:effectLst/>
                        </a:rPr>
                        <a:t>0</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100">
                          <a:effectLst/>
                        </a:rPr>
                        <a:t>58.695,71</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358775">
                <a:tc>
                  <a:txBody>
                    <a:bodyPr/>
                    <a:lstStyle/>
                    <a:p>
                      <a:pPr indent="180340" algn="l">
                        <a:lnSpc>
                          <a:spcPct val="200000"/>
                        </a:lnSpc>
                        <a:spcAft>
                          <a:spcPts val="0"/>
                        </a:spcAft>
                      </a:pPr>
                      <a:r>
                        <a:rPr lang="es-EC" sz="1100">
                          <a:effectLst/>
                        </a:rPr>
                        <a:t>TOTAL</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100" b="1" dirty="0">
                          <a:effectLst/>
                        </a:rPr>
                        <a:t>436.020,55</a:t>
                      </a:r>
                      <a:endParaRPr lang="es-EC"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100">
                          <a:effectLst/>
                        </a:rPr>
                        <a:t>91,87</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100" dirty="0">
                          <a:effectLst/>
                        </a:rPr>
                        <a:t>435.928,68</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
        <p:nvSpPr>
          <p:cNvPr id="3" name="Rectángulo 2"/>
          <p:cNvSpPr/>
          <p:nvPr/>
        </p:nvSpPr>
        <p:spPr>
          <a:xfrm>
            <a:off x="3269992" y="450334"/>
            <a:ext cx="5295039" cy="523220"/>
          </a:xfrm>
          <a:prstGeom prst="rect">
            <a:avLst/>
          </a:prstGeom>
        </p:spPr>
        <p:txBody>
          <a:bodyPr wrap="none">
            <a:spAutoFit/>
          </a:bodyPr>
          <a:lstStyle/>
          <a:p>
            <a:r>
              <a:rPr lang="es-MX" sz="2800" b="1" dirty="0">
                <a:ln w="22225">
                  <a:solidFill>
                    <a:schemeClr val="accent2"/>
                  </a:solidFill>
                  <a:prstDash val="solid"/>
                </a:ln>
                <a:solidFill>
                  <a:schemeClr val="accent2">
                    <a:lumMod val="40000"/>
                    <a:lumOff val="60000"/>
                  </a:schemeClr>
                </a:solidFill>
              </a:rPr>
              <a:t>Comercio Exterior del palmito</a:t>
            </a:r>
            <a:endParaRPr lang="es-EC" sz="2800" b="1" dirty="0">
              <a:ln w="22225">
                <a:solidFill>
                  <a:schemeClr val="accent2"/>
                </a:solidFill>
                <a:prstDash val="solid"/>
              </a:ln>
              <a:solidFill>
                <a:schemeClr val="accent2">
                  <a:lumMod val="40000"/>
                  <a:lumOff val="60000"/>
                </a:schemeClr>
              </a:solidFill>
            </a:endParaRPr>
          </a:p>
        </p:txBody>
      </p:sp>
      <p:graphicFrame>
        <p:nvGraphicFramePr>
          <p:cNvPr id="4" name="Gráfico 3"/>
          <p:cNvGraphicFramePr/>
          <p:nvPr>
            <p:extLst>
              <p:ext uri="{D42A27DB-BD31-4B8C-83A1-F6EECF244321}">
                <p14:modId xmlns:p14="http://schemas.microsoft.com/office/powerpoint/2010/main" val="1621104470"/>
              </p:ext>
            </p:extLst>
          </p:nvPr>
        </p:nvGraphicFramePr>
        <p:xfrm>
          <a:off x="6142506" y="2465387"/>
          <a:ext cx="4845050" cy="22209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23141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124068" y="327026"/>
            <a:ext cx="6098144" cy="523220"/>
          </a:xfrm>
          <a:prstGeom prst="rect">
            <a:avLst/>
          </a:prstGeom>
        </p:spPr>
        <p:txBody>
          <a:bodyPr wrap="none">
            <a:spAutoFit/>
          </a:bodyPr>
          <a:lstStyle/>
          <a:p>
            <a:r>
              <a:rPr lang="es-MX" sz="2800" b="1" dirty="0">
                <a:ln w="22225">
                  <a:solidFill>
                    <a:schemeClr val="accent2"/>
                  </a:solidFill>
                  <a:prstDash val="solid"/>
                </a:ln>
                <a:solidFill>
                  <a:schemeClr val="accent2">
                    <a:lumMod val="40000"/>
                    <a:lumOff val="60000"/>
                  </a:schemeClr>
                </a:solidFill>
              </a:rPr>
              <a:t>Exportaciones anuales del </a:t>
            </a:r>
            <a:r>
              <a:rPr lang="es-MX" sz="2800" b="1" dirty="0" smtClean="0">
                <a:ln w="22225">
                  <a:solidFill>
                    <a:schemeClr val="accent2"/>
                  </a:solidFill>
                  <a:prstDash val="solid"/>
                </a:ln>
                <a:solidFill>
                  <a:schemeClr val="accent2">
                    <a:lumMod val="40000"/>
                    <a:lumOff val="60000"/>
                  </a:schemeClr>
                </a:solidFill>
              </a:rPr>
              <a:t>palmito</a:t>
            </a:r>
            <a:endParaRPr lang="es-EC" sz="2800" b="1" dirty="0">
              <a:ln w="22225">
                <a:solidFill>
                  <a:schemeClr val="accent2"/>
                </a:solidFill>
                <a:prstDash val="solid"/>
              </a:ln>
              <a:solidFill>
                <a:schemeClr val="accent2">
                  <a:lumMod val="40000"/>
                  <a:lumOff val="60000"/>
                </a:schemeClr>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1332380704"/>
              </p:ext>
            </p:extLst>
          </p:nvPr>
        </p:nvGraphicFramePr>
        <p:xfrm>
          <a:off x="1033463" y="1457325"/>
          <a:ext cx="4758754" cy="3901440"/>
        </p:xfrm>
        <a:graphic>
          <a:graphicData uri="http://schemas.openxmlformats.org/drawingml/2006/table">
            <a:tbl>
              <a:tblPr firstRow="1" firstCol="1" bandRow="1">
                <a:tableStyleId>{5C22544A-7EE6-4342-B048-85BDC9FD1C3A}</a:tableStyleId>
              </a:tblPr>
              <a:tblGrid>
                <a:gridCol w="1253744"/>
                <a:gridCol w="1583182"/>
                <a:gridCol w="1921828"/>
              </a:tblGrid>
              <a:tr h="0">
                <a:tc>
                  <a:txBody>
                    <a:bodyPr/>
                    <a:lstStyle/>
                    <a:p>
                      <a:pPr indent="180340" algn="l">
                        <a:lnSpc>
                          <a:spcPct val="200000"/>
                        </a:lnSpc>
                        <a:spcAft>
                          <a:spcPts val="0"/>
                        </a:spcAft>
                      </a:pPr>
                      <a:r>
                        <a:rPr lang="es-EC" sz="1600" dirty="0">
                          <a:effectLst/>
                        </a:rPr>
                        <a:t>AÑOS</a:t>
                      </a: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600">
                          <a:effectLst/>
                        </a:rPr>
                        <a:t>TONELADAS</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600">
                          <a:effectLst/>
                        </a:rPr>
                        <a:t>FOB (Miles de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0">
                <a:tc>
                  <a:txBody>
                    <a:bodyPr/>
                    <a:lstStyle/>
                    <a:p>
                      <a:pPr indent="180340" algn="l">
                        <a:lnSpc>
                          <a:spcPct val="200000"/>
                        </a:lnSpc>
                        <a:spcAft>
                          <a:spcPts val="0"/>
                        </a:spcAft>
                      </a:pPr>
                      <a:r>
                        <a:rPr lang="es-EC" sz="1600">
                          <a:effectLst/>
                        </a:rPr>
                        <a:t>2011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600">
                          <a:effectLst/>
                        </a:rPr>
                        <a:t>31.761,24</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600" dirty="0">
                          <a:effectLst/>
                        </a:rPr>
                        <a:t>73.442,54</a:t>
                      </a: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0">
                <a:tc>
                  <a:txBody>
                    <a:bodyPr/>
                    <a:lstStyle/>
                    <a:p>
                      <a:pPr indent="180340" algn="l">
                        <a:lnSpc>
                          <a:spcPct val="200000"/>
                        </a:lnSpc>
                        <a:spcAft>
                          <a:spcPts val="0"/>
                        </a:spcAft>
                      </a:pPr>
                      <a:r>
                        <a:rPr lang="es-EC" sz="1600">
                          <a:effectLst/>
                        </a:rPr>
                        <a:t>2012</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600">
                          <a:effectLst/>
                        </a:rPr>
                        <a:t>30.551,03</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600">
                          <a:effectLst/>
                        </a:rPr>
                        <a:t>72.988,18</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0">
                <a:tc>
                  <a:txBody>
                    <a:bodyPr/>
                    <a:lstStyle/>
                    <a:p>
                      <a:pPr indent="180340" algn="l">
                        <a:lnSpc>
                          <a:spcPct val="200000"/>
                        </a:lnSpc>
                        <a:spcAft>
                          <a:spcPts val="0"/>
                        </a:spcAft>
                      </a:pPr>
                      <a:r>
                        <a:rPr lang="es-EC" sz="1600">
                          <a:effectLst/>
                        </a:rPr>
                        <a:t>2013</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600">
                          <a:effectLst/>
                        </a:rPr>
                        <a:t>31.163,49</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600">
                          <a:effectLst/>
                        </a:rPr>
                        <a:t>77.325,66</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0">
                <a:tc>
                  <a:txBody>
                    <a:bodyPr/>
                    <a:lstStyle/>
                    <a:p>
                      <a:pPr indent="180340" algn="l">
                        <a:lnSpc>
                          <a:spcPct val="200000"/>
                        </a:lnSpc>
                        <a:spcAft>
                          <a:spcPts val="0"/>
                        </a:spcAft>
                      </a:pPr>
                      <a:r>
                        <a:rPr lang="es-EC" sz="1600">
                          <a:effectLst/>
                        </a:rPr>
                        <a:t>2014</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600">
                          <a:effectLst/>
                        </a:rPr>
                        <a:t>35.245,33</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600">
                          <a:effectLst/>
                        </a:rPr>
                        <a:t>81.919,08</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0">
                <a:tc>
                  <a:txBody>
                    <a:bodyPr/>
                    <a:lstStyle/>
                    <a:p>
                      <a:pPr indent="180340" algn="l">
                        <a:lnSpc>
                          <a:spcPct val="200000"/>
                        </a:lnSpc>
                        <a:spcAft>
                          <a:spcPts val="0"/>
                        </a:spcAft>
                      </a:pPr>
                      <a:r>
                        <a:rPr lang="es-EC" sz="1600">
                          <a:effectLst/>
                        </a:rPr>
                        <a:t>2015</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600">
                          <a:effectLst/>
                        </a:rPr>
                        <a:t>30.767,16</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600">
                          <a:effectLst/>
                        </a:rPr>
                        <a:t>71.649,38</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0">
                <a:tc>
                  <a:txBody>
                    <a:bodyPr/>
                    <a:lstStyle/>
                    <a:p>
                      <a:pPr indent="180340" algn="l">
                        <a:lnSpc>
                          <a:spcPct val="200000"/>
                        </a:lnSpc>
                        <a:spcAft>
                          <a:spcPts val="0"/>
                        </a:spcAft>
                      </a:pPr>
                      <a:r>
                        <a:rPr lang="es-EC" sz="1600">
                          <a:effectLst/>
                        </a:rPr>
                        <a:t>2016</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600">
                          <a:effectLst/>
                        </a:rPr>
                        <a:t>28.815,78</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600">
                          <a:effectLst/>
                        </a:rPr>
                        <a:t>58.695,71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0">
                <a:tc>
                  <a:txBody>
                    <a:bodyPr/>
                    <a:lstStyle/>
                    <a:p>
                      <a:pPr indent="180340" algn="l">
                        <a:lnSpc>
                          <a:spcPct val="200000"/>
                        </a:lnSpc>
                        <a:spcAft>
                          <a:spcPts val="0"/>
                        </a:spcAft>
                      </a:pPr>
                      <a:r>
                        <a:rPr lang="es-EC" sz="1600">
                          <a:effectLst/>
                        </a:rPr>
                        <a:t>TOTALES</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600" dirty="0">
                          <a:effectLst/>
                        </a:rPr>
                        <a:t>188.304,03</a:t>
                      </a: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600" dirty="0">
                          <a:effectLst/>
                        </a:rPr>
                        <a:t>436.020,55</a:t>
                      </a: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graphicFrame>
        <p:nvGraphicFramePr>
          <p:cNvPr id="7" name="Gráfico 6"/>
          <p:cNvGraphicFramePr/>
          <p:nvPr>
            <p:extLst>
              <p:ext uri="{D42A27DB-BD31-4B8C-83A1-F6EECF244321}">
                <p14:modId xmlns:p14="http://schemas.microsoft.com/office/powerpoint/2010/main" val="3428298746"/>
              </p:ext>
            </p:extLst>
          </p:nvPr>
        </p:nvGraphicFramePr>
        <p:xfrm>
          <a:off x="6480175" y="1930400"/>
          <a:ext cx="5041647" cy="2984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5696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124068" y="327026"/>
            <a:ext cx="3934667" cy="523220"/>
          </a:xfrm>
          <a:prstGeom prst="rect">
            <a:avLst/>
          </a:prstGeom>
        </p:spPr>
        <p:txBody>
          <a:bodyPr wrap="none">
            <a:spAutoFit/>
          </a:bodyPr>
          <a:lstStyle/>
          <a:p>
            <a:r>
              <a:rPr lang="es-MX" sz="2800" b="1" dirty="0" smtClean="0">
                <a:ln w="22225">
                  <a:solidFill>
                    <a:schemeClr val="accent2"/>
                  </a:solidFill>
                  <a:prstDash val="solid"/>
                </a:ln>
                <a:solidFill>
                  <a:schemeClr val="accent2">
                    <a:lumMod val="40000"/>
                    <a:lumOff val="60000"/>
                  </a:schemeClr>
                </a:solidFill>
              </a:rPr>
              <a:t>Tamaño de la Muestra</a:t>
            </a:r>
            <a:endParaRPr lang="es-EC" sz="2800" b="1" dirty="0">
              <a:ln w="22225">
                <a:solidFill>
                  <a:schemeClr val="accent2"/>
                </a:solidFill>
                <a:prstDash val="solid"/>
              </a:ln>
              <a:solidFill>
                <a:schemeClr val="accent2">
                  <a:lumMod val="40000"/>
                  <a:lumOff val="60000"/>
                </a:schemeClr>
              </a:solidFill>
            </a:endParaRPr>
          </a:p>
        </p:txBody>
      </p:sp>
      <p:pic>
        <p:nvPicPr>
          <p:cNvPr id="3" name="Imagen 2"/>
          <p:cNvPicPr>
            <a:picLocks noChangeAspect="1"/>
          </p:cNvPicPr>
          <p:nvPr/>
        </p:nvPicPr>
        <p:blipFill>
          <a:blip r:embed="rId2"/>
          <a:stretch>
            <a:fillRect/>
          </a:stretch>
        </p:blipFill>
        <p:spPr>
          <a:xfrm>
            <a:off x="4078454" y="1955383"/>
            <a:ext cx="3886451" cy="3915563"/>
          </a:xfrm>
          <a:prstGeom prst="rect">
            <a:avLst/>
          </a:prstGeom>
        </p:spPr>
      </p:pic>
      <p:sp>
        <p:nvSpPr>
          <p:cNvPr id="4" name="Rectángulo 3"/>
          <p:cNvSpPr/>
          <p:nvPr/>
        </p:nvSpPr>
        <p:spPr>
          <a:xfrm>
            <a:off x="1057671" y="1379440"/>
            <a:ext cx="3155544" cy="369332"/>
          </a:xfrm>
          <a:prstGeom prst="rect">
            <a:avLst/>
          </a:prstGeom>
        </p:spPr>
        <p:txBody>
          <a:bodyPr wrap="none">
            <a:spAutoFit/>
          </a:bodyPr>
          <a:lstStyle/>
          <a:p>
            <a:r>
              <a:rPr lang="es-EC" dirty="0" smtClean="0">
                <a:latin typeface="TimesNewRomanPSMT"/>
              </a:rPr>
              <a:t>Editor: Pedro </a:t>
            </a:r>
            <a:r>
              <a:rPr lang="es-EC" dirty="0">
                <a:latin typeface="TimesNewRomanPSMT"/>
              </a:rPr>
              <a:t>Morales Vallejo</a:t>
            </a:r>
            <a:endParaRPr lang="es-EC" dirty="0"/>
          </a:p>
        </p:txBody>
      </p:sp>
    </p:spTree>
    <p:extLst>
      <p:ext uri="{BB962C8B-B14F-4D97-AF65-F5344CB8AC3E}">
        <p14:creationId xmlns:p14="http://schemas.microsoft.com/office/powerpoint/2010/main" val="2960141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431882699"/>
              </p:ext>
            </p:extLst>
          </p:nvPr>
        </p:nvGraphicFramePr>
        <p:xfrm>
          <a:off x="2684458" y="1418054"/>
          <a:ext cx="6256341" cy="3291840"/>
        </p:xfrm>
        <a:graphic>
          <a:graphicData uri="http://schemas.openxmlformats.org/drawingml/2006/table">
            <a:tbl>
              <a:tblPr firstRow="1" firstCol="1" bandRow="1">
                <a:tableStyleId>{5C22544A-7EE6-4342-B048-85BDC9FD1C3A}</a:tableStyleId>
              </a:tblPr>
              <a:tblGrid>
                <a:gridCol w="825727"/>
                <a:gridCol w="776776"/>
                <a:gridCol w="924470"/>
                <a:gridCol w="1029967"/>
                <a:gridCol w="1252319"/>
                <a:gridCol w="1447082"/>
              </a:tblGrid>
              <a:tr h="681121">
                <a:tc>
                  <a:txBody>
                    <a:bodyPr/>
                    <a:lstStyle/>
                    <a:p>
                      <a:pPr indent="180340" algn="l">
                        <a:lnSpc>
                          <a:spcPct val="200000"/>
                        </a:lnSpc>
                        <a:spcAft>
                          <a:spcPts val="0"/>
                        </a:spcAft>
                      </a:pPr>
                      <a:r>
                        <a:rPr lang="es-EC" sz="1200" dirty="0">
                          <a:effectLst/>
                        </a:rPr>
                        <a:t>Año</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200" dirty="0">
                          <a:effectLst/>
                        </a:rPr>
                        <a:t>Ferias</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200">
                          <a:effectLst/>
                        </a:rPr>
                        <a:t>Ruedas </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200" dirty="0">
                          <a:effectLst/>
                        </a:rPr>
                        <a:t>Misiones </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200" dirty="0">
                          <a:effectLst/>
                        </a:rPr>
                        <a:t>Total </a:t>
                      </a:r>
                      <a:endParaRPr lang="es-EC" sz="1800" dirty="0">
                        <a:effectLst/>
                      </a:endParaRPr>
                    </a:p>
                    <a:p>
                      <a:pPr indent="180340" algn="l">
                        <a:lnSpc>
                          <a:spcPct val="200000"/>
                        </a:lnSpc>
                        <a:spcAft>
                          <a:spcPts val="0"/>
                        </a:spcAft>
                      </a:pPr>
                      <a:r>
                        <a:rPr lang="es-EC" sz="1200" dirty="0">
                          <a:effectLst/>
                        </a:rPr>
                        <a:t>Mecanismos</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200" dirty="0">
                          <a:effectLst/>
                        </a:rPr>
                        <a:t>Exportación</a:t>
                      </a:r>
                      <a:endParaRPr lang="es-EC" sz="1800" dirty="0">
                        <a:effectLst/>
                      </a:endParaRPr>
                    </a:p>
                    <a:p>
                      <a:pPr indent="180340" algn="l">
                        <a:lnSpc>
                          <a:spcPct val="200000"/>
                        </a:lnSpc>
                        <a:spcAft>
                          <a:spcPts val="0"/>
                        </a:spcAft>
                      </a:pPr>
                      <a:r>
                        <a:rPr lang="es-EC" sz="1200" dirty="0">
                          <a:effectLst/>
                        </a:rPr>
                        <a:t>Palmito por TM</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340561">
                <a:tc>
                  <a:txBody>
                    <a:bodyPr/>
                    <a:lstStyle/>
                    <a:p>
                      <a:pPr indent="180340" algn="l">
                        <a:lnSpc>
                          <a:spcPct val="200000"/>
                        </a:lnSpc>
                        <a:spcAft>
                          <a:spcPts val="0"/>
                        </a:spcAft>
                      </a:pPr>
                      <a:r>
                        <a:rPr lang="es-EC" sz="1200">
                          <a:effectLst/>
                        </a:rPr>
                        <a:t>2011</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200">
                          <a:effectLst/>
                        </a:rPr>
                        <a:t>50</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200">
                          <a:effectLst/>
                        </a:rPr>
                        <a:t>15</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200">
                          <a:effectLst/>
                        </a:rPr>
                        <a:t>18</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200">
                          <a:effectLst/>
                        </a:rPr>
                        <a:t>83</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200">
                          <a:effectLst/>
                        </a:rPr>
                        <a:t>31761,24</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340561">
                <a:tc>
                  <a:txBody>
                    <a:bodyPr/>
                    <a:lstStyle/>
                    <a:p>
                      <a:pPr indent="180340" algn="l">
                        <a:lnSpc>
                          <a:spcPct val="200000"/>
                        </a:lnSpc>
                        <a:spcAft>
                          <a:spcPts val="0"/>
                        </a:spcAft>
                      </a:pPr>
                      <a:r>
                        <a:rPr lang="es-EC" sz="1200">
                          <a:effectLst/>
                        </a:rPr>
                        <a:t>2012</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200">
                          <a:effectLst/>
                        </a:rPr>
                        <a:t>53</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200">
                          <a:effectLst/>
                        </a:rPr>
                        <a:t>17</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200">
                          <a:effectLst/>
                        </a:rPr>
                        <a:t>26</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200">
                          <a:effectLst/>
                        </a:rPr>
                        <a:t>96</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200">
                          <a:effectLst/>
                        </a:rPr>
                        <a:t>30551,027</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340561">
                <a:tc>
                  <a:txBody>
                    <a:bodyPr/>
                    <a:lstStyle/>
                    <a:p>
                      <a:pPr indent="180340" algn="l">
                        <a:lnSpc>
                          <a:spcPct val="200000"/>
                        </a:lnSpc>
                        <a:spcAft>
                          <a:spcPts val="0"/>
                        </a:spcAft>
                      </a:pPr>
                      <a:r>
                        <a:rPr lang="es-EC" sz="1200">
                          <a:effectLst/>
                        </a:rPr>
                        <a:t>2013</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200">
                          <a:effectLst/>
                        </a:rPr>
                        <a:t>43</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200">
                          <a:effectLst/>
                        </a:rPr>
                        <a:t>15</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200">
                          <a:effectLst/>
                        </a:rPr>
                        <a:t>22</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200">
                          <a:effectLst/>
                        </a:rPr>
                        <a:t>80</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200">
                          <a:effectLst/>
                        </a:rPr>
                        <a:t>31163,49</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340561">
                <a:tc>
                  <a:txBody>
                    <a:bodyPr/>
                    <a:lstStyle/>
                    <a:p>
                      <a:pPr indent="180340" algn="l">
                        <a:lnSpc>
                          <a:spcPct val="200000"/>
                        </a:lnSpc>
                        <a:spcAft>
                          <a:spcPts val="0"/>
                        </a:spcAft>
                      </a:pPr>
                      <a:r>
                        <a:rPr lang="es-EC" sz="1200">
                          <a:effectLst/>
                        </a:rPr>
                        <a:t>2014</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200">
                          <a:effectLst/>
                        </a:rPr>
                        <a:t>57</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200">
                          <a:effectLst/>
                        </a:rPr>
                        <a:t>19</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200">
                          <a:effectLst/>
                        </a:rPr>
                        <a:t>15</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200">
                          <a:effectLst/>
                        </a:rPr>
                        <a:t>91</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200">
                          <a:effectLst/>
                        </a:rPr>
                        <a:t>35245,332</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340561">
                <a:tc>
                  <a:txBody>
                    <a:bodyPr/>
                    <a:lstStyle/>
                    <a:p>
                      <a:pPr indent="180340" algn="l">
                        <a:lnSpc>
                          <a:spcPct val="200000"/>
                        </a:lnSpc>
                        <a:spcAft>
                          <a:spcPts val="0"/>
                        </a:spcAft>
                      </a:pPr>
                      <a:r>
                        <a:rPr lang="es-EC" sz="1200">
                          <a:effectLst/>
                        </a:rPr>
                        <a:t>2015</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200">
                          <a:effectLst/>
                        </a:rPr>
                        <a:t>46</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200">
                          <a:effectLst/>
                        </a:rPr>
                        <a:t>11</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200">
                          <a:effectLst/>
                        </a:rPr>
                        <a:t>13</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200">
                          <a:effectLst/>
                        </a:rPr>
                        <a:t>70</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200" dirty="0">
                          <a:effectLst/>
                        </a:rPr>
                        <a:t>30767,16</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340561">
                <a:tc>
                  <a:txBody>
                    <a:bodyPr/>
                    <a:lstStyle/>
                    <a:p>
                      <a:pPr indent="180340" algn="l">
                        <a:lnSpc>
                          <a:spcPct val="200000"/>
                        </a:lnSpc>
                        <a:spcAft>
                          <a:spcPts val="0"/>
                        </a:spcAft>
                      </a:pPr>
                      <a:r>
                        <a:rPr lang="es-EC" sz="1200">
                          <a:effectLst/>
                        </a:rPr>
                        <a:t>2016</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200">
                          <a:effectLst/>
                        </a:rPr>
                        <a:t>32</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200">
                          <a:effectLst/>
                        </a:rPr>
                        <a:t>10</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200">
                          <a:effectLst/>
                        </a:rPr>
                        <a:t>12</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200">
                          <a:effectLst/>
                        </a:rPr>
                        <a:t>54</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200">
                          <a:effectLst/>
                        </a:rPr>
                        <a:t>28815,784</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340561">
                <a:tc>
                  <a:txBody>
                    <a:bodyPr/>
                    <a:lstStyle/>
                    <a:p>
                      <a:pPr indent="180340" algn="l">
                        <a:lnSpc>
                          <a:spcPct val="200000"/>
                        </a:lnSpc>
                        <a:spcAft>
                          <a:spcPts val="0"/>
                        </a:spcAft>
                      </a:pPr>
                      <a:r>
                        <a:rPr lang="es-EC" sz="1200">
                          <a:effectLst/>
                        </a:rPr>
                        <a:t>TOTAL</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200">
                          <a:effectLst/>
                        </a:rPr>
                        <a:t>281</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200">
                          <a:effectLst/>
                        </a:rPr>
                        <a:t>87</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200">
                          <a:effectLst/>
                        </a:rPr>
                        <a:t>106</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200">
                          <a:effectLst/>
                        </a:rPr>
                        <a:t>474</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200" dirty="0">
                          <a:effectLst/>
                        </a:rPr>
                        <a:t>188304,03</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
        <p:nvSpPr>
          <p:cNvPr id="6" name="Rectángulo 5"/>
          <p:cNvSpPr/>
          <p:nvPr/>
        </p:nvSpPr>
        <p:spPr>
          <a:xfrm>
            <a:off x="1850827" y="475734"/>
            <a:ext cx="8372805" cy="523220"/>
          </a:xfrm>
          <a:prstGeom prst="rect">
            <a:avLst/>
          </a:prstGeom>
        </p:spPr>
        <p:txBody>
          <a:bodyPr wrap="none">
            <a:spAutoFit/>
          </a:bodyPr>
          <a:lstStyle/>
          <a:p>
            <a:r>
              <a:rPr lang="es-MX" sz="2800" b="1" dirty="0">
                <a:ln w="22225">
                  <a:solidFill>
                    <a:schemeClr val="accent2"/>
                  </a:solidFill>
                  <a:prstDash val="solid"/>
                </a:ln>
                <a:solidFill>
                  <a:schemeClr val="accent2">
                    <a:lumMod val="40000"/>
                    <a:lumOff val="60000"/>
                  </a:schemeClr>
                </a:solidFill>
              </a:rPr>
              <a:t>Comparación de los Mecanismos de </a:t>
            </a:r>
            <a:r>
              <a:rPr lang="es-MX" sz="2800" b="1" dirty="0" smtClean="0">
                <a:ln w="22225">
                  <a:solidFill>
                    <a:schemeClr val="accent2"/>
                  </a:solidFill>
                  <a:prstDash val="solid"/>
                </a:ln>
                <a:solidFill>
                  <a:schemeClr val="accent2">
                    <a:lumMod val="40000"/>
                    <a:lumOff val="60000"/>
                  </a:schemeClr>
                </a:solidFill>
              </a:rPr>
              <a:t>Promoción</a:t>
            </a:r>
            <a:endParaRPr lang="es-EC" sz="28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336851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822081" y="291370"/>
            <a:ext cx="4494051" cy="923330"/>
          </a:xfrm>
          <a:prstGeom prst="rect">
            <a:avLst/>
          </a:prstGeom>
          <a:noFill/>
        </p:spPr>
        <p:txBody>
          <a:bodyPr wrap="none" lIns="91440" tIns="45720" rIns="91440" bIns="45720">
            <a:spAutoFit/>
          </a:bodyPr>
          <a:lstStyle/>
          <a:p>
            <a:pPr algn="ctr"/>
            <a:r>
              <a:rPr lang="es-ES" sz="5400" b="1" dirty="0" smtClean="0">
                <a:ln w="22225">
                  <a:solidFill>
                    <a:schemeClr val="accent2"/>
                  </a:solidFill>
                  <a:prstDash val="solid"/>
                </a:ln>
                <a:solidFill>
                  <a:schemeClr val="accent2">
                    <a:lumMod val="40000"/>
                    <a:lumOff val="60000"/>
                  </a:schemeClr>
                </a:solidFill>
              </a:rPr>
              <a:t>EL PALMITO</a:t>
            </a:r>
            <a:r>
              <a:rPr lang="es-ES" sz="5400" b="1" cap="none" spc="0" dirty="0" smtClean="0">
                <a:ln w="22225">
                  <a:solidFill>
                    <a:schemeClr val="accent2"/>
                  </a:solidFill>
                  <a:prstDash val="solid"/>
                </a:ln>
                <a:solidFill>
                  <a:schemeClr val="accent2">
                    <a:lumMod val="40000"/>
                    <a:lumOff val="60000"/>
                  </a:schemeClr>
                </a:solidFill>
                <a:effectLst/>
              </a:rPr>
              <a:t> </a:t>
            </a:r>
            <a:endParaRPr lang="es-ES" sz="5400" b="1" cap="none" spc="0" dirty="0">
              <a:ln w="22225">
                <a:solidFill>
                  <a:schemeClr val="accent2"/>
                </a:solidFill>
                <a:prstDash val="solid"/>
              </a:ln>
              <a:solidFill>
                <a:schemeClr val="accent2">
                  <a:lumMod val="40000"/>
                  <a:lumOff val="60000"/>
                </a:schemeClr>
              </a:solidFill>
              <a:effectLst/>
            </a:endParaRPr>
          </a:p>
        </p:txBody>
      </p:sp>
      <p:sp>
        <p:nvSpPr>
          <p:cNvPr id="4" name="Rectángulo 3"/>
          <p:cNvSpPr/>
          <p:nvPr/>
        </p:nvSpPr>
        <p:spPr>
          <a:xfrm>
            <a:off x="-9858" y="1310002"/>
            <a:ext cx="3822081" cy="461665"/>
          </a:xfrm>
          <a:prstGeom prst="rect">
            <a:avLst/>
          </a:prstGeom>
          <a:noFill/>
        </p:spPr>
        <p:txBody>
          <a:bodyPr wrap="square" lIns="91440" tIns="45720" rIns="91440" bIns="45720">
            <a:spAutoFit/>
          </a:bodyPr>
          <a:lstStyle/>
          <a:p>
            <a:pPr algn="ctr"/>
            <a:r>
              <a:rPr lang="es-ES" sz="2400" cap="none" spc="0" dirty="0" smtClean="0">
                <a:ln w="22225">
                  <a:solidFill>
                    <a:schemeClr val="accent2"/>
                  </a:solidFill>
                  <a:prstDash val="solid"/>
                </a:ln>
                <a:effectLst/>
              </a:rPr>
              <a:t>Pejibaye</a:t>
            </a:r>
            <a:r>
              <a:rPr lang="es-ES" sz="2400" cap="none" spc="0" dirty="0" smtClean="0">
                <a:ln w="22225">
                  <a:solidFill>
                    <a:schemeClr val="accent2"/>
                  </a:solidFill>
                  <a:prstDash val="solid"/>
                </a:ln>
                <a:solidFill>
                  <a:schemeClr val="accent2">
                    <a:lumMod val="40000"/>
                    <a:lumOff val="60000"/>
                  </a:schemeClr>
                </a:solidFill>
                <a:effectLst/>
              </a:rPr>
              <a:t> = </a:t>
            </a:r>
            <a:r>
              <a:rPr lang="es-ES" sz="2400" dirty="0">
                <a:ln w="22225">
                  <a:solidFill>
                    <a:schemeClr val="accent2"/>
                  </a:solidFill>
                  <a:prstDash val="solid"/>
                </a:ln>
              </a:rPr>
              <a:t>Chontaduro</a:t>
            </a:r>
          </a:p>
        </p:txBody>
      </p:sp>
      <p:sp>
        <p:nvSpPr>
          <p:cNvPr id="10" name="Rectángulo 9"/>
          <p:cNvSpPr/>
          <p:nvPr/>
        </p:nvSpPr>
        <p:spPr>
          <a:xfrm>
            <a:off x="7191287" y="3151780"/>
            <a:ext cx="2527956" cy="461665"/>
          </a:xfrm>
          <a:prstGeom prst="rect">
            <a:avLst/>
          </a:prstGeom>
          <a:noFill/>
        </p:spPr>
        <p:txBody>
          <a:bodyPr wrap="square" lIns="91440" tIns="45720" rIns="91440" bIns="45720">
            <a:spAutoFit/>
          </a:bodyPr>
          <a:lstStyle/>
          <a:p>
            <a:pPr algn="ctr"/>
            <a:r>
              <a:rPr lang="es-ES" sz="2400" dirty="0" smtClean="0">
                <a:ln w="22225">
                  <a:solidFill>
                    <a:schemeClr val="accent2"/>
                  </a:solidFill>
                  <a:prstDash val="solid"/>
                </a:ln>
              </a:rPr>
              <a:t>1991 Industria</a:t>
            </a:r>
            <a:endParaRPr lang="es-ES" sz="2400" cap="none" spc="0" dirty="0">
              <a:ln w="22225">
                <a:solidFill>
                  <a:schemeClr val="accent2"/>
                </a:solidFill>
                <a:prstDash val="solid"/>
              </a:ln>
              <a:effectLst/>
            </a:endParaRPr>
          </a:p>
        </p:txBody>
      </p:sp>
      <p:pic>
        <p:nvPicPr>
          <p:cNvPr id="12" name="Imagen 11"/>
          <p:cNvPicPr>
            <a:picLocks noChangeAspect="1"/>
          </p:cNvPicPr>
          <p:nvPr/>
        </p:nvPicPr>
        <p:blipFill>
          <a:blip r:embed="rId2"/>
          <a:stretch>
            <a:fillRect/>
          </a:stretch>
        </p:blipFill>
        <p:spPr>
          <a:xfrm>
            <a:off x="365500" y="1783696"/>
            <a:ext cx="2887062" cy="4376477"/>
          </a:xfrm>
          <a:prstGeom prst="rect">
            <a:avLst/>
          </a:prstGeom>
        </p:spPr>
      </p:pic>
      <p:sp>
        <p:nvSpPr>
          <p:cNvPr id="13" name="Flecha abajo 12"/>
          <p:cNvSpPr/>
          <p:nvPr/>
        </p:nvSpPr>
        <p:spPr>
          <a:xfrm>
            <a:off x="5443607" y="3533959"/>
            <a:ext cx="632011" cy="869959"/>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7" name="Rectángulo 16"/>
          <p:cNvSpPr/>
          <p:nvPr/>
        </p:nvSpPr>
        <p:spPr>
          <a:xfrm>
            <a:off x="7170626" y="1429972"/>
            <a:ext cx="2627839" cy="461665"/>
          </a:xfrm>
          <a:prstGeom prst="rect">
            <a:avLst/>
          </a:prstGeom>
          <a:noFill/>
        </p:spPr>
        <p:txBody>
          <a:bodyPr wrap="square" lIns="91440" tIns="45720" rIns="91440" bIns="45720">
            <a:spAutoFit/>
          </a:bodyPr>
          <a:lstStyle/>
          <a:p>
            <a:pPr algn="ctr"/>
            <a:r>
              <a:rPr lang="es-ES" sz="2400" dirty="0">
                <a:ln w="22225">
                  <a:solidFill>
                    <a:schemeClr val="accent2"/>
                  </a:solidFill>
                  <a:prstDash val="solid"/>
                </a:ln>
              </a:rPr>
              <a:t> </a:t>
            </a:r>
            <a:r>
              <a:rPr lang="es-ES" sz="2400" dirty="0" smtClean="0">
                <a:ln w="22225">
                  <a:solidFill>
                    <a:schemeClr val="accent2"/>
                  </a:solidFill>
                  <a:prstDash val="solid"/>
                </a:ln>
              </a:rPr>
              <a:t>1987 </a:t>
            </a:r>
            <a:r>
              <a:rPr lang="es-ES" sz="2400" dirty="0">
                <a:ln w="22225">
                  <a:solidFill>
                    <a:schemeClr val="accent2"/>
                  </a:solidFill>
                  <a:prstDash val="solid"/>
                </a:ln>
              </a:rPr>
              <a:t>Producción</a:t>
            </a:r>
            <a:endParaRPr lang="es-ES" sz="2400" cap="none" spc="0" dirty="0">
              <a:ln w="22225">
                <a:solidFill>
                  <a:schemeClr val="accent2"/>
                </a:solidFill>
                <a:prstDash val="solid"/>
              </a:ln>
              <a:effectLst/>
            </a:endParaRPr>
          </a:p>
        </p:txBody>
      </p:sp>
      <p:sp>
        <p:nvSpPr>
          <p:cNvPr id="18" name="Rectángulo 17"/>
          <p:cNvSpPr/>
          <p:nvPr/>
        </p:nvSpPr>
        <p:spPr>
          <a:xfrm>
            <a:off x="7412944" y="4940511"/>
            <a:ext cx="1164874" cy="461665"/>
          </a:xfrm>
          <a:prstGeom prst="rect">
            <a:avLst/>
          </a:prstGeom>
          <a:noFill/>
        </p:spPr>
        <p:txBody>
          <a:bodyPr wrap="square" lIns="91440" tIns="45720" rIns="91440" bIns="45720">
            <a:spAutoFit/>
          </a:bodyPr>
          <a:lstStyle/>
          <a:p>
            <a:pPr algn="ctr"/>
            <a:r>
              <a:rPr lang="es-ES" sz="2400" dirty="0" smtClean="0">
                <a:ln w="22225">
                  <a:solidFill>
                    <a:schemeClr val="accent2"/>
                  </a:solidFill>
                  <a:prstDash val="solid"/>
                </a:ln>
              </a:rPr>
              <a:t>2001</a:t>
            </a:r>
            <a:endParaRPr lang="es-ES" sz="2400" dirty="0">
              <a:ln w="22225">
                <a:solidFill>
                  <a:schemeClr val="accent2"/>
                </a:solidFill>
                <a:prstDash val="solid"/>
              </a:ln>
            </a:endParaRPr>
          </a:p>
        </p:txBody>
      </p:sp>
      <p:pic>
        <p:nvPicPr>
          <p:cNvPr id="19" name="Imagen 18"/>
          <p:cNvPicPr>
            <a:picLocks noChangeAspect="1"/>
          </p:cNvPicPr>
          <p:nvPr/>
        </p:nvPicPr>
        <p:blipFill>
          <a:blip r:embed="rId3"/>
          <a:stretch>
            <a:fillRect/>
          </a:stretch>
        </p:blipFill>
        <p:spPr>
          <a:xfrm>
            <a:off x="9012668" y="4290382"/>
            <a:ext cx="2645932" cy="1852758"/>
          </a:xfrm>
          <a:prstGeom prst="rect">
            <a:avLst/>
          </a:prstGeom>
        </p:spPr>
      </p:pic>
      <p:pic>
        <p:nvPicPr>
          <p:cNvPr id="22" name="Imagen 21"/>
          <p:cNvPicPr>
            <a:picLocks noChangeAspect="1"/>
          </p:cNvPicPr>
          <p:nvPr/>
        </p:nvPicPr>
        <p:blipFill>
          <a:blip r:embed="rId4"/>
          <a:stretch>
            <a:fillRect/>
          </a:stretch>
        </p:blipFill>
        <p:spPr>
          <a:xfrm>
            <a:off x="9882368" y="4578540"/>
            <a:ext cx="1078403" cy="823636"/>
          </a:xfrm>
          <a:prstGeom prst="rect">
            <a:avLst/>
          </a:prstGeom>
        </p:spPr>
      </p:pic>
      <p:pic>
        <p:nvPicPr>
          <p:cNvPr id="23" name="Imagen 22"/>
          <p:cNvPicPr>
            <a:picLocks noChangeAspect="1"/>
          </p:cNvPicPr>
          <p:nvPr/>
        </p:nvPicPr>
        <p:blipFill>
          <a:blip r:embed="rId5"/>
          <a:stretch>
            <a:fillRect/>
          </a:stretch>
        </p:blipFill>
        <p:spPr>
          <a:xfrm>
            <a:off x="4375381" y="4445716"/>
            <a:ext cx="2303512" cy="1838337"/>
          </a:xfrm>
          <a:prstGeom prst="rect">
            <a:avLst/>
          </a:prstGeom>
        </p:spPr>
      </p:pic>
      <p:pic>
        <p:nvPicPr>
          <p:cNvPr id="24" name="Imagen 23"/>
          <p:cNvPicPr>
            <a:picLocks noChangeAspect="1"/>
          </p:cNvPicPr>
          <p:nvPr/>
        </p:nvPicPr>
        <p:blipFill>
          <a:blip r:embed="rId6"/>
          <a:stretch>
            <a:fillRect/>
          </a:stretch>
        </p:blipFill>
        <p:spPr>
          <a:xfrm>
            <a:off x="9760546" y="1214700"/>
            <a:ext cx="1440854" cy="1063345"/>
          </a:xfrm>
          <a:prstGeom prst="rect">
            <a:avLst/>
          </a:prstGeom>
        </p:spPr>
      </p:pic>
      <p:pic>
        <p:nvPicPr>
          <p:cNvPr id="25" name="Imagen 24"/>
          <p:cNvPicPr>
            <a:picLocks noChangeAspect="1"/>
          </p:cNvPicPr>
          <p:nvPr/>
        </p:nvPicPr>
        <p:blipFill>
          <a:blip r:embed="rId7"/>
          <a:stretch>
            <a:fillRect/>
          </a:stretch>
        </p:blipFill>
        <p:spPr>
          <a:xfrm>
            <a:off x="9822208" y="2596492"/>
            <a:ext cx="1379192" cy="1375442"/>
          </a:xfrm>
          <a:prstGeom prst="rect">
            <a:avLst/>
          </a:prstGeom>
        </p:spPr>
      </p:pic>
      <p:pic>
        <p:nvPicPr>
          <p:cNvPr id="26" name="Imagen 25"/>
          <p:cNvPicPr>
            <a:picLocks noChangeAspect="1"/>
          </p:cNvPicPr>
          <p:nvPr/>
        </p:nvPicPr>
        <p:blipFill>
          <a:blip r:embed="rId8"/>
          <a:stretch>
            <a:fillRect/>
          </a:stretch>
        </p:blipFill>
        <p:spPr>
          <a:xfrm>
            <a:off x="4428206" y="1744870"/>
            <a:ext cx="2250688" cy="1607951"/>
          </a:xfrm>
          <a:prstGeom prst="rect">
            <a:avLst/>
          </a:prstGeom>
        </p:spPr>
      </p:pic>
      <p:sp>
        <p:nvSpPr>
          <p:cNvPr id="27" name="Flecha abajo 26"/>
          <p:cNvSpPr/>
          <p:nvPr/>
        </p:nvSpPr>
        <p:spPr>
          <a:xfrm rot="16200000">
            <a:off x="3582275" y="2180863"/>
            <a:ext cx="632011" cy="869959"/>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8" name="Rectángulo 27"/>
          <p:cNvSpPr/>
          <p:nvPr/>
        </p:nvSpPr>
        <p:spPr>
          <a:xfrm>
            <a:off x="4409460" y="1362973"/>
            <a:ext cx="2343667" cy="461665"/>
          </a:xfrm>
          <a:prstGeom prst="rect">
            <a:avLst/>
          </a:prstGeom>
          <a:noFill/>
        </p:spPr>
        <p:txBody>
          <a:bodyPr wrap="square" lIns="91440" tIns="45720" rIns="91440" bIns="45720">
            <a:spAutoFit/>
          </a:bodyPr>
          <a:lstStyle/>
          <a:p>
            <a:pPr algn="ctr"/>
            <a:r>
              <a:rPr lang="es-ES" sz="2400" cap="none" spc="0" dirty="0" smtClean="0">
                <a:ln w="22225">
                  <a:solidFill>
                    <a:schemeClr val="accent2"/>
                  </a:solidFill>
                  <a:prstDash val="solid"/>
                </a:ln>
                <a:effectLst/>
              </a:rPr>
              <a:t>Presentaciones</a:t>
            </a:r>
            <a:endParaRPr lang="es-ES" sz="2400" cap="none" spc="0" dirty="0">
              <a:ln w="22225">
                <a:solidFill>
                  <a:schemeClr val="accent2"/>
                </a:solidFill>
                <a:prstDash val="solid"/>
              </a:ln>
              <a:effectLst/>
            </a:endParaRPr>
          </a:p>
        </p:txBody>
      </p:sp>
    </p:spTree>
    <p:extLst>
      <p:ext uri="{BB962C8B-B14F-4D97-AF65-F5344CB8AC3E}">
        <p14:creationId xmlns:p14="http://schemas.microsoft.com/office/powerpoint/2010/main" val="20023134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566791097"/>
              </p:ext>
            </p:extLst>
          </p:nvPr>
        </p:nvGraphicFramePr>
        <p:xfrm>
          <a:off x="2076031" y="1586865"/>
          <a:ext cx="7744422" cy="3123083"/>
        </p:xfrm>
        <a:graphic>
          <a:graphicData uri="http://schemas.openxmlformats.org/drawingml/2006/table">
            <a:tbl>
              <a:tblPr firstRow="1" firstCol="1" bandRow="1">
                <a:tableStyleId>{5C22544A-7EE6-4342-B048-85BDC9FD1C3A}</a:tableStyleId>
              </a:tblPr>
              <a:tblGrid>
                <a:gridCol w="2583246"/>
                <a:gridCol w="1398515"/>
                <a:gridCol w="1250423"/>
                <a:gridCol w="1250423"/>
                <a:gridCol w="1261815"/>
              </a:tblGrid>
              <a:tr h="856469">
                <a:tc>
                  <a:txBody>
                    <a:bodyPr/>
                    <a:lstStyle/>
                    <a:p>
                      <a:pPr indent="180340" algn="l">
                        <a:lnSpc>
                          <a:spcPct val="200000"/>
                        </a:lnSpc>
                        <a:spcAft>
                          <a:spcPts val="0"/>
                        </a:spcAft>
                      </a:pPr>
                      <a:r>
                        <a:rPr lang="es-EC" sz="1100" dirty="0">
                          <a:effectLst/>
                        </a:rPr>
                        <a:t>Mecanismos</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100">
                          <a:effectLst/>
                        </a:rPr>
                        <a:t>Exportación</a:t>
                      </a:r>
                      <a:endParaRPr lang="es-EC" sz="1600">
                        <a:effectLst/>
                      </a:endParaRPr>
                    </a:p>
                    <a:p>
                      <a:pPr indent="180340" algn="l">
                        <a:lnSpc>
                          <a:spcPct val="200000"/>
                        </a:lnSpc>
                        <a:spcAft>
                          <a:spcPts val="0"/>
                        </a:spcAft>
                      </a:pPr>
                      <a:r>
                        <a:rPr lang="es-EC" sz="1100">
                          <a:effectLst/>
                        </a:rPr>
                        <a:t>Palmito TM</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100">
                          <a:effectLst/>
                        </a:rPr>
                        <a:t>Ferias</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100" dirty="0">
                          <a:effectLst/>
                        </a:rPr>
                        <a:t>Ruedas de</a:t>
                      </a:r>
                      <a:endParaRPr lang="es-EC" sz="1600" dirty="0">
                        <a:effectLst/>
                      </a:endParaRPr>
                    </a:p>
                    <a:p>
                      <a:pPr indent="180340" algn="l">
                        <a:lnSpc>
                          <a:spcPct val="200000"/>
                        </a:lnSpc>
                        <a:spcAft>
                          <a:spcPts val="0"/>
                        </a:spcAft>
                      </a:pPr>
                      <a:r>
                        <a:rPr lang="es-EC" sz="1100" dirty="0">
                          <a:effectLst/>
                        </a:rPr>
                        <a:t> Negocios</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100">
                          <a:effectLst/>
                        </a:rPr>
                        <a:t>Misiones </a:t>
                      </a:r>
                      <a:endParaRPr lang="es-EC" sz="1600">
                        <a:effectLst/>
                      </a:endParaRPr>
                    </a:p>
                    <a:p>
                      <a:pPr indent="180340" algn="l">
                        <a:lnSpc>
                          <a:spcPct val="200000"/>
                        </a:lnSpc>
                        <a:spcAft>
                          <a:spcPts val="0"/>
                        </a:spcAft>
                      </a:pPr>
                      <a:r>
                        <a:rPr lang="es-EC" sz="1100">
                          <a:effectLst/>
                        </a:rPr>
                        <a:t>Comerciales</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397991">
                <a:tc>
                  <a:txBody>
                    <a:bodyPr/>
                    <a:lstStyle/>
                    <a:p>
                      <a:pPr indent="180340" algn="l">
                        <a:lnSpc>
                          <a:spcPct val="200000"/>
                        </a:lnSpc>
                        <a:spcAft>
                          <a:spcPts val="0"/>
                        </a:spcAft>
                      </a:pPr>
                      <a:r>
                        <a:rPr lang="es-EC" sz="1400">
                          <a:effectLst/>
                        </a:rPr>
                        <a:t>Exportación Palmito por TM</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400">
                          <a:effectLst/>
                        </a:rPr>
                        <a:t>1</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400">
                          <a:effectLst/>
                        </a:rPr>
                        <a:t> </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400">
                          <a:effectLst/>
                        </a:rPr>
                        <a:t> </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400">
                          <a:effectLst/>
                        </a:rPr>
                        <a:t> </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471058">
                <a:tc>
                  <a:txBody>
                    <a:bodyPr/>
                    <a:lstStyle/>
                    <a:p>
                      <a:pPr indent="180340" algn="l">
                        <a:lnSpc>
                          <a:spcPct val="200000"/>
                        </a:lnSpc>
                        <a:spcAft>
                          <a:spcPts val="0"/>
                        </a:spcAft>
                      </a:pPr>
                      <a:r>
                        <a:rPr lang="es-EC" sz="1400">
                          <a:effectLst/>
                        </a:rPr>
                        <a:t>Ferias</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400">
                          <a:effectLst/>
                        </a:rPr>
                        <a:t>0,79665711</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400" dirty="0">
                          <a:effectLst/>
                        </a:rPr>
                        <a:t>1</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400">
                          <a:effectLst/>
                        </a:rPr>
                        <a:t> </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400">
                          <a:effectLst/>
                        </a:rPr>
                        <a:t> </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471058">
                <a:tc>
                  <a:txBody>
                    <a:bodyPr/>
                    <a:lstStyle/>
                    <a:p>
                      <a:pPr indent="180340" algn="l">
                        <a:lnSpc>
                          <a:spcPct val="200000"/>
                        </a:lnSpc>
                        <a:spcAft>
                          <a:spcPts val="0"/>
                        </a:spcAft>
                      </a:pPr>
                      <a:r>
                        <a:rPr lang="es-EC" sz="1400">
                          <a:effectLst/>
                        </a:rPr>
                        <a:t>Ruedas de Negocios</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400">
                          <a:effectLst/>
                        </a:rPr>
                        <a:t>0,790247581</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400">
                          <a:effectLst/>
                        </a:rPr>
                        <a:t>0,86018147</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400">
                          <a:effectLst/>
                        </a:rPr>
                        <a:t>1</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400">
                          <a:effectLst/>
                        </a:rPr>
                        <a:t> </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471058">
                <a:tc>
                  <a:txBody>
                    <a:bodyPr/>
                    <a:lstStyle/>
                    <a:p>
                      <a:pPr indent="180340" algn="l">
                        <a:lnSpc>
                          <a:spcPct val="200000"/>
                        </a:lnSpc>
                        <a:spcAft>
                          <a:spcPts val="0"/>
                        </a:spcAft>
                      </a:pPr>
                      <a:r>
                        <a:rPr lang="es-EC" sz="1400" dirty="0">
                          <a:effectLst/>
                        </a:rPr>
                        <a:t>Misiones Comerciales</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400">
                          <a:effectLst/>
                        </a:rPr>
                        <a:t>-0,010911419</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400">
                          <a:effectLst/>
                        </a:rPr>
                        <a:t>0,40219477</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400">
                          <a:effectLst/>
                        </a:rPr>
                        <a:t>0,56226235</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400" dirty="0">
                          <a:effectLst/>
                        </a:rPr>
                        <a:t>1</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
        <p:nvSpPr>
          <p:cNvPr id="3" name="Rectángulo 2"/>
          <p:cNvSpPr/>
          <p:nvPr/>
        </p:nvSpPr>
        <p:spPr>
          <a:xfrm>
            <a:off x="1340425" y="653534"/>
            <a:ext cx="9013429" cy="523220"/>
          </a:xfrm>
          <a:prstGeom prst="rect">
            <a:avLst/>
          </a:prstGeom>
        </p:spPr>
        <p:txBody>
          <a:bodyPr wrap="none">
            <a:spAutoFit/>
          </a:bodyPr>
          <a:lstStyle/>
          <a:p>
            <a:r>
              <a:rPr lang="es-MX" sz="2800" b="1" dirty="0">
                <a:ln w="22225">
                  <a:solidFill>
                    <a:schemeClr val="accent2"/>
                  </a:solidFill>
                  <a:prstDash val="solid"/>
                </a:ln>
                <a:solidFill>
                  <a:schemeClr val="accent2">
                    <a:lumMod val="40000"/>
                    <a:lumOff val="60000"/>
                  </a:schemeClr>
                </a:solidFill>
              </a:rPr>
              <a:t>Matriz de Correlación de Pearson entre Variables (r)</a:t>
            </a:r>
            <a:endParaRPr lang="es-EC" sz="28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9029436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681644" y="209034"/>
            <a:ext cx="2141933" cy="523220"/>
          </a:xfrm>
          <a:prstGeom prst="rect">
            <a:avLst/>
          </a:prstGeom>
        </p:spPr>
        <p:txBody>
          <a:bodyPr wrap="none">
            <a:spAutoFit/>
          </a:bodyPr>
          <a:lstStyle/>
          <a:p>
            <a:r>
              <a:rPr lang="es-MX" sz="2800" b="1" dirty="0" smtClean="0">
                <a:ln w="22225">
                  <a:solidFill>
                    <a:schemeClr val="accent2"/>
                  </a:solidFill>
                  <a:prstDash val="solid"/>
                </a:ln>
                <a:solidFill>
                  <a:schemeClr val="accent2">
                    <a:lumMod val="40000"/>
                    <a:lumOff val="60000"/>
                  </a:schemeClr>
                </a:solidFill>
              </a:rPr>
              <a:t> </a:t>
            </a:r>
            <a:r>
              <a:rPr lang="es-MX" sz="2800" b="1" dirty="0">
                <a:ln w="22225">
                  <a:solidFill>
                    <a:schemeClr val="accent2"/>
                  </a:solidFill>
                  <a:prstDash val="solid"/>
                </a:ln>
                <a:solidFill>
                  <a:schemeClr val="accent2">
                    <a:lumMod val="40000"/>
                    <a:lumOff val="60000"/>
                  </a:schemeClr>
                </a:solidFill>
              </a:rPr>
              <a:t>Regresión </a:t>
            </a:r>
            <a:endParaRPr lang="es-EC" sz="2800" b="1" dirty="0">
              <a:ln w="22225">
                <a:solidFill>
                  <a:schemeClr val="accent2"/>
                </a:solidFill>
                <a:prstDash val="solid"/>
              </a:ln>
              <a:solidFill>
                <a:schemeClr val="accent2">
                  <a:lumMod val="40000"/>
                  <a:lumOff val="60000"/>
                </a:schemeClr>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4207650152"/>
              </p:ext>
            </p:extLst>
          </p:nvPr>
        </p:nvGraphicFramePr>
        <p:xfrm>
          <a:off x="1582120" y="1432124"/>
          <a:ext cx="2673668" cy="2343786"/>
        </p:xfrm>
        <a:graphic>
          <a:graphicData uri="http://schemas.openxmlformats.org/drawingml/2006/table">
            <a:tbl>
              <a:tblPr firstRow="1" firstCol="1" bandRow="1">
                <a:tableStyleId>{5C22544A-7EE6-4342-B048-85BDC9FD1C3A}</a:tableStyleId>
              </a:tblPr>
              <a:tblGrid>
                <a:gridCol w="1637665"/>
                <a:gridCol w="1036003"/>
              </a:tblGrid>
              <a:tr h="0">
                <a:tc>
                  <a:txBody>
                    <a:bodyPr/>
                    <a:lstStyle/>
                    <a:p>
                      <a:pPr indent="180340" algn="l">
                        <a:lnSpc>
                          <a:spcPct val="200000"/>
                        </a:lnSpc>
                        <a:spcAft>
                          <a:spcPts val="0"/>
                        </a:spcAft>
                      </a:pPr>
                      <a:r>
                        <a:rPr lang="es-EC" sz="1000" dirty="0">
                          <a:effectLst/>
                        </a:rPr>
                        <a:t>Ferias Internacionales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000" dirty="0">
                          <a:effectLst/>
                        </a:rPr>
                        <a:t>Exportación</a:t>
                      </a:r>
                      <a:endParaRPr lang="es-EC" sz="1200" dirty="0">
                        <a:effectLst/>
                      </a:endParaRPr>
                    </a:p>
                    <a:p>
                      <a:pPr indent="180340" algn="l">
                        <a:lnSpc>
                          <a:spcPct val="200000"/>
                        </a:lnSpc>
                        <a:spcAft>
                          <a:spcPts val="0"/>
                        </a:spcAft>
                      </a:pPr>
                      <a:r>
                        <a:rPr lang="es-EC" sz="1000" dirty="0">
                          <a:effectLst/>
                        </a:rPr>
                        <a:t>Palmito TM</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0">
                <a:tc>
                  <a:txBody>
                    <a:bodyPr/>
                    <a:lstStyle/>
                    <a:p>
                      <a:pPr indent="180340" algn="l">
                        <a:lnSpc>
                          <a:spcPct val="200000"/>
                        </a:lnSpc>
                        <a:spcAft>
                          <a:spcPts val="0"/>
                        </a:spcAft>
                      </a:pPr>
                      <a:r>
                        <a:rPr lang="es-EC" sz="1000">
                          <a:effectLst/>
                        </a:rPr>
                        <a:t>50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000">
                          <a:effectLst/>
                        </a:rPr>
                        <a:t>31761,24</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0">
                <a:tc>
                  <a:txBody>
                    <a:bodyPr/>
                    <a:lstStyle/>
                    <a:p>
                      <a:pPr indent="180340" algn="l">
                        <a:lnSpc>
                          <a:spcPct val="200000"/>
                        </a:lnSpc>
                        <a:spcAft>
                          <a:spcPts val="0"/>
                        </a:spcAft>
                      </a:pPr>
                      <a:r>
                        <a:rPr lang="es-EC" sz="1000" dirty="0">
                          <a:effectLst/>
                        </a:rPr>
                        <a:t>53</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000">
                          <a:effectLst/>
                        </a:rPr>
                        <a:t>30551,027</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0">
                <a:tc>
                  <a:txBody>
                    <a:bodyPr/>
                    <a:lstStyle/>
                    <a:p>
                      <a:pPr indent="180340" algn="l">
                        <a:lnSpc>
                          <a:spcPct val="200000"/>
                        </a:lnSpc>
                        <a:spcAft>
                          <a:spcPts val="0"/>
                        </a:spcAft>
                      </a:pPr>
                      <a:r>
                        <a:rPr lang="es-EC" sz="1000">
                          <a:effectLst/>
                        </a:rPr>
                        <a:t>43</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000">
                          <a:effectLst/>
                        </a:rPr>
                        <a:t>31163,49</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0">
                <a:tc>
                  <a:txBody>
                    <a:bodyPr/>
                    <a:lstStyle/>
                    <a:p>
                      <a:pPr indent="180340" algn="l">
                        <a:lnSpc>
                          <a:spcPct val="200000"/>
                        </a:lnSpc>
                        <a:spcAft>
                          <a:spcPts val="0"/>
                        </a:spcAft>
                      </a:pPr>
                      <a:r>
                        <a:rPr lang="es-EC" sz="1000">
                          <a:effectLst/>
                        </a:rPr>
                        <a:t>57</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000">
                          <a:effectLst/>
                        </a:rPr>
                        <a:t>35245,332</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0">
                <a:tc>
                  <a:txBody>
                    <a:bodyPr/>
                    <a:lstStyle/>
                    <a:p>
                      <a:pPr indent="180340" algn="l">
                        <a:lnSpc>
                          <a:spcPct val="200000"/>
                        </a:lnSpc>
                        <a:spcAft>
                          <a:spcPts val="0"/>
                        </a:spcAft>
                      </a:pPr>
                      <a:r>
                        <a:rPr lang="es-EC" sz="1000">
                          <a:effectLst/>
                        </a:rPr>
                        <a:t>46</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000">
                          <a:effectLst/>
                        </a:rPr>
                        <a:t>30767,16</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0">
                <a:tc>
                  <a:txBody>
                    <a:bodyPr/>
                    <a:lstStyle/>
                    <a:p>
                      <a:pPr indent="180340" algn="l">
                        <a:lnSpc>
                          <a:spcPct val="200000"/>
                        </a:lnSpc>
                        <a:spcAft>
                          <a:spcPts val="0"/>
                        </a:spcAft>
                      </a:pPr>
                      <a:r>
                        <a:rPr lang="es-EC" sz="1000">
                          <a:effectLst/>
                        </a:rPr>
                        <a:t>32</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000" dirty="0">
                          <a:effectLst/>
                        </a:rPr>
                        <a:t>28815,784</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
        <p:nvSpPr>
          <p:cNvPr id="4" name="Rectángulo 3"/>
          <p:cNvSpPr/>
          <p:nvPr/>
        </p:nvSpPr>
        <p:spPr>
          <a:xfrm>
            <a:off x="766763" y="882134"/>
            <a:ext cx="4304383" cy="400110"/>
          </a:xfrm>
          <a:prstGeom prst="rect">
            <a:avLst/>
          </a:prstGeom>
        </p:spPr>
        <p:txBody>
          <a:bodyPr wrap="none">
            <a:spAutoFit/>
          </a:bodyPr>
          <a:lstStyle/>
          <a:p>
            <a:r>
              <a:rPr lang="es-MX" sz="2000" dirty="0">
                <a:ln w="22225">
                  <a:solidFill>
                    <a:schemeClr val="accent2"/>
                  </a:solidFill>
                  <a:prstDash val="solid"/>
                </a:ln>
                <a:solidFill>
                  <a:schemeClr val="accent2">
                    <a:lumMod val="40000"/>
                    <a:lumOff val="60000"/>
                  </a:schemeClr>
                </a:solidFill>
              </a:rPr>
              <a:t>Regresión de Ferias Internacionales</a:t>
            </a:r>
            <a:endParaRPr lang="es-EC" sz="2000" dirty="0">
              <a:ln w="22225">
                <a:solidFill>
                  <a:schemeClr val="accent2"/>
                </a:solidFill>
                <a:prstDash val="solid"/>
              </a:ln>
              <a:solidFill>
                <a:schemeClr val="accent2">
                  <a:lumMod val="40000"/>
                  <a:lumOff val="60000"/>
                </a:schemeClr>
              </a:solidFill>
            </a:endParaRPr>
          </a:p>
        </p:txBody>
      </p:sp>
      <p:graphicFrame>
        <p:nvGraphicFramePr>
          <p:cNvPr id="5" name="Gráfico 4"/>
          <p:cNvGraphicFramePr/>
          <p:nvPr>
            <p:extLst>
              <p:ext uri="{D42A27DB-BD31-4B8C-83A1-F6EECF244321}">
                <p14:modId xmlns:p14="http://schemas.microsoft.com/office/powerpoint/2010/main" val="854220442"/>
              </p:ext>
            </p:extLst>
          </p:nvPr>
        </p:nvGraphicFramePr>
        <p:xfrm>
          <a:off x="442912" y="3925790"/>
          <a:ext cx="4628234" cy="21829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a 5"/>
          <p:cNvGraphicFramePr>
            <a:graphicFrameLocks noGrp="1"/>
          </p:cNvGraphicFramePr>
          <p:nvPr>
            <p:extLst>
              <p:ext uri="{D42A27DB-BD31-4B8C-83A1-F6EECF244321}">
                <p14:modId xmlns:p14="http://schemas.microsoft.com/office/powerpoint/2010/main" val="506140491"/>
              </p:ext>
            </p:extLst>
          </p:nvPr>
        </p:nvGraphicFramePr>
        <p:xfrm>
          <a:off x="6358641" y="1428939"/>
          <a:ext cx="3535680" cy="2346974"/>
        </p:xfrm>
        <a:graphic>
          <a:graphicData uri="http://schemas.openxmlformats.org/drawingml/2006/table">
            <a:tbl>
              <a:tblPr firstRow="1" firstCol="1" bandRow="1">
                <a:tableStyleId>{5C22544A-7EE6-4342-B048-85BDC9FD1C3A}</a:tableStyleId>
              </a:tblPr>
              <a:tblGrid>
                <a:gridCol w="1548765"/>
                <a:gridCol w="1986915"/>
              </a:tblGrid>
              <a:tr h="396242">
                <a:tc>
                  <a:txBody>
                    <a:bodyPr/>
                    <a:lstStyle/>
                    <a:p>
                      <a:pPr indent="180340" algn="l">
                        <a:lnSpc>
                          <a:spcPct val="200000"/>
                        </a:lnSpc>
                        <a:spcAft>
                          <a:spcPts val="0"/>
                        </a:spcAft>
                      </a:pPr>
                      <a:r>
                        <a:rPr lang="es-EC" sz="1000" dirty="0">
                          <a:effectLst/>
                        </a:rPr>
                        <a:t>Ruedas de Negocios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000">
                          <a:effectLst/>
                        </a:rPr>
                        <a:t>Exportación Palmito por TM</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325122">
                <a:tc>
                  <a:txBody>
                    <a:bodyPr/>
                    <a:lstStyle/>
                    <a:p>
                      <a:pPr indent="180340" algn="l">
                        <a:lnSpc>
                          <a:spcPct val="200000"/>
                        </a:lnSpc>
                        <a:spcAft>
                          <a:spcPts val="0"/>
                        </a:spcAft>
                      </a:pPr>
                      <a:r>
                        <a:rPr lang="es-EC" sz="1000">
                          <a:effectLst/>
                        </a:rPr>
                        <a:t>15</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000" dirty="0">
                          <a:effectLst/>
                        </a:rPr>
                        <a:t>31761,24</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325122">
                <a:tc>
                  <a:txBody>
                    <a:bodyPr/>
                    <a:lstStyle/>
                    <a:p>
                      <a:pPr indent="180340" algn="l">
                        <a:lnSpc>
                          <a:spcPct val="200000"/>
                        </a:lnSpc>
                        <a:spcAft>
                          <a:spcPts val="0"/>
                        </a:spcAft>
                      </a:pPr>
                      <a:r>
                        <a:rPr lang="es-EC" sz="1000">
                          <a:effectLst/>
                        </a:rPr>
                        <a:t>17</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000">
                          <a:effectLst/>
                        </a:rPr>
                        <a:t>30551,027</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325122">
                <a:tc>
                  <a:txBody>
                    <a:bodyPr/>
                    <a:lstStyle/>
                    <a:p>
                      <a:pPr indent="180340" algn="l">
                        <a:lnSpc>
                          <a:spcPct val="200000"/>
                        </a:lnSpc>
                        <a:spcAft>
                          <a:spcPts val="0"/>
                        </a:spcAft>
                      </a:pPr>
                      <a:r>
                        <a:rPr lang="es-EC" sz="1000">
                          <a:effectLst/>
                        </a:rPr>
                        <a:t>15</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000">
                          <a:effectLst/>
                        </a:rPr>
                        <a:t>31163,49</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325122">
                <a:tc>
                  <a:txBody>
                    <a:bodyPr/>
                    <a:lstStyle/>
                    <a:p>
                      <a:pPr indent="180340" algn="l">
                        <a:lnSpc>
                          <a:spcPct val="200000"/>
                        </a:lnSpc>
                        <a:spcAft>
                          <a:spcPts val="0"/>
                        </a:spcAft>
                      </a:pPr>
                      <a:r>
                        <a:rPr lang="es-EC" sz="1000">
                          <a:effectLst/>
                        </a:rPr>
                        <a:t>19</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000">
                          <a:effectLst/>
                        </a:rPr>
                        <a:t>35245,332</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325122">
                <a:tc>
                  <a:txBody>
                    <a:bodyPr/>
                    <a:lstStyle/>
                    <a:p>
                      <a:pPr indent="180340" algn="l">
                        <a:lnSpc>
                          <a:spcPct val="200000"/>
                        </a:lnSpc>
                        <a:spcAft>
                          <a:spcPts val="0"/>
                        </a:spcAft>
                      </a:pPr>
                      <a:r>
                        <a:rPr lang="es-EC" sz="1000">
                          <a:effectLst/>
                        </a:rPr>
                        <a:t>11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000">
                          <a:effectLst/>
                        </a:rPr>
                        <a:t>30767,16</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325122">
                <a:tc>
                  <a:txBody>
                    <a:bodyPr/>
                    <a:lstStyle/>
                    <a:p>
                      <a:pPr indent="180340" algn="l">
                        <a:lnSpc>
                          <a:spcPct val="200000"/>
                        </a:lnSpc>
                        <a:spcAft>
                          <a:spcPts val="0"/>
                        </a:spcAft>
                      </a:pPr>
                      <a:r>
                        <a:rPr lang="es-EC" sz="1000">
                          <a:effectLst/>
                        </a:rPr>
                        <a:t>10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000" dirty="0">
                          <a:effectLst/>
                        </a:rPr>
                        <a:t>28815,784</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
        <p:nvSpPr>
          <p:cNvPr id="7" name="Rectángulo 6"/>
          <p:cNvSpPr/>
          <p:nvPr/>
        </p:nvSpPr>
        <p:spPr>
          <a:xfrm>
            <a:off x="5926574" y="882134"/>
            <a:ext cx="4163319" cy="400110"/>
          </a:xfrm>
          <a:prstGeom prst="rect">
            <a:avLst/>
          </a:prstGeom>
        </p:spPr>
        <p:txBody>
          <a:bodyPr wrap="none">
            <a:spAutoFit/>
          </a:bodyPr>
          <a:lstStyle/>
          <a:p>
            <a:r>
              <a:rPr lang="es-MX" sz="2000" dirty="0">
                <a:ln w="22225">
                  <a:solidFill>
                    <a:schemeClr val="accent2"/>
                  </a:solidFill>
                  <a:prstDash val="solid"/>
                </a:ln>
                <a:solidFill>
                  <a:schemeClr val="accent2">
                    <a:lumMod val="40000"/>
                    <a:lumOff val="60000"/>
                  </a:schemeClr>
                </a:solidFill>
              </a:rPr>
              <a:t>Regresión de Ruedas de Negocios</a:t>
            </a:r>
            <a:endParaRPr lang="es-EC" sz="2000" dirty="0">
              <a:ln w="22225">
                <a:solidFill>
                  <a:schemeClr val="accent2"/>
                </a:solidFill>
                <a:prstDash val="solid"/>
              </a:ln>
              <a:solidFill>
                <a:schemeClr val="accent2">
                  <a:lumMod val="40000"/>
                  <a:lumOff val="60000"/>
                </a:schemeClr>
              </a:solidFill>
            </a:endParaRPr>
          </a:p>
        </p:txBody>
      </p:sp>
      <p:graphicFrame>
        <p:nvGraphicFramePr>
          <p:cNvPr id="8" name="Gráfico 7"/>
          <p:cNvGraphicFramePr/>
          <p:nvPr>
            <p:extLst>
              <p:ext uri="{D42A27DB-BD31-4B8C-83A1-F6EECF244321}">
                <p14:modId xmlns:p14="http://schemas.microsoft.com/office/powerpoint/2010/main" val="4143162228"/>
              </p:ext>
            </p:extLst>
          </p:nvPr>
        </p:nvGraphicFramePr>
        <p:xfrm>
          <a:off x="5902462" y="3775910"/>
          <a:ext cx="4448038" cy="25994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5856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3404930738"/>
              </p:ext>
            </p:extLst>
          </p:nvPr>
        </p:nvGraphicFramePr>
        <p:xfrm>
          <a:off x="3133724" y="1360487"/>
          <a:ext cx="6213476" cy="3325813"/>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p:cNvSpPr/>
          <p:nvPr/>
        </p:nvSpPr>
        <p:spPr>
          <a:xfrm>
            <a:off x="4681644" y="209034"/>
            <a:ext cx="2811356" cy="523220"/>
          </a:xfrm>
          <a:prstGeom prst="rect">
            <a:avLst/>
          </a:prstGeom>
        </p:spPr>
        <p:txBody>
          <a:bodyPr wrap="square">
            <a:spAutoFit/>
          </a:bodyPr>
          <a:lstStyle/>
          <a:p>
            <a:r>
              <a:rPr lang="es-MX" sz="2800" b="1" dirty="0" smtClean="0">
                <a:ln w="22225">
                  <a:solidFill>
                    <a:schemeClr val="accent2"/>
                  </a:solidFill>
                  <a:prstDash val="solid"/>
                </a:ln>
                <a:solidFill>
                  <a:schemeClr val="accent2">
                    <a:lumMod val="40000"/>
                    <a:lumOff val="60000"/>
                  </a:schemeClr>
                </a:solidFill>
              </a:rPr>
              <a:t> Encuesta</a:t>
            </a:r>
            <a:endParaRPr lang="es-EC" sz="28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59803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1128277063"/>
              </p:ext>
            </p:extLst>
          </p:nvPr>
        </p:nvGraphicFramePr>
        <p:xfrm>
          <a:off x="3843337" y="1257301"/>
          <a:ext cx="4945063" cy="3128962"/>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p:cNvSpPr/>
          <p:nvPr/>
        </p:nvSpPr>
        <p:spPr>
          <a:xfrm>
            <a:off x="4681644" y="209034"/>
            <a:ext cx="2811356" cy="523220"/>
          </a:xfrm>
          <a:prstGeom prst="rect">
            <a:avLst/>
          </a:prstGeom>
        </p:spPr>
        <p:txBody>
          <a:bodyPr wrap="square">
            <a:spAutoFit/>
          </a:bodyPr>
          <a:lstStyle/>
          <a:p>
            <a:r>
              <a:rPr lang="es-MX" sz="2800" b="1" dirty="0" smtClean="0">
                <a:ln w="22225">
                  <a:solidFill>
                    <a:schemeClr val="accent2"/>
                  </a:solidFill>
                  <a:prstDash val="solid"/>
                </a:ln>
                <a:solidFill>
                  <a:schemeClr val="accent2">
                    <a:lumMod val="40000"/>
                    <a:lumOff val="60000"/>
                  </a:schemeClr>
                </a:solidFill>
              </a:rPr>
              <a:t> Encuesta</a:t>
            </a:r>
            <a:endParaRPr lang="es-EC" sz="28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8584850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284186" y="429568"/>
            <a:ext cx="3159839" cy="1028423"/>
          </a:xfrm>
          <a:prstGeom prst="rect">
            <a:avLst/>
          </a:prstGeom>
        </p:spPr>
        <p:txBody>
          <a:bodyPr wrap="none">
            <a:spAutoFit/>
          </a:bodyPr>
          <a:lstStyle/>
          <a:p>
            <a:pPr lvl="1" algn="just">
              <a:lnSpc>
                <a:spcPct val="200000"/>
              </a:lnSpc>
              <a:spcAft>
                <a:spcPts val="0"/>
              </a:spcAft>
            </a:pPr>
            <a:r>
              <a:rPr lang="es-EC" sz="3600" b="1" dirty="0" smtClean="0">
                <a:ln w="22225">
                  <a:solidFill>
                    <a:schemeClr val="accent2"/>
                  </a:solidFill>
                  <a:prstDash val="solid"/>
                </a:ln>
                <a:solidFill>
                  <a:schemeClr val="accent2">
                    <a:lumMod val="40000"/>
                    <a:lumOff val="60000"/>
                  </a:schemeClr>
                </a:solidFill>
              </a:rPr>
              <a:t>Conclusión</a:t>
            </a:r>
            <a:endParaRPr lang="es-EC" sz="3600" b="1" dirty="0">
              <a:ln w="22225">
                <a:solidFill>
                  <a:schemeClr val="accent2"/>
                </a:solidFill>
                <a:prstDash val="solid"/>
              </a:ln>
              <a:solidFill>
                <a:schemeClr val="accent2">
                  <a:lumMod val="40000"/>
                  <a:lumOff val="60000"/>
                </a:schemeClr>
              </a:solidFill>
            </a:endParaRPr>
          </a:p>
        </p:txBody>
      </p:sp>
      <p:sp>
        <p:nvSpPr>
          <p:cNvPr id="3" name="Rectángulo 2"/>
          <p:cNvSpPr/>
          <p:nvPr/>
        </p:nvSpPr>
        <p:spPr>
          <a:xfrm>
            <a:off x="717550" y="1629897"/>
            <a:ext cx="9575800" cy="923330"/>
          </a:xfrm>
          <a:prstGeom prst="rect">
            <a:avLst/>
          </a:prstGeom>
        </p:spPr>
        <p:txBody>
          <a:bodyPr wrap="square">
            <a:spAutoFit/>
          </a:bodyPr>
          <a:lstStyle/>
          <a:p>
            <a:pPr marL="342900" lvl="0" indent="-342900" algn="just">
              <a:spcAft>
                <a:spcPts val="0"/>
              </a:spcAft>
              <a:buFont typeface="Symbol" panose="05050102010706020507" pitchFamily="18" charset="2"/>
              <a:buChar char=""/>
            </a:pPr>
            <a:r>
              <a:rPr lang="es-EC" dirty="0">
                <a:latin typeface="Arial" panose="020B0604020202020204" pitchFamily="34" charset="0"/>
                <a:ea typeface="Calibri" panose="020F0502020204030204" pitchFamily="34" charset="0"/>
                <a:cs typeface="Times New Roman" panose="02020603050405020304" pitchFamily="18" charset="0"/>
              </a:rPr>
              <a:t>Se define </a:t>
            </a:r>
            <a:r>
              <a:rPr lang="es-EC" dirty="0" smtClean="0">
                <a:latin typeface="Arial" panose="020B0604020202020204" pitchFamily="34" charset="0"/>
                <a:ea typeface="Calibri" panose="020F0502020204030204" pitchFamily="34" charset="0"/>
                <a:cs typeface="Times New Roman" panose="02020603050405020304" pitchFamily="18" charset="0"/>
              </a:rPr>
              <a:t>que </a:t>
            </a:r>
            <a:r>
              <a:rPr lang="es-EC" dirty="0">
                <a:latin typeface="Arial" panose="020B0604020202020204" pitchFamily="34" charset="0"/>
                <a:ea typeface="Calibri" panose="020F0502020204030204" pitchFamily="34" charset="0"/>
                <a:cs typeface="Times New Roman" panose="02020603050405020304" pitchFamily="18" charset="0"/>
              </a:rPr>
              <a:t>Ecuador es un país netamente productor y exportador de palmito, las exportaciones dentro del periodo de estudio fueron de $436.020,55, mientras que las importaciones muestran un valor mínimo de $91,87 mil millones de dólares.</a:t>
            </a:r>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717550" y="2830226"/>
            <a:ext cx="9575800" cy="1477328"/>
          </a:xfrm>
          <a:prstGeom prst="rect">
            <a:avLst/>
          </a:prstGeom>
        </p:spPr>
        <p:txBody>
          <a:bodyPr wrap="square">
            <a:spAutoFit/>
          </a:bodyPr>
          <a:lstStyle/>
          <a:p>
            <a:pPr marL="342900" indent="-342900" algn="just">
              <a:buFont typeface="Symbol" panose="05050102010706020507" pitchFamily="18" charset="2"/>
              <a:buChar char=""/>
            </a:pPr>
            <a:r>
              <a:rPr lang="es-EC" dirty="0">
                <a:latin typeface="Arial" panose="020B0604020202020204" pitchFamily="34" charset="0"/>
                <a:ea typeface="Calibri" panose="020F0502020204030204" pitchFamily="34" charset="0"/>
                <a:cs typeface="Times New Roman" panose="02020603050405020304" pitchFamily="18" charset="0"/>
              </a:rPr>
              <a:t>Actualmente el palmito ecuatoriano se encuentra posesionado principalmente en el mercado Europeo, Francia es el país que registra mayores cifras de exportaciones de palmito en Ecuador</a:t>
            </a:r>
            <a:r>
              <a:rPr lang="es-EC" dirty="0" smtClean="0">
                <a:latin typeface="Arial" panose="020B0604020202020204" pitchFamily="34" charset="0"/>
                <a:ea typeface="Calibri" panose="020F0502020204030204" pitchFamily="34" charset="0"/>
                <a:cs typeface="Times New Roman" panose="02020603050405020304" pitchFamily="18" charset="0"/>
              </a:rPr>
              <a:t>, también en </a:t>
            </a:r>
            <a:r>
              <a:rPr lang="es-EC" dirty="0">
                <a:latin typeface="Arial" panose="020B0604020202020204" pitchFamily="34" charset="0"/>
                <a:ea typeface="Calibri" panose="020F0502020204030204" pitchFamily="34" charset="0"/>
                <a:cs typeface="Times New Roman" panose="02020603050405020304" pitchFamily="18" charset="0"/>
              </a:rPr>
              <a:t>el continente de América </a:t>
            </a:r>
            <a:r>
              <a:rPr lang="es-EC" dirty="0" smtClean="0">
                <a:latin typeface="Arial" panose="020B0604020202020204" pitchFamily="34" charset="0"/>
                <a:ea typeface="Calibri" panose="020F0502020204030204" pitchFamily="34" charset="0"/>
                <a:cs typeface="Times New Roman" panose="02020603050405020304" pitchFamily="18" charset="0"/>
              </a:rPr>
              <a:t>Latina, Ecuador registra una importante participación en las exportaciones de palmito, en países como Chile </a:t>
            </a:r>
            <a:r>
              <a:rPr lang="es-EC" dirty="0">
                <a:latin typeface="Arial" panose="020B0604020202020204" pitchFamily="34" charset="0"/>
                <a:ea typeface="Calibri" panose="020F0502020204030204" pitchFamily="34" charset="0"/>
                <a:cs typeface="Times New Roman" panose="02020603050405020304" pitchFamily="18" charset="0"/>
              </a:rPr>
              <a:t>es el país que consume mayor cantidad de palmito </a:t>
            </a:r>
            <a:r>
              <a:rPr lang="es-EC" dirty="0" smtClean="0">
                <a:latin typeface="Arial" panose="020B0604020202020204" pitchFamily="34" charset="0"/>
                <a:ea typeface="Calibri" panose="020F0502020204030204" pitchFamily="34" charset="0"/>
                <a:cs typeface="Times New Roman" panose="02020603050405020304" pitchFamily="18" charset="0"/>
              </a:rPr>
              <a:t>ecuatoriano, seguido por Argentina.</a:t>
            </a:r>
            <a:endParaRPr lang="es-EC" dirty="0"/>
          </a:p>
        </p:txBody>
      </p:sp>
      <p:sp>
        <p:nvSpPr>
          <p:cNvPr id="6" name="Rectángulo 5"/>
          <p:cNvSpPr/>
          <p:nvPr/>
        </p:nvSpPr>
        <p:spPr>
          <a:xfrm>
            <a:off x="965200" y="4346181"/>
            <a:ext cx="6096000" cy="369332"/>
          </a:xfrm>
          <a:prstGeom prst="rect">
            <a:avLst/>
          </a:prstGeom>
        </p:spPr>
        <p:txBody>
          <a:bodyPr>
            <a:spAutoFit/>
          </a:bodyPr>
          <a:lstStyle/>
          <a:p>
            <a:endParaRPr lang="es-EC" dirty="0"/>
          </a:p>
        </p:txBody>
      </p:sp>
      <p:sp>
        <p:nvSpPr>
          <p:cNvPr id="7" name="Rectángulo 6"/>
          <p:cNvSpPr/>
          <p:nvPr/>
        </p:nvSpPr>
        <p:spPr>
          <a:xfrm>
            <a:off x="717550" y="4530847"/>
            <a:ext cx="9575800" cy="1200329"/>
          </a:xfrm>
          <a:prstGeom prst="rect">
            <a:avLst/>
          </a:prstGeom>
        </p:spPr>
        <p:txBody>
          <a:bodyPr wrap="square">
            <a:spAutoFit/>
          </a:bodyPr>
          <a:lstStyle/>
          <a:p>
            <a:pPr marL="342900" indent="-342900" algn="just">
              <a:buFont typeface="Symbol" panose="05050102010706020507" pitchFamily="18" charset="2"/>
              <a:buChar char=""/>
            </a:pPr>
            <a:r>
              <a:rPr lang="es-EC" dirty="0">
                <a:latin typeface="Arial" panose="020B0604020202020204" pitchFamily="34" charset="0"/>
                <a:ea typeface="Calibri" panose="020F0502020204030204" pitchFamily="34" charset="0"/>
                <a:cs typeface="Times New Roman" panose="02020603050405020304" pitchFamily="18" charset="0"/>
              </a:rPr>
              <a:t>Existen mecanismos de promoción Gubernamentales como son Ruedas de Negocios, Misiones </a:t>
            </a:r>
            <a:r>
              <a:rPr lang="es-EC" dirty="0" smtClean="0">
                <a:latin typeface="Arial" panose="020B0604020202020204" pitchFamily="34" charset="0"/>
                <a:ea typeface="Calibri" panose="020F0502020204030204" pitchFamily="34" charset="0"/>
                <a:cs typeface="Times New Roman" panose="02020603050405020304" pitchFamily="18" charset="0"/>
              </a:rPr>
              <a:t>Comerciales, </a:t>
            </a:r>
            <a:r>
              <a:rPr lang="es-EC" dirty="0">
                <a:latin typeface="Arial" panose="020B0604020202020204" pitchFamily="34" charset="0"/>
                <a:ea typeface="Calibri" panose="020F0502020204030204" pitchFamily="34" charset="0"/>
                <a:cs typeface="Times New Roman" panose="02020603050405020304" pitchFamily="18" charset="0"/>
              </a:rPr>
              <a:t>Ferias nacionales e </a:t>
            </a:r>
            <a:r>
              <a:rPr lang="es-EC" dirty="0" smtClean="0">
                <a:latin typeface="Arial" panose="020B0604020202020204" pitchFamily="34" charset="0"/>
                <a:ea typeface="Calibri" panose="020F0502020204030204" pitchFamily="34" charset="0"/>
                <a:cs typeface="Times New Roman" panose="02020603050405020304" pitchFamily="18" charset="0"/>
              </a:rPr>
              <a:t>internacionales y las M</a:t>
            </a:r>
            <a:r>
              <a:rPr lang="es-EC" dirty="0" smtClean="0"/>
              <a:t>isiones Comerciales </a:t>
            </a:r>
            <a:r>
              <a:rPr lang="es-EC" dirty="0" smtClean="0">
                <a:latin typeface="Arial" panose="020B0604020202020204" pitchFamily="34" charset="0"/>
                <a:ea typeface="Calibri" panose="020F0502020204030204" pitchFamily="34" charset="0"/>
                <a:cs typeface="Times New Roman" panose="02020603050405020304" pitchFamily="18" charset="0"/>
              </a:rPr>
              <a:t> que </a:t>
            </a:r>
            <a:r>
              <a:rPr lang="es-EC" dirty="0">
                <a:latin typeface="Arial" panose="020B0604020202020204" pitchFamily="34" charset="0"/>
                <a:ea typeface="Calibri" panose="020F0502020204030204" pitchFamily="34" charset="0"/>
                <a:cs typeface="Times New Roman" panose="02020603050405020304" pitchFamily="18" charset="0"/>
              </a:rPr>
              <a:t>apoyan al </a:t>
            </a:r>
            <a:r>
              <a:rPr lang="es-EC" dirty="0" smtClean="0">
                <a:latin typeface="Arial" panose="020B0604020202020204" pitchFamily="34" charset="0"/>
                <a:ea typeface="Calibri" panose="020F0502020204030204" pitchFamily="34" charset="0"/>
                <a:cs typeface="Times New Roman" panose="02020603050405020304" pitchFamily="18" charset="0"/>
              </a:rPr>
              <a:t>sector </a:t>
            </a:r>
            <a:r>
              <a:rPr lang="es-EC" dirty="0" err="1">
                <a:latin typeface="Arial" panose="020B0604020202020204" pitchFamily="34" charset="0"/>
                <a:ea typeface="Calibri" panose="020F0502020204030204" pitchFamily="34" charset="0"/>
                <a:cs typeface="Times New Roman" panose="02020603050405020304" pitchFamily="18" charset="0"/>
              </a:rPr>
              <a:t>palmicultor</a:t>
            </a:r>
            <a:r>
              <a:rPr lang="es-EC" dirty="0">
                <a:latin typeface="Arial" panose="020B0604020202020204" pitchFamily="34" charset="0"/>
                <a:ea typeface="Calibri" panose="020F0502020204030204" pitchFamily="34" charset="0"/>
                <a:cs typeface="Times New Roman" panose="02020603050405020304" pitchFamily="18" charset="0"/>
              </a:rPr>
              <a:t>, facilitando el ingreso a mercados como Francia, Chile, Argentina, Estados Unidos, entre </a:t>
            </a:r>
            <a:r>
              <a:rPr lang="es-EC" dirty="0" smtClean="0">
                <a:latin typeface="Arial" panose="020B0604020202020204" pitchFamily="34" charset="0"/>
                <a:ea typeface="Calibri" panose="020F0502020204030204" pitchFamily="34" charset="0"/>
                <a:cs typeface="Times New Roman" panose="02020603050405020304" pitchFamily="18" charset="0"/>
              </a:rPr>
              <a:t>otros</a:t>
            </a:r>
            <a:endParaRPr lang="es-EC" dirty="0"/>
          </a:p>
        </p:txBody>
      </p:sp>
    </p:spTree>
    <p:extLst>
      <p:ext uri="{BB962C8B-B14F-4D97-AF65-F5344CB8AC3E}">
        <p14:creationId xmlns:p14="http://schemas.microsoft.com/office/powerpoint/2010/main" val="39574699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27100" y="1641039"/>
            <a:ext cx="8445500" cy="2031325"/>
          </a:xfrm>
          <a:prstGeom prst="rect">
            <a:avLst/>
          </a:prstGeom>
        </p:spPr>
        <p:txBody>
          <a:bodyPr wrap="square">
            <a:spAutoFit/>
          </a:bodyPr>
          <a:lstStyle/>
          <a:p>
            <a:pPr marL="285750" indent="-285750" algn="just">
              <a:buFont typeface="Wingdings" panose="05000000000000000000" pitchFamily="2" charset="2"/>
              <a:buChar char="Ø"/>
            </a:pPr>
            <a:r>
              <a:rPr lang="es-EC" dirty="0" smtClean="0">
                <a:latin typeface="Arial" panose="020B0604020202020204" pitchFamily="34" charset="0"/>
                <a:ea typeface="Calibri" panose="020F0502020204030204" pitchFamily="34" charset="0"/>
                <a:cs typeface="Times New Roman" panose="02020603050405020304" pitchFamily="18" charset="0"/>
              </a:rPr>
              <a:t>Ecuador debe aprovechar </a:t>
            </a:r>
            <a:r>
              <a:rPr lang="es-EC" dirty="0">
                <a:latin typeface="Arial" panose="020B0604020202020204" pitchFamily="34" charset="0"/>
                <a:ea typeface="Calibri" panose="020F0502020204030204" pitchFamily="34" charset="0"/>
                <a:cs typeface="Times New Roman" panose="02020603050405020304" pitchFamily="18" charset="0"/>
              </a:rPr>
              <a:t>la tendencia mundial hacia los productos ecológicos, es de vital importancia que se realicen campañas sobre las propiedades del palmito ecuatoriano considerado de gran calidad, empleando las ventajas que las tecnologías digitales pueden proveer en tal sentido y que conjuntamente con la inteligencia comercial, se puedan promocionar y explotar sus </a:t>
            </a:r>
            <a:r>
              <a:rPr lang="es-EC" dirty="0" smtClean="0">
                <a:latin typeface="Arial" panose="020B0604020202020204" pitchFamily="34" charset="0"/>
                <a:ea typeface="Calibri" panose="020F0502020204030204" pitchFamily="34" charset="0"/>
                <a:cs typeface="Times New Roman" panose="02020603050405020304" pitchFamily="18" charset="0"/>
              </a:rPr>
              <a:t>beneficios, </a:t>
            </a:r>
            <a:r>
              <a:rPr lang="es-EC" dirty="0">
                <a:latin typeface="Arial" panose="020B0604020202020204" pitchFamily="34" charset="0"/>
                <a:ea typeface="Calibri" panose="020F0502020204030204" pitchFamily="34" charset="0"/>
                <a:cs typeface="Times New Roman" panose="02020603050405020304" pitchFamily="18" charset="0"/>
              </a:rPr>
              <a:t>a fin de incrementar el consumo del palmito no solo a nivel nacional, sino también a nivel </a:t>
            </a:r>
            <a:r>
              <a:rPr lang="es-EC" dirty="0" smtClean="0">
                <a:latin typeface="Arial" panose="020B0604020202020204" pitchFamily="34" charset="0"/>
                <a:ea typeface="Calibri" panose="020F0502020204030204" pitchFamily="34" charset="0"/>
                <a:cs typeface="Times New Roman" panose="02020603050405020304" pitchFamily="18" charset="0"/>
              </a:rPr>
              <a:t>mundial</a:t>
            </a:r>
            <a:endParaRPr lang="es-EC" dirty="0"/>
          </a:p>
        </p:txBody>
      </p:sp>
      <p:sp>
        <p:nvSpPr>
          <p:cNvPr id="3" name="Rectángulo 2"/>
          <p:cNvSpPr/>
          <p:nvPr/>
        </p:nvSpPr>
        <p:spPr>
          <a:xfrm>
            <a:off x="3048000" y="340668"/>
            <a:ext cx="4724370" cy="1028423"/>
          </a:xfrm>
          <a:prstGeom prst="rect">
            <a:avLst/>
          </a:prstGeom>
        </p:spPr>
        <p:txBody>
          <a:bodyPr wrap="none">
            <a:spAutoFit/>
          </a:bodyPr>
          <a:lstStyle/>
          <a:p>
            <a:pPr lvl="1" algn="just">
              <a:lnSpc>
                <a:spcPct val="200000"/>
              </a:lnSpc>
              <a:spcAft>
                <a:spcPts val="0"/>
              </a:spcAft>
            </a:pPr>
            <a:r>
              <a:rPr lang="es-EC" sz="3600" b="1" dirty="0" smtClean="0">
                <a:ln w="22225">
                  <a:solidFill>
                    <a:schemeClr val="accent2"/>
                  </a:solidFill>
                  <a:prstDash val="solid"/>
                </a:ln>
                <a:solidFill>
                  <a:schemeClr val="accent2">
                    <a:lumMod val="40000"/>
                    <a:lumOff val="60000"/>
                  </a:schemeClr>
                </a:solidFill>
              </a:rPr>
              <a:t>Recomendaciones</a:t>
            </a:r>
            <a:endParaRPr lang="es-EC" sz="3600" b="1" dirty="0">
              <a:ln w="22225">
                <a:solidFill>
                  <a:schemeClr val="accent2"/>
                </a:solidFill>
                <a:prstDash val="solid"/>
              </a:ln>
              <a:solidFill>
                <a:schemeClr val="accent2">
                  <a:lumMod val="40000"/>
                  <a:lumOff val="60000"/>
                </a:schemeClr>
              </a:solidFill>
            </a:endParaRPr>
          </a:p>
        </p:txBody>
      </p:sp>
      <p:sp>
        <p:nvSpPr>
          <p:cNvPr id="4" name="Rectángulo 3"/>
          <p:cNvSpPr/>
          <p:nvPr/>
        </p:nvSpPr>
        <p:spPr>
          <a:xfrm>
            <a:off x="927100" y="3809137"/>
            <a:ext cx="8445500" cy="1200329"/>
          </a:xfrm>
          <a:prstGeom prst="rect">
            <a:avLst/>
          </a:prstGeom>
        </p:spPr>
        <p:txBody>
          <a:bodyPr wrap="square">
            <a:spAutoFit/>
          </a:bodyPr>
          <a:lstStyle/>
          <a:p>
            <a:pPr marL="285750" indent="-285750" algn="just">
              <a:buFont typeface="Wingdings" panose="05000000000000000000" pitchFamily="2" charset="2"/>
              <a:buChar char="Ø"/>
            </a:pPr>
            <a:r>
              <a:rPr lang="es-EC" dirty="0" smtClean="0">
                <a:latin typeface="Arial" panose="020B0604020202020204" pitchFamily="34" charset="0"/>
                <a:ea typeface="Calibri" panose="020F0502020204030204" pitchFamily="34" charset="0"/>
                <a:cs typeface="Times New Roman" panose="02020603050405020304" pitchFamily="18" charset="0"/>
              </a:rPr>
              <a:t>Es </a:t>
            </a:r>
            <a:r>
              <a:rPr lang="es-EC" dirty="0">
                <a:latin typeface="Arial" panose="020B0604020202020204" pitchFamily="34" charset="0"/>
                <a:ea typeface="Calibri" panose="020F0502020204030204" pitchFamily="34" charset="0"/>
                <a:cs typeface="Times New Roman" panose="02020603050405020304" pitchFamily="18" charset="0"/>
              </a:rPr>
              <a:t>importante realizar estudios sobre todo el ciclo del negocio del palmito desde la siembra, mantenimiento, cosecha, regeneración, producto final, comercialización para que así, basándose en la eficiencia de todo el proceso, sea producto altamente rentable para quienes exportan</a:t>
            </a:r>
            <a:endParaRPr lang="es-EC" dirty="0"/>
          </a:p>
        </p:txBody>
      </p:sp>
    </p:spTree>
    <p:extLst>
      <p:ext uri="{BB962C8B-B14F-4D97-AF65-F5344CB8AC3E}">
        <p14:creationId xmlns:p14="http://schemas.microsoft.com/office/powerpoint/2010/main" val="3585537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Resultado de imagen para grac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7347" y="2240869"/>
            <a:ext cx="5019675" cy="2028826"/>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04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693232" y="207124"/>
            <a:ext cx="4494051" cy="923330"/>
          </a:xfrm>
          <a:prstGeom prst="rect">
            <a:avLst/>
          </a:prstGeom>
          <a:noFill/>
        </p:spPr>
        <p:txBody>
          <a:bodyPr wrap="none" lIns="91440" tIns="45720" rIns="91440" bIns="45720">
            <a:spAutoFit/>
          </a:bodyPr>
          <a:lstStyle/>
          <a:p>
            <a:pPr algn="ctr"/>
            <a:r>
              <a:rPr lang="es-ES" sz="5400" b="1" dirty="0" smtClean="0">
                <a:ln w="22225">
                  <a:solidFill>
                    <a:schemeClr val="accent2"/>
                  </a:solidFill>
                  <a:prstDash val="solid"/>
                </a:ln>
                <a:solidFill>
                  <a:schemeClr val="accent2">
                    <a:lumMod val="40000"/>
                    <a:lumOff val="60000"/>
                  </a:schemeClr>
                </a:solidFill>
              </a:rPr>
              <a:t>EL PALMITO</a:t>
            </a:r>
            <a:r>
              <a:rPr lang="es-ES" sz="5400" b="1" cap="none" spc="0" dirty="0" smtClean="0">
                <a:ln w="22225">
                  <a:solidFill>
                    <a:schemeClr val="accent2"/>
                  </a:solidFill>
                  <a:prstDash val="solid"/>
                </a:ln>
                <a:solidFill>
                  <a:schemeClr val="accent2">
                    <a:lumMod val="40000"/>
                    <a:lumOff val="60000"/>
                  </a:schemeClr>
                </a:solidFill>
                <a:effectLst/>
              </a:rPr>
              <a:t> </a:t>
            </a:r>
            <a:endParaRPr lang="es-ES" sz="5400" b="1" cap="none" spc="0" dirty="0">
              <a:ln w="22225">
                <a:solidFill>
                  <a:schemeClr val="accent2"/>
                </a:solidFill>
                <a:prstDash val="solid"/>
              </a:ln>
              <a:solidFill>
                <a:schemeClr val="accent2">
                  <a:lumMod val="40000"/>
                  <a:lumOff val="60000"/>
                </a:schemeClr>
              </a:solidFill>
              <a:effectLst/>
            </a:endParaRPr>
          </a:p>
        </p:txBody>
      </p:sp>
      <p:sp>
        <p:nvSpPr>
          <p:cNvPr id="3" name="Rectángulo 2"/>
          <p:cNvSpPr/>
          <p:nvPr/>
        </p:nvSpPr>
        <p:spPr>
          <a:xfrm>
            <a:off x="7723932" y="1272557"/>
            <a:ext cx="4091079" cy="461665"/>
          </a:xfrm>
          <a:prstGeom prst="rect">
            <a:avLst/>
          </a:prstGeom>
          <a:noFill/>
        </p:spPr>
        <p:txBody>
          <a:bodyPr wrap="square" lIns="91440" tIns="45720" rIns="91440" bIns="45720">
            <a:spAutoFit/>
          </a:bodyPr>
          <a:lstStyle/>
          <a:p>
            <a:pPr algn="ctr"/>
            <a:r>
              <a:rPr lang="es-ES" sz="2400" dirty="0" smtClean="0">
                <a:ln w="22225">
                  <a:solidFill>
                    <a:schemeClr val="accent2"/>
                  </a:solidFill>
                  <a:prstDash val="solid"/>
                </a:ln>
              </a:rPr>
              <a:t>Principales competencias</a:t>
            </a:r>
            <a:endParaRPr lang="es-ES" sz="2400" cap="none" spc="0" dirty="0">
              <a:ln w="22225">
                <a:solidFill>
                  <a:schemeClr val="accent2"/>
                </a:solidFill>
                <a:prstDash val="solid"/>
              </a:ln>
              <a:effectLst/>
            </a:endParaRPr>
          </a:p>
        </p:txBody>
      </p:sp>
      <p:sp>
        <p:nvSpPr>
          <p:cNvPr id="4" name="Rectángulo 3"/>
          <p:cNvSpPr/>
          <p:nvPr/>
        </p:nvSpPr>
        <p:spPr>
          <a:xfrm>
            <a:off x="395678" y="1211002"/>
            <a:ext cx="4350455" cy="461665"/>
          </a:xfrm>
          <a:prstGeom prst="rect">
            <a:avLst/>
          </a:prstGeom>
          <a:noFill/>
        </p:spPr>
        <p:txBody>
          <a:bodyPr wrap="square" lIns="91440" tIns="45720" rIns="91440" bIns="45720">
            <a:spAutoFit/>
          </a:bodyPr>
          <a:lstStyle/>
          <a:p>
            <a:pPr algn="ctr"/>
            <a:r>
              <a:rPr lang="es-ES" sz="2400" cap="none" spc="0" dirty="0" smtClean="0">
                <a:ln w="22225">
                  <a:solidFill>
                    <a:schemeClr val="accent2"/>
                  </a:solidFill>
                  <a:prstDash val="solid"/>
                </a:ln>
                <a:effectLst/>
              </a:rPr>
              <a:t>Principales  mercados</a:t>
            </a:r>
            <a:endParaRPr lang="es-ES" sz="2400" cap="none" spc="0" dirty="0">
              <a:ln w="22225">
                <a:solidFill>
                  <a:schemeClr val="accent2"/>
                </a:solidFill>
                <a:prstDash val="solid"/>
              </a:ln>
              <a:effectLst/>
            </a:endParaRPr>
          </a:p>
        </p:txBody>
      </p:sp>
      <p:pic>
        <p:nvPicPr>
          <p:cNvPr id="8" name="Imagen 7"/>
          <p:cNvPicPr/>
          <p:nvPr/>
        </p:nvPicPr>
        <p:blipFill>
          <a:blip r:embed="rId2">
            <a:extLst>
              <a:ext uri="{28A0092B-C50C-407E-A947-70E740481C1C}">
                <a14:useLocalDpi xmlns:a14="http://schemas.microsoft.com/office/drawing/2010/main" val="0"/>
              </a:ext>
            </a:extLst>
          </a:blip>
          <a:srcRect/>
          <a:stretch>
            <a:fillRect/>
          </a:stretch>
        </p:blipFill>
        <p:spPr bwMode="auto">
          <a:xfrm>
            <a:off x="426792" y="1842391"/>
            <a:ext cx="1355675" cy="1129409"/>
          </a:xfrm>
          <a:prstGeom prst="rect">
            <a:avLst/>
          </a:prstGeom>
          <a:noFill/>
          <a:ln>
            <a:noFill/>
          </a:ln>
        </p:spPr>
      </p:pic>
      <p:pic>
        <p:nvPicPr>
          <p:cNvPr id="9" name="Imagen 8"/>
          <p:cNvPicPr>
            <a:picLocks noChangeAspect="1"/>
          </p:cNvPicPr>
          <p:nvPr/>
        </p:nvPicPr>
        <p:blipFill>
          <a:blip r:embed="rId3"/>
          <a:stretch>
            <a:fillRect/>
          </a:stretch>
        </p:blipFill>
        <p:spPr>
          <a:xfrm>
            <a:off x="1878324" y="2084386"/>
            <a:ext cx="1487382" cy="1115089"/>
          </a:xfrm>
          <a:prstGeom prst="rect">
            <a:avLst/>
          </a:prstGeom>
        </p:spPr>
      </p:pic>
      <p:pic>
        <p:nvPicPr>
          <p:cNvPr id="10" name="Imagen 9"/>
          <p:cNvPicPr>
            <a:picLocks noChangeAspect="1"/>
          </p:cNvPicPr>
          <p:nvPr/>
        </p:nvPicPr>
        <p:blipFill>
          <a:blip r:embed="rId4"/>
          <a:stretch>
            <a:fillRect/>
          </a:stretch>
        </p:blipFill>
        <p:spPr>
          <a:xfrm>
            <a:off x="3473597" y="2410975"/>
            <a:ext cx="1423256" cy="1088468"/>
          </a:xfrm>
          <a:prstGeom prst="rect">
            <a:avLst/>
          </a:prstGeom>
        </p:spPr>
      </p:pic>
      <p:pic>
        <p:nvPicPr>
          <p:cNvPr id="11" name="Imagen 10"/>
          <p:cNvPicPr>
            <a:picLocks noChangeAspect="1"/>
          </p:cNvPicPr>
          <p:nvPr/>
        </p:nvPicPr>
        <p:blipFill>
          <a:blip r:embed="rId5"/>
          <a:stretch>
            <a:fillRect/>
          </a:stretch>
        </p:blipFill>
        <p:spPr>
          <a:xfrm>
            <a:off x="6731922" y="1895147"/>
            <a:ext cx="1441194" cy="951858"/>
          </a:xfrm>
          <a:prstGeom prst="rect">
            <a:avLst/>
          </a:prstGeom>
        </p:spPr>
      </p:pic>
      <p:pic>
        <p:nvPicPr>
          <p:cNvPr id="12" name="Imagen 11"/>
          <p:cNvPicPr>
            <a:picLocks noChangeAspect="1"/>
          </p:cNvPicPr>
          <p:nvPr/>
        </p:nvPicPr>
        <p:blipFill>
          <a:blip r:embed="rId6"/>
          <a:stretch>
            <a:fillRect/>
          </a:stretch>
        </p:blipFill>
        <p:spPr>
          <a:xfrm>
            <a:off x="8315161" y="2223162"/>
            <a:ext cx="1531989" cy="1064091"/>
          </a:xfrm>
          <a:prstGeom prst="rect">
            <a:avLst/>
          </a:prstGeom>
        </p:spPr>
      </p:pic>
      <p:pic>
        <p:nvPicPr>
          <p:cNvPr id="13" name="Imagen 12"/>
          <p:cNvPicPr>
            <a:picLocks noChangeAspect="1"/>
          </p:cNvPicPr>
          <p:nvPr/>
        </p:nvPicPr>
        <p:blipFill>
          <a:blip r:embed="rId7"/>
          <a:stretch>
            <a:fillRect/>
          </a:stretch>
        </p:blipFill>
        <p:spPr>
          <a:xfrm>
            <a:off x="9975028" y="2436851"/>
            <a:ext cx="1617890" cy="1161562"/>
          </a:xfrm>
          <a:prstGeom prst="rect">
            <a:avLst/>
          </a:prstGeom>
        </p:spPr>
      </p:pic>
      <p:sp>
        <p:nvSpPr>
          <p:cNvPr id="22" name="Rectángulo 21"/>
          <p:cNvSpPr/>
          <p:nvPr/>
        </p:nvSpPr>
        <p:spPr>
          <a:xfrm>
            <a:off x="3404135" y="3833193"/>
            <a:ext cx="5353567" cy="461665"/>
          </a:xfrm>
          <a:prstGeom prst="rect">
            <a:avLst/>
          </a:prstGeom>
          <a:noFill/>
        </p:spPr>
        <p:txBody>
          <a:bodyPr wrap="square" lIns="91440" tIns="45720" rIns="91440" bIns="45720">
            <a:spAutoFit/>
          </a:bodyPr>
          <a:lstStyle/>
          <a:p>
            <a:pPr algn="ctr"/>
            <a:r>
              <a:rPr lang="es-MX" sz="2400" dirty="0">
                <a:ln w="22225">
                  <a:solidFill>
                    <a:schemeClr val="accent2"/>
                  </a:solidFill>
                  <a:prstDash val="solid"/>
                </a:ln>
              </a:rPr>
              <a:t>Comparación entre países de la CAN</a:t>
            </a:r>
            <a:endParaRPr lang="es-ES" sz="2400" dirty="0">
              <a:ln w="22225">
                <a:solidFill>
                  <a:schemeClr val="accent2"/>
                </a:solidFill>
                <a:prstDash val="solid"/>
              </a:ln>
            </a:endParaRPr>
          </a:p>
        </p:txBody>
      </p:sp>
      <p:graphicFrame>
        <p:nvGraphicFramePr>
          <p:cNvPr id="23" name="Tabla 22"/>
          <p:cNvGraphicFramePr>
            <a:graphicFrameLocks noGrp="1"/>
          </p:cNvGraphicFramePr>
          <p:nvPr>
            <p:extLst>
              <p:ext uri="{D42A27DB-BD31-4B8C-83A1-F6EECF244321}">
                <p14:modId xmlns:p14="http://schemas.microsoft.com/office/powerpoint/2010/main" val="2475433401"/>
              </p:ext>
            </p:extLst>
          </p:nvPr>
        </p:nvGraphicFramePr>
        <p:xfrm>
          <a:off x="3535563" y="4237542"/>
          <a:ext cx="5117148" cy="2011680"/>
        </p:xfrm>
        <a:graphic>
          <a:graphicData uri="http://schemas.openxmlformats.org/drawingml/2006/table">
            <a:tbl>
              <a:tblPr firstRow="1" firstCol="1" bandRow="1">
                <a:tableStyleId>{5C22544A-7EE6-4342-B048-85BDC9FD1C3A}</a:tableStyleId>
              </a:tblPr>
              <a:tblGrid>
                <a:gridCol w="982028"/>
                <a:gridCol w="1542415"/>
                <a:gridCol w="1409065"/>
                <a:gridCol w="1183640"/>
              </a:tblGrid>
              <a:tr h="0">
                <a:tc>
                  <a:txBody>
                    <a:bodyPr/>
                    <a:lstStyle/>
                    <a:p>
                      <a:pPr indent="180340" algn="l">
                        <a:lnSpc>
                          <a:spcPct val="200000"/>
                        </a:lnSpc>
                        <a:spcAft>
                          <a:spcPts val="0"/>
                        </a:spcAft>
                      </a:pPr>
                      <a:r>
                        <a:rPr lang="es-EC" sz="1100" dirty="0">
                          <a:effectLst/>
                        </a:rPr>
                        <a:t>País</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100" dirty="0">
                          <a:effectLst/>
                        </a:rPr>
                        <a:t>Produce y Exporta</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100" dirty="0">
                          <a:effectLst/>
                        </a:rPr>
                        <a:t>2015 Total Expo.</a:t>
                      </a:r>
                      <a:endParaRPr lang="es-EC" sz="1600" dirty="0">
                        <a:effectLst/>
                      </a:endParaRPr>
                    </a:p>
                    <a:p>
                      <a:pPr indent="180340" algn="l">
                        <a:lnSpc>
                          <a:spcPct val="200000"/>
                        </a:lnSpc>
                        <a:spcAft>
                          <a:spcPts val="0"/>
                        </a:spcAft>
                      </a:pPr>
                      <a:r>
                        <a:rPr lang="es-EC" sz="1100" dirty="0">
                          <a:effectLst/>
                        </a:rPr>
                        <a:t> (Millón $)</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100" dirty="0">
                          <a:effectLst/>
                        </a:rPr>
                        <a:t>Participación</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0">
                <a:tc>
                  <a:txBody>
                    <a:bodyPr/>
                    <a:lstStyle/>
                    <a:p>
                      <a:pPr indent="180340" algn="l">
                        <a:lnSpc>
                          <a:spcPct val="200000"/>
                        </a:lnSpc>
                        <a:spcAft>
                          <a:spcPts val="0"/>
                        </a:spcAft>
                      </a:pPr>
                      <a:r>
                        <a:rPr lang="es-EC" sz="1100">
                          <a:effectLst/>
                        </a:rPr>
                        <a:t>Bolivia</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100">
                          <a:effectLst/>
                        </a:rPr>
                        <a:t>Si</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100">
                          <a:effectLst/>
                        </a:rPr>
                        <a:t>13.53</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100">
                          <a:effectLst/>
                        </a:rPr>
                        <a:t>0,13</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0">
                <a:tc>
                  <a:txBody>
                    <a:bodyPr/>
                    <a:lstStyle/>
                    <a:p>
                      <a:pPr indent="180340" algn="l">
                        <a:lnSpc>
                          <a:spcPct val="200000"/>
                        </a:lnSpc>
                        <a:spcAft>
                          <a:spcPts val="0"/>
                        </a:spcAft>
                      </a:pPr>
                      <a:r>
                        <a:rPr lang="es-EC" sz="1100">
                          <a:effectLst/>
                        </a:rPr>
                        <a:t>Colombia </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100" dirty="0">
                          <a:effectLst/>
                        </a:rPr>
                        <a:t>Si</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100">
                          <a:effectLst/>
                        </a:rPr>
                        <a:t>2.91</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100">
                          <a:effectLst/>
                        </a:rPr>
                        <a:t>0,03</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0">
                <a:tc>
                  <a:txBody>
                    <a:bodyPr/>
                    <a:lstStyle/>
                    <a:p>
                      <a:pPr indent="180340" algn="l">
                        <a:lnSpc>
                          <a:spcPct val="200000"/>
                        </a:lnSpc>
                        <a:spcAft>
                          <a:spcPts val="0"/>
                        </a:spcAft>
                      </a:pPr>
                      <a:r>
                        <a:rPr lang="es-EC" sz="1100">
                          <a:effectLst/>
                        </a:rPr>
                        <a:t>Ecuador</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100">
                          <a:effectLst/>
                        </a:rPr>
                        <a:t>Si</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100">
                          <a:effectLst/>
                        </a:rPr>
                        <a:t>73.44</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100">
                          <a:effectLst/>
                        </a:rPr>
                        <a:t>0,58</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0">
                <a:tc>
                  <a:txBody>
                    <a:bodyPr/>
                    <a:lstStyle/>
                    <a:p>
                      <a:pPr indent="180340" algn="l">
                        <a:lnSpc>
                          <a:spcPct val="200000"/>
                        </a:lnSpc>
                        <a:spcAft>
                          <a:spcPts val="0"/>
                        </a:spcAft>
                      </a:pPr>
                      <a:r>
                        <a:rPr lang="es-EC" sz="1100">
                          <a:effectLst/>
                        </a:rPr>
                        <a:t>Perú</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100">
                          <a:effectLst/>
                        </a:rPr>
                        <a:t>Si</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100" dirty="0">
                          <a:effectLst/>
                        </a:rPr>
                        <a:t>4.96</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200000"/>
                        </a:lnSpc>
                        <a:spcAft>
                          <a:spcPts val="0"/>
                        </a:spcAft>
                      </a:pPr>
                      <a:r>
                        <a:rPr lang="es-EC" sz="1100" dirty="0">
                          <a:effectLst/>
                        </a:rPr>
                        <a:t>0,04</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Tree>
    <p:extLst>
      <p:ext uri="{BB962C8B-B14F-4D97-AF65-F5344CB8AC3E}">
        <p14:creationId xmlns:p14="http://schemas.microsoft.com/office/powerpoint/2010/main" val="3038436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30419" y="533445"/>
            <a:ext cx="3689317" cy="523220"/>
          </a:xfrm>
          <a:prstGeom prst="rect">
            <a:avLst/>
          </a:prstGeom>
          <a:noFill/>
        </p:spPr>
        <p:txBody>
          <a:bodyPr wrap="square" lIns="91440" tIns="45720" rIns="91440" bIns="45720">
            <a:spAutoFit/>
          </a:bodyPr>
          <a:lstStyle/>
          <a:p>
            <a:pPr algn="ctr"/>
            <a:r>
              <a:rPr lang="es-ES" sz="2800" cap="none" spc="0" dirty="0" smtClean="0">
                <a:ln w="22225">
                  <a:solidFill>
                    <a:schemeClr val="accent2"/>
                  </a:solidFill>
                  <a:prstDash val="solid"/>
                </a:ln>
                <a:effectLst/>
              </a:rPr>
              <a:t>Instituciones públicas</a:t>
            </a:r>
            <a:endParaRPr lang="es-ES" sz="2800" cap="none" spc="0" dirty="0">
              <a:ln w="22225">
                <a:solidFill>
                  <a:schemeClr val="accent2"/>
                </a:solidFill>
                <a:prstDash val="solid"/>
              </a:ln>
              <a:effectLst/>
            </a:endParaRPr>
          </a:p>
        </p:txBody>
      </p:sp>
      <p:pic>
        <p:nvPicPr>
          <p:cNvPr id="3" name="Imagen 2"/>
          <p:cNvPicPr>
            <a:picLocks noChangeAspect="1"/>
          </p:cNvPicPr>
          <p:nvPr/>
        </p:nvPicPr>
        <p:blipFill>
          <a:blip r:embed="rId2"/>
          <a:stretch>
            <a:fillRect/>
          </a:stretch>
        </p:blipFill>
        <p:spPr>
          <a:xfrm>
            <a:off x="415693" y="3454734"/>
            <a:ext cx="4384907" cy="1406030"/>
          </a:xfrm>
          <a:prstGeom prst="rect">
            <a:avLst/>
          </a:prstGeom>
        </p:spPr>
      </p:pic>
      <p:pic>
        <p:nvPicPr>
          <p:cNvPr id="4" name="Imagen 3"/>
          <p:cNvPicPr>
            <a:picLocks noChangeAspect="1"/>
          </p:cNvPicPr>
          <p:nvPr/>
        </p:nvPicPr>
        <p:blipFill>
          <a:blip r:embed="rId3"/>
          <a:stretch>
            <a:fillRect/>
          </a:stretch>
        </p:blipFill>
        <p:spPr>
          <a:xfrm>
            <a:off x="4701326" y="1617681"/>
            <a:ext cx="2790737" cy="1727098"/>
          </a:xfrm>
          <a:prstGeom prst="rect">
            <a:avLst/>
          </a:prstGeom>
        </p:spPr>
      </p:pic>
      <p:pic>
        <p:nvPicPr>
          <p:cNvPr id="5" name="Imagen 4"/>
          <p:cNvPicPr>
            <a:picLocks noChangeAspect="1"/>
          </p:cNvPicPr>
          <p:nvPr/>
        </p:nvPicPr>
        <p:blipFill>
          <a:blip r:embed="rId4"/>
          <a:stretch>
            <a:fillRect/>
          </a:stretch>
        </p:blipFill>
        <p:spPr>
          <a:xfrm>
            <a:off x="7595824" y="3429006"/>
            <a:ext cx="3957303" cy="1431758"/>
          </a:xfrm>
          <a:prstGeom prst="rect">
            <a:avLst/>
          </a:prstGeom>
        </p:spPr>
      </p:pic>
    </p:spTree>
    <p:extLst>
      <p:ext uri="{BB962C8B-B14F-4D97-AF65-F5344CB8AC3E}">
        <p14:creationId xmlns:p14="http://schemas.microsoft.com/office/powerpoint/2010/main" val="493233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1267759" y="821258"/>
            <a:ext cx="9197788" cy="837943"/>
            <a:chOff x="37" y="0"/>
            <a:chExt cx="3964841" cy="837943"/>
          </a:xfrm>
        </p:grpSpPr>
        <p:sp>
          <p:nvSpPr>
            <p:cNvPr id="4" name="Rectángulo 3"/>
            <p:cNvSpPr/>
            <p:nvPr/>
          </p:nvSpPr>
          <p:spPr>
            <a:xfrm>
              <a:off x="37" y="0"/>
              <a:ext cx="3964841" cy="837943"/>
            </a:xfrm>
            <a:prstGeom prst="rect">
              <a:avLst/>
            </a:prstGeom>
          </p:spPr>
          <p:style>
            <a:lnRef idx="2">
              <a:schemeClr val="accent1"/>
            </a:lnRef>
            <a:fillRef idx="1">
              <a:schemeClr val="lt1"/>
            </a:fillRef>
            <a:effectRef idx="0">
              <a:schemeClr val="accent1"/>
            </a:effectRef>
            <a:fontRef idx="minor">
              <a:schemeClr val="dk1"/>
            </a:fontRef>
          </p:style>
        </p:sp>
        <p:sp>
          <p:nvSpPr>
            <p:cNvPr id="5" name="Rectángulo 4"/>
            <p:cNvSpPr/>
            <p:nvPr/>
          </p:nvSpPr>
          <p:spPr>
            <a:xfrm>
              <a:off x="37" y="0"/>
              <a:ext cx="3964841" cy="837943"/>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s-ES" sz="2400" b="1" kern="1200" dirty="0" smtClean="0">
                  <a:ln w="22225">
                    <a:solidFill>
                      <a:schemeClr val="accent2"/>
                    </a:solidFill>
                    <a:prstDash val="solid"/>
                  </a:ln>
                  <a:solidFill>
                    <a:schemeClr val="accent2">
                      <a:lumMod val="40000"/>
                      <a:lumOff val="60000"/>
                    </a:schemeClr>
                  </a:solidFill>
                </a:rPr>
                <a:t>HERRAMIENTAS DEL SISTEMA DE PROMOCIÓN DE EXPORTACIONES  </a:t>
              </a:r>
              <a:endParaRPr lang="es-ES" sz="2400" b="1" kern="1200" dirty="0">
                <a:ln w="22225">
                  <a:solidFill>
                    <a:schemeClr val="accent2"/>
                  </a:solidFill>
                  <a:prstDash val="solid"/>
                </a:ln>
                <a:solidFill>
                  <a:schemeClr val="accent2">
                    <a:lumMod val="40000"/>
                    <a:lumOff val="60000"/>
                  </a:schemeClr>
                </a:solidFill>
              </a:endParaRPr>
            </a:p>
          </p:txBody>
        </p:sp>
      </p:grpSp>
      <p:sp>
        <p:nvSpPr>
          <p:cNvPr id="10" name="Rectángulo 9"/>
          <p:cNvSpPr/>
          <p:nvPr/>
        </p:nvSpPr>
        <p:spPr>
          <a:xfrm>
            <a:off x="5244353" y="3279562"/>
            <a:ext cx="4611594" cy="837943"/>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43815" tIns="29210" rIns="43815" bIns="29210" numCol="1" spcCol="1270" anchor="ctr" anchorCtr="0">
            <a:noAutofit/>
          </a:bodyPr>
          <a:lstStyle/>
          <a:p>
            <a:pPr marL="457200" lvl="0" indent="-457200" algn="ctr" defTabSz="1022350">
              <a:lnSpc>
                <a:spcPct val="90000"/>
              </a:lnSpc>
              <a:spcBef>
                <a:spcPct val="0"/>
              </a:spcBef>
              <a:spcAft>
                <a:spcPct val="35000"/>
              </a:spcAft>
              <a:buFont typeface="Wingdings" panose="05000000000000000000" pitchFamily="2" charset="2"/>
              <a:buChar char="q"/>
            </a:pPr>
            <a:r>
              <a:rPr lang="es-ES" sz="2400" b="1" kern="1200" dirty="0" smtClean="0">
                <a:ln w="22225">
                  <a:solidFill>
                    <a:schemeClr val="accent2"/>
                  </a:solidFill>
                  <a:prstDash val="solid"/>
                </a:ln>
                <a:solidFill>
                  <a:schemeClr val="accent2">
                    <a:lumMod val="40000"/>
                    <a:lumOff val="60000"/>
                  </a:schemeClr>
                </a:solidFill>
              </a:rPr>
              <a:t>Ferias Internacionales</a:t>
            </a:r>
            <a:endParaRPr lang="es-ES" sz="2400" b="1" kern="1200" dirty="0">
              <a:ln w="22225">
                <a:solidFill>
                  <a:schemeClr val="accent2"/>
                </a:solidFill>
                <a:prstDash val="solid"/>
              </a:ln>
              <a:solidFill>
                <a:schemeClr val="accent2">
                  <a:lumMod val="40000"/>
                  <a:lumOff val="60000"/>
                </a:schemeClr>
              </a:solidFill>
            </a:endParaRPr>
          </a:p>
        </p:txBody>
      </p:sp>
      <p:sp>
        <p:nvSpPr>
          <p:cNvPr id="11" name="Rectángulo 10"/>
          <p:cNvSpPr/>
          <p:nvPr/>
        </p:nvSpPr>
        <p:spPr>
          <a:xfrm>
            <a:off x="5244353" y="2050410"/>
            <a:ext cx="4611594" cy="837943"/>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43815" tIns="29210" rIns="43815" bIns="29210" numCol="1" spcCol="1270" anchor="ctr" anchorCtr="0">
            <a:noAutofit/>
          </a:bodyPr>
          <a:lstStyle/>
          <a:p>
            <a:pPr marL="457200" lvl="0" indent="-457200" algn="ctr" defTabSz="1022350">
              <a:lnSpc>
                <a:spcPct val="90000"/>
              </a:lnSpc>
              <a:spcBef>
                <a:spcPct val="0"/>
              </a:spcBef>
              <a:spcAft>
                <a:spcPct val="35000"/>
              </a:spcAft>
              <a:buFont typeface="Wingdings" panose="05000000000000000000" pitchFamily="2" charset="2"/>
              <a:buChar char="q"/>
            </a:pPr>
            <a:r>
              <a:rPr lang="es-ES" sz="2400" b="1" kern="1200" dirty="0" smtClean="0">
                <a:ln w="22225">
                  <a:solidFill>
                    <a:schemeClr val="accent2"/>
                  </a:solidFill>
                  <a:prstDash val="solid"/>
                </a:ln>
                <a:solidFill>
                  <a:schemeClr val="accent2">
                    <a:lumMod val="40000"/>
                    <a:lumOff val="60000"/>
                  </a:schemeClr>
                </a:solidFill>
              </a:rPr>
              <a:t>Misiones Comerciales</a:t>
            </a:r>
            <a:endParaRPr lang="es-ES" sz="2400" b="1" kern="1200" dirty="0">
              <a:ln w="22225">
                <a:solidFill>
                  <a:schemeClr val="accent2"/>
                </a:solidFill>
                <a:prstDash val="solid"/>
              </a:ln>
              <a:solidFill>
                <a:schemeClr val="accent2">
                  <a:lumMod val="40000"/>
                  <a:lumOff val="60000"/>
                </a:schemeClr>
              </a:solidFill>
            </a:endParaRPr>
          </a:p>
        </p:txBody>
      </p:sp>
      <p:sp>
        <p:nvSpPr>
          <p:cNvPr id="12" name="Rectángulo 11"/>
          <p:cNvSpPr/>
          <p:nvPr/>
        </p:nvSpPr>
        <p:spPr>
          <a:xfrm>
            <a:off x="5244353" y="4508714"/>
            <a:ext cx="4611594" cy="837943"/>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43815" tIns="29210" rIns="43815" bIns="29210" numCol="1" spcCol="1270" anchor="ctr" anchorCtr="0">
            <a:noAutofit/>
          </a:bodyPr>
          <a:lstStyle/>
          <a:p>
            <a:pPr marL="457200" lvl="0" indent="-457200" algn="ctr" defTabSz="1022350">
              <a:lnSpc>
                <a:spcPct val="90000"/>
              </a:lnSpc>
              <a:spcBef>
                <a:spcPct val="0"/>
              </a:spcBef>
              <a:spcAft>
                <a:spcPct val="35000"/>
              </a:spcAft>
              <a:buFont typeface="Wingdings" panose="05000000000000000000" pitchFamily="2" charset="2"/>
              <a:buChar char="q"/>
            </a:pPr>
            <a:r>
              <a:rPr lang="es-ES" sz="2400" b="1" kern="1200" dirty="0" smtClean="0">
                <a:ln w="22225">
                  <a:solidFill>
                    <a:schemeClr val="accent2"/>
                  </a:solidFill>
                  <a:prstDash val="solid"/>
                </a:ln>
                <a:solidFill>
                  <a:schemeClr val="accent2">
                    <a:lumMod val="40000"/>
                    <a:lumOff val="60000"/>
                  </a:schemeClr>
                </a:solidFill>
              </a:rPr>
              <a:t>Ruedas de Negocios</a:t>
            </a:r>
            <a:endParaRPr lang="es-ES" sz="2400" b="1" kern="1200" dirty="0">
              <a:ln w="22225">
                <a:solidFill>
                  <a:schemeClr val="accent2"/>
                </a:solidFill>
                <a:prstDash val="solid"/>
              </a:ln>
              <a:solidFill>
                <a:schemeClr val="accent2">
                  <a:lumMod val="40000"/>
                  <a:lumOff val="60000"/>
                </a:schemeClr>
              </a:solidFill>
            </a:endParaRPr>
          </a:p>
        </p:txBody>
      </p:sp>
      <p:sp>
        <p:nvSpPr>
          <p:cNvPr id="13" name="Rectángulo 12"/>
          <p:cNvSpPr/>
          <p:nvPr/>
        </p:nvSpPr>
        <p:spPr>
          <a:xfrm>
            <a:off x="1202745" y="3334654"/>
            <a:ext cx="2877711" cy="523220"/>
          </a:xfrm>
          <a:prstGeom prst="rect">
            <a:avLst/>
          </a:prstGeom>
        </p:spPr>
        <p:txBody>
          <a:bodyPr wrap="none">
            <a:spAutoFit/>
          </a:bodyPr>
          <a:lstStyle/>
          <a:p>
            <a:pPr algn="ctr"/>
            <a:r>
              <a:rPr lang="es-ES" sz="2800" b="1" dirty="0">
                <a:ln w="22225">
                  <a:solidFill>
                    <a:schemeClr val="accent2"/>
                  </a:solidFill>
                  <a:prstDash val="solid"/>
                </a:ln>
              </a:rPr>
              <a:t>PRO ECUADOR</a:t>
            </a:r>
          </a:p>
        </p:txBody>
      </p:sp>
      <p:sp>
        <p:nvSpPr>
          <p:cNvPr id="14" name="Flecha abajo 13"/>
          <p:cNvSpPr/>
          <p:nvPr/>
        </p:nvSpPr>
        <p:spPr>
          <a:xfrm rot="16200000">
            <a:off x="4232099" y="3215680"/>
            <a:ext cx="632011" cy="869959"/>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1145278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9231" y="2947737"/>
            <a:ext cx="3200400" cy="998622"/>
          </a:xfrm>
        </p:spPr>
        <p:txBody>
          <a:bodyPr>
            <a:normAutofit/>
          </a:bodyPr>
          <a:lstStyle/>
          <a:p>
            <a:r>
              <a:rPr lang="es-EC" sz="5400" dirty="0" smtClean="0"/>
              <a:t>Teorías</a:t>
            </a:r>
            <a:endParaRPr lang="es-EC" sz="5400" dirty="0"/>
          </a:p>
        </p:txBody>
      </p:sp>
      <p:sp>
        <p:nvSpPr>
          <p:cNvPr id="3" name="Marcador de contenido 2"/>
          <p:cNvSpPr>
            <a:spLocks noGrp="1"/>
          </p:cNvSpPr>
          <p:nvPr>
            <p:ph idx="1"/>
          </p:nvPr>
        </p:nvSpPr>
        <p:spPr>
          <a:xfrm>
            <a:off x="4463714" y="254000"/>
            <a:ext cx="7626685" cy="5821948"/>
          </a:xfrm>
        </p:spPr>
        <p:txBody>
          <a:bodyPr>
            <a:normAutofit/>
          </a:bodyPr>
          <a:lstStyle/>
          <a:p>
            <a:r>
              <a:rPr lang="es-EC" sz="3600" dirty="0">
                <a:ln w="22225">
                  <a:solidFill>
                    <a:schemeClr val="accent2"/>
                  </a:solidFill>
                  <a:prstDash val="solid"/>
                </a:ln>
                <a:solidFill>
                  <a:schemeClr val="tx1"/>
                </a:solidFill>
              </a:rPr>
              <a:t>Clásica del Comercio Internacional o Ventaja </a:t>
            </a:r>
            <a:r>
              <a:rPr lang="es-EC" sz="3600" dirty="0" smtClean="0">
                <a:ln w="22225">
                  <a:solidFill>
                    <a:schemeClr val="accent2"/>
                  </a:solidFill>
                  <a:prstDash val="solid"/>
                </a:ln>
                <a:solidFill>
                  <a:schemeClr val="tx1"/>
                </a:solidFill>
              </a:rPr>
              <a:t>Absoluta.</a:t>
            </a:r>
            <a:endParaRPr lang="es-EC" sz="2400" dirty="0" smtClean="0"/>
          </a:p>
          <a:p>
            <a:r>
              <a:rPr lang="es-MX" sz="2400" dirty="0"/>
              <a:t>El teórico Adam Smith </a:t>
            </a:r>
            <a:endParaRPr lang="es-EC" sz="2400" dirty="0" smtClean="0"/>
          </a:p>
          <a:p>
            <a:endParaRPr lang="es-EC" dirty="0"/>
          </a:p>
          <a:p>
            <a:endParaRPr lang="es-EC" dirty="0" smtClean="0"/>
          </a:p>
          <a:p>
            <a:endParaRPr lang="es-EC" dirty="0"/>
          </a:p>
          <a:p>
            <a:endParaRPr lang="es-EC" dirty="0" smtClean="0"/>
          </a:p>
          <a:p>
            <a:endParaRPr lang="es-EC" dirty="0" smtClean="0"/>
          </a:p>
          <a:p>
            <a:endParaRPr lang="es-EC" dirty="0"/>
          </a:p>
          <a:p>
            <a:endParaRPr lang="es-EC" dirty="0" smtClean="0"/>
          </a:p>
          <a:p>
            <a:endParaRPr lang="es-EC" dirty="0"/>
          </a:p>
          <a:p>
            <a:endParaRPr lang="es-EC" dirty="0" smtClean="0"/>
          </a:p>
          <a:p>
            <a:endParaRPr lang="es-EC" dirty="0"/>
          </a:p>
          <a:p>
            <a:endParaRPr lang="es-EC" dirty="0"/>
          </a:p>
          <a:p>
            <a:endParaRPr lang="es-EC" dirty="0"/>
          </a:p>
          <a:p>
            <a:endParaRPr lang="es-EC" dirty="0"/>
          </a:p>
        </p:txBody>
      </p:sp>
      <p:pic>
        <p:nvPicPr>
          <p:cNvPr id="8" name="Imagen 7"/>
          <p:cNvPicPr>
            <a:picLocks noChangeAspect="1"/>
          </p:cNvPicPr>
          <p:nvPr/>
        </p:nvPicPr>
        <p:blipFill>
          <a:blip r:embed="rId2"/>
          <a:stretch>
            <a:fillRect/>
          </a:stretch>
        </p:blipFill>
        <p:spPr>
          <a:xfrm>
            <a:off x="7057856" y="2071437"/>
            <a:ext cx="2438400" cy="1752600"/>
          </a:xfrm>
          <a:prstGeom prst="rect">
            <a:avLst/>
          </a:prstGeom>
        </p:spPr>
      </p:pic>
      <p:pic>
        <p:nvPicPr>
          <p:cNvPr id="11" name="Imagen 10"/>
          <p:cNvPicPr>
            <a:picLocks noChangeAspect="1"/>
          </p:cNvPicPr>
          <p:nvPr/>
        </p:nvPicPr>
        <p:blipFill rotWithShape="1">
          <a:blip r:embed="rId3"/>
          <a:srcRect r="4361"/>
          <a:stretch/>
        </p:blipFill>
        <p:spPr>
          <a:xfrm>
            <a:off x="5095706" y="4160922"/>
            <a:ext cx="1876594" cy="1828800"/>
          </a:xfrm>
          <a:prstGeom prst="rect">
            <a:avLst/>
          </a:prstGeom>
        </p:spPr>
      </p:pic>
      <p:pic>
        <p:nvPicPr>
          <p:cNvPr id="12" name="Imagen 11"/>
          <p:cNvPicPr>
            <a:picLocks noChangeAspect="1"/>
          </p:cNvPicPr>
          <p:nvPr/>
        </p:nvPicPr>
        <p:blipFill>
          <a:blip r:embed="rId4"/>
          <a:stretch>
            <a:fillRect/>
          </a:stretch>
        </p:blipFill>
        <p:spPr>
          <a:xfrm>
            <a:off x="9262893" y="4446672"/>
            <a:ext cx="1838325" cy="1543050"/>
          </a:xfrm>
          <a:prstGeom prst="rect">
            <a:avLst/>
          </a:prstGeom>
        </p:spPr>
      </p:pic>
    </p:spTree>
    <p:extLst>
      <p:ext uri="{BB962C8B-B14F-4D97-AF65-F5344CB8AC3E}">
        <p14:creationId xmlns:p14="http://schemas.microsoft.com/office/powerpoint/2010/main" val="2616354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9231" y="2947737"/>
            <a:ext cx="3200400" cy="998622"/>
          </a:xfrm>
        </p:spPr>
        <p:txBody>
          <a:bodyPr>
            <a:normAutofit/>
          </a:bodyPr>
          <a:lstStyle/>
          <a:p>
            <a:r>
              <a:rPr lang="es-EC" sz="5400" dirty="0" smtClean="0"/>
              <a:t>Teorías</a:t>
            </a:r>
            <a:endParaRPr lang="es-EC" sz="5400" dirty="0"/>
          </a:p>
        </p:txBody>
      </p:sp>
      <p:sp>
        <p:nvSpPr>
          <p:cNvPr id="3" name="Marcador de contenido 2"/>
          <p:cNvSpPr>
            <a:spLocks noGrp="1"/>
          </p:cNvSpPr>
          <p:nvPr>
            <p:ph idx="1"/>
          </p:nvPr>
        </p:nvSpPr>
        <p:spPr>
          <a:xfrm>
            <a:off x="4463714" y="254000"/>
            <a:ext cx="7626685" cy="5821948"/>
          </a:xfrm>
        </p:spPr>
        <p:txBody>
          <a:bodyPr>
            <a:normAutofit/>
          </a:bodyPr>
          <a:lstStyle/>
          <a:p>
            <a:r>
              <a:rPr lang="es-EC" sz="3600" dirty="0" smtClean="0">
                <a:ln w="22225">
                  <a:solidFill>
                    <a:schemeClr val="accent2"/>
                  </a:solidFill>
                  <a:prstDash val="solid"/>
                </a:ln>
                <a:solidFill>
                  <a:schemeClr val="tx1"/>
                </a:solidFill>
              </a:rPr>
              <a:t>Localización:</a:t>
            </a:r>
            <a:endParaRPr lang="es-EC" sz="3600" dirty="0" smtClean="0"/>
          </a:p>
          <a:p>
            <a:r>
              <a:rPr lang="es-MX" dirty="0"/>
              <a:t>El teórico Adam Smith </a:t>
            </a:r>
            <a:endParaRPr lang="es-EC" dirty="0"/>
          </a:p>
          <a:p>
            <a:endParaRPr lang="es-EC" dirty="0"/>
          </a:p>
          <a:p>
            <a:endParaRPr lang="es-EC" dirty="0" smtClean="0"/>
          </a:p>
          <a:p>
            <a:endParaRPr lang="es-EC" dirty="0"/>
          </a:p>
          <a:p>
            <a:endParaRPr lang="es-EC" dirty="0" smtClean="0"/>
          </a:p>
          <a:p>
            <a:endParaRPr lang="es-EC" dirty="0" smtClean="0"/>
          </a:p>
          <a:p>
            <a:endParaRPr lang="es-EC" dirty="0"/>
          </a:p>
          <a:p>
            <a:endParaRPr lang="es-EC" dirty="0" smtClean="0"/>
          </a:p>
          <a:p>
            <a:endParaRPr lang="es-EC" dirty="0"/>
          </a:p>
          <a:p>
            <a:endParaRPr lang="es-EC" dirty="0" smtClean="0"/>
          </a:p>
          <a:p>
            <a:endParaRPr lang="es-EC" dirty="0"/>
          </a:p>
          <a:p>
            <a:endParaRPr lang="es-EC" dirty="0"/>
          </a:p>
          <a:p>
            <a:endParaRPr lang="es-EC" dirty="0"/>
          </a:p>
          <a:p>
            <a:endParaRPr lang="es-EC" dirty="0" smtClean="0"/>
          </a:p>
          <a:p>
            <a:endParaRPr lang="es-EC" dirty="0"/>
          </a:p>
          <a:p>
            <a:endParaRPr lang="es-EC" dirty="0"/>
          </a:p>
          <a:p>
            <a:endParaRPr lang="es-EC" dirty="0"/>
          </a:p>
        </p:txBody>
      </p:sp>
      <p:pic>
        <p:nvPicPr>
          <p:cNvPr id="5" name="Imagen 4"/>
          <p:cNvPicPr>
            <a:picLocks noChangeAspect="1"/>
          </p:cNvPicPr>
          <p:nvPr/>
        </p:nvPicPr>
        <p:blipFill>
          <a:blip r:embed="rId2"/>
          <a:stretch>
            <a:fillRect/>
          </a:stretch>
        </p:blipFill>
        <p:spPr>
          <a:xfrm>
            <a:off x="6639533" y="1623897"/>
            <a:ext cx="2529867" cy="1792296"/>
          </a:xfrm>
          <a:prstGeom prst="rect">
            <a:avLst/>
          </a:prstGeom>
        </p:spPr>
      </p:pic>
      <p:pic>
        <p:nvPicPr>
          <p:cNvPr id="6" name="Imagen 5"/>
          <p:cNvPicPr>
            <a:picLocks noChangeAspect="1"/>
          </p:cNvPicPr>
          <p:nvPr/>
        </p:nvPicPr>
        <p:blipFill>
          <a:blip r:embed="rId3"/>
          <a:stretch>
            <a:fillRect/>
          </a:stretch>
        </p:blipFill>
        <p:spPr>
          <a:xfrm>
            <a:off x="8277055" y="3708401"/>
            <a:ext cx="2261503" cy="1483087"/>
          </a:xfrm>
          <a:prstGeom prst="rect">
            <a:avLst/>
          </a:prstGeom>
        </p:spPr>
      </p:pic>
      <p:pic>
        <p:nvPicPr>
          <p:cNvPr id="7" name="Imagen 6"/>
          <p:cNvPicPr>
            <a:picLocks noChangeAspect="1"/>
          </p:cNvPicPr>
          <p:nvPr/>
        </p:nvPicPr>
        <p:blipFill>
          <a:blip r:embed="rId4"/>
          <a:stretch>
            <a:fillRect/>
          </a:stretch>
        </p:blipFill>
        <p:spPr>
          <a:xfrm>
            <a:off x="5021870" y="3708401"/>
            <a:ext cx="2348519" cy="1561934"/>
          </a:xfrm>
          <a:prstGeom prst="rect">
            <a:avLst/>
          </a:prstGeom>
        </p:spPr>
      </p:pic>
    </p:spTree>
    <p:extLst>
      <p:ext uri="{BB962C8B-B14F-4D97-AF65-F5344CB8AC3E}">
        <p14:creationId xmlns:p14="http://schemas.microsoft.com/office/powerpoint/2010/main" val="3292309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9231" y="2947737"/>
            <a:ext cx="3200400" cy="998622"/>
          </a:xfrm>
        </p:spPr>
        <p:txBody>
          <a:bodyPr>
            <a:normAutofit/>
          </a:bodyPr>
          <a:lstStyle/>
          <a:p>
            <a:r>
              <a:rPr lang="es-EC" sz="5400" dirty="0" smtClean="0"/>
              <a:t>Teorías</a:t>
            </a:r>
            <a:endParaRPr lang="es-EC" sz="5400" dirty="0"/>
          </a:p>
        </p:txBody>
      </p:sp>
      <p:sp>
        <p:nvSpPr>
          <p:cNvPr id="3" name="Marcador de contenido 2"/>
          <p:cNvSpPr>
            <a:spLocks noGrp="1"/>
          </p:cNvSpPr>
          <p:nvPr>
            <p:ph idx="1"/>
          </p:nvPr>
        </p:nvSpPr>
        <p:spPr>
          <a:xfrm>
            <a:off x="4463714" y="254000"/>
            <a:ext cx="7626685" cy="5821948"/>
          </a:xfrm>
        </p:spPr>
        <p:txBody>
          <a:bodyPr>
            <a:normAutofit/>
          </a:bodyPr>
          <a:lstStyle/>
          <a:p>
            <a:endParaRPr lang="es-EC" dirty="0"/>
          </a:p>
          <a:p>
            <a:endParaRPr lang="es-EC" dirty="0" smtClean="0"/>
          </a:p>
          <a:p>
            <a:endParaRPr lang="es-EC" dirty="0"/>
          </a:p>
          <a:p>
            <a:endParaRPr lang="es-EC" dirty="0" smtClean="0"/>
          </a:p>
          <a:p>
            <a:endParaRPr lang="es-EC" dirty="0" smtClean="0"/>
          </a:p>
          <a:p>
            <a:endParaRPr lang="es-EC" dirty="0"/>
          </a:p>
          <a:p>
            <a:endParaRPr lang="es-EC" dirty="0" smtClean="0"/>
          </a:p>
          <a:p>
            <a:endParaRPr lang="es-EC" dirty="0"/>
          </a:p>
          <a:p>
            <a:endParaRPr lang="es-EC" dirty="0" smtClean="0"/>
          </a:p>
          <a:p>
            <a:endParaRPr lang="es-EC" dirty="0"/>
          </a:p>
          <a:p>
            <a:endParaRPr lang="es-EC" dirty="0"/>
          </a:p>
          <a:p>
            <a:endParaRPr lang="es-EC" dirty="0"/>
          </a:p>
          <a:p>
            <a:endParaRPr lang="es-EC" dirty="0"/>
          </a:p>
          <a:p>
            <a:endParaRPr lang="es-EC" dirty="0"/>
          </a:p>
          <a:p>
            <a:endParaRPr lang="es-EC" dirty="0" smtClean="0"/>
          </a:p>
          <a:p>
            <a:endParaRPr lang="es-EC" dirty="0"/>
          </a:p>
          <a:p>
            <a:endParaRPr lang="es-EC" dirty="0"/>
          </a:p>
          <a:p>
            <a:endParaRPr lang="es-EC" dirty="0"/>
          </a:p>
        </p:txBody>
      </p:sp>
      <p:sp>
        <p:nvSpPr>
          <p:cNvPr id="8" name="Rectángulo 7"/>
          <p:cNvSpPr/>
          <p:nvPr/>
        </p:nvSpPr>
        <p:spPr>
          <a:xfrm>
            <a:off x="4612918" y="1053068"/>
            <a:ext cx="2291012" cy="338554"/>
          </a:xfrm>
          <a:prstGeom prst="rect">
            <a:avLst/>
          </a:prstGeom>
        </p:spPr>
        <p:txBody>
          <a:bodyPr wrap="none">
            <a:spAutoFit/>
          </a:bodyPr>
          <a:lstStyle/>
          <a:p>
            <a:r>
              <a:rPr lang="es-EC" sz="1600" dirty="0" smtClean="0">
                <a:ln w="22225">
                  <a:solidFill>
                    <a:schemeClr val="accent2"/>
                  </a:solidFill>
                  <a:prstDash val="solid"/>
                </a:ln>
              </a:rPr>
              <a:t>Pura: Comercialización</a:t>
            </a:r>
            <a:endParaRPr lang="es-EC" sz="1600" dirty="0">
              <a:ln w="22225">
                <a:solidFill>
                  <a:schemeClr val="accent2"/>
                </a:solidFill>
                <a:prstDash val="solid"/>
              </a:ln>
            </a:endParaRPr>
          </a:p>
        </p:txBody>
      </p:sp>
      <p:pic>
        <p:nvPicPr>
          <p:cNvPr id="4" name="Imagen 3"/>
          <p:cNvPicPr>
            <a:picLocks noChangeAspect="1"/>
          </p:cNvPicPr>
          <p:nvPr/>
        </p:nvPicPr>
        <p:blipFill>
          <a:blip r:embed="rId2"/>
          <a:stretch>
            <a:fillRect/>
          </a:stretch>
        </p:blipFill>
        <p:spPr>
          <a:xfrm>
            <a:off x="8277056" y="1391622"/>
            <a:ext cx="2968982" cy="2195285"/>
          </a:xfrm>
          <a:prstGeom prst="rect">
            <a:avLst/>
          </a:prstGeom>
        </p:spPr>
      </p:pic>
      <p:sp>
        <p:nvSpPr>
          <p:cNvPr id="9" name="Rectángulo 8"/>
          <p:cNvSpPr/>
          <p:nvPr/>
        </p:nvSpPr>
        <p:spPr>
          <a:xfrm>
            <a:off x="4854218" y="383217"/>
            <a:ext cx="6365845" cy="461665"/>
          </a:xfrm>
          <a:prstGeom prst="rect">
            <a:avLst/>
          </a:prstGeom>
        </p:spPr>
        <p:txBody>
          <a:bodyPr wrap="none">
            <a:spAutoFit/>
          </a:bodyPr>
          <a:lstStyle/>
          <a:p>
            <a:r>
              <a:rPr lang="es-EC" sz="2400" dirty="0">
                <a:ln w="22225">
                  <a:solidFill>
                    <a:schemeClr val="accent2"/>
                  </a:solidFill>
                  <a:prstDash val="solid"/>
                </a:ln>
              </a:rPr>
              <a:t>Pura y Monetaria del Comercio </a:t>
            </a:r>
            <a:r>
              <a:rPr lang="es-EC" sz="2400" dirty="0" smtClean="0">
                <a:ln w="22225">
                  <a:solidFill>
                    <a:schemeClr val="accent2"/>
                  </a:solidFill>
                  <a:prstDash val="solid"/>
                </a:ln>
              </a:rPr>
              <a:t>Internacional</a:t>
            </a:r>
            <a:endParaRPr lang="es-EC" sz="2400" dirty="0">
              <a:ln w="22225">
                <a:solidFill>
                  <a:schemeClr val="accent2"/>
                </a:solidFill>
                <a:prstDash val="solid"/>
              </a:ln>
            </a:endParaRPr>
          </a:p>
        </p:txBody>
      </p:sp>
      <p:sp>
        <p:nvSpPr>
          <p:cNvPr id="10" name="Rectángulo 9"/>
          <p:cNvSpPr/>
          <p:nvPr/>
        </p:nvSpPr>
        <p:spPr>
          <a:xfrm>
            <a:off x="4590491" y="3607805"/>
            <a:ext cx="3193503" cy="338554"/>
          </a:xfrm>
          <a:prstGeom prst="rect">
            <a:avLst/>
          </a:prstGeom>
        </p:spPr>
        <p:txBody>
          <a:bodyPr wrap="none">
            <a:spAutoFit/>
          </a:bodyPr>
          <a:lstStyle/>
          <a:p>
            <a:r>
              <a:rPr lang="es-EC" sz="1600" dirty="0" smtClean="0">
                <a:ln w="22225">
                  <a:solidFill>
                    <a:schemeClr val="accent2"/>
                  </a:solidFill>
                  <a:prstDash val="solid"/>
                </a:ln>
              </a:rPr>
              <a:t>Monetaria: Circulación monetaria</a:t>
            </a:r>
            <a:endParaRPr lang="es-EC" sz="1600" dirty="0">
              <a:ln w="22225">
                <a:solidFill>
                  <a:schemeClr val="accent2"/>
                </a:solidFill>
                <a:prstDash val="solid"/>
              </a:ln>
            </a:endParaRPr>
          </a:p>
        </p:txBody>
      </p:sp>
      <p:pic>
        <p:nvPicPr>
          <p:cNvPr id="11" name="Imagen 10"/>
          <p:cNvPicPr>
            <a:picLocks noChangeAspect="1"/>
          </p:cNvPicPr>
          <p:nvPr/>
        </p:nvPicPr>
        <p:blipFill>
          <a:blip r:embed="rId3"/>
          <a:stretch>
            <a:fillRect/>
          </a:stretch>
        </p:blipFill>
        <p:spPr>
          <a:xfrm>
            <a:off x="8697912" y="4288743"/>
            <a:ext cx="2160588" cy="2206804"/>
          </a:xfrm>
          <a:prstGeom prst="rect">
            <a:avLst/>
          </a:prstGeom>
        </p:spPr>
      </p:pic>
    </p:spTree>
    <p:extLst>
      <p:ext uri="{BB962C8B-B14F-4D97-AF65-F5344CB8AC3E}">
        <p14:creationId xmlns:p14="http://schemas.microsoft.com/office/powerpoint/2010/main" val="2098284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09955" y="98836"/>
            <a:ext cx="4860625" cy="523220"/>
          </a:xfrm>
          <a:prstGeom prst="rect">
            <a:avLst/>
          </a:prstGeom>
          <a:noFill/>
        </p:spPr>
        <p:txBody>
          <a:bodyPr wrap="none" lIns="91440" tIns="45720" rIns="91440" bIns="45720">
            <a:spAutoFit/>
          </a:bodyPr>
          <a:lstStyle/>
          <a:p>
            <a:pPr algn="ctr"/>
            <a:r>
              <a:rPr lang="es-ES" sz="2800" b="1" dirty="0" smtClean="0">
                <a:ln w="22225">
                  <a:solidFill>
                    <a:schemeClr val="accent2"/>
                  </a:solidFill>
                  <a:prstDash val="solid"/>
                </a:ln>
                <a:solidFill>
                  <a:schemeClr val="accent2">
                    <a:lumMod val="40000"/>
                    <a:lumOff val="60000"/>
                  </a:schemeClr>
                </a:solidFill>
              </a:rPr>
              <a:t>Preguntas de Investigación</a:t>
            </a:r>
            <a:endParaRPr lang="es-ES" sz="2800" b="1" cap="none" spc="0" dirty="0">
              <a:ln w="22225">
                <a:solidFill>
                  <a:schemeClr val="accent2"/>
                </a:solidFill>
                <a:prstDash val="solid"/>
              </a:ln>
              <a:solidFill>
                <a:schemeClr val="accent2">
                  <a:lumMod val="40000"/>
                  <a:lumOff val="60000"/>
                </a:schemeClr>
              </a:solidFill>
              <a:effectLst/>
            </a:endParaRPr>
          </a:p>
        </p:txBody>
      </p:sp>
      <p:sp>
        <p:nvSpPr>
          <p:cNvPr id="3" name="Rectángulo 2"/>
          <p:cNvSpPr/>
          <p:nvPr/>
        </p:nvSpPr>
        <p:spPr>
          <a:xfrm>
            <a:off x="1703910" y="640021"/>
            <a:ext cx="8777503" cy="1446550"/>
          </a:xfrm>
          <a:prstGeom prst="rect">
            <a:avLst/>
          </a:prstGeom>
          <a:noFill/>
        </p:spPr>
        <p:txBody>
          <a:bodyPr wrap="square" lIns="91440" tIns="45720" rIns="91440" bIns="45720">
            <a:spAutoFit/>
          </a:bodyPr>
          <a:lstStyle/>
          <a:p>
            <a:pPr algn="ctr"/>
            <a:r>
              <a:rPr lang="es-ES" sz="2200" b="1" dirty="0" smtClean="0">
                <a:ln w="22225">
                  <a:solidFill>
                    <a:schemeClr val="accent2"/>
                  </a:solidFill>
                  <a:prstDash val="solid"/>
                </a:ln>
                <a:solidFill>
                  <a:schemeClr val="accent2">
                    <a:lumMod val="40000"/>
                    <a:lumOff val="60000"/>
                  </a:schemeClr>
                </a:solidFill>
              </a:rPr>
              <a:t>¿</a:t>
            </a:r>
            <a:r>
              <a:rPr lang="es-MX" sz="2200" dirty="0"/>
              <a:t>Cuáles son las estrategias de promoción gubernamental y como inciden los mecanismos en las exportaciones del </a:t>
            </a:r>
            <a:r>
              <a:rPr lang="es-MX" sz="2200" dirty="0" smtClean="0"/>
              <a:t>palmito</a:t>
            </a:r>
            <a:r>
              <a:rPr lang="es-ES" sz="2200" b="1" dirty="0" smtClean="0">
                <a:ln w="22225">
                  <a:solidFill>
                    <a:schemeClr val="accent2"/>
                  </a:solidFill>
                  <a:prstDash val="solid"/>
                </a:ln>
                <a:solidFill>
                  <a:schemeClr val="accent2">
                    <a:lumMod val="40000"/>
                    <a:lumOff val="60000"/>
                  </a:schemeClr>
                </a:solidFill>
              </a:rPr>
              <a:t>?</a:t>
            </a:r>
          </a:p>
          <a:p>
            <a:pPr algn="ctr"/>
            <a:r>
              <a:rPr lang="es-ES" sz="2200" b="1" dirty="0">
                <a:ln w="22225">
                  <a:solidFill>
                    <a:schemeClr val="accent2"/>
                  </a:solidFill>
                  <a:prstDash val="solid"/>
                </a:ln>
                <a:solidFill>
                  <a:schemeClr val="accent2">
                    <a:lumMod val="40000"/>
                    <a:lumOff val="60000"/>
                  </a:schemeClr>
                </a:solidFill>
              </a:rPr>
              <a:t>¿</a:t>
            </a:r>
            <a:r>
              <a:rPr lang="es-MX" sz="2200" dirty="0"/>
              <a:t>Cómo han evolucionado las exportaciones del palmito dentro del periodo de estudio 2011-2016</a:t>
            </a:r>
            <a:r>
              <a:rPr lang="es-ES" sz="2200" b="1" dirty="0" smtClean="0">
                <a:ln w="22225">
                  <a:solidFill>
                    <a:schemeClr val="accent2"/>
                  </a:solidFill>
                  <a:prstDash val="solid"/>
                </a:ln>
                <a:solidFill>
                  <a:schemeClr val="accent2">
                    <a:lumMod val="40000"/>
                    <a:lumOff val="60000"/>
                  </a:schemeClr>
                </a:solidFill>
              </a:rPr>
              <a:t>?</a:t>
            </a:r>
            <a:endParaRPr lang="es-ES" sz="2200" b="1" dirty="0">
              <a:ln w="22225">
                <a:solidFill>
                  <a:schemeClr val="accent2"/>
                </a:solidFill>
                <a:prstDash val="solid"/>
              </a:ln>
              <a:solidFill>
                <a:schemeClr val="accent2">
                  <a:lumMod val="40000"/>
                  <a:lumOff val="60000"/>
                </a:schemeClr>
              </a:solidFill>
            </a:endParaRPr>
          </a:p>
        </p:txBody>
      </p:sp>
      <p:sp>
        <p:nvSpPr>
          <p:cNvPr id="4" name="Rectángulo 3"/>
          <p:cNvSpPr/>
          <p:nvPr/>
        </p:nvSpPr>
        <p:spPr>
          <a:xfrm>
            <a:off x="1703911" y="1788036"/>
            <a:ext cx="8777503" cy="430887"/>
          </a:xfrm>
          <a:prstGeom prst="rect">
            <a:avLst/>
          </a:prstGeom>
          <a:noFill/>
        </p:spPr>
        <p:txBody>
          <a:bodyPr wrap="square" lIns="91440" tIns="45720" rIns="91440" bIns="45720">
            <a:spAutoFit/>
          </a:bodyPr>
          <a:lstStyle/>
          <a:p>
            <a:pPr marL="342900" indent="-342900" algn="ctr">
              <a:buFont typeface="Wingdings" panose="05000000000000000000" pitchFamily="2" charset="2"/>
              <a:buChar char="Ø"/>
            </a:pPr>
            <a:endParaRPr lang="es-ES" sz="2200" b="1" cap="none" spc="0" dirty="0">
              <a:ln w="22225">
                <a:solidFill>
                  <a:schemeClr val="accent2"/>
                </a:solidFill>
                <a:prstDash val="solid"/>
              </a:ln>
              <a:solidFill>
                <a:schemeClr val="accent2">
                  <a:lumMod val="40000"/>
                  <a:lumOff val="60000"/>
                </a:schemeClr>
              </a:solidFill>
              <a:effectLst/>
            </a:endParaRPr>
          </a:p>
        </p:txBody>
      </p:sp>
      <p:sp>
        <p:nvSpPr>
          <p:cNvPr id="5" name="Rectángulo 4"/>
          <p:cNvSpPr/>
          <p:nvPr/>
        </p:nvSpPr>
        <p:spPr>
          <a:xfrm>
            <a:off x="743295" y="2293396"/>
            <a:ext cx="2805576" cy="523220"/>
          </a:xfrm>
          <a:prstGeom prst="rect">
            <a:avLst/>
          </a:prstGeom>
          <a:noFill/>
        </p:spPr>
        <p:txBody>
          <a:bodyPr wrap="none" lIns="91440" tIns="45720" rIns="91440" bIns="45720">
            <a:spAutoFit/>
          </a:bodyPr>
          <a:lstStyle/>
          <a:p>
            <a:pPr algn="ctr"/>
            <a:r>
              <a:rPr lang="es-ES" sz="2800" dirty="0" smtClean="0">
                <a:ln w="22225">
                  <a:solidFill>
                    <a:schemeClr val="accent2"/>
                  </a:solidFill>
                  <a:prstDash val="solid"/>
                </a:ln>
                <a:solidFill>
                  <a:schemeClr val="accent2">
                    <a:lumMod val="40000"/>
                    <a:lumOff val="60000"/>
                  </a:schemeClr>
                </a:solidFill>
              </a:rPr>
              <a:t>Objetivo general</a:t>
            </a:r>
            <a:endParaRPr lang="es-ES" sz="2800" cap="none" spc="0" dirty="0">
              <a:ln w="22225">
                <a:solidFill>
                  <a:schemeClr val="accent2"/>
                </a:solidFill>
                <a:prstDash val="solid"/>
              </a:ln>
              <a:solidFill>
                <a:schemeClr val="accent2">
                  <a:lumMod val="40000"/>
                  <a:lumOff val="60000"/>
                </a:schemeClr>
              </a:solidFill>
              <a:effectLst/>
            </a:endParaRPr>
          </a:p>
        </p:txBody>
      </p:sp>
      <p:sp>
        <p:nvSpPr>
          <p:cNvPr id="6" name="Rectángulo 5"/>
          <p:cNvSpPr/>
          <p:nvPr/>
        </p:nvSpPr>
        <p:spPr>
          <a:xfrm>
            <a:off x="734749" y="3944438"/>
            <a:ext cx="3482043" cy="523220"/>
          </a:xfrm>
          <a:prstGeom prst="rect">
            <a:avLst/>
          </a:prstGeom>
          <a:noFill/>
        </p:spPr>
        <p:txBody>
          <a:bodyPr wrap="none" lIns="91440" tIns="45720" rIns="91440" bIns="45720">
            <a:spAutoFit/>
          </a:bodyPr>
          <a:lstStyle/>
          <a:p>
            <a:pPr algn="ctr"/>
            <a:r>
              <a:rPr lang="es-ES" sz="2800" b="1" dirty="0" smtClean="0">
                <a:ln w="22225">
                  <a:solidFill>
                    <a:schemeClr val="accent2"/>
                  </a:solidFill>
                  <a:prstDash val="solid"/>
                </a:ln>
                <a:solidFill>
                  <a:schemeClr val="accent2">
                    <a:lumMod val="40000"/>
                    <a:lumOff val="60000"/>
                  </a:schemeClr>
                </a:solidFill>
              </a:rPr>
              <a:t>Objetivo especifico</a:t>
            </a:r>
            <a:endParaRPr lang="es-ES" sz="2800" b="1" cap="none" spc="0" dirty="0">
              <a:ln w="22225">
                <a:solidFill>
                  <a:schemeClr val="accent2"/>
                </a:solidFill>
                <a:prstDash val="solid"/>
              </a:ln>
              <a:solidFill>
                <a:schemeClr val="accent2">
                  <a:lumMod val="40000"/>
                  <a:lumOff val="60000"/>
                </a:schemeClr>
              </a:solidFill>
              <a:effectLst/>
            </a:endParaRPr>
          </a:p>
        </p:txBody>
      </p:sp>
      <p:sp>
        <p:nvSpPr>
          <p:cNvPr id="7" name="Rectángulo 6"/>
          <p:cNvSpPr/>
          <p:nvPr/>
        </p:nvSpPr>
        <p:spPr>
          <a:xfrm>
            <a:off x="219114" y="2705086"/>
            <a:ext cx="12040447" cy="1107996"/>
          </a:xfrm>
          <a:prstGeom prst="rect">
            <a:avLst/>
          </a:prstGeom>
          <a:noFill/>
        </p:spPr>
        <p:txBody>
          <a:bodyPr wrap="square" lIns="91440" tIns="45720" rIns="91440" bIns="45720">
            <a:spAutoFit/>
          </a:bodyPr>
          <a:lstStyle/>
          <a:p>
            <a:r>
              <a:rPr lang="es-MX" sz="2200" dirty="0"/>
              <a:t>Analizar las incidencias de los mecanismos de promoción gubernamental de las exportaciones de palmito en los mercados Internacionales para fortalecer las ventajas competitivas de las exportaciones. Período </a:t>
            </a:r>
            <a:r>
              <a:rPr lang="es-MX" sz="2200" dirty="0" smtClean="0"/>
              <a:t>2011-2016.</a:t>
            </a:r>
            <a:endParaRPr lang="es-ES" sz="2200" b="1" cap="none" spc="0" dirty="0">
              <a:ln w="22225">
                <a:solidFill>
                  <a:schemeClr val="accent2"/>
                </a:solidFill>
                <a:prstDash val="solid"/>
              </a:ln>
              <a:solidFill>
                <a:schemeClr val="accent2">
                  <a:lumMod val="40000"/>
                  <a:lumOff val="60000"/>
                </a:schemeClr>
              </a:solidFill>
              <a:effectLst/>
            </a:endParaRPr>
          </a:p>
        </p:txBody>
      </p:sp>
      <p:sp>
        <p:nvSpPr>
          <p:cNvPr id="8" name="Rectángulo 7"/>
          <p:cNvSpPr/>
          <p:nvPr/>
        </p:nvSpPr>
        <p:spPr>
          <a:xfrm>
            <a:off x="146632" y="4467658"/>
            <a:ext cx="11892058" cy="2523768"/>
          </a:xfrm>
          <a:prstGeom prst="rect">
            <a:avLst/>
          </a:prstGeom>
          <a:noFill/>
        </p:spPr>
        <p:txBody>
          <a:bodyPr wrap="square" lIns="91440" tIns="45720" rIns="91440" bIns="45720">
            <a:spAutoFit/>
          </a:bodyPr>
          <a:lstStyle/>
          <a:p>
            <a:pPr marL="342900" lvl="0" indent="-342900">
              <a:buFont typeface="Wingdings" panose="05000000000000000000" pitchFamily="2" charset="2"/>
              <a:buChar char="q"/>
            </a:pPr>
            <a:r>
              <a:rPr lang="es-MX" sz="2200" dirty="0"/>
              <a:t>Identificar las estrategias de promoción gubernamental aplicadas a las exportaciones del palmito</a:t>
            </a:r>
            <a:r>
              <a:rPr lang="es-MX" sz="2200" dirty="0" smtClean="0"/>
              <a:t>.</a:t>
            </a:r>
          </a:p>
          <a:p>
            <a:pPr marL="342900" indent="-342900">
              <a:buFont typeface="Wingdings" panose="05000000000000000000" pitchFamily="2" charset="2"/>
              <a:buChar char="q"/>
            </a:pPr>
            <a:r>
              <a:rPr lang="es-MX" sz="2200" dirty="0"/>
              <a:t>Realizar un estudio descriptivo sobre las exportaciones ecuatorianas del palmito.</a:t>
            </a:r>
            <a:endParaRPr lang="es-EC" sz="2200" dirty="0"/>
          </a:p>
          <a:p>
            <a:pPr marL="342900" indent="-342900">
              <a:buFont typeface="Wingdings" panose="05000000000000000000" pitchFamily="2" charset="2"/>
              <a:buChar char="q"/>
            </a:pPr>
            <a:r>
              <a:rPr lang="es-MX" sz="2200" dirty="0"/>
              <a:t>Analizar la evolución de las exportaciones del palmito ecuatoriano en el período 2011-2016, vinculado con los mecanismos de promoción del gobierno.</a:t>
            </a:r>
            <a:endParaRPr lang="es-EC" sz="2200" dirty="0"/>
          </a:p>
          <a:p>
            <a:pPr lvl="0"/>
            <a:endParaRPr lang="es-MX" sz="2400" dirty="0" smtClean="0"/>
          </a:p>
          <a:p>
            <a:pPr lvl="0"/>
            <a:endParaRPr lang="es-EC" sz="2400" dirty="0"/>
          </a:p>
        </p:txBody>
      </p:sp>
    </p:spTree>
    <p:extLst>
      <p:ext uri="{BB962C8B-B14F-4D97-AF65-F5344CB8AC3E}">
        <p14:creationId xmlns:p14="http://schemas.microsoft.com/office/powerpoint/2010/main" val="132657897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2601</TotalTime>
  <Words>1211</Words>
  <Application>Microsoft Office PowerPoint</Application>
  <PresentationFormat>Panorámica</PresentationFormat>
  <Paragraphs>498</Paragraphs>
  <Slides>26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26</vt:i4>
      </vt:variant>
    </vt:vector>
  </HeadingPairs>
  <TitlesOfParts>
    <vt:vector size="33" baseType="lpstr">
      <vt:lpstr>Arial</vt:lpstr>
      <vt:lpstr>Calibri</vt:lpstr>
      <vt:lpstr>Symbol</vt:lpstr>
      <vt:lpstr>Times New Roman</vt:lpstr>
      <vt:lpstr>TimesNewRomanPSMT</vt:lpstr>
      <vt:lpstr>Wingdings</vt:lpstr>
      <vt:lpstr>Retrospección</vt:lpstr>
      <vt:lpstr>Presentación de PowerPoint</vt:lpstr>
      <vt:lpstr>Presentación de PowerPoint</vt:lpstr>
      <vt:lpstr>Presentación de PowerPoint</vt:lpstr>
      <vt:lpstr>Presentación de PowerPoint</vt:lpstr>
      <vt:lpstr>Presentación de PowerPoint</vt:lpstr>
      <vt:lpstr>Teorías</vt:lpstr>
      <vt:lpstr>Teorías</vt:lpstr>
      <vt:lpstr>Teorías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XP</dc:creator>
  <cp:lastModifiedBy>Daniel</cp:lastModifiedBy>
  <cp:revision>131</cp:revision>
  <cp:lastPrinted>2017-02-18T17:18:51Z</cp:lastPrinted>
  <dcterms:created xsi:type="dcterms:W3CDTF">2017-02-09T15:23:06Z</dcterms:created>
  <dcterms:modified xsi:type="dcterms:W3CDTF">2018-09-10T18:53:14Z</dcterms:modified>
</cp:coreProperties>
</file>