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9"/>
  </p:notesMasterIdLst>
  <p:sldIdLst>
    <p:sldId id="256" r:id="rId2"/>
    <p:sldId id="259" r:id="rId3"/>
    <p:sldId id="268" r:id="rId4"/>
    <p:sldId id="261" r:id="rId5"/>
    <p:sldId id="266" r:id="rId6"/>
    <p:sldId id="357" r:id="rId7"/>
    <p:sldId id="358" r:id="rId8"/>
    <p:sldId id="359" r:id="rId9"/>
    <p:sldId id="360" r:id="rId10"/>
    <p:sldId id="361" r:id="rId11"/>
    <p:sldId id="362" r:id="rId12"/>
    <p:sldId id="364" r:id="rId13"/>
    <p:sldId id="365" r:id="rId14"/>
    <p:sldId id="366" r:id="rId15"/>
    <p:sldId id="367" r:id="rId16"/>
    <p:sldId id="368" r:id="rId17"/>
    <p:sldId id="369" r:id="rId18"/>
    <p:sldId id="372" r:id="rId19"/>
    <p:sldId id="373" r:id="rId20"/>
    <p:sldId id="374" r:id="rId21"/>
    <p:sldId id="375" r:id="rId22"/>
    <p:sldId id="376" r:id="rId23"/>
    <p:sldId id="377" r:id="rId24"/>
    <p:sldId id="378" r:id="rId25"/>
    <p:sldId id="379" r:id="rId26"/>
    <p:sldId id="390" r:id="rId27"/>
    <p:sldId id="380" r:id="rId28"/>
    <p:sldId id="381" r:id="rId29"/>
    <p:sldId id="382" r:id="rId30"/>
    <p:sldId id="383" r:id="rId31"/>
    <p:sldId id="384" r:id="rId32"/>
    <p:sldId id="385" r:id="rId33"/>
    <p:sldId id="386" r:id="rId34"/>
    <p:sldId id="387" r:id="rId35"/>
    <p:sldId id="388" r:id="rId36"/>
    <p:sldId id="389" r:id="rId37"/>
    <p:sldId id="391" r:id="rId38"/>
    <p:sldId id="393" r:id="rId39"/>
    <p:sldId id="394" r:id="rId40"/>
    <p:sldId id="392"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342" r:id="rId72"/>
    <p:sldId id="425" r:id="rId73"/>
    <p:sldId id="426" r:id="rId74"/>
    <p:sldId id="427" r:id="rId75"/>
    <p:sldId id="428" r:id="rId76"/>
    <p:sldId id="429" r:id="rId77"/>
    <p:sldId id="348"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2" autoAdjust="0"/>
    <p:restoredTop sz="82288" autoAdjust="0"/>
  </p:normalViewPr>
  <p:slideViewPr>
    <p:cSldViewPr snapToGrid="0">
      <p:cViewPr varScale="1">
        <p:scale>
          <a:sx n="46" d="100"/>
          <a:sy n="46" d="100"/>
        </p:scale>
        <p:origin x="43" y="979"/>
      </p:cViewPr>
      <p:guideLst/>
    </p:cSldViewPr>
  </p:slideViewPr>
  <p:notesTextViewPr>
    <p:cViewPr>
      <p:scale>
        <a:sx n="1" d="1"/>
        <a:sy n="1" d="1"/>
      </p:scale>
      <p:origin x="0" y="0"/>
    </p:cViewPr>
  </p:notesTextViewPr>
  <p:sorterViewPr>
    <p:cViewPr>
      <p:scale>
        <a:sx n="100" d="100"/>
        <a:sy n="100" d="100"/>
      </p:scale>
      <p:origin x="0" y="-262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5.xml.rels><?xml version="1.0" encoding="UTF-8" standalone="yes"?>
<Relationships xmlns="http://schemas.openxmlformats.org/package/2006/relationships"><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custT="1"/>
      <dgm:spPr/>
      <dgm:t>
        <a:bodyPr/>
        <a:lstStyle/>
        <a:p>
          <a:pPr algn="ctr"/>
          <a:r>
            <a:rPr lang="es-ES" sz="2400" dirty="0"/>
            <a:t>Estado del Arte</a:t>
          </a:r>
        </a:p>
      </dgm:t>
    </dgm:pt>
    <dgm:pt modelId="{00F70177-D656-44A6-8B02-B8A206A50F2C}" type="parTrans" cxnId="{D8497DB6-9888-4F7B-81E8-3C3DA2F99899}">
      <dgm:prSet/>
      <dgm:spPr/>
      <dgm:t>
        <a:bodyPr/>
        <a:lstStyle/>
        <a:p>
          <a:pPr algn="ctr"/>
          <a:endParaRPr lang="es-ES" sz="2400"/>
        </a:p>
      </dgm:t>
    </dgm:pt>
    <dgm:pt modelId="{1667B7FD-0523-42C9-BD33-64B64B035436}" type="sibTrans" cxnId="{D8497DB6-9888-4F7B-81E8-3C3DA2F99899}">
      <dgm:prSet/>
      <dgm:spPr/>
      <dgm:t>
        <a:bodyPr/>
        <a:lstStyle/>
        <a:p>
          <a:pPr algn="ctr"/>
          <a:endParaRPr lang="es-ES" sz="2400"/>
        </a:p>
      </dgm:t>
    </dgm:pt>
    <dgm:pt modelId="{479939E9-39D8-419B-99D2-BB738AF39A9F}">
      <dgm:prSet phldrT="[Texto]" custT="1"/>
      <dgm:spPr/>
      <dgm:t>
        <a:bodyPr/>
        <a:lstStyle/>
        <a:p>
          <a:pPr algn="ctr"/>
          <a:r>
            <a:rPr lang="es-ES" sz="2400" dirty="0"/>
            <a:t>Diseño </a:t>
          </a:r>
          <a:r>
            <a:rPr lang="es-ES" sz="2400" dirty="0" smtClean="0"/>
            <a:t>del Convertidor Elevador</a:t>
          </a:r>
          <a:endParaRPr lang="es-ES" sz="2400" dirty="0"/>
        </a:p>
      </dgm:t>
    </dgm:pt>
    <dgm:pt modelId="{43343BB5-7E2F-4B1E-B058-A559D2F6A071}" type="parTrans" cxnId="{21F9698F-F2A4-407E-ACBC-89D46EC97F21}">
      <dgm:prSet/>
      <dgm:spPr/>
      <dgm:t>
        <a:bodyPr/>
        <a:lstStyle/>
        <a:p>
          <a:pPr algn="ctr"/>
          <a:endParaRPr lang="es-ES" sz="2400"/>
        </a:p>
      </dgm:t>
    </dgm:pt>
    <dgm:pt modelId="{6BF3D780-28CA-4A6F-AC03-1C1C79B0492C}" type="sibTrans" cxnId="{21F9698F-F2A4-407E-ACBC-89D46EC97F21}">
      <dgm:prSet/>
      <dgm:spPr/>
      <dgm:t>
        <a:bodyPr/>
        <a:lstStyle/>
        <a:p>
          <a:pPr algn="ctr"/>
          <a:endParaRPr lang="es-ES" sz="2400"/>
        </a:p>
      </dgm:t>
    </dgm:pt>
    <dgm:pt modelId="{892DF42E-9568-4E56-9B43-71D24AB034EF}">
      <dgm:prSet phldrT="[Texto]" custT="1"/>
      <dgm:spPr/>
      <dgm:t>
        <a:bodyPr/>
        <a:lstStyle/>
        <a:p>
          <a:pPr algn="ctr"/>
          <a:r>
            <a:rPr lang="es-ES" sz="2400" dirty="0"/>
            <a:t> </a:t>
          </a:r>
          <a:r>
            <a:rPr lang="es-ES" sz="2400" dirty="0" smtClean="0"/>
            <a:t>Estudio Comparativo</a:t>
          </a:r>
          <a:endParaRPr lang="es-ES" sz="2400" dirty="0"/>
        </a:p>
      </dgm:t>
    </dgm:pt>
    <dgm:pt modelId="{0A510B80-C67F-4D0A-9052-2A7650028F09}" type="parTrans" cxnId="{90ED2901-A427-442A-ABDB-FB647068C1B5}">
      <dgm:prSet/>
      <dgm:spPr/>
      <dgm:t>
        <a:bodyPr/>
        <a:lstStyle/>
        <a:p>
          <a:pPr algn="ctr"/>
          <a:endParaRPr lang="es-ES" sz="2400"/>
        </a:p>
      </dgm:t>
    </dgm:pt>
    <dgm:pt modelId="{12C98A6C-0765-432E-A518-EA538050BEC7}" type="sibTrans" cxnId="{90ED2901-A427-442A-ABDB-FB647068C1B5}">
      <dgm:prSet/>
      <dgm:spPr/>
      <dgm:t>
        <a:bodyPr/>
        <a:lstStyle/>
        <a:p>
          <a:pPr algn="ctr"/>
          <a:endParaRPr lang="es-ES" sz="2400"/>
        </a:p>
      </dgm:t>
    </dgm:pt>
    <dgm:pt modelId="{FD4EF8CD-6F3F-4278-A0C0-3B7910653826}">
      <dgm:prSet phldrT="[Texto]" custT="1"/>
      <dgm:spPr/>
      <dgm:t>
        <a:bodyPr/>
        <a:lstStyle/>
        <a:p>
          <a:pPr algn="ctr"/>
          <a:r>
            <a:rPr lang="es-ES" sz="2400" dirty="0"/>
            <a:t>Conclusiones y Recomendaciones</a:t>
          </a:r>
        </a:p>
      </dgm:t>
    </dgm:pt>
    <dgm:pt modelId="{DA8A292B-0617-4E36-974D-4DB3D55AFDCB}" type="parTrans" cxnId="{9F8F3A4F-85AF-431B-9E38-CF5D6690812F}">
      <dgm:prSet/>
      <dgm:spPr/>
      <dgm:t>
        <a:bodyPr/>
        <a:lstStyle/>
        <a:p>
          <a:pPr algn="ctr"/>
          <a:endParaRPr lang="es-ES" sz="2400"/>
        </a:p>
      </dgm:t>
    </dgm:pt>
    <dgm:pt modelId="{682DCACD-C63D-4CF9-B6A3-ECB86D2BDE00}" type="sibTrans" cxnId="{9F8F3A4F-85AF-431B-9E38-CF5D6690812F}">
      <dgm:prSet/>
      <dgm:spPr/>
      <dgm:t>
        <a:bodyPr/>
        <a:lstStyle/>
        <a:p>
          <a:pPr algn="ctr"/>
          <a:endParaRPr lang="es-ES" sz="2400"/>
        </a:p>
      </dgm:t>
    </dgm:pt>
    <dgm:pt modelId="{F4C84594-13B0-4517-9763-DDC4FAA89E61}">
      <dgm:prSet phldrT="[Texto]" custT="1"/>
      <dgm:spPr/>
      <dgm:t>
        <a:bodyPr/>
        <a:lstStyle/>
        <a:p>
          <a:pPr algn="ctr"/>
          <a:r>
            <a:rPr lang="es-ES" sz="2400" dirty="0"/>
            <a:t>Diseño </a:t>
          </a:r>
          <a:r>
            <a:rPr lang="es-ES" sz="2400" dirty="0" smtClean="0"/>
            <a:t>de Controladores</a:t>
          </a:r>
          <a:endParaRPr lang="es-ES" sz="2400" dirty="0"/>
        </a:p>
      </dgm:t>
    </dgm:pt>
    <dgm:pt modelId="{6B817BAB-8B95-44CF-91D3-C8195D3670D0}" type="parTrans" cxnId="{1B95C352-6813-44FE-BA4C-FD49E5ECC1A8}">
      <dgm:prSet/>
      <dgm:spPr/>
      <dgm:t>
        <a:bodyPr/>
        <a:lstStyle/>
        <a:p>
          <a:endParaRPr lang="es-EC"/>
        </a:p>
      </dgm:t>
    </dgm:pt>
    <dgm:pt modelId="{CE3040DE-3092-450A-95D4-744C21752830}" type="sibTrans" cxnId="{1B95C352-6813-44FE-BA4C-FD49E5ECC1A8}">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5">
        <dgm:presLayoutVars>
          <dgm:chMax val="0"/>
          <dgm:bulletEnabled val="1"/>
        </dgm:presLayoutVars>
      </dgm:prSet>
      <dgm:spPr/>
      <dgm:t>
        <a:bodyPr/>
        <a:lstStyle/>
        <a:p>
          <a:endParaRPr lang="es-EC"/>
        </a:p>
      </dgm:t>
    </dgm:pt>
    <dgm:pt modelId="{F16CB4E4-1C0A-443A-8554-33ADF338FB6F}" type="pres">
      <dgm:prSet presAssocID="{1667B7FD-0523-42C9-BD33-64B64B035436}" presName="spacer" presStyleCnt="0"/>
      <dgm:spPr/>
    </dgm:pt>
    <dgm:pt modelId="{D98D5023-E80A-47C0-92B4-6ED093E30EFC}" type="pres">
      <dgm:prSet presAssocID="{479939E9-39D8-419B-99D2-BB738AF39A9F}" presName="parentText" presStyleLbl="node1" presStyleIdx="1" presStyleCnt="5">
        <dgm:presLayoutVars>
          <dgm:chMax val="0"/>
          <dgm:bulletEnabled val="1"/>
        </dgm:presLayoutVars>
      </dgm:prSet>
      <dgm:spPr/>
      <dgm:t>
        <a:bodyPr/>
        <a:lstStyle/>
        <a:p>
          <a:endParaRPr lang="es-EC"/>
        </a:p>
      </dgm:t>
    </dgm:pt>
    <dgm:pt modelId="{F85D699C-582A-4085-A5EB-C1132B7B5FF2}" type="pres">
      <dgm:prSet presAssocID="{6BF3D780-28CA-4A6F-AC03-1C1C79B0492C}" presName="spacer" presStyleCnt="0"/>
      <dgm:spPr/>
    </dgm:pt>
    <dgm:pt modelId="{9A1C1820-7C5B-416B-9A28-A5B2330E164E}" type="pres">
      <dgm:prSet presAssocID="{F4C84594-13B0-4517-9763-DDC4FAA89E61}" presName="parentText" presStyleLbl="node1" presStyleIdx="2" presStyleCnt="5">
        <dgm:presLayoutVars>
          <dgm:chMax val="0"/>
          <dgm:bulletEnabled val="1"/>
        </dgm:presLayoutVars>
      </dgm:prSet>
      <dgm:spPr/>
      <dgm:t>
        <a:bodyPr/>
        <a:lstStyle/>
        <a:p>
          <a:endParaRPr lang="es-EC"/>
        </a:p>
      </dgm:t>
    </dgm:pt>
    <dgm:pt modelId="{6D5B66D4-3103-40B8-89CC-558BE840E609}" type="pres">
      <dgm:prSet presAssocID="{CE3040DE-3092-450A-95D4-744C21752830}" presName="spacer" presStyleCnt="0"/>
      <dgm:spPr/>
    </dgm:pt>
    <dgm:pt modelId="{4D97C937-39F3-425E-ACCD-A0E8B29BF903}" type="pres">
      <dgm:prSet presAssocID="{892DF42E-9568-4E56-9B43-71D24AB034EF}" presName="parentText" presStyleLbl="node1" presStyleIdx="3" presStyleCnt="5">
        <dgm:presLayoutVars>
          <dgm:chMax val="0"/>
          <dgm:bulletEnabled val="1"/>
        </dgm:presLayoutVars>
      </dgm:prSet>
      <dgm:spPr/>
      <dgm:t>
        <a:bodyPr/>
        <a:lstStyle/>
        <a:p>
          <a:endParaRPr lang="es-EC"/>
        </a:p>
      </dgm:t>
    </dgm:pt>
    <dgm:pt modelId="{3DF98342-9B0D-4AAD-A719-0B085A6B3D96}" type="pres">
      <dgm:prSet presAssocID="{12C98A6C-0765-432E-A518-EA538050BEC7}" presName="spacer" presStyleCnt="0"/>
      <dgm:spPr/>
    </dgm:pt>
    <dgm:pt modelId="{68D54640-EB2D-4ECA-ADFF-078C146F162E}" type="pres">
      <dgm:prSet presAssocID="{FD4EF8CD-6F3F-4278-A0C0-3B7910653826}" presName="parentText" presStyleLbl="node1" presStyleIdx="4" presStyleCnt="5">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90ED2901-A427-442A-ABDB-FB647068C1B5}" srcId="{8B6FB25A-4DFE-49C2-8101-568F4B3EB992}" destId="{892DF42E-9568-4E56-9B43-71D24AB034EF}" srcOrd="3" destOrd="0" parTransId="{0A510B80-C67F-4D0A-9052-2A7650028F09}" sibTransId="{12C98A6C-0765-432E-A518-EA538050BEC7}"/>
    <dgm:cxn modelId="{21F9698F-F2A4-407E-ACBC-89D46EC97F21}" srcId="{8B6FB25A-4DFE-49C2-8101-568F4B3EB992}" destId="{479939E9-39D8-419B-99D2-BB738AF39A9F}" srcOrd="1" destOrd="0" parTransId="{43343BB5-7E2F-4B1E-B058-A559D2F6A071}" sibTransId="{6BF3D780-28CA-4A6F-AC03-1C1C79B0492C}"/>
    <dgm:cxn modelId="{17A376DE-703D-4C78-A3A9-4457E7918F46}" type="presOf" srcId="{892DF42E-9568-4E56-9B43-71D24AB034EF}" destId="{4D97C937-39F3-425E-ACCD-A0E8B29BF903}" srcOrd="0" destOrd="0" presId="urn:microsoft.com/office/officeart/2005/8/layout/vList2"/>
    <dgm:cxn modelId="{A7F73157-6EEA-4415-9D43-3B9B65E49AF2}" type="presOf" srcId="{F4C84594-13B0-4517-9763-DDC4FAA89E61}" destId="{9A1C1820-7C5B-416B-9A28-A5B2330E164E}" srcOrd="0" destOrd="0" presId="urn:microsoft.com/office/officeart/2005/8/layout/vList2"/>
    <dgm:cxn modelId="{1B95C352-6813-44FE-BA4C-FD49E5ECC1A8}" srcId="{8B6FB25A-4DFE-49C2-8101-568F4B3EB992}" destId="{F4C84594-13B0-4517-9763-DDC4FAA89E61}" srcOrd="2" destOrd="0" parTransId="{6B817BAB-8B95-44CF-91D3-C8195D3670D0}" sibTransId="{CE3040DE-3092-450A-95D4-744C21752830}"/>
    <dgm:cxn modelId="{00B171C7-E926-4678-8DB5-4994F923416B}" type="presOf" srcId="{479939E9-39D8-419B-99D2-BB738AF39A9F}" destId="{D98D5023-E80A-47C0-92B4-6ED093E30EFC}" srcOrd="0" destOrd="0" presId="urn:microsoft.com/office/officeart/2005/8/layout/vList2"/>
    <dgm:cxn modelId="{9F8F3A4F-85AF-431B-9E38-CF5D6690812F}" srcId="{8B6FB25A-4DFE-49C2-8101-568F4B3EB992}" destId="{FD4EF8CD-6F3F-4278-A0C0-3B7910653826}" srcOrd="4" destOrd="0" parTransId="{DA8A292B-0617-4E36-974D-4DB3D55AFDCB}" sibTransId="{682DCACD-C63D-4CF9-B6A3-ECB86D2BDE00}"/>
    <dgm:cxn modelId="{57C32674-5949-49BF-B4FF-63D2D6C112A3}" type="presOf" srcId="{FEB73FE2-2C7D-4D2E-B50C-09D20DBC1D19}" destId="{FE465687-0209-4B7D-B836-86FEC002F06F}" srcOrd="0" destOrd="0" presId="urn:microsoft.com/office/officeart/2005/8/layout/vList2"/>
    <dgm:cxn modelId="{39E37FE7-4E73-46A7-B349-507027F00B2B}" type="presOf" srcId="{FD4EF8CD-6F3F-4278-A0C0-3B7910653826}" destId="{68D54640-EB2D-4ECA-ADFF-078C146F162E}" srcOrd="0" destOrd="0" presId="urn:microsoft.com/office/officeart/2005/8/layout/vList2"/>
    <dgm:cxn modelId="{D9D4EA97-38B3-4100-AE5E-1D9D5488FC05}" type="presOf" srcId="{8B6FB25A-4DFE-49C2-8101-568F4B3EB992}" destId="{27FAD484-7101-4B6C-976D-9C4BE2AFCB07}" srcOrd="0" destOrd="0" presId="urn:microsoft.com/office/officeart/2005/8/layout/vList2"/>
    <dgm:cxn modelId="{15C8665A-CAE0-4B21-BE84-1B75A187C542}" type="presParOf" srcId="{27FAD484-7101-4B6C-976D-9C4BE2AFCB07}" destId="{FE465687-0209-4B7D-B836-86FEC002F06F}" srcOrd="0" destOrd="0" presId="urn:microsoft.com/office/officeart/2005/8/layout/vList2"/>
    <dgm:cxn modelId="{7AB1EF50-959C-438D-81C5-D060C413F27B}" type="presParOf" srcId="{27FAD484-7101-4B6C-976D-9C4BE2AFCB07}" destId="{F16CB4E4-1C0A-443A-8554-33ADF338FB6F}" srcOrd="1" destOrd="0" presId="urn:microsoft.com/office/officeart/2005/8/layout/vList2"/>
    <dgm:cxn modelId="{4F721838-7055-4109-867F-658FCC932F8D}" type="presParOf" srcId="{27FAD484-7101-4B6C-976D-9C4BE2AFCB07}" destId="{D98D5023-E80A-47C0-92B4-6ED093E30EFC}" srcOrd="2" destOrd="0" presId="urn:microsoft.com/office/officeart/2005/8/layout/vList2"/>
    <dgm:cxn modelId="{8E21B371-20B7-4217-86AA-91D254ECF65D}" type="presParOf" srcId="{27FAD484-7101-4B6C-976D-9C4BE2AFCB07}" destId="{F85D699C-582A-4085-A5EB-C1132B7B5FF2}" srcOrd="3" destOrd="0" presId="urn:microsoft.com/office/officeart/2005/8/layout/vList2"/>
    <dgm:cxn modelId="{68D0D942-79A4-49ED-92E0-02E549B4B958}" type="presParOf" srcId="{27FAD484-7101-4B6C-976D-9C4BE2AFCB07}" destId="{9A1C1820-7C5B-416B-9A28-A5B2330E164E}" srcOrd="4" destOrd="0" presId="urn:microsoft.com/office/officeart/2005/8/layout/vList2"/>
    <dgm:cxn modelId="{4CAC87AB-5B89-4960-826B-80DD6FC552EE}" type="presParOf" srcId="{27FAD484-7101-4B6C-976D-9C4BE2AFCB07}" destId="{6D5B66D4-3103-40B8-89CC-558BE840E609}" srcOrd="5" destOrd="0" presId="urn:microsoft.com/office/officeart/2005/8/layout/vList2"/>
    <dgm:cxn modelId="{2493CD84-E984-4E6E-8481-5D011D4F9B9B}" type="presParOf" srcId="{27FAD484-7101-4B6C-976D-9C4BE2AFCB07}" destId="{4D97C937-39F3-425E-ACCD-A0E8B29BF903}" srcOrd="6" destOrd="0" presId="urn:microsoft.com/office/officeart/2005/8/layout/vList2"/>
    <dgm:cxn modelId="{62D27C16-655F-4058-8E7C-0158DE45B1DC}" type="presParOf" srcId="{27FAD484-7101-4B6C-976D-9C4BE2AFCB07}" destId="{3DF98342-9B0D-4AAD-A719-0B085A6B3D96}" srcOrd="7" destOrd="0" presId="urn:microsoft.com/office/officeart/2005/8/layout/vList2"/>
    <dgm:cxn modelId="{2A81410F-338F-494C-8C0A-098A8FF45ED3}" type="presParOf" srcId="{27FAD484-7101-4B6C-976D-9C4BE2AFCB07}" destId="{68D54640-EB2D-4ECA-ADFF-078C146F162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900" noProof="0" dirty="0" smtClean="0"/>
            <a:t>Control Predictivo por Matriz Dinámica</a:t>
          </a:r>
          <a:endParaRPr lang="es-EC" sz="39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800" dirty="0" smtClean="0"/>
            <a:t>Modelo de predicción</a:t>
          </a:r>
          <a:endParaRPr lang="es-ES" sz="2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4109769B-6F2F-42E1-A0FD-09ECC0E03B58}">
      <dgm:prSet custT="1"/>
      <dgm:spPr/>
      <dgm:t>
        <a:bodyPr/>
        <a:lstStyle/>
        <a:p>
          <a:r>
            <a:rPr lang="es-EC" sz="2800" dirty="0" smtClean="0"/>
            <a:t>Función objetivo.</a:t>
          </a:r>
          <a:endParaRPr lang="es-EC" sz="2800" dirty="0">
            <a:latin typeface="Arial" panose="020B0604020202020204" pitchFamily="34" charset="0"/>
            <a:cs typeface="Arial" panose="020B0604020202020204" pitchFamily="34" charset="0"/>
          </a:endParaRPr>
        </a:p>
      </dgm:t>
    </dgm:pt>
    <dgm:pt modelId="{F9F80066-9B68-4042-ACE4-8C105FD1CDFD}" type="parTrans" cxnId="{A3488A01-C1AB-4398-8A30-ED86F481FDA9}">
      <dgm:prSet/>
      <dgm:spPr/>
      <dgm:t>
        <a:bodyPr/>
        <a:lstStyle/>
        <a:p>
          <a:endParaRPr lang="es-ES"/>
        </a:p>
      </dgm:t>
    </dgm:pt>
    <dgm:pt modelId="{FBF740D3-95FE-4D8E-85D4-F8CD64A0EA1E}" type="sibTrans" cxnId="{A3488A01-C1AB-4398-8A30-ED86F481FDA9}">
      <dgm:prSet/>
      <dgm:spPr/>
      <dgm:t>
        <a:bodyPr/>
        <a:lstStyle/>
        <a:p>
          <a:endParaRPr lang="es-ES"/>
        </a:p>
      </dgm:t>
    </dgm:pt>
    <dgm:pt modelId="{C8F5F8F8-26DE-413A-AFC2-814BE96872E4}">
      <dgm:prSet custT="1"/>
      <dgm:spPr/>
      <dgm:t>
        <a:bodyPr/>
        <a:lstStyle/>
        <a:p>
          <a:r>
            <a:rPr lang="es-EC" sz="2800" b="0" dirty="0" smtClean="0">
              <a:latin typeface="+mn-lt"/>
              <a:cs typeface="Arial" panose="020B0604020202020204" pitchFamily="34" charset="0"/>
            </a:rPr>
            <a:t>Obtención de la ley de control</a:t>
          </a:r>
          <a:endParaRPr lang="es-EC" sz="2800" b="0" dirty="0">
            <a:latin typeface="+mn-lt"/>
            <a:cs typeface="Arial" panose="020B0604020202020204" pitchFamily="34" charset="0"/>
          </a:endParaRPr>
        </a:p>
      </dgm:t>
    </dgm:pt>
    <dgm:pt modelId="{F25C9563-4BAF-4EA8-A03D-B61521402DDB}" type="parTrans" cxnId="{836A5F52-A8E9-49D0-A6C4-A446C83E78FC}">
      <dgm:prSet/>
      <dgm:spPr/>
      <dgm:t>
        <a:bodyPr/>
        <a:lstStyle/>
        <a:p>
          <a:endParaRPr lang="es-EC"/>
        </a:p>
      </dgm:t>
    </dgm:pt>
    <dgm:pt modelId="{ED3CBFBE-D085-4086-9752-3145ECF2AF7A}" type="sibTrans" cxnId="{836A5F52-A8E9-49D0-A6C4-A446C83E78F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96599" custScaleY="106387"/>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429102" custScaleY="116412">
        <dgm:presLayoutVars>
          <dgm:bulletEnabled val="1"/>
        </dgm:presLayoutVars>
      </dgm:prSet>
      <dgm:spPr/>
      <dgm:t>
        <a:bodyPr/>
        <a:lstStyle/>
        <a:p>
          <a:endParaRPr lang="es-ES_tradnl"/>
        </a:p>
      </dgm:t>
    </dgm:pt>
    <dgm:pt modelId="{15BCE168-83BE-461A-9237-452AD74F4CCF}" type="pres">
      <dgm:prSet presAssocID="{F9F80066-9B68-4042-ACE4-8C105FD1CDFD}" presName="Name13" presStyleLbl="parChTrans1D2" presStyleIdx="1" presStyleCnt="3"/>
      <dgm:spPr/>
      <dgm:t>
        <a:bodyPr/>
        <a:lstStyle/>
        <a:p>
          <a:endParaRPr lang="es-ES_tradnl"/>
        </a:p>
      </dgm:t>
    </dgm:pt>
    <dgm:pt modelId="{C587816C-7492-4556-B545-B64F76AD908C}" type="pres">
      <dgm:prSet presAssocID="{4109769B-6F2F-42E1-A0FD-09ECC0E03B58}" presName="childText" presStyleLbl="bgAcc1" presStyleIdx="1" presStyleCnt="3" custScaleX="428174" custScaleY="101898">
        <dgm:presLayoutVars>
          <dgm:bulletEnabled val="1"/>
        </dgm:presLayoutVars>
      </dgm:prSet>
      <dgm:spPr/>
      <dgm:t>
        <a:bodyPr/>
        <a:lstStyle/>
        <a:p>
          <a:endParaRPr lang="es-ES_tradnl"/>
        </a:p>
      </dgm:t>
    </dgm:pt>
    <dgm:pt modelId="{E8BE4C76-8404-4124-AD97-6B82E9E9C989}" type="pres">
      <dgm:prSet presAssocID="{F25C9563-4BAF-4EA8-A03D-B61521402DDB}" presName="Name13" presStyleLbl="parChTrans1D2" presStyleIdx="2" presStyleCnt="3"/>
      <dgm:spPr/>
      <dgm:t>
        <a:bodyPr/>
        <a:lstStyle/>
        <a:p>
          <a:endParaRPr lang="es-EC"/>
        </a:p>
      </dgm:t>
    </dgm:pt>
    <dgm:pt modelId="{ABFDCA5A-B6B4-4842-87A3-F59FCF0C6AFC}" type="pres">
      <dgm:prSet presAssocID="{C8F5F8F8-26DE-413A-AFC2-814BE96872E4}" presName="childText" presStyleLbl="bgAcc1" presStyleIdx="2" presStyleCnt="3" custScaleX="428553" custScaleY="110846">
        <dgm:presLayoutVars>
          <dgm:bulletEnabled val="1"/>
        </dgm:presLayoutVars>
      </dgm:prSet>
      <dgm:spPr/>
      <dgm:t>
        <a:bodyPr/>
        <a:lstStyle/>
        <a:p>
          <a:endParaRPr lang="es-EC"/>
        </a:p>
      </dgm:t>
    </dgm:pt>
  </dgm:ptLst>
  <dgm:cxnLst>
    <dgm:cxn modelId="{8955F480-4999-4723-9441-961AE3CD19A5}" type="presOf" srcId="{D0D20E71-FED1-4623-8034-D329000238BD}" destId="{45B98A4A-0B6D-4F48-B74E-847DD2F0977C}" srcOrd="0" destOrd="0" presId="urn:microsoft.com/office/officeart/2005/8/layout/hierarchy3"/>
    <dgm:cxn modelId="{E936ECE6-25AD-4057-8192-289253103089}" type="presOf" srcId="{4349BE00-98CD-4A0C-8970-0800DCF0B510}" destId="{6453487C-0FAF-4B32-BD10-ECD1ABD7E947}" srcOrd="0" destOrd="0" presId="urn:microsoft.com/office/officeart/2005/8/layout/hierarchy3"/>
    <dgm:cxn modelId="{52F73AAF-CD56-44D2-B0F2-00039A5D0D2D}" type="presOf" srcId="{F9F80066-9B68-4042-ACE4-8C105FD1CDFD}" destId="{15BCE168-83BE-461A-9237-452AD74F4CCF}" srcOrd="0" destOrd="0" presId="urn:microsoft.com/office/officeart/2005/8/layout/hierarchy3"/>
    <dgm:cxn modelId="{90F4538F-808C-406E-B45F-F7D62A89B71A}" type="presOf" srcId="{CB9964DC-5E01-4879-9733-CDEE2AB1D1F7}" destId="{ECB1CA3E-26B8-4A39-AEF8-6F06E506D3C7}" srcOrd="0" destOrd="0" presId="urn:microsoft.com/office/officeart/2005/8/layout/hierarchy3"/>
    <dgm:cxn modelId="{3FE03CD9-A7DE-446E-BDD9-A0C491DFCC09}" type="presOf" srcId="{F25C9563-4BAF-4EA8-A03D-B61521402DDB}" destId="{E8BE4C76-8404-4124-AD97-6B82E9E9C989}"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AA7BC880-EF9C-4603-B0C7-556024E611E0}" type="presOf" srcId="{7061F2FC-F2AB-4DE3-98B0-886576B4E2C6}" destId="{D433476B-D68D-4328-ADAC-B2895D3D50CF}" srcOrd="0" destOrd="0" presId="urn:microsoft.com/office/officeart/2005/8/layout/hierarchy3"/>
    <dgm:cxn modelId="{29CCECC3-3FBF-4E47-8EC9-C214768C4F4B}" type="presOf" srcId="{4109769B-6F2F-42E1-A0FD-09ECC0E03B58}" destId="{C587816C-7492-4556-B545-B64F76AD908C}" srcOrd="0" destOrd="0" presId="urn:microsoft.com/office/officeart/2005/8/layout/hierarchy3"/>
    <dgm:cxn modelId="{9190EBBF-B0DE-4DAE-8744-799FC3A8DE7B}" type="presOf" srcId="{C8F5F8F8-26DE-413A-AFC2-814BE96872E4}" destId="{ABFDCA5A-B6B4-4842-87A3-F59FCF0C6AFC}" srcOrd="0" destOrd="0" presId="urn:microsoft.com/office/officeart/2005/8/layout/hierarchy3"/>
    <dgm:cxn modelId="{836A5F52-A8E9-49D0-A6C4-A446C83E78FC}" srcId="{CB9964DC-5E01-4879-9733-CDEE2AB1D1F7}" destId="{C8F5F8F8-26DE-413A-AFC2-814BE96872E4}" srcOrd="2" destOrd="0" parTransId="{F25C9563-4BAF-4EA8-A03D-B61521402DDB}" sibTransId="{ED3CBFBE-D085-4086-9752-3145ECF2AF7A}"/>
    <dgm:cxn modelId="{A3488A01-C1AB-4398-8A30-ED86F481FDA9}" srcId="{CB9964DC-5E01-4879-9733-CDEE2AB1D1F7}" destId="{4109769B-6F2F-42E1-A0FD-09ECC0E03B58}" srcOrd="1" destOrd="0" parTransId="{F9F80066-9B68-4042-ACE4-8C105FD1CDFD}" sibTransId="{FBF740D3-95FE-4D8E-85D4-F8CD64A0EA1E}"/>
    <dgm:cxn modelId="{2ECCFA89-0163-4FA3-BB55-00762EB4F0CA}" type="presOf" srcId="{CB9964DC-5E01-4879-9733-CDEE2AB1D1F7}" destId="{C7DDC059-89DD-4F99-A10D-9C975D60C8D8}" srcOrd="1" destOrd="0" presId="urn:microsoft.com/office/officeart/2005/8/layout/hierarchy3"/>
    <dgm:cxn modelId="{9E5AFD03-9852-4901-B7F2-9195C536B3D7}" type="presParOf" srcId="{D433476B-D68D-4328-ADAC-B2895D3D50CF}" destId="{1E58A3BC-F1F7-40EE-89AA-32E802ED4BF7}" srcOrd="0" destOrd="0" presId="urn:microsoft.com/office/officeart/2005/8/layout/hierarchy3"/>
    <dgm:cxn modelId="{30E33D73-6688-4628-83D1-82FFB937106D}" type="presParOf" srcId="{1E58A3BC-F1F7-40EE-89AA-32E802ED4BF7}" destId="{D21DF85A-45CA-4CE0-B0ED-CF4615475EE0}" srcOrd="0" destOrd="0" presId="urn:microsoft.com/office/officeart/2005/8/layout/hierarchy3"/>
    <dgm:cxn modelId="{395A4D7B-AAEE-448A-8DEC-13C10E1EB8ED}" type="presParOf" srcId="{D21DF85A-45CA-4CE0-B0ED-CF4615475EE0}" destId="{ECB1CA3E-26B8-4A39-AEF8-6F06E506D3C7}" srcOrd="0" destOrd="0" presId="urn:microsoft.com/office/officeart/2005/8/layout/hierarchy3"/>
    <dgm:cxn modelId="{82C4A2C5-B0E7-44AD-91DC-0CE650765D79}" type="presParOf" srcId="{D21DF85A-45CA-4CE0-B0ED-CF4615475EE0}" destId="{C7DDC059-89DD-4F99-A10D-9C975D60C8D8}" srcOrd="1" destOrd="0" presId="urn:microsoft.com/office/officeart/2005/8/layout/hierarchy3"/>
    <dgm:cxn modelId="{3D11ADD7-1DB2-4B8F-862D-3D159AB2A537}" type="presParOf" srcId="{1E58A3BC-F1F7-40EE-89AA-32E802ED4BF7}" destId="{F784BE88-3DB9-4E87-AFCA-2ED0BF00DEA1}" srcOrd="1" destOrd="0" presId="urn:microsoft.com/office/officeart/2005/8/layout/hierarchy3"/>
    <dgm:cxn modelId="{71CFE47D-95FB-411D-808E-A4E8EEA7959D}" type="presParOf" srcId="{F784BE88-3DB9-4E87-AFCA-2ED0BF00DEA1}" destId="{6453487C-0FAF-4B32-BD10-ECD1ABD7E947}" srcOrd="0" destOrd="0" presId="urn:microsoft.com/office/officeart/2005/8/layout/hierarchy3"/>
    <dgm:cxn modelId="{8DCE7A45-A634-479E-8F91-F487FA18B8ED}" type="presParOf" srcId="{F784BE88-3DB9-4E87-AFCA-2ED0BF00DEA1}" destId="{45B98A4A-0B6D-4F48-B74E-847DD2F0977C}" srcOrd="1" destOrd="0" presId="urn:microsoft.com/office/officeart/2005/8/layout/hierarchy3"/>
    <dgm:cxn modelId="{AA60FC74-B67A-4F13-9E10-9D946908F465}" type="presParOf" srcId="{F784BE88-3DB9-4E87-AFCA-2ED0BF00DEA1}" destId="{15BCE168-83BE-461A-9237-452AD74F4CCF}" srcOrd="2" destOrd="0" presId="urn:microsoft.com/office/officeart/2005/8/layout/hierarchy3"/>
    <dgm:cxn modelId="{AB2D3212-8665-46C9-8CC9-8CEF0542792C}" type="presParOf" srcId="{F784BE88-3DB9-4E87-AFCA-2ED0BF00DEA1}" destId="{C587816C-7492-4556-B545-B64F76AD908C}" srcOrd="3" destOrd="0" presId="urn:microsoft.com/office/officeart/2005/8/layout/hierarchy3"/>
    <dgm:cxn modelId="{9DD45396-6EDC-4735-8DD3-F48D0B4F78AA}" type="presParOf" srcId="{F784BE88-3DB9-4E87-AFCA-2ED0BF00DEA1}" destId="{E8BE4C76-8404-4124-AD97-6B82E9E9C989}" srcOrd="4" destOrd="0" presId="urn:microsoft.com/office/officeart/2005/8/layout/hierarchy3"/>
    <dgm:cxn modelId="{23B618D8-EA6C-4393-807A-CA7BDA29D570}" type="presParOf" srcId="{F784BE88-3DB9-4E87-AFCA-2ED0BF00DEA1}" destId="{ABFDCA5A-B6B4-4842-87A3-F59FCF0C6AF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Modelo de predicción</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500" dirty="0" smtClean="0"/>
            <a:t>El modelo de proceso empleado es la respuesta escalón de la planta, representado por:</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01569" custScaleY="119888"/>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_tradnl"/>
        </a:p>
      </dgm:t>
    </dgm:pt>
    <dgm:pt modelId="{45B98A4A-0B6D-4F48-B74E-847DD2F0977C}" type="pres">
      <dgm:prSet presAssocID="{D0D20E71-FED1-4623-8034-D329000238BD}" presName="childText" presStyleLbl="bgAcc1" presStyleIdx="0" presStyleCnt="1" custScaleX="429102" custScaleY="266661">
        <dgm:presLayoutVars>
          <dgm:bulletEnabled val="1"/>
        </dgm:presLayoutVars>
      </dgm:prSet>
      <dgm:spPr/>
      <dgm:t>
        <a:bodyPr/>
        <a:lstStyle/>
        <a:p>
          <a:endParaRPr lang="es-ES_tradnl"/>
        </a:p>
      </dgm:t>
    </dgm:pt>
  </dgm:ptLst>
  <dgm:cxnLst>
    <dgm:cxn modelId="{22CA891C-9B7B-45C6-AE10-AB127D18BBAE}" type="presOf" srcId="{4349BE00-98CD-4A0C-8970-0800DCF0B510}" destId="{6453487C-0FAF-4B32-BD10-ECD1ABD7E947}" srcOrd="0" destOrd="0" presId="urn:microsoft.com/office/officeart/2005/8/layout/hierarchy3"/>
    <dgm:cxn modelId="{EEDC05E4-C254-42E2-9C4E-C7E0BB40F2A2}"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8D15AF3F-EE18-4382-84C0-C1EE649789AE}"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0FE1166-CE90-4F3D-A368-424D9E2B0352}" type="presOf" srcId="{D0D20E71-FED1-4623-8034-D329000238BD}" destId="{45B98A4A-0B6D-4F48-B74E-847DD2F0977C}" srcOrd="0" destOrd="0" presId="urn:microsoft.com/office/officeart/2005/8/layout/hierarchy3"/>
    <dgm:cxn modelId="{4CA56B17-1B7D-4936-9B49-2352775C3A86}" type="presOf" srcId="{7061F2FC-F2AB-4DE3-98B0-886576B4E2C6}" destId="{D433476B-D68D-4328-ADAC-B2895D3D50CF}" srcOrd="0" destOrd="0" presId="urn:microsoft.com/office/officeart/2005/8/layout/hierarchy3"/>
    <dgm:cxn modelId="{7B0BB58A-B581-4334-8939-47EDD69EB288}" type="presParOf" srcId="{D433476B-D68D-4328-ADAC-B2895D3D50CF}" destId="{1E58A3BC-F1F7-40EE-89AA-32E802ED4BF7}" srcOrd="0" destOrd="0" presId="urn:microsoft.com/office/officeart/2005/8/layout/hierarchy3"/>
    <dgm:cxn modelId="{8F699231-3FE4-4894-BE4F-43626DADDADE}" type="presParOf" srcId="{1E58A3BC-F1F7-40EE-89AA-32E802ED4BF7}" destId="{D21DF85A-45CA-4CE0-B0ED-CF4615475EE0}" srcOrd="0" destOrd="0" presId="urn:microsoft.com/office/officeart/2005/8/layout/hierarchy3"/>
    <dgm:cxn modelId="{28EC7578-9A1A-466D-BA60-5255E8D054C6}" type="presParOf" srcId="{D21DF85A-45CA-4CE0-B0ED-CF4615475EE0}" destId="{ECB1CA3E-26B8-4A39-AEF8-6F06E506D3C7}" srcOrd="0" destOrd="0" presId="urn:microsoft.com/office/officeart/2005/8/layout/hierarchy3"/>
    <dgm:cxn modelId="{EF0293BF-086E-47C2-BECD-D22CCA49AAB9}" type="presParOf" srcId="{D21DF85A-45CA-4CE0-B0ED-CF4615475EE0}" destId="{C7DDC059-89DD-4F99-A10D-9C975D60C8D8}" srcOrd="1" destOrd="0" presId="urn:microsoft.com/office/officeart/2005/8/layout/hierarchy3"/>
    <dgm:cxn modelId="{4E33B230-7CF4-40E5-9843-A1FC0601E8F2}" type="presParOf" srcId="{1E58A3BC-F1F7-40EE-89AA-32E802ED4BF7}" destId="{F784BE88-3DB9-4E87-AFCA-2ED0BF00DEA1}" srcOrd="1" destOrd="0" presId="urn:microsoft.com/office/officeart/2005/8/layout/hierarchy3"/>
    <dgm:cxn modelId="{8265DA1D-24D9-43A1-B9B8-F34FDACB0A0C}" type="presParOf" srcId="{F784BE88-3DB9-4E87-AFCA-2ED0BF00DEA1}" destId="{6453487C-0FAF-4B32-BD10-ECD1ABD7E947}" srcOrd="0" destOrd="0" presId="urn:microsoft.com/office/officeart/2005/8/layout/hierarchy3"/>
    <dgm:cxn modelId="{DA81DE07-6F3C-4E0E-B283-99EB105CDB83}"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Modelo de predicción</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500" dirty="0" smtClean="0"/>
            <a:t>La predicción puede ser calculada a lo largo del horizonte de predicción (k=15).</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29BD4D-5289-4B35-ABE6-5E0EF14FAAFD}">
      <dgm:prSet phldrT="[Texto]" custT="1"/>
      <dgm:spPr/>
      <dgm:t>
        <a:bodyPr/>
        <a:lstStyle/>
        <a:p>
          <a:r>
            <a:rPr lang="es-ES" sz="2500" dirty="0" smtClean="0"/>
            <a:t>Se considera “m” acciones de control, es decir, el horizonte de control (m=7).</a:t>
          </a:r>
          <a:endParaRPr lang="es-ES" sz="2500" dirty="0"/>
        </a:p>
      </dgm:t>
    </dgm:pt>
    <dgm:pt modelId="{4E89C14F-DCAD-43E7-BF75-163087032CE2}" type="parTrans" cxnId="{EC1916E7-039C-4CED-A9BE-9AADF0D46C52}">
      <dgm:prSet/>
      <dgm:spPr/>
      <dgm:t>
        <a:bodyPr/>
        <a:lstStyle/>
        <a:p>
          <a:endParaRPr lang="es-EC"/>
        </a:p>
      </dgm:t>
    </dgm:pt>
    <dgm:pt modelId="{5F3820C2-B62C-4D6C-9CC4-05652F4FBB19}" type="sibTrans" cxnId="{EC1916E7-039C-4CED-A9BE-9AADF0D46C52}">
      <dgm:prSet/>
      <dgm:spPr/>
      <dgm:t>
        <a:bodyPr/>
        <a:lstStyle/>
        <a:p>
          <a:endParaRPr lang="es-EC"/>
        </a:p>
      </dgm:t>
    </dgm:pt>
    <dgm:pt modelId="{9EE3E1F3-6173-44C0-AB4A-1A3113E3D8F3}">
      <dgm:prSet phldrT="[Texto]" custT="1"/>
      <dgm:spPr/>
      <dgm:t>
        <a:bodyPr/>
        <a:lstStyle/>
        <a:p>
          <a:r>
            <a:rPr lang="es-ES" sz="2500" dirty="0" smtClean="0"/>
            <a:t>La ecuación de predicción se expresa matricialmente como:</a:t>
          </a:r>
          <a:endParaRPr lang="es-ES" sz="2500" dirty="0"/>
        </a:p>
      </dgm:t>
    </dgm:pt>
    <dgm:pt modelId="{834CEF27-4B52-478A-92B7-941721D3E4BD}" type="parTrans" cxnId="{0F01D78D-B890-43B6-8CFE-B098EBA95731}">
      <dgm:prSet/>
      <dgm:spPr/>
      <dgm:t>
        <a:bodyPr/>
        <a:lstStyle/>
        <a:p>
          <a:endParaRPr lang="es-EC"/>
        </a:p>
      </dgm:t>
    </dgm:pt>
    <dgm:pt modelId="{0034A45C-BF65-41EC-B18E-E15D92B4C6BD}" type="sibTrans" cxnId="{0F01D78D-B890-43B6-8CFE-B098EBA9573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01569" custScaleY="119888"/>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972268" custScaleY="132004">
        <dgm:presLayoutVars>
          <dgm:bulletEnabled val="1"/>
        </dgm:presLayoutVars>
      </dgm:prSet>
      <dgm:spPr/>
      <dgm:t>
        <a:bodyPr/>
        <a:lstStyle/>
        <a:p>
          <a:endParaRPr lang="es-ES_tradnl"/>
        </a:p>
      </dgm:t>
    </dgm:pt>
    <dgm:pt modelId="{8499C654-2023-4F4C-9060-D128CC86DF44}" type="pres">
      <dgm:prSet presAssocID="{4E89C14F-DCAD-43E7-BF75-163087032CE2}" presName="Name13" presStyleLbl="parChTrans1D2" presStyleIdx="1" presStyleCnt="3"/>
      <dgm:spPr/>
    </dgm:pt>
    <dgm:pt modelId="{2B5C48E7-FF08-456A-9F75-60CB69250B6D}" type="pres">
      <dgm:prSet presAssocID="{5829BD4D-5289-4B35-ABE6-5E0EF14FAAFD}" presName="childText" presStyleLbl="bgAcc1" presStyleIdx="1" presStyleCnt="3" custScaleX="972398" custScaleY="108138">
        <dgm:presLayoutVars>
          <dgm:bulletEnabled val="1"/>
        </dgm:presLayoutVars>
      </dgm:prSet>
      <dgm:spPr/>
      <dgm:t>
        <a:bodyPr/>
        <a:lstStyle/>
        <a:p>
          <a:endParaRPr lang="es-EC"/>
        </a:p>
      </dgm:t>
    </dgm:pt>
    <dgm:pt modelId="{2B7D4DC2-B40F-4A92-8B7B-28A71B2E3597}" type="pres">
      <dgm:prSet presAssocID="{834CEF27-4B52-478A-92B7-941721D3E4BD}" presName="Name13" presStyleLbl="parChTrans1D2" presStyleIdx="2" presStyleCnt="3"/>
      <dgm:spPr/>
    </dgm:pt>
    <dgm:pt modelId="{6F7FA64B-D6FA-4A28-B981-7F9E8A997C8F}" type="pres">
      <dgm:prSet presAssocID="{9EE3E1F3-6173-44C0-AB4A-1A3113E3D8F3}" presName="childText" presStyleLbl="bgAcc1" presStyleIdx="2" presStyleCnt="3" custScaleX="972398" custScaleY="108138">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74976713-51EF-4947-8174-2F8039E8D3D9}" type="presOf" srcId="{5829BD4D-5289-4B35-ABE6-5E0EF14FAAFD}" destId="{2B5C48E7-FF08-456A-9F75-60CB69250B6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F01D78D-B890-43B6-8CFE-B098EBA95731}" srcId="{CB9964DC-5E01-4879-9733-CDEE2AB1D1F7}" destId="{9EE3E1F3-6173-44C0-AB4A-1A3113E3D8F3}" srcOrd="2" destOrd="0" parTransId="{834CEF27-4B52-478A-92B7-941721D3E4BD}" sibTransId="{0034A45C-BF65-41EC-B18E-E15D92B4C6BD}"/>
    <dgm:cxn modelId="{638D5A63-0E88-4BCB-B67D-C0CD196DDC93}" type="presOf" srcId="{4E89C14F-DCAD-43E7-BF75-163087032CE2}" destId="{8499C654-2023-4F4C-9060-D128CC86DF44}" srcOrd="0" destOrd="0" presId="urn:microsoft.com/office/officeart/2005/8/layout/hierarchy3"/>
    <dgm:cxn modelId="{CB41EB0B-8391-4B49-BC32-8C6C23F84700}" type="presOf" srcId="{7061F2FC-F2AB-4DE3-98B0-886576B4E2C6}" destId="{D433476B-D68D-4328-ADAC-B2895D3D50CF}" srcOrd="0" destOrd="0" presId="urn:microsoft.com/office/officeart/2005/8/layout/hierarchy3"/>
    <dgm:cxn modelId="{5D693750-21E7-487C-8E00-0D1B2D61E8C7}" type="presOf" srcId="{D0D20E71-FED1-4623-8034-D329000238BD}" destId="{45B98A4A-0B6D-4F48-B74E-847DD2F0977C}" srcOrd="0" destOrd="0" presId="urn:microsoft.com/office/officeart/2005/8/layout/hierarchy3"/>
    <dgm:cxn modelId="{34829937-BAED-470A-8E5C-983C2D047170}" type="presOf" srcId="{4349BE00-98CD-4A0C-8970-0800DCF0B510}" destId="{6453487C-0FAF-4B32-BD10-ECD1ABD7E947}" srcOrd="0" destOrd="0" presId="urn:microsoft.com/office/officeart/2005/8/layout/hierarchy3"/>
    <dgm:cxn modelId="{F87CE60D-EA97-4F78-8B45-1DC1F68CD6E8}" type="presOf" srcId="{9EE3E1F3-6173-44C0-AB4A-1A3113E3D8F3}" destId="{6F7FA64B-D6FA-4A28-B981-7F9E8A997C8F}" srcOrd="0" destOrd="0" presId="urn:microsoft.com/office/officeart/2005/8/layout/hierarchy3"/>
    <dgm:cxn modelId="{B65D3FF2-F20B-4DAD-AE9E-CFF54EFAACF6}" type="presOf" srcId="{CB9964DC-5E01-4879-9733-CDEE2AB1D1F7}" destId="{C7DDC059-89DD-4F99-A10D-9C975D60C8D8}" srcOrd="1" destOrd="0" presId="urn:microsoft.com/office/officeart/2005/8/layout/hierarchy3"/>
    <dgm:cxn modelId="{13AD7908-ABB3-4590-A77B-32C9D6762454}" type="presOf" srcId="{834CEF27-4B52-478A-92B7-941721D3E4BD}" destId="{2B7D4DC2-B40F-4A92-8B7B-28A71B2E3597}" srcOrd="0" destOrd="0" presId="urn:microsoft.com/office/officeart/2005/8/layout/hierarchy3"/>
    <dgm:cxn modelId="{EC1916E7-039C-4CED-A9BE-9AADF0D46C52}" srcId="{CB9964DC-5E01-4879-9733-CDEE2AB1D1F7}" destId="{5829BD4D-5289-4B35-ABE6-5E0EF14FAAFD}" srcOrd="1" destOrd="0" parTransId="{4E89C14F-DCAD-43E7-BF75-163087032CE2}" sibTransId="{5F3820C2-B62C-4D6C-9CC4-05652F4FBB19}"/>
    <dgm:cxn modelId="{0EE70857-0767-40DA-9697-56F48C8EEE8D}" type="presOf" srcId="{CB9964DC-5E01-4879-9733-CDEE2AB1D1F7}" destId="{ECB1CA3E-26B8-4A39-AEF8-6F06E506D3C7}" srcOrd="0" destOrd="0" presId="urn:microsoft.com/office/officeart/2005/8/layout/hierarchy3"/>
    <dgm:cxn modelId="{E48BB900-8191-48F8-BCC4-E521325F92EC}" type="presParOf" srcId="{D433476B-D68D-4328-ADAC-B2895D3D50CF}" destId="{1E58A3BC-F1F7-40EE-89AA-32E802ED4BF7}" srcOrd="0" destOrd="0" presId="urn:microsoft.com/office/officeart/2005/8/layout/hierarchy3"/>
    <dgm:cxn modelId="{4137210E-30AE-4FD2-9762-07F783A0AF05}" type="presParOf" srcId="{1E58A3BC-F1F7-40EE-89AA-32E802ED4BF7}" destId="{D21DF85A-45CA-4CE0-B0ED-CF4615475EE0}" srcOrd="0" destOrd="0" presId="urn:microsoft.com/office/officeart/2005/8/layout/hierarchy3"/>
    <dgm:cxn modelId="{9823BAA3-F3C4-45BD-B28D-218D99747409}" type="presParOf" srcId="{D21DF85A-45CA-4CE0-B0ED-CF4615475EE0}" destId="{ECB1CA3E-26B8-4A39-AEF8-6F06E506D3C7}" srcOrd="0" destOrd="0" presId="urn:microsoft.com/office/officeart/2005/8/layout/hierarchy3"/>
    <dgm:cxn modelId="{2A1F1AB4-A7AE-40F0-802D-63461379D4FF}" type="presParOf" srcId="{D21DF85A-45CA-4CE0-B0ED-CF4615475EE0}" destId="{C7DDC059-89DD-4F99-A10D-9C975D60C8D8}" srcOrd="1" destOrd="0" presId="urn:microsoft.com/office/officeart/2005/8/layout/hierarchy3"/>
    <dgm:cxn modelId="{4B44609A-DC8B-4EF9-8C64-B598A9E619CB}" type="presParOf" srcId="{1E58A3BC-F1F7-40EE-89AA-32E802ED4BF7}" destId="{F784BE88-3DB9-4E87-AFCA-2ED0BF00DEA1}" srcOrd="1" destOrd="0" presId="urn:microsoft.com/office/officeart/2005/8/layout/hierarchy3"/>
    <dgm:cxn modelId="{1763F0CD-4B0D-450E-B460-EAF85257FBB7}" type="presParOf" srcId="{F784BE88-3DB9-4E87-AFCA-2ED0BF00DEA1}" destId="{6453487C-0FAF-4B32-BD10-ECD1ABD7E947}" srcOrd="0" destOrd="0" presId="urn:microsoft.com/office/officeart/2005/8/layout/hierarchy3"/>
    <dgm:cxn modelId="{0F749E89-D377-4C8C-AC31-A4149A0D45B4}" type="presParOf" srcId="{F784BE88-3DB9-4E87-AFCA-2ED0BF00DEA1}" destId="{45B98A4A-0B6D-4F48-B74E-847DD2F0977C}" srcOrd="1" destOrd="0" presId="urn:microsoft.com/office/officeart/2005/8/layout/hierarchy3"/>
    <dgm:cxn modelId="{0334B140-6CB2-4110-B251-BE85F2118E57}" type="presParOf" srcId="{F784BE88-3DB9-4E87-AFCA-2ED0BF00DEA1}" destId="{8499C654-2023-4F4C-9060-D128CC86DF44}" srcOrd="2" destOrd="0" presId="urn:microsoft.com/office/officeart/2005/8/layout/hierarchy3"/>
    <dgm:cxn modelId="{039E2E48-6FEE-4A43-A25E-E97C8B09D538}" type="presParOf" srcId="{F784BE88-3DB9-4E87-AFCA-2ED0BF00DEA1}" destId="{2B5C48E7-FF08-456A-9F75-60CB69250B6D}" srcOrd="3" destOrd="0" presId="urn:microsoft.com/office/officeart/2005/8/layout/hierarchy3"/>
    <dgm:cxn modelId="{C462ED4D-FC7D-4EC6-B7C8-81D8639B6170}" type="presParOf" srcId="{F784BE88-3DB9-4E87-AFCA-2ED0BF00DEA1}" destId="{2B7D4DC2-B40F-4A92-8B7B-28A71B2E3597}" srcOrd="4" destOrd="0" presId="urn:microsoft.com/office/officeart/2005/8/layout/hierarchy3"/>
    <dgm:cxn modelId="{F29FA3CD-B7F6-4128-81A3-3AF8DB763CD7}" type="presParOf" srcId="{F784BE88-3DB9-4E87-AFCA-2ED0BF00DEA1}" destId="{6F7FA64B-D6FA-4A28-B981-7F9E8A997C8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Modelo de predicción</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500" dirty="0" smtClean="0"/>
            <a:t>Se define a la matriz dinámica G, formada por lo coeficientes de </a:t>
          </a:r>
          <a:r>
            <a:rPr lang="es-EC" sz="2500" dirty="0" err="1" smtClean="0"/>
            <a:t>gi</a:t>
          </a:r>
          <a:r>
            <a:rPr lang="es-EC" sz="2500" dirty="0" smtClean="0"/>
            <a:t>:</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82221" custScaleY="265933"/>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_tradnl"/>
        </a:p>
      </dgm:t>
    </dgm:pt>
    <dgm:pt modelId="{45B98A4A-0B6D-4F48-B74E-847DD2F0977C}" type="pres">
      <dgm:prSet presAssocID="{D0D20E71-FED1-4623-8034-D329000238BD}" presName="childText" presStyleLbl="bgAcc1" presStyleIdx="0" presStyleCnt="1" custScaleX="972268" custScaleY="460362">
        <dgm:presLayoutVars>
          <dgm:bulletEnabled val="1"/>
        </dgm:presLayoutVars>
      </dgm:prSet>
      <dgm:spPr/>
      <dgm:t>
        <a:bodyPr/>
        <a:lstStyle/>
        <a:p>
          <a:endParaRPr lang="es-ES_tradnl"/>
        </a:p>
      </dgm:t>
    </dgm:pt>
  </dgm:ptLst>
  <dgm:cxnLst>
    <dgm:cxn modelId="{7C7D43F8-6926-4D4B-BEF8-DE6F2F574102}" type="presOf" srcId="{D0D20E71-FED1-4623-8034-D329000238BD}" destId="{45B98A4A-0B6D-4F48-B74E-847DD2F0977C}" srcOrd="0" destOrd="0" presId="urn:microsoft.com/office/officeart/2005/8/layout/hierarchy3"/>
    <dgm:cxn modelId="{737A4DD4-47A5-4038-8EED-3A418ACF9975}" type="presOf" srcId="{CB9964DC-5E01-4879-9733-CDEE2AB1D1F7}" destId="{C7DDC059-89DD-4F99-A10D-9C975D60C8D8}" srcOrd="1"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8107E76-F6D6-4B9B-85E3-96402F6C8349}"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7D9D68E-02CF-4595-BC25-A5B21316C31C}" type="presOf" srcId="{CB9964DC-5E01-4879-9733-CDEE2AB1D1F7}" destId="{ECB1CA3E-26B8-4A39-AEF8-6F06E506D3C7}" srcOrd="0" destOrd="0" presId="urn:microsoft.com/office/officeart/2005/8/layout/hierarchy3"/>
    <dgm:cxn modelId="{5E9DCEA5-A5EA-40A6-918B-F188D6A35B8C}" type="presOf" srcId="{4349BE00-98CD-4A0C-8970-0800DCF0B510}" destId="{6453487C-0FAF-4B32-BD10-ECD1ABD7E947}" srcOrd="0" destOrd="0" presId="urn:microsoft.com/office/officeart/2005/8/layout/hierarchy3"/>
    <dgm:cxn modelId="{7C55B743-D99C-44AE-B4F4-B31E18FB8367}" type="presParOf" srcId="{D433476B-D68D-4328-ADAC-B2895D3D50CF}" destId="{1E58A3BC-F1F7-40EE-89AA-32E802ED4BF7}" srcOrd="0" destOrd="0" presId="urn:microsoft.com/office/officeart/2005/8/layout/hierarchy3"/>
    <dgm:cxn modelId="{D667ABB7-A8E6-4C0E-8BD3-924D6E3B2682}" type="presParOf" srcId="{1E58A3BC-F1F7-40EE-89AA-32E802ED4BF7}" destId="{D21DF85A-45CA-4CE0-B0ED-CF4615475EE0}" srcOrd="0" destOrd="0" presId="urn:microsoft.com/office/officeart/2005/8/layout/hierarchy3"/>
    <dgm:cxn modelId="{14B677D1-F260-48A6-AE61-F82E9A1DCDC7}" type="presParOf" srcId="{D21DF85A-45CA-4CE0-B0ED-CF4615475EE0}" destId="{ECB1CA3E-26B8-4A39-AEF8-6F06E506D3C7}" srcOrd="0" destOrd="0" presId="urn:microsoft.com/office/officeart/2005/8/layout/hierarchy3"/>
    <dgm:cxn modelId="{54DB9FF9-D75C-471D-A3CF-1BCE16E2678E}" type="presParOf" srcId="{D21DF85A-45CA-4CE0-B0ED-CF4615475EE0}" destId="{C7DDC059-89DD-4F99-A10D-9C975D60C8D8}" srcOrd="1" destOrd="0" presId="urn:microsoft.com/office/officeart/2005/8/layout/hierarchy3"/>
    <dgm:cxn modelId="{DD8E882E-E702-437E-90C9-1F7C9D0C490B}" type="presParOf" srcId="{1E58A3BC-F1F7-40EE-89AA-32E802ED4BF7}" destId="{F784BE88-3DB9-4E87-AFCA-2ED0BF00DEA1}" srcOrd="1" destOrd="0" presId="urn:microsoft.com/office/officeart/2005/8/layout/hierarchy3"/>
    <dgm:cxn modelId="{6383C452-3F40-4323-80B6-49BEB2147EE3}" type="presParOf" srcId="{F784BE88-3DB9-4E87-AFCA-2ED0BF00DEA1}" destId="{6453487C-0FAF-4B32-BD10-ECD1ABD7E947}" srcOrd="0" destOrd="0" presId="urn:microsoft.com/office/officeart/2005/8/layout/hierarchy3"/>
    <dgm:cxn modelId="{ADB0B236-E5D8-47DA-913E-F8A1B4009EC3}"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Función objetivo</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500" dirty="0" smtClean="0"/>
            <a:t>Minimiza los errores cuadráticos en el horizonte de predicción</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mc:AlternateContent xmlns:mc="http://schemas.openxmlformats.org/markup-compatibility/2006">
      <mc:Choice xmlns:a14="http://schemas.microsoft.com/office/drawing/2010/main" Requires="a14">
        <dgm:pt modelId="{5829BD4D-5289-4B35-ABE6-5E0EF14FAAFD}">
          <dgm:prSet phldrT="[Texto]" custT="1"/>
          <dgm:spPr/>
          <dgm:t>
            <a:bodyPr/>
            <a:lstStyle/>
            <a:p>
              <a14:m>
                <m:oMath xmlns:m="http://schemas.openxmlformats.org/officeDocument/2006/math">
                  <m:r>
                    <a:rPr lang="es-ES" sz="2500" b="1" i="1" smtClean="0">
                      <a:latin typeface="Cambria Math" panose="02040503050406030204" pitchFamily="18" charset="0"/>
                      <a:ea typeface="Cambria Math" panose="02040503050406030204" pitchFamily="18" charset="0"/>
                    </a:rPr>
                    <m:t>𝝀</m:t>
                  </m:r>
                </m:oMath>
              </a14:m>
              <a:r>
                <a:rPr lang="es-ES" sz="2500" dirty="0"/>
                <a:t> es el es  el esfuerzo de control.</a:t>
              </a:r>
            </a:p>
          </dgm:t>
        </dgm:pt>
      </mc:Choice>
      <mc:Fallback>
        <dgm:pt modelId="{5829BD4D-5289-4B35-ABE6-5E0EF14FAAFD}">
          <dgm:prSet phldrT="[Texto]" custT="1"/>
          <dgm:spPr/>
          <dgm:t>
            <a:bodyPr/>
            <a:lstStyle/>
            <a:p>
              <a:r>
                <a:rPr lang="es-ES" sz="2500" b="1" i="0" smtClean="0">
                  <a:latin typeface="Cambria Math" panose="02040503050406030204" pitchFamily="18" charset="0"/>
                  <a:ea typeface="Cambria Math" panose="02040503050406030204" pitchFamily="18" charset="0"/>
                </a:rPr>
                <a:t>𝝀</a:t>
              </a:r>
              <a:r>
                <a:rPr lang="es-ES" sz="2500" dirty="0"/>
                <a:t> es el es  el esfuerzo de control.</a:t>
              </a:r>
            </a:p>
          </dgm:t>
        </dgm:pt>
      </mc:Fallback>
    </mc:AlternateContent>
    <dgm:pt modelId="{4E89C14F-DCAD-43E7-BF75-163087032CE2}" type="parTrans" cxnId="{EC1916E7-039C-4CED-A9BE-9AADF0D46C52}">
      <dgm:prSet/>
      <dgm:spPr/>
      <dgm:t>
        <a:bodyPr/>
        <a:lstStyle/>
        <a:p>
          <a:endParaRPr lang="es-EC"/>
        </a:p>
      </dgm:t>
    </dgm:pt>
    <dgm:pt modelId="{5F3820C2-B62C-4D6C-9CC4-05652F4FBB19}" type="sibTrans" cxnId="{EC1916E7-039C-4CED-A9BE-9AADF0D46C52}">
      <dgm:prSet/>
      <dgm:spPr/>
      <dgm:t>
        <a:bodyPr/>
        <a:lstStyle/>
        <a:p>
          <a:endParaRPr lang="es-EC"/>
        </a:p>
      </dgm:t>
    </dgm:pt>
    <dgm:pt modelId="{9EE3E1F3-6173-44C0-AB4A-1A3113E3D8F3}">
      <dgm:prSet phldrT="[Texto]" custT="1"/>
      <dgm:spPr/>
      <dgm:t>
        <a:bodyPr/>
        <a:lstStyle/>
        <a:p>
          <a:r>
            <a:rPr lang="es-ES" sz="2500" b="1" dirty="0" smtClean="0"/>
            <a:t>w</a:t>
          </a:r>
          <a:r>
            <a:rPr lang="es-ES" sz="2500" dirty="0" smtClean="0"/>
            <a:t> es el valor de referencia que no necesariamente coincide con el valor real de referencia </a:t>
          </a:r>
          <a:r>
            <a:rPr lang="es-ES" sz="2500" b="1" i="1" dirty="0" smtClean="0"/>
            <a:t>r.</a:t>
          </a:r>
          <a:endParaRPr lang="es-ES" sz="2500" dirty="0"/>
        </a:p>
      </dgm:t>
    </dgm:pt>
    <dgm:pt modelId="{834CEF27-4B52-478A-92B7-941721D3E4BD}" type="parTrans" cxnId="{0F01D78D-B890-43B6-8CFE-B098EBA95731}">
      <dgm:prSet/>
      <dgm:spPr/>
      <dgm:t>
        <a:bodyPr/>
        <a:lstStyle/>
        <a:p>
          <a:endParaRPr lang="es-EC"/>
        </a:p>
      </dgm:t>
    </dgm:pt>
    <dgm:pt modelId="{0034A45C-BF65-41EC-B18E-E15D92B4C6BD}" type="sibTrans" cxnId="{0F01D78D-B890-43B6-8CFE-B098EBA9573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01569" custScaleY="119888"/>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972268" custScaleY="132004">
        <dgm:presLayoutVars>
          <dgm:bulletEnabled val="1"/>
        </dgm:presLayoutVars>
      </dgm:prSet>
      <dgm:spPr/>
      <dgm:t>
        <a:bodyPr/>
        <a:lstStyle/>
        <a:p>
          <a:endParaRPr lang="es-ES_tradnl"/>
        </a:p>
      </dgm:t>
    </dgm:pt>
    <dgm:pt modelId="{8499C654-2023-4F4C-9060-D128CC86DF44}" type="pres">
      <dgm:prSet presAssocID="{4E89C14F-DCAD-43E7-BF75-163087032CE2}" presName="Name13" presStyleLbl="parChTrans1D2" presStyleIdx="1" presStyleCnt="3"/>
      <dgm:spPr/>
    </dgm:pt>
    <dgm:pt modelId="{2B5C48E7-FF08-456A-9F75-60CB69250B6D}" type="pres">
      <dgm:prSet presAssocID="{5829BD4D-5289-4B35-ABE6-5E0EF14FAAFD}" presName="childText" presStyleLbl="bgAcc1" presStyleIdx="1" presStyleCnt="3" custScaleX="972398" custScaleY="108138">
        <dgm:presLayoutVars>
          <dgm:bulletEnabled val="1"/>
        </dgm:presLayoutVars>
      </dgm:prSet>
      <dgm:spPr/>
      <dgm:t>
        <a:bodyPr/>
        <a:lstStyle/>
        <a:p>
          <a:endParaRPr lang="es-EC"/>
        </a:p>
      </dgm:t>
    </dgm:pt>
    <dgm:pt modelId="{2B7D4DC2-B40F-4A92-8B7B-28A71B2E3597}" type="pres">
      <dgm:prSet presAssocID="{834CEF27-4B52-478A-92B7-941721D3E4BD}" presName="Name13" presStyleLbl="parChTrans1D2" presStyleIdx="2" presStyleCnt="3"/>
      <dgm:spPr/>
    </dgm:pt>
    <dgm:pt modelId="{6F7FA64B-D6FA-4A28-B981-7F9E8A997C8F}" type="pres">
      <dgm:prSet presAssocID="{9EE3E1F3-6173-44C0-AB4A-1A3113E3D8F3}" presName="childText" presStyleLbl="bgAcc1" presStyleIdx="2" presStyleCnt="3" custScaleX="972398" custScaleY="108138">
        <dgm:presLayoutVars>
          <dgm:bulletEnabled val="1"/>
        </dgm:presLayoutVars>
      </dgm:prSet>
      <dgm:spPr/>
      <dgm:t>
        <a:bodyPr/>
        <a:lstStyle/>
        <a:p>
          <a:endParaRPr lang="es-EC"/>
        </a:p>
      </dgm:t>
    </dgm:pt>
  </dgm:ptLst>
  <dgm:cxnLst>
    <dgm:cxn modelId="{54D94F09-CE43-4F2D-A922-4F36162D82AD}"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5EE6C38A-9A56-4CD4-A29A-2AF4663567A7}" type="presOf" srcId="{D0D20E71-FED1-4623-8034-D329000238BD}" destId="{45B98A4A-0B6D-4F48-B74E-847DD2F0977C}" srcOrd="0" destOrd="0" presId="urn:microsoft.com/office/officeart/2005/8/layout/hierarchy3"/>
    <dgm:cxn modelId="{243CA6C7-2083-4BAC-90CA-E0E1642C547D}"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CA63818-8646-4351-9857-5D0DC2AB28FC}" type="presOf" srcId="{4E89C14F-DCAD-43E7-BF75-163087032CE2}" destId="{8499C654-2023-4F4C-9060-D128CC86DF44}" srcOrd="0" destOrd="0" presId="urn:microsoft.com/office/officeart/2005/8/layout/hierarchy3"/>
    <dgm:cxn modelId="{0F01D78D-B890-43B6-8CFE-B098EBA95731}" srcId="{CB9964DC-5E01-4879-9733-CDEE2AB1D1F7}" destId="{9EE3E1F3-6173-44C0-AB4A-1A3113E3D8F3}" srcOrd="2" destOrd="0" parTransId="{834CEF27-4B52-478A-92B7-941721D3E4BD}" sibTransId="{0034A45C-BF65-41EC-B18E-E15D92B4C6BD}"/>
    <dgm:cxn modelId="{342F4B55-4E9B-49A8-9B08-BC74BECAC333}" type="presOf" srcId="{834CEF27-4B52-478A-92B7-941721D3E4BD}" destId="{2B7D4DC2-B40F-4A92-8B7B-28A71B2E3597}" srcOrd="0" destOrd="0" presId="urn:microsoft.com/office/officeart/2005/8/layout/hierarchy3"/>
    <dgm:cxn modelId="{87F2E476-5703-426C-B78B-0CDACE4AF0FD}" type="presOf" srcId="{7061F2FC-F2AB-4DE3-98B0-886576B4E2C6}" destId="{D433476B-D68D-4328-ADAC-B2895D3D50CF}" srcOrd="0" destOrd="0" presId="urn:microsoft.com/office/officeart/2005/8/layout/hierarchy3"/>
    <dgm:cxn modelId="{444C7FE9-8CFB-4D66-954D-1A3B4112C4BB}" type="presOf" srcId="{4349BE00-98CD-4A0C-8970-0800DCF0B510}" destId="{6453487C-0FAF-4B32-BD10-ECD1ABD7E947}" srcOrd="0" destOrd="0" presId="urn:microsoft.com/office/officeart/2005/8/layout/hierarchy3"/>
    <dgm:cxn modelId="{D003275A-5D4F-4FDD-A5D8-209F7E0E9577}" type="presOf" srcId="{5829BD4D-5289-4B35-ABE6-5E0EF14FAAFD}" destId="{2B5C48E7-FF08-456A-9F75-60CB69250B6D}" srcOrd="0" destOrd="0" presId="urn:microsoft.com/office/officeart/2005/8/layout/hierarchy3"/>
    <dgm:cxn modelId="{EC1916E7-039C-4CED-A9BE-9AADF0D46C52}" srcId="{CB9964DC-5E01-4879-9733-CDEE2AB1D1F7}" destId="{5829BD4D-5289-4B35-ABE6-5E0EF14FAAFD}" srcOrd="1" destOrd="0" parTransId="{4E89C14F-DCAD-43E7-BF75-163087032CE2}" sibTransId="{5F3820C2-B62C-4D6C-9CC4-05652F4FBB19}"/>
    <dgm:cxn modelId="{D49F4AF1-9951-4F2A-8D77-C806827BF770}" type="presOf" srcId="{9EE3E1F3-6173-44C0-AB4A-1A3113E3D8F3}" destId="{6F7FA64B-D6FA-4A28-B981-7F9E8A997C8F}" srcOrd="0" destOrd="0" presId="urn:microsoft.com/office/officeart/2005/8/layout/hierarchy3"/>
    <dgm:cxn modelId="{384FE360-BC06-4E9B-AC68-1047433F5F62}" type="presParOf" srcId="{D433476B-D68D-4328-ADAC-B2895D3D50CF}" destId="{1E58A3BC-F1F7-40EE-89AA-32E802ED4BF7}" srcOrd="0" destOrd="0" presId="urn:microsoft.com/office/officeart/2005/8/layout/hierarchy3"/>
    <dgm:cxn modelId="{AC61C549-BA95-44D6-9281-3DF885DEADAA}" type="presParOf" srcId="{1E58A3BC-F1F7-40EE-89AA-32E802ED4BF7}" destId="{D21DF85A-45CA-4CE0-B0ED-CF4615475EE0}" srcOrd="0" destOrd="0" presId="urn:microsoft.com/office/officeart/2005/8/layout/hierarchy3"/>
    <dgm:cxn modelId="{9E5C5E33-0933-4CD6-A190-ADF03EED50AC}" type="presParOf" srcId="{D21DF85A-45CA-4CE0-B0ED-CF4615475EE0}" destId="{ECB1CA3E-26B8-4A39-AEF8-6F06E506D3C7}" srcOrd="0" destOrd="0" presId="urn:microsoft.com/office/officeart/2005/8/layout/hierarchy3"/>
    <dgm:cxn modelId="{1B5EB995-EA7F-4F93-A08F-BB0D4E81E24D}" type="presParOf" srcId="{D21DF85A-45CA-4CE0-B0ED-CF4615475EE0}" destId="{C7DDC059-89DD-4F99-A10D-9C975D60C8D8}" srcOrd="1" destOrd="0" presId="urn:microsoft.com/office/officeart/2005/8/layout/hierarchy3"/>
    <dgm:cxn modelId="{1C6D4922-F8D2-42F7-B957-D19FDEDAB184}" type="presParOf" srcId="{1E58A3BC-F1F7-40EE-89AA-32E802ED4BF7}" destId="{F784BE88-3DB9-4E87-AFCA-2ED0BF00DEA1}" srcOrd="1" destOrd="0" presId="urn:microsoft.com/office/officeart/2005/8/layout/hierarchy3"/>
    <dgm:cxn modelId="{B17EF957-60FB-4B6D-B3A6-3B0CEAE788B0}" type="presParOf" srcId="{F784BE88-3DB9-4E87-AFCA-2ED0BF00DEA1}" destId="{6453487C-0FAF-4B32-BD10-ECD1ABD7E947}" srcOrd="0" destOrd="0" presId="urn:microsoft.com/office/officeart/2005/8/layout/hierarchy3"/>
    <dgm:cxn modelId="{8DFE7BC7-3121-4BC5-BA1E-F2C1E1942217}" type="presParOf" srcId="{F784BE88-3DB9-4E87-AFCA-2ED0BF00DEA1}" destId="{45B98A4A-0B6D-4F48-B74E-847DD2F0977C}" srcOrd="1" destOrd="0" presId="urn:microsoft.com/office/officeart/2005/8/layout/hierarchy3"/>
    <dgm:cxn modelId="{0C409F14-8C77-4854-81B8-6C020BDB7E61}" type="presParOf" srcId="{F784BE88-3DB9-4E87-AFCA-2ED0BF00DEA1}" destId="{8499C654-2023-4F4C-9060-D128CC86DF44}" srcOrd="2" destOrd="0" presId="urn:microsoft.com/office/officeart/2005/8/layout/hierarchy3"/>
    <dgm:cxn modelId="{B87DC16C-D022-4609-A0AA-0007496D2AA2}" type="presParOf" srcId="{F784BE88-3DB9-4E87-AFCA-2ED0BF00DEA1}" destId="{2B5C48E7-FF08-456A-9F75-60CB69250B6D}" srcOrd="3" destOrd="0" presId="urn:microsoft.com/office/officeart/2005/8/layout/hierarchy3"/>
    <dgm:cxn modelId="{036E09F7-EF07-4C41-8DEA-D1094D58BECD}" type="presParOf" srcId="{F784BE88-3DB9-4E87-AFCA-2ED0BF00DEA1}" destId="{2B7D4DC2-B40F-4A92-8B7B-28A71B2E3597}" srcOrd="4" destOrd="0" presId="urn:microsoft.com/office/officeart/2005/8/layout/hierarchy3"/>
    <dgm:cxn modelId="{D6E6BCE0-CE7A-407D-8A86-CAC250E60925}" type="presParOf" srcId="{F784BE88-3DB9-4E87-AFCA-2ED0BF00DEA1}" destId="{6F7FA64B-D6FA-4A28-B981-7F9E8A997C8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Función objetivo</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500" dirty="0" smtClean="0"/>
            <a:t>Minimiza los errores cuadráticos en el horizonte de predicción</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29BD4D-5289-4B35-ABE6-5E0EF14FAAFD}">
      <dgm:prSet phldrT="[Texto]" custT="1"/>
      <dgm:spPr>
        <a:blipFill rotWithShape="0">
          <a:blip xmlns:r="http://schemas.openxmlformats.org/officeDocument/2006/relationships" r:embed="rId1"/>
          <a:stretch>
            <a:fillRect b="-5505"/>
          </a:stretch>
        </a:blipFill>
      </dgm:spPr>
      <dgm:t>
        <a:bodyPr/>
        <a:lstStyle/>
        <a:p>
          <a:r>
            <a:rPr lang="es-EC">
              <a:noFill/>
            </a:rPr>
            <a:t> </a:t>
          </a:r>
        </a:p>
      </dgm:t>
    </dgm:pt>
    <dgm:pt modelId="{4E89C14F-DCAD-43E7-BF75-163087032CE2}" type="parTrans" cxnId="{EC1916E7-039C-4CED-A9BE-9AADF0D46C52}">
      <dgm:prSet/>
      <dgm:spPr/>
      <dgm:t>
        <a:bodyPr/>
        <a:lstStyle/>
        <a:p>
          <a:endParaRPr lang="es-EC"/>
        </a:p>
      </dgm:t>
    </dgm:pt>
    <dgm:pt modelId="{5F3820C2-B62C-4D6C-9CC4-05652F4FBB19}" type="sibTrans" cxnId="{EC1916E7-039C-4CED-A9BE-9AADF0D46C52}">
      <dgm:prSet/>
      <dgm:spPr/>
      <dgm:t>
        <a:bodyPr/>
        <a:lstStyle/>
        <a:p>
          <a:endParaRPr lang="es-EC"/>
        </a:p>
      </dgm:t>
    </dgm:pt>
    <dgm:pt modelId="{9EE3E1F3-6173-44C0-AB4A-1A3113E3D8F3}">
      <dgm:prSet phldrT="[Texto]" custT="1"/>
      <dgm:spPr/>
      <dgm:t>
        <a:bodyPr/>
        <a:lstStyle/>
        <a:p>
          <a:r>
            <a:rPr lang="es-ES" sz="2500" b="1" dirty="0" smtClean="0"/>
            <a:t>w</a:t>
          </a:r>
          <a:r>
            <a:rPr lang="es-ES" sz="2500" dirty="0" smtClean="0"/>
            <a:t> es el valor de referencia que no necesariamente coincide con el valor real de referencia </a:t>
          </a:r>
          <a:r>
            <a:rPr lang="es-ES" sz="2500" b="1" i="1" dirty="0" smtClean="0"/>
            <a:t>r.</a:t>
          </a:r>
          <a:endParaRPr lang="es-ES" sz="2500" dirty="0"/>
        </a:p>
      </dgm:t>
    </dgm:pt>
    <dgm:pt modelId="{834CEF27-4B52-478A-92B7-941721D3E4BD}" type="parTrans" cxnId="{0F01D78D-B890-43B6-8CFE-B098EBA95731}">
      <dgm:prSet/>
      <dgm:spPr/>
      <dgm:t>
        <a:bodyPr/>
        <a:lstStyle/>
        <a:p>
          <a:endParaRPr lang="es-EC"/>
        </a:p>
      </dgm:t>
    </dgm:pt>
    <dgm:pt modelId="{0034A45C-BF65-41EC-B18E-E15D92B4C6BD}" type="sibTrans" cxnId="{0F01D78D-B890-43B6-8CFE-B098EBA9573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01569" custScaleY="119888"/>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972268" custScaleY="132004">
        <dgm:presLayoutVars>
          <dgm:bulletEnabled val="1"/>
        </dgm:presLayoutVars>
      </dgm:prSet>
      <dgm:spPr/>
      <dgm:t>
        <a:bodyPr/>
        <a:lstStyle/>
        <a:p>
          <a:endParaRPr lang="es-ES_tradnl"/>
        </a:p>
      </dgm:t>
    </dgm:pt>
    <dgm:pt modelId="{8499C654-2023-4F4C-9060-D128CC86DF44}" type="pres">
      <dgm:prSet presAssocID="{4E89C14F-DCAD-43E7-BF75-163087032CE2}" presName="Name13" presStyleLbl="parChTrans1D2" presStyleIdx="1" presStyleCnt="3"/>
      <dgm:spPr/>
    </dgm:pt>
    <dgm:pt modelId="{2B5C48E7-FF08-456A-9F75-60CB69250B6D}" type="pres">
      <dgm:prSet presAssocID="{5829BD4D-5289-4B35-ABE6-5E0EF14FAAFD}" presName="childText" presStyleLbl="bgAcc1" presStyleIdx="1" presStyleCnt="3" custScaleX="972398" custScaleY="108138">
        <dgm:presLayoutVars>
          <dgm:bulletEnabled val="1"/>
        </dgm:presLayoutVars>
      </dgm:prSet>
      <dgm:spPr/>
      <dgm:t>
        <a:bodyPr/>
        <a:lstStyle/>
        <a:p>
          <a:endParaRPr lang="es-EC"/>
        </a:p>
      </dgm:t>
    </dgm:pt>
    <dgm:pt modelId="{2B7D4DC2-B40F-4A92-8B7B-28A71B2E3597}" type="pres">
      <dgm:prSet presAssocID="{834CEF27-4B52-478A-92B7-941721D3E4BD}" presName="Name13" presStyleLbl="parChTrans1D2" presStyleIdx="2" presStyleCnt="3"/>
      <dgm:spPr/>
    </dgm:pt>
    <dgm:pt modelId="{6F7FA64B-D6FA-4A28-B981-7F9E8A997C8F}" type="pres">
      <dgm:prSet presAssocID="{9EE3E1F3-6173-44C0-AB4A-1A3113E3D8F3}" presName="childText" presStyleLbl="bgAcc1" presStyleIdx="2" presStyleCnt="3" custScaleX="972398" custScaleY="108138">
        <dgm:presLayoutVars>
          <dgm:bulletEnabled val="1"/>
        </dgm:presLayoutVars>
      </dgm:prSet>
      <dgm:spPr/>
      <dgm:t>
        <a:bodyPr/>
        <a:lstStyle/>
        <a:p>
          <a:endParaRPr lang="es-EC"/>
        </a:p>
      </dgm:t>
    </dgm:pt>
  </dgm:ptLst>
  <dgm:cxnLst>
    <dgm:cxn modelId="{54D94F09-CE43-4F2D-A922-4F36162D82AD}"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5EE6C38A-9A56-4CD4-A29A-2AF4663567A7}" type="presOf" srcId="{D0D20E71-FED1-4623-8034-D329000238BD}" destId="{45B98A4A-0B6D-4F48-B74E-847DD2F0977C}" srcOrd="0" destOrd="0" presId="urn:microsoft.com/office/officeart/2005/8/layout/hierarchy3"/>
    <dgm:cxn modelId="{243CA6C7-2083-4BAC-90CA-E0E1642C547D}"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CA63818-8646-4351-9857-5D0DC2AB28FC}" type="presOf" srcId="{4E89C14F-DCAD-43E7-BF75-163087032CE2}" destId="{8499C654-2023-4F4C-9060-D128CC86DF44}" srcOrd="0" destOrd="0" presId="urn:microsoft.com/office/officeart/2005/8/layout/hierarchy3"/>
    <dgm:cxn modelId="{0F01D78D-B890-43B6-8CFE-B098EBA95731}" srcId="{CB9964DC-5E01-4879-9733-CDEE2AB1D1F7}" destId="{9EE3E1F3-6173-44C0-AB4A-1A3113E3D8F3}" srcOrd="2" destOrd="0" parTransId="{834CEF27-4B52-478A-92B7-941721D3E4BD}" sibTransId="{0034A45C-BF65-41EC-B18E-E15D92B4C6BD}"/>
    <dgm:cxn modelId="{342F4B55-4E9B-49A8-9B08-BC74BECAC333}" type="presOf" srcId="{834CEF27-4B52-478A-92B7-941721D3E4BD}" destId="{2B7D4DC2-B40F-4A92-8B7B-28A71B2E3597}" srcOrd="0" destOrd="0" presId="urn:microsoft.com/office/officeart/2005/8/layout/hierarchy3"/>
    <dgm:cxn modelId="{87F2E476-5703-426C-B78B-0CDACE4AF0FD}" type="presOf" srcId="{7061F2FC-F2AB-4DE3-98B0-886576B4E2C6}" destId="{D433476B-D68D-4328-ADAC-B2895D3D50CF}" srcOrd="0" destOrd="0" presId="urn:microsoft.com/office/officeart/2005/8/layout/hierarchy3"/>
    <dgm:cxn modelId="{444C7FE9-8CFB-4D66-954D-1A3B4112C4BB}" type="presOf" srcId="{4349BE00-98CD-4A0C-8970-0800DCF0B510}" destId="{6453487C-0FAF-4B32-BD10-ECD1ABD7E947}" srcOrd="0" destOrd="0" presId="urn:microsoft.com/office/officeart/2005/8/layout/hierarchy3"/>
    <dgm:cxn modelId="{D003275A-5D4F-4FDD-A5D8-209F7E0E9577}" type="presOf" srcId="{5829BD4D-5289-4B35-ABE6-5E0EF14FAAFD}" destId="{2B5C48E7-FF08-456A-9F75-60CB69250B6D}" srcOrd="0" destOrd="0" presId="urn:microsoft.com/office/officeart/2005/8/layout/hierarchy3"/>
    <dgm:cxn modelId="{EC1916E7-039C-4CED-A9BE-9AADF0D46C52}" srcId="{CB9964DC-5E01-4879-9733-CDEE2AB1D1F7}" destId="{5829BD4D-5289-4B35-ABE6-5E0EF14FAAFD}" srcOrd="1" destOrd="0" parTransId="{4E89C14F-DCAD-43E7-BF75-163087032CE2}" sibTransId="{5F3820C2-B62C-4D6C-9CC4-05652F4FBB19}"/>
    <dgm:cxn modelId="{D49F4AF1-9951-4F2A-8D77-C806827BF770}" type="presOf" srcId="{9EE3E1F3-6173-44C0-AB4A-1A3113E3D8F3}" destId="{6F7FA64B-D6FA-4A28-B981-7F9E8A997C8F}" srcOrd="0" destOrd="0" presId="urn:microsoft.com/office/officeart/2005/8/layout/hierarchy3"/>
    <dgm:cxn modelId="{384FE360-BC06-4E9B-AC68-1047433F5F62}" type="presParOf" srcId="{D433476B-D68D-4328-ADAC-B2895D3D50CF}" destId="{1E58A3BC-F1F7-40EE-89AA-32E802ED4BF7}" srcOrd="0" destOrd="0" presId="urn:microsoft.com/office/officeart/2005/8/layout/hierarchy3"/>
    <dgm:cxn modelId="{AC61C549-BA95-44D6-9281-3DF885DEADAA}" type="presParOf" srcId="{1E58A3BC-F1F7-40EE-89AA-32E802ED4BF7}" destId="{D21DF85A-45CA-4CE0-B0ED-CF4615475EE0}" srcOrd="0" destOrd="0" presId="urn:microsoft.com/office/officeart/2005/8/layout/hierarchy3"/>
    <dgm:cxn modelId="{9E5C5E33-0933-4CD6-A190-ADF03EED50AC}" type="presParOf" srcId="{D21DF85A-45CA-4CE0-B0ED-CF4615475EE0}" destId="{ECB1CA3E-26B8-4A39-AEF8-6F06E506D3C7}" srcOrd="0" destOrd="0" presId="urn:microsoft.com/office/officeart/2005/8/layout/hierarchy3"/>
    <dgm:cxn modelId="{1B5EB995-EA7F-4F93-A08F-BB0D4E81E24D}" type="presParOf" srcId="{D21DF85A-45CA-4CE0-B0ED-CF4615475EE0}" destId="{C7DDC059-89DD-4F99-A10D-9C975D60C8D8}" srcOrd="1" destOrd="0" presId="urn:microsoft.com/office/officeart/2005/8/layout/hierarchy3"/>
    <dgm:cxn modelId="{1C6D4922-F8D2-42F7-B957-D19FDEDAB184}" type="presParOf" srcId="{1E58A3BC-F1F7-40EE-89AA-32E802ED4BF7}" destId="{F784BE88-3DB9-4E87-AFCA-2ED0BF00DEA1}" srcOrd="1" destOrd="0" presId="urn:microsoft.com/office/officeart/2005/8/layout/hierarchy3"/>
    <dgm:cxn modelId="{B17EF957-60FB-4B6D-B3A6-3B0CEAE788B0}" type="presParOf" srcId="{F784BE88-3DB9-4E87-AFCA-2ED0BF00DEA1}" destId="{6453487C-0FAF-4B32-BD10-ECD1ABD7E947}" srcOrd="0" destOrd="0" presId="urn:microsoft.com/office/officeart/2005/8/layout/hierarchy3"/>
    <dgm:cxn modelId="{8DFE7BC7-3121-4BC5-BA1E-F2C1E1942217}" type="presParOf" srcId="{F784BE88-3DB9-4E87-AFCA-2ED0BF00DEA1}" destId="{45B98A4A-0B6D-4F48-B74E-847DD2F0977C}" srcOrd="1" destOrd="0" presId="urn:microsoft.com/office/officeart/2005/8/layout/hierarchy3"/>
    <dgm:cxn modelId="{0C409F14-8C77-4854-81B8-6C020BDB7E61}" type="presParOf" srcId="{F784BE88-3DB9-4E87-AFCA-2ED0BF00DEA1}" destId="{8499C654-2023-4F4C-9060-D128CC86DF44}" srcOrd="2" destOrd="0" presId="urn:microsoft.com/office/officeart/2005/8/layout/hierarchy3"/>
    <dgm:cxn modelId="{B87DC16C-D022-4609-A0AA-0007496D2AA2}" type="presParOf" srcId="{F784BE88-3DB9-4E87-AFCA-2ED0BF00DEA1}" destId="{2B5C48E7-FF08-456A-9F75-60CB69250B6D}" srcOrd="3" destOrd="0" presId="urn:microsoft.com/office/officeart/2005/8/layout/hierarchy3"/>
    <dgm:cxn modelId="{036E09F7-EF07-4C41-8DEA-D1094D58BECD}" type="presParOf" srcId="{F784BE88-3DB9-4E87-AFCA-2ED0BF00DEA1}" destId="{2B7D4DC2-B40F-4A92-8B7B-28A71B2E3597}" srcOrd="4" destOrd="0" presId="urn:microsoft.com/office/officeart/2005/8/layout/hierarchy3"/>
    <dgm:cxn modelId="{D6E6BCE0-CE7A-407D-8A86-CAC250E60925}" type="presParOf" srcId="{F784BE88-3DB9-4E87-AFCA-2ED0BF00DEA1}" destId="{6F7FA64B-D6FA-4A28-B981-7F9E8A997C8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000" noProof="0" dirty="0" smtClean="0"/>
            <a:t>Obtención de la ley de control</a:t>
          </a:r>
          <a:endParaRPr lang="es-EC" sz="30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500" dirty="0" smtClean="0"/>
            <a:t>Consiste en obtener las variaciones de control que minimicen la función objetivo.</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5829BD4D-5289-4B35-ABE6-5E0EF14FAAFD}">
      <dgm:prSet phldrT="[Texto]" custT="1"/>
      <dgm:spPr/>
      <dgm:t>
        <a:bodyPr/>
        <a:lstStyle/>
        <a:p>
          <a:r>
            <a:rPr lang="es-ES" sz="2500" dirty="0" smtClean="0"/>
            <a:t>La función objetivo se deriva y se iguala a cero.</a:t>
          </a:r>
          <a:endParaRPr lang="es-ES" sz="2500" dirty="0"/>
        </a:p>
      </dgm:t>
    </dgm:pt>
    <dgm:pt modelId="{5F3820C2-B62C-4D6C-9CC4-05652F4FBB19}" type="sibTrans" cxnId="{EC1916E7-039C-4CED-A9BE-9AADF0D46C52}">
      <dgm:prSet/>
      <dgm:spPr/>
      <dgm:t>
        <a:bodyPr/>
        <a:lstStyle/>
        <a:p>
          <a:endParaRPr lang="es-EC"/>
        </a:p>
      </dgm:t>
    </dgm:pt>
    <dgm:pt modelId="{4E89C14F-DCAD-43E7-BF75-163087032CE2}" type="parTrans" cxnId="{EC1916E7-039C-4CED-A9BE-9AADF0D46C52}">
      <dgm:prSet/>
      <dgm:spPr/>
      <dgm:t>
        <a:bodyPr/>
        <a:lstStyle/>
        <a:p>
          <a:endParaRPr lang="es-EC"/>
        </a:p>
      </dgm:t>
    </dgm:pt>
    <dgm:pt modelId="{32FA9C5E-21F0-4F6B-AA3A-8D69DD94CAB1}">
      <dgm:prSet phldrT="[Texto]" custT="1"/>
      <dgm:spPr/>
      <dgm:t>
        <a:bodyPr/>
        <a:lstStyle/>
        <a:p>
          <a:r>
            <a:rPr lang="es-ES" sz="2500" dirty="0" smtClean="0"/>
            <a:t>Solo se toma el primer valor de </a:t>
          </a:r>
          <a:r>
            <a:rPr lang="es-ES" sz="2500" b="1" i="1" dirty="0" smtClean="0"/>
            <a:t>u</a:t>
          </a:r>
          <a:r>
            <a:rPr lang="es-ES" sz="2500" dirty="0" smtClean="0"/>
            <a:t> y se envía a la planta.</a:t>
          </a:r>
          <a:endParaRPr lang="es-ES" sz="2500" dirty="0"/>
        </a:p>
      </dgm:t>
    </dgm:pt>
    <dgm:pt modelId="{F16785FC-8687-474F-811F-5597DE09055B}" type="parTrans" cxnId="{0FF44DA4-4A37-4472-9AAC-DA167054236C}">
      <dgm:prSet/>
      <dgm:spPr/>
      <dgm:t>
        <a:bodyPr/>
        <a:lstStyle/>
        <a:p>
          <a:endParaRPr lang="es-EC"/>
        </a:p>
      </dgm:t>
    </dgm:pt>
    <dgm:pt modelId="{FE0F62AC-A95B-4522-8A29-BF61272166AC}" type="sibTrans" cxnId="{0FF44DA4-4A37-4472-9AAC-DA167054236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01569" custScaleY="119888"/>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972268" custScaleY="132004">
        <dgm:presLayoutVars>
          <dgm:bulletEnabled val="1"/>
        </dgm:presLayoutVars>
      </dgm:prSet>
      <dgm:spPr/>
      <dgm:t>
        <a:bodyPr/>
        <a:lstStyle/>
        <a:p>
          <a:endParaRPr lang="es-ES_tradnl"/>
        </a:p>
      </dgm:t>
    </dgm:pt>
    <dgm:pt modelId="{8499C654-2023-4F4C-9060-D128CC86DF44}" type="pres">
      <dgm:prSet presAssocID="{4E89C14F-DCAD-43E7-BF75-163087032CE2}" presName="Name13" presStyleLbl="parChTrans1D2" presStyleIdx="1" presStyleCnt="3"/>
      <dgm:spPr/>
    </dgm:pt>
    <dgm:pt modelId="{2B5C48E7-FF08-456A-9F75-60CB69250B6D}" type="pres">
      <dgm:prSet presAssocID="{5829BD4D-5289-4B35-ABE6-5E0EF14FAAFD}" presName="childText" presStyleLbl="bgAcc1" presStyleIdx="1" presStyleCnt="3" custScaleX="972398" custScaleY="108138">
        <dgm:presLayoutVars>
          <dgm:bulletEnabled val="1"/>
        </dgm:presLayoutVars>
      </dgm:prSet>
      <dgm:spPr/>
      <dgm:t>
        <a:bodyPr/>
        <a:lstStyle/>
        <a:p>
          <a:endParaRPr lang="es-EC"/>
        </a:p>
      </dgm:t>
    </dgm:pt>
    <dgm:pt modelId="{8D18C690-9E56-430E-B77F-1A1231F21E94}" type="pres">
      <dgm:prSet presAssocID="{F16785FC-8687-474F-811F-5597DE09055B}" presName="Name13" presStyleLbl="parChTrans1D2" presStyleIdx="2" presStyleCnt="3"/>
      <dgm:spPr/>
    </dgm:pt>
    <dgm:pt modelId="{23E0D3D9-A33F-4C01-A7AE-CB50C643D6EA}" type="pres">
      <dgm:prSet presAssocID="{32FA9C5E-21F0-4F6B-AA3A-8D69DD94CAB1}" presName="childText" presStyleLbl="bgAcc1" presStyleIdx="2" presStyleCnt="3" custScaleX="972398" custScaleY="108138">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9DEC31BB-5193-484F-89C1-867204C0411C}" type="presOf" srcId="{F16785FC-8687-474F-811F-5597DE09055B}" destId="{8D18C690-9E56-430E-B77F-1A1231F21E94}" srcOrd="0" destOrd="0" presId="urn:microsoft.com/office/officeart/2005/8/layout/hierarchy3"/>
    <dgm:cxn modelId="{DD84638E-9E14-498D-A080-20EC427F1895}" type="presOf" srcId="{32FA9C5E-21F0-4F6B-AA3A-8D69DD94CAB1}" destId="{23E0D3D9-A33F-4C01-A7AE-CB50C643D6EA}" srcOrd="0" destOrd="0" presId="urn:microsoft.com/office/officeart/2005/8/layout/hierarchy3"/>
    <dgm:cxn modelId="{C9A0DAD4-AF48-4448-80CA-557C5576BADE}" type="presOf" srcId="{CB9964DC-5E01-4879-9733-CDEE2AB1D1F7}" destId="{ECB1CA3E-26B8-4A39-AEF8-6F06E506D3C7}" srcOrd="0" destOrd="0" presId="urn:microsoft.com/office/officeart/2005/8/layout/hierarchy3"/>
    <dgm:cxn modelId="{0FF44DA4-4A37-4472-9AAC-DA167054236C}" srcId="{CB9964DC-5E01-4879-9733-CDEE2AB1D1F7}" destId="{32FA9C5E-21F0-4F6B-AA3A-8D69DD94CAB1}" srcOrd="2" destOrd="0" parTransId="{F16785FC-8687-474F-811F-5597DE09055B}" sibTransId="{FE0F62AC-A95B-4522-8A29-BF61272166AC}"/>
    <dgm:cxn modelId="{26D4B086-237F-4F7F-B7B0-146AF2E170E9}" type="presOf" srcId="{D0D20E71-FED1-4623-8034-D329000238BD}" destId="{45B98A4A-0B6D-4F48-B74E-847DD2F0977C}" srcOrd="0" destOrd="0" presId="urn:microsoft.com/office/officeart/2005/8/layout/hierarchy3"/>
    <dgm:cxn modelId="{B243E718-3AF2-4B30-9F79-E69728F863B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0E573A9-5578-4E3A-8957-51054A89C0EB}" type="presOf" srcId="{5829BD4D-5289-4B35-ABE6-5E0EF14FAAFD}" destId="{2B5C48E7-FF08-456A-9F75-60CB69250B6D}" srcOrd="0" destOrd="0" presId="urn:microsoft.com/office/officeart/2005/8/layout/hierarchy3"/>
    <dgm:cxn modelId="{EC1916E7-039C-4CED-A9BE-9AADF0D46C52}" srcId="{CB9964DC-5E01-4879-9733-CDEE2AB1D1F7}" destId="{5829BD4D-5289-4B35-ABE6-5E0EF14FAAFD}" srcOrd="1" destOrd="0" parTransId="{4E89C14F-DCAD-43E7-BF75-163087032CE2}" sibTransId="{5F3820C2-B62C-4D6C-9CC4-05652F4FBB19}"/>
    <dgm:cxn modelId="{0796E3EB-3E00-4B62-AFB8-2E26EC197C0F}" type="presOf" srcId="{4E89C14F-DCAD-43E7-BF75-163087032CE2}" destId="{8499C654-2023-4F4C-9060-D128CC86DF44}" srcOrd="0" destOrd="0" presId="urn:microsoft.com/office/officeart/2005/8/layout/hierarchy3"/>
    <dgm:cxn modelId="{6EBE5408-9794-4009-85C7-43CA00A9FF8A}" type="presOf" srcId="{CB9964DC-5E01-4879-9733-CDEE2AB1D1F7}" destId="{C7DDC059-89DD-4F99-A10D-9C975D60C8D8}" srcOrd="1" destOrd="0" presId="urn:microsoft.com/office/officeart/2005/8/layout/hierarchy3"/>
    <dgm:cxn modelId="{76DB9C93-D844-41A2-96FE-74243BC1D792}" type="presOf" srcId="{4349BE00-98CD-4A0C-8970-0800DCF0B510}" destId="{6453487C-0FAF-4B32-BD10-ECD1ABD7E947}" srcOrd="0" destOrd="0" presId="urn:microsoft.com/office/officeart/2005/8/layout/hierarchy3"/>
    <dgm:cxn modelId="{1319DB0F-9818-4CE8-8E17-AE3BB8E31C05}" type="presParOf" srcId="{D433476B-D68D-4328-ADAC-B2895D3D50CF}" destId="{1E58A3BC-F1F7-40EE-89AA-32E802ED4BF7}" srcOrd="0" destOrd="0" presId="urn:microsoft.com/office/officeart/2005/8/layout/hierarchy3"/>
    <dgm:cxn modelId="{A6DFCA8C-1BA4-4C22-A87C-947811FBC851}" type="presParOf" srcId="{1E58A3BC-F1F7-40EE-89AA-32E802ED4BF7}" destId="{D21DF85A-45CA-4CE0-B0ED-CF4615475EE0}" srcOrd="0" destOrd="0" presId="urn:microsoft.com/office/officeart/2005/8/layout/hierarchy3"/>
    <dgm:cxn modelId="{E2DC3701-E697-476D-AA69-79746E949B74}" type="presParOf" srcId="{D21DF85A-45CA-4CE0-B0ED-CF4615475EE0}" destId="{ECB1CA3E-26B8-4A39-AEF8-6F06E506D3C7}" srcOrd="0" destOrd="0" presId="urn:microsoft.com/office/officeart/2005/8/layout/hierarchy3"/>
    <dgm:cxn modelId="{B0421010-AAF9-47AD-B2F6-6D27FE1011C0}" type="presParOf" srcId="{D21DF85A-45CA-4CE0-B0ED-CF4615475EE0}" destId="{C7DDC059-89DD-4F99-A10D-9C975D60C8D8}" srcOrd="1" destOrd="0" presId="urn:microsoft.com/office/officeart/2005/8/layout/hierarchy3"/>
    <dgm:cxn modelId="{13EF74B4-ECA2-4265-BBAA-86A355496A6D}" type="presParOf" srcId="{1E58A3BC-F1F7-40EE-89AA-32E802ED4BF7}" destId="{F784BE88-3DB9-4E87-AFCA-2ED0BF00DEA1}" srcOrd="1" destOrd="0" presId="urn:microsoft.com/office/officeart/2005/8/layout/hierarchy3"/>
    <dgm:cxn modelId="{250E6836-7822-4207-9240-44AD386167A9}" type="presParOf" srcId="{F784BE88-3DB9-4E87-AFCA-2ED0BF00DEA1}" destId="{6453487C-0FAF-4B32-BD10-ECD1ABD7E947}" srcOrd="0" destOrd="0" presId="urn:microsoft.com/office/officeart/2005/8/layout/hierarchy3"/>
    <dgm:cxn modelId="{07E3BE25-DF51-41E9-957C-A92946DECDE5}" type="presParOf" srcId="{F784BE88-3DB9-4E87-AFCA-2ED0BF00DEA1}" destId="{45B98A4A-0B6D-4F48-B74E-847DD2F0977C}" srcOrd="1" destOrd="0" presId="urn:microsoft.com/office/officeart/2005/8/layout/hierarchy3"/>
    <dgm:cxn modelId="{8EFD9B0E-FEB7-4638-BD67-0A4CF5CB713C}" type="presParOf" srcId="{F784BE88-3DB9-4E87-AFCA-2ED0BF00DEA1}" destId="{8499C654-2023-4F4C-9060-D128CC86DF44}" srcOrd="2" destOrd="0" presId="urn:microsoft.com/office/officeart/2005/8/layout/hierarchy3"/>
    <dgm:cxn modelId="{D8E2DFA0-2EC3-41BA-A71E-B4F0B2ECEEF4}" type="presParOf" srcId="{F784BE88-3DB9-4E87-AFCA-2ED0BF00DEA1}" destId="{2B5C48E7-FF08-456A-9F75-60CB69250B6D}" srcOrd="3" destOrd="0" presId="urn:microsoft.com/office/officeart/2005/8/layout/hierarchy3"/>
    <dgm:cxn modelId="{8831E9B9-F0B0-4DBF-A992-C53A68D7CDD8}" type="presParOf" srcId="{F784BE88-3DB9-4E87-AFCA-2ED0BF00DEA1}" destId="{8D18C690-9E56-430E-B77F-1A1231F21E94}" srcOrd="4" destOrd="0" presId="urn:microsoft.com/office/officeart/2005/8/layout/hierarchy3"/>
    <dgm:cxn modelId="{8B5EA8C6-0A5D-400B-83BE-EDEB38449839}" type="presParOf" srcId="{F784BE88-3DB9-4E87-AFCA-2ED0BF00DEA1}" destId="{23E0D3D9-A33F-4C01-A7AE-CB50C643D6E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0D20E71-FED1-4623-8034-D329000238BD}">
      <dgm:prSet phldrT="[Texto]" custT="1"/>
      <dgm:spPr/>
      <dgm:t>
        <a:bodyPr/>
        <a:lstStyle/>
        <a:p>
          <a:r>
            <a:rPr lang="es-EC" sz="2500" dirty="0" smtClean="0"/>
            <a:t>Se evalúa el desempeño del convertidor cuando la tensión de referencia  cambia de un valor superior hasta un valor inferior.</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270A17F8-891C-45EB-9ECB-BD40460B8094}" type="pres">
      <dgm:prSet presAssocID="{D0D20E71-FED1-4623-8034-D329000238BD}" presName="root" presStyleCnt="0"/>
      <dgm:spPr/>
    </dgm:pt>
    <dgm:pt modelId="{C0D6601C-9C11-4484-8F54-AF2BE4888102}" type="pres">
      <dgm:prSet presAssocID="{D0D20E71-FED1-4623-8034-D329000238BD}" presName="rootComposite" presStyleCnt="0"/>
      <dgm:spPr/>
    </dgm:pt>
    <dgm:pt modelId="{51914A48-BEF9-472E-A4DB-395D595CF186}" type="pres">
      <dgm:prSet presAssocID="{D0D20E71-FED1-4623-8034-D329000238BD}" presName="rootText" presStyleLbl="node1" presStyleIdx="0" presStyleCnt="1"/>
      <dgm:spPr/>
      <dgm:t>
        <a:bodyPr/>
        <a:lstStyle/>
        <a:p>
          <a:endParaRPr lang="es-EC"/>
        </a:p>
      </dgm:t>
    </dgm:pt>
    <dgm:pt modelId="{14C9E6FC-22A3-4D3D-974C-D9DC5F535B30}" type="pres">
      <dgm:prSet presAssocID="{D0D20E71-FED1-4623-8034-D329000238BD}" presName="rootConnector" presStyleLbl="node1" presStyleIdx="0" presStyleCnt="1"/>
      <dgm:spPr/>
      <dgm:t>
        <a:bodyPr/>
        <a:lstStyle/>
        <a:p>
          <a:endParaRPr lang="es-EC"/>
        </a:p>
      </dgm:t>
    </dgm:pt>
    <dgm:pt modelId="{AA03DDB9-19E4-4173-AA85-E7021FB58B8D}" type="pres">
      <dgm:prSet presAssocID="{D0D20E71-FED1-4623-8034-D329000238BD}" presName="childShape" presStyleCnt="0"/>
      <dgm:spPr/>
    </dgm:pt>
  </dgm:ptLst>
  <dgm:cxnLst>
    <dgm:cxn modelId="{94B28577-47F7-44C4-A2AD-9925A26871C3}" type="presOf" srcId="{D0D20E71-FED1-4623-8034-D329000238BD}" destId="{51914A48-BEF9-472E-A4DB-395D595CF186}" srcOrd="0" destOrd="0" presId="urn:microsoft.com/office/officeart/2005/8/layout/hierarchy3"/>
    <dgm:cxn modelId="{DC3FE8EC-D350-44CF-B681-8A32651EABAE}" type="presOf" srcId="{D0D20E71-FED1-4623-8034-D329000238BD}" destId="{14C9E6FC-22A3-4D3D-974C-D9DC5F535B30}" srcOrd="1" destOrd="0" presId="urn:microsoft.com/office/officeart/2005/8/layout/hierarchy3"/>
    <dgm:cxn modelId="{2B3E0B88-707A-418B-AA63-FD88251C59CD}" srcId="{7061F2FC-F2AB-4DE3-98B0-886576B4E2C6}" destId="{D0D20E71-FED1-4623-8034-D329000238BD}" srcOrd="0" destOrd="0" parTransId="{4349BE00-98CD-4A0C-8970-0800DCF0B510}" sibTransId="{9E3869D8-A7FD-4027-8D69-6E2073D34B18}"/>
    <dgm:cxn modelId="{5AD7338F-DEAE-4DAB-806D-7307E7D82668}" type="presOf" srcId="{7061F2FC-F2AB-4DE3-98B0-886576B4E2C6}" destId="{D433476B-D68D-4328-ADAC-B2895D3D50CF}" srcOrd="0" destOrd="0" presId="urn:microsoft.com/office/officeart/2005/8/layout/hierarchy3"/>
    <dgm:cxn modelId="{C0486259-71A3-4B32-B95C-D62DF6D369B5}" type="presParOf" srcId="{D433476B-D68D-4328-ADAC-B2895D3D50CF}" destId="{270A17F8-891C-45EB-9ECB-BD40460B8094}" srcOrd="0" destOrd="0" presId="urn:microsoft.com/office/officeart/2005/8/layout/hierarchy3"/>
    <dgm:cxn modelId="{9BD7E220-96C5-4F7B-AF5A-568DCB8F3AA9}" type="presParOf" srcId="{270A17F8-891C-45EB-9ECB-BD40460B8094}" destId="{C0D6601C-9C11-4484-8F54-AF2BE4888102}" srcOrd="0" destOrd="0" presId="urn:microsoft.com/office/officeart/2005/8/layout/hierarchy3"/>
    <dgm:cxn modelId="{E6C14424-6CBD-4554-85E2-2C8D5F7DED50}" type="presParOf" srcId="{C0D6601C-9C11-4484-8F54-AF2BE4888102}" destId="{51914A48-BEF9-472E-A4DB-395D595CF186}" srcOrd="0" destOrd="0" presId="urn:microsoft.com/office/officeart/2005/8/layout/hierarchy3"/>
    <dgm:cxn modelId="{2F5E23E7-05C2-49F8-89BE-5D06C6F0BAAA}" type="presParOf" srcId="{C0D6601C-9C11-4484-8F54-AF2BE4888102}" destId="{14C9E6FC-22A3-4D3D-974C-D9DC5F535B30}" srcOrd="1" destOrd="0" presId="urn:microsoft.com/office/officeart/2005/8/layout/hierarchy3"/>
    <dgm:cxn modelId="{810872E7-9041-43A8-B5AC-093F80E31036}" type="presParOf" srcId="{270A17F8-891C-45EB-9ECB-BD40460B8094}" destId="{AA03DDB9-19E4-4173-AA85-E7021FB58B8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232E44DF-5948-4B70-B270-0B14EA98DD9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D9B9BDD4-EAB2-46C1-AA70-A45F510EFE47}"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dgm:spPr/>
      <dgm:t>
        <a:bodyPr/>
        <a:lstStyle/>
        <a:p>
          <a:r>
            <a:rPr lang="es-EC" noProof="0" dirty="0" smtClean="0"/>
            <a:t>Convertidores CD/CD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800" dirty="0" smtClean="0"/>
            <a:t>Puentes de transferencia de energía entre la fuente y la carga.</a:t>
          </a:r>
          <a:endParaRPr lang="es-ES" sz="2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4109769B-6F2F-42E1-A0FD-09ECC0E03B58}">
      <dgm:prSet custT="1"/>
      <dgm:spPr/>
      <dgm:t>
        <a:bodyPr/>
        <a:lstStyle/>
        <a:p>
          <a:r>
            <a:rPr lang="es-EC" sz="2800" dirty="0" smtClean="0"/>
            <a:t>Existen varios tipos, diseñados para diferentes aplicaciones.</a:t>
          </a:r>
          <a:endParaRPr lang="es-EC" sz="2800" dirty="0">
            <a:latin typeface="Arial" panose="020B0604020202020204" pitchFamily="34" charset="0"/>
            <a:cs typeface="Arial" panose="020B0604020202020204" pitchFamily="34" charset="0"/>
          </a:endParaRPr>
        </a:p>
      </dgm:t>
    </dgm:pt>
    <dgm:pt modelId="{F9F80066-9B68-4042-ACE4-8C105FD1CDFD}" type="parTrans" cxnId="{A3488A01-C1AB-4398-8A30-ED86F481FDA9}">
      <dgm:prSet/>
      <dgm:spPr/>
      <dgm:t>
        <a:bodyPr/>
        <a:lstStyle/>
        <a:p>
          <a:endParaRPr lang="es-ES"/>
        </a:p>
      </dgm:t>
    </dgm:pt>
    <dgm:pt modelId="{FBF740D3-95FE-4D8E-85D4-F8CD64A0EA1E}" type="sibTrans" cxnId="{A3488A01-C1AB-4398-8A30-ED86F481FDA9}">
      <dgm:prSet/>
      <dgm:spPr/>
      <dgm:t>
        <a:bodyPr/>
        <a:lstStyle/>
        <a:p>
          <a:endParaRPr lang="es-ES"/>
        </a:p>
      </dgm:t>
    </dgm:pt>
    <dgm:pt modelId="{C8F5F8F8-26DE-413A-AFC2-814BE96872E4}">
      <dgm:prSet custT="1"/>
      <dgm:spPr/>
      <dgm:t>
        <a:bodyPr/>
        <a:lstStyle/>
        <a:p>
          <a:r>
            <a:rPr lang="es-EC" sz="2800" b="0" dirty="0" smtClean="0">
              <a:latin typeface="+mn-lt"/>
              <a:cs typeface="Arial" panose="020B0604020202020204" pitchFamily="34" charset="0"/>
            </a:rPr>
            <a:t>Se busca mejorar su desempeño debido a la gran demanda en aplicaciones industriales.</a:t>
          </a:r>
          <a:endParaRPr lang="es-EC" sz="2800" b="0" dirty="0">
            <a:latin typeface="+mn-lt"/>
            <a:cs typeface="Arial" panose="020B0604020202020204" pitchFamily="34" charset="0"/>
          </a:endParaRPr>
        </a:p>
      </dgm:t>
    </dgm:pt>
    <dgm:pt modelId="{F25C9563-4BAF-4EA8-A03D-B61521402DDB}" type="parTrans" cxnId="{836A5F52-A8E9-49D0-A6C4-A446C83E78FC}">
      <dgm:prSet/>
      <dgm:spPr/>
      <dgm:t>
        <a:bodyPr/>
        <a:lstStyle/>
        <a:p>
          <a:endParaRPr lang="es-EC"/>
        </a:p>
      </dgm:t>
    </dgm:pt>
    <dgm:pt modelId="{ED3CBFBE-D085-4086-9752-3145ECF2AF7A}" type="sibTrans" cxnId="{836A5F52-A8E9-49D0-A6C4-A446C83E78F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725401" custScaleY="116412">
        <dgm:presLayoutVars>
          <dgm:bulletEnabled val="1"/>
        </dgm:presLayoutVars>
      </dgm:prSet>
      <dgm:spPr/>
      <dgm:t>
        <a:bodyPr/>
        <a:lstStyle/>
        <a:p>
          <a:endParaRPr lang="es-ES_tradnl"/>
        </a:p>
      </dgm:t>
    </dgm:pt>
    <dgm:pt modelId="{15BCE168-83BE-461A-9237-452AD74F4CCF}" type="pres">
      <dgm:prSet presAssocID="{F9F80066-9B68-4042-ACE4-8C105FD1CDFD}" presName="Name13" presStyleLbl="parChTrans1D2" presStyleIdx="1" presStyleCnt="3"/>
      <dgm:spPr/>
      <dgm:t>
        <a:bodyPr/>
        <a:lstStyle/>
        <a:p>
          <a:endParaRPr lang="es-ES_tradnl"/>
        </a:p>
      </dgm:t>
    </dgm:pt>
    <dgm:pt modelId="{C587816C-7492-4556-B545-B64F76AD908C}" type="pres">
      <dgm:prSet presAssocID="{4109769B-6F2F-42E1-A0FD-09ECC0E03B58}" presName="childText" presStyleLbl="bgAcc1" presStyleIdx="1" presStyleCnt="3" custScaleX="723833" custScaleY="101898">
        <dgm:presLayoutVars>
          <dgm:bulletEnabled val="1"/>
        </dgm:presLayoutVars>
      </dgm:prSet>
      <dgm:spPr/>
      <dgm:t>
        <a:bodyPr/>
        <a:lstStyle/>
        <a:p>
          <a:endParaRPr lang="es-ES_tradnl"/>
        </a:p>
      </dgm:t>
    </dgm:pt>
    <dgm:pt modelId="{E8BE4C76-8404-4124-AD97-6B82E9E9C989}" type="pres">
      <dgm:prSet presAssocID="{F25C9563-4BAF-4EA8-A03D-B61521402DDB}" presName="Name13" presStyleLbl="parChTrans1D2" presStyleIdx="2" presStyleCnt="3"/>
      <dgm:spPr/>
      <dgm:t>
        <a:bodyPr/>
        <a:lstStyle/>
        <a:p>
          <a:endParaRPr lang="es-EC"/>
        </a:p>
      </dgm:t>
    </dgm:pt>
    <dgm:pt modelId="{ABFDCA5A-B6B4-4842-87A3-F59FCF0C6AFC}" type="pres">
      <dgm:prSet presAssocID="{C8F5F8F8-26DE-413A-AFC2-814BE96872E4}" presName="childText" presStyleLbl="bgAcc1" presStyleIdx="2" presStyleCnt="3" custScaleX="724474" custScaleY="110846">
        <dgm:presLayoutVars>
          <dgm:bulletEnabled val="1"/>
        </dgm:presLayoutVars>
      </dgm:prSet>
      <dgm:spPr/>
      <dgm:t>
        <a:bodyPr/>
        <a:lstStyle/>
        <a:p>
          <a:endParaRPr lang="es-EC"/>
        </a:p>
      </dgm:t>
    </dgm:pt>
  </dgm:ptLst>
  <dgm:cxnLst>
    <dgm:cxn modelId="{F28BC917-D52D-4071-A9FA-924FE470C231}" type="presOf" srcId="{7061F2FC-F2AB-4DE3-98B0-886576B4E2C6}" destId="{D433476B-D68D-4328-ADAC-B2895D3D50CF}" srcOrd="0" destOrd="0" presId="urn:microsoft.com/office/officeart/2005/8/layout/hierarchy3"/>
    <dgm:cxn modelId="{EE8BECEF-0635-457B-B4F7-5CEB2407A6DA}" type="presOf" srcId="{F9F80066-9B68-4042-ACE4-8C105FD1CDFD}" destId="{15BCE168-83BE-461A-9237-452AD74F4C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B3C4D42-0F92-4D4D-9582-DACC92B6EC19}" type="presOf" srcId="{CB9964DC-5E01-4879-9733-CDEE2AB1D1F7}" destId="{C7DDC059-89DD-4F99-A10D-9C975D60C8D8}" srcOrd="1" destOrd="0" presId="urn:microsoft.com/office/officeart/2005/8/layout/hierarchy3"/>
    <dgm:cxn modelId="{E407A47E-31E6-4D35-BE27-825E4D3B598F}" type="presOf" srcId="{F25C9563-4BAF-4EA8-A03D-B61521402DDB}" destId="{E8BE4C76-8404-4124-AD97-6B82E9E9C989}" srcOrd="0" destOrd="0" presId="urn:microsoft.com/office/officeart/2005/8/layout/hierarchy3"/>
    <dgm:cxn modelId="{166BFEC5-3EE2-45E2-B797-514E7F68CD60}" type="presOf" srcId="{D0D20E71-FED1-4623-8034-D329000238BD}" destId="{45B98A4A-0B6D-4F48-B74E-847DD2F0977C}" srcOrd="0" destOrd="0" presId="urn:microsoft.com/office/officeart/2005/8/layout/hierarchy3"/>
    <dgm:cxn modelId="{FCEDA2B0-0FEA-46E9-B431-48ED6EBADBC5}" type="presOf" srcId="{CB9964DC-5E01-4879-9733-CDEE2AB1D1F7}" destId="{ECB1CA3E-26B8-4A39-AEF8-6F06E506D3C7}" srcOrd="0" destOrd="0" presId="urn:microsoft.com/office/officeart/2005/8/layout/hierarchy3"/>
    <dgm:cxn modelId="{A9BD6840-EA75-4B3A-90F2-21E6FFDEC352}" type="presOf" srcId="{4109769B-6F2F-42E1-A0FD-09ECC0E03B58}" destId="{C587816C-7492-4556-B545-B64F76AD908C}" srcOrd="0" destOrd="0" presId="urn:microsoft.com/office/officeart/2005/8/layout/hierarchy3"/>
    <dgm:cxn modelId="{EAC6A1E9-45E0-49CE-80E0-75BDE694AEBA}" type="presOf" srcId="{4349BE00-98CD-4A0C-8970-0800DCF0B510}" destId="{6453487C-0FAF-4B32-BD10-ECD1ABD7E947}" srcOrd="0" destOrd="0" presId="urn:microsoft.com/office/officeart/2005/8/layout/hierarchy3"/>
    <dgm:cxn modelId="{0FDF57A8-1FAC-4B7F-A1E1-BE919AA3170B}" type="presOf" srcId="{C8F5F8F8-26DE-413A-AFC2-814BE96872E4}" destId="{ABFDCA5A-B6B4-4842-87A3-F59FCF0C6AFC}" srcOrd="0" destOrd="0" presId="urn:microsoft.com/office/officeart/2005/8/layout/hierarchy3"/>
    <dgm:cxn modelId="{836A5F52-A8E9-49D0-A6C4-A446C83E78FC}" srcId="{CB9964DC-5E01-4879-9733-CDEE2AB1D1F7}" destId="{C8F5F8F8-26DE-413A-AFC2-814BE96872E4}" srcOrd="2" destOrd="0" parTransId="{F25C9563-4BAF-4EA8-A03D-B61521402DDB}" sibTransId="{ED3CBFBE-D085-4086-9752-3145ECF2AF7A}"/>
    <dgm:cxn modelId="{A3488A01-C1AB-4398-8A30-ED86F481FDA9}" srcId="{CB9964DC-5E01-4879-9733-CDEE2AB1D1F7}" destId="{4109769B-6F2F-42E1-A0FD-09ECC0E03B58}" srcOrd="1" destOrd="0" parTransId="{F9F80066-9B68-4042-ACE4-8C105FD1CDFD}" sibTransId="{FBF740D3-95FE-4D8E-85D4-F8CD64A0EA1E}"/>
    <dgm:cxn modelId="{C7857EB2-3D1D-4F34-920D-741A49D993C6}" type="presParOf" srcId="{D433476B-D68D-4328-ADAC-B2895D3D50CF}" destId="{1E58A3BC-F1F7-40EE-89AA-32E802ED4BF7}" srcOrd="0" destOrd="0" presId="urn:microsoft.com/office/officeart/2005/8/layout/hierarchy3"/>
    <dgm:cxn modelId="{BF197E26-8C71-4B95-8119-48A6452DCADC}" type="presParOf" srcId="{1E58A3BC-F1F7-40EE-89AA-32E802ED4BF7}" destId="{D21DF85A-45CA-4CE0-B0ED-CF4615475EE0}" srcOrd="0" destOrd="0" presId="urn:microsoft.com/office/officeart/2005/8/layout/hierarchy3"/>
    <dgm:cxn modelId="{2163CF05-7041-423E-8DD3-EB805876878D}" type="presParOf" srcId="{D21DF85A-45CA-4CE0-B0ED-CF4615475EE0}" destId="{ECB1CA3E-26B8-4A39-AEF8-6F06E506D3C7}" srcOrd="0" destOrd="0" presId="urn:microsoft.com/office/officeart/2005/8/layout/hierarchy3"/>
    <dgm:cxn modelId="{78FDDF6B-A2F0-40D0-BCBB-E8ADA3D2E7C7}" type="presParOf" srcId="{D21DF85A-45CA-4CE0-B0ED-CF4615475EE0}" destId="{C7DDC059-89DD-4F99-A10D-9C975D60C8D8}" srcOrd="1" destOrd="0" presId="urn:microsoft.com/office/officeart/2005/8/layout/hierarchy3"/>
    <dgm:cxn modelId="{1B47BFC5-E882-45D4-834F-DB165CF278D5}" type="presParOf" srcId="{1E58A3BC-F1F7-40EE-89AA-32E802ED4BF7}" destId="{F784BE88-3DB9-4E87-AFCA-2ED0BF00DEA1}" srcOrd="1" destOrd="0" presId="urn:microsoft.com/office/officeart/2005/8/layout/hierarchy3"/>
    <dgm:cxn modelId="{151E2543-1C87-45BB-8FFD-FB896A1DD396}" type="presParOf" srcId="{F784BE88-3DB9-4E87-AFCA-2ED0BF00DEA1}" destId="{6453487C-0FAF-4B32-BD10-ECD1ABD7E947}" srcOrd="0" destOrd="0" presId="urn:microsoft.com/office/officeart/2005/8/layout/hierarchy3"/>
    <dgm:cxn modelId="{0207A138-E5BE-4F55-9ED0-A17C6785C148}" type="presParOf" srcId="{F784BE88-3DB9-4E87-AFCA-2ED0BF00DEA1}" destId="{45B98A4A-0B6D-4F48-B74E-847DD2F0977C}" srcOrd="1" destOrd="0" presId="urn:microsoft.com/office/officeart/2005/8/layout/hierarchy3"/>
    <dgm:cxn modelId="{5D81B061-9110-4921-A061-1FC1FCE64A0D}" type="presParOf" srcId="{F784BE88-3DB9-4E87-AFCA-2ED0BF00DEA1}" destId="{15BCE168-83BE-461A-9237-452AD74F4CCF}" srcOrd="2" destOrd="0" presId="urn:microsoft.com/office/officeart/2005/8/layout/hierarchy3"/>
    <dgm:cxn modelId="{7921F489-3516-441D-AD48-348699B7C08B}" type="presParOf" srcId="{F784BE88-3DB9-4E87-AFCA-2ED0BF00DEA1}" destId="{C587816C-7492-4556-B545-B64F76AD908C}" srcOrd="3" destOrd="0" presId="urn:microsoft.com/office/officeart/2005/8/layout/hierarchy3"/>
    <dgm:cxn modelId="{404ABB0D-F979-4663-8E9A-979B398E525E}" type="presParOf" srcId="{F784BE88-3DB9-4E87-AFCA-2ED0BF00DEA1}" destId="{E8BE4C76-8404-4124-AD97-6B82E9E9C989}" srcOrd="4" destOrd="0" presId="urn:microsoft.com/office/officeart/2005/8/layout/hierarchy3"/>
    <dgm:cxn modelId="{C8FB8506-1260-4A83-B7B7-8C9677DC7BB4}" type="presParOf" srcId="{F784BE88-3DB9-4E87-AFCA-2ED0BF00DEA1}" destId="{ABFDCA5A-B6B4-4842-87A3-F59FCF0C6AF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5AC11E4B-C6D2-41C7-94F6-847FE6BE689C}"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463B460C-1ECB-4D2C-AC03-6431A158FEC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54FB3546-DC85-47CB-9C08-1DE1D67FA409}"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2AAA1982-59CC-4EBD-9339-345FC2ED2647}"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A8963BD4-008E-4D3E-9D2B-A2C3FF6FFD8B}"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75AE8BE5-D3DA-4A7C-A839-277D047448EF}"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Lst>
  <dgm:cxnLst>
    <dgm:cxn modelId="{C43E2BBD-33C8-4C42-AF85-20E4B7ABC9A7}"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dgm:spPr/>
      <dgm:t>
        <a:bodyPr/>
        <a:lstStyle/>
        <a:p>
          <a:r>
            <a:rPr lang="es-EC" noProof="0" dirty="0" smtClean="0"/>
            <a:t>Convertidores CD/CD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800" dirty="0" smtClean="0"/>
            <a:t>Ampliamente usados en objetos de uso cotidiano como a nivel industrial.</a:t>
          </a:r>
          <a:endParaRPr lang="es-ES" sz="2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4109769B-6F2F-42E1-A0FD-09ECC0E03B58}">
      <dgm:prSet custT="1"/>
      <dgm:spPr/>
      <dgm:t>
        <a:bodyPr/>
        <a:lstStyle/>
        <a:p>
          <a:r>
            <a:rPr lang="es-EC" sz="2800" dirty="0" smtClean="0"/>
            <a:t>Los diseñadores han optado por el uso de estrategias de control clásico.</a:t>
          </a:r>
          <a:endParaRPr lang="es-EC" sz="2800" dirty="0">
            <a:latin typeface="Arial" panose="020B0604020202020204" pitchFamily="34" charset="0"/>
            <a:cs typeface="Arial" panose="020B0604020202020204" pitchFamily="34" charset="0"/>
          </a:endParaRPr>
        </a:p>
      </dgm:t>
    </dgm:pt>
    <dgm:pt modelId="{F9F80066-9B68-4042-ACE4-8C105FD1CDFD}" type="parTrans" cxnId="{A3488A01-C1AB-4398-8A30-ED86F481FDA9}">
      <dgm:prSet/>
      <dgm:spPr/>
      <dgm:t>
        <a:bodyPr/>
        <a:lstStyle/>
        <a:p>
          <a:endParaRPr lang="es-ES"/>
        </a:p>
      </dgm:t>
    </dgm:pt>
    <dgm:pt modelId="{FBF740D3-95FE-4D8E-85D4-F8CD64A0EA1E}" type="sibTrans" cxnId="{A3488A01-C1AB-4398-8A30-ED86F481FDA9}">
      <dgm:prSet/>
      <dgm:spPr/>
      <dgm:t>
        <a:bodyPr/>
        <a:lstStyle/>
        <a:p>
          <a:endParaRPr lang="es-ES"/>
        </a:p>
      </dgm:t>
    </dgm:pt>
    <dgm:pt modelId="{C8F5F8F8-26DE-413A-AFC2-814BE96872E4}">
      <dgm:prSet custT="1"/>
      <dgm:spPr/>
      <dgm:t>
        <a:bodyPr/>
        <a:lstStyle/>
        <a:p>
          <a:r>
            <a:rPr lang="es-EC" sz="2800" b="0" dirty="0" smtClean="0">
              <a:latin typeface="+mn-lt"/>
              <a:cs typeface="Arial" panose="020B0604020202020204" pitchFamily="34" charset="0"/>
            </a:rPr>
            <a:t>Se busca solucionar problemas presentados en el uso de estrategias de control clásico.</a:t>
          </a:r>
          <a:endParaRPr lang="es-EC" sz="2800" b="0" dirty="0">
            <a:latin typeface="+mn-lt"/>
            <a:cs typeface="Arial" panose="020B0604020202020204" pitchFamily="34" charset="0"/>
          </a:endParaRPr>
        </a:p>
      </dgm:t>
    </dgm:pt>
    <dgm:pt modelId="{F25C9563-4BAF-4EA8-A03D-B61521402DDB}" type="parTrans" cxnId="{836A5F52-A8E9-49D0-A6C4-A446C83E78FC}">
      <dgm:prSet/>
      <dgm:spPr/>
      <dgm:t>
        <a:bodyPr/>
        <a:lstStyle/>
        <a:p>
          <a:endParaRPr lang="es-EC"/>
        </a:p>
      </dgm:t>
    </dgm:pt>
    <dgm:pt modelId="{ED3CBFBE-D085-4086-9752-3145ECF2AF7A}" type="sibTrans" cxnId="{836A5F52-A8E9-49D0-A6C4-A446C83E78F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725401" custScaleY="116412">
        <dgm:presLayoutVars>
          <dgm:bulletEnabled val="1"/>
        </dgm:presLayoutVars>
      </dgm:prSet>
      <dgm:spPr/>
      <dgm:t>
        <a:bodyPr/>
        <a:lstStyle/>
        <a:p>
          <a:endParaRPr lang="es-ES_tradnl"/>
        </a:p>
      </dgm:t>
    </dgm:pt>
    <dgm:pt modelId="{15BCE168-83BE-461A-9237-452AD74F4CCF}" type="pres">
      <dgm:prSet presAssocID="{F9F80066-9B68-4042-ACE4-8C105FD1CDFD}" presName="Name13" presStyleLbl="parChTrans1D2" presStyleIdx="1" presStyleCnt="3"/>
      <dgm:spPr/>
      <dgm:t>
        <a:bodyPr/>
        <a:lstStyle/>
        <a:p>
          <a:endParaRPr lang="es-ES_tradnl"/>
        </a:p>
      </dgm:t>
    </dgm:pt>
    <dgm:pt modelId="{C587816C-7492-4556-B545-B64F76AD908C}" type="pres">
      <dgm:prSet presAssocID="{4109769B-6F2F-42E1-A0FD-09ECC0E03B58}" presName="childText" presStyleLbl="bgAcc1" presStyleIdx="1" presStyleCnt="3" custScaleX="723833" custScaleY="101898">
        <dgm:presLayoutVars>
          <dgm:bulletEnabled val="1"/>
        </dgm:presLayoutVars>
      </dgm:prSet>
      <dgm:spPr/>
      <dgm:t>
        <a:bodyPr/>
        <a:lstStyle/>
        <a:p>
          <a:endParaRPr lang="es-ES_tradnl"/>
        </a:p>
      </dgm:t>
    </dgm:pt>
    <dgm:pt modelId="{E8BE4C76-8404-4124-AD97-6B82E9E9C989}" type="pres">
      <dgm:prSet presAssocID="{F25C9563-4BAF-4EA8-A03D-B61521402DDB}" presName="Name13" presStyleLbl="parChTrans1D2" presStyleIdx="2" presStyleCnt="3"/>
      <dgm:spPr/>
      <dgm:t>
        <a:bodyPr/>
        <a:lstStyle/>
        <a:p>
          <a:endParaRPr lang="es-EC"/>
        </a:p>
      </dgm:t>
    </dgm:pt>
    <dgm:pt modelId="{ABFDCA5A-B6B4-4842-87A3-F59FCF0C6AFC}" type="pres">
      <dgm:prSet presAssocID="{C8F5F8F8-26DE-413A-AFC2-814BE96872E4}" presName="childText" presStyleLbl="bgAcc1" presStyleIdx="2" presStyleCnt="3" custScaleX="724474" custScaleY="110846">
        <dgm:presLayoutVars>
          <dgm:bulletEnabled val="1"/>
        </dgm:presLayoutVars>
      </dgm:prSet>
      <dgm:spPr/>
      <dgm:t>
        <a:bodyPr/>
        <a:lstStyle/>
        <a:p>
          <a:endParaRPr lang="es-EC"/>
        </a:p>
      </dgm:t>
    </dgm:pt>
  </dgm:ptLst>
  <dgm:cxnLst>
    <dgm:cxn modelId="{C139E492-B4B4-4835-A54E-8F3B9DBC500E}" type="presOf" srcId="{CB9964DC-5E01-4879-9733-CDEE2AB1D1F7}" destId="{C7DDC059-89DD-4F99-A10D-9C975D60C8D8}" srcOrd="1" destOrd="0" presId="urn:microsoft.com/office/officeart/2005/8/layout/hierarchy3"/>
    <dgm:cxn modelId="{784BB8E1-857A-4F64-BDE2-6B514B63A22B}" type="presOf" srcId="{F25C9563-4BAF-4EA8-A03D-B61521402DDB}" destId="{E8BE4C76-8404-4124-AD97-6B82E9E9C989}" srcOrd="0" destOrd="0" presId="urn:microsoft.com/office/officeart/2005/8/layout/hierarchy3"/>
    <dgm:cxn modelId="{BBD8B3BD-A54E-42E6-A2BB-961C29D042E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EF2F6A3-72DB-4678-A617-FE54190463A5}" type="presOf" srcId="{4109769B-6F2F-42E1-A0FD-09ECC0E03B58}" destId="{C587816C-7492-4556-B545-B64F76AD908C}" srcOrd="0" destOrd="0" presId="urn:microsoft.com/office/officeart/2005/8/layout/hierarchy3"/>
    <dgm:cxn modelId="{7062E076-4718-4EA7-8985-9961C4FB0676}" type="presOf" srcId="{F9F80066-9B68-4042-ACE4-8C105FD1CDFD}" destId="{15BCE168-83BE-461A-9237-452AD74F4CCF}" srcOrd="0" destOrd="0" presId="urn:microsoft.com/office/officeart/2005/8/layout/hierarchy3"/>
    <dgm:cxn modelId="{E9ADAB50-068E-4D57-B487-7F3A5FB6A603}" type="presOf" srcId="{C8F5F8F8-26DE-413A-AFC2-814BE96872E4}" destId="{ABFDCA5A-B6B4-4842-87A3-F59FCF0C6AFC}" srcOrd="0" destOrd="0" presId="urn:microsoft.com/office/officeart/2005/8/layout/hierarchy3"/>
    <dgm:cxn modelId="{0CC5B0CD-9841-4124-9E0C-F03A0EDA1BAC}" type="presOf" srcId="{CB9964DC-5E01-4879-9733-CDEE2AB1D1F7}" destId="{ECB1CA3E-26B8-4A39-AEF8-6F06E506D3C7}" srcOrd="0" destOrd="0" presId="urn:microsoft.com/office/officeart/2005/8/layout/hierarchy3"/>
    <dgm:cxn modelId="{FF86B3B5-F567-43C5-A6A4-09D15114109C}" type="presOf" srcId="{D0D20E71-FED1-4623-8034-D329000238BD}" destId="{45B98A4A-0B6D-4F48-B74E-847DD2F0977C}" srcOrd="0" destOrd="0" presId="urn:microsoft.com/office/officeart/2005/8/layout/hierarchy3"/>
    <dgm:cxn modelId="{836A5F52-A8E9-49D0-A6C4-A446C83E78FC}" srcId="{CB9964DC-5E01-4879-9733-CDEE2AB1D1F7}" destId="{C8F5F8F8-26DE-413A-AFC2-814BE96872E4}" srcOrd="2" destOrd="0" parTransId="{F25C9563-4BAF-4EA8-A03D-B61521402DDB}" sibTransId="{ED3CBFBE-D085-4086-9752-3145ECF2AF7A}"/>
    <dgm:cxn modelId="{A3488A01-C1AB-4398-8A30-ED86F481FDA9}" srcId="{CB9964DC-5E01-4879-9733-CDEE2AB1D1F7}" destId="{4109769B-6F2F-42E1-A0FD-09ECC0E03B58}" srcOrd="1" destOrd="0" parTransId="{F9F80066-9B68-4042-ACE4-8C105FD1CDFD}" sibTransId="{FBF740D3-95FE-4D8E-85D4-F8CD64A0EA1E}"/>
    <dgm:cxn modelId="{8CA53E99-1904-440D-ACA4-08E1B406BD41}" type="presOf" srcId="{7061F2FC-F2AB-4DE3-98B0-886576B4E2C6}" destId="{D433476B-D68D-4328-ADAC-B2895D3D50CF}" srcOrd="0" destOrd="0" presId="urn:microsoft.com/office/officeart/2005/8/layout/hierarchy3"/>
    <dgm:cxn modelId="{99E9F9C8-B61D-44E8-976E-4C87A1015EEA}" type="presParOf" srcId="{D433476B-D68D-4328-ADAC-B2895D3D50CF}" destId="{1E58A3BC-F1F7-40EE-89AA-32E802ED4BF7}" srcOrd="0" destOrd="0" presId="urn:microsoft.com/office/officeart/2005/8/layout/hierarchy3"/>
    <dgm:cxn modelId="{C97E54DC-33A6-4789-9486-035A01CD4496}" type="presParOf" srcId="{1E58A3BC-F1F7-40EE-89AA-32E802ED4BF7}" destId="{D21DF85A-45CA-4CE0-B0ED-CF4615475EE0}" srcOrd="0" destOrd="0" presId="urn:microsoft.com/office/officeart/2005/8/layout/hierarchy3"/>
    <dgm:cxn modelId="{F5B2CDEF-F913-456F-8211-5D8194F957CF}" type="presParOf" srcId="{D21DF85A-45CA-4CE0-B0ED-CF4615475EE0}" destId="{ECB1CA3E-26B8-4A39-AEF8-6F06E506D3C7}" srcOrd="0" destOrd="0" presId="urn:microsoft.com/office/officeart/2005/8/layout/hierarchy3"/>
    <dgm:cxn modelId="{BDA3AAA0-F350-4381-BE17-AACC5B248086}" type="presParOf" srcId="{D21DF85A-45CA-4CE0-B0ED-CF4615475EE0}" destId="{C7DDC059-89DD-4F99-A10D-9C975D60C8D8}" srcOrd="1" destOrd="0" presId="urn:microsoft.com/office/officeart/2005/8/layout/hierarchy3"/>
    <dgm:cxn modelId="{49C981A8-8381-472F-84E9-86D25FB11098}" type="presParOf" srcId="{1E58A3BC-F1F7-40EE-89AA-32E802ED4BF7}" destId="{F784BE88-3DB9-4E87-AFCA-2ED0BF00DEA1}" srcOrd="1" destOrd="0" presId="urn:microsoft.com/office/officeart/2005/8/layout/hierarchy3"/>
    <dgm:cxn modelId="{BA4DCFCC-3FDC-4CD3-A249-93E8A38BD95A}" type="presParOf" srcId="{F784BE88-3DB9-4E87-AFCA-2ED0BF00DEA1}" destId="{6453487C-0FAF-4B32-BD10-ECD1ABD7E947}" srcOrd="0" destOrd="0" presId="urn:microsoft.com/office/officeart/2005/8/layout/hierarchy3"/>
    <dgm:cxn modelId="{76E762CD-046C-4CCE-861B-5E92405B61ED}" type="presParOf" srcId="{F784BE88-3DB9-4E87-AFCA-2ED0BF00DEA1}" destId="{45B98A4A-0B6D-4F48-B74E-847DD2F0977C}" srcOrd="1" destOrd="0" presId="urn:microsoft.com/office/officeart/2005/8/layout/hierarchy3"/>
    <dgm:cxn modelId="{DF7826B9-6DFE-42DF-93A6-ECD84BACDAA7}" type="presParOf" srcId="{F784BE88-3DB9-4E87-AFCA-2ED0BF00DEA1}" destId="{15BCE168-83BE-461A-9237-452AD74F4CCF}" srcOrd="2" destOrd="0" presId="urn:microsoft.com/office/officeart/2005/8/layout/hierarchy3"/>
    <dgm:cxn modelId="{9FFA901B-3674-43CB-8B7F-BB521791B6C9}" type="presParOf" srcId="{F784BE88-3DB9-4E87-AFCA-2ED0BF00DEA1}" destId="{C587816C-7492-4556-B545-B64F76AD908C}" srcOrd="3" destOrd="0" presId="urn:microsoft.com/office/officeart/2005/8/layout/hierarchy3"/>
    <dgm:cxn modelId="{516B4DEC-07A4-41E9-A176-230C989B123F}" type="presParOf" srcId="{F784BE88-3DB9-4E87-AFCA-2ED0BF00DEA1}" destId="{E8BE4C76-8404-4124-AD97-6B82E9E9C989}" srcOrd="4" destOrd="0" presId="urn:microsoft.com/office/officeart/2005/8/layout/hierarchy3"/>
    <dgm:cxn modelId="{56ACB771-B188-4B1D-9D57-4898AD490511}" type="presParOf" srcId="{F784BE88-3DB9-4E87-AFCA-2ED0BF00DEA1}" destId="{ABFDCA5A-B6B4-4842-87A3-F59FCF0C6AF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dgm:spPr/>
      <dgm:t>
        <a:bodyPr/>
        <a:lstStyle/>
        <a:p>
          <a:r>
            <a:rPr lang="es-EC" noProof="0" dirty="0" smtClean="0"/>
            <a:t>Convertidores CD/CD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800" dirty="0" smtClean="0"/>
            <a:t>Usados en aplicaciones donde se exige estabilidad frente a perturbaciones y alta eficiencia.</a:t>
          </a:r>
          <a:endParaRPr lang="es-ES" sz="2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4109769B-6F2F-42E1-A0FD-09ECC0E03B58}">
      <dgm:prSet custT="1"/>
      <dgm:spPr/>
      <dgm:t>
        <a:bodyPr/>
        <a:lstStyle/>
        <a:p>
          <a:r>
            <a:rPr lang="es-EC" sz="2800" dirty="0" smtClean="0"/>
            <a:t>Se busca aclarar la incertidumbre de su trabajo al considerar la no linealidad inherente del sistema.</a:t>
          </a:r>
          <a:endParaRPr lang="es-EC" sz="2800" dirty="0">
            <a:latin typeface="Arial" panose="020B0604020202020204" pitchFamily="34" charset="0"/>
            <a:cs typeface="Arial" panose="020B0604020202020204" pitchFamily="34" charset="0"/>
          </a:endParaRPr>
        </a:p>
      </dgm:t>
    </dgm:pt>
    <dgm:pt modelId="{F9F80066-9B68-4042-ACE4-8C105FD1CDFD}" type="parTrans" cxnId="{A3488A01-C1AB-4398-8A30-ED86F481FDA9}">
      <dgm:prSet/>
      <dgm:spPr/>
      <dgm:t>
        <a:bodyPr/>
        <a:lstStyle/>
        <a:p>
          <a:endParaRPr lang="es-ES"/>
        </a:p>
      </dgm:t>
    </dgm:pt>
    <dgm:pt modelId="{FBF740D3-95FE-4D8E-85D4-F8CD64A0EA1E}" type="sibTrans" cxnId="{A3488A01-C1AB-4398-8A30-ED86F481FDA9}">
      <dgm:prSet/>
      <dgm:spPr/>
      <dgm:t>
        <a:bodyPr/>
        <a:lstStyle/>
        <a:p>
          <a:endParaRPr lang="es-ES"/>
        </a:p>
      </dgm:t>
    </dgm:pt>
    <dgm:pt modelId="{C8F5F8F8-26DE-413A-AFC2-814BE96872E4}">
      <dgm:prSet custT="1"/>
      <dgm:spPr/>
      <dgm:t>
        <a:bodyPr/>
        <a:lstStyle/>
        <a:p>
          <a:r>
            <a:rPr lang="es-EC" sz="2800" b="0" dirty="0" smtClean="0">
              <a:latin typeface="+mn-lt"/>
              <a:cs typeface="Arial" panose="020B0604020202020204" pitchFamily="34" charset="0"/>
            </a:rPr>
            <a:t>Se requiere un análisis de perturbaciones internas y externas.</a:t>
          </a:r>
          <a:endParaRPr lang="es-EC" sz="2800" b="0" dirty="0">
            <a:latin typeface="+mn-lt"/>
            <a:cs typeface="Arial" panose="020B0604020202020204" pitchFamily="34" charset="0"/>
          </a:endParaRPr>
        </a:p>
      </dgm:t>
    </dgm:pt>
    <dgm:pt modelId="{F25C9563-4BAF-4EA8-A03D-B61521402DDB}" type="parTrans" cxnId="{836A5F52-A8E9-49D0-A6C4-A446C83E78FC}">
      <dgm:prSet/>
      <dgm:spPr/>
      <dgm:t>
        <a:bodyPr/>
        <a:lstStyle/>
        <a:p>
          <a:endParaRPr lang="es-EC"/>
        </a:p>
      </dgm:t>
    </dgm:pt>
    <dgm:pt modelId="{ED3CBFBE-D085-4086-9752-3145ECF2AF7A}" type="sibTrans" cxnId="{836A5F52-A8E9-49D0-A6C4-A446C83E78F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_tradnl"/>
        </a:p>
      </dgm:t>
    </dgm:pt>
    <dgm:pt modelId="{45B98A4A-0B6D-4F48-B74E-847DD2F0977C}" type="pres">
      <dgm:prSet presAssocID="{D0D20E71-FED1-4623-8034-D329000238BD}" presName="childText" presStyleLbl="bgAcc1" presStyleIdx="0" presStyleCnt="3" custScaleX="725401" custScaleY="116412">
        <dgm:presLayoutVars>
          <dgm:bulletEnabled val="1"/>
        </dgm:presLayoutVars>
      </dgm:prSet>
      <dgm:spPr/>
      <dgm:t>
        <a:bodyPr/>
        <a:lstStyle/>
        <a:p>
          <a:endParaRPr lang="es-ES_tradnl"/>
        </a:p>
      </dgm:t>
    </dgm:pt>
    <dgm:pt modelId="{15BCE168-83BE-461A-9237-452AD74F4CCF}" type="pres">
      <dgm:prSet presAssocID="{F9F80066-9B68-4042-ACE4-8C105FD1CDFD}" presName="Name13" presStyleLbl="parChTrans1D2" presStyleIdx="1" presStyleCnt="3"/>
      <dgm:spPr/>
      <dgm:t>
        <a:bodyPr/>
        <a:lstStyle/>
        <a:p>
          <a:endParaRPr lang="es-ES_tradnl"/>
        </a:p>
      </dgm:t>
    </dgm:pt>
    <dgm:pt modelId="{C587816C-7492-4556-B545-B64F76AD908C}" type="pres">
      <dgm:prSet presAssocID="{4109769B-6F2F-42E1-A0FD-09ECC0E03B58}" presName="childText" presStyleLbl="bgAcc1" presStyleIdx="1" presStyleCnt="3" custScaleX="723833" custScaleY="101898">
        <dgm:presLayoutVars>
          <dgm:bulletEnabled val="1"/>
        </dgm:presLayoutVars>
      </dgm:prSet>
      <dgm:spPr/>
      <dgm:t>
        <a:bodyPr/>
        <a:lstStyle/>
        <a:p>
          <a:endParaRPr lang="es-ES_tradnl"/>
        </a:p>
      </dgm:t>
    </dgm:pt>
    <dgm:pt modelId="{E8BE4C76-8404-4124-AD97-6B82E9E9C989}" type="pres">
      <dgm:prSet presAssocID="{F25C9563-4BAF-4EA8-A03D-B61521402DDB}" presName="Name13" presStyleLbl="parChTrans1D2" presStyleIdx="2" presStyleCnt="3"/>
      <dgm:spPr/>
      <dgm:t>
        <a:bodyPr/>
        <a:lstStyle/>
        <a:p>
          <a:endParaRPr lang="es-EC"/>
        </a:p>
      </dgm:t>
    </dgm:pt>
    <dgm:pt modelId="{ABFDCA5A-B6B4-4842-87A3-F59FCF0C6AFC}" type="pres">
      <dgm:prSet presAssocID="{C8F5F8F8-26DE-413A-AFC2-814BE96872E4}" presName="childText" presStyleLbl="bgAcc1" presStyleIdx="2" presStyleCnt="3" custScaleX="724474" custScaleY="110846">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5DEDF2AB-82FC-4D45-AF21-7192BD6994B5}" type="presOf" srcId="{F9F80066-9B68-4042-ACE4-8C105FD1CDFD}" destId="{15BCE168-83BE-461A-9237-452AD74F4CCF}" srcOrd="0" destOrd="0" presId="urn:microsoft.com/office/officeart/2005/8/layout/hierarchy3"/>
    <dgm:cxn modelId="{A0C9A5FD-4312-4BCA-957D-CBEA4C622D92}" type="presOf" srcId="{4109769B-6F2F-42E1-A0FD-09ECC0E03B58}" destId="{C587816C-7492-4556-B545-B64F76AD908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76EE0E6-A282-4B04-B053-7D724FA779AB}" type="presOf" srcId="{CB9964DC-5E01-4879-9733-CDEE2AB1D1F7}" destId="{ECB1CA3E-26B8-4A39-AEF8-6F06E506D3C7}" srcOrd="0" destOrd="0" presId="urn:microsoft.com/office/officeart/2005/8/layout/hierarchy3"/>
    <dgm:cxn modelId="{1644B9B9-2AB0-4B5A-A254-614FBAA0C10E}" type="presOf" srcId="{7061F2FC-F2AB-4DE3-98B0-886576B4E2C6}" destId="{D433476B-D68D-4328-ADAC-B2895D3D50CF}" srcOrd="0" destOrd="0" presId="urn:microsoft.com/office/officeart/2005/8/layout/hierarchy3"/>
    <dgm:cxn modelId="{1A99BF91-A1C1-4845-B784-AA725EAA6CB4}" type="presOf" srcId="{CB9964DC-5E01-4879-9733-CDEE2AB1D1F7}" destId="{C7DDC059-89DD-4F99-A10D-9C975D60C8D8}" srcOrd="1" destOrd="0" presId="urn:microsoft.com/office/officeart/2005/8/layout/hierarchy3"/>
    <dgm:cxn modelId="{836A5F52-A8E9-49D0-A6C4-A446C83E78FC}" srcId="{CB9964DC-5E01-4879-9733-CDEE2AB1D1F7}" destId="{C8F5F8F8-26DE-413A-AFC2-814BE96872E4}" srcOrd="2" destOrd="0" parTransId="{F25C9563-4BAF-4EA8-A03D-B61521402DDB}" sibTransId="{ED3CBFBE-D085-4086-9752-3145ECF2AF7A}"/>
    <dgm:cxn modelId="{2A3A3BF5-BEAB-4048-9EC0-E0C59A1D19EA}" type="presOf" srcId="{D0D20E71-FED1-4623-8034-D329000238BD}" destId="{45B98A4A-0B6D-4F48-B74E-847DD2F0977C}" srcOrd="0" destOrd="0" presId="urn:microsoft.com/office/officeart/2005/8/layout/hierarchy3"/>
    <dgm:cxn modelId="{A3488A01-C1AB-4398-8A30-ED86F481FDA9}" srcId="{CB9964DC-5E01-4879-9733-CDEE2AB1D1F7}" destId="{4109769B-6F2F-42E1-A0FD-09ECC0E03B58}" srcOrd="1" destOrd="0" parTransId="{F9F80066-9B68-4042-ACE4-8C105FD1CDFD}" sibTransId="{FBF740D3-95FE-4D8E-85D4-F8CD64A0EA1E}"/>
    <dgm:cxn modelId="{EF670A50-7D1E-48CC-9D9A-39574A1339FA}" type="presOf" srcId="{4349BE00-98CD-4A0C-8970-0800DCF0B510}" destId="{6453487C-0FAF-4B32-BD10-ECD1ABD7E947}" srcOrd="0" destOrd="0" presId="urn:microsoft.com/office/officeart/2005/8/layout/hierarchy3"/>
    <dgm:cxn modelId="{2D24660A-0F70-4484-821B-8B4A64A0051D}" type="presOf" srcId="{F25C9563-4BAF-4EA8-A03D-B61521402DDB}" destId="{E8BE4C76-8404-4124-AD97-6B82E9E9C989}" srcOrd="0" destOrd="0" presId="urn:microsoft.com/office/officeart/2005/8/layout/hierarchy3"/>
    <dgm:cxn modelId="{0800E4F9-21F3-4C5F-8CD3-B412B2F2CF45}" type="presOf" srcId="{C8F5F8F8-26DE-413A-AFC2-814BE96872E4}" destId="{ABFDCA5A-B6B4-4842-87A3-F59FCF0C6AFC}" srcOrd="0" destOrd="0" presId="urn:microsoft.com/office/officeart/2005/8/layout/hierarchy3"/>
    <dgm:cxn modelId="{7C353680-C5BC-4141-922D-DD7C4758ABE3}" type="presParOf" srcId="{D433476B-D68D-4328-ADAC-B2895D3D50CF}" destId="{1E58A3BC-F1F7-40EE-89AA-32E802ED4BF7}" srcOrd="0" destOrd="0" presId="urn:microsoft.com/office/officeart/2005/8/layout/hierarchy3"/>
    <dgm:cxn modelId="{214FFCD1-1393-4F76-A64D-A73F6E710466}" type="presParOf" srcId="{1E58A3BC-F1F7-40EE-89AA-32E802ED4BF7}" destId="{D21DF85A-45CA-4CE0-B0ED-CF4615475EE0}" srcOrd="0" destOrd="0" presId="urn:microsoft.com/office/officeart/2005/8/layout/hierarchy3"/>
    <dgm:cxn modelId="{89796E34-7C1B-463C-9A2A-F5B6BD69BC45}" type="presParOf" srcId="{D21DF85A-45CA-4CE0-B0ED-CF4615475EE0}" destId="{ECB1CA3E-26B8-4A39-AEF8-6F06E506D3C7}" srcOrd="0" destOrd="0" presId="urn:microsoft.com/office/officeart/2005/8/layout/hierarchy3"/>
    <dgm:cxn modelId="{38EF3336-9968-473F-AC18-1E01DD0F1BF4}" type="presParOf" srcId="{D21DF85A-45CA-4CE0-B0ED-CF4615475EE0}" destId="{C7DDC059-89DD-4F99-A10D-9C975D60C8D8}" srcOrd="1" destOrd="0" presId="urn:microsoft.com/office/officeart/2005/8/layout/hierarchy3"/>
    <dgm:cxn modelId="{A3055211-6263-4DD7-9A45-9DFAA293BD15}" type="presParOf" srcId="{1E58A3BC-F1F7-40EE-89AA-32E802ED4BF7}" destId="{F784BE88-3DB9-4E87-AFCA-2ED0BF00DEA1}" srcOrd="1" destOrd="0" presId="urn:microsoft.com/office/officeart/2005/8/layout/hierarchy3"/>
    <dgm:cxn modelId="{BB9873D7-293A-4C61-B41E-7DC923A913BE}" type="presParOf" srcId="{F784BE88-3DB9-4E87-AFCA-2ED0BF00DEA1}" destId="{6453487C-0FAF-4B32-BD10-ECD1ABD7E947}" srcOrd="0" destOrd="0" presId="urn:microsoft.com/office/officeart/2005/8/layout/hierarchy3"/>
    <dgm:cxn modelId="{1F31F9D8-EE1F-4C52-9CF2-F6A7520AA3A3}" type="presParOf" srcId="{F784BE88-3DB9-4E87-AFCA-2ED0BF00DEA1}" destId="{45B98A4A-0B6D-4F48-B74E-847DD2F0977C}" srcOrd="1" destOrd="0" presId="urn:microsoft.com/office/officeart/2005/8/layout/hierarchy3"/>
    <dgm:cxn modelId="{003B5793-15C5-4A28-8A2B-9F62E0F94EE4}" type="presParOf" srcId="{F784BE88-3DB9-4E87-AFCA-2ED0BF00DEA1}" destId="{15BCE168-83BE-461A-9237-452AD74F4CCF}" srcOrd="2" destOrd="0" presId="urn:microsoft.com/office/officeart/2005/8/layout/hierarchy3"/>
    <dgm:cxn modelId="{73786062-381A-42FD-85EC-202123631FF4}" type="presParOf" srcId="{F784BE88-3DB9-4E87-AFCA-2ED0BF00DEA1}" destId="{C587816C-7492-4556-B545-B64F76AD908C}" srcOrd="3" destOrd="0" presId="urn:microsoft.com/office/officeart/2005/8/layout/hierarchy3"/>
    <dgm:cxn modelId="{54488E92-8C7D-4D86-807E-176BE9C024CE}" type="presParOf" srcId="{F784BE88-3DB9-4E87-AFCA-2ED0BF00DEA1}" destId="{E8BE4C76-8404-4124-AD97-6B82E9E9C989}" srcOrd="4" destOrd="0" presId="urn:microsoft.com/office/officeart/2005/8/layout/hierarchy3"/>
    <dgm:cxn modelId="{2424706A-6B21-4117-8879-193392265A4B}" type="presParOf" srcId="{F784BE88-3DB9-4E87-AFCA-2ED0BF00DEA1}" destId="{ABFDCA5A-B6B4-4842-87A3-F59FCF0C6AF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DD751DC-A293-45CA-9757-D1F94B3CEBA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A03CB290-8E45-46BB-873F-414F201983C4}">
      <dgm:prSet phldrT="[Texto]" custT="1"/>
      <dgm:spPr/>
      <dgm:t>
        <a:bodyPr/>
        <a:lstStyle/>
        <a:p>
          <a:pPr algn="just"/>
          <a:r>
            <a:rPr lang="es-EC" sz="2800" dirty="0" smtClean="0"/>
            <a:t>Evaluar el desempeño del controlador basado en redes neuronales y el controlador predictivo por matriz dinámica (DMC) en un convertidor elevador CD/CD de 100 W.</a:t>
          </a:r>
          <a:endParaRPr lang="es-EC" sz="2800" dirty="0"/>
        </a:p>
      </dgm:t>
    </dgm:pt>
    <dgm:pt modelId="{3161AD3E-0759-4D58-92A0-9AA6D1837303}" type="parTrans" cxnId="{7F417EFB-ADE2-4425-AAF7-6D540CC49F62}">
      <dgm:prSet/>
      <dgm:spPr/>
      <dgm:t>
        <a:bodyPr/>
        <a:lstStyle/>
        <a:p>
          <a:endParaRPr lang="es-EC"/>
        </a:p>
      </dgm:t>
    </dgm:pt>
    <dgm:pt modelId="{6024B8B5-D483-40E9-AB7B-04EAB08EF121}" type="sibTrans" cxnId="{7F417EFB-ADE2-4425-AAF7-6D540CC49F62}">
      <dgm:prSet/>
      <dgm:spPr/>
      <dgm:t>
        <a:bodyPr/>
        <a:lstStyle/>
        <a:p>
          <a:endParaRPr lang="es-EC"/>
        </a:p>
      </dgm:t>
    </dgm:pt>
    <dgm:pt modelId="{F577E23B-D281-4134-A130-D1D3A157C77F}" type="pres">
      <dgm:prSet presAssocID="{8DD751DC-A293-45CA-9757-D1F94B3CEBA6}" presName="linear" presStyleCnt="0">
        <dgm:presLayoutVars>
          <dgm:dir/>
          <dgm:animLvl val="lvl"/>
          <dgm:resizeHandles val="exact"/>
        </dgm:presLayoutVars>
      </dgm:prSet>
      <dgm:spPr/>
      <dgm:t>
        <a:bodyPr/>
        <a:lstStyle/>
        <a:p>
          <a:endParaRPr lang="es-EC"/>
        </a:p>
      </dgm:t>
    </dgm:pt>
    <dgm:pt modelId="{4081D213-7853-49E3-916D-56EF9744B1A7}" type="pres">
      <dgm:prSet presAssocID="{A03CB290-8E45-46BB-873F-414F201983C4}" presName="parentLin" presStyleCnt="0"/>
      <dgm:spPr/>
    </dgm:pt>
    <dgm:pt modelId="{A417DBBF-1E2F-4378-821E-943E13C4998B}" type="pres">
      <dgm:prSet presAssocID="{A03CB290-8E45-46BB-873F-414F201983C4}" presName="parentLeftMargin" presStyleLbl="node1" presStyleIdx="0" presStyleCnt="1"/>
      <dgm:spPr/>
      <dgm:t>
        <a:bodyPr/>
        <a:lstStyle/>
        <a:p>
          <a:endParaRPr lang="es-EC"/>
        </a:p>
      </dgm:t>
    </dgm:pt>
    <dgm:pt modelId="{2C41ABBA-7F1A-402B-8ED9-C8BFA97C2D22}" type="pres">
      <dgm:prSet presAssocID="{A03CB290-8E45-46BB-873F-414F201983C4}" presName="parentText" presStyleLbl="node1" presStyleIdx="0" presStyleCnt="1" custScaleX="714460" custScaleY="165297" custLinFactX="30790" custLinFactNeighborX="100000" custLinFactNeighborY="30666">
        <dgm:presLayoutVars>
          <dgm:chMax val="0"/>
          <dgm:bulletEnabled val="1"/>
        </dgm:presLayoutVars>
      </dgm:prSet>
      <dgm:spPr/>
      <dgm:t>
        <a:bodyPr/>
        <a:lstStyle/>
        <a:p>
          <a:endParaRPr lang="es-EC"/>
        </a:p>
      </dgm:t>
    </dgm:pt>
    <dgm:pt modelId="{DB11F299-60C0-4A29-B78B-8A80BD631BE9}" type="pres">
      <dgm:prSet presAssocID="{A03CB290-8E45-46BB-873F-414F201983C4}" presName="negativeSpace" presStyleCnt="0"/>
      <dgm:spPr/>
    </dgm:pt>
    <dgm:pt modelId="{65757D7C-D697-4D28-8CE5-B5943605539A}" type="pres">
      <dgm:prSet presAssocID="{A03CB290-8E45-46BB-873F-414F201983C4}" presName="childText" presStyleLbl="conFgAcc1" presStyleIdx="0" presStyleCnt="1">
        <dgm:presLayoutVars>
          <dgm:bulletEnabled val="1"/>
        </dgm:presLayoutVars>
      </dgm:prSet>
      <dgm:spPr/>
    </dgm:pt>
  </dgm:ptLst>
  <dgm:cxnLst>
    <dgm:cxn modelId="{B4120BD2-45D2-4C4E-BF2C-6038395AF259}" type="presOf" srcId="{8DD751DC-A293-45CA-9757-D1F94B3CEBA6}" destId="{F577E23B-D281-4134-A130-D1D3A157C77F}" srcOrd="0" destOrd="0" presId="urn:microsoft.com/office/officeart/2005/8/layout/list1"/>
    <dgm:cxn modelId="{7F417EFB-ADE2-4425-AAF7-6D540CC49F62}" srcId="{8DD751DC-A293-45CA-9757-D1F94B3CEBA6}" destId="{A03CB290-8E45-46BB-873F-414F201983C4}" srcOrd="0" destOrd="0" parTransId="{3161AD3E-0759-4D58-92A0-9AA6D1837303}" sibTransId="{6024B8B5-D483-40E9-AB7B-04EAB08EF121}"/>
    <dgm:cxn modelId="{0C9E9170-907F-4283-81DC-53A575A3AC93}" type="presOf" srcId="{A03CB290-8E45-46BB-873F-414F201983C4}" destId="{A417DBBF-1E2F-4378-821E-943E13C4998B}" srcOrd="0" destOrd="0" presId="urn:microsoft.com/office/officeart/2005/8/layout/list1"/>
    <dgm:cxn modelId="{D5720076-051B-4BBC-807A-23A241241B09}" type="presOf" srcId="{A03CB290-8E45-46BB-873F-414F201983C4}" destId="{2C41ABBA-7F1A-402B-8ED9-C8BFA97C2D22}" srcOrd="1" destOrd="0" presId="urn:microsoft.com/office/officeart/2005/8/layout/list1"/>
    <dgm:cxn modelId="{0B2B7660-005C-4314-B4BF-D1988A73EB82}" type="presParOf" srcId="{F577E23B-D281-4134-A130-D1D3A157C77F}" destId="{4081D213-7853-49E3-916D-56EF9744B1A7}" srcOrd="0" destOrd="0" presId="urn:microsoft.com/office/officeart/2005/8/layout/list1"/>
    <dgm:cxn modelId="{EFC1F9C5-BCE4-480F-82C8-B6A1E139EADA}" type="presParOf" srcId="{4081D213-7853-49E3-916D-56EF9744B1A7}" destId="{A417DBBF-1E2F-4378-821E-943E13C4998B}" srcOrd="0" destOrd="0" presId="urn:microsoft.com/office/officeart/2005/8/layout/list1"/>
    <dgm:cxn modelId="{5F646402-B67E-4415-9FF4-89F528E2BC5F}" type="presParOf" srcId="{4081D213-7853-49E3-916D-56EF9744B1A7}" destId="{2C41ABBA-7F1A-402B-8ED9-C8BFA97C2D22}" srcOrd="1" destOrd="0" presId="urn:microsoft.com/office/officeart/2005/8/layout/list1"/>
    <dgm:cxn modelId="{BBA09745-7CBF-4FCB-A44D-1CD02F3CE142}" type="presParOf" srcId="{F577E23B-D281-4134-A130-D1D3A157C77F}" destId="{DB11F299-60C0-4A29-B78B-8A80BD631BE9}" srcOrd="1" destOrd="0" presId="urn:microsoft.com/office/officeart/2005/8/layout/list1"/>
    <dgm:cxn modelId="{43AE3296-B3EB-4AB8-8723-B1513A551DE8}" type="presParOf" srcId="{F577E23B-D281-4134-A130-D1D3A157C77F}" destId="{65757D7C-D697-4D28-8CE5-B5943605539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D751DC-A293-45CA-9757-D1F94B3CEBA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A03CB290-8E45-46BB-873F-414F201983C4}">
      <dgm:prSet phldrT="[Texto]" custT="1"/>
      <dgm:spPr/>
      <dgm:t>
        <a:bodyPr/>
        <a:lstStyle/>
        <a:p>
          <a:pPr algn="just"/>
          <a:r>
            <a:rPr lang="es-EC" sz="2500" dirty="0" smtClean="0"/>
            <a:t>Diseñar un convertidor elevador que cumpla requerimientos de funcionamiento establecido.</a:t>
          </a:r>
          <a:endParaRPr lang="es-EC" sz="2500" dirty="0"/>
        </a:p>
      </dgm:t>
    </dgm:pt>
    <dgm:pt modelId="{3161AD3E-0759-4D58-92A0-9AA6D1837303}" type="parTrans" cxnId="{7F417EFB-ADE2-4425-AAF7-6D540CC49F62}">
      <dgm:prSet/>
      <dgm:spPr/>
      <dgm:t>
        <a:bodyPr/>
        <a:lstStyle/>
        <a:p>
          <a:pPr algn="just"/>
          <a:endParaRPr lang="es-EC"/>
        </a:p>
      </dgm:t>
    </dgm:pt>
    <dgm:pt modelId="{6024B8B5-D483-40E9-AB7B-04EAB08EF121}" type="sibTrans" cxnId="{7F417EFB-ADE2-4425-AAF7-6D540CC49F62}">
      <dgm:prSet/>
      <dgm:spPr/>
      <dgm:t>
        <a:bodyPr/>
        <a:lstStyle/>
        <a:p>
          <a:pPr algn="just"/>
          <a:endParaRPr lang="es-EC"/>
        </a:p>
      </dgm:t>
    </dgm:pt>
    <dgm:pt modelId="{618620D5-BC01-4541-9204-0F3F04E720F6}">
      <dgm:prSet custT="1"/>
      <dgm:spPr/>
      <dgm:t>
        <a:bodyPr/>
        <a:lstStyle/>
        <a:p>
          <a:pPr algn="just"/>
          <a:r>
            <a:rPr lang="es-EC" sz="2500" dirty="0" smtClean="0"/>
            <a:t>Diseñar un control basado en redes neuronales y un controlador predictivo por matriz dinámica (DMC) para un convertidor elevador CD/CD.</a:t>
          </a:r>
          <a:endParaRPr lang="es-EC" sz="2500" dirty="0"/>
        </a:p>
      </dgm:t>
    </dgm:pt>
    <dgm:pt modelId="{F1C7B730-341A-40E7-B5A3-500CA94B71BE}" type="parTrans" cxnId="{2CE81E1F-D6C8-406F-863D-906C4739ADEA}">
      <dgm:prSet/>
      <dgm:spPr/>
      <dgm:t>
        <a:bodyPr/>
        <a:lstStyle/>
        <a:p>
          <a:pPr algn="just"/>
          <a:endParaRPr lang="es-EC"/>
        </a:p>
      </dgm:t>
    </dgm:pt>
    <dgm:pt modelId="{390F4289-8DAE-4A9A-B399-5DF32B68FCC1}" type="sibTrans" cxnId="{2CE81E1F-D6C8-406F-863D-906C4739ADEA}">
      <dgm:prSet/>
      <dgm:spPr/>
      <dgm:t>
        <a:bodyPr/>
        <a:lstStyle/>
        <a:p>
          <a:pPr algn="just"/>
          <a:endParaRPr lang="es-EC"/>
        </a:p>
      </dgm:t>
    </dgm:pt>
    <dgm:pt modelId="{5E8FB1E9-7497-4D33-8862-1E74702AB8F4}">
      <dgm:prSet custT="1"/>
      <dgm:spPr/>
      <dgm:t>
        <a:bodyPr/>
        <a:lstStyle/>
        <a:p>
          <a:pPr algn="just"/>
          <a:r>
            <a:rPr lang="es-EC" sz="2500" dirty="0" smtClean="0"/>
            <a:t>Simular cada uno de los controladores para validar las estrategias de control planteadas.</a:t>
          </a:r>
          <a:endParaRPr lang="es-EC" sz="2500" dirty="0"/>
        </a:p>
      </dgm:t>
    </dgm:pt>
    <dgm:pt modelId="{775E139B-AD0F-4943-89B4-DA727659C616}" type="parTrans" cxnId="{F6BAB6FB-B41C-4FE1-8D68-4BC2F7CD2228}">
      <dgm:prSet/>
      <dgm:spPr/>
      <dgm:t>
        <a:bodyPr/>
        <a:lstStyle/>
        <a:p>
          <a:pPr algn="just"/>
          <a:endParaRPr lang="es-EC"/>
        </a:p>
      </dgm:t>
    </dgm:pt>
    <dgm:pt modelId="{9133468E-1E98-42B2-985D-FFCDFC7F2F70}" type="sibTrans" cxnId="{F6BAB6FB-B41C-4FE1-8D68-4BC2F7CD2228}">
      <dgm:prSet/>
      <dgm:spPr/>
      <dgm:t>
        <a:bodyPr/>
        <a:lstStyle/>
        <a:p>
          <a:pPr algn="just"/>
          <a:endParaRPr lang="es-EC"/>
        </a:p>
      </dgm:t>
    </dgm:pt>
    <dgm:pt modelId="{9396724B-2BEE-4B03-A2C3-F99A3092DC1E}">
      <dgm:prSet custT="1"/>
      <dgm:spPr/>
      <dgm:t>
        <a:bodyPr/>
        <a:lstStyle/>
        <a:p>
          <a:pPr algn="just"/>
          <a:r>
            <a:rPr lang="es-EC" sz="2500" dirty="0" smtClean="0"/>
            <a:t>Evaluar el comportamiento de las estrategias avanzadas de control aplicadas al convertidor elevador CD/CD.</a:t>
          </a:r>
          <a:endParaRPr lang="es-EC" sz="2500" dirty="0"/>
        </a:p>
      </dgm:t>
    </dgm:pt>
    <dgm:pt modelId="{049B8BA2-560B-4794-B994-AF0E8776727A}" type="parTrans" cxnId="{F74A9D96-5411-4437-9048-DA6DC69B939C}">
      <dgm:prSet/>
      <dgm:spPr/>
      <dgm:t>
        <a:bodyPr/>
        <a:lstStyle/>
        <a:p>
          <a:pPr algn="just"/>
          <a:endParaRPr lang="es-EC"/>
        </a:p>
      </dgm:t>
    </dgm:pt>
    <dgm:pt modelId="{60D47E3F-12FE-48B4-88C1-B0BCAFDFEEFC}" type="sibTrans" cxnId="{F74A9D96-5411-4437-9048-DA6DC69B939C}">
      <dgm:prSet/>
      <dgm:spPr/>
      <dgm:t>
        <a:bodyPr/>
        <a:lstStyle/>
        <a:p>
          <a:pPr algn="just"/>
          <a:endParaRPr lang="es-EC"/>
        </a:p>
      </dgm:t>
    </dgm:pt>
    <dgm:pt modelId="{F577E23B-D281-4134-A130-D1D3A157C77F}" type="pres">
      <dgm:prSet presAssocID="{8DD751DC-A293-45CA-9757-D1F94B3CEBA6}" presName="linear" presStyleCnt="0">
        <dgm:presLayoutVars>
          <dgm:dir/>
          <dgm:animLvl val="lvl"/>
          <dgm:resizeHandles val="exact"/>
        </dgm:presLayoutVars>
      </dgm:prSet>
      <dgm:spPr/>
      <dgm:t>
        <a:bodyPr/>
        <a:lstStyle/>
        <a:p>
          <a:endParaRPr lang="es-EC"/>
        </a:p>
      </dgm:t>
    </dgm:pt>
    <dgm:pt modelId="{4081D213-7853-49E3-916D-56EF9744B1A7}" type="pres">
      <dgm:prSet presAssocID="{A03CB290-8E45-46BB-873F-414F201983C4}" presName="parentLin" presStyleCnt="0"/>
      <dgm:spPr/>
    </dgm:pt>
    <dgm:pt modelId="{A417DBBF-1E2F-4378-821E-943E13C4998B}" type="pres">
      <dgm:prSet presAssocID="{A03CB290-8E45-46BB-873F-414F201983C4}" presName="parentLeftMargin" presStyleLbl="node1" presStyleIdx="0" presStyleCnt="4"/>
      <dgm:spPr/>
      <dgm:t>
        <a:bodyPr/>
        <a:lstStyle/>
        <a:p>
          <a:endParaRPr lang="es-EC"/>
        </a:p>
      </dgm:t>
    </dgm:pt>
    <dgm:pt modelId="{2C41ABBA-7F1A-402B-8ED9-C8BFA97C2D22}" type="pres">
      <dgm:prSet presAssocID="{A03CB290-8E45-46BB-873F-414F201983C4}" presName="parentText" presStyleLbl="node1" presStyleIdx="0" presStyleCnt="4" custScaleX="136611" custScaleY="240835" custLinFactNeighborY="-7305">
        <dgm:presLayoutVars>
          <dgm:chMax val="0"/>
          <dgm:bulletEnabled val="1"/>
        </dgm:presLayoutVars>
      </dgm:prSet>
      <dgm:spPr/>
      <dgm:t>
        <a:bodyPr/>
        <a:lstStyle/>
        <a:p>
          <a:endParaRPr lang="es-EC"/>
        </a:p>
      </dgm:t>
    </dgm:pt>
    <dgm:pt modelId="{DB11F299-60C0-4A29-B78B-8A80BD631BE9}" type="pres">
      <dgm:prSet presAssocID="{A03CB290-8E45-46BB-873F-414F201983C4}" presName="negativeSpace" presStyleCnt="0"/>
      <dgm:spPr/>
    </dgm:pt>
    <dgm:pt modelId="{65757D7C-D697-4D28-8CE5-B5943605539A}" type="pres">
      <dgm:prSet presAssocID="{A03CB290-8E45-46BB-873F-414F201983C4}" presName="childText" presStyleLbl="conFgAcc1" presStyleIdx="0" presStyleCnt="4">
        <dgm:presLayoutVars>
          <dgm:bulletEnabled val="1"/>
        </dgm:presLayoutVars>
      </dgm:prSet>
      <dgm:spPr/>
    </dgm:pt>
    <dgm:pt modelId="{3E785B39-5F8B-4E98-9B14-24A01DB58CC2}" type="pres">
      <dgm:prSet presAssocID="{6024B8B5-D483-40E9-AB7B-04EAB08EF121}" presName="spaceBetweenRectangles" presStyleCnt="0"/>
      <dgm:spPr/>
    </dgm:pt>
    <dgm:pt modelId="{0646895D-8052-4451-8D0F-66CB1A328115}" type="pres">
      <dgm:prSet presAssocID="{618620D5-BC01-4541-9204-0F3F04E720F6}" presName="parentLin" presStyleCnt="0"/>
      <dgm:spPr/>
    </dgm:pt>
    <dgm:pt modelId="{C26EDEAF-1028-4BAC-9861-40DEDDD80066}" type="pres">
      <dgm:prSet presAssocID="{618620D5-BC01-4541-9204-0F3F04E720F6}" presName="parentLeftMargin" presStyleLbl="node1" presStyleIdx="0" presStyleCnt="4"/>
      <dgm:spPr/>
      <dgm:t>
        <a:bodyPr/>
        <a:lstStyle/>
        <a:p>
          <a:endParaRPr lang="es-EC"/>
        </a:p>
      </dgm:t>
    </dgm:pt>
    <dgm:pt modelId="{3898A883-74E4-47FD-ACD3-7BB4CBCABF74}" type="pres">
      <dgm:prSet presAssocID="{618620D5-BC01-4541-9204-0F3F04E720F6}" presName="parentText" presStyleLbl="node1" presStyleIdx="1" presStyleCnt="4" custScaleX="135560" custScaleY="284057">
        <dgm:presLayoutVars>
          <dgm:chMax val="0"/>
          <dgm:bulletEnabled val="1"/>
        </dgm:presLayoutVars>
      </dgm:prSet>
      <dgm:spPr/>
      <dgm:t>
        <a:bodyPr/>
        <a:lstStyle/>
        <a:p>
          <a:endParaRPr lang="es-EC"/>
        </a:p>
      </dgm:t>
    </dgm:pt>
    <dgm:pt modelId="{5D8CDE6B-B756-411D-8179-1D6DAC409404}" type="pres">
      <dgm:prSet presAssocID="{618620D5-BC01-4541-9204-0F3F04E720F6}" presName="negativeSpace" presStyleCnt="0"/>
      <dgm:spPr/>
    </dgm:pt>
    <dgm:pt modelId="{333A92A3-CF37-42DC-BE72-4D52C8429B37}" type="pres">
      <dgm:prSet presAssocID="{618620D5-BC01-4541-9204-0F3F04E720F6}" presName="childText" presStyleLbl="conFgAcc1" presStyleIdx="1" presStyleCnt="4">
        <dgm:presLayoutVars>
          <dgm:bulletEnabled val="1"/>
        </dgm:presLayoutVars>
      </dgm:prSet>
      <dgm:spPr/>
    </dgm:pt>
    <dgm:pt modelId="{242AFDCF-5E18-4D48-A76F-328D35C49589}" type="pres">
      <dgm:prSet presAssocID="{390F4289-8DAE-4A9A-B399-5DF32B68FCC1}" presName="spaceBetweenRectangles" presStyleCnt="0"/>
      <dgm:spPr/>
    </dgm:pt>
    <dgm:pt modelId="{C79776F4-B5EA-45D7-B076-DCD0D9351129}" type="pres">
      <dgm:prSet presAssocID="{5E8FB1E9-7497-4D33-8862-1E74702AB8F4}" presName="parentLin" presStyleCnt="0"/>
      <dgm:spPr/>
    </dgm:pt>
    <dgm:pt modelId="{496B23D1-4F04-422C-8897-65A5C9FDA99B}" type="pres">
      <dgm:prSet presAssocID="{5E8FB1E9-7497-4D33-8862-1E74702AB8F4}" presName="parentLeftMargin" presStyleLbl="node1" presStyleIdx="1" presStyleCnt="4"/>
      <dgm:spPr/>
      <dgm:t>
        <a:bodyPr/>
        <a:lstStyle/>
        <a:p>
          <a:endParaRPr lang="es-EC"/>
        </a:p>
      </dgm:t>
    </dgm:pt>
    <dgm:pt modelId="{CFC8BE8F-E6C7-4F8E-9DC9-0D58EB0E7214}" type="pres">
      <dgm:prSet presAssocID="{5E8FB1E9-7497-4D33-8862-1E74702AB8F4}" presName="parentText" presStyleLbl="node1" presStyleIdx="2" presStyleCnt="4" custScaleX="138529" custScaleY="276798">
        <dgm:presLayoutVars>
          <dgm:chMax val="0"/>
          <dgm:bulletEnabled val="1"/>
        </dgm:presLayoutVars>
      </dgm:prSet>
      <dgm:spPr/>
      <dgm:t>
        <a:bodyPr/>
        <a:lstStyle/>
        <a:p>
          <a:endParaRPr lang="es-EC"/>
        </a:p>
      </dgm:t>
    </dgm:pt>
    <dgm:pt modelId="{1C3E542B-F7B2-4AB6-86CB-6DBEEFC0B87E}" type="pres">
      <dgm:prSet presAssocID="{5E8FB1E9-7497-4D33-8862-1E74702AB8F4}" presName="negativeSpace" presStyleCnt="0"/>
      <dgm:spPr/>
    </dgm:pt>
    <dgm:pt modelId="{7E099AE3-45D7-4DDE-A8C7-C723A2617A32}" type="pres">
      <dgm:prSet presAssocID="{5E8FB1E9-7497-4D33-8862-1E74702AB8F4}" presName="childText" presStyleLbl="conFgAcc1" presStyleIdx="2" presStyleCnt="4">
        <dgm:presLayoutVars>
          <dgm:bulletEnabled val="1"/>
        </dgm:presLayoutVars>
      </dgm:prSet>
      <dgm:spPr/>
    </dgm:pt>
    <dgm:pt modelId="{B6150C19-24E8-4323-A87F-C268F20EC82C}" type="pres">
      <dgm:prSet presAssocID="{9133468E-1E98-42B2-985D-FFCDFC7F2F70}" presName="spaceBetweenRectangles" presStyleCnt="0"/>
      <dgm:spPr/>
    </dgm:pt>
    <dgm:pt modelId="{EDA99B47-F13C-401B-A69A-292E7602DE4F}" type="pres">
      <dgm:prSet presAssocID="{9396724B-2BEE-4B03-A2C3-F99A3092DC1E}" presName="parentLin" presStyleCnt="0"/>
      <dgm:spPr/>
    </dgm:pt>
    <dgm:pt modelId="{1AF27DA3-9C8F-4E40-8130-EB702C14FE7F}" type="pres">
      <dgm:prSet presAssocID="{9396724B-2BEE-4B03-A2C3-F99A3092DC1E}" presName="parentLeftMargin" presStyleLbl="node1" presStyleIdx="2" presStyleCnt="4"/>
      <dgm:spPr/>
      <dgm:t>
        <a:bodyPr/>
        <a:lstStyle/>
        <a:p>
          <a:endParaRPr lang="es-EC"/>
        </a:p>
      </dgm:t>
    </dgm:pt>
    <dgm:pt modelId="{5D7B6BEF-F4FE-4A32-B111-C59D00362964}" type="pres">
      <dgm:prSet presAssocID="{9396724B-2BEE-4B03-A2C3-F99A3092DC1E}" presName="parentText" presStyleLbl="node1" presStyleIdx="3" presStyleCnt="4" custScaleX="138018" custScaleY="254008">
        <dgm:presLayoutVars>
          <dgm:chMax val="0"/>
          <dgm:bulletEnabled val="1"/>
        </dgm:presLayoutVars>
      </dgm:prSet>
      <dgm:spPr/>
      <dgm:t>
        <a:bodyPr/>
        <a:lstStyle/>
        <a:p>
          <a:endParaRPr lang="es-EC"/>
        </a:p>
      </dgm:t>
    </dgm:pt>
    <dgm:pt modelId="{9DE91FEE-B9FE-4640-B82A-D8CA13EF58F5}" type="pres">
      <dgm:prSet presAssocID="{9396724B-2BEE-4B03-A2C3-F99A3092DC1E}" presName="negativeSpace" presStyleCnt="0"/>
      <dgm:spPr/>
    </dgm:pt>
    <dgm:pt modelId="{A7467C00-E548-49CA-9AEE-26E60214F4B1}" type="pres">
      <dgm:prSet presAssocID="{9396724B-2BEE-4B03-A2C3-F99A3092DC1E}" presName="childText" presStyleLbl="conFgAcc1" presStyleIdx="3" presStyleCnt="4">
        <dgm:presLayoutVars>
          <dgm:bulletEnabled val="1"/>
        </dgm:presLayoutVars>
      </dgm:prSet>
      <dgm:spPr/>
    </dgm:pt>
  </dgm:ptLst>
  <dgm:cxnLst>
    <dgm:cxn modelId="{380EC184-296C-4791-B9ED-01FF49439106}" type="presOf" srcId="{618620D5-BC01-4541-9204-0F3F04E720F6}" destId="{C26EDEAF-1028-4BAC-9861-40DEDDD80066}" srcOrd="0" destOrd="0" presId="urn:microsoft.com/office/officeart/2005/8/layout/list1"/>
    <dgm:cxn modelId="{F74A9D96-5411-4437-9048-DA6DC69B939C}" srcId="{8DD751DC-A293-45CA-9757-D1F94B3CEBA6}" destId="{9396724B-2BEE-4B03-A2C3-F99A3092DC1E}" srcOrd="3" destOrd="0" parTransId="{049B8BA2-560B-4794-B994-AF0E8776727A}" sibTransId="{60D47E3F-12FE-48B4-88C1-B0BCAFDFEEFC}"/>
    <dgm:cxn modelId="{4811F8F3-B050-4769-A980-DD3918A91E1B}" type="presOf" srcId="{5E8FB1E9-7497-4D33-8862-1E74702AB8F4}" destId="{496B23D1-4F04-422C-8897-65A5C9FDA99B}" srcOrd="0" destOrd="0" presId="urn:microsoft.com/office/officeart/2005/8/layout/list1"/>
    <dgm:cxn modelId="{13F6D8B4-C9BD-416C-AD42-C73D532177D5}" type="presOf" srcId="{A03CB290-8E45-46BB-873F-414F201983C4}" destId="{2C41ABBA-7F1A-402B-8ED9-C8BFA97C2D22}" srcOrd="1" destOrd="0" presId="urn:microsoft.com/office/officeart/2005/8/layout/list1"/>
    <dgm:cxn modelId="{7F417EFB-ADE2-4425-AAF7-6D540CC49F62}" srcId="{8DD751DC-A293-45CA-9757-D1F94B3CEBA6}" destId="{A03CB290-8E45-46BB-873F-414F201983C4}" srcOrd="0" destOrd="0" parTransId="{3161AD3E-0759-4D58-92A0-9AA6D1837303}" sibTransId="{6024B8B5-D483-40E9-AB7B-04EAB08EF121}"/>
    <dgm:cxn modelId="{2CE81E1F-D6C8-406F-863D-906C4739ADEA}" srcId="{8DD751DC-A293-45CA-9757-D1F94B3CEBA6}" destId="{618620D5-BC01-4541-9204-0F3F04E720F6}" srcOrd="1" destOrd="0" parTransId="{F1C7B730-341A-40E7-B5A3-500CA94B71BE}" sibTransId="{390F4289-8DAE-4A9A-B399-5DF32B68FCC1}"/>
    <dgm:cxn modelId="{24FE3435-8407-423D-8779-DECD85471150}" type="presOf" srcId="{618620D5-BC01-4541-9204-0F3F04E720F6}" destId="{3898A883-74E4-47FD-ACD3-7BB4CBCABF74}" srcOrd="1" destOrd="0" presId="urn:microsoft.com/office/officeart/2005/8/layout/list1"/>
    <dgm:cxn modelId="{F205495C-63E7-4129-A113-E2761A4D8B5B}" type="presOf" srcId="{A03CB290-8E45-46BB-873F-414F201983C4}" destId="{A417DBBF-1E2F-4378-821E-943E13C4998B}" srcOrd="0" destOrd="0" presId="urn:microsoft.com/office/officeart/2005/8/layout/list1"/>
    <dgm:cxn modelId="{670B1205-BE5D-4368-B841-4190A3FB7F30}" type="presOf" srcId="{8DD751DC-A293-45CA-9757-D1F94B3CEBA6}" destId="{F577E23B-D281-4134-A130-D1D3A157C77F}" srcOrd="0" destOrd="0" presId="urn:microsoft.com/office/officeart/2005/8/layout/list1"/>
    <dgm:cxn modelId="{F6BAB6FB-B41C-4FE1-8D68-4BC2F7CD2228}" srcId="{8DD751DC-A293-45CA-9757-D1F94B3CEBA6}" destId="{5E8FB1E9-7497-4D33-8862-1E74702AB8F4}" srcOrd="2" destOrd="0" parTransId="{775E139B-AD0F-4943-89B4-DA727659C616}" sibTransId="{9133468E-1E98-42B2-985D-FFCDFC7F2F70}"/>
    <dgm:cxn modelId="{8F6A4529-12D5-4DCC-8861-1EEEE088E314}" type="presOf" srcId="{9396724B-2BEE-4B03-A2C3-F99A3092DC1E}" destId="{5D7B6BEF-F4FE-4A32-B111-C59D00362964}" srcOrd="1" destOrd="0" presId="urn:microsoft.com/office/officeart/2005/8/layout/list1"/>
    <dgm:cxn modelId="{C1E89819-3822-4D49-BD43-3E6589EDEE6D}" type="presOf" srcId="{9396724B-2BEE-4B03-A2C3-F99A3092DC1E}" destId="{1AF27DA3-9C8F-4E40-8130-EB702C14FE7F}" srcOrd="0" destOrd="0" presId="urn:microsoft.com/office/officeart/2005/8/layout/list1"/>
    <dgm:cxn modelId="{E8B7ED0E-AF43-4ABF-A580-C2CBE461415D}" type="presOf" srcId="{5E8FB1E9-7497-4D33-8862-1E74702AB8F4}" destId="{CFC8BE8F-E6C7-4F8E-9DC9-0D58EB0E7214}" srcOrd="1" destOrd="0" presId="urn:microsoft.com/office/officeart/2005/8/layout/list1"/>
    <dgm:cxn modelId="{1A977D8A-82D8-4739-9E38-D8DF5B833267}" type="presParOf" srcId="{F577E23B-D281-4134-A130-D1D3A157C77F}" destId="{4081D213-7853-49E3-916D-56EF9744B1A7}" srcOrd="0" destOrd="0" presId="urn:microsoft.com/office/officeart/2005/8/layout/list1"/>
    <dgm:cxn modelId="{F8E9D88D-FF3F-4C3A-AE80-6C04A9EE9E29}" type="presParOf" srcId="{4081D213-7853-49E3-916D-56EF9744B1A7}" destId="{A417DBBF-1E2F-4378-821E-943E13C4998B}" srcOrd="0" destOrd="0" presId="urn:microsoft.com/office/officeart/2005/8/layout/list1"/>
    <dgm:cxn modelId="{AA5E6A7C-6A9F-4982-B3C1-D40EA7204B60}" type="presParOf" srcId="{4081D213-7853-49E3-916D-56EF9744B1A7}" destId="{2C41ABBA-7F1A-402B-8ED9-C8BFA97C2D22}" srcOrd="1" destOrd="0" presId="urn:microsoft.com/office/officeart/2005/8/layout/list1"/>
    <dgm:cxn modelId="{11F10B9B-3EF4-4665-A57A-DAAEA7C2215C}" type="presParOf" srcId="{F577E23B-D281-4134-A130-D1D3A157C77F}" destId="{DB11F299-60C0-4A29-B78B-8A80BD631BE9}" srcOrd="1" destOrd="0" presId="urn:microsoft.com/office/officeart/2005/8/layout/list1"/>
    <dgm:cxn modelId="{DB4A0E25-4D5E-4323-A6DF-BD79D8D74587}" type="presParOf" srcId="{F577E23B-D281-4134-A130-D1D3A157C77F}" destId="{65757D7C-D697-4D28-8CE5-B5943605539A}" srcOrd="2" destOrd="0" presId="urn:microsoft.com/office/officeart/2005/8/layout/list1"/>
    <dgm:cxn modelId="{9320E5D6-AE0A-48B9-BB4A-D72464182CE8}" type="presParOf" srcId="{F577E23B-D281-4134-A130-D1D3A157C77F}" destId="{3E785B39-5F8B-4E98-9B14-24A01DB58CC2}" srcOrd="3" destOrd="0" presId="urn:microsoft.com/office/officeart/2005/8/layout/list1"/>
    <dgm:cxn modelId="{46735F5E-9D2D-4895-B75E-BAD1029E19B8}" type="presParOf" srcId="{F577E23B-D281-4134-A130-D1D3A157C77F}" destId="{0646895D-8052-4451-8D0F-66CB1A328115}" srcOrd="4" destOrd="0" presId="urn:microsoft.com/office/officeart/2005/8/layout/list1"/>
    <dgm:cxn modelId="{4745DD75-3936-4447-84DE-B03955872469}" type="presParOf" srcId="{0646895D-8052-4451-8D0F-66CB1A328115}" destId="{C26EDEAF-1028-4BAC-9861-40DEDDD80066}" srcOrd="0" destOrd="0" presId="urn:microsoft.com/office/officeart/2005/8/layout/list1"/>
    <dgm:cxn modelId="{375E253D-6B94-444E-B237-E1745FFDE1ED}" type="presParOf" srcId="{0646895D-8052-4451-8D0F-66CB1A328115}" destId="{3898A883-74E4-47FD-ACD3-7BB4CBCABF74}" srcOrd="1" destOrd="0" presId="urn:microsoft.com/office/officeart/2005/8/layout/list1"/>
    <dgm:cxn modelId="{78E01C82-747E-43D1-928D-889ACE891ABE}" type="presParOf" srcId="{F577E23B-D281-4134-A130-D1D3A157C77F}" destId="{5D8CDE6B-B756-411D-8179-1D6DAC409404}" srcOrd="5" destOrd="0" presId="urn:microsoft.com/office/officeart/2005/8/layout/list1"/>
    <dgm:cxn modelId="{7EF35EE5-905D-43D1-B527-90E84A5E8F5A}" type="presParOf" srcId="{F577E23B-D281-4134-A130-D1D3A157C77F}" destId="{333A92A3-CF37-42DC-BE72-4D52C8429B37}" srcOrd="6" destOrd="0" presId="urn:microsoft.com/office/officeart/2005/8/layout/list1"/>
    <dgm:cxn modelId="{C19C0219-4C1D-4CA6-970A-777436AE5318}" type="presParOf" srcId="{F577E23B-D281-4134-A130-D1D3A157C77F}" destId="{242AFDCF-5E18-4D48-A76F-328D35C49589}" srcOrd="7" destOrd="0" presId="urn:microsoft.com/office/officeart/2005/8/layout/list1"/>
    <dgm:cxn modelId="{682EE566-B7FB-4FBA-B7F3-53964AB76BC8}" type="presParOf" srcId="{F577E23B-D281-4134-A130-D1D3A157C77F}" destId="{C79776F4-B5EA-45D7-B076-DCD0D9351129}" srcOrd="8" destOrd="0" presId="urn:microsoft.com/office/officeart/2005/8/layout/list1"/>
    <dgm:cxn modelId="{9D4687A9-A2AC-430D-8B8F-B6942DCEBF7D}" type="presParOf" srcId="{C79776F4-B5EA-45D7-B076-DCD0D9351129}" destId="{496B23D1-4F04-422C-8897-65A5C9FDA99B}" srcOrd="0" destOrd="0" presId="urn:microsoft.com/office/officeart/2005/8/layout/list1"/>
    <dgm:cxn modelId="{218D07E0-DAC0-4F08-A4F8-BCB822295A96}" type="presParOf" srcId="{C79776F4-B5EA-45D7-B076-DCD0D9351129}" destId="{CFC8BE8F-E6C7-4F8E-9DC9-0D58EB0E7214}" srcOrd="1" destOrd="0" presId="urn:microsoft.com/office/officeart/2005/8/layout/list1"/>
    <dgm:cxn modelId="{4FC06B2F-FC13-410D-B144-68A53B8F62D4}" type="presParOf" srcId="{F577E23B-D281-4134-A130-D1D3A157C77F}" destId="{1C3E542B-F7B2-4AB6-86CB-6DBEEFC0B87E}" srcOrd="9" destOrd="0" presId="urn:microsoft.com/office/officeart/2005/8/layout/list1"/>
    <dgm:cxn modelId="{9380D5F2-4433-4CC8-A40F-989A4A644AF3}" type="presParOf" srcId="{F577E23B-D281-4134-A130-D1D3A157C77F}" destId="{7E099AE3-45D7-4DDE-A8C7-C723A2617A32}" srcOrd="10" destOrd="0" presId="urn:microsoft.com/office/officeart/2005/8/layout/list1"/>
    <dgm:cxn modelId="{EDB33D54-D119-43D7-99DB-8F08FDC0A5D1}" type="presParOf" srcId="{F577E23B-D281-4134-A130-D1D3A157C77F}" destId="{B6150C19-24E8-4323-A87F-C268F20EC82C}" srcOrd="11" destOrd="0" presId="urn:microsoft.com/office/officeart/2005/8/layout/list1"/>
    <dgm:cxn modelId="{0AFDAB69-AC69-4012-BA88-17631A29CD01}" type="presParOf" srcId="{F577E23B-D281-4134-A130-D1D3A157C77F}" destId="{EDA99B47-F13C-401B-A69A-292E7602DE4F}" srcOrd="12" destOrd="0" presId="urn:microsoft.com/office/officeart/2005/8/layout/list1"/>
    <dgm:cxn modelId="{3CB61CC7-D288-4C73-9BC6-8343DC500632}" type="presParOf" srcId="{EDA99B47-F13C-401B-A69A-292E7602DE4F}" destId="{1AF27DA3-9C8F-4E40-8130-EB702C14FE7F}" srcOrd="0" destOrd="0" presId="urn:microsoft.com/office/officeart/2005/8/layout/list1"/>
    <dgm:cxn modelId="{2FF5373C-5666-4AD0-8559-3D916688F557}" type="presParOf" srcId="{EDA99B47-F13C-401B-A69A-292E7602DE4F}" destId="{5D7B6BEF-F4FE-4A32-B111-C59D00362964}" srcOrd="1" destOrd="0" presId="urn:microsoft.com/office/officeart/2005/8/layout/list1"/>
    <dgm:cxn modelId="{D1138DFA-5881-4809-B469-8CF46DCB962B}" type="presParOf" srcId="{F577E23B-D281-4134-A130-D1D3A157C77F}" destId="{9DE91FEE-B9FE-4640-B82A-D8CA13EF58F5}" srcOrd="13" destOrd="0" presId="urn:microsoft.com/office/officeart/2005/8/layout/list1"/>
    <dgm:cxn modelId="{7A4DEDFE-4BAD-4ACA-A027-16AA195F42AC}" type="presParOf" srcId="{F577E23B-D281-4134-A130-D1D3A157C77F}" destId="{A7467C00-E548-49CA-9AEE-26E60214F4B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dgm:spPr/>
      <dgm:t>
        <a:bodyPr/>
        <a:lstStyle/>
        <a:p>
          <a:r>
            <a:rPr lang="es-EC" noProof="0" dirty="0" smtClean="0"/>
            <a:t>Convertidores CD/CD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C" sz="2500" dirty="0" smtClean="0"/>
            <a:t> Durante los últimos 10 años las aplicaciones de estos convertidores han ido incrementándose debido a las necesidades de los sistemas eléctricos y de diferentes dispositivos electrónicos de disponer de reguladores de tensión eficientes</a:t>
          </a:r>
          <a:endParaRPr lang="es-ES" sz="25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_tradnl"/>
        </a:p>
      </dgm:t>
    </dgm:pt>
    <dgm:pt modelId="{45B98A4A-0B6D-4F48-B74E-847DD2F0977C}" type="pres">
      <dgm:prSet presAssocID="{D0D20E71-FED1-4623-8034-D329000238BD}" presName="childText" presStyleLbl="bgAcc1" presStyleIdx="0" presStyleCnt="1" custScaleX="725401" custScaleY="464820">
        <dgm:presLayoutVars>
          <dgm:bulletEnabled val="1"/>
        </dgm:presLayoutVars>
      </dgm:prSet>
      <dgm:spPr/>
      <dgm:t>
        <a:bodyPr/>
        <a:lstStyle/>
        <a:p>
          <a:endParaRPr lang="es-ES_tradnl"/>
        </a:p>
      </dgm:t>
    </dgm:pt>
  </dgm:ptLst>
  <dgm:cxnLst>
    <dgm:cxn modelId="{54A67D03-4504-4BF7-A977-BBB5B3290EEF}"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1418B625-A3DD-4D48-8F4C-62639C5797F4}" type="presOf" srcId="{D0D20E71-FED1-4623-8034-D329000238BD}" destId="{45B98A4A-0B6D-4F48-B74E-847DD2F0977C}" srcOrd="0" destOrd="0" presId="urn:microsoft.com/office/officeart/2005/8/layout/hierarchy3"/>
    <dgm:cxn modelId="{DF39E0CE-E359-4E7C-B348-F59F6C39D916}"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828C278-B901-4195-9400-41BA048E1A99}" type="presOf" srcId="{CB9964DC-5E01-4879-9733-CDEE2AB1D1F7}" destId="{ECB1CA3E-26B8-4A39-AEF8-6F06E506D3C7}" srcOrd="0" destOrd="0" presId="urn:microsoft.com/office/officeart/2005/8/layout/hierarchy3"/>
    <dgm:cxn modelId="{C419818A-11FB-49DA-8E92-C531EC8BE5FC}" type="presOf" srcId="{4349BE00-98CD-4A0C-8970-0800DCF0B510}" destId="{6453487C-0FAF-4B32-BD10-ECD1ABD7E947}" srcOrd="0" destOrd="0" presId="urn:microsoft.com/office/officeart/2005/8/layout/hierarchy3"/>
    <dgm:cxn modelId="{F8C0F961-909A-4E8F-8107-6CE769588851}" type="presParOf" srcId="{D433476B-D68D-4328-ADAC-B2895D3D50CF}" destId="{1E58A3BC-F1F7-40EE-89AA-32E802ED4BF7}" srcOrd="0" destOrd="0" presId="urn:microsoft.com/office/officeart/2005/8/layout/hierarchy3"/>
    <dgm:cxn modelId="{2D25C7D4-BAC0-4F38-B2D8-E3335E9E35F3}" type="presParOf" srcId="{1E58A3BC-F1F7-40EE-89AA-32E802ED4BF7}" destId="{D21DF85A-45CA-4CE0-B0ED-CF4615475EE0}" srcOrd="0" destOrd="0" presId="urn:microsoft.com/office/officeart/2005/8/layout/hierarchy3"/>
    <dgm:cxn modelId="{F63386AA-A319-4AE6-9574-FF4415676034}" type="presParOf" srcId="{D21DF85A-45CA-4CE0-B0ED-CF4615475EE0}" destId="{ECB1CA3E-26B8-4A39-AEF8-6F06E506D3C7}" srcOrd="0" destOrd="0" presId="urn:microsoft.com/office/officeart/2005/8/layout/hierarchy3"/>
    <dgm:cxn modelId="{2198D0C1-5911-4207-BAB2-7EA8E350E1DC}" type="presParOf" srcId="{D21DF85A-45CA-4CE0-B0ED-CF4615475EE0}" destId="{C7DDC059-89DD-4F99-A10D-9C975D60C8D8}" srcOrd="1" destOrd="0" presId="urn:microsoft.com/office/officeart/2005/8/layout/hierarchy3"/>
    <dgm:cxn modelId="{84E559A5-8F37-49CC-95E3-31A8A3450BCA}" type="presParOf" srcId="{1E58A3BC-F1F7-40EE-89AA-32E802ED4BF7}" destId="{F784BE88-3DB9-4E87-AFCA-2ED0BF00DEA1}" srcOrd="1" destOrd="0" presId="urn:microsoft.com/office/officeart/2005/8/layout/hierarchy3"/>
    <dgm:cxn modelId="{1807B8DD-6D84-4C30-AFDF-28238911504B}" type="presParOf" srcId="{F784BE88-3DB9-4E87-AFCA-2ED0BF00DEA1}" destId="{6453487C-0FAF-4B32-BD10-ECD1ABD7E947}" srcOrd="0" destOrd="0" presId="urn:microsoft.com/office/officeart/2005/8/layout/hierarchy3"/>
    <dgm:cxn modelId="{DA43FB50-374A-4220-8698-2552E75EEF60}"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900" noProof="0" dirty="0" smtClean="0"/>
            <a:t>Control avanzado</a:t>
          </a:r>
          <a:endParaRPr lang="es-EC" sz="3900" noProof="0" dirty="0"/>
        </a:p>
      </dgm:t>
    </dgm:pt>
    <dgm:pt modelId="{5760939A-00E0-4E0F-82AC-14F95E0A4A90}" type="parTrans" cxnId="{E5DF4D7B-2998-4040-B309-23173E1132D4}">
      <dgm:prSet/>
      <dgm:spPr/>
      <dgm:t>
        <a:bodyPr/>
        <a:lstStyle/>
        <a:p>
          <a:endParaRPr lang="es-ES" sz="2500"/>
        </a:p>
      </dgm:t>
    </dgm:pt>
    <dgm:pt modelId="{2BAB4B72-4C27-47D9-A895-24F30C6A71EC}" type="sibTrans" cxnId="{E5DF4D7B-2998-4040-B309-23173E1132D4}">
      <dgm:prSet/>
      <dgm:spPr/>
      <dgm:t>
        <a:bodyPr/>
        <a:lstStyle/>
        <a:p>
          <a:endParaRPr lang="es-ES" sz="2500"/>
        </a:p>
      </dgm:t>
    </dgm:pt>
    <dgm:pt modelId="{D0D20E71-FED1-4623-8034-D329000238BD}">
      <dgm:prSet phldrT="[Texto]" custT="1"/>
      <dgm:spPr/>
      <dgm:t>
        <a:bodyPr/>
        <a:lstStyle/>
        <a:p>
          <a:pPr algn="just"/>
          <a:r>
            <a:rPr lang="es-EC" sz="2500" dirty="0" smtClean="0"/>
            <a:t> Existen diferente formas de control automático que responden a este tipo de denominación.</a:t>
          </a:r>
          <a:endParaRPr lang="es-ES" sz="2500" dirty="0"/>
        </a:p>
      </dgm:t>
    </dgm:pt>
    <dgm:pt modelId="{4349BE00-98CD-4A0C-8970-0800DCF0B510}" type="parTrans" cxnId="{2B3E0B88-707A-418B-AA63-FD88251C59CD}">
      <dgm:prSet/>
      <dgm:spPr/>
      <dgm:t>
        <a:bodyPr/>
        <a:lstStyle/>
        <a:p>
          <a:endParaRPr lang="es-ES" sz="2500"/>
        </a:p>
      </dgm:t>
    </dgm:pt>
    <dgm:pt modelId="{9E3869D8-A7FD-4027-8D69-6E2073D34B18}" type="sibTrans" cxnId="{2B3E0B88-707A-418B-AA63-FD88251C59CD}">
      <dgm:prSet/>
      <dgm:spPr/>
      <dgm:t>
        <a:bodyPr/>
        <a:lstStyle/>
        <a:p>
          <a:endParaRPr lang="es-ES" sz="2500"/>
        </a:p>
      </dgm:t>
    </dgm:pt>
    <dgm:pt modelId="{F92B2E0D-F55B-43E4-A66C-2317CED3BA04}">
      <dgm:prSet phldrT="[Texto]" custT="1"/>
      <dgm:spPr/>
      <dgm:t>
        <a:bodyPr/>
        <a:lstStyle/>
        <a:p>
          <a:pPr algn="ctr"/>
          <a:r>
            <a:rPr lang="es-EC" sz="2500" dirty="0" smtClean="0"/>
            <a:t>El desarrollo de estos algoritmos de control implican una fuerte plataforma computacional.</a:t>
          </a:r>
          <a:endParaRPr lang="es-ES" sz="2500" dirty="0"/>
        </a:p>
      </dgm:t>
    </dgm:pt>
    <dgm:pt modelId="{714B1592-50C6-443E-A5B5-E4825B428183}" type="parTrans" cxnId="{18226402-DDE6-4FEE-8E75-B7BCE3B43CBA}">
      <dgm:prSet/>
      <dgm:spPr/>
      <dgm:t>
        <a:bodyPr/>
        <a:lstStyle/>
        <a:p>
          <a:endParaRPr lang="es-EC" sz="2500"/>
        </a:p>
      </dgm:t>
    </dgm:pt>
    <dgm:pt modelId="{6DAC6876-97B7-4D83-B602-AFAD4B68C0BC}" type="sibTrans" cxnId="{18226402-DDE6-4FEE-8E75-B7BCE3B43CBA}">
      <dgm:prSet/>
      <dgm:spPr/>
      <dgm:t>
        <a:bodyPr/>
        <a:lstStyle/>
        <a:p>
          <a:endParaRPr lang="es-EC" sz="2500"/>
        </a:p>
      </dgm:t>
    </dgm:pt>
    <dgm:pt modelId="{B1A4BD0B-E50B-4166-9630-CBBBDFAF201D}">
      <dgm:prSet phldrT="[Texto]" custT="1"/>
      <dgm:spPr/>
      <dgm:t>
        <a:bodyPr/>
        <a:lstStyle/>
        <a:p>
          <a:r>
            <a:rPr lang="es-EC" sz="2500" dirty="0" smtClean="0"/>
            <a:t>No se los considera de “parámetros definidos” sino que responden a estrategias de “estructura optimizada”.</a:t>
          </a:r>
          <a:endParaRPr lang="es-ES" sz="2500" dirty="0"/>
        </a:p>
      </dgm:t>
    </dgm:pt>
    <dgm:pt modelId="{9F499B44-1A12-4227-A378-9E857B45D35D}" type="parTrans" cxnId="{C488CAA1-2FA8-481C-A300-6F5A5CEC1C27}">
      <dgm:prSet/>
      <dgm:spPr/>
      <dgm:t>
        <a:bodyPr/>
        <a:lstStyle/>
        <a:p>
          <a:endParaRPr lang="es-EC" sz="2500"/>
        </a:p>
      </dgm:t>
    </dgm:pt>
    <dgm:pt modelId="{3ADDF447-7679-42B3-8639-60D1FB0D5CD5}" type="sibTrans" cxnId="{C488CAA1-2FA8-481C-A300-6F5A5CEC1C27}">
      <dgm:prSet/>
      <dgm:spPr/>
      <dgm:t>
        <a:bodyPr/>
        <a:lstStyle/>
        <a:p>
          <a:endParaRPr lang="es-EC" sz="2500"/>
        </a:p>
      </dgm:t>
    </dgm:pt>
    <dgm:pt modelId="{E068037A-7F37-4EDF-AB96-6219E95ABA76}">
      <dgm:prSet phldrT="[Texto]" custT="1"/>
      <dgm:spPr/>
      <dgm:t>
        <a:bodyPr/>
        <a:lstStyle/>
        <a:p>
          <a:r>
            <a:rPr lang="es-EC" sz="2500" dirty="0" smtClean="0"/>
            <a:t>La disminución de costos de plataformas digitales de alto desempeño han acelerado el uso de estas estrategias.</a:t>
          </a:r>
          <a:endParaRPr lang="es-ES" sz="2500" dirty="0"/>
        </a:p>
      </dgm:t>
    </dgm:pt>
    <dgm:pt modelId="{547E274C-2726-4525-A5F1-59BECD221663}" type="parTrans" cxnId="{2FE1CEB4-A431-462E-8497-4EC7826E28F4}">
      <dgm:prSet/>
      <dgm:spPr/>
      <dgm:t>
        <a:bodyPr/>
        <a:lstStyle/>
        <a:p>
          <a:endParaRPr lang="es-EC"/>
        </a:p>
      </dgm:t>
    </dgm:pt>
    <dgm:pt modelId="{5FCBFBDC-B073-42F1-A512-FEE548E723B1}" type="sibTrans" cxnId="{2FE1CEB4-A431-462E-8497-4EC7826E28F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custLinFactNeighborX="-4235" custLinFactNeighborY="-51809"/>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_tradnl"/>
        </a:p>
      </dgm:t>
    </dgm:pt>
    <dgm:pt modelId="{45B98A4A-0B6D-4F48-B74E-847DD2F0977C}" type="pres">
      <dgm:prSet presAssocID="{D0D20E71-FED1-4623-8034-D329000238BD}" presName="childText" presStyleLbl="bgAcc1" presStyleIdx="0" presStyleCnt="4" custScaleX="847888" custScaleY="110850" custLinFactNeighborX="-2886" custLinFactNeighborY="-70">
        <dgm:presLayoutVars>
          <dgm:bulletEnabled val="1"/>
        </dgm:presLayoutVars>
      </dgm:prSet>
      <dgm:spPr/>
      <dgm:t>
        <a:bodyPr/>
        <a:lstStyle/>
        <a:p>
          <a:endParaRPr lang="es-ES_tradnl"/>
        </a:p>
      </dgm:t>
    </dgm:pt>
    <dgm:pt modelId="{22EE09CF-32FA-40BB-8B34-337860097B51}" type="pres">
      <dgm:prSet presAssocID="{714B1592-50C6-443E-A5B5-E4825B428183}" presName="Name13" presStyleLbl="parChTrans1D2" presStyleIdx="1" presStyleCnt="4"/>
      <dgm:spPr/>
    </dgm:pt>
    <dgm:pt modelId="{D59149F9-8BD9-48EE-B841-98EFDF8DCA0D}" type="pres">
      <dgm:prSet presAssocID="{F92B2E0D-F55B-43E4-A66C-2317CED3BA04}" presName="childText" presStyleLbl="bgAcc1" presStyleIdx="1" presStyleCnt="4" custScaleX="854665" custScaleY="110850" custLinFactNeighborX="-2886" custLinFactNeighborY="0">
        <dgm:presLayoutVars>
          <dgm:bulletEnabled val="1"/>
        </dgm:presLayoutVars>
      </dgm:prSet>
      <dgm:spPr/>
      <dgm:t>
        <a:bodyPr/>
        <a:lstStyle/>
        <a:p>
          <a:endParaRPr lang="es-EC"/>
        </a:p>
      </dgm:t>
    </dgm:pt>
    <dgm:pt modelId="{7717A0EC-D9C5-458A-8282-C1D8BA20D380}" type="pres">
      <dgm:prSet presAssocID="{9F499B44-1A12-4227-A378-9E857B45D35D}" presName="Name13" presStyleLbl="parChTrans1D2" presStyleIdx="2" presStyleCnt="4"/>
      <dgm:spPr/>
    </dgm:pt>
    <dgm:pt modelId="{BA912D1B-2BBF-429B-9C9A-B8B30915B493}" type="pres">
      <dgm:prSet presAssocID="{B1A4BD0B-E50B-4166-9630-CBBBDFAF201D}" presName="childText" presStyleLbl="bgAcc1" presStyleIdx="2" presStyleCnt="4" custScaleX="854665" custScaleY="110850" custLinFactNeighborX="-4329" custLinFactNeighborY="2309">
        <dgm:presLayoutVars>
          <dgm:bulletEnabled val="1"/>
        </dgm:presLayoutVars>
      </dgm:prSet>
      <dgm:spPr/>
      <dgm:t>
        <a:bodyPr/>
        <a:lstStyle/>
        <a:p>
          <a:endParaRPr lang="es-EC"/>
        </a:p>
      </dgm:t>
    </dgm:pt>
    <dgm:pt modelId="{25E5EA2A-3555-469B-80D2-F529519A282D}" type="pres">
      <dgm:prSet presAssocID="{547E274C-2726-4525-A5F1-59BECD221663}" presName="Name13" presStyleLbl="parChTrans1D2" presStyleIdx="3" presStyleCnt="4"/>
      <dgm:spPr/>
    </dgm:pt>
    <dgm:pt modelId="{A3FAACD1-9884-4379-B403-DA1B65E9496F}" type="pres">
      <dgm:prSet presAssocID="{E068037A-7F37-4EDF-AB96-6219E95ABA76}" presName="childText" presStyleLbl="bgAcc1" presStyleIdx="3" presStyleCnt="4" custScaleX="853608" custScaleY="110850" custLinFactNeighborX="-1444" custLinFactNeighborY="9234">
        <dgm:presLayoutVars>
          <dgm:bulletEnabled val="1"/>
        </dgm:presLayoutVars>
      </dgm:prSet>
      <dgm:spPr/>
      <dgm:t>
        <a:bodyPr/>
        <a:lstStyle/>
        <a:p>
          <a:endParaRPr lang="es-EC"/>
        </a:p>
      </dgm:t>
    </dgm:pt>
  </dgm:ptLst>
  <dgm:cxnLst>
    <dgm:cxn modelId="{18226402-DDE6-4FEE-8E75-B7BCE3B43CBA}" srcId="{CB9964DC-5E01-4879-9733-CDEE2AB1D1F7}" destId="{F92B2E0D-F55B-43E4-A66C-2317CED3BA04}" srcOrd="1" destOrd="0" parTransId="{714B1592-50C6-443E-A5B5-E4825B428183}" sibTransId="{6DAC6876-97B7-4D83-B602-AFAD4B68C0BC}"/>
    <dgm:cxn modelId="{F2598B3C-F4E1-48C2-90E9-8AA7CD2B74EA}" type="presOf" srcId="{B1A4BD0B-E50B-4166-9630-CBBBDFAF201D}" destId="{BA912D1B-2BBF-429B-9C9A-B8B30915B493}" srcOrd="0" destOrd="0" presId="urn:microsoft.com/office/officeart/2005/8/layout/hierarchy3"/>
    <dgm:cxn modelId="{B712785D-DA26-49DB-AF64-D59C20A197B1}" type="presOf" srcId="{714B1592-50C6-443E-A5B5-E4825B428183}" destId="{22EE09CF-32FA-40BB-8B34-337860097B51}" srcOrd="0" destOrd="0" presId="urn:microsoft.com/office/officeart/2005/8/layout/hierarchy3"/>
    <dgm:cxn modelId="{5C2BC292-65AF-4304-99DE-C472432DCA05}" type="presOf" srcId="{CB9964DC-5E01-4879-9733-CDEE2AB1D1F7}" destId="{C7DDC059-89DD-4F99-A10D-9C975D60C8D8}" srcOrd="1" destOrd="0" presId="urn:microsoft.com/office/officeart/2005/8/layout/hierarchy3"/>
    <dgm:cxn modelId="{3FCF3AEC-1307-493A-B342-801921B36EF9}"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5DF4D7B-2998-4040-B309-23173E1132D4}" srcId="{7061F2FC-F2AB-4DE3-98B0-886576B4E2C6}" destId="{CB9964DC-5E01-4879-9733-CDEE2AB1D1F7}" srcOrd="0" destOrd="0" parTransId="{5760939A-00E0-4E0F-82AC-14F95E0A4A90}" sibTransId="{2BAB4B72-4C27-47D9-A895-24F30C6A71EC}"/>
    <dgm:cxn modelId="{C488CAA1-2FA8-481C-A300-6F5A5CEC1C27}" srcId="{CB9964DC-5E01-4879-9733-CDEE2AB1D1F7}" destId="{B1A4BD0B-E50B-4166-9630-CBBBDFAF201D}" srcOrd="2" destOrd="0" parTransId="{9F499B44-1A12-4227-A378-9E857B45D35D}" sibTransId="{3ADDF447-7679-42B3-8639-60D1FB0D5CD5}"/>
    <dgm:cxn modelId="{210525AC-C3D9-4614-9CC6-F2076FB2663F}" type="presOf" srcId="{E068037A-7F37-4EDF-AB96-6219E95ABA76}" destId="{A3FAACD1-9884-4379-B403-DA1B65E9496F}" srcOrd="0" destOrd="0" presId="urn:microsoft.com/office/officeart/2005/8/layout/hierarchy3"/>
    <dgm:cxn modelId="{4BE7C3B3-EABC-4DB4-A318-DAC5DE4F3F9F}" type="presOf" srcId="{4349BE00-98CD-4A0C-8970-0800DCF0B510}" destId="{6453487C-0FAF-4B32-BD10-ECD1ABD7E947}" srcOrd="0" destOrd="0" presId="urn:microsoft.com/office/officeart/2005/8/layout/hierarchy3"/>
    <dgm:cxn modelId="{5BC488F8-27AF-4309-B0F4-7DEF6EA2F39C}" type="presOf" srcId="{9F499B44-1A12-4227-A378-9E857B45D35D}" destId="{7717A0EC-D9C5-458A-8282-C1D8BA20D380}" srcOrd="0" destOrd="0" presId="urn:microsoft.com/office/officeart/2005/8/layout/hierarchy3"/>
    <dgm:cxn modelId="{DE95E274-3360-4119-A988-BFDC14DB27AC}" type="presOf" srcId="{547E274C-2726-4525-A5F1-59BECD221663}" destId="{25E5EA2A-3555-469B-80D2-F529519A282D}" srcOrd="0" destOrd="0" presId="urn:microsoft.com/office/officeart/2005/8/layout/hierarchy3"/>
    <dgm:cxn modelId="{C4CC4EA7-2C8F-43FB-855B-87C31A2804FC}" type="presOf" srcId="{F92B2E0D-F55B-43E4-A66C-2317CED3BA04}" destId="{D59149F9-8BD9-48EE-B841-98EFDF8DCA0D}" srcOrd="0" destOrd="0" presId="urn:microsoft.com/office/officeart/2005/8/layout/hierarchy3"/>
    <dgm:cxn modelId="{22C97D0A-944C-4889-BA3A-B3E25714D86C}" type="presOf" srcId="{D0D20E71-FED1-4623-8034-D329000238BD}" destId="{45B98A4A-0B6D-4F48-B74E-847DD2F0977C}" srcOrd="0" destOrd="0" presId="urn:microsoft.com/office/officeart/2005/8/layout/hierarchy3"/>
    <dgm:cxn modelId="{2FE1CEB4-A431-462E-8497-4EC7826E28F4}" srcId="{CB9964DC-5E01-4879-9733-CDEE2AB1D1F7}" destId="{E068037A-7F37-4EDF-AB96-6219E95ABA76}" srcOrd="3" destOrd="0" parTransId="{547E274C-2726-4525-A5F1-59BECD221663}" sibTransId="{5FCBFBDC-B073-42F1-A512-FEE548E723B1}"/>
    <dgm:cxn modelId="{EFFB0E9D-ED3C-4CEF-8600-C7EEC467842B}" type="presOf" srcId="{CB9964DC-5E01-4879-9733-CDEE2AB1D1F7}" destId="{ECB1CA3E-26B8-4A39-AEF8-6F06E506D3C7}" srcOrd="0" destOrd="0" presId="urn:microsoft.com/office/officeart/2005/8/layout/hierarchy3"/>
    <dgm:cxn modelId="{3683D3FF-F914-49DF-ABCF-2D14C53D92D4}" type="presParOf" srcId="{D433476B-D68D-4328-ADAC-B2895D3D50CF}" destId="{1E58A3BC-F1F7-40EE-89AA-32E802ED4BF7}" srcOrd="0" destOrd="0" presId="urn:microsoft.com/office/officeart/2005/8/layout/hierarchy3"/>
    <dgm:cxn modelId="{37C1E983-F02D-4209-95F1-59243DC0B5CD}" type="presParOf" srcId="{1E58A3BC-F1F7-40EE-89AA-32E802ED4BF7}" destId="{D21DF85A-45CA-4CE0-B0ED-CF4615475EE0}" srcOrd="0" destOrd="0" presId="urn:microsoft.com/office/officeart/2005/8/layout/hierarchy3"/>
    <dgm:cxn modelId="{836D4F98-92C0-4138-867C-F9FCFE6D33A6}" type="presParOf" srcId="{D21DF85A-45CA-4CE0-B0ED-CF4615475EE0}" destId="{ECB1CA3E-26B8-4A39-AEF8-6F06E506D3C7}" srcOrd="0" destOrd="0" presId="urn:microsoft.com/office/officeart/2005/8/layout/hierarchy3"/>
    <dgm:cxn modelId="{BDAFB0DB-D615-4B98-BB16-8B1297ACE926}" type="presParOf" srcId="{D21DF85A-45CA-4CE0-B0ED-CF4615475EE0}" destId="{C7DDC059-89DD-4F99-A10D-9C975D60C8D8}" srcOrd="1" destOrd="0" presId="urn:microsoft.com/office/officeart/2005/8/layout/hierarchy3"/>
    <dgm:cxn modelId="{CFB9FE17-54AB-4C84-991A-FC13B199EB7A}" type="presParOf" srcId="{1E58A3BC-F1F7-40EE-89AA-32E802ED4BF7}" destId="{F784BE88-3DB9-4E87-AFCA-2ED0BF00DEA1}" srcOrd="1" destOrd="0" presId="urn:microsoft.com/office/officeart/2005/8/layout/hierarchy3"/>
    <dgm:cxn modelId="{ABFC51DB-2051-4F50-82D2-A6533549D484}" type="presParOf" srcId="{F784BE88-3DB9-4E87-AFCA-2ED0BF00DEA1}" destId="{6453487C-0FAF-4B32-BD10-ECD1ABD7E947}" srcOrd="0" destOrd="0" presId="urn:microsoft.com/office/officeart/2005/8/layout/hierarchy3"/>
    <dgm:cxn modelId="{84A1D39D-7BC0-4FEA-BB18-D488AFD9A4CC}" type="presParOf" srcId="{F784BE88-3DB9-4E87-AFCA-2ED0BF00DEA1}" destId="{45B98A4A-0B6D-4F48-B74E-847DD2F0977C}" srcOrd="1" destOrd="0" presId="urn:microsoft.com/office/officeart/2005/8/layout/hierarchy3"/>
    <dgm:cxn modelId="{99CFA85C-CFB9-4008-8F08-89F7DABDE5FE}" type="presParOf" srcId="{F784BE88-3DB9-4E87-AFCA-2ED0BF00DEA1}" destId="{22EE09CF-32FA-40BB-8B34-337860097B51}" srcOrd="2" destOrd="0" presId="urn:microsoft.com/office/officeart/2005/8/layout/hierarchy3"/>
    <dgm:cxn modelId="{23BEAB65-4A3E-48D0-9806-1E773A4A00DC}" type="presParOf" srcId="{F784BE88-3DB9-4E87-AFCA-2ED0BF00DEA1}" destId="{D59149F9-8BD9-48EE-B841-98EFDF8DCA0D}" srcOrd="3" destOrd="0" presId="urn:microsoft.com/office/officeart/2005/8/layout/hierarchy3"/>
    <dgm:cxn modelId="{9825CE64-94CC-4CB8-A20C-64DF29AB510E}" type="presParOf" srcId="{F784BE88-3DB9-4E87-AFCA-2ED0BF00DEA1}" destId="{7717A0EC-D9C5-458A-8282-C1D8BA20D380}" srcOrd="4" destOrd="0" presId="urn:microsoft.com/office/officeart/2005/8/layout/hierarchy3"/>
    <dgm:cxn modelId="{299731CF-1A4B-4CD4-B5F6-6691CE005B5A}" type="presParOf" srcId="{F784BE88-3DB9-4E87-AFCA-2ED0BF00DEA1}" destId="{BA912D1B-2BBF-429B-9C9A-B8B30915B493}" srcOrd="5" destOrd="0" presId="urn:microsoft.com/office/officeart/2005/8/layout/hierarchy3"/>
    <dgm:cxn modelId="{B23FB363-8121-4F1B-B8F4-1495A7345C49}" type="presParOf" srcId="{F784BE88-3DB9-4E87-AFCA-2ED0BF00DEA1}" destId="{25E5EA2A-3555-469B-80D2-F529519A282D}" srcOrd="6" destOrd="0" presId="urn:microsoft.com/office/officeart/2005/8/layout/hierarchy3"/>
    <dgm:cxn modelId="{D7753E47-5C57-434A-9DE5-106416990C8E}" type="presParOf" srcId="{F784BE88-3DB9-4E87-AFCA-2ED0BF00DEA1}" destId="{A3FAACD1-9884-4379-B403-DA1B65E9496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CB9964DC-5E01-4879-9733-CDEE2AB1D1F7}">
      <dgm:prSet phldrT="[Texto]" custT="1"/>
      <dgm:spPr/>
      <dgm:t>
        <a:bodyPr/>
        <a:lstStyle/>
        <a:p>
          <a:r>
            <a:rPr lang="es-EC" sz="3900" noProof="0" dirty="0" smtClean="0"/>
            <a:t>Convertidor Boost</a:t>
          </a:r>
          <a:endParaRPr lang="es-EC" sz="3900" noProof="0" dirty="0"/>
        </a:p>
      </dgm:t>
    </dgm:pt>
    <dgm:pt modelId="{5760939A-00E0-4E0F-82AC-14F95E0A4A90}" type="parTrans" cxnId="{E5DF4D7B-2998-4040-B309-23173E1132D4}">
      <dgm:prSet/>
      <dgm:spPr/>
      <dgm:t>
        <a:bodyPr/>
        <a:lstStyle/>
        <a:p>
          <a:endParaRPr lang="es-ES" sz="2500"/>
        </a:p>
      </dgm:t>
    </dgm:pt>
    <dgm:pt modelId="{2BAB4B72-4C27-47D9-A895-24F30C6A71EC}" type="sibTrans" cxnId="{E5DF4D7B-2998-4040-B309-23173E1132D4}">
      <dgm:prSet/>
      <dgm:spPr/>
      <dgm:t>
        <a:bodyPr/>
        <a:lstStyle/>
        <a:p>
          <a:endParaRPr lang="es-ES" sz="2500"/>
        </a:p>
      </dgm:t>
    </dgm:pt>
    <dgm:pt modelId="{D0D20E71-FED1-4623-8034-D329000238BD}">
      <dgm:prSet phldrT="[Texto]" custT="1"/>
      <dgm:spPr/>
      <dgm:t>
        <a:bodyPr/>
        <a:lstStyle/>
        <a:p>
          <a:pPr algn="just"/>
          <a:r>
            <a:rPr lang="es-EC" sz="2500" dirty="0" smtClean="0"/>
            <a:t> Existen diferentes investigaciones que reportan estructuras de control que utilizan normalmente controladores proporcionales integrales (PI).</a:t>
          </a:r>
          <a:endParaRPr lang="es-ES" sz="2500" dirty="0"/>
        </a:p>
      </dgm:t>
    </dgm:pt>
    <dgm:pt modelId="{4349BE00-98CD-4A0C-8970-0800DCF0B510}" type="parTrans" cxnId="{2B3E0B88-707A-418B-AA63-FD88251C59CD}">
      <dgm:prSet/>
      <dgm:spPr/>
      <dgm:t>
        <a:bodyPr/>
        <a:lstStyle/>
        <a:p>
          <a:endParaRPr lang="es-ES" sz="2500"/>
        </a:p>
      </dgm:t>
    </dgm:pt>
    <dgm:pt modelId="{9E3869D8-A7FD-4027-8D69-6E2073D34B18}" type="sibTrans" cxnId="{2B3E0B88-707A-418B-AA63-FD88251C59CD}">
      <dgm:prSet/>
      <dgm:spPr/>
      <dgm:t>
        <a:bodyPr/>
        <a:lstStyle/>
        <a:p>
          <a:endParaRPr lang="es-ES" sz="2500"/>
        </a:p>
      </dgm:t>
    </dgm:pt>
    <dgm:pt modelId="{F92B2E0D-F55B-43E4-A66C-2317CED3BA04}">
      <dgm:prSet phldrT="[Texto]" custT="1"/>
      <dgm:spPr/>
      <dgm:t>
        <a:bodyPr/>
        <a:lstStyle/>
        <a:p>
          <a:pPr algn="ctr"/>
          <a:r>
            <a:rPr lang="es-EC" sz="2500" dirty="0" smtClean="0"/>
            <a:t>Esta aproximación restringe considerablemente las capacidades dinámicas de aquellos sistemas conmutados de conversión de potencia.</a:t>
          </a:r>
          <a:endParaRPr lang="es-ES" sz="2500" dirty="0"/>
        </a:p>
      </dgm:t>
    </dgm:pt>
    <dgm:pt modelId="{714B1592-50C6-443E-A5B5-E4825B428183}" type="parTrans" cxnId="{18226402-DDE6-4FEE-8E75-B7BCE3B43CBA}">
      <dgm:prSet/>
      <dgm:spPr/>
      <dgm:t>
        <a:bodyPr/>
        <a:lstStyle/>
        <a:p>
          <a:endParaRPr lang="es-EC" sz="2500"/>
        </a:p>
      </dgm:t>
    </dgm:pt>
    <dgm:pt modelId="{6DAC6876-97B7-4D83-B602-AFAD4B68C0BC}" type="sibTrans" cxnId="{18226402-DDE6-4FEE-8E75-B7BCE3B43CBA}">
      <dgm:prSet/>
      <dgm:spPr/>
      <dgm:t>
        <a:bodyPr/>
        <a:lstStyle/>
        <a:p>
          <a:endParaRPr lang="es-EC" sz="25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_tradnl"/>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55278" custScaleY="99291" custLinFactNeighborX="-4235" custLinFactNeighborY="-51809"/>
      <dgm:spPr/>
      <dgm:t>
        <a:bodyPr/>
        <a:lstStyle/>
        <a:p>
          <a:endParaRPr lang="es-ES_tradnl"/>
        </a:p>
      </dgm:t>
    </dgm:pt>
    <dgm:pt modelId="{C7DDC059-89DD-4F99-A10D-9C975D60C8D8}" type="pres">
      <dgm:prSet presAssocID="{CB9964DC-5E01-4879-9733-CDEE2AB1D1F7}" presName="rootConnector" presStyleLbl="node1" presStyleIdx="0" presStyleCnt="1"/>
      <dgm:spPr/>
      <dgm:t>
        <a:bodyPr/>
        <a:lstStyle/>
        <a:p>
          <a:endParaRPr lang="es-ES_tradnl"/>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_tradnl"/>
        </a:p>
      </dgm:t>
    </dgm:pt>
    <dgm:pt modelId="{45B98A4A-0B6D-4F48-B74E-847DD2F0977C}" type="pres">
      <dgm:prSet presAssocID="{D0D20E71-FED1-4623-8034-D329000238BD}" presName="childText" presStyleLbl="bgAcc1" presStyleIdx="0" presStyleCnt="2" custScaleX="725401" custScaleY="136951" custLinFactNeighborY="-23158">
        <dgm:presLayoutVars>
          <dgm:bulletEnabled val="1"/>
        </dgm:presLayoutVars>
      </dgm:prSet>
      <dgm:spPr/>
      <dgm:t>
        <a:bodyPr/>
        <a:lstStyle/>
        <a:p>
          <a:endParaRPr lang="es-ES_tradnl"/>
        </a:p>
      </dgm:t>
    </dgm:pt>
    <dgm:pt modelId="{22EE09CF-32FA-40BB-8B34-337860097B51}" type="pres">
      <dgm:prSet presAssocID="{714B1592-50C6-443E-A5B5-E4825B428183}" presName="Name13" presStyleLbl="parChTrans1D2" presStyleIdx="1" presStyleCnt="2"/>
      <dgm:spPr/>
    </dgm:pt>
    <dgm:pt modelId="{D59149F9-8BD9-48EE-B841-98EFDF8DCA0D}" type="pres">
      <dgm:prSet presAssocID="{F92B2E0D-F55B-43E4-A66C-2317CED3BA04}" presName="childText" presStyleLbl="bgAcc1" presStyleIdx="1" presStyleCnt="2" custScaleX="731199" custScaleY="146038">
        <dgm:presLayoutVars>
          <dgm:bulletEnabled val="1"/>
        </dgm:presLayoutVars>
      </dgm:prSet>
      <dgm:spPr/>
      <dgm:t>
        <a:bodyPr/>
        <a:lstStyle/>
        <a:p>
          <a:endParaRPr lang="es-EC"/>
        </a:p>
      </dgm:t>
    </dgm:pt>
  </dgm:ptLst>
  <dgm:cxnLst>
    <dgm:cxn modelId="{4190C412-1000-466B-9BAA-C4DFCEE14357}"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BF27DC5-8E50-4F16-B9FB-50CC6B1FB1B8}" type="presOf" srcId="{714B1592-50C6-443E-A5B5-E4825B428183}" destId="{22EE09CF-32FA-40BB-8B34-337860097B51}" srcOrd="0" destOrd="0" presId="urn:microsoft.com/office/officeart/2005/8/layout/hierarchy3"/>
    <dgm:cxn modelId="{2152B939-0A0D-4B18-9341-1BBB955C8A91}" type="presOf" srcId="{F92B2E0D-F55B-43E4-A66C-2317CED3BA04}" destId="{D59149F9-8BD9-48EE-B841-98EFDF8DCA0D}"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6B8881DD-3B69-4AEE-AEFC-A97752493890}" type="presOf" srcId="{CB9964DC-5E01-4879-9733-CDEE2AB1D1F7}" destId="{C7DDC059-89DD-4F99-A10D-9C975D60C8D8}" srcOrd="1" destOrd="0" presId="urn:microsoft.com/office/officeart/2005/8/layout/hierarchy3"/>
    <dgm:cxn modelId="{18226402-DDE6-4FEE-8E75-B7BCE3B43CBA}" srcId="{CB9964DC-5E01-4879-9733-CDEE2AB1D1F7}" destId="{F92B2E0D-F55B-43E4-A66C-2317CED3BA04}" srcOrd="1" destOrd="0" parTransId="{714B1592-50C6-443E-A5B5-E4825B428183}" sibTransId="{6DAC6876-97B7-4D83-B602-AFAD4B68C0BC}"/>
    <dgm:cxn modelId="{7783561F-8674-4C05-B028-A34BB201FCD2}" type="presOf" srcId="{CB9964DC-5E01-4879-9733-CDEE2AB1D1F7}" destId="{ECB1CA3E-26B8-4A39-AEF8-6F06E506D3C7}" srcOrd="0" destOrd="0" presId="urn:microsoft.com/office/officeart/2005/8/layout/hierarchy3"/>
    <dgm:cxn modelId="{4B897136-F33A-4749-A0FC-B3EDA395BECA}" type="presOf" srcId="{D0D20E71-FED1-4623-8034-D329000238BD}" destId="{45B98A4A-0B6D-4F48-B74E-847DD2F0977C}" srcOrd="0" destOrd="0" presId="urn:microsoft.com/office/officeart/2005/8/layout/hierarchy3"/>
    <dgm:cxn modelId="{B406D54E-2E0D-4939-9475-6CB2510E3440}" type="presOf" srcId="{4349BE00-98CD-4A0C-8970-0800DCF0B510}" destId="{6453487C-0FAF-4B32-BD10-ECD1ABD7E947}" srcOrd="0" destOrd="0" presId="urn:microsoft.com/office/officeart/2005/8/layout/hierarchy3"/>
    <dgm:cxn modelId="{ADCD6043-54DC-4A55-8B29-3A73D7C04625}" type="presParOf" srcId="{D433476B-D68D-4328-ADAC-B2895D3D50CF}" destId="{1E58A3BC-F1F7-40EE-89AA-32E802ED4BF7}" srcOrd="0" destOrd="0" presId="urn:microsoft.com/office/officeart/2005/8/layout/hierarchy3"/>
    <dgm:cxn modelId="{74829915-9540-4F76-883C-52966D4711A2}" type="presParOf" srcId="{1E58A3BC-F1F7-40EE-89AA-32E802ED4BF7}" destId="{D21DF85A-45CA-4CE0-B0ED-CF4615475EE0}" srcOrd="0" destOrd="0" presId="urn:microsoft.com/office/officeart/2005/8/layout/hierarchy3"/>
    <dgm:cxn modelId="{07E96110-C1BA-47EB-A944-BAED4D5F7487}" type="presParOf" srcId="{D21DF85A-45CA-4CE0-B0ED-CF4615475EE0}" destId="{ECB1CA3E-26B8-4A39-AEF8-6F06E506D3C7}" srcOrd="0" destOrd="0" presId="urn:microsoft.com/office/officeart/2005/8/layout/hierarchy3"/>
    <dgm:cxn modelId="{71941B6C-48C8-42D5-BDC8-5C56DB0D5AF3}" type="presParOf" srcId="{D21DF85A-45CA-4CE0-B0ED-CF4615475EE0}" destId="{C7DDC059-89DD-4F99-A10D-9C975D60C8D8}" srcOrd="1" destOrd="0" presId="urn:microsoft.com/office/officeart/2005/8/layout/hierarchy3"/>
    <dgm:cxn modelId="{62B49F1E-1A71-46C8-8063-B5A05A551C83}" type="presParOf" srcId="{1E58A3BC-F1F7-40EE-89AA-32E802ED4BF7}" destId="{F784BE88-3DB9-4E87-AFCA-2ED0BF00DEA1}" srcOrd="1" destOrd="0" presId="urn:microsoft.com/office/officeart/2005/8/layout/hierarchy3"/>
    <dgm:cxn modelId="{B11B9BCD-0956-4E14-9197-6C3C4D15951B}" type="presParOf" srcId="{F784BE88-3DB9-4E87-AFCA-2ED0BF00DEA1}" destId="{6453487C-0FAF-4B32-BD10-ECD1ABD7E947}" srcOrd="0" destOrd="0" presId="urn:microsoft.com/office/officeart/2005/8/layout/hierarchy3"/>
    <dgm:cxn modelId="{6A791E48-F331-4D38-9CFB-392910789086}" type="presParOf" srcId="{F784BE88-3DB9-4E87-AFCA-2ED0BF00DEA1}" destId="{45B98A4A-0B6D-4F48-B74E-847DD2F0977C}" srcOrd="1" destOrd="0" presId="urn:microsoft.com/office/officeart/2005/8/layout/hierarchy3"/>
    <dgm:cxn modelId="{0F98B5E5-8F18-4D1D-94FF-B70C09AEA1D8}" type="presParOf" srcId="{F784BE88-3DB9-4E87-AFCA-2ED0BF00DEA1}" destId="{22EE09CF-32FA-40BB-8B34-337860097B51}" srcOrd="2" destOrd="0" presId="urn:microsoft.com/office/officeart/2005/8/layout/hierarchy3"/>
    <dgm:cxn modelId="{EB688B5C-9C55-4F27-9D49-56B6BFBB6C3D}" type="presParOf" srcId="{F784BE88-3DB9-4E87-AFCA-2ED0BF00DEA1}" destId="{D59149F9-8BD9-48EE-B841-98EFDF8DCA0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25879"/>
          <a:ext cx="8058983" cy="842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Estado del Arte</a:t>
          </a:r>
        </a:p>
      </dsp:txBody>
      <dsp:txXfrm>
        <a:off x="41123" y="67002"/>
        <a:ext cx="7976737" cy="760154"/>
      </dsp:txXfrm>
    </dsp:sp>
    <dsp:sp modelId="{D98D5023-E80A-47C0-92B4-6ED093E30EFC}">
      <dsp:nvSpPr>
        <dsp:cNvPr id="0" name=""/>
        <dsp:cNvSpPr/>
      </dsp:nvSpPr>
      <dsp:spPr>
        <a:xfrm>
          <a:off x="0" y="997880"/>
          <a:ext cx="8058983" cy="842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Diseño </a:t>
          </a:r>
          <a:r>
            <a:rPr lang="es-ES" sz="2400" kern="1200" dirty="0" smtClean="0"/>
            <a:t>del Convertidor Elevador</a:t>
          </a:r>
          <a:endParaRPr lang="es-ES" sz="2400" kern="1200" dirty="0"/>
        </a:p>
      </dsp:txBody>
      <dsp:txXfrm>
        <a:off x="41123" y="1039003"/>
        <a:ext cx="7976737" cy="760154"/>
      </dsp:txXfrm>
    </dsp:sp>
    <dsp:sp modelId="{9A1C1820-7C5B-416B-9A28-A5B2330E164E}">
      <dsp:nvSpPr>
        <dsp:cNvPr id="0" name=""/>
        <dsp:cNvSpPr/>
      </dsp:nvSpPr>
      <dsp:spPr>
        <a:xfrm>
          <a:off x="0" y="1969880"/>
          <a:ext cx="8058983" cy="842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Diseño </a:t>
          </a:r>
          <a:r>
            <a:rPr lang="es-ES" sz="2400" kern="1200" dirty="0" smtClean="0"/>
            <a:t>de Controladores</a:t>
          </a:r>
          <a:endParaRPr lang="es-ES" sz="2400" kern="1200" dirty="0"/>
        </a:p>
      </dsp:txBody>
      <dsp:txXfrm>
        <a:off x="41123" y="2011003"/>
        <a:ext cx="7976737" cy="760154"/>
      </dsp:txXfrm>
    </dsp:sp>
    <dsp:sp modelId="{4D97C937-39F3-425E-ACCD-A0E8B29BF903}">
      <dsp:nvSpPr>
        <dsp:cNvPr id="0" name=""/>
        <dsp:cNvSpPr/>
      </dsp:nvSpPr>
      <dsp:spPr>
        <a:xfrm>
          <a:off x="0" y="2941880"/>
          <a:ext cx="8058983" cy="842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 </a:t>
          </a:r>
          <a:r>
            <a:rPr lang="es-ES" sz="2400" kern="1200" dirty="0" smtClean="0"/>
            <a:t>Estudio Comparativo</a:t>
          </a:r>
          <a:endParaRPr lang="es-ES" sz="2400" kern="1200" dirty="0"/>
        </a:p>
      </dsp:txBody>
      <dsp:txXfrm>
        <a:off x="41123" y="2983003"/>
        <a:ext cx="7976737" cy="760154"/>
      </dsp:txXfrm>
    </dsp:sp>
    <dsp:sp modelId="{68D54640-EB2D-4ECA-ADFF-078C146F162E}">
      <dsp:nvSpPr>
        <dsp:cNvPr id="0" name=""/>
        <dsp:cNvSpPr/>
      </dsp:nvSpPr>
      <dsp:spPr>
        <a:xfrm>
          <a:off x="0" y="3913880"/>
          <a:ext cx="8058983" cy="842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Conclusiones y Recomendaciones</a:t>
          </a:r>
        </a:p>
      </dsp:txBody>
      <dsp:txXfrm>
        <a:off x="41123" y="3955003"/>
        <a:ext cx="7976737" cy="760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8700" y="303647"/>
          <a:ext cx="10216952" cy="78018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Control Predictivo por Matriz Dinámica</a:t>
          </a:r>
          <a:endParaRPr lang="es-EC" sz="3900" kern="1200" noProof="0" dirty="0"/>
        </a:p>
      </dsp:txBody>
      <dsp:txXfrm>
        <a:off x="31551" y="326498"/>
        <a:ext cx="10171250" cy="734482"/>
      </dsp:txXfrm>
    </dsp:sp>
    <dsp:sp modelId="{6453487C-0FAF-4B32-BD10-ECD1ABD7E947}">
      <dsp:nvSpPr>
        <dsp:cNvPr id="0" name=""/>
        <dsp:cNvSpPr/>
      </dsp:nvSpPr>
      <dsp:spPr>
        <a:xfrm>
          <a:off x="1030395" y="1083831"/>
          <a:ext cx="1021695" cy="610187"/>
        </a:xfrm>
        <a:custGeom>
          <a:avLst/>
          <a:gdLst/>
          <a:ahLst/>
          <a:cxnLst/>
          <a:rect l="0" t="0" r="0" b="0"/>
          <a:pathLst>
            <a:path>
              <a:moveTo>
                <a:pt x="0" y="0"/>
              </a:moveTo>
              <a:lnTo>
                <a:pt x="0" y="610187"/>
              </a:lnTo>
              <a:lnTo>
                <a:pt x="1021695" y="6101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52090" y="1267167"/>
          <a:ext cx="5034879" cy="85370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Modelo de predicción</a:t>
          </a:r>
          <a:endParaRPr lang="es-ES" sz="2800" kern="1200" dirty="0"/>
        </a:p>
      </dsp:txBody>
      <dsp:txXfrm>
        <a:off x="2077094" y="1292171"/>
        <a:ext cx="4984871" cy="803694"/>
      </dsp:txXfrm>
    </dsp:sp>
    <dsp:sp modelId="{15BCE168-83BE-461A-9237-452AD74F4CCF}">
      <dsp:nvSpPr>
        <dsp:cNvPr id="0" name=""/>
        <dsp:cNvSpPr/>
      </dsp:nvSpPr>
      <dsp:spPr>
        <a:xfrm>
          <a:off x="1030395" y="1083831"/>
          <a:ext cx="1021695" cy="1594006"/>
        </a:xfrm>
        <a:custGeom>
          <a:avLst/>
          <a:gdLst/>
          <a:ahLst/>
          <a:cxnLst/>
          <a:rect l="0" t="0" r="0" b="0"/>
          <a:pathLst>
            <a:path>
              <a:moveTo>
                <a:pt x="0" y="0"/>
              </a:moveTo>
              <a:lnTo>
                <a:pt x="0" y="1594006"/>
              </a:lnTo>
              <a:lnTo>
                <a:pt x="1021695" y="159400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7816C-7492-4556-B545-B64F76AD908C}">
      <dsp:nvSpPr>
        <dsp:cNvPr id="0" name=""/>
        <dsp:cNvSpPr/>
      </dsp:nvSpPr>
      <dsp:spPr>
        <a:xfrm>
          <a:off x="2052090" y="2304206"/>
          <a:ext cx="5023990" cy="74726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Función objetivo.</a:t>
          </a:r>
          <a:endParaRPr lang="es-EC" sz="2800" kern="1200" dirty="0">
            <a:latin typeface="Arial" panose="020B0604020202020204" pitchFamily="34" charset="0"/>
            <a:cs typeface="Arial" panose="020B0604020202020204" pitchFamily="34" charset="0"/>
          </a:endParaRPr>
        </a:p>
      </dsp:txBody>
      <dsp:txXfrm>
        <a:off x="2073977" y="2326093"/>
        <a:ext cx="4980216" cy="703490"/>
      </dsp:txXfrm>
    </dsp:sp>
    <dsp:sp modelId="{E8BE4C76-8404-4124-AD97-6B82E9E9C989}">
      <dsp:nvSpPr>
        <dsp:cNvPr id="0" name=""/>
        <dsp:cNvSpPr/>
      </dsp:nvSpPr>
      <dsp:spPr>
        <a:xfrm>
          <a:off x="1030395" y="1083831"/>
          <a:ext cx="1021695" cy="2557417"/>
        </a:xfrm>
        <a:custGeom>
          <a:avLst/>
          <a:gdLst/>
          <a:ahLst/>
          <a:cxnLst/>
          <a:rect l="0" t="0" r="0" b="0"/>
          <a:pathLst>
            <a:path>
              <a:moveTo>
                <a:pt x="0" y="0"/>
              </a:moveTo>
              <a:lnTo>
                <a:pt x="0" y="2557417"/>
              </a:lnTo>
              <a:lnTo>
                <a:pt x="1021695" y="25574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CA5A-B6B4-4842-87A3-F59FCF0C6AFC}">
      <dsp:nvSpPr>
        <dsp:cNvPr id="0" name=""/>
        <dsp:cNvSpPr/>
      </dsp:nvSpPr>
      <dsp:spPr>
        <a:xfrm>
          <a:off x="2052090" y="3234806"/>
          <a:ext cx="5028437" cy="81288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0" kern="1200" dirty="0" smtClean="0">
              <a:latin typeface="+mn-lt"/>
              <a:cs typeface="Arial" panose="020B0604020202020204" pitchFamily="34" charset="0"/>
            </a:rPr>
            <a:t>Obtención de la ley de control</a:t>
          </a:r>
          <a:endParaRPr lang="es-EC" sz="2800" b="0" kern="1200" dirty="0">
            <a:latin typeface="+mn-lt"/>
            <a:cs typeface="Arial" panose="020B0604020202020204" pitchFamily="34" charset="0"/>
          </a:endParaRPr>
        </a:p>
      </dsp:txBody>
      <dsp:txXfrm>
        <a:off x="2075899" y="3258615"/>
        <a:ext cx="4980819" cy="7652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82" y="383152"/>
          <a:ext cx="4733915" cy="70665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Modelo de predicción</a:t>
          </a:r>
          <a:endParaRPr lang="es-EC" sz="3000" kern="1200" noProof="0" dirty="0"/>
        </a:p>
      </dsp:txBody>
      <dsp:txXfrm>
        <a:off x="23179" y="403849"/>
        <a:ext cx="4692521" cy="665258"/>
      </dsp:txXfrm>
    </dsp:sp>
    <dsp:sp modelId="{6453487C-0FAF-4B32-BD10-ECD1ABD7E947}">
      <dsp:nvSpPr>
        <dsp:cNvPr id="0" name=""/>
        <dsp:cNvSpPr/>
      </dsp:nvSpPr>
      <dsp:spPr>
        <a:xfrm>
          <a:off x="475874" y="1089805"/>
          <a:ext cx="473391" cy="933243"/>
        </a:xfrm>
        <a:custGeom>
          <a:avLst/>
          <a:gdLst/>
          <a:ahLst/>
          <a:cxnLst/>
          <a:rect l="0" t="0" r="0" b="0"/>
          <a:pathLst>
            <a:path>
              <a:moveTo>
                <a:pt x="0" y="0"/>
              </a:moveTo>
              <a:lnTo>
                <a:pt x="0" y="933243"/>
              </a:lnTo>
              <a:lnTo>
                <a:pt x="473391" y="93324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949265" y="1237162"/>
          <a:ext cx="4046791" cy="1571773"/>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El modelo de proceso empleado es la respuesta escalón de la planta, representado por:</a:t>
          </a:r>
          <a:endParaRPr lang="es-ES" sz="2500" kern="1200" dirty="0"/>
        </a:p>
      </dsp:txBody>
      <dsp:txXfrm>
        <a:off x="995301" y="1283198"/>
        <a:ext cx="3954719" cy="1479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5113" y="1485"/>
          <a:ext cx="5076025" cy="75772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Modelo de predicción</a:t>
          </a:r>
          <a:endParaRPr lang="es-EC" sz="3000" kern="1200" noProof="0" dirty="0"/>
        </a:p>
      </dsp:txBody>
      <dsp:txXfrm>
        <a:off x="147306" y="23678"/>
        <a:ext cx="5031639" cy="713335"/>
      </dsp:txXfrm>
    </dsp:sp>
    <dsp:sp modelId="{6453487C-0FAF-4B32-BD10-ECD1ABD7E947}">
      <dsp:nvSpPr>
        <dsp:cNvPr id="0" name=""/>
        <dsp:cNvSpPr/>
      </dsp:nvSpPr>
      <dsp:spPr>
        <a:xfrm>
          <a:off x="632715" y="759206"/>
          <a:ext cx="507602" cy="575154"/>
        </a:xfrm>
        <a:custGeom>
          <a:avLst/>
          <a:gdLst/>
          <a:ahLst/>
          <a:cxnLst/>
          <a:rect l="0" t="0" r="0" b="0"/>
          <a:pathLst>
            <a:path>
              <a:moveTo>
                <a:pt x="0" y="0"/>
              </a:moveTo>
              <a:lnTo>
                <a:pt x="0" y="575154"/>
              </a:lnTo>
              <a:lnTo>
                <a:pt x="507602" y="57515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140318" y="917212"/>
          <a:ext cx="9831949" cy="834297"/>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La predicción puede ser calculada a lo largo del horizonte de predicción (k=15).</a:t>
          </a:r>
          <a:endParaRPr lang="es-ES" sz="2500" kern="1200" dirty="0"/>
        </a:p>
      </dsp:txBody>
      <dsp:txXfrm>
        <a:off x="1164754" y="941648"/>
        <a:ext cx="9783077" cy="785425"/>
      </dsp:txXfrm>
    </dsp:sp>
    <dsp:sp modelId="{8499C654-2023-4F4C-9060-D128CC86DF44}">
      <dsp:nvSpPr>
        <dsp:cNvPr id="0" name=""/>
        <dsp:cNvSpPr/>
      </dsp:nvSpPr>
      <dsp:spPr>
        <a:xfrm>
          <a:off x="632715" y="759206"/>
          <a:ext cx="507602" cy="1492038"/>
        </a:xfrm>
        <a:custGeom>
          <a:avLst/>
          <a:gdLst/>
          <a:ahLst/>
          <a:cxnLst/>
          <a:rect l="0" t="0" r="0" b="0"/>
          <a:pathLst>
            <a:path>
              <a:moveTo>
                <a:pt x="0" y="0"/>
              </a:moveTo>
              <a:lnTo>
                <a:pt x="0" y="1492038"/>
              </a:lnTo>
              <a:lnTo>
                <a:pt x="507602" y="149203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C48E7-FF08-456A-9F75-60CB69250B6D}">
      <dsp:nvSpPr>
        <dsp:cNvPr id="0" name=""/>
        <dsp:cNvSpPr/>
      </dsp:nvSpPr>
      <dsp:spPr>
        <a:xfrm>
          <a:off x="1140318" y="1909515"/>
          <a:ext cx="9833264" cy="68345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Se considera “m” acciones de control, es decir, el horizonte de control (m=7).</a:t>
          </a:r>
          <a:endParaRPr lang="es-ES" sz="2500" kern="1200" dirty="0"/>
        </a:p>
      </dsp:txBody>
      <dsp:txXfrm>
        <a:off x="1160336" y="1929533"/>
        <a:ext cx="9793228" cy="643422"/>
      </dsp:txXfrm>
    </dsp:sp>
    <dsp:sp modelId="{2B7D4DC2-B40F-4A92-8B7B-28A71B2E3597}">
      <dsp:nvSpPr>
        <dsp:cNvPr id="0" name=""/>
        <dsp:cNvSpPr/>
      </dsp:nvSpPr>
      <dsp:spPr>
        <a:xfrm>
          <a:off x="632715" y="759206"/>
          <a:ext cx="507602" cy="2333502"/>
        </a:xfrm>
        <a:custGeom>
          <a:avLst/>
          <a:gdLst/>
          <a:ahLst/>
          <a:cxnLst/>
          <a:rect l="0" t="0" r="0" b="0"/>
          <a:pathLst>
            <a:path>
              <a:moveTo>
                <a:pt x="0" y="0"/>
              </a:moveTo>
              <a:lnTo>
                <a:pt x="0" y="2333502"/>
              </a:lnTo>
              <a:lnTo>
                <a:pt x="507602" y="233350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FA64B-D6FA-4A28-B981-7F9E8A997C8F}">
      <dsp:nvSpPr>
        <dsp:cNvPr id="0" name=""/>
        <dsp:cNvSpPr/>
      </dsp:nvSpPr>
      <dsp:spPr>
        <a:xfrm>
          <a:off x="1140318" y="2750980"/>
          <a:ext cx="9833264" cy="68345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La ecuación de predicción se expresa matricialmente como:</a:t>
          </a:r>
          <a:endParaRPr lang="es-ES" sz="2500" kern="1200" dirty="0"/>
        </a:p>
      </dsp:txBody>
      <dsp:txXfrm>
        <a:off x="1160336" y="2770998"/>
        <a:ext cx="9793228" cy="643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4" y="701897"/>
          <a:ext cx="4412254" cy="10076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Modelo de predicción</a:t>
          </a:r>
          <a:endParaRPr lang="es-EC" sz="3000" kern="1200" noProof="0" dirty="0"/>
        </a:p>
      </dsp:txBody>
      <dsp:txXfrm>
        <a:off x="29757" y="731410"/>
        <a:ext cx="4353228" cy="948636"/>
      </dsp:txXfrm>
    </dsp:sp>
    <dsp:sp modelId="{6453487C-0FAF-4B32-BD10-ECD1ABD7E947}">
      <dsp:nvSpPr>
        <dsp:cNvPr id="0" name=""/>
        <dsp:cNvSpPr/>
      </dsp:nvSpPr>
      <dsp:spPr>
        <a:xfrm>
          <a:off x="441470" y="1709559"/>
          <a:ext cx="441225" cy="966921"/>
        </a:xfrm>
        <a:custGeom>
          <a:avLst/>
          <a:gdLst/>
          <a:ahLst/>
          <a:cxnLst/>
          <a:rect l="0" t="0" r="0" b="0"/>
          <a:pathLst>
            <a:path>
              <a:moveTo>
                <a:pt x="0" y="0"/>
              </a:moveTo>
              <a:lnTo>
                <a:pt x="0" y="966921"/>
              </a:lnTo>
              <a:lnTo>
                <a:pt x="441225" y="96692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882695" y="1804288"/>
          <a:ext cx="5894522" cy="1744384"/>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Se define a la matriz dinámica G, formada por lo coeficientes de </a:t>
          </a:r>
          <a:r>
            <a:rPr lang="es-EC" sz="2500" kern="1200" dirty="0" err="1" smtClean="0"/>
            <a:t>gi</a:t>
          </a:r>
          <a:r>
            <a:rPr lang="es-EC" sz="2500" kern="1200" dirty="0" smtClean="0"/>
            <a:t>:</a:t>
          </a:r>
          <a:endParaRPr lang="es-ES" sz="2500" kern="1200" dirty="0"/>
        </a:p>
      </dsp:txBody>
      <dsp:txXfrm>
        <a:off x="933786" y="1855379"/>
        <a:ext cx="5792340" cy="16422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408" y="1214"/>
          <a:ext cx="4880166" cy="72848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Función objetivo</a:t>
          </a:r>
          <a:endParaRPr lang="es-EC" sz="3000" kern="1200" noProof="0" dirty="0"/>
        </a:p>
      </dsp:txBody>
      <dsp:txXfrm>
        <a:off x="355745" y="22551"/>
        <a:ext cx="4837492" cy="685810"/>
      </dsp:txXfrm>
    </dsp:sp>
    <dsp:sp modelId="{6453487C-0FAF-4B32-BD10-ECD1ABD7E947}">
      <dsp:nvSpPr>
        <dsp:cNvPr id="0" name=""/>
        <dsp:cNvSpPr/>
      </dsp:nvSpPr>
      <dsp:spPr>
        <a:xfrm>
          <a:off x="822425" y="729698"/>
          <a:ext cx="488016" cy="552962"/>
        </a:xfrm>
        <a:custGeom>
          <a:avLst/>
          <a:gdLst/>
          <a:ahLst/>
          <a:cxnLst/>
          <a:rect l="0" t="0" r="0" b="0"/>
          <a:pathLst>
            <a:path>
              <a:moveTo>
                <a:pt x="0" y="0"/>
              </a:moveTo>
              <a:lnTo>
                <a:pt x="0" y="552962"/>
              </a:lnTo>
              <a:lnTo>
                <a:pt x="488016" y="5529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10441" y="881607"/>
          <a:ext cx="9452581" cy="802105"/>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Minimiza los errores cuadráticos en el horizonte de predicción</a:t>
          </a:r>
          <a:endParaRPr lang="es-ES" sz="2500" kern="1200" dirty="0"/>
        </a:p>
      </dsp:txBody>
      <dsp:txXfrm>
        <a:off x="1333934" y="905100"/>
        <a:ext cx="9405595" cy="755119"/>
      </dsp:txXfrm>
    </dsp:sp>
    <dsp:sp modelId="{8499C654-2023-4F4C-9060-D128CC86DF44}">
      <dsp:nvSpPr>
        <dsp:cNvPr id="0" name=""/>
        <dsp:cNvSpPr/>
      </dsp:nvSpPr>
      <dsp:spPr>
        <a:xfrm>
          <a:off x="822425" y="729698"/>
          <a:ext cx="488016" cy="1434467"/>
        </a:xfrm>
        <a:custGeom>
          <a:avLst/>
          <a:gdLst/>
          <a:ahLst/>
          <a:cxnLst/>
          <a:rect l="0" t="0" r="0" b="0"/>
          <a:pathLst>
            <a:path>
              <a:moveTo>
                <a:pt x="0" y="0"/>
              </a:moveTo>
              <a:lnTo>
                <a:pt x="0" y="1434467"/>
              </a:lnTo>
              <a:lnTo>
                <a:pt x="488016" y="14344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C48E7-FF08-456A-9F75-60CB69250B6D}">
      <dsp:nvSpPr>
        <dsp:cNvPr id="0" name=""/>
        <dsp:cNvSpPr/>
      </dsp:nvSpPr>
      <dsp:spPr>
        <a:xfrm>
          <a:off x="1310441" y="1835622"/>
          <a:ext cx="9453845" cy="65708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14:m xmlns:a14="http://schemas.microsoft.com/office/drawing/2010/main">
            <m:oMath xmlns:m="http://schemas.openxmlformats.org/officeDocument/2006/math">
              <m:r>
                <a:rPr lang="es-ES" sz="2500" b="1" i="1" kern="1200" smtClean="0">
                  <a:latin typeface="Cambria Math" panose="02040503050406030204" pitchFamily="18" charset="0"/>
                  <a:ea typeface="Cambria Math" panose="02040503050406030204" pitchFamily="18" charset="0"/>
                </a:rPr>
                <m:t>𝝀</m:t>
              </m:r>
            </m:oMath>
          </a14:m>
          <a:r>
            <a:rPr lang="es-ES" sz="2500" kern="1200" dirty="0"/>
            <a:t> es el es  el esfuerzo de control.</a:t>
          </a:r>
        </a:p>
      </dsp:txBody>
      <dsp:txXfrm>
        <a:off x="1329686" y="1854867"/>
        <a:ext cx="9415355" cy="618596"/>
      </dsp:txXfrm>
    </dsp:sp>
    <dsp:sp modelId="{2B7D4DC2-B40F-4A92-8B7B-28A71B2E3597}">
      <dsp:nvSpPr>
        <dsp:cNvPr id="0" name=""/>
        <dsp:cNvSpPr/>
      </dsp:nvSpPr>
      <dsp:spPr>
        <a:xfrm>
          <a:off x="822425" y="729698"/>
          <a:ext cx="488016" cy="2243463"/>
        </a:xfrm>
        <a:custGeom>
          <a:avLst/>
          <a:gdLst/>
          <a:ahLst/>
          <a:cxnLst/>
          <a:rect l="0" t="0" r="0" b="0"/>
          <a:pathLst>
            <a:path>
              <a:moveTo>
                <a:pt x="0" y="0"/>
              </a:moveTo>
              <a:lnTo>
                <a:pt x="0" y="2243463"/>
              </a:lnTo>
              <a:lnTo>
                <a:pt x="488016" y="224346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FA64B-D6FA-4A28-B981-7F9E8A997C8F}">
      <dsp:nvSpPr>
        <dsp:cNvPr id="0" name=""/>
        <dsp:cNvSpPr/>
      </dsp:nvSpPr>
      <dsp:spPr>
        <a:xfrm>
          <a:off x="1310441" y="2644618"/>
          <a:ext cx="9453845" cy="65708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b="1" kern="1200" dirty="0" smtClean="0"/>
            <a:t>w</a:t>
          </a:r>
          <a:r>
            <a:rPr lang="es-ES" sz="2500" kern="1200" dirty="0" smtClean="0"/>
            <a:t> es el valor de referencia que no necesariamente coincide con el valor real de referencia </a:t>
          </a:r>
          <a:r>
            <a:rPr lang="es-ES" sz="2500" b="1" i="1" kern="1200" dirty="0" smtClean="0"/>
            <a:t>r.</a:t>
          </a:r>
          <a:endParaRPr lang="es-ES" sz="2500" kern="1200" dirty="0"/>
        </a:p>
      </dsp:txBody>
      <dsp:txXfrm>
        <a:off x="1329686" y="2663863"/>
        <a:ext cx="9415355" cy="6185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4408" y="1214"/>
          <a:ext cx="4880166" cy="72848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Obtención de la ley de control</a:t>
          </a:r>
          <a:endParaRPr lang="es-EC" sz="3000" kern="1200" noProof="0" dirty="0"/>
        </a:p>
      </dsp:txBody>
      <dsp:txXfrm>
        <a:off x="355745" y="22551"/>
        <a:ext cx="4837492" cy="685810"/>
      </dsp:txXfrm>
    </dsp:sp>
    <dsp:sp modelId="{6453487C-0FAF-4B32-BD10-ECD1ABD7E947}">
      <dsp:nvSpPr>
        <dsp:cNvPr id="0" name=""/>
        <dsp:cNvSpPr/>
      </dsp:nvSpPr>
      <dsp:spPr>
        <a:xfrm>
          <a:off x="822425" y="729698"/>
          <a:ext cx="488016" cy="552962"/>
        </a:xfrm>
        <a:custGeom>
          <a:avLst/>
          <a:gdLst/>
          <a:ahLst/>
          <a:cxnLst/>
          <a:rect l="0" t="0" r="0" b="0"/>
          <a:pathLst>
            <a:path>
              <a:moveTo>
                <a:pt x="0" y="0"/>
              </a:moveTo>
              <a:lnTo>
                <a:pt x="0" y="552962"/>
              </a:lnTo>
              <a:lnTo>
                <a:pt x="488016" y="5529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10441" y="881607"/>
          <a:ext cx="9452581" cy="802105"/>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Consiste en obtener las variaciones de control que minimicen la función objetivo.</a:t>
          </a:r>
          <a:endParaRPr lang="es-ES" sz="2500" kern="1200" dirty="0"/>
        </a:p>
      </dsp:txBody>
      <dsp:txXfrm>
        <a:off x="1333934" y="905100"/>
        <a:ext cx="9405595" cy="755119"/>
      </dsp:txXfrm>
    </dsp:sp>
    <dsp:sp modelId="{8499C654-2023-4F4C-9060-D128CC86DF44}">
      <dsp:nvSpPr>
        <dsp:cNvPr id="0" name=""/>
        <dsp:cNvSpPr/>
      </dsp:nvSpPr>
      <dsp:spPr>
        <a:xfrm>
          <a:off x="822425" y="729698"/>
          <a:ext cx="488016" cy="1434467"/>
        </a:xfrm>
        <a:custGeom>
          <a:avLst/>
          <a:gdLst/>
          <a:ahLst/>
          <a:cxnLst/>
          <a:rect l="0" t="0" r="0" b="0"/>
          <a:pathLst>
            <a:path>
              <a:moveTo>
                <a:pt x="0" y="0"/>
              </a:moveTo>
              <a:lnTo>
                <a:pt x="0" y="1434467"/>
              </a:lnTo>
              <a:lnTo>
                <a:pt x="488016" y="14344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C48E7-FF08-456A-9F75-60CB69250B6D}">
      <dsp:nvSpPr>
        <dsp:cNvPr id="0" name=""/>
        <dsp:cNvSpPr/>
      </dsp:nvSpPr>
      <dsp:spPr>
        <a:xfrm>
          <a:off x="1310441" y="1835622"/>
          <a:ext cx="9453845" cy="65708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La función objetivo se deriva y se iguala a cero.</a:t>
          </a:r>
          <a:endParaRPr lang="es-ES" sz="2500" kern="1200" dirty="0"/>
        </a:p>
      </dsp:txBody>
      <dsp:txXfrm>
        <a:off x="1329686" y="1854867"/>
        <a:ext cx="9415355" cy="618596"/>
      </dsp:txXfrm>
    </dsp:sp>
    <dsp:sp modelId="{8D18C690-9E56-430E-B77F-1A1231F21E94}">
      <dsp:nvSpPr>
        <dsp:cNvPr id="0" name=""/>
        <dsp:cNvSpPr/>
      </dsp:nvSpPr>
      <dsp:spPr>
        <a:xfrm>
          <a:off x="822425" y="729698"/>
          <a:ext cx="488016" cy="2243463"/>
        </a:xfrm>
        <a:custGeom>
          <a:avLst/>
          <a:gdLst/>
          <a:ahLst/>
          <a:cxnLst/>
          <a:rect l="0" t="0" r="0" b="0"/>
          <a:pathLst>
            <a:path>
              <a:moveTo>
                <a:pt x="0" y="0"/>
              </a:moveTo>
              <a:lnTo>
                <a:pt x="0" y="2243463"/>
              </a:lnTo>
              <a:lnTo>
                <a:pt x="488016" y="224346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E0D3D9-A33F-4C01-A7AE-CB50C643D6EA}">
      <dsp:nvSpPr>
        <dsp:cNvPr id="0" name=""/>
        <dsp:cNvSpPr/>
      </dsp:nvSpPr>
      <dsp:spPr>
        <a:xfrm>
          <a:off x="1310441" y="2644618"/>
          <a:ext cx="9453845" cy="65708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Solo se toma el primer valor de </a:t>
          </a:r>
          <a:r>
            <a:rPr lang="es-ES" sz="2500" b="1" i="1" kern="1200" dirty="0" smtClean="0"/>
            <a:t>u</a:t>
          </a:r>
          <a:r>
            <a:rPr lang="es-ES" sz="2500" kern="1200" dirty="0" smtClean="0"/>
            <a:t> y se envía a la planta.</a:t>
          </a:r>
          <a:endParaRPr lang="es-ES" sz="2500" kern="1200" dirty="0"/>
        </a:p>
      </dsp:txBody>
      <dsp:txXfrm>
        <a:off x="1329686" y="2663863"/>
        <a:ext cx="9415355" cy="618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4A48-BEF9-472E-A4DB-395D595CF186}">
      <dsp:nvSpPr>
        <dsp:cNvPr id="0" name=""/>
        <dsp:cNvSpPr/>
      </dsp:nvSpPr>
      <dsp:spPr>
        <a:xfrm>
          <a:off x="0" y="914443"/>
          <a:ext cx="5148168" cy="257408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Se evalúa el desempeño del convertidor cuando la tensión de referencia  cambia de un valor superior hasta un valor inferior.</a:t>
          </a:r>
          <a:endParaRPr lang="es-ES" sz="2500" kern="1200" dirty="0"/>
        </a:p>
      </dsp:txBody>
      <dsp:txXfrm>
        <a:off x="75392" y="989835"/>
        <a:ext cx="4997384" cy="2423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451" y="560557"/>
          <a:ext cx="5375080" cy="75109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noProof="0" dirty="0" smtClean="0"/>
            <a:t>Convertidores CD/CD</a:t>
          </a:r>
          <a:endParaRPr lang="es-EC" sz="4200" kern="1200" noProof="0" dirty="0"/>
        </a:p>
      </dsp:txBody>
      <dsp:txXfrm>
        <a:off x="28450" y="582556"/>
        <a:ext cx="5331082" cy="707099"/>
      </dsp:txXfrm>
    </dsp:sp>
    <dsp:sp modelId="{6453487C-0FAF-4B32-BD10-ECD1ABD7E947}">
      <dsp:nvSpPr>
        <dsp:cNvPr id="0" name=""/>
        <dsp:cNvSpPr/>
      </dsp:nvSpPr>
      <dsp:spPr>
        <a:xfrm>
          <a:off x="543959" y="1311655"/>
          <a:ext cx="537508" cy="629421"/>
        </a:xfrm>
        <a:custGeom>
          <a:avLst/>
          <a:gdLst/>
          <a:ahLst/>
          <a:cxnLst/>
          <a:rect l="0" t="0" r="0" b="0"/>
          <a:pathLst>
            <a:path>
              <a:moveTo>
                <a:pt x="0" y="0"/>
              </a:moveTo>
              <a:lnTo>
                <a:pt x="0" y="629421"/>
              </a:lnTo>
              <a:lnTo>
                <a:pt x="537508" y="62942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081467" y="1500771"/>
          <a:ext cx="8779803" cy="88061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Puentes de transferencia de energía entre la fuente y la carga.</a:t>
          </a:r>
          <a:endParaRPr lang="es-ES" sz="2800" kern="1200" dirty="0"/>
        </a:p>
      </dsp:txBody>
      <dsp:txXfrm>
        <a:off x="1107259" y="1526563"/>
        <a:ext cx="8728219" cy="829027"/>
      </dsp:txXfrm>
    </dsp:sp>
    <dsp:sp modelId="{15BCE168-83BE-461A-9237-452AD74F4CCF}">
      <dsp:nvSpPr>
        <dsp:cNvPr id="0" name=""/>
        <dsp:cNvSpPr/>
      </dsp:nvSpPr>
      <dsp:spPr>
        <a:xfrm>
          <a:off x="543959" y="1311655"/>
          <a:ext cx="537508" cy="1644251"/>
        </a:xfrm>
        <a:custGeom>
          <a:avLst/>
          <a:gdLst/>
          <a:ahLst/>
          <a:cxnLst/>
          <a:rect l="0" t="0" r="0" b="0"/>
          <a:pathLst>
            <a:path>
              <a:moveTo>
                <a:pt x="0" y="0"/>
              </a:moveTo>
              <a:lnTo>
                <a:pt x="0" y="1644251"/>
              </a:lnTo>
              <a:lnTo>
                <a:pt x="537508" y="164425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7816C-7492-4556-B545-B64F76AD908C}">
      <dsp:nvSpPr>
        <dsp:cNvPr id="0" name=""/>
        <dsp:cNvSpPr/>
      </dsp:nvSpPr>
      <dsp:spPr>
        <a:xfrm>
          <a:off x="1081467" y="2570497"/>
          <a:ext cx="8760825" cy="77081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Existen varios tipos, diseñados para diferentes aplicaciones.</a:t>
          </a:r>
          <a:endParaRPr lang="es-EC" sz="2800" kern="1200" dirty="0">
            <a:latin typeface="Arial" panose="020B0604020202020204" pitchFamily="34" charset="0"/>
            <a:cs typeface="Arial" panose="020B0604020202020204" pitchFamily="34" charset="0"/>
          </a:endParaRPr>
        </a:p>
      </dsp:txBody>
      <dsp:txXfrm>
        <a:off x="1104043" y="2593073"/>
        <a:ext cx="8715673" cy="725666"/>
      </dsp:txXfrm>
    </dsp:sp>
    <dsp:sp modelId="{E8BE4C76-8404-4124-AD97-6B82E9E9C989}">
      <dsp:nvSpPr>
        <dsp:cNvPr id="0" name=""/>
        <dsp:cNvSpPr/>
      </dsp:nvSpPr>
      <dsp:spPr>
        <a:xfrm>
          <a:off x="543959" y="1311655"/>
          <a:ext cx="537508" cy="2638029"/>
        </a:xfrm>
        <a:custGeom>
          <a:avLst/>
          <a:gdLst/>
          <a:ahLst/>
          <a:cxnLst/>
          <a:rect l="0" t="0" r="0" b="0"/>
          <a:pathLst>
            <a:path>
              <a:moveTo>
                <a:pt x="0" y="0"/>
              </a:moveTo>
              <a:lnTo>
                <a:pt x="0" y="2638029"/>
              </a:lnTo>
              <a:lnTo>
                <a:pt x="537508" y="263802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CA5A-B6B4-4842-87A3-F59FCF0C6AFC}">
      <dsp:nvSpPr>
        <dsp:cNvPr id="0" name=""/>
        <dsp:cNvSpPr/>
      </dsp:nvSpPr>
      <dsp:spPr>
        <a:xfrm>
          <a:off x="1081467" y="3530432"/>
          <a:ext cx="8768583" cy="83850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0" kern="1200" dirty="0" smtClean="0">
              <a:latin typeface="+mn-lt"/>
              <a:cs typeface="Arial" panose="020B0604020202020204" pitchFamily="34" charset="0"/>
            </a:rPr>
            <a:t>Se busca mejorar su desempeño debido a la gran demanda en aplicaciones industriales.</a:t>
          </a:r>
          <a:endParaRPr lang="es-EC" sz="2800" b="0" kern="1200" dirty="0">
            <a:latin typeface="+mn-lt"/>
            <a:cs typeface="Arial" panose="020B0604020202020204" pitchFamily="34" charset="0"/>
          </a:endParaRPr>
        </a:p>
      </dsp:txBody>
      <dsp:txXfrm>
        <a:off x="1106026" y="3554991"/>
        <a:ext cx="8719465" cy="7893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966" y="703709"/>
          <a:ext cx="4970997" cy="69463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Convertidores CD/CD</a:t>
          </a:r>
          <a:endParaRPr lang="es-EC" sz="3900" kern="1200" noProof="0" dirty="0"/>
        </a:p>
      </dsp:txBody>
      <dsp:txXfrm>
        <a:off x="26311" y="724054"/>
        <a:ext cx="4930307" cy="653942"/>
      </dsp:txXfrm>
    </dsp:sp>
    <dsp:sp modelId="{6453487C-0FAF-4B32-BD10-ECD1ABD7E947}">
      <dsp:nvSpPr>
        <dsp:cNvPr id="0" name=""/>
        <dsp:cNvSpPr/>
      </dsp:nvSpPr>
      <dsp:spPr>
        <a:xfrm>
          <a:off x="503066" y="1398341"/>
          <a:ext cx="497099" cy="582103"/>
        </a:xfrm>
        <a:custGeom>
          <a:avLst/>
          <a:gdLst/>
          <a:ahLst/>
          <a:cxnLst/>
          <a:rect l="0" t="0" r="0" b="0"/>
          <a:pathLst>
            <a:path>
              <a:moveTo>
                <a:pt x="0" y="0"/>
              </a:moveTo>
              <a:lnTo>
                <a:pt x="0" y="582103"/>
              </a:lnTo>
              <a:lnTo>
                <a:pt x="497099" y="58210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000166" y="1573240"/>
          <a:ext cx="8119762" cy="81440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Ampliamente usados en objetos de uso cotidiano como a nivel industrial.</a:t>
          </a:r>
          <a:endParaRPr lang="es-ES" sz="2800" kern="1200" dirty="0"/>
        </a:p>
      </dsp:txBody>
      <dsp:txXfrm>
        <a:off x="1024019" y="1597093"/>
        <a:ext cx="8072056" cy="766703"/>
      </dsp:txXfrm>
    </dsp:sp>
    <dsp:sp modelId="{15BCE168-83BE-461A-9237-452AD74F4CCF}">
      <dsp:nvSpPr>
        <dsp:cNvPr id="0" name=""/>
        <dsp:cNvSpPr/>
      </dsp:nvSpPr>
      <dsp:spPr>
        <a:xfrm>
          <a:off x="503066" y="1398341"/>
          <a:ext cx="497099" cy="1520641"/>
        </a:xfrm>
        <a:custGeom>
          <a:avLst/>
          <a:gdLst/>
          <a:ahLst/>
          <a:cxnLst/>
          <a:rect l="0" t="0" r="0" b="0"/>
          <a:pathLst>
            <a:path>
              <a:moveTo>
                <a:pt x="0" y="0"/>
              </a:moveTo>
              <a:lnTo>
                <a:pt x="0" y="1520641"/>
              </a:lnTo>
              <a:lnTo>
                <a:pt x="497099" y="15206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7816C-7492-4556-B545-B64F76AD908C}">
      <dsp:nvSpPr>
        <dsp:cNvPr id="0" name=""/>
        <dsp:cNvSpPr/>
      </dsp:nvSpPr>
      <dsp:spPr>
        <a:xfrm>
          <a:off x="1000166" y="2562548"/>
          <a:ext cx="8102211" cy="71287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Los diseñadores han optado por el uso de estrategias de control clásico.</a:t>
          </a:r>
          <a:endParaRPr lang="es-EC" sz="2800" kern="1200" dirty="0">
            <a:latin typeface="Arial" panose="020B0604020202020204" pitchFamily="34" charset="0"/>
            <a:cs typeface="Arial" panose="020B0604020202020204" pitchFamily="34" charset="0"/>
          </a:endParaRPr>
        </a:p>
      </dsp:txBody>
      <dsp:txXfrm>
        <a:off x="1021045" y="2583427"/>
        <a:ext cx="8060453" cy="671112"/>
      </dsp:txXfrm>
    </dsp:sp>
    <dsp:sp modelId="{E8BE4C76-8404-4124-AD97-6B82E9E9C989}">
      <dsp:nvSpPr>
        <dsp:cNvPr id="0" name=""/>
        <dsp:cNvSpPr/>
      </dsp:nvSpPr>
      <dsp:spPr>
        <a:xfrm>
          <a:off x="503066" y="1398341"/>
          <a:ext cx="497099" cy="2439710"/>
        </a:xfrm>
        <a:custGeom>
          <a:avLst/>
          <a:gdLst/>
          <a:ahLst/>
          <a:cxnLst/>
          <a:rect l="0" t="0" r="0" b="0"/>
          <a:pathLst>
            <a:path>
              <a:moveTo>
                <a:pt x="0" y="0"/>
              </a:moveTo>
              <a:lnTo>
                <a:pt x="0" y="2439710"/>
              </a:lnTo>
              <a:lnTo>
                <a:pt x="497099" y="243971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CA5A-B6B4-4842-87A3-F59FCF0C6AFC}">
      <dsp:nvSpPr>
        <dsp:cNvPr id="0" name=""/>
        <dsp:cNvSpPr/>
      </dsp:nvSpPr>
      <dsp:spPr>
        <a:xfrm>
          <a:off x="1000166" y="3450317"/>
          <a:ext cx="8109386" cy="77547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0" kern="1200" dirty="0" smtClean="0">
              <a:latin typeface="+mn-lt"/>
              <a:cs typeface="Arial" panose="020B0604020202020204" pitchFamily="34" charset="0"/>
            </a:rPr>
            <a:t>Se busca solucionar problemas presentados en el uso de estrategias de control clásico.</a:t>
          </a:r>
          <a:endParaRPr lang="es-EC" sz="2800" b="0" kern="1200" dirty="0">
            <a:latin typeface="+mn-lt"/>
            <a:cs typeface="Arial" panose="020B0604020202020204" pitchFamily="34" charset="0"/>
          </a:endParaRPr>
        </a:p>
      </dsp:txBody>
      <dsp:txXfrm>
        <a:off x="1022879" y="3473030"/>
        <a:ext cx="8063960" cy="730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966" y="703709"/>
          <a:ext cx="4970997" cy="69463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Convertidores CD/CD</a:t>
          </a:r>
          <a:endParaRPr lang="es-EC" sz="3900" kern="1200" noProof="0" dirty="0"/>
        </a:p>
      </dsp:txBody>
      <dsp:txXfrm>
        <a:off x="26311" y="724054"/>
        <a:ext cx="4930307" cy="653942"/>
      </dsp:txXfrm>
    </dsp:sp>
    <dsp:sp modelId="{6453487C-0FAF-4B32-BD10-ECD1ABD7E947}">
      <dsp:nvSpPr>
        <dsp:cNvPr id="0" name=""/>
        <dsp:cNvSpPr/>
      </dsp:nvSpPr>
      <dsp:spPr>
        <a:xfrm>
          <a:off x="503066" y="1398341"/>
          <a:ext cx="497099" cy="582103"/>
        </a:xfrm>
        <a:custGeom>
          <a:avLst/>
          <a:gdLst/>
          <a:ahLst/>
          <a:cxnLst/>
          <a:rect l="0" t="0" r="0" b="0"/>
          <a:pathLst>
            <a:path>
              <a:moveTo>
                <a:pt x="0" y="0"/>
              </a:moveTo>
              <a:lnTo>
                <a:pt x="0" y="582103"/>
              </a:lnTo>
              <a:lnTo>
                <a:pt x="497099" y="58210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000166" y="1573240"/>
          <a:ext cx="8119762" cy="81440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Usados en aplicaciones donde se exige estabilidad frente a perturbaciones y alta eficiencia.</a:t>
          </a:r>
          <a:endParaRPr lang="es-ES" sz="2800" kern="1200" dirty="0"/>
        </a:p>
      </dsp:txBody>
      <dsp:txXfrm>
        <a:off x="1024019" y="1597093"/>
        <a:ext cx="8072056" cy="766703"/>
      </dsp:txXfrm>
    </dsp:sp>
    <dsp:sp modelId="{15BCE168-83BE-461A-9237-452AD74F4CCF}">
      <dsp:nvSpPr>
        <dsp:cNvPr id="0" name=""/>
        <dsp:cNvSpPr/>
      </dsp:nvSpPr>
      <dsp:spPr>
        <a:xfrm>
          <a:off x="503066" y="1398341"/>
          <a:ext cx="497099" cy="1520641"/>
        </a:xfrm>
        <a:custGeom>
          <a:avLst/>
          <a:gdLst/>
          <a:ahLst/>
          <a:cxnLst/>
          <a:rect l="0" t="0" r="0" b="0"/>
          <a:pathLst>
            <a:path>
              <a:moveTo>
                <a:pt x="0" y="0"/>
              </a:moveTo>
              <a:lnTo>
                <a:pt x="0" y="1520641"/>
              </a:lnTo>
              <a:lnTo>
                <a:pt x="497099" y="15206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7816C-7492-4556-B545-B64F76AD908C}">
      <dsp:nvSpPr>
        <dsp:cNvPr id="0" name=""/>
        <dsp:cNvSpPr/>
      </dsp:nvSpPr>
      <dsp:spPr>
        <a:xfrm>
          <a:off x="1000166" y="2562548"/>
          <a:ext cx="8102211" cy="71287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Se busca aclarar la incertidumbre de su trabajo al considerar la no linealidad inherente del sistema.</a:t>
          </a:r>
          <a:endParaRPr lang="es-EC" sz="2800" kern="1200" dirty="0">
            <a:latin typeface="Arial" panose="020B0604020202020204" pitchFamily="34" charset="0"/>
            <a:cs typeface="Arial" panose="020B0604020202020204" pitchFamily="34" charset="0"/>
          </a:endParaRPr>
        </a:p>
      </dsp:txBody>
      <dsp:txXfrm>
        <a:off x="1021045" y="2583427"/>
        <a:ext cx="8060453" cy="671112"/>
      </dsp:txXfrm>
    </dsp:sp>
    <dsp:sp modelId="{E8BE4C76-8404-4124-AD97-6B82E9E9C989}">
      <dsp:nvSpPr>
        <dsp:cNvPr id="0" name=""/>
        <dsp:cNvSpPr/>
      </dsp:nvSpPr>
      <dsp:spPr>
        <a:xfrm>
          <a:off x="503066" y="1398341"/>
          <a:ext cx="497099" cy="2439710"/>
        </a:xfrm>
        <a:custGeom>
          <a:avLst/>
          <a:gdLst/>
          <a:ahLst/>
          <a:cxnLst/>
          <a:rect l="0" t="0" r="0" b="0"/>
          <a:pathLst>
            <a:path>
              <a:moveTo>
                <a:pt x="0" y="0"/>
              </a:moveTo>
              <a:lnTo>
                <a:pt x="0" y="2439710"/>
              </a:lnTo>
              <a:lnTo>
                <a:pt x="497099" y="243971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CA5A-B6B4-4842-87A3-F59FCF0C6AFC}">
      <dsp:nvSpPr>
        <dsp:cNvPr id="0" name=""/>
        <dsp:cNvSpPr/>
      </dsp:nvSpPr>
      <dsp:spPr>
        <a:xfrm>
          <a:off x="1000166" y="3450317"/>
          <a:ext cx="8109386" cy="77547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0" kern="1200" dirty="0" smtClean="0">
              <a:latin typeface="+mn-lt"/>
              <a:cs typeface="Arial" panose="020B0604020202020204" pitchFamily="34" charset="0"/>
            </a:rPr>
            <a:t>Se requiere un análisis de perturbaciones internas y externas.</a:t>
          </a:r>
          <a:endParaRPr lang="es-EC" sz="2800" b="0" kern="1200" dirty="0">
            <a:latin typeface="+mn-lt"/>
            <a:cs typeface="Arial" panose="020B0604020202020204" pitchFamily="34" charset="0"/>
          </a:endParaRPr>
        </a:p>
      </dsp:txBody>
      <dsp:txXfrm>
        <a:off x="1022879" y="3473030"/>
        <a:ext cx="8063960" cy="730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57D7C-D697-4D28-8CE5-B5943605539A}">
      <dsp:nvSpPr>
        <dsp:cNvPr id="0" name=""/>
        <dsp:cNvSpPr/>
      </dsp:nvSpPr>
      <dsp:spPr>
        <a:xfrm>
          <a:off x="0" y="1371236"/>
          <a:ext cx="9033165" cy="1008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1ABBA-7F1A-402B-8ED9-C8BFA97C2D22}">
      <dsp:nvSpPr>
        <dsp:cNvPr id="0" name=""/>
        <dsp:cNvSpPr/>
      </dsp:nvSpPr>
      <dsp:spPr>
        <a:xfrm>
          <a:off x="99267" y="371913"/>
          <a:ext cx="8933897" cy="195182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02" tIns="0" rIns="239002" bIns="0" numCol="1" spcCol="1270" anchor="ctr" anchorCtr="0">
          <a:noAutofit/>
        </a:bodyPr>
        <a:lstStyle/>
        <a:p>
          <a:pPr lvl="0" algn="just" defTabSz="1244600">
            <a:lnSpc>
              <a:spcPct val="90000"/>
            </a:lnSpc>
            <a:spcBef>
              <a:spcPct val="0"/>
            </a:spcBef>
            <a:spcAft>
              <a:spcPct val="35000"/>
            </a:spcAft>
          </a:pPr>
          <a:r>
            <a:rPr lang="es-EC" sz="2800" kern="1200" dirty="0" smtClean="0"/>
            <a:t>Evaluar el desempeño del controlador basado en redes neuronales y el controlador predictivo por matriz dinámica (DMC) en un convertidor elevador CD/CD de 100 W.</a:t>
          </a:r>
          <a:endParaRPr lang="es-EC" sz="2800" kern="1200" dirty="0"/>
        </a:p>
      </dsp:txBody>
      <dsp:txXfrm>
        <a:off x="194547" y="467193"/>
        <a:ext cx="8743337" cy="1761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57D7C-D697-4D28-8CE5-B5943605539A}">
      <dsp:nvSpPr>
        <dsp:cNvPr id="0" name=""/>
        <dsp:cNvSpPr/>
      </dsp:nvSpPr>
      <dsp:spPr>
        <a:xfrm>
          <a:off x="0" y="756490"/>
          <a:ext cx="11388730"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1ABBA-7F1A-402B-8ED9-C8BFA97C2D22}">
      <dsp:nvSpPr>
        <dsp:cNvPr id="0" name=""/>
        <dsp:cNvSpPr/>
      </dsp:nvSpPr>
      <dsp:spPr>
        <a:xfrm>
          <a:off x="565543" y="113089"/>
          <a:ext cx="10816331" cy="78203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27" tIns="0" rIns="301327" bIns="0" numCol="1" spcCol="1270" anchor="ctr" anchorCtr="0">
          <a:noAutofit/>
        </a:bodyPr>
        <a:lstStyle/>
        <a:p>
          <a:pPr lvl="0" algn="just" defTabSz="1111250">
            <a:lnSpc>
              <a:spcPct val="90000"/>
            </a:lnSpc>
            <a:spcBef>
              <a:spcPct val="0"/>
            </a:spcBef>
            <a:spcAft>
              <a:spcPct val="35000"/>
            </a:spcAft>
          </a:pPr>
          <a:r>
            <a:rPr lang="es-EC" sz="2500" kern="1200" dirty="0" smtClean="0"/>
            <a:t>Diseñar un convertidor elevador que cumpla requerimientos de funcionamiento establecido.</a:t>
          </a:r>
          <a:endParaRPr lang="es-EC" sz="2500" kern="1200" dirty="0"/>
        </a:p>
      </dsp:txBody>
      <dsp:txXfrm>
        <a:off x="603719" y="151265"/>
        <a:ext cx="10739979" cy="705687"/>
      </dsp:txXfrm>
    </dsp:sp>
    <dsp:sp modelId="{333A92A3-CF37-42DC-BE72-4D52C8429B37}">
      <dsp:nvSpPr>
        <dsp:cNvPr id="0" name=""/>
        <dsp:cNvSpPr/>
      </dsp:nvSpPr>
      <dsp:spPr>
        <a:xfrm>
          <a:off x="0" y="1853120"/>
          <a:ext cx="11388730"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8A883-74E4-47FD-ACD3-7BB4CBCABF74}">
      <dsp:nvSpPr>
        <dsp:cNvPr id="0" name=""/>
        <dsp:cNvSpPr/>
      </dsp:nvSpPr>
      <dsp:spPr>
        <a:xfrm>
          <a:off x="568880" y="1093090"/>
          <a:ext cx="10796439" cy="92238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27" tIns="0" rIns="301327" bIns="0" numCol="1" spcCol="1270" anchor="ctr" anchorCtr="0">
          <a:noAutofit/>
        </a:bodyPr>
        <a:lstStyle/>
        <a:p>
          <a:pPr lvl="0" algn="just" defTabSz="1111250">
            <a:lnSpc>
              <a:spcPct val="90000"/>
            </a:lnSpc>
            <a:spcBef>
              <a:spcPct val="0"/>
            </a:spcBef>
            <a:spcAft>
              <a:spcPct val="35000"/>
            </a:spcAft>
          </a:pPr>
          <a:r>
            <a:rPr lang="es-EC" sz="2500" kern="1200" dirty="0" smtClean="0"/>
            <a:t>Diseñar un control basado en redes neuronales y un controlador predictivo por matriz dinámica (DMC) para un convertidor elevador CD/CD.</a:t>
          </a:r>
          <a:endParaRPr lang="es-EC" sz="2500" kern="1200" dirty="0"/>
        </a:p>
      </dsp:txBody>
      <dsp:txXfrm>
        <a:off x="613907" y="1138117"/>
        <a:ext cx="10706385" cy="832335"/>
      </dsp:txXfrm>
    </dsp:sp>
    <dsp:sp modelId="{7E099AE3-45D7-4DDE-A8C7-C723A2617A32}">
      <dsp:nvSpPr>
        <dsp:cNvPr id="0" name=""/>
        <dsp:cNvSpPr/>
      </dsp:nvSpPr>
      <dsp:spPr>
        <a:xfrm>
          <a:off x="0" y="2926178"/>
          <a:ext cx="11388730"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C8BE8F-E6C7-4F8E-9DC9-0D58EB0E7214}">
      <dsp:nvSpPr>
        <dsp:cNvPr id="0" name=""/>
        <dsp:cNvSpPr/>
      </dsp:nvSpPr>
      <dsp:spPr>
        <a:xfrm>
          <a:off x="558314" y="2189720"/>
          <a:ext cx="10827988" cy="898818"/>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27" tIns="0" rIns="301327" bIns="0" numCol="1" spcCol="1270" anchor="ctr" anchorCtr="0">
          <a:noAutofit/>
        </a:bodyPr>
        <a:lstStyle/>
        <a:p>
          <a:pPr lvl="0" algn="just" defTabSz="1111250">
            <a:lnSpc>
              <a:spcPct val="90000"/>
            </a:lnSpc>
            <a:spcBef>
              <a:spcPct val="0"/>
            </a:spcBef>
            <a:spcAft>
              <a:spcPct val="35000"/>
            </a:spcAft>
          </a:pPr>
          <a:r>
            <a:rPr lang="es-EC" sz="2500" kern="1200" dirty="0" smtClean="0"/>
            <a:t>Simular cada uno de los controladores para validar las estrategias de control planteadas.</a:t>
          </a:r>
          <a:endParaRPr lang="es-EC" sz="2500" kern="1200" dirty="0"/>
        </a:p>
      </dsp:txBody>
      <dsp:txXfrm>
        <a:off x="602191" y="2233597"/>
        <a:ext cx="10740234" cy="811064"/>
      </dsp:txXfrm>
    </dsp:sp>
    <dsp:sp modelId="{A7467C00-E548-49CA-9AEE-26E60214F4B1}">
      <dsp:nvSpPr>
        <dsp:cNvPr id="0" name=""/>
        <dsp:cNvSpPr/>
      </dsp:nvSpPr>
      <dsp:spPr>
        <a:xfrm>
          <a:off x="0" y="3925233"/>
          <a:ext cx="11388730" cy="27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B6BEF-F4FE-4A32-B111-C59D00362964}">
      <dsp:nvSpPr>
        <dsp:cNvPr id="0" name=""/>
        <dsp:cNvSpPr/>
      </dsp:nvSpPr>
      <dsp:spPr>
        <a:xfrm>
          <a:off x="559982" y="3262778"/>
          <a:ext cx="10820282" cy="82481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27" tIns="0" rIns="301327" bIns="0" numCol="1" spcCol="1270" anchor="ctr" anchorCtr="0">
          <a:noAutofit/>
        </a:bodyPr>
        <a:lstStyle/>
        <a:p>
          <a:pPr lvl="0" algn="just" defTabSz="1111250">
            <a:lnSpc>
              <a:spcPct val="90000"/>
            </a:lnSpc>
            <a:spcBef>
              <a:spcPct val="0"/>
            </a:spcBef>
            <a:spcAft>
              <a:spcPct val="35000"/>
            </a:spcAft>
          </a:pPr>
          <a:r>
            <a:rPr lang="es-EC" sz="2500" kern="1200" dirty="0" smtClean="0"/>
            <a:t>Evaluar el comportamiento de las estrategias avanzadas de control aplicadas al convertidor elevador CD/CD.</a:t>
          </a:r>
          <a:endParaRPr lang="es-EC" sz="2500" kern="1200" dirty="0"/>
        </a:p>
      </dsp:txBody>
      <dsp:txXfrm>
        <a:off x="600246" y="3303042"/>
        <a:ext cx="10739754" cy="7442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054" y="731517"/>
          <a:ext cx="4211089" cy="58844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noProof="0" dirty="0" smtClean="0"/>
            <a:t>Convertidores CD/CD</a:t>
          </a:r>
          <a:endParaRPr lang="es-EC" sz="3300" kern="1200" noProof="0" dirty="0"/>
        </a:p>
      </dsp:txBody>
      <dsp:txXfrm>
        <a:off x="22289" y="748752"/>
        <a:ext cx="4176619" cy="553975"/>
      </dsp:txXfrm>
    </dsp:sp>
    <dsp:sp modelId="{6453487C-0FAF-4B32-BD10-ECD1ABD7E947}">
      <dsp:nvSpPr>
        <dsp:cNvPr id="0" name=""/>
        <dsp:cNvSpPr/>
      </dsp:nvSpPr>
      <dsp:spPr>
        <a:xfrm>
          <a:off x="426163" y="1319963"/>
          <a:ext cx="421108" cy="1525532"/>
        </a:xfrm>
        <a:custGeom>
          <a:avLst/>
          <a:gdLst/>
          <a:ahLst/>
          <a:cxnLst/>
          <a:rect l="0" t="0" r="0" b="0"/>
          <a:pathLst>
            <a:path>
              <a:moveTo>
                <a:pt x="0" y="0"/>
              </a:moveTo>
              <a:lnTo>
                <a:pt x="0" y="1525532"/>
              </a:lnTo>
              <a:lnTo>
                <a:pt x="421108" y="152553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847272" y="1468124"/>
          <a:ext cx="6878508" cy="275474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kern="1200" dirty="0" smtClean="0"/>
            <a:t> Durante los últimos 10 años las aplicaciones de estos convertidores han ido incrementándose debido a las necesidades de los sistemas eléctricos y de diferentes dispositivos electrónicos de disponer de reguladores de tensión eficientes</a:t>
          </a:r>
          <a:endParaRPr lang="es-ES" sz="2500" kern="1200" dirty="0"/>
        </a:p>
      </dsp:txBody>
      <dsp:txXfrm>
        <a:off x="927956" y="1548808"/>
        <a:ext cx="6717140" cy="25933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0011" y="0"/>
          <a:ext cx="5116643" cy="71498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Control avanzado</a:t>
          </a:r>
          <a:endParaRPr lang="es-EC" sz="3900" kern="1200" noProof="0" dirty="0"/>
        </a:p>
      </dsp:txBody>
      <dsp:txXfrm>
        <a:off x="110952" y="20941"/>
        <a:ext cx="5074761" cy="673102"/>
      </dsp:txXfrm>
    </dsp:sp>
    <dsp:sp modelId="{6453487C-0FAF-4B32-BD10-ECD1ABD7E947}">
      <dsp:nvSpPr>
        <dsp:cNvPr id="0" name=""/>
        <dsp:cNvSpPr/>
      </dsp:nvSpPr>
      <dsp:spPr>
        <a:xfrm>
          <a:off x="601675" y="714984"/>
          <a:ext cx="539405" cy="581188"/>
        </a:xfrm>
        <a:custGeom>
          <a:avLst/>
          <a:gdLst/>
          <a:ahLst/>
          <a:cxnLst/>
          <a:rect l="0" t="0" r="0" b="0"/>
          <a:pathLst>
            <a:path>
              <a:moveTo>
                <a:pt x="0" y="0"/>
              </a:moveTo>
              <a:lnTo>
                <a:pt x="0" y="581188"/>
              </a:lnTo>
              <a:lnTo>
                <a:pt x="539405" y="58118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141080" y="897063"/>
          <a:ext cx="9768892" cy="79821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kern="1200" dirty="0" smtClean="0"/>
            <a:t> Existen diferente formas de control automático que responden a este tipo de denominación.</a:t>
          </a:r>
          <a:endParaRPr lang="es-ES" sz="2500" kern="1200" dirty="0"/>
        </a:p>
      </dsp:txBody>
      <dsp:txXfrm>
        <a:off x="1164459" y="920442"/>
        <a:ext cx="9722134" cy="751461"/>
      </dsp:txXfrm>
    </dsp:sp>
    <dsp:sp modelId="{22EE09CF-32FA-40BB-8B34-337860097B51}">
      <dsp:nvSpPr>
        <dsp:cNvPr id="0" name=""/>
        <dsp:cNvSpPr/>
      </dsp:nvSpPr>
      <dsp:spPr>
        <a:xfrm>
          <a:off x="601675" y="714984"/>
          <a:ext cx="539405" cy="1559935"/>
        </a:xfrm>
        <a:custGeom>
          <a:avLst/>
          <a:gdLst/>
          <a:ahLst/>
          <a:cxnLst/>
          <a:rect l="0" t="0" r="0" b="0"/>
          <a:pathLst>
            <a:path>
              <a:moveTo>
                <a:pt x="0" y="0"/>
              </a:moveTo>
              <a:lnTo>
                <a:pt x="0" y="1559935"/>
              </a:lnTo>
              <a:lnTo>
                <a:pt x="539405" y="155993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149F9-8BD9-48EE-B841-98EFDF8DCA0D}">
      <dsp:nvSpPr>
        <dsp:cNvPr id="0" name=""/>
        <dsp:cNvSpPr/>
      </dsp:nvSpPr>
      <dsp:spPr>
        <a:xfrm>
          <a:off x="1141080" y="1875809"/>
          <a:ext cx="9846972" cy="79821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El desarrollo de estos algoritmos de control implican una fuerte plataforma computacional.</a:t>
          </a:r>
          <a:endParaRPr lang="es-ES" sz="2500" kern="1200" dirty="0"/>
        </a:p>
      </dsp:txBody>
      <dsp:txXfrm>
        <a:off x="1164459" y="1899188"/>
        <a:ext cx="9800214" cy="751461"/>
      </dsp:txXfrm>
    </dsp:sp>
    <dsp:sp modelId="{7717A0EC-D9C5-458A-8282-C1D8BA20D380}">
      <dsp:nvSpPr>
        <dsp:cNvPr id="0" name=""/>
        <dsp:cNvSpPr/>
      </dsp:nvSpPr>
      <dsp:spPr>
        <a:xfrm>
          <a:off x="601675" y="714984"/>
          <a:ext cx="522779" cy="2554804"/>
        </a:xfrm>
        <a:custGeom>
          <a:avLst/>
          <a:gdLst/>
          <a:ahLst/>
          <a:cxnLst/>
          <a:rect l="0" t="0" r="0" b="0"/>
          <a:pathLst>
            <a:path>
              <a:moveTo>
                <a:pt x="0" y="0"/>
              </a:moveTo>
              <a:lnTo>
                <a:pt x="0" y="2554804"/>
              </a:lnTo>
              <a:lnTo>
                <a:pt x="522779" y="255480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12D1B-2BBF-429B-9C9A-B8B30915B493}">
      <dsp:nvSpPr>
        <dsp:cNvPr id="0" name=""/>
        <dsp:cNvSpPr/>
      </dsp:nvSpPr>
      <dsp:spPr>
        <a:xfrm>
          <a:off x="1124455" y="2870679"/>
          <a:ext cx="9846972" cy="79821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No se los considera de “parámetros definidos” sino que responden a estrategias de “estructura optimizada”.</a:t>
          </a:r>
          <a:endParaRPr lang="es-ES" sz="2500" kern="1200" dirty="0"/>
        </a:p>
      </dsp:txBody>
      <dsp:txXfrm>
        <a:off x="1147834" y="2894058"/>
        <a:ext cx="9800214" cy="751461"/>
      </dsp:txXfrm>
    </dsp:sp>
    <dsp:sp modelId="{25E5EA2A-3555-469B-80D2-F529519A282D}">
      <dsp:nvSpPr>
        <dsp:cNvPr id="0" name=""/>
        <dsp:cNvSpPr/>
      </dsp:nvSpPr>
      <dsp:spPr>
        <a:xfrm>
          <a:off x="601675" y="714984"/>
          <a:ext cx="556019" cy="3518980"/>
        </a:xfrm>
        <a:custGeom>
          <a:avLst/>
          <a:gdLst/>
          <a:ahLst/>
          <a:cxnLst/>
          <a:rect l="0" t="0" r="0" b="0"/>
          <a:pathLst>
            <a:path>
              <a:moveTo>
                <a:pt x="0" y="0"/>
              </a:moveTo>
              <a:lnTo>
                <a:pt x="0" y="3518980"/>
              </a:lnTo>
              <a:lnTo>
                <a:pt x="556019" y="351898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AACD1-9884-4379-B403-DA1B65E9496F}">
      <dsp:nvSpPr>
        <dsp:cNvPr id="0" name=""/>
        <dsp:cNvSpPr/>
      </dsp:nvSpPr>
      <dsp:spPr>
        <a:xfrm>
          <a:off x="1157694" y="3834855"/>
          <a:ext cx="9834794" cy="79821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La disminución de costos de plataformas digitales de alto desempeño han acelerado el uso de estas estrategias.</a:t>
          </a:r>
          <a:endParaRPr lang="es-ES" sz="2500" kern="1200" dirty="0"/>
        </a:p>
      </dsp:txBody>
      <dsp:txXfrm>
        <a:off x="1181073" y="3858234"/>
        <a:ext cx="9788036" cy="751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88806"/>
          <a:ext cx="5803234" cy="81092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C" sz="3900" kern="1200" noProof="0" dirty="0" smtClean="0"/>
            <a:t>Convertidor Boost</a:t>
          </a:r>
          <a:endParaRPr lang="es-EC" sz="3900" kern="1200" noProof="0" dirty="0"/>
        </a:p>
      </dsp:txBody>
      <dsp:txXfrm>
        <a:off x="23751" y="312557"/>
        <a:ext cx="5755732" cy="763424"/>
      </dsp:txXfrm>
    </dsp:sp>
    <dsp:sp modelId="{6453487C-0FAF-4B32-BD10-ECD1ABD7E947}">
      <dsp:nvSpPr>
        <dsp:cNvPr id="0" name=""/>
        <dsp:cNvSpPr/>
      </dsp:nvSpPr>
      <dsp:spPr>
        <a:xfrm>
          <a:off x="580323" y="1099733"/>
          <a:ext cx="583553" cy="997428"/>
        </a:xfrm>
        <a:custGeom>
          <a:avLst/>
          <a:gdLst/>
          <a:ahLst/>
          <a:cxnLst/>
          <a:rect l="0" t="0" r="0" b="0"/>
          <a:pathLst>
            <a:path>
              <a:moveTo>
                <a:pt x="0" y="0"/>
              </a:moveTo>
              <a:lnTo>
                <a:pt x="0" y="997428"/>
              </a:lnTo>
              <a:lnTo>
                <a:pt x="583553" y="99742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163876" y="1537910"/>
          <a:ext cx="9479161" cy="111850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C" sz="2500" kern="1200" dirty="0" smtClean="0"/>
            <a:t> Existen diferentes investigaciones que reportan estructuras de control que utilizan normalmente controladores proporcionales integrales (PI).</a:t>
          </a:r>
          <a:endParaRPr lang="es-ES" sz="2500" kern="1200" dirty="0"/>
        </a:p>
      </dsp:txBody>
      <dsp:txXfrm>
        <a:off x="1196636" y="1570670"/>
        <a:ext cx="9413641" cy="1052982"/>
      </dsp:txXfrm>
    </dsp:sp>
    <dsp:sp modelId="{22EE09CF-32FA-40BB-8B34-337860097B51}">
      <dsp:nvSpPr>
        <dsp:cNvPr id="0" name=""/>
        <dsp:cNvSpPr/>
      </dsp:nvSpPr>
      <dsp:spPr>
        <a:xfrm>
          <a:off x="580323" y="1099733"/>
          <a:ext cx="583553" cy="2546353"/>
        </a:xfrm>
        <a:custGeom>
          <a:avLst/>
          <a:gdLst/>
          <a:ahLst/>
          <a:cxnLst/>
          <a:rect l="0" t="0" r="0" b="0"/>
          <a:pathLst>
            <a:path>
              <a:moveTo>
                <a:pt x="0" y="0"/>
              </a:moveTo>
              <a:lnTo>
                <a:pt x="0" y="2546353"/>
              </a:lnTo>
              <a:lnTo>
                <a:pt x="583553" y="254635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149F9-8BD9-48EE-B841-98EFDF8DCA0D}">
      <dsp:nvSpPr>
        <dsp:cNvPr id="0" name=""/>
        <dsp:cNvSpPr/>
      </dsp:nvSpPr>
      <dsp:spPr>
        <a:xfrm>
          <a:off x="1163876" y="3049727"/>
          <a:ext cx="9554926" cy="1192717"/>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Esta aproximación restringe considerablemente las capacidades dinámicas de aquellos sistemas conmutados de conversión de potencia.</a:t>
          </a:r>
          <a:endParaRPr lang="es-ES" sz="2500" kern="1200" dirty="0"/>
        </a:p>
      </dsp:txBody>
      <dsp:txXfrm>
        <a:off x="1198809" y="3084660"/>
        <a:ext cx="9485060" cy="11228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18/07/2018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2.</a:t>
            </a:r>
            <a:r>
              <a:rPr lang="es-EC" baseline="0" dirty="0" smtClean="0"/>
              <a:t> </a:t>
            </a:r>
            <a:r>
              <a:rPr lang="es-EC" dirty="0" smtClean="0"/>
              <a:t>Ante la presencia de problemas en la dinámica de este tipo de convertidores como son el comportamiento no lineal y su estructura variable…. que aunque han mostrado eficiencia también han provocado fallas en la estabilidad del convertidor</a:t>
            </a:r>
          </a:p>
          <a:p>
            <a:endParaRPr lang="es-EC" dirty="0" smtClean="0"/>
          </a:p>
          <a:p>
            <a:r>
              <a:rPr lang="es-EC" dirty="0" smtClean="0"/>
              <a:t>3. desestabilización del sistema por causa de perturbaciones de gran señal, estabilidad únicamente en la región alrededor del punto de equilibrio</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a:t>
            </a:fld>
            <a:endParaRPr lang="es-ES"/>
          </a:p>
        </p:txBody>
      </p:sp>
    </p:spTree>
    <p:extLst>
      <p:ext uri="{BB962C8B-B14F-4D97-AF65-F5344CB8AC3E}">
        <p14:creationId xmlns:p14="http://schemas.microsoft.com/office/powerpoint/2010/main" val="403430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18</a:t>
            </a:fld>
            <a:endParaRPr lang="es-ES"/>
          </a:p>
        </p:txBody>
      </p:sp>
    </p:spTree>
    <p:extLst>
      <p:ext uri="{BB962C8B-B14F-4D97-AF65-F5344CB8AC3E}">
        <p14:creationId xmlns:p14="http://schemas.microsoft.com/office/powerpoint/2010/main" val="375185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19</a:t>
            </a:fld>
            <a:endParaRPr lang="es-ES"/>
          </a:p>
        </p:txBody>
      </p:sp>
    </p:spTree>
    <p:extLst>
      <p:ext uri="{BB962C8B-B14F-4D97-AF65-F5344CB8AC3E}">
        <p14:creationId xmlns:p14="http://schemas.microsoft.com/office/powerpoint/2010/main" val="296877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20</a:t>
            </a:fld>
            <a:endParaRPr lang="es-ES"/>
          </a:p>
        </p:txBody>
      </p:sp>
    </p:spTree>
    <p:extLst>
      <p:ext uri="{BB962C8B-B14F-4D97-AF65-F5344CB8AC3E}">
        <p14:creationId xmlns:p14="http://schemas.microsoft.com/office/powerpoint/2010/main" val="188881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21</a:t>
            </a:fld>
            <a:endParaRPr lang="es-ES"/>
          </a:p>
        </p:txBody>
      </p:sp>
    </p:spTree>
    <p:extLst>
      <p:ext uri="{BB962C8B-B14F-4D97-AF65-F5344CB8AC3E}">
        <p14:creationId xmlns:p14="http://schemas.microsoft.com/office/powerpoint/2010/main" val="402743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22</a:t>
            </a:fld>
            <a:endParaRPr lang="es-ES"/>
          </a:p>
        </p:txBody>
      </p:sp>
    </p:spTree>
    <p:extLst>
      <p:ext uri="{BB962C8B-B14F-4D97-AF65-F5344CB8AC3E}">
        <p14:creationId xmlns:p14="http://schemas.microsoft.com/office/powerpoint/2010/main" val="2869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23</a:t>
            </a:fld>
            <a:endParaRPr lang="es-ES"/>
          </a:p>
        </p:txBody>
      </p:sp>
    </p:spTree>
    <p:extLst>
      <p:ext uri="{BB962C8B-B14F-4D97-AF65-F5344CB8AC3E}">
        <p14:creationId xmlns:p14="http://schemas.microsoft.com/office/powerpoint/2010/main" val="418963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24</a:t>
            </a:fld>
            <a:endParaRPr lang="es-ES"/>
          </a:p>
        </p:txBody>
      </p:sp>
    </p:spTree>
    <p:extLst>
      <p:ext uri="{BB962C8B-B14F-4D97-AF65-F5344CB8AC3E}">
        <p14:creationId xmlns:p14="http://schemas.microsoft.com/office/powerpoint/2010/main" val="1182678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dirty="0" smtClean="0"/>
              <a:t>como se ha podido observar la RNA que ha sido elegida, debido a la respuesta que ha presentado, es la red con diez neuronas en la capa oculta. Debido a que presenta el menor error en el seguimiento de la señal de referencia en comparación con las demás pruebas, además cabe mencionar que esta red ha sido entrenada en 1151 épocas.</a:t>
            </a:r>
          </a:p>
          <a:p>
            <a:pPr marL="228600" indent="-228600">
              <a:buAutoNum type="arabicPeriod"/>
            </a:pPr>
            <a:r>
              <a:rPr lang="es-EC" dirty="0" smtClean="0"/>
              <a:t>i bien el objetivo del presente estudio es la comparación de un controlador basado en redes neuronales con un controlador predictivo, se ha considerado necesario diseñar otra estrategia de control basada en redes neuronales, debido a que las pruebas mostradas anteriormente no cumplen con los requerimientos en cuanto al </a:t>
            </a:r>
            <a:r>
              <a:rPr lang="es-EC" dirty="0" err="1" smtClean="0"/>
              <a:t>sobreimpulso</a:t>
            </a:r>
            <a:r>
              <a:rPr lang="es-EC" dirty="0" smtClean="0"/>
              <a:t> elevado que presentan.</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25</a:t>
            </a:fld>
            <a:endParaRPr lang="es-ES"/>
          </a:p>
        </p:txBody>
      </p:sp>
    </p:spTree>
    <p:extLst>
      <p:ext uri="{BB962C8B-B14F-4D97-AF65-F5344CB8AC3E}">
        <p14:creationId xmlns:p14="http://schemas.microsoft.com/office/powerpoint/2010/main" val="376575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26</a:t>
            </a:fld>
            <a:endParaRPr lang="es-ES"/>
          </a:p>
        </p:txBody>
      </p:sp>
    </p:spTree>
    <p:extLst>
      <p:ext uri="{BB962C8B-B14F-4D97-AF65-F5344CB8AC3E}">
        <p14:creationId xmlns:p14="http://schemas.microsoft.com/office/powerpoint/2010/main" val="114787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28</a:t>
            </a:fld>
            <a:endParaRPr lang="es-ES"/>
          </a:p>
        </p:txBody>
      </p:sp>
    </p:spTree>
    <p:extLst>
      <p:ext uri="{BB962C8B-B14F-4D97-AF65-F5344CB8AC3E}">
        <p14:creationId xmlns:p14="http://schemas.microsoft.com/office/powerpoint/2010/main" val="41598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baseline="0" dirty="0" smtClean="0"/>
              <a:t>Debido a su naturaleza no lineal son características difíciles de alcanzar.</a:t>
            </a:r>
          </a:p>
          <a:p>
            <a:pPr marL="228600" indent="-228600">
              <a:buAutoNum type="arabicPeriod"/>
            </a:pPr>
            <a:r>
              <a:rPr lang="es-EC" dirty="0" smtClean="0"/>
              <a:t>Su característica no lineal se debe a su funcionamiento, el cual requiere de la apertura y cierre continuo de un interruptor</a:t>
            </a:r>
            <a:endParaRPr lang="es-EC" dirty="0" smtClean="0"/>
          </a:p>
          <a:p>
            <a:r>
              <a:rPr lang="es-EC" dirty="0" smtClean="0"/>
              <a:t>3</a:t>
            </a:r>
            <a:r>
              <a:rPr lang="es-EC" dirty="0" smtClean="0"/>
              <a:t>. </a:t>
            </a:r>
            <a:r>
              <a:rPr lang="es-EC" dirty="0" smtClean="0"/>
              <a:t> Las mismas que permitirán concluir si los criterios seleccionados para el diseño fueron apropiados y representan un aporte en el desarrollo de aplicaciones de control de sistemas conmutados CD/CD.</a:t>
            </a:r>
          </a:p>
          <a:p>
            <a:r>
              <a:rPr lang="es-EC" dirty="0" smtClean="0"/>
              <a:t>4.</a:t>
            </a:r>
            <a:r>
              <a:rPr lang="es-EC" baseline="0" dirty="0" smtClean="0"/>
              <a:t> Si bien en la literatura científica y técnica se han encontrado varios análisis de estrategias de control aplicados a convertidores, no existe un análisis específico sobre el desempeño de un convertidor elevador boost</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a:t>
            </a:fld>
            <a:endParaRPr lang="es-ES"/>
          </a:p>
        </p:txBody>
      </p:sp>
    </p:spTree>
    <p:extLst>
      <p:ext uri="{BB962C8B-B14F-4D97-AF65-F5344CB8AC3E}">
        <p14:creationId xmlns:p14="http://schemas.microsoft.com/office/powerpoint/2010/main" val="144342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29</a:t>
            </a:fld>
            <a:endParaRPr lang="es-ES"/>
          </a:p>
        </p:txBody>
      </p:sp>
    </p:spTree>
    <p:extLst>
      <p:ext uri="{BB962C8B-B14F-4D97-AF65-F5344CB8AC3E}">
        <p14:creationId xmlns:p14="http://schemas.microsoft.com/office/powerpoint/2010/main" val="344891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30</a:t>
            </a:fld>
            <a:endParaRPr lang="es-ES"/>
          </a:p>
        </p:txBody>
      </p:sp>
    </p:spTree>
    <p:extLst>
      <p:ext uri="{BB962C8B-B14F-4D97-AF65-F5344CB8AC3E}">
        <p14:creationId xmlns:p14="http://schemas.microsoft.com/office/powerpoint/2010/main" val="120405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31</a:t>
            </a:fld>
            <a:endParaRPr lang="es-ES"/>
          </a:p>
        </p:txBody>
      </p:sp>
    </p:spTree>
    <p:extLst>
      <p:ext uri="{BB962C8B-B14F-4D97-AF65-F5344CB8AC3E}">
        <p14:creationId xmlns:p14="http://schemas.microsoft.com/office/powerpoint/2010/main" val="2258179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32</a:t>
            </a:fld>
            <a:endParaRPr lang="es-ES"/>
          </a:p>
        </p:txBody>
      </p:sp>
    </p:spTree>
    <p:extLst>
      <p:ext uri="{BB962C8B-B14F-4D97-AF65-F5344CB8AC3E}">
        <p14:creationId xmlns:p14="http://schemas.microsoft.com/office/powerpoint/2010/main" val="89095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dirty="0" smtClean="0"/>
              <a:t>Para la generación de datos del conjunto de entrenamiento se emplea el programa “IMPORTAR_IN” (Anexo D), donde se envía la señal de referencia desde 20V hasta 200V en pasos de 2V y mediante el bloque de </a:t>
            </a:r>
            <a:r>
              <a:rPr lang="es-EC" dirty="0" err="1" smtClean="0"/>
              <a:t>Simulink</a:t>
            </a:r>
            <a:r>
              <a:rPr lang="es-EC" dirty="0" smtClean="0"/>
              <a:t> “INPORTAR_IN_OUT” se obtienen los valores del vector “IN” y del estado anterior de la salida.</a:t>
            </a:r>
          </a:p>
          <a:p>
            <a:pPr marL="228600" indent="-228600">
              <a:buAutoNum type="arabicPeriod"/>
            </a:pPr>
            <a:r>
              <a:rPr lang="es-EC" dirty="0" smtClean="0"/>
              <a:t>Para el entrenamiento de la RNA es necesario realizar la combinación de las entradas a la misma. Es por ello que mediante el programa “IMPORTAR_OUT” (Anexo E) se combinan las entradas y posterior a ello son guardadas en el vector “p”. A continuación se generan los valores del vector “OUT” mediante el mismo bloque de </a:t>
            </a:r>
            <a:r>
              <a:rPr lang="es-EC" dirty="0" err="1" smtClean="0"/>
              <a:t>Simulink</a:t>
            </a:r>
            <a:r>
              <a:rPr lang="es-EC" dirty="0" smtClean="0"/>
              <a:t> “INPORTAR_IN_OUT” y son guardados en el vector “</a:t>
            </a:r>
            <a:r>
              <a:rPr lang="es-EC" dirty="0" err="1" smtClean="0"/>
              <a:t>duty</a:t>
            </a:r>
            <a:r>
              <a:rPr lang="es-EC" dirty="0" smtClean="0"/>
              <a:t>”.</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33</a:t>
            </a:fld>
            <a:endParaRPr lang="es-ES"/>
          </a:p>
        </p:txBody>
      </p:sp>
    </p:spTree>
    <p:extLst>
      <p:ext uri="{BB962C8B-B14F-4D97-AF65-F5344CB8AC3E}">
        <p14:creationId xmlns:p14="http://schemas.microsoft.com/office/powerpoint/2010/main" val="3346673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dirty="0" smtClean="0"/>
              <a:t>Para la generación de datos del conjunto de entrenamiento se emplea el programa “IMPORTAR_IN” (Anexo D), donde se envía la señal de referencia desde 20V hasta 200V en pasos de 2V y mediante el bloque de </a:t>
            </a:r>
            <a:r>
              <a:rPr lang="es-EC" dirty="0" err="1" smtClean="0"/>
              <a:t>Simulink</a:t>
            </a:r>
            <a:r>
              <a:rPr lang="es-EC" dirty="0" smtClean="0"/>
              <a:t> “INPORTAR_IN_OUT” se obtienen los valores del vector “IN” y del estado anterior de la salida.</a:t>
            </a:r>
          </a:p>
          <a:p>
            <a:pPr marL="228600" indent="-228600">
              <a:buAutoNum type="arabicPeriod"/>
            </a:pPr>
            <a:r>
              <a:rPr lang="es-EC" dirty="0" smtClean="0"/>
              <a:t>Para el entrenamiento de la RNA es necesario realizar la combinación de las entradas a la misma. Es por ello que mediante el programa “IMPORTAR_OUT” (Anexo E) se combinan las entradas y posterior a ello son guardadas en el vector “p”. A continuación se generan los valores del vector “OUT” mediante el mismo bloque de </a:t>
            </a:r>
            <a:r>
              <a:rPr lang="es-EC" dirty="0" err="1" smtClean="0"/>
              <a:t>Simulink</a:t>
            </a:r>
            <a:r>
              <a:rPr lang="es-EC" dirty="0" smtClean="0"/>
              <a:t> “INPORTAR_IN_OUT</a:t>
            </a:r>
            <a:r>
              <a:rPr lang="es-EC" smtClean="0"/>
              <a:t>” y son </a:t>
            </a:r>
            <a:r>
              <a:rPr lang="es-EC" dirty="0" smtClean="0"/>
              <a:t>guardados en el vector “</a:t>
            </a:r>
            <a:r>
              <a:rPr lang="es-EC" dirty="0" err="1" smtClean="0"/>
              <a:t>duty</a:t>
            </a:r>
            <a:r>
              <a:rPr lang="es-EC" dirty="0" smtClean="0"/>
              <a:t>”.</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34</a:t>
            </a:fld>
            <a:endParaRPr lang="es-ES"/>
          </a:p>
        </p:txBody>
      </p:sp>
    </p:spTree>
    <p:extLst>
      <p:ext uri="{BB962C8B-B14F-4D97-AF65-F5344CB8AC3E}">
        <p14:creationId xmlns:p14="http://schemas.microsoft.com/office/powerpoint/2010/main" val="3927590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35</a:t>
            </a:fld>
            <a:endParaRPr lang="es-ES"/>
          </a:p>
        </p:txBody>
      </p:sp>
    </p:spTree>
    <p:extLst>
      <p:ext uri="{BB962C8B-B14F-4D97-AF65-F5344CB8AC3E}">
        <p14:creationId xmlns:p14="http://schemas.microsoft.com/office/powerpoint/2010/main" val="1668918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36</a:t>
            </a:fld>
            <a:endParaRPr lang="es-ES"/>
          </a:p>
        </p:txBody>
      </p:sp>
    </p:spTree>
    <p:extLst>
      <p:ext uri="{BB962C8B-B14F-4D97-AF65-F5344CB8AC3E}">
        <p14:creationId xmlns:p14="http://schemas.microsoft.com/office/powerpoint/2010/main" val="126932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40</a:t>
            </a:fld>
            <a:endParaRPr lang="es-ES"/>
          </a:p>
        </p:txBody>
      </p:sp>
    </p:spTree>
    <p:extLst>
      <p:ext uri="{BB962C8B-B14F-4D97-AF65-F5344CB8AC3E}">
        <p14:creationId xmlns:p14="http://schemas.microsoft.com/office/powerpoint/2010/main" val="1409399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45</a:t>
            </a:fld>
            <a:endParaRPr lang="es-ES"/>
          </a:p>
        </p:txBody>
      </p:sp>
    </p:spTree>
    <p:extLst>
      <p:ext uri="{BB962C8B-B14F-4D97-AF65-F5344CB8AC3E}">
        <p14:creationId xmlns:p14="http://schemas.microsoft.com/office/powerpoint/2010/main" val="327892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dirty="0" smtClean="0"/>
              <a:t>Varias de estas aplicaciones van desde convertidores bidireccionales en autos híbridos, control de motores de tracción de autos eléctricos, tranvías, grúas marinas, montacargas y elevadores de mina, hasta equipos de fuente de energía renovable</a:t>
            </a:r>
          </a:p>
          <a:p>
            <a:pPr marL="228600" indent="-228600">
              <a:buAutoNum type="arabicPeriod"/>
            </a:pPr>
            <a:r>
              <a:rPr lang="es-EC" dirty="0" smtClean="0"/>
              <a:t>El control de convertidores de potencia conmutados CD/CD, es un área de investigación muy activa, tanto en la teoría de control automático como en la electrónica de potencia.</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9</a:t>
            </a:fld>
            <a:endParaRPr lang="es-ES"/>
          </a:p>
        </p:txBody>
      </p:sp>
    </p:spTree>
    <p:extLst>
      <p:ext uri="{BB962C8B-B14F-4D97-AF65-F5344CB8AC3E}">
        <p14:creationId xmlns:p14="http://schemas.microsoft.com/office/powerpoint/2010/main" val="2198900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46</a:t>
            </a:fld>
            <a:endParaRPr lang="es-ES"/>
          </a:p>
        </p:txBody>
      </p:sp>
    </p:spTree>
    <p:extLst>
      <p:ext uri="{BB962C8B-B14F-4D97-AF65-F5344CB8AC3E}">
        <p14:creationId xmlns:p14="http://schemas.microsoft.com/office/powerpoint/2010/main" val="256577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47</a:t>
            </a:fld>
            <a:endParaRPr lang="es-ES"/>
          </a:p>
        </p:txBody>
      </p:sp>
    </p:spTree>
    <p:extLst>
      <p:ext uri="{BB962C8B-B14F-4D97-AF65-F5344CB8AC3E}">
        <p14:creationId xmlns:p14="http://schemas.microsoft.com/office/powerpoint/2010/main" val="5335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48</a:t>
            </a:fld>
            <a:endParaRPr lang="es-ES"/>
          </a:p>
        </p:txBody>
      </p:sp>
    </p:spTree>
    <p:extLst>
      <p:ext uri="{BB962C8B-B14F-4D97-AF65-F5344CB8AC3E}">
        <p14:creationId xmlns:p14="http://schemas.microsoft.com/office/powerpoint/2010/main" val="121116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50</a:t>
            </a:fld>
            <a:endParaRPr lang="es-ES"/>
          </a:p>
        </p:txBody>
      </p:sp>
    </p:spTree>
    <p:extLst>
      <p:ext uri="{BB962C8B-B14F-4D97-AF65-F5344CB8AC3E}">
        <p14:creationId xmlns:p14="http://schemas.microsoft.com/office/powerpoint/2010/main" val="3948786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51</a:t>
            </a:fld>
            <a:endParaRPr lang="es-ES"/>
          </a:p>
        </p:txBody>
      </p:sp>
    </p:spTree>
    <p:extLst>
      <p:ext uri="{BB962C8B-B14F-4D97-AF65-F5344CB8AC3E}">
        <p14:creationId xmlns:p14="http://schemas.microsoft.com/office/powerpoint/2010/main" val="2127650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52</a:t>
            </a:fld>
            <a:endParaRPr lang="es-ES"/>
          </a:p>
        </p:txBody>
      </p:sp>
    </p:spTree>
    <p:extLst>
      <p:ext uri="{BB962C8B-B14F-4D97-AF65-F5344CB8AC3E}">
        <p14:creationId xmlns:p14="http://schemas.microsoft.com/office/powerpoint/2010/main" val="4242939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53</a:t>
            </a:fld>
            <a:endParaRPr lang="es-ES"/>
          </a:p>
        </p:txBody>
      </p:sp>
    </p:spTree>
    <p:extLst>
      <p:ext uri="{BB962C8B-B14F-4D97-AF65-F5344CB8AC3E}">
        <p14:creationId xmlns:p14="http://schemas.microsoft.com/office/powerpoint/2010/main" val="97512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54</a:t>
            </a:fld>
            <a:endParaRPr lang="es-ES"/>
          </a:p>
        </p:txBody>
      </p:sp>
    </p:spTree>
    <p:extLst>
      <p:ext uri="{BB962C8B-B14F-4D97-AF65-F5344CB8AC3E}">
        <p14:creationId xmlns:p14="http://schemas.microsoft.com/office/powerpoint/2010/main" val="1102718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55</a:t>
            </a:fld>
            <a:endParaRPr lang="es-ES"/>
          </a:p>
        </p:txBody>
      </p:sp>
    </p:spTree>
    <p:extLst>
      <p:ext uri="{BB962C8B-B14F-4D97-AF65-F5344CB8AC3E}">
        <p14:creationId xmlns:p14="http://schemas.microsoft.com/office/powerpoint/2010/main" val="3300579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56</a:t>
            </a:fld>
            <a:endParaRPr lang="es-ES"/>
          </a:p>
        </p:txBody>
      </p:sp>
    </p:spTree>
    <p:extLst>
      <p:ext uri="{BB962C8B-B14F-4D97-AF65-F5344CB8AC3E}">
        <p14:creationId xmlns:p14="http://schemas.microsoft.com/office/powerpoint/2010/main" val="403380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C" dirty="0" smtClean="0"/>
              <a:t>3.</a:t>
            </a:r>
            <a:r>
              <a:rPr lang="es-EC" baseline="0" dirty="0" smtClean="0"/>
              <a:t> </a:t>
            </a:r>
            <a:r>
              <a:rPr lang="es-EC" dirty="0" smtClean="0"/>
              <a:t>ya que su estructura depende del sistema particular a controlar.</a:t>
            </a:r>
          </a:p>
          <a:p>
            <a:pPr marL="0" indent="0">
              <a:buNone/>
            </a:pPr>
            <a:r>
              <a:rPr lang="es-EC" dirty="0" smtClean="0"/>
              <a:t>4.</a:t>
            </a:r>
            <a:r>
              <a:rPr lang="es-EC" baseline="0" dirty="0" smtClean="0"/>
              <a:t> lo que muestra la facilidad de programación en dispositivos digitales y las mejoras en especificaciones de estabilidad, robustez y frecuencia fija de conmutación</a:t>
            </a:r>
            <a:endParaRPr lang="es-EC" dirty="0" smtClean="0"/>
          </a:p>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10</a:t>
            </a:fld>
            <a:endParaRPr lang="es-ES"/>
          </a:p>
        </p:txBody>
      </p:sp>
    </p:spTree>
    <p:extLst>
      <p:ext uri="{BB962C8B-B14F-4D97-AF65-F5344CB8AC3E}">
        <p14:creationId xmlns:p14="http://schemas.microsoft.com/office/powerpoint/2010/main" val="4289874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57</a:t>
            </a:fld>
            <a:endParaRPr lang="es-ES"/>
          </a:p>
        </p:txBody>
      </p:sp>
    </p:spTree>
    <p:extLst>
      <p:ext uri="{BB962C8B-B14F-4D97-AF65-F5344CB8AC3E}">
        <p14:creationId xmlns:p14="http://schemas.microsoft.com/office/powerpoint/2010/main" val="691886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58</a:t>
            </a:fld>
            <a:endParaRPr lang="es-ES"/>
          </a:p>
        </p:txBody>
      </p:sp>
    </p:spTree>
    <p:extLst>
      <p:ext uri="{BB962C8B-B14F-4D97-AF65-F5344CB8AC3E}">
        <p14:creationId xmlns:p14="http://schemas.microsoft.com/office/powerpoint/2010/main" val="2919531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59</a:t>
            </a:fld>
            <a:endParaRPr lang="es-ES"/>
          </a:p>
        </p:txBody>
      </p:sp>
    </p:spTree>
    <p:extLst>
      <p:ext uri="{BB962C8B-B14F-4D97-AF65-F5344CB8AC3E}">
        <p14:creationId xmlns:p14="http://schemas.microsoft.com/office/powerpoint/2010/main" val="1529248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60</a:t>
            </a:fld>
            <a:endParaRPr lang="es-ES"/>
          </a:p>
        </p:txBody>
      </p:sp>
    </p:spTree>
    <p:extLst>
      <p:ext uri="{BB962C8B-B14F-4D97-AF65-F5344CB8AC3E}">
        <p14:creationId xmlns:p14="http://schemas.microsoft.com/office/powerpoint/2010/main" val="100756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61</a:t>
            </a:fld>
            <a:endParaRPr lang="es-ES"/>
          </a:p>
        </p:txBody>
      </p:sp>
    </p:spTree>
    <p:extLst>
      <p:ext uri="{BB962C8B-B14F-4D97-AF65-F5344CB8AC3E}">
        <p14:creationId xmlns:p14="http://schemas.microsoft.com/office/powerpoint/2010/main" val="1092600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63</a:t>
            </a:fld>
            <a:endParaRPr lang="es-ES"/>
          </a:p>
        </p:txBody>
      </p:sp>
    </p:spTree>
    <p:extLst>
      <p:ext uri="{BB962C8B-B14F-4D97-AF65-F5344CB8AC3E}">
        <p14:creationId xmlns:p14="http://schemas.microsoft.com/office/powerpoint/2010/main" val="3124744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64</a:t>
            </a:fld>
            <a:endParaRPr lang="es-ES"/>
          </a:p>
        </p:txBody>
      </p:sp>
    </p:spTree>
    <p:extLst>
      <p:ext uri="{BB962C8B-B14F-4D97-AF65-F5344CB8AC3E}">
        <p14:creationId xmlns:p14="http://schemas.microsoft.com/office/powerpoint/2010/main" val="4067193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65</a:t>
            </a:fld>
            <a:endParaRPr lang="es-ES"/>
          </a:p>
        </p:txBody>
      </p:sp>
    </p:spTree>
    <p:extLst>
      <p:ext uri="{BB962C8B-B14F-4D97-AF65-F5344CB8AC3E}">
        <p14:creationId xmlns:p14="http://schemas.microsoft.com/office/powerpoint/2010/main" val="1027340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66</a:t>
            </a:fld>
            <a:endParaRPr lang="es-ES"/>
          </a:p>
        </p:txBody>
      </p:sp>
    </p:spTree>
    <p:extLst>
      <p:ext uri="{BB962C8B-B14F-4D97-AF65-F5344CB8AC3E}">
        <p14:creationId xmlns:p14="http://schemas.microsoft.com/office/powerpoint/2010/main" val="3017804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67</a:t>
            </a:fld>
            <a:endParaRPr lang="es-ES"/>
          </a:p>
        </p:txBody>
      </p:sp>
    </p:spTree>
    <p:extLst>
      <p:ext uri="{BB962C8B-B14F-4D97-AF65-F5344CB8AC3E}">
        <p14:creationId xmlns:p14="http://schemas.microsoft.com/office/powerpoint/2010/main" val="363725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C" dirty="0" smtClean="0"/>
              <a:t>Estas propuestas de control convencionales están basadas en la aplicación de técnicas clásicas de realimentación lineal, tras una fase previa de linealización alrededor de un punto de operación de las ecuaciones dinámicas no lineales que modelan el  comportamiento del convertidor. . </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11</a:t>
            </a:fld>
            <a:endParaRPr lang="es-ES"/>
          </a:p>
        </p:txBody>
      </p:sp>
    </p:spTree>
    <p:extLst>
      <p:ext uri="{BB962C8B-B14F-4D97-AF65-F5344CB8AC3E}">
        <p14:creationId xmlns:p14="http://schemas.microsoft.com/office/powerpoint/2010/main" val="2447518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68</a:t>
            </a:fld>
            <a:endParaRPr lang="es-ES"/>
          </a:p>
        </p:txBody>
      </p:sp>
    </p:spTree>
    <p:extLst>
      <p:ext uri="{BB962C8B-B14F-4D97-AF65-F5344CB8AC3E}">
        <p14:creationId xmlns:p14="http://schemas.microsoft.com/office/powerpoint/2010/main" val="3964932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69</a:t>
            </a:fld>
            <a:endParaRPr lang="es-ES"/>
          </a:p>
        </p:txBody>
      </p:sp>
    </p:spTree>
    <p:extLst>
      <p:ext uri="{BB962C8B-B14F-4D97-AF65-F5344CB8AC3E}">
        <p14:creationId xmlns:p14="http://schemas.microsoft.com/office/powerpoint/2010/main" val="306413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70</a:t>
            </a:fld>
            <a:endParaRPr lang="es-ES"/>
          </a:p>
        </p:txBody>
      </p:sp>
    </p:spTree>
    <p:extLst>
      <p:ext uri="{BB962C8B-B14F-4D97-AF65-F5344CB8AC3E}">
        <p14:creationId xmlns:p14="http://schemas.microsoft.com/office/powerpoint/2010/main" val="11974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13</a:t>
            </a:fld>
            <a:endParaRPr lang="es-ES"/>
          </a:p>
        </p:txBody>
      </p:sp>
    </p:spTree>
    <p:extLst>
      <p:ext uri="{BB962C8B-B14F-4D97-AF65-F5344CB8AC3E}">
        <p14:creationId xmlns:p14="http://schemas.microsoft.com/office/powerpoint/2010/main" val="232629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14</a:t>
            </a:fld>
            <a:endParaRPr lang="es-ES"/>
          </a:p>
        </p:txBody>
      </p:sp>
    </p:spTree>
    <p:extLst>
      <p:ext uri="{BB962C8B-B14F-4D97-AF65-F5344CB8AC3E}">
        <p14:creationId xmlns:p14="http://schemas.microsoft.com/office/powerpoint/2010/main" val="10928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15</a:t>
            </a:fld>
            <a:endParaRPr lang="es-ES"/>
          </a:p>
        </p:txBody>
      </p:sp>
    </p:spTree>
    <p:extLst>
      <p:ext uri="{BB962C8B-B14F-4D97-AF65-F5344CB8AC3E}">
        <p14:creationId xmlns:p14="http://schemas.microsoft.com/office/powerpoint/2010/main" val="53510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16</a:t>
            </a:fld>
            <a:endParaRPr lang="es-ES"/>
          </a:p>
        </p:txBody>
      </p:sp>
    </p:spTree>
    <p:extLst>
      <p:ext uri="{BB962C8B-B14F-4D97-AF65-F5344CB8AC3E}">
        <p14:creationId xmlns:p14="http://schemas.microsoft.com/office/powerpoint/2010/main" val="26133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438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08381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7372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1555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7463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19646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941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647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7605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2703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7416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 xmlns:a16="http://schemas.microsoft.com/office/drawing/2014/main"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044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0.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1.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15.xml"/><Relationship Id="rId7" Type="http://schemas.openxmlformats.org/officeDocument/2006/relationships/image" Target="../media/image64.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0.png"/><Relationship Id="rId7" Type="http://schemas.openxmlformats.org/officeDocument/2006/relationships/diagramColors" Target="../diagrams/colors1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7.xml"/></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18.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73.png"/><Relationship Id="rId4" Type="http://schemas.openxmlformats.org/officeDocument/2006/relationships/diagramLayout" Target="../diagrams/layout17.xml"/><Relationship Id="rId9" Type="http://schemas.openxmlformats.org/officeDocument/2006/relationships/image" Target="../media/image72.png"/></Relationships>
</file>

<file path=ppt/slides/_rels/slide5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9.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76.png"/><Relationship Id="rId4" Type="http://schemas.openxmlformats.org/officeDocument/2006/relationships/diagramLayout" Target="../diagrams/layout18.xml"/><Relationship Id="rId9" Type="http://schemas.openxmlformats.org/officeDocument/2006/relationships/image" Target="../media/image75.png"/></Relationships>
</file>

<file path=ppt/slides/_rels/slide5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20.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79.png"/><Relationship Id="rId4" Type="http://schemas.openxmlformats.org/officeDocument/2006/relationships/diagramLayout" Target="../diagrams/layout19.xml"/><Relationship Id="rId9"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diagramData" Target="../diagrams/data21.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82.png"/></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22.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84.png"/></Relationships>
</file>

<file path=ppt/slides/_rels/slide5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23.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86.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24.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93.png"/><Relationship Id="rId4" Type="http://schemas.openxmlformats.org/officeDocument/2006/relationships/diagramLayout" Target="../diagrams/layout23.xml"/><Relationship Id="rId9" Type="http://schemas.openxmlformats.org/officeDocument/2006/relationships/image" Target="../media/image92.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diagramData" Target="../diagrams/data25.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96.png"/><Relationship Id="rId4" Type="http://schemas.openxmlformats.org/officeDocument/2006/relationships/diagramLayout" Target="../diagrams/layout24.xml"/><Relationship Id="rId9" Type="http://schemas.openxmlformats.org/officeDocument/2006/relationships/image" Target="../media/image95.png"/></Relationships>
</file>

<file path=ppt/slides/_rels/slide6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diagramData" Target="../diagrams/data26.xml"/><Relationship Id="rId7" Type="http://schemas.microsoft.com/office/2007/relationships/diagramDrawing" Target="../diagrams/drawing25.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99.png"/><Relationship Id="rId4" Type="http://schemas.openxmlformats.org/officeDocument/2006/relationships/diagramLayout" Target="../diagrams/layout25.xml"/><Relationship Id="rId9" Type="http://schemas.openxmlformats.org/officeDocument/2006/relationships/image" Target="../media/image98.png"/></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137454" y="1178483"/>
            <a:ext cx="8216347" cy="2045892"/>
          </a:xfrm>
        </p:spPr>
        <p:txBody>
          <a:bodyPr>
            <a:normAutofit fontScale="90000"/>
          </a:bodyPr>
          <a:lstStyle/>
          <a:p>
            <a:r>
              <a:rPr lang="es-ES" dirty="0">
                <a:latin typeface="+mn-lt"/>
              </a:rPr>
              <a:t/>
            </a:r>
            <a:br>
              <a:rPr lang="es-ES" dirty="0">
                <a:latin typeface="+mn-lt"/>
              </a:rPr>
            </a:br>
            <a:r>
              <a:rPr lang="es-EC" sz="3200" dirty="0">
                <a:latin typeface="+mn-lt"/>
              </a:rPr>
              <a:t>ESTUDIO DE ESTRATEGIAS DE CONTROL:</a:t>
            </a:r>
            <a:br>
              <a:rPr lang="es-EC" sz="3200" dirty="0">
                <a:latin typeface="+mn-lt"/>
              </a:rPr>
            </a:br>
            <a:r>
              <a:rPr lang="es-EC" sz="3200" dirty="0">
                <a:latin typeface="+mn-lt"/>
              </a:rPr>
              <a:t>PREDICTIVO POR MATRIZ DINÁMICA Y REDES</a:t>
            </a:r>
            <a:br>
              <a:rPr lang="es-EC" sz="3200" dirty="0">
                <a:latin typeface="+mn-lt"/>
              </a:rPr>
            </a:br>
            <a:r>
              <a:rPr lang="es-EC" sz="3200" dirty="0">
                <a:latin typeface="+mn-lt"/>
              </a:rPr>
              <a:t>NEURONALES EN UN CONVERTIDOR ELEVADOR</a:t>
            </a:r>
            <a:endParaRPr lang="es-ES" sz="3200" i="1" dirty="0">
              <a:latin typeface="+mn-lt"/>
            </a:endParaRPr>
          </a:p>
        </p:txBody>
      </p:sp>
      <p:sp>
        <p:nvSpPr>
          <p:cNvPr id="3" name="Subtítulo 2"/>
          <p:cNvSpPr>
            <a:spLocks noGrp="1"/>
          </p:cNvSpPr>
          <p:nvPr>
            <p:ph type="subTitle" idx="1"/>
          </p:nvPr>
        </p:nvSpPr>
        <p:spPr>
          <a:xfrm>
            <a:off x="1523999" y="3749202"/>
            <a:ext cx="9144000" cy="491493"/>
          </a:xfrm>
        </p:spPr>
        <p:txBody>
          <a:bodyPr>
            <a:normAutofit/>
          </a:bodyPr>
          <a:lstStyle/>
          <a:p>
            <a:r>
              <a:rPr lang="es-EC" sz="2400" dirty="0">
                <a:latin typeface="+mn-lt"/>
              </a:rPr>
              <a:t>DEPARTAMENTO DE </a:t>
            </a:r>
            <a:r>
              <a:rPr lang="es-EC" sz="2400" dirty="0" smtClean="0">
                <a:latin typeface="+mn-lt"/>
              </a:rPr>
              <a:t>ELÉCTRICA, ELECTRÓNICA Y TELECOMUNICACIONES</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 xmlns:a16="http://schemas.microsoft.com/office/drawing/2014/main" id="{255D3533-22E3-400B-B72A-3840F0B8DF4C}"/>
              </a:ext>
            </a:extLst>
          </p:cNvPr>
          <p:cNvSpPr txBox="1">
            <a:spLocks/>
          </p:cNvSpPr>
          <p:nvPr/>
        </p:nvSpPr>
        <p:spPr>
          <a:xfrm>
            <a:off x="1093302" y="4189480"/>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 xmlns:a16="http://schemas.microsoft.com/office/drawing/2014/main" id="{A42F3B2A-A2CC-4EC3-9163-3EB28833DE2B}"/>
              </a:ext>
            </a:extLst>
          </p:cNvPr>
          <p:cNvSpPr txBox="1"/>
          <p:nvPr/>
        </p:nvSpPr>
        <p:spPr>
          <a:xfrm>
            <a:off x="3631095" y="4799990"/>
            <a:ext cx="4929808" cy="646331"/>
          </a:xfrm>
          <a:prstGeom prst="rect">
            <a:avLst/>
          </a:prstGeom>
          <a:noFill/>
        </p:spPr>
        <p:txBody>
          <a:bodyPr wrap="square" rtlCol="0">
            <a:spAutoFit/>
          </a:bodyPr>
          <a:lstStyle/>
          <a:p>
            <a:pPr algn="ctr"/>
            <a:r>
              <a:rPr lang="es-ES" dirty="0"/>
              <a:t>AUTOR: </a:t>
            </a:r>
            <a:r>
              <a:rPr lang="es-ES" dirty="0" smtClean="0"/>
              <a:t>NADIA CAROLINA CARRILLO HERRERA</a:t>
            </a:r>
            <a:endParaRPr lang="es-ES" dirty="0"/>
          </a:p>
          <a:p>
            <a:pPr algn="ctr"/>
            <a:r>
              <a:rPr lang="es-ES" dirty="0"/>
              <a:t>DIRECTOR: ING. PAÚL AYALA, PhD.</a:t>
            </a: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7585874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5" name="4 Diagrama"/>
          <p:cNvGraphicFramePr/>
          <p:nvPr>
            <p:extLst>
              <p:ext uri="{D42A27DB-BD31-4B8C-83A1-F6EECF244321}">
                <p14:modId xmlns:p14="http://schemas.microsoft.com/office/powerpoint/2010/main" val="2570238748"/>
              </p:ext>
            </p:extLst>
          </p:nvPr>
        </p:nvGraphicFramePr>
        <p:xfrm>
          <a:off x="631766" y="1401965"/>
          <a:ext cx="11172307" cy="463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1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graphicEl>
                                              <a:dgm id="{22EE09CF-32FA-40BB-8B34-337860097B5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graphicEl>
                                              <a:dgm id="{D59149F9-8BD9-48EE-B841-98EFDF8DCA0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7717A0EC-D9C5-458A-8282-C1D8BA20D38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graphicEl>
                                              <a:dgm id="{BA912D1B-2BBF-429B-9C9A-B8B30915B49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graphicEl>
                                              <a:dgm id="{25E5EA2A-3555-469B-80D2-F529519A282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graphicEl>
                                              <a:dgm id="{A3FAACD1-9884-4379-B403-DA1B65E949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5" name="4 Diagrama"/>
          <p:cNvGraphicFramePr/>
          <p:nvPr>
            <p:extLst>
              <p:ext uri="{D42A27DB-BD31-4B8C-83A1-F6EECF244321}">
                <p14:modId xmlns:p14="http://schemas.microsoft.com/office/powerpoint/2010/main" val="2246656417"/>
              </p:ext>
            </p:extLst>
          </p:nvPr>
        </p:nvGraphicFramePr>
        <p:xfrm>
          <a:off x="631766" y="1401965"/>
          <a:ext cx="10722033" cy="4954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2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graphicEl>
                                              <a:dgm id="{22EE09CF-32FA-40BB-8B34-337860097B5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graphicEl>
                                              <a:dgm id="{D59149F9-8BD9-48EE-B841-98EFDF8DCA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987825" y="1595544"/>
            <a:ext cx="8216347" cy="989668"/>
          </a:xfrm>
        </p:spPr>
        <p:txBody>
          <a:bodyPr>
            <a:normAutofit fontScale="90000"/>
          </a:bodyPr>
          <a:lstStyle/>
          <a:p>
            <a:r>
              <a:rPr lang="es-ES" dirty="0" smtClean="0"/>
              <a:t>Diseño del convertidor Boost</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12</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6" name="Imagen 5"/>
          <p:cNvPicPr>
            <a:picLocks noChangeAspect="1"/>
          </p:cNvPicPr>
          <p:nvPr/>
        </p:nvPicPr>
        <p:blipFill>
          <a:blip r:embed="rId3"/>
          <a:stretch>
            <a:fillRect/>
          </a:stretch>
        </p:blipFill>
        <p:spPr>
          <a:xfrm>
            <a:off x="4143375" y="2856994"/>
            <a:ext cx="7210425" cy="3219450"/>
          </a:xfrm>
          <a:prstGeom prst="rect">
            <a:avLst/>
          </a:prstGeom>
        </p:spPr>
      </p:pic>
    </p:spTree>
    <p:extLst>
      <p:ext uri="{BB962C8B-B14F-4D97-AF65-F5344CB8AC3E}">
        <p14:creationId xmlns:p14="http://schemas.microsoft.com/office/powerpoint/2010/main" val="333733713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Funcionamiento del convertidor </a:t>
            </a:r>
            <a:r>
              <a:rPr lang="es-ES" b="1" i="1" dirty="0" smtClean="0">
                <a:solidFill>
                  <a:schemeClr val="bg1"/>
                </a:solidFill>
                <a:effectLst>
                  <a:outerShdw blurRad="38100" dist="38100" dir="2700000" algn="tl">
                    <a:srgbClr val="000000">
                      <a:alpha val="43137"/>
                    </a:srgbClr>
                  </a:outerShdw>
                </a:effectLst>
                <a:latin typeface="+mn-lt"/>
              </a:rPr>
              <a:t>Boost</a:t>
            </a:r>
            <a:r>
              <a:rPr lang="es-ES" b="1" dirty="0" smtClean="0">
                <a:solidFill>
                  <a:schemeClr val="bg1"/>
                </a:solidFill>
                <a:effectLst>
                  <a:outerShdw blurRad="38100" dist="38100" dir="2700000" algn="tl">
                    <a:srgbClr val="000000">
                      <a:alpha val="43137"/>
                    </a:srgbClr>
                  </a:outerShdw>
                </a:effectLst>
                <a:latin typeface="+mn-lt"/>
              </a:rPr>
              <a:t> </a:t>
            </a:r>
            <a:endParaRPr lang="es-ES" b="1" dirty="0">
              <a:solidFill>
                <a:schemeClr val="bg1"/>
              </a:solidFill>
              <a:effectLst>
                <a:outerShdw blurRad="38100" dist="38100" dir="2700000" algn="tl">
                  <a:srgbClr val="000000">
                    <a:alpha val="43137"/>
                  </a:srgbClr>
                </a:outerShdw>
              </a:effectLst>
              <a:latin typeface="+mn-lt"/>
            </a:endParaRPr>
          </a:p>
        </p:txBody>
      </p:sp>
      <p:sp>
        <p:nvSpPr>
          <p:cNvPr id="3" name="CuadroTexto 2"/>
          <p:cNvSpPr txBox="1"/>
          <p:nvPr/>
        </p:nvSpPr>
        <p:spPr>
          <a:xfrm>
            <a:off x="1307391" y="1539894"/>
            <a:ext cx="3042458" cy="430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C" sz="2200" b="1" dirty="0" smtClean="0">
                <a:solidFill>
                  <a:schemeClr val="tx1"/>
                </a:solidFill>
              </a:rPr>
              <a:t>ESTADO ON (u=1)</a:t>
            </a:r>
            <a:endParaRPr lang="es-EC" sz="2200" b="1" dirty="0">
              <a:solidFill>
                <a:schemeClr val="tx1"/>
              </a:solidFill>
            </a:endParaRPr>
          </a:p>
        </p:txBody>
      </p:sp>
      <p:sp>
        <p:nvSpPr>
          <p:cNvPr id="10" name="CuadroTexto 9"/>
          <p:cNvSpPr txBox="1"/>
          <p:nvPr/>
        </p:nvSpPr>
        <p:spPr>
          <a:xfrm>
            <a:off x="7434348" y="1555080"/>
            <a:ext cx="3042458" cy="430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C" sz="2200" b="1" dirty="0" smtClean="0">
                <a:solidFill>
                  <a:schemeClr val="tx1"/>
                </a:solidFill>
              </a:rPr>
              <a:t>ESTADO OFF (u=0)</a:t>
            </a:r>
            <a:endParaRPr lang="es-EC" sz="2200" b="1" dirty="0">
              <a:solidFill>
                <a:schemeClr val="tx1"/>
              </a:solidFill>
            </a:endParaRPr>
          </a:p>
        </p:txBody>
      </p:sp>
      <p:pic>
        <p:nvPicPr>
          <p:cNvPr id="6" name="Imagen 5"/>
          <p:cNvPicPr>
            <a:picLocks noChangeAspect="1"/>
          </p:cNvPicPr>
          <p:nvPr/>
        </p:nvPicPr>
        <p:blipFill>
          <a:blip r:embed="rId3"/>
          <a:stretch>
            <a:fillRect/>
          </a:stretch>
        </p:blipFill>
        <p:spPr>
          <a:xfrm>
            <a:off x="340450" y="2151640"/>
            <a:ext cx="5061065" cy="2475995"/>
          </a:xfrm>
          <a:prstGeom prst="rect">
            <a:avLst/>
          </a:prstGeom>
        </p:spPr>
      </p:pic>
      <p:pic>
        <p:nvPicPr>
          <p:cNvPr id="8" name="Imagen 7"/>
          <p:cNvPicPr>
            <a:picLocks noChangeAspect="1"/>
          </p:cNvPicPr>
          <p:nvPr/>
        </p:nvPicPr>
        <p:blipFill rotWithShape="1">
          <a:blip r:embed="rId4"/>
          <a:srcRect l="9058" t="12089" r="11681" b="63972"/>
          <a:stretch/>
        </p:blipFill>
        <p:spPr>
          <a:xfrm>
            <a:off x="2229530" y="4354021"/>
            <a:ext cx="1282906" cy="547228"/>
          </a:xfrm>
          <a:prstGeom prst="rect">
            <a:avLst/>
          </a:prstGeom>
        </p:spPr>
      </p:pic>
      <p:pic>
        <p:nvPicPr>
          <p:cNvPr id="11" name="Imagen 10"/>
          <p:cNvPicPr>
            <a:picLocks noChangeAspect="1"/>
          </p:cNvPicPr>
          <p:nvPr/>
        </p:nvPicPr>
        <p:blipFill>
          <a:blip r:embed="rId5"/>
          <a:stretch>
            <a:fillRect/>
          </a:stretch>
        </p:blipFill>
        <p:spPr>
          <a:xfrm>
            <a:off x="6500553" y="2253514"/>
            <a:ext cx="4631487" cy="2432291"/>
          </a:xfrm>
          <a:prstGeom prst="rect">
            <a:avLst/>
          </a:prstGeom>
        </p:spPr>
      </p:pic>
      <p:pic>
        <p:nvPicPr>
          <p:cNvPr id="12" name="Imagen 11"/>
          <p:cNvPicPr>
            <a:picLocks noChangeAspect="1"/>
          </p:cNvPicPr>
          <p:nvPr/>
        </p:nvPicPr>
        <p:blipFill>
          <a:blip r:embed="rId6"/>
          <a:stretch>
            <a:fillRect/>
          </a:stretch>
        </p:blipFill>
        <p:spPr>
          <a:xfrm>
            <a:off x="8151330" y="4241354"/>
            <a:ext cx="1608494" cy="659895"/>
          </a:xfrm>
          <a:prstGeom prst="rect">
            <a:avLst/>
          </a:prstGeom>
        </p:spPr>
      </p:pic>
      <p:pic>
        <p:nvPicPr>
          <p:cNvPr id="13" name="Imagen 12"/>
          <p:cNvPicPr>
            <a:picLocks noChangeAspect="1"/>
          </p:cNvPicPr>
          <p:nvPr/>
        </p:nvPicPr>
        <p:blipFill rotWithShape="1">
          <a:blip r:embed="rId7"/>
          <a:srcRect l="6865" t="11279" r="13021" b="11285"/>
          <a:stretch/>
        </p:blipFill>
        <p:spPr>
          <a:xfrm>
            <a:off x="8151330" y="5048317"/>
            <a:ext cx="1615437" cy="609599"/>
          </a:xfrm>
          <a:prstGeom prst="rect">
            <a:avLst/>
          </a:prstGeom>
        </p:spPr>
      </p:pic>
      <p:pic>
        <p:nvPicPr>
          <p:cNvPr id="16" name="Imagen 15"/>
          <p:cNvPicPr>
            <a:picLocks noChangeAspect="1"/>
          </p:cNvPicPr>
          <p:nvPr/>
        </p:nvPicPr>
        <p:blipFill rotWithShape="1">
          <a:blip r:embed="rId4"/>
          <a:srcRect l="9058" t="65974" r="11681" b="6385"/>
          <a:stretch/>
        </p:blipFill>
        <p:spPr>
          <a:xfrm>
            <a:off x="2229530" y="5067804"/>
            <a:ext cx="1198180" cy="590112"/>
          </a:xfrm>
          <a:prstGeom prst="rect">
            <a:avLst/>
          </a:prstGeom>
        </p:spPr>
      </p:pic>
    </p:spTree>
    <p:extLst>
      <p:ext uri="{BB962C8B-B14F-4D97-AF65-F5344CB8AC3E}">
        <p14:creationId xmlns:p14="http://schemas.microsoft.com/office/powerpoint/2010/main" val="3565596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14</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3847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2" name="Tabla 1"/>
          <p:cNvGraphicFramePr>
            <a:graphicFrameLocks noGrp="1"/>
          </p:cNvGraphicFramePr>
          <p:nvPr>
            <p:extLst>
              <p:ext uri="{D42A27DB-BD31-4B8C-83A1-F6EECF244321}">
                <p14:modId xmlns:p14="http://schemas.microsoft.com/office/powerpoint/2010/main" val="1406741843"/>
              </p:ext>
            </p:extLst>
          </p:nvPr>
        </p:nvGraphicFramePr>
        <p:xfrm>
          <a:off x="665480" y="2327563"/>
          <a:ext cx="5153429" cy="3657600"/>
        </p:xfrm>
        <a:graphic>
          <a:graphicData uri="http://schemas.openxmlformats.org/drawingml/2006/table">
            <a:tbl>
              <a:tblPr firstRow="1" bandRow="1">
                <a:tableStyleId>{2A488322-F2BA-4B5B-9748-0D474271808F}</a:tableStyleId>
              </a:tblPr>
              <a:tblGrid>
                <a:gridCol w="3833739"/>
                <a:gridCol w="1319690"/>
              </a:tblGrid>
              <a:tr h="428318">
                <a:tc>
                  <a:txBody>
                    <a:bodyPr/>
                    <a:lstStyle/>
                    <a:p>
                      <a:pPr algn="ctr"/>
                      <a:r>
                        <a:rPr lang="es-EC" sz="2400" dirty="0" smtClean="0"/>
                        <a:t>PARÁMETRO</a:t>
                      </a:r>
                      <a:endParaRPr lang="es-EC" sz="2400" dirty="0"/>
                    </a:p>
                  </a:txBody>
                  <a:tcPr/>
                </a:tc>
                <a:tc>
                  <a:txBody>
                    <a:bodyPr/>
                    <a:lstStyle/>
                    <a:p>
                      <a:pPr algn="ctr"/>
                      <a:r>
                        <a:rPr lang="es-EC" sz="2400" dirty="0" smtClean="0"/>
                        <a:t>VALOR</a:t>
                      </a:r>
                      <a:endParaRPr lang="es-EC" sz="2400" dirty="0"/>
                    </a:p>
                  </a:txBody>
                  <a:tcPr/>
                </a:tc>
              </a:tr>
              <a:tr h="428318">
                <a:tc>
                  <a:txBody>
                    <a:bodyPr/>
                    <a:lstStyle/>
                    <a:p>
                      <a:pPr algn="ctr"/>
                      <a:r>
                        <a:rPr lang="es-EC" sz="2400" dirty="0" smtClean="0"/>
                        <a:t>Tensión de entrada</a:t>
                      </a:r>
                      <a:endParaRPr lang="es-EC" sz="2400" dirty="0"/>
                    </a:p>
                  </a:txBody>
                  <a:tcPr/>
                </a:tc>
                <a:tc>
                  <a:txBody>
                    <a:bodyPr/>
                    <a:lstStyle/>
                    <a:p>
                      <a:pPr algn="ctr"/>
                      <a:r>
                        <a:rPr lang="es-EC" sz="2400" dirty="0" smtClean="0"/>
                        <a:t>20 V</a:t>
                      </a:r>
                      <a:endParaRPr lang="es-EC" sz="2400" dirty="0"/>
                    </a:p>
                  </a:txBody>
                  <a:tcPr/>
                </a:tc>
              </a:tr>
              <a:tr h="428318">
                <a:tc>
                  <a:txBody>
                    <a:bodyPr/>
                    <a:lstStyle/>
                    <a:p>
                      <a:pPr algn="ctr"/>
                      <a:r>
                        <a:rPr lang="es-EC" sz="2400" dirty="0" smtClean="0"/>
                        <a:t>Tensión de salida</a:t>
                      </a:r>
                      <a:endParaRPr lang="es-EC" sz="2400" dirty="0"/>
                    </a:p>
                  </a:txBody>
                  <a:tcPr/>
                </a:tc>
                <a:tc>
                  <a:txBody>
                    <a:bodyPr/>
                    <a:lstStyle/>
                    <a:p>
                      <a:pPr algn="ctr"/>
                      <a:r>
                        <a:rPr lang="es-EC" sz="2400" dirty="0" smtClean="0"/>
                        <a:t>100 V</a:t>
                      </a:r>
                      <a:endParaRPr lang="es-EC" sz="2400" dirty="0"/>
                    </a:p>
                  </a:txBody>
                  <a:tcPr/>
                </a:tc>
              </a:tr>
              <a:tr h="428318">
                <a:tc>
                  <a:txBody>
                    <a:bodyPr/>
                    <a:lstStyle/>
                    <a:p>
                      <a:pPr algn="ctr"/>
                      <a:r>
                        <a:rPr lang="es-EC" sz="2400" dirty="0" smtClean="0"/>
                        <a:t>Potencia</a:t>
                      </a:r>
                      <a:r>
                        <a:rPr lang="es-EC" sz="2400" baseline="0" dirty="0" smtClean="0"/>
                        <a:t> de salida </a:t>
                      </a:r>
                      <a:endParaRPr lang="es-EC" sz="2400" dirty="0"/>
                    </a:p>
                  </a:txBody>
                  <a:tcPr/>
                </a:tc>
                <a:tc>
                  <a:txBody>
                    <a:bodyPr/>
                    <a:lstStyle/>
                    <a:p>
                      <a:pPr algn="ctr"/>
                      <a:r>
                        <a:rPr lang="es-EC" sz="2400" dirty="0" smtClean="0"/>
                        <a:t>100 W</a:t>
                      </a:r>
                      <a:endParaRPr lang="es-EC" sz="2400" dirty="0"/>
                    </a:p>
                  </a:txBody>
                  <a:tcPr/>
                </a:tc>
              </a:tr>
              <a:tr h="428318">
                <a:tc>
                  <a:txBody>
                    <a:bodyPr/>
                    <a:lstStyle/>
                    <a:p>
                      <a:pPr algn="ctr"/>
                      <a:r>
                        <a:rPr lang="es-EC" sz="2400" dirty="0" smtClean="0"/>
                        <a:t>Frecuencia de conmutación</a:t>
                      </a:r>
                      <a:endParaRPr lang="es-EC" sz="2400" dirty="0"/>
                    </a:p>
                  </a:txBody>
                  <a:tcPr/>
                </a:tc>
                <a:tc>
                  <a:txBody>
                    <a:bodyPr/>
                    <a:lstStyle/>
                    <a:p>
                      <a:pPr algn="ctr"/>
                      <a:r>
                        <a:rPr lang="es-EC" sz="2400" dirty="0" smtClean="0"/>
                        <a:t>30kHz</a:t>
                      </a:r>
                      <a:endParaRPr lang="es-EC" sz="2400" dirty="0"/>
                    </a:p>
                  </a:txBody>
                  <a:tcPr/>
                </a:tc>
              </a:tr>
              <a:tr h="428318">
                <a:tc>
                  <a:txBody>
                    <a:bodyPr/>
                    <a:lstStyle/>
                    <a:p>
                      <a:pPr algn="ctr"/>
                      <a:r>
                        <a:rPr lang="es-EC" sz="2400" dirty="0" smtClean="0"/>
                        <a:t>Corriente en la carga</a:t>
                      </a:r>
                      <a:endParaRPr lang="es-EC" sz="2400" dirty="0"/>
                    </a:p>
                  </a:txBody>
                  <a:tcPr/>
                </a:tc>
                <a:tc>
                  <a:txBody>
                    <a:bodyPr/>
                    <a:lstStyle/>
                    <a:p>
                      <a:pPr algn="ctr"/>
                      <a:r>
                        <a:rPr lang="es-EC" sz="2400" dirty="0" smtClean="0"/>
                        <a:t>1 A</a:t>
                      </a:r>
                      <a:endParaRPr lang="es-EC" sz="2400" dirty="0"/>
                    </a:p>
                  </a:txBody>
                  <a:tcPr/>
                </a:tc>
              </a:tr>
              <a:tr h="428318">
                <a:tc>
                  <a:txBody>
                    <a:bodyPr/>
                    <a:lstStyle/>
                    <a:p>
                      <a:pPr algn="ctr"/>
                      <a:r>
                        <a:rPr lang="es-EC" sz="2400" dirty="0" smtClean="0"/>
                        <a:t>Carga resistiva</a:t>
                      </a:r>
                      <a:endParaRPr lang="es-EC" sz="2400" dirty="0"/>
                    </a:p>
                  </a:txBody>
                  <a:tcPr/>
                </a:tc>
                <a:tc>
                  <a:txBody>
                    <a:bodyPr/>
                    <a:lstStyle/>
                    <a:p>
                      <a:pPr algn="ctr"/>
                      <a:r>
                        <a:rPr lang="el-GR" sz="2400" dirty="0" smtClean="0"/>
                        <a:t>100Ω</a:t>
                      </a:r>
                      <a:endParaRPr lang="es-EC" sz="2400" dirty="0"/>
                    </a:p>
                  </a:txBody>
                  <a:tcPr/>
                </a:tc>
              </a:tr>
              <a:tr h="428318">
                <a:tc>
                  <a:txBody>
                    <a:bodyPr/>
                    <a:lstStyle/>
                    <a:p>
                      <a:pPr algn="ctr"/>
                      <a:r>
                        <a:rPr lang="es-EC" sz="2400" dirty="0" smtClean="0"/>
                        <a:t>Rizado de tensión de salida</a:t>
                      </a:r>
                      <a:endParaRPr lang="es-EC" sz="2400" dirty="0"/>
                    </a:p>
                  </a:txBody>
                  <a:tcPr/>
                </a:tc>
                <a:tc>
                  <a:txBody>
                    <a:bodyPr/>
                    <a:lstStyle/>
                    <a:p>
                      <a:pPr algn="ctr"/>
                      <a:r>
                        <a:rPr lang="es-EC" sz="2400" dirty="0" smtClean="0"/>
                        <a:t> ≤ 1%</a:t>
                      </a:r>
                      <a:endParaRPr lang="es-EC" sz="2400" dirty="0"/>
                    </a:p>
                  </a:txBody>
                  <a:tcPr/>
                </a:tc>
              </a:tr>
            </a:tbl>
          </a:graphicData>
        </a:graphic>
      </p:graphicFrame>
      <p:sp>
        <p:nvSpPr>
          <p:cNvPr id="7" name="CuadroTexto 6"/>
          <p:cNvSpPr txBox="1"/>
          <p:nvPr/>
        </p:nvSpPr>
        <p:spPr>
          <a:xfrm>
            <a:off x="1831891" y="1464439"/>
            <a:ext cx="2820605"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600" b="1" dirty="0" smtClean="0"/>
              <a:t>DATOS DE PARTIDA</a:t>
            </a:r>
            <a:endParaRPr lang="es-EC" sz="2600" b="1" dirty="0"/>
          </a:p>
        </p:txBody>
      </p:sp>
      <p:sp>
        <p:nvSpPr>
          <p:cNvPr id="14" name="CuadroTexto 13"/>
          <p:cNvSpPr txBox="1"/>
          <p:nvPr/>
        </p:nvSpPr>
        <p:spPr>
          <a:xfrm>
            <a:off x="6939741" y="2388104"/>
            <a:ext cx="3854797"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600" b="1" dirty="0" smtClean="0"/>
              <a:t>ELEMENTOS CALCULADOS</a:t>
            </a:r>
            <a:endParaRPr lang="es-EC" sz="2600" b="1" dirty="0"/>
          </a:p>
        </p:txBody>
      </p:sp>
      <p:graphicFrame>
        <p:nvGraphicFramePr>
          <p:cNvPr id="15" name="Tabla 14"/>
          <p:cNvGraphicFramePr>
            <a:graphicFrameLocks noGrp="1"/>
          </p:cNvGraphicFramePr>
          <p:nvPr>
            <p:extLst>
              <p:ext uri="{D42A27DB-BD31-4B8C-83A1-F6EECF244321}">
                <p14:modId xmlns:p14="http://schemas.microsoft.com/office/powerpoint/2010/main" val="3229134670"/>
              </p:ext>
            </p:extLst>
          </p:nvPr>
        </p:nvGraphicFramePr>
        <p:xfrm>
          <a:off x="6290426" y="3241963"/>
          <a:ext cx="5153429" cy="1828800"/>
        </p:xfrm>
        <a:graphic>
          <a:graphicData uri="http://schemas.openxmlformats.org/drawingml/2006/table">
            <a:tbl>
              <a:tblPr firstRow="1" bandRow="1">
                <a:tableStyleId>{2A488322-F2BA-4B5B-9748-0D474271808F}</a:tableStyleId>
              </a:tblPr>
              <a:tblGrid>
                <a:gridCol w="3833739"/>
                <a:gridCol w="1319690"/>
              </a:tblGrid>
              <a:tr h="428318">
                <a:tc>
                  <a:txBody>
                    <a:bodyPr/>
                    <a:lstStyle/>
                    <a:p>
                      <a:pPr algn="ctr"/>
                      <a:r>
                        <a:rPr lang="es-EC" sz="2400" dirty="0" smtClean="0"/>
                        <a:t>ELEMENTO</a:t>
                      </a:r>
                      <a:endParaRPr lang="es-EC" sz="2400" dirty="0"/>
                    </a:p>
                  </a:txBody>
                  <a:tcPr/>
                </a:tc>
                <a:tc>
                  <a:txBody>
                    <a:bodyPr/>
                    <a:lstStyle/>
                    <a:p>
                      <a:pPr algn="ctr"/>
                      <a:r>
                        <a:rPr lang="es-EC" sz="2400" dirty="0" smtClean="0"/>
                        <a:t>VALOR</a:t>
                      </a:r>
                      <a:endParaRPr lang="es-EC" sz="2400" dirty="0"/>
                    </a:p>
                  </a:txBody>
                  <a:tcPr/>
                </a:tc>
              </a:tr>
              <a:tr h="428318">
                <a:tc>
                  <a:txBody>
                    <a:bodyPr/>
                    <a:lstStyle/>
                    <a:p>
                      <a:pPr algn="ctr"/>
                      <a:r>
                        <a:rPr lang="es-EC" sz="2400" dirty="0" smtClean="0"/>
                        <a:t>Inductor mínimo</a:t>
                      </a:r>
                      <a:endParaRPr lang="es-EC" sz="2400" dirty="0"/>
                    </a:p>
                  </a:txBody>
                  <a:tcPr/>
                </a:tc>
                <a:tc>
                  <a:txBody>
                    <a:bodyPr/>
                    <a:lstStyle/>
                    <a:p>
                      <a:pPr algn="ctr"/>
                      <a:r>
                        <a:rPr lang="es-EC" sz="2400" dirty="0" smtClean="0"/>
                        <a:t>53</a:t>
                      </a:r>
                      <a:r>
                        <a:rPr lang="es-EC" sz="2400" baseline="0" dirty="0" smtClean="0"/>
                        <a:t> </a:t>
                      </a:r>
                      <a:r>
                        <a:rPr lang="es-EC" sz="2400" baseline="0" dirty="0" err="1" smtClean="0"/>
                        <a:t>uH</a:t>
                      </a:r>
                      <a:endParaRPr lang="es-EC" sz="2400" dirty="0"/>
                    </a:p>
                  </a:txBody>
                  <a:tcPr/>
                </a:tc>
              </a:tr>
              <a:tr h="428318">
                <a:tc>
                  <a:txBody>
                    <a:bodyPr/>
                    <a:lstStyle/>
                    <a:p>
                      <a:pPr algn="ctr"/>
                      <a:r>
                        <a:rPr lang="es-EC" sz="2400" dirty="0" smtClean="0"/>
                        <a:t>Capacitor mínimo</a:t>
                      </a:r>
                      <a:endParaRPr lang="es-EC" sz="2400" dirty="0"/>
                    </a:p>
                  </a:txBody>
                  <a:tcPr/>
                </a:tc>
                <a:tc>
                  <a:txBody>
                    <a:bodyPr/>
                    <a:lstStyle/>
                    <a:p>
                      <a:pPr algn="ctr"/>
                      <a:r>
                        <a:rPr lang="es-EC" sz="2400" dirty="0" smtClean="0"/>
                        <a:t>27</a:t>
                      </a:r>
                      <a:r>
                        <a:rPr lang="es-EC" sz="2400" baseline="0" dirty="0" smtClean="0"/>
                        <a:t> </a:t>
                      </a:r>
                      <a:r>
                        <a:rPr lang="es-EC" sz="2400" baseline="0" dirty="0" err="1" smtClean="0"/>
                        <a:t>uF</a:t>
                      </a:r>
                      <a:endParaRPr lang="es-EC" sz="2400" dirty="0"/>
                    </a:p>
                  </a:txBody>
                  <a:tcPr/>
                </a:tc>
              </a:tr>
              <a:tr h="428318">
                <a:tc>
                  <a:txBody>
                    <a:bodyPr/>
                    <a:lstStyle/>
                    <a:p>
                      <a:pPr algn="ctr"/>
                      <a:r>
                        <a:rPr lang="es-EC" sz="2400" dirty="0" smtClean="0"/>
                        <a:t>Ciclo de trabajo</a:t>
                      </a:r>
                      <a:endParaRPr lang="es-EC" sz="2400" dirty="0"/>
                    </a:p>
                  </a:txBody>
                  <a:tcPr/>
                </a:tc>
                <a:tc>
                  <a:txBody>
                    <a:bodyPr/>
                    <a:lstStyle/>
                    <a:p>
                      <a:pPr algn="ctr"/>
                      <a:r>
                        <a:rPr lang="es-EC" sz="2400" dirty="0" smtClean="0"/>
                        <a:t>0,8</a:t>
                      </a:r>
                      <a:endParaRPr lang="es-EC" sz="2400" dirty="0"/>
                    </a:p>
                  </a:txBody>
                  <a:tcPr/>
                </a:tc>
              </a:tr>
            </a:tbl>
          </a:graphicData>
        </a:graphic>
      </p:graphicFrame>
    </p:spTree>
    <p:extLst>
      <p:ext uri="{BB962C8B-B14F-4D97-AF65-F5344CB8AC3E}">
        <p14:creationId xmlns:p14="http://schemas.microsoft.com/office/powerpoint/2010/main" val="235084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55352"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4042847" y="1384749"/>
            <a:ext cx="3953767"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600" b="1" dirty="0" smtClean="0"/>
              <a:t>TENSIÓN EN EL CAPACITOR</a:t>
            </a:r>
            <a:endParaRPr lang="es-EC" sz="2600" b="1"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8014"/>
          <a:stretch/>
        </p:blipFill>
        <p:spPr>
          <a:xfrm>
            <a:off x="1264850" y="2006758"/>
            <a:ext cx="9509760" cy="3954018"/>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7790"/>
          <a:stretch/>
        </p:blipFill>
        <p:spPr>
          <a:xfrm>
            <a:off x="1138726" y="1987051"/>
            <a:ext cx="10058400" cy="3993432"/>
          </a:xfrm>
          <a:prstGeom prst="rect">
            <a:avLst/>
          </a:prstGeom>
        </p:spPr>
      </p:pic>
    </p:spTree>
    <p:extLst>
      <p:ext uri="{BB962C8B-B14F-4D97-AF65-F5344CB8AC3E}">
        <p14:creationId xmlns:p14="http://schemas.microsoft.com/office/powerpoint/2010/main" val="25710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55352"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4042847" y="1384750"/>
            <a:ext cx="4136877"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600" b="1" dirty="0" smtClean="0"/>
              <a:t>CORRIENTE EN EL INDUCTOR</a:t>
            </a:r>
            <a:endParaRPr lang="es-EC" sz="2600" b="1" dirty="0"/>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6402"/>
          <a:stretch/>
        </p:blipFill>
        <p:spPr>
          <a:xfrm>
            <a:off x="915830" y="2011680"/>
            <a:ext cx="10271715" cy="4194997"/>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7301"/>
          <a:stretch/>
        </p:blipFill>
        <p:spPr>
          <a:xfrm>
            <a:off x="915830" y="2011680"/>
            <a:ext cx="10480639" cy="4194997"/>
          </a:xfrm>
          <a:prstGeom prst="rect">
            <a:avLst/>
          </a:prstGeom>
        </p:spPr>
      </p:pic>
    </p:spTree>
    <p:extLst>
      <p:ext uri="{BB962C8B-B14F-4D97-AF65-F5344CB8AC3E}">
        <p14:creationId xmlns:p14="http://schemas.microsoft.com/office/powerpoint/2010/main" val="2049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322807" y="1987398"/>
            <a:ext cx="8851971" cy="989668"/>
          </a:xfrm>
        </p:spPr>
        <p:txBody>
          <a:bodyPr>
            <a:normAutofit fontScale="90000"/>
          </a:bodyPr>
          <a:lstStyle/>
          <a:p>
            <a:r>
              <a:rPr lang="es-ES" dirty="0" smtClean="0"/>
              <a:t>Diseño del Controlador Neuronal por Modelo Inverso</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17</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391354"/>
            <a:ext cx="7808631" cy="2542585"/>
          </a:xfrm>
          <a:prstGeom prst="rect">
            <a:avLst/>
          </a:prstGeom>
        </p:spPr>
      </p:pic>
    </p:spTree>
    <p:extLst>
      <p:ext uri="{BB962C8B-B14F-4D97-AF65-F5344CB8AC3E}">
        <p14:creationId xmlns:p14="http://schemas.microsoft.com/office/powerpoint/2010/main" val="144510363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Modelo Promediado 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i="1" dirty="0">
              <a:solidFill>
                <a:schemeClr val="bg1"/>
              </a:solidFill>
              <a:effectLst>
                <a:outerShdw blurRad="38100" dist="38100" dir="2700000" algn="tl">
                  <a:srgbClr val="000000">
                    <a:alpha val="43137"/>
                  </a:srgbClr>
                </a:outerShdw>
              </a:effectLst>
              <a:latin typeface="+mn-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64" y="1375621"/>
            <a:ext cx="8767585" cy="4676045"/>
          </a:xfrm>
          <a:prstGeom prst="rect">
            <a:avLst/>
          </a:prstGeom>
        </p:spPr>
      </p:pic>
    </p:spTree>
    <p:extLst>
      <p:ext uri="{BB962C8B-B14F-4D97-AF65-F5344CB8AC3E}">
        <p14:creationId xmlns:p14="http://schemas.microsoft.com/office/powerpoint/2010/main" val="2639800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19</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Matrices de estado</a:t>
            </a:r>
            <a:endParaRPr lang="es-ES" b="1" i="1" dirty="0">
              <a:solidFill>
                <a:schemeClr val="bg1"/>
              </a:solidFill>
              <a:effectLst>
                <a:outerShdw blurRad="38100" dist="38100" dir="2700000" algn="tl">
                  <a:srgbClr val="000000">
                    <a:alpha val="43137"/>
                  </a:srgbClr>
                </a:outerShdw>
              </a:effectLst>
              <a:latin typeface="+mn-lt"/>
            </a:endParaRPr>
          </a:p>
        </p:txBody>
      </p:sp>
      <p:sp>
        <p:nvSpPr>
          <p:cNvPr id="11" name="Flecha derecha 10"/>
          <p:cNvSpPr/>
          <p:nvPr/>
        </p:nvSpPr>
        <p:spPr>
          <a:xfrm>
            <a:off x="4159224" y="2431403"/>
            <a:ext cx="1496291" cy="7807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4" name="Rectángulo redondeado 13"/>
          <p:cNvSpPr/>
          <p:nvPr/>
        </p:nvSpPr>
        <p:spPr>
          <a:xfrm>
            <a:off x="2859578" y="4385349"/>
            <a:ext cx="6384175" cy="171387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5" name="Imagen 14"/>
          <p:cNvPicPr>
            <a:picLocks noChangeAspect="1"/>
          </p:cNvPicPr>
          <p:nvPr/>
        </p:nvPicPr>
        <p:blipFill>
          <a:blip r:embed="rId3"/>
          <a:stretch>
            <a:fillRect/>
          </a:stretch>
        </p:blipFill>
        <p:spPr>
          <a:xfrm>
            <a:off x="514737" y="2023267"/>
            <a:ext cx="3141454" cy="487376"/>
          </a:xfrm>
          <a:prstGeom prst="rect">
            <a:avLst/>
          </a:prstGeom>
        </p:spPr>
      </p:pic>
      <p:pic>
        <p:nvPicPr>
          <p:cNvPr id="16" name="Imagen 15"/>
          <p:cNvPicPr>
            <a:picLocks noChangeAspect="1"/>
          </p:cNvPicPr>
          <p:nvPr/>
        </p:nvPicPr>
        <p:blipFill>
          <a:blip r:embed="rId4"/>
          <a:stretch>
            <a:fillRect/>
          </a:stretch>
        </p:blipFill>
        <p:spPr>
          <a:xfrm>
            <a:off x="738066" y="2719949"/>
            <a:ext cx="2768969" cy="1291842"/>
          </a:xfrm>
          <a:prstGeom prst="rect">
            <a:avLst/>
          </a:prstGeom>
        </p:spPr>
      </p:pic>
      <p:pic>
        <p:nvPicPr>
          <p:cNvPr id="17" name="Imagen 16"/>
          <p:cNvPicPr>
            <a:picLocks noChangeAspect="1"/>
          </p:cNvPicPr>
          <p:nvPr/>
        </p:nvPicPr>
        <p:blipFill>
          <a:blip r:embed="rId5"/>
          <a:stretch>
            <a:fillRect/>
          </a:stretch>
        </p:blipFill>
        <p:spPr>
          <a:xfrm>
            <a:off x="6158548" y="1350887"/>
            <a:ext cx="4252357" cy="1400776"/>
          </a:xfrm>
          <a:prstGeom prst="rect">
            <a:avLst/>
          </a:prstGeom>
        </p:spPr>
      </p:pic>
      <p:pic>
        <p:nvPicPr>
          <p:cNvPr id="18" name="Imagen 17"/>
          <p:cNvPicPr>
            <a:picLocks noChangeAspect="1"/>
          </p:cNvPicPr>
          <p:nvPr/>
        </p:nvPicPr>
        <p:blipFill>
          <a:blip r:embed="rId6"/>
          <a:stretch>
            <a:fillRect/>
          </a:stretch>
        </p:blipFill>
        <p:spPr>
          <a:xfrm>
            <a:off x="6473215" y="2751663"/>
            <a:ext cx="3563515" cy="1453127"/>
          </a:xfrm>
          <a:prstGeom prst="rect">
            <a:avLst/>
          </a:prstGeom>
        </p:spPr>
      </p:pic>
      <p:pic>
        <p:nvPicPr>
          <p:cNvPr id="19" name="Imagen 18"/>
          <p:cNvPicPr>
            <a:picLocks noChangeAspect="1"/>
          </p:cNvPicPr>
          <p:nvPr/>
        </p:nvPicPr>
        <p:blipFill>
          <a:blip r:embed="rId7"/>
          <a:stretch>
            <a:fillRect/>
          </a:stretch>
        </p:blipFill>
        <p:spPr>
          <a:xfrm>
            <a:off x="3018632" y="4461919"/>
            <a:ext cx="6025616" cy="1438458"/>
          </a:xfrm>
          <a:prstGeom prst="rect">
            <a:avLst/>
          </a:prstGeom>
        </p:spPr>
      </p:pic>
    </p:spTree>
    <p:extLst>
      <p:ext uri="{BB962C8B-B14F-4D97-AF65-F5344CB8AC3E}">
        <p14:creationId xmlns:p14="http://schemas.microsoft.com/office/powerpoint/2010/main" val="360584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508"/>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
        <p:nvSpPr>
          <p:cNvPr id="14" name="Rectángulo 13">
            <a:extLst>
              <a:ext uri="{FF2B5EF4-FFF2-40B4-BE49-F238E27FC236}">
                <a16:creationId xmlns="" xmlns:a16="http://schemas.microsoft.com/office/drawing/2014/main"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 xmlns:a16="http://schemas.microsoft.com/office/drawing/2014/main" id="{E8C3F032-E1FB-4C15-A8FF-5091DFB77D39}"/>
              </a:ext>
            </a:extLst>
          </p:cNvPr>
          <p:cNvGraphicFramePr/>
          <p:nvPr>
            <p:extLst>
              <p:ext uri="{D42A27DB-BD31-4B8C-83A1-F6EECF244321}">
                <p14:modId xmlns:p14="http://schemas.microsoft.com/office/powerpoint/2010/main" val="1577007439"/>
              </p:ext>
            </p:extLst>
          </p:nvPr>
        </p:nvGraphicFramePr>
        <p:xfrm>
          <a:off x="1840391" y="717492"/>
          <a:ext cx="8058983" cy="478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 xmlns:a16="http://schemas.microsoft.com/office/drawing/2014/main"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smtClean="0"/>
              <a:t>Temario:</a:t>
            </a:r>
            <a:endParaRPr lang="es-ES" b="1" dirty="0"/>
          </a:p>
        </p:txBody>
      </p:sp>
    </p:spTree>
    <p:extLst>
      <p:ext uri="{BB962C8B-B14F-4D97-AF65-F5344CB8AC3E}">
        <p14:creationId xmlns:p14="http://schemas.microsoft.com/office/powerpoint/2010/main" val="964621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graphicEl>
                                              <a:dgm id="{FE465687-0209-4B7D-B836-86FEC002F06F}"/>
                                            </p:graphicEl>
                                          </p:spTgt>
                                        </p:tgtEl>
                                        <p:attrNameLst>
                                          <p:attrName>style.visibility</p:attrName>
                                        </p:attrNameLst>
                                      </p:cBhvr>
                                      <p:to>
                                        <p:strVal val="visible"/>
                                      </p:to>
                                    </p:set>
                                    <p:animEffect transition="in" filter="barn(inVertical)">
                                      <p:cBhvr>
                                        <p:cTn id="7" dur="500"/>
                                        <p:tgtEl>
                                          <p:spTgt spid="13">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graphicEl>
                                              <a:dgm id="{D98D5023-E80A-47C0-92B4-6ED093E30EFC}"/>
                                            </p:graphicEl>
                                          </p:spTgt>
                                        </p:tgtEl>
                                        <p:attrNameLst>
                                          <p:attrName>style.visibility</p:attrName>
                                        </p:attrNameLst>
                                      </p:cBhvr>
                                      <p:to>
                                        <p:strVal val="visible"/>
                                      </p:to>
                                    </p:set>
                                    <p:animEffect transition="in" filter="barn(inVertical)">
                                      <p:cBhvr>
                                        <p:cTn id="12" dur="500"/>
                                        <p:tgtEl>
                                          <p:spTgt spid="13">
                                            <p:graphicEl>
                                              <a:dgm id="{D98D5023-E80A-47C0-92B4-6ED093E30E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graphicEl>
                                              <a:dgm id="{9A1C1820-7C5B-416B-9A28-A5B2330E164E}"/>
                                            </p:graphicEl>
                                          </p:spTgt>
                                        </p:tgtEl>
                                        <p:attrNameLst>
                                          <p:attrName>style.visibility</p:attrName>
                                        </p:attrNameLst>
                                      </p:cBhvr>
                                      <p:to>
                                        <p:strVal val="visible"/>
                                      </p:to>
                                    </p:set>
                                    <p:animEffect transition="in" filter="barn(inVertical)">
                                      <p:cBhvr>
                                        <p:cTn id="17" dur="500"/>
                                        <p:tgtEl>
                                          <p:spTgt spid="13">
                                            <p:graphicEl>
                                              <a:dgm id="{9A1C1820-7C5B-416B-9A28-A5B2330E164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graphicEl>
                                              <a:dgm id="{4D97C937-39F3-425E-ACCD-A0E8B29BF903}"/>
                                            </p:graphicEl>
                                          </p:spTgt>
                                        </p:tgtEl>
                                        <p:attrNameLst>
                                          <p:attrName>style.visibility</p:attrName>
                                        </p:attrNameLst>
                                      </p:cBhvr>
                                      <p:to>
                                        <p:strVal val="visible"/>
                                      </p:to>
                                    </p:set>
                                    <p:animEffect transition="in" filter="barn(inVertical)">
                                      <p:cBhvr>
                                        <p:cTn id="22" dur="500"/>
                                        <p:tgtEl>
                                          <p:spTgt spid="13">
                                            <p:graphicEl>
                                              <a:dgm id="{4D97C937-39F3-425E-ACCD-A0E8B29BF90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graphicEl>
                                              <a:dgm id="{68D54640-EB2D-4ECA-ADFF-078C146F162E}"/>
                                            </p:graphicEl>
                                          </p:spTgt>
                                        </p:tgtEl>
                                        <p:attrNameLst>
                                          <p:attrName>style.visibility</p:attrName>
                                        </p:attrNameLst>
                                      </p:cBhvr>
                                      <p:to>
                                        <p:strVal val="visible"/>
                                      </p:to>
                                    </p:set>
                                    <p:animEffect transition="in" filter="barn(inVertical)">
                                      <p:cBhvr>
                                        <p:cTn id="27" dur="500"/>
                                        <p:tgtEl>
                                          <p:spTgt spid="13">
                                            <p:graphicEl>
                                              <a:dgm id="{68D54640-EB2D-4ECA-ADFF-078C146F16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Identificación de la planta</a:t>
            </a:r>
            <a:endParaRPr lang="es-ES" b="1" i="1" dirty="0">
              <a:solidFill>
                <a:schemeClr val="bg1"/>
              </a:solidFill>
              <a:effectLst>
                <a:outerShdw blurRad="38100" dist="38100" dir="2700000" algn="tl">
                  <a:srgbClr val="000000">
                    <a:alpha val="43137"/>
                  </a:srgbClr>
                </a:outerShdw>
              </a:effectLst>
              <a:latin typeface="+mn-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64" y="1346660"/>
            <a:ext cx="5741420" cy="4790099"/>
          </a:xfrm>
          <a:prstGeom prst="rect">
            <a:avLst/>
          </a:prstGeom>
        </p:spPr>
      </p:pic>
      <p:sp>
        <p:nvSpPr>
          <p:cNvPr id="10" name="CuadroTexto 9"/>
          <p:cNvSpPr txBox="1"/>
          <p:nvPr/>
        </p:nvSpPr>
        <p:spPr>
          <a:xfrm>
            <a:off x="6427284" y="2818276"/>
            <a:ext cx="5210535"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200" dirty="0" smtClean="0"/>
              <a:t>Tensión de entrada: Desde 20 V hasta 200 V</a:t>
            </a:r>
            <a:endParaRPr lang="es-EC" sz="2200" dirty="0"/>
          </a:p>
        </p:txBody>
      </p:sp>
      <p:sp>
        <p:nvSpPr>
          <p:cNvPr id="15" name="CuadroTexto 14"/>
          <p:cNvSpPr txBox="1"/>
          <p:nvPr/>
        </p:nvSpPr>
        <p:spPr>
          <a:xfrm>
            <a:off x="6726541" y="4693648"/>
            <a:ext cx="461201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200" dirty="0" smtClean="0"/>
              <a:t>Ciclo de trabajo: Desde 0% hasta 100%</a:t>
            </a:r>
            <a:endParaRPr lang="es-EC" sz="2200" dirty="0"/>
          </a:p>
        </p:txBody>
      </p:sp>
      <p:sp>
        <p:nvSpPr>
          <p:cNvPr id="16" name="CuadroTexto 15"/>
          <p:cNvSpPr txBox="1"/>
          <p:nvPr/>
        </p:nvSpPr>
        <p:spPr>
          <a:xfrm>
            <a:off x="7848759" y="2202947"/>
            <a:ext cx="2774905"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b="1" dirty="0" smtClean="0"/>
              <a:t>Valores de entrada</a:t>
            </a:r>
            <a:endParaRPr lang="es-EC" sz="2500" b="1" dirty="0"/>
          </a:p>
        </p:txBody>
      </p:sp>
      <p:sp>
        <p:nvSpPr>
          <p:cNvPr id="17" name="CuadroTexto 16"/>
          <p:cNvSpPr txBox="1"/>
          <p:nvPr/>
        </p:nvSpPr>
        <p:spPr>
          <a:xfrm>
            <a:off x="7699130" y="4064365"/>
            <a:ext cx="2924535"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b="1" dirty="0" smtClean="0"/>
              <a:t>Condiciones iniciales</a:t>
            </a:r>
            <a:endParaRPr lang="es-EC" sz="2500" b="1" dirty="0"/>
          </a:p>
        </p:txBody>
      </p:sp>
    </p:spTree>
    <p:extLst>
      <p:ext uri="{BB962C8B-B14F-4D97-AF65-F5344CB8AC3E}">
        <p14:creationId xmlns:p14="http://schemas.microsoft.com/office/powerpoint/2010/main" val="231131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21</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Identificación de la planta</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CuadroTexto 9"/>
          <p:cNvSpPr txBox="1"/>
          <p:nvPr/>
        </p:nvSpPr>
        <p:spPr>
          <a:xfrm>
            <a:off x="7005038" y="3156142"/>
            <a:ext cx="4621875"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200" dirty="0" smtClean="0"/>
              <a:t>Se </a:t>
            </a:r>
            <a:r>
              <a:rPr lang="es-EC" sz="2200" dirty="0"/>
              <a:t>almacena como meta de entrenamiento las variaciones de error </a:t>
            </a:r>
            <a:r>
              <a:rPr lang="es-EC" sz="2200" dirty="0" smtClean="0"/>
              <a:t>obtenidas a </a:t>
            </a:r>
            <a:r>
              <a:rPr lang="es-EC" sz="2200" dirty="0"/>
              <a:t>través de la </a:t>
            </a:r>
            <a:r>
              <a:rPr lang="es-EC" sz="2200" dirty="0" smtClean="0"/>
              <a:t>simulación.</a:t>
            </a:r>
            <a:endParaRPr lang="es-EC" sz="22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9" y="1414026"/>
            <a:ext cx="6454812" cy="459223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r="4170"/>
          <a:stretch/>
        </p:blipFill>
        <p:spPr>
          <a:xfrm>
            <a:off x="0" y="1239354"/>
            <a:ext cx="6733309" cy="4941573"/>
          </a:xfrm>
          <a:prstGeom prst="rect">
            <a:avLst/>
          </a:prstGeom>
        </p:spPr>
      </p:pic>
    </p:spTree>
    <p:extLst>
      <p:ext uri="{BB962C8B-B14F-4D97-AF65-F5344CB8AC3E}">
        <p14:creationId xmlns:p14="http://schemas.microsoft.com/office/powerpoint/2010/main" val="23864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22</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CuadroTexto 9"/>
          <p:cNvSpPr txBox="1"/>
          <p:nvPr/>
        </p:nvSpPr>
        <p:spPr>
          <a:xfrm>
            <a:off x="2765546" y="4962940"/>
            <a:ext cx="7109974"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200" dirty="0"/>
              <a:t>Se realizan pruebas para ocho, 10, 15 y 20 neuronas en la capa oculta, además se </a:t>
            </a:r>
            <a:r>
              <a:rPr lang="es-EC" sz="2200" dirty="0" smtClean="0"/>
              <a:t>usa 30000 </a:t>
            </a:r>
            <a:r>
              <a:rPr lang="es-EC" sz="2200" dirty="0"/>
              <a:t>épocas para el entrenamiento</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510" t="14141" r="1677" b="6946"/>
          <a:stretch/>
        </p:blipFill>
        <p:spPr>
          <a:xfrm>
            <a:off x="1180407" y="1535314"/>
            <a:ext cx="9592887" cy="3142212"/>
          </a:xfrm>
          <a:prstGeom prst="rect">
            <a:avLst/>
          </a:prstGeom>
        </p:spPr>
      </p:pic>
    </p:spTree>
    <p:extLst>
      <p:ext uri="{BB962C8B-B14F-4D97-AF65-F5344CB8AC3E}">
        <p14:creationId xmlns:p14="http://schemas.microsoft.com/office/powerpoint/2010/main" val="10720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23</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695" y="1892298"/>
            <a:ext cx="5779936" cy="4267885"/>
          </a:xfrm>
          <a:prstGeom prst="rect">
            <a:avLst/>
          </a:prstGeom>
        </p:spPr>
      </p:pic>
      <p:sp>
        <p:nvSpPr>
          <p:cNvPr id="7" name="CuadroTexto 6"/>
          <p:cNvSpPr txBox="1"/>
          <p:nvPr/>
        </p:nvSpPr>
        <p:spPr>
          <a:xfrm>
            <a:off x="4589396" y="1254501"/>
            <a:ext cx="2924535"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Señal de Referencia</a:t>
            </a:r>
            <a:endParaRPr lang="es-EC" sz="2500" dirty="0"/>
          </a:p>
        </p:txBody>
      </p:sp>
    </p:spTree>
    <p:extLst>
      <p:ext uri="{BB962C8B-B14F-4D97-AF65-F5344CB8AC3E}">
        <p14:creationId xmlns:p14="http://schemas.microsoft.com/office/powerpoint/2010/main" val="98229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24</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1083191" y="1736639"/>
            <a:ext cx="3878637"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8 neuronas en la capa oculta</a:t>
            </a:r>
            <a:endParaRPr lang="es-EC" sz="25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9" y="2540691"/>
            <a:ext cx="5783088" cy="33061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817" y="2440600"/>
            <a:ext cx="5955409" cy="3406251"/>
          </a:xfrm>
          <a:prstGeom prst="rect">
            <a:avLst/>
          </a:prstGeom>
        </p:spPr>
      </p:pic>
      <p:sp>
        <p:nvSpPr>
          <p:cNvPr id="8" name="CuadroTexto 7"/>
          <p:cNvSpPr txBox="1"/>
          <p:nvPr/>
        </p:nvSpPr>
        <p:spPr>
          <a:xfrm>
            <a:off x="6952504" y="1736639"/>
            <a:ext cx="41366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10 neuronas en la capa oculta</a:t>
            </a:r>
            <a:endParaRPr lang="es-EC" sz="2500" dirty="0"/>
          </a:p>
        </p:txBody>
      </p:sp>
    </p:spTree>
    <p:extLst>
      <p:ext uri="{BB962C8B-B14F-4D97-AF65-F5344CB8AC3E}">
        <p14:creationId xmlns:p14="http://schemas.microsoft.com/office/powerpoint/2010/main" val="4262309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1083191" y="1736639"/>
            <a:ext cx="40540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15 neuronas en la capa oculta</a:t>
            </a:r>
            <a:endParaRPr lang="es-EC" sz="2500" dirty="0"/>
          </a:p>
        </p:txBody>
      </p:sp>
      <p:sp>
        <p:nvSpPr>
          <p:cNvPr id="8" name="CuadroTexto 7"/>
          <p:cNvSpPr txBox="1"/>
          <p:nvPr/>
        </p:nvSpPr>
        <p:spPr>
          <a:xfrm>
            <a:off x="6952504" y="1736639"/>
            <a:ext cx="41366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a:t>2</a:t>
            </a:r>
            <a:r>
              <a:rPr lang="es-EC" sz="2500" dirty="0" smtClean="0"/>
              <a:t>0 neuronas en la capa oculta</a:t>
            </a:r>
            <a:endParaRPr lang="es-EC" sz="25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5" y="2490789"/>
            <a:ext cx="5930000" cy="338229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164" y="2430446"/>
            <a:ext cx="6025341" cy="3451029"/>
          </a:xfrm>
          <a:prstGeom prst="rect">
            <a:avLst/>
          </a:prstGeom>
        </p:spPr>
      </p:pic>
    </p:spTree>
    <p:extLst>
      <p:ext uri="{BB962C8B-B14F-4D97-AF65-F5344CB8AC3E}">
        <p14:creationId xmlns:p14="http://schemas.microsoft.com/office/powerpoint/2010/main" val="939923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1947715" y="1521496"/>
            <a:ext cx="4037449"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10 neuronas en la capa oculta</a:t>
            </a:r>
            <a:endParaRPr lang="es-EC" sz="25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9" y="2213693"/>
            <a:ext cx="6910467" cy="3952505"/>
          </a:xfrm>
          <a:prstGeom prst="rect">
            <a:avLst/>
          </a:prstGeom>
        </p:spPr>
      </p:pic>
      <p:sp>
        <p:nvSpPr>
          <p:cNvPr id="9" name="CuadroTexto 8"/>
          <p:cNvSpPr txBox="1"/>
          <p:nvPr/>
        </p:nvSpPr>
        <p:spPr>
          <a:xfrm>
            <a:off x="7397044" y="2903343"/>
            <a:ext cx="4490155"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2000" dirty="0" smtClean="0"/>
              <a:t>Se </a:t>
            </a:r>
            <a:r>
              <a:rPr lang="es-EC" sz="2000" dirty="0"/>
              <a:t>ha elegido al controlador </a:t>
            </a:r>
            <a:r>
              <a:rPr lang="es-EC" sz="2000" dirty="0" smtClean="0"/>
              <a:t>neuronal por modelo inverso </a:t>
            </a:r>
            <a:r>
              <a:rPr lang="es-EC" sz="2000" dirty="0"/>
              <a:t>con estructura de diez neuronas en la capa oculta, el mismo que ha sido entrenado </a:t>
            </a:r>
            <a:r>
              <a:rPr lang="es-EC" sz="2000" dirty="0" smtClean="0"/>
              <a:t>en 1151 </a:t>
            </a:r>
            <a:r>
              <a:rPr lang="es-EC" sz="2000" dirty="0"/>
              <a:t>de un total de </a:t>
            </a:r>
            <a:r>
              <a:rPr lang="es-EC" sz="2000" dirty="0" smtClean="0"/>
              <a:t>30000 </a:t>
            </a:r>
            <a:r>
              <a:rPr lang="es-EC" sz="2000" dirty="0"/>
              <a:t>épocas.</a:t>
            </a:r>
          </a:p>
        </p:txBody>
      </p:sp>
    </p:spTree>
    <p:extLst>
      <p:ext uri="{BB962C8B-B14F-4D97-AF65-F5344CB8AC3E}">
        <p14:creationId xmlns:p14="http://schemas.microsoft.com/office/powerpoint/2010/main" val="3641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322807" y="1987398"/>
            <a:ext cx="8851971" cy="989668"/>
          </a:xfrm>
        </p:spPr>
        <p:txBody>
          <a:bodyPr>
            <a:normAutofit fontScale="90000"/>
          </a:bodyPr>
          <a:lstStyle/>
          <a:p>
            <a:r>
              <a:rPr lang="es-ES" dirty="0" smtClean="0"/>
              <a:t>Diseño del Controlador </a:t>
            </a:r>
            <a:br>
              <a:rPr lang="es-ES" dirty="0" smtClean="0"/>
            </a:br>
            <a:r>
              <a:rPr lang="es-ES" dirty="0" smtClean="0"/>
              <a:t>PID con Redes Neuronales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27</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362" y="2977066"/>
            <a:ext cx="7857100" cy="2798881"/>
          </a:xfrm>
          <a:prstGeom prst="rect">
            <a:avLst/>
          </a:prstGeom>
        </p:spPr>
      </p:pic>
    </p:spTree>
    <p:extLst>
      <p:ext uri="{BB962C8B-B14F-4D97-AF65-F5344CB8AC3E}">
        <p14:creationId xmlns:p14="http://schemas.microsoft.com/office/powerpoint/2010/main" val="100422158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28</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293062"/>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Función de transferencia</a:t>
            </a:r>
            <a:endParaRPr lang="es-ES" b="1" i="1" dirty="0">
              <a:solidFill>
                <a:schemeClr val="bg1"/>
              </a:solidFill>
              <a:effectLst>
                <a:outerShdw blurRad="38100" dist="38100" dir="2700000" algn="tl">
                  <a:srgbClr val="000000">
                    <a:alpha val="43137"/>
                  </a:srgbClr>
                </a:outerShdw>
              </a:effectLst>
              <a:latin typeface="+mn-lt"/>
            </a:endParaRPr>
          </a:p>
        </p:txBody>
      </p:sp>
      <p:sp>
        <p:nvSpPr>
          <p:cNvPr id="6" name="CuadroTexto 5"/>
          <p:cNvSpPr txBox="1"/>
          <p:nvPr/>
        </p:nvSpPr>
        <p:spPr>
          <a:xfrm>
            <a:off x="255104" y="1595462"/>
            <a:ext cx="3123049" cy="47454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Régimen estacionario</a:t>
            </a:r>
            <a:endParaRPr lang="es-EC" sz="2500" dirty="0"/>
          </a:p>
        </p:txBody>
      </p:sp>
      <p:pic>
        <p:nvPicPr>
          <p:cNvPr id="2" name="Imagen 1"/>
          <p:cNvPicPr>
            <a:picLocks noChangeAspect="1"/>
          </p:cNvPicPr>
          <p:nvPr/>
        </p:nvPicPr>
        <p:blipFill>
          <a:blip r:embed="rId3"/>
          <a:stretch>
            <a:fillRect/>
          </a:stretch>
        </p:blipFill>
        <p:spPr>
          <a:xfrm>
            <a:off x="597350" y="2451398"/>
            <a:ext cx="3852547" cy="694209"/>
          </a:xfrm>
          <a:prstGeom prst="rect">
            <a:avLst/>
          </a:prstGeom>
        </p:spPr>
      </p:pic>
      <p:pic>
        <p:nvPicPr>
          <p:cNvPr id="3" name="Imagen 2"/>
          <p:cNvPicPr>
            <a:picLocks noChangeAspect="1"/>
          </p:cNvPicPr>
          <p:nvPr/>
        </p:nvPicPr>
        <p:blipFill rotWithShape="1">
          <a:blip r:embed="rId4"/>
          <a:srcRect t="12127" b="7623"/>
          <a:stretch/>
        </p:blipFill>
        <p:spPr>
          <a:xfrm>
            <a:off x="5121144" y="2017105"/>
            <a:ext cx="6670358" cy="1562793"/>
          </a:xfrm>
          <a:prstGeom prst="rect">
            <a:avLst/>
          </a:prstGeom>
        </p:spPr>
      </p:pic>
      <p:sp>
        <p:nvSpPr>
          <p:cNvPr id="8" name="CuadroTexto 7"/>
          <p:cNvSpPr txBox="1"/>
          <p:nvPr/>
        </p:nvSpPr>
        <p:spPr>
          <a:xfrm>
            <a:off x="255104" y="3589894"/>
            <a:ext cx="2490956" cy="47454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Modelo dinámico</a:t>
            </a:r>
            <a:endParaRPr lang="es-EC" sz="2500" dirty="0"/>
          </a:p>
        </p:txBody>
      </p:sp>
      <p:pic>
        <p:nvPicPr>
          <p:cNvPr id="9" name="Imagen 8"/>
          <p:cNvPicPr>
            <a:picLocks noChangeAspect="1"/>
          </p:cNvPicPr>
          <p:nvPr/>
        </p:nvPicPr>
        <p:blipFill>
          <a:blip r:embed="rId5"/>
          <a:stretch>
            <a:fillRect/>
          </a:stretch>
        </p:blipFill>
        <p:spPr>
          <a:xfrm>
            <a:off x="712269" y="4508727"/>
            <a:ext cx="4067582" cy="880181"/>
          </a:xfrm>
          <a:prstGeom prst="rect">
            <a:avLst/>
          </a:prstGeom>
        </p:spPr>
      </p:pic>
      <p:sp>
        <p:nvSpPr>
          <p:cNvPr id="11" name="Rectángulo redondeado 10"/>
          <p:cNvSpPr/>
          <p:nvPr/>
        </p:nvSpPr>
        <p:spPr>
          <a:xfrm>
            <a:off x="6438906" y="4239490"/>
            <a:ext cx="4650271" cy="131341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0" name="Imagen 9"/>
          <p:cNvPicPr>
            <a:picLocks noChangeAspect="1"/>
          </p:cNvPicPr>
          <p:nvPr/>
        </p:nvPicPr>
        <p:blipFill>
          <a:blip r:embed="rId6"/>
          <a:stretch>
            <a:fillRect/>
          </a:stretch>
        </p:blipFill>
        <p:spPr>
          <a:xfrm>
            <a:off x="6596164" y="4355930"/>
            <a:ext cx="4343386" cy="1032978"/>
          </a:xfrm>
          <a:prstGeom prst="rect">
            <a:avLst/>
          </a:prstGeom>
        </p:spPr>
      </p:pic>
    </p:spTree>
    <p:extLst>
      <p:ext uri="{BB962C8B-B14F-4D97-AF65-F5344CB8AC3E}">
        <p14:creationId xmlns:p14="http://schemas.microsoft.com/office/powerpoint/2010/main" val="788440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29</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293062"/>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Respuesta 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i="1" dirty="0">
              <a:solidFill>
                <a:schemeClr val="bg1"/>
              </a:solidFill>
              <a:effectLst>
                <a:outerShdw blurRad="38100" dist="38100" dir="2700000" algn="tl">
                  <a:srgbClr val="000000">
                    <a:alpha val="43137"/>
                  </a:srgbClr>
                </a:outerShdw>
              </a:effectLst>
              <a:latin typeface="+mn-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4" y="1364611"/>
            <a:ext cx="7993361" cy="4625329"/>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4210494727"/>
              </p:ext>
            </p:extLst>
          </p:nvPr>
        </p:nvGraphicFramePr>
        <p:xfrm>
          <a:off x="8135390" y="2726573"/>
          <a:ext cx="3502428" cy="2452256"/>
        </p:xfrm>
        <a:graphic>
          <a:graphicData uri="http://schemas.openxmlformats.org/drawingml/2006/table">
            <a:tbl>
              <a:tblPr firstRow="1" bandRow="1">
                <a:tableStyleId>{2A488322-F2BA-4B5B-9748-0D474271808F}</a:tableStyleId>
              </a:tblPr>
              <a:tblGrid>
                <a:gridCol w="2322021"/>
                <a:gridCol w="1180407"/>
              </a:tblGrid>
              <a:tr h="532016">
                <a:tc>
                  <a:txBody>
                    <a:bodyPr/>
                    <a:lstStyle/>
                    <a:p>
                      <a:pPr algn="ctr"/>
                      <a:r>
                        <a:rPr lang="es-EC" sz="2100" dirty="0" smtClean="0"/>
                        <a:t>PARÁMETRO</a:t>
                      </a:r>
                      <a:endParaRPr lang="es-EC" sz="2100" dirty="0"/>
                    </a:p>
                  </a:txBody>
                  <a:tcPr anchor="ctr"/>
                </a:tc>
                <a:tc>
                  <a:txBody>
                    <a:bodyPr/>
                    <a:lstStyle/>
                    <a:p>
                      <a:pPr algn="ctr"/>
                      <a:r>
                        <a:rPr lang="es-EC" sz="2100" dirty="0" smtClean="0"/>
                        <a:t>VALOR</a:t>
                      </a:r>
                      <a:endParaRPr lang="es-EC" sz="2100" dirty="0"/>
                    </a:p>
                  </a:txBody>
                  <a:tcPr anchor="ctr"/>
                </a:tc>
              </a:tr>
              <a:tr h="457200">
                <a:tc>
                  <a:txBody>
                    <a:bodyPr/>
                    <a:lstStyle/>
                    <a:p>
                      <a:pPr algn="ctr"/>
                      <a:r>
                        <a:rPr lang="es-EC" sz="2100" dirty="0" smtClean="0"/>
                        <a:t>Tiempo</a:t>
                      </a:r>
                      <a:r>
                        <a:rPr lang="es-EC" sz="2100" baseline="0" dirty="0" smtClean="0"/>
                        <a:t> de subida</a:t>
                      </a:r>
                      <a:endParaRPr lang="es-EC" sz="2100" dirty="0"/>
                    </a:p>
                  </a:txBody>
                  <a:tcPr anchor="ctr"/>
                </a:tc>
                <a:tc>
                  <a:txBody>
                    <a:bodyPr/>
                    <a:lstStyle/>
                    <a:p>
                      <a:pPr algn="ctr"/>
                      <a:r>
                        <a:rPr lang="es-EC" sz="2100" dirty="0" smtClean="0"/>
                        <a:t>0,25</a:t>
                      </a:r>
                      <a:r>
                        <a:rPr lang="es-EC" sz="2100" baseline="0" dirty="0" smtClean="0"/>
                        <a:t> ms</a:t>
                      </a:r>
                      <a:endParaRPr lang="es-EC" sz="2100" dirty="0"/>
                    </a:p>
                  </a:txBody>
                  <a:tcPr anchor="ctr"/>
                </a:tc>
              </a:tr>
              <a:tr h="457200">
                <a:tc>
                  <a:txBody>
                    <a:bodyPr/>
                    <a:lstStyle/>
                    <a:p>
                      <a:pPr algn="ctr"/>
                      <a:r>
                        <a:rPr lang="es-EC" sz="2100" dirty="0" smtClean="0"/>
                        <a:t>Tiempo</a:t>
                      </a:r>
                      <a:r>
                        <a:rPr lang="es-EC" sz="2100" baseline="0" dirty="0" smtClean="0"/>
                        <a:t> de establecimiento</a:t>
                      </a:r>
                      <a:endParaRPr lang="es-EC" sz="2100" dirty="0"/>
                    </a:p>
                  </a:txBody>
                  <a:tcPr anchor="ctr"/>
                </a:tc>
                <a:tc>
                  <a:txBody>
                    <a:bodyPr/>
                    <a:lstStyle/>
                    <a:p>
                      <a:pPr algn="ctr"/>
                      <a:r>
                        <a:rPr lang="es-EC" sz="2100" dirty="0" smtClean="0"/>
                        <a:t>0,0258 s</a:t>
                      </a:r>
                      <a:endParaRPr lang="es-EC" sz="2100" dirty="0"/>
                    </a:p>
                  </a:txBody>
                  <a:tcPr anchor="ctr"/>
                </a:tc>
              </a:tr>
              <a:tr h="457200">
                <a:tc>
                  <a:txBody>
                    <a:bodyPr/>
                    <a:lstStyle/>
                    <a:p>
                      <a:pPr algn="ctr"/>
                      <a:r>
                        <a:rPr lang="es-EC" sz="2100" dirty="0" smtClean="0"/>
                        <a:t>Máximo </a:t>
                      </a:r>
                      <a:r>
                        <a:rPr lang="es-EC" sz="2100" dirty="0" err="1" smtClean="0"/>
                        <a:t>sobreimpulso</a:t>
                      </a:r>
                      <a:endParaRPr lang="es-EC" sz="2100" dirty="0"/>
                    </a:p>
                  </a:txBody>
                  <a:tcPr anchor="ctr"/>
                </a:tc>
                <a:tc>
                  <a:txBody>
                    <a:bodyPr/>
                    <a:lstStyle/>
                    <a:p>
                      <a:pPr algn="ctr"/>
                      <a:r>
                        <a:rPr lang="es-EC" sz="2100" dirty="0" smtClean="0"/>
                        <a:t>89,4 %</a:t>
                      </a:r>
                      <a:endParaRPr lang="es-EC" sz="2100" dirty="0"/>
                    </a:p>
                  </a:txBody>
                  <a:tcPr anchor="ctr"/>
                </a:tc>
              </a:tr>
            </a:tbl>
          </a:graphicData>
        </a:graphic>
      </p:graphicFrame>
    </p:spTree>
    <p:extLst>
      <p:ext uri="{BB962C8B-B14F-4D97-AF65-F5344CB8AC3E}">
        <p14:creationId xmlns:p14="http://schemas.microsoft.com/office/powerpoint/2010/main" val="1201076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987825" y="2694659"/>
            <a:ext cx="8216347" cy="989668"/>
          </a:xfrm>
        </p:spPr>
        <p:txBody>
          <a:bodyPr>
            <a:normAutofit/>
          </a:bodyPr>
          <a:lstStyle/>
          <a:p>
            <a:r>
              <a:rPr lang="es-ES" dirty="0"/>
              <a:t>Estado del Arte</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6910807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22101"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Controlador PID</a:t>
            </a:r>
          </a:p>
          <a:p>
            <a:r>
              <a:rPr lang="es-ES" b="1" dirty="0" smtClean="0">
                <a:solidFill>
                  <a:schemeClr val="bg1"/>
                </a:solidFill>
                <a:effectLst>
                  <a:outerShdw blurRad="38100" dist="38100" dir="2700000" algn="tl">
                    <a:srgbClr val="000000">
                      <a:alpha val="43137"/>
                    </a:srgbClr>
                  </a:outerShdw>
                </a:effectLst>
                <a:latin typeface="+mn-lt"/>
              </a:rPr>
              <a:t>Método del lugar de las raíces</a:t>
            </a:r>
            <a:endParaRPr lang="es-ES" b="1" dirty="0">
              <a:solidFill>
                <a:schemeClr val="bg1"/>
              </a:solidFill>
              <a:effectLst>
                <a:outerShdw blurRad="38100" dist="38100" dir="2700000" algn="tl">
                  <a:srgbClr val="000000">
                    <a:alpha val="43137"/>
                  </a:srgbClr>
                </a:outerShdw>
              </a:effectLst>
              <a:latin typeface="+mn-lt"/>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t="21571" b="12418"/>
          <a:stretch/>
        </p:blipFill>
        <p:spPr>
          <a:xfrm>
            <a:off x="347243" y="1479665"/>
            <a:ext cx="6769213" cy="1679171"/>
          </a:xfrm>
          <a:prstGeom prst="rect">
            <a:avLst/>
          </a:prstGeom>
        </p:spPr>
      </p:pic>
      <p:pic>
        <p:nvPicPr>
          <p:cNvPr id="9" name="Imagen 8"/>
          <p:cNvPicPr>
            <a:picLocks noChangeAspect="1"/>
          </p:cNvPicPr>
          <p:nvPr/>
        </p:nvPicPr>
        <p:blipFill>
          <a:blip r:embed="rId4"/>
          <a:stretch>
            <a:fillRect/>
          </a:stretch>
        </p:blipFill>
        <p:spPr>
          <a:xfrm>
            <a:off x="7897092" y="1841165"/>
            <a:ext cx="2979575" cy="885236"/>
          </a:xfrm>
          <a:prstGeom prst="rect">
            <a:avLst/>
          </a:prstGeom>
        </p:spPr>
      </p:pic>
      <p:sp>
        <p:nvSpPr>
          <p:cNvPr id="11" name="CuadroTexto 10"/>
          <p:cNvSpPr txBox="1"/>
          <p:nvPr/>
        </p:nvSpPr>
        <p:spPr>
          <a:xfrm>
            <a:off x="122101" y="3703853"/>
            <a:ext cx="2661965"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Criterios de diseño</a:t>
            </a:r>
            <a:endParaRPr lang="es-EC" sz="2500" dirty="0"/>
          </a:p>
        </p:txBody>
      </p:sp>
      <p:pic>
        <p:nvPicPr>
          <p:cNvPr id="10" name="Imagen 9"/>
          <p:cNvPicPr>
            <a:picLocks noChangeAspect="1"/>
          </p:cNvPicPr>
          <p:nvPr/>
        </p:nvPicPr>
        <p:blipFill rotWithShape="1">
          <a:blip r:embed="rId5"/>
          <a:srcRect b="68169"/>
          <a:stretch/>
        </p:blipFill>
        <p:spPr>
          <a:xfrm>
            <a:off x="700224" y="4377665"/>
            <a:ext cx="2083842" cy="499759"/>
          </a:xfrm>
          <a:prstGeom prst="rect">
            <a:avLst/>
          </a:prstGeom>
        </p:spPr>
      </p:pic>
      <p:pic>
        <p:nvPicPr>
          <p:cNvPr id="13" name="Imagen 12"/>
          <p:cNvPicPr>
            <a:picLocks noChangeAspect="1"/>
          </p:cNvPicPr>
          <p:nvPr/>
        </p:nvPicPr>
        <p:blipFill rotWithShape="1">
          <a:blip r:embed="rId5"/>
          <a:srcRect t="79395"/>
          <a:stretch/>
        </p:blipFill>
        <p:spPr>
          <a:xfrm>
            <a:off x="700224" y="4969001"/>
            <a:ext cx="2375889" cy="368851"/>
          </a:xfrm>
          <a:prstGeom prst="rect">
            <a:avLst/>
          </a:prstGeom>
        </p:spPr>
      </p:pic>
      <p:pic>
        <p:nvPicPr>
          <p:cNvPr id="14" name="Imagen 13"/>
          <p:cNvPicPr>
            <a:picLocks noChangeAspect="1"/>
          </p:cNvPicPr>
          <p:nvPr/>
        </p:nvPicPr>
        <p:blipFill>
          <a:blip r:embed="rId6"/>
          <a:stretch>
            <a:fillRect/>
          </a:stretch>
        </p:blipFill>
        <p:spPr>
          <a:xfrm>
            <a:off x="3963567" y="3942380"/>
            <a:ext cx="3642271" cy="587990"/>
          </a:xfrm>
          <a:prstGeom prst="rect">
            <a:avLst/>
          </a:prstGeom>
        </p:spPr>
      </p:pic>
      <p:pic>
        <p:nvPicPr>
          <p:cNvPr id="15" name="Imagen 14"/>
          <p:cNvPicPr>
            <a:picLocks noChangeAspect="1"/>
          </p:cNvPicPr>
          <p:nvPr/>
        </p:nvPicPr>
        <p:blipFill>
          <a:blip r:embed="rId7"/>
          <a:stretch>
            <a:fillRect/>
          </a:stretch>
        </p:blipFill>
        <p:spPr>
          <a:xfrm>
            <a:off x="4023834" y="4580701"/>
            <a:ext cx="3521735" cy="433198"/>
          </a:xfrm>
          <a:prstGeom prst="rect">
            <a:avLst/>
          </a:prstGeom>
        </p:spPr>
      </p:pic>
      <p:pic>
        <p:nvPicPr>
          <p:cNvPr id="17" name="Imagen 16"/>
          <p:cNvPicPr>
            <a:picLocks noChangeAspect="1"/>
          </p:cNvPicPr>
          <p:nvPr/>
        </p:nvPicPr>
        <p:blipFill>
          <a:blip r:embed="rId8"/>
          <a:stretch>
            <a:fillRect/>
          </a:stretch>
        </p:blipFill>
        <p:spPr>
          <a:xfrm>
            <a:off x="8714994" y="3853813"/>
            <a:ext cx="2161673" cy="731773"/>
          </a:xfrm>
          <a:prstGeom prst="rect">
            <a:avLst/>
          </a:prstGeom>
        </p:spPr>
      </p:pic>
      <p:pic>
        <p:nvPicPr>
          <p:cNvPr id="18" name="Imagen 17"/>
          <p:cNvPicPr>
            <a:picLocks noChangeAspect="1"/>
          </p:cNvPicPr>
          <p:nvPr/>
        </p:nvPicPr>
        <p:blipFill>
          <a:blip r:embed="rId9"/>
          <a:stretch>
            <a:fillRect/>
          </a:stretch>
        </p:blipFill>
        <p:spPr>
          <a:xfrm>
            <a:off x="8797100" y="4640511"/>
            <a:ext cx="2079567" cy="473825"/>
          </a:xfrm>
          <a:prstGeom prst="rect">
            <a:avLst/>
          </a:prstGeom>
        </p:spPr>
      </p:pic>
    </p:spTree>
    <p:extLst>
      <p:ext uri="{BB962C8B-B14F-4D97-AF65-F5344CB8AC3E}">
        <p14:creationId xmlns:p14="http://schemas.microsoft.com/office/powerpoint/2010/main" val="250955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31</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22101" y="25536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PID</a:t>
            </a:r>
            <a:endParaRPr lang="es-ES" b="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70" y="1264763"/>
            <a:ext cx="10526146" cy="3869425"/>
          </a:xfrm>
          <a:prstGeom prst="rect">
            <a:avLst/>
          </a:prstGeom>
        </p:spPr>
      </p:pic>
      <p:pic>
        <p:nvPicPr>
          <p:cNvPr id="3" name="Imagen 2"/>
          <p:cNvPicPr>
            <a:picLocks noChangeAspect="1"/>
          </p:cNvPicPr>
          <p:nvPr/>
        </p:nvPicPr>
        <p:blipFill>
          <a:blip r:embed="rId4"/>
          <a:stretch>
            <a:fillRect/>
          </a:stretch>
        </p:blipFill>
        <p:spPr>
          <a:xfrm>
            <a:off x="1554826" y="5349083"/>
            <a:ext cx="1866900" cy="600075"/>
          </a:xfrm>
          <a:prstGeom prst="rect">
            <a:avLst/>
          </a:prstGeom>
        </p:spPr>
      </p:pic>
      <p:pic>
        <p:nvPicPr>
          <p:cNvPr id="6" name="Imagen 5"/>
          <p:cNvPicPr>
            <a:picLocks noChangeAspect="1"/>
          </p:cNvPicPr>
          <p:nvPr/>
        </p:nvPicPr>
        <p:blipFill>
          <a:blip r:embed="rId5"/>
          <a:stretch>
            <a:fillRect/>
          </a:stretch>
        </p:blipFill>
        <p:spPr>
          <a:xfrm>
            <a:off x="5120813" y="5349083"/>
            <a:ext cx="1790700" cy="581025"/>
          </a:xfrm>
          <a:prstGeom prst="rect">
            <a:avLst/>
          </a:prstGeom>
        </p:spPr>
      </p:pic>
      <p:pic>
        <p:nvPicPr>
          <p:cNvPr id="7" name="Imagen 6"/>
          <p:cNvPicPr>
            <a:picLocks noChangeAspect="1"/>
          </p:cNvPicPr>
          <p:nvPr/>
        </p:nvPicPr>
        <p:blipFill>
          <a:blip r:embed="rId6"/>
          <a:stretch>
            <a:fillRect/>
          </a:stretch>
        </p:blipFill>
        <p:spPr>
          <a:xfrm>
            <a:off x="8610600" y="5368133"/>
            <a:ext cx="2114550" cy="581025"/>
          </a:xfrm>
          <a:prstGeom prst="rect">
            <a:avLst/>
          </a:prstGeom>
        </p:spPr>
      </p:pic>
    </p:spTree>
    <p:extLst>
      <p:ext uri="{BB962C8B-B14F-4D97-AF65-F5344CB8AC3E}">
        <p14:creationId xmlns:p14="http://schemas.microsoft.com/office/powerpoint/2010/main" val="3907002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22101" y="25536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PID</a:t>
            </a:r>
            <a:endParaRPr lang="es-ES" b="1" dirty="0">
              <a:solidFill>
                <a:schemeClr val="bg1"/>
              </a:solidFill>
              <a:effectLst>
                <a:outerShdw blurRad="38100" dist="38100" dir="2700000" algn="tl">
                  <a:srgbClr val="000000">
                    <a:alpha val="43137"/>
                  </a:srgbClr>
                </a:outerShdw>
              </a:effectLst>
              <a:latin typeface="+mn-lt"/>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858" y="1331454"/>
            <a:ext cx="9449186" cy="4834821"/>
          </a:xfrm>
          <a:prstGeom prst="rect">
            <a:avLst/>
          </a:prstGeom>
        </p:spPr>
      </p:pic>
    </p:spTree>
    <p:extLst>
      <p:ext uri="{BB962C8B-B14F-4D97-AF65-F5344CB8AC3E}">
        <p14:creationId xmlns:p14="http://schemas.microsoft.com/office/powerpoint/2010/main" val="4145952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33</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22101"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Controlador PID</a:t>
            </a:r>
            <a:r>
              <a:rPr lang="es-ES" b="1" dirty="0">
                <a:solidFill>
                  <a:schemeClr val="bg1"/>
                </a:solidFill>
                <a:effectLst>
                  <a:outerShdw blurRad="38100" dist="38100" dir="2700000" algn="tl">
                    <a:srgbClr val="000000">
                      <a:alpha val="43137"/>
                    </a:srgbClr>
                  </a:outerShdw>
                </a:effectLst>
                <a:latin typeface="+mn-lt"/>
              </a:rPr>
              <a:t> </a:t>
            </a:r>
            <a:endParaRPr lang="es-ES" b="1" dirty="0" smtClean="0">
              <a:solidFill>
                <a:schemeClr val="bg1"/>
              </a:solidFill>
              <a:effectLst>
                <a:outerShdw blurRad="38100" dist="38100" dir="2700000" algn="tl">
                  <a:srgbClr val="000000">
                    <a:alpha val="43137"/>
                  </a:srgbClr>
                </a:outerShdw>
              </a:effectLst>
              <a:latin typeface="+mn-lt"/>
            </a:endParaRPr>
          </a:p>
          <a:p>
            <a:r>
              <a:rPr lang="es-ES" b="1" dirty="0" smtClean="0">
                <a:solidFill>
                  <a:schemeClr val="bg1"/>
                </a:solidFill>
                <a:effectLst>
                  <a:outerShdw blurRad="38100" dist="38100" dir="2700000" algn="tl">
                    <a:srgbClr val="000000">
                      <a:alpha val="43137"/>
                    </a:srgbClr>
                  </a:outerShdw>
                </a:effectLst>
                <a:latin typeface="+mn-lt"/>
              </a:rPr>
              <a:t>con Redes Neuronales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879" y="1222344"/>
            <a:ext cx="10052677" cy="4066421"/>
          </a:xfrm>
          <a:prstGeom prst="rect">
            <a:avLst/>
          </a:prstGeom>
        </p:spPr>
      </p:pic>
      <p:sp>
        <p:nvSpPr>
          <p:cNvPr id="16" name="CuadroTexto 15"/>
          <p:cNvSpPr txBox="1"/>
          <p:nvPr/>
        </p:nvSpPr>
        <p:spPr>
          <a:xfrm>
            <a:off x="5705556" y="5458025"/>
            <a:ext cx="5210535"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200" dirty="0" smtClean="0"/>
              <a:t>Tensión de entrada: Desde 20 V hasta 200 V</a:t>
            </a:r>
            <a:endParaRPr lang="es-EC" sz="2200" dirty="0"/>
          </a:p>
        </p:txBody>
      </p:sp>
      <p:sp>
        <p:nvSpPr>
          <p:cNvPr id="20" name="CuadroTexto 19"/>
          <p:cNvSpPr txBox="1"/>
          <p:nvPr/>
        </p:nvSpPr>
        <p:spPr>
          <a:xfrm>
            <a:off x="1435512" y="5458025"/>
            <a:ext cx="3951135"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Conjunto de entrenamiento</a:t>
            </a:r>
            <a:endParaRPr lang="es-EC" sz="2500" dirty="0"/>
          </a:p>
        </p:txBody>
      </p:sp>
    </p:spTree>
    <p:extLst>
      <p:ext uri="{BB962C8B-B14F-4D97-AF65-F5344CB8AC3E}">
        <p14:creationId xmlns:p14="http://schemas.microsoft.com/office/powerpoint/2010/main" val="3431916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22101"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Controlador PID</a:t>
            </a:r>
            <a:r>
              <a:rPr lang="es-ES" b="1" dirty="0">
                <a:solidFill>
                  <a:schemeClr val="bg1"/>
                </a:solidFill>
                <a:effectLst>
                  <a:outerShdw blurRad="38100" dist="38100" dir="2700000" algn="tl">
                    <a:srgbClr val="000000">
                      <a:alpha val="43137"/>
                    </a:srgbClr>
                  </a:outerShdw>
                </a:effectLst>
                <a:latin typeface="+mn-lt"/>
              </a:rPr>
              <a:t> </a:t>
            </a:r>
            <a:endParaRPr lang="es-ES" b="1" dirty="0" smtClean="0">
              <a:solidFill>
                <a:schemeClr val="bg1"/>
              </a:solidFill>
              <a:effectLst>
                <a:outerShdw blurRad="38100" dist="38100" dir="2700000" algn="tl">
                  <a:srgbClr val="000000">
                    <a:alpha val="43137"/>
                  </a:srgbClr>
                </a:outerShdw>
              </a:effectLst>
              <a:latin typeface="+mn-lt"/>
            </a:endParaRPr>
          </a:p>
          <a:p>
            <a:r>
              <a:rPr lang="es-ES" b="1" dirty="0" smtClean="0">
                <a:solidFill>
                  <a:schemeClr val="bg1"/>
                </a:solidFill>
                <a:effectLst>
                  <a:outerShdw blurRad="38100" dist="38100" dir="2700000" algn="tl">
                    <a:srgbClr val="000000">
                      <a:alpha val="43137"/>
                    </a:srgbClr>
                  </a:outerShdw>
                </a:effectLst>
                <a:latin typeface="+mn-lt"/>
              </a:rPr>
              <a:t>con Redes Neuronales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6" y="1344065"/>
            <a:ext cx="9814323" cy="3732307"/>
          </a:xfrm>
          <a:prstGeom prst="rect">
            <a:avLst/>
          </a:prstGeom>
        </p:spPr>
      </p:pic>
      <p:sp>
        <p:nvSpPr>
          <p:cNvPr id="8" name="CuadroTexto 7"/>
          <p:cNvSpPr txBox="1"/>
          <p:nvPr/>
        </p:nvSpPr>
        <p:spPr>
          <a:xfrm>
            <a:off x="2277894" y="5241216"/>
            <a:ext cx="787474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200" dirty="0"/>
              <a:t>Se realizan pruebas </a:t>
            </a:r>
            <a:r>
              <a:rPr lang="es-EC" sz="2200" dirty="0" smtClean="0"/>
              <a:t>para </a:t>
            </a:r>
            <a:r>
              <a:rPr lang="es-EC" sz="2200" dirty="0"/>
              <a:t>10, 15 y 20 neuronas en la capa oculta, además se </a:t>
            </a:r>
            <a:r>
              <a:rPr lang="es-EC" sz="2200" dirty="0" smtClean="0"/>
              <a:t>usa 40000 </a:t>
            </a:r>
            <a:r>
              <a:rPr lang="es-EC" sz="2200" dirty="0"/>
              <a:t>épocas para el entrenamiento</a:t>
            </a:r>
          </a:p>
        </p:txBody>
      </p:sp>
    </p:spTree>
    <p:extLst>
      <p:ext uri="{BB962C8B-B14F-4D97-AF65-F5344CB8AC3E}">
        <p14:creationId xmlns:p14="http://schemas.microsoft.com/office/powerpoint/2010/main" val="3174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1415699" y="1876413"/>
            <a:ext cx="40540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a:t>2</a:t>
            </a:r>
            <a:r>
              <a:rPr lang="es-EC" sz="2500" dirty="0" smtClean="0"/>
              <a:t>0 neuronas en la capa oculta</a:t>
            </a:r>
            <a:endParaRPr lang="es-EC" sz="2500" dirty="0"/>
          </a:p>
        </p:txBody>
      </p:sp>
      <p:sp>
        <p:nvSpPr>
          <p:cNvPr id="8" name="CuadroTexto 7"/>
          <p:cNvSpPr txBox="1"/>
          <p:nvPr/>
        </p:nvSpPr>
        <p:spPr>
          <a:xfrm>
            <a:off x="7217126" y="1879516"/>
            <a:ext cx="41366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smtClean="0"/>
              <a:t>15 neuronas en la capa oculta</a:t>
            </a:r>
            <a:endParaRPr lang="es-EC" sz="25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066" y="2542922"/>
            <a:ext cx="5841512" cy="2948485"/>
          </a:xfrm>
          <a:prstGeom prst="rect">
            <a:avLst/>
          </a:prstGeom>
        </p:spPr>
      </p:pic>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35</a:t>
            </a:fld>
            <a:endParaRPr lang="es-ES"/>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5" y="2648275"/>
            <a:ext cx="6116311" cy="2737777"/>
          </a:xfrm>
          <a:prstGeom prst="rect">
            <a:avLst/>
          </a:prstGeom>
        </p:spPr>
      </p:pic>
    </p:spTree>
    <p:extLst>
      <p:ext uri="{BB962C8B-B14F-4D97-AF65-F5344CB8AC3E}">
        <p14:creationId xmlns:p14="http://schemas.microsoft.com/office/powerpoint/2010/main" val="291614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36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a:t>
            </a:r>
            <a:endParaRPr lang="es-ES" b="1" i="1" dirty="0">
              <a:solidFill>
                <a:schemeClr val="bg1"/>
              </a:solidFill>
              <a:effectLst>
                <a:outerShdw blurRad="38100" dist="38100" dir="2700000" algn="tl">
                  <a:srgbClr val="000000">
                    <a:alpha val="43137"/>
                  </a:srgbClr>
                </a:outerShdw>
              </a:effectLst>
              <a:latin typeface="+mn-lt"/>
            </a:endParaRPr>
          </a:p>
        </p:txBody>
      </p:sp>
      <p:sp>
        <p:nvSpPr>
          <p:cNvPr id="7" name="CuadroTexto 6"/>
          <p:cNvSpPr txBox="1"/>
          <p:nvPr/>
        </p:nvSpPr>
        <p:spPr>
          <a:xfrm>
            <a:off x="2163846" y="1593673"/>
            <a:ext cx="4054074" cy="4770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500" dirty="0"/>
              <a:t>1</a:t>
            </a:r>
            <a:r>
              <a:rPr lang="es-EC" sz="2500" dirty="0" smtClean="0"/>
              <a:t>0 neuronas en la capa oculta</a:t>
            </a:r>
            <a:endParaRPr lang="es-EC" sz="2500" dirty="0"/>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36</a:t>
            </a:fld>
            <a:endParaRPr lang="es-ES"/>
          </a:p>
        </p:txBody>
      </p:sp>
      <p:sp>
        <p:nvSpPr>
          <p:cNvPr id="11" name="CuadroTexto 10"/>
          <p:cNvSpPr txBox="1"/>
          <p:nvPr/>
        </p:nvSpPr>
        <p:spPr>
          <a:xfrm>
            <a:off x="8347467" y="3019720"/>
            <a:ext cx="3574266"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2000" dirty="0" smtClean="0"/>
              <a:t>Se </a:t>
            </a:r>
            <a:r>
              <a:rPr lang="es-EC" sz="2000" dirty="0"/>
              <a:t>ha elegido al controlador </a:t>
            </a:r>
            <a:r>
              <a:rPr lang="es-EC" sz="2000" dirty="0" smtClean="0"/>
              <a:t>neuronal PID </a:t>
            </a:r>
            <a:r>
              <a:rPr lang="es-EC" sz="2000" dirty="0"/>
              <a:t>con estructura de diez neuronas en la capa oculta, el mismo que ha sido entrenado </a:t>
            </a:r>
            <a:r>
              <a:rPr lang="es-EC" sz="2000" dirty="0" smtClean="0"/>
              <a:t>en 16222 </a:t>
            </a:r>
            <a:r>
              <a:rPr lang="es-EC" sz="2000" dirty="0"/>
              <a:t>de un total de 40000 épocas.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 y="2189940"/>
            <a:ext cx="8163206" cy="3598553"/>
          </a:xfrm>
          <a:prstGeom prst="rect">
            <a:avLst/>
          </a:prstGeom>
        </p:spPr>
      </p:pic>
    </p:spTree>
    <p:extLst>
      <p:ext uri="{BB962C8B-B14F-4D97-AF65-F5344CB8AC3E}">
        <p14:creationId xmlns:p14="http://schemas.microsoft.com/office/powerpoint/2010/main" val="30851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322807" y="1987398"/>
            <a:ext cx="8851971" cy="989668"/>
          </a:xfrm>
        </p:spPr>
        <p:txBody>
          <a:bodyPr>
            <a:normAutofit fontScale="90000"/>
          </a:bodyPr>
          <a:lstStyle/>
          <a:p>
            <a:r>
              <a:rPr lang="es-ES" dirty="0" smtClean="0"/>
              <a:t>Diseño del Controlador </a:t>
            </a:r>
            <a:br>
              <a:rPr lang="es-ES" dirty="0" smtClean="0"/>
            </a:br>
            <a:r>
              <a:rPr lang="es-ES" dirty="0" smtClean="0"/>
              <a:t>Predictivo por Matriz Dinámica</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37</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83" y="3106282"/>
            <a:ext cx="6157494" cy="2461473"/>
          </a:xfrm>
          <a:prstGeom prst="rect">
            <a:avLst/>
          </a:prstGeom>
        </p:spPr>
      </p:pic>
    </p:spTree>
    <p:extLst>
      <p:ext uri="{BB962C8B-B14F-4D97-AF65-F5344CB8AC3E}">
        <p14:creationId xmlns:p14="http://schemas.microsoft.com/office/powerpoint/2010/main" val="378935131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885F3971-D4EA-4750-870A-E840FF82DE7C}" type="slidenum">
              <a:rPr lang="es-ES" smtClean="0"/>
              <a:pPr/>
              <a:t>38</a:t>
            </a:fld>
            <a:endParaRPr lang="es-ES"/>
          </a:p>
        </p:txBody>
      </p:sp>
      <p:graphicFrame>
        <p:nvGraphicFramePr>
          <p:cNvPr id="7" name="4 Diagrama"/>
          <p:cNvGraphicFramePr>
            <a:graphicFrameLocks noGrp="1"/>
          </p:cNvGraphicFramePr>
          <p:nvPr>
            <p:ph idx="1"/>
            <p:extLst>
              <p:ext uri="{D42A27DB-BD31-4B8C-83A1-F6EECF244321}">
                <p14:modId xmlns:p14="http://schemas.microsoft.com/office/powerpoint/2010/main" val="2945800571"/>
              </p:ext>
            </p:extLst>
          </p:nvPr>
        </p:nvGraphicFramePr>
        <p:xfrm>
          <a:off x="1403465" y="1542991"/>
          <a:ext cx="1023435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 xmlns:a16="http://schemas.microsoft.com/office/drawing/2014/main" id="{34514C6B-7C5B-48F3-91B4-ED606CDCF384}"/>
              </a:ext>
            </a:extLst>
          </p:cNvPr>
          <p:cNvSpPr txBox="1">
            <a:spLocks/>
          </p:cNvSpPr>
          <p:nvPr/>
        </p:nvSpPr>
        <p:spPr>
          <a:xfrm>
            <a:off x="238478"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 Predictivo basado en Modelo</a:t>
            </a:r>
            <a:endParaRPr lang="es-ES" b="1" i="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186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5BCE168-83BE-461A-9237-452AD74F4CC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C587816C-7492-4556-B545-B64F76AD90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8BE4C76-8404-4124-AD97-6B82E9E9C98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ABFDCA5A-B6B4-4842-87A3-F59FCF0C6A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74D4DBA5-3572-4371-ADDE-ED3B1152847E}"/>
              </a:ext>
            </a:extLst>
          </p:cNvPr>
          <p:cNvSpPr>
            <a:spLocks noGrp="1"/>
          </p:cNvSpPr>
          <p:nvPr>
            <p:ph type="sldNum" sz="quarter" idx="12"/>
          </p:nvPr>
        </p:nvSpPr>
        <p:spPr/>
        <p:txBody>
          <a:bodyPr/>
          <a:lstStyle/>
          <a:p>
            <a:fld id="{885F3971-D4EA-4750-870A-E840FF82DE7C}" type="slidenum">
              <a:rPr lang="es-ES" smtClean="0"/>
              <a:pPr/>
              <a:t>39</a:t>
            </a:fld>
            <a:endParaRPr lang="es-ES"/>
          </a:p>
        </p:txBody>
      </p:sp>
      <p:sp>
        <p:nvSpPr>
          <p:cNvPr id="6" name="Título 1">
            <a:extLst>
              <a:ext uri="{FF2B5EF4-FFF2-40B4-BE49-F238E27FC236}">
                <a16:creationId xmlns="" xmlns:a16="http://schemas.microsoft.com/office/drawing/2014/main" id="{0F51C007-8AC6-486E-AF52-651D2CC2A6F1}"/>
              </a:ext>
            </a:extLst>
          </p:cNvPr>
          <p:cNvSpPr txBox="1">
            <a:spLocks/>
          </p:cNvSpPr>
          <p:nvPr/>
        </p:nvSpPr>
        <p:spPr>
          <a:xfrm>
            <a:off x="255104" y="308402"/>
            <a:ext cx="7974496"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Control </a:t>
            </a:r>
            <a:r>
              <a:rPr lang="es-ES" b="1" dirty="0" smtClean="0">
                <a:solidFill>
                  <a:schemeClr val="bg1"/>
                </a:solidFill>
                <a:effectLst>
                  <a:outerShdw blurRad="38100" dist="38100" dir="2700000" algn="tl">
                    <a:srgbClr val="000000">
                      <a:alpha val="43137"/>
                    </a:srgbClr>
                  </a:outerShdw>
                </a:effectLst>
                <a:latin typeface="+mn-lt"/>
              </a:rPr>
              <a:t>DMC</a:t>
            </a:r>
            <a:endParaRPr lang="es-ES" b="1" dirty="0">
              <a:solidFill>
                <a:schemeClr val="bg1"/>
              </a:solidFill>
              <a:effectLst>
                <a:outerShdw blurRad="38100" dist="38100" dir="2700000" algn="tl">
                  <a:srgbClr val="000000">
                    <a:alpha val="43137"/>
                  </a:srgbClr>
                </a:outerShdw>
              </a:effectLst>
              <a:latin typeface="+mn-lt"/>
            </a:endParaRPr>
          </a:p>
        </p:txBody>
      </p:sp>
      <p:pic>
        <p:nvPicPr>
          <p:cNvPr id="11" name="Imagen 10">
            <a:extLst>
              <a:ext uri="{FF2B5EF4-FFF2-40B4-BE49-F238E27FC236}">
                <a16:creationId xmlns="" xmlns:a16="http://schemas.microsoft.com/office/drawing/2014/main" id="{75CF8238-5E4A-4195-84AF-2A7371BB9B35}"/>
              </a:ext>
            </a:extLst>
          </p:cNvPr>
          <p:cNvPicPr>
            <a:picLocks noChangeAspect="1"/>
          </p:cNvPicPr>
          <p:nvPr/>
        </p:nvPicPr>
        <p:blipFill rotWithShape="1">
          <a:blip r:embed="rId2"/>
          <a:srcRect l="33804" t="22606" r="34593" b="26423"/>
          <a:stretch/>
        </p:blipFill>
        <p:spPr>
          <a:xfrm>
            <a:off x="6493565" y="1418709"/>
            <a:ext cx="4939748" cy="4479317"/>
          </a:xfrm>
          <a:prstGeom prst="rect">
            <a:avLst/>
          </a:prstGeom>
        </p:spPr>
      </p:pic>
      <p:graphicFrame>
        <p:nvGraphicFramePr>
          <p:cNvPr id="14" name="4 Diagrama"/>
          <p:cNvGraphicFramePr>
            <a:graphicFrameLocks/>
          </p:cNvGraphicFramePr>
          <p:nvPr>
            <p:extLst>
              <p:ext uri="{D42A27DB-BD31-4B8C-83A1-F6EECF244321}">
                <p14:modId xmlns:p14="http://schemas.microsoft.com/office/powerpoint/2010/main" val="1476593886"/>
              </p:ext>
            </p:extLst>
          </p:nvPr>
        </p:nvGraphicFramePr>
        <p:xfrm>
          <a:off x="255104" y="1385458"/>
          <a:ext cx="4998540" cy="31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1851218" y="4583092"/>
            <a:ext cx="3143408" cy="1077056"/>
          </a:xfrm>
          <a:prstGeom prst="rect">
            <a:avLst/>
          </a:prstGeom>
        </p:spPr>
      </p:pic>
    </p:spTree>
    <p:extLst>
      <p:ext uri="{BB962C8B-B14F-4D97-AF65-F5344CB8AC3E}">
        <p14:creationId xmlns:p14="http://schemas.microsoft.com/office/powerpoint/2010/main" val="143020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DFF7A5-3579-4ECD-8A60-340538BFED0A}"/>
              </a:ext>
            </a:extLst>
          </p:cNvPr>
          <p:cNvSpPr>
            <a:spLocks noGrp="1"/>
          </p:cNvSpPr>
          <p:nvPr>
            <p:ph type="title"/>
          </p:nvPr>
        </p:nvSpPr>
        <p:spPr>
          <a:xfrm>
            <a:off x="255104" y="136525"/>
            <a:ext cx="3909391" cy="963405"/>
          </a:xfrm>
        </p:spPr>
        <p:txBody>
          <a:bodyPr/>
          <a:lstStyle/>
          <a:p>
            <a:r>
              <a:rPr lang="es-ES" b="1" dirty="0">
                <a:solidFill>
                  <a:schemeClr val="bg1"/>
                </a:solidFill>
                <a:effectLst>
                  <a:outerShdw blurRad="38100" dist="38100" dir="2700000" algn="tl">
                    <a:srgbClr val="000000">
                      <a:alpha val="43137"/>
                    </a:srgbClr>
                  </a:outerShdw>
                </a:effectLst>
                <a:latin typeface="+mn-lt"/>
              </a:rPr>
              <a:t>Introducción</a:t>
            </a:r>
          </a:p>
        </p:txBody>
      </p:sp>
      <p:sp>
        <p:nvSpPr>
          <p:cNvPr id="5" name="Marcador de número de diapositiva 4">
            <a:extLst>
              <a:ext uri="{FF2B5EF4-FFF2-40B4-BE49-F238E27FC236}">
                <a16:creationId xmlns="" xmlns:a16="http://schemas.microsoft.com/office/drawing/2014/main" id="{9564979F-A26D-470B-BADE-1C9358926C66}"/>
              </a:ext>
            </a:extLst>
          </p:cNvPr>
          <p:cNvSpPr>
            <a:spLocks noGrp="1"/>
          </p:cNvSpPr>
          <p:nvPr>
            <p:ph type="sldNum" sz="quarter" idx="12"/>
          </p:nvPr>
        </p:nvSpPr>
        <p:spPr/>
        <p:txBody>
          <a:bodyPr/>
          <a:lstStyle/>
          <a:p>
            <a:fld id="{885F3971-D4EA-4750-870A-E840FF82DE7C}" type="slidenum">
              <a:rPr lang="es-ES" smtClean="0"/>
              <a:pPr/>
              <a:t>4</a:t>
            </a:fld>
            <a:endParaRPr lang="es-ES"/>
          </a:p>
        </p:txBody>
      </p:sp>
      <p:graphicFrame>
        <p:nvGraphicFramePr>
          <p:cNvPr id="8" name="4 Diagrama"/>
          <p:cNvGraphicFramePr/>
          <p:nvPr>
            <p:extLst>
              <p:ext uri="{D42A27DB-BD31-4B8C-83A1-F6EECF244321}">
                <p14:modId xmlns:p14="http://schemas.microsoft.com/office/powerpoint/2010/main" val="3324766172"/>
              </p:ext>
            </p:extLst>
          </p:nvPr>
        </p:nvGraphicFramePr>
        <p:xfrm>
          <a:off x="649871" y="1071110"/>
          <a:ext cx="9867723" cy="4929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9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5BCE168-83BE-461A-9237-452AD74F4CC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587816C-7492-4556-B545-B64F76AD90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E8BE4C76-8404-4124-AD97-6B82E9E9C98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ABFDCA5A-B6B4-4842-87A3-F59FCF0C6A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40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45918"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Respuesta ant</a:t>
            </a:r>
            <a:r>
              <a:rPr lang="es-ES" b="1" dirty="0" smtClean="0">
                <a:solidFill>
                  <a:schemeClr val="bg1"/>
                </a:solidFill>
                <a:effectLst>
                  <a:outerShdw blurRad="38100" dist="38100" dir="2700000" algn="tl">
                    <a:srgbClr val="000000">
                      <a:alpha val="43137"/>
                    </a:srgbClr>
                  </a:outerShdw>
                </a:effectLst>
                <a:latin typeface="+mn-lt"/>
              </a:rPr>
              <a:t>e escalón </a:t>
            </a:r>
            <a:r>
              <a:rPr lang="es-ES" b="1" dirty="0" smtClean="0">
                <a:solidFill>
                  <a:schemeClr val="bg1"/>
                </a:solidFill>
                <a:effectLst>
                  <a:outerShdw blurRad="38100" dist="38100" dir="2700000" algn="tl">
                    <a:srgbClr val="000000">
                      <a:alpha val="43137"/>
                    </a:srgbClr>
                  </a:outerShdw>
                </a:effectLst>
                <a:latin typeface="+mn-lt"/>
              </a:rPr>
              <a:t>del convertidor </a:t>
            </a:r>
            <a:r>
              <a:rPr lang="es-ES" b="1" i="1" dirty="0" smtClean="0">
                <a:solidFill>
                  <a:schemeClr val="bg1"/>
                </a:solidFill>
                <a:effectLst>
                  <a:outerShdw blurRad="38100" dist="38100" dir="2700000" algn="tl">
                    <a:srgbClr val="000000">
                      <a:alpha val="43137"/>
                    </a:srgbClr>
                  </a:outerShdw>
                </a:effectLst>
                <a:latin typeface="+mn-lt"/>
              </a:rPr>
              <a:t>Boost</a:t>
            </a:r>
            <a:endParaRPr lang="es-ES" b="1" i="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7024" b="2266"/>
          <a:stretch/>
        </p:blipFill>
        <p:spPr>
          <a:xfrm>
            <a:off x="2545009" y="1313410"/>
            <a:ext cx="7437191" cy="4926243"/>
          </a:xfrm>
          <a:prstGeom prst="rect">
            <a:avLst/>
          </a:prstGeom>
        </p:spPr>
      </p:pic>
    </p:spTree>
    <p:extLst>
      <p:ext uri="{BB962C8B-B14F-4D97-AF65-F5344CB8AC3E}">
        <p14:creationId xmlns:p14="http://schemas.microsoft.com/office/powerpoint/2010/main" val="2777098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74D4DBA5-3572-4371-ADDE-ED3B1152847E}"/>
              </a:ext>
            </a:extLst>
          </p:cNvPr>
          <p:cNvSpPr>
            <a:spLocks noGrp="1"/>
          </p:cNvSpPr>
          <p:nvPr>
            <p:ph type="sldNum" sz="quarter" idx="12"/>
          </p:nvPr>
        </p:nvSpPr>
        <p:spPr/>
        <p:txBody>
          <a:bodyPr/>
          <a:lstStyle/>
          <a:p>
            <a:fld id="{885F3971-D4EA-4750-870A-E840FF82DE7C}" type="slidenum">
              <a:rPr lang="es-ES" smtClean="0"/>
              <a:pPr/>
              <a:t>41</a:t>
            </a:fld>
            <a:endParaRPr lang="es-ES"/>
          </a:p>
        </p:txBody>
      </p:sp>
      <p:sp>
        <p:nvSpPr>
          <p:cNvPr id="6" name="Título 1">
            <a:extLst>
              <a:ext uri="{FF2B5EF4-FFF2-40B4-BE49-F238E27FC236}">
                <a16:creationId xmlns="" xmlns:a16="http://schemas.microsoft.com/office/drawing/2014/main" id="{0F51C007-8AC6-486E-AF52-651D2CC2A6F1}"/>
              </a:ext>
            </a:extLst>
          </p:cNvPr>
          <p:cNvSpPr txBox="1">
            <a:spLocks/>
          </p:cNvSpPr>
          <p:nvPr/>
        </p:nvSpPr>
        <p:spPr>
          <a:xfrm>
            <a:off x="255104" y="308402"/>
            <a:ext cx="7974496"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4" name="4 Diagrama"/>
          <p:cNvGraphicFramePr>
            <a:graphicFrameLocks/>
          </p:cNvGraphicFramePr>
          <p:nvPr>
            <p:extLst>
              <p:ext uri="{D42A27DB-BD31-4B8C-83A1-F6EECF244321}">
                <p14:modId xmlns:p14="http://schemas.microsoft.com/office/powerpoint/2010/main" val="4209083211"/>
              </p:ext>
            </p:extLst>
          </p:nvPr>
        </p:nvGraphicFramePr>
        <p:xfrm>
          <a:off x="255104" y="1385458"/>
          <a:ext cx="11098696" cy="3435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837862" y="5160241"/>
            <a:ext cx="2933700" cy="857250"/>
          </a:xfrm>
          <a:prstGeom prst="rect">
            <a:avLst/>
          </a:prstGeom>
        </p:spPr>
      </p:pic>
    </p:spTree>
    <p:extLst>
      <p:ext uri="{BB962C8B-B14F-4D97-AF65-F5344CB8AC3E}">
        <p14:creationId xmlns:p14="http://schemas.microsoft.com/office/powerpoint/2010/main" val="42685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8499C654-2023-4F4C-9060-D128CC86DF4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2B5C48E7-FF08-456A-9F75-60CB69250B6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2B7D4DC2-B40F-4A92-8B7B-28A71B2E35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6F7FA64B-D6FA-4A28-B981-7F9E8A997C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74D4DBA5-3572-4371-ADDE-ED3B1152847E}"/>
              </a:ext>
            </a:extLst>
          </p:cNvPr>
          <p:cNvSpPr>
            <a:spLocks noGrp="1"/>
          </p:cNvSpPr>
          <p:nvPr>
            <p:ph type="sldNum" sz="quarter" idx="12"/>
          </p:nvPr>
        </p:nvSpPr>
        <p:spPr/>
        <p:txBody>
          <a:bodyPr/>
          <a:lstStyle/>
          <a:p>
            <a:fld id="{885F3971-D4EA-4750-870A-E840FF82DE7C}" type="slidenum">
              <a:rPr lang="es-ES" smtClean="0"/>
              <a:pPr/>
              <a:t>42</a:t>
            </a:fld>
            <a:endParaRPr lang="es-ES"/>
          </a:p>
        </p:txBody>
      </p:sp>
      <p:sp>
        <p:nvSpPr>
          <p:cNvPr id="6" name="Título 1">
            <a:extLst>
              <a:ext uri="{FF2B5EF4-FFF2-40B4-BE49-F238E27FC236}">
                <a16:creationId xmlns="" xmlns:a16="http://schemas.microsoft.com/office/drawing/2014/main" id="{0F51C007-8AC6-486E-AF52-651D2CC2A6F1}"/>
              </a:ext>
            </a:extLst>
          </p:cNvPr>
          <p:cNvSpPr txBox="1">
            <a:spLocks/>
          </p:cNvSpPr>
          <p:nvPr/>
        </p:nvSpPr>
        <p:spPr>
          <a:xfrm>
            <a:off x="255104" y="308402"/>
            <a:ext cx="7974496"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4" name="4 Diagrama"/>
          <p:cNvGraphicFramePr>
            <a:graphicFrameLocks/>
          </p:cNvGraphicFramePr>
          <p:nvPr>
            <p:extLst>
              <p:ext uri="{D42A27DB-BD31-4B8C-83A1-F6EECF244321}">
                <p14:modId xmlns:p14="http://schemas.microsoft.com/office/powerpoint/2010/main" val="3326668978"/>
              </p:ext>
            </p:extLst>
          </p:nvPr>
        </p:nvGraphicFramePr>
        <p:xfrm>
          <a:off x="255104" y="1385457"/>
          <a:ext cx="6777463" cy="425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275195" y="1262429"/>
            <a:ext cx="4591050" cy="4629150"/>
          </a:xfrm>
          <a:prstGeom prst="rect">
            <a:avLst/>
          </a:prstGeom>
        </p:spPr>
      </p:pic>
    </p:spTree>
    <p:extLst>
      <p:ext uri="{BB962C8B-B14F-4D97-AF65-F5344CB8AC3E}">
        <p14:creationId xmlns:p14="http://schemas.microsoft.com/office/powerpoint/2010/main" val="41050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74D4DBA5-3572-4371-ADDE-ED3B1152847E}"/>
              </a:ext>
            </a:extLst>
          </p:cNvPr>
          <p:cNvSpPr>
            <a:spLocks noGrp="1"/>
          </p:cNvSpPr>
          <p:nvPr>
            <p:ph type="sldNum" sz="quarter" idx="12"/>
          </p:nvPr>
        </p:nvSpPr>
        <p:spPr/>
        <p:txBody>
          <a:bodyPr/>
          <a:lstStyle/>
          <a:p>
            <a:fld id="{885F3971-D4EA-4750-870A-E840FF82DE7C}" type="slidenum">
              <a:rPr lang="es-ES" smtClean="0"/>
              <a:pPr/>
              <a:t>43</a:t>
            </a:fld>
            <a:endParaRPr lang="es-ES"/>
          </a:p>
        </p:txBody>
      </p:sp>
      <p:sp>
        <p:nvSpPr>
          <p:cNvPr id="6" name="Título 1">
            <a:extLst>
              <a:ext uri="{FF2B5EF4-FFF2-40B4-BE49-F238E27FC236}">
                <a16:creationId xmlns="" xmlns:a16="http://schemas.microsoft.com/office/drawing/2014/main" id="{0F51C007-8AC6-486E-AF52-651D2CC2A6F1}"/>
              </a:ext>
            </a:extLst>
          </p:cNvPr>
          <p:cNvSpPr txBox="1">
            <a:spLocks/>
          </p:cNvSpPr>
          <p:nvPr/>
        </p:nvSpPr>
        <p:spPr>
          <a:xfrm>
            <a:off x="255104" y="308402"/>
            <a:ext cx="7974496"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14" name="4 Diagrama"/>
              <p:cNvGraphicFramePr>
                <a:graphicFrameLocks/>
              </p:cNvGraphicFramePr>
              <p:nvPr>
                <p:extLst>
                  <p:ext uri="{D42A27DB-BD31-4B8C-83A1-F6EECF244321}">
                    <p14:modId xmlns:p14="http://schemas.microsoft.com/office/powerpoint/2010/main" val="4143612547"/>
                  </p:ext>
                </p:extLst>
              </p:nvPr>
            </p:nvGraphicFramePr>
            <p:xfrm>
              <a:off x="437984" y="1325409"/>
              <a:ext cx="11098696" cy="330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14" name="4 Diagrama"/>
              <p:cNvGraphicFramePr>
                <a:graphicFrameLocks/>
              </p:cNvGraphicFramePr>
              <p:nvPr>
                <p:extLst>
                  <p:ext uri="{D42A27DB-BD31-4B8C-83A1-F6EECF244321}">
                    <p14:modId xmlns:p14="http://schemas.microsoft.com/office/powerpoint/2010/main" val="4143612547"/>
                  </p:ext>
                </p:extLst>
              </p:nvPr>
            </p:nvGraphicFramePr>
            <p:xfrm>
              <a:off x="437984" y="1325409"/>
              <a:ext cx="11098696" cy="330292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pic>
        <p:nvPicPr>
          <p:cNvPr id="3" name="Imagen 2"/>
          <p:cNvPicPr>
            <a:picLocks noChangeAspect="1"/>
          </p:cNvPicPr>
          <p:nvPr/>
        </p:nvPicPr>
        <p:blipFill>
          <a:blip r:embed="rId8"/>
          <a:stretch>
            <a:fillRect/>
          </a:stretch>
        </p:blipFill>
        <p:spPr>
          <a:xfrm>
            <a:off x="2559799" y="4628329"/>
            <a:ext cx="8013989" cy="1385797"/>
          </a:xfrm>
          <a:prstGeom prst="rect">
            <a:avLst/>
          </a:prstGeom>
        </p:spPr>
      </p:pic>
    </p:spTree>
    <p:extLst>
      <p:ext uri="{BB962C8B-B14F-4D97-AF65-F5344CB8AC3E}">
        <p14:creationId xmlns:p14="http://schemas.microsoft.com/office/powerpoint/2010/main" val="37544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8499C654-2023-4F4C-9060-D128CC86DF4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2B5C48E7-FF08-456A-9F75-60CB69250B6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2B7D4DC2-B40F-4A92-8B7B-28A71B2E35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6F7FA64B-D6FA-4A28-B981-7F9E8A997C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74D4DBA5-3572-4371-ADDE-ED3B1152847E}"/>
              </a:ext>
            </a:extLst>
          </p:cNvPr>
          <p:cNvSpPr>
            <a:spLocks noGrp="1"/>
          </p:cNvSpPr>
          <p:nvPr>
            <p:ph type="sldNum" sz="quarter" idx="12"/>
          </p:nvPr>
        </p:nvSpPr>
        <p:spPr/>
        <p:txBody>
          <a:bodyPr/>
          <a:lstStyle/>
          <a:p>
            <a:fld id="{885F3971-D4EA-4750-870A-E840FF82DE7C}" type="slidenum">
              <a:rPr lang="es-ES" smtClean="0"/>
              <a:pPr/>
              <a:t>44</a:t>
            </a:fld>
            <a:endParaRPr lang="es-ES"/>
          </a:p>
        </p:txBody>
      </p:sp>
      <p:sp>
        <p:nvSpPr>
          <p:cNvPr id="6" name="Título 1">
            <a:extLst>
              <a:ext uri="{FF2B5EF4-FFF2-40B4-BE49-F238E27FC236}">
                <a16:creationId xmlns="" xmlns:a16="http://schemas.microsoft.com/office/drawing/2014/main" id="{0F51C007-8AC6-486E-AF52-651D2CC2A6F1}"/>
              </a:ext>
            </a:extLst>
          </p:cNvPr>
          <p:cNvSpPr txBox="1">
            <a:spLocks/>
          </p:cNvSpPr>
          <p:nvPr/>
        </p:nvSpPr>
        <p:spPr>
          <a:xfrm>
            <a:off x="255104" y="308402"/>
            <a:ext cx="7974496"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4" name="4 Diagrama"/>
          <p:cNvGraphicFramePr>
            <a:graphicFrameLocks/>
          </p:cNvGraphicFramePr>
          <p:nvPr>
            <p:extLst>
              <p:ext uri="{D42A27DB-BD31-4B8C-83A1-F6EECF244321}">
                <p14:modId xmlns:p14="http://schemas.microsoft.com/office/powerpoint/2010/main" val="919379821"/>
              </p:ext>
            </p:extLst>
          </p:nvPr>
        </p:nvGraphicFramePr>
        <p:xfrm>
          <a:off x="437984" y="1325409"/>
          <a:ext cx="11098696" cy="330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865909" y="5103504"/>
            <a:ext cx="2450584" cy="692290"/>
          </a:xfrm>
          <a:prstGeom prst="rect">
            <a:avLst/>
          </a:prstGeom>
        </p:spPr>
      </p:pic>
      <p:pic>
        <p:nvPicPr>
          <p:cNvPr id="5" name="Imagen 4"/>
          <p:cNvPicPr>
            <a:picLocks noChangeAspect="1"/>
          </p:cNvPicPr>
          <p:nvPr/>
        </p:nvPicPr>
        <p:blipFill>
          <a:blip r:embed="rId8"/>
          <a:stretch>
            <a:fillRect/>
          </a:stretch>
        </p:blipFill>
        <p:spPr>
          <a:xfrm>
            <a:off x="4156364" y="5164965"/>
            <a:ext cx="7747462" cy="631729"/>
          </a:xfrm>
          <a:prstGeom prst="rect">
            <a:avLst/>
          </a:prstGeom>
        </p:spPr>
      </p:pic>
    </p:spTree>
    <p:extLst>
      <p:ext uri="{BB962C8B-B14F-4D97-AF65-F5344CB8AC3E}">
        <p14:creationId xmlns:p14="http://schemas.microsoft.com/office/powerpoint/2010/main" val="40650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8499C654-2023-4F4C-9060-D128CC86DF4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2B5C48E7-FF08-456A-9F75-60CB69250B6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8D18C690-9E56-430E-B77F-1A1231F21E9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23E0D3D9-A33F-4C01-A7AE-CB50C643D6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45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45</a:t>
            </a:fld>
            <a:endParaRPr lang="es-ES"/>
          </a:p>
        </p:txBody>
      </p:sp>
      <p:sp>
        <p:nvSpPr>
          <p:cNvPr id="9" name="CuadroTexto 8"/>
          <p:cNvSpPr txBox="1"/>
          <p:nvPr/>
        </p:nvSpPr>
        <p:spPr>
          <a:xfrm>
            <a:off x="6317671" y="4004603"/>
            <a:ext cx="5413613" cy="18620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sz="2300" dirty="0" smtClean="0"/>
              <a:t>Se </a:t>
            </a:r>
            <a:r>
              <a:rPr lang="es-EC" sz="2300" dirty="0"/>
              <a:t>han realizado cuatro pruebas diferentes en base al </a:t>
            </a:r>
            <a:r>
              <a:rPr lang="es-EC" sz="2300" dirty="0" smtClean="0"/>
              <a:t>esfuerzo de </a:t>
            </a:r>
            <a:r>
              <a:rPr lang="es-EC" sz="2300" dirty="0"/>
              <a:t>control (λ) bajo la estrategia de prueba y error. Se realizaron pruebas del </a:t>
            </a:r>
            <a:r>
              <a:rPr lang="es-EC" sz="2300" dirty="0" smtClean="0"/>
              <a:t>controlador DMC </a:t>
            </a:r>
            <a:r>
              <a:rPr lang="es-EC" sz="2300" dirty="0"/>
              <a:t>para: λ = 10, λ = 100, λ = 1000 y λ = 10000. </a:t>
            </a:r>
          </a:p>
        </p:txBody>
      </p:sp>
      <p:sp>
        <p:nvSpPr>
          <p:cNvPr id="12" name="CuadroTexto 11"/>
          <p:cNvSpPr txBox="1"/>
          <p:nvPr/>
        </p:nvSpPr>
        <p:spPr>
          <a:xfrm>
            <a:off x="271728" y="1426447"/>
            <a:ext cx="5879689" cy="221599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sz="2300" dirty="0" smtClean="0"/>
              <a:t>Dentro de la literatura existen varios </a:t>
            </a:r>
            <a:r>
              <a:rPr lang="es-EC" sz="2300" dirty="0"/>
              <a:t>métodos  </a:t>
            </a:r>
            <a:r>
              <a:rPr lang="es-EC" sz="2300" dirty="0" smtClean="0"/>
              <a:t>experimentales</a:t>
            </a:r>
            <a:r>
              <a:rPr lang="es-EC" sz="2300" dirty="0"/>
              <a:t>, técnicas heurísticas y </a:t>
            </a:r>
            <a:r>
              <a:rPr lang="es-EC" sz="2300" dirty="0" smtClean="0"/>
              <a:t>formulaciones </a:t>
            </a:r>
            <a:r>
              <a:rPr lang="es-EC" sz="2300" dirty="0"/>
              <a:t>para calcular el valor apropiado del esfuerzo de control. Sin embargo en la actualidad la sintonización de estos parámetros</a:t>
            </a:r>
          </a:p>
          <a:p>
            <a:pPr algn="just"/>
            <a:r>
              <a:rPr lang="es-EC" sz="2300" dirty="0"/>
              <a:t>se considera un campo de estudio abierto.</a:t>
            </a:r>
          </a:p>
        </p:txBody>
      </p:sp>
    </p:spTree>
    <p:extLst>
      <p:ext uri="{BB962C8B-B14F-4D97-AF65-F5344CB8AC3E}">
        <p14:creationId xmlns:p14="http://schemas.microsoft.com/office/powerpoint/2010/main" val="17793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46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46</a:t>
            </a:fld>
            <a:endParaRPr lang="es-ES"/>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2546"/>
            <a:ext cx="6118247" cy="401839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247" y="1662546"/>
            <a:ext cx="6007406" cy="4018390"/>
          </a:xfrm>
          <a:prstGeom prst="rect">
            <a:avLst/>
          </a:prstGeom>
        </p:spPr>
      </p:pic>
    </p:spTree>
    <p:extLst>
      <p:ext uri="{BB962C8B-B14F-4D97-AF65-F5344CB8AC3E}">
        <p14:creationId xmlns:p14="http://schemas.microsoft.com/office/powerpoint/2010/main" val="1053554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47</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47</a:t>
            </a:fld>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088"/>
            <a:ext cx="6068291" cy="402618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291" y="1394937"/>
            <a:ext cx="6267796" cy="4256489"/>
          </a:xfrm>
          <a:prstGeom prst="rect">
            <a:avLst/>
          </a:prstGeom>
        </p:spPr>
      </p:pic>
    </p:spTree>
    <p:extLst>
      <p:ext uri="{BB962C8B-B14F-4D97-AF65-F5344CB8AC3E}">
        <p14:creationId xmlns:p14="http://schemas.microsoft.com/office/powerpoint/2010/main" val="3027259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48</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71729" y="299258"/>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48</a:t>
            </a:fld>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8" y="1263535"/>
            <a:ext cx="7158151" cy="4788130"/>
          </a:xfrm>
          <a:prstGeom prst="rect">
            <a:avLst/>
          </a:prstGeom>
        </p:spPr>
      </p:pic>
      <p:sp>
        <p:nvSpPr>
          <p:cNvPr id="7" name="CuadroTexto 6"/>
          <p:cNvSpPr txBox="1"/>
          <p:nvPr/>
        </p:nvSpPr>
        <p:spPr>
          <a:xfrm>
            <a:off x="7779533" y="2688103"/>
            <a:ext cx="4207419"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sz="2000" dirty="0" smtClean="0"/>
              <a:t>Se </a:t>
            </a:r>
            <a:r>
              <a:rPr lang="es-EC" sz="2000" dirty="0"/>
              <a:t>ha </a:t>
            </a:r>
            <a:r>
              <a:rPr lang="es-EC" sz="2000" dirty="0" smtClean="0"/>
              <a:t>elegido como </a:t>
            </a:r>
            <a:r>
              <a:rPr lang="es-EC" sz="2000" dirty="0"/>
              <a:t>esfuerzo de control λ = 100, debido a que el </a:t>
            </a:r>
            <a:r>
              <a:rPr lang="es-EC" sz="2000" dirty="0" err="1"/>
              <a:t>sobreimpulso</a:t>
            </a:r>
            <a:r>
              <a:rPr lang="es-EC" sz="2000" dirty="0"/>
              <a:t> que presenta cumple con </a:t>
            </a:r>
            <a:r>
              <a:rPr lang="es-EC" sz="2000" dirty="0" smtClean="0"/>
              <a:t>los requerimientos </a:t>
            </a:r>
            <a:r>
              <a:rPr lang="es-EC" sz="2000" dirty="0"/>
              <a:t>para el convertidor, su </a:t>
            </a:r>
            <a:r>
              <a:rPr lang="es-EC" sz="2000" dirty="0" err="1"/>
              <a:t>establilización</a:t>
            </a:r>
            <a:r>
              <a:rPr lang="es-EC" sz="2000" dirty="0"/>
              <a:t> es la de menor tiempo (1,502s).</a:t>
            </a:r>
          </a:p>
        </p:txBody>
      </p:sp>
    </p:spTree>
    <p:extLst>
      <p:ext uri="{BB962C8B-B14F-4D97-AF65-F5344CB8AC3E}">
        <p14:creationId xmlns:p14="http://schemas.microsoft.com/office/powerpoint/2010/main" val="12228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670013" y="3101303"/>
            <a:ext cx="8851971" cy="989668"/>
          </a:xfrm>
        </p:spPr>
        <p:txBody>
          <a:bodyPr>
            <a:normAutofit fontScale="90000"/>
          </a:bodyPr>
          <a:lstStyle/>
          <a:p>
            <a:r>
              <a:rPr lang="es-ES" dirty="0" smtClean="0"/>
              <a:t>Estudio Comparativo de Controladores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49</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411982825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bg1"/>
                </a:solidFill>
                <a:effectLst>
                  <a:outerShdw blurRad="38100" dist="38100" dir="2700000" algn="tl">
                    <a:srgbClr val="000000">
                      <a:alpha val="43137"/>
                    </a:srgbClr>
                  </a:outerShdw>
                </a:effectLst>
                <a:latin typeface="+mn-lt"/>
              </a:rPr>
              <a:t>Planteamiento del Problema</a:t>
            </a:r>
          </a:p>
        </p:txBody>
      </p:sp>
      <p:pic>
        <p:nvPicPr>
          <p:cNvPr id="13" name="Imagen 12">
            <a:extLst>
              <a:ext uri="{FF2B5EF4-FFF2-40B4-BE49-F238E27FC236}">
                <a16:creationId xmlns="" xmlns:a16="http://schemas.microsoft.com/office/drawing/2014/main" id="{071F406B-C3C0-4539-A6CD-9D589A052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849" y="2030668"/>
            <a:ext cx="1256965" cy="3010379"/>
          </a:xfrm>
          <a:prstGeom prst="rect">
            <a:avLst/>
          </a:prstGeom>
        </p:spPr>
      </p:pic>
      <p:graphicFrame>
        <p:nvGraphicFramePr>
          <p:cNvPr id="15" name="4 Diagrama"/>
          <p:cNvGraphicFramePr/>
          <p:nvPr>
            <p:extLst>
              <p:ext uri="{D42A27DB-BD31-4B8C-83A1-F6EECF244321}">
                <p14:modId xmlns:p14="http://schemas.microsoft.com/office/powerpoint/2010/main" val="1637547194"/>
              </p:ext>
            </p:extLst>
          </p:nvPr>
        </p:nvGraphicFramePr>
        <p:xfrm>
          <a:off x="649872" y="1071110"/>
          <a:ext cx="9125896" cy="4929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6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graphicEl>
                                              <a:dgm id="{15BCE168-83BE-461A-9237-452AD74F4CC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graphicEl>
                                              <a:dgm id="{C587816C-7492-4556-B545-B64F76AD90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E8BE4C76-8404-4124-AD97-6B82E9E9C98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graphicEl>
                                              <a:dgm id="{ABFDCA5A-B6B4-4842-87A3-F59FCF0C6A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Cambios en la tensión de referencia</a:t>
            </a:r>
            <a:endParaRPr lang="es-ES" b="1" i="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616" y="1796031"/>
            <a:ext cx="5570344" cy="3992397"/>
          </a:xfrm>
          <a:prstGeom prst="rect">
            <a:avLst/>
          </a:prstGeom>
        </p:spPr>
      </p:pic>
      <p:graphicFrame>
        <p:nvGraphicFramePr>
          <p:cNvPr id="8" name="4 Diagrama"/>
          <p:cNvGraphicFramePr>
            <a:graphicFrameLocks/>
          </p:cNvGraphicFramePr>
          <p:nvPr>
            <p:extLst>
              <p:ext uri="{D42A27DB-BD31-4B8C-83A1-F6EECF244321}">
                <p14:modId xmlns:p14="http://schemas.microsoft.com/office/powerpoint/2010/main" val="3148641393"/>
              </p:ext>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5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51</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Neuronal por Modelo Inverso</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8" name="4 Diagrama"/>
          <p:cNvGraphicFramePr>
            <a:graphicFrameLocks/>
          </p:cNvGraphicFramePr>
          <p:nvPr>
            <p:extLst>
              <p:ext uri="{D42A27DB-BD31-4B8C-83A1-F6EECF244321}">
                <p14:modId xmlns:p14="http://schemas.microsoft.com/office/powerpoint/2010/main" val="3423899329"/>
              </p:ext>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65682"/>
            <a:ext cx="7099069" cy="2396834"/>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642125"/>
            <a:ext cx="7099069" cy="2397130"/>
          </a:xfrm>
          <a:prstGeom prst="rect">
            <a:avLst/>
          </a:prstGeom>
        </p:spPr>
      </p:pic>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1416558415"/>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𝒕</m:t>
                                    </m:r>
                                  </m:e>
                                  <m:sub>
                                    <m:r>
                                      <a:rPr lang="es-EC" sz="2200" b="1" i="1" smtClean="0">
                                        <a:latin typeface="Cambria Math" panose="02040503050406030204" pitchFamily="18" charset="0"/>
                                      </a:rPr>
                                      <m:t>𝒔</m:t>
                                    </m:r>
                                  </m:sub>
                                </m:sSub>
                              </m:oMath>
                            </m:oMathPara>
                          </a14:m>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𝒗</m:t>
                                    </m:r>
                                  </m:e>
                                  <m:sub>
                                    <m:r>
                                      <a:rPr lang="es-EC" sz="2200" b="1" i="1" smtClean="0">
                                        <a:latin typeface="Cambria Math" panose="02040503050406030204" pitchFamily="18" charset="0"/>
                                      </a:rPr>
                                      <m:t>𝒐</m:t>
                                    </m:r>
                                  </m:sub>
                                </m:sSub>
                              </m:oMath>
                            </m:oMathPara>
                          </a14:m>
                          <a:endParaRPr lang="es-EC" sz="2200" dirty="0"/>
                        </a:p>
                      </a:txBody>
                      <a:tcPr/>
                    </a:tc>
                  </a:tr>
                  <a:tr h="428318">
                    <a:tc>
                      <a:txBody>
                        <a:bodyPr/>
                        <a:lstStyle/>
                        <a:p>
                          <a:pPr algn="ctr"/>
                          <a:r>
                            <a:rPr lang="es-EC" sz="2200" dirty="0" smtClean="0"/>
                            <a:t>180 V</a:t>
                          </a:r>
                          <a:endParaRPr lang="es-EC" sz="2200" dirty="0"/>
                        </a:p>
                      </a:txBody>
                      <a:tcPr/>
                    </a:tc>
                    <a:tc>
                      <a:txBody>
                        <a:bodyPr/>
                        <a:lstStyle/>
                        <a:p>
                          <a:pPr algn="ctr"/>
                          <a:r>
                            <a:rPr lang="es-EC" sz="2200" dirty="0" smtClean="0"/>
                            <a:t>0,04 s</a:t>
                          </a:r>
                          <a:endParaRPr lang="es-EC" sz="2200" dirty="0"/>
                        </a:p>
                      </a:txBody>
                      <a:tcPr/>
                    </a:tc>
                    <a:tc>
                      <a:txBody>
                        <a:bodyPr/>
                        <a:lstStyle/>
                        <a:p>
                          <a:pPr algn="ctr"/>
                          <a:r>
                            <a:rPr lang="es-EC" sz="2200" dirty="0" smtClean="0"/>
                            <a:t>179,80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0,80 s</a:t>
                          </a:r>
                          <a:endParaRPr lang="es-EC" sz="2200" dirty="0"/>
                        </a:p>
                      </a:txBody>
                      <a:tcPr/>
                    </a:tc>
                    <a:tc>
                      <a:txBody>
                        <a:bodyPr/>
                        <a:lstStyle/>
                        <a:p>
                          <a:pPr algn="ctr"/>
                          <a:r>
                            <a:rPr lang="es-EC" sz="2200" dirty="0" smtClean="0"/>
                            <a:t>29,90</a:t>
                          </a:r>
                          <a:r>
                            <a:rPr lang="es-EC" sz="2200" baseline="0" dirty="0" smtClean="0"/>
                            <a:t>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1,58 s</a:t>
                          </a:r>
                          <a:endParaRPr lang="es-EC" sz="2200" dirty="0"/>
                        </a:p>
                      </a:txBody>
                      <a:tcPr/>
                    </a:tc>
                    <a:tc>
                      <a:txBody>
                        <a:bodyPr/>
                        <a:lstStyle/>
                        <a:p>
                          <a:pPr algn="ctr"/>
                          <a:r>
                            <a:rPr lang="es-EC" sz="2200" dirty="0" smtClean="0"/>
                            <a:t>98,70</a:t>
                          </a:r>
                          <a:r>
                            <a:rPr lang="es-EC" sz="2200" baseline="0" dirty="0" smtClean="0"/>
                            <a:t> V</a:t>
                          </a:r>
                          <a:endParaRPr lang="es-EC" sz="2200" dirty="0"/>
                        </a:p>
                      </a:txBody>
                      <a:tcPr/>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1416558415"/>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endParaRPr lang="es-EC"/>
                        </a:p>
                      </a:txBody>
                      <a:tcPr>
                        <a:blipFill rotWithShape="0">
                          <a:blip r:embed="rId10"/>
                          <a:stretch>
                            <a:fillRect l="-101339" t="-8451" r="-110268" b="-325352"/>
                          </a:stretch>
                        </a:blipFill>
                      </a:tcPr>
                    </a:tc>
                    <a:tc>
                      <a:txBody>
                        <a:bodyPr/>
                        <a:lstStyle/>
                        <a:p>
                          <a:endParaRPr lang="es-EC"/>
                        </a:p>
                      </a:txBody>
                      <a:tcPr>
                        <a:blipFill rotWithShape="0">
                          <a:blip r:embed="rId10"/>
                          <a:stretch>
                            <a:fillRect l="-184082" t="-8451" r="-816" b="-325352"/>
                          </a:stretch>
                        </a:blipFill>
                      </a:tcPr>
                    </a:tc>
                  </a:tr>
                  <a:tr h="428318">
                    <a:tc>
                      <a:txBody>
                        <a:bodyPr/>
                        <a:lstStyle/>
                        <a:p>
                          <a:pPr algn="ctr"/>
                          <a:r>
                            <a:rPr lang="es-EC" sz="2200" dirty="0" smtClean="0"/>
                            <a:t>180 V</a:t>
                          </a:r>
                          <a:endParaRPr lang="es-EC" sz="2200" dirty="0"/>
                        </a:p>
                      </a:txBody>
                      <a:tcPr/>
                    </a:tc>
                    <a:tc>
                      <a:txBody>
                        <a:bodyPr/>
                        <a:lstStyle/>
                        <a:p>
                          <a:pPr algn="ctr"/>
                          <a:r>
                            <a:rPr lang="es-EC" sz="2200" dirty="0" smtClean="0"/>
                            <a:t>0,04 s</a:t>
                          </a:r>
                          <a:endParaRPr lang="es-EC" sz="2200" dirty="0"/>
                        </a:p>
                      </a:txBody>
                      <a:tcPr/>
                    </a:tc>
                    <a:tc>
                      <a:txBody>
                        <a:bodyPr/>
                        <a:lstStyle/>
                        <a:p>
                          <a:pPr algn="ctr"/>
                          <a:r>
                            <a:rPr lang="es-EC" sz="2200" dirty="0" smtClean="0"/>
                            <a:t>179,80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0,80 s</a:t>
                          </a:r>
                          <a:endParaRPr lang="es-EC" sz="2200" dirty="0"/>
                        </a:p>
                      </a:txBody>
                      <a:tcPr/>
                    </a:tc>
                    <a:tc>
                      <a:txBody>
                        <a:bodyPr/>
                        <a:lstStyle/>
                        <a:p>
                          <a:pPr algn="ctr"/>
                          <a:r>
                            <a:rPr lang="es-EC" sz="2200" dirty="0" smtClean="0"/>
                            <a:t>29,90</a:t>
                          </a:r>
                          <a:r>
                            <a:rPr lang="es-EC" sz="2200" baseline="0" dirty="0" smtClean="0"/>
                            <a:t>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1,58 s</a:t>
                          </a:r>
                          <a:endParaRPr lang="es-EC" sz="2200" dirty="0"/>
                        </a:p>
                      </a:txBody>
                      <a:tcPr/>
                    </a:tc>
                    <a:tc>
                      <a:txBody>
                        <a:bodyPr/>
                        <a:lstStyle/>
                        <a:p>
                          <a:pPr algn="ctr"/>
                          <a:r>
                            <a:rPr lang="es-EC" sz="2200" dirty="0" smtClean="0"/>
                            <a:t>98,70</a:t>
                          </a:r>
                          <a:r>
                            <a:rPr lang="es-EC" sz="2200" baseline="0" dirty="0" smtClean="0"/>
                            <a:t> V</a:t>
                          </a:r>
                          <a:endParaRPr lang="es-EC" sz="2200" dirty="0"/>
                        </a:p>
                      </a:txBody>
                      <a:tcPr/>
                    </a:tc>
                  </a:tr>
                </a:tbl>
              </a:graphicData>
            </a:graphic>
          </p:graphicFrame>
        </mc:Fallback>
      </mc:AlternateContent>
    </p:spTree>
    <p:extLst>
      <p:ext uri="{BB962C8B-B14F-4D97-AF65-F5344CB8AC3E}">
        <p14:creationId xmlns:p14="http://schemas.microsoft.com/office/powerpoint/2010/main" val="6009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52</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PID con Redes Neuronales</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52</a:t>
            </a:fld>
            <a:endParaRPr lang="es-ES"/>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1725745628"/>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𝒕</m:t>
                                    </m:r>
                                  </m:e>
                                  <m:sub>
                                    <m:r>
                                      <a:rPr lang="es-EC" sz="2200" b="1" i="1" smtClean="0">
                                        <a:latin typeface="Cambria Math" panose="02040503050406030204" pitchFamily="18" charset="0"/>
                                      </a:rPr>
                                      <m:t>𝒔</m:t>
                                    </m:r>
                                  </m:sub>
                                </m:sSub>
                              </m:oMath>
                            </m:oMathPara>
                          </a14:m>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𝒗</m:t>
                                    </m:r>
                                  </m:e>
                                  <m:sub>
                                    <m:r>
                                      <a:rPr lang="es-EC" sz="2200" b="1" i="1" smtClean="0">
                                        <a:latin typeface="Cambria Math" panose="02040503050406030204" pitchFamily="18" charset="0"/>
                                      </a:rPr>
                                      <m:t>𝒐</m:t>
                                    </m:r>
                                  </m:sub>
                                </m:sSub>
                              </m:oMath>
                            </m:oMathPara>
                          </a14:m>
                          <a:endParaRPr lang="es-EC" sz="2200" dirty="0"/>
                        </a:p>
                      </a:txBody>
                      <a:tcPr/>
                    </a:tc>
                  </a:tr>
                  <a:tr h="428318">
                    <a:tc>
                      <a:txBody>
                        <a:bodyPr/>
                        <a:lstStyle/>
                        <a:p>
                          <a:pPr algn="ctr"/>
                          <a:r>
                            <a:rPr lang="es-EC" sz="2200" dirty="0" smtClean="0"/>
                            <a:t>180 V</a:t>
                          </a:r>
                          <a:endParaRPr lang="es-EC" sz="2200" dirty="0"/>
                        </a:p>
                      </a:txBody>
                      <a:tcPr/>
                    </a:tc>
                    <a:tc>
                      <a:txBody>
                        <a:bodyPr/>
                        <a:lstStyle/>
                        <a:p>
                          <a:pPr algn="ctr"/>
                          <a:r>
                            <a:rPr lang="es-EC" sz="2200" dirty="0" smtClean="0"/>
                            <a:t>0,045 s</a:t>
                          </a:r>
                          <a:endParaRPr lang="es-EC" sz="2200" dirty="0"/>
                        </a:p>
                      </a:txBody>
                      <a:tcPr/>
                    </a:tc>
                    <a:tc>
                      <a:txBody>
                        <a:bodyPr/>
                        <a:lstStyle/>
                        <a:p>
                          <a:pPr algn="ctr"/>
                          <a:r>
                            <a:rPr lang="es-EC" sz="2200" dirty="0" smtClean="0"/>
                            <a:t>179,90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0,81 s</a:t>
                          </a:r>
                          <a:endParaRPr lang="es-EC" sz="2200" dirty="0"/>
                        </a:p>
                      </a:txBody>
                      <a:tcPr/>
                    </a:tc>
                    <a:tc>
                      <a:txBody>
                        <a:bodyPr/>
                        <a:lstStyle/>
                        <a:p>
                          <a:pPr algn="ctr"/>
                          <a:r>
                            <a:rPr lang="es-EC" sz="2200" dirty="0" smtClean="0"/>
                            <a:t>29,97</a:t>
                          </a:r>
                          <a:r>
                            <a:rPr lang="es-EC" sz="2200" baseline="0" dirty="0" smtClean="0"/>
                            <a:t>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1,503 s</a:t>
                          </a:r>
                          <a:endParaRPr lang="es-EC" sz="2200" dirty="0"/>
                        </a:p>
                      </a:txBody>
                      <a:tcPr/>
                    </a:tc>
                    <a:tc>
                      <a:txBody>
                        <a:bodyPr/>
                        <a:lstStyle/>
                        <a:p>
                          <a:pPr algn="ctr"/>
                          <a:r>
                            <a:rPr lang="es-EC" sz="2200" baseline="0" dirty="0" smtClean="0"/>
                            <a:t>100,75 V</a:t>
                          </a:r>
                          <a:endParaRPr lang="es-EC" sz="2200" dirty="0"/>
                        </a:p>
                      </a:txBody>
                      <a:tcPr/>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1725745628"/>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endParaRPr lang="es-EC"/>
                        </a:p>
                      </a:txBody>
                      <a:tcPr>
                        <a:blipFill rotWithShape="0">
                          <a:blip r:embed="rId8"/>
                          <a:stretch>
                            <a:fillRect l="-101339" t="-8451" r="-110268" b="-325352"/>
                          </a:stretch>
                        </a:blipFill>
                      </a:tcPr>
                    </a:tc>
                    <a:tc>
                      <a:txBody>
                        <a:bodyPr/>
                        <a:lstStyle/>
                        <a:p>
                          <a:endParaRPr lang="es-EC"/>
                        </a:p>
                      </a:txBody>
                      <a:tcPr>
                        <a:blipFill rotWithShape="0">
                          <a:blip r:embed="rId8"/>
                          <a:stretch>
                            <a:fillRect l="-184082" t="-8451" r="-816" b="-325352"/>
                          </a:stretch>
                        </a:blipFill>
                      </a:tcPr>
                    </a:tc>
                  </a:tr>
                  <a:tr h="428318">
                    <a:tc>
                      <a:txBody>
                        <a:bodyPr/>
                        <a:lstStyle/>
                        <a:p>
                          <a:pPr algn="ctr"/>
                          <a:r>
                            <a:rPr lang="es-EC" sz="2200" dirty="0" smtClean="0"/>
                            <a:t>180 V</a:t>
                          </a:r>
                          <a:endParaRPr lang="es-EC" sz="2200" dirty="0"/>
                        </a:p>
                      </a:txBody>
                      <a:tcPr/>
                    </a:tc>
                    <a:tc>
                      <a:txBody>
                        <a:bodyPr/>
                        <a:lstStyle/>
                        <a:p>
                          <a:pPr algn="ctr"/>
                          <a:r>
                            <a:rPr lang="es-EC" sz="2200" dirty="0" smtClean="0"/>
                            <a:t>0,045 s</a:t>
                          </a:r>
                          <a:endParaRPr lang="es-EC" sz="2200" dirty="0"/>
                        </a:p>
                      </a:txBody>
                      <a:tcPr/>
                    </a:tc>
                    <a:tc>
                      <a:txBody>
                        <a:bodyPr/>
                        <a:lstStyle/>
                        <a:p>
                          <a:pPr algn="ctr"/>
                          <a:r>
                            <a:rPr lang="es-EC" sz="2200" dirty="0" smtClean="0"/>
                            <a:t>179,90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0,81 s</a:t>
                          </a:r>
                          <a:endParaRPr lang="es-EC" sz="2200" dirty="0"/>
                        </a:p>
                      </a:txBody>
                      <a:tcPr/>
                    </a:tc>
                    <a:tc>
                      <a:txBody>
                        <a:bodyPr/>
                        <a:lstStyle/>
                        <a:p>
                          <a:pPr algn="ctr"/>
                          <a:r>
                            <a:rPr lang="es-EC" sz="2200" dirty="0" smtClean="0"/>
                            <a:t>29,97</a:t>
                          </a:r>
                          <a:r>
                            <a:rPr lang="es-EC" sz="2200" baseline="0" dirty="0" smtClean="0"/>
                            <a:t>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1,503 s</a:t>
                          </a:r>
                          <a:endParaRPr lang="es-EC" sz="2200" dirty="0"/>
                        </a:p>
                      </a:txBody>
                      <a:tcPr/>
                    </a:tc>
                    <a:tc>
                      <a:txBody>
                        <a:bodyPr/>
                        <a:lstStyle/>
                        <a:p>
                          <a:pPr algn="ctr"/>
                          <a:r>
                            <a:rPr lang="es-EC" sz="2200" baseline="0" dirty="0" smtClean="0"/>
                            <a:t>100,75 V</a:t>
                          </a:r>
                          <a:endParaRPr lang="es-EC" sz="2200" dirty="0"/>
                        </a:p>
                      </a:txBody>
                      <a:tcPr/>
                    </a:tc>
                  </a:tr>
                </a:tbl>
              </a:graphicData>
            </a:graphic>
          </p:graphicFrame>
        </mc:Fallback>
      </mc:AlternateContent>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607725"/>
            <a:ext cx="7082444" cy="2566826"/>
          </a:xfrm>
          <a:prstGeom prst="rect">
            <a:avLst/>
          </a:prstGeom>
        </p:spPr>
      </p:pic>
      <p:pic>
        <p:nvPicPr>
          <p:cNvPr id="7" name="Imagen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62949"/>
            <a:ext cx="7082444" cy="2344775"/>
          </a:xfrm>
          <a:prstGeom prst="rect">
            <a:avLst/>
          </a:prstGeom>
        </p:spPr>
      </p:pic>
    </p:spTree>
    <p:extLst>
      <p:ext uri="{BB962C8B-B14F-4D97-AF65-F5344CB8AC3E}">
        <p14:creationId xmlns:p14="http://schemas.microsoft.com/office/powerpoint/2010/main" val="14473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53</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5" y="267884"/>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53</a:t>
            </a:fld>
            <a:endParaRPr lang="es-ES"/>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3591119146"/>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𝒕</m:t>
                                    </m:r>
                                  </m:e>
                                  <m:sub>
                                    <m:r>
                                      <a:rPr lang="es-EC" sz="2200" b="1" i="1" smtClean="0">
                                        <a:latin typeface="Cambria Math" panose="02040503050406030204" pitchFamily="18" charset="0"/>
                                      </a:rPr>
                                      <m:t>𝒔</m:t>
                                    </m:r>
                                  </m:sub>
                                </m:sSub>
                              </m:oMath>
                            </m:oMathPara>
                          </a14:m>
                          <a:endParaRPr lang="es-EC" sz="2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rPr>
                                    </m:ctrlPr>
                                  </m:sSubPr>
                                  <m:e>
                                    <m:r>
                                      <a:rPr lang="es-EC" sz="2200" b="1" i="1" smtClean="0">
                                        <a:latin typeface="Cambria Math" panose="02040503050406030204" pitchFamily="18" charset="0"/>
                                      </a:rPr>
                                      <m:t>𝒗</m:t>
                                    </m:r>
                                  </m:e>
                                  <m:sub>
                                    <m:r>
                                      <a:rPr lang="es-EC" sz="2200" b="1" i="1" smtClean="0">
                                        <a:latin typeface="Cambria Math" panose="02040503050406030204" pitchFamily="18" charset="0"/>
                                      </a:rPr>
                                      <m:t>𝒐</m:t>
                                    </m:r>
                                  </m:sub>
                                </m:sSub>
                              </m:oMath>
                            </m:oMathPara>
                          </a14:m>
                          <a:endParaRPr lang="es-EC" sz="2200" dirty="0"/>
                        </a:p>
                      </a:txBody>
                      <a:tcPr/>
                    </a:tc>
                  </a:tr>
                  <a:tr h="428318">
                    <a:tc>
                      <a:txBody>
                        <a:bodyPr/>
                        <a:lstStyle/>
                        <a:p>
                          <a:pPr algn="ctr"/>
                          <a:r>
                            <a:rPr lang="es-EC" sz="2200" dirty="0" smtClean="0"/>
                            <a:t>180 V</a:t>
                          </a:r>
                          <a:endParaRPr lang="es-EC" sz="2200" dirty="0"/>
                        </a:p>
                      </a:txBody>
                      <a:tcPr/>
                    </a:tc>
                    <a:tc>
                      <a:txBody>
                        <a:bodyPr/>
                        <a:lstStyle/>
                        <a:p>
                          <a:pPr algn="ctr"/>
                          <a:r>
                            <a:rPr lang="es-EC" sz="2200" dirty="0" smtClean="0"/>
                            <a:t>0,02 s</a:t>
                          </a:r>
                          <a:endParaRPr lang="es-EC" sz="2200" dirty="0"/>
                        </a:p>
                      </a:txBody>
                      <a:tcPr/>
                    </a:tc>
                    <a:tc>
                      <a:txBody>
                        <a:bodyPr/>
                        <a:lstStyle/>
                        <a:p>
                          <a:pPr algn="ctr"/>
                          <a:r>
                            <a:rPr lang="es-EC" sz="2200" dirty="0" smtClean="0"/>
                            <a:t>180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0,754 s</a:t>
                          </a:r>
                          <a:endParaRPr lang="es-EC" sz="2200" dirty="0"/>
                        </a:p>
                      </a:txBody>
                      <a:tcPr/>
                    </a:tc>
                    <a:tc>
                      <a:txBody>
                        <a:bodyPr/>
                        <a:lstStyle/>
                        <a:p>
                          <a:pPr algn="ctr"/>
                          <a:r>
                            <a:rPr lang="es-EC" sz="2200" baseline="0" dirty="0" smtClean="0"/>
                            <a:t>30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1,502 s</a:t>
                          </a:r>
                          <a:endParaRPr lang="es-EC" sz="2200" dirty="0"/>
                        </a:p>
                      </a:txBody>
                      <a:tcPr/>
                    </a:tc>
                    <a:tc>
                      <a:txBody>
                        <a:bodyPr/>
                        <a:lstStyle/>
                        <a:p>
                          <a:pPr algn="ctr"/>
                          <a:r>
                            <a:rPr lang="es-EC" sz="2200" baseline="0" dirty="0" smtClean="0"/>
                            <a:t>100 V</a:t>
                          </a:r>
                          <a:endParaRPr lang="es-EC" sz="2200" dirty="0"/>
                        </a:p>
                      </a:txBody>
                      <a:tcPr/>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3591119146"/>
                  </p:ext>
                </p:extLst>
              </p:nvPr>
            </p:nvGraphicFramePr>
            <p:xfrm>
              <a:off x="7663411" y="2730306"/>
              <a:ext cx="4237644" cy="1713272"/>
            </p:xfrm>
            <a:graphic>
              <a:graphicData uri="http://schemas.openxmlformats.org/drawingml/2006/table">
                <a:tbl>
                  <a:tblPr firstRow="1" bandRow="1">
                    <a:tableStyleId>{2A488322-F2BA-4B5B-9748-0D474271808F}</a:tableStyleId>
                  </a:tblPr>
                  <a:tblGrid>
                    <a:gridCol w="1379257"/>
                    <a:gridCol w="1368440"/>
                    <a:gridCol w="1489947"/>
                  </a:tblGrid>
                  <a:tr h="428318">
                    <a:tc>
                      <a:txBody>
                        <a:bodyPr/>
                        <a:lstStyle/>
                        <a:p>
                          <a:pPr algn="ctr"/>
                          <a:r>
                            <a:rPr lang="es-EC" sz="2200" dirty="0" smtClean="0"/>
                            <a:t>TENSIÓN</a:t>
                          </a:r>
                          <a:endParaRPr lang="es-EC" sz="2200" dirty="0"/>
                        </a:p>
                      </a:txBody>
                      <a:tcPr/>
                    </a:tc>
                    <a:tc>
                      <a:txBody>
                        <a:bodyPr/>
                        <a:lstStyle/>
                        <a:p>
                          <a:endParaRPr lang="es-EC"/>
                        </a:p>
                      </a:txBody>
                      <a:tcPr>
                        <a:blipFill rotWithShape="0">
                          <a:blip r:embed="rId8"/>
                          <a:stretch>
                            <a:fillRect l="-101339" t="-8451" r="-110268" b="-325352"/>
                          </a:stretch>
                        </a:blipFill>
                      </a:tcPr>
                    </a:tc>
                    <a:tc>
                      <a:txBody>
                        <a:bodyPr/>
                        <a:lstStyle/>
                        <a:p>
                          <a:endParaRPr lang="es-EC"/>
                        </a:p>
                      </a:txBody>
                      <a:tcPr>
                        <a:blipFill rotWithShape="0">
                          <a:blip r:embed="rId8"/>
                          <a:stretch>
                            <a:fillRect l="-184082" t="-8451" r="-816" b="-325352"/>
                          </a:stretch>
                        </a:blipFill>
                      </a:tcPr>
                    </a:tc>
                  </a:tr>
                  <a:tr h="428318">
                    <a:tc>
                      <a:txBody>
                        <a:bodyPr/>
                        <a:lstStyle/>
                        <a:p>
                          <a:pPr algn="ctr"/>
                          <a:r>
                            <a:rPr lang="es-EC" sz="2200" dirty="0" smtClean="0"/>
                            <a:t>180 V</a:t>
                          </a:r>
                          <a:endParaRPr lang="es-EC" sz="2200" dirty="0"/>
                        </a:p>
                      </a:txBody>
                      <a:tcPr/>
                    </a:tc>
                    <a:tc>
                      <a:txBody>
                        <a:bodyPr/>
                        <a:lstStyle/>
                        <a:p>
                          <a:pPr algn="ctr"/>
                          <a:r>
                            <a:rPr lang="es-EC" sz="2200" dirty="0" smtClean="0"/>
                            <a:t>0,02 s</a:t>
                          </a:r>
                          <a:endParaRPr lang="es-EC" sz="2200" dirty="0"/>
                        </a:p>
                      </a:txBody>
                      <a:tcPr/>
                    </a:tc>
                    <a:tc>
                      <a:txBody>
                        <a:bodyPr/>
                        <a:lstStyle/>
                        <a:p>
                          <a:pPr algn="ctr"/>
                          <a:r>
                            <a:rPr lang="es-EC" sz="2200" dirty="0" smtClean="0"/>
                            <a:t>180</a:t>
                          </a:r>
                          <a:r>
                            <a:rPr lang="es-EC" sz="2200" baseline="0" dirty="0" smtClean="0"/>
                            <a:t> V</a:t>
                          </a:r>
                          <a:endParaRPr lang="es-EC" sz="2200" dirty="0"/>
                        </a:p>
                      </a:txBody>
                      <a:tcPr/>
                    </a:tc>
                  </a:tr>
                  <a:tr h="428318">
                    <a:tc>
                      <a:txBody>
                        <a:bodyPr/>
                        <a:lstStyle/>
                        <a:p>
                          <a:pPr algn="ctr"/>
                          <a:r>
                            <a:rPr lang="es-EC" sz="2200" dirty="0" smtClean="0"/>
                            <a:t>30 V</a:t>
                          </a:r>
                          <a:endParaRPr lang="es-EC" sz="2200" dirty="0"/>
                        </a:p>
                      </a:txBody>
                      <a:tcPr/>
                    </a:tc>
                    <a:tc>
                      <a:txBody>
                        <a:bodyPr/>
                        <a:lstStyle/>
                        <a:p>
                          <a:pPr algn="ctr"/>
                          <a:r>
                            <a:rPr lang="es-EC" sz="2200" dirty="0" smtClean="0"/>
                            <a:t>0,754 s</a:t>
                          </a:r>
                          <a:endParaRPr lang="es-EC" sz="2200" dirty="0"/>
                        </a:p>
                      </a:txBody>
                      <a:tcPr/>
                    </a:tc>
                    <a:tc>
                      <a:txBody>
                        <a:bodyPr/>
                        <a:lstStyle/>
                        <a:p>
                          <a:pPr algn="ctr"/>
                          <a:r>
                            <a:rPr lang="es-EC" sz="2200" baseline="0" dirty="0" smtClean="0"/>
                            <a:t>30 V</a:t>
                          </a:r>
                          <a:endParaRPr lang="es-EC" sz="2200" dirty="0"/>
                        </a:p>
                      </a:txBody>
                      <a:tcPr/>
                    </a:tc>
                  </a:tr>
                  <a:tr h="428318">
                    <a:tc>
                      <a:txBody>
                        <a:bodyPr/>
                        <a:lstStyle/>
                        <a:p>
                          <a:pPr algn="ctr"/>
                          <a:r>
                            <a:rPr lang="es-EC" sz="2200" dirty="0" smtClean="0"/>
                            <a:t>100</a:t>
                          </a:r>
                          <a:r>
                            <a:rPr lang="es-EC" sz="2200" baseline="0" dirty="0" smtClean="0"/>
                            <a:t> V</a:t>
                          </a:r>
                          <a:endParaRPr lang="es-EC" sz="2200" dirty="0"/>
                        </a:p>
                      </a:txBody>
                      <a:tcPr/>
                    </a:tc>
                    <a:tc>
                      <a:txBody>
                        <a:bodyPr/>
                        <a:lstStyle/>
                        <a:p>
                          <a:pPr algn="ctr"/>
                          <a:r>
                            <a:rPr lang="es-EC" sz="2200" dirty="0" smtClean="0"/>
                            <a:t>1,502 s</a:t>
                          </a:r>
                          <a:endParaRPr lang="es-EC" sz="2200" dirty="0"/>
                        </a:p>
                      </a:txBody>
                      <a:tcPr/>
                    </a:tc>
                    <a:tc>
                      <a:txBody>
                        <a:bodyPr/>
                        <a:lstStyle/>
                        <a:p>
                          <a:pPr algn="ctr"/>
                          <a:r>
                            <a:rPr lang="es-EC" sz="2200" baseline="0" dirty="0" smtClean="0"/>
                            <a:t>100 V</a:t>
                          </a:r>
                          <a:endParaRPr lang="es-EC" sz="2200" dirty="0"/>
                        </a:p>
                      </a:txBody>
                      <a:tcPr/>
                    </a:tc>
                  </a:tr>
                </a:tbl>
              </a:graphicData>
            </a:graphic>
          </p:graphicFrame>
        </mc:Fallback>
      </mc:AlternateContent>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716043"/>
            <a:ext cx="7148945" cy="2452001"/>
          </a:xfrm>
          <a:prstGeom prst="rect">
            <a:avLst/>
          </a:prstGeom>
        </p:spPr>
      </p:pic>
      <p:pic>
        <p:nvPicPr>
          <p:cNvPr id="6" name="Imagen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14785"/>
            <a:ext cx="7148945" cy="2501258"/>
          </a:xfrm>
          <a:prstGeom prst="rect">
            <a:avLst/>
          </a:prstGeom>
        </p:spPr>
      </p:pic>
    </p:spTree>
    <p:extLst>
      <p:ext uri="{BB962C8B-B14F-4D97-AF65-F5344CB8AC3E}">
        <p14:creationId xmlns:p14="http://schemas.microsoft.com/office/powerpoint/2010/main" val="35313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54</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tensión de entrada</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54</a:t>
            </a:fld>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77" y="1385457"/>
            <a:ext cx="6524646" cy="4688565"/>
          </a:xfrm>
          <a:prstGeom prst="rect">
            <a:avLst/>
          </a:prstGeom>
        </p:spPr>
      </p:pic>
      <p:grpSp>
        <p:nvGrpSpPr>
          <p:cNvPr id="19" name="Grupo 18"/>
          <p:cNvGrpSpPr/>
          <p:nvPr/>
        </p:nvGrpSpPr>
        <p:grpSpPr>
          <a:xfrm>
            <a:off x="504982" y="1540129"/>
            <a:ext cx="4532531" cy="1485704"/>
            <a:chOff x="585" y="1858781"/>
            <a:chExt cx="1370817" cy="685408"/>
          </a:xfrm>
        </p:grpSpPr>
        <p:sp>
          <p:nvSpPr>
            <p:cNvPr id="26" name="Rectángulo redondeado 25"/>
            <p:cNvSpPr/>
            <p:nvPr/>
          </p:nvSpPr>
          <p:spPr>
            <a:xfrm>
              <a:off x="585" y="1858781"/>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ángulo 26"/>
            <p:cNvSpPr/>
            <p:nvPr/>
          </p:nvSpPr>
          <p:spPr>
            <a:xfrm>
              <a:off x="20660" y="1878856"/>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Se evalúa el desempeño del convertidor cuando la tensión de entrada varía en:</a:t>
              </a:r>
              <a:endParaRPr lang="es-ES" sz="2500" kern="1200" dirty="0"/>
            </a:p>
          </p:txBody>
        </p:sp>
      </p:grpSp>
      <p:grpSp>
        <p:nvGrpSpPr>
          <p:cNvPr id="20" name="Grupo 19"/>
          <p:cNvGrpSpPr/>
          <p:nvPr/>
        </p:nvGrpSpPr>
        <p:grpSpPr>
          <a:xfrm>
            <a:off x="742076" y="3244953"/>
            <a:ext cx="4058340" cy="826112"/>
            <a:chOff x="1714107" y="1858781"/>
            <a:chExt cx="1370817" cy="685408"/>
          </a:xfrm>
        </p:grpSpPr>
        <p:sp>
          <p:nvSpPr>
            <p:cNvPr id="24" name="Rectángulo redondeado 23"/>
            <p:cNvSpPr/>
            <p:nvPr/>
          </p:nvSpPr>
          <p:spPr>
            <a:xfrm>
              <a:off x="1714107" y="1858781"/>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ángulo 24"/>
            <p:cNvSpPr/>
            <p:nvPr/>
          </p:nvSpPr>
          <p:spPr>
            <a:xfrm>
              <a:off x="1734182" y="1878855"/>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+10 V en el intervalo </a:t>
              </a:r>
              <a:endParaRPr lang="es-EC" sz="2500" kern="1200" dirty="0" smtClean="0"/>
            </a:p>
            <a:p>
              <a:pPr lvl="0" algn="ctr" defTabSz="1111250">
                <a:lnSpc>
                  <a:spcPct val="90000"/>
                </a:lnSpc>
                <a:spcBef>
                  <a:spcPct val="0"/>
                </a:spcBef>
                <a:spcAft>
                  <a:spcPct val="35000"/>
                </a:spcAft>
              </a:pPr>
              <a:r>
                <a:rPr lang="es-EC" sz="2500" kern="1200" dirty="0" smtClean="0"/>
                <a:t>1,65 </a:t>
              </a:r>
              <a:r>
                <a:rPr lang="es-EC" sz="2500" kern="1200" dirty="0" smtClean="0"/>
                <a:t>≤ t &lt; 1,90.</a:t>
              </a:r>
              <a:endParaRPr lang="es-ES" sz="2500" kern="1200" dirty="0"/>
            </a:p>
          </p:txBody>
        </p:sp>
      </p:grpSp>
      <p:grpSp>
        <p:nvGrpSpPr>
          <p:cNvPr id="21" name="Grupo 20"/>
          <p:cNvGrpSpPr/>
          <p:nvPr/>
        </p:nvGrpSpPr>
        <p:grpSpPr>
          <a:xfrm>
            <a:off x="832721" y="4290185"/>
            <a:ext cx="3981691" cy="806957"/>
            <a:chOff x="3427629" y="1858781"/>
            <a:chExt cx="1370817" cy="685408"/>
          </a:xfrm>
        </p:grpSpPr>
        <p:sp>
          <p:nvSpPr>
            <p:cNvPr id="22" name="Rectángulo redondeado 21"/>
            <p:cNvSpPr/>
            <p:nvPr/>
          </p:nvSpPr>
          <p:spPr>
            <a:xfrm>
              <a:off x="3427629" y="1858781"/>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3447704" y="1878856"/>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+40 V en el intervalo  </a:t>
              </a:r>
              <a:endParaRPr lang="es-EC" sz="2500" kern="1200" dirty="0" smtClean="0"/>
            </a:p>
            <a:p>
              <a:pPr lvl="0" algn="ctr" defTabSz="1111250">
                <a:lnSpc>
                  <a:spcPct val="90000"/>
                </a:lnSpc>
                <a:spcBef>
                  <a:spcPct val="0"/>
                </a:spcBef>
                <a:spcAft>
                  <a:spcPct val="35000"/>
                </a:spcAft>
              </a:pPr>
              <a:r>
                <a:rPr lang="es-EC" sz="2500" kern="1200" dirty="0" smtClean="0"/>
                <a:t>1,90 </a:t>
              </a:r>
              <a:r>
                <a:rPr lang="es-EC" sz="2500" kern="1200" dirty="0" smtClean="0"/>
                <a:t>&lt; t ≤ 2,15.</a:t>
              </a:r>
              <a:endParaRPr lang="es-ES" sz="2500" kern="1200" dirty="0"/>
            </a:p>
          </p:txBody>
        </p:sp>
      </p:grpSp>
    </p:spTree>
    <p:extLst>
      <p:ext uri="{BB962C8B-B14F-4D97-AF65-F5344CB8AC3E}">
        <p14:creationId xmlns:p14="http://schemas.microsoft.com/office/powerpoint/2010/main" val="1546382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Neuronal por Modelo Inverso</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55</a:t>
            </a:fld>
            <a:endParaRPr lang="es-ES"/>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840480"/>
            <a:ext cx="6882938" cy="2353991"/>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41418"/>
            <a:ext cx="6882938" cy="2482684"/>
          </a:xfrm>
          <a:prstGeom prst="rect">
            <a:avLst/>
          </a:prstGeom>
        </p:spPr>
      </p:pic>
      <p:grpSp>
        <p:nvGrpSpPr>
          <p:cNvPr id="11" name="Grupo 10"/>
          <p:cNvGrpSpPr/>
          <p:nvPr/>
        </p:nvGrpSpPr>
        <p:grpSpPr>
          <a:xfrm>
            <a:off x="7481453" y="2254178"/>
            <a:ext cx="4256118" cy="2665528"/>
            <a:chOff x="0" y="914443"/>
            <a:chExt cx="5148168" cy="2574084"/>
          </a:xfrm>
        </p:grpSpPr>
        <p:sp>
          <p:nvSpPr>
            <p:cNvPr id="12" name="Rectángulo redondeado 11"/>
            <p:cNvSpPr/>
            <p:nvPr/>
          </p:nvSpPr>
          <p:spPr>
            <a:xfrm>
              <a:off x="0" y="914443"/>
              <a:ext cx="5148168" cy="2574084"/>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75392" y="989835"/>
              <a:ext cx="4997384" cy="242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200" kern="1200" dirty="0" smtClean="0"/>
                <a:t>Existen alteraciones momentáneas en la respuesta en los tiempos en los que varía la tensión de entrada. Sin embargo se logra estabilizar en 93 V.</a:t>
              </a:r>
              <a:endParaRPr lang="es-ES" sz="2200" kern="1200" dirty="0"/>
            </a:p>
          </p:txBody>
        </p:sp>
      </p:grpSp>
    </p:spTree>
    <p:extLst>
      <p:ext uri="{BB962C8B-B14F-4D97-AF65-F5344CB8AC3E}">
        <p14:creationId xmlns:p14="http://schemas.microsoft.com/office/powerpoint/2010/main" val="14506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PID con Redes Neuronales</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56</a:t>
            </a:fld>
            <a:endParaRPr lang="es-ES"/>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a:off x="7481453" y="2254178"/>
            <a:ext cx="4256118" cy="2665528"/>
            <a:chOff x="0" y="914443"/>
            <a:chExt cx="5148168" cy="2574084"/>
          </a:xfrm>
        </p:grpSpPr>
        <p:sp>
          <p:nvSpPr>
            <p:cNvPr id="12" name="Rectángulo redondeado 11"/>
            <p:cNvSpPr/>
            <p:nvPr/>
          </p:nvSpPr>
          <p:spPr>
            <a:xfrm>
              <a:off x="0" y="914443"/>
              <a:ext cx="5148168" cy="2574084"/>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75392" y="989835"/>
              <a:ext cx="4997384" cy="242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200" kern="1200" dirty="0" smtClean="0"/>
                <a:t>Existen alteraciones momentáneas en la respuesta en los tiempos en los que varía la tensión de entrada. Sin embargo se logra estabilizar en 90 V.</a:t>
              </a:r>
              <a:endParaRPr lang="es-ES" sz="2200" kern="1200" dirty="0"/>
            </a:p>
          </p:txBody>
        </p:sp>
      </p:grpSp>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16812"/>
            <a:ext cx="6666806" cy="2517383"/>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227836"/>
            <a:ext cx="6666807" cy="2488977"/>
          </a:xfrm>
          <a:prstGeom prst="rect">
            <a:avLst/>
          </a:prstGeom>
        </p:spPr>
      </p:pic>
    </p:spTree>
    <p:extLst>
      <p:ext uri="{BB962C8B-B14F-4D97-AF65-F5344CB8AC3E}">
        <p14:creationId xmlns:p14="http://schemas.microsoft.com/office/powerpoint/2010/main" val="18446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57</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57</a:t>
            </a:fld>
            <a:endParaRPr lang="es-ES"/>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a:off x="7481453" y="2254178"/>
            <a:ext cx="4256118" cy="2665528"/>
            <a:chOff x="0" y="914443"/>
            <a:chExt cx="5148168" cy="2574084"/>
          </a:xfrm>
        </p:grpSpPr>
        <p:sp>
          <p:nvSpPr>
            <p:cNvPr id="12" name="Rectángulo redondeado 11"/>
            <p:cNvSpPr/>
            <p:nvPr/>
          </p:nvSpPr>
          <p:spPr>
            <a:xfrm>
              <a:off x="0" y="914443"/>
              <a:ext cx="5148168" cy="2574084"/>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75392" y="989835"/>
              <a:ext cx="4997384" cy="242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200" kern="1200" dirty="0" smtClean="0"/>
                <a:t>Existen alteraciones momentáneas en la respuesta en los tiempos en los que varía la tensión de entrada. Sin embargo se logra estabilizar en 90 V.</a:t>
              </a:r>
              <a:endParaRPr lang="es-ES" sz="2200" kern="1200" dirty="0"/>
            </a:p>
          </p:txBody>
        </p:sp>
      </p:gr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827677"/>
            <a:ext cx="6899564" cy="2391360"/>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65504"/>
            <a:ext cx="6899564" cy="2391361"/>
          </a:xfrm>
          <a:prstGeom prst="rect">
            <a:avLst/>
          </a:prstGeom>
        </p:spPr>
      </p:pic>
    </p:spTree>
    <p:extLst>
      <p:ext uri="{BB962C8B-B14F-4D97-AF65-F5344CB8AC3E}">
        <p14:creationId xmlns:p14="http://schemas.microsoft.com/office/powerpoint/2010/main" val="28692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58</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308629"/>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carga</a:t>
            </a:r>
            <a:endParaRPr lang="es-ES" b="1" i="1" dirty="0">
              <a:solidFill>
                <a:schemeClr val="bg1"/>
              </a:solidFill>
              <a:effectLst>
                <a:outerShdw blurRad="38100" dist="38100" dir="2700000" algn="tl">
                  <a:srgbClr val="000000">
                    <a:alpha val="43137"/>
                  </a:srgbClr>
                </a:outerShdw>
              </a:effectLst>
              <a:latin typeface="+mn-lt"/>
            </a:endParaRPr>
          </a:p>
        </p:txBody>
      </p:sp>
      <p:sp>
        <p:nvSpPr>
          <p:cNvPr id="10" name="Marcador de número de diapositiva 3">
            <a:extLst>
              <a:ext uri="{FF2B5EF4-FFF2-40B4-BE49-F238E27FC236}">
                <a16:creationId xmlns="" xmlns:a16="http://schemas.microsoft.com/office/drawing/2014/main" id="{0127F482-82B4-4AE0-B949-22CA0D0D4F8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5F3971-D4EA-4750-870A-E840FF82DE7C}" type="slidenum">
              <a:rPr lang="es-ES" smtClean="0"/>
              <a:pPr/>
              <a:t>58</a:t>
            </a:fld>
            <a:endParaRPr lang="es-ES"/>
          </a:p>
        </p:txBody>
      </p:sp>
      <p:grpSp>
        <p:nvGrpSpPr>
          <p:cNvPr id="19" name="Grupo 18"/>
          <p:cNvGrpSpPr/>
          <p:nvPr/>
        </p:nvGrpSpPr>
        <p:grpSpPr>
          <a:xfrm>
            <a:off x="205227" y="1328610"/>
            <a:ext cx="4383398" cy="1231710"/>
            <a:chOff x="585" y="1858781"/>
            <a:chExt cx="1370817" cy="685408"/>
          </a:xfrm>
        </p:grpSpPr>
        <p:sp>
          <p:nvSpPr>
            <p:cNvPr id="26" name="Rectángulo redondeado 25"/>
            <p:cNvSpPr/>
            <p:nvPr/>
          </p:nvSpPr>
          <p:spPr>
            <a:xfrm>
              <a:off x="585" y="1858781"/>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mc:AlternateContent xmlns:mc="http://schemas.openxmlformats.org/markup-compatibility/2006">
          <mc:Choice xmlns:a14="http://schemas.microsoft.com/office/drawing/2010/main" Requires="a14">
            <p:sp>
              <p:nvSpPr>
                <p:cNvPr id="27" name="Rectángulo 26"/>
                <p:cNvSpPr/>
                <p:nvPr/>
              </p:nvSpPr>
              <p:spPr>
                <a:xfrm>
                  <a:off x="20660" y="1878856"/>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Se evalúa el desempeño del convertidor cuando la carga presenta cambios de </a:t>
                  </a:r>
                  <a14:m>
                    <m:oMath xmlns:m="http://schemas.openxmlformats.org/officeDocument/2006/math">
                      <m:r>
                        <a:rPr lang="es-EC" sz="2500" i="1" kern="1200" smtClean="0">
                          <a:latin typeface="Cambria Math" panose="02040503050406030204" pitchFamily="18" charset="0"/>
                          <a:ea typeface="Cambria Math" panose="02040503050406030204" pitchFamily="18" charset="0"/>
                        </a:rPr>
                        <m:t>±</m:t>
                      </m:r>
                      <m:r>
                        <a:rPr lang="es-EC" sz="2500" b="0" i="1" kern="1200" smtClean="0">
                          <a:latin typeface="Cambria Math" panose="02040503050406030204" pitchFamily="18" charset="0"/>
                          <a:ea typeface="Cambria Math" panose="02040503050406030204" pitchFamily="18" charset="0"/>
                        </a:rPr>
                        <m:t>40%</m:t>
                      </m:r>
                    </m:oMath>
                  </a14:m>
                  <a:r>
                    <a:rPr lang="es-EC" sz="2500" kern="1200" dirty="0" smtClean="0"/>
                    <a:t>:</a:t>
                  </a:r>
                  <a:endParaRPr lang="es-ES" sz="2500" kern="1200" dirty="0"/>
                </a:p>
              </p:txBody>
            </p:sp>
          </mc:Choice>
          <mc:Fallback>
            <p:sp>
              <p:nvSpPr>
                <p:cNvPr id="27" name="Rectángulo 26"/>
                <p:cNvSpPr>
                  <a:spLocks noRot="1" noChangeAspect="1" noMove="1" noResize="1" noEditPoints="1" noAdjustHandles="1" noChangeArrowheads="1" noChangeShapeType="1" noTextEdit="1"/>
                </p:cNvSpPr>
                <p:nvPr/>
              </p:nvSpPr>
              <p:spPr>
                <a:xfrm>
                  <a:off x="20660" y="1878856"/>
                  <a:ext cx="1330667" cy="645258"/>
                </a:xfrm>
                <a:prstGeom prst="rect">
                  <a:avLst/>
                </a:prstGeom>
                <a:blipFill rotWithShape="0">
                  <a:blip r:embed="rId3"/>
                  <a:stretch>
                    <a:fillRect t="-5263" b="-11053"/>
                  </a:stretch>
                </a:blipFill>
              </p:spPr>
              <p:txBody>
                <a:bodyPr/>
                <a:lstStyle/>
                <a:p>
                  <a:r>
                    <a:rPr lang="es-EC">
                      <a:noFill/>
                    </a:rPr>
                    <a:t> </a:t>
                  </a:r>
                </a:p>
              </p:txBody>
            </p:sp>
          </mc:Fallback>
        </mc:AlternateContent>
      </p:grpSp>
      <p:grpSp>
        <p:nvGrpSpPr>
          <p:cNvPr id="20" name="Grupo 19"/>
          <p:cNvGrpSpPr/>
          <p:nvPr/>
        </p:nvGrpSpPr>
        <p:grpSpPr>
          <a:xfrm>
            <a:off x="205227" y="4466262"/>
            <a:ext cx="4383398" cy="1421116"/>
            <a:chOff x="1694032" y="1858780"/>
            <a:chExt cx="1370817" cy="685408"/>
          </a:xfrm>
        </p:grpSpPr>
        <p:sp>
          <p:nvSpPr>
            <p:cNvPr id="24" name="Rectángulo redondeado 23"/>
            <p:cNvSpPr/>
            <p:nvPr/>
          </p:nvSpPr>
          <p:spPr>
            <a:xfrm>
              <a:off x="1694032" y="1858780"/>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mc:AlternateContent xmlns:mc="http://schemas.openxmlformats.org/markup-compatibility/2006">
          <mc:Choice xmlns:a14="http://schemas.microsoft.com/office/drawing/2010/main" Requires="a14">
            <p:sp>
              <p:nvSpPr>
                <p:cNvPr id="25" name="Rectángulo 24"/>
                <p:cNvSpPr/>
                <p:nvPr/>
              </p:nvSpPr>
              <p:spPr>
                <a:xfrm>
                  <a:off x="1734182" y="1878855"/>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200" kern="1200" dirty="0" smtClean="0"/>
                    <a:t>Para 70 V y 60 V</a:t>
                  </a:r>
                </a:p>
                <a:p>
                  <a:pPr algn="ctr" defTabSz="1111250">
                    <a:lnSpc>
                      <a:spcPct val="90000"/>
                    </a:lnSpc>
                    <a:spcBef>
                      <a:spcPct val="0"/>
                    </a:spcBef>
                    <a:spcAft>
                      <a:spcPct val="35000"/>
                    </a:spcAft>
                  </a:pPr>
                  <a14:m>
                    <m:oMath xmlns:m="http://schemas.openxmlformats.org/officeDocument/2006/math">
                      <m:r>
                        <a:rPr lang="es-EC" sz="2200" b="0" i="1" smtClean="0">
                          <a:latin typeface="Cambria Math" panose="02040503050406030204" pitchFamily="18" charset="0"/>
                          <a:ea typeface="Cambria Math" panose="02040503050406030204" pitchFamily="18" charset="0"/>
                        </a:rPr>
                        <m:t>𝑅</m:t>
                      </m:r>
                      <m:r>
                        <a:rPr lang="es-EC" sz="2200" b="0" i="1" smtClean="0">
                          <a:latin typeface="Cambria Math" panose="02040503050406030204" pitchFamily="18" charset="0"/>
                          <a:ea typeface="Cambria Math" panose="02040503050406030204" pitchFamily="18" charset="0"/>
                        </a:rPr>
                        <m:t>=65</m:t>
                      </m:r>
                      <m:r>
                        <m:rPr>
                          <m:sty m:val="p"/>
                        </m:rPr>
                        <a:rPr lang="el-GR" sz="2200" b="0" i="1" smtClean="0">
                          <a:latin typeface="Cambria Math" panose="02040503050406030204" pitchFamily="18" charset="0"/>
                          <a:ea typeface="Cambria Math" panose="02040503050406030204" pitchFamily="18" charset="0"/>
                        </a:rPr>
                        <m:t>Ω</m:t>
                      </m:r>
                    </m:oMath>
                  </a14:m>
                  <a:r>
                    <a:rPr lang="es-EC" sz="2200" dirty="0" smtClean="0"/>
                    <a:t>:</a:t>
                  </a:r>
                  <a:endParaRPr lang="es-ES" sz="2200" dirty="0"/>
                </a:p>
                <a:p>
                  <a:pPr lvl="0" algn="ctr" defTabSz="1111250">
                    <a:lnSpc>
                      <a:spcPct val="90000"/>
                    </a:lnSpc>
                    <a:spcBef>
                      <a:spcPct val="0"/>
                    </a:spcBef>
                    <a:spcAft>
                      <a:spcPct val="35000"/>
                    </a:spcAft>
                  </a:pPr>
                  <a:r>
                    <a:rPr lang="es-EC" sz="2200" dirty="0"/>
                    <a:t>1</a:t>
                  </a:r>
                  <a:r>
                    <a:rPr lang="es-EC" sz="2200" kern="1200" dirty="0" smtClean="0"/>
                    <a:t> </a:t>
                  </a:r>
                  <a:r>
                    <a:rPr lang="es-EC" sz="2200" kern="1200" dirty="0" smtClean="0"/>
                    <a:t>≤ t &lt; </a:t>
                  </a:r>
                  <a:r>
                    <a:rPr lang="es-EC" sz="2200" dirty="0" smtClean="0"/>
                    <a:t>1,3</a:t>
                  </a:r>
                  <a:r>
                    <a:rPr lang="es-EC" sz="2200" dirty="0" smtClean="0"/>
                    <a:t> y 2,5 </a:t>
                  </a:r>
                  <a:r>
                    <a:rPr lang="es-EC" sz="2200" dirty="0"/>
                    <a:t>≤ t &lt; </a:t>
                  </a:r>
                  <a:r>
                    <a:rPr lang="es-EC" sz="2200" smtClean="0"/>
                    <a:t>2, </a:t>
                  </a:r>
                  <a:endParaRPr lang="es-ES" sz="2200" kern="1200" dirty="0"/>
                </a:p>
              </p:txBody>
            </p:sp>
          </mc:Choice>
          <mc:Fallback>
            <p:sp>
              <p:nvSpPr>
                <p:cNvPr id="25" name="Rectángulo 24"/>
                <p:cNvSpPr>
                  <a:spLocks noRot="1" noChangeAspect="1" noMove="1" noResize="1" noEditPoints="1" noAdjustHandles="1" noChangeArrowheads="1" noChangeShapeType="1" noTextEdit="1"/>
                </p:cNvSpPr>
                <p:nvPr/>
              </p:nvSpPr>
              <p:spPr>
                <a:xfrm>
                  <a:off x="1734182" y="1878855"/>
                  <a:ext cx="1330667" cy="645258"/>
                </a:xfrm>
                <a:prstGeom prst="rect">
                  <a:avLst/>
                </a:prstGeom>
                <a:blipFill rotWithShape="0">
                  <a:blip r:embed="rId4"/>
                  <a:stretch>
                    <a:fillRect t="-1818" b="-5455"/>
                  </a:stretch>
                </a:blipFill>
              </p:spPr>
              <p:txBody>
                <a:bodyPr/>
                <a:lstStyle/>
                <a:p>
                  <a:r>
                    <a:rPr lang="es-EC">
                      <a:noFill/>
                    </a:rPr>
                    <a:t> </a:t>
                  </a:r>
                </a:p>
              </p:txBody>
            </p:sp>
          </mc:Fallback>
        </mc:AlternateContent>
      </p:gr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102" y="1540129"/>
            <a:ext cx="7347674" cy="4347249"/>
          </a:xfrm>
          <a:prstGeom prst="rect">
            <a:avLst/>
          </a:prstGeom>
        </p:spPr>
      </p:pic>
      <p:grpSp>
        <p:nvGrpSpPr>
          <p:cNvPr id="16" name="Grupo 15"/>
          <p:cNvGrpSpPr/>
          <p:nvPr/>
        </p:nvGrpSpPr>
        <p:grpSpPr>
          <a:xfrm>
            <a:off x="205227" y="2735806"/>
            <a:ext cx="4383398" cy="1421116"/>
            <a:chOff x="1694032" y="1858780"/>
            <a:chExt cx="1370817" cy="685408"/>
          </a:xfrm>
        </p:grpSpPr>
        <p:sp>
          <p:nvSpPr>
            <p:cNvPr id="17" name="Rectángulo redondeado 16"/>
            <p:cNvSpPr/>
            <p:nvPr/>
          </p:nvSpPr>
          <p:spPr>
            <a:xfrm>
              <a:off x="1694032" y="1858780"/>
              <a:ext cx="1370817" cy="685408"/>
            </a:xfrm>
            <a:prstGeom prst="roundRect">
              <a:avLst>
                <a:gd name="adj" fmla="val 10000"/>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mc:AlternateContent xmlns:mc="http://schemas.openxmlformats.org/markup-compatibility/2006">
          <mc:Choice xmlns:a14="http://schemas.microsoft.com/office/drawing/2010/main" Requires="a14">
            <p:sp>
              <p:nvSpPr>
                <p:cNvPr id="18" name="Rectángulo 17"/>
                <p:cNvSpPr/>
                <p:nvPr/>
              </p:nvSpPr>
              <p:spPr>
                <a:xfrm>
                  <a:off x="1734182" y="1878855"/>
                  <a:ext cx="1330667" cy="645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200" kern="1200" dirty="0" smtClean="0"/>
                    <a:t>Para 40 V y 90 V</a:t>
                  </a:r>
                </a:p>
                <a:p>
                  <a:pPr algn="ctr" defTabSz="1111250">
                    <a:lnSpc>
                      <a:spcPct val="90000"/>
                    </a:lnSpc>
                    <a:spcBef>
                      <a:spcPct val="0"/>
                    </a:spcBef>
                    <a:spcAft>
                      <a:spcPct val="35000"/>
                    </a:spcAft>
                  </a:pPr>
                  <a14:m>
                    <m:oMath xmlns:m="http://schemas.openxmlformats.org/officeDocument/2006/math">
                      <m:r>
                        <a:rPr lang="es-EC" sz="2200" b="0" i="1" smtClean="0">
                          <a:latin typeface="Cambria Math" panose="02040503050406030204" pitchFamily="18" charset="0"/>
                          <a:ea typeface="Cambria Math" panose="02040503050406030204" pitchFamily="18" charset="0"/>
                        </a:rPr>
                        <m:t>𝑅</m:t>
                      </m:r>
                      <m:r>
                        <a:rPr lang="es-EC" sz="2200" b="0" i="1" smtClean="0">
                          <a:latin typeface="Cambria Math" panose="02040503050406030204" pitchFamily="18" charset="0"/>
                          <a:ea typeface="Cambria Math" panose="02040503050406030204" pitchFamily="18" charset="0"/>
                        </a:rPr>
                        <m:t>=100</m:t>
                      </m:r>
                      <m:r>
                        <m:rPr>
                          <m:sty m:val="p"/>
                        </m:rPr>
                        <a:rPr lang="el-GR" sz="2200" b="0" i="1" smtClean="0">
                          <a:latin typeface="Cambria Math" panose="02040503050406030204" pitchFamily="18" charset="0"/>
                          <a:ea typeface="Cambria Math" panose="02040503050406030204" pitchFamily="18" charset="0"/>
                        </a:rPr>
                        <m:t>Ω</m:t>
                      </m:r>
                    </m:oMath>
                  </a14:m>
                  <a:r>
                    <a:rPr lang="es-EC" sz="2200" dirty="0" smtClean="0"/>
                    <a:t>:</a:t>
                  </a:r>
                  <a:endParaRPr lang="es-ES" sz="2200" dirty="0"/>
                </a:p>
                <a:p>
                  <a:pPr lvl="0" algn="ctr" defTabSz="1111250">
                    <a:lnSpc>
                      <a:spcPct val="90000"/>
                    </a:lnSpc>
                    <a:spcBef>
                      <a:spcPct val="0"/>
                    </a:spcBef>
                    <a:spcAft>
                      <a:spcPct val="35000"/>
                    </a:spcAft>
                  </a:pPr>
                  <a:r>
                    <a:rPr lang="es-EC" sz="2200" dirty="0" smtClean="0"/>
                    <a:t>0,3</a:t>
                  </a:r>
                  <a:r>
                    <a:rPr lang="es-EC" sz="2200" kern="1200" dirty="0" smtClean="0"/>
                    <a:t> </a:t>
                  </a:r>
                  <a:r>
                    <a:rPr lang="es-EC" sz="2200" kern="1200" dirty="0" smtClean="0"/>
                    <a:t>≤ t &lt; </a:t>
                  </a:r>
                  <a:r>
                    <a:rPr lang="es-EC" sz="2200" dirty="0" smtClean="0"/>
                    <a:t>0,6 y 1,8 </a:t>
                  </a:r>
                  <a:r>
                    <a:rPr lang="es-EC" sz="2200" dirty="0"/>
                    <a:t>≤ t &lt; </a:t>
                  </a:r>
                  <a:r>
                    <a:rPr lang="es-EC" sz="2200" dirty="0" smtClean="0"/>
                    <a:t>2,1 </a:t>
                  </a:r>
                  <a:endParaRPr lang="es-ES" sz="2200" kern="1200" dirty="0"/>
                </a:p>
              </p:txBody>
            </p:sp>
          </mc:Choice>
          <mc:Fallback>
            <p:sp>
              <p:nvSpPr>
                <p:cNvPr id="18" name="Rectángulo 17"/>
                <p:cNvSpPr>
                  <a:spLocks noRot="1" noChangeAspect="1" noMove="1" noResize="1" noEditPoints="1" noAdjustHandles="1" noChangeArrowheads="1" noChangeShapeType="1" noTextEdit="1"/>
                </p:cNvSpPr>
                <p:nvPr/>
              </p:nvSpPr>
              <p:spPr>
                <a:xfrm>
                  <a:off x="1734182" y="1878855"/>
                  <a:ext cx="1330667" cy="645258"/>
                </a:xfrm>
                <a:prstGeom prst="rect">
                  <a:avLst/>
                </a:prstGeom>
                <a:blipFill rotWithShape="0">
                  <a:blip r:embed="rId6"/>
                  <a:stretch>
                    <a:fillRect t="-1826" b="-5479"/>
                  </a:stretch>
                </a:blipFill>
              </p:spPr>
              <p:txBody>
                <a:bodyPr/>
                <a:lstStyle/>
                <a:p>
                  <a:r>
                    <a:rPr lang="es-EC">
                      <a:noFill/>
                    </a:rPr>
                    <a:t> </a:t>
                  </a:r>
                </a:p>
              </p:txBody>
            </p:sp>
          </mc:Fallback>
        </mc:AlternateContent>
      </p:grpSp>
    </p:spTree>
    <p:extLst>
      <p:ext uri="{BB962C8B-B14F-4D97-AF65-F5344CB8AC3E}">
        <p14:creationId xmlns:p14="http://schemas.microsoft.com/office/powerpoint/2010/main" val="14748416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59</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Neuronal por Modelo Inverso</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644554"/>
            <a:ext cx="5770880" cy="2587835"/>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5984" y="2381609"/>
            <a:ext cx="5770880" cy="2572300"/>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21494"/>
            <a:ext cx="5770880" cy="2446265"/>
          </a:xfrm>
          <a:prstGeom prst="rect">
            <a:avLst/>
          </a:prstGeom>
        </p:spPr>
      </p:pic>
    </p:spTree>
    <p:extLst>
      <p:ext uri="{BB962C8B-B14F-4D97-AF65-F5344CB8AC3E}">
        <p14:creationId xmlns:p14="http://schemas.microsoft.com/office/powerpoint/2010/main" val="123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Justificación</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5" name="4 Diagrama"/>
          <p:cNvGraphicFramePr/>
          <p:nvPr>
            <p:extLst>
              <p:ext uri="{D42A27DB-BD31-4B8C-83A1-F6EECF244321}">
                <p14:modId xmlns:p14="http://schemas.microsoft.com/office/powerpoint/2010/main" val="3590905911"/>
              </p:ext>
            </p:extLst>
          </p:nvPr>
        </p:nvGraphicFramePr>
        <p:xfrm>
          <a:off x="649872" y="1071110"/>
          <a:ext cx="9125896" cy="49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9982200" y="2792341"/>
            <a:ext cx="1933575" cy="2257425"/>
          </a:xfrm>
          <a:prstGeom prst="rect">
            <a:avLst/>
          </a:prstGeom>
        </p:spPr>
      </p:pic>
    </p:spTree>
    <p:extLst>
      <p:ext uri="{BB962C8B-B14F-4D97-AF65-F5344CB8AC3E}">
        <p14:creationId xmlns:p14="http://schemas.microsoft.com/office/powerpoint/2010/main" val="18595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graphicEl>
                                              <a:dgm id="{15BCE168-83BE-461A-9237-452AD74F4CC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graphicEl>
                                              <a:dgm id="{C587816C-7492-4556-B545-B64F76AD90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E8BE4C76-8404-4124-AD97-6B82E9E9C98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graphicEl>
                                              <a:dgm id="{ABFDCA5A-B6B4-4842-87A3-F59FCF0C6A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PID con Redes Neuronales</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9" y="3640014"/>
            <a:ext cx="5737110" cy="2517328"/>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2214" y="2423040"/>
            <a:ext cx="5657553" cy="2433947"/>
          </a:xfrm>
          <a:prstGeom prst="rect">
            <a:avLst/>
          </a:prstGeom>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195197"/>
            <a:ext cx="5741378" cy="2444817"/>
          </a:xfrm>
          <a:prstGeom prst="rect">
            <a:avLst/>
          </a:prstGeom>
        </p:spPr>
      </p:pic>
    </p:spTree>
    <p:extLst>
      <p:ext uri="{BB962C8B-B14F-4D97-AF65-F5344CB8AC3E}">
        <p14:creationId xmlns:p14="http://schemas.microsoft.com/office/powerpoint/2010/main" val="38168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61</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136216" y="305567"/>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Controlador DMC</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8" name="4 Diagrama"/>
          <p:cNvGraphicFramePr>
            <a:graphicFrameLocks/>
          </p:cNvGraphicFramePr>
          <p:nvPr>
            <p:extLst/>
          </p:nvPr>
        </p:nvGraphicFramePr>
        <p:xfrm>
          <a:off x="255105" y="1385457"/>
          <a:ext cx="5148168" cy="440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690049"/>
            <a:ext cx="5969977" cy="2551619"/>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9962" y="2361485"/>
            <a:ext cx="5415084" cy="2657128"/>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42374"/>
            <a:ext cx="5969977" cy="2447675"/>
          </a:xfrm>
          <a:prstGeom prst="rect">
            <a:avLst/>
          </a:prstGeom>
        </p:spPr>
      </p:pic>
    </p:spTree>
    <p:extLst>
      <p:ext uri="{BB962C8B-B14F-4D97-AF65-F5344CB8AC3E}">
        <p14:creationId xmlns:p14="http://schemas.microsoft.com/office/powerpoint/2010/main" val="22747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914A48-BEF9-472E-A4DB-395D595CF1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08"/>
            <a:ext cx="12192000" cy="6858000"/>
          </a:xfrm>
          <a:prstGeom prst="rect">
            <a:avLst/>
          </a:prstGeom>
        </p:spPr>
      </p:pic>
      <p:sp>
        <p:nvSpPr>
          <p:cNvPr id="2" name="Título 1"/>
          <p:cNvSpPr>
            <a:spLocks noGrp="1"/>
          </p:cNvSpPr>
          <p:nvPr>
            <p:ph type="ctrTitle"/>
          </p:nvPr>
        </p:nvSpPr>
        <p:spPr>
          <a:xfrm>
            <a:off x="1670013" y="3101303"/>
            <a:ext cx="8851971" cy="989668"/>
          </a:xfrm>
        </p:spPr>
        <p:txBody>
          <a:bodyPr>
            <a:normAutofit fontScale="90000"/>
          </a:bodyPr>
          <a:lstStyle/>
          <a:p>
            <a:r>
              <a:rPr lang="es-ES" dirty="0" smtClean="0"/>
              <a:t>Análisis de Desempeño de Controladores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62</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869157606"/>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63</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Cambios en la tensión de referencia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927071817"/>
                  </p:ext>
                </p:extLst>
              </p:nvPr>
            </p:nvGraphicFramePr>
            <p:xfrm>
              <a:off x="835582" y="1651411"/>
              <a:ext cx="10750948" cy="2606040"/>
            </p:xfrm>
            <a:graphic>
              <a:graphicData uri="http://schemas.openxmlformats.org/drawingml/2006/table">
                <a:tbl>
                  <a:tblPr firstRow="1" bandRow="1">
                    <a:tableStyleId>{2A488322-F2BA-4B5B-9748-0D474271808F}</a:tableStyleId>
                  </a:tblPr>
                  <a:tblGrid>
                    <a:gridCol w="1798047"/>
                    <a:gridCol w="3067490"/>
                    <a:gridCol w="2753103"/>
                    <a:gridCol w="3132308"/>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180 V</a:t>
                          </a:r>
                          <a:endParaRPr lang="es-EC" sz="2100" dirty="0"/>
                        </a:p>
                      </a:txBody>
                      <a:tcPr anchor="ctr"/>
                    </a:tc>
                    <a:tc>
                      <a:txBody>
                        <a:bodyPr/>
                        <a:lstStyle/>
                        <a:p>
                          <a:pPr algn="ctr"/>
                          <a:r>
                            <a:rPr lang="es-EC" sz="2100" dirty="0" smtClean="0"/>
                            <a:t>0,041 s</a:t>
                          </a:r>
                          <a:endParaRPr lang="es-EC" sz="2100" dirty="0"/>
                        </a:p>
                      </a:txBody>
                      <a:tcPr anchor="ctr"/>
                    </a:tc>
                    <a:tc>
                      <a:txBody>
                        <a:bodyPr/>
                        <a:lstStyle/>
                        <a:p>
                          <a:pPr algn="ctr"/>
                          <a:r>
                            <a:rPr lang="es-EC" sz="2100" dirty="0" smtClean="0"/>
                            <a:t>0,045 s</a:t>
                          </a:r>
                          <a:endParaRPr lang="es-EC" sz="2100" dirty="0"/>
                        </a:p>
                      </a:txBody>
                      <a:tcPr anchor="ctr"/>
                    </a:tc>
                    <a:tc>
                      <a:txBody>
                        <a:bodyPr/>
                        <a:lstStyle/>
                        <a:p>
                          <a:pPr algn="ctr"/>
                          <a:r>
                            <a:rPr lang="es-EC" sz="2100" dirty="0" smtClean="0"/>
                            <a:t>0,020 s</a:t>
                          </a:r>
                          <a:endParaRPr lang="es-EC" sz="2100" dirty="0"/>
                        </a:p>
                      </a:txBody>
                      <a:tcPr anchor="ctr"/>
                    </a:tc>
                  </a:tr>
                  <a:tr h="377686">
                    <a:tc>
                      <a:txBody>
                        <a:bodyPr/>
                        <a:lstStyle/>
                        <a:p>
                          <a:pPr algn="ctr"/>
                          <a:r>
                            <a:rPr lang="es-EC" sz="2100" dirty="0" smtClean="0"/>
                            <a:t>30 V</a:t>
                          </a:r>
                          <a:endParaRPr lang="es-EC" sz="2100" dirty="0"/>
                        </a:p>
                      </a:txBody>
                      <a:tcPr anchor="ctr"/>
                    </a:tc>
                    <a:tc>
                      <a:txBody>
                        <a:bodyPr/>
                        <a:lstStyle/>
                        <a:p>
                          <a:pPr algn="ctr"/>
                          <a:r>
                            <a:rPr lang="es-EC" sz="2100" dirty="0" smtClean="0"/>
                            <a:t>0,051 s</a:t>
                          </a:r>
                          <a:endParaRPr lang="es-EC" sz="2100" dirty="0"/>
                        </a:p>
                      </a:txBody>
                      <a:tcPr anchor="ctr"/>
                    </a:tc>
                    <a:tc>
                      <a:txBody>
                        <a:bodyPr/>
                        <a:lstStyle/>
                        <a:p>
                          <a:pPr algn="ctr"/>
                          <a:r>
                            <a:rPr lang="es-EC" sz="2100" dirty="0" smtClean="0"/>
                            <a:t>0,060</a:t>
                          </a:r>
                          <a:r>
                            <a:rPr lang="es-EC" sz="2100" baseline="0" dirty="0" smtClean="0"/>
                            <a:t> s</a:t>
                          </a:r>
                          <a:endParaRPr lang="es-EC" sz="2100" dirty="0"/>
                        </a:p>
                      </a:txBody>
                      <a:tcPr anchor="ctr"/>
                    </a:tc>
                    <a:tc>
                      <a:txBody>
                        <a:bodyPr/>
                        <a:lstStyle/>
                        <a:p>
                          <a:pPr algn="ctr"/>
                          <a:r>
                            <a:rPr lang="es-EC" sz="2100" dirty="0" smtClean="0"/>
                            <a:t>0,004</a:t>
                          </a:r>
                          <a:r>
                            <a:rPr lang="es-EC" sz="2100" baseline="0" dirty="0" smtClean="0"/>
                            <a:t> s</a:t>
                          </a:r>
                          <a:endParaRPr lang="es-EC" sz="2100" dirty="0"/>
                        </a:p>
                      </a:txBody>
                      <a:tcPr anchor="ctr"/>
                    </a:tc>
                  </a:tr>
                  <a:tr h="377686">
                    <a:tc>
                      <a:txBody>
                        <a:bodyPr/>
                        <a:lstStyle/>
                        <a:p>
                          <a:pPr algn="ctr"/>
                          <a:r>
                            <a:rPr lang="es-EC" sz="2100" dirty="0" smtClean="0"/>
                            <a:t>100</a:t>
                          </a:r>
                          <a:r>
                            <a:rPr lang="es-EC" sz="2100" baseline="0" dirty="0" smtClean="0"/>
                            <a:t> V</a:t>
                          </a:r>
                          <a:endParaRPr lang="es-EC" sz="2100" dirty="0"/>
                        </a:p>
                      </a:txBody>
                      <a:tcPr anchor="ctr"/>
                    </a:tc>
                    <a:tc>
                      <a:txBody>
                        <a:bodyPr/>
                        <a:lstStyle/>
                        <a:p>
                          <a:pPr algn="ctr"/>
                          <a:r>
                            <a:rPr lang="es-EC" sz="2100" dirty="0" smtClean="0"/>
                            <a:t>0,082 s</a:t>
                          </a:r>
                          <a:endParaRPr lang="es-EC" sz="2100" dirty="0"/>
                        </a:p>
                      </a:txBody>
                      <a:tcPr anchor="ctr"/>
                    </a:tc>
                    <a:tc>
                      <a:txBody>
                        <a:bodyPr/>
                        <a:lstStyle/>
                        <a:p>
                          <a:pPr algn="ctr"/>
                          <a:r>
                            <a:rPr lang="es-EC" sz="2100" dirty="0" smtClean="0"/>
                            <a:t>0,003</a:t>
                          </a:r>
                          <a:r>
                            <a:rPr lang="es-EC" sz="2100" baseline="0" dirty="0" smtClean="0"/>
                            <a:t> s</a:t>
                          </a:r>
                          <a:endParaRPr lang="es-EC" sz="2100" dirty="0"/>
                        </a:p>
                      </a:txBody>
                      <a:tcPr anchor="ctr"/>
                    </a:tc>
                    <a:tc>
                      <a:txBody>
                        <a:bodyPr/>
                        <a:lstStyle/>
                        <a:p>
                          <a:pPr algn="ctr"/>
                          <a:r>
                            <a:rPr lang="es-EC" sz="2100" dirty="0" smtClean="0"/>
                            <a:t>0,003</a:t>
                          </a:r>
                          <a:r>
                            <a:rPr lang="es-EC" sz="2100" baseline="0" dirty="0" smtClean="0"/>
                            <a:t> s</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927071817"/>
                  </p:ext>
                </p:extLst>
              </p:nvPr>
            </p:nvGraphicFramePr>
            <p:xfrm>
              <a:off x="835582" y="1651411"/>
              <a:ext cx="10750948" cy="2606040"/>
            </p:xfrm>
            <a:graphic>
              <a:graphicData uri="http://schemas.openxmlformats.org/drawingml/2006/table">
                <a:tbl>
                  <a:tblPr firstRow="1" bandRow="1">
                    <a:tableStyleId>{2A488322-F2BA-4B5B-9748-0D474271808F}</a:tableStyleId>
                  </a:tblPr>
                  <a:tblGrid>
                    <a:gridCol w="1798047"/>
                    <a:gridCol w="3067490"/>
                    <a:gridCol w="2753103"/>
                    <a:gridCol w="3132308"/>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58648" t="-885" r="-192445" b="-98230"/>
                          </a:stretch>
                        </a:blipFill>
                      </a:tcPr>
                    </a:tc>
                    <a:tc>
                      <a:txBody>
                        <a:bodyPr/>
                        <a:lstStyle/>
                        <a:p>
                          <a:endParaRPr lang="es-EC"/>
                        </a:p>
                      </a:txBody>
                      <a:tcPr anchor="ctr">
                        <a:blipFill rotWithShape="0">
                          <a:blip r:embed="rId3"/>
                          <a:stretch>
                            <a:fillRect l="-176549" t="-885" r="-114159" b="-98230"/>
                          </a:stretch>
                        </a:blipFill>
                      </a:tcPr>
                    </a:tc>
                    <a:tc>
                      <a:txBody>
                        <a:bodyPr/>
                        <a:lstStyle/>
                        <a:p>
                          <a:endParaRPr lang="es-EC"/>
                        </a:p>
                      </a:txBody>
                      <a:tcPr anchor="ctr">
                        <a:blipFill rotWithShape="0">
                          <a:blip r:embed="rId3"/>
                          <a:stretch>
                            <a:fillRect l="-243191" t="-885" r="-389" b="-98230"/>
                          </a:stretch>
                        </a:blipFill>
                      </a:tcPr>
                    </a:tc>
                  </a:tr>
                  <a:tr h="411480">
                    <a:tc>
                      <a:txBody>
                        <a:bodyPr/>
                        <a:lstStyle/>
                        <a:p>
                          <a:pPr algn="ctr"/>
                          <a:r>
                            <a:rPr lang="es-EC" sz="2100" dirty="0" smtClean="0"/>
                            <a:t>180 V</a:t>
                          </a:r>
                          <a:endParaRPr lang="es-EC" sz="2100" dirty="0"/>
                        </a:p>
                      </a:txBody>
                      <a:tcPr anchor="ctr"/>
                    </a:tc>
                    <a:tc>
                      <a:txBody>
                        <a:bodyPr/>
                        <a:lstStyle/>
                        <a:p>
                          <a:pPr algn="ctr"/>
                          <a:r>
                            <a:rPr lang="es-EC" sz="2100" dirty="0" smtClean="0"/>
                            <a:t>0,041 s</a:t>
                          </a:r>
                          <a:endParaRPr lang="es-EC" sz="2100" dirty="0"/>
                        </a:p>
                      </a:txBody>
                      <a:tcPr anchor="ctr"/>
                    </a:tc>
                    <a:tc>
                      <a:txBody>
                        <a:bodyPr/>
                        <a:lstStyle/>
                        <a:p>
                          <a:pPr algn="ctr"/>
                          <a:r>
                            <a:rPr lang="es-EC" sz="2100" dirty="0" smtClean="0"/>
                            <a:t>0,045 s</a:t>
                          </a:r>
                          <a:endParaRPr lang="es-EC" sz="2100" dirty="0"/>
                        </a:p>
                      </a:txBody>
                      <a:tcPr anchor="ctr"/>
                    </a:tc>
                    <a:tc>
                      <a:txBody>
                        <a:bodyPr/>
                        <a:lstStyle/>
                        <a:p>
                          <a:pPr algn="ctr"/>
                          <a:r>
                            <a:rPr lang="es-EC" sz="2100" dirty="0" smtClean="0"/>
                            <a:t>0,020 s</a:t>
                          </a:r>
                          <a:endParaRPr lang="es-EC" sz="2100" dirty="0"/>
                        </a:p>
                      </a:txBody>
                      <a:tcPr anchor="ctr"/>
                    </a:tc>
                  </a:tr>
                  <a:tr h="411480">
                    <a:tc>
                      <a:txBody>
                        <a:bodyPr/>
                        <a:lstStyle/>
                        <a:p>
                          <a:pPr algn="ctr"/>
                          <a:r>
                            <a:rPr lang="es-EC" sz="2100" dirty="0" smtClean="0"/>
                            <a:t>30 V</a:t>
                          </a:r>
                          <a:endParaRPr lang="es-EC" sz="2100" dirty="0"/>
                        </a:p>
                      </a:txBody>
                      <a:tcPr anchor="ctr"/>
                    </a:tc>
                    <a:tc>
                      <a:txBody>
                        <a:bodyPr/>
                        <a:lstStyle/>
                        <a:p>
                          <a:pPr algn="ctr"/>
                          <a:r>
                            <a:rPr lang="es-EC" sz="2100" dirty="0" smtClean="0"/>
                            <a:t>0,051 s</a:t>
                          </a:r>
                          <a:endParaRPr lang="es-EC" sz="2100" dirty="0"/>
                        </a:p>
                      </a:txBody>
                      <a:tcPr anchor="ctr"/>
                    </a:tc>
                    <a:tc>
                      <a:txBody>
                        <a:bodyPr/>
                        <a:lstStyle/>
                        <a:p>
                          <a:pPr algn="ctr"/>
                          <a:r>
                            <a:rPr lang="es-EC" sz="2100" dirty="0" smtClean="0"/>
                            <a:t>0,060</a:t>
                          </a:r>
                          <a:r>
                            <a:rPr lang="es-EC" sz="2100" baseline="0" dirty="0" smtClean="0"/>
                            <a:t> s</a:t>
                          </a:r>
                          <a:endParaRPr lang="es-EC" sz="2100" dirty="0"/>
                        </a:p>
                      </a:txBody>
                      <a:tcPr anchor="ctr"/>
                    </a:tc>
                    <a:tc>
                      <a:txBody>
                        <a:bodyPr/>
                        <a:lstStyle/>
                        <a:p>
                          <a:pPr algn="ctr"/>
                          <a:r>
                            <a:rPr lang="es-EC" sz="2100" dirty="0" smtClean="0"/>
                            <a:t>0,004</a:t>
                          </a:r>
                          <a:r>
                            <a:rPr lang="es-EC" sz="2100" baseline="0" dirty="0" smtClean="0"/>
                            <a:t> s</a:t>
                          </a:r>
                          <a:endParaRPr lang="es-EC" sz="2100" dirty="0"/>
                        </a:p>
                      </a:txBody>
                      <a:tcPr anchor="ctr"/>
                    </a:tc>
                  </a:tr>
                  <a:tr h="411480">
                    <a:tc>
                      <a:txBody>
                        <a:bodyPr/>
                        <a:lstStyle/>
                        <a:p>
                          <a:pPr algn="ctr"/>
                          <a:r>
                            <a:rPr lang="es-EC" sz="2100" dirty="0" smtClean="0"/>
                            <a:t>100</a:t>
                          </a:r>
                          <a:r>
                            <a:rPr lang="es-EC" sz="2100" baseline="0" dirty="0" smtClean="0"/>
                            <a:t> V</a:t>
                          </a:r>
                          <a:endParaRPr lang="es-EC" sz="2100" dirty="0"/>
                        </a:p>
                      </a:txBody>
                      <a:tcPr anchor="ctr"/>
                    </a:tc>
                    <a:tc>
                      <a:txBody>
                        <a:bodyPr/>
                        <a:lstStyle/>
                        <a:p>
                          <a:pPr algn="ctr"/>
                          <a:r>
                            <a:rPr lang="es-EC" sz="2100" dirty="0" smtClean="0"/>
                            <a:t>0,082 s</a:t>
                          </a:r>
                          <a:endParaRPr lang="es-EC" sz="2100" dirty="0"/>
                        </a:p>
                      </a:txBody>
                      <a:tcPr anchor="ctr"/>
                    </a:tc>
                    <a:tc>
                      <a:txBody>
                        <a:bodyPr/>
                        <a:lstStyle/>
                        <a:p>
                          <a:pPr algn="ctr"/>
                          <a:r>
                            <a:rPr lang="es-EC" sz="2100" dirty="0" smtClean="0"/>
                            <a:t>0,003</a:t>
                          </a:r>
                          <a:r>
                            <a:rPr lang="es-EC" sz="2100" baseline="0" dirty="0" smtClean="0"/>
                            <a:t> s</a:t>
                          </a:r>
                          <a:endParaRPr lang="es-EC" sz="2100" dirty="0"/>
                        </a:p>
                      </a:txBody>
                      <a:tcPr anchor="ctr"/>
                    </a:tc>
                    <a:tc>
                      <a:txBody>
                        <a:bodyPr/>
                        <a:lstStyle/>
                        <a:p>
                          <a:pPr algn="ctr"/>
                          <a:r>
                            <a:rPr lang="es-EC" sz="2100" dirty="0" smtClean="0"/>
                            <a:t>0,003</a:t>
                          </a:r>
                          <a:r>
                            <a:rPr lang="es-EC" sz="2100" baseline="0" dirty="0" smtClean="0"/>
                            <a:t> s</a:t>
                          </a:r>
                          <a:endParaRPr lang="es-EC" sz="2100" dirty="0"/>
                        </a:p>
                      </a:txBody>
                      <a:tcPr anchor="ctr"/>
                    </a:tc>
                  </a:tr>
                </a:tbl>
              </a:graphicData>
            </a:graphic>
          </p:graphicFrame>
        </mc:Fallback>
      </mc:AlternateContent>
      <p:sp>
        <p:nvSpPr>
          <p:cNvPr id="3" name="CuadroTexto 2"/>
          <p:cNvSpPr txBox="1"/>
          <p:nvPr/>
        </p:nvSpPr>
        <p:spPr>
          <a:xfrm>
            <a:off x="541776" y="4729641"/>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El tiempo de respuesta más rápido es del controlador DMC y el de mayor duración es del controlador PID con Redes Neuronales</a:t>
            </a:r>
            <a:endParaRPr lang="es-EC" sz="2200" dirty="0"/>
          </a:p>
        </p:txBody>
      </p:sp>
    </p:spTree>
    <p:extLst>
      <p:ext uri="{BB962C8B-B14F-4D97-AF65-F5344CB8AC3E}">
        <p14:creationId xmlns:p14="http://schemas.microsoft.com/office/powerpoint/2010/main" val="39542778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64</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Cambios en la tensión de referencia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216725850"/>
                  </p:ext>
                </p:extLst>
              </p:nvPr>
            </p:nvGraphicFramePr>
            <p:xfrm>
              <a:off x="835582" y="1651411"/>
              <a:ext cx="10750948" cy="2606040"/>
            </p:xfrm>
            <a:graphic>
              <a:graphicData uri="http://schemas.openxmlformats.org/drawingml/2006/table">
                <a:tbl>
                  <a:tblPr firstRow="1" bandRow="1">
                    <a:tableStyleId>{2A488322-F2BA-4B5B-9748-0D474271808F}</a:tableStyleId>
                  </a:tblPr>
                  <a:tblGrid>
                    <a:gridCol w="1798047"/>
                    <a:gridCol w="3067490"/>
                    <a:gridCol w="2753103"/>
                    <a:gridCol w="3132308"/>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180 V</a:t>
                          </a:r>
                          <a:endParaRPr lang="es-EC" sz="2100" dirty="0"/>
                        </a:p>
                      </a:txBody>
                      <a:tcPr anchor="ctr"/>
                    </a:tc>
                    <a:tc>
                      <a:txBody>
                        <a:bodyPr/>
                        <a:lstStyle/>
                        <a:p>
                          <a:pPr algn="ctr"/>
                          <a:r>
                            <a:rPr lang="es-EC" sz="2100" dirty="0" smtClean="0"/>
                            <a:t>179,80 V</a:t>
                          </a:r>
                          <a:endParaRPr lang="es-EC" sz="2100" dirty="0"/>
                        </a:p>
                      </a:txBody>
                      <a:tcPr anchor="ctr"/>
                    </a:tc>
                    <a:tc>
                      <a:txBody>
                        <a:bodyPr/>
                        <a:lstStyle/>
                        <a:p>
                          <a:pPr algn="ctr"/>
                          <a:r>
                            <a:rPr lang="es-EC" sz="2100" dirty="0" smtClean="0"/>
                            <a:t>179,92 V</a:t>
                          </a:r>
                          <a:endParaRPr lang="es-EC" sz="2100" dirty="0"/>
                        </a:p>
                      </a:txBody>
                      <a:tcPr anchor="ctr"/>
                    </a:tc>
                    <a:tc>
                      <a:txBody>
                        <a:bodyPr/>
                        <a:lstStyle/>
                        <a:p>
                          <a:pPr algn="ctr"/>
                          <a:r>
                            <a:rPr lang="es-EC" sz="2100" dirty="0" smtClean="0"/>
                            <a:t>180 V</a:t>
                          </a:r>
                          <a:endParaRPr lang="es-EC" sz="2100" dirty="0"/>
                        </a:p>
                      </a:txBody>
                      <a:tcPr anchor="ctr"/>
                    </a:tc>
                  </a:tr>
                  <a:tr h="377686">
                    <a:tc>
                      <a:txBody>
                        <a:bodyPr/>
                        <a:lstStyle/>
                        <a:p>
                          <a:pPr algn="ctr"/>
                          <a:r>
                            <a:rPr lang="es-EC" sz="2100" dirty="0" smtClean="0"/>
                            <a:t>30 V</a:t>
                          </a:r>
                          <a:endParaRPr lang="es-EC" sz="2100" dirty="0"/>
                        </a:p>
                      </a:txBody>
                      <a:tcPr anchor="ctr"/>
                    </a:tc>
                    <a:tc>
                      <a:txBody>
                        <a:bodyPr/>
                        <a:lstStyle/>
                        <a:p>
                          <a:pPr algn="ctr"/>
                          <a:r>
                            <a:rPr lang="es-EC" sz="2100" dirty="0" smtClean="0"/>
                            <a:t>29,90</a:t>
                          </a:r>
                          <a:r>
                            <a:rPr lang="es-EC" sz="2100" baseline="0" dirty="0" smtClean="0"/>
                            <a:t> V</a:t>
                          </a:r>
                          <a:endParaRPr lang="es-EC" sz="2100" dirty="0"/>
                        </a:p>
                      </a:txBody>
                      <a:tcPr anchor="ctr"/>
                    </a:tc>
                    <a:tc>
                      <a:txBody>
                        <a:bodyPr/>
                        <a:lstStyle/>
                        <a:p>
                          <a:pPr algn="ctr"/>
                          <a:r>
                            <a:rPr lang="es-EC" sz="2100" dirty="0" smtClean="0"/>
                            <a:t>29,97 V</a:t>
                          </a:r>
                          <a:endParaRPr lang="es-EC" sz="2100" dirty="0"/>
                        </a:p>
                      </a:txBody>
                      <a:tcPr anchor="ctr"/>
                    </a:tc>
                    <a:tc>
                      <a:txBody>
                        <a:bodyPr/>
                        <a:lstStyle/>
                        <a:p>
                          <a:pPr algn="ctr"/>
                          <a:r>
                            <a:rPr lang="es-EC" sz="2100" dirty="0" smtClean="0"/>
                            <a:t>30 V</a:t>
                          </a:r>
                          <a:endParaRPr lang="es-EC" sz="2100" dirty="0"/>
                        </a:p>
                      </a:txBody>
                      <a:tcPr anchor="ctr"/>
                    </a:tc>
                  </a:tr>
                  <a:tr h="377686">
                    <a:tc>
                      <a:txBody>
                        <a:bodyPr/>
                        <a:lstStyle/>
                        <a:p>
                          <a:pPr algn="ctr"/>
                          <a:r>
                            <a:rPr lang="es-EC" sz="2100" dirty="0" smtClean="0"/>
                            <a:t>100</a:t>
                          </a:r>
                          <a:r>
                            <a:rPr lang="es-EC" sz="2100" baseline="0" dirty="0" smtClean="0"/>
                            <a:t> V</a:t>
                          </a:r>
                          <a:endParaRPr lang="es-EC" sz="2100" dirty="0"/>
                        </a:p>
                      </a:txBody>
                      <a:tcPr anchor="ctr"/>
                    </a:tc>
                    <a:tc>
                      <a:txBody>
                        <a:bodyPr/>
                        <a:lstStyle/>
                        <a:p>
                          <a:pPr algn="ctr"/>
                          <a:r>
                            <a:rPr lang="es-EC" sz="2100" dirty="0" smtClean="0"/>
                            <a:t>98,70</a:t>
                          </a:r>
                          <a:r>
                            <a:rPr lang="es-EC" sz="2100" baseline="0" dirty="0" smtClean="0"/>
                            <a:t> V</a:t>
                          </a:r>
                          <a:endParaRPr lang="es-EC" sz="2100" dirty="0"/>
                        </a:p>
                      </a:txBody>
                      <a:tcPr anchor="ctr"/>
                    </a:tc>
                    <a:tc>
                      <a:txBody>
                        <a:bodyPr/>
                        <a:lstStyle/>
                        <a:p>
                          <a:pPr algn="ctr"/>
                          <a:r>
                            <a:rPr lang="es-EC" sz="2100" dirty="0" smtClean="0"/>
                            <a:t>100,75 V</a:t>
                          </a:r>
                          <a:endParaRPr lang="es-EC" sz="2100" dirty="0"/>
                        </a:p>
                      </a:txBody>
                      <a:tcPr anchor="ctr"/>
                    </a:tc>
                    <a:tc>
                      <a:txBody>
                        <a:bodyPr/>
                        <a:lstStyle/>
                        <a:p>
                          <a:pPr algn="ctr"/>
                          <a:r>
                            <a:rPr lang="es-EC" sz="2100" dirty="0" smtClean="0"/>
                            <a:t>100 V</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216725850"/>
                  </p:ext>
                </p:extLst>
              </p:nvPr>
            </p:nvGraphicFramePr>
            <p:xfrm>
              <a:off x="835582" y="1651411"/>
              <a:ext cx="10750948" cy="2606040"/>
            </p:xfrm>
            <a:graphic>
              <a:graphicData uri="http://schemas.openxmlformats.org/drawingml/2006/table">
                <a:tbl>
                  <a:tblPr firstRow="1" bandRow="1">
                    <a:tableStyleId>{2A488322-F2BA-4B5B-9748-0D474271808F}</a:tableStyleId>
                  </a:tblPr>
                  <a:tblGrid>
                    <a:gridCol w="1798047"/>
                    <a:gridCol w="3067490"/>
                    <a:gridCol w="2753103"/>
                    <a:gridCol w="3132308"/>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58648" t="-885" r="-192445" b="-98230"/>
                          </a:stretch>
                        </a:blipFill>
                      </a:tcPr>
                    </a:tc>
                    <a:tc>
                      <a:txBody>
                        <a:bodyPr/>
                        <a:lstStyle/>
                        <a:p>
                          <a:endParaRPr lang="es-EC"/>
                        </a:p>
                      </a:txBody>
                      <a:tcPr anchor="ctr">
                        <a:blipFill rotWithShape="0">
                          <a:blip r:embed="rId3"/>
                          <a:stretch>
                            <a:fillRect l="-176549" t="-885" r="-114159" b="-98230"/>
                          </a:stretch>
                        </a:blipFill>
                      </a:tcPr>
                    </a:tc>
                    <a:tc>
                      <a:txBody>
                        <a:bodyPr/>
                        <a:lstStyle/>
                        <a:p>
                          <a:endParaRPr lang="es-EC"/>
                        </a:p>
                      </a:txBody>
                      <a:tcPr anchor="ctr">
                        <a:blipFill rotWithShape="0">
                          <a:blip r:embed="rId3"/>
                          <a:stretch>
                            <a:fillRect l="-243191" t="-885" r="-389" b="-98230"/>
                          </a:stretch>
                        </a:blipFill>
                      </a:tcPr>
                    </a:tc>
                  </a:tr>
                  <a:tr h="411480">
                    <a:tc>
                      <a:txBody>
                        <a:bodyPr/>
                        <a:lstStyle/>
                        <a:p>
                          <a:pPr algn="ctr"/>
                          <a:r>
                            <a:rPr lang="es-EC" sz="2100" dirty="0" smtClean="0"/>
                            <a:t>180 V</a:t>
                          </a:r>
                          <a:endParaRPr lang="es-EC" sz="2100" dirty="0"/>
                        </a:p>
                      </a:txBody>
                      <a:tcPr anchor="ctr"/>
                    </a:tc>
                    <a:tc>
                      <a:txBody>
                        <a:bodyPr/>
                        <a:lstStyle/>
                        <a:p>
                          <a:pPr algn="ctr"/>
                          <a:r>
                            <a:rPr lang="es-EC" sz="2100" dirty="0" smtClean="0"/>
                            <a:t>179,80 V</a:t>
                          </a:r>
                          <a:endParaRPr lang="es-EC" sz="2100" dirty="0"/>
                        </a:p>
                      </a:txBody>
                      <a:tcPr anchor="ctr"/>
                    </a:tc>
                    <a:tc>
                      <a:txBody>
                        <a:bodyPr/>
                        <a:lstStyle/>
                        <a:p>
                          <a:pPr algn="ctr"/>
                          <a:r>
                            <a:rPr lang="es-EC" sz="2100" dirty="0" smtClean="0"/>
                            <a:t>179,92 V</a:t>
                          </a:r>
                          <a:endParaRPr lang="es-EC" sz="2100" dirty="0"/>
                        </a:p>
                      </a:txBody>
                      <a:tcPr anchor="ctr"/>
                    </a:tc>
                    <a:tc>
                      <a:txBody>
                        <a:bodyPr/>
                        <a:lstStyle/>
                        <a:p>
                          <a:pPr algn="ctr"/>
                          <a:r>
                            <a:rPr lang="es-EC" sz="2100" dirty="0" smtClean="0"/>
                            <a:t>180 V</a:t>
                          </a:r>
                          <a:endParaRPr lang="es-EC" sz="2100" dirty="0"/>
                        </a:p>
                      </a:txBody>
                      <a:tcPr anchor="ctr"/>
                    </a:tc>
                  </a:tr>
                  <a:tr h="411480">
                    <a:tc>
                      <a:txBody>
                        <a:bodyPr/>
                        <a:lstStyle/>
                        <a:p>
                          <a:pPr algn="ctr"/>
                          <a:r>
                            <a:rPr lang="es-EC" sz="2100" dirty="0" smtClean="0"/>
                            <a:t>30 V</a:t>
                          </a:r>
                          <a:endParaRPr lang="es-EC" sz="2100" dirty="0"/>
                        </a:p>
                      </a:txBody>
                      <a:tcPr anchor="ctr"/>
                    </a:tc>
                    <a:tc>
                      <a:txBody>
                        <a:bodyPr/>
                        <a:lstStyle/>
                        <a:p>
                          <a:pPr algn="ctr"/>
                          <a:r>
                            <a:rPr lang="es-EC" sz="2100" dirty="0" smtClean="0"/>
                            <a:t>29,90</a:t>
                          </a:r>
                          <a:r>
                            <a:rPr lang="es-EC" sz="2100" baseline="0" dirty="0" smtClean="0"/>
                            <a:t> V</a:t>
                          </a:r>
                          <a:endParaRPr lang="es-EC" sz="2100" dirty="0"/>
                        </a:p>
                      </a:txBody>
                      <a:tcPr anchor="ctr"/>
                    </a:tc>
                    <a:tc>
                      <a:txBody>
                        <a:bodyPr/>
                        <a:lstStyle/>
                        <a:p>
                          <a:pPr algn="ctr"/>
                          <a:r>
                            <a:rPr lang="es-EC" sz="2100" dirty="0" smtClean="0"/>
                            <a:t>29,97 V</a:t>
                          </a:r>
                          <a:endParaRPr lang="es-EC" sz="2100" dirty="0"/>
                        </a:p>
                      </a:txBody>
                      <a:tcPr anchor="ctr"/>
                    </a:tc>
                    <a:tc>
                      <a:txBody>
                        <a:bodyPr/>
                        <a:lstStyle/>
                        <a:p>
                          <a:pPr algn="ctr"/>
                          <a:r>
                            <a:rPr lang="es-EC" sz="2100" dirty="0" smtClean="0"/>
                            <a:t>30 V</a:t>
                          </a:r>
                          <a:endParaRPr lang="es-EC" sz="2100" dirty="0"/>
                        </a:p>
                      </a:txBody>
                      <a:tcPr anchor="ctr"/>
                    </a:tc>
                  </a:tr>
                  <a:tr h="411480">
                    <a:tc>
                      <a:txBody>
                        <a:bodyPr/>
                        <a:lstStyle/>
                        <a:p>
                          <a:pPr algn="ctr"/>
                          <a:r>
                            <a:rPr lang="es-EC" sz="2100" dirty="0" smtClean="0"/>
                            <a:t>100</a:t>
                          </a:r>
                          <a:r>
                            <a:rPr lang="es-EC" sz="2100" baseline="0" dirty="0" smtClean="0"/>
                            <a:t> V</a:t>
                          </a:r>
                          <a:endParaRPr lang="es-EC" sz="2100" dirty="0"/>
                        </a:p>
                      </a:txBody>
                      <a:tcPr anchor="ctr"/>
                    </a:tc>
                    <a:tc>
                      <a:txBody>
                        <a:bodyPr/>
                        <a:lstStyle/>
                        <a:p>
                          <a:pPr algn="ctr"/>
                          <a:r>
                            <a:rPr lang="es-EC" sz="2100" dirty="0" smtClean="0"/>
                            <a:t>98,70</a:t>
                          </a:r>
                          <a:r>
                            <a:rPr lang="es-EC" sz="2100" baseline="0" dirty="0" smtClean="0"/>
                            <a:t> V</a:t>
                          </a:r>
                          <a:endParaRPr lang="es-EC" sz="2100" dirty="0"/>
                        </a:p>
                      </a:txBody>
                      <a:tcPr anchor="ctr"/>
                    </a:tc>
                    <a:tc>
                      <a:txBody>
                        <a:bodyPr/>
                        <a:lstStyle/>
                        <a:p>
                          <a:pPr algn="ctr"/>
                          <a:r>
                            <a:rPr lang="es-EC" sz="2100" dirty="0" smtClean="0"/>
                            <a:t>100,75 V</a:t>
                          </a:r>
                          <a:endParaRPr lang="es-EC" sz="2100" dirty="0"/>
                        </a:p>
                      </a:txBody>
                      <a:tcPr anchor="ctr"/>
                    </a:tc>
                    <a:tc>
                      <a:txBody>
                        <a:bodyPr/>
                        <a:lstStyle/>
                        <a:p>
                          <a:pPr algn="ctr"/>
                          <a:r>
                            <a:rPr lang="es-EC" sz="2100" dirty="0" smtClean="0"/>
                            <a:t>100 V</a:t>
                          </a:r>
                          <a:endParaRPr lang="es-EC" sz="2100" dirty="0"/>
                        </a:p>
                      </a:txBody>
                      <a:tcPr anchor="ctr"/>
                    </a:tc>
                  </a:tr>
                </a:tbl>
              </a:graphicData>
            </a:graphic>
          </p:graphicFrame>
        </mc:Fallback>
      </mc:AlternateContent>
      <p:sp>
        <p:nvSpPr>
          <p:cNvPr id="3" name="CuadroTexto 2"/>
          <p:cNvSpPr txBox="1"/>
          <p:nvPr/>
        </p:nvSpPr>
        <p:spPr>
          <a:xfrm>
            <a:off x="541776" y="4729641"/>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La tensión de referencia presenta un error mayor al 1,5% en los controladores neuronales. Sin embargo es exacto para el Controlador DMC</a:t>
            </a:r>
            <a:endParaRPr lang="es-EC" sz="2200" dirty="0"/>
          </a:p>
        </p:txBody>
      </p:sp>
    </p:spTree>
    <p:extLst>
      <p:ext uri="{BB962C8B-B14F-4D97-AF65-F5344CB8AC3E}">
        <p14:creationId xmlns:p14="http://schemas.microsoft.com/office/powerpoint/2010/main" val="1073339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65</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tensión </a:t>
            </a:r>
          </a:p>
          <a:p>
            <a:r>
              <a:rPr lang="es-ES" b="1" dirty="0" smtClean="0">
                <a:solidFill>
                  <a:schemeClr val="bg1"/>
                </a:solidFill>
                <a:effectLst>
                  <a:outerShdw blurRad="38100" dist="38100" dir="2700000" algn="tl">
                    <a:srgbClr val="000000">
                      <a:alpha val="43137"/>
                    </a:srgbClr>
                  </a:outerShdw>
                </a:effectLst>
                <a:latin typeface="+mn-lt"/>
              </a:rPr>
              <a:t>de entrada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1096477143"/>
                  </p:ext>
                </p:extLst>
              </p:nvPr>
            </p:nvGraphicFramePr>
            <p:xfrm>
              <a:off x="205227" y="1950669"/>
              <a:ext cx="11781726" cy="2194560"/>
            </p:xfrm>
            <a:graphic>
              <a:graphicData uri="http://schemas.openxmlformats.org/drawingml/2006/table">
                <a:tbl>
                  <a:tblPr firstRow="1" bandRow="1">
                    <a:tableStyleId>{2A488322-F2BA-4B5B-9748-0D474271808F}</a:tableStyleId>
                  </a:tblPr>
                  <a:tblGrid>
                    <a:gridCol w="1688111"/>
                    <a:gridCol w="1688111"/>
                    <a:gridCol w="2879938"/>
                    <a:gridCol w="2867809"/>
                    <a:gridCol w="2657757"/>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solidFill>
                                <a:schemeClr val="tx1"/>
                              </a:solidFill>
                            </a:rPr>
                            <a:t>Tensión de Entrada</a:t>
                          </a:r>
                          <a:r>
                            <a:rPr lang="es-EC" sz="2100" baseline="0" dirty="0" smtClean="0">
                              <a:solidFill>
                                <a:schemeClr val="tx1"/>
                              </a:solidFill>
                            </a:rPr>
                            <a:t> </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r>
                                <a:rPr lang="es-EC" sz="2100" b="1" i="0" kern="1200" smtClean="0">
                                  <a:solidFill>
                                    <a:schemeClr val="tx1"/>
                                  </a:solidFill>
                                  <a:latin typeface="Cambria Math" panose="02040503050406030204" pitchFamily="18" charset="0"/>
                                  <a:ea typeface="+mn-ea"/>
                                  <a:cs typeface="+mn-cs"/>
                                </a:rPr>
                                <m:t>𝐄</m:t>
                              </m:r>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90</a:t>
                          </a:r>
                          <a:r>
                            <a:rPr lang="es-EC" sz="2100" baseline="0" dirty="0" smtClean="0"/>
                            <a:t> V</a:t>
                          </a:r>
                          <a:endParaRPr lang="es-EC" sz="2100" dirty="0"/>
                        </a:p>
                      </a:txBody>
                      <a:tcPr anchor="ctr"/>
                    </a:tc>
                    <a:tc>
                      <a:txBody>
                        <a:bodyPr/>
                        <a:lstStyle/>
                        <a:p>
                          <a:pPr algn="ctr"/>
                          <a:r>
                            <a:rPr lang="es-EC" sz="2100" dirty="0" smtClean="0"/>
                            <a:t>30 V</a:t>
                          </a:r>
                          <a:endParaRPr lang="es-EC" sz="2100" dirty="0"/>
                        </a:p>
                      </a:txBody>
                      <a:tcPr anchor="ctr"/>
                    </a:tc>
                    <a:tc>
                      <a:txBody>
                        <a:bodyPr/>
                        <a:lstStyle/>
                        <a:p>
                          <a:pPr algn="ctr"/>
                          <a:r>
                            <a:rPr lang="es-EC" sz="2100" dirty="0" smtClean="0"/>
                            <a:t>0,050 s</a:t>
                          </a:r>
                          <a:endParaRPr lang="es-EC" sz="2100" dirty="0"/>
                        </a:p>
                      </a:txBody>
                      <a:tcPr anchor="ctr"/>
                    </a:tc>
                    <a:tc>
                      <a:txBody>
                        <a:bodyPr/>
                        <a:lstStyle/>
                        <a:p>
                          <a:pPr algn="ctr"/>
                          <a:r>
                            <a:rPr lang="es-EC" sz="2100" dirty="0" smtClean="0"/>
                            <a:t>0,017 s</a:t>
                          </a:r>
                          <a:endParaRPr lang="es-EC" sz="2100" dirty="0"/>
                        </a:p>
                      </a:txBody>
                      <a:tcPr anchor="ctr"/>
                    </a:tc>
                    <a:tc>
                      <a:txBody>
                        <a:bodyPr/>
                        <a:lstStyle/>
                        <a:p>
                          <a:pPr algn="ctr"/>
                          <a:r>
                            <a:rPr lang="es-EC" sz="2100" dirty="0" smtClean="0"/>
                            <a:t>0,010 </a:t>
                          </a:r>
                          <a:r>
                            <a:rPr lang="es-EC" sz="2100" dirty="0" smtClean="0"/>
                            <a:t>s</a:t>
                          </a:r>
                          <a:endParaRPr lang="es-EC" sz="2100" dirty="0"/>
                        </a:p>
                      </a:txBody>
                      <a:tcPr anchor="ctr"/>
                    </a:tc>
                  </a:tr>
                  <a:tr h="377686">
                    <a:tc>
                      <a:txBody>
                        <a:bodyPr/>
                        <a:lstStyle/>
                        <a:p>
                          <a:pPr algn="ctr"/>
                          <a:r>
                            <a:rPr lang="es-EC" sz="2100" dirty="0" smtClean="0"/>
                            <a:t>90 V</a:t>
                          </a:r>
                          <a:endParaRPr lang="es-EC" sz="2100" dirty="0"/>
                        </a:p>
                      </a:txBody>
                      <a:tcPr anchor="ctr"/>
                    </a:tc>
                    <a:tc>
                      <a:txBody>
                        <a:bodyPr/>
                        <a:lstStyle/>
                        <a:p>
                          <a:pPr algn="ctr"/>
                          <a:r>
                            <a:rPr lang="es-EC" sz="2100" dirty="0" smtClean="0"/>
                            <a:t>60 V</a:t>
                          </a:r>
                          <a:endParaRPr lang="es-EC" sz="2100" dirty="0"/>
                        </a:p>
                      </a:txBody>
                      <a:tcPr anchor="ctr"/>
                    </a:tc>
                    <a:tc>
                      <a:txBody>
                        <a:bodyPr/>
                        <a:lstStyle/>
                        <a:p>
                          <a:pPr algn="ctr"/>
                          <a:r>
                            <a:rPr lang="es-EC" sz="2100" dirty="0" smtClean="0"/>
                            <a:t>0,065 s</a:t>
                          </a:r>
                          <a:endParaRPr lang="es-EC" sz="2100" dirty="0"/>
                        </a:p>
                      </a:txBody>
                      <a:tcPr anchor="ctr"/>
                    </a:tc>
                    <a:tc>
                      <a:txBody>
                        <a:bodyPr/>
                        <a:lstStyle/>
                        <a:p>
                          <a:pPr algn="ctr"/>
                          <a:r>
                            <a:rPr lang="es-EC" sz="2100" dirty="0" smtClean="0"/>
                            <a:t>0,031</a:t>
                          </a:r>
                          <a:r>
                            <a:rPr lang="es-EC" sz="2100" baseline="0" dirty="0" smtClean="0"/>
                            <a:t> s</a:t>
                          </a:r>
                          <a:endParaRPr lang="es-EC" sz="2100" dirty="0"/>
                        </a:p>
                      </a:txBody>
                      <a:tcPr anchor="ctr"/>
                    </a:tc>
                    <a:tc>
                      <a:txBody>
                        <a:bodyPr/>
                        <a:lstStyle/>
                        <a:p>
                          <a:pPr algn="ctr"/>
                          <a:r>
                            <a:rPr lang="es-EC" sz="2100" dirty="0" smtClean="0"/>
                            <a:t>0,014</a:t>
                          </a:r>
                          <a:r>
                            <a:rPr lang="es-EC" sz="2100" baseline="0" dirty="0" smtClean="0"/>
                            <a:t> </a:t>
                          </a:r>
                          <a:r>
                            <a:rPr lang="es-EC" sz="2100" baseline="0" dirty="0" smtClean="0"/>
                            <a:t>s</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1096477143"/>
                  </p:ext>
                </p:extLst>
              </p:nvPr>
            </p:nvGraphicFramePr>
            <p:xfrm>
              <a:off x="205227" y="1950669"/>
              <a:ext cx="11781726" cy="2194560"/>
            </p:xfrm>
            <a:graphic>
              <a:graphicData uri="http://schemas.openxmlformats.org/drawingml/2006/table">
                <a:tbl>
                  <a:tblPr firstRow="1" bandRow="1">
                    <a:tableStyleId>{2A488322-F2BA-4B5B-9748-0D474271808F}</a:tableStyleId>
                  </a:tblPr>
                  <a:tblGrid>
                    <a:gridCol w="1688111"/>
                    <a:gridCol w="1688111"/>
                    <a:gridCol w="2879938"/>
                    <a:gridCol w="2867809"/>
                    <a:gridCol w="2657757"/>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100000" t="-885" r="-498917" b="-68584"/>
                          </a:stretch>
                        </a:blipFill>
                      </a:tcPr>
                    </a:tc>
                    <a:tc>
                      <a:txBody>
                        <a:bodyPr/>
                        <a:lstStyle/>
                        <a:p>
                          <a:endParaRPr lang="es-EC"/>
                        </a:p>
                      </a:txBody>
                      <a:tcPr anchor="ctr">
                        <a:blipFill rotWithShape="0">
                          <a:blip r:embed="rId3"/>
                          <a:stretch>
                            <a:fillRect l="-117125" t="-885" r="-192178" b="-68584"/>
                          </a:stretch>
                        </a:blipFill>
                      </a:tcPr>
                    </a:tc>
                    <a:tc>
                      <a:txBody>
                        <a:bodyPr/>
                        <a:lstStyle/>
                        <a:p>
                          <a:endParaRPr lang="es-EC"/>
                        </a:p>
                      </a:txBody>
                      <a:tcPr anchor="ctr">
                        <a:blipFill rotWithShape="0">
                          <a:blip r:embed="rId3"/>
                          <a:stretch>
                            <a:fillRect l="-218047" t="-885" r="-92994" b="-68584"/>
                          </a:stretch>
                        </a:blipFill>
                      </a:tcPr>
                    </a:tc>
                    <a:tc>
                      <a:txBody>
                        <a:bodyPr/>
                        <a:lstStyle/>
                        <a:p>
                          <a:endParaRPr lang="es-EC"/>
                        </a:p>
                      </a:txBody>
                      <a:tcPr anchor="ctr">
                        <a:blipFill rotWithShape="0">
                          <a:blip r:embed="rId3"/>
                          <a:stretch>
                            <a:fillRect l="-343578" t="-885" r="-459" b="-68584"/>
                          </a:stretch>
                        </a:blipFill>
                      </a:tcPr>
                    </a:tc>
                  </a:tr>
                  <a:tr h="411480">
                    <a:tc>
                      <a:txBody>
                        <a:bodyPr/>
                        <a:lstStyle/>
                        <a:p>
                          <a:pPr algn="ctr"/>
                          <a:r>
                            <a:rPr lang="es-EC" sz="2100" dirty="0" smtClean="0"/>
                            <a:t>90</a:t>
                          </a:r>
                          <a:r>
                            <a:rPr lang="es-EC" sz="2100" baseline="0" dirty="0" smtClean="0"/>
                            <a:t> V</a:t>
                          </a:r>
                          <a:endParaRPr lang="es-EC" sz="2100" dirty="0"/>
                        </a:p>
                      </a:txBody>
                      <a:tcPr anchor="ctr"/>
                    </a:tc>
                    <a:tc>
                      <a:txBody>
                        <a:bodyPr/>
                        <a:lstStyle/>
                        <a:p>
                          <a:pPr algn="ctr"/>
                          <a:r>
                            <a:rPr lang="es-EC" sz="2100" dirty="0" smtClean="0"/>
                            <a:t>30 V</a:t>
                          </a:r>
                          <a:endParaRPr lang="es-EC" sz="2100" dirty="0"/>
                        </a:p>
                      </a:txBody>
                      <a:tcPr anchor="ctr"/>
                    </a:tc>
                    <a:tc>
                      <a:txBody>
                        <a:bodyPr/>
                        <a:lstStyle/>
                        <a:p>
                          <a:pPr algn="ctr"/>
                          <a:r>
                            <a:rPr lang="es-EC" sz="2100" dirty="0" smtClean="0"/>
                            <a:t>0,050 s</a:t>
                          </a:r>
                          <a:endParaRPr lang="es-EC" sz="2100" dirty="0"/>
                        </a:p>
                      </a:txBody>
                      <a:tcPr anchor="ctr"/>
                    </a:tc>
                    <a:tc>
                      <a:txBody>
                        <a:bodyPr/>
                        <a:lstStyle/>
                        <a:p>
                          <a:pPr algn="ctr"/>
                          <a:r>
                            <a:rPr lang="es-EC" sz="2100" dirty="0" smtClean="0"/>
                            <a:t>0,017 s</a:t>
                          </a:r>
                          <a:endParaRPr lang="es-EC" sz="2100" dirty="0"/>
                        </a:p>
                      </a:txBody>
                      <a:tcPr anchor="ctr"/>
                    </a:tc>
                    <a:tc>
                      <a:txBody>
                        <a:bodyPr/>
                        <a:lstStyle/>
                        <a:p>
                          <a:pPr algn="ctr"/>
                          <a:r>
                            <a:rPr lang="es-EC" sz="2100" dirty="0" smtClean="0"/>
                            <a:t>0,010 </a:t>
                          </a:r>
                          <a:r>
                            <a:rPr lang="es-EC" sz="2100" dirty="0" smtClean="0"/>
                            <a:t>s</a:t>
                          </a:r>
                          <a:endParaRPr lang="es-EC" sz="2100" dirty="0"/>
                        </a:p>
                      </a:txBody>
                      <a:tcPr anchor="ctr"/>
                    </a:tc>
                  </a:tr>
                  <a:tr h="411480">
                    <a:tc>
                      <a:txBody>
                        <a:bodyPr/>
                        <a:lstStyle/>
                        <a:p>
                          <a:pPr algn="ctr"/>
                          <a:r>
                            <a:rPr lang="es-EC" sz="2100" dirty="0" smtClean="0"/>
                            <a:t>90 V</a:t>
                          </a:r>
                          <a:endParaRPr lang="es-EC" sz="2100" dirty="0"/>
                        </a:p>
                      </a:txBody>
                      <a:tcPr anchor="ctr"/>
                    </a:tc>
                    <a:tc>
                      <a:txBody>
                        <a:bodyPr/>
                        <a:lstStyle/>
                        <a:p>
                          <a:pPr algn="ctr"/>
                          <a:r>
                            <a:rPr lang="es-EC" sz="2100" dirty="0" smtClean="0"/>
                            <a:t>60 V</a:t>
                          </a:r>
                          <a:endParaRPr lang="es-EC" sz="2100" dirty="0"/>
                        </a:p>
                      </a:txBody>
                      <a:tcPr anchor="ctr"/>
                    </a:tc>
                    <a:tc>
                      <a:txBody>
                        <a:bodyPr/>
                        <a:lstStyle/>
                        <a:p>
                          <a:pPr algn="ctr"/>
                          <a:r>
                            <a:rPr lang="es-EC" sz="2100" dirty="0" smtClean="0"/>
                            <a:t>0,065 s</a:t>
                          </a:r>
                          <a:endParaRPr lang="es-EC" sz="2100" dirty="0"/>
                        </a:p>
                      </a:txBody>
                      <a:tcPr anchor="ctr"/>
                    </a:tc>
                    <a:tc>
                      <a:txBody>
                        <a:bodyPr/>
                        <a:lstStyle/>
                        <a:p>
                          <a:pPr algn="ctr"/>
                          <a:r>
                            <a:rPr lang="es-EC" sz="2100" dirty="0" smtClean="0"/>
                            <a:t>0,031</a:t>
                          </a:r>
                          <a:r>
                            <a:rPr lang="es-EC" sz="2100" baseline="0" dirty="0" smtClean="0"/>
                            <a:t> s</a:t>
                          </a:r>
                          <a:endParaRPr lang="es-EC" sz="2100" dirty="0"/>
                        </a:p>
                      </a:txBody>
                      <a:tcPr anchor="ctr"/>
                    </a:tc>
                    <a:tc>
                      <a:txBody>
                        <a:bodyPr/>
                        <a:lstStyle/>
                        <a:p>
                          <a:pPr algn="ctr"/>
                          <a:r>
                            <a:rPr lang="es-EC" sz="2100" dirty="0" smtClean="0"/>
                            <a:t>0,014</a:t>
                          </a:r>
                          <a:r>
                            <a:rPr lang="es-EC" sz="2100" baseline="0" dirty="0" smtClean="0"/>
                            <a:t> </a:t>
                          </a:r>
                          <a:r>
                            <a:rPr lang="es-EC" sz="2100" baseline="0" dirty="0" smtClean="0"/>
                            <a:t>s</a:t>
                          </a:r>
                          <a:endParaRPr lang="es-EC" sz="2100" dirty="0"/>
                        </a:p>
                      </a:txBody>
                      <a:tcPr anchor="ctr"/>
                    </a:tc>
                  </a:tr>
                </a:tbl>
              </a:graphicData>
            </a:graphic>
          </p:graphicFrame>
        </mc:Fallback>
      </mc:AlternateContent>
      <p:sp>
        <p:nvSpPr>
          <p:cNvPr id="3" name="CuadroTexto 2"/>
          <p:cNvSpPr txBox="1"/>
          <p:nvPr/>
        </p:nvSpPr>
        <p:spPr>
          <a:xfrm>
            <a:off x="426810" y="4550617"/>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El tiempo de respuesta más rápido es del Controlador DMC y el de mayor duración es del </a:t>
            </a:r>
            <a:r>
              <a:rPr lang="es-EC" sz="2200" dirty="0"/>
              <a:t>C</a:t>
            </a:r>
            <a:r>
              <a:rPr lang="es-EC" sz="2200" dirty="0" smtClean="0"/>
              <a:t>ontrolador Neuronal por Modelo Inverso.</a:t>
            </a:r>
            <a:endParaRPr lang="es-EC" sz="2200" dirty="0"/>
          </a:p>
        </p:txBody>
      </p:sp>
    </p:spTree>
    <p:extLst>
      <p:ext uri="{BB962C8B-B14F-4D97-AF65-F5344CB8AC3E}">
        <p14:creationId xmlns:p14="http://schemas.microsoft.com/office/powerpoint/2010/main" val="1398575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66</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0"/>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tensión </a:t>
            </a:r>
          </a:p>
          <a:p>
            <a:r>
              <a:rPr lang="es-ES" b="1" dirty="0" smtClean="0">
                <a:solidFill>
                  <a:schemeClr val="bg1"/>
                </a:solidFill>
                <a:effectLst>
                  <a:outerShdw blurRad="38100" dist="38100" dir="2700000" algn="tl">
                    <a:srgbClr val="000000">
                      <a:alpha val="43137"/>
                    </a:srgbClr>
                  </a:outerShdw>
                </a:effectLst>
                <a:latin typeface="+mn-lt"/>
              </a:rPr>
              <a:t>de entrada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1204154574"/>
                  </p:ext>
                </p:extLst>
              </p:nvPr>
            </p:nvGraphicFramePr>
            <p:xfrm>
              <a:off x="205227" y="1950669"/>
              <a:ext cx="11781726" cy="2194560"/>
            </p:xfrm>
            <a:graphic>
              <a:graphicData uri="http://schemas.openxmlformats.org/drawingml/2006/table">
                <a:tbl>
                  <a:tblPr firstRow="1" bandRow="1">
                    <a:tableStyleId>{2A488322-F2BA-4B5B-9748-0D474271808F}</a:tableStyleId>
                  </a:tblPr>
                  <a:tblGrid>
                    <a:gridCol w="1688111"/>
                    <a:gridCol w="1688111"/>
                    <a:gridCol w="3002231"/>
                    <a:gridCol w="2776451"/>
                    <a:gridCol w="2626822"/>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solidFill>
                                <a:schemeClr val="tx1"/>
                              </a:solidFill>
                            </a:rPr>
                            <a:t>Tensión de Entrada</a:t>
                          </a:r>
                          <a:r>
                            <a:rPr lang="es-EC" sz="2100" baseline="0" dirty="0" smtClean="0">
                              <a:solidFill>
                                <a:schemeClr val="tx1"/>
                              </a:solidFill>
                            </a:rPr>
                            <a:t> </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r>
                                <a:rPr lang="es-EC" sz="2100" b="1" i="0" kern="1200" smtClean="0">
                                  <a:solidFill>
                                    <a:schemeClr val="tx1"/>
                                  </a:solidFill>
                                  <a:latin typeface="Cambria Math" panose="02040503050406030204" pitchFamily="18" charset="0"/>
                                  <a:ea typeface="+mn-ea"/>
                                  <a:cs typeface="+mn-cs"/>
                                </a:rPr>
                                <m:t>𝐄</m:t>
                              </m:r>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90</a:t>
                          </a:r>
                          <a:r>
                            <a:rPr lang="es-EC" sz="2100" baseline="0" dirty="0" smtClean="0"/>
                            <a:t> V</a:t>
                          </a:r>
                          <a:endParaRPr lang="es-EC" sz="2100" dirty="0"/>
                        </a:p>
                      </a:txBody>
                      <a:tcPr anchor="ctr"/>
                    </a:tc>
                    <a:tc>
                      <a:txBody>
                        <a:bodyPr/>
                        <a:lstStyle/>
                        <a:p>
                          <a:pPr algn="ctr"/>
                          <a:r>
                            <a:rPr lang="es-EC" sz="2100" dirty="0" smtClean="0"/>
                            <a:t>30 V</a:t>
                          </a:r>
                          <a:endParaRPr lang="es-EC" sz="2100" dirty="0"/>
                        </a:p>
                      </a:txBody>
                      <a:tcPr anchor="ctr"/>
                    </a:tc>
                    <a:tc>
                      <a:txBody>
                        <a:bodyPr/>
                        <a:lstStyle/>
                        <a:p>
                          <a:pPr algn="ctr"/>
                          <a:r>
                            <a:rPr lang="es-EC" sz="2100" dirty="0" smtClean="0"/>
                            <a:t>94 V</a:t>
                          </a:r>
                          <a:endParaRPr lang="es-EC" sz="2100" dirty="0"/>
                        </a:p>
                      </a:txBody>
                      <a:tcPr anchor="ctr"/>
                    </a:tc>
                    <a:tc>
                      <a:txBody>
                        <a:bodyPr/>
                        <a:lstStyle/>
                        <a:p>
                          <a:pPr algn="ctr"/>
                          <a:r>
                            <a:rPr lang="es-EC" sz="2100" dirty="0" smtClean="0"/>
                            <a:t>90,5 V</a:t>
                          </a:r>
                          <a:endParaRPr lang="es-EC" sz="2100" dirty="0"/>
                        </a:p>
                      </a:txBody>
                      <a:tcPr anchor="ctr"/>
                    </a:tc>
                    <a:tc>
                      <a:txBody>
                        <a:bodyPr/>
                        <a:lstStyle/>
                        <a:p>
                          <a:pPr algn="ctr"/>
                          <a:r>
                            <a:rPr lang="es-EC" sz="2100" dirty="0" smtClean="0"/>
                            <a:t>90 V</a:t>
                          </a:r>
                          <a:endParaRPr lang="es-EC" sz="2100" dirty="0"/>
                        </a:p>
                      </a:txBody>
                      <a:tcPr anchor="ctr"/>
                    </a:tc>
                  </a:tr>
                  <a:tr h="377686">
                    <a:tc>
                      <a:txBody>
                        <a:bodyPr/>
                        <a:lstStyle/>
                        <a:p>
                          <a:pPr algn="ctr"/>
                          <a:r>
                            <a:rPr lang="es-EC" sz="2100" dirty="0" smtClean="0"/>
                            <a:t>90 V</a:t>
                          </a:r>
                          <a:endParaRPr lang="es-EC" sz="2100" dirty="0"/>
                        </a:p>
                      </a:txBody>
                      <a:tcPr anchor="ctr"/>
                    </a:tc>
                    <a:tc>
                      <a:txBody>
                        <a:bodyPr/>
                        <a:lstStyle/>
                        <a:p>
                          <a:pPr algn="ctr"/>
                          <a:r>
                            <a:rPr lang="es-EC" sz="2100" dirty="0" smtClean="0"/>
                            <a:t>60 V</a:t>
                          </a:r>
                          <a:endParaRPr lang="es-EC" sz="2100" dirty="0"/>
                        </a:p>
                      </a:txBody>
                      <a:tcPr anchor="ctr"/>
                    </a:tc>
                    <a:tc>
                      <a:txBody>
                        <a:bodyPr/>
                        <a:lstStyle/>
                        <a:p>
                          <a:pPr algn="ctr"/>
                          <a:r>
                            <a:rPr lang="es-EC" sz="2100" dirty="0" smtClean="0"/>
                            <a:t>94</a:t>
                          </a:r>
                          <a:r>
                            <a:rPr lang="es-EC" sz="2100" baseline="0" dirty="0" smtClean="0"/>
                            <a:t> V</a:t>
                          </a:r>
                          <a:endParaRPr lang="es-EC" sz="2100" dirty="0"/>
                        </a:p>
                      </a:txBody>
                      <a:tcPr anchor="ctr"/>
                    </a:tc>
                    <a:tc>
                      <a:txBody>
                        <a:bodyPr/>
                        <a:lstStyle/>
                        <a:p>
                          <a:pPr algn="ctr"/>
                          <a:r>
                            <a:rPr lang="es-EC" sz="2100" dirty="0" smtClean="0"/>
                            <a:t>90,5 V</a:t>
                          </a:r>
                          <a:endParaRPr lang="es-EC" sz="2100" dirty="0"/>
                        </a:p>
                      </a:txBody>
                      <a:tcPr anchor="ctr"/>
                    </a:tc>
                    <a:tc>
                      <a:txBody>
                        <a:bodyPr/>
                        <a:lstStyle/>
                        <a:p>
                          <a:pPr algn="ctr"/>
                          <a:r>
                            <a:rPr lang="es-EC" sz="2100" dirty="0" smtClean="0"/>
                            <a:t>90</a:t>
                          </a:r>
                          <a:r>
                            <a:rPr lang="es-EC" sz="2100" baseline="0" dirty="0" smtClean="0"/>
                            <a:t> V</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1204154574"/>
                  </p:ext>
                </p:extLst>
              </p:nvPr>
            </p:nvGraphicFramePr>
            <p:xfrm>
              <a:off x="205227" y="1950669"/>
              <a:ext cx="11781726" cy="2194560"/>
            </p:xfrm>
            <a:graphic>
              <a:graphicData uri="http://schemas.openxmlformats.org/drawingml/2006/table">
                <a:tbl>
                  <a:tblPr firstRow="1" bandRow="1">
                    <a:tableStyleId>{2A488322-F2BA-4B5B-9748-0D474271808F}</a:tableStyleId>
                  </a:tblPr>
                  <a:tblGrid>
                    <a:gridCol w="1688111"/>
                    <a:gridCol w="1688111"/>
                    <a:gridCol w="3002231"/>
                    <a:gridCol w="2776451"/>
                    <a:gridCol w="2626822"/>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100000" t="-885" r="-498917" b="-68584"/>
                          </a:stretch>
                        </a:blipFill>
                      </a:tcPr>
                    </a:tc>
                    <a:tc>
                      <a:txBody>
                        <a:bodyPr/>
                        <a:lstStyle/>
                        <a:p>
                          <a:endParaRPr lang="es-EC"/>
                        </a:p>
                      </a:txBody>
                      <a:tcPr anchor="ctr">
                        <a:blipFill rotWithShape="0">
                          <a:blip r:embed="rId3"/>
                          <a:stretch>
                            <a:fillRect l="-112373" t="-885" r="-180325" b="-68584"/>
                          </a:stretch>
                        </a:blipFill>
                      </a:tcPr>
                    </a:tc>
                    <a:tc>
                      <a:txBody>
                        <a:bodyPr/>
                        <a:lstStyle/>
                        <a:p>
                          <a:endParaRPr lang="es-EC"/>
                        </a:p>
                      </a:txBody>
                      <a:tcPr anchor="ctr">
                        <a:blipFill rotWithShape="0">
                          <a:blip r:embed="rId3"/>
                          <a:stretch>
                            <a:fillRect l="-229605" t="-885" r="-94956" b="-68584"/>
                          </a:stretch>
                        </a:blipFill>
                      </a:tcPr>
                    </a:tc>
                    <a:tc>
                      <a:txBody>
                        <a:bodyPr/>
                        <a:lstStyle/>
                        <a:p>
                          <a:endParaRPr lang="es-EC"/>
                        </a:p>
                      </a:txBody>
                      <a:tcPr anchor="ctr">
                        <a:blipFill rotWithShape="0">
                          <a:blip r:embed="rId3"/>
                          <a:stretch>
                            <a:fillRect l="-348724" t="-885" r="-464" b="-68584"/>
                          </a:stretch>
                        </a:blipFill>
                      </a:tcPr>
                    </a:tc>
                  </a:tr>
                  <a:tr h="411480">
                    <a:tc>
                      <a:txBody>
                        <a:bodyPr/>
                        <a:lstStyle/>
                        <a:p>
                          <a:pPr algn="ctr"/>
                          <a:r>
                            <a:rPr lang="es-EC" sz="2100" dirty="0" smtClean="0"/>
                            <a:t>90</a:t>
                          </a:r>
                          <a:r>
                            <a:rPr lang="es-EC" sz="2100" baseline="0" dirty="0" smtClean="0"/>
                            <a:t> V</a:t>
                          </a:r>
                          <a:endParaRPr lang="es-EC" sz="2100" dirty="0"/>
                        </a:p>
                      </a:txBody>
                      <a:tcPr anchor="ctr"/>
                    </a:tc>
                    <a:tc>
                      <a:txBody>
                        <a:bodyPr/>
                        <a:lstStyle/>
                        <a:p>
                          <a:pPr algn="ctr"/>
                          <a:r>
                            <a:rPr lang="es-EC" sz="2100" dirty="0" smtClean="0"/>
                            <a:t>30 V</a:t>
                          </a:r>
                          <a:endParaRPr lang="es-EC" sz="2100" dirty="0"/>
                        </a:p>
                      </a:txBody>
                      <a:tcPr anchor="ctr"/>
                    </a:tc>
                    <a:tc>
                      <a:txBody>
                        <a:bodyPr/>
                        <a:lstStyle/>
                        <a:p>
                          <a:pPr algn="ctr"/>
                          <a:r>
                            <a:rPr lang="es-EC" sz="2100" dirty="0" smtClean="0"/>
                            <a:t>94 V</a:t>
                          </a:r>
                          <a:endParaRPr lang="es-EC" sz="2100" dirty="0"/>
                        </a:p>
                      </a:txBody>
                      <a:tcPr anchor="ctr"/>
                    </a:tc>
                    <a:tc>
                      <a:txBody>
                        <a:bodyPr/>
                        <a:lstStyle/>
                        <a:p>
                          <a:pPr algn="ctr"/>
                          <a:r>
                            <a:rPr lang="es-EC" sz="2100" dirty="0" smtClean="0"/>
                            <a:t>90,5 V</a:t>
                          </a:r>
                          <a:endParaRPr lang="es-EC" sz="2100" dirty="0"/>
                        </a:p>
                      </a:txBody>
                      <a:tcPr anchor="ctr"/>
                    </a:tc>
                    <a:tc>
                      <a:txBody>
                        <a:bodyPr/>
                        <a:lstStyle/>
                        <a:p>
                          <a:pPr algn="ctr"/>
                          <a:r>
                            <a:rPr lang="es-EC" sz="2100" dirty="0" smtClean="0"/>
                            <a:t>90 V</a:t>
                          </a:r>
                          <a:endParaRPr lang="es-EC" sz="2100" dirty="0"/>
                        </a:p>
                      </a:txBody>
                      <a:tcPr anchor="ctr"/>
                    </a:tc>
                  </a:tr>
                  <a:tr h="411480">
                    <a:tc>
                      <a:txBody>
                        <a:bodyPr/>
                        <a:lstStyle/>
                        <a:p>
                          <a:pPr algn="ctr"/>
                          <a:r>
                            <a:rPr lang="es-EC" sz="2100" dirty="0" smtClean="0"/>
                            <a:t>90 V</a:t>
                          </a:r>
                          <a:endParaRPr lang="es-EC" sz="2100" dirty="0"/>
                        </a:p>
                      </a:txBody>
                      <a:tcPr anchor="ctr"/>
                    </a:tc>
                    <a:tc>
                      <a:txBody>
                        <a:bodyPr/>
                        <a:lstStyle/>
                        <a:p>
                          <a:pPr algn="ctr"/>
                          <a:r>
                            <a:rPr lang="es-EC" sz="2100" dirty="0" smtClean="0"/>
                            <a:t>60 V</a:t>
                          </a:r>
                          <a:endParaRPr lang="es-EC" sz="2100" dirty="0"/>
                        </a:p>
                      </a:txBody>
                      <a:tcPr anchor="ctr"/>
                    </a:tc>
                    <a:tc>
                      <a:txBody>
                        <a:bodyPr/>
                        <a:lstStyle/>
                        <a:p>
                          <a:pPr algn="ctr"/>
                          <a:r>
                            <a:rPr lang="es-EC" sz="2100" dirty="0" smtClean="0"/>
                            <a:t>94</a:t>
                          </a:r>
                          <a:r>
                            <a:rPr lang="es-EC" sz="2100" baseline="0" dirty="0" smtClean="0"/>
                            <a:t> V</a:t>
                          </a:r>
                          <a:endParaRPr lang="es-EC" sz="2100" dirty="0"/>
                        </a:p>
                      </a:txBody>
                      <a:tcPr anchor="ctr"/>
                    </a:tc>
                    <a:tc>
                      <a:txBody>
                        <a:bodyPr/>
                        <a:lstStyle/>
                        <a:p>
                          <a:pPr algn="ctr"/>
                          <a:r>
                            <a:rPr lang="es-EC" sz="2100" dirty="0" smtClean="0"/>
                            <a:t>90,5 V</a:t>
                          </a:r>
                          <a:endParaRPr lang="es-EC" sz="2100" dirty="0"/>
                        </a:p>
                      </a:txBody>
                      <a:tcPr anchor="ctr"/>
                    </a:tc>
                    <a:tc>
                      <a:txBody>
                        <a:bodyPr/>
                        <a:lstStyle/>
                        <a:p>
                          <a:pPr algn="ctr"/>
                          <a:r>
                            <a:rPr lang="es-EC" sz="2100" dirty="0" smtClean="0"/>
                            <a:t>90</a:t>
                          </a:r>
                          <a:r>
                            <a:rPr lang="es-EC" sz="2100" baseline="0" dirty="0" smtClean="0"/>
                            <a:t> V</a:t>
                          </a:r>
                          <a:endParaRPr lang="es-EC" sz="2100" dirty="0"/>
                        </a:p>
                      </a:txBody>
                      <a:tcPr anchor="ctr"/>
                    </a:tc>
                  </a:tr>
                </a:tbl>
              </a:graphicData>
            </a:graphic>
          </p:graphicFrame>
        </mc:Fallback>
      </mc:AlternateContent>
      <p:sp>
        <p:nvSpPr>
          <p:cNvPr id="3" name="CuadroTexto 2"/>
          <p:cNvSpPr txBox="1"/>
          <p:nvPr/>
        </p:nvSpPr>
        <p:spPr>
          <a:xfrm>
            <a:off x="426810" y="4550617"/>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El controlador DMC sigue con exactitud a la referencia, mientras el Controlador por Modelo </a:t>
            </a:r>
            <a:r>
              <a:rPr lang="es-EC" sz="2200" dirty="0"/>
              <a:t>I</a:t>
            </a:r>
            <a:r>
              <a:rPr lang="es-EC" sz="2200" dirty="0" smtClean="0"/>
              <a:t>nverso presenta un error de 4%.</a:t>
            </a:r>
            <a:endParaRPr lang="es-EC" sz="2200" dirty="0"/>
          </a:p>
        </p:txBody>
      </p:sp>
    </p:spTree>
    <p:extLst>
      <p:ext uri="{BB962C8B-B14F-4D97-AF65-F5344CB8AC3E}">
        <p14:creationId xmlns:p14="http://schemas.microsoft.com/office/powerpoint/2010/main" val="42143133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67</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266007"/>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carga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3195841154"/>
                  </p:ext>
                </p:extLst>
              </p:nvPr>
            </p:nvGraphicFramePr>
            <p:xfrm>
              <a:off x="205227" y="1612025"/>
              <a:ext cx="11781726" cy="3017520"/>
            </p:xfrm>
            <a:graphic>
              <a:graphicData uri="http://schemas.openxmlformats.org/drawingml/2006/table">
                <a:tbl>
                  <a:tblPr firstRow="1" bandRow="1">
                    <a:tableStyleId>{2A488322-F2BA-4B5B-9748-0D474271808F}</a:tableStyleId>
                  </a:tblPr>
                  <a:tblGrid>
                    <a:gridCol w="1688111"/>
                    <a:gridCol w="1688111"/>
                    <a:gridCol w="2879938"/>
                    <a:gridCol w="2867809"/>
                    <a:gridCol w="2657757"/>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solidFill>
                                <a:schemeClr val="tx1"/>
                              </a:solidFill>
                            </a:rPr>
                            <a:t>C</a:t>
                          </a:r>
                          <a14:m>
                            <m:oMath xmlns:m="http://schemas.openxmlformats.org/officeDocument/2006/math">
                              <m:r>
                                <a:rPr lang="es-EC" sz="2100" b="1" i="0" kern="1200" smtClean="0">
                                  <a:solidFill>
                                    <a:schemeClr val="tx1"/>
                                  </a:solidFill>
                                  <a:latin typeface="Cambria Math" panose="02040503050406030204" pitchFamily="18" charset="0"/>
                                  <a:ea typeface="+mn-ea"/>
                                  <a:cs typeface="+mn-cs"/>
                                </a:rPr>
                                <m:t>𝐚𝐫𝐠𝐚</m:t>
                              </m:r>
                              <m:r>
                                <a:rPr lang="es-EC" sz="2100" b="1" kern="1200" smtClean="0">
                                  <a:solidFill>
                                    <a:schemeClr val="tx1"/>
                                  </a:solidFill>
                                  <a:latin typeface="Cambria Math" panose="02040503050406030204" pitchFamily="18" charset="0"/>
                                  <a:ea typeface="+mn-ea"/>
                                  <a:cs typeface="+mn-cs"/>
                                </a:rPr>
                                <m:t>(</m:t>
                              </m:r>
                              <m:r>
                                <a:rPr lang="es-EC" sz="2100" b="1" i="0" kern="1200" smtClean="0">
                                  <a:solidFill>
                                    <a:schemeClr val="tx1"/>
                                  </a:solidFill>
                                  <a:latin typeface="Cambria Math" panose="02040503050406030204" pitchFamily="18" charset="0"/>
                                  <a:ea typeface="+mn-ea"/>
                                  <a:cs typeface="+mn-cs"/>
                                </a:rPr>
                                <m:t>𝐑</m:t>
                              </m:r>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 </a:t>
                          </a:r>
                          <a14:m>
                            <m:oMath xmlns:m="http://schemas.openxmlformats.org/officeDocument/2006/math">
                              <m:r>
                                <a:rPr lang="es-EC" sz="2100" b="1" kern="1200" smtClean="0">
                                  <a:solidFill>
                                    <a:schemeClr val="tx1"/>
                                  </a:solidFill>
                                  <a:latin typeface="+mn-lt"/>
                                  <a:ea typeface="+mn-ea"/>
                                  <a:cs typeface="+mn-cs"/>
                                </a:rPr>
                                <m:t>(</m:t>
                              </m:r>
                              <m:sSub>
                                <m:sSubPr>
                                  <m:ctrlPr>
                                    <a:rPr lang="es-EC" sz="2100" b="1" kern="1200" smtClean="0">
                                      <a:solidFill>
                                        <a:schemeClr val="tx1"/>
                                      </a:solidFill>
                                      <a:latin typeface="+mn-lt"/>
                                      <a:ea typeface="+mn-ea"/>
                                      <a:cs typeface="+mn-cs"/>
                                    </a:rPr>
                                  </m:ctrlPr>
                                </m:sSubPr>
                                <m:e>
                                  <m:r>
                                    <a:rPr lang="es-EC" sz="2100" b="1" kern="1200" smtClean="0">
                                      <a:solidFill>
                                        <a:schemeClr val="tx1"/>
                                      </a:solidFill>
                                      <a:latin typeface="+mn-lt"/>
                                      <a:ea typeface="+mn-ea"/>
                                      <a:cs typeface="+mn-cs"/>
                                    </a:rPr>
                                    <m:t>𝒕</m:t>
                                  </m:r>
                                </m:e>
                                <m:sub>
                                  <m:r>
                                    <a:rPr lang="es-EC" sz="2100" b="1" kern="1200" smtClean="0">
                                      <a:solidFill>
                                        <a:schemeClr val="tx1"/>
                                      </a:solidFill>
                                      <a:latin typeface="+mn-lt"/>
                                      <a:ea typeface="+mn-ea"/>
                                      <a:cs typeface="+mn-cs"/>
                                    </a:rPr>
                                    <m:t>𝒔</m:t>
                                  </m:r>
                                </m:sub>
                              </m:sSub>
                              <m:r>
                                <a:rPr lang="es-EC" sz="2100" b="1" kern="1200" smtClean="0">
                                  <a:solidFill>
                                    <a:schemeClr val="tx1"/>
                                  </a:solidFill>
                                  <a:latin typeface="+mn-lt"/>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40</a:t>
                          </a:r>
                          <a:r>
                            <a:rPr lang="es-EC" sz="2100" baseline="0" dirty="0" smtClean="0"/>
                            <a:t> V</a:t>
                          </a:r>
                          <a:endParaRPr lang="es-EC" sz="2100" dirty="0"/>
                        </a:p>
                      </a:txBody>
                      <a:tcPr anchor="ctr"/>
                    </a:tc>
                    <a:tc>
                      <a:txBody>
                        <a:bodyPr/>
                        <a:lstStyle/>
                        <a:p>
                          <a:pPr algn="ctr"/>
                          <a:r>
                            <a:rPr lang="es-EC" sz="2100" dirty="0" smtClean="0"/>
                            <a:t>140</a:t>
                          </a:r>
                          <a:r>
                            <a:rPr lang="es-EC" sz="2100" baseline="0" dirty="0" smtClean="0"/>
                            <a:t> </a:t>
                          </a:r>
                          <a:r>
                            <a:rPr lang="el-GR" sz="2100" baseline="0" dirty="0" smtClean="0"/>
                            <a:t>Ω</a:t>
                          </a:r>
                          <a:endParaRPr lang="es-EC" sz="2100" dirty="0"/>
                        </a:p>
                      </a:txBody>
                      <a:tcPr anchor="ctr"/>
                    </a:tc>
                    <a:tc>
                      <a:txBody>
                        <a:bodyPr/>
                        <a:lstStyle/>
                        <a:p>
                          <a:pPr algn="ctr"/>
                          <a:r>
                            <a:rPr lang="es-EC" sz="2100" dirty="0" smtClean="0"/>
                            <a:t>0,040 s</a:t>
                          </a:r>
                          <a:endParaRPr lang="es-EC" sz="2100" dirty="0"/>
                        </a:p>
                      </a:txBody>
                      <a:tcPr anchor="ctr"/>
                    </a:tc>
                    <a:tc>
                      <a:txBody>
                        <a:bodyPr/>
                        <a:lstStyle/>
                        <a:p>
                          <a:pPr algn="ctr"/>
                          <a:r>
                            <a:rPr lang="es-EC" sz="2100" dirty="0" smtClean="0"/>
                            <a:t>0,005 s</a:t>
                          </a:r>
                          <a:endParaRPr lang="es-EC" sz="2100" dirty="0"/>
                        </a:p>
                      </a:txBody>
                      <a:tcPr anchor="ctr"/>
                    </a:tc>
                    <a:tc>
                      <a:txBody>
                        <a:bodyPr/>
                        <a:lstStyle/>
                        <a:p>
                          <a:pPr algn="ctr"/>
                          <a:r>
                            <a:rPr lang="es-EC" sz="2100" dirty="0" smtClean="0"/>
                            <a:t>0,003 </a:t>
                          </a:r>
                          <a:r>
                            <a:rPr lang="es-EC" sz="2100" dirty="0" smtClean="0"/>
                            <a:t>s</a:t>
                          </a:r>
                          <a:endParaRPr lang="es-EC" sz="2100" dirty="0"/>
                        </a:p>
                      </a:txBody>
                      <a:tcPr anchor="ctr"/>
                    </a:tc>
                  </a:tr>
                  <a:tr h="377686">
                    <a:tc>
                      <a:txBody>
                        <a:bodyPr/>
                        <a:lstStyle/>
                        <a:p>
                          <a:pPr algn="ctr"/>
                          <a:r>
                            <a:rPr lang="es-EC" sz="2100" dirty="0" smtClean="0"/>
                            <a:t>70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0,021 s</a:t>
                          </a:r>
                          <a:endParaRPr lang="es-EC" sz="2100" dirty="0"/>
                        </a:p>
                      </a:txBody>
                      <a:tcPr anchor="ctr"/>
                    </a:tc>
                    <a:tc>
                      <a:txBody>
                        <a:bodyPr/>
                        <a:lstStyle/>
                        <a:p>
                          <a:pPr algn="ctr"/>
                          <a:r>
                            <a:rPr lang="es-EC" sz="2100" dirty="0" smtClean="0"/>
                            <a:t>0,008</a:t>
                          </a:r>
                          <a:r>
                            <a:rPr lang="es-EC" sz="2100" baseline="0" dirty="0" smtClean="0"/>
                            <a:t> s</a:t>
                          </a:r>
                          <a:endParaRPr lang="es-EC" sz="2100" dirty="0"/>
                        </a:p>
                      </a:txBody>
                      <a:tcPr anchor="ctr"/>
                    </a:tc>
                    <a:tc>
                      <a:txBody>
                        <a:bodyPr/>
                        <a:lstStyle/>
                        <a:p>
                          <a:pPr algn="ctr"/>
                          <a:r>
                            <a:rPr lang="es-EC" sz="2100" dirty="0" smtClean="0"/>
                            <a:t>0,002</a:t>
                          </a:r>
                          <a:r>
                            <a:rPr lang="es-EC" sz="2100" baseline="0" dirty="0" smtClean="0"/>
                            <a:t> </a:t>
                          </a:r>
                          <a:r>
                            <a:rPr lang="es-EC" sz="2100" baseline="0" dirty="0" smtClean="0"/>
                            <a:t>s</a:t>
                          </a:r>
                          <a:endParaRPr lang="es-EC" sz="2100" dirty="0"/>
                        </a:p>
                      </a:txBody>
                      <a:tcPr anchor="ctr"/>
                    </a:tc>
                  </a:tr>
                  <a:tr h="377686">
                    <a:tc>
                      <a:txBody>
                        <a:bodyPr/>
                        <a:lstStyle/>
                        <a:p>
                          <a:pPr algn="ctr"/>
                          <a:r>
                            <a:rPr lang="es-EC" sz="2100" dirty="0" smtClean="0"/>
                            <a:t>90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140</a:t>
                          </a:r>
                          <a:r>
                            <a:rPr lang="es-EC" sz="2100" baseline="0" dirty="0" smtClean="0"/>
                            <a:t> </a:t>
                          </a:r>
                          <a:r>
                            <a:rPr lang="el-GR" sz="2100" baseline="0" dirty="0" smtClean="0"/>
                            <a:t>Ω</a:t>
                          </a:r>
                          <a:endParaRPr lang="es-EC" sz="2100" dirty="0" smtClean="0"/>
                        </a:p>
                      </a:txBody>
                      <a:tcPr anchor="ctr"/>
                    </a:tc>
                    <a:tc>
                      <a:txBody>
                        <a:bodyPr/>
                        <a:lstStyle/>
                        <a:p>
                          <a:pPr algn="ctr"/>
                          <a:r>
                            <a:rPr lang="es-EC" sz="2100" dirty="0" smtClean="0"/>
                            <a:t>0,035 s</a:t>
                          </a:r>
                          <a:endParaRPr lang="es-EC" sz="2100" dirty="0"/>
                        </a:p>
                      </a:txBody>
                      <a:tcPr anchor="ctr"/>
                    </a:tc>
                    <a:tc>
                      <a:txBody>
                        <a:bodyPr/>
                        <a:lstStyle/>
                        <a:p>
                          <a:pPr algn="ctr"/>
                          <a:r>
                            <a:rPr lang="es-EC" sz="2100" dirty="0" smtClean="0"/>
                            <a:t>0,007 s</a:t>
                          </a:r>
                          <a:endParaRPr lang="es-EC" sz="2100" dirty="0"/>
                        </a:p>
                      </a:txBody>
                      <a:tcPr anchor="ctr"/>
                    </a:tc>
                    <a:tc>
                      <a:txBody>
                        <a:bodyPr/>
                        <a:lstStyle/>
                        <a:p>
                          <a:pPr algn="ctr"/>
                          <a:r>
                            <a:rPr lang="es-EC" sz="2100" dirty="0" smtClean="0"/>
                            <a:t>0,005 s</a:t>
                          </a:r>
                          <a:endParaRPr lang="es-EC" sz="2100" dirty="0"/>
                        </a:p>
                      </a:txBody>
                      <a:tcPr anchor="ctr"/>
                    </a:tc>
                  </a:tr>
                  <a:tr h="377686">
                    <a:tc>
                      <a:txBody>
                        <a:bodyPr/>
                        <a:lstStyle/>
                        <a:p>
                          <a:pPr algn="ctr"/>
                          <a:r>
                            <a:rPr lang="es-EC" sz="2100" dirty="0" smtClean="0"/>
                            <a:t>60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0,021 s</a:t>
                          </a:r>
                          <a:endParaRPr lang="es-EC" sz="2100" dirty="0"/>
                        </a:p>
                      </a:txBody>
                      <a:tcPr anchor="ctr"/>
                    </a:tc>
                    <a:tc>
                      <a:txBody>
                        <a:bodyPr/>
                        <a:lstStyle/>
                        <a:p>
                          <a:pPr algn="ctr"/>
                          <a:r>
                            <a:rPr lang="es-EC" sz="2100" dirty="0" smtClean="0"/>
                            <a:t>0,006 s</a:t>
                          </a:r>
                          <a:endParaRPr lang="es-EC" sz="2100" dirty="0"/>
                        </a:p>
                      </a:txBody>
                      <a:tcPr anchor="ctr"/>
                    </a:tc>
                    <a:tc>
                      <a:txBody>
                        <a:bodyPr/>
                        <a:lstStyle/>
                        <a:p>
                          <a:pPr algn="ctr"/>
                          <a:r>
                            <a:rPr lang="es-EC" sz="2100" dirty="0" smtClean="0"/>
                            <a:t>0,003 s</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3195841154"/>
                  </p:ext>
                </p:extLst>
              </p:nvPr>
            </p:nvGraphicFramePr>
            <p:xfrm>
              <a:off x="205227" y="1612025"/>
              <a:ext cx="11781726" cy="3017520"/>
            </p:xfrm>
            <a:graphic>
              <a:graphicData uri="http://schemas.openxmlformats.org/drawingml/2006/table">
                <a:tbl>
                  <a:tblPr firstRow="1" bandRow="1">
                    <a:tableStyleId>{2A488322-F2BA-4B5B-9748-0D474271808F}</a:tableStyleId>
                  </a:tblPr>
                  <a:tblGrid>
                    <a:gridCol w="1688111"/>
                    <a:gridCol w="1688111"/>
                    <a:gridCol w="2879938"/>
                    <a:gridCol w="2867809"/>
                    <a:gridCol w="2657757"/>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100000" t="-889" r="-498917" b="-128889"/>
                          </a:stretch>
                        </a:blipFill>
                      </a:tcPr>
                    </a:tc>
                    <a:tc>
                      <a:txBody>
                        <a:bodyPr/>
                        <a:lstStyle/>
                        <a:p>
                          <a:endParaRPr lang="es-EC"/>
                        </a:p>
                      </a:txBody>
                      <a:tcPr anchor="ctr">
                        <a:blipFill rotWithShape="0">
                          <a:blip r:embed="rId3"/>
                          <a:stretch>
                            <a:fillRect l="-117125" t="-889" r="-192178" b="-128889"/>
                          </a:stretch>
                        </a:blipFill>
                      </a:tcPr>
                    </a:tc>
                    <a:tc>
                      <a:txBody>
                        <a:bodyPr/>
                        <a:lstStyle/>
                        <a:p>
                          <a:endParaRPr lang="es-EC"/>
                        </a:p>
                      </a:txBody>
                      <a:tcPr anchor="ctr">
                        <a:blipFill rotWithShape="0">
                          <a:blip r:embed="rId3"/>
                          <a:stretch>
                            <a:fillRect l="-218047" t="-889" r="-92994" b="-128889"/>
                          </a:stretch>
                        </a:blipFill>
                      </a:tcPr>
                    </a:tc>
                    <a:tc>
                      <a:txBody>
                        <a:bodyPr/>
                        <a:lstStyle/>
                        <a:p>
                          <a:endParaRPr lang="es-EC"/>
                        </a:p>
                      </a:txBody>
                      <a:tcPr anchor="ctr">
                        <a:blipFill rotWithShape="0">
                          <a:blip r:embed="rId3"/>
                          <a:stretch>
                            <a:fillRect l="-343578" t="-889" r="-459" b="-128889"/>
                          </a:stretch>
                        </a:blipFill>
                      </a:tcPr>
                    </a:tc>
                  </a:tr>
                  <a:tr h="411480">
                    <a:tc>
                      <a:txBody>
                        <a:bodyPr/>
                        <a:lstStyle/>
                        <a:p>
                          <a:pPr algn="ctr"/>
                          <a:r>
                            <a:rPr lang="es-EC" sz="2100" dirty="0" smtClean="0"/>
                            <a:t>40</a:t>
                          </a:r>
                          <a:r>
                            <a:rPr lang="es-EC" sz="2100" baseline="0" dirty="0" smtClean="0"/>
                            <a:t> V</a:t>
                          </a:r>
                          <a:endParaRPr lang="es-EC" sz="2100" dirty="0"/>
                        </a:p>
                      </a:txBody>
                      <a:tcPr anchor="ctr"/>
                    </a:tc>
                    <a:tc>
                      <a:txBody>
                        <a:bodyPr/>
                        <a:lstStyle/>
                        <a:p>
                          <a:pPr algn="ctr"/>
                          <a:r>
                            <a:rPr lang="es-EC" sz="2100" dirty="0" smtClean="0"/>
                            <a:t>140</a:t>
                          </a:r>
                          <a:r>
                            <a:rPr lang="es-EC" sz="2100" baseline="0" dirty="0" smtClean="0"/>
                            <a:t> </a:t>
                          </a:r>
                          <a:r>
                            <a:rPr lang="el-GR" sz="2100" baseline="0" dirty="0" smtClean="0"/>
                            <a:t>Ω</a:t>
                          </a:r>
                          <a:endParaRPr lang="es-EC" sz="2100" dirty="0"/>
                        </a:p>
                      </a:txBody>
                      <a:tcPr anchor="ctr"/>
                    </a:tc>
                    <a:tc>
                      <a:txBody>
                        <a:bodyPr/>
                        <a:lstStyle/>
                        <a:p>
                          <a:pPr algn="ctr"/>
                          <a:r>
                            <a:rPr lang="es-EC" sz="2100" dirty="0" smtClean="0"/>
                            <a:t>0,040 s</a:t>
                          </a:r>
                          <a:endParaRPr lang="es-EC" sz="2100" dirty="0"/>
                        </a:p>
                      </a:txBody>
                      <a:tcPr anchor="ctr"/>
                    </a:tc>
                    <a:tc>
                      <a:txBody>
                        <a:bodyPr/>
                        <a:lstStyle/>
                        <a:p>
                          <a:pPr algn="ctr"/>
                          <a:r>
                            <a:rPr lang="es-EC" sz="2100" dirty="0" smtClean="0"/>
                            <a:t>0,005 s</a:t>
                          </a:r>
                          <a:endParaRPr lang="es-EC" sz="2100" dirty="0"/>
                        </a:p>
                      </a:txBody>
                      <a:tcPr anchor="ctr"/>
                    </a:tc>
                    <a:tc>
                      <a:txBody>
                        <a:bodyPr/>
                        <a:lstStyle/>
                        <a:p>
                          <a:pPr algn="ctr"/>
                          <a:r>
                            <a:rPr lang="es-EC" sz="2100" dirty="0" smtClean="0"/>
                            <a:t>0,003 </a:t>
                          </a:r>
                          <a:r>
                            <a:rPr lang="es-EC" sz="2100" dirty="0" smtClean="0"/>
                            <a:t>s</a:t>
                          </a:r>
                          <a:endParaRPr lang="es-EC" sz="2100" dirty="0"/>
                        </a:p>
                      </a:txBody>
                      <a:tcPr anchor="ctr"/>
                    </a:tc>
                  </a:tr>
                  <a:tr h="411480">
                    <a:tc>
                      <a:txBody>
                        <a:bodyPr/>
                        <a:lstStyle/>
                        <a:p>
                          <a:pPr algn="ctr"/>
                          <a:r>
                            <a:rPr lang="es-EC" sz="2100" dirty="0" smtClean="0"/>
                            <a:t>70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0,021 s</a:t>
                          </a:r>
                          <a:endParaRPr lang="es-EC" sz="2100" dirty="0"/>
                        </a:p>
                      </a:txBody>
                      <a:tcPr anchor="ctr"/>
                    </a:tc>
                    <a:tc>
                      <a:txBody>
                        <a:bodyPr/>
                        <a:lstStyle/>
                        <a:p>
                          <a:pPr algn="ctr"/>
                          <a:r>
                            <a:rPr lang="es-EC" sz="2100" dirty="0" smtClean="0"/>
                            <a:t>0,008</a:t>
                          </a:r>
                          <a:r>
                            <a:rPr lang="es-EC" sz="2100" baseline="0" dirty="0" smtClean="0"/>
                            <a:t> s</a:t>
                          </a:r>
                          <a:endParaRPr lang="es-EC" sz="2100" dirty="0"/>
                        </a:p>
                      </a:txBody>
                      <a:tcPr anchor="ctr"/>
                    </a:tc>
                    <a:tc>
                      <a:txBody>
                        <a:bodyPr/>
                        <a:lstStyle/>
                        <a:p>
                          <a:pPr algn="ctr"/>
                          <a:r>
                            <a:rPr lang="es-EC" sz="2100" dirty="0" smtClean="0"/>
                            <a:t>0,002</a:t>
                          </a:r>
                          <a:r>
                            <a:rPr lang="es-EC" sz="2100" baseline="0" dirty="0" smtClean="0"/>
                            <a:t> </a:t>
                          </a:r>
                          <a:r>
                            <a:rPr lang="es-EC" sz="2100" baseline="0" dirty="0" smtClean="0"/>
                            <a:t>s</a:t>
                          </a:r>
                          <a:endParaRPr lang="es-EC" sz="2100" dirty="0"/>
                        </a:p>
                      </a:txBody>
                      <a:tcPr anchor="ctr"/>
                    </a:tc>
                  </a:tr>
                  <a:tr h="411480">
                    <a:tc>
                      <a:txBody>
                        <a:bodyPr/>
                        <a:lstStyle/>
                        <a:p>
                          <a:pPr algn="ctr"/>
                          <a:r>
                            <a:rPr lang="es-EC" sz="2100" dirty="0" smtClean="0"/>
                            <a:t>90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140</a:t>
                          </a:r>
                          <a:r>
                            <a:rPr lang="es-EC" sz="2100" baseline="0" dirty="0" smtClean="0"/>
                            <a:t> </a:t>
                          </a:r>
                          <a:r>
                            <a:rPr lang="el-GR" sz="2100" baseline="0" dirty="0" smtClean="0"/>
                            <a:t>Ω</a:t>
                          </a:r>
                          <a:endParaRPr lang="es-EC" sz="2100" dirty="0" smtClean="0"/>
                        </a:p>
                      </a:txBody>
                      <a:tcPr anchor="ctr"/>
                    </a:tc>
                    <a:tc>
                      <a:txBody>
                        <a:bodyPr/>
                        <a:lstStyle/>
                        <a:p>
                          <a:pPr algn="ctr"/>
                          <a:r>
                            <a:rPr lang="es-EC" sz="2100" dirty="0" smtClean="0"/>
                            <a:t>0,035 s</a:t>
                          </a:r>
                          <a:endParaRPr lang="es-EC" sz="2100" dirty="0"/>
                        </a:p>
                      </a:txBody>
                      <a:tcPr anchor="ctr"/>
                    </a:tc>
                    <a:tc>
                      <a:txBody>
                        <a:bodyPr/>
                        <a:lstStyle/>
                        <a:p>
                          <a:pPr algn="ctr"/>
                          <a:r>
                            <a:rPr lang="es-EC" sz="2100" dirty="0" smtClean="0"/>
                            <a:t>0,007 s</a:t>
                          </a:r>
                          <a:endParaRPr lang="es-EC" sz="2100" dirty="0"/>
                        </a:p>
                      </a:txBody>
                      <a:tcPr anchor="ctr"/>
                    </a:tc>
                    <a:tc>
                      <a:txBody>
                        <a:bodyPr/>
                        <a:lstStyle/>
                        <a:p>
                          <a:pPr algn="ctr"/>
                          <a:r>
                            <a:rPr lang="es-EC" sz="2100" dirty="0" smtClean="0"/>
                            <a:t>0,005 s</a:t>
                          </a:r>
                          <a:endParaRPr lang="es-EC" sz="2100" dirty="0"/>
                        </a:p>
                      </a:txBody>
                      <a:tcPr anchor="ctr"/>
                    </a:tc>
                  </a:tr>
                  <a:tr h="411480">
                    <a:tc>
                      <a:txBody>
                        <a:bodyPr/>
                        <a:lstStyle/>
                        <a:p>
                          <a:pPr algn="ctr"/>
                          <a:r>
                            <a:rPr lang="es-EC" sz="2100" dirty="0" smtClean="0"/>
                            <a:t>60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0,021 s</a:t>
                          </a:r>
                          <a:endParaRPr lang="es-EC" sz="2100" dirty="0"/>
                        </a:p>
                      </a:txBody>
                      <a:tcPr anchor="ctr"/>
                    </a:tc>
                    <a:tc>
                      <a:txBody>
                        <a:bodyPr/>
                        <a:lstStyle/>
                        <a:p>
                          <a:pPr algn="ctr"/>
                          <a:r>
                            <a:rPr lang="es-EC" sz="2100" dirty="0" smtClean="0"/>
                            <a:t>0,006 s</a:t>
                          </a:r>
                          <a:endParaRPr lang="es-EC" sz="2100" dirty="0"/>
                        </a:p>
                      </a:txBody>
                      <a:tcPr anchor="ctr"/>
                    </a:tc>
                    <a:tc>
                      <a:txBody>
                        <a:bodyPr/>
                        <a:lstStyle/>
                        <a:p>
                          <a:pPr algn="ctr"/>
                          <a:r>
                            <a:rPr lang="es-EC" sz="2100" dirty="0" smtClean="0"/>
                            <a:t>0,003 s</a:t>
                          </a:r>
                          <a:endParaRPr lang="es-EC" sz="2100" dirty="0"/>
                        </a:p>
                      </a:txBody>
                      <a:tcPr anchor="ctr"/>
                    </a:tc>
                  </a:tr>
                </a:tbl>
              </a:graphicData>
            </a:graphic>
          </p:graphicFrame>
        </mc:Fallback>
      </mc:AlternateContent>
      <p:sp>
        <p:nvSpPr>
          <p:cNvPr id="3" name="CuadroTexto 2"/>
          <p:cNvSpPr txBox="1"/>
          <p:nvPr/>
        </p:nvSpPr>
        <p:spPr>
          <a:xfrm>
            <a:off x="426810" y="5035391"/>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El tiempo de respuesta más rápido es del Controlador DMC y el de mayor duración es del </a:t>
            </a:r>
            <a:r>
              <a:rPr lang="es-EC" sz="2200" dirty="0"/>
              <a:t>C</a:t>
            </a:r>
            <a:r>
              <a:rPr lang="es-EC" sz="2200" dirty="0" smtClean="0"/>
              <a:t>ontrolador Neuronal por Modelo Inverso.</a:t>
            </a:r>
            <a:endParaRPr lang="es-EC" sz="2200" dirty="0"/>
          </a:p>
        </p:txBody>
      </p:sp>
    </p:spTree>
    <p:extLst>
      <p:ext uri="{BB962C8B-B14F-4D97-AF65-F5344CB8AC3E}">
        <p14:creationId xmlns:p14="http://schemas.microsoft.com/office/powerpoint/2010/main" val="14483786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68</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266007"/>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Perturbaciones en la carga</a:t>
            </a:r>
            <a:endParaRPr lang="es-ES" b="1" i="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1500537367"/>
                  </p:ext>
                </p:extLst>
              </p:nvPr>
            </p:nvGraphicFramePr>
            <p:xfrm>
              <a:off x="205227" y="1612025"/>
              <a:ext cx="11781726" cy="3017520"/>
            </p:xfrm>
            <a:graphic>
              <a:graphicData uri="http://schemas.openxmlformats.org/drawingml/2006/table">
                <a:tbl>
                  <a:tblPr firstRow="1" bandRow="1">
                    <a:tableStyleId>{2A488322-F2BA-4B5B-9748-0D474271808F}</a:tableStyleId>
                  </a:tblPr>
                  <a:tblGrid>
                    <a:gridCol w="1688111"/>
                    <a:gridCol w="1481629"/>
                    <a:gridCol w="3086420"/>
                    <a:gridCol w="2867809"/>
                    <a:gridCol w="2657757"/>
                  </a:tblGrid>
                  <a:tr h="1277634">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solidFill>
                                <a:schemeClr val="tx1"/>
                              </a:solidFill>
                            </a:rPr>
                            <a:t>C</a:t>
                          </a:r>
                          <a14:m>
                            <m:oMath xmlns:m="http://schemas.openxmlformats.org/officeDocument/2006/math">
                              <m:r>
                                <a:rPr lang="es-EC" sz="2100" b="1" i="0" kern="1200" smtClean="0">
                                  <a:solidFill>
                                    <a:schemeClr val="tx1"/>
                                  </a:solidFill>
                                  <a:latin typeface="Cambria Math" panose="02040503050406030204" pitchFamily="18" charset="0"/>
                                  <a:ea typeface="+mn-ea"/>
                                  <a:cs typeface="+mn-cs"/>
                                </a:rPr>
                                <m:t>𝐚𝐫𝐠𝐚</m:t>
                              </m:r>
                              <m:r>
                                <a:rPr lang="es-EC" sz="2100" b="1" kern="1200" smtClean="0">
                                  <a:solidFill>
                                    <a:schemeClr val="tx1"/>
                                  </a:solidFill>
                                  <a:latin typeface="Cambria Math" panose="02040503050406030204" pitchFamily="18" charset="0"/>
                                  <a:ea typeface="+mn-ea"/>
                                  <a:cs typeface="+mn-cs"/>
                                </a:rPr>
                                <m:t>(</m:t>
                              </m:r>
                              <m:r>
                                <a:rPr lang="es-EC" sz="2100" b="1" i="0" kern="1200" smtClean="0">
                                  <a:solidFill>
                                    <a:schemeClr val="tx1"/>
                                  </a:solidFill>
                                  <a:latin typeface="Cambria Math" panose="02040503050406030204" pitchFamily="18" charset="0"/>
                                  <a:ea typeface="+mn-ea"/>
                                  <a:cs typeface="+mn-cs"/>
                                </a:rPr>
                                <m:t>𝐑</m:t>
                              </m:r>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Neuronal por Modelo Inverso </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
                          </a:r>
                          <a:br>
                            <a:rPr lang="es-EC" sz="2100" b="1" kern="1200" dirty="0" smtClean="0">
                              <a:solidFill>
                                <a:schemeClr val="tx1"/>
                              </a:solidFill>
                              <a:latin typeface="+mn-lt"/>
                              <a:ea typeface="+mn-ea"/>
                              <a:cs typeface="+mn-cs"/>
                            </a:rPr>
                          </a:br>
                          <a:r>
                            <a:rPr lang="es-EC" sz="2100" b="1" kern="1200" dirty="0" smtClean="0">
                              <a:solidFill>
                                <a:schemeClr val="tx1"/>
                              </a:solidFill>
                              <a:latin typeface="+mn-lt"/>
                              <a:ea typeface="+mn-ea"/>
                              <a:cs typeface="+mn-cs"/>
                            </a:rPr>
                            <a:t>Controlador PID con Redes Neuronales</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p>
                          <a:pPr algn="ct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algn="ctr"/>
                          <a:r>
                            <a:rPr lang="es-EC" sz="2100" b="1" kern="1200" dirty="0" smtClean="0">
                              <a:solidFill>
                                <a:schemeClr val="tx1"/>
                              </a:solidFill>
                              <a:latin typeface="+mn-lt"/>
                              <a:ea typeface="+mn-ea"/>
                              <a:cs typeface="+mn-cs"/>
                            </a:rPr>
                            <a:t>Controlador </a:t>
                          </a:r>
                          <a:r>
                            <a:rPr lang="es-EC" sz="2100" b="1" kern="1200" dirty="0" smtClean="0">
                              <a:solidFill>
                                <a:schemeClr val="tx1"/>
                              </a:solidFill>
                              <a:latin typeface="+mn-lt"/>
                              <a:ea typeface="+mn-ea"/>
                              <a:cs typeface="+mn-cs"/>
                            </a:rPr>
                            <a:t>DMC</a:t>
                          </a:r>
                          <a14:m>
                            <m:oMath xmlns:m="http://schemas.openxmlformats.org/officeDocument/2006/math">
                              <m:r>
                                <a:rPr lang="es-EC" sz="2100" b="1" kern="1200" smtClean="0">
                                  <a:solidFill>
                                    <a:schemeClr val="tx1"/>
                                  </a:solidFill>
                                  <a:latin typeface="Cambria Math" panose="02040503050406030204" pitchFamily="18" charset="0"/>
                                  <a:ea typeface="+mn-ea"/>
                                  <a:cs typeface="+mn-cs"/>
                                </a:rPr>
                                <m:t>(</m:t>
                              </m:r>
                              <m:sSub>
                                <m:sSubPr>
                                  <m:ctrlPr>
                                    <a:rPr lang="es-EC" sz="2100" b="1" i="1" kern="1200" smtClean="0">
                                      <a:solidFill>
                                        <a:schemeClr val="tx1"/>
                                      </a:solidFill>
                                      <a:latin typeface="Cambria Math" panose="02040503050406030204" pitchFamily="18" charset="0"/>
                                      <a:ea typeface="+mn-ea"/>
                                      <a:cs typeface="+mn-cs"/>
                                    </a:rPr>
                                  </m:ctrlPr>
                                </m:sSubPr>
                                <m:e>
                                  <m:r>
                                    <a:rPr lang="es-EC" sz="2100" b="1" i="0" kern="1200" smtClean="0">
                                      <a:solidFill>
                                        <a:schemeClr val="tx1"/>
                                      </a:solidFill>
                                      <a:latin typeface="Cambria Math" panose="02040503050406030204" pitchFamily="18" charset="0"/>
                                      <a:ea typeface="+mn-ea"/>
                                      <a:cs typeface="+mn-cs"/>
                                    </a:rPr>
                                    <m:t>𝐯</m:t>
                                  </m:r>
                                </m:e>
                                <m:sub>
                                  <m:r>
                                    <a:rPr lang="es-EC" sz="2100" b="1" i="0" kern="1200" smtClean="0">
                                      <a:solidFill>
                                        <a:schemeClr val="tx1"/>
                                      </a:solidFill>
                                      <a:latin typeface="Cambria Math" panose="02040503050406030204" pitchFamily="18" charset="0"/>
                                      <a:ea typeface="+mn-ea"/>
                                      <a:cs typeface="+mn-cs"/>
                                    </a:rPr>
                                    <m:t>𝐨</m:t>
                                  </m:r>
                                </m:sub>
                              </m:sSub>
                              <m:r>
                                <a:rPr lang="es-EC" sz="2100" b="1" kern="1200" smtClean="0">
                                  <a:solidFill>
                                    <a:schemeClr val="tx1"/>
                                  </a:solidFill>
                                  <a:latin typeface="Cambria Math" panose="02040503050406030204" pitchFamily="18" charset="0"/>
                                  <a:ea typeface="+mn-ea"/>
                                  <a:cs typeface="+mn-cs"/>
                                </a:rPr>
                                <m:t>)</m:t>
                              </m:r>
                            </m:oMath>
                          </a14:m>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40</a:t>
                          </a:r>
                          <a:r>
                            <a:rPr lang="es-EC" sz="2100" baseline="0" dirty="0" smtClean="0"/>
                            <a:t> V</a:t>
                          </a:r>
                          <a:endParaRPr lang="es-EC" sz="2100" dirty="0"/>
                        </a:p>
                      </a:txBody>
                      <a:tcPr anchor="ctr"/>
                    </a:tc>
                    <a:tc>
                      <a:txBody>
                        <a:bodyPr/>
                        <a:lstStyle/>
                        <a:p>
                          <a:pPr algn="ctr"/>
                          <a:r>
                            <a:rPr lang="es-EC" sz="2100" dirty="0" smtClean="0"/>
                            <a:t>140</a:t>
                          </a:r>
                          <a:r>
                            <a:rPr lang="es-EC" sz="2100" baseline="0" dirty="0" smtClean="0"/>
                            <a:t> </a:t>
                          </a:r>
                          <a:r>
                            <a:rPr lang="el-GR" sz="2100" baseline="0" dirty="0" smtClean="0"/>
                            <a:t>Ω</a:t>
                          </a:r>
                          <a:endParaRPr lang="es-EC" sz="2100" dirty="0"/>
                        </a:p>
                      </a:txBody>
                      <a:tcPr anchor="ctr"/>
                    </a:tc>
                    <a:tc>
                      <a:txBody>
                        <a:bodyPr/>
                        <a:lstStyle/>
                        <a:p>
                          <a:pPr algn="ctr"/>
                          <a:r>
                            <a:rPr lang="es-EC" sz="2100" dirty="0" smtClean="0"/>
                            <a:t>39,95 V</a:t>
                          </a:r>
                          <a:endParaRPr lang="es-EC" sz="2100" dirty="0"/>
                        </a:p>
                      </a:txBody>
                      <a:tcPr anchor="ctr"/>
                    </a:tc>
                    <a:tc>
                      <a:txBody>
                        <a:bodyPr/>
                        <a:lstStyle/>
                        <a:p>
                          <a:pPr algn="ctr"/>
                          <a:r>
                            <a:rPr lang="es-EC" sz="2100" dirty="0" smtClean="0"/>
                            <a:t>40 V</a:t>
                          </a:r>
                          <a:endParaRPr lang="es-EC" sz="2100" dirty="0"/>
                        </a:p>
                      </a:txBody>
                      <a:tcPr anchor="ctr"/>
                    </a:tc>
                    <a:tc>
                      <a:txBody>
                        <a:bodyPr/>
                        <a:lstStyle/>
                        <a:p>
                          <a:pPr algn="ctr"/>
                          <a:r>
                            <a:rPr lang="es-EC" sz="2100" dirty="0" smtClean="0"/>
                            <a:t>40 V</a:t>
                          </a:r>
                          <a:endParaRPr lang="es-EC" sz="2100" dirty="0"/>
                        </a:p>
                      </a:txBody>
                      <a:tcPr anchor="ctr"/>
                    </a:tc>
                  </a:tr>
                  <a:tr h="377686">
                    <a:tc>
                      <a:txBody>
                        <a:bodyPr/>
                        <a:lstStyle/>
                        <a:p>
                          <a:pPr algn="ctr"/>
                          <a:r>
                            <a:rPr lang="es-EC" sz="2100" dirty="0" smtClean="0"/>
                            <a:t>70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70 V</a:t>
                          </a:r>
                          <a:endParaRPr lang="es-EC" sz="2100" dirty="0"/>
                        </a:p>
                      </a:txBody>
                      <a:tcPr anchor="ctr"/>
                    </a:tc>
                    <a:tc>
                      <a:txBody>
                        <a:bodyPr/>
                        <a:lstStyle/>
                        <a:p>
                          <a:pPr algn="ctr"/>
                          <a:r>
                            <a:rPr lang="es-EC" sz="2100" dirty="0" smtClean="0"/>
                            <a:t>70,5</a:t>
                          </a:r>
                          <a:r>
                            <a:rPr lang="es-EC" sz="2100" baseline="0" dirty="0" smtClean="0"/>
                            <a:t> V</a:t>
                          </a:r>
                          <a:endParaRPr lang="es-EC" sz="2100" dirty="0"/>
                        </a:p>
                      </a:txBody>
                      <a:tcPr anchor="ctr"/>
                    </a:tc>
                    <a:tc>
                      <a:txBody>
                        <a:bodyPr/>
                        <a:lstStyle/>
                        <a:p>
                          <a:pPr algn="ctr"/>
                          <a:r>
                            <a:rPr lang="es-EC" sz="2100" dirty="0" smtClean="0"/>
                            <a:t>70 V</a:t>
                          </a:r>
                          <a:endParaRPr lang="es-EC" sz="2100" dirty="0"/>
                        </a:p>
                      </a:txBody>
                      <a:tcPr anchor="ctr"/>
                    </a:tc>
                  </a:tr>
                  <a:tr h="377686">
                    <a:tc>
                      <a:txBody>
                        <a:bodyPr/>
                        <a:lstStyle/>
                        <a:p>
                          <a:pPr algn="ctr"/>
                          <a:r>
                            <a:rPr lang="es-EC" sz="2100" dirty="0" smtClean="0"/>
                            <a:t>90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140</a:t>
                          </a:r>
                          <a:r>
                            <a:rPr lang="es-EC" sz="2100" baseline="0" dirty="0" smtClean="0"/>
                            <a:t> </a:t>
                          </a:r>
                          <a:r>
                            <a:rPr lang="el-GR" sz="2100" baseline="0" dirty="0" smtClean="0"/>
                            <a:t>Ω</a:t>
                          </a:r>
                          <a:endParaRPr lang="es-EC" sz="2100" dirty="0" smtClean="0"/>
                        </a:p>
                      </a:txBody>
                      <a:tcPr anchor="ctr"/>
                    </a:tc>
                    <a:tc>
                      <a:txBody>
                        <a:bodyPr/>
                        <a:lstStyle/>
                        <a:p>
                          <a:pPr algn="ctr"/>
                          <a:r>
                            <a:rPr lang="es-EC" sz="2100" dirty="0" smtClean="0"/>
                            <a:t>89 V</a:t>
                          </a:r>
                          <a:endParaRPr lang="es-EC" sz="2100" dirty="0"/>
                        </a:p>
                      </a:txBody>
                      <a:tcPr anchor="ctr"/>
                    </a:tc>
                    <a:tc>
                      <a:txBody>
                        <a:bodyPr/>
                        <a:lstStyle/>
                        <a:p>
                          <a:pPr algn="ctr"/>
                          <a:r>
                            <a:rPr lang="es-EC" sz="2100" dirty="0" smtClean="0"/>
                            <a:t>89,8</a:t>
                          </a:r>
                          <a:r>
                            <a:rPr lang="es-EC" sz="2100" baseline="0" dirty="0" smtClean="0"/>
                            <a:t> V</a:t>
                          </a:r>
                          <a:endParaRPr lang="es-EC" sz="2100" dirty="0"/>
                        </a:p>
                      </a:txBody>
                      <a:tcPr anchor="ctr"/>
                    </a:tc>
                    <a:tc>
                      <a:txBody>
                        <a:bodyPr/>
                        <a:lstStyle/>
                        <a:p>
                          <a:pPr algn="ctr"/>
                          <a:r>
                            <a:rPr lang="es-EC" sz="2100" dirty="0" smtClean="0"/>
                            <a:t>90 V</a:t>
                          </a:r>
                          <a:endParaRPr lang="es-EC" sz="2100" dirty="0"/>
                        </a:p>
                      </a:txBody>
                      <a:tcPr anchor="ctr"/>
                    </a:tc>
                  </a:tr>
                  <a:tr h="377686">
                    <a:tc>
                      <a:txBody>
                        <a:bodyPr/>
                        <a:lstStyle/>
                        <a:p>
                          <a:pPr algn="ctr"/>
                          <a:r>
                            <a:rPr lang="es-EC" sz="2100" dirty="0" smtClean="0"/>
                            <a:t>60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60,5 V</a:t>
                          </a:r>
                          <a:endParaRPr lang="es-EC" sz="2100" dirty="0"/>
                        </a:p>
                      </a:txBody>
                      <a:tcPr anchor="ctr"/>
                    </a:tc>
                    <a:tc>
                      <a:txBody>
                        <a:bodyPr/>
                        <a:lstStyle/>
                        <a:p>
                          <a:pPr algn="ctr"/>
                          <a:r>
                            <a:rPr lang="es-EC" sz="2100" dirty="0" smtClean="0"/>
                            <a:t>60</a:t>
                          </a:r>
                          <a:r>
                            <a:rPr lang="es-EC" sz="2100" baseline="0" dirty="0" smtClean="0"/>
                            <a:t> V</a:t>
                          </a:r>
                          <a:endParaRPr lang="es-EC" sz="2100" dirty="0"/>
                        </a:p>
                      </a:txBody>
                      <a:tcPr anchor="ctr"/>
                    </a:tc>
                    <a:tc>
                      <a:txBody>
                        <a:bodyPr/>
                        <a:lstStyle/>
                        <a:p>
                          <a:pPr algn="ctr"/>
                          <a:r>
                            <a:rPr lang="es-EC" sz="2100" dirty="0" smtClean="0"/>
                            <a:t>60 V</a:t>
                          </a:r>
                          <a:endParaRPr lang="es-EC" sz="2100" dirty="0"/>
                        </a:p>
                      </a:txBody>
                      <a:tcPr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1500537367"/>
                  </p:ext>
                </p:extLst>
              </p:nvPr>
            </p:nvGraphicFramePr>
            <p:xfrm>
              <a:off x="205227" y="1612025"/>
              <a:ext cx="11781726" cy="3017520"/>
            </p:xfrm>
            <a:graphic>
              <a:graphicData uri="http://schemas.openxmlformats.org/drawingml/2006/table">
                <a:tbl>
                  <a:tblPr firstRow="1" bandRow="1">
                    <a:tableStyleId>{2A488322-F2BA-4B5B-9748-0D474271808F}</a:tableStyleId>
                  </a:tblPr>
                  <a:tblGrid>
                    <a:gridCol w="1688111"/>
                    <a:gridCol w="1481629"/>
                    <a:gridCol w="3086420"/>
                    <a:gridCol w="2867809"/>
                    <a:gridCol w="2657757"/>
                  </a:tblGrid>
                  <a:tr h="1371600">
                    <a:tc>
                      <a:txBody>
                        <a:bodyPr/>
                        <a:lstStyle/>
                        <a:p>
                          <a:pPr algn="ctr"/>
                          <a:r>
                            <a:rPr lang="es-EC" sz="2100" dirty="0" smtClean="0">
                              <a:solidFill>
                                <a:schemeClr val="tx1"/>
                              </a:solidFill>
                            </a:rPr>
                            <a:t>Referencia</a:t>
                          </a:r>
                          <a:endParaRPr lang="es-EC" sz="2100" dirty="0">
                            <a:solidFill>
                              <a:schemeClr val="tx1"/>
                            </a:solidFill>
                          </a:endParaRPr>
                        </a:p>
                      </a:txBody>
                      <a:tcPr anchor="ctr">
                        <a:solidFill>
                          <a:schemeClr val="accent6">
                            <a:lumMod val="40000"/>
                            <a:lumOff val="60000"/>
                          </a:schemeClr>
                        </a:solidFill>
                      </a:tcPr>
                    </a:tc>
                    <a:tc>
                      <a:txBody>
                        <a:bodyPr/>
                        <a:lstStyle/>
                        <a:p>
                          <a:endParaRPr lang="es-EC"/>
                        </a:p>
                      </a:txBody>
                      <a:tcPr anchor="ctr">
                        <a:blipFill rotWithShape="0">
                          <a:blip r:embed="rId3"/>
                          <a:stretch>
                            <a:fillRect l="-113992" t="-889" r="-582716" b="-128889"/>
                          </a:stretch>
                        </a:blipFill>
                      </a:tcPr>
                    </a:tc>
                    <a:tc>
                      <a:txBody>
                        <a:bodyPr/>
                        <a:lstStyle/>
                        <a:p>
                          <a:endParaRPr lang="es-EC"/>
                        </a:p>
                      </a:txBody>
                      <a:tcPr anchor="ctr">
                        <a:blipFill rotWithShape="0">
                          <a:blip r:embed="rId3"/>
                          <a:stretch>
                            <a:fillRect l="-102564" t="-889" r="-179290" b="-128889"/>
                          </a:stretch>
                        </a:blipFill>
                      </a:tcPr>
                    </a:tc>
                    <a:tc>
                      <a:txBody>
                        <a:bodyPr/>
                        <a:lstStyle/>
                        <a:p>
                          <a:endParaRPr lang="es-EC"/>
                        </a:p>
                      </a:txBody>
                      <a:tcPr anchor="ctr">
                        <a:blipFill rotWithShape="0">
                          <a:blip r:embed="rId3"/>
                          <a:stretch>
                            <a:fillRect l="-218047" t="-889" r="-92994" b="-128889"/>
                          </a:stretch>
                        </a:blipFill>
                      </a:tcPr>
                    </a:tc>
                    <a:tc>
                      <a:txBody>
                        <a:bodyPr/>
                        <a:lstStyle/>
                        <a:p>
                          <a:endParaRPr lang="es-EC"/>
                        </a:p>
                      </a:txBody>
                      <a:tcPr anchor="ctr">
                        <a:blipFill rotWithShape="0">
                          <a:blip r:embed="rId3"/>
                          <a:stretch>
                            <a:fillRect l="-343578" t="-889" r="-459" b="-128889"/>
                          </a:stretch>
                        </a:blipFill>
                      </a:tcPr>
                    </a:tc>
                  </a:tr>
                  <a:tr h="411480">
                    <a:tc>
                      <a:txBody>
                        <a:bodyPr/>
                        <a:lstStyle/>
                        <a:p>
                          <a:pPr algn="ctr"/>
                          <a:r>
                            <a:rPr lang="es-EC" sz="2100" dirty="0" smtClean="0"/>
                            <a:t>40</a:t>
                          </a:r>
                          <a:r>
                            <a:rPr lang="es-EC" sz="2100" baseline="0" dirty="0" smtClean="0"/>
                            <a:t> V</a:t>
                          </a:r>
                          <a:endParaRPr lang="es-EC" sz="2100" dirty="0"/>
                        </a:p>
                      </a:txBody>
                      <a:tcPr anchor="ctr"/>
                    </a:tc>
                    <a:tc>
                      <a:txBody>
                        <a:bodyPr/>
                        <a:lstStyle/>
                        <a:p>
                          <a:pPr algn="ctr"/>
                          <a:r>
                            <a:rPr lang="es-EC" sz="2100" dirty="0" smtClean="0"/>
                            <a:t>140</a:t>
                          </a:r>
                          <a:r>
                            <a:rPr lang="es-EC" sz="2100" baseline="0" dirty="0" smtClean="0"/>
                            <a:t> </a:t>
                          </a:r>
                          <a:r>
                            <a:rPr lang="el-GR" sz="2100" baseline="0" dirty="0" smtClean="0"/>
                            <a:t>Ω</a:t>
                          </a:r>
                          <a:endParaRPr lang="es-EC" sz="2100" dirty="0"/>
                        </a:p>
                      </a:txBody>
                      <a:tcPr anchor="ctr"/>
                    </a:tc>
                    <a:tc>
                      <a:txBody>
                        <a:bodyPr/>
                        <a:lstStyle/>
                        <a:p>
                          <a:pPr algn="ctr"/>
                          <a:r>
                            <a:rPr lang="es-EC" sz="2100" dirty="0" smtClean="0"/>
                            <a:t>39,95 V</a:t>
                          </a:r>
                          <a:endParaRPr lang="es-EC" sz="2100" dirty="0"/>
                        </a:p>
                      </a:txBody>
                      <a:tcPr anchor="ctr"/>
                    </a:tc>
                    <a:tc>
                      <a:txBody>
                        <a:bodyPr/>
                        <a:lstStyle/>
                        <a:p>
                          <a:pPr algn="ctr"/>
                          <a:r>
                            <a:rPr lang="es-EC" sz="2100" dirty="0" smtClean="0"/>
                            <a:t>40 V</a:t>
                          </a:r>
                          <a:endParaRPr lang="es-EC" sz="2100" dirty="0"/>
                        </a:p>
                      </a:txBody>
                      <a:tcPr anchor="ctr"/>
                    </a:tc>
                    <a:tc>
                      <a:txBody>
                        <a:bodyPr/>
                        <a:lstStyle/>
                        <a:p>
                          <a:pPr algn="ctr"/>
                          <a:r>
                            <a:rPr lang="es-EC" sz="2100" dirty="0" smtClean="0"/>
                            <a:t>40 V</a:t>
                          </a:r>
                          <a:endParaRPr lang="es-EC" sz="2100" dirty="0"/>
                        </a:p>
                      </a:txBody>
                      <a:tcPr anchor="ctr"/>
                    </a:tc>
                  </a:tr>
                  <a:tr h="411480">
                    <a:tc>
                      <a:txBody>
                        <a:bodyPr/>
                        <a:lstStyle/>
                        <a:p>
                          <a:pPr algn="ctr"/>
                          <a:r>
                            <a:rPr lang="es-EC" sz="2100" dirty="0" smtClean="0"/>
                            <a:t>70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70 V</a:t>
                          </a:r>
                          <a:endParaRPr lang="es-EC" sz="2100" dirty="0"/>
                        </a:p>
                      </a:txBody>
                      <a:tcPr anchor="ctr"/>
                    </a:tc>
                    <a:tc>
                      <a:txBody>
                        <a:bodyPr/>
                        <a:lstStyle/>
                        <a:p>
                          <a:pPr algn="ctr"/>
                          <a:r>
                            <a:rPr lang="es-EC" sz="2100" dirty="0" smtClean="0"/>
                            <a:t>70,5</a:t>
                          </a:r>
                          <a:r>
                            <a:rPr lang="es-EC" sz="2100" baseline="0" dirty="0" smtClean="0"/>
                            <a:t> V</a:t>
                          </a:r>
                          <a:endParaRPr lang="es-EC" sz="2100" dirty="0"/>
                        </a:p>
                      </a:txBody>
                      <a:tcPr anchor="ctr"/>
                    </a:tc>
                    <a:tc>
                      <a:txBody>
                        <a:bodyPr/>
                        <a:lstStyle/>
                        <a:p>
                          <a:pPr algn="ctr"/>
                          <a:r>
                            <a:rPr lang="es-EC" sz="2100" dirty="0" smtClean="0"/>
                            <a:t>70 V</a:t>
                          </a:r>
                          <a:endParaRPr lang="es-EC" sz="2100" dirty="0"/>
                        </a:p>
                      </a:txBody>
                      <a:tcPr anchor="ctr"/>
                    </a:tc>
                  </a:tr>
                  <a:tr h="411480">
                    <a:tc>
                      <a:txBody>
                        <a:bodyPr/>
                        <a:lstStyle/>
                        <a:p>
                          <a:pPr algn="ctr"/>
                          <a:r>
                            <a:rPr lang="es-EC" sz="2100" dirty="0" smtClean="0"/>
                            <a:t>90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140</a:t>
                          </a:r>
                          <a:r>
                            <a:rPr lang="es-EC" sz="2100" baseline="0" dirty="0" smtClean="0"/>
                            <a:t> </a:t>
                          </a:r>
                          <a:r>
                            <a:rPr lang="el-GR" sz="2100" baseline="0" dirty="0" smtClean="0"/>
                            <a:t>Ω</a:t>
                          </a:r>
                          <a:endParaRPr lang="es-EC" sz="2100" dirty="0" smtClean="0"/>
                        </a:p>
                      </a:txBody>
                      <a:tcPr anchor="ctr"/>
                    </a:tc>
                    <a:tc>
                      <a:txBody>
                        <a:bodyPr/>
                        <a:lstStyle/>
                        <a:p>
                          <a:pPr algn="ctr"/>
                          <a:r>
                            <a:rPr lang="es-EC" sz="2100" dirty="0" smtClean="0"/>
                            <a:t>89 V</a:t>
                          </a:r>
                          <a:endParaRPr lang="es-EC" sz="2100" dirty="0"/>
                        </a:p>
                      </a:txBody>
                      <a:tcPr anchor="ctr"/>
                    </a:tc>
                    <a:tc>
                      <a:txBody>
                        <a:bodyPr/>
                        <a:lstStyle/>
                        <a:p>
                          <a:pPr algn="ctr"/>
                          <a:r>
                            <a:rPr lang="es-EC" sz="2100" dirty="0" smtClean="0"/>
                            <a:t>89,8</a:t>
                          </a:r>
                          <a:r>
                            <a:rPr lang="es-EC" sz="2100" baseline="0" dirty="0" smtClean="0"/>
                            <a:t> V</a:t>
                          </a:r>
                          <a:endParaRPr lang="es-EC" sz="2100" dirty="0"/>
                        </a:p>
                      </a:txBody>
                      <a:tcPr anchor="ctr"/>
                    </a:tc>
                    <a:tc>
                      <a:txBody>
                        <a:bodyPr/>
                        <a:lstStyle/>
                        <a:p>
                          <a:pPr algn="ctr"/>
                          <a:r>
                            <a:rPr lang="es-EC" sz="2100" dirty="0" smtClean="0"/>
                            <a:t>90 V</a:t>
                          </a:r>
                          <a:endParaRPr lang="es-EC" sz="2100" dirty="0"/>
                        </a:p>
                      </a:txBody>
                      <a:tcPr anchor="ctr"/>
                    </a:tc>
                  </a:tr>
                  <a:tr h="411480">
                    <a:tc>
                      <a:txBody>
                        <a:bodyPr/>
                        <a:lstStyle/>
                        <a:p>
                          <a:pPr algn="ctr"/>
                          <a:r>
                            <a:rPr lang="es-EC" sz="2100" dirty="0" smtClean="0"/>
                            <a:t>60 V</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65 </a:t>
                          </a:r>
                          <a:r>
                            <a:rPr lang="el-GR" sz="2100" baseline="0" dirty="0" smtClean="0"/>
                            <a:t>Ω</a:t>
                          </a:r>
                          <a:endParaRPr lang="es-EC" sz="2100" dirty="0" smtClean="0"/>
                        </a:p>
                      </a:txBody>
                      <a:tcPr anchor="ctr"/>
                    </a:tc>
                    <a:tc>
                      <a:txBody>
                        <a:bodyPr/>
                        <a:lstStyle/>
                        <a:p>
                          <a:pPr algn="ctr"/>
                          <a:r>
                            <a:rPr lang="es-EC" sz="2100" dirty="0" smtClean="0"/>
                            <a:t>60,5 V</a:t>
                          </a:r>
                          <a:endParaRPr lang="es-EC" sz="2100" dirty="0"/>
                        </a:p>
                      </a:txBody>
                      <a:tcPr anchor="ctr"/>
                    </a:tc>
                    <a:tc>
                      <a:txBody>
                        <a:bodyPr/>
                        <a:lstStyle/>
                        <a:p>
                          <a:pPr algn="ctr"/>
                          <a:r>
                            <a:rPr lang="es-EC" sz="2100" dirty="0" smtClean="0"/>
                            <a:t>60</a:t>
                          </a:r>
                          <a:r>
                            <a:rPr lang="es-EC" sz="2100" baseline="0" dirty="0" smtClean="0"/>
                            <a:t> V</a:t>
                          </a:r>
                          <a:endParaRPr lang="es-EC" sz="2100" dirty="0"/>
                        </a:p>
                      </a:txBody>
                      <a:tcPr anchor="ctr"/>
                    </a:tc>
                    <a:tc>
                      <a:txBody>
                        <a:bodyPr/>
                        <a:lstStyle/>
                        <a:p>
                          <a:pPr algn="ctr"/>
                          <a:r>
                            <a:rPr lang="es-EC" sz="2100" dirty="0" smtClean="0"/>
                            <a:t>60 V</a:t>
                          </a:r>
                          <a:endParaRPr lang="es-EC" sz="2100" dirty="0"/>
                        </a:p>
                      </a:txBody>
                      <a:tcPr anchor="ctr"/>
                    </a:tc>
                  </a:tr>
                </a:tbl>
              </a:graphicData>
            </a:graphic>
          </p:graphicFrame>
        </mc:Fallback>
      </mc:AlternateContent>
      <p:sp>
        <p:nvSpPr>
          <p:cNvPr id="7" name="CuadroTexto 6"/>
          <p:cNvSpPr txBox="1"/>
          <p:nvPr/>
        </p:nvSpPr>
        <p:spPr>
          <a:xfrm>
            <a:off x="426810" y="4933002"/>
            <a:ext cx="1133856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El controlador DMC sigue con exactitud a la referencia, mientras los controladores neuronales apenas muestran un error menor al 1%.</a:t>
            </a:r>
            <a:endParaRPr lang="es-EC" sz="2200" dirty="0"/>
          </a:p>
        </p:txBody>
      </p:sp>
    </p:spTree>
    <p:extLst>
      <p:ext uri="{BB962C8B-B14F-4D97-AF65-F5344CB8AC3E}">
        <p14:creationId xmlns:p14="http://schemas.microsoft.com/office/powerpoint/2010/main" val="2675280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69</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266007"/>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Consumo computacional</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6" name="Tabla 5"/>
          <p:cNvGraphicFramePr>
            <a:graphicFrameLocks noGrp="1"/>
          </p:cNvGraphicFramePr>
          <p:nvPr>
            <p:extLst>
              <p:ext uri="{D42A27DB-BD31-4B8C-83A1-F6EECF244321}">
                <p14:modId xmlns:p14="http://schemas.microsoft.com/office/powerpoint/2010/main" val="355749969"/>
              </p:ext>
            </p:extLst>
          </p:nvPr>
        </p:nvGraphicFramePr>
        <p:xfrm>
          <a:off x="2566040" y="2593456"/>
          <a:ext cx="6577959" cy="2623310"/>
        </p:xfrm>
        <a:graphic>
          <a:graphicData uri="http://schemas.openxmlformats.org/drawingml/2006/table">
            <a:tbl>
              <a:tblPr firstRow="1" bandRow="1">
                <a:tableStyleId>{2A488322-F2BA-4B5B-9748-0D474271808F}</a:tableStyleId>
              </a:tblPr>
              <a:tblGrid>
                <a:gridCol w="4333523"/>
                <a:gridCol w="2244436"/>
              </a:tblGrid>
              <a:tr h="565910">
                <a:tc>
                  <a:txBody>
                    <a:bodyPr/>
                    <a:lstStyle/>
                    <a:p>
                      <a:pPr algn="ctr"/>
                      <a:r>
                        <a:rPr lang="es-EC" sz="2100" dirty="0" smtClean="0">
                          <a:solidFill>
                            <a:schemeClr val="tx1"/>
                          </a:solidFill>
                        </a:rPr>
                        <a:t>Performance</a:t>
                      </a:r>
                      <a:endParaRPr lang="es-EC" sz="2100" dirty="0">
                        <a:solidFill>
                          <a:schemeClr val="tx1"/>
                        </a:solidFill>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 de núcleos</a:t>
                      </a:r>
                      <a:endParaRPr lang="es-EC" sz="2100" dirty="0"/>
                    </a:p>
                  </a:txBody>
                  <a:tcPr anchor="ctr"/>
                </a:tc>
                <a:tc>
                  <a:txBody>
                    <a:bodyPr/>
                    <a:lstStyle/>
                    <a:p>
                      <a:pPr algn="ctr"/>
                      <a:r>
                        <a:rPr lang="es-EC" sz="2100" dirty="0" smtClean="0"/>
                        <a:t>2</a:t>
                      </a:r>
                      <a:endParaRPr lang="es-EC" sz="2100" dirty="0"/>
                    </a:p>
                  </a:txBody>
                  <a:tcPr anchor="ctr"/>
                </a:tc>
              </a:tr>
              <a:tr h="377686">
                <a:tc>
                  <a:txBody>
                    <a:bodyPr/>
                    <a:lstStyle/>
                    <a:p>
                      <a:pPr algn="ctr"/>
                      <a:r>
                        <a:rPr lang="es-EC" sz="2100" dirty="0" smtClean="0"/>
                        <a:t>#</a:t>
                      </a:r>
                      <a:r>
                        <a:rPr lang="es-EC" sz="2100" baseline="0" dirty="0" smtClean="0"/>
                        <a:t> de subprocesos</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4</a:t>
                      </a:r>
                      <a:endParaRPr lang="es-EC" sz="2100" dirty="0" smtClean="0"/>
                    </a:p>
                  </a:txBody>
                  <a:tcPr anchor="ctr"/>
                </a:tc>
              </a:tr>
              <a:tr h="377686">
                <a:tc>
                  <a:txBody>
                    <a:bodyPr/>
                    <a:lstStyle/>
                    <a:p>
                      <a:pPr algn="ctr"/>
                      <a:r>
                        <a:rPr lang="es-EC" sz="2100" dirty="0" smtClean="0"/>
                        <a:t>Frecuencia</a:t>
                      </a:r>
                      <a:r>
                        <a:rPr lang="es-EC" sz="2100" baseline="0" dirty="0" smtClean="0"/>
                        <a:t> básica del procesador</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2,70 GHz</a:t>
                      </a:r>
                    </a:p>
                  </a:txBody>
                  <a:tcPr anchor="ctr"/>
                </a:tc>
              </a:tr>
              <a:tr h="377686">
                <a:tc>
                  <a:txBody>
                    <a:bodyPr/>
                    <a:lstStyle/>
                    <a:p>
                      <a:pPr algn="ctr"/>
                      <a:r>
                        <a:rPr lang="es-EC" sz="2100" dirty="0" smtClean="0"/>
                        <a:t>Frecuencia</a:t>
                      </a:r>
                      <a:r>
                        <a:rPr lang="es-EC" sz="2100" baseline="0" dirty="0" smtClean="0"/>
                        <a:t> turbo máxima</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3,50 GHz</a:t>
                      </a:r>
                    </a:p>
                  </a:txBody>
                  <a:tcPr anchor="ctr"/>
                </a:tc>
              </a:tr>
              <a:tr h="377686">
                <a:tc>
                  <a:txBody>
                    <a:bodyPr/>
                    <a:lstStyle/>
                    <a:p>
                      <a:pPr algn="ctr"/>
                      <a:r>
                        <a:rPr lang="es-EC" sz="2100" dirty="0" smtClean="0"/>
                        <a:t>Caché</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4 MB </a:t>
                      </a:r>
                      <a:r>
                        <a:rPr lang="es-EC" sz="2100" baseline="0" dirty="0" err="1" smtClean="0"/>
                        <a:t>SmartCache</a:t>
                      </a:r>
                      <a:endParaRPr lang="es-EC" sz="2100" dirty="0" smtClean="0"/>
                    </a:p>
                  </a:txBody>
                  <a:tcPr anchor="ctr"/>
                </a:tc>
              </a:tr>
            </a:tbl>
          </a:graphicData>
        </a:graphic>
      </p:graphicFrame>
      <p:sp>
        <p:nvSpPr>
          <p:cNvPr id="7" name="CuadroTexto 6"/>
          <p:cNvSpPr txBox="1"/>
          <p:nvPr/>
        </p:nvSpPr>
        <p:spPr>
          <a:xfrm>
            <a:off x="2158648" y="1769204"/>
            <a:ext cx="7392741"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a:t>Especificaciones del procesador </a:t>
            </a:r>
            <a:r>
              <a:rPr lang="es-EC" sz="2200" dirty="0" err="1"/>
              <a:t>Intelr</a:t>
            </a:r>
            <a:r>
              <a:rPr lang="es-EC" sz="2200" dirty="0"/>
              <a:t> Core (TM) i7-7500U.</a:t>
            </a:r>
          </a:p>
        </p:txBody>
      </p:sp>
    </p:spTree>
    <p:extLst>
      <p:ext uri="{BB962C8B-B14F-4D97-AF65-F5344CB8AC3E}">
        <p14:creationId xmlns:p14="http://schemas.microsoft.com/office/powerpoint/2010/main" val="3037688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85F3971-D4EA-4750-870A-E840FF82DE7C}" type="slidenum">
              <a:rPr lang="es-ES" smtClean="0"/>
              <a:pPr/>
              <a:t>7</a:t>
            </a:fld>
            <a:endParaRPr lang="es-ES"/>
          </a:p>
        </p:txBody>
      </p:sp>
      <p:sp>
        <p:nvSpPr>
          <p:cNvPr id="8"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 General</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p:cNvGraphicFramePr/>
          <p:nvPr>
            <p:extLst>
              <p:ext uri="{D42A27DB-BD31-4B8C-83A1-F6EECF244321}">
                <p14:modId xmlns:p14="http://schemas.microsoft.com/office/powerpoint/2010/main" val="3982560086"/>
              </p:ext>
            </p:extLst>
          </p:nvPr>
        </p:nvGraphicFramePr>
        <p:xfrm>
          <a:off x="1523999" y="1966823"/>
          <a:ext cx="9033165" cy="2389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3583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70</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05227" y="266007"/>
            <a:ext cx="7774991" cy="794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Consumo computacional</a:t>
            </a:r>
            <a:endParaRPr lang="es-ES" b="1" i="1" dirty="0">
              <a:solidFill>
                <a:schemeClr val="bg1"/>
              </a:solidFill>
              <a:effectLst>
                <a:outerShdw blurRad="38100" dist="38100" dir="2700000" algn="tl">
                  <a:srgbClr val="000000">
                    <a:alpha val="43137"/>
                  </a:srgbClr>
                </a:outerShdw>
              </a:effectLst>
              <a:latin typeface="+mn-lt"/>
            </a:endParaRPr>
          </a:p>
        </p:txBody>
      </p:sp>
      <p:graphicFrame>
        <p:nvGraphicFramePr>
          <p:cNvPr id="6" name="Tabla 5"/>
          <p:cNvGraphicFramePr>
            <a:graphicFrameLocks noGrp="1"/>
          </p:cNvGraphicFramePr>
          <p:nvPr>
            <p:extLst>
              <p:ext uri="{D42A27DB-BD31-4B8C-83A1-F6EECF244321}">
                <p14:modId xmlns:p14="http://schemas.microsoft.com/office/powerpoint/2010/main" val="635625364"/>
              </p:ext>
            </p:extLst>
          </p:nvPr>
        </p:nvGraphicFramePr>
        <p:xfrm>
          <a:off x="404730" y="2734244"/>
          <a:ext cx="11382717" cy="1912042"/>
        </p:xfrm>
        <a:graphic>
          <a:graphicData uri="http://schemas.openxmlformats.org/drawingml/2006/table">
            <a:tbl>
              <a:tblPr firstRow="1" bandRow="1">
                <a:tableStyleId>{2A488322-F2BA-4B5B-9748-0D474271808F}</a:tableStyleId>
              </a:tblPr>
              <a:tblGrid>
                <a:gridCol w="3535503"/>
                <a:gridCol w="1163782"/>
                <a:gridCol w="1080655"/>
                <a:gridCol w="1346661"/>
                <a:gridCol w="1147157"/>
                <a:gridCol w="1207704"/>
                <a:gridCol w="1901255"/>
              </a:tblGrid>
              <a:tr h="565910">
                <a:tc>
                  <a:txBody>
                    <a:bodyPr/>
                    <a:lstStyle/>
                    <a:p>
                      <a:pPr algn="ctr"/>
                      <a:r>
                        <a:rPr lang="es-EC" sz="2100" dirty="0" smtClean="0">
                          <a:solidFill>
                            <a:schemeClr val="tx1"/>
                          </a:solidFill>
                        </a:rPr>
                        <a:t>CONTROLADOR</a:t>
                      </a:r>
                      <a:endParaRPr lang="es-EC" sz="2100" dirty="0">
                        <a:solidFill>
                          <a:schemeClr val="tx1"/>
                        </a:solidFill>
                      </a:endParaRPr>
                    </a:p>
                  </a:txBody>
                  <a:tcPr anchor="ctr">
                    <a:solidFill>
                      <a:schemeClr val="accent6">
                        <a:lumMod val="40000"/>
                        <a:lumOff val="60000"/>
                      </a:schemeClr>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Muestras</a:t>
                      </a: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1" kern="1200" dirty="0" smtClean="0">
                          <a:solidFill>
                            <a:schemeClr val="tx1"/>
                          </a:solidFill>
                          <a:latin typeface="+mn-lt"/>
                          <a:ea typeface="+mn-ea"/>
                          <a:cs typeface="+mn-cs"/>
                        </a:rPr>
                        <a:t>Promedio</a:t>
                      </a:r>
                      <a:endParaRPr lang="es-EC" sz="2100" b="1" kern="1200" dirty="0">
                        <a:solidFill>
                          <a:schemeClr val="tx1"/>
                        </a:solidFill>
                        <a:latin typeface="+mn-lt"/>
                        <a:ea typeface="+mn-ea"/>
                        <a:cs typeface="+mn-cs"/>
                      </a:endParaRPr>
                    </a:p>
                  </a:txBody>
                  <a:tcPr anchor="ctr">
                    <a:solidFill>
                      <a:schemeClr val="accent6">
                        <a:lumMod val="40000"/>
                        <a:lumOff val="60000"/>
                      </a:schemeClr>
                    </a:solidFill>
                  </a:tcPr>
                </a:tc>
              </a:tr>
              <a:tr h="377686">
                <a:tc>
                  <a:txBody>
                    <a:bodyPr/>
                    <a:lstStyle/>
                    <a:p>
                      <a:pPr algn="ctr"/>
                      <a:r>
                        <a:rPr lang="es-EC" sz="2100" dirty="0" smtClean="0"/>
                        <a:t>Neuronal por Modelo Inverso</a:t>
                      </a:r>
                      <a:endParaRPr lang="es-EC" sz="2100" dirty="0"/>
                    </a:p>
                  </a:txBody>
                  <a:tcPr anchor="ctr"/>
                </a:tc>
                <a:tc>
                  <a:txBody>
                    <a:bodyPr/>
                    <a:lstStyle/>
                    <a:p>
                      <a:pPr algn="ctr"/>
                      <a:r>
                        <a:rPr lang="es-EC" sz="2100" dirty="0" smtClean="0"/>
                        <a:t>25,91</a:t>
                      </a:r>
                      <a:r>
                        <a:rPr lang="es-EC" sz="2100" baseline="0" dirty="0" smtClean="0"/>
                        <a:t> s</a:t>
                      </a:r>
                      <a:endParaRPr lang="es-EC" sz="2100" dirty="0"/>
                    </a:p>
                  </a:txBody>
                  <a:tcPr anchor="ctr"/>
                </a:tc>
                <a:tc>
                  <a:txBody>
                    <a:bodyPr/>
                    <a:lstStyle/>
                    <a:p>
                      <a:pPr algn="ctr"/>
                      <a:r>
                        <a:rPr lang="es-EC" sz="2100" dirty="0" smtClean="0"/>
                        <a:t>26,16</a:t>
                      </a:r>
                      <a:r>
                        <a:rPr lang="es-EC" sz="2100" baseline="0" dirty="0" smtClean="0"/>
                        <a:t> s</a:t>
                      </a:r>
                      <a:endParaRPr lang="es-EC" sz="2100" dirty="0"/>
                    </a:p>
                  </a:txBody>
                  <a:tcPr anchor="ctr"/>
                </a:tc>
                <a:tc>
                  <a:txBody>
                    <a:bodyPr/>
                    <a:lstStyle/>
                    <a:p>
                      <a:pPr algn="ctr"/>
                      <a:r>
                        <a:rPr lang="es-EC" sz="2100" dirty="0" smtClean="0"/>
                        <a:t>27,08 s</a:t>
                      </a:r>
                      <a:endParaRPr lang="es-EC" sz="2100" dirty="0"/>
                    </a:p>
                  </a:txBody>
                  <a:tcPr anchor="ctr"/>
                </a:tc>
                <a:tc>
                  <a:txBody>
                    <a:bodyPr/>
                    <a:lstStyle/>
                    <a:p>
                      <a:pPr algn="ctr"/>
                      <a:r>
                        <a:rPr lang="es-EC" sz="2100" dirty="0" smtClean="0"/>
                        <a:t>25,89 s</a:t>
                      </a:r>
                      <a:endParaRPr lang="es-EC" sz="2100" dirty="0"/>
                    </a:p>
                  </a:txBody>
                  <a:tcPr anchor="ctr"/>
                </a:tc>
                <a:tc>
                  <a:txBody>
                    <a:bodyPr/>
                    <a:lstStyle/>
                    <a:p>
                      <a:pPr algn="ctr"/>
                      <a:r>
                        <a:rPr lang="es-EC" sz="2100" dirty="0" smtClean="0"/>
                        <a:t>26,60 s</a:t>
                      </a:r>
                      <a:endParaRPr lang="es-EC" sz="2100" dirty="0"/>
                    </a:p>
                  </a:txBody>
                  <a:tcPr anchor="ctr"/>
                </a:tc>
                <a:tc>
                  <a:txBody>
                    <a:bodyPr/>
                    <a:lstStyle/>
                    <a:p>
                      <a:pPr algn="ctr"/>
                      <a:r>
                        <a:rPr lang="es-EC" sz="2100" dirty="0" smtClean="0"/>
                        <a:t>26,33 s</a:t>
                      </a:r>
                      <a:endParaRPr lang="es-EC" sz="2100" dirty="0"/>
                    </a:p>
                  </a:txBody>
                  <a:tcPr anchor="ctr"/>
                </a:tc>
              </a:tr>
              <a:tr h="377686">
                <a:tc>
                  <a:txBody>
                    <a:bodyPr/>
                    <a:lstStyle/>
                    <a:p>
                      <a:pPr algn="ctr"/>
                      <a:r>
                        <a:rPr lang="es-EC" sz="2100" dirty="0" smtClean="0"/>
                        <a:t>PID con Redes Neuronales</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baseline="0" dirty="0" smtClean="0"/>
                        <a:t>78,56 s</a:t>
                      </a:r>
                      <a:endParaRPr lang="es-EC" sz="2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84,10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77,41</a:t>
                      </a:r>
                      <a:r>
                        <a:rPr lang="es-EC" sz="2100" baseline="0" dirty="0" smtClean="0"/>
                        <a:t> s</a:t>
                      </a:r>
                      <a:endParaRPr lang="es-EC" sz="2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78,78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78,84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44,1 s</a:t>
                      </a:r>
                    </a:p>
                  </a:txBody>
                  <a:tcPr anchor="ctr"/>
                </a:tc>
              </a:tr>
              <a:tr h="523172">
                <a:tc>
                  <a:txBody>
                    <a:bodyPr/>
                    <a:lstStyle/>
                    <a:p>
                      <a:pPr algn="ctr"/>
                      <a:r>
                        <a:rPr lang="es-EC" sz="2100" dirty="0" smtClean="0"/>
                        <a:t>DCM</a:t>
                      </a:r>
                      <a:endParaRPr lang="es-EC" sz="2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75,81</a:t>
                      </a:r>
                      <a:r>
                        <a:rPr lang="es-EC" sz="2100" baseline="0" dirty="0" smtClean="0"/>
                        <a:t> s</a:t>
                      </a:r>
                      <a:endParaRPr lang="es-EC" sz="2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84,43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78,02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77,20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92,22 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100" dirty="0" smtClean="0"/>
                        <a:t>81,54 s</a:t>
                      </a:r>
                    </a:p>
                  </a:txBody>
                  <a:tcPr anchor="ctr"/>
                </a:tc>
              </a:tr>
            </a:tbl>
          </a:graphicData>
        </a:graphic>
      </p:graphicFrame>
      <p:sp>
        <p:nvSpPr>
          <p:cNvPr id="7" name="CuadroTexto 6"/>
          <p:cNvSpPr txBox="1"/>
          <p:nvPr/>
        </p:nvSpPr>
        <p:spPr>
          <a:xfrm>
            <a:off x="3243492" y="1952084"/>
            <a:ext cx="5705192" cy="44198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200" dirty="0" smtClean="0"/>
              <a:t>Tiempos de ejecución de las simulaciones</a:t>
            </a:r>
            <a:endParaRPr lang="es-EC" sz="2200" dirty="0"/>
          </a:p>
        </p:txBody>
      </p:sp>
    </p:spTree>
    <p:extLst>
      <p:ext uri="{BB962C8B-B14F-4D97-AF65-F5344CB8AC3E}">
        <p14:creationId xmlns:p14="http://schemas.microsoft.com/office/powerpoint/2010/main" val="2709103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Conclusiones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71</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2108855586"/>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72</a:t>
            </a:fld>
            <a:endParaRPr lang="es-ES"/>
          </a:p>
        </p:txBody>
      </p:sp>
      <p:sp>
        <p:nvSpPr>
          <p:cNvPr id="8" name="Rectángulo 7">
            <a:extLst>
              <a:ext uri="{FF2B5EF4-FFF2-40B4-BE49-F238E27FC236}">
                <a16:creationId xmlns="" xmlns:a16="http://schemas.microsoft.com/office/drawing/2014/main" id="{BBB809BC-6E60-49FC-8113-CB12429CBA6B}"/>
              </a:ext>
            </a:extLst>
          </p:cNvPr>
          <p:cNvSpPr/>
          <p:nvPr/>
        </p:nvSpPr>
        <p:spPr>
          <a:xfrm>
            <a:off x="736790" y="1905644"/>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Se han diseñado y simulado tres estrategias de control </a:t>
            </a:r>
            <a:r>
              <a:rPr lang="es-EC" sz="2000" dirty="0" smtClean="0"/>
              <a:t>avanzando </a:t>
            </a:r>
            <a:r>
              <a:rPr lang="es-EC" sz="2000" dirty="0"/>
              <a:t>aplicadas al </a:t>
            </a:r>
            <a:r>
              <a:rPr lang="es-EC" sz="2000" dirty="0" smtClean="0"/>
              <a:t>convertidor elevador </a:t>
            </a:r>
            <a:r>
              <a:rPr lang="es-EC" sz="2000" dirty="0"/>
              <a:t>Boost, dos de las cuáles se basan en redes neuronales y una en control </a:t>
            </a:r>
            <a:r>
              <a:rPr lang="es-EC" sz="2000" dirty="0" smtClean="0"/>
              <a:t>predictivo. Se </a:t>
            </a:r>
            <a:r>
              <a:rPr lang="es-EC" sz="2000" dirty="0"/>
              <a:t>comprueba que cada controlador presentado es capaz de regular la tensión de salida </a:t>
            </a:r>
            <a:r>
              <a:rPr lang="es-EC" sz="2000" dirty="0" smtClean="0"/>
              <a:t>que requiere </a:t>
            </a:r>
            <a:r>
              <a:rPr lang="es-EC" sz="2000" dirty="0"/>
              <a:t>la referencia y sus respuestas de control son fiables.</a:t>
            </a:r>
            <a:endParaRPr lang="es-ES" sz="2000" dirty="0"/>
          </a:p>
        </p:txBody>
      </p:sp>
      <p:sp>
        <p:nvSpPr>
          <p:cNvPr id="9" name="Título 1">
            <a:extLst>
              <a:ext uri="{FF2B5EF4-FFF2-40B4-BE49-F238E27FC236}">
                <a16:creationId xmlns=""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Conclusiones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 xmlns:a16="http://schemas.microsoft.com/office/drawing/2014/main" id="{A95828FE-5174-49EF-8FAC-1D4EFD5288AF}"/>
              </a:ext>
            </a:extLst>
          </p:cNvPr>
          <p:cNvSpPr/>
          <p:nvPr/>
        </p:nvSpPr>
        <p:spPr>
          <a:xfrm>
            <a:off x="736791" y="3646249"/>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Como primera estrategia de control basada en redes neuronales se optó por el </a:t>
            </a:r>
            <a:r>
              <a:rPr lang="es-EC" sz="2000" dirty="0" smtClean="0"/>
              <a:t>controlador neuronal </a:t>
            </a:r>
            <a:r>
              <a:rPr lang="es-EC" sz="2000" dirty="0"/>
              <a:t>por modelo inverso ya que es la estrategia básica del control neuronal. Si bien </a:t>
            </a:r>
            <a:r>
              <a:rPr lang="es-EC" sz="2000" dirty="0" smtClean="0"/>
              <a:t>su respuesta </a:t>
            </a:r>
            <a:r>
              <a:rPr lang="es-EC" sz="2000" dirty="0"/>
              <a:t>es satisfactoria, su alto </a:t>
            </a:r>
            <a:r>
              <a:rPr lang="es-EC" sz="2000" dirty="0" err="1"/>
              <a:t>sobreimpulso</a:t>
            </a:r>
            <a:r>
              <a:rPr lang="es-EC" sz="2000" dirty="0"/>
              <a:t> no la hace apta para un convertidor </a:t>
            </a:r>
            <a:r>
              <a:rPr lang="es-EC" sz="2000" dirty="0" smtClean="0"/>
              <a:t>Boost. Es </a:t>
            </a:r>
            <a:r>
              <a:rPr lang="es-EC" sz="2000" dirty="0"/>
              <a:t>por ello que fue necesario optar por una estrategia con mejores prestaciones como lo es </a:t>
            </a:r>
            <a:r>
              <a:rPr lang="es-EC" sz="2000" dirty="0" smtClean="0"/>
              <a:t>el controlador </a:t>
            </a:r>
            <a:r>
              <a:rPr lang="es-EC" sz="2000" dirty="0"/>
              <a:t>PID basado en redes </a:t>
            </a:r>
            <a:r>
              <a:rPr lang="es-EC" sz="2000" dirty="0" smtClean="0"/>
              <a:t>neuronales.</a:t>
            </a:r>
            <a:endParaRPr lang="es-ES" sz="2000" dirty="0"/>
          </a:p>
        </p:txBody>
      </p:sp>
    </p:spTree>
    <p:extLst>
      <p:ext uri="{BB962C8B-B14F-4D97-AF65-F5344CB8AC3E}">
        <p14:creationId xmlns:p14="http://schemas.microsoft.com/office/powerpoint/2010/main" val="3656573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73</a:t>
            </a:fld>
            <a:endParaRPr lang="es-ES"/>
          </a:p>
        </p:txBody>
      </p:sp>
      <p:sp>
        <p:nvSpPr>
          <p:cNvPr id="8" name="Rectángulo 7">
            <a:extLst>
              <a:ext uri="{FF2B5EF4-FFF2-40B4-BE49-F238E27FC236}">
                <a16:creationId xmlns="" xmlns:a16="http://schemas.microsoft.com/office/drawing/2014/main" id="{BBB809BC-6E60-49FC-8113-CB12429CBA6B}"/>
              </a:ext>
            </a:extLst>
          </p:cNvPr>
          <p:cNvSpPr/>
          <p:nvPr/>
        </p:nvSpPr>
        <p:spPr>
          <a:xfrm>
            <a:off x="736790" y="1740558"/>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Al evaluar que tan complejo puede llegar a ser el diseño de cada controlador. Se </a:t>
            </a:r>
            <a:r>
              <a:rPr lang="es-EC" sz="2000" dirty="0" smtClean="0"/>
              <a:t>puede concluir </a:t>
            </a:r>
            <a:r>
              <a:rPr lang="es-EC" sz="2000" dirty="0"/>
              <a:t>que sino se cuenta con un modelo matemático que se ajuste bastante bien a la </a:t>
            </a:r>
            <a:r>
              <a:rPr lang="es-EC" sz="2000" dirty="0" smtClean="0"/>
              <a:t>planta no </a:t>
            </a:r>
            <a:r>
              <a:rPr lang="es-EC" sz="2000" dirty="0"/>
              <a:t>se puede llegar a diseñar ni el controlador DMC ni el controlador PID con redes </a:t>
            </a:r>
            <a:r>
              <a:rPr lang="es-EC" sz="2000" dirty="0" smtClean="0"/>
              <a:t>neuronales</a:t>
            </a:r>
            <a:r>
              <a:rPr lang="es-EC" sz="2000" dirty="0"/>
              <a:t>. Sin embargo una de las ventajas del controlador neuronal por modelo inverso es que </a:t>
            </a:r>
            <a:r>
              <a:rPr lang="es-EC" sz="2000" dirty="0" smtClean="0"/>
              <a:t>no necesita </a:t>
            </a:r>
            <a:r>
              <a:rPr lang="es-EC" sz="2000" dirty="0"/>
              <a:t>del modelo matemático para su diseño.</a:t>
            </a:r>
            <a:endParaRPr lang="es-ES" sz="2000" dirty="0"/>
          </a:p>
        </p:txBody>
      </p:sp>
      <p:sp>
        <p:nvSpPr>
          <p:cNvPr id="9" name="Título 1">
            <a:extLst>
              <a:ext uri="{FF2B5EF4-FFF2-40B4-BE49-F238E27FC236}">
                <a16:creationId xmlns=""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Conclusiones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 xmlns:a16="http://schemas.microsoft.com/office/drawing/2014/main" id="{A95828FE-5174-49EF-8FAC-1D4EFD5288AF}"/>
              </a:ext>
            </a:extLst>
          </p:cNvPr>
          <p:cNvSpPr/>
          <p:nvPr/>
        </p:nvSpPr>
        <p:spPr>
          <a:xfrm>
            <a:off x="736790" y="3788939"/>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Se comprobó que al realizar cambios bruscos en la tensión de referencia todos los </a:t>
            </a:r>
            <a:r>
              <a:rPr lang="es-EC" sz="2000" dirty="0" smtClean="0"/>
              <a:t>controladores </a:t>
            </a:r>
            <a:r>
              <a:rPr lang="es-EC" sz="2000" dirty="0"/>
              <a:t>son capaces de regular la tensión de salida. Sin embargo el controlador </a:t>
            </a:r>
            <a:r>
              <a:rPr lang="es-EC" sz="2000" dirty="0" smtClean="0"/>
              <a:t>predictivo DMC </a:t>
            </a:r>
            <a:r>
              <a:rPr lang="es-EC" sz="2000" dirty="0"/>
              <a:t>es la mejor opción, ya que logra regular exactamente la tensión de salida y su </a:t>
            </a:r>
            <a:r>
              <a:rPr lang="es-EC" sz="2000" dirty="0" smtClean="0"/>
              <a:t>tiempo de </a:t>
            </a:r>
            <a:r>
              <a:rPr lang="es-EC" sz="2000" dirty="0"/>
              <a:t>establecimiento es el menor.</a:t>
            </a:r>
            <a:endParaRPr lang="es-ES" sz="2000" dirty="0"/>
          </a:p>
        </p:txBody>
      </p:sp>
    </p:spTree>
    <p:extLst>
      <p:ext uri="{BB962C8B-B14F-4D97-AF65-F5344CB8AC3E}">
        <p14:creationId xmlns:p14="http://schemas.microsoft.com/office/powerpoint/2010/main" val="3757760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74</a:t>
            </a:fld>
            <a:endParaRPr lang="es-ES"/>
          </a:p>
        </p:txBody>
      </p:sp>
      <p:sp>
        <p:nvSpPr>
          <p:cNvPr id="8" name="Rectángulo 7">
            <a:extLst>
              <a:ext uri="{FF2B5EF4-FFF2-40B4-BE49-F238E27FC236}">
                <a16:creationId xmlns="" xmlns:a16="http://schemas.microsoft.com/office/drawing/2014/main" id="{BBB809BC-6E60-49FC-8113-CB12429CBA6B}"/>
              </a:ext>
            </a:extLst>
          </p:cNvPr>
          <p:cNvSpPr/>
          <p:nvPr/>
        </p:nvSpPr>
        <p:spPr>
          <a:xfrm>
            <a:off x="736790" y="1965791"/>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Al provocar perturbaciones en la tensión de entrada el controlador neuronal por </a:t>
            </a:r>
            <a:r>
              <a:rPr lang="es-EC" sz="2000" dirty="0" smtClean="0"/>
              <a:t>modelo inverso </a:t>
            </a:r>
            <a:r>
              <a:rPr lang="es-EC" sz="2000" dirty="0"/>
              <a:t>es la opción mas débil, esto se debe a su que su tiempo de respuesta es el más </a:t>
            </a:r>
            <a:r>
              <a:rPr lang="es-EC" sz="2000" dirty="0" smtClean="0"/>
              <a:t>elevado y </a:t>
            </a:r>
            <a:r>
              <a:rPr lang="es-EC" sz="2000" dirty="0"/>
              <a:t>logra seguir a la tensión de referencia con un error del 4%. A diferencia del </a:t>
            </a:r>
            <a:r>
              <a:rPr lang="es-EC" sz="2000" dirty="0" smtClean="0"/>
              <a:t>controlador DMC </a:t>
            </a:r>
            <a:r>
              <a:rPr lang="es-EC" sz="2000" dirty="0"/>
              <a:t>que sigue satisfactoriamente a la referencia y responde de manera inmediata ante </a:t>
            </a:r>
            <a:r>
              <a:rPr lang="es-EC" sz="2000" dirty="0" smtClean="0"/>
              <a:t>las perturbaciones</a:t>
            </a:r>
            <a:r>
              <a:rPr lang="es-EC" sz="2000" dirty="0"/>
              <a:t>.</a:t>
            </a:r>
            <a:endParaRPr lang="es-ES" sz="2000" dirty="0"/>
          </a:p>
        </p:txBody>
      </p:sp>
      <p:sp>
        <p:nvSpPr>
          <p:cNvPr id="9" name="Título 1">
            <a:extLst>
              <a:ext uri="{FF2B5EF4-FFF2-40B4-BE49-F238E27FC236}">
                <a16:creationId xmlns=""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Conclusiones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 xmlns:a16="http://schemas.microsoft.com/office/drawing/2014/main" id="{A95828FE-5174-49EF-8FAC-1D4EFD5288AF}"/>
              </a:ext>
            </a:extLst>
          </p:cNvPr>
          <p:cNvSpPr/>
          <p:nvPr/>
        </p:nvSpPr>
        <p:spPr>
          <a:xfrm>
            <a:off x="736790" y="3788939"/>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Al realizarse cambios en la carga, el controlador DMC se impone sobre los </a:t>
            </a:r>
            <a:r>
              <a:rPr lang="es-EC" sz="2000" dirty="0" smtClean="0"/>
              <a:t>controladores neuronales</a:t>
            </a:r>
            <a:r>
              <a:rPr lang="es-EC" sz="2000" dirty="0"/>
              <a:t>. Esto debido a que su tiempo de establecimiento es mucho menor que el de </a:t>
            </a:r>
            <a:r>
              <a:rPr lang="es-EC" sz="2000" dirty="0" smtClean="0"/>
              <a:t>ambos. Y </a:t>
            </a:r>
            <a:r>
              <a:rPr lang="es-EC" sz="2000" dirty="0"/>
              <a:t>la tensión de salida no presenta variación como las de los neuronales. Además debido </a:t>
            </a:r>
            <a:r>
              <a:rPr lang="es-EC" sz="2000" dirty="0" smtClean="0"/>
              <a:t>a la </a:t>
            </a:r>
            <a:r>
              <a:rPr lang="es-EC" sz="2000" dirty="0"/>
              <a:t>robustez que posee se puede exigir un mayor desempeño frente a las perturbaciones en </a:t>
            </a:r>
            <a:r>
              <a:rPr lang="es-EC" sz="2000" dirty="0" smtClean="0"/>
              <a:t>la carga</a:t>
            </a:r>
            <a:r>
              <a:rPr lang="es-EC" sz="2000" dirty="0"/>
              <a:t>, donde puede ser variada 180% por encima como 80% por debajo del valor nominal.</a:t>
            </a:r>
            <a:endParaRPr lang="es-ES" sz="2000" dirty="0"/>
          </a:p>
        </p:txBody>
      </p:sp>
    </p:spTree>
    <p:extLst>
      <p:ext uri="{BB962C8B-B14F-4D97-AF65-F5344CB8AC3E}">
        <p14:creationId xmlns:p14="http://schemas.microsoft.com/office/powerpoint/2010/main" val="110398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75</a:t>
            </a:fld>
            <a:endParaRPr lang="es-ES"/>
          </a:p>
        </p:txBody>
      </p:sp>
      <p:sp>
        <p:nvSpPr>
          <p:cNvPr id="8" name="Rectángulo 7">
            <a:extLst>
              <a:ext uri="{FF2B5EF4-FFF2-40B4-BE49-F238E27FC236}">
                <a16:creationId xmlns="" xmlns:a16="http://schemas.microsoft.com/office/drawing/2014/main" id="{BBB809BC-6E60-49FC-8113-CB12429CBA6B}"/>
              </a:ext>
            </a:extLst>
          </p:cNvPr>
          <p:cNvSpPr/>
          <p:nvPr/>
        </p:nvSpPr>
        <p:spPr>
          <a:xfrm>
            <a:off x="736789" y="1811903"/>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Al analizar el comportamiento del controlador DMC se comprueba su superioridad </a:t>
            </a:r>
            <a:r>
              <a:rPr lang="es-EC" sz="2000" dirty="0" smtClean="0"/>
              <a:t>frente a </a:t>
            </a:r>
            <a:r>
              <a:rPr lang="es-EC" sz="2000" dirty="0"/>
              <a:t>las otras estrategias. Debido a su bajo tiempo de establecimiento y mejor respuesta </a:t>
            </a:r>
            <a:r>
              <a:rPr lang="es-EC" sz="2000" dirty="0" smtClean="0"/>
              <a:t>ante perturbaciones</a:t>
            </a:r>
            <a:r>
              <a:rPr lang="es-EC" sz="2000" dirty="0"/>
              <a:t>. Sin embargo una de las desventajas que ha sido puesta en evidencia en </a:t>
            </a:r>
            <a:r>
              <a:rPr lang="es-EC" sz="2000" dirty="0" smtClean="0"/>
              <a:t>el presente </a:t>
            </a:r>
            <a:r>
              <a:rPr lang="es-EC" sz="2000" dirty="0"/>
              <a:t>estudio es su alto requerimiento de cálculo. Se demostró que este controlador es </a:t>
            </a:r>
            <a:r>
              <a:rPr lang="es-EC" sz="2000" dirty="0" smtClean="0"/>
              <a:t>el que </a:t>
            </a:r>
            <a:r>
              <a:rPr lang="es-EC" sz="2000" dirty="0"/>
              <a:t>más tiempo de ejecución toma para su simulación</a:t>
            </a:r>
            <a:r>
              <a:rPr lang="es-EC" sz="2000" dirty="0" smtClean="0"/>
              <a:t>.</a:t>
            </a:r>
            <a:endParaRPr lang="es-ES" sz="2000" dirty="0"/>
          </a:p>
        </p:txBody>
      </p:sp>
      <p:sp>
        <p:nvSpPr>
          <p:cNvPr id="9" name="Título 1">
            <a:extLst>
              <a:ext uri="{FF2B5EF4-FFF2-40B4-BE49-F238E27FC236}">
                <a16:creationId xmlns=""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Conclusiones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 xmlns:a16="http://schemas.microsoft.com/office/drawing/2014/main" id="{A95828FE-5174-49EF-8FAC-1D4EFD5288AF}"/>
              </a:ext>
            </a:extLst>
          </p:cNvPr>
          <p:cNvSpPr/>
          <p:nvPr/>
        </p:nvSpPr>
        <p:spPr>
          <a:xfrm>
            <a:off x="736789" y="3884071"/>
            <a:ext cx="10561983" cy="1015663"/>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Se demostró que el controlador DMC requiere de mayor consumo computacional, esto </a:t>
            </a:r>
            <a:r>
              <a:rPr lang="es-EC" sz="2000" dirty="0" smtClean="0"/>
              <a:t>se debe </a:t>
            </a:r>
            <a:r>
              <a:rPr lang="es-EC" sz="2000" dirty="0"/>
              <a:t>a la gran cantidad de operaciones matemáticas que requiere para obtener la señal </a:t>
            </a:r>
            <a:r>
              <a:rPr lang="es-EC" sz="2000" dirty="0" smtClean="0"/>
              <a:t>de control</a:t>
            </a:r>
            <a:r>
              <a:rPr lang="es-EC" sz="2000" dirty="0"/>
              <a:t>. Esta es una gran desventaja, sin embargo es el precio que debe pagarse para </a:t>
            </a:r>
            <a:r>
              <a:rPr lang="es-EC" sz="2000" dirty="0" smtClean="0"/>
              <a:t>obtener la </a:t>
            </a:r>
            <a:r>
              <a:rPr lang="es-EC" sz="2000" dirty="0"/>
              <a:t>robustez del mismo.</a:t>
            </a:r>
            <a:endParaRPr lang="es-ES" sz="2000" dirty="0"/>
          </a:p>
        </p:txBody>
      </p:sp>
    </p:spTree>
    <p:extLst>
      <p:ext uri="{BB962C8B-B14F-4D97-AF65-F5344CB8AC3E}">
        <p14:creationId xmlns:p14="http://schemas.microsoft.com/office/powerpoint/2010/main" val="2132107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76</a:t>
            </a:fld>
            <a:endParaRPr lang="es-ES"/>
          </a:p>
        </p:txBody>
      </p:sp>
      <p:sp>
        <p:nvSpPr>
          <p:cNvPr id="9" name="Título 1">
            <a:extLst>
              <a:ext uri="{FF2B5EF4-FFF2-40B4-BE49-F238E27FC236}">
                <a16:creationId xmlns=""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Conclusiones </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10" name="Rectángulo 9">
            <a:extLst>
              <a:ext uri="{FF2B5EF4-FFF2-40B4-BE49-F238E27FC236}">
                <a16:creationId xmlns="" xmlns:a16="http://schemas.microsoft.com/office/drawing/2014/main" id="{A95828FE-5174-49EF-8FAC-1D4EFD5288AF}"/>
              </a:ext>
            </a:extLst>
          </p:cNvPr>
          <p:cNvSpPr/>
          <p:nvPr/>
        </p:nvSpPr>
        <p:spPr>
          <a:xfrm>
            <a:off x="791817" y="1777259"/>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Al término de la evaluación del comportamiento de cada controlador se elige como </a:t>
            </a:r>
            <a:r>
              <a:rPr lang="es-EC" sz="2000" dirty="0" smtClean="0"/>
              <a:t>mejor opción </a:t>
            </a:r>
            <a:r>
              <a:rPr lang="es-EC" sz="2000" dirty="0"/>
              <a:t>al controlador DMC, debido a que es el que presenta mejor respuesta ante </a:t>
            </a:r>
            <a:r>
              <a:rPr lang="es-EC" sz="2000" dirty="0" smtClean="0"/>
              <a:t>perturbaciones </a:t>
            </a:r>
            <a:r>
              <a:rPr lang="es-EC" sz="2000" dirty="0"/>
              <a:t>y responde de manera de inmediata a cambios bruscos en la referencia y la </a:t>
            </a:r>
            <a:r>
              <a:rPr lang="es-EC" sz="2000" dirty="0" smtClean="0"/>
              <a:t>carga. Además </a:t>
            </a:r>
            <a:r>
              <a:rPr lang="es-EC" sz="2000" dirty="0"/>
              <a:t>presenta menor oscilación en su respuesta, contrario a los controladores </a:t>
            </a:r>
            <a:r>
              <a:rPr lang="es-EC" sz="2000" dirty="0" smtClean="0"/>
              <a:t>neuronales que </a:t>
            </a:r>
            <a:r>
              <a:rPr lang="es-EC" sz="2000" dirty="0"/>
              <a:t>presenta un rizado de tensión de salida de 1,5%.</a:t>
            </a:r>
            <a:endParaRPr lang="es-ES" sz="2000" dirty="0"/>
          </a:p>
        </p:txBody>
      </p:sp>
    </p:spTree>
    <p:extLst>
      <p:ext uri="{BB962C8B-B14F-4D97-AF65-F5344CB8AC3E}">
        <p14:creationId xmlns:p14="http://schemas.microsoft.com/office/powerpoint/2010/main" val="2811703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Gracias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77</a:t>
            </a:fld>
            <a:endParaRPr lang="es-ES" dirty="0">
              <a:latin typeface="+mn-lt"/>
            </a:endParaRPr>
          </a:p>
        </p:txBody>
      </p:sp>
      <p:sp>
        <p:nvSpPr>
          <p:cNvPr id="12" name="Rectángulo 11">
            <a:extLst>
              <a:ext uri="{FF2B5EF4-FFF2-40B4-BE49-F238E27FC236}">
                <a16:creationId xmlns=""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19922717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885F3971-D4EA-4750-870A-E840FF82DE7C}" type="slidenum">
              <a:rPr lang="es-ES" smtClean="0"/>
              <a:pPr/>
              <a:t>8</a:t>
            </a:fld>
            <a:endParaRPr lang="es-ES"/>
          </a:p>
        </p:txBody>
      </p:sp>
      <p:sp>
        <p:nvSpPr>
          <p:cNvPr id="8"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Específicos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p:cNvGraphicFramePr/>
          <p:nvPr>
            <p:extLst>
              <p:ext uri="{D42A27DB-BD31-4B8C-83A1-F6EECF244321}">
                <p14:modId xmlns:p14="http://schemas.microsoft.com/office/powerpoint/2010/main" val="2715121058"/>
              </p:ext>
            </p:extLst>
          </p:nvPr>
        </p:nvGraphicFramePr>
        <p:xfrm>
          <a:off x="481845" y="1558518"/>
          <a:ext cx="11388730" cy="433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138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9</a:t>
            </a:fld>
            <a:endParaRPr lang="es-ES"/>
          </a:p>
        </p:txBody>
      </p:sp>
      <p:sp>
        <p:nvSpPr>
          <p:cNvPr id="5" name="Título 1">
            <a:extLst>
              <a:ext uri="{FF2B5EF4-FFF2-40B4-BE49-F238E27FC236}">
                <a16:creationId xmlns="" xmlns:a16="http://schemas.microsoft.com/office/drawing/2014/main"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5" name="4 Diagrama"/>
          <p:cNvGraphicFramePr/>
          <p:nvPr>
            <p:extLst>
              <p:ext uri="{D42A27DB-BD31-4B8C-83A1-F6EECF244321}">
                <p14:modId xmlns:p14="http://schemas.microsoft.com/office/powerpoint/2010/main" val="4257962903"/>
              </p:ext>
            </p:extLst>
          </p:nvPr>
        </p:nvGraphicFramePr>
        <p:xfrm>
          <a:off x="648393" y="947651"/>
          <a:ext cx="7730836" cy="4954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6050" y="1543309"/>
            <a:ext cx="2619375" cy="1743075"/>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1812" y="3488126"/>
            <a:ext cx="1847850" cy="2466975"/>
          </a:xfrm>
          <a:prstGeom prst="rect">
            <a:avLst/>
          </a:prstGeom>
        </p:spPr>
      </p:pic>
    </p:spTree>
    <p:extLst>
      <p:ext uri="{BB962C8B-B14F-4D97-AF65-F5344CB8AC3E}">
        <p14:creationId xmlns:p14="http://schemas.microsoft.com/office/powerpoint/2010/main" val="422123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2611</TotalTime>
  <Words>3545</Words>
  <Application>Microsoft Office PowerPoint</Application>
  <PresentationFormat>Panorámica</PresentationFormat>
  <Paragraphs>601</Paragraphs>
  <Slides>77</Slides>
  <Notes>52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77</vt:i4>
      </vt:variant>
    </vt:vector>
  </HeadingPairs>
  <TitlesOfParts>
    <vt:vector size="82" baseType="lpstr">
      <vt:lpstr>Arial</vt:lpstr>
      <vt:lpstr>Calibri</vt:lpstr>
      <vt:lpstr>Calibri Light</vt:lpstr>
      <vt:lpstr>Cambria Math</vt:lpstr>
      <vt:lpstr>Office Theme</vt:lpstr>
      <vt:lpstr> ESTUDIO DE ESTRATEGIAS DE CONTROL: PREDICTIVO POR MATRIZ DINÁMICA Y REDES NEURONALES EN UN CONVERTIDOR ELEVADOR</vt:lpstr>
      <vt:lpstr>Presentación de PowerPoint</vt:lpstr>
      <vt:lpstr>Estado del Arte</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convertidor Boost</vt:lpstr>
      <vt:lpstr>Presentación de PowerPoint</vt:lpstr>
      <vt:lpstr>Presentación de PowerPoint</vt:lpstr>
      <vt:lpstr>Presentación de PowerPoint</vt:lpstr>
      <vt:lpstr>Presentación de PowerPoint</vt:lpstr>
      <vt:lpstr>Diseño del Controlador Neuronal por Modelo Inverso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Controlador  PID con Redes Neuronales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Controlador  Predictivo por Matriz Dinámica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Comparativo de Controladores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Desempeño de Controladores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Rodriguez</dc:creator>
  <cp:lastModifiedBy>nadia carrillo</cp:lastModifiedBy>
  <cp:revision>304</cp:revision>
  <dcterms:created xsi:type="dcterms:W3CDTF">2016-11-13T18:46:28Z</dcterms:created>
  <dcterms:modified xsi:type="dcterms:W3CDTF">2018-07-18T19:55:25Z</dcterms:modified>
</cp:coreProperties>
</file>