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1" r:id="rId1"/>
  </p:sldMasterIdLst>
  <p:notesMasterIdLst>
    <p:notesMasterId r:id="rId40"/>
  </p:notesMasterIdLst>
  <p:sldIdLst>
    <p:sldId id="257" r:id="rId2"/>
    <p:sldId id="316" r:id="rId3"/>
    <p:sldId id="317" r:id="rId4"/>
    <p:sldId id="324" r:id="rId5"/>
    <p:sldId id="325" r:id="rId6"/>
    <p:sldId id="259" r:id="rId7"/>
    <p:sldId id="326" r:id="rId8"/>
    <p:sldId id="327" r:id="rId9"/>
    <p:sldId id="328" r:id="rId10"/>
    <p:sldId id="329" r:id="rId11"/>
    <p:sldId id="330" r:id="rId12"/>
    <p:sldId id="318" r:id="rId13"/>
    <p:sldId id="331" r:id="rId14"/>
    <p:sldId id="332" r:id="rId15"/>
    <p:sldId id="333" r:id="rId16"/>
    <p:sldId id="334" r:id="rId17"/>
    <p:sldId id="335" r:id="rId18"/>
    <p:sldId id="343" r:id="rId19"/>
    <p:sldId id="344" r:id="rId20"/>
    <p:sldId id="359" r:id="rId21"/>
    <p:sldId id="345" r:id="rId22"/>
    <p:sldId id="347" r:id="rId23"/>
    <p:sldId id="348" r:id="rId24"/>
    <p:sldId id="346" r:id="rId25"/>
    <p:sldId id="351" r:id="rId26"/>
    <p:sldId id="355" r:id="rId27"/>
    <p:sldId id="356" r:id="rId28"/>
    <p:sldId id="357" r:id="rId29"/>
    <p:sldId id="358" r:id="rId30"/>
    <p:sldId id="352" r:id="rId31"/>
    <p:sldId id="353" r:id="rId32"/>
    <p:sldId id="354" r:id="rId33"/>
    <p:sldId id="271" r:id="rId34"/>
    <p:sldId id="321" r:id="rId35"/>
    <p:sldId id="322" r:id="rId36"/>
    <p:sldId id="281" r:id="rId37"/>
    <p:sldId id="323" r:id="rId38"/>
    <p:sldId id="274"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99"/>
    <a:srgbClr val="ED3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62C93-A60A-4A8D-91AB-D91E0BDFB6C0}" type="datetimeFigureOut">
              <a:rPr lang="es-ES" smtClean="0"/>
              <a:t>20/11/2018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6FA2F-C85E-482E-96C2-1DF34A53A225}" type="slidenum">
              <a:rPr lang="es-ES" smtClean="0"/>
              <a:t>‹Nº›</a:t>
            </a:fld>
            <a:endParaRPr lang="es-ES"/>
          </a:p>
        </p:txBody>
      </p:sp>
    </p:spTree>
    <p:extLst>
      <p:ext uri="{BB962C8B-B14F-4D97-AF65-F5344CB8AC3E}">
        <p14:creationId xmlns:p14="http://schemas.microsoft.com/office/powerpoint/2010/main" val="138580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105" name="CorelDRAW" r:id="rId3" imgW="9151920" imgH="5621400" progId="">
                  <p:embed/>
                </p:oleObj>
              </mc:Choice>
              <mc:Fallback>
                <p:oleObj name="CorelDRAW" r:id="rId3" imgW="9151920" imgH="5621400" progId="">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fontAlgn="base">
              <a:spcBef>
                <a:spcPct val="0"/>
              </a:spcBef>
              <a:spcAft>
                <a:spcPct val="0"/>
              </a:spcAft>
              <a:defRPr/>
            </a:pPr>
            <a:endParaRPr lang="es-EC">
              <a:solidFill>
                <a:srgbClr val="000000"/>
              </a:solidFill>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a:solidFill>
                <a:srgbClr val="000000"/>
              </a:solidFill>
            </a:endParaRPr>
          </a:p>
        </p:txBody>
      </p:sp>
      <p:pic>
        <p:nvPicPr>
          <p:cNvPr id="3078"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ec/url?sa=i&amp;rct=j&amp;q=&amp;esrc=s&amp;source=imgres&amp;cd=&amp;cad=rja&amp;uact=8&amp;ved=2ahUKEwifxf6d_NPeAhWv1lkKHfaGC8EQjRx6BAgBEAU&amp;url=https://www.quora.com/How-can-I-understand-Haar-like-feature-for-face-detection&amp;psig=AOvVaw2AzCEkQGJ9wHZGd2rmqKAc&amp;ust=1542287885743107"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hyperlink" Target="https://www.raspberrypi.org/products/raspberry-pi-3-model-b-plu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Rectángulo"/>
          <p:cNvSpPr>
            <a:spLocks noChangeArrowheads="1"/>
          </p:cNvSpPr>
          <p:nvPr/>
        </p:nvSpPr>
        <p:spPr bwMode="auto">
          <a:xfrm>
            <a:off x="861508" y="1223010"/>
            <a:ext cx="7857186" cy="3750835"/>
          </a:xfrm>
          <a:prstGeom prst="rect">
            <a:avLst/>
          </a:prstGeom>
          <a:noFill/>
          <a:ln w="9525">
            <a:noFill/>
            <a:miter lim="800000"/>
            <a:headEnd/>
            <a:tailEnd/>
          </a:ln>
        </p:spPr>
        <p:txBody>
          <a:bodyPr wrap="square">
            <a:spAutoFit/>
          </a:bodyPr>
          <a:lstStyle/>
          <a:p>
            <a:pPr indent="252095" algn="ctr">
              <a:lnSpc>
                <a:spcPct val="150000"/>
              </a:lnSpc>
              <a:spcBef>
                <a:spcPts val="600"/>
              </a:spcBef>
              <a:spcAft>
                <a:spcPts val="0"/>
              </a:spcAft>
              <a:tabLst>
                <a:tab pos="270510" algn="l"/>
              </a:tabLst>
            </a:pPr>
            <a:r>
              <a:rPr lang="es-ES" sz="1600" b="1" dirty="0">
                <a:latin typeface="Arial"/>
                <a:ea typeface="Times New Roman"/>
                <a:cs typeface="Arial"/>
              </a:rPr>
              <a:t>TRABAJO DE TITULACIÓN, PREVIO A LA OBTENCIÓN DEL TÍTULO DE INGENIERO EN ELECTRÓNICA </a:t>
            </a:r>
            <a:r>
              <a:rPr lang="es-EC" sz="1600" b="1" dirty="0">
                <a:latin typeface="Arial"/>
                <a:ea typeface="Times New Roman"/>
                <a:cs typeface="Arial"/>
              </a:rPr>
              <a:t>Y TELECOMUNICACIONES</a:t>
            </a:r>
          </a:p>
          <a:p>
            <a:pPr indent="252095" algn="ctr">
              <a:lnSpc>
                <a:spcPct val="150000"/>
              </a:lnSpc>
              <a:spcBef>
                <a:spcPts val="600"/>
              </a:spcBef>
              <a:spcAft>
                <a:spcPts val="0"/>
              </a:spcAft>
              <a:tabLst>
                <a:tab pos="270510" algn="l"/>
              </a:tabLst>
            </a:pPr>
            <a:endParaRPr lang="es-EC" sz="1400" b="1" dirty="0">
              <a:latin typeface="Arial"/>
              <a:ea typeface="Times New Roman"/>
              <a:cs typeface="Arial"/>
            </a:endParaRPr>
          </a:p>
          <a:p>
            <a:pPr lvl="0" algn="ctr"/>
            <a:r>
              <a:rPr lang="es-ES" sz="2400" b="1" dirty="0">
                <a:solidFill>
                  <a:prstClr val="black"/>
                </a:solidFill>
              </a:rPr>
              <a:t>TEMA: </a:t>
            </a:r>
            <a:r>
              <a:rPr lang="es-EC" sz="2400" b="1" dirty="0"/>
              <a:t>IDENTIFICACIÓN EN TIEMPO REAL DE PERSONAS EN POSESIÓN DE PEQUEÑAS ARMAS DENTRO DE UN AMBIENTE VIDEO-VIGILADO </a:t>
            </a:r>
            <a:endParaRPr lang="es-EC" sz="2400" dirty="0">
              <a:solidFill>
                <a:prstClr val="black"/>
              </a:solidFill>
            </a:endParaRPr>
          </a:p>
          <a:p>
            <a:pPr indent="252095" algn="ctr">
              <a:lnSpc>
                <a:spcPct val="150000"/>
              </a:lnSpc>
              <a:spcBef>
                <a:spcPts val="600"/>
              </a:spcBef>
              <a:spcAft>
                <a:spcPts val="0"/>
              </a:spcAft>
              <a:tabLst>
                <a:tab pos="270510" algn="l"/>
              </a:tabLst>
            </a:pPr>
            <a:endParaRPr lang="es-ES" sz="1200" dirty="0">
              <a:latin typeface="Arial"/>
              <a:ea typeface="MS Mincho"/>
              <a:cs typeface="Times New Roman"/>
            </a:endParaRPr>
          </a:p>
          <a:p>
            <a:pPr algn="ctr"/>
            <a:r>
              <a:rPr lang="es-EC" sz="1600" b="1" dirty="0"/>
              <a:t> </a:t>
            </a:r>
          </a:p>
          <a:p>
            <a:pPr indent="252095" algn="ctr">
              <a:lnSpc>
                <a:spcPct val="150000"/>
              </a:lnSpc>
              <a:spcBef>
                <a:spcPts val="600"/>
              </a:spcBef>
              <a:spcAft>
                <a:spcPts val="0"/>
              </a:spcAft>
              <a:tabLst>
                <a:tab pos="270510" algn="l"/>
              </a:tabLst>
            </a:pPr>
            <a:r>
              <a:rPr lang="en-US" sz="1400" b="1" dirty="0">
                <a:latin typeface="Arial"/>
                <a:ea typeface="Times New Roman"/>
                <a:cs typeface="Arial"/>
              </a:rPr>
              <a:t>AUTOR:</a:t>
            </a:r>
            <a:r>
              <a:rPr lang="en-US" sz="1600" b="1" dirty="0">
                <a:latin typeface="Arial"/>
                <a:ea typeface="Times New Roman"/>
                <a:cs typeface="Arial"/>
              </a:rPr>
              <a:t> </a:t>
            </a:r>
            <a:r>
              <a:rPr lang="en-US" sz="1400" b="1" dirty="0">
                <a:latin typeface="Arial"/>
                <a:ea typeface="Times New Roman"/>
                <a:cs typeface="Arial"/>
              </a:rPr>
              <a:t>AGUILAR CABRERA EDISON JACINTO</a:t>
            </a:r>
            <a:endParaRPr lang="es-ES" sz="1400" b="1" dirty="0">
              <a:latin typeface="Arial"/>
              <a:ea typeface="Times New Roman"/>
              <a:cs typeface="Arial"/>
            </a:endParaRPr>
          </a:p>
          <a:p>
            <a:pPr indent="252095" algn="ctr">
              <a:lnSpc>
                <a:spcPct val="150000"/>
              </a:lnSpc>
              <a:spcBef>
                <a:spcPts val="600"/>
              </a:spcBef>
              <a:spcAft>
                <a:spcPts val="0"/>
              </a:spcAft>
              <a:tabLst>
                <a:tab pos="270510" algn="l"/>
              </a:tabLst>
            </a:pPr>
            <a:r>
              <a:rPr lang="es-EC" sz="1400" dirty="0">
                <a:latin typeface="Arial"/>
                <a:ea typeface="Times New Roman"/>
                <a:cs typeface="Arial"/>
              </a:rPr>
              <a:t>Sangolquí</a:t>
            </a:r>
            <a:r>
              <a:rPr lang="es-ES" sz="1400" dirty="0">
                <a:latin typeface="Arial"/>
                <a:ea typeface="Times New Roman"/>
                <a:cs typeface="Times New Roman"/>
              </a:rPr>
              <a:t>, </a:t>
            </a:r>
            <a:r>
              <a:rPr lang="en-US" sz="1400" dirty="0" err="1">
                <a:latin typeface="Arial"/>
                <a:ea typeface="Times New Roman"/>
                <a:cs typeface="Times New Roman"/>
              </a:rPr>
              <a:t>Noviembre</a:t>
            </a:r>
            <a:r>
              <a:rPr lang="en-US" sz="1400" dirty="0">
                <a:latin typeface="Arial"/>
                <a:ea typeface="Times New Roman"/>
                <a:cs typeface="Times New Roman"/>
              </a:rPr>
              <a:t> 2018</a:t>
            </a:r>
            <a:endParaRPr lang="es-EC" sz="1400" dirty="0"/>
          </a:p>
        </p:txBody>
      </p:sp>
      <p:sp>
        <p:nvSpPr>
          <p:cNvPr id="3" name="AutoShape 2" descr="Resultado de imagen para deee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Rectángulo 6">
            <a:extLst>
              <a:ext uri="{FF2B5EF4-FFF2-40B4-BE49-F238E27FC236}">
                <a16:creationId xmlns:a16="http://schemas.microsoft.com/office/drawing/2014/main" id="{7062A0B2-1F2C-434E-99D4-6BD82CCD9759}"/>
              </a:ext>
            </a:extLst>
          </p:cNvPr>
          <p:cNvSpPr/>
          <p:nvPr/>
        </p:nvSpPr>
        <p:spPr>
          <a:xfrm>
            <a:off x="155575" y="44615"/>
            <a:ext cx="3264297" cy="936113"/>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44F602FF-D244-424B-AE8A-4F98EC592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75" y="31375"/>
            <a:ext cx="3768353" cy="973244"/>
          </a:xfrm>
          <a:prstGeom prst="rect">
            <a:avLst/>
          </a:prstGeom>
        </p:spPr>
      </p:pic>
      <p:pic>
        <p:nvPicPr>
          <p:cNvPr id="11" name="Imagen 10">
            <a:extLst>
              <a:ext uri="{FF2B5EF4-FFF2-40B4-BE49-F238E27FC236}">
                <a16:creationId xmlns:a16="http://schemas.microsoft.com/office/drawing/2014/main" id="{1B91EF8A-BA58-43F3-8199-F732382C0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061" y="4005064"/>
            <a:ext cx="1076325" cy="1076325"/>
          </a:xfrm>
          <a:prstGeom prst="rect">
            <a:avLst/>
          </a:prstGeom>
        </p:spPr>
      </p:pic>
      <p:pic>
        <p:nvPicPr>
          <p:cNvPr id="14" name="Picture 4" descr="Resultado de imagen para DEPARTAMENTO ELECTRONICA ESPE">
            <a:extLst>
              <a:ext uri="{FF2B5EF4-FFF2-40B4-BE49-F238E27FC236}">
                <a16:creationId xmlns:a16="http://schemas.microsoft.com/office/drawing/2014/main" id="{65316A0B-BCCA-46B1-A87C-817658329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483" y="44615"/>
            <a:ext cx="1291480" cy="1225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5" name="Rectángulo 4">
            <a:extLst>
              <a:ext uri="{FF2B5EF4-FFF2-40B4-BE49-F238E27FC236}">
                <a16:creationId xmlns:a16="http://schemas.microsoft.com/office/drawing/2014/main" id="{B918EB20-880A-4CC2-8A08-61C96F6B6724}"/>
              </a:ext>
            </a:extLst>
          </p:cNvPr>
          <p:cNvSpPr/>
          <p:nvPr/>
        </p:nvSpPr>
        <p:spPr>
          <a:xfrm>
            <a:off x="611560" y="569392"/>
            <a:ext cx="7992888" cy="2862322"/>
          </a:xfrm>
          <a:prstGeom prst="rect">
            <a:avLst/>
          </a:prstGeom>
        </p:spPr>
        <p:txBody>
          <a:bodyPr wrap="square">
            <a:spAutoFit/>
          </a:bodyPr>
          <a:lstStyle/>
          <a:p>
            <a:pPr marL="0" marR="0" lvl="1" algn="just">
              <a:lnSpc>
                <a:spcPct val="200000"/>
              </a:lnSpc>
              <a:spcBef>
                <a:spcPts val="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Video</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ES" dirty="0">
                <a:latin typeface="Arial" panose="020B0604020202020204" pitchFamily="34" charset="0"/>
                <a:ea typeface="Calibri" panose="020F0502020204030204" pitchFamily="34" charset="0"/>
              </a:rPr>
              <a:t>Para el procesamiento de video se debe realizar primero el procesamiento de imágenes, como ya sabemos un video es una sucesión de imágenes a una determinada frecuencia en un intervalo de tiempo generalmente tomado en segundos llamado fotogramas por segundo (FPS), dichas imágenes sucesivas conforman a un video y para su procesamiento se opera directamente sobre estas imágenes con varias técnicas y librerías propias de los lenguajes de programación, como esta operación se realiza directamente sobre las imágenes</a:t>
            </a:r>
            <a:endParaRPr lang="es-EC" dirty="0"/>
          </a:p>
        </p:txBody>
      </p:sp>
      <p:pic>
        <p:nvPicPr>
          <p:cNvPr id="9" name="Imagen 8">
            <a:extLst>
              <a:ext uri="{FF2B5EF4-FFF2-40B4-BE49-F238E27FC236}">
                <a16:creationId xmlns:a16="http://schemas.microsoft.com/office/drawing/2014/main" id="{FF6F65FD-EEB0-4E57-97D2-4DDDBE2F315B}"/>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87624" y="3698428"/>
            <a:ext cx="6696744" cy="1530772"/>
          </a:xfrm>
          <a:prstGeom prst="rect">
            <a:avLst/>
          </a:prstGeom>
          <a:noFill/>
          <a:ln>
            <a:noFill/>
          </a:ln>
        </p:spPr>
      </p:pic>
    </p:spTree>
    <p:extLst>
      <p:ext uri="{BB962C8B-B14F-4D97-AF65-F5344CB8AC3E}">
        <p14:creationId xmlns:p14="http://schemas.microsoft.com/office/powerpoint/2010/main" val="117489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5" name="Rectángulo 4">
            <a:extLst>
              <a:ext uri="{FF2B5EF4-FFF2-40B4-BE49-F238E27FC236}">
                <a16:creationId xmlns:a16="http://schemas.microsoft.com/office/drawing/2014/main" id="{98136530-3E46-4276-B794-B0A3D94F16B6}"/>
              </a:ext>
            </a:extLst>
          </p:cNvPr>
          <p:cNvSpPr/>
          <p:nvPr/>
        </p:nvSpPr>
        <p:spPr>
          <a:xfrm>
            <a:off x="331936" y="538684"/>
            <a:ext cx="8653636" cy="2119747"/>
          </a:xfrm>
          <a:prstGeom prst="rect">
            <a:avLst/>
          </a:prstGeom>
        </p:spPr>
        <p:txBody>
          <a:bodyPr wrap="square">
            <a:spAutoFit/>
          </a:bodyPr>
          <a:lstStyle/>
          <a:p>
            <a:pPr marL="63500" marR="0" lvl="1" algn="just">
              <a:lnSpc>
                <a:spcPct val="150000"/>
              </a:lnSpc>
              <a:spcBef>
                <a:spcPts val="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Detección de Objetos</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s-ES" dirty="0">
                <a:latin typeface="Arial" panose="020B0604020202020204" pitchFamily="34" charset="0"/>
                <a:ea typeface="Calibri" panose="020F0502020204030204" pitchFamily="34" charset="0"/>
                <a:cs typeface="Times New Roman" panose="02020603050405020304" pitchFamily="18" charset="0"/>
              </a:rPr>
              <a:t> En la detección de objetos se analizan las distintas imágenes para la extracción de características, y mediante la construcción de vectores tomados de una base de datos se realiza el aprendizaje automático para dar forma al clasificador, todos estos pasos llevan a crear el sistema de reconocimiento y detección de objetos.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7B4D46E0-5822-4814-AA8F-C912E54FDCB4}"/>
              </a:ext>
            </a:extLst>
          </p:cNvPr>
          <p:cNvPicPr>
            <a:picLocks noChangeAspect="1"/>
          </p:cNvPicPr>
          <p:nvPr/>
        </p:nvPicPr>
        <p:blipFill>
          <a:blip r:embed="rId3"/>
          <a:stretch>
            <a:fillRect/>
          </a:stretch>
        </p:blipFill>
        <p:spPr>
          <a:xfrm>
            <a:off x="596341" y="2920373"/>
            <a:ext cx="8124825" cy="2847975"/>
          </a:xfrm>
          <a:prstGeom prst="rect">
            <a:avLst/>
          </a:prstGeom>
        </p:spPr>
      </p:pic>
    </p:spTree>
    <p:extLst>
      <p:ext uri="{BB962C8B-B14F-4D97-AF65-F5344CB8AC3E}">
        <p14:creationId xmlns:p14="http://schemas.microsoft.com/office/powerpoint/2010/main" val="346845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890736" y="0"/>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5" name="Rectángulo 4">
            <a:extLst>
              <a:ext uri="{FF2B5EF4-FFF2-40B4-BE49-F238E27FC236}">
                <a16:creationId xmlns:a16="http://schemas.microsoft.com/office/drawing/2014/main" id="{48CDAD10-E3B1-4B20-8AC5-C19E56D4A610}"/>
              </a:ext>
            </a:extLst>
          </p:cNvPr>
          <p:cNvSpPr/>
          <p:nvPr/>
        </p:nvSpPr>
        <p:spPr>
          <a:xfrm>
            <a:off x="890736" y="571500"/>
            <a:ext cx="7569696" cy="2862322"/>
          </a:xfrm>
          <a:prstGeom prst="rect">
            <a:avLst/>
          </a:prstGeom>
        </p:spPr>
        <p:txBody>
          <a:bodyPr wrap="square">
            <a:spAutoFit/>
          </a:bodyPr>
          <a:lstStyle/>
          <a:p>
            <a:pPr marL="1600200" marR="0" lvl="3" indent="-228600" algn="just">
              <a:lnSpc>
                <a:spcPct val="200000"/>
              </a:lnSpc>
              <a:spcBef>
                <a:spcPts val="200"/>
              </a:spcBef>
              <a:spcAft>
                <a:spcPts val="0"/>
              </a:spcAft>
              <a:buFont typeface="+mj-lt"/>
              <a:buAutoNum type="arabicPeriod"/>
            </a:pPr>
            <a:r>
              <a:rPr lang="es-ES" b="1" dirty="0">
                <a:latin typeface="Arial" panose="020B0604020202020204" pitchFamily="34" charset="0"/>
                <a:ea typeface="Times New Roman" panose="02020603050405020304" pitchFamily="18" charset="0"/>
                <a:cs typeface="Times New Roman" panose="02020603050405020304" pitchFamily="18" charset="0"/>
              </a:rPr>
              <a:t>Clasificadores</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dirty="0">
                <a:latin typeface="Arial" panose="020B0604020202020204" pitchFamily="34" charset="0"/>
                <a:ea typeface="Calibri" panose="020F0502020204030204" pitchFamily="34" charset="0"/>
              </a:rPr>
              <a:t>El clasificador se construye con el uso de algoritmos basados en </a:t>
            </a:r>
            <a:r>
              <a:rPr lang="es-ES" i="1" dirty="0">
                <a:latin typeface="Arial" panose="020B0604020202020204" pitchFamily="34" charset="0"/>
                <a:ea typeface="Calibri" panose="020F0502020204030204" pitchFamily="34" charset="0"/>
              </a:rPr>
              <a:t>Machine </a:t>
            </a:r>
            <a:r>
              <a:rPr lang="es-ES" i="1" dirty="0" err="1">
                <a:latin typeface="Arial" panose="020B0604020202020204" pitchFamily="34" charset="0"/>
                <a:ea typeface="Calibri" panose="020F0502020204030204" pitchFamily="34" charset="0"/>
              </a:rPr>
              <a:t>Learning</a:t>
            </a:r>
            <a:r>
              <a:rPr lang="es-ES" dirty="0">
                <a:latin typeface="Arial" panose="020B0604020202020204" pitchFamily="34" charset="0"/>
                <a:ea typeface="Calibri" panose="020F0502020204030204" pitchFamily="34" charset="0"/>
              </a:rPr>
              <a:t>, la generación de un clasificador reduce el costo computacional, reduce tiempos de análisis e incrementa el desempeño en la detección de objetos, con la ayuda de algoritmos como SVM en el caso de los que usan características de tipo HOG o Ada-</a:t>
            </a:r>
            <a:r>
              <a:rPr lang="es-ES" dirty="0" err="1">
                <a:latin typeface="Arial" panose="020B0604020202020204" pitchFamily="34" charset="0"/>
                <a:ea typeface="Calibri" panose="020F0502020204030204" pitchFamily="34" charset="0"/>
              </a:rPr>
              <a:t>Boost</a:t>
            </a:r>
            <a:r>
              <a:rPr lang="es-ES" dirty="0">
                <a:latin typeface="Arial" panose="020B0604020202020204" pitchFamily="34" charset="0"/>
                <a:ea typeface="Calibri" panose="020F0502020204030204" pitchFamily="34" charset="0"/>
              </a:rPr>
              <a:t> en el caso de detectores de tipo HAAR para el aprendizaje, se usan para aumentar esta detección en un algoritmo más simple, convirtiendo así a un clasificador débil en uno más fuerte.</a:t>
            </a:r>
            <a:endParaRPr lang="es-EC" dirty="0"/>
          </a:p>
        </p:txBody>
      </p:sp>
      <p:pic>
        <p:nvPicPr>
          <p:cNvPr id="7" name="Imagen 6">
            <a:extLst>
              <a:ext uri="{FF2B5EF4-FFF2-40B4-BE49-F238E27FC236}">
                <a16:creationId xmlns:a16="http://schemas.microsoft.com/office/drawing/2014/main" id="{BB129D63-C0E3-4228-AD77-11B8405F8879}"/>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31640" y="3662014"/>
            <a:ext cx="6624736" cy="1855218"/>
          </a:xfrm>
          <a:prstGeom prst="rect">
            <a:avLst/>
          </a:prstGeom>
          <a:noFill/>
          <a:ln>
            <a:noFill/>
          </a:ln>
        </p:spPr>
      </p:pic>
    </p:spTree>
    <p:extLst>
      <p:ext uri="{BB962C8B-B14F-4D97-AF65-F5344CB8AC3E}">
        <p14:creationId xmlns:p14="http://schemas.microsoft.com/office/powerpoint/2010/main" val="389165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41A4104E-EA0A-470B-A4E8-87B74C75DE14}"/>
              </a:ext>
            </a:extLst>
          </p:cNvPr>
          <p:cNvSpPr/>
          <p:nvPr/>
        </p:nvSpPr>
        <p:spPr>
          <a:xfrm>
            <a:off x="323528" y="620688"/>
            <a:ext cx="3493329" cy="369332"/>
          </a:xfrm>
          <a:prstGeom prst="rect">
            <a:avLst/>
          </a:prstGeom>
        </p:spPr>
        <p:txBody>
          <a:bodyPr wrap="none">
            <a:spAutoFit/>
          </a:bodyPr>
          <a:lstStyle/>
          <a:p>
            <a:r>
              <a:rPr lang="es-ES" dirty="0">
                <a:latin typeface="Arial" panose="020B0604020202020204" pitchFamily="34" charset="0"/>
                <a:ea typeface="Calibri" panose="020F0502020204030204" pitchFamily="34" charset="0"/>
              </a:rPr>
              <a:t>Detectores Tipo HAAR </a:t>
            </a:r>
            <a:r>
              <a:rPr lang="es-ES" dirty="0" err="1">
                <a:latin typeface="Arial" panose="020B0604020202020204" pitchFamily="34" charset="0"/>
                <a:ea typeface="Calibri" panose="020F0502020204030204" pitchFamily="34" charset="0"/>
              </a:rPr>
              <a:t>cascade</a:t>
            </a:r>
            <a:r>
              <a:rPr lang="es-ES" dirty="0">
                <a:latin typeface="Arial" panose="020B0604020202020204" pitchFamily="34" charset="0"/>
                <a:ea typeface="Calibri" panose="020F0502020204030204" pitchFamily="34" charset="0"/>
              </a:rPr>
              <a:t>:</a:t>
            </a:r>
            <a:endParaRPr lang="es-EC" dirty="0"/>
          </a:p>
        </p:txBody>
      </p:sp>
      <p:pic>
        <p:nvPicPr>
          <p:cNvPr id="8" name="Imagen 7" descr="Resultado de imagen para How HAAR works">
            <a:hlinkClick r:id="rId3" tgtFrame="&quot;_blank&quot;"/>
            <a:extLst>
              <a:ext uri="{FF2B5EF4-FFF2-40B4-BE49-F238E27FC236}">
                <a16:creationId xmlns:a16="http://schemas.microsoft.com/office/drawing/2014/main" id="{E373FF30-964E-4457-B0E8-79F2FD3365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361480"/>
            <a:ext cx="2560320" cy="1753235"/>
          </a:xfrm>
          <a:prstGeom prst="rect">
            <a:avLst/>
          </a:prstGeom>
          <a:noFill/>
          <a:ln>
            <a:noFill/>
          </a:ln>
        </p:spPr>
      </p:pic>
      <p:pic>
        <p:nvPicPr>
          <p:cNvPr id="9" name="Imagen 8">
            <a:extLst>
              <a:ext uri="{FF2B5EF4-FFF2-40B4-BE49-F238E27FC236}">
                <a16:creationId xmlns:a16="http://schemas.microsoft.com/office/drawing/2014/main" id="{806CD188-7938-4723-9AAF-C24489A34D18}"/>
              </a:ext>
            </a:extLst>
          </p:cNvPr>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52180" y="3429000"/>
            <a:ext cx="4320480" cy="2045816"/>
          </a:xfrm>
          <a:prstGeom prst="rect">
            <a:avLst/>
          </a:prstGeom>
          <a:noFill/>
          <a:ln>
            <a:noFill/>
          </a:ln>
        </p:spPr>
      </p:pic>
    </p:spTree>
    <p:extLst>
      <p:ext uri="{BB962C8B-B14F-4D97-AF65-F5344CB8AC3E}">
        <p14:creationId xmlns:p14="http://schemas.microsoft.com/office/powerpoint/2010/main" val="166993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1F87FC62-806B-48AA-A170-E42A3975E3C7}"/>
              </a:ext>
            </a:extLst>
          </p:cNvPr>
          <p:cNvSpPr/>
          <p:nvPr/>
        </p:nvSpPr>
        <p:spPr>
          <a:xfrm>
            <a:off x="115416" y="548804"/>
            <a:ext cx="3100529" cy="405176"/>
          </a:xfrm>
          <a:prstGeom prst="rect">
            <a:avLst/>
          </a:prstGeom>
        </p:spPr>
        <p:txBody>
          <a:bodyPr wrap="none">
            <a:spAutoFit/>
          </a:bodyPr>
          <a:lstStyle/>
          <a:p>
            <a:pPr marR="0" lvl="2" algn="just" fontAlgn="base">
              <a:lnSpc>
                <a:spcPct val="200000"/>
              </a:lnSpc>
              <a:spcBef>
                <a:spcPts val="200"/>
              </a:spcBef>
              <a:spcAft>
                <a:spcPts val="0"/>
              </a:spcAft>
            </a:pPr>
            <a:r>
              <a:rPr lang="es-ES" sz="1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Detectores Tipo HOG-SVM:</a:t>
            </a:r>
            <a:endParaRPr lang="en-US" sz="1200" b="1" u="none" strike="noStrike" kern="0" spc="0" dirty="0">
              <a:ln>
                <a:noFill/>
              </a:ln>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4515A986-0BF6-4B27-9B88-47B06CFE969E}"/>
              </a:ext>
            </a:extLst>
          </p:cNvPr>
          <p:cNvPicPr>
            <a:picLocks noChangeAspect="1"/>
          </p:cNvPicPr>
          <p:nvPr/>
        </p:nvPicPr>
        <p:blipFill>
          <a:blip r:embed="rId3"/>
          <a:stretch>
            <a:fillRect/>
          </a:stretch>
        </p:blipFill>
        <p:spPr>
          <a:xfrm>
            <a:off x="1907704" y="1084800"/>
            <a:ext cx="5905210" cy="2331004"/>
          </a:xfrm>
          <a:prstGeom prst="rect">
            <a:avLst/>
          </a:prstGeom>
        </p:spPr>
      </p:pic>
      <p:pic>
        <p:nvPicPr>
          <p:cNvPr id="9" name="Imagen 8">
            <a:extLst>
              <a:ext uri="{FF2B5EF4-FFF2-40B4-BE49-F238E27FC236}">
                <a16:creationId xmlns:a16="http://schemas.microsoft.com/office/drawing/2014/main" id="{BA9AF6F2-F0B2-43CB-BEB0-8119D0967470}"/>
              </a:ext>
            </a:extLst>
          </p:cNvPr>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7450" t="22327" r="19566" b="36425"/>
          <a:stretch/>
        </p:blipFill>
        <p:spPr bwMode="auto">
          <a:xfrm>
            <a:off x="1665680" y="3486612"/>
            <a:ext cx="6002664" cy="23310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713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A42CE87D-CD3B-45F1-8290-418E4B021AF0}"/>
              </a:ext>
            </a:extLst>
          </p:cNvPr>
          <p:cNvSpPr/>
          <p:nvPr/>
        </p:nvSpPr>
        <p:spPr>
          <a:xfrm>
            <a:off x="-209128" y="548804"/>
            <a:ext cx="3310522" cy="405176"/>
          </a:xfrm>
          <a:prstGeom prst="rect">
            <a:avLst/>
          </a:prstGeom>
        </p:spPr>
        <p:txBody>
          <a:bodyPr wrap="none">
            <a:spAutoFit/>
          </a:bodyPr>
          <a:lstStyle/>
          <a:p>
            <a:pPr marR="0" lvl="2" algn="just" fontAlgn="base">
              <a:lnSpc>
                <a:spcPct val="200000"/>
              </a:lnSpc>
              <a:spcBef>
                <a:spcPts val="200"/>
              </a:spcBef>
              <a:spcAft>
                <a:spcPts val="0"/>
              </a:spcAft>
            </a:pPr>
            <a:r>
              <a:rPr lang="es-ES" sz="1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Detectores tipo LBP-</a:t>
            </a:r>
            <a:r>
              <a:rPr lang="es-ES" sz="1200" b="1" kern="0" dirty="0" err="1">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Cascade</a:t>
            </a:r>
            <a:r>
              <a:rPr lang="es-ES" sz="1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b="1" u="none" strike="noStrike" kern="0" spc="0" dirty="0">
              <a:ln>
                <a:noFill/>
              </a:ln>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AAE6B4C5-65CE-4D43-8D52-31B7B8714E40}"/>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31739" y="1234423"/>
            <a:ext cx="4680520" cy="1143000"/>
          </a:xfrm>
          <a:prstGeom prst="rect">
            <a:avLst/>
          </a:prstGeom>
          <a:noFill/>
          <a:ln>
            <a:noFill/>
          </a:ln>
        </p:spPr>
      </p:pic>
      <p:pic>
        <p:nvPicPr>
          <p:cNvPr id="9" name="Imagen 8">
            <a:extLst>
              <a:ext uri="{FF2B5EF4-FFF2-40B4-BE49-F238E27FC236}">
                <a16:creationId xmlns:a16="http://schemas.microsoft.com/office/drawing/2014/main" id="{D5D7C650-DD4A-4437-8DB2-B5CD1563550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41580" y="2407387"/>
            <a:ext cx="5882748" cy="2965829"/>
          </a:xfrm>
          <a:prstGeom prst="rect">
            <a:avLst/>
          </a:prstGeom>
          <a:noFill/>
          <a:ln>
            <a:noFill/>
          </a:ln>
        </p:spPr>
      </p:pic>
    </p:spTree>
    <p:extLst>
      <p:ext uri="{BB962C8B-B14F-4D97-AF65-F5344CB8AC3E}">
        <p14:creationId xmlns:p14="http://schemas.microsoft.com/office/powerpoint/2010/main" val="291409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pic>
        <p:nvPicPr>
          <p:cNvPr id="7" name="Imagen 6" descr="Raspberry Pi 3 Model B+">
            <a:hlinkClick r:id="rId3"/>
            <a:extLst>
              <a:ext uri="{FF2B5EF4-FFF2-40B4-BE49-F238E27FC236}">
                <a16:creationId xmlns:a16="http://schemas.microsoft.com/office/drawing/2014/main" id="{E231EC59-70E1-4880-B4D1-4CC90F55E5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61442"/>
            <a:ext cx="3641316" cy="3535115"/>
          </a:xfrm>
          <a:prstGeom prst="rect">
            <a:avLst/>
          </a:prstGeom>
          <a:noFill/>
          <a:ln>
            <a:noFill/>
          </a:ln>
        </p:spPr>
      </p:pic>
      <p:graphicFrame>
        <p:nvGraphicFramePr>
          <p:cNvPr id="3" name="Tabla 2">
            <a:extLst>
              <a:ext uri="{FF2B5EF4-FFF2-40B4-BE49-F238E27FC236}">
                <a16:creationId xmlns:a16="http://schemas.microsoft.com/office/drawing/2014/main" id="{44B36E4F-DD8D-4BA3-9975-62CF9CA7AC12}"/>
              </a:ext>
            </a:extLst>
          </p:cNvPr>
          <p:cNvGraphicFramePr>
            <a:graphicFrameLocks noGrp="1"/>
          </p:cNvGraphicFramePr>
          <p:nvPr>
            <p:extLst>
              <p:ext uri="{D42A27DB-BD31-4B8C-83A1-F6EECF244321}">
                <p14:modId xmlns:p14="http://schemas.microsoft.com/office/powerpoint/2010/main" val="1149425824"/>
              </p:ext>
            </p:extLst>
          </p:nvPr>
        </p:nvGraphicFramePr>
        <p:xfrm>
          <a:off x="3917714" y="647667"/>
          <a:ext cx="5213350" cy="5618232"/>
        </p:xfrm>
        <a:graphic>
          <a:graphicData uri="http://schemas.openxmlformats.org/drawingml/2006/table">
            <a:tbl>
              <a:tblPr firstRow="1" firstCol="1" bandRow="1">
                <a:tableStyleId>{5C22544A-7EE6-4342-B048-85BDC9FD1C3A}</a:tableStyleId>
              </a:tblPr>
              <a:tblGrid>
                <a:gridCol w="2606675">
                  <a:extLst>
                    <a:ext uri="{9D8B030D-6E8A-4147-A177-3AD203B41FA5}">
                      <a16:colId xmlns:a16="http://schemas.microsoft.com/office/drawing/2014/main" val="3412858741"/>
                    </a:ext>
                  </a:extLst>
                </a:gridCol>
                <a:gridCol w="2606675">
                  <a:extLst>
                    <a:ext uri="{9D8B030D-6E8A-4147-A177-3AD203B41FA5}">
                      <a16:colId xmlns:a16="http://schemas.microsoft.com/office/drawing/2014/main" val="960004485"/>
                    </a:ext>
                  </a:extLst>
                </a:gridCol>
              </a:tblGrid>
              <a:tr h="0">
                <a:tc>
                  <a:txBody>
                    <a:bodyPr/>
                    <a:lstStyle/>
                    <a:p>
                      <a:pPr marL="0" marR="0" indent="0" algn="l">
                        <a:lnSpc>
                          <a:spcPct val="200000"/>
                        </a:lnSpc>
                        <a:spcBef>
                          <a:spcPts val="0"/>
                        </a:spcBef>
                        <a:spcAft>
                          <a:spcPts val="0"/>
                        </a:spcAft>
                      </a:pPr>
                      <a:r>
                        <a:rPr lang="es-ES" sz="1400" dirty="0">
                          <a:effectLst/>
                        </a:rPr>
                        <a:t>Año de lanzamiento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2017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999792"/>
                  </a:ext>
                </a:extLst>
              </a:tr>
              <a:tr h="0">
                <a:tc>
                  <a:txBody>
                    <a:bodyPr/>
                    <a:lstStyle/>
                    <a:p>
                      <a:pPr marL="0" marR="0" indent="0" algn="l">
                        <a:lnSpc>
                          <a:spcPct val="200000"/>
                        </a:lnSpc>
                        <a:spcBef>
                          <a:spcPts val="0"/>
                        </a:spcBef>
                        <a:spcAft>
                          <a:spcPts val="0"/>
                        </a:spcAft>
                      </a:pPr>
                      <a:r>
                        <a:rPr lang="es-ES" sz="1400">
                          <a:effectLst/>
                        </a:rPr>
                        <a:t>Arquitectura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C" sz="1400">
                          <a:effectLst/>
                        </a:rPr>
                        <a:t>ARMv8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845791"/>
                  </a:ext>
                </a:extLst>
              </a:tr>
              <a:tr h="0">
                <a:tc>
                  <a:txBody>
                    <a:bodyPr/>
                    <a:lstStyle/>
                    <a:p>
                      <a:pPr marL="0" marR="0" indent="0" algn="l">
                        <a:lnSpc>
                          <a:spcPct val="200000"/>
                        </a:lnSpc>
                        <a:spcBef>
                          <a:spcPts val="0"/>
                        </a:spcBef>
                        <a:spcAft>
                          <a:spcPts val="0"/>
                        </a:spcAft>
                      </a:pPr>
                      <a:r>
                        <a:rPr lang="es-ES" sz="1400">
                          <a:effectLst/>
                        </a:rPr>
                        <a:t>Chipset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dirty="0">
                          <a:effectLst/>
                        </a:rPr>
                        <a:t>BCM2837B0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291411"/>
                  </a:ext>
                </a:extLst>
              </a:tr>
              <a:tr h="0">
                <a:tc>
                  <a:txBody>
                    <a:bodyPr/>
                    <a:lstStyle/>
                    <a:p>
                      <a:pPr marL="0" marR="0" indent="0" algn="l">
                        <a:lnSpc>
                          <a:spcPct val="200000"/>
                        </a:lnSpc>
                        <a:spcBef>
                          <a:spcPts val="0"/>
                        </a:spcBef>
                        <a:spcAft>
                          <a:spcPts val="0"/>
                        </a:spcAft>
                      </a:pPr>
                      <a:r>
                        <a:rPr lang="es-ES" sz="1400">
                          <a:effectLst/>
                        </a:rPr>
                        <a:t>CPU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n-US" sz="1400">
                          <a:effectLst/>
                        </a:rPr>
                        <a:t>1.4Ghz 64-bit ARM Cortex-A53 SoC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182081"/>
                  </a:ext>
                </a:extLst>
              </a:tr>
              <a:tr h="0">
                <a:tc>
                  <a:txBody>
                    <a:bodyPr/>
                    <a:lstStyle/>
                    <a:p>
                      <a:pPr marL="0" marR="0" indent="0" algn="l">
                        <a:lnSpc>
                          <a:spcPct val="200000"/>
                        </a:lnSpc>
                        <a:spcBef>
                          <a:spcPts val="0"/>
                        </a:spcBef>
                        <a:spcAft>
                          <a:spcPts val="0"/>
                        </a:spcAft>
                      </a:pPr>
                      <a:r>
                        <a:rPr lang="es-ES" sz="1400">
                          <a:effectLst/>
                        </a:rPr>
                        <a:t>GPU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VideoCore IV @ 400Mhz</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5163228"/>
                  </a:ext>
                </a:extLst>
              </a:tr>
              <a:tr h="0">
                <a:tc>
                  <a:txBody>
                    <a:bodyPr/>
                    <a:lstStyle/>
                    <a:p>
                      <a:pPr marL="0" marR="0" indent="0" algn="l">
                        <a:lnSpc>
                          <a:spcPct val="200000"/>
                        </a:lnSpc>
                        <a:spcBef>
                          <a:spcPts val="0"/>
                        </a:spcBef>
                        <a:spcAft>
                          <a:spcPts val="0"/>
                        </a:spcAft>
                      </a:pPr>
                      <a:r>
                        <a:rPr lang="es-ES" sz="1400">
                          <a:effectLst/>
                        </a:rPr>
                        <a:t>Memoria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1GB LPDDR SDRAM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6088202"/>
                  </a:ext>
                </a:extLst>
              </a:tr>
              <a:tr h="0">
                <a:tc>
                  <a:txBody>
                    <a:bodyPr/>
                    <a:lstStyle/>
                    <a:p>
                      <a:pPr marL="0" marR="0" indent="0" algn="l">
                        <a:lnSpc>
                          <a:spcPct val="200000"/>
                        </a:lnSpc>
                        <a:spcBef>
                          <a:spcPts val="0"/>
                        </a:spcBef>
                        <a:spcAft>
                          <a:spcPts val="0"/>
                        </a:spcAft>
                      </a:pPr>
                      <a:r>
                        <a:rPr lang="es-ES" sz="1400">
                          <a:effectLst/>
                        </a:rPr>
                        <a:t>USB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 4 USB 2.0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092185"/>
                  </a:ext>
                </a:extLst>
              </a:tr>
              <a:tr h="0">
                <a:tc>
                  <a:txBody>
                    <a:bodyPr/>
                    <a:lstStyle/>
                    <a:p>
                      <a:pPr marL="0" marR="0" indent="0" algn="l">
                        <a:lnSpc>
                          <a:spcPct val="200000"/>
                        </a:lnSpc>
                        <a:spcBef>
                          <a:spcPts val="0"/>
                        </a:spcBef>
                        <a:spcAft>
                          <a:spcPts val="0"/>
                        </a:spcAft>
                      </a:pPr>
                      <a:r>
                        <a:rPr lang="es-ES" sz="1400">
                          <a:effectLst/>
                        </a:rPr>
                        <a:t>Salida de Video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DSI para pantalla touchscreen o HDMI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064476"/>
                  </a:ext>
                </a:extLst>
              </a:tr>
              <a:tr h="0">
                <a:tc>
                  <a:txBody>
                    <a:bodyPr/>
                    <a:lstStyle/>
                    <a:p>
                      <a:pPr marL="0" marR="0" indent="0" algn="l">
                        <a:lnSpc>
                          <a:spcPct val="200000"/>
                        </a:lnSpc>
                        <a:spcBef>
                          <a:spcPts val="0"/>
                        </a:spcBef>
                        <a:spcAft>
                          <a:spcPts val="0"/>
                        </a:spcAft>
                      </a:pPr>
                      <a:r>
                        <a:rPr lang="es-ES" sz="1400">
                          <a:effectLst/>
                        </a:rPr>
                        <a:t>Almacenamiento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Puerto micro SD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632210"/>
                  </a:ext>
                </a:extLst>
              </a:tr>
              <a:tr h="0">
                <a:tc>
                  <a:txBody>
                    <a:bodyPr/>
                    <a:lstStyle/>
                    <a:p>
                      <a:pPr marL="0" marR="0" indent="0" algn="l">
                        <a:lnSpc>
                          <a:spcPct val="200000"/>
                        </a:lnSpc>
                        <a:spcBef>
                          <a:spcPts val="0"/>
                        </a:spcBef>
                        <a:spcAft>
                          <a:spcPts val="0"/>
                        </a:spcAft>
                      </a:pPr>
                      <a:r>
                        <a:rPr lang="es-ES" sz="1400">
                          <a:effectLst/>
                        </a:rPr>
                        <a:t>Network</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n-US" sz="1400">
                          <a:effectLst/>
                        </a:rPr>
                        <a:t>2.4Ghz y 5Ghz WLAN, Bluetooth 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294473"/>
                  </a:ext>
                </a:extLst>
              </a:tr>
              <a:tr h="0">
                <a:tc>
                  <a:txBody>
                    <a:bodyPr/>
                    <a:lstStyle/>
                    <a:p>
                      <a:pPr marL="0" marR="0" indent="0" algn="l">
                        <a:lnSpc>
                          <a:spcPct val="200000"/>
                        </a:lnSpc>
                        <a:spcBef>
                          <a:spcPts val="0"/>
                        </a:spcBef>
                        <a:spcAft>
                          <a:spcPts val="0"/>
                        </a:spcAft>
                      </a:pPr>
                      <a:r>
                        <a:rPr lang="es-ES" sz="1400">
                          <a:effectLst/>
                        </a:rPr>
                        <a:t>Fuente de Alimentación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a:effectLst/>
                        </a:rPr>
                        <a:t>5V/2.5 A con soporte PoE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8186946"/>
                  </a:ext>
                </a:extLst>
              </a:tr>
              <a:tr h="225425">
                <a:tc>
                  <a:txBody>
                    <a:bodyPr/>
                    <a:lstStyle/>
                    <a:p>
                      <a:pPr marL="0" marR="0" indent="0" algn="l">
                        <a:lnSpc>
                          <a:spcPct val="200000"/>
                        </a:lnSpc>
                        <a:spcBef>
                          <a:spcPts val="0"/>
                        </a:spcBef>
                        <a:spcAft>
                          <a:spcPts val="0"/>
                        </a:spcAft>
                      </a:pPr>
                      <a:r>
                        <a:rPr lang="es-ES" sz="1400">
                          <a:effectLst/>
                        </a:rPr>
                        <a:t>Consumo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200000"/>
                        </a:lnSpc>
                        <a:spcBef>
                          <a:spcPts val="0"/>
                        </a:spcBef>
                        <a:spcAft>
                          <a:spcPts val="0"/>
                        </a:spcAft>
                      </a:pPr>
                      <a:r>
                        <a:rPr lang="es-ES" sz="1400" dirty="0">
                          <a:effectLst/>
                        </a:rPr>
                        <a:t>5.66 W</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7560961"/>
                  </a:ext>
                </a:extLst>
              </a:tr>
            </a:tbl>
          </a:graphicData>
        </a:graphic>
      </p:graphicFrame>
    </p:spTree>
    <p:extLst>
      <p:ext uri="{BB962C8B-B14F-4D97-AF65-F5344CB8AC3E}">
        <p14:creationId xmlns:p14="http://schemas.microsoft.com/office/powerpoint/2010/main" val="18760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Diseño e Implementación </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5" name="Rectángulo 4">
            <a:extLst>
              <a:ext uri="{FF2B5EF4-FFF2-40B4-BE49-F238E27FC236}">
                <a16:creationId xmlns:a16="http://schemas.microsoft.com/office/drawing/2014/main" id="{F8326A8A-ADF7-4308-BEF9-DF2106635B07}"/>
              </a:ext>
            </a:extLst>
          </p:cNvPr>
          <p:cNvSpPr/>
          <p:nvPr/>
        </p:nvSpPr>
        <p:spPr>
          <a:xfrm>
            <a:off x="-756592" y="548804"/>
            <a:ext cx="6840760" cy="405176"/>
          </a:xfrm>
          <a:prstGeom prst="rect">
            <a:avLst/>
          </a:prstGeom>
        </p:spPr>
        <p:txBody>
          <a:bodyPr wrap="square">
            <a:spAutoFit/>
          </a:bodyPr>
          <a:lstStyle/>
          <a:p>
            <a:pPr marL="1143000" marR="0" lvl="2" indent="-228600" algn="just">
              <a:lnSpc>
                <a:spcPct val="200000"/>
              </a:lnSpc>
              <a:spcBef>
                <a:spcPts val="200"/>
              </a:spcBef>
              <a:spcAft>
                <a:spcPts val="0"/>
              </a:spcAft>
              <a:buFont typeface="+mj-lt"/>
              <a:buAutoNum type="arabicPeriod"/>
            </a:pPr>
            <a:r>
              <a:rPr lang="es-ES" sz="1200" b="1" dirty="0">
                <a:latin typeface="Arial" panose="020B0604020202020204" pitchFamily="34" charset="0"/>
                <a:ea typeface="Times New Roman" panose="02020603050405020304" pitchFamily="18" charset="0"/>
                <a:cs typeface="Times New Roman" panose="02020603050405020304" pitchFamily="18" charset="0"/>
              </a:rPr>
              <a:t>Adquisición de Imágenes para entrenamiento</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73FEA6A2-2E49-4F43-8288-C06D368531D6}"/>
              </a:ext>
            </a:extLst>
          </p:cNvPr>
          <p:cNvPicPr/>
          <p:nvPr/>
        </p:nvPicPr>
        <p:blipFill rotWithShape="1">
          <a:blip r:embed="rId3" cstate="print">
            <a:extLst>
              <a:ext uri="{28A0092B-C50C-407E-A947-70E740481C1C}">
                <a14:useLocalDpi xmlns:a14="http://schemas.microsoft.com/office/drawing/2010/main" val="0"/>
              </a:ext>
            </a:extLst>
          </a:blip>
          <a:srcRect l="15456" t="38182" r="54792" b="10481"/>
          <a:stretch/>
        </p:blipFill>
        <p:spPr bwMode="auto">
          <a:xfrm>
            <a:off x="456196" y="1033136"/>
            <a:ext cx="4140460" cy="4250440"/>
          </a:xfrm>
          <a:prstGeom prst="rect">
            <a:avLst/>
          </a:prstGeom>
          <a:noFill/>
          <a:ln>
            <a:noFill/>
          </a:ln>
        </p:spPr>
      </p:pic>
      <p:pic>
        <p:nvPicPr>
          <p:cNvPr id="9" name="Imagen 8">
            <a:extLst>
              <a:ext uri="{FF2B5EF4-FFF2-40B4-BE49-F238E27FC236}">
                <a16:creationId xmlns:a16="http://schemas.microsoft.com/office/drawing/2014/main" id="{E045DD04-CD94-458D-AF8E-30A291E9C60D}"/>
              </a:ext>
            </a:extLst>
          </p:cNvPr>
          <p:cNvPicPr/>
          <p:nvPr/>
        </p:nvPicPr>
        <p:blipFill rotWithShape="1">
          <a:blip r:embed="rId4" cstate="print">
            <a:extLst>
              <a:ext uri="{28A0092B-C50C-407E-A947-70E740481C1C}">
                <a14:useLocalDpi xmlns:a14="http://schemas.microsoft.com/office/drawing/2010/main" val="0"/>
              </a:ext>
            </a:extLst>
          </a:blip>
          <a:srcRect l="46630" t="18716" r="22579" b="24874"/>
          <a:stretch/>
        </p:blipFill>
        <p:spPr bwMode="auto">
          <a:xfrm>
            <a:off x="4752020" y="1108224"/>
            <a:ext cx="3960440" cy="4092128"/>
          </a:xfrm>
          <a:prstGeom prst="rect">
            <a:avLst/>
          </a:prstGeom>
          <a:noFill/>
          <a:ln>
            <a:noFill/>
          </a:ln>
        </p:spPr>
      </p:pic>
    </p:spTree>
    <p:extLst>
      <p:ext uri="{BB962C8B-B14F-4D97-AF65-F5344CB8AC3E}">
        <p14:creationId xmlns:p14="http://schemas.microsoft.com/office/powerpoint/2010/main" val="359274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Diseño e Implementación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27D603C4-989A-421A-BF4E-2DF638955BCA}"/>
              </a:ext>
            </a:extLst>
          </p:cNvPr>
          <p:cNvSpPr/>
          <p:nvPr/>
        </p:nvSpPr>
        <p:spPr>
          <a:xfrm>
            <a:off x="422560" y="692696"/>
            <a:ext cx="4572000" cy="646331"/>
          </a:xfrm>
          <a:prstGeom prst="rect">
            <a:avLst/>
          </a:prstGeom>
        </p:spPr>
        <p:txBody>
          <a:bodyPr>
            <a:spAutoFit/>
          </a:bodyPr>
          <a:lstStyle/>
          <a:p>
            <a:r>
              <a:rPr lang="es-ES" dirty="0">
                <a:latin typeface="Arial" panose="020B0604020202020204" pitchFamily="34" charset="0"/>
                <a:ea typeface="Calibri" panose="020F0502020204030204" pitchFamily="34" charset="0"/>
              </a:rPr>
              <a:t>Localización del objeto dentro de la imagen positiva</a:t>
            </a:r>
            <a:endParaRPr lang="es-EC" dirty="0"/>
          </a:p>
        </p:txBody>
      </p:sp>
      <p:pic>
        <p:nvPicPr>
          <p:cNvPr id="7" name="Imagen 6">
            <a:extLst>
              <a:ext uri="{FF2B5EF4-FFF2-40B4-BE49-F238E27FC236}">
                <a16:creationId xmlns:a16="http://schemas.microsoft.com/office/drawing/2014/main" id="{0EB36968-F5DD-4B4D-8063-E228652AF6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21130"/>
            <a:ext cx="3888432" cy="4240118"/>
          </a:xfrm>
          <a:prstGeom prst="rect">
            <a:avLst/>
          </a:prstGeom>
          <a:noFill/>
          <a:ln>
            <a:noFill/>
          </a:ln>
        </p:spPr>
      </p:pic>
      <p:pic>
        <p:nvPicPr>
          <p:cNvPr id="8" name="Imagen 7">
            <a:extLst>
              <a:ext uri="{FF2B5EF4-FFF2-40B4-BE49-F238E27FC236}">
                <a16:creationId xmlns:a16="http://schemas.microsoft.com/office/drawing/2014/main" id="{B1666FBB-F7DB-4CAD-AF7A-4D9D740EA71C}"/>
              </a:ext>
            </a:extLst>
          </p:cNvPr>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 r="81200" b="49109"/>
          <a:stretch/>
        </p:blipFill>
        <p:spPr bwMode="auto">
          <a:xfrm>
            <a:off x="4716018" y="1433582"/>
            <a:ext cx="3744414" cy="4227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04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Diseño e Implementación </a:t>
            </a:r>
            <a:endParaRPr lang="en-US" dirty="0"/>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5A03181D-1B66-45D5-8891-BE516F6752EF}"/>
              </a:ext>
            </a:extLst>
          </p:cNvPr>
          <p:cNvSpPr/>
          <p:nvPr/>
        </p:nvSpPr>
        <p:spPr>
          <a:xfrm>
            <a:off x="118498" y="692696"/>
            <a:ext cx="2887329" cy="276999"/>
          </a:xfrm>
          <a:prstGeom prst="rect">
            <a:avLst/>
          </a:prstGeom>
        </p:spPr>
        <p:txBody>
          <a:bodyPr wrap="none">
            <a:spAutoFit/>
          </a:bodyPr>
          <a:lstStyle/>
          <a:p>
            <a:pPr marR="0" lvl="1" algn="just">
              <a:spcBef>
                <a:spcPts val="200"/>
              </a:spcBef>
              <a:spcAft>
                <a:spcPts val="0"/>
              </a:spcAft>
            </a:pPr>
            <a:r>
              <a:rPr lang="es-ES" sz="1200" b="1" dirty="0">
                <a:latin typeface="Arial" panose="020B0604020202020204" pitchFamily="34" charset="0"/>
                <a:ea typeface="Times New Roman" panose="02020603050405020304" pitchFamily="18" charset="0"/>
                <a:cs typeface="Times New Roman" panose="02020603050405020304" pitchFamily="18" charset="0"/>
              </a:rPr>
              <a:t>Entrenamiento del clasificador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0DE509F3-7E7F-4F06-828C-05373AA1BAF9}"/>
              </a:ext>
            </a:extLst>
          </p:cNvPr>
          <p:cNvPicPr>
            <a:picLocks noChangeAspect="1"/>
          </p:cNvPicPr>
          <p:nvPr/>
        </p:nvPicPr>
        <p:blipFill>
          <a:blip r:embed="rId3"/>
          <a:stretch>
            <a:fillRect/>
          </a:stretch>
        </p:blipFill>
        <p:spPr>
          <a:xfrm>
            <a:off x="539552" y="3160068"/>
            <a:ext cx="7776864" cy="1269692"/>
          </a:xfrm>
          <a:prstGeom prst="rect">
            <a:avLst/>
          </a:prstGeom>
        </p:spPr>
      </p:pic>
      <p:pic>
        <p:nvPicPr>
          <p:cNvPr id="8" name="Imagen 7">
            <a:extLst>
              <a:ext uri="{FF2B5EF4-FFF2-40B4-BE49-F238E27FC236}">
                <a16:creationId xmlns:a16="http://schemas.microsoft.com/office/drawing/2014/main" id="{265FB199-1174-4ED6-88CE-F2E41DB65083}"/>
              </a:ext>
            </a:extLst>
          </p:cNvPr>
          <p:cNvPicPr>
            <a:picLocks noChangeAspect="1"/>
          </p:cNvPicPr>
          <p:nvPr/>
        </p:nvPicPr>
        <p:blipFill>
          <a:blip r:embed="rId4"/>
          <a:stretch>
            <a:fillRect/>
          </a:stretch>
        </p:blipFill>
        <p:spPr>
          <a:xfrm>
            <a:off x="539552" y="1249458"/>
            <a:ext cx="7776864" cy="1408243"/>
          </a:xfrm>
          <a:prstGeom prst="rect">
            <a:avLst/>
          </a:prstGeom>
        </p:spPr>
      </p:pic>
    </p:spTree>
    <p:extLst>
      <p:ext uri="{BB962C8B-B14F-4D97-AF65-F5344CB8AC3E}">
        <p14:creationId xmlns:p14="http://schemas.microsoft.com/office/powerpoint/2010/main" val="285831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734888" y="49188"/>
            <a:ext cx="8229600" cy="1143000"/>
          </a:xfrm>
        </p:spPr>
        <p:txBody>
          <a:bodyPr/>
          <a:lstStyle/>
          <a:p>
            <a:r>
              <a:rPr lang="en-US" dirty="0"/>
              <a:t>Agenda de Trabajo</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8" name="8 Marcador de contenido">
            <a:extLst>
              <a:ext uri="{FF2B5EF4-FFF2-40B4-BE49-F238E27FC236}">
                <a16:creationId xmlns:a16="http://schemas.microsoft.com/office/drawing/2014/main" id="{C4FC1B11-989E-4AAE-A861-C8ECFFC2EC77}"/>
              </a:ext>
            </a:extLst>
          </p:cNvPr>
          <p:cNvSpPr txBox="1">
            <a:spLocks/>
          </p:cNvSpPr>
          <p:nvPr/>
        </p:nvSpPr>
        <p:spPr>
          <a:xfrm>
            <a:off x="457200" y="620688"/>
            <a:ext cx="8229600" cy="4608512"/>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s-ES" sz="2000" b="1" dirty="0"/>
              <a:t>   Introducción</a:t>
            </a:r>
          </a:p>
          <a:p>
            <a:pPr>
              <a:buFont typeface="Wingdings" pitchFamily="2" charset="2"/>
              <a:buChar char="q"/>
            </a:pPr>
            <a:r>
              <a:rPr lang="es-ES" sz="2000" b="1" dirty="0"/>
              <a:t>   Justificación y Alcance</a:t>
            </a:r>
          </a:p>
          <a:p>
            <a:pPr>
              <a:buFont typeface="Wingdings" pitchFamily="2" charset="2"/>
              <a:buChar char="q"/>
            </a:pPr>
            <a:r>
              <a:rPr lang="es-ES" sz="2000" b="1" dirty="0"/>
              <a:t>   Objetivos del Proyecto</a:t>
            </a:r>
          </a:p>
          <a:p>
            <a:pPr lvl="1">
              <a:buFont typeface="Wingdings" pitchFamily="2" charset="2"/>
              <a:buChar char="§"/>
            </a:pPr>
            <a:r>
              <a:rPr lang="es-ES" sz="2000" dirty="0"/>
              <a:t>Objetivo General</a:t>
            </a:r>
          </a:p>
          <a:p>
            <a:pPr lvl="1">
              <a:buFont typeface="Wingdings" pitchFamily="2" charset="2"/>
              <a:buChar char="§"/>
            </a:pPr>
            <a:r>
              <a:rPr lang="es-ES" sz="2000" dirty="0"/>
              <a:t>Objetivos Específicos</a:t>
            </a:r>
          </a:p>
          <a:p>
            <a:pPr>
              <a:buFont typeface="Wingdings" pitchFamily="2" charset="2"/>
              <a:buChar char="q"/>
            </a:pPr>
            <a:r>
              <a:rPr lang="es-ES" sz="2000" b="1" dirty="0"/>
              <a:t>   Introducción</a:t>
            </a:r>
          </a:p>
          <a:p>
            <a:pPr>
              <a:buFont typeface="Wingdings" pitchFamily="2" charset="2"/>
              <a:buChar char="q"/>
            </a:pPr>
            <a:r>
              <a:rPr lang="es-ES" sz="2000" b="1" dirty="0"/>
              <a:t>   Marco Teórico</a:t>
            </a:r>
          </a:p>
          <a:p>
            <a:pPr>
              <a:buFont typeface="Wingdings" pitchFamily="2" charset="2"/>
              <a:buChar char="q"/>
            </a:pPr>
            <a:r>
              <a:rPr lang="es-ES" sz="2000" b="1" dirty="0"/>
              <a:t>   Diseño e Implementación del Sistema</a:t>
            </a:r>
          </a:p>
          <a:p>
            <a:pPr>
              <a:buFont typeface="Wingdings" pitchFamily="2" charset="2"/>
              <a:buChar char="q"/>
            </a:pPr>
            <a:r>
              <a:rPr lang="es-ES" sz="2000" b="1" dirty="0"/>
              <a:t>   Framework del sistema</a:t>
            </a:r>
          </a:p>
          <a:p>
            <a:pPr>
              <a:buFont typeface="Wingdings" pitchFamily="2" charset="2"/>
              <a:buChar char="q"/>
            </a:pPr>
            <a:r>
              <a:rPr lang="es-ES" sz="2000" b="1" dirty="0"/>
              <a:t>   Pruebas</a:t>
            </a:r>
          </a:p>
          <a:p>
            <a:pPr>
              <a:buFont typeface="Wingdings" pitchFamily="2" charset="2"/>
              <a:buChar char="q"/>
            </a:pPr>
            <a:r>
              <a:rPr lang="es-ES" sz="2000" b="1" dirty="0"/>
              <a:t>   Resultados Finales</a:t>
            </a:r>
          </a:p>
          <a:p>
            <a:pPr>
              <a:buFont typeface="Wingdings" pitchFamily="2" charset="2"/>
              <a:buChar char="q"/>
            </a:pPr>
            <a:r>
              <a:rPr lang="es-ES" sz="2000" b="1" dirty="0"/>
              <a:t>   Conclusiones y Recomendaciones</a:t>
            </a:r>
          </a:p>
        </p:txBody>
      </p:sp>
    </p:spTree>
    <p:extLst>
      <p:ext uri="{BB962C8B-B14F-4D97-AF65-F5344CB8AC3E}">
        <p14:creationId xmlns:p14="http://schemas.microsoft.com/office/powerpoint/2010/main" val="9100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500"/>
                                        <p:tgtEl>
                                          <p:spTgt spid="8">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500"/>
                                        <p:tgtEl>
                                          <p:spTgt spid="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500"/>
                                        <p:tgtEl>
                                          <p:spTgt spid="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500"/>
                                        <p:tgtEl>
                                          <p:spTgt spid="8">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animEffect transition="in" filter="fade">
                                      <p:cBhvr>
                                        <p:cTn id="53" dur="500"/>
                                        <p:tgtEl>
                                          <p:spTgt spid="8">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10" end="10"/>
                                            </p:txEl>
                                          </p:spTgt>
                                        </p:tgtEl>
                                        <p:attrNameLst>
                                          <p:attrName>style.visibility</p:attrName>
                                        </p:attrNameLst>
                                      </p:cBhvr>
                                      <p:to>
                                        <p:strVal val="visible"/>
                                      </p:to>
                                    </p:set>
                                    <p:animEffect transition="in" filter="fade">
                                      <p:cBhvr>
                                        <p:cTn id="58" dur="500"/>
                                        <p:tgtEl>
                                          <p:spTgt spid="8">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animEffect transition="in" filter="fade">
                                      <p:cBhvr>
                                        <p:cTn id="63"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Diseño e Implementación </a:t>
            </a:r>
            <a:endParaRPr lang="en-US" dirty="0"/>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5A03181D-1B66-45D5-8891-BE516F6752EF}"/>
              </a:ext>
            </a:extLst>
          </p:cNvPr>
          <p:cNvSpPr/>
          <p:nvPr/>
        </p:nvSpPr>
        <p:spPr>
          <a:xfrm>
            <a:off x="118498" y="692696"/>
            <a:ext cx="2887329" cy="276999"/>
          </a:xfrm>
          <a:prstGeom prst="rect">
            <a:avLst/>
          </a:prstGeom>
        </p:spPr>
        <p:txBody>
          <a:bodyPr wrap="none">
            <a:spAutoFit/>
          </a:bodyPr>
          <a:lstStyle/>
          <a:p>
            <a:pPr marR="0" lvl="1" algn="just">
              <a:spcBef>
                <a:spcPts val="200"/>
              </a:spcBef>
              <a:spcAft>
                <a:spcPts val="0"/>
              </a:spcAft>
            </a:pPr>
            <a:r>
              <a:rPr lang="es-ES" sz="1200" b="1" dirty="0">
                <a:latin typeface="Arial" panose="020B0604020202020204" pitchFamily="34" charset="0"/>
                <a:ea typeface="Times New Roman" panose="02020603050405020304" pitchFamily="18" charset="0"/>
                <a:cs typeface="Times New Roman" panose="02020603050405020304" pitchFamily="18" charset="0"/>
              </a:rPr>
              <a:t>Entrenamiento del clasificador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D050807E-88F8-47B6-BCD0-DB4FA057458D}"/>
              </a:ext>
            </a:extLst>
          </p:cNvPr>
          <p:cNvPicPr/>
          <p:nvPr/>
        </p:nvPicPr>
        <p:blipFill rotWithShape="1">
          <a:blip r:embed="rId3">
            <a:extLst>
              <a:ext uri="{28A0092B-C50C-407E-A947-70E740481C1C}">
                <a14:useLocalDpi xmlns:a14="http://schemas.microsoft.com/office/drawing/2010/main" val="0"/>
              </a:ext>
            </a:extLst>
          </a:blip>
          <a:srcRect l="51965" t="3241" r="10420" b="35157"/>
          <a:stretch/>
        </p:blipFill>
        <p:spPr bwMode="auto">
          <a:xfrm>
            <a:off x="1691680" y="1095028"/>
            <a:ext cx="6192688" cy="44222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97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Framework del sistema</a:t>
            </a:r>
            <a:endParaRPr lang="en-US" dirty="0"/>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pic>
        <p:nvPicPr>
          <p:cNvPr id="3" name="Imagen 2">
            <a:extLst>
              <a:ext uri="{FF2B5EF4-FFF2-40B4-BE49-F238E27FC236}">
                <a16:creationId xmlns:a16="http://schemas.microsoft.com/office/drawing/2014/main" id="{5EDE9983-4FA7-4D1F-A1C6-FA3665EB7958}"/>
              </a:ext>
            </a:extLst>
          </p:cNvPr>
          <p:cNvPicPr>
            <a:picLocks noChangeAspect="1"/>
          </p:cNvPicPr>
          <p:nvPr/>
        </p:nvPicPr>
        <p:blipFill>
          <a:blip r:embed="rId3"/>
          <a:stretch>
            <a:fillRect/>
          </a:stretch>
        </p:blipFill>
        <p:spPr>
          <a:xfrm>
            <a:off x="1793683" y="681037"/>
            <a:ext cx="6126807" cy="5495925"/>
          </a:xfrm>
          <a:prstGeom prst="rect">
            <a:avLst/>
          </a:prstGeom>
        </p:spPr>
      </p:pic>
    </p:spTree>
    <p:extLst>
      <p:ext uri="{BB962C8B-B14F-4D97-AF65-F5344CB8AC3E}">
        <p14:creationId xmlns:p14="http://schemas.microsoft.com/office/powerpoint/2010/main" val="114962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Eventos de </a:t>
            </a:r>
            <a:r>
              <a:rPr lang="es-EC" dirty="0" err="1"/>
              <a:t>Analisis</a:t>
            </a:r>
            <a:endParaRPr lang="en-US" dirty="0"/>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DAA47EB5-66ED-4E9A-AF4D-956B029FCD15}"/>
              </a:ext>
            </a:extLst>
          </p:cNvPr>
          <p:cNvSpPr/>
          <p:nvPr/>
        </p:nvSpPr>
        <p:spPr>
          <a:xfrm>
            <a:off x="755576" y="1268760"/>
            <a:ext cx="7414952" cy="923330"/>
          </a:xfrm>
          <a:prstGeom prst="rect">
            <a:avLst/>
          </a:prstGeom>
        </p:spPr>
        <p:txBody>
          <a:bodyPr wrap="square">
            <a:spAutoFit/>
          </a:bodyPr>
          <a:lstStyle/>
          <a:p>
            <a:pPr marL="342900" indent="-342900">
              <a:buFont typeface="+mj-lt"/>
              <a:buAutoNum type="arabicPeriod"/>
            </a:pPr>
            <a:r>
              <a:rPr lang="es-EC" dirty="0">
                <a:latin typeface="Arial" panose="020B0604020202020204" pitchFamily="34" charset="0"/>
                <a:ea typeface="Calibri" panose="020F0502020204030204" pitchFamily="34" charset="0"/>
              </a:rPr>
              <a:t>Existencia de arma en ausencia de personas.</a:t>
            </a:r>
          </a:p>
          <a:p>
            <a:pPr marL="342900" indent="-342900">
              <a:buFont typeface="+mj-lt"/>
              <a:buAutoNum type="arabicPeriod"/>
            </a:pPr>
            <a:r>
              <a:rPr lang="es-EC" dirty="0"/>
              <a:t>Presencia de persona con el rostro visible en posesión de arma.</a:t>
            </a:r>
          </a:p>
          <a:p>
            <a:pPr marL="342900" indent="-342900">
              <a:buFont typeface="+mj-lt"/>
              <a:buAutoNum type="arabicPeriod"/>
            </a:pPr>
            <a:r>
              <a:rPr lang="es-EC" dirty="0"/>
              <a:t>Presencia de personas con rostro no visible en posesión de armas.</a:t>
            </a:r>
          </a:p>
        </p:txBody>
      </p:sp>
      <p:pic>
        <p:nvPicPr>
          <p:cNvPr id="9" name="Imagen 8">
            <a:extLst>
              <a:ext uri="{FF2B5EF4-FFF2-40B4-BE49-F238E27FC236}">
                <a16:creationId xmlns:a16="http://schemas.microsoft.com/office/drawing/2014/main" id="{72963D7F-2404-4801-A032-9B76C21F2C1D}"/>
              </a:ext>
            </a:extLst>
          </p:cNvPr>
          <p:cNvPicPr>
            <a:picLocks noChangeAspect="1"/>
          </p:cNvPicPr>
          <p:nvPr/>
        </p:nvPicPr>
        <p:blipFill>
          <a:blip r:embed="rId3"/>
          <a:stretch>
            <a:fillRect/>
          </a:stretch>
        </p:blipFill>
        <p:spPr>
          <a:xfrm>
            <a:off x="3563888" y="2818061"/>
            <a:ext cx="2466975" cy="1847850"/>
          </a:xfrm>
          <a:prstGeom prst="rect">
            <a:avLst/>
          </a:prstGeom>
        </p:spPr>
      </p:pic>
      <p:pic>
        <p:nvPicPr>
          <p:cNvPr id="11" name="Imagen 10">
            <a:extLst>
              <a:ext uri="{FF2B5EF4-FFF2-40B4-BE49-F238E27FC236}">
                <a16:creationId xmlns:a16="http://schemas.microsoft.com/office/drawing/2014/main" id="{9A5C8C9A-1A8E-4603-B42E-DEE890B353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500" y="2818062"/>
            <a:ext cx="2586988" cy="1847849"/>
          </a:xfrm>
          <a:prstGeom prst="rect">
            <a:avLst/>
          </a:prstGeom>
        </p:spPr>
      </p:pic>
      <p:pic>
        <p:nvPicPr>
          <p:cNvPr id="13" name="Imagen 12">
            <a:extLst>
              <a:ext uri="{FF2B5EF4-FFF2-40B4-BE49-F238E27FC236}">
                <a16:creationId xmlns:a16="http://schemas.microsoft.com/office/drawing/2014/main" id="{EE960E0C-CB64-4122-92B0-3E278949EED8}"/>
              </a:ext>
            </a:extLst>
          </p:cNvPr>
          <p:cNvPicPr>
            <a:picLocks noChangeAspect="1"/>
          </p:cNvPicPr>
          <p:nvPr/>
        </p:nvPicPr>
        <p:blipFill rotWithShape="1">
          <a:blip r:embed="rId5"/>
          <a:srcRect b="12542"/>
          <a:stretch/>
        </p:blipFill>
        <p:spPr>
          <a:xfrm>
            <a:off x="605449" y="2817466"/>
            <a:ext cx="2581218" cy="1847850"/>
          </a:xfrm>
          <a:prstGeom prst="rect">
            <a:avLst/>
          </a:prstGeom>
        </p:spPr>
      </p:pic>
    </p:spTree>
    <p:extLst>
      <p:ext uri="{BB962C8B-B14F-4D97-AF65-F5344CB8AC3E}">
        <p14:creationId xmlns:p14="http://schemas.microsoft.com/office/powerpoint/2010/main" val="249301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45F6D2-ACF4-4CB7-9709-7F7FE5C6554D}"/>
              </a:ext>
            </a:extLst>
          </p:cNvPr>
          <p:cNvPicPr>
            <a:picLocks noChangeAspect="1"/>
          </p:cNvPicPr>
          <p:nvPr/>
        </p:nvPicPr>
        <p:blipFill>
          <a:blip r:embed="rId2"/>
          <a:stretch>
            <a:fillRect/>
          </a:stretch>
        </p:blipFill>
        <p:spPr>
          <a:xfrm>
            <a:off x="2627784" y="626227"/>
            <a:ext cx="3384376" cy="5467069"/>
          </a:xfrm>
          <a:prstGeom prst="rect">
            <a:avLst/>
          </a:prstGeom>
        </p:spPr>
      </p:pic>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Diagrama del Detector</a:t>
            </a:r>
            <a:endParaRPr lang="en-US" dirty="0"/>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10" name="Rectángulo 9">
            <a:extLst>
              <a:ext uri="{FF2B5EF4-FFF2-40B4-BE49-F238E27FC236}">
                <a16:creationId xmlns:a16="http://schemas.microsoft.com/office/drawing/2014/main" id="{7DA19771-2B5B-4E1D-8464-8C636A5774D8}"/>
              </a:ext>
            </a:extLst>
          </p:cNvPr>
          <p:cNvSpPr/>
          <p:nvPr/>
        </p:nvSpPr>
        <p:spPr>
          <a:xfrm>
            <a:off x="107504" y="764704"/>
            <a:ext cx="3193503" cy="276999"/>
          </a:xfrm>
          <a:prstGeom prst="rect">
            <a:avLst/>
          </a:prstGeom>
        </p:spPr>
        <p:txBody>
          <a:bodyPr wrap="none">
            <a:spAutoFit/>
          </a:bodyPr>
          <a:lstStyle/>
          <a:p>
            <a:pPr marL="742950" marR="0" lvl="1" indent="-285750" algn="just">
              <a:spcBef>
                <a:spcPts val="200"/>
              </a:spcBef>
              <a:spcAft>
                <a:spcPts val="0"/>
              </a:spcAft>
              <a:buFont typeface="Arial" panose="020B0604020202020204" pitchFamily="34" charset="0"/>
              <a:buAutoNum type="arabicPeriod"/>
            </a:pPr>
            <a:r>
              <a:rPr lang="es-ES" sz="1200" b="1" dirty="0">
                <a:latin typeface="Arial" panose="020B0604020202020204" pitchFamily="34" charset="0"/>
                <a:ea typeface="Times New Roman" panose="02020603050405020304" pitchFamily="18" charset="0"/>
                <a:cs typeface="Times New Roman" panose="02020603050405020304" pitchFamily="18" charset="0"/>
              </a:rPr>
              <a:t>Diagrama de flujo del detector: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95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n-US" dirty="0"/>
              <a:t>Evaluación de </a:t>
            </a:r>
            <a:r>
              <a:rPr lang="es-EC" dirty="0"/>
              <a:t>Detectores</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445C7D82-01BA-4A2D-BD0C-5A0B2789CCE8}"/>
              </a:ext>
            </a:extLst>
          </p:cNvPr>
          <p:cNvSpPr/>
          <p:nvPr/>
        </p:nvSpPr>
        <p:spPr>
          <a:xfrm>
            <a:off x="1043608" y="773181"/>
            <a:ext cx="7776864" cy="461665"/>
          </a:xfrm>
          <a:prstGeom prst="rect">
            <a:avLst/>
          </a:prstGeom>
        </p:spPr>
        <p:txBody>
          <a:bodyPr wrap="square">
            <a:spAutoFit/>
          </a:bodyPr>
          <a:lstStyle/>
          <a:p>
            <a:pPr marR="0" lvl="1" algn="just">
              <a:spcBef>
                <a:spcPts val="200"/>
              </a:spcBef>
              <a:spcAft>
                <a:spcPts val="0"/>
              </a:spcAft>
            </a:pPr>
            <a:r>
              <a:rPr lang="es-EC" sz="1200" b="1" dirty="0">
                <a:latin typeface="Arial" panose="020B0604020202020204" pitchFamily="34" charset="0"/>
                <a:ea typeface="Times New Roman" panose="02020603050405020304" pitchFamily="18" charset="0"/>
                <a:cs typeface="Times New Roman" panose="02020603050405020304" pitchFamily="18" charset="0"/>
              </a:rPr>
              <a:t>Evaluación de los Detectores:</a:t>
            </a:r>
            <a:endParaRPr lang="en-US" sz="12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r>
              <a:rPr lang="es-EC" sz="1200"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B897C1A8-027D-4376-BFA9-CB6A071B5089}"/>
              </a:ext>
            </a:extLst>
          </p:cNvPr>
          <p:cNvGraphicFramePr>
            <a:graphicFrameLocks noGrp="1"/>
          </p:cNvGraphicFramePr>
          <p:nvPr/>
        </p:nvGraphicFramePr>
        <p:xfrm>
          <a:off x="1979712" y="3266574"/>
          <a:ext cx="4923442" cy="1425775"/>
        </p:xfrm>
        <a:graphic>
          <a:graphicData uri="http://schemas.openxmlformats.org/drawingml/2006/table">
            <a:tbl>
              <a:tblPr firstRow="1" firstCol="1" bandRow="1">
                <a:tableStyleId>{5C22544A-7EE6-4342-B048-85BDC9FD1C3A}</a:tableStyleId>
              </a:tblPr>
              <a:tblGrid>
                <a:gridCol w="1230519">
                  <a:extLst>
                    <a:ext uri="{9D8B030D-6E8A-4147-A177-3AD203B41FA5}">
                      <a16:colId xmlns:a16="http://schemas.microsoft.com/office/drawing/2014/main" val="140700722"/>
                    </a:ext>
                  </a:extLst>
                </a:gridCol>
                <a:gridCol w="1230519">
                  <a:extLst>
                    <a:ext uri="{9D8B030D-6E8A-4147-A177-3AD203B41FA5}">
                      <a16:colId xmlns:a16="http://schemas.microsoft.com/office/drawing/2014/main" val="243637822"/>
                    </a:ext>
                  </a:extLst>
                </a:gridCol>
                <a:gridCol w="1231202">
                  <a:extLst>
                    <a:ext uri="{9D8B030D-6E8A-4147-A177-3AD203B41FA5}">
                      <a16:colId xmlns:a16="http://schemas.microsoft.com/office/drawing/2014/main" val="1038016479"/>
                    </a:ext>
                  </a:extLst>
                </a:gridCol>
                <a:gridCol w="1231202">
                  <a:extLst>
                    <a:ext uri="{9D8B030D-6E8A-4147-A177-3AD203B41FA5}">
                      <a16:colId xmlns:a16="http://schemas.microsoft.com/office/drawing/2014/main" val="1999795865"/>
                    </a:ext>
                  </a:extLst>
                </a:gridCol>
              </a:tblGrid>
              <a:tr h="368028">
                <a:tc rowSpan="2" gridSpan="2">
                  <a:txBody>
                    <a:bodyPr/>
                    <a:lstStyle/>
                    <a:p>
                      <a:pPr marL="0" marR="0" indent="0" algn="l">
                        <a:lnSpc>
                          <a:spcPct val="150000"/>
                        </a:lnSpc>
                        <a:spcBef>
                          <a:spcPts val="0"/>
                        </a:spcBef>
                        <a:spcAft>
                          <a:spcPts val="0"/>
                        </a:spcAft>
                      </a:pPr>
                      <a:r>
                        <a:rPr lang="es-ES" sz="1600">
                          <a:effectLst/>
                        </a:rPr>
                        <a:t>MATRIZ DE CONFUSION OBJETO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C"/>
                    </a:p>
                  </a:txBody>
                  <a:tcPr/>
                </a:tc>
                <a:tc gridSpan="2">
                  <a:txBody>
                    <a:bodyPr/>
                    <a:lstStyle/>
                    <a:p>
                      <a:pPr marL="0" marR="0" indent="0" algn="l">
                        <a:lnSpc>
                          <a:spcPct val="150000"/>
                        </a:lnSpc>
                        <a:spcBef>
                          <a:spcPts val="0"/>
                        </a:spcBef>
                        <a:spcAft>
                          <a:spcPts val="0"/>
                        </a:spcAft>
                      </a:pPr>
                      <a:r>
                        <a:rPr lang="es-ES" sz="1600">
                          <a:effectLst/>
                        </a:rPr>
                        <a:t>Valor de predicción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509710713"/>
                  </a:ext>
                </a:extLst>
              </a:tr>
              <a:tr h="368028">
                <a:tc gridSpan="2" vMerge="1">
                  <a:txBody>
                    <a:bodyPr/>
                    <a:lstStyle/>
                    <a:p>
                      <a:endParaRPr lang="es-EC"/>
                    </a:p>
                  </a:txBody>
                  <a:tcPr/>
                </a:tc>
                <a:tc hMerge="1" vMerge="1">
                  <a:txBody>
                    <a:bodyPr/>
                    <a:lstStyle/>
                    <a:p>
                      <a:endParaRPr lang="es-EC"/>
                    </a:p>
                  </a:txBody>
                  <a:tcPr/>
                </a:tc>
                <a:tc>
                  <a:txBody>
                    <a:bodyPr/>
                    <a:lstStyle/>
                    <a:p>
                      <a:pPr marL="0" marR="0" indent="0" algn="l">
                        <a:lnSpc>
                          <a:spcPct val="150000"/>
                        </a:lnSpc>
                        <a:spcBef>
                          <a:spcPts val="0"/>
                        </a:spcBef>
                        <a:spcAft>
                          <a:spcPts val="0"/>
                        </a:spcAft>
                      </a:pPr>
                      <a:r>
                        <a:rPr lang="es-ES" sz="1600">
                          <a:effectLst/>
                        </a:rPr>
                        <a:t>Positivos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S" sz="1600">
                          <a:effectLst/>
                        </a:rPr>
                        <a:t>Negativos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654305"/>
                  </a:ext>
                </a:extLst>
              </a:tr>
              <a:tr h="368028">
                <a:tc rowSpan="2">
                  <a:txBody>
                    <a:bodyPr/>
                    <a:lstStyle/>
                    <a:p>
                      <a:pPr marL="0" marR="0" indent="0" algn="just">
                        <a:lnSpc>
                          <a:spcPct val="150000"/>
                        </a:lnSpc>
                        <a:spcBef>
                          <a:spcPts val="0"/>
                        </a:spcBef>
                        <a:spcAft>
                          <a:spcPts val="0"/>
                        </a:spcAft>
                      </a:pPr>
                      <a:r>
                        <a:rPr lang="es-ES" sz="1600">
                          <a:effectLst/>
                        </a:rPr>
                        <a:t>Valor real</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S" sz="1600">
                          <a:effectLst/>
                        </a:rPr>
                        <a:t>Positivos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S" sz="1600">
                          <a:effectLst/>
                        </a:rPr>
                        <a:t>VP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S" sz="1600">
                          <a:effectLst/>
                        </a:rPr>
                        <a:t>FN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156006"/>
                  </a:ext>
                </a:extLst>
              </a:tr>
              <a:tr h="170775">
                <a:tc vMerge="1">
                  <a:txBody>
                    <a:bodyPr/>
                    <a:lstStyle/>
                    <a:p>
                      <a:endParaRPr lang="es-EC"/>
                    </a:p>
                  </a:txBody>
                  <a:tcPr/>
                </a:tc>
                <a:tc>
                  <a:txBody>
                    <a:bodyPr/>
                    <a:lstStyle/>
                    <a:p>
                      <a:pPr marL="0" marR="0" indent="0" algn="l">
                        <a:lnSpc>
                          <a:spcPct val="150000"/>
                        </a:lnSpc>
                        <a:spcBef>
                          <a:spcPts val="0"/>
                        </a:spcBef>
                        <a:spcAft>
                          <a:spcPts val="0"/>
                        </a:spcAft>
                      </a:pPr>
                      <a:r>
                        <a:rPr lang="es-ES" sz="1600">
                          <a:effectLst/>
                        </a:rPr>
                        <a:t>Negativos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S" sz="1600">
                          <a:effectLst/>
                        </a:rPr>
                        <a:t>FP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S" sz="1600" dirty="0">
                          <a:effectLst/>
                        </a:rPr>
                        <a:t>VN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856809"/>
                  </a:ext>
                </a:extLst>
              </a:tr>
            </a:tbl>
          </a:graphicData>
        </a:graphic>
      </p:graphicFrame>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5D610A6E-AA11-40AD-B2A4-607AFC59A133}"/>
                  </a:ext>
                </a:extLst>
              </p:cNvPr>
              <p:cNvSpPr/>
              <p:nvPr/>
            </p:nvSpPr>
            <p:spPr>
              <a:xfrm>
                <a:off x="3174900" y="4833824"/>
                <a:ext cx="2533065" cy="615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𝑷𝒓𝒆𝒔𝒊𝒄𝒊𝒐𝒏</m:t>
                      </m:r>
                      <m:r>
                        <a:rPr lang="es-EC" b="0" i="0">
                          <a:latin typeface="Cambria Math" panose="02040503050406030204" pitchFamily="18" charset="0"/>
                        </a:rPr>
                        <m:t>=</m:t>
                      </m:r>
                      <m:f>
                        <m:fPr>
                          <m:ctrlPr>
                            <a:rPr lang="es-EC" b="0" i="1">
                              <a:latin typeface="Cambria Math" panose="02040503050406030204" pitchFamily="18" charset="0"/>
                            </a:rPr>
                          </m:ctrlPr>
                        </m:fPr>
                        <m:num>
                          <m:r>
                            <a:rPr lang="es-EC" b="1" i="1">
                              <a:latin typeface="Cambria Math" panose="02040503050406030204" pitchFamily="18" charset="0"/>
                            </a:rPr>
                            <m:t>𝑽𝑷</m:t>
                          </m:r>
                        </m:num>
                        <m:den>
                          <m:r>
                            <a:rPr lang="es-EC" b="1" i="1">
                              <a:latin typeface="Cambria Math" panose="02040503050406030204" pitchFamily="18" charset="0"/>
                            </a:rPr>
                            <m:t>𝑽𝑷</m:t>
                          </m:r>
                          <m:r>
                            <a:rPr lang="es-EC" b="0" i="0">
                              <a:latin typeface="Cambria Math" panose="02040503050406030204" pitchFamily="18" charset="0"/>
                            </a:rPr>
                            <m:t>+</m:t>
                          </m:r>
                          <m:r>
                            <a:rPr lang="es-EC" b="1" i="1">
                              <a:latin typeface="Cambria Math" panose="02040503050406030204" pitchFamily="18" charset="0"/>
                            </a:rPr>
                            <m:t>𝑭𝑷</m:t>
                          </m:r>
                        </m:den>
                      </m:f>
                    </m:oMath>
                  </m:oMathPara>
                </a14:m>
                <a:endParaRPr lang="es-EC" dirty="0"/>
              </a:p>
            </p:txBody>
          </p:sp>
        </mc:Choice>
        <mc:Fallback xmlns="">
          <p:sp>
            <p:nvSpPr>
              <p:cNvPr id="7" name="Rectángulo 6">
                <a:extLst>
                  <a:ext uri="{FF2B5EF4-FFF2-40B4-BE49-F238E27FC236}">
                    <a16:creationId xmlns:a16="http://schemas.microsoft.com/office/drawing/2014/main" id="{5D610A6E-AA11-40AD-B2A4-607AFC59A133}"/>
                  </a:ext>
                </a:extLst>
              </p:cNvPr>
              <p:cNvSpPr>
                <a:spLocks noRot="1" noChangeAspect="1" noMove="1" noResize="1" noEditPoints="1" noAdjustHandles="1" noChangeArrowheads="1" noChangeShapeType="1" noTextEdit="1"/>
              </p:cNvSpPr>
              <p:nvPr/>
            </p:nvSpPr>
            <p:spPr>
              <a:xfrm>
                <a:off x="3174900" y="4833824"/>
                <a:ext cx="2533065" cy="615490"/>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725E114C-231F-4E51-AE6B-F5CA1AFD1A79}"/>
                  </a:ext>
                </a:extLst>
              </p:cNvPr>
              <p:cNvSpPr/>
              <p:nvPr/>
            </p:nvSpPr>
            <p:spPr>
              <a:xfrm>
                <a:off x="691692" y="1062996"/>
                <a:ext cx="8229600" cy="2062103"/>
              </a:xfrm>
              <a:prstGeom prst="rect">
                <a:avLst/>
              </a:prstGeom>
            </p:spPr>
            <p:txBody>
              <a:bodyPr wrap="square">
                <a:spAutoFit/>
              </a:bodyPr>
              <a:lstStyle/>
              <a:p>
                <a:pPr algn="just"/>
                <a14:m>
                  <m:oMath xmlns:m="http://schemas.openxmlformats.org/officeDocument/2006/math">
                    <m:r>
                      <a:rPr lang="es-ES" sz="1600" b="1" i="1">
                        <a:latin typeface="Cambria Math" panose="02040503050406030204" pitchFamily="18" charset="0"/>
                        <a:ea typeface="Calibri" panose="020F0502020204030204" pitchFamily="34" charset="0"/>
                        <a:cs typeface="Arial" panose="020B0604020202020204" pitchFamily="34" charset="0"/>
                      </a:rPr>
                      <m:t>𝑽𝑷</m:t>
                    </m:r>
                    <m:r>
                      <a:rPr lang="es-ES" sz="1600" b="1" i="1">
                        <a:latin typeface="Cambria Math" panose="02040503050406030204" pitchFamily="18" charset="0"/>
                        <a:ea typeface="Calibri" panose="020F0502020204030204" pitchFamily="34" charset="0"/>
                        <a:cs typeface="Arial" panose="020B0604020202020204" pitchFamily="34" charset="0"/>
                      </a:rPr>
                      <m:t>:</m:t>
                    </m:r>
                  </m:oMath>
                </a14:m>
                <a:r>
                  <a:rPr lang="es-ES" sz="1600" dirty="0">
                    <a:latin typeface="Arial" panose="020B0604020202020204" pitchFamily="34" charset="0"/>
                    <a:ea typeface="Calibri" panose="020F0502020204030204" pitchFamily="34" charset="0"/>
                    <a:cs typeface="Times New Roman" panose="02020603050405020304" pitchFamily="18" charset="0"/>
                  </a:rPr>
                  <a:t> Es la cantidad de positivos que fueron clasificados correctamente como positivos por el modelo.</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14:m>
                  <m:oMath xmlns:m="http://schemas.openxmlformats.org/officeDocument/2006/math">
                    <m:r>
                      <a:rPr lang="es-ES" sz="1600" b="1" i="1">
                        <a:latin typeface="Cambria Math" panose="02040503050406030204" pitchFamily="18" charset="0"/>
                        <a:ea typeface="Calibri" panose="020F0502020204030204" pitchFamily="34" charset="0"/>
                        <a:cs typeface="Arial" panose="020B0604020202020204" pitchFamily="34" charset="0"/>
                      </a:rPr>
                      <m:t>𝑽𝑵</m:t>
                    </m:r>
                    <m:r>
                      <a:rPr lang="es-ES" sz="1600" b="1" i="1">
                        <a:latin typeface="Cambria Math" panose="02040503050406030204" pitchFamily="18" charset="0"/>
                        <a:ea typeface="Calibri" panose="020F0502020204030204" pitchFamily="34" charset="0"/>
                        <a:cs typeface="Arial" panose="020B0604020202020204" pitchFamily="34" charset="0"/>
                      </a:rPr>
                      <m:t>:</m:t>
                    </m:r>
                  </m:oMath>
                </a14:m>
                <a:r>
                  <a:rPr lang="es-ES" sz="1600" dirty="0">
                    <a:latin typeface="Arial" panose="020B0604020202020204" pitchFamily="34" charset="0"/>
                    <a:ea typeface="Calibri" panose="020F0502020204030204" pitchFamily="34" charset="0"/>
                    <a:cs typeface="Times New Roman" panose="02020603050405020304" pitchFamily="18" charset="0"/>
                  </a:rPr>
                  <a:t> Es la cantidad de negativos que fueron clasificados correctamente como negativos por el modelo.</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14:m>
                  <m:oMath xmlns:m="http://schemas.openxmlformats.org/officeDocument/2006/math">
                    <m:r>
                      <a:rPr lang="es-ES" sz="1600" b="1" i="1">
                        <a:latin typeface="Cambria Math" panose="02040503050406030204" pitchFamily="18" charset="0"/>
                        <a:ea typeface="Calibri" panose="020F0502020204030204" pitchFamily="34" charset="0"/>
                        <a:cs typeface="Arial" panose="020B0604020202020204" pitchFamily="34" charset="0"/>
                      </a:rPr>
                      <m:t>𝑭𝑵</m:t>
                    </m:r>
                    <m:r>
                      <a:rPr lang="es-ES" sz="1600" b="1" i="1">
                        <a:latin typeface="Cambria Math" panose="02040503050406030204" pitchFamily="18" charset="0"/>
                        <a:ea typeface="Calibri" panose="020F0502020204030204" pitchFamily="34" charset="0"/>
                        <a:cs typeface="Arial" panose="020B0604020202020204" pitchFamily="34" charset="0"/>
                      </a:rPr>
                      <m:t>:</m:t>
                    </m:r>
                  </m:oMath>
                </a14:m>
                <a:r>
                  <a:rPr lang="es-ES" sz="1600" dirty="0">
                    <a:latin typeface="Arial" panose="020B0604020202020204" pitchFamily="34" charset="0"/>
                    <a:ea typeface="Calibri" panose="020F0502020204030204" pitchFamily="34" charset="0"/>
                    <a:cs typeface="Times New Roman" panose="02020603050405020304" pitchFamily="18" charset="0"/>
                  </a:rPr>
                  <a:t> Es la cantidad de positivos que fueron clasificados incorrectamente como negativos.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14:m>
                  <m:oMath xmlns:m="http://schemas.openxmlformats.org/officeDocument/2006/math">
                    <m:r>
                      <a:rPr lang="es-ES" sz="1600" b="1" i="1">
                        <a:latin typeface="Cambria Math" panose="02040503050406030204" pitchFamily="18" charset="0"/>
                        <a:ea typeface="Calibri" panose="020F0502020204030204" pitchFamily="34" charset="0"/>
                        <a:cs typeface="Arial" panose="020B0604020202020204" pitchFamily="34" charset="0"/>
                      </a:rPr>
                      <m:t>𝑭𝑷</m:t>
                    </m:r>
                    <m:r>
                      <a:rPr lang="es-ES" sz="1600" b="1" i="1">
                        <a:latin typeface="Cambria Math" panose="02040503050406030204" pitchFamily="18" charset="0"/>
                        <a:ea typeface="Calibri" panose="020F0502020204030204" pitchFamily="34" charset="0"/>
                        <a:cs typeface="Arial" panose="020B0604020202020204" pitchFamily="34" charset="0"/>
                      </a:rPr>
                      <m:t>:</m:t>
                    </m:r>
                  </m:oMath>
                </a14:m>
                <a:r>
                  <a:rPr lang="es-ES" sz="1600" b="1" dirty="0">
                    <a:latin typeface="Arial" panose="020B0604020202020204" pitchFamily="34" charset="0"/>
                    <a:ea typeface="Calibri" panose="020F0502020204030204" pitchFamily="34" charset="0"/>
                    <a:cs typeface="Times New Roman" panose="02020603050405020304" pitchFamily="18" charset="0"/>
                  </a:rPr>
                  <a:t> </a:t>
                </a:r>
                <a:r>
                  <a:rPr lang="es-ES" sz="1600" dirty="0">
                    <a:latin typeface="Arial" panose="020B0604020202020204" pitchFamily="34" charset="0"/>
                    <a:ea typeface="Calibri" panose="020F0502020204030204" pitchFamily="34" charset="0"/>
                    <a:cs typeface="Times New Roman" panose="02020603050405020304" pitchFamily="18" charset="0"/>
                  </a:rPr>
                  <a:t>Es la cantidad de negativos que fueron clasificados incorrectamente como positivos.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sz="1600" b="1" dirty="0">
                    <a:latin typeface="Arial" panose="020B0604020202020204" pitchFamily="34" charset="0"/>
                    <a:ea typeface="Calibri" panose="020F0502020204030204" pitchFamily="34" charset="0"/>
                    <a:cs typeface="Times New Roman" panose="02020603050405020304" pitchFamily="18" charset="0"/>
                  </a:rPr>
                  <a:t>Precisión:</a:t>
                </a:r>
                <a:r>
                  <a:rPr lang="es-ES" sz="1600" dirty="0">
                    <a:latin typeface="Arial" panose="020B0604020202020204" pitchFamily="34" charset="0"/>
                    <a:ea typeface="Calibri" panose="020F0502020204030204" pitchFamily="34" charset="0"/>
                    <a:cs typeface="Times New Roman" panose="02020603050405020304" pitchFamily="18" charset="0"/>
                  </a:rPr>
                  <a:t> Indica un valor cuando se predicen eventos positivos, al multiplicarlo por 100 indica que porcentaje se clasifico correctamente.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725E114C-231F-4E51-AE6B-F5CA1AFD1A79}"/>
                  </a:ext>
                </a:extLst>
              </p:cNvPr>
              <p:cNvSpPr>
                <a:spLocks noRot="1" noChangeAspect="1" noMove="1" noResize="1" noEditPoints="1" noAdjustHandles="1" noChangeArrowheads="1" noChangeShapeType="1" noTextEdit="1"/>
              </p:cNvSpPr>
              <p:nvPr/>
            </p:nvSpPr>
            <p:spPr>
              <a:xfrm>
                <a:off x="691692" y="1062996"/>
                <a:ext cx="8229600" cy="2062103"/>
              </a:xfrm>
              <a:prstGeom prst="rect">
                <a:avLst/>
              </a:prstGeom>
              <a:blipFill>
                <a:blip r:embed="rId4"/>
                <a:stretch>
                  <a:fillRect l="-370" t="-885" r="-444" b="-2655"/>
                </a:stretch>
              </a:blipFill>
            </p:spPr>
            <p:txBody>
              <a:bodyPr/>
              <a:lstStyle/>
              <a:p>
                <a:r>
                  <a:rPr lang="es-EC">
                    <a:noFill/>
                  </a:rPr>
                  <a:t> </a:t>
                </a:r>
              </a:p>
            </p:txBody>
          </p:sp>
        </mc:Fallback>
      </mc:AlternateContent>
    </p:spTree>
    <p:extLst>
      <p:ext uri="{BB962C8B-B14F-4D97-AF65-F5344CB8AC3E}">
        <p14:creationId xmlns:p14="http://schemas.microsoft.com/office/powerpoint/2010/main" val="1009085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548E7-490C-4315-804B-B3C49FE102F1}"/>
              </a:ext>
            </a:extLst>
          </p:cNvPr>
          <p:cNvSpPr>
            <a:spLocks noGrp="1"/>
          </p:cNvSpPr>
          <p:nvPr>
            <p:ph type="title"/>
          </p:nvPr>
        </p:nvSpPr>
        <p:spPr/>
        <p:txBody>
          <a:bodyPr/>
          <a:lstStyle/>
          <a:p>
            <a:endParaRPr lang="en-US" dirty="0"/>
          </a:p>
        </p:txBody>
      </p:sp>
      <p:pic>
        <p:nvPicPr>
          <p:cNvPr id="3" name="Imagen 2">
            <a:extLst>
              <a:ext uri="{FF2B5EF4-FFF2-40B4-BE49-F238E27FC236}">
                <a16:creationId xmlns:a16="http://schemas.microsoft.com/office/drawing/2014/main" id="{9101E7FF-16D4-4472-9624-BDCDE3B3344F}"/>
              </a:ext>
            </a:extLst>
          </p:cNvPr>
          <p:cNvPicPr>
            <a:picLocks noChangeAspect="1"/>
          </p:cNvPicPr>
          <p:nvPr/>
        </p:nvPicPr>
        <p:blipFill>
          <a:blip r:embed="rId2"/>
          <a:stretch>
            <a:fillRect/>
          </a:stretch>
        </p:blipFill>
        <p:spPr>
          <a:xfrm>
            <a:off x="378639" y="274638"/>
            <a:ext cx="8386722" cy="5026570"/>
          </a:xfrm>
          <a:prstGeom prst="rect">
            <a:avLst/>
          </a:prstGeom>
        </p:spPr>
      </p:pic>
    </p:spTree>
    <p:extLst>
      <p:ext uri="{BB962C8B-B14F-4D97-AF65-F5344CB8AC3E}">
        <p14:creationId xmlns:p14="http://schemas.microsoft.com/office/powerpoint/2010/main" val="265714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548E7-490C-4315-804B-B3C49FE102F1}"/>
              </a:ext>
            </a:extLst>
          </p:cNvPr>
          <p:cNvSpPr>
            <a:spLocks noGrp="1"/>
          </p:cNvSpPr>
          <p:nvPr>
            <p:ph type="title"/>
          </p:nvPr>
        </p:nvSpPr>
        <p:spPr/>
        <p:txBody>
          <a:bodyPr/>
          <a:lstStyle/>
          <a:p>
            <a:endParaRPr lang="en-US" dirty="0"/>
          </a:p>
        </p:txBody>
      </p:sp>
      <p:pic>
        <p:nvPicPr>
          <p:cNvPr id="4" name="Imagen 3">
            <a:extLst>
              <a:ext uri="{FF2B5EF4-FFF2-40B4-BE49-F238E27FC236}">
                <a16:creationId xmlns:a16="http://schemas.microsoft.com/office/drawing/2014/main" id="{8AB2D200-974E-4744-8CAC-CD8302098D99}"/>
              </a:ext>
            </a:extLst>
          </p:cNvPr>
          <p:cNvPicPr/>
          <p:nvPr/>
        </p:nvPicPr>
        <p:blipFill rotWithShape="1">
          <a:blip r:embed="rId2" cstate="hqprint">
            <a:extLst>
              <a:ext uri="{28A0092B-C50C-407E-A947-70E740481C1C}">
                <a14:useLocalDpi xmlns:a14="http://schemas.microsoft.com/office/drawing/2010/main"/>
              </a:ext>
            </a:extLst>
          </a:blip>
          <a:srcRect/>
          <a:stretch/>
        </p:blipFill>
        <p:spPr bwMode="auto">
          <a:xfrm>
            <a:off x="457200" y="476672"/>
            <a:ext cx="8019216" cy="5051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990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548E7-490C-4315-804B-B3C49FE102F1}"/>
              </a:ext>
            </a:extLst>
          </p:cNvPr>
          <p:cNvSpPr>
            <a:spLocks noGrp="1"/>
          </p:cNvSpPr>
          <p:nvPr>
            <p:ph type="title"/>
          </p:nvPr>
        </p:nvSpPr>
        <p:spPr/>
        <p:txBody>
          <a:bodyPr/>
          <a:lstStyle/>
          <a:p>
            <a:endParaRPr lang="en-US" dirty="0"/>
          </a:p>
        </p:txBody>
      </p:sp>
      <p:pic>
        <p:nvPicPr>
          <p:cNvPr id="3074" name="Imagen 34">
            <a:extLst>
              <a:ext uri="{FF2B5EF4-FFF2-40B4-BE49-F238E27FC236}">
                <a16:creationId xmlns:a16="http://schemas.microsoft.com/office/drawing/2014/main" id="{1BF51813-8848-459A-8A7A-5A2195F47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99445"/>
            <a:ext cx="3040176" cy="37536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35">
            <a:extLst>
              <a:ext uri="{FF2B5EF4-FFF2-40B4-BE49-F238E27FC236}">
                <a16:creationId xmlns:a16="http://schemas.microsoft.com/office/drawing/2014/main" id="{3FE7D52A-97A4-4709-B477-9261B97A1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696" y="899444"/>
            <a:ext cx="3021495" cy="3753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76ED00D-2C40-49AF-AFB8-77B9C606E6C3}"/>
              </a:ext>
            </a:extLst>
          </p:cNvPr>
          <p:cNvSpPr>
            <a:spLocks noChangeArrowheads="1"/>
          </p:cNvSpPr>
          <p:nvPr/>
        </p:nvSpPr>
        <p:spPr bwMode="auto">
          <a:xfrm>
            <a:off x="2555776" y="-106183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a:extLst>
              <a:ext uri="{FF2B5EF4-FFF2-40B4-BE49-F238E27FC236}">
                <a16:creationId xmlns:a16="http://schemas.microsoft.com/office/drawing/2014/main" id="{775124C9-33AD-4A82-A192-6E7AC33B5724}"/>
              </a:ext>
            </a:extLst>
          </p:cNvPr>
          <p:cNvSpPr>
            <a:spLocks noChangeArrowheads="1"/>
          </p:cNvSpPr>
          <p:nvPr/>
        </p:nvSpPr>
        <p:spPr bwMode="auto">
          <a:xfrm>
            <a:off x="2555776" y="63200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es-EC" altLang="en-US" sz="12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s-EC" altLang="en-US" sz="1200" b="1" i="1" u="none" strike="noStrike" cap="none" normalizeH="0" baseline="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kumimoji="0" lang="es-EC" altLang="en-US" sz="1200" b="1" i="1" u="none" strike="noStrike" cap="none" normalizeH="0" baseline="0" bmk="_Toc53035003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31.</a:t>
            </a:r>
            <a:r>
              <a:rPr kumimoji="0" lang="es-EC" altLang="en-US" sz="1200" b="0" i="0" u="none" strike="noStrike" cap="none" normalizeH="0" baseline="0" bmk="_Toc53035003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Análisis de Pistola y cuchillo para persona con rostro cubierto</a:t>
            </a:r>
            <a:endParaRPr kumimoji="0" lang="es-EC" altLang="en-US" sz="1800" b="0" i="0" u="none" strike="noStrike" cap="none" normalizeH="0" baseline="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0946BDF9-DB1A-467A-8C23-72F8185D4933}"/>
              </a:ext>
            </a:extLst>
          </p:cNvPr>
          <p:cNvPicPr>
            <a:picLocks noChangeAspect="1"/>
          </p:cNvPicPr>
          <p:nvPr/>
        </p:nvPicPr>
        <p:blipFill>
          <a:blip r:embed="rId4"/>
          <a:stretch>
            <a:fillRect/>
          </a:stretch>
        </p:blipFill>
        <p:spPr>
          <a:xfrm>
            <a:off x="6313191" y="875004"/>
            <a:ext cx="2810500" cy="3778099"/>
          </a:xfrm>
          <a:prstGeom prst="rect">
            <a:avLst/>
          </a:prstGeom>
        </p:spPr>
      </p:pic>
    </p:spTree>
    <p:extLst>
      <p:ext uri="{BB962C8B-B14F-4D97-AF65-F5344CB8AC3E}">
        <p14:creationId xmlns:p14="http://schemas.microsoft.com/office/powerpoint/2010/main" val="67216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548E7-490C-4315-804B-B3C49FE102F1}"/>
              </a:ext>
            </a:extLst>
          </p:cNvPr>
          <p:cNvSpPr>
            <a:spLocks noGrp="1"/>
          </p:cNvSpPr>
          <p:nvPr>
            <p:ph type="title"/>
          </p:nvPr>
        </p:nvSpPr>
        <p:spPr/>
        <p:txBody>
          <a:bodyPr/>
          <a:lstStyle/>
          <a:p>
            <a:endParaRPr lang="en-US" dirty="0"/>
          </a:p>
        </p:txBody>
      </p:sp>
      <p:pic>
        <p:nvPicPr>
          <p:cNvPr id="4" name="Imagen 3">
            <a:extLst>
              <a:ext uri="{FF2B5EF4-FFF2-40B4-BE49-F238E27FC236}">
                <a16:creationId xmlns:a16="http://schemas.microsoft.com/office/drawing/2014/main" id="{1C82B3B0-34F1-46AC-ACD2-DD1BBF1232DD}"/>
              </a:ext>
            </a:extLst>
          </p:cNvPr>
          <p:cNvPicPr/>
          <p:nvPr/>
        </p:nvPicPr>
        <p:blipFill rotWithShape="1">
          <a:blip r:embed="rId2" cstate="hqprint">
            <a:extLst>
              <a:ext uri="{28A0092B-C50C-407E-A947-70E740481C1C}">
                <a14:useLocalDpi xmlns:a14="http://schemas.microsoft.com/office/drawing/2010/main"/>
              </a:ext>
            </a:extLst>
          </a:blip>
          <a:srcRect/>
          <a:stretch/>
        </p:blipFill>
        <p:spPr bwMode="auto">
          <a:xfrm>
            <a:off x="887735" y="1196752"/>
            <a:ext cx="3324225" cy="3888432"/>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30E52B61-D2D9-4D58-B4AE-AA1551165B28}"/>
              </a:ext>
            </a:extLst>
          </p:cNvPr>
          <p:cNvPicPr/>
          <p:nvPr/>
        </p:nvPicPr>
        <p:blipFill rotWithShape="1">
          <a:blip r:embed="rId3" cstate="hqprint">
            <a:extLst>
              <a:ext uri="{28A0092B-C50C-407E-A947-70E740481C1C}">
                <a14:useLocalDpi xmlns:a14="http://schemas.microsoft.com/office/drawing/2010/main"/>
              </a:ext>
            </a:extLst>
          </a:blip>
          <a:srcRect/>
          <a:stretch/>
        </p:blipFill>
        <p:spPr bwMode="auto">
          <a:xfrm>
            <a:off x="5148064" y="1196752"/>
            <a:ext cx="3324225" cy="38884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16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548E7-490C-4315-804B-B3C49FE102F1}"/>
              </a:ext>
            </a:extLst>
          </p:cNvPr>
          <p:cNvSpPr>
            <a:spLocks noGrp="1"/>
          </p:cNvSpPr>
          <p:nvPr>
            <p:ph type="title"/>
          </p:nvPr>
        </p:nvSpPr>
        <p:spPr/>
        <p:txBody>
          <a:bodyPr/>
          <a:lstStyle/>
          <a:p>
            <a:endParaRPr lang="en-US" dirty="0"/>
          </a:p>
        </p:txBody>
      </p:sp>
      <p:pic>
        <p:nvPicPr>
          <p:cNvPr id="4" name="Imagen 3">
            <a:extLst>
              <a:ext uri="{FF2B5EF4-FFF2-40B4-BE49-F238E27FC236}">
                <a16:creationId xmlns:a16="http://schemas.microsoft.com/office/drawing/2014/main" id="{A3A06248-0D60-48A2-836E-15D8C49E1E13}"/>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706245" y="1824355"/>
            <a:ext cx="5731510" cy="3209290"/>
          </a:xfrm>
          <a:prstGeom prst="rect">
            <a:avLst/>
          </a:prstGeom>
          <a:noFill/>
          <a:ln>
            <a:noFill/>
          </a:ln>
        </p:spPr>
      </p:pic>
    </p:spTree>
    <p:extLst>
      <p:ext uri="{BB962C8B-B14F-4D97-AF65-F5344CB8AC3E}">
        <p14:creationId xmlns:p14="http://schemas.microsoft.com/office/powerpoint/2010/main" val="304497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Introducción</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5" name="Rectángulo 4">
            <a:extLst>
              <a:ext uri="{FF2B5EF4-FFF2-40B4-BE49-F238E27FC236}">
                <a16:creationId xmlns:a16="http://schemas.microsoft.com/office/drawing/2014/main" id="{DEE9AE7A-E120-4108-B25C-3F42473142CB}"/>
              </a:ext>
            </a:extLst>
          </p:cNvPr>
          <p:cNvSpPr/>
          <p:nvPr/>
        </p:nvSpPr>
        <p:spPr>
          <a:xfrm>
            <a:off x="457200" y="59194"/>
            <a:ext cx="5472608" cy="430887"/>
          </a:xfrm>
          <a:prstGeom prst="rect">
            <a:avLst/>
          </a:prstGeom>
        </p:spPr>
        <p:txBody>
          <a:bodyPr wrap="square">
            <a:spAutoFit/>
          </a:bodyPr>
          <a:lstStyle/>
          <a:p>
            <a:r>
              <a:rPr lang="es-EC" sz="1100" b="1" dirty="0"/>
              <a:t>IDENTIFICACIÓN EN TIEMPO REAL DE PERSONAS EN POSESIÓN DE PEQUEÑAS ARMAS DENTRO DE UN AMBIENTE VIDEO-VIGILADO </a:t>
            </a:r>
            <a:endParaRPr lang="en-US" sz="1100" dirty="0"/>
          </a:p>
        </p:txBody>
      </p:sp>
      <p:sp>
        <p:nvSpPr>
          <p:cNvPr id="7" name="Rectángulo 6">
            <a:extLst>
              <a:ext uri="{FF2B5EF4-FFF2-40B4-BE49-F238E27FC236}">
                <a16:creationId xmlns:a16="http://schemas.microsoft.com/office/drawing/2014/main" id="{7C96FEDE-130D-4684-BF0A-941D054CBB4F}"/>
              </a:ext>
            </a:extLst>
          </p:cNvPr>
          <p:cNvSpPr/>
          <p:nvPr/>
        </p:nvSpPr>
        <p:spPr>
          <a:xfrm>
            <a:off x="760872" y="1012478"/>
            <a:ext cx="7686600" cy="2862322"/>
          </a:xfrm>
          <a:prstGeom prst="rect">
            <a:avLst/>
          </a:prstGeom>
        </p:spPr>
        <p:txBody>
          <a:bodyPr wrap="square">
            <a:spAutoFit/>
          </a:bodyPr>
          <a:lstStyle/>
          <a:p>
            <a:pPr indent="450215" algn="just">
              <a:tabLst>
                <a:tab pos="502920" algn="l"/>
              </a:tabLst>
            </a:pPr>
            <a:r>
              <a:rPr lang="es-ES" dirty="0">
                <a:latin typeface="Arial" panose="020B0604020202020204" pitchFamily="34" charset="0"/>
                <a:ea typeface="Calibri" panose="020F0502020204030204" pitchFamily="34" charset="0"/>
                <a:cs typeface="Times New Roman" panose="02020603050405020304" pitchFamily="18" charset="0"/>
              </a:rPr>
              <a:t>La finalidad del presente proyecto es la de desarrollar un prototipo para la identificación de personas en posesión de armas (pistolas, cuchillos) con la ayuda de una tarjeta embebida  y una aplicación para la detección en tiempo real de eventos emergentes que pueden incluir desde intentos de agresión hasta robos o intentos de asesinato, por esto se propone emular un entorno video-vigilado que fácilmente pueda ser instalado en vehículos de servicio de transporte público, o bien en cualquier sistema video-vigilado como puede ser los sistemas de seguridad bancarios, o de seguridad pública como los implementados por el sistema de vigilancia integrado de seguridad Ecuatoriano (ECU911).</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CB38A821-F348-4340-9882-F22D1D533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700" y="4153785"/>
            <a:ext cx="3275856" cy="16379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6AD3032C-31C2-4C61-9815-B42D84C6D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960379"/>
            <a:ext cx="2808312" cy="1878059"/>
          </a:xfrm>
          <a:prstGeom prst="rect">
            <a:avLst/>
          </a:prstGeom>
        </p:spPr>
      </p:pic>
    </p:spTree>
    <p:extLst>
      <p:ext uri="{BB962C8B-B14F-4D97-AF65-F5344CB8AC3E}">
        <p14:creationId xmlns:p14="http://schemas.microsoft.com/office/powerpoint/2010/main" val="310657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319CA6E-CFA1-4B7B-8C24-F13B3F78D3A6}"/>
              </a:ext>
            </a:extLst>
          </p:cNvPr>
          <p:cNvPicPr>
            <a:picLocks noChangeAspect="1"/>
          </p:cNvPicPr>
          <p:nvPr/>
        </p:nvPicPr>
        <p:blipFill>
          <a:blip r:embed="rId2"/>
          <a:stretch>
            <a:fillRect/>
          </a:stretch>
        </p:blipFill>
        <p:spPr>
          <a:xfrm>
            <a:off x="1047750" y="2790825"/>
            <a:ext cx="7048500" cy="1276350"/>
          </a:xfrm>
          <a:prstGeom prst="rect">
            <a:avLst/>
          </a:prstGeom>
        </p:spPr>
      </p:pic>
      <p:sp>
        <p:nvSpPr>
          <p:cNvPr id="2" name="Título 1">
            <a:extLst>
              <a:ext uri="{FF2B5EF4-FFF2-40B4-BE49-F238E27FC236}">
                <a16:creationId xmlns:a16="http://schemas.microsoft.com/office/drawing/2014/main" id="{622548E7-490C-4315-804B-B3C49FE102F1}"/>
              </a:ext>
            </a:extLst>
          </p:cNvPr>
          <p:cNvSpPr>
            <a:spLocks noGrp="1"/>
          </p:cNvSpPr>
          <p:nvPr>
            <p:ph type="title"/>
          </p:nvPr>
        </p:nvSpPr>
        <p:spPr>
          <a:xfrm>
            <a:off x="781236" y="0"/>
            <a:ext cx="8229600" cy="1143000"/>
          </a:xfrm>
        </p:spPr>
        <p:txBody>
          <a:bodyPr/>
          <a:lstStyle/>
          <a:p>
            <a:r>
              <a:rPr lang="en-US" dirty="0" err="1"/>
              <a:t>Resultados</a:t>
            </a:r>
            <a:r>
              <a:rPr lang="en-US" dirty="0"/>
              <a:t> </a:t>
            </a:r>
            <a:r>
              <a:rPr lang="en-US" dirty="0" err="1"/>
              <a:t>Obtenidos</a:t>
            </a:r>
            <a:endParaRPr lang="en-US" dirty="0"/>
          </a:p>
        </p:txBody>
      </p:sp>
      <p:graphicFrame>
        <p:nvGraphicFramePr>
          <p:cNvPr id="3" name="Tabla 2">
            <a:extLst>
              <a:ext uri="{FF2B5EF4-FFF2-40B4-BE49-F238E27FC236}">
                <a16:creationId xmlns:a16="http://schemas.microsoft.com/office/drawing/2014/main" id="{E6A31176-9416-480E-8731-B89FB184A5FC}"/>
              </a:ext>
            </a:extLst>
          </p:cNvPr>
          <p:cNvGraphicFramePr>
            <a:graphicFrameLocks noGrp="1"/>
          </p:cNvGraphicFramePr>
          <p:nvPr>
            <p:extLst>
              <p:ext uri="{D42A27DB-BD31-4B8C-83A1-F6EECF244321}">
                <p14:modId xmlns:p14="http://schemas.microsoft.com/office/powerpoint/2010/main" val="3093882648"/>
              </p:ext>
            </p:extLst>
          </p:nvPr>
        </p:nvGraphicFramePr>
        <p:xfrm>
          <a:off x="1043608" y="2060848"/>
          <a:ext cx="7704856" cy="2673874"/>
        </p:xfrm>
        <a:graphic>
          <a:graphicData uri="http://schemas.openxmlformats.org/drawingml/2006/table">
            <a:tbl>
              <a:tblPr firstRow="1" firstCol="1" bandRow="1">
                <a:tableStyleId>{5C22544A-7EE6-4342-B048-85BDC9FD1C3A}</a:tableStyleId>
              </a:tblPr>
              <a:tblGrid>
                <a:gridCol w="1233737">
                  <a:extLst>
                    <a:ext uri="{9D8B030D-6E8A-4147-A177-3AD203B41FA5}">
                      <a16:colId xmlns:a16="http://schemas.microsoft.com/office/drawing/2014/main" val="3664571574"/>
                    </a:ext>
                  </a:extLst>
                </a:gridCol>
                <a:gridCol w="1188328">
                  <a:extLst>
                    <a:ext uri="{9D8B030D-6E8A-4147-A177-3AD203B41FA5}">
                      <a16:colId xmlns:a16="http://schemas.microsoft.com/office/drawing/2014/main" val="809384961"/>
                    </a:ext>
                  </a:extLst>
                </a:gridCol>
                <a:gridCol w="1188328">
                  <a:extLst>
                    <a:ext uri="{9D8B030D-6E8A-4147-A177-3AD203B41FA5}">
                      <a16:colId xmlns:a16="http://schemas.microsoft.com/office/drawing/2014/main" val="1624232634"/>
                    </a:ext>
                  </a:extLst>
                </a:gridCol>
                <a:gridCol w="1028115">
                  <a:extLst>
                    <a:ext uri="{9D8B030D-6E8A-4147-A177-3AD203B41FA5}">
                      <a16:colId xmlns:a16="http://schemas.microsoft.com/office/drawing/2014/main" val="3916579870"/>
                    </a:ext>
                  </a:extLst>
                </a:gridCol>
                <a:gridCol w="1022116">
                  <a:extLst>
                    <a:ext uri="{9D8B030D-6E8A-4147-A177-3AD203B41FA5}">
                      <a16:colId xmlns:a16="http://schemas.microsoft.com/office/drawing/2014/main" val="1865448793"/>
                    </a:ext>
                  </a:extLst>
                </a:gridCol>
                <a:gridCol w="1022116">
                  <a:extLst>
                    <a:ext uri="{9D8B030D-6E8A-4147-A177-3AD203B41FA5}">
                      <a16:colId xmlns:a16="http://schemas.microsoft.com/office/drawing/2014/main" val="400458615"/>
                    </a:ext>
                  </a:extLst>
                </a:gridCol>
                <a:gridCol w="1022116">
                  <a:extLst>
                    <a:ext uri="{9D8B030D-6E8A-4147-A177-3AD203B41FA5}">
                      <a16:colId xmlns:a16="http://schemas.microsoft.com/office/drawing/2014/main" val="4089110177"/>
                    </a:ext>
                  </a:extLst>
                </a:gridCol>
              </a:tblGrid>
              <a:tr h="381982">
                <a:tc>
                  <a:txBody>
                    <a:bodyPr/>
                    <a:lstStyle/>
                    <a:p>
                      <a:pPr marL="0" marR="0" indent="0" algn="ctr">
                        <a:spcBef>
                          <a:spcPts val="0"/>
                        </a:spcBef>
                        <a:spcAft>
                          <a:spcPts val="0"/>
                        </a:spcAft>
                      </a:pPr>
                      <a:r>
                        <a:rPr lang="en-US" sz="1800">
                          <a:effectLst/>
                        </a:rPr>
                        <a:t>OBJETO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TIPO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Precision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TVP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VP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FP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FN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0458314"/>
                  </a:ext>
                </a:extLst>
              </a:tr>
              <a:tr h="381982">
                <a:tc rowSpan="3">
                  <a:txBody>
                    <a:bodyPr/>
                    <a:lstStyle/>
                    <a:p>
                      <a:pPr marL="0" marR="0" indent="0" algn="ctr">
                        <a:spcBef>
                          <a:spcPts val="0"/>
                        </a:spcBef>
                        <a:spcAft>
                          <a:spcPts val="0"/>
                        </a:spcAft>
                      </a:pPr>
                      <a:r>
                        <a:rPr lang="en-US" sz="1800">
                          <a:effectLst/>
                        </a:rPr>
                        <a:t>PISTOLA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HOG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64.28 %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0" algn="ctr">
                        <a:spcBef>
                          <a:spcPts val="0"/>
                        </a:spcBef>
                        <a:spcAft>
                          <a:spcPts val="0"/>
                        </a:spcAft>
                      </a:pPr>
                      <a:r>
                        <a:rPr lang="en-US" sz="1800">
                          <a:effectLst/>
                        </a:rPr>
                        <a:t>54 %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0" algn="ctr">
                        <a:spcBef>
                          <a:spcPts val="0"/>
                        </a:spcBef>
                        <a:spcAft>
                          <a:spcPts val="0"/>
                        </a:spcAft>
                      </a:pPr>
                      <a:r>
                        <a:rPr lang="en-US" sz="1800">
                          <a:effectLst/>
                        </a:rPr>
                        <a:t>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30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441718"/>
                  </a:ext>
                </a:extLst>
              </a:tr>
              <a:tr h="381982">
                <a:tc vMerge="1">
                  <a:txBody>
                    <a:bodyPr/>
                    <a:lstStyle/>
                    <a:p>
                      <a:endParaRPr lang="es-EC"/>
                    </a:p>
                  </a:txBody>
                  <a:tcPr/>
                </a:tc>
                <a:tc>
                  <a:txBody>
                    <a:bodyPr/>
                    <a:lstStyle/>
                    <a:p>
                      <a:pPr marL="0" marR="0" indent="0" algn="ctr">
                        <a:spcBef>
                          <a:spcPts val="0"/>
                        </a:spcBef>
                        <a:spcAft>
                          <a:spcPts val="0"/>
                        </a:spcAft>
                      </a:pPr>
                      <a:r>
                        <a:rPr lang="en-US" sz="1800">
                          <a:effectLst/>
                        </a:rPr>
                        <a:t>LBP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72.04 %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67 %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67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3602316"/>
                  </a:ext>
                </a:extLst>
              </a:tr>
              <a:tr h="381982">
                <a:tc vMerge="1">
                  <a:txBody>
                    <a:bodyPr/>
                    <a:lstStyle/>
                    <a:p>
                      <a:endParaRPr lang="es-EC"/>
                    </a:p>
                  </a:txBody>
                  <a:tcPr/>
                </a:tc>
                <a:tc>
                  <a:txBody>
                    <a:bodyPr/>
                    <a:lstStyle/>
                    <a:p>
                      <a:pPr marL="0" marR="0" indent="0" algn="ctr">
                        <a:spcBef>
                          <a:spcPts val="0"/>
                        </a:spcBef>
                        <a:spcAft>
                          <a:spcPts val="0"/>
                        </a:spcAft>
                      </a:pPr>
                      <a:r>
                        <a:rPr lang="en-US" sz="1800">
                          <a:effectLst/>
                        </a:rPr>
                        <a:t>HAAR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78.26 %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72 %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72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5583712"/>
                  </a:ext>
                </a:extLst>
              </a:tr>
              <a:tr h="381982">
                <a:tc rowSpan="3">
                  <a:txBody>
                    <a:bodyPr/>
                    <a:lstStyle/>
                    <a:p>
                      <a:pPr marL="0" marR="0" indent="0" algn="ctr">
                        <a:spcBef>
                          <a:spcPts val="0"/>
                        </a:spcBef>
                        <a:spcAft>
                          <a:spcPts val="0"/>
                        </a:spcAft>
                      </a:pPr>
                      <a:r>
                        <a:rPr lang="en-US" sz="1800">
                          <a:effectLst/>
                        </a:rPr>
                        <a:t>CUCHILLO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HOG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48.27 %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28 %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30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16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8453474"/>
                  </a:ext>
                </a:extLst>
              </a:tr>
              <a:tr h="381982">
                <a:tc vMerge="1">
                  <a:txBody>
                    <a:bodyPr/>
                    <a:lstStyle/>
                    <a:p>
                      <a:endParaRPr lang="es-EC"/>
                    </a:p>
                  </a:txBody>
                  <a:tcPr/>
                </a:tc>
                <a:tc>
                  <a:txBody>
                    <a:bodyPr/>
                    <a:lstStyle/>
                    <a:p>
                      <a:pPr marL="0" marR="0" indent="0" algn="ctr">
                        <a:spcBef>
                          <a:spcPts val="0"/>
                        </a:spcBef>
                        <a:spcAft>
                          <a:spcPts val="0"/>
                        </a:spcAft>
                      </a:pPr>
                      <a:r>
                        <a:rPr lang="en-US" sz="1800">
                          <a:effectLst/>
                        </a:rPr>
                        <a:t>LBP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60.00 %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45 %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45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30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5624768"/>
                  </a:ext>
                </a:extLst>
              </a:tr>
              <a:tr h="381982">
                <a:tc vMerge="1">
                  <a:txBody>
                    <a:bodyPr/>
                    <a:lstStyle/>
                    <a:p>
                      <a:endParaRPr lang="es-EC"/>
                    </a:p>
                  </a:txBody>
                  <a:tcPr/>
                </a:tc>
                <a:tc>
                  <a:txBody>
                    <a:bodyPr/>
                    <a:lstStyle/>
                    <a:p>
                      <a:pPr marL="0" marR="0" indent="0" algn="ctr">
                        <a:spcBef>
                          <a:spcPts val="0"/>
                        </a:spcBef>
                        <a:spcAft>
                          <a:spcPts val="0"/>
                        </a:spcAft>
                      </a:pPr>
                      <a:r>
                        <a:rPr lang="en-US" sz="1800">
                          <a:effectLst/>
                        </a:rPr>
                        <a:t>HAAR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66.66 %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50 %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50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a:effectLst/>
                        </a:rPr>
                        <a:t>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59992"/>
                  </a:ext>
                </a:extLst>
              </a:tr>
            </a:tbl>
          </a:graphicData>
        </a:graphic>
      </p:graphicFrame>
    </p:spTree>
    <p:extLst>
      <p:ext uri="{BB962C8B-B14F-4D97-AF65-F5344CB8AC3E}">
        <p14:creationId xmlns:p14="http://schemas.microsoft.com/office/powerpoint/2010/main" val="546809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845D5EB-A000-4C7E-B7D5-5EFA593E1F57}"/>
              </a:ext>
            </a:extLst>
          </p:cNvPr>
          <p:cNvPicPr>
            <a:picLocks noChangeAspect="1"/>
          </p:cNvPicPr>
          <p:nvPr/>
        </p:nvPicPr>
        <p:blipFill>
          <a:blip r:embed="rId2"/>
          <a:stretch>
            <a:fillRect/>
          </a:stretch>
        </p:blipFill>
        <p:spPr>
          <a:xfrm>
            <a:off x="1403648" y="1350116"/>
            <a:ext cx="7167098" cy="4157768"/>
          </a:xfrm>
          <a:prstGeom prst="rect">
            <a:avLst/>
          </a:prstGeom>
        </p:spPr>
      </p:pic>
      <p:sp>
        <p:nvSpPr>
          <p:cNvPr id="4" name="Título 1">
            <a:extLst>
              <a:ext uri="{FF2B5EF4-FFF2-40B4-BE49-F238E27FC236}">
                <a16:creationId xmlns:a16="http://schemas.microsoft.com/office/drawing/2014/main" id="{AF8673C8-C304-4479-94CB-B32B3B23C2D4}"/>
              </a:ext>
            </a:extLst>
          </p:cNvPr>
          <p:cNvSpPr txBox="1">
            <a:spLocks/>
          </p:cNvSpPr>
          <p:nvPr/>
        </p:nvSpPr>
        <p:spPr>
          <a:xfrm>
            <a:off x="781236" y="0"/>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n-US" kern="0"/>
              <a:t>Resultados Obtenidos</a:t>
            </a:r>
            <a:endParaRPr lang="en-US" kern="0" dirty="0"/>
          </a:p>
        </p:txBody>
      </p:sp>
    </p:spTree>
    <p:extLst>
      <p:ext uri="{BB962C8B-B14F-4D97-AF65-F5344CB8AC3E}">
        <p14:creationId xmlns:p14="http://schemas.microsoft.com/office/powerpoint/2010/main" val="2463845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2624E94-5D1A-405C-B610-521A259832DE}"/>
              </a:ext>
            </a:extLst>
          </p:cNvPr>
          <p:cNvPicPr>
            <a:picLocks noChangeAspect="1"/>
          </p:cNvPicPr>
          <p:nvPr/>
        </p:nvPicPr>
        <p:blipFill>
          <a:blip r:embed="rId2"/>
          <a:stretch>
            <a:fillRect/>
          </a:stretch>
        </p:blipFill>
        <p:spPr>
          <a:xfrm>
            <a:off x="1619672" y="1417638"/>
            <a:ext cx="6461160" cy="3883570"/>
          </a:xfrm>
          <a:prstGeom prst="rect">
            <a:avLst/>
          </a:prstGeom>
        </p:spPr>
      </p:pic>
      <p:sp>
        <p:nvSpPr>
          <p:cNvPr id="4" name="Título 1">
            <a:extLst>
              <a:ext uri="{FF2B5EF4-FFF2-40B4-BE49-F238E27FC236}">
                <a16:creationId xmlns:a16="http://schemas.microsoft.com/office/drawing/2014/main" id="{37C970C5-F79F-4FBF-A0D8-C55FE88FC0A8}"/>
              </a:ext>
            </a:extLst>
          </p:cNvPr>
          <p:cNvSpPr>
            <a:spLocks noGrp="1"/>
          </p:cNvSpPr>
          <p:nvPr>
            <p:ph type="title"/>
          </p:nvPr>
        </p:nvSpPr>
        <p:spPr>
          <a:xfrm>
            <a:off x="781236" y="0"/>
            <a:ext cx="8229600" cy="1143000"/>
          </a:xfrm>
        </p:spPr>
        <p:txBody>
          <a:bodyPr/>
          <a:lstStyle/>
          <a:p>
            <a:r>
              <a:rPr lang="en-US" dirty="0" err="1"/>
              <a:t>Resultados</a:t>
            </a:r>
            <a:r>
              <a:rPr lang="en-US" dirty="0"/>
              <a:t> </a:t>
            </a:r>
            <a:r>
              <a:rPr lang="en-US" dirty="0" err="1"/>
              <a:t>Obtenidos</a:t>
            </a:r>
            <a:endParaRPr lang="en-US" dirty="0"/>
          </a:p>
        </p:txBody>
      </p:sp>
    </p:spTree>
    <p:extLst>
      <p:ext uri="{BB962C8B-B14F-4D97-AF65-F5344CB8AC3E}">
        <p14:creationId xmlns:p14="http://schemas.microsoft.com/office/powerpoint/2010/main" val="2027393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lang="es-EC" b="1" dirty="0"/>
              <a:t> </a:t>
            </a:r>
            <a:r>
              <a:rPr lang="es-EC" sz="3200" b="1" i="1" dirty="0">
                <a:solidFill>
                  <a:srgbClr val="FFFFCC"/>
                </a:solidFill>
                <a:effectLst>
                  <a:outerShdw blurRad="38100" dist="38100" dir="2700000" algn="tl">
                    <a:srgbClr val="C0C0C0"/>
                  </a:outerShdw>
                </a:effectLst>
                <a:latin typeface="+mj-lt"/>
                <a:ea typeface="+mj-ea"/>
                <a:cs typeface="+mj-cs"/>
              </a:rPr>
              <a:t>CONCLUSIONES</a:t>
            </a:r>
            <a:endParaRPr lang="es-ES" sz="3200" b="1" i="1" dirty="0">
              <a:solidFill>
                <a:srgbClr val="FFFFCC"/>
              </a:solidFill>
              <a:effectLst>
                <a:outerShdw blurRad="38100" dist="38100" dir="2700000" algn="tl">
                  <a:srgbClr val="C0C0C0"/>
                </a:outerShdw>
              </a:effectLst>
              <a:latin typeface="+mj-lt"/>
              <a:ea typeface="+mj-ea"/>
              <a:cs typeface="+mj-cs"/>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s-ES" sz="3200" b="1" i="1"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rPr>
              <a:t> </a:t>
            </a: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108520" y="846138"/>
            <a:ext cx="8795320" cy="5184576"/>
          </a:xfrm>
          <a:prstGeom prst="rect">
            <a:avLst/>
          </a:prstGeom>
        </p:spPr>
        <p:txBody>
          <a:bodyPr/>
          <a:lstStyle/>
          <a:p>
            <a:pPr lvl="1" algn="just"/>
            <a:r>
              <a:rPr lang="es-ES" sz="2000" dirty="0"/>
              <a:t>Se logro realizar la detección de eventos en tiempo real dentro de un ambiente video-vigilado compuesto por varios entornos en los que se incluyó dos objetos de análisis(pistola y cuchillo), evaluando los distintos escenarios emitiendo una alerta visual indicando ”PELIGRO”, en todos estos casos fue posible la detección en la mayoría de los entornos con los resultados positivos esperados.</a:t>
            </a:r>
          </a:p>
          <a:p>
            <a:pPr lvl="1" algn="just"/>
            <a:endParaRPr lang="es-ES" sz="2000" dirty="0"/>
          </a:p>
          <a:p>
            <a:pPr lvl="1" algn="just"/>
            <a:r>
              <a:rPr lang="es-ES" sz="2000" dirty="0"/>
              <a:t>Con la investigación previa de los conceptos teórico-prácticos sobre procesamiento de imágenes se pudo diseñar el modelo del </a:t>
            </a:r>
            <a:r>
              <a:rPr lang="es-ES" sz="2000" i="1" dirty="0" err="1"/>
              <a:t>framework</a:t>
            </a:r>
            <a:r>
              <a:rPr lang="es-ES" sz="2000" dirty="0"/>
              <a:t> tomado como base para este diseño se logró implementar un algoritmo propio para la detección de objetos más avanzado que va más allá en inteligencia artificial y sea capaz de discernir si un arma es una amenaza o no, así mismo con las librerías de </a:t>
            </a:r>
            <a:r>
              <a:rPr lang="es-ES" sz="2000" dirty="0" err="1"/>
              <a:t>OpenCV</a:t>
            </a:r>
            <a:r>
              <a:rPr lang="es-ES" sz="2000" dirty="0"/>
              <a:t> sobre Python se pudo implementar en una tarjeta embebida </a:t>
            </a:r>
            <a:r>
              <a:rPr lang="en-US" sz="2000" dirty="0"/>
              <a:t>con bajo </a:t>
            </a:r>
            <a:r>
              <a:rPr lang="en-US" sz="2000" dirty="0" err="1"/>
              <a:t>costo</a:t>
            </a:r>
            <a:r>
              <a:rPr lang="en-US" sz="2000" dirty="0"/>
              <a:t> </a:t>
            </a:r>
            <a:r>
              <a:rPr lang="en-US" sz="2000" dirty="0" err="1"/>
              <a:t>computacional</a:t>
            </a:r>
            <a:r>
              <a:rPr lang="en-US" sz="2000" dirty="0"/>
              <a:t> que </a:t>
            </a:r>
            <a:r>
              <a:rPr lang="en-US" sz="2000" dirty="0" err="1"/>
              <a:t>pueda</a:t>
            </a:r>
            <a:r>
              <a:rPr lang="en-US" sz="2000" dirty="0"/>
              <a:t> </a:t>
            </a:r>
            <a:r>
              <a:rPr lang="en-US" sz="2000" dirty="0" err="1"/>
              <a:t>ser</a:t>
            </a:r>
            <a:r>
              <a:rPr lang="en-US" sz="2000" dirty="0"/>
              <a:t> </a:t>
            </a:r>
            <a:r>
              <a:rPr lang="en-US" sz="2000" dirty="0" err="1"/>
              <a:t>implementado</a:t>
            </a:r>
            <a:r>
              <a:rPr lang="en-US" sz="2000" dirty="0"/>
              <a:t> </a:t>
            </a:r>
            <a:r>
              <a:rPr lang="en-US" sz="2000" dirty="0" err="1"/>
              <a:t>sobre</a:t>
            </a:r>
            <a:r>
              <a:rPr lang="en-US" sz="2000" dirty="0"/>
              <a:t> </a:t>
            </a:r>
            <a:r>
              <a:rPr lang="en-US" sz="2000" dirty="0" err="1"/>
              <a:t>otros</a:t>
            </a:r>
            <a:r>
              <a:rPr lang="en-US" sz="2000" dirty="0"/>
              <a:t> </a:t>
            </a:r>
            <a:r>
              <a:rPr lang="en-US" sz="2000" dirty="0" err="1"/>
              <a:t>sistemas</a:t>
            </a:r>
            <a:endParaRPr lang="en-US" sz="2000" dirty="0"/>
          </a:p>
          <a:p>
            <a:pPr lvl="1" algn="just"/>
            <a:endParaRPr lang="en-US" sz="2000" dirty="0"/>
          </a:p>
          <a:p>
            <a:pPr algn="just"/>
            <a:r>
              <a:rPr lang="es-EC" sz="2000" dirty="0"/>
              <a:t> </a:t>
            </a:r>
            <a:endParaRPr lang="es-ES" sz="2000" dirty="0"/>
          </a:p>
          <a:p>
            <a:pPr algn="just"/>
            <a:endParaRPr lang="es-ES" dirty="0"/>
          </a:p>
          <a:p>
            <a:pPr lvl="0" algn="just">
              <a:buFont typeface="Arial" pitchFamily="34" charset="0"/>
              <a:buChar char="•"/>
            </a:pPr>
            <a:endParaRPr lang="es-ES"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lang="es-EC" b="1" dirty="0"/>
              <a:t> </a:t>
            </a:r>
            <a:r>
              <a:rPr lang="es-EC" sz="3200" b="1" i="1" dirty="0">
                <a:solidFill>
                  <a:srgbClr val="FFFFCC"/>
                </a:solidFill>
                <a:effectLst>
                  <a:outerShdw blurRad="38100" dist="38100" dir="2700000" algn="tl">
                    <a:srgbClr val="C0C0C0"/>
                  </a:outerShdw>
                </a:effectLst>
                <a:latin typeface="+mj-lt"/>
                <a:ea typeface="+mj-ea"/>
                <a:cs typeface="+mj-cs"/>
              </a:rPr>
              <a:t>CONCLUSIONES</a:t>
            </a:r>
            <a:endParaRPr lang="es-ES" sz="3200" b="1" i="1" dirty="0">
              <a:solidFill>
                <a:srgbClr val="FFFFCC"/>
              </a:solidFill>
              <a:effectLst>
                <a:outerShdw blurRad="38100" dist="38100" dir="2700000" algn="tl">
                  <a:srgbClr val="C0C0C0"/>
                </a:outerShdw>
              </a:effectLst>
              <a:latin typeface="+mj-lt"/>
              <a:ea typeface="+mj-ea"/>
              <a:cs typeface="+mj-cs"/>
            </a:endParaRPr>
          </a:p>
          <a:p>
            <a:pPr algn="ctr" eaLnBrk="0" fontAlgn="base" hangingPunct="0">
              <a:spcBef>
                <a:spcPct val="0"/>
              </a:spcBef>
              <a:spcAft>
                <a:spcPct val="0"/>
              </a:spcAft>
              <a:defRPr/>
            </a:pPr>
            <a:endParaRPr lang="es-ES" sz="3200" b="1" i="1" dirty="0">
              <a:solidFill>
                <a:srgbClr val="FFFFCC"/>
              </a:solidFill>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s-ES" sz="3200" b="1" i="1"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rPr>
              <a:t> </a:t>
            </a: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177393" y="810344"/>
            <a:ext cx="8795320" cy="5184576"/>
          </a:xfrm>
          <a:prstGeom prst="rect">
            <a:avLst/>
          </a:prstGeom>
        </p:spPr>
        <p:txBody>
          <a:bodyPr/>
          <a:lstStyle/>
          <a:p>
            <a:pPr lvl="0" algn="just"/>
            <a:r>
              <a:rPr lang="es-ES" sz="2000" dirty="0"/>
              <a:t>Como otro factor importante se logró crear un banco de imágenes que contienen varias muestras en las que están contenidas las imágenes de entrenamiento del clasificador que corresponden a la pistola y al cuchillo, así como también todas las muestras negativas que se utilizaron un total de 12000 imágenes que pueden ser utilizadas para próximos entrenamientos o para mejoras futuras de este sistema detector.</a:t>
            </a:r>
            <a:endParaRPr lang="en-US" sz="2000" dirty="0"/>
          </a:p>
          <a:p>
            <a:pPr lvl="1" algn="just"/>
            <a:endParaRPr lang="en-US" sz="2000" dirty="0"/>
          </a:p>
          <a:p>
            <a:pPr algn="just"/>
            <a:r>
              <a:rPr lang="es-ES" sz="2000" dirty="0"/>
              <a:t>A pesar de ser objetos pequeños y de difícil detección en comparación a las de personas o vehículos, que son trabajos previamente realizados, se obtuvieron los siguientes resultados: </a:t>
            </a:r>
          </a:p>
          <a:p>
            <a:pPr algn="just"/>
            <a:r>
              <a:rPr lang="es-ES" sz="2000" dirty="0"/>
              <a:t>78% de precisión para el clasificador de tipo HAAR.</a:t>
            </a:r>
          </a:p>
          <a:p>
            <a:pPr algn="just"/>
            <a:r>
              <a:rPr lang="es-ES" sz="2000" dirty="0"/>
              <a:t>72% del clasificador tipo LBP.</a:t>
            </a:r>
          </a:p>
          <a:p>
            <a:pPr algn="just"/>
            <a:r>
              <a:rPr lang="es-ES" sz="2000" dirty="0"/>
              <a:t>64% para el clasificador de tipo HOG</a:t>
            </a:r>
          </a:p>
          <a:p>
            <a:pPr algn="just"/>
            <a:r>
              <a:rPr lang="es-ES" sz="2000" dirty="0"/>
              <a:t>Todos ellos con 20 niveles de entrenamiento del clasificador, un </a:t>
            </a:r>
            <a:r>
              <a:rPr lang="es-ES" sz="2000" dirty="0" err="1"/>
              <a:t>minHitRate</a:t>
            </a:r>
            <a:r>
              <a:rPr lang="es-ES" sz="2000" dirty="0"/>
              <a:t> de 0.9995 y compuestos por una base de imágenes de aproximadamente 1000 imágenes positivas y 10000 negativas para cada objeto entrenado.</a:t>
            </a:r>
            <a:endParaRPr lang="en-US" sz="2000" dirty="0"/>
          </a:p>
          <a:p>
            <a:pPr algn="just"/>
            <a:endParaRPr lang="es-ES" sz="2000" dirty="0"/>
          </a:p>
          <a:p>
            <a:pPr algn="just"/>
            <a:endParaRPr lang="es-ES" dirty="0"/>
          </a:p>
          <a:p>
            <a:pPr lvl="0" algn="just">
              <a:buFont typeface="Arial" pitchFamily="34" charset="0"/>
              <a:buChar char="•"/>
            </a:pPr>
            <a:endParaRPr lang="es-ES"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p:txBody>
      </p:sp>
    </p:spTree>
    <p:extLst>
      <p:ext uri="{BB962C8B-B14F-4D97-AF65-F5344CB8AC3E}">
        <p14:creationId xmlns:p14="http://schemas.microsoft.com/office/powerpoint/2010/main" val="1426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lang="es-EC" b="1" dirty="0"/>
              <a:t> </a:t>
            </a:r>
            <a:r>
              <a:rPr lang="es-EC" sz="3200" b="1" i="1" dirty="0">
                <a:solidFill>
                  <a:srgbClr val="FFFFCC"/>
                </a:solidFill>
                <a:effectLst>
                  <a:outerShdw blurRad="38100" dist="38100" dir="2700000" algn="tl">
                    <a:srgbClr val="C0C0C0"/>
                  </a:outerShdw>
                </a:effectLst>
                <a:latin typeface="+mj-lt"/>
                <a:ea typeface="+mj-ea"/>
                <a:cs typeface="+mj-cs"/>
              </a:rPr>
              <a:t>CONCLUSIONES</a:t>
            </a:r>
            <a:endParaRPr lang="es-ES" sz="3200" b="1" i="1" dirty="0">
              <a:solidFill>
                <a:srgbClr val="FFFFCC"/>
              </a:solidFill>
              <a:effectLst>
                <a:outerShdw blurRad="38100" dist="38100" dir="2700000" algn="tl">
                  <a:srgbClr val="C0C0C0"/>
                </a:outerShdw>
              </a:effectLst>
              <a:latin typeface="+mj-lt"/>
              <a:ea typeface="+mj-ea"/>
              <a:cs typeface="+mj-cs"/>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s-ES" sz="3200" b="1" i="1"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rPr>
              <a:t> </a:t>
            </a: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174340" y="753244"/>
            <a:ext cx="8795320" cy="5184576"/>
          </a:xfrm>
          <a:prstGeom prst="rect">
            <a:avLst/>
          </a:prstGeom>
        </p:spPr>
        <p:txBody>
          <a:bodyPr/>
          <a:lstStyle/>
          <a:p>
            <a:pPr lvl="0" algn="just"/>
            <a:r>
              <a:rPr lang="es-ES" sz="2000" dirty="0"/>
              <a:t>Para un mejor resultado y en base a experiencias previas de entrenamientos se considera que si en un sistema de seguridad en el que se requiere una detección más exhaustiva, por ejemplo en un banco o un cuarto de vigilancia se necesita crear un clasificador independiente que contenga como banco de imágenes tanto positivas como negativas al entorno de análisis, así mismo para lograr clasificadores más fuertes se puede complementar estas imágenes con fondos neutros con combinaciones de colores y difuminaciones que ayudan a realizar entrenamientos más completos con resultados más satisfactorios a la hora de detectar un evento.</a:t>
            </a:r>
          </a:p>
          <a:p>
            <a:pPr lvl="0" algn="just"/>
            <a:endParaRPr lang="es-ES" sz="2000" dirty="0"/>
          </a:p>
          <a:p>
            <a:pPr algn="just"/>
            <a:r>
              <a:rPr lang="es-ES" sz="2000" dirty="0"/>
              <a:t>Para reducir el costo computacional que estos sistemas generan en las tarjetas embebidas se recomienda realizar una programación estructurada basada en generación de funciones propias que sean utilizadas bajo demanda, así únicamente se realizan cálculos mediante solicitud y no su ejecución permanente como ocurre normalmente en los sistemas de programación simples.</a:t>
            </a:r>
            <a:endParaRPr lang="en-US" sz="2000" dirty="0"/>
          </a:p>
          <a:p>
            <a:pPr lvl="0"/>
            <a:endParaRPr lang="en-US" dirty="0"/>
          </a:p>
          <a:p>
            <a:pPr lvl="1" algn="just"/>
            <a:endParaRPr lang="en-US" sz="2000" dirty="0"/>
          </a:p>
          <a:p>
            <a:pPr algn="just"/>
            <a:r>
              <a:rPr lang="es-EC" sz="2000" dirty="0"/>
              <a:t> </a:t>
            </a:r>
            <a:endParaRPr lang="es-ES" sz="2000" dirty="0"/>
          </a:p>
          <a:p>
            <a:pPr algn="just"/>
            <a:endParaRPr lang="es-ES" dirty="0"/>
          </a:p>
          <a:p>
            <a:pPr lvl="0" algn="just">
              <a:buFont typeface="Arial" pitchFamily="34" charset="0"/>
              <a:buChar char="•"/>
            </a:pPr>
            <a:endParaRPr lang="es-ES"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p:txBody>
      </p:sp>
    </p:spTree>
    <p:extLst>
      <p:ext uri="{BB962C8B-B14F-4D97-AF65-F5344CB8AC3E}">
        <p14:creationId xmlns:p14="http://schemas.microsoft.com/office/powerpoint/2010/main" val="16962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385" y="-6716"/>
            <a:ext cx="8229600" cy="1143000"/>
          </a:xfrm>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lang="es-EC" sz="3200" b="1" i="1" dirty="0">
                <a:solidFill>
                  <a:srgbClr val="FFFFCC"/>
                </a:solidFill>
                <a:effectLst>
                  <a:outerShdw blurRad="38100" dist="38100" dir="2700000" algn="tl">
                    <a:srgbClr val="C0C0C0"/>
                  </a:outerShdw>
                </a:effectLst>
                <a:latin typeface="+mj-lt"/>
                <a:ea typeface="+mj-ea"/>
                <a:cs typeface="+mj-cs"/>
              </a:rPr>
              <a:t>LINEAS DE TRABAJOS FUTUROS </a:t>
            </a:r>
            <a:endParaRPr lang="es-ES" sz="3200" b="1" i="1" dirty="0">
              <a:solidFill>
                <a:srgbClr val="FFFFCC"/>
              </a:solidFill>
              <a:effectLst>
                <a:outerShdw blurRad="38100" dist="38100" dir="2700000" algn="tl">
                  <a:srgbClr val="C0C0C0"/>
                </a:outerShdw>
              </a:effectLst>
              <a:latin typeface="+mj-lt"/>
              <a:ea typeface="+mj-ea"/>
              <a:cs typeface="+mj-cs"/>
            </a:endParaRPr>
          </a:p>
          <a:p>
            <a:pPr algn="ctr" eaLnBrk="0" fontAlgn="base" hangingPunct="0">
              <a:spcBef>
                <a:spcPct val="0"/>
              </a:spcBef>
              <a:spcAft>
                <a:spcPct val="0"/>
              </a:spcAft>
              <a:defRPr/>
            </a:pPr>
            <a:endParaRPr lang="es-ES" sz="3200" b="1" i="1" dirty="0">
              <a:solidFill>
                <a:srgbClr val="FFFFCC"/>
              </a:solidFill>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s-ES" sz="3200" b="1" i="1"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rPr>
              <a:t> </a:t>
            </a: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241176" y="701352"/>
            <a:ext cx="8651304" cy="5184576"/>
          </a:xfrm>
          <a:prstGeom prst="rect">
            <a:avLst/>
          </a:prstGeom>
        </p:spPr>
        <p:txBody>
          <a:bodyPr/>
          <a:lstStyle/>
          <a:p>
            <a:pPr lvl="0" algn="just"/>
            <a:r>
              <a:rPr lang="es-ES" sz="2000" dirty="0"/>
              <a:t>Tomando como base el presento proyecto se pueden mejorar sus características, ampliar el rango de cobertura, rotación y dirección en la que se encuentra el objeto  a ser detectado, para así desarrollar un clasificador más potente y especifico, ampliando la cantidad de imágenes positivas para el entrenamiento y utilizando el entrenamiento final de este proyecto para aumentar también los niveles de aprendizaje del clasificador en cascada y así obtener un clasificador más fuerte.</a:t>
            </a:r>
          </a:p>
          <a:p>
            <a:pPr lvl="0" algn="just"/>
            <a:endParaRPr lang="es-ES" sz="2000" dirty="0"/>
          </a:p>
          <a:p>
            <a:pPr algn="just"/>
            <a:r>
              <a:rPr lang="es-ES" sz="2000" dirty="0"/>
              <a:t>Se puede crear más clasificadores para este sistema y reutilizar el programa detector, ya que no depende del objeto sino del clasificador, juntamente con el empleo de un clúster se puede reducir los tiempos de entrenamiento de varios días hasta solo unas horas, esto es muy beneficioso ya que se pueden realizar más pruebas, niveles de entrenamiento e incluso aumentar la cantidad de muestras positivas y negativas.</a:t>
            </a:r>
            <a:endParaRPr lang="en-US" sz="2000" dirty="0"/>
          </a:p>
          <a:p>
            <a:pPr lvl="0" algn="just"/>
            <a:endParaRPr lang="es-ES" dirty="0"/>
          </a:p>
          <a:p>
            <a:pPr algn="just"/>
            <a:r>
              <a:rPr lang="es-EC" dirty="0"/>
              <a:t> </a:t>
            </a:r>
            <a:endParaRPr lang="es-ES"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241176" y="701351"/>
            <a:ext cx="8651304" cy="5193349"/>
          </a:xfrm>
          <a:prstGeom prst="rect">
            <a:avLst/>
          </a:prstGeom>
        </p:spPr>
        <p:txBody>
          <a:bodyPr/>
          <a:lstStyle/>
          <a:p>
            <a:pPr lvl="0" algn="just"/>
            <a:endParaRPr lang="en-US" sz="2000" dirty="0"/>
          </a:p>
          <a:p>
            <a:pPr lvl="0" algn="just">
              <a:buFont typeface="Arial" pitchFamily="34" charset="0"/>
              <a:buChar char="•"/>
            </a:pPr>
            <a:endParaRPr lang="es-ES" dirty="0"/>
          </a:p>
          <a:p>
            <a:pPr algn="just"/>
            <a:r>
              <a:rPr lang="es-EC" dirty="0"/>
              <a:t> </a:t>
            </a:r>
            <a:endParaRPr lang="es-ES"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p:txBody>
      </p:sp>
      <p:sp>
        <p:nvSpPr>
          <p:cNvPr id="3" name="Rectángulo 2">
            <a:extLst>
              <a:ext uri="{FF2B5EF4-FFF2-40B4-BE49-F238E27FC236}">
                <a16:creationId xmlns:a16="http://schemas.microsoft.com/office/drawing/2014/main" id="{39840ECC-6849-4C7D-B72D-5BD4E5034251}"/>
              </a:ext>
            </a:extLst>
          </p:cNvPr>
          <p:cNvSpPr/>
          <p:nvPr/>
        </p:nvSpPr>
        <p:spPr>
          <a:xfrm>
            <a:off x="323269" y="972071"/>
            <a:ext cx="8064896" cy="5324535"/>
          </a:xfrm>
          <a:prstGeom prst="rect">
            <a:avLst/>
          </a:prstGeom>
        </p:spPr>
        <p:txBody>
          <a:bodyPr wrap="square">
            <a:spAutoFit/>
          </a:bodyPr>
          <a:lstStyle/>
          <a:p>
            <a:pPr marR="0" lvl="0" algn="just">
              <a:spcBef>
                <a:spcPts val="0"/>
              </a:spcBef>
              <a:spcAft>
                <a:spcPts val="0"/>
              </a:spcAft>
              <a:tabLst>
                <a:tab pos="685800" algn="l"/>
              </a:tabLst>
            </a:pPr>
            <a:r>
              <a:rPr lang="es-ES" sz="2000" dirty="0">
                <a:latin typeface="Arial" panose="020B0604020202020204" pitchFamily="34" charset="0"/>
                <a:ea typeface="Calibri" panose="020F0502020204030204" pitchFamily="34" charset="0"/>
              </a:rPr>
              <a:t>Trabajar con tarjetas embebidas con capacidad de procesamiento en paralelo tales como las </a:t>
            </a:r>
            <a:r>
              <a:rPr lang="es-ES" sz="2000" dirty="0" err="1">
                <a:latin typeface="Arial" panose="020B0604020202020204" pitchFamily="34" charset="0"/>
                <a:ea typeface="Calibri" panose="020F0502020204030204" pitchFamily="34" charset="0"/>
              </a:rPr>
              <a:t>Nvidia</a:t>
            </a:r>
            <a:r>
              <a:rPr lang="es-ES" sz="2000" dirty="0">
                <a:latin typeface="Arial" panose="020B0604020202020204" pitchFamily="34" charset="0"/>
                <a:ea typeface="Calibri" panose="020F0502020204030204" pitchFamily="34" charset="0"/>
              </a:rPr>
              <a:t> diseñadas para visión artificial como son la serie </a:t>
            </a:r>
            <a:r>
              <a:rPr lang="es-ES" sz="2000" dirty="0" err="1">
                <a:latin typeface="Arial" panose="020B0604020202020204" pitchFamily="34" charset="0"/>
                <a:ea typeface="Calibri" panose="020F0502020204030204" pitchFamily="34" charset="0"/>
              </a:rPr>
              <a:t>Jetson</a:t>
            </a:r>
            <a:r>
              <a:rPr lang="es-ES" sz="2000" dirty="0">
                <a:latin typeface="Arial" panose="020B0604020202020204" pitchFamily="34" charset="0"/>
                <a:ea typeface="Calibri" panose="020F0502020204030204" pitchFamily="34" charset="0"/>
              </a:rPr>
              <a:t> que brinda muchas prestaciones como un gran número de núcleos de procesamiento </a:t>
            </a:r>
            <a:r>
              <a:rPr lang="es-ES" sz="2000" dirty="0" err="1">
                <a:latin typeface="Arial" panose="020B0604020202020204" pitchFamily="34" charset="0"/>
                <a:ea typeface="Calibri" panose="020F0502020204030204" pitchFamily="34" charset="0"/>
              </a:rPr>
              <a:t>GPUs</a:t>
            </a:r>
            <a:r>
              <a:rPr lang="es-ES" sz="2000" dirty="0">
                <a:latin typeface="Arial" panose="020B0604020202020204" pitchFamily="34" charset="0"/>
                <a:ea typeface="Calibri" panose="020F0502020204030204" pitchFamily="34" charset="0"/>
              </a:rPr>
              <a:t>, </a:t>
            </a:r>
            <a:r>
              <a:rPr lang="es-ES" sz="2000" dirty="0" err="1">
                <a:latin typeface="Arial" panose="020B0604020202020204" pitchFamily="34" charset="0"/>
                <a:ea typeface="Calibri" panose="020F0502020204030204" pitchFamily="34" charset="0"/>
              </a:rPr>
              <a:t>NPUs</a:t>
            </a:r>
            <a:r>
              <a:rPr lang="es-ES" sz="2000" dirty="0">
                <a:latin typeface="Arial" panose="020B0604020202020204" pitchFamily="34" charset="0"/>
                <a:ea typeface="Calibri" panose="020F0502020204030204" pitchFamily="34" charset="0"/>
              </a:rPr>
              <a:t> internas, programación en paralelismo, puertos de mayor velocidad y capacidades específicas para proyectos de visión artificial con muchas librerías ya disponibles listas para utilizar con Python y que brindan soporte en línea desde su propia página.</a:t>
            </a:r>
          </a:p>
          <a:p>
            <a:pPr marR="0" lvl="0" algn="just">
              <a:spcBef>
                <a:spcPts val="0"/>
              </a:spcBef>
              <a:spcAft>
                <a:spcPts val="0"/>
              </a:spcAft>
              <a:tabLst>
                <a:tab pos="685800" algn="l"/>
              </a:tabLst>
            </a:pPr>
            <a:endParaRPr lang="es-ES" sz="2000" dirty="0">
              <a:latin typeface="Arial" panose="020B0604020202020204" pitchFamily="34" charset="0"/>
              <a:ea typeface="Calibri" panose="020F0502020204030204" pitchFamily="34" charset="0"/>
            </a:endParaRPr>
          </a:p>
          <a:p>
            <a:pPr algn="just">
              <a:tabLst>
                <a:tab pos="685800" algn="l"/>
              </a:tabLst>
            </a:pPr>
            <a:r>
              <a:rPr lang="es-ES" sz="2000" dirty="0"/>
              <a:t>Para mejorar este trabajo y para que sea adaptable a sistemas de videovigilancia sean públicos o privados se puede combinar este tipo de proyecto con la investigación de redes neuronales </a:t>
            </a:r>
            <a:r>
              <a:rPr lang="es-ES" sz="2000" dirty="0" err="1"/>
              <a:t>convolucionales</a:t>
            </a:r>
            <a:r>
              <a:rPr lang="es-ES" sz="2000" dirty="0"/>
              <a:t>  (CNN), y mediante otras técnicas de paralelismo mejorar el algoritmo, su ejecución y así lograr más retos en la detección de eventos más complejos.</a:t>
            </a:r>
            <a:endParaRPr lang="en-US" sz="2000" dirty="0"/>
          </a:p>
          <a:p>
            <a:pPr marR="0" lvl="0" algn="just">
              <a:spcBef>
                <a:spcPts val="0"/>
              </a:spcBef>
              <a:spcAft>
                <a:spcPts val="0"/>
              </a:spcAft>
              <a:tabLst>
                <a:tab pos="685800" algn="l"/>
              </a:tabLst>
            </a:pPr>
            <a:endParaRPr lang="es-ES" sz="2000" dirty="0">
              <a:latin typeface="Arial" panose="020B0604020202020204" pitchFamily="34" charset="0"/>
              <a:ea typeface="Calibri" panose="020F0502020204030204" pitchFamily="34" charset="0"/>
            </a:endParaRPr>
          </a:p>
          <a:p>
            <a:pPr marR="0" lvl="0" algn="just">
              <a:spcBef>
                <a:spcPts val="0"/>
              </a:spcBef>
              <a:spcAft>
                <a:spcPts val="0"/>
              </a:spcAft>
              <a:tabLst>
                <a:tab pos="685800" algn="l"/>
              </a:tabLst>
            </a:pPr>
            <a:endParaRPr lang="es-ES" sz="2000" dirty="0">
              <a:latin typeface="Arial" panose="020B0604020202020204" pitchFamily="34" charset="0"/>
              <a:ea typeface="Calibri" panose="020F0502020204030204" pitchFamily="34" charset="0"/>
            </a:endParaRPr>
          </a:p>
        </p:txBody>
      </p:sp>
      <p:sp>
        <p:nvSpPr>
          <p:cNvPr id="10" name="1 Título">
            <a:extLst>
              <a:ext uri="{FF2B5EF4-FFF2-40B4-BE49-F238E27FC236}">
                <a16:creationId xmlns:a16="http://schemas.microsoft.com/office/drawing/2014/main" id="{822344AE-BFAD-4787-ABD8-2A83132DCCDD}"/>
              </a:ext>
            </a:extLst>
          </p:cNvPr>
          <p:cNvSpPr txBox="1">
            <a:spLocks/>
          </p:cNvSpPr>
          <p:nvPr/>
        </p:nvSpPr>
        <p:spPr>
          <a:xfrm>
            <a:off x="683568" y="0"/>
            <a:ext cx="8064896" cy="810344"/>
          </a:xfrm>
          <a:prstGeom prst="rect">
            <a:avLst/>
          </a:prstGeom>
        </p:spPr>
        <p:txBody>
          <a:bodyPr/>
          <a:lstStyle/>
          <a:p>
            <a:pPr algn="ctr"/>
            <a:r>
              <a:rPr lang="es-EC" sz="3200" b="1" i="1" dirty="0">
                <a:solidFill>
                  <a:srgbClr val="FFFFCC"/>
                </a:solidFill>
                <a:effectLst>
                  <a:outerShdw blurRad="38100" dist="38100" dir="2700000" algn="tl">
                    <a:srgbClr val="C0C0C0"/>
                  </a:outerShdw>
                </a:effectLst>
                <a:latin typeface="+mj-lt"/>
                <a:ea typeface="+mj-ea"/>
                <a:cs typeface="+mj-cs"/>
              </a:rPr>
              <a:t>LINEAS DE TRABAJOS FUTUROS </a:t>
            </a:r>
            <a:endParaRPr lang="es-ES" sz="3200" b="1" i="1" dirty="0">
              <a:solidFill>
                <a:srgbClr val="FFFFCC"/>
              </a:solidFill>
              <a:effectLst>
                <a:outerShdw blurRad="38100" dist="38100" dir="2700000" algn="tl">
                  <a:srgbClr val="C0C0C0"/>
                </a:outerShdw>
              </a:effectLst>
              <a:latin typeface="+mj-lt"/>
              <a:ea typeface="+mj-ea"/>
              <a:cs typeface="+mj-cs"/>
            </a:endParaRPr>
          </a:p>
          <a:p>
            <a:pPr algn="ctr" eaLnBrk="0" fontAlgn="base" hangingPunct="0">
              <a:spcBef>
                <a:spcPct val="0"/>
              </a:spcBef>
              <a:spcAft>
                <a:spcPct val="0"/>
              </a:spcAft>
              <a:defRPr/>
            </a:pPr>
            <a:endParaRPr lang="es-ES" sz="3200" b="1" i="1" dirty="0">
              <a:solidFill>
                <a:srgbClr val="FFFFCC"/>
              </a:solidFill>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s-ES" sz="3200" b="1" i="1"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rPr>
              <a:t> </a:t>
            </a:r>
          </a:p>
        </p:txBody>
      </p:sp>
    </p:spTree>
    <p:extLst>
      <p:ext uri="{BB962C8B-B14F-4D97-AF65-F5344CB8AC3E}">
        <p14:creationId xmlns:p14="http://schemas.microsoft.com/office/powerpoint/2010/main" val="1463382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1403648" y="3212976"/>
            <a:ext cx="8064896" cy="810344"/>
          </a:xfrm>
          <a:prstGeom prst="rect">
            <a:avLst/>
          </a:prstGeom>
        </p:spPr>
        <p:txBody>
          <a:bodyPr/>
          <a:lstStyle/>
          <a:p>
            <a:pPr marL="0" lvl="1" algn="ctr" eaLnBrk="0" fontAlgn="base" hangingPunct="0">
              <a:spcBef>
                <a:spcPct val="0"/>
              </a:spcBef>
              <a:spcAft>
                <a:spcPct val="0"/>
              </a:spcAft>
              <a:defRPr/>
            </a:pPr>
            <a:br>
              <a:rPr kumimoji="0" lang="es-ES" sz="3200" b="1" i="1" u="none"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u="sng" dirty="0"/>
              <a:t> </a:t>
            </a:r>
            <a:r>
              <a:rPr lang="es-EC" sz="3200" b="1" u="sng" dirty="0">
                <a:solidFill>
                  <a:schemeClr val="accent1">
                    <a:lumMod val="50000"/>
                  </a:schemeClr>
                </a:solidFill>
              </a:rPr>
              <a:t>GRACIAS POR SU ATENCIÓN </a:t>
            </a:r>
            <a:endParaRPr lang="es-ES" sz="3200" b="1"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s-ES" sz="3200" b="1" i="1"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rPr>
              <a:t> </a:t>
            </a: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a:p>
            <a:pPr algn="just">
              <a:buFont typeface="Arial" pitchFamily="34" charset="0"/>
              <a:buChar char="•"/>
            </a:pPr>
            <a:endParaRPr lang="es-EC"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Justificación y Alcance</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C1FA376D-9030-4B9C-8C63-B0D3B8B9EC97}"/>
              </a:ext>
            </a:extLst>
          </p:cNvPr>
          <p:cNvSpPr/>
          <p:nvPr/>
        </p:nvSpPr>
        <p:spPr>
          <a:xfrm>
            <a:off x="683568" y="692697"/>
            <a:ext cx="8229600" cy="2308324"/>
          </a:xfrm>
          <a:prstGeom prst="rect">
            <a:avLst/>
          </a:prstGeom>
        </p:spPr>
        <p:txBody>
          <a:bodyPr wrap="square">
            <a:spAutoFit/>
          </a:bodyPr>
          <a:lstStyle/>
          <a:p>
            <a:pPr algn="just"/>
            <a:r>
              <a:rPr lang="es-ES" dirty="0">
                <a:latin typeface="Arial" panose="020B0604020202020204" pitchFamily="34" charset="0"/>
                <a:ea typeface="Calibri" panose="020F0502020204030204" pitchFamily="34" charset="0"/>
              </a:rPr>
              <a:t>Los sistemas de videovigilancia en la actualidad se emplean para la recolección y análisis de datos relacionados con la seguridad pública o privada de las personas, así también como para aumentar la productividad de las personas en sitios de trabajo, pero más importante registrar las actividades delictivas que puedan surgir, varias empresas dedicadas al hardware y software para análisis y procesamiento de imágenes como lo es </a:t>
            </a:r>
            <a:r>
              <a:rPr lang="es-ES" dirty="0" err="1">
                <a:latin typeface="Arial" panose="020B0604020202020204" pitchFamily="34" charset="0"/>
                <a:ea typeface="Calibri" panose="020F0502020204030204" pitchFamily="34" charset="0"/>
              </a:rPr>
              <a:t>Nvidia</a:t>
            </a:r>
            <a:r>
              <a:rPr lang="es-ES" dirty="0">
                <a:latin typeface="Arial" panose="020B0604020202020204" pitchFamily="34" charset="0"/>
                <a:ea typeface="Calibri" panose="020F0502020204030204" pitchFamily="34" charset="0"/>
              </a:rPr>
              <a:t> han generado propuestas para el año 2020 como “THE ARTIFICIAL INTELLIGENCE CITY” buscando crear ciudades más inteligentes y seguras.</a:t>
            </a:r>
            <a:endParaRPr lang="es-EC" dirty="0"/>
          </a:p>
        </p:txBody>
      </p:sp>
      <p:pic>
        <p:nvPicPr>
          <p:cNvPr id="8" name="Imagen 7">
            <a:extLst>
              <a:ext uri="{FF2B5EF4-FFF2-40B4-BE49-F238E27FC236}">
                <a16:creationId xmlns:a16="http://schemas.microsoft.com/office/drawing/2014/main" id="{9F485549-FA7D-49B2-9736-668FFC4C4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98" y="3208573"/>
            <a:ext cx="4292566" cy="2176928"/>
          </a:xfrm>
          <a:prstGeom prst="rect">
            <a:avLst/>
          </a:prstGeom>
        </p:spPr>
      </p:pic>
      <p:pic>
        <p:nvPicPr>
          <p:cNvPr id="10" name="Imagen 9">
            <a:extLst>
              <a:ext uri="{FF2B5EF4-FFF2-40B4-BE49-F238E27FC236}">
                <a16:creationId xmlns:a16="http://schemas.microsoft.com/office/drawing/2014/main" id="{859C9287-3657-45D0-8C53-763B166C03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68"/>
          <a:stretch/>
        </p:blipFill>
        <p:spPr>
          <a:xfrm>
            <a:off x="6011168" y="3203637"/>
            <a:ext cx="2458404" cy="2208835"/>
          </a:xfrm>
          <a:prstGeom prst="rect">
            <a:avLst/>
          </a:prstGeom>
        </p:spPr>
      </p:pic>
    </p:spTree>
    <p:extLst>
      <p:ext uri="{BB962C8B-B14F-4D97-AF65-F5344CB8AC3E}">
        <p14:creationId xmlns:p14="http://schemas.microsoft.com/office/powerpoint/2010/main" val="94910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Justificación y Alcance</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7" name="Rectángulo 6">
            <a:extLst>
              <a:ext uri="{FF2B5EF4-FFF2-40B4-BE49-F238E27FC236}">
                <a16:creationId xmlns:a16="http://schemas.microsoft.com/office/drawing/2014/main" id="{B8EA31E8-23D0-4627-9056-0DD55693342A}"/>
              </a:ext>
            </a:extLst>
          </p:cNvPr>
          <p:cNvSpPr/>
          <p:nvPr/>
        </p:nvSpPr>
        <p:spPr>
          <a:xfrm>
            <a:off x="251520" y="520452"/>
            <a:ext cx="8352928" cy="5132431"/>
          </a:xfrm>
          <a:prstGeom prst="rect">
            <a:avLst/>
          </a:prstGeom>
        </p:spPr>
        <p:txBody>
          <a:bodyPr wrap="square">
            <a:spAutoFit/>
          </a:bodyPr>
          <a:lstStyle/>
          <a:p>
            <a:pPr algn="just">
              <a:lnSpc>
                <a:spcPct val="150000"/>
              </a:lnSpc>
            </a:pPr>
            <a:r>
              <a:rPr lang="es-EC" dirty="0">
                <a:latin typeface="Arial" panose="020B0604020202020204" pitchFamily="34" charset="0"/>
                <a:ea typeface="Times New Roman" panose="02020603050405020304" pitchFamily="18" charset="0"/>
                <a:cs typeface="Times New Roman" panose="02020603050405020304" pitchFamily="18" charset="0"/>
              </a:rPr>
              <a:t>Para la fase de investigación se utilizará distintos métodos para el procesamiento, reconocimiento y detección en sistemas que realicen el seguimiento e identificación de objetos.</a:t>
            </a:r>
          </a:p>
          <a:p>
            <a:pPr algn="just">
              <a:lnSpc>
                <a:spcPct val="150000"/>
              </a:lnSpc>
            </a:pPr>
            <a:r>
              <a:rPr lang="es-EC" dirty="0"/>
              <a:t>Para el desarrollo del algoritmo sobre Python y con el empleo de las librerías de OPENCV , se parte de una base de datos formada por varias imágenes de muestra se crea y entrena varios clasificadores HAAR con banco de imágenes (100-2000 imágenes.bmp menores a 640x480 pixeles Es un reto en el que se emplean distintas herramientas computacionales como es OPENCV para el desarrollo de algoritmos de tratamiento y análisis de imágenes, así mismo para realizar las tareas de detección con bajo costo computacional al ser implementados en la tarjeta embebida.</a:t>
            </a:r>
            <a:endParaRPr lang="en-US" dirty="0"/>
          </a:p>
          <a:p>
            <a:pPr algn="just">
              <a:lnSpc>
                <a:spcPct val="200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2DA0B479-A374-4BD8-AC17-B45D479AB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670" y="4639441"/>
            <a:ext cx="1879954" cy="1556590"/>
          </a:xfrm>
          <a:prstGeom prst="rect">
            <a:avLst/>
          </a:prstGeom>
          <a:ln>
            <a:noFill/>
          </a:ln>
          <a:effectLst>
            <a:softEdge rad="112500"/>
          </a:effectLst>
        </p:spPr>
      </p:pic>
    </p:spTree>
    <p:extLst>
      <p:ext uri="{BB962C8B-B14F-4D97-AF65-F5344CB8AC3E}">
        <p14:creationId xmlns:p14="http://schemas.microsoft.com/office/powerpoint/2010/main" val="146398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a:t> </a:t>
            </a:r>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776270" y="1120304"/>
            <a:ext cx="7591459" cy="3268960"/>
          </a:xfrm>
          <a:prstGeom prst="rect">
            <a:avLst/>
          </a:prstGeom>
        </p:spPr>
        <p:txBody>
          <a:bodyPr/>
          <a:lstStyle/>
          <a:p>
            <a:r>
              <a:rPr lang="en-US" sz="2000" b="1" dirty="0">
                <a:effectLst>
                  <a:glow>
                    <a:srgbClr val="000000"/>
                  </a:glow>
                  <a:outerShdw sx="0" sy="0">
                    <a:srgbClr val="000000"/>
                  </a:outerShdw>
                  <a:reflection stA="0" endPos="0" fadeDir="0" sx="0" sy="0"/>
                </a:effectLst>
              </a:rPr>
              <a:t>General:</a:t>
            </a:r>
          </a:p>
          <a:p>
            <a:r>
              <a:rPr lang="es-ES" sz="2000" dirty="0"/>
              <a:t>Realizar la identificación en tiempo real de personas en posesión de armas (cuchillos o pistolas) dentro de un ambiente video-vigilado.</a:t>
            </a:r>
          </a:p>
          <a:p>
            <a:r>
              <a:rPr lang="es-ES" sz="2000" b="1" dirty="0">
                <a:effectLst>
                  <a:glow>
                    <a:srgbClr val="000000"/>
                  </a:glow>
                  <a:outerShdw sx="0" sy="0">
                    <a:srgbClr val="000000"/>
                  </a:outerShdw>
                  <a:reflection stA="0" endPos="0" fadeDir="0" sx="0" sy="0"/>
                </a:effectLst>
              </a:rPr>
              <a:t>Específicos</a:t>
            </a:r>
            <a:endParaRPr lang="en-US" sz="2000" b="1" dirty="0">
              <a:effectLst>
                <a:glow>
                  <a:srgbClr val="000000"/>
                </a:glow>
                <a:outerShdw sx="0" sy="0">
                  <a:srgbClr val="000000"/>
                </a:outerShdw>
                <a:reflection stA="0" endPos="0" fadeDir="0" sx="0" sy="0"/>
              </a:effectLst>
            </a:endParaRPr>
          </a:p>
          <a:p>
            <a:pPr marL="285750" lvl="0" indent="-285750">
              <a:buFont typeface="Arial" panose="020B0604020202020204" pitchFamily="34" charset="0"/>
              <a:buChar char="•"/>
            </a:pPr>
            <a:r>
              <a:rPr lang="es-ES" sz="2000" dirty="0"/>
              <a:t>Investigar el contexto teórico-práctico del procesamiento de imágenes para la detección e identificación de objetos.</a:t>
            </a:r>
            <a:endParaRPr lang="en-US" sz="2000" dirty="0"/>
          </a:p>
          <a:p>
            <a:pPr marL="285750" lvl="0" indent="-285750">
              <a:buFont typeface="Arial" panose="020B0604020202020204" pitchFamily="34" charset="0"/>
              <a:buChar char="•"/>
            </a:pPr>
            <a:r>
              <a:rPr lang="es-ES" sz="2000" dirty="0"/>
              <a:t>Diseñar el modelo del </a:t>
            </a:r>
            <a:r>
              <a:rPr lang="es-ES" sz="2000" dirty="0" err="1"/>
              <a:t>framework</a:t>
            </a:r>
            <a:r>
              <a:rPr lang="es-ES" sz="2000" dirty="0"/>
              <a:t> para el sistema</a:t>
            </a:r>
            <a:endParaRPr lang="en-US" sz="2000" dirty="0"/>
          </a:p>
          <a:p>
            <a:pPr marL="285750" lvl="0" indent="-285750">
              <a:buFont typeface="Arial" panose="020B0604020202020204" pitchFamily="34" charset="0"/>
              <a:buChar char="•"/>
            </a:pPr>
            <a:r>
              <a:rPr lang="es-ES" sz="2000" dirty="0"/>
              <a:t>Desarrollar los algoritmos de detección y programarlos en la tarjeta.</a:t>
            </a:r>
            <a:endParaRPr lang="en-US" sz="2000" dirty="0"/>
          </a:p>
          <a:p>
            <a:pPr marL="285750" lvl="0" indent="-285750">
              <a:buFont typeface="Arial" panose="020B0604020202020204" pitchFamily="34" charset="0"/>
              <a:buChar char="•"/>
            </a:pPr>
            <a:r>
              <a:rPr lang="es-ES" sz="2000" dirty="0"/>
              <a:t>Evaluar el desempeño del prototipo emulando un sistema de videovigilancia. </a:t>
            </a:r>
            <a:endParaRPr lang="en-US" sz="2000" dirty="0"/>
          </a:p>
          <a:p>
            <a:pPr algn="just"/>
            <a:endParaRPr lang="es-EC" sz="2400" b="1" u="sng" dirty="0">
              <a:solidFill>
                <a:schemeClr val="accent1">
                  <a:lumMod val="50000"/>
                </a:schemeClr>
              </a:solidFill>
            </a:endParaRPr>
          </a:p>
          <a:p>
            <a:r>
              <a:rPr lang="es-EC" sz="2400" dirty="0"/>
              <a:t> </a:t>
            </a:r>
            <a:endParaRPr lang="es-ES" sz="2400" dirty="0"/>
          </a:p>
          <a:p>
            <a:pPr lvl="0">
              <a:buFont typeface="Arial" pitchFamily="34" charset="0"/>
              <a:buChar char="•"/>
            </a:pPr>
            <a:endParaRPr lang="es-EC" sz="2400" dirty="0">
              <a:solidFill>
                <a:schemeClr val="accent1">
                  <a:lumMod val="50000"/>
                </a:schemeClr>
              </a:solidFill>
            </a:endParaRPr>
          </a:p>
          <a:p>
            <a:pPr lvl="0">
              <a:buFont typeface="Arial" pitchFamily="34" charset="0"/>
              <a:buChar char="•"/>
            </a:pPr>
            <a:endParaRPr lang="es-ES" sz="2400" dirty="0">
              <a:solidFill>
                <a:schemeClr val="accent1">
                  <a:lumMod val="50000"/>
                </a:schemeClr>
              </a:solidFill>
            </a:endParaRPr>
          </a:p>
        </p:txBody>
      </p:sp>
      <p:sp>
        <p:nvSpPr>
          <p:cNvPr id="10" name="Título 1">
            <a:extLst>
              <a:ext uri="{FF2B5EF4-FFF2-40B4-BE49-F238E27FC236}">
                <a16:creationId xmlns:a16="http://schemas.microsoft.com/office/drawing/2014/main" id="{BC2E7990-2AFD-450A-9776-477802569437}"/>
              </a:ext>
            </a:extLst>
          </p:cNvPr>
          <p:cNvSpPr txBox="1">
            <a:spLocks/>
          </p:cNvSpPr>
          <p:nvPr/>
        </p:nvSpPr>
        <p:spPr>
          <a:xfrm>
            <a:off x="901464" y="-22696"/>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n-US" kern="0" dirty="0"/>
              <a:t>OBJETIVOS</a:t>
            </a:r>
          </a:p>
        </p:txBody>
      </p:sp>
    </p:spTree>
    <p:extLst>
      <p:ext uri="{BB962C8B-B14F-4D97-AF65-F5344CB8AC3E}">
        <p14:creationId xmlns:p14="http://schemas.microsoft.com/office/powerpoint/2010/main" val="59351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Introducción</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5" name="Rectángulo 4">
            <a:extLst>
              <a:ext uri="{FF2B5EF4-FFF2-40B4-BE49-F238E27FC236}">
                <a16:creationId xmlns:a16="http://schemas.microsoft.com/office/drawing/2014/main" id="{DEE9AE7A-E120-4108-B25C-3F42473142CB}"/>
              </a:ext>
            </a:extLst>
          </p:cNvPr>
          <p:cNvSpPr/>
          <p:nvPr/>
        </p:nvSpPr>
        <p:spPr>
          <a:xfrm>
            <a:off x="457200" y="59194"/>
            <a:ext cx="5472608" cy="430887"/>
          </a:xfrm>
          <a:prstGeom prst="rect">
            <a:avLst/>
          </a:prstGeom>
        </p:spPr>
        <p:txBody>
          <a:bodyPr wrap="square">
            <a:spAutoFit/>
          </a:bodyPr>
          <a:lstStyle/>
          <a:p>
            <a:r>
              <a:rPr lang="es-EC" sz="1100" b="1" dirty="0"/>
              <a:t>IDENTIFICACIÓN EN TIEMPO REAL DE PERSONAS EN POSESIÓN DE PEQUEÑAS ARMAS DENTRO DE UN AMBIENTE VIDEO-VIGILADO </a:t>
            </a:r>
            <a:endParaRPr lang="en-US" sz="1100" dirty="0"/>
          </a:p>
        </p:txBody>
      </p:sp>
      <p:sp>
        <p:nvSpPr>
          <p:cNvPr id="3" name="Rectángulo 2">
            <a:extLst>
              <a:ext uri="{FF2B5EF4-FFF2-40B4-BE49-F238E27FC236}">
                <a16:creationId xmlns:a16="http://schemas.microsoft.com/office/drawing/2014/main" id="{831A3BAA-1115-47A5-BFFC-20236FDFCB41}"/>
              </a:ext>
            </a:extLst>
          </p:cNvPr>
          <p:cNvSpPr/>
          <p:nvPr/>
        </p:nvSpPr>
        <p:spPr>
          <a:xfrm>
            <a:off x="927336" y="1095400"/>
            <a:ext cx="7289328" cy="3781741"/>
          </a:xfrm>
          <a:prstGeom prst="rect">
            <a:avLst/>
          </a:prstGeom>
        </p:spPr>
        <p:txBody>
          <a:bodyPr wrap="square">
            <a:spAutoFit/>
          </a:bodyPr>
          <a:lstStyle/>
          <a:p>
            <a:pPr indent="252095" algn="just">
              <a:lnSpc>
                <a:spcPct val="150000"/>
              </a:lnSpc>
            </a:pPr>
            <a:r>
              <a:rPr lang="es-ES" dirty="0">
                <a:latin typeface="Arial" panose="020B0604020202020204" pitchFamily="34" charset="0"/>
                <a:ea typeface="Calibri" panose="020F0502020204030204" pitchFamily="34" charset="0"/>
                <a:cs typeface="Times New Roman" panose="02020603050405020304" pitchFamily="18" charset="0"/>
              </a:rPr>
              <a:t>En la actualidad en casi todos los países, los sistemas integrados de seguridad compuestos por cámaras de vigilancia instalados en distintos ambientes para mejorar la seguridad social y en algunos casos realizar un análisis de los eventos suscitados como es el caso de nuestro país con el sistema público de videovigilancia ECU 911, aunque este sistema esta monitoreado por un personal capacitado para la seguridad siguen siendo una herramienta pasiva ya que de aquí parte la necesidad de implementar ayudas tecnológicas que sean capaces de identificar un tipo de suceso especifico.</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513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sp>
        <p:nvSpPr>
          <p:cNvPr id="3" name="Rectángulo 2">
            <a:extLst>
              <a:ext uri="{FF2B5EF4-FFF2-40B4-BE49-F238E27FC236}">
                <a16:creationId xmlns:a16="http://schemas.microsoft.com/office/drawing/2014/main" id="{CDC4FCD1-CD48-4436-8E0C-66317C774B98}"/>
              </a:ext>
            </a:extLst>
          </p:cNvPr>
          <p:cNvSpPr/>
          <p:nvPr/>
        </p:nvSpPr>
        <p:spPr>
          <a:xfrm>
            <a:off x="395536" y="764703"/>
            <a:ext cx="7992888" cy="2621167"/>
          </a:xfrm>
          <a:prstGeom prst="rect">
            <a:avLst/>
          </a:prstGeom>
        </p:spPr>
        <p:txBody>
          <a:bodyPr wrap="square">
            <a:spAutoFit/>
          </a:bodyPr>
          <a:lstStyle/>
          <a:p>
            <a:pPr marR="0" lvl="1" algn="just">
              <a:lnSpc>
                <a:spcPct val="200000"/>
              </a:lnSpc>
              <a:spcBef>
                <a:spcPts val="0"/>
              </a:spcBef>
              <a:spcAft>
                <a:spcPts val="0"/>
              </a:spcAft>
            </a:pPr>
            <a:r>
              <a:rPr lang="es-ES" sz="1200" b="1" dirty="0">
                <a:latin typeface="Arial" panose="020B0604020202020204" pitchFamily="34" charset="0"/>
                <a:ea typeface="Times New Roman" panose="02020603050405020304" pitchFamily="18" charset="0"/>
                <a:cs typeface="Times New Roman" panose="02020603050405020304" pitchFamily="18" charset="0"/>
              </a:rPr>
              <a:t>Imagen </a:t>
            </a:r>
            <a:endParaRPr lang="en-US" sz="12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200000"/>
              </a:lnSpc>
            </a:pPr>
            <a:r>
              <a:rPr lang="es-ES" sz="1200" dirty="0">
                <a:latin typeface="Arial" panose="020B0604020202020204" pitchFamily="34" charset="0"/>
                <a:ea typeface="Calibri" panose="020F0502020204030204" pitchFamily="34" charset="0"/>
                <a:cs typeface="Times New Roman" panose="02020603050405020304" pitchFamily="18" charset="0"/>
              </a:rPr>
              <a:t>Una imagen es considerada una cadena, sucesión o matriz de pixeles en las que cada elemento dentro de ellas representa las características de la imagen, los pixeles en una imagen análoga no representan únicamente un punto en la imagen, sino una región rectangular mientras que en imágenes digitales los pixeles representan el brillo en un determinado punto, las distintas combinaciones y valores que tienen estos pixeles son los que conforman a una imagen, estos valores pueden ir desde 0 (negro) hasta 255 (blanco) y el valor que cada pixel puede tomar depende de la profundidad de color de la imagen.</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FE66A6F-31DC-47D2-AFE0-6AE9B88492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429000"/>
            <a:ext cx="2238375" cy="2276475"/>
          </a:xfrm>
          <a:prstGeom prst="rect">
            <a:avLst/>
          </a:prstGeom>
          <a:noFill/>
          <a:ln>
            <a:noFill/>
          </a:ln>
        </p:spPr>
      </p:pic>
      <p:pic>
        <p:nvPicPr>
          <p:cNvPr id="8" name="Imagen 7">
            <a:extLst>
              <a:ext uri="{FF2B5EF4-FFF2-40B4-BE49-F238E27FC236}">
                <a16:creationId xmlns:a16="http://schemas.microsoft.com/office/drawing/2014/main" id="{6BE3E7E7-C478-44AE-98E0-93BB7043AE18}"/>
              </a:ext>
            </a:extLst>
          </p:cNvPr>
          <p:cNvPicPr/>
          <p:nvPr/>
        </p:nvPicPr>
        <p:blipFill rotWithShape="1">
          <a:blip r:embed="rId4" cstate="hqprint">
            <a:extLst>
              <a:ext uri="{28A0092B-C50C-407E-A947-70E740481C1C}">
                <a14:useLocalDpi xmlns:a14="http://schemas.microsoft.com/office/drawing/2010/main"/>
              </a:ext>
            </a:extLst>
          </a:blip>
          <a:srcRect l="-1074" t="-5494" r="-8624" b="15971"/>
          <a:stretch/>
        </p:blipFill>
        <p:spPr bwMode="auto">
          <a:xfrm>
            <a:off x="4716016" y="3547965"/>
            <a:ext cx="2143760" cy="2238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82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E0034-9E09-47BC-893D-644B0260D228}"/>
              </a:ext>
            </a:extLst>
          </p:cNvPr>
          <p:cNvSpPr>
            <a:spLocks noGrp="1"/>
          </p:cNvSpPr>
          <p:nvPr>
            <p:ph type="title"/>
          </p:nvPr>
        </p:nvSpPr>
        <p:spPr>
          <a:xfrm>
            <a:off x="901464" y="-22696"/>
            <a:ext cx="8229600" cy="1143000"/>
          </a:xfrm>
        </p:spPr>
        <p:txBody>
          <a:bodyPr/>
          <a:lstStyle/>
          <a:p>
            <a:r>
              <a:rPr lang="es-EC" dirty="0"/>
              <a:t>Marco Teórico</a:t>
            </a:r>
            <a:r>
              <a:rPr lang="en-US" dirty="0"/>
              <a:t> </a:t>
            </a:r>
          </a:p>
        </p:txBody>
      </p:sp>
      <p:sp>
        <p:nvSpPr>
          <p:cNvPr id="4" name="Rectángulo 3">
            <a:extLst>
              <a:ext uri="{FF2B5EF4-FFF2-40B4-BE49-F238E27FC236}">
                <a16:creationId xmlns:a16="http://schemas.microsoft.com/office/drawing/2014/main" id="{1ABFDF47-BDCF-4ADA-8878-3A201557BCDF}"/>
              </a:ext>
            </a:extLst>
          </p:cNvPr>
          <p:cNvSpPr/>
          <p:nvPr/>
        </p:nvSpPr>
        <p:spPr>
          <a:xfrm>
            <a:off x="6732240" y="5949280"/>
            <a:ext cx="2232248" cy="63408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86989B1-CD4B-4E3D-856A-222904D4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2660" y="5948436"/>
            <a:ext cx="2458404" cy="634926"/>
          </a:xfrm>
        </p:spPr>
      </p:pic>
      <p:pic>
        <p:nvPicPr>
          <p:cNvPr id="9" name="Imagen 8">
            <a:extLst>
              <a:ext uri="{FF2B5EF4-FFF2-40B4-BE49-F238E27FC236}">
                <a16:creationId xmlns:a16="http://schemas.microsoft.com/office/drawing/2014/main" id="{24678063-F3DD-48EF-9B18-25FE407EFEF8}"/>
              </a:ext>
            </a:extLst>
          </p:cNvPr>
          <p:cNvPicPr/>
          <p:nvPr/>
        </p:nvPicPr>
        <p:blipFill rotWithShape="1">
          <a:blip r:embed="rId3" cstate="hqprint">
            <a:extLst>
              <a:ext uri="{28A0092B-C50C-407E-A947-70E740481C1C}">
                <a14:useLocalDpi xmlns:a14="http://schemas.microsoft.com/office/drawing/2010/main"/>
              </a:ext>
            </a:extLst>
          </a:blip>
          <a:srcRect b="8554"/>
          <a:stretch/>
        </p:blipFill>
        <p:spPr bwMode="auto">
          <a:xfrm>
            <a:off x="611560" y="1120304"/>
            <a:ext cx="3476625" cy="4276725"/>
          </a:xfrm>
          <a:prstGeom prst="rect">
            <a:avLst/>
          </a:prstGeom>
          <a:noFill/>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DFFE9647-1731-49F7-A32D-07DA6C6BC5E9}"/>
              </a:ext>
            </a:extLst>
          </p:cNvPr>
          <p:cNvSpPr/>
          <p:nvPr/>
        </p:nvSpPr>
        <p:spPr>
          <a:xfrm>
            <a:off x="3915016" y="692697"/>
            <a:ext cx="4761440" cy="4612738"/>
          </a:xfrm>
          <a:prstGeom prst="rect">
            <a:avLst/>
          </a:prstGeom>
        </p:spPr>
        <p:txBody>
          <a:bodyPr wrap="square">
            <a:spAutoFit/>
          </a:bodyPr>
          <a:lstStyle/>
          <a:p>
            <a:pPr indent="450215" algn="just">
              <a:lnSpc>
                <a:spcPct val="150000"/>
              </a:lnSpc>
            </a:pPr>
            <a:r>
              <a:rPr lang="es-ES" dirty="0">
                <a:latin typeface="Arial" panose="020B0604020202020204" pitchFamily="34" charset="0"/>
                <a:ea typeface="Calibri" panose="020F0502020204030204" pitchFamily="34" charset="0"/>
                <a:cs typeface="Times New Roman" panose="02020603050405020304" pitchFamily="18" charset="0"/>
              </a:rPr>
              <a:t>La separación de canales RGB es una gran ayuda al momento de analizar imágenes, así mismo el convertir la imagen a escala de grises y otros tipos de filtrado mejoran o empeoran la detección de un objeto oscureciéndolo o resaltándolo, por esta razón debemos analizar en entorno, el tipo de objeto y según esto adecuar el procesamiento para obtener mejores respuestas de detección y análisis de imágenes.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188616"/>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2156</Words>
  <Application>Microsoft Office PowerPoint</Application>
  <PresentationFormat>Presentación en pantalla (4:3)</PresentationFormat>
  <Paragraphs>243</Paragraphs>
  <Slides>38</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6" baseType="lpstr">
      <vt:lpstr>MS Mincho</vt:lpstr>
      <vt:lpstr>Arial</vt:lpstr>
      <vt:lpstr>Calibri</vt:lpstr>
      <vt:lpstr>Cambria Math</vt:lpstr>
      <vt:lpstr>Times New Roman</vt:lpstr>
      <vt:lpstr>Wingdings</vt:lpstr>
      <vt:lpstr>Diseño predeterminado</vt:lpstr>
      <vt:lpstr>CorelDRAW</vt:lpstr>
      <vt:lpstr>Presentación de PowerPoint</vt:lpstr>
      <vt:lpstr>Agenda de Trabajo</vt:lpstr>
      <vt:lpstr>Introducción </vt:lpstr>
      <vt:lpstr>Justificación y Alcance </vt:lpstr>
      <vt:lpstr>Justificación y Alcance </vt:lpstr>
      <vt:lpstr> </vt:lpstr>
      <vt:lpstr>Introducción </vt:lpstr>
      <vt:lpstr>Marco Teórico </vt:lpstr>
      <vt:lpstr>Marco Teórico </vt:lpstr>
      <vt:lpstr>Marco Teórico </vt:lpstr>
      <vt:lpstr>Marco Teórico </vt:lpstr>
      <vt:lpstr>Marco Teórico </vt:lpstr>
      <vt:lpstr>Marco Teórico </vt:lpstr>
      <vt:lpstr>Marco Teórico </vt:lpstr>
      <vt:lpstr>Marco Teórico </vt:lpstr>
      <vt:lpstr>Marco Teórico </vt:lpstr>
      <vt:lpstr>Diseño e Implementación  </vt:lpstr>
      <vt:lpstr>Diseño e Implementación </vt:lpstr>
      <vt:lpstr>Diseño e Implementación </vt:lpstr>
      <vt:lpstr>Diseño e Implementación </vt:lpstr>
      <vt:lpstr>Framework del sistema</vt:lpstr>
      <vt:lpstr>Eventos de Analisis</vt:lpstr>
      <vt:lpstr>Diagrama del Detector</vt:lpstr>
      <vt:lpstr>Evaluación de Detectores</vt:lpstr>
      <vt:lpstr>Presentación de PowerPoint</vt:lpstr>
      <vt:lpstr>Presentación de PowerPoint</vt:lpstr>
      <vt:lpstr>Presentación de PowerPoint</vt:lpstr>
      <vt:lpstr>Presentación de PowerPoint</vt:lpstr>
      <vt:lpstr>Presentación de PowerPoint</vt:lpstr>
      <vt:lpstr>Resultados Obtenidos</vt:lpstr>
      <vt:lpstr>Presentación de PowerPoint</vt:lpstr>
      <vt:lpstr>Resultados Obtenidos</vt:lpstr>
      <vt:lpstr> </vt:lpstr>
      <vt:lpstr> </vt:lpstr>
      <vt:lpstr> </vt:lpstr>
      <vt:lpstr> </vt:lpstr>
      <vt:lpstr> </vt:lpstr>
      <vt:lpstr> </vt:lpstr>
    </vt:vector>
  </TitlesOfParts>
  <Company>mecatronica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israel</dc:creator>
  <cp:lastModifiedBy>Edison Jacinto Aguilar Cabrera</cp:lastModifiedBy>
  <cp:revision>112</cp:revision>
  <dcterms:created xsi:type="dcterms:W3CDTF">2013-12-12T01:39:22Z</dcterms:created>
  <dcterms:modified xsi:type="dcterms:W3CDTF">2018-11-20T13:41:28Z</dcterms:modified>
</cp:coreProperties>
</file>