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46"/>
  </p:notesMasterIdLst>
  <p:sldIdLst>
    <p:sldId id="349" r:id="rId4"/>
    <p:sldId id="265" r:id="rId5"/>
    <p:sldId id="363" r:id="rId6"/>
    <p:sldId id="368" r:id="rId7"/>
    <p:sldId id="356" r:id="rId8"/>
    <p:sldId id="367" r:id="rId9"/>
    <p:sldId id="364" r:id="rId10"/>
    <p:sldId id="369" r:id="rId11"/>
    <p:sldId id="370" r:id="rId12"/>
    <p:sldId id="403" r:id="rId13"/>
    <p:sldId id="371" r:id="rId14"/>
    <p:sldId id="372" r:id="rId15"/>
    <p:sldId id="272" r:id="rId16"/>
    <p:sldId id="373" r:id="rId17"/>
    <p:sldId id="374" r:id="rId18"/>
    <p:sldId id="379" r:id="rId19"/>
    <p:sldId id="375" r:id="rId20"/>
    <p:sldId id="404" r:id="rId21"/>
    <p:sldId id="376" r:id="rId22"/>
    <p:sldId id="352" r:id="rId23"/>
    <p:sldId id="377" r:id="rId24"/>
    <p:sldId id="378" r:id="rId25"/>
    <p:sldId id="406" r:id="rId26"/>
    <p:sldId id="380" r:id="rId27"/>
    <p:sldId id="381" r:id="rId28"/>
    <p:sldId id="382" r:id="rId29"/>
    <p:sldId id="383" r:id="rId30"/>
    <p:sldId id="384" r:id="rId31"/>
    <p:sldId id="385" r:id="rId32"/>
    <p:sldId id="386" r:id="rId33"/>
    <p:sldId id="387" r:id="rId34"/>
    <p:sldId id="388" r:id="rId35"/>
    <p:sldId id="389" r:id="rId36"/>
    <p:sldId id="407" r:id="rId37"/>
    <p:sldId id="392" r:id="rId38"/>
    <p:sldId id="390" r:id="rId39"/>
    <p:sldId id="391" r:id="rId40"/>
    <p:sldId id="393" r:id="rId41"/>
    <p:sldId id="394" r:id="rId42"/>
    <p:sldId id="271" r:id="rId43"/>
    <p:sldId id="397" r:id="rId44"/>
    <p:sldId id="402" r:id="rId45"/>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0110" autoAdjust="0"/>
  </p:normalViewPr>
  <p:slideViewPr>
    <p:cSldViewPr snapToGrid="0">
      <p:cViewPr varScale="1">
        <p:scale>
          <a:sx n="41" d="100"/>
          <a:sy n="41" d="100"/>
        </p:scale>
        <p:origin x="954" y="48"/>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iivm\Dropbox\tesis\documentos\analisis%20de%20dato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EC" sz="1800" dirty="0"/>
              <a:t>Señales</a:t>
            </a:r>
            <a:r>
              <a:rPr lang="es-EC" sz="1800" baseline="0" dirty="0"/>
              <a:t> sin filtrar</a:t>
            </a:r>
            <a:endParaRPr lang="es-EC"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'Sin Filtro con mov'!$B$5:$B$16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mov'!$C$5:$C$16</c:f>
              <c:numCache>
                <c:formatCode>General</c:formatCode>
                <c:ptCount val="12"/>
                <c:pt idx="0">
                  <c:v>0.3846</c:v>
                </c:pt>
                <c:pt idx="1">
                  <c:v>0.35680000000000001</c:v>
                </c:pt>
                <c:pt idx="2">
                  <c:v>0.33379999999999999</c:v>
                </c:pt>
                <c:pt idx="3">
                  <c:v>0.2369</c:v>
                </c:pt>
                <c:pt idx="4">
                  <c:v>0.41649999999999998</c:v>
                </c:pt>
                <c:pt idx="5">
                  <c:v>0.3372</c:v>
                </c:pt>
                <c:pt idx="6">
                  <c:v>0.36230000000000001</c:v>
                </c:pt>
                <c:pt idx="7">
                  <c:v>0.47370000000000001</c:v>
                </c:pt>
                <c:pt idx="8">
                  <c:v>0.54069999999999996</c:v>
                </c:pt>
                <c:pt idx="9">
                  <c:v>0.41689999999999999</c:v>
                </c:pt>
                <c:pt idx="10">
                  <c:v>0.56310000000000004</c:v>
                </c:pt>
                <c:pt idx="11">
                  <c:v>0.64300000000000002</c:v>
                </c:pt>
              </c:numCache>
            </c:numRef>
          </c:val>
          <c:extLst xmlns:c16r2="http://schemas.microsoft.com/office/drawing/2015/06/chart">
            <c:ext xmlns:c16="http://schemas.microsoft.com/office/drawing/2014/chart" uri="{C3380CC4-5D6E-409C-BE32-E72D297353CC}">
              <c16:uniqueId val="{00000000-A58B-4B9E-9290-37D1F9B28EF4}"/>
            </c:ext>
          </c:extLst>
        </c:ser>
        <c:ser>
          <c:idx val="1"/>
          <c:order val="1"/>
          <c:tx>
            <c:v>Movimiento 2</c:v>
          </c:tx>
          <c:spPr>
            <a:solidFill>
              <a:schemeClr val="accent5"/>
            </a:solidFill>
            <a:ln>
              <a:noFill/>
            </a:ln>
            <a:effectLst/>
          </c:spPr>
          <c:invertIfNegative val="0"/>
          <c:cat>
            <c:numRef>
              <c:f>'Sin Filtro con mov'!$B$5:$B$16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mov'!$C$20:$C$31</c:f>
              <c:numCache>
                <c:formatCode>General</c:formatCode>
                <c:ptCount val="12"/>
                <c:pt idx="0">
                  <c:v>0.43369999999999997</c:v>
                </c:pt>
                <c:pt idx="1">
                  <c:v>0.39340000000000003</c:v>
                </c:pt>
                <c:pt idx="2">
                  <c:v>0.54210000000000003</c:v>
                </c:pt>
                <c:pt idx="3">
                  <c:v>0.1128</c:v>
                </c:pt>
                <c:pt idx="4">
                  <c:v>0.53759999999999997</c:v>
                </c:pt>
                <c:pt idx="5">
                  <c:v>0.33169999999999999</c:v>
                </c:pt>
                <c:pt idx="6">
                  <c:v>0.4582</c:v>
                </c:pt>
                <c:pt idx="7">
                  <c:v>0.56540000000000001</c:v>
                </c:pt>
                <c:pt idx="8">
                  <c:v>0.51649999999999996</c:v>
                </c:pt>
                <c:pt idx="9">
                  <c:v>0.63139999999999996</c:v>
                </c:pt>
                <c:pt idx="10">
                  <c:v>0.58460000000000001</c:v>
                </c:pt>
                <c:pt idx="11">
                  <c:v>0.38650000000000001</c:v>
                </c:pt>
              </c:numCache>
            </c:numRef>
          </c:val>
          <c:extLst xmlns:c16r2="http://schemas.microsoft.com/office/drawing/2015/06/chart">
            <c:ext xmlns:c16="http://schemas.microsoft.com/office/drawing/2014/chart" uri="{C3380CC4-5D6E-409C-BE32-E72D297353CC}">
              <c16:uniqueId val="{00000001-A58B-4B9E-9290-37D1F9B28EF4}"/>
            </c:ext>
          </c:extLst>
        </c:ser>
        <c:dLbls>
          <c:showLegendKey val="0"/>
          <c:showVal val="0"/>
          <c:showCatName val="0"/>
          <c:showSerName val="0"/>
          <c:showPercent val="0"/>
          <c:showBubbleSize val="0"/>
        </c:dLbls>
        <c:gapWidth val="219"/>
        <c:overlap val="-27"/>
        <c:axId val="175263856"/>
        <c:axId val="175264248"/>
      </c:barChart>
      <c:catAx>
        <c:axId val="175263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Configuracion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64248"/>
        <c:crosses val="autoZero"/>
        <c:auto val="1"/>
        <c:lblAlgn val="ctr"/>
        <c:lblOffset val="100"/>
        <c:noMultiLvlLbl val="0"/>
      </c:catAx>
      <c:valAx>
        <c:axId val="17526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6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EC" sz="1800" dirty="0"/>
              <a:t>Señales</a:t>
            </a:r>
            <a:r>
              <a:rPr lang="es-EC" sz="1800" baseline="0" dirty="0"/>
              <a:t> filtradas</a:t>
            </a:r>
            <a:endParaRPr lang="es-EC" sz="1800"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'Filtro con mov'!$B$4:$B$15</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'Filtro con mov'!$C$4:$C$15</c:f>
              <c:numCache>
                <c:formatCode>General</c:formatCode>
                <c:ptCount val="12"/>
                <c:pt idx="0">
                  <c:v>0.4738</c:v>
                </c:pt>
                <c:pt idx="1">
                  <c:v>0.43230000000000002</c:v>
                </c:pt>
                <c:pt idx="2">
                  <c:v>0.5262</c:v>
                </c:pt>
                <c:pt idx="3">
                  <c:v>0.34599999999999997</c:v>
                </c:pt>
                <c:pt idx="4">
                  <c:v>0.63590000000000002</c:v>
                </c:pt>
                <c:pt idx="5">
                  <c:v>0.48980000000000001</c:v>
                </c:pt>
                <c:pt idx="6">
                  <c:v>0.52010000000000001</c:v>
                </c:pt>
                <c:pt idx="7">
                  <c:v>0.53359999999999996</c:v>
                </c:pt>
                <c:pt idx="8">
                  <c:v>0.67710000000000004</c:v>
                </c:pt>
                <c:pt idx="9">
                  <c:v>0.55889999999999995</c:v>
                </c:pt>
                <c:pt idx="10">
                  <c:v>0.73950000000000005</c:v>
                </c:pt>
                <c:pt idx="11">
                  <c:v>0.66300000000000003</c:v>
                </c:pt>
              </c:numCache>
            </c:numRef>
          </c:val>
          <c:extLst xmlns:c16r2="http://schemas.microsoft.com/office/drawing/2015/06/chart">
            <c:ext xmlns:c16="http://schemas.microsoft.com/office/drawing/2014/chart" uri="{C3380CC4-5D6E-409C-BE32-E72D297353CC}">
              <c16:uniqueId val="{00000000-3213-4CD9-841A-924E15A16DB5}"/>
            </c:ext>
          </c:extLst>
        </c:ser>
        <c:ser>
          <c:idx val="1"/>
          <c:order val="1"/>
          <c:tx>
            <c:v>Movimiento 2</c:v>
          </c:tx>
          <c:spPr>
            <a:solidFill>
              <a:schemeClr val="accent5"/>
            </a:solidFill>
            <a:ln>
              <a:noFill/>
            </a:ln>
            <a:effectLst/>
          </c:spPr>
          <c:invertIfNegative val="0"/>
          <c:val>
            <c:numRef>
              <c:f>'Filtro con mov'!$C$19:$C$30</c:f>
              <c:numCache>
                <c:formatCode>General</c:formatCode>
                <c:ptCount val="12"/>
                <c:pt idx="0">
                  <c:v>0.55130000000000001</c:v>
                </c:pt>
                <c:pt idx="1">
                  <c:v>0.50470000000000004</c:v>
                </c:pt>
                <c:pt idx="2">
                  <c:v>0.75729999999999997</c:v>
                </c:pt>
                <c:pt idx="3">
                  <c:v>0.10639999999999999</c:v>
                </c:pt>
                <c:pt idx="4">
                  <c:v>0.64190000000000003</c:v>
                </c:pt>
                <c:pt idx="5">
                  <c:v>0.48060000000000003</c:v>
                </c:pt>
                <c:pt idx="6">
                  <c:v>0.50890000000000002</c:v>
                </c:pt>
                <c:pt idx="7">
                  <c:v>0.59760000000000002</c:v>
                </c:pt>
                <c:pt idx="8">
                  <c:v>0.66590000000000005</c:v>
                </c:pt>
                <c:pt idx="9">
                  <c:v>0.68500000000000005</c:v>
                </c:pt>
                <c:pt idx="10">
                  <c:v>0.75780000000000003</c:v>
                </c:pt>
                <c:pt idx="11">
                  <c:v>0.76080000000000003</c:v>
                </c:pt>
              </c:numCache>
            </c:numRef>
          </c:val>
          <c:extLst xmlns:c16r2="http://schemas.microsoft.com/office/drawing/2015/06/chart">
            <c:ext xmlns:c16="http://schemas.microsoft.com/office/drawing/2014/chart" uri="{C3380CC4-5D6E-409C-BE32-E72D297353CC}">
              <c16:uniqueId val="{00000001-3213-4CD9-841A-924E15A16DB5}"/>
            </c:ext>
          </c:extLst>
        </c:ser>
        <c:dLbls>
          <c:showLegendKey val="0"/>
          <c:showVal val="0"/>
          <c:showCatName val="0"/>
          <c:showSerName val="0"/>
          <c:showPercent val="0"/>
          <c:showBubbleSize val="0"/>
        </c:dLbls>
        <c:gapWidth val="219"/>
        <c:overlap val="-27"/>
        <c:axId val="175265032"/>
        <c:axId val="175265424"/>
      </c:barChart>
      <c:catAx>
        <c:axId val="175265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Configuracion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65424"/>
        <c:crosses val="autoZero"/>
        <c:auto val="1"/>
        <c:lblAlgn val="ctr"/>
        <c:lblOffset val="100"/>
        <c:noMultiLvlLbl val="0"/>
      </c:catAx>
      <c:valAx>
        <c:axId val="17526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65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srgbClr val="1C1C1C">
                    <a:lumMod val="65000"/>
                    <a:lumOff val="35000"/>
                  </a:srgbClr>
                </a:solidFill>
                <a:latin typeface="+mn-lt"/>
                <a:ea typeface="+mn-ea"/>
                <a:cs typeface="+mn-cs"/>
              </a:defRPr>
            </a:pPr>
            <a:r>
              <a:rPr lang="es-EC" sz="1800" b="0" i="0" baseline="0" dirty="0">
                <a:effectLst/>
              </a:rPr>
              <a:t>Señales sin filtrar</a:t>
            </a:r>
            <a:endParaRPr lang="es-EC" dirty="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srgbClr val="1C1C1C">
                  <a:lumMod val="65000"/>
                  <a:lumOff val="35000"/>
                </a:srgb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'Sin Filtro con mov'!$B$20:$B$31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mov'!$D$5:$D$16</c:f>
              <c:numCache>
                <c:formatCode>General</c:formatCode>
                <c:ptCount val="12"/>
                <c:pt idx="0">
                  <c:v>0.92249999999999999</c:v>
                </c:pt>
                <c:pt idx="1">
                  <c:v>0.97470000000000001</c:v>
                </c:pt>
                <c:pt idx="2">
                  <c:v>0.91290000000000004</c:v>
                </c:pt>
                <c:pt idx="3">
                  <c:v>0.91579999999999995</c:v>
                </c:pt>
                <c:pt idx="4">
                  <c:v>0.98209999999999997</c:v>
                </c:pt>
                <c:pt idx="5">
                  <c:v>0.98160000000000003</c:v>
                </c:pt>
                <c:pt idx="6">
                  <c:v>0.98240000000000005</c:v>
                </c:pt>
                <c:pt idx="7">
                  <c:v>0.97629999999999995</c:v>
                </c:pt>
                <c:pt idx="8">
                  <c:v>0.9667</c:v>
                </c:pt>
                <c:pt idx="9">
                  <c:v>0.98309999999999997</c:v>
                </c:pt>
                <c:pt idx="10">
                  <c:v>0.99070000000000003</c:v>
                </c:pt>
                <c:pt idx="11">
                  <c:v>0.98729999999999996</c:v>
                </c:pt>
              </c:numCache>
            </c:numRef>
          </c:val>
          <c:extLst xmlns:c16r2="http://schemas.microsoft.com/office/drawing/2015/06/chart">
            <c:ext xmlns:c16="http://schemas.microsoft.com/office/drawing/2014/chart" uri="{C3380CC4-5D6E-409C-BE32-E72D297353CC}">
              <c16:uniqueId val="{00000000-2863-4BBF-BAE0-E545FF0C7D1A}"/>
            </c:ext>
          </c:extLst>
        </c:ser>
        <c:ser>
          <c:idx val="1"/>
          <c:order val="1"/>
          <c:tx>
            <c:v>Movimiento 2</c:v>
          </c:tx>
          <c:spPr>
            <a:solidFill>
              <a:schemeClr val="accent5"/>
            </a:solidFill>
            <a:ln>
              <a:noFill/>
            </a:ln>
            <a:effectLst/>
          </c:spPr>
          <c:invertIfNegative val="0"/>
          <c:cat>
            <c:numRef>
              <c:f>'Sin Filtro con mov'!$B$20:$B$31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mov'!$D$20:$D$31</c:f>
              <c:numCache>
                <c:formatCode>General</c:formatCode>
                <c:ptCount val="12"/>
                <c:pt idx="0">
                  <c:v>0.97170000000000001</c:v>
                </c:pt>
                <c:pt idx="1">
                  <c:v>0.97670000000000001</c:v>
                </c:pt>
                <c:pt idx="2">
                  <c:v>0.98699999999999999</c:v>
                </c:pt>
                <c:pt idx="3">
                  <c:v>0.96360000000000001</c:v>
                </c:pt>
                <c:pt idx="4">
                  <c:v>0.9698</c:v>
                </c:pt>
                <c:pt idx="5">
                  <c:v>0.97199999999999998</c:v>
                </c:pt>
                <c:pt idx="6">
                  <c:v>0.96679999999999999</c:v>
                </c:pt>
                <c:pt idx="7">
                  <c:v>0.98499999999999999</c:v>
                </c:pt>
                <c:pt idx="8">
                  <c:v>0.9849</c:v>
                </c:pt>
                <c:pt idx="9">
                  <c:v>0.98839999999999995</c:v>
                </c:pt>
                <c:pt idx="10">
                  <c:v>0.99270000000000003</c:v>
                </c:pt>
                <c:pt idx="11">
                  <c:v>0.97660000000000002</c:v>
                </c:pt>
              </c:numCache>
            </c:numRef>
          </c:val>
          <c:extLst xmlns:c16r2="http://schemas.microsoft.com/office/drawing/2015/06/chart">
            <c:ext xmlns:c16="http://schemas.microsoft.com/office/drawing/2014/chart" uri="{C3380CC4-5D6E-409C-BE32-E72D297353CC}">
              <c16:uniqueId val="{00000001-2863-4BBF-BAE0-E545FF0C7D1A}"/>
            </c:ext>
          </c:extLst>
        </c:ser>
        <c:dLbls>
          <c:showLegendKey val="0"/>
          <c:showVal val="0"/>
          <c:showCatName val="0"/>
          <c:showSerName val="0"/>
          <c:showPercent val="0"/>
          <c:showBubbleSize val="0"/>
        </c:dLbls>
        <c:gapWidth val="219"/>
        <c:overlap val="-27"/>
        <c:axId val="175271696"/>
        <c:axId val="175272088"/>
      </c:barChart>
      <c:catAx>
        <c:axId val="1752716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Configuracion</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72088"/>
        <c:crosses val="autoZero"/>
        <c:auto val="1"/>
        <c:lblAlgn val="ctr"/>
        <c:lblOffset val="100"/>
        <c:noMultiLvlLbl val="0"/>
      </c:catAx>
      <c:valAx>
        <c:axId val="175272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71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srgbClr val="1C1C1C">
                    <a:lumMod val="65000"/>
                    <a:lumOff val="35000"/>
                  </a:srgbClr>
                </a:solidFill>
                <a:latin typeface="+mn-lt"/>
                <a:ea typeface="+mn-ea"/>
                <a:cs typeface="+mn-cs"/>
              </a:defRPr>
            </a:pPr>
            <a:r>
              <a:rPr lang="es-EC" sz="1800" b="0" i="0" baseline="0" dirty="0">
                <a:effectLst/>
              </a:rPr>
              <a:t>Señales filtradas</a:t>
            </a:r>
            <a:endParaRPr lang="es-EC" dirty="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60" b="0" i="0" u="none" strike="noStrike" kern="1200" spc="0" baseline="0">
              <a:solidFill>
                <a:srgbClr val="1C1C1C">
                  <a:lumMod val="65000"/>
                  <a:lumOff val="35000"/>
                </a:srgb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'Filtro con mov'!$B$19:$B$30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'Filtro con mov'!$D$4:$D$15</c:f>
              <c:numCache>
                <c:formatCode>General</c:formatCode>
                <c:ptCount val="12"/>
                <c:pt idx="0">
                  <c:v>0.9446</c:v>
                </c:pt>
                <c:pt idx="1">
                  <c:v>0.98089999999999999</c:v>
                </c:pt>
                <c:pt idx="2">
                  <c:v>0.94099999999999995</c:v>
                </c:pt>
                <c:pt idx="3">
                  <c:v>0.95130000000000003</c:v>
                </c:pt>
                <c:pt idx="4">
                  <c:v>0.98519999999999996</c:v>
                </c:pt>
                <c:pt idx="5">
                  <c:v>0.98540000000000005</c:v>
                </c:pt>
                <c:pt idx="6">
                  <c:v>0.98519999999999996</c:v>
                </c:pt>
                <c:pt idx="7">
                  <c:v>0.96619999999999995</c:v>
                </c:pt>
                <c:pt idx="8">
                  <c:v>0.97450000000000003</c:v>
                </c:pt>
                <c:pt idx="9">
                  <c:v>0.98919999999999997</c:v>
                </c:pt>
                <c:pt idx="10">
                  <c:v>0.99339999999999995</c:v>
                </c:pt>
                <c:pt idx="11">
                  <c:v>0.99080000000000001</c:v>
                </c:pt>
              </c:numCache>
            </c:numRef>
          </c:val>
          <c:extLst xmlns:c16r2="http://schemas.microsoft.com/office/drawing/2015/06/chart">
            <c:ext xmlns:c16="http://schemas.microsoft.com/office/drawing/2014/chart" uri="{C3380CC4-5D6E-409C-BE32-E72D297353CC}">
              <c16:uniqueId val="{00000000-A1F3-43FE-8F95-B535714717D4}"/>
            </c:ext>
          </c:extLst>
        </c:ser>
        <c:ser>
          <c:idx val="1"/>
          <c:order val="1"/>
          <c:tx>
            <c:v>Movimiento 2</c:v>
          </c:tx>
          <c:spPr>
            <a:solidFill>
              <a:schemeClr val="accent5"/>
            </a:solidFill>
            <a:ln>
              <a:noFill/>
            </a:ln>
            <a:effectLst/>
          </c:spPr>
          <c:invertIfNegative val="0"/>
          <c:cat>
            <c:numRef>
              <c:f>'Filtro con mov'!$B$19:$B$30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'Filtro con mov'!$D$19:$D$30</c:f>
              <c:numCache>
                <c:formatCode>General</c:formatCode>
                <c:ptCount val="12"/>
                <c:pt idx="0">
                  <c:v>0.97960000000000003</c:v>
                </c:pt>
                <c:pt idx="1">
                  <c:v>0.97409999999999997</c:v>
                </c:pt>
                <c:pt idx="2">
                  <c:v>0.98950000000000005</c:v>
                </c:pt>
                <c:pt idx="3">
                  <c:v>0.98250000000000004</c:v>
                </c:pt>
                <c:pt idx="4">
                  <c:v>0.97199999999999998</c:v>
                </c:pt>
                <c:pt idx="5">
                  <c:v>0.99409999999999998</c:v>
                </c:pt>
                <c:pt idx="6">
                  <c:v>0.98099999999999998</c:v>
                </c:pt>
                <c:pt idx="7">
                  <c:v>0.99060000000000004</c:v>
                </c:pt>
                <c:pt idx="8">
                  <c:v>0.99419999999999997</c:v>
                </c:pt>
                <c:pt idx="9">
                  <c:v>0.99450000000000005</c:v>
                </c:pt>
                <c:pt idx="10">
                  <c:v>0.99550000000000005</c:v>
                </c:pt>
                <c:pt idx="11">
                  <c:v>0.98880000000000001</c:v>
                </c:pt>
              </c:numCache>
            </c:numRef>
          </c:val>
          <c:extLst xmlns:c16r2="http://schemas.microsoft.com/office/drawing/2015/06/chart">
            <c:ext xmlns:c16="http://schemas.microsoft.com/office/drawing/2014/chart" uri="{C3380CC4-5D6E-409C-BE32-E72D297353CC}">
              <c16:uniqueId val="{00000001-A1F3-43FE-8F95-B535714717D4}"/>
            </c:ext>
          </c:extLst>
        </c:ser>
        <c:dLbls>
          <c:showLegendKey val="0"/>
          <c:showVal val="0"/>
          <c:showCatName val="0"/>
          <c:showSerName val="0"/>
          <c:showPercent val="0"/>
          <c:showBubbleSize val="0"/>
        </c:dLbls>
        <c:gapWidth val="219"/>
        <c:overlap val="-27"/>
        <c:axId val="175272872"/>
        <c:axId val="175273264"/>
      </c:barChart>
      <c:catAx>
        <c:axId val="17527287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Configuracion</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73264"/>
        <c:crosses val="autoZero"/>
        <c:auto val="1"/>
        <c:lblAlgn val="ctr"/>
        <c:lblOffset val="100"/>
        <c:noMultiLvlLbl val="0"/>
      </c:catAx>
      <c:valAx>
        <c:axId val="175273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5272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EC" noProof="0" dirty="0"/>
              <a:t>Señales</a:t>
            </a:r>
            <a:r>
              <a:rPr lang="es-EC" baseline="0" noProof="0" dirty="0"/>
              <a:t> sin filtrar</a:t>
            </a:r>
            <a:endParaRPr lang="es-EC" noProof="0"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'Sin Filtro con mov'!$B$20:$B$31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mov'!$E$5:$E$16</c:f>
              <c:numCache>
                <c:formatCode>General</c:formatCode>
                <c:ptCount val="12"/>
                <c:pt idx="0">
                  <c:v>0.25109999999999999</c:v>
                </c:pt>
                <c:pt idx="1">
                  <c:v>0.27650000000000002</c:v>
                </c:pt>
                <c:pt idx="2">
                  <c:v>0.32050000000000001</c:v>
                </c:pt>
                <c:pt idx="3">
                  <c:v>0.33900000000000002</c:v>
                </c:pt>
                <c:pt idx="4">
                  <c:v>0.6</c:v>
                </c:pt>
                <c:pt idx="5">
                  <c:v>0.39</c:v>
                </c:pt>
                <c:pt idx="6">
                  <c:v>0.48070000000000002</c:v>
                </c:pt>
                <c:pt idx="7">
                  <c:v>0.43259999999999998</c:v>
                </c:pt>
                <c:pt idx="8">
                  <c:v>0.50570000000000004</c:v>
                </c:pt>
                <c:pt idx="9">
                  <c:v>0.60629999999999995</c:v>
                </c:pt>
                <c:pt idx="10">
                  <c:v>0.54469999999999996</c:v>
                </c:pt>
                <c:pt idx="11">
                  <c:v>0.50600000000000001</c:v>
                </c:pt>
              </c:numCache>
            </c:numRef>
          </c:val>
          <c:extLst xmlns:c16r2="http://schemas.microsoft.com/office/drawing/2015/06/chart">
            <c:ext xmlns:c16="http://schemas.microsoft.com/office/drawing/2014/chart" uri="{C3380CC4-5D6E-409C-BE32-E72D297353CC}">
              <c16:uniqueId val="{00000000-974A-4FF7-AF84-C380EB2B2EE0}"/>
            </c:ext>
          </c:extLst>
        </c:ser>
        <c:ser>
          <c:idx val="1"/>
          <c:order val="1"/>
          <c:tx>
            <c:v>Movimiento 2</c:v>
          </c:tx>
          <c:spPr>
            <a:solidFill>
              <a:schemeClr val="accent5"/>
            </a:solidFill>
            <a:ln>
              <a:noFill/>
            </a:ln>
            <a:effectLst/>
          </c:spPr>
          <c:invertIfNegative val="0"/>
          <c:cat>
            <c:numRef>
              <c:f>'Sin Filtro con mov'!$B$20:$B$31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mov'!$E$20:$E$31</c:f>
              <c:numCache>
                <c:formatCode>General</c:formatCode>
                <c:ptCount val="12"/>
                <c:pt idx="0">
                  <c:v>0.37180000000000002</c:v>
                </c:pt>
                <c:pt idx="1">
                  <c:v>0.27389999999999998</c:v>
                </c:pt>
                <c:pt idx="2">
                  <c:v>0.47289999999999999</c:v>
                </c:pt>
                <c:pt idx="3">
                  <c:v>0.42299999999999999</c:v>
                </c:pt>
                <c:pt idx="4">
                  <c:v>0.49780000000000002</c:v>
                </c:pt>
                <c:pt idx="5">
                  <c:v>0.42520000000000002</c:v>
                </c:pt>
                <c:pt idx="6">
                  <c:v>0.46550000000000002</c:v>
                </c:pt>
                <c:pt idx="7">
                  <c:v>0.54790000000000005</c:v>
                </c:pt>
                <c:pt idx="8">
                  <c:v>0.45079999999999998</c:v>
                </c:pt>
                <c:pt idx="9">
                  <c:v>0.4859</c:v>
                </c:pt>
                <c:pt idx="10">
                  <c:v>0.56210000000000004</c:v>
                </c:pt>
                <c:pt idx="11">
                  <c:v>0.47599999999999998</c:v>
                </c:pt>
              </c:numCache>
            </c:numRef>
          </c:val>
          <c:extLst xmlns:c16r2="http://schemas.microsoft.com/office/drawing/2015/06/chart">
            <c:ext xmlns:c16="http://schemas.microsoft.com/office/drawing/2014/chart" uri="{C3380CC4-5D6E-409C-BE32-E72D297353CC}">
              <c16:uniqueId val="{00000001-974A-4FF7-AF84-C380EB2B2EE0}"/>
            </c:ext>
          </c:extLst>
        </c:ser>
        <c:dLbls>
          <c:showLegendKey val="0"/>
          <c:showVal val="0"/>
          <c:showCatName val="0"/>
          <c:showSerName val="0"/>
          <c:showPercent val="0"/>
          <c:showBubbleSize val="0"/>
        </c:dLbls>
        <c:gapWidth val="219"/>
        <c:overlap val="-27"/>
        <c:axId val="176557736"/>
        <c:axId val="176558128"/>
      </c:barChart>
      <c:catAx>
        <c:axId val="17655773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Configuracion</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58128"/>
        <c:crosses val="autoZero"/>
        <c:auto val="1"/>
        <c:lblAlgn val="ctr"/>
        <c:lblOffset val="100"/>
        <c:noMultiLvlLbl val="0"/>
      </c:catAx>
      <c:valAx>
        <c:axId val="17655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57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EC" dirty="0"/>
              <a:t>Señales filtradas</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'Filtro con mov'!$B$4:$B$15</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'Filtro con mov'!$E$4:$E$15</c:f>
              <c:numCache>
                <c:formatCode>General</c:formatCode>
                <c:ptCount val="12"/>
                <c:pt idx="0">
                  <c:v>0.27429999999999999</c:v>
                </c:pt>
                <c:pt idx="1">
                  <c:v>0.30959999999999999</c:v>
                </c:pt>
                <c:pt idx="2">
                  <c:v>0.26550000000000001</c:v>
                </c:pt>
                <c:pt idx="3">
                  <c:v>0.3654</c:v>
                </c:pt>
                <c:pt idx="4">
                  <c:v>0.56220000000000003</c:v>
                </c:pt>
                <c:pt idx="5">
                  <c:v>0.43109999999999998</c:v>
                </c:pt>
                <c:pt idx="6">
                  <c:v>0.31979999999999997</c:v>
                </c:pt>
                <c:pt idx="7">
                  <c:v>0.46350000000000002</c:v>
                </c:pt>
                <c:pt idx="8">
                  <c:v>0.46949999999999997</c:v>
                </c:pt>
                <c:pt idx="9">
                  <c:v>0.55640000000000001</c:v>
                </c:pt>
                <c:pt idx="10">
                  <c:v>0.56530000000000002</c:v>
                </c:pt>
                <c:pt idx="11">
                  <c:v>0.61629999999999996</c:v>
                </c:pt>
              </c:numCache>
            </c:numRef>
          </c:val>
          <c:extLst xmlns:c16r2="http://schemas.microsoft.com/office/drawing/2015/06/chart">
            <c:ext xmlns:c16="http://schemas.microsoft.com/office/drawing/2014/chart" uri="{C3380CC4-5D6E-409C-BE32-E72D297353CC}">
              <c16:uniqueId val="{00000000-A946-4A61-B677-7380D436FE06}"/>
            </c:ext>
          </c:extLst>
        </c:ser>
        <c:ser>
          <c:idx val="1"/>
          <c:order val="1"/>
          <c:tx>
            <c:v>Movimiento 2</c:v>
          </c:tx>
          <c:spPr>
            <a:solidFill>
              <a:schemeClr val="accent5"/>
            </a:solidFill>
            <a:ln>
              <a:noFill/>
            </a:ln>
            <a:effectLst/>
          </c:spPr>
          <c:invertIfNegative val="0"/>
          <c:val>
            <c:numRef>
              <c:f>'Filtro con mov'!$E$19:$E$30</c:f>
              <c:numCache>
                <c:formatCode>General</c:formatCode>
                <c:ptCount val="12"/>
                <c:pt idx="0">
                  <c:v>0.39489999999999997</c:v>
                </c:pt>
                <c:pt idx="1">
                  <c:v>0.29949999999999999</c:v>
                </c:pt>
                <c:pt idx="2">
                  <c:v>0.54879999999999995</c:v>
                </c:pt>
                <c:pt idx="3">
                  <c:v>0.5393</c:v>
                </c:pt>
                <c:pt idx="4">
                  <c:v>0.50260000000000005</c:v>
                </c:pt>
                <c:pt idx="5">
                  <c:v>0.4456</c:v>
                </c:pt>
                <c:pt idx="6">
                  <c:v>0.37609999999999999</c:v>
                </c:pt>
                <c:pt idx="7">
                  <c:v>0.47149999999999997</c:v>
                </c:pt>
                <c:pt idx="8">
                  <c:v>0.44979999999999998</c:v>
                </c:pt>
                <c:pt idx="9">
                  <c:v>0.53490000000000004</c:v>
                </c:pt>
                <c:pt idx="10">
                  <c:v>0.60329999999999995</c:v>
                </c:pt>
                <c:pt idx="11">
                  <c:v>0.5806</c:v>
                </c:pt>
              </c:numCache>
            </c:numRef>
          </c:val>
          <c:extLst xmlns:c16r2="http://schemas.microsoft.com/office/drawing/2015/06/chart">
            <c:ext xmlns:c16="http://schemas.microsoft.com/office/drawing/2014/chart" uri="{C3380CC4-5D6E-409C-BE32-E72D297353CC}">
              <c16:uniqueId val="{00000001-A946-4A61-B677-7380D436FE06}"/>
            </c:ext>
          </c:extLst>
        </c:ser>
        <c:dLbls>
          <c:showLegendKey val="0"/>
          <c:showVal val="0"/>
          <c:showCatName val="0"/>
          <c:showSerName val="0"/>
          <c:showPercent val="0"/>
          <c:showBubbleSize val="0"/>
        </c:dLbls>
        <c:gapWidth val="219"/>
        <c:overlap val="-27"/>
        <c:axId val="176558912"/>
        <c:axId val="176559304"/>
      </c:barChart>
      <c:catAx>
        <c:axId val="17655891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Configuracion</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59304"/>
        <c:crosses val="autoZero"/>
        <c:auto val="1"/>
        <c:lblAlgn val="ctr"/>
        <c:lblOffset val="100"/>
        <c:noMultiLvlLbl val="0"/>
      </c:catAx>
      <c:valAx>
        <c:axId val="176559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5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EC" dirty="0"/>
              <a:t>Señales sin</a:t>
            </a:r>
            <a:r>
              <a:rPr lang="es-EC" baseline="0" dirty="0"/>
              <a:t> filtrar</a:t>
            </a:r>
            <a:endParaRPr lang="es-EC"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'Sin Filtro con mov'!$B$20:$B$31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mov'!$F$5:$F$16</c:f>
              <c:numCache>
                <c:formatCode>General</c:formatCode>
                <c:ptCount val="12"/>
                <c:pt idx="0">
                  <c:v>9.9199999999999997E-2</c:v>
                </c:pt>
                <c:pt idx="1">
                  <c:v>1.0491999999999999</c:v>
                </c:pt>
                <c:pt idx="2">
                  <c:v>0.51349999999999996</c:v>
                </c:pt>
                <c:pt idx="3">
                  <c:v>0.30559999999999998</c:v>
                </c:pt>
                <c:pt idx="4">
                  <c:v>1.8441000000000001</c:v>
                </c:pt>
                <c:pt idx="5">
                  <c:v>1.0903</c:v>
                </c:pt>
                <c:pt idx="6">
                  <c:v>-2.0975999999999999</c:v>
                </c:pt>
                <c:pt idx="7">
                  <c:v>1.0337000000000001</c:v>
                </c:pt>
                <c:pt idx="8">
                  <c:v>1.5805</c:v>
                </c:pt>
                <c:pt idx="9">
                  <c:v>6.1600000000000002E-2</c:v>
                </c:pt>
                <c:pt idx="10">
                  <c:v>1.3257000000000001</c:v>
                </c:pt>
                <c:pt idx="11">
                  <c:v>1.7079</c:v>
                </c:pt>
              </c:numCache>
            </c:numRef>
          </c:val>
          <c:extLst xmlns:c16r2="http://schemas.microsoft.com/office/drawing/2015/06/chart">
            <c:ext xmlns:c16="http://schemas.microsoft.com/office/drawing/2014/chart" uri="{C3380CC4-5D6E-409C-BE32-E72D297353CC}">
              <c16:uniqueId val="{00000000-4308-4B74-A9F8-B23C632CD8DB}"/>
            </c:ext>
          </c:extLst>
        </c:ser>
        <c:ser>
          <c:idx val="1"/>
          <c:order val="1"/>
          <c:tx>
            <c:v>Movimiento 2</c:v>
          </c:tx>
          <c:spPr>
            <a:solidFill>
              <a:schemeClr val="accent5"/>
            </a:solidFill>
            <a:ln>
              <a:noFill/>
            </a:ln>
            <a:effectLst/>
          </c:spPr>
          <c:invertIfNegative val="0"/>
          <c:cat>
            <c:numRef>
              <c:f>'Sin Filtro con mov'!$B$20:$B$31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'Sin Filtro con mov'!$F$20:$F$31</c:f>
              <c:numCache>
                <c:formatCode>General</c:formatCode>
                <c:ptCount val="12"/>
                <c:pt idx="0">
                  <c:v>1.0194000000000001</c:v>
                </c:pt>
                <c:pt idx="1">
                  <c:v>0.4551</c:v>
                </c:pt>
                <c:pt idx="2">
                  <c:v>1.4164000000000001</c:v>
                </c:pt>
                <c:pt idx="3">
                  <c:v>-0.41930000000000001</c:v>
                </c:pt>
                <c:pt idx="4">
                  <c:v>2.3767999999999998</c:v>
                </c:pt>
                <c:pt idx="5">
                  <c:v>1.0634999999999999</c:v>
                </c:pt>
                <c:pt idx="6">
                  <c:v>-1.7918000000000001</c:v>
                </c:pt>
                <c:pt idx="7">
                  <c:v>-6.5600000000000006E-2</c:v>
                </c:pt>
                <c:pt idx="8">
                  <c:v>1.3055000000000001</c:v>
                </c:pt>
                <c:pt idx="9">
                  <c:v>0.23749999999999999</c:v>
                </c:pt>
                <c:pt idx="10" formatCode="#,##0.0000">
                  <c:v>1.2214</c:v>
                </c:pt>
                <c:pt idx="11">
                  <c:v>1.5109999999999999</c:v>
                </c:pt>
              </c:numCache>
            </c:numRef>
          </c:val>
          <c:extLst xmlns:c16r2="http://schemas.microsoft.com/office/drawing/2015/06/chart">
            <c:ext xmlns:c16="http://schemas.microsoft.com/office/drawing/2014/chart" uri="{C3380CC4-5D6E-409C-BE32-E72D297353CC}">
              <c16:uniqueId val="{00000001-4308-4B74-A9F8-B23C632CD8DB}"/>
            </c:ext>
          </c:extLst>
        </c:ser>
        <c:dLbls>
          <c:showLegendKey val="0"/>
          <c:showVal val="0"/>
          <c:showCatName val="0"/>
          <c:showSerName val="0"/>
          <c:showPercent val="0"/>
          <c:showBubbleSize val="0"/>
        </c:dLbls>
        <c:gapWidth val="219"/>
        <c:overlap val="-27"/>
        <c:axId val="176565576"/>
        <c:axId val="176565968"/>
      </c:barChart>
      <c:catAx>
        <c:axId val="1765655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Configuraciones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65968"/>
        <c:crosses val="autoZero"/>
        <c:auto val="1"/>
        <c:lblAlgn val="ctr"/>
        <c:lblOffset val="100"/>
        <c:noMultiLvlLbl val="0"/>
      </c:catAx>
      <c:valAx>
        <c:axId val="176565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dB</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65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EC" dirty="0"/>
              <a:t>Señales</a:t>
            </a:r>
            <a:r>
              <a:rPr lang="es-EC" baseline="0" dirty="0"/>
              <a:t> filtradas</a:t>
            </a:r>
            <a:endParaRPr lang="es-EC"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v>Movimiento 1</c:v>
          </c:tx>
          <c:spPr>
            <a:solidFill>
              <a:schemeClr val="accent6"/>
            </a:solidFill>
            <a:ln>
              <a:noFill/>
            </a:ln>
            <a:effectLst/>
          </c:spPr>
          <c:invertIfNegative val="0"/>
          <c:cat>
            <c:numRef>
              <c:f>'Filtro con mov'!$B$19:$B$30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'Filtro con mov'!$F$4:$F$15</c:f>
              <c:numCache>
                <c:formatCode>0.0000</c:formatCode>
                <c:ptCount val="12"/>
                <c:pt idx="0">
                  <c:v>-1.9342999999999999</c:v>
                </c:pt>
                <c:pt idx="1">
                  <c:v>-0.2631</c:v>
                </c:pt>
                <c:pt idx="2">
                  <c:v>2.4779</c:v>
                </c:pt>
                <c:pt idx="3">
                  <c:v>8.9636999999999993</c:v>
                </c:pt>
                <c:pt idx="4">
                  <c:v>4.6821000000000002</c:v>
                </c:pt>
                <c:pt idx="5">
                  <c:v>2.6044</c:v>
                </c:pt>
                <c:pt idx="6">
                  <c:v>7.2561999999999998</c:v>
                </c:pt>
                <c:pt idx="7">
                  <c:v>9.0978999999999992</c:v>
                </c:pt>
                <c:pt idx="8">
                  <c:v>6.4554</c:v>
                </c:pt>
                <c:pt idx="9">
                  <c:v>6.2305999999999999</c:v>
                </c:pt>
                <c:pt idx="10">
                  <c:v>8.2444000000000006</c:v>
                </c:pt>
                <c:pt idx="11">
                  <c:v>15.948399999999999</c:v>
                </c:pt>
              </c:numCache>
            </c:numRef>
          </c:val>
          <c:extLst xmlns:c16r2="http://schemas.microsoft.com/office/drawing/2015/06/chart">
            <c:ext xmlns:c16="http://schemas.microsoft.com/office/drawing/2014/chart" uri="{C3380CC4-5D6E-409C-BE32-E72D297353CC}">
              <c16:uniqueId val="{00000000-5225-4F01-9F6E-C884272F4C1E}"/>
            </c:ext>
          </c:extLst>
        </c:ser>
        <c:ser>
          <c:idx val="1"/>
          <c:order val="1"/>
          <c:tx>
            <c:v>Movimiento 2</c:v>
          </c:tx>
          <c:spPr>
            <a:solidFill>
              <a:schemeClr val="accent5"/>
            </a:solidFill>
            <a:ln>
              <a:noFill/>
            </a:ln>
            <a:effectLst/>
          </c:spPr>
          <c:invertIfNegative val="0"/>
          <c:cat>
            <c:numRef>
              <c:f>'Filtro con mov'!$B$19:$B$30</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'Filtro con mov'!$F$19:$F$30</c:f>
              <c:numCache>
                <c:formatCode>General</c:formatCode>
                <c:ptCount val="12"/>
                <c:pt idx="0">
                  <c:v>3.8037000000000001</c:v>
                </c:pt>
                <c:pt idx="1">
                  <c:v>3.3443999999999998</c:v>
                </c:pt>
                <c:pt idx="2">
                  <c:v>4.8985000000000003</c:v>
                </c:pt>
                <c:pt idx="3">
                  <c:v>5.5473999999999997</c:v>
                </c:pt>
                <c:pt idx="4">
                  <c:v>4.3315000000000001</c:v>
                </c:pt>
                <c:pt idx="5">
                  <c:v>2.0508000000000002</c:v>
                </c:pt>
                <c:pt idx="6">
                  <c:v>10.379899999999999</c:v>
                </c:pt>
                <c:pt idx="7">
                  <c:v>5.9134000000000002</c:v>
                </c:pt>
                <c:pt idx="8">
                  <c:v>12.9178</c:v>
                </c:pt>
                <c:pt idx="9">
                  <c:v>8.1403999999999996</c:v>
                </c:pt>
                <c:pt idx="10">
                  <c:v>10.327199999999999</c:v>
                </c:pt>
                <c:pt idx="11">
                  <c:v>16.862400000000001</c:v>
                </c:pt>
              </c:numCache>
            </c:numRef>
          </c:val>
          <c:extLst xmlns:c16r2="http://schemas.microsoft.com/office/drawing/2015/06/chart">
            <c:ext xmlns:c16="http://schemas.microsoft.com/office/drawing/2014/chart" uri="{C3380CC4-5D6E-409C-BE32-E72D297353CC}">
              <c16:uniqueId val="{00000001-5225-4F01-9F6E-C884272F4C1E}"/>
            </c:ext>
          </c:extLst>
        </c:ser>
        <c:dLbls>
          <c:showLegendKey val="0"/>
          <c:showVal val="0"/>
          <c:showCatName val="0"/>
          <c:showSerName val="0"/>
          <c:showPercent val="0"/>
          <c:showBubbleSize val="0"/>
        </c:dLbls>
        <c:gapWidth val="219"/>
        <c:overlap val="-27"/>
        <c:axId val="176566752"/>
        <c:axId val="176567144"/>
      </c:barChart>
      <c:catAx>
        <c:axId val="17656675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Configuraciones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67144"/>
        <c:crosses val="autoZero"/>
        <c:auto val="1"/>
        <c:lblAlgn val="ctr"/>
        <c:lblOffset val="100"/>
        <c:noMultiLvlLbl val="0"/>
      </c:catAx>
      <c:valAx>
        <c:axId val="176567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dB</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7656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custT="1"/>
      <dgm:spPr>
        <a:solidFill>
          <a:schemeClr val="accent1">
            <a:lumMod val="60000"/>
            <a:lumOff val="40000"/>
          </a:schemeClr>
        </a:solidFill>
        <a:ln>
          <a:solidFill>
            <a:schemeClr val="accent1"/>
          </a:solidFill>
        </a:ln>
      </dgm:spPr>
      <dgm:t>
        <a:bodyPr/>
        <a:lstStyle/>
        <a:p>
          <a:r>
            <a:rPr lang="es-EC" sz="2000" b="1"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custT="1"/>
      <dgm:spPr/>
      <dgm:t>
        <a:bodyPr/>
        <a:lstStyle/>
        <a:p>
          <a:r>
            <a:rPr lang="es-ES" altLang="ja-JP" sz="2000" dirty="0">
              <a:solidFill>
                <a:schemeClr val="tx1"/>
              </a:solidFill>
            </a:rPr>
            <a:t>Estudio y diseño hardware</a:t>
          </a:r>
          <a:endParaRPr lang="es-EC" sz="200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custT="1"/>
      <dgm:spPr/>
      <dgm:t>
        <a:bodyPr/>
        <a:lstStyle/>
        <a:p>
          <a:r>
            <a:rPr lang="es-EC" sz="200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custT="1"/>
      <dgm:spPr/>
      <dgm:t>
        <a:bodyPr/>
        <a:lstStyle/>
        <a:p>
          <a:r>
            <a:rPr lang="es-EC" sz="2000"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custT="1"/>
      <dgm:spPr/>
      <dgm:t>
        <a:bodyPr/>
        <a:lstStyle/>
        <a:p>
          <a:r>
            <a:rPr lang="es-EC" sz="200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custT="1"/>
      <dgm:spPr>
        <a:solidFill>
          <a:schemeClr val="accent1">
            <a:lumMod val="60000"/>
            <a:lumOff val="40000"/>
          </a:schemeClr>
        </a:solidFill>
        <a:ln>
          <a:solidFill>
            <a:schemeClr val="accent1"/>
          </a:solidFill>
        </a:ln>
      </dgm:spPr>
      <dgm:t>
        <a:bodyPr/>
        <a:lstStyle/>
        <a:p>
          <a:r>
            <a:rPr lang="es-EC" sz="2000" b="1"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custT="1"/>
      <dgm:spPr/>
      <dgm:t>
        <a:bodyPr/>
        <a:lstStyle/>
        <a:p>
          <a:r>
            <a:rPr lang="es-ES" altLang="ja-JP" sz="2000" dirty="0">
              <a:solidFill>
                <a:schemeClr val="tx1"/>
              </a:solidFill>
            </a:rPr>
            <a:t>Estudio y diseño hardware</a:t>
          </a:r>
          <a:endParaRPr lang="es-EC" sz="200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custT="1"/>
      <dgm:spPr/>
      <dgm:t>
        <a:bodyPr/>
        <a:lstStyle/>
        <a:p>
          <a:r>
            <a:rPr lang="es-EC" sz="200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custT="1"/>
      <dgm:spPr/>
      <dgm:t>
        <a:bodyPr/>
        <a:lstStyle/>
        <a:p>
          <a:r>
            <a:rPr lang="es-EC" sz="2000"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custT="1"/>
      <dgm:spPr/>
      <dgm:t>
        <a:bodyPr/>
        <a:lstStyle/>
        <a:p>
          <a:r>
            <a:rPr lang="es-EC" sz="200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custT="1"/>
      <dgm:spPr>
        <a:solidFill>
          <a:schemeClr val="accent1">
            <a:lumMod val="60000"/>
            <a:lumOff val="40000"/>
          </a:schemeClr>
        </a:solidFill>
        <a:ln>
          <a:solidFill>
            <a:schemeClr val="accent1"/>
          </a:solidFill>
        </a:ln>
      </dgm:spPr>
      <dgm:t>
        <a:bodyPr/>
        <a:lstStyle/>
        <a:p>
          <a:r>
            <a:rPr lang="es-EC" sz="2000" b="1"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custT="1"/>
      <dgm:spPr/>
      <dgm:t>
        <a:bodyPr/>
        <a:lstStyle/>
        <a:p>
          <a:r>
            <a:rPr lang="es-ES" altLang="ja-JP" sz="2000" dirty="0">
              <a:solidFill>
                <a:schemeClr val="tx1"/>
              </a:solidFill>
            </a:rPr>
            <a:t>Estudio y diseño hardware</a:t>
          </a:r>
          <a:endParaRPr lang="es-EC" sz="200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custT="1"/>
      <dgm:spPr/>
      <dgm:t>
        <a:bodyPr/>
        <a:lstStyle/>
        <a:p>
          <a:r>
            <a:rPr lang="es-EC" sz="200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custT="1"/>
      <dgm:spPr/>
      <dgm:t>
        <a:bodyPr/>
        <a:lstStyle/>
        <a:p>
          <a:r>
            <a:rPr lang="es-EC" sz="2000"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custT="1"/>
      <dgm:spPr/>
      <dgm:t>
        <a:bodyPr/>
        <a:lstStyle/>
        <a:p>
          <a:r>
            <a:rPr lang="es-EC" sz="200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accent2">
            <a:lumMod val="40000"/>
            <a:lumOff val="60000"/>
          </a:schemeClr>
        </a:solidFill>
      </dgm:spPr>
      <dgm:t>
        <a:bodyPr/>
        <a:lstStyle/>
        <a:p>
          <a:r>
            <a:rPr lang="es-EC" b="1"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accent4">
            <a:lumMod val="40000"/>
            <a:lumOff val="60000"/>
          </a:schemeClr>
        </a:solidFill>
      </dgm:spPr>
      <dgm:t>
        <a:bodyPr/>
        <a:lstStyle/>
        <a:p>
          <a:r>
            <a:rPr lang="es-EC" b="1"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b="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accent4">
            <a:lumMod val="40000"/>
            <a:lumOff val="60000"/>
          </a:schemeClr>
        </a:solidFill>
      </dgm:spPr>
      <dgm:t>
        <a:bodyPr/>
        <a:lstStyle/>
        <a:p>
          <a:r>
            <a:rPr lang="es-EC" b="1"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b="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accent4">
            <a:lumMod val="40000"/>
            <a:lumOff val="60000"/>
          </a:schemeClr>
        </a:solidFill>
      </dgm:spPr>
      <dgm:t>
        <a:bodyPr/>
        <a:lstStyle/>
        <a:p>
          <a:r>
            <a:rPr lang="es-EC" b="1"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b="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accent4">
            <a:lumMod val="40000"/>
            <a:lumOff val="60000"/>
          </a:schemeClr>
        </a:solidFill>
      </dgm:spPr>
      <dgm:t>
        <a:bodyPr/>
        <a:lstStyle/>
        <a:p>
          <a:r>
            <a:rPr lang="es-EC" b="1"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b="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accent4">
            <a:lumMod val="40000"/>
            <a:lumOff val="60000"/>
          </a:schemeClr>
        </a:solidFill>
      </dgm:spPr>
      <dgm:t>
        <a:bodyPr/>
        <a:lstStyle/>
        <a:p>
          <a:r>
            <a:rPr lang="es-EC" b="1"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b="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9.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bg1"/>
        </a:solidFill>
      </dgm:spPr>
      <dgm:t>
        <a:bodyPr/>
        <a:lstStyle/>
        <a:p>
          <a:r>
            <a:rPr lang="es-EC" b="0"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a:solidFill>
          <a:schemeClr val="accent5">
            <a:lumMod val="60000"/>
            <a:lumOff val="40000"/>
          </a:schemeClr>
        </a:solidFill>
      </dgm:spPr>
      <dgm:t>
        <a:bodyPr/>
        <a:lstStyle/>
        <a:p>
          <a:r>
            <a:rPr lang="es-EC" b="1"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custT="1"/>
      <dgm:spPr>
        <a:solidFill>
          <a:schemeClr val="accent1">
            <a:lumMod val="60000"/>
            <a:lumOff val="40000"/>
          </a:schemeClr>
        </a:solidFill>
        <a:ln>
          <a:solidFill>
            <a:schemeClr val="accent1"/>
          </a:solidFill>
        </a:ln>
      </dgm:spPr>
      <dgm:t>
        <a:bodyPr/>
        <a:lstStyle/>
        <a:p>
          <a:r>
            <a:rPr lang="es-EC" sz="2000" b="1"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custT="1"/>
      <dgm:spPr/>
      <dgm:t>
        <a:bodyPr/>
        <a:lstStyle/>
        <a:p>
          <a:r>
            <a:rPr lang="es-ES" altLang="ja-JP" sz="2000" dirty="0">
              <a:solidFill>
                <a:schemeClr val="tx1"/>
              </a:solidFill>
            </a:rPr>
            <a:t>Estudio y diseño hardware</a:t>
          </a:r>
          <a:endParaRPr lang="es-EC" sz="200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custT="1"/>
      <dgm:spPr/>
      <dgm:t>
        <a:bodyPr/>
        <a:lstStyle/>
        <a:p>
          <a:r>
            <a:rPr lang="es-EC" sz="200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custT="1"/>
      <dgm:spPr/>
      <dgm:t>
        <a:bodyPr/>
        <a:lstStyle/>
        <a:p>
          <a:r>
            <a:rPr lang="es-EC" sz="2000"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custT="1"/>
      <dgm:spPr/>
      <dgm:t>
        <a:bodyPr/>
        <a:lstStyle/>
        <a:p>
          <a:r>
            <a:rPr lang="es-EC" sz="2000"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solidFill>
            </a:rPr>
            <a:t>Estudio y diseño hardware</a:t>
          </a:r>
          <a:endParaRPr lang="es-EC" b="0"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bg1"/>
        </a:solidFill>
      </dgm:spPr>
      <dgm:t>
        <a:bodyPr/>
        <a:lstStyle/>
        <a:p>
          <a:r>
            <a:rPr lang="es-EC" b="0"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a:solidFill>
          <a:schemeClr val="accent5">
            <a:lumMod val="60000"/>
            <a:lumOff val="40000"/>
          </a:schemeClr>
        </a:solidFill>
      </dgm:spPr>
      <dgm:t>
        <a:bodyPr/>
        <a:lstStyle/>
        <a:p>
          <a:r>
            <a:rPr lang="es-EC" b="1"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1.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lumMod val="75000"/>
                  <a:lumOff val="25000"/>
                </a:schemeClr>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bg1"/>
        </a:solidFill>
      </dgm:spPr>
      <dgm:t>
        <a:bodyPr/>
        <a:lstStyle/>
        <a:p>
          <a:r>
            <a:rPr lang="es-ES" altLang="ja-JP" b="0" dirty="0">
              <a:solidFill>
                <a:schemeClr val="tx1">
                  <a:lumMod val="75000"/>
                  <a:lumOff val="25000"/>
                </a:schemeClr>
              </a:solidFill>
            </a:rPr>
            <a:t>Estudio y diseño hardware</a:t>
          </a:r>
          <a:endParaRPr lang="es-EC" b="0" dirty="0">
            <a:solidFill>
              <a:schemeClr val="tx1">
                <a:lumMod val="75000"/>
                <a:lumOff val="25000"/>
              </a:schemeClr>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a:solidFill>
          <a:schemeClr val="bg1"/>
        </a:solidFill>
      </dgm:spPr>
      <dgm:t>
        <a:bodyPr/>
        <a:lstStyle/>
        <a:p>
          <a:r>
            <a:rPr lang="es-EC" b="0" dirty="0">
              <a:solidFill>
                <a:schemeClr val="tx1">
                  <a:lumMod val="75000"/>
                  <a:lumOff val="25000"/>
                </a:schemeClr>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a:solidFill>
          <a:schemeClr val="bg1"/>
        </a:solidFill>
      </dgm:spPr>
      <dgm:t>
        <a:bodyPr/>
        <a:lstStyle/>
        <a:p>
          <a:r>
            <a:rPr lang="es-EC" b="0" dirty="0">
              <a:solidFill>
                <a:schemeClr val="tx1">
                  <a:lumMod val="75000"/>
                  <a:lumOff val="25000"/>
                </a:schemeClr>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a:solidFill>
          <a:schemeClr val="accent5">
            <a:lumMod val="60000"/>
            <a:lumOff val="40000"/>
          </a:schemeClr>
        </a:solidFill>
      </dgm:spPr>
      <dgm:t>
        <a:bodyPr/>
        <a:lstStyle/>
        <a:p>
          <a:r>
            <a:rPr lang="es-EC" b="1" dirty="0">
              <a:solidFill>
                <a:schemeClr val="tx1">
                  <a:lumMod val="75000"/>
                  <a:lumOff val="25000"/>
                </a:schemeClr>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EFEF228-19F2-423C-81BB-517C1F345231}" type="doc">
      <dgm:prSet loTypeId="urn:microsoft.com/office/officeart/2005/8/layout/hChevron3" loCatId="process" qsTypeId="urn:microsoft.com/office/officeart/2005/8/quickstyle/simple1" qsCatId="simple" csTypeId="urn:microsoft.com/office/officeart/2005/8/colors/accent0_2" csCatId="mainScheme" phldr="1"/>
      <dgm:spPr/>
    </dgm:pt>
    <dgm:pt modelId="{3D5BD8BD-3EFF-4C9A-8768-8C28F626CB84}">
      <dgm:prSet phldrT="[Texto]"/>
      <dgm:spPr>
        <a:solidFill>
          <a:schemeClr val="bg1"/>
        </a:solidFill>
        <a:ln>
          <a:solidFill>
            <a:schemeClr val="tx1"/>
          </a:solidFill>
        </a:ln>
      </dgm:spPr>
      <dgm:t>
        <a:bodyPr/>
        <a:lstStyle/>
        <a:p>
          <a:r>
            <a:rPr lang="es-EC" b="0" dirty="0">
              <a:solidFill>
                <a:schemeClr val="tx1"/>
              </a:solidFill>
            </a:rPr>
            <a:t>Generalidades del Proyecto</a:t>
          </a:r>
        </a:p>
      </dgm:t>
    </dgm:pt>
    <dgm:pt modelId="{0F8A24C4-6E31-4DBF-976F-6A14FABD1007}" type="parTrans" cxnId="{9F43D660-857A-41A9-B70E-D851BA312A04}">
      <dgm:prSet/>
      <dgm:spPr/>
      <dgm:t>
        <a:bodyPr/>
        <a:lstStyle/>
        <a:p>
          <a:endParaRPr lang="es-EC"/>
        </a:p>
      </dgm:t>
    </dgm:pt>
    <dgm:pt modelId="{9EE2C71C-B614-4F61-9CF8-1386EB399E35}" type="sibTrans" cxnId="{9F43D660-857A-41A9-B70E-D851BA312A04}">
      <dgm:prSet/>
      <dgm:spPr/>
      <dgm:t>
        <a:bodyPr/>
        <a:lstStyle/>
        <a:p>
          <a:endParaRPr lang="es-EC"/>
        </a:p>
      </dgm:t>
    </dgm:pt>
    <dgm:pt modelId="{1BB48674-B000-4F44-989D-78DF842A951F}">
      <dgm:prSet phldrT="[Texto]"/>
      <dgm:spPr>
        <a:solidFill>
          <a:schemeClr val="accent3">
            <a:lumMod val="40000"/>
            <a:lumOff val="60000"/>
          </a:schemeClr>
        </a:solidFill>
      </dgm:spPr>
      <dgm:t>
        <a:bodyPr/>
        <a:lstStyle/>
        <a:p>
          <a:r>
            <a:rPr lang="es-ES" altLang="ja-JP" b="1" dirty="0">
              <a:solidFill>
                <a:schemeClr val="tx1"/>
              </a:solidFill>
            </a:rPr>
            <a:t>Estudio y diseño hardware</a:t>
          </a:r>
          <a:endParaRPr lang="es-EC" b="1" dirty="0">
            <a:solidFill>
              <a:schemeClr val="tx1"/>
            </a:solidFill>
          </a:endParaRPr>
        </a:p>
      </dgm:t>
    </dgm:pt>
    <dgm:pt modelId="{F5021A1D-CC0A-4533-BAB6-394120FDD82A}" type="parTrans" cxnId="{3BD93405-AA74-45DC-936E-7847D808EE45}">
      <dgm:prSet/>
      <dgm:spPr/>
      <dgm:t>
        <a:bodyPr/>
        <a:lstStyle/>
        <a:p>
          <a:endParaRPr lang="es-EC"/>
        </a:p>
      </dgm:t>
    </dgm:pt>
    <dgm:pt modelId="{6A828464-7377-49D3-9FDE-A0E52B20E6E7}" type="sibTrans" cxnId="{3BD93405-AA74-45DC-936E-7847D808EE45}">
      <dgm:prSet/>
      <dgm:spPr/>
      <dgm:t>
        <a:bodyPr/>
        <a:lstStyle/>
        <a:p>
          <a:endParaRPr lang="es-EC"/>
        </a:p>
      </dgm:t>
    </dgm:pt>
    <dgm:pt modelId="{84921614-6AE9-4F6C-99EC-9E6713786E6C}">
      <dgm:prSet phldrT="[Texto]"/>
      <dgm:spPr/>
      <dgm:t>
        <a:bodyPr/>
        <a:lstStyle/>
        <a:p>
          <a:r>
            <a:rPr lang="es-EC" dirty="0">
              <a:solidFill>
                <a:schemeClr val="tx1"/>
              </a:solidFill>
            </a:rPr>
            <a:t>Diseño del dispositivo y aplicación móvil</a:t>
          </a:r>
        </a:p>
      </dgm:t>
    </dgm:pt>
    <dgm:pt modelId="{105D9498-C9DE-4DD9-B0B9-5C46DE72F7EC}" type="parTrans" cxnId="{5012813B-77E0-4635-BFA1-61095C4DD13C}">
      <dgm:prSet/>
      <dgm:spPr/>
      <dgm:t>
        <a:bodyPr/>
        <a:lstStyle/>
        <a:p>
          <a:endParaRPr lang="es-EC"/>
        </a:p>
      </dgm:t>
    </dgm:pt>
    <dgm:pt modelId="{8B14AE3C-4E47-4744-AF7D-5F5F4E220780}" type="sibTrans" cxnId="{5012813B-77E0-4635-BFA1-61095C4DD13C}">
      <dgm:prSet/>
      <dgm:spPr/>
      <dgm:t>
        <a:bodyPr/>
        <a:lstStyle/>
        <a:p>
          <a:endParaRPr lang="es-EC"/>
        </a:p>
      </dgm:t>
    </dgm:pt>
    <dgm:pt modelId="{53B8D2D1-DBC2-4129-B66D-955D9D6550B1}">
      <dgm:prSet phldrT="[Texto]"/>
      <dgm:spPr/>
      <dgm:t>
        <a:bodyPr/>
        <a:lstStyle/>
        <a:p>
          <a:r>
            <a:rPr lang="es-EC" dirty="0">
              <a:solidFill>
                <a:schemeClr val="tx1"/>
              </a:solidFill>
            </a:rPr>
            <a:t>Pruebas de funcionamiento y resultados</a:t>
          </a:r>
        </a:p>
      </dgm:t>
    </dgm:pt>
    <dgm:pt modelId="{054A6189-A65B-471E-9FB8-2544E8215701}" type="parTrans" cxnId="{D69E110F-270F-4891-AF95-A835CD76531F}">
      <dgm:prSet/>
      <dgm:spPr/>
      <dgm:t>
        <a:bodyPr/>
        <a:lstStyle/>
        <a:p>
          <a:endParaRPr lang="es-EC"/>
        </a:p>
      </dgm:t>
    </dgm:pt>
    <dgm:pt modelId="{F10FD81B-7858-40E4-99C1-E7DF4CECB33C}" type="sibTrans" cxnId="{D69E110F-270F-4891-AF95-A835CD76531F}">
      <dgm:prSet/>
      <dgm:spPr/>
      <dgm:t>
        <a:bodyPr/>
        <a:lstStyle/>
        <a:p>
          <a:endParaRPr lang="es-EC"/>
        </a:p>
      </dgm:t>
    </dgm:pt>
    <dgm:pt modelId="{473258F6-C72E-4694-B31A-61A46FE7A2DF}">
      <dgm:prSet phldrT="[Texto]"/>
      <dgm:spPr/>
      <dgm:t>
        <a:bodyPr/>
        <a:lstStyle/>
        <a:p>
          <a:r>
            <a:rPr lang="es-EC" dirty="0">
              <a:solidFill>
                <a:schemeClr val="tx1"/>
              </a:solidFill>
            </a:rPr>
            <a:t>Conclusiones y Recomendaciones</a:t>
          </a:r>
        </a:p>
      </dgm:t>
    </dgm:pt>
    <dgm:pt modelId="{371287A4-885C-4F83-BB80-FF1927AA86AA}" type="parTrans" cxnId="{A2423FA8-BDA7-4355-B26E-1C71A8C05AE4}">
      <dgm:prSet/>
      <dgm:spPr/>
      <dgm:t>
        <a:bodyPr/>
        <a:lstStyle/>
        <a:p>
          <a:endParaRPr lang="es-EC"/>
        </a:p>
      </dgm:t>
    </dgm:pt>
    <dgm:pt modelId="{751581FE-92ED-4588-9B55-BFA1A188E27E}" type="sibTrans" cxnId="{A2423FA8-BDA7-4355-B26E-1C71A8C05AE4}">
      <dgm:prSet/>
      <dgm:spPr/>
      <dgm:t>
        <a:bodyPr/>
        <a:lstStyle/>
        <a:p>
          <a:endParaRPr lang="es-EC"/>
        </a:p>
      </dgm:t>
    </dgm:pt>
    <dgm:pt modelId="{8AE7F122-6572-40E0-A9C5-144C3F7AE2D0}" type="pres">
      <dgm:prSet presAssocID="{8EFEF228-19F2-423C-81BB-517C1F345231}" presName="Name0" presStyleCnt="0">
        <dgm:presLayoutVars>
          <dgm:dir/>
          <dgm:resizeHandles val="exact"/>
        </dgm:presLayoutVars>
      </dgm:prSet>
      <dgm:spPr/>
    </dgm:pt>
    <dgm:pt modelId="{83CE5320-E8D5-4B86-983C-093C6AD534CF}" type="pres">
      <dgm:prSet presAssocID="{3D5BD8BD-3EFF-4C9A-8768-8C28F626CB84}" presName="parTxOnly" presStyleLbl="node1" presStyleIdx="0" presStyleCnt="5">
        <dgm:presLayoutVars>
          <dgm:bulletEnabled val="1"/>
        </dgm:presLayoutVars>
      </dgm:prSet>
      <dgm:spPr/>
      <dgm:t>
        <a:bodyPr/>
        <a:lstStyle/>
        <a:p>
          <a:endParaRPr lang="es-EC"/>
        </a:p>
      </dgm:t>
    </dgm:pt>
    <dgm:pt modelId="{53C21587-2FB7-4FCC-BFD2-791FFD1A7B9B}" type="pres">
      <dgm:prSet presAssocID="{9EE2C71C-B614-4F61-9CF8-1386EB399E35}" presName="parSpace" presStyleCnt="0"/>
      <dgm:spPr/>
    </dgm:pt>
    <dgm:pt modelId="{8AA89699-82C3-498B-9F2C-F2F49CB3EE55}" type="pres">
      <dgm:prSet presAssocID="{1BB48674-B000-4F44-989D-78DF842A951F}" presName="parTxOnly" presStyleLbl="node1" presStyleIdx="1" presStyleCnt="5">
        <dgm:presLayoutVars>
          <dgm:bulletEnabled val="1"/>
        </dgm:presLayoutVars>
      </dgm:prSet>
      <dgm:spPr/>
      <dgm:t>
        <a:bodyPr/>
        <a:lstStyle/>
        <a:p>
          <a:endParaRPr lang="es-EC"/>
        </a:p>
      </dgm:t>
    </dgm:pt>
    <dgm:pt modelId="{A4C1C230-B330-4EE8-A564-A3E64233EFCC}" type="pres">
      <dgm:prSet presAssocID="{6A828464-7377-49D3-9FDE-A0E52B20E6E7}" presName="parSpace" presStyleCnt="0"/>
      <dgm:spPr/>
    </dgm:pt>
    <dgm:pt modelId="{D8ECDF3B-774F-4EAB-B2B7-3E26DB759F3E}" type="pres">
      <dgm:prSet presAssocID="{84921614-6AE9-4F6C-99EC-9E6713786E6C}" presName="parTxOnly" presStyleLbl="node1" presStyleIdx="2" presStyleCnt="5">
        <dgm:presLayoutVars>
          <dgm:bulletEnabled val="1"/>
        </dgm:presLayoutVars>
      </dgm:prSet>
      <dgm:spPr/>
      <dgm:t>
        <a:bodyPr/>
        <a:lstStyle/>
        <a:p>
          <a:endParaRPr lang="es-EC"/>
        </a:p>
      </dgm:t>
    </dgm:pt>
    <dgm:pt modelId="{13A83B69-43B5-41C7-A56B-B39DF6A307E4}" type="pres">
      <dgm:prSet presAssocID="{8B14AE3C-4E47-4744-AF7D-5F5F4E220780}" presName="parSpace" presStyleCnt="0"/>
      <dgm:spPr/>
    </dgm:pt>
    <dgm:pt modelId="{C36A427C-371B-466D-9C10-DC86673205F5}" type="pres">
      <dgm:prSet presAssocID="{53B8D2D1-DBC2-4129-B66D-955D9D6550B1}" presName="parTxOnly" presStyleLbl="node1" presStyleIdx="3" presStyleCnt="5">
        <dgm:presLayoutVars>
          <dgm:bulletEnabled val="1"/>
        </dgm:presLayoutVars>
      </dgm:prSet>
      <dgm:spPr/>
      <dgm:t>
        <a:bodyPr/>
        <a:lstStyle/>
        <a:p>
          <a:endParaRPr lang="es-EC"/>
        </a:p>
      </dgm:t>
    </dgm:pt>
    <dgm:pt modelId="{EC8FE1B2-49C8-4CAA-803A-3C4E89536898}" type="pres">
      <dgm:prSet presAssocID="{F10FD81B-7858-40E4-99C1-E7DF4CECB33C}" presName="parSpace" presStyleCnt="0"/>
      <dgm:spPr/>
    </dgm:pt>
    <dgm:pt modelId="{8C159737-37ED-4F3B-9D78-765F00638619}" type="pres">
      <dgm:prSet presAssocID="{473258F6-C72E-4694-B31A-61A46FE7A2DF}" presName="parTxOnly" presStyleLbl="node1" presStyleIdx="4" presStyleCnt="5">
        <dgm:presLayoutVars>
          <dgm:bulletEnabled val="1"/>
        </dgm:presLayoutVars>
      </dgm:prSet>
      <dgm:spPr/>
      <dgm:t>
        <a:bodyPr/>
        <a:lstStyle/>
        <a:p>
          <a:endParaRPr lang="es-EC"/>
        </a:p>
      </dgm:t>
    </dgm:pt>
  </dgm:ptLst>
  <dgm:cxnLst>
    <dgm:cxn modelId="{91A12B83-E603-4D26-B657-84379264BBB4}" type="presOf" srcId="{8EFEF228-19F2-423C-81BB-517C1F345231}" destId="{8AE7F122-6572-40E0-A9C5-144C3F7AE2D0}" srcOrd="0" destOrd="0" presId="urn:microsoft.com/office/officeart/2005/8/layout/hChevron3"/>
    <dgm:cxn modelId="{5012813B-77E0-4635-BFA1-61095C4DD13C}" srcId="{8EFEF228-19F2-423C-81BB-517C1F345231}" destId="{84921614-6AE9-4F6C-99EC-9E6713786E6C}" srcOrd="2" destOrd="0" parTransId="{105D9498-C9DE-4DD9-B0B9-5C46DE72F7EC}" sibTransId="{8B14AE3C-4E47-4744-AF7D-5F5F4E220780}"/>
    <dgm:cxn modelId="{75523CB5-B325-4F13-9FCD-772F823E23EE}" type="presOf" srcId="{3D5BD8BD-3EFF-4C9A-8768-8C28F626CB84}" destId="{83CE5320-E8D5-4B86-983C-093C6AD534CF}" srcOrd="0" destOrd="0" presId="urn:microsoft.com/office/officeart/2005/8/layout/hChevron3"/>
    <dgm:cxn modelId="{D69E110F-270F-4891-AF95-A835CD76531F}" srcId="{8EFEF228-19F2-423C-81BB-517C1F345231}" destId="{53B8D2D1-DBC2-4129-B66D-955D9D6550B1}" srcOrd="3" destOrd="0" parTransId="{054A6189-A65B-471E-9FB8-2544E8215701}" sibTransId="{F10FD81B-7858-40E4-99C1-E7DF4CECB33C}"/>
    <dgm:cxn modelId="{3A1995D3-D1EE-40D4-AE81-4E647D26B7B0}" type="presOf" srcId="{53B8D2D1-DBC2-4129-B66D-955D9D6550B1}" destId="{C36A427C-371B-466D-9C10-DC86673205F5}" srcOrd="0" destOrd="0" presId="urn:microsoft.com/office/officeart/2005/8/layout/hChevron3"/>
    <dgm:cxn modelId="{5E268B58-2E93-403B-A328-215C189DD7D5}" type="presOf" srcId="{1BB48674-B000-4F44-989D-78DF842A951F}" destId="{8AA89699-82C3-498B-9F2C-F2F49CB3EE55}" srcOrd="0" destOrd="0" presId="urn:microsoft.com/office/officeart/2005/8/layout/hChevron3"/>
    <dgm:cxn modelId="{008C3485-D9A5-4D76-9E4C-9824CFD5B9A5}" type="presOf" srcId="{84921614-6AE9-4F6C-99EC-9E6713786E6C}" destId="{D8ECDF3B-774F-4EAB-B2B7-3E26DB759F3E}" srcOrd="0" destOrd="0" presId="urn:microsoft.com/office/officeart/2005/8/layout/hChevron3"/>
    <dgm:cxn modelId="{6F25766B-8520-4578-913F-7FA867518E3C}" type="presOf" srcId="{473258F6-C72E-4694-B31A-61A46FE7A2DF}" destId="{8C159737-37ED-4F3B-9D78-765F00638619}" srcOrd="0" destOrd="0" presId="urn:microsoft.com/office/officeart/2005/8/layout/hChevron3"/>
    <dgm:cxn modelId="{3BD93405-AA74-45DC-936E-7847D808EE45}" srcId="{8EFEF228-19F2-423C-81BB-517C1F345231}" destId="{1BB48674-B000-4F44-989D-78DF842A951F}" srcOrd="1" destOrd="0" parTransId="{F5021A1D-CC0A-4533-BAB6-394120FDD82A}" sibTransId="{6A828464-7377-49D3-9FDE-A0E52B20E6E7}"/>
    <dgm:cxn modelId="{9F43D660-857A-41A9-B70E-D851BA312A04}" srcId="{8EFEF228-19F2-423C-81BB-517C1F345231}" destId="{3D5BD8BD-3EFF-4C9A-8768-8C28F626CB84}" srcOrd="0" destOrd="0" parTransId="{0F8A24C4-6E31-4DBF-976F-6A14FABD1007}" sibTransId="{9EE2C71C-B614-4F61-9CF8-1386EB399E35}"/>
    <dgm:cxn modelId="{A2423FA8-BDA7-4355-B26E-1C71A8C05AE4}" srcId="{8EFEF228-19F2-423C-81BB-517C1F345231}" destId="{473258F6-C72E-4694-B31A-61A46FE7A2DF}" srcOrd="4" destOrd="0" parTransId="{371287A4-885C-4F83-BB80-FF1927AA86AA}" sibTransId="{751581FE-92ED-4588-9B55-BFA1A188E27E}"/>
    <dgm:cxn modelId="{8CCC614B-7C38-4FD7-A11A-3A9CE9A030E2}" type="presParOf" srcId="{8AE7F122-6572-40E0-A9C5-144C3F7AE2D0}" destId="{83CE5320-E8D5-4B86-983C-093C6AD534CF}" srcOrd="0" destOrd="0" presId="urn:microsoft.com/office/officeart/2005/8/layout/hChevron3"/>
    <dgm:cxn modelId="{DD785AF8-AD73-4FEE-833D-EB93DA4D2CD6}" type="presParOf" srcId="{8AE7F122-6572-40E0-A9C5-144C3F7AE2D0}" destId="{53C21587-2FB7-4FCC-BFD2-791FFD1A7B9B}" srcOrd="1" destOrd="0" presId="urn:microsoft.com/office/officeart/2005/8/layout/hChevron3"/>
    <dgm:cxn modelId="{3F7D3702-A06B-4E8B-97C7-F199E71E7919}" type="presParOf" srcId="{8AE7F122-6572-40E0-A9C5-144C3F7AE2D0}" destId="{8AA89699-82C3-498B-9F2C-F2F49CB3EE55}" srcOrd="2" destOrd="0" presId="urn:microsoft.com/office/officeart/2005/8/layout/hChevron3"/>
    <dgm:cxn modelId="{B875152D-66FC-4455-834D-42D9427A9A0B}" type="presParOf" srcId="{8AE7F122-6572-40E0-A9C5-144C3F7AE2D0}" destId="{A4C1C230-B330-4EE8-A564-A3E64233EFCC}" srcOrd="3" destOrd="0" presId="urn:microsoft.com/office/officeart/2005/8/layout/hChevron3"/>
    <dgm:cxn modelId="{B35E8AB2-8D76-427A-AEA8-194645B90BFB}" type="presParOf" srcId="{8AE7F122-6572-40E0-A9C5-144C3F7AE2D0}" destId="{D8ECDF3B-774F-4EAB-B2B7-3E26DB759F3E}" srcOrd="4" destOrd="0" presId="urn:microsoft.com/office/officeart/2005/8/layout/hChevron3"/>
    <dgm:cxn modelId="{F0FB86BD-1BAB-4114-8C5A-D8FC7AE94EA7}" type="presParOf" srcId="{8AE7F122-6572-40E0-A9C5-144C3F7AE2D0}" destId="{13A83B69-43B5-41C7-A56B-B39DF6A307E4}" srcOrd="5" destOrd="0" presId="urn:microsoft.com/office/officeart/2005/8/layout/hChevron3"/>
    <dgm:cxn modelId="{8835D68F-E887-494D-A9C2-2F03C053BB7C}" type="presParOf" srcId="{8AE7F122-6572-40E0-A9C5-144C3F7AE2D0}" destId="{C36A427C-371B-466D-9C10-DC86673205F5}" srcOrd="6" destOrd="0" presId="urn:microsoft.com/office/officeart/2005/8/layout/hChevron3"/>
    <dgm:cxn modelId="{ECF18AF6-D368-4853-8F5D-A60CFEEEA8D8}" type="presParOf" srcId="{8AE7F122-6572-40E0-A9C5-144C3F7AE2D0}" destId="{EC8FE1B2-49C8-4CAA-803A-3C4E89536898}" srcOrd="7" destOrd="0" presId="urn:microsoft.com/office/officeart/2005/8/layout/hChevron3"/>
    <dgm:cxn modelId="{E3FB6B9A-B39F-4EB8-B2DD-2354BD80BB7A}" type="presParOf" srcId="{8AE7F122-6572-40E0-A9C5-144C3F7AE2D0}" destId="{8C159737-37ED-4F3B-9D78-765F0063861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BF698DE-B783-4223-9B36-CF70F7C0DD87}" type="doc">
      <dgm:prSet loTypeId="urn:microsoft.com/office/officeart/2005/8/layout/bProcess3" loCatId="process" qsTypeId="urn:microsoft.com/office/officeart/2005/8/quickstyle/simple3" qsCatId="simple" csTypeId="urn:microsoft.com/office/officeart/2005/8/colors/accent0_1" csCatId="mainScheme" phldr="1"/>
      <dgm:spPr/>
      <dgm:t>
        <a:bodyPr/>
        <a:lstStyle/>
        <a:p>
          <a:endParaRPr lang="es-EC"/>
        </a:p>
      </dgm:t>
    </dgm:pt>
    <dgm:pt modelId="{27860A8C-8656-4528-8091-8CA8C39A5BB5}">
      <dgm:prSet phldrT="[Texto]" custT="1"/>
      <dgm:spPr/>
      <dgm:t>
        <a:bodyPr/>
        <a:lstStyle/>
        <a:p>
          <a:r>
            <a:rPr lang="es-ES_tradnl" sz="2000" dirty="0"/>
            <a:t>Un sensor de fotopletismografía está conformado por dos componentes: emisores y receptores de luz</a:t>
          </a:r>
          <a:endParaRPr lang="es-EC" sz="2000" dirty="0"/>
        </a:p>
      </dgm:t>
    </dgm:pt>
    <dgm:pt modelId="{E9FD5089-B9D2-448E-8C16-A2CBCD1FD9E4}" type="parTrans" cxnId="{1228EA17-2819-4D7E-9D17-E056B60EC690}">
      <dgm:prSet/>
      <dgm:spPr/>
      <dgm:t>
        <a:bodyPr/>
        <a:lstStyle/>
        <a:p>
          <a:endParaRPr lang="es-EC"/>
        </a:p>
      </dgm:t>
    </dgm:pt>
    <dgm:pt modelId="{13D48713-9EBD-42CF-945E-2BE33A69E59C}" type="sibTrans" cxnId="{1228EA17-2819-4D7E-9D17-E056B60EC690}">
      <dgm:prSet/>
      <dgm:spPr/>
      <dgm:t>
        <a:bodyPr/>
        <a:lstStyle/>
        <a:p>
          <a:endParaRPr lang="es-EC"/>
        </a:p>
      </dgm:t>
    </dgm:pt>
    <dgm:pt modelId="{0D8E4A51-1BFC-4844-884E-564A5761405A}">
      <dgm:prSet phldrT="[Texto]" custT="1"/>
      <dgm:spPr/>
      <dgm:t>
        <a:bodyPr/>
        <a:lstStyle/>
        <a:p>
          <a:r>
            <a:rPr lang="es-EC" sz="2000" dirty="0"/>
            <a:t>El número de ambos varía según como se los quiera utilizar: tipo de configuración. </a:t>
          </a:r>
        </a:p>
      </dgm:t>
    </dgm:pt>
    <dgm:pt modelId="{67702FBA-ABDC-4B0D-B634-1F9CDD7992FA}" type="parTrans" cxnId="{1F1F9832-C362-49A3-AD9E-A976EFD7F8DF}">
      <dgm:prSet/>
      <dgm:spPr/>
      <dgm:t>
        <a:bodyPr/>
        <a:lstStyle/>
        <a:p>
          <a:endParaRPr lang="es-EC"/>
        </a:p>
      </dgm:t>
    </dgm:pt>
    <dgm:pt modelId="{186A8653-E3A1-42E9-BCDE-0D3F6EDBCC8C}" type="sibTrans" cxnId="{1F1F9832-C362-49A3-AD9E-A976EFD7F8DF}">
      <dgm:prSet/>
      <dgm:spPr/>
      <dgm:t>
        <a:bodyPr/>
        <a:lstStyle/>
        <a:p>
          <a:endParaRPr lang="es-EC"/>
        </a:p>
      </dgm:t>
    </dgm:pt>
    <dgm:pt modelId="{52D86657-7E7E-45BF-9C31-5EE76B758C3B}">
      <dgm:prSet phldrT="[Texto]" custT="1"/>
      <dgm:spPr/>
      <dgm:t>
        <a:bodyPr/>
        <a:lstStyle/>
        <a:p>
          <a:r>
            <a:rPr lang="es-EC" sz="2000" dirty="0"/>
            <a:t>Tres tipos de emisores: luz verde, rojo e infrarroja</a:t>
          </a:r>
        </a:p>
      </dgm:t>
    </dgm:pt>
    <dgm:pt modelId="{4F829B71-05D3-4235-A874-5E91BFF415B8}" type="parTrans" cxnId="{AE1B7D0E-977C-45B3-B536-2B6B4011D2F7}">
      <dgm:prSet/>
      <dgm:spPr/>
      <dgm:t>
        <a:bodyPr/>
        <a:lstStyle/>
        <a:p>
          <a:endParaRPr lang="es-EC"/>
        </a:p>
      </dgm:t>
    </dgm:pt>
    <dgm:pt modelId="{F00CE354-A8A1-4971-A255-D2C7457A60B6}" type="sibTrans" cxnId="{AE1B7D0E-977C-45B3-B536-2B6B4011D2F7}">
      <dgm:prSet/>
      <dgm:spPr/>
      <dgm:t>
        <a:bodyPr/>
        <a:lstStyle/>
        <a:p>
          <a:endParaRPr lang="es-EC"/>
        </a:p>
      </dgm:t>
    </dgm:pt>
    <dgm:pt modelId="{0361F691-20FC-4A82-8C74-D76284BA5C01}">
      <dgm:prSet phldrT="[Texto]" custT="1"/>
      <dgm:spPr/>
      <dgm:t>
        <a:bodyPr/>
        <a:lstStyle/>
        <a:p>
          <a:r>
            <a:rPr lang="es-EC" sz="2000" dirty="0"/>
            <a:t>Dos tipos de receptores:  fototransistores y fotodiodos</a:t>
          </a:r>
        </a:p>
      </dgm:t>
    </dgm:pt>
    <dgm:pt modelId="{8AD7924D-D0C9-447C-B231-4FDF0A4974CD}" type="parTrans" cxnId="{CF11C986-697B-4CB8-B786-1239CDD25100}">
      <dgm:prSet/>
      <dgm:spPr/>
      <dgm:t>
        <a:bodyPr/>
        <a:lstStyle/>
        <a:p>
          <a:endParaRPr lang="es-EC"/>
        </a:p>
      </dgm:t>
    </dgm:pt>
    <dgm:pt modelId="{7BAC6092-C510-4292-B96E-81D8EA6FB5B0}" type="sibTrans" cxnId="{CF11C986-697B-4CB8-B786-1239CDD25100}">
      <dgm:prSet/>
      <dgm:spPr/>
      <dgm:t>
        <a:bodyPr/>
        <a:lstStyle/>
        <a:p>
          <a:endParaRPr lang="es-EC"/>
        </a:p>
      </dgm:t>
    </dgm:pt>
    <dgm:pt modelId="{32496CDB-9A5C-4DF4-9CAB-76A09801B734}">
      <dgm:prSet phldrT="[Texto]" custT="1"/>
      <dgm:spPr/>
      <dgm:t>
        <a:bodyPr/>
        <a:lstStyle/>
        <a:p>
          <a:r>
            <a:rPr lang="es-EC" sz="2000" dirty="0"/>
            <a:t>Para la selección de emisores, receptores y encapsulados se tomó en cuenta principalmente sus dimensiones y características físicas</a:t>
          </a:r>
        </a:p>
      </dgm:t>
    </dgm:pt>
    <dgm:pt modelId="{45F31B40-9339-47E6-93D9-82A272A5FF4E}" type="parTrans" cxnId="{EAC8800A-9F5A-45D1-B057-898EA4EF2301}">
      <dgm:prSet/>
      <dgm:spPr/>
      <dgm:t>
        <a:bodyPr/>
        <a:lstStyle/>
        <a:p>
          <a:endParaRPr lang="es-EC"/>
        </a:p>
      </dgm:t>
    </dgm:pt>
    <dgm:pt modelId="{BCE36F5E-67D0-40B3-A571-84E70459A0B6}" type="sibTrans" cxnId="{EAC8800A-9F5A-45D1-B057-898EA4EF2301}">
      <dgm:prSet/>
      <dgm:spPr/>
      <dgm:t>
        <a:bodyPr/>
        <a:lstStyle/>
        <a:p>
          <a:endParaRPr lang="es-EC"/>
        </a:p>
      </dgm:t>
    </dgm:pt>
    <dgm:pt modelId="{C14406A5-F999-435B-A308-E72ACD76AF18}">
      <dgm:prSet phldrT="[Texto]" custT="1"/>
      <dgm:spPr/>
      <dgm:t>
        <a:bodyPr/>
        <a:lstStyle/>
        <a:p>
          <a:r>
            <a:rPr lang="es-EC" sz="2000" dirty="0"/>
            <a:t>Montaje adecuado de las configuraciones </a:t>
          </a:r>
        </a:p>
      </dgm:t>
    </dgm:pt>
    <dgm:pt modelId="{6012B22B-4913-4ACE-A440-20737962AAD7}" type="parTrans" cxnId="{21412720-CED0-4D07-BEBB-00233BA27563}">
      <dgm:prSet/>
      <dgm:spPr/>
      <dgm:t>
        <a:bodyPr/>
        <a:lstStyle/>
        <a:p>
          <a:endParaRPr lang="es-EC"/>
        </a:p>
      </dgm:t>
    </dgm:pt>
    <dgm:pt modelId="{8E46AB00-4E68-4CC9-AA78-1BF6FDA53484}" type="sibTrans" cxnId="{21412720-CED0-4D07-BEBB-00233BA27563}">
      <dgm:prSet/>
      <dgm:spPr/>
      <dgm:t>
        <a:bodyPr/>
        <a:lstStyle/>
        <a:p>
          <a:endParaRPr lang="es-EC"/>
        </a:p>
      </dgm:t>
    </dgm:pt>
    <dgm:pt modelId="{D0380463-7B56-4E51-9AC8-CF62205A69B4}">
      <dgm:prSet phldrT="[Texto]" custT="1"/>
      <dgm:spPr/>
      <dgm:t>
        <a:bodyPr/>
        <a:lstStyle/>
        <a:p>
          <a:r>
            <a:rPr lang="es-EC" sz="2000" dirty="0"/>
            <a:t>Guiado específicamente a la creación de sus placas y soldadura de cada elemento a las mismas</a:t>
          </a:r>
        </a:p>
      </dgm:t>
    </dgm:pt>
    <dgm:pt modelId="{AFED1395-EEFF-43C4-82AC-19F2C205412E}" type="parTrans" cxnId="{4D78FAD8-FE30-4FA4-BF08-E1681C3B2940}">
      <dgm:prSet/>
      <dgm:spPr/>
      <dgm:t>
        <a:bodyPr/>
        <a:lstStyle/>
        <a:p>
          <a:endParaRPr lang="es-EC"/>
        </a:p>
      </dgm:t>
    </dgm:pt>
    <dgm:pt modelId="{77F51C7F-2333-4BCF-B4F6-A71498F2C5D4}" type="sibTrans" cxnId="{4D78FAD8-FE30-4FA4-BF08-E1681C3B2940}">
      <dgm:prSet/>
      <dgm:spPr/>
      <dgm:t>
        <a:bodyPr/>
        <a:lstStyle/>
        <a:p>
          <a:endParaRPr lang="es-EC"/>
        </a:p>
      </dgm:t>
    </dgm:pt>
    <dgm:pt modelId="{3A9F146B-5CFD-444A-A5D8-6340D6442E7B}">
      <dgm:prSet phldrT="[Texto]" custT="1"/>
      <dgm:spPr/>
      <dgm:t>
        <a:bodyPr/>
        <a:lstStyle/>
        <a:p>
          <a:r>
            <a:rPr lang="es-EC" sz="2000" dirty="0"/>
            <a:t>Elementos pequeños dedicados al dispositivo final, pero lo suficientemente grandes para su manipulación durante el estudio</a:t>
          </a:r>
        </a:p>
      </dgm:t>
    </dgm:pt>
    <dgm:pt modelId="{1AF5D5F6-A479-4AD1-BA06-9ACACEC48674}" type="parTrans" cxnId="{0AB13FD0-41C4-4C63-8325-010D7AA74500}">
      <dgm:prSet/>
      <dgm:spPr/>
      <dgm:t>
        <a:bodyPr/>
        <a:lstStyle/>
        <a:p>
          <a:endParaRPr lang="es-EC"/>
        </a:p>
      </dgm:t>
    </dgm:pt>
    <dgm:pt modelId="{B4244C48-19D8-46BA-A135-87EA4F87A1EE}" type="sibTrans" cxnId="{0AB13FD0-41C4-4C63-8325-010D7AA74500}">
      <dgm:prSet/>
      <dgm:spPr/>
      <dgm:t>
        <a:bodyPr/>
        <a:lstStyle/>
        <a:p>
          <a:endParaRPr lang="es-EC"/>
        </a:p>
      </dgm:t>
    </dgm:pt>
    <dgm:pt modelId="{E2687FBE-320B-4DAB-8932-2D379DCDDBF8}" type="pres">
      <dgm:prSet presAssocID="{FBF698DE-B783-4223-9B36-CF70F7C0DD87}" presName="Name0" presStyleCnt="0">
        <dgm:presLayoutVars>
          <dgm:dir/>
          <dgm:resizeHandles val="exact"/>
        </dgm:presLayoutVars>
      </dgm:prSet>
      <dgm:spPr/>
      <dgm:t>
        <a:bodyPr/>
        <a:lstStyle/>
        <a:p>
          <a:endParaRPr lang="es-EC"/>
        </a:p>
      </dgm:t>
    </dgm:pt>
    <dgm:pt modelId="{155BB2DA-A045-4ACC-B6FE-867D793AD3A2}" type="pres">
      <dgm:prSet presAssocID="{27860A8C-8656-4528-8091-8CA8C39A5BB5}" presName="node" presStyleLbl="node1" presStyleIdx="0" presStyleCnt="8" custScaleY="136812">
        <dgm:presLayoutVars>
          <dgm:bulletEnabled val="1"/>
        </dgm:presLayoutVars>
      </dgm:prSet>
      <dgm:spPr/>
      <dgm:t>
        <a:bodyPr/>
        <a:lstStyle/>
        <a:p>
          <a:endParaRPr lang="es-EC"/>
        </a:p>
      </dgm:t>
    </dgm:pt>
    <dgm:pt modelId="{49AA3A0C-AF5C-48C7-A22D-4BC4DF283738}" type="pres">
      <dgm:prSet presAssocID="{13D48713-9EBD-42CF-945E-2BE33A69E59C}" presName="sibTrans" presStyleLbl="sibTrans1D1" presStyleIdx="0" presStyleCnt="7"/>
      <dgm:spPr/>
      <dgm:t>
        <a:bodyPr/>
        <a:lstStyle/>
        <a:p>
          <a:endParaRPr lang="es-EC"/>
        </a:p>
      </dgm:t>
    </dgm:pt>
    <dgm:pt modelId="{873CF91F-144A-4654-A29A-4297F0CF77A1}" type="pres">
      <dgm:prSet presAssocID="{13D48713-9EBD-42CF-945E-2BE33A69E59C}" presName="connectorText" presStyleLbl="sibTrans1D1" presStyleIdx="0" presStyleCnt="7"/>
      <dgm:spPr/>
      <dgm:t>
        <a:bodyPr/>
        <a:lstStyle/>
        <a:p>
          <a:endParaRPr lang="es-EC"/>
        </a:p>
      </dgm:t>
    </dgm:pt>
    <dgm:pt modelId="{12781C5F-0786-4E95-8D6D-4A0C4A13C7BC}" type="pres">
      <dgm:prSet presAssocID="{0D8E4A51-1BFC-4844-884E-564A5761405A}" presName="node" presStyleLbl="node1" presStyleIdx="1" presStyleCnt="8" custScaleY="136812">
        <dgm:presLayoutVars>
          <dgm:bulletEnabled val="1"/>
        </dgm:presLayoutVars>
      </dgm:prSet>
      <dgm:spPr/>
      <dgm:t>
        <a:bodyPr/>
        <a:lstStyle/>
        <a:p>
          <a:endParaRPr lang="es-EC"/>
        </a:p>
      </dgm:t>
    </dgm:pt>
    <dgm:pt modelId="{9F03BB77-0958-461C-BB05-EBB08D420F74}" type="pres">
      <dgm:prSet presAssocID="{186A8653-E3A1-42E9-BCDE-0D3F6EDBCC8C}" presName="sibTrans" presStyleLbl="sibTrans1D1" presStyleIdx="1" presStyleCnt="7"/>
      <dgm:spPr/>
      <dgm:t>
        <a:bodyPr/>
        <a:lstStyle/>
        <a:p>
          <a:endParaRPr lang="es-EC"/>
        </a:p>
      </dgm:t>
    </dgm:pt>
    <dgm:pt modelId="{253A8215-421F-4F17-9061-31FE37BC6D3E}" type="pres">
      <dgm:prSet presAssocID="{186A8653-E3A1-42E9-BCDE-0D3F6EDBCC8C}" presName="connectorText" presStyleLbl="sibTrans1D1" presStyleIdx="1" presStyleCnt="7"/>
      <dgm:spPr/>
      <dgm:t>
        <a:bodyPr/>
        <a:lstStyle/>
        <a:p>
          <a:endParaRPr lang="es-EC"/>
        </a:p>
      </dgm:t>
    </dgm:pt>
    <dgm:pt modelId="{9741D12D-1F9B-4CD4-8CBB-566749E92E8F}" type="pres">
      <dgm:prSet presAssocID="{52D86657-7E7E-45BF-9C31-5EE76B758C3B}" presName="node" presStyleLbl="node1" presStyleIdx="2" presStyleCnt="8" custScaleY="136812">
        <dgm:presLayoutVars>
          <dgm:bulletEnabled val="1"/>
        </dgm:presLayoutVars>
      </dgm:prSet>
      <dgm:spPr/>
      <dgm:t>
        <a:bodyPr/>
        <a:lstStyle/>
        <a:p>
          <a:endParaRPr lang="es-EC"/>
        </a:p>
      </dgm:t>
    </dgm:pt>
    <dgm:pt modelId="{9A0AC602-397E-47B8-ACBE-13697921AD9A}" type="pres">
      <dgm:prSet presAssocID="{F00CE354-A8A1-4971-A255-D2C7457A60B6}" presName="sibTrans" presStyleLbl="sibTrans1D1" presStyleIdx="2" presStyleCnt="7"/>
      <dgm:spPr/>
      <dgm:t>
        <a:bodyPr/>
        <a:lstStyle/>
        <a:p>
          <a:endParaRPr lang="es-EC"/>
        </a:p>
      </dgm:t>
    </dgm:pt>
    <dgm:pt modelId="{F5B34C08-5AC9-438A-8204-4E83C308BB52}" type="pres">
      <dgm:prSet presAssocID="{F00CE354-A8A1-4971-A255-D2C7457A60B6}" presName="connectorText" presStyleLbl="sibTrans1D1" presStyleIdx="2" presStyleCnt="7"/>
      <dgm:spPr/>
      <dgm:t>
        <a:bodyPr/>
        <a:lstStyle/>
        <a:p>
          <a:endParaRPr lang="es-EC"/>
        </a:p>
      </dgm:t>
    </dgm:pt>
    <dgm:pt modelId="{2FD9BC5A-EB2F-4D17-8B3F-F98468D48FDD}" type="pres">
      <dgm:prSet presAssocID="{0361F691-20FC-4A82-8C74-D76284BA5C01}" presName="node" presStyleLbl="node1" presStyleIdx="3" presStyleCnt="8" custScaleY="136812">
        <dgm:presLayoutVars>
          <dgm:bulletEnabled val="1"/>
        </dgm:presLayoutVars>
      </dgm:prSet>
      <dgm:spPr/>
      <dgm:t>
        <a:bodyPr/>
        <a:lstStyle/>
        <a:p>
          <a:endParaRPr lang="es-EC"/>
        </a:p>
      </dgm:t>
    </dgm:pt>
    <dgm:pt modelId="{A2279CA2-22B2-429B-9D23-DB230736ACE5}" type="pres">
      <dgm:prSet presAssocID="{7BAC6092-C510-4292-B96E-81D8EA6FB5B0}" presName="sibTrans" presStyleLbl="sibTrans1D1" presStyleIdx="3" presStyleCnt="7"/>
      <dgm:spPr/>
      <dgm:t>
        <a:bodyPr/>
        <a:lstStyle/>
        <a:p>
          <a:endParaRPr lang="es-EC"/>
        </a:p>
      </dgm:t>
    </dgm:pt>
    <dgm:pt modelId="{EC2A42BD-F7AF-41A3-B859-6C3EDFB53672}" type="pres">
      <dgm:prSet presAssocID="{7BAC6092-C510-4292-B96E-81D8EA6FB5B0}" presName="connectorText" presStyleLbl="sibTrans1D1" presStyleIdx="3" presStyleCnt="7"/>
      <dgm:spPr/>
      <dgm:t>
        <a:bodyPr/>
        <a:lstStyle/>
        <a:p>
          <a:endParaRPr lang="es-EC"/>
        </a:p>
      </dgm:t>
    </dgm:pt>
    <dgm:pt modelId="{3BD4CC6C-2391-41FF-99C2-55C04F1A262D}" type="pres">
      <dgm:prSet presAssocID="{32496CDB-9A5C-4DF4-9CAB-76A09801B734}" presName="node" presStyleLbl="node1" presStyleIdx="4" presStyleCnt="8" custScaleY="136812">
        <dgm:presLayoutVars>
          <dgm:bulletEnabled val="1"/>
        </dgm:presLayoutVars>
      </dgm:prSet>
      <dgm:spPr/>
      <dgm:t>
        <a:bodyPr/>
        <a:lstStyle/>
        <a:p>
          <a:endParaRPr lang="es-EC"/>
        </a:p>
      </dgm:t>
    </dgm:pt>
    <dgm:pt modelId="{8CC2934B-DB7A-4569-8E51-4F9246DF3ADF}" type="pres">
      <dgm:prSet presAssocID="{BCE36F5E-67D0-40B3-A571-84E70459A0B6}" presName="sibTrans" presStyleLbl="sibTrans1D1" presStyleIdx="4" presStyleCnt="7"/>
      <dgm:spPr/>
      <dgm:t>
        <a:bodyPr/>
        <a:lstStyle/>
        <a:p>
          <a:endParaRPr lang="es-EC"/>
        </a:p>
      </dgm:t>
    </dgm:pt>
    <dgm:pt modelId="{8CB8A2A3-6983-4111-AF5E-FDAEDA553F32}" type="pres">
      <dgm:prSet presAssocID="{BCE36F5E-67D0-40B3-A571-84E70459A0B6}" presName="connectorText" presStyleLbl="sibTrans1D1" presStyleIdx="4" presStyleCnt="7"/>
      <dgm:spPr/>
      <dgm:t>
        <a:bodyPr/>
        <a:lstStyle/>
        <a:p>
          <a:endParaRPr lang="es-EC"/>
        </a:p>
      </dgm:t>
    </dgm:pt>
    <dgm:pt modelId="{61FFE1D7-B86D-4DBC-95C0-85FC3F4D9047}" type="pres">
      <dgm:prSet presAssocID="{C14406A5-F999-435B-A308-E72ACD76AF18}" presName="node" presStyleLbl="node1" presStyleIdx="5" presStyleCnt="8" custScaleY="136812">
        <dgm:presLayoutVars>
          <dgm:bulletEnabled val="1"/>
        </dgm:presLayoutVars>
      </dgm:prSet>
      <dgm:spPr/>
      <dgm:t>
        <a:bodyPr/>
        <a:lstStyle/>
        <a:p>
          <a:endParaRPr lang="es-EC"/>
        </a:p>
      </dgm:t>
    </dgm:pt>
    <dgm:pt modelId="{302B94B1-B3ED-48B2-B773-C4C71976A34D}" type="pres">
      <dgm:prSet presAssocID="{8E46AB00-4E68-4CC9-AA78-1BF6FDA53484}" presName="sibTrans" presStyleLbl="sibTrans1D1" presStyleIdx="5" presStyleCnt="7"/>
      <dgm:spPr/>
      <dgm:t>
        <a:bodyPr/>
        <a:lstStyle/>
        <a:p>
          <a:endParaRPr lang="es-EC"/>
        </a:p>
      </dgm:t>
    </dgm:pt>
    <dgm:pt modelId="{5545DB4C-8D03-4381-8B2C-7ACD5289E252}" type="pres">
      <dgm:prSet presAssocID="{8E46AB00-4E68-4CC9-AA78-1BF6FDA53484}" presName="connectorText" presStyleLbl="sibTrans1D1" presStyleIdx="5" presStyleCnt="7"/>
      <dgm:spPr/>
      <dgm:t>
        <a:bodyPr/>
        <a:lstStyle/>
        <a:p>
          <a:endParaRPr lang="es-EC"/>
        </a:p>
      </dgm:t>
    </dgm:pt>
    <dgm:pt modelId="{B9E6CE9F-40A2-4ED2-AEBD-A5F956A8FF3A}" type="pres">
      <dgm:prSet presAssocID="{D0380463-7B56-4E51-9AC8-CF62205A69B4}" presName="node" presStyleLbl="node1" presStyleIdx="6" presStyleCnt="8" custScaleY="136812">
        <dgm:presLayoutVars>
          <dgm:bulletEnabled val="1"/>
        </dgm:presLayoutVars>
      </dgm:prSet>
      <dgm:spPr/>
      <dgm:t>
        <a:bodyPr/>
        <a:lstStyle/>
        <a:p>
          <a:endParaRPr lang="es-EC"/>
        </a:p>
      </dgm:t>
    </dgm:pt>
    <dgm:pt modelId="{D518E716-B1A8-4065-AAFD-DB76B3FAC69B}" type="pres">
      <dgm:prSet presAssocID="{77F51C7F-2333-4BCF-B4F6-A71498F2C5D4}" presName="sibTrans" presStyleLbl="sibTrans1D1" presStyleIdx="6" presStyleCnt="7"/>
      <dgm:spPr/>
      <dgm:t>
        <a:bodyPr/>
        <a:lstStyle/>
        <a:p>
          <a:endParaRPr lang="es-EC"/>
        </a:p>
      </dgm:t>
    </dgm:pt>
    <dgm:pt modelId="{E771694D-E9A2-41E8-ADA4-FD630036FFA4}" type="pres">
      <dgm:prSet presAssocID="{77F51C7F-2333-4BCF-B4F6-A71498F2C5D4}" presName="connectorText" presStyleLbl="sibTrans1D1" presStyleIdx="6" presStyleCnt="7"/>
      <dgm:spPr/>
      <dgm:t>
        <a:bodyPr/>
        <a:lstStyle/>
        <a:p>
          <a:endParaRPr lang="es-EC"/>
        </a:p>
      </dgm:t>
    </dgm:pt>
    <dgm:pt modelId="{451FAF10-7C16-4AA7-83C7-FC0124F9F7C8}" type="pres">
      <dgm:prSet presAssocID="{3A9F146B-5CFD-444A-A5D8-6340D6442E7B}" presName="node" presStyleLbl="node1" presStyleIdx="7" presStyleCnt="8" custScaleY="136812">
        <dgm:presLayoutVars>
          <dgm:bulletEnabled val="1"/>
        </dgm:presLayoutVars>
      </dgm:prSet>
      <dgm:spPr/>
      <dgm:t>
        <a:bodyPr/>
        <a:lstStyle/>
        <a:p>
          <a:endParaRPr lang="es-EC"/>
        </a:p>
      </dgm:t>
    </dgm:pt>
  </dgm:ptLst>
  <dgm:cxnLst>
    <dgm:cxn modelId="{FF60A7F9-5EE7-42D9-A2EB-D476E0AFABAE}" type="presOf" srcId="{C14406A5-F999-435B-A308-E72ACD76AF18}" destId="{61FFE1D7-B86D-4DBC-95C0-85FC3F4D9047}" srcOrd="0" destOrd="0" presId="urn:microsoft.com/office/officeart/2005/8/layout/bProcess3"/>
    <dgm:cxn modelId="{E65C97CB-230C-4490-9360-3462223E450B}" type="presOf" srcId="{3A9F146B-5CFD-444A-A5D8-6340D6442E7B}" destId="{451FAF10-7C16-4AA7-83C7-FC0124F9F7C8}" srcOrd="0" destOrd="0" presId="urn:microsoft.com/office/officeart/2005/8/layout/bProcess3"/>
    <dgm:cxn modelId="{D3571D69-8A25-468D-857E-10B2FCC5FDC0}" type="presOf" srcId="{13D48713-9EBD-42CF-945E-2BE33A69E59C}" destId="{873CF91F-144A-4654-A29A-4297F0CF77A1}" srcOrd="1" destOrd="0" presId="urn:microsoft.com/office/officeart/2005/8/layout/bProcess3"/>
    <dgm:cxn modelId="{1E0B63E1-B572-43EA-A493-366CACE63B35}" type="presOf" srcId="{186A8653-E3A1-42E9-BCDE-0D3F6EDBCC8C}" destId="{253A8215-421F-4F17-9061-31FE37BC6D3E}" srcOrd="1" destOrd="0" presId="urn:microsoft.com/office/officeart/2005/8/layout/bProcess3"/>
    <dgm:cxn modelId="{C2C261BE-EB73-4F4A-A145-6AB3C2CFB5EF}" type="presOf" srcId="{52D86657-7E7E-45BF-9C31-5EE76B758C3B}" destId="{9741D12D-1F9B-4CD4-8CBB-566749E92E8F}" srcOrd="0" destOrd="0" presId="urn:microsoft.com/office/officeart/2005/8/layout/bProcess3"/>
    <dgm:cxn modelId="{AB0D4431-5A2A-424A-B0EB-D7A5D530E2A6}" type="presOf" srcId="{0D8E4A51-1BFC-4844-884E-564A5761405A}" destId="{12781C5F-0786-4E95-8D6D-4A0C4A13C7BC}" srcOrd="0" destOrd="0" presId="urn:microsoft.com/office/officeart/2005/8/layout/bProcess3"/>
    <dgm:cxn modelId="{B06CD8D4-4F0C-4055-9217-95FEB44FBB53}" type="presOf" srcId="{7BAC6092-C510-4292-B96E-81D8EA6FB5B0}" destId="{EC2A42BD-F7AF-41A3-B859-6C3EDFB53672}" srcOrd="1" destOrd="0" presId="urn:microsoft.com/office/officeart/2005/8/layout/bProcess3"/>
    <dgm:cxn modelId="{3B4C8A9C-FEE7-400A-BCDB-19DB929D6D53}" type="presOf" srcId="{8E46AB00-4E68-4CC9-AA78-1BF6FDA53484}" destId="{302B94B1-B3ED-48B2-B773-C4C71976A34D}" srcOrd="0" destOrd="0" presId="urn:microsoft.com/office/officeart/2005/8/layout/bProcess3"/>
    <dgm:cxn modelId="{AE1B7D0E-977C-45B3-B536-2B6B4011D2F7}" srcId="{FBF698DE-B783-4223-9B36-CF70F7C0DD87}" destId="{52D86657-7E7E-45BF-9C31-5EE76B758C3B}" srcOrd="2" destOrd="0" parTransId="{4F829B71-05D3-4235-A874-5E91BFF415B8}" sibTransId="{F00CE354-A8A1-4971-A255-D2C7457A60B6}"/>
    <dgm:cxn modelId="{EAC8800A-9F5A-45D1-B057-898EA4EF2301}" srcId="{FBF698DE-B783-4223-9B36-CF70F7C0DD87}" destId="{32496CDB-9A5C-4DF4-9CAB-76A09801B734}" srcOrd="4" destOrd="0" parTransId="{45F31B40-9339-47E6-93D9-82A272A5FF4E}" sibTransId="{BCE36F5E-67D0-40B3-A571-84E70459A0B6}"/>
    <dgm:cxn modelId="{02743B04-2A7F-4AEE-950B-8D2DA9F733A4}" type="presOf" srcId="{13D48713-9EBD-42CF-945E-2BE33A69E59C}" destId="{49AA3A0C-AF5C-48C7-A22D-4BC4DF283738}" srcOrd="0" destOrd="0" presId="urn:microsoft.com/office/officeart/2005/8/layout/bProcess3"/>
    <dgm:cxn modelId="{8D46300A-6FE8-4AB2-A725-D8555778CDAC}" type="presOf" srcId="{F00CE354-A8A1-4971-A255-D2C7457A60B6}" destId="{F5B34C08-5AC9-438A-8204-4E83C308BB52}" srcOrd="1" destOrd="0" presId="urn:microsoft.com/office/officeart/2005/8/layout/bProcess3"/>
    <dgm:cxn modelId="{FF0EEAC4-619C-4D37-9282-A85DB6D0D7A8}" type="presOf" srcId="{7BAC6092-C510-4292-B96E-81D8EA6FB5B0}" destId="{A2279CA2-22B2-429B-9D23-DB230736ACE5}" srcOrd="0" destOrd="0" presId="urn:microsoft.com/office/officeart/2005/8/layout/bProcess3"/>
    <dgm:cxn modelId="{1F1F9832-C362-49A3-AD9E-A976EFD7F8DF}" srcId="{FBF698DE-B783-4223-9B36-CF70F7C0DD87}" destId="{0D8E4A51-1BFC-4844-884E-564A5761405A}" srcOrd="1" destOrd="0" parTransId="{67702FBA-ABDC-4B0D-B634-1F9CDD7992FA}" sibTransId="{186A8653-E3A1-42E9-BCDE-0D3F6EDBCC8C}"/>
    <dgm:cxn modelId="{4D78FAD8-FE30-4FA4-BF08-E1681C3B2940}" srcId="{FBF698DE-B783-4223-9B36-CF70F7C0DD87}" destId="{D0380463-7B56-4E51-9AC8-CF62205A69B4}" srcOrd="6" destOrd="0" parTransId="{AFED1395-EEFF-43C4-82AC-19F2C205412E}" sibTransId="{77F51C7F-2333-4BCF-B4F6-A71498F2C5D4}"/>
    <dgm:cxn modelId="{1228EA17-2819-4D7E-9D17-E056B60EC690}" srcId="{FBF698DE-B783-4223-9B36-CF70F7C0DD87}" destId="{27860A8C-8656-4528-8091-8CA8C39A5BB5}" srcOrd="0" destOrd="0" parTransId="{E9FD5089-B9D2-448E-8C16-A2CBCD1FD9E4}" sibTransId="{13D48713-9EBD-42CF-945E-2BE33A69E59C}"/>
    <dgm:cxn modelId="{CF11C986-697B-4CB8-B786-1239CDD25100}" srcId="{FBF698DE-B783-4223-9B36-CF70F7C0DD87}" destId="{0361F691-20FC-4A82-8C74-D76284BA5C01}" srcOrd="3" destOrd="0" parTransId="{8AD7924D-D0C9-447C-B231-4FDF0A4974CD}" sibTransId="{7BAC6092-C510-4292-B96E-81D8EA6FB5B0}"/>
    <dgm:cxn modelId="{4EDA398E-CC28-46E3-901F-B4E117C1656A}" type="presOf" srcId="{FBF698DE-B783-4223-9B36-CF70F7C0DD87}" destId="{E2687FBE-320B-4DAB-8932-2D379DCDDBF8}" srcOrd="0" destOrd="0" presId="urn:microsoft.com/office/officeart/2005/8/layout/bProcess3"/>
    <dgm:cxn modelId="{E5289FAB-620F-417E-9856-CCB2BCB72DA7}" type="presOf" srcId="{F00CE354-A8A1-4971-A255-D2C7457A60B6}" destId="{9A0AC602-397E-47B8-ACBE-13697921AD9A}" srcOrd="0" destOrd="0" presId="urn:microsoft.com/office/officeart/2005/8/layout/bProcess3"/>
    <dgm:cxn modelId="{41319F0B-E1A1-410E-BCB5-200845194DB7}" type="presOf" srcId="{D0380463-7B56-4E51-9AC8-CF62205A69B4}" destId="{B9E6CE9F-40A2-4ED2-AEBD-A5F956A8FF3A}" srcOrd="0" destOrd="0" presId="urn:microsoft.com/office/officeart/2005/8/layout/bProcess3"/>
    <dgm:cxn modelId="{4A24710F-0816-46D5-B563-B97713328D52}" type="presOf" srcId="{77F51C7F-2333-4BCF-B4F6-A71498F2C5D4}" destId="{D518E716-B1A8-4065-AAFD-DB76B3FAC69B}" srcOrd="0" destOrd="0" presId="urn:microsoft.com/office/officeart/2005/8/layout/bProcess3"/>
    <dgm:cxn modelId="{0AB13FD0-41C4-4C63-8325-010D7AA74500}" srcId="{FBF698DE-B783-4223-9B36-CF70F7C0DD87}" destId="{3A9F146B-5CFD-444A-A5D8-6340D6442E7B}" srcOrd="7" destOrd="0" parTransId="{1AF5D5F6-A479-4AD1-BA06-9ACACEC48674}" sibTransId="{B4244C48-19D8-46BA-A135-87EA4F87A1EE}"/>
    <dgm:cxn modelId="{DDEE7868-1B70-4CD8-913D-AEA96B5D1FD1}" type="presOf" srcId="{8E46AB00-4E68-4CC9-AA78-1BF6FDA53484}" destId="{5545DB4C-8D03-4381-8B2C-7ACD5289E252}" srcOrd="1" destOrd="0" presId="urn:microsoft.com/office/officeart/2005/8/layout/bProcess3"/>
    <dgm:cxn modelId="{21412720-CED0-4D07-BEBB-00233BA27563}" srcId="{FBF698DE-B783-4223-9B36-CF70F7C0DD87}" destId="{C14406A5-F999-435B-A308-E72ACD76AF18}" srcOrd="5" destOrd="0" parTransId="{6012B22B-4913-4ACE-A440-20737962AAD7}" sibTransId="{8E46AB00-4E68-4CC9-AA78-1BF6FDA53484}"/>
    <dgm:cxn modelId="{80DAD04B-AD81-40EE-BCA5-803139D1517C}" type="presOf" srcId="{BCE36F5E-67D0-40B3-A571-84E70459A0B6}" destId="{8CB8A2A3-6983-4111-AF5E-FDAEDA553F32}" srcOrd="1" destOrd="0" presId="urn:microsoft.com/office/officeart/2005/8/layout/bProcess3"/>
    <dgm:cxn modelId="{6C8A39E6-0B00-497D-9081-23B255FBAE0C}" type="presOf" srcId="{BCE36F5E-67D0-40B3-A571-84E70459A0B6}" destId="{8CC2934B-DB7A-4569-8E51-4F9246DF3ADF}" srcOrd="0" destOrd="0" presId="urn:microsoft.com/office/officeart/2005/8/layout/bProcess3"/>
    <dgm:cxn modelId="{A985CA39-5405-41A0-AC4B-394720389FBF}" type="presOf" srcId="{27860A8C-8656-4528-8091-8CA8C39A5BB5}" destId="{155BB2DA-A045-4ACC-B6FE-867D793AD3A2}" srcOrd="0" destOrd="0" presId="urn:microsoft.com/office/officeart/2005/8/layout/bProcess3"/>
    <dgm:cxn modelId="{AF03DB0A-6203-44DB-ACD8-2207C8606B2B}" type="presOf" srcId="{186A8653-E3A1-42E9-BCDE-0D3F6EDBCC8C}" destId="{9F03BB77-0958-461C-BB05-EBB08D420F74}" srcOrd="0" destOrd="0" presId="urn:microsoft.com/office/officeart/2005/8/layout/bProcess3"/>
    <dgm:cxn modelId="{356B1180-AB02-499A-944D-7BEB318ABFDB}" type="presOf" srcId="{0361F691-20FC-4A82-8C74-D76284BA5C01}" destId="{2FD9BC5A-EB2F-4D17-8B3F-F98468D48FDD}" srcOrd="0" destOrd="0" presId="urn:microsoft.com/office/officeart/2005/8/layout/bProcess3"/>
    <dgm:cxn modelId="{E38F5356-A0CD-4FFB-A265-35FD8FF1D8E6}" type="presOf" srcId="{77F51C7F-2333-4BCF-B4F6-A71498F2C5D4}" destId="{E771694D-E9A2-41E8-ADA4-FD630036FFA4}" srcOrd="1" destOrd="0" presId="urn:microsoft.com/office/officeart/2005/8/layout/bProcess3"/>
    <dgm:cxn modelId="{3A8224EB-BA1E-4085-926F-29FD780F068D}" type="presOf" srcId="{32496CDB-9A5C-4DF4-9CAB-76A09801B734}" destId="{3BD4CC6C-2391-41FF-99C2-55C04F1A262D}" srcOrd="0" destOrd="0" presId="urn:microsoft.com/office/officeart/2005/8/layout/bProcess3"/>
    <dgm:cxn modelId="{A7690073-0CFE-4422-B5FD-F94D1B0DB739}" type="presParOf" srcId="{E2687FBE-320B-4DAB-8932-2D379DCDDBF8}" destId="{155BB2DA-A045-4ACC-B6FE-867D793AD3A2}" srcOrd="0" destOrd="0" presId="urn:microsoft.com/office/officeart/2005/8/layout/bProcess3"/>
    <dgm:cxn modelId="{A921E944-756C-44B1-8D33-03041CC0C5BF}" type="presParOf" srcId="{E2687FBE-320B-4DAB-8932-2D379DCDDBF8}" destId="{49AA3A0C-AF5C-48C7-A22D-4BC4DF283738}" srcOrd="1" destOrd="0" presId="urn:microsoft.com/office/officeart/2005/8/layout/bProcess3"/>
    <dgm:cxn modelId="{A37525EC-C64C-4784-8583-A5230B8E4304}" type="presParOf" srcId="{49AA3A0C-AF5C-48C7-A22D-4BC4DF283738}" destId="{873CF91F-144A-4654-A29A-4297F0CF77A1}" srcOrd="0" destOrd="0" presId="urn:microsoft.com/office/officeart/2005/8/layout/bProcess3"/>
    <dgm:cxn modelId="{D69E5129-9002-4809-850B-9910D3C93367}" type="presParOf" srcId="{E2687FBE-320B-4DAB-8932-2D379DCDDBF8}" destId="{12781C5F-0786-4E95-8D6D-4A0C4A13C7BC}" srcOrd="2" destOrd="0" presId="urn:microsoft.com/office/officeart/2005/8/layout/bProcess3"/>
    <dgm:cxn modelId="{461BBF92-25EB-4A11-8614-EA97D7F4AB9F}" type="presParOf" srcId="{E2687FBE-320B-4DAB-8932-2D379DCDDBF8}" destId="{9F03BB77-0958-461C-BB05-EBB08D420F74}" srcOrd="3" destOrd="0" presId="urn:microsoft.com/office/officeart/2005/8/layout/bProcess3"/>
    <dgm:cxn modelId="{827D9F3E-4262-4300-9C6B-9438BD99A2BA}" type="presParOf" srcId="{9F03BB77-0958-461C-BB05-EBB08D420F74}" destId="{253A8215-421F-4F17-9061-31FE37BC6D3E}" srcOrd="0" destOrd="0" presId="urn:microsoft.com/office/officeart/2005/8/layout/bProcess3"/>
    <dgm:cxn modelId="{F028774A-C78E-40C3-9BA2-BE4FEED2A7BD}" type="presParOf" srcId="{E2687FBE-320B-4DAB-8932-2D379DCDDBF8}" destId="{9741D12D-1F9B-4CD4-8CBB-566749E92E8F}" srcOrd="4" destOrd="0" presId="urn:microsoft.com/office/officeart/2005/8/layout/bProcess3"/>
    <dgm:cxn modelId="{3AF3D8DC-F994-4D3C-B92C-E04FED4530B1}" type="presParOf" srcId="{E2687FBE-320B-4DAB-8932-2D379DCDDBF8}" destId="{9A0AC602-397E-47B8-ACBE-13697921AD9A}" srcOrd="5" destOrd="0" presId="urn:microsoft.com/office/officeart/2005/8/layout/bProcess3"/>
    <dgm:cxn modelId="{51B1D73C-E842-4A3D-B42A-2D5EBFAA2D88}" type="presParOf" srcId="{9A0AC602-397E-47B8-ACBE-13697921AD9A}" destId="{F5B34C08-5AC9-438A-8204-4E83C308BB52}" srcOrd="0" destOrd="0" presId="urn:microsoft.com/office/officeart/2005/8/layout/bProcess3"/>
    <dgm:cxn modelId="{B4B7299E-6B28-4C0B-91FA-42D27833C4EC}" type="presParOf" srcId="{E2687FBE-320B-4DAB-8932-2D379DCDDBF8}" destId="{2FD9BC5A-EB2F-4D17-8B3F-F98468D48FDD}" srcOrd="6" destOrd="0" presId="urn:microsoft.com/office/officeart/2005/8/layout/bProcess3"/>
    <dgm:cxn modelId="{114E42D0-4992-497D-97D9-2F198E43140C}" type="presParOf" srcId="{E2687FBE-320B-4DAB-8932-2D379DCDDBF8}" destId="{A2279CA2-22B2-429B-9D23-DB230736ACE5}" srcOrd="7" destOrd="0" presId="urn:microsoft.com/office/officeart/2005/8/layout/bProcess3"/>
    <dgm:cxn modelId="{E2A3938D-6487-49C2-985D-E8A63ACDA255}" type="presParOf" srcId="{A2279CA2-22B2-429B-9D23-DB230736ACE5}" destId="{EC2A42BD-F7AF-41A3-B859-6C3EDFB53672}" srcOrd="0" destOrd="0" presId="urn:microsoft.com/office/officeart/2005/8/layout/bProcess3"/>
    <dgm:cxn modelId="{6373C009-0827-4915-B3BE-AE34B26AD4E1}" type="presParOf" srcId="{E2687FBE-320B-4DAB-8932-2D379DCDDBF8}" destId="{3BD4CC6C-2391-41FF-99C2-55C04F1A262D}" srcOrd="8" destOrd="0" presId="urn:microsoft.com/office/officeart/2005/8/layout/bProcess3"/>
    <dgm:cxn modelId="{18DC5513-FE6F-4ABD-A807-18759EE485D8}" type="presParOf" srcId="{E2687FBE-320B-4DAB-8932-2D379DCDDBF8}" destId="{8CC2934B-DB7A-4569-8E51-4F9246DF3ADF}" srcOrd="9" destOrd="0" presId="urn:microsoft.com/office/officeart/2005/8/layout/bProcess3"/>
    <dgm:cxn modelId="{14E94912-4906-41DB-B50E-123CFEB67EA8}" type="presParOf" srcId="{8CC2934B-DB7A-4569-8E51-4F9246DF3ADF}" destId="{8CB8A2A3-6983-4111-AF5E-FDAEDA553F32}" srcOrd="0" destOrd="0" presId="urn:microsoft.com/office/officeart/2005/8/layout/bProcess3"/>
    <dgm:cxn modelId="{05562AB3-878E-4D9D-8E48-B9F0F7108FC2}" type="presParOf" srcId="{E2687FBE-320B-4DAB-8932-2D379DCDDBF8}" destId="{61FFE1D7-B86D-4DBC-95C0-85FC3F4D9047}" srcOrd="10" destOrd="0" presId="urn:microsoft.com/office/officeart/2005/8/layout/bProcess3"/>
    <dgm:cxn modelId="{0B20FC39-3577-4CA6-9DF2-D1176B10D547}" type="presParOf" srcId="{E2687FBE-320B-4DAB-8932-2D379DCDDBF8}" destId="{302B94B1-B3ED-48B2-B773-C4C71976A34D}" srcOrd="11" destOrd="0" presId="urn:microsoft.com/office/officeart/2005/8/layout/bProcess3"/>
    <dgm:cxn modelId="{5C872807-AB41-4571-872A-D6934EACA988}" type="presParOf" srcId="{302B94B1-B3ED-48B2-B773-C4C71976A34D}" destId="{5545DB4C-8D03-4381-8B2C-7ACD5289E252}" srcOrd="0" destOrd="0" presId="urn:microsoft.com/office/officeart/2005/8/layout/bProcess3"/>
    <dgm:cxn modelId="{D3094EC4-7993-47BF-BCA1-88C3F20DD6DE}" type="presParOf" srcId="{E2687FBE-320B-4DAB-8932-2D379DCDDBF8}" destId="{B9E6CE9F-40A2-4ED2-AEBD-A5F956A8FF3A}" srcOrd="12" destOrd="0" presId="urn:microsoft.com/office/officeart/2005/8/layout/bProcess3"/>
    <dgm:cxn modelId="{A97EF684-818C-40DB-B94D-54F5DB5D6C03}" type="presParOf" srcId="{E2687FBE-320B-4DAB-8932-2D379DCDDBF8}" destId="{D518E716-B1A8-4065-AAFD-DB76B3FAC69B}" srcOrd="13" destOrd="0" presId="urn:microsoft.com/office/officeart/2005/8/layout/bProcess3"/>
    <dgm:cxn modelId="{97FA49C3-01E5-40CD-BDD1-5A556BF420B7}" type="presParOf" srcId="{D518E716-B1A8-4065-AAFD-DB76B3FAC69B}" destId="{E771694D-E9A2-41E8-ADA4-FD630036FFA4}" srcOrd="0" destOrd="0" presId="urn:microsoft.com/office/officeart/2005/8/layout/bProcess3"/>
    <dgm:cxn modelId="{90039BFC-EC01-47E0-A588-9493F34FA791}" type="presParOf" srcId="{E2687FBE-320B-4DAB-8932-2D379DCDDBF8}" destId="{451FAF10-7C16-4AA7-83C7-FC0124F9F7C8}"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51" y="0"/>
          <a:ext cx="3610102" cy="1309919"/>
        </a:xfrm>
        <a:prstGeom prst="homePlate">
          <a:avLst/>
        </a:prstGeom>
        <a:solidFill>
          <a:schemeClr val="accent1">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Generalidades del Proyecto</a:t>
          </a:r>
        </a:p>
      </dsp:txBody>
      <dsp:txXfrm>
        <a:off x="1851" y="0"/>
        <a:ext cx="3282622" cy="1309919"/>
      </dsp:txXfrm>
    </dsp:sp>
    <dsp:sp modelId="{8AA89699-82C3-498B-9F2C-F2F49CB3EE55}">
      <dsp:nvSpPr>
        <dsp:cNvPr id="0" name=""/>
        <dsp:cNvSpPr/>
      </dsp:nvSpPr>
      <dsp:spPr>
        <a:xfrm>
          <a:off x="2889933"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altLang="ja-JP" sz="2000" kern="1200" dirty="0">
              <a:solidFill>
                <a:schemeClr val="tx1"/>
              </a:solidFill>
            </a:rPr>
            <a:t>Estudio y diseño hardware</a:t>
          </a:r>
          <a:endParaRPr lang="es-EC" sz="2000" kern="1200" dirty="0">
            <a:solidFill>
              <a:schemeClr val="tx1"/>
            </a:solidFill>
          </a:endParaRPr>
        </a:p>
      </dsp:txBody>
      <dsp:txXfrm>
        <a:off x="3544893" y="0"/>
        <a:ext cx="2300183" cy="1309919"/>
      </dsp:txXfrm>
    </dsp:sp>
    <dsp:sp modelId="{D8ECDF3B-774F-4EAB-B2B7-3E26DB759F3E}">
      <dsp:nvSpPr>
        <dsp:cNvPr id="0" name=""/>
        <dsp:cNvSpPr/>
      </dsp:nvSpPr>
      <dsp:spPr>
        <a:xfrm>
          <a:off x="5778014"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Diseño del dispositivo y aplicación móvil</a:t>
          </a:r>
        </a:p>
      </dsp:txBody>
      <dsp:txXfrm>
        <a:off x="6432974" y="0"/>
        <a:ext cx="2300183" cy="1309919"/>
      </dsp:txXfrm>
    </dsp:sp>
    <dsp:sp modelId="{C36A427C-371B-466D-9C10-DC86673205F5}">
      <dsp:nvSpPr>
        <dsp:cNvPr id="0" name=""/>
        <dsp:cNvSpPr/>
      </dsp:nvSpPr>
      <dsp:spPr>
        <a:xfrm>
          <a:off x="8666096"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Pruebas de funcionamiento y resultados</a:t>
          </a:r>
        </a:p>
      </dsp:txBody>
      <dsp:txXfrm>
        <a:off x="9321056" y="0"/>
        <a:ext cx="2300183" cy="1309919"/>
      </dsp:txXfrm>
    </dsp:sp>
    <dsp:sp modelId="{8C159737-37ED-4F3B-9D78-765F00638619}">
      <dsp:nvSpPr>
        <dsp:cNvPr id="0" name=""/>
        <dsp:cNvSpPr/>
      </dsp:nvSpPr>
      <dsp:spPr>
        <a:xfrm>
          <a:off x="11554178"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Conclusiones y Recomendaciones</a:t>
          </a:r>
        </a:p>
      </dsp:txBody>
      <dsp:txXfrm>
        <a:off x="12209138" y="0"/>
        <a:ext cx="2300183" cy="13099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51" y="0"/>
          <a:ext cx="3610102" cy="1309919"/>
        </a:xfrm>
        <a:prstGeom prst="homePlate">
          <a:avLst/>
        </a:prstGeom>
        <a:solidFill>
          <a:schemeClr val="accent1">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Generalidades del Proyecto</a:t>
          </a:r>
        </a:p>
      </dsp:txBody>
      <dsp:txXfrm>
        <a:off x="1851" y="0"/>
        <a:ext cx="3282622" cy="1309919"/>
      </dsp:txXfrm>
    </dsp:sp>
    <dsp:sp modelId="{8AA89699-82C3-498B-9F2C-F2F49CB3EE55}">
      <dsp:nvSpPr>
        <dsp:cNvPr id="0" name=""/>
        <dsp:cNvSpPr/>
      </dsp:nvSpPr>
      <dsp:spPr>
        <a:xfrm>
          <a:off x="2889933"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altLang="ja-JP" sz="2000" kern="1200" dirty="0">
              <a:solidFill>
                <a:schemeClr val="tx1"/>
              </a:solidFill>
            </a:rPr>
            <a:t>Estudio y diseño hardware</a:t>
          </a:r>
          <a:endParaRPr lang="es-EC" sz="2000" kern="1200" dirty="0">
            <a:solidFill>
              <a:schemeClr val="tx1"/>
            </a:solidFill>
          </a:endParaRPr>
        </a:p>
      </dsp:txBody>
      <dsp:txXfrm>
        <a:off x="3544893" y="0"/>
        <a:ext cx="2300183" cy="1309919"/>
      </dsp:txXfrm>
    </dsp:sp>
    <dsp:sp modelId="{D8ECDF3B-774F-4EAB-B2B7-3E26DB759F3E}">
      <dsp:nvSpPr>
        <dsp:cNvPr id="0" name=""/>
        <dsp:cNvSpPr/>
      </dsp:nvSpPr>
      <dsp:spPr>
        <a:xfrm>
          <a:off x="5778014"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Diseño del dispositivo y aplicación móvil</a:t>
          </a:r>
        </a:p>
      </dsp:txBody>
      <dsp:txXfrm>
        <a:off x="6432974" y="0"/>
        <a:ext cx="2300183" cy="1309919"/>
      </dsp:txXfrm>
    </dsp:sp>
    <dsp:sp modelId="{C36A427C-371B-466D-9C10-DC86673205F5}">
      <dsp:nvSpPr>
        <dsp:cNvPr id="0" name=""/>
        <dsp:cNvSpPr/>
      </dsp:nvSpPr>
      <dsp:spPr>
        <a:xfrm>
          <a:off x="8666096"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Pruebas de funcionamiento y resultados</a:t>
          </a:r>
        </a:p>
      </dsp:txBody>
      <dsp:txXfrm>
        <a:off x="9321056" y="0"/>
        <a:ext cx="2300183" cy="1309919"/>
      </dsp:txXfrm>
    </dsp:sp>
    <dsp:sp modelId="{8C159737-37ED-4F3B-9D78-765F00638619}">
      <dsp:nvSpPr>
        <dsp:cNvPr id="0" name=""/>
        <dsp:cNvSpPr/>
      </dsp:nvSpPr>
      <dsp:spPr>
        <a:xfrm>
          <a:off x="11554178"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Conclusiones y Recomendaciones</a:t>
          </a:r>
        </a:p>
      </dsp:txBody>
      <dsp:txXfrm>
        <a:off x="12209138" y="0"/>
        <a:ext cx="2300183" cy="13099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51" y="0"/>
          <a:ext cx="3610102" cy="1309919"/>
        </a:xfrm>
        <a:prstGeom prst="homePlate">
          <a:avLst/>
        </a:prstGeom>
        <a:solidFill>
          <a:schemeClr val="accent1">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Generalidades del Proyecto</a:t>
          </a:r>
        </a:p>
      </dsp:txBody>
      <dsp:txXfrm>
        <a:off x="1851" y="0"/>
        <a:ext cx="3282622" cy="1309919"/>
      </dsp:txXfrm>
    </dsp:sp>
    <dsp:sp modelId="{8AA89699-82C3-498B-9F2C-F2F49CB3EE55}">
      <dsp:nvSpPr>
        <dsp:cNvPr id="0" name=""/>
        <dsp:cNvSpPr/>
      </dsp:nvSpPr>
      <dsp:spPr>
        <a:xfrm>
          <a:off x="2889933"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altLang="ja-JP" sz="2000" kern="1200" dirty="0">
              <a:solidFill>
                <a:schemeClr val="tx1"/>
              </a:solidFill>
            </a:rPr>
            <a:t>Estudio y diseño hardware</a:t>
          </a:r>
          <a:endParaRPr lang="es-EC" sz="2000" kern="1200" dirty="0">
            <a:solidFill>
              <a:schemeClr val="tx1"/>
            </a:solidFill>
          </a:endParaRPr>
        </a:p>
      </dsp:txBody>
      <dsp:txXfrm>
        <a:off x="3544893" y="0"/>
        <a:ext cx="2300183" cy="1309919"/>
      </dsp:txXfrm>
    </dsp:sp>
    <dsp:sp modelId="{D8ECDF3B-774F-4EAB-B2B7-3E26DB759F3E}">
      <dsp:nvSpPr>
        <dsp:cNvPr id="0" name=""/>
        <dsp:cNvSpPr/>
      </dsp:nvSpPr>
      <dsp:spPr>
        <a:xfrm>
          <a:off x="5778014"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Diseño del dispositivo y aplicación móvil</a:t>
          </a:r>
        </a:p>
      </dsp:txBody>
      <dsp:txXfrm>
        <a:off x="6432974" y="0"/>
        <a:ext cx="2300183" cy="1309919"/>
      </dsp:txXfrm>
    </dsp:sp>
    <dsp:sp modelId="{C36A427C-371B-466D-9C10-DC86673205F5}">
      <dsp:nvSpPr>
        <dsp:cNvPr id="0" name=""/>
        <dsp:cNvSpPr/>
      </dsp:nvSpPr>
      <dsp:spPr>
        <a:xfrm>
          <a:off x="8666096"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Pruebas de funcionamiento y resultados</a:t>
          </a:r>
        </a:p>
      </dsp:txBody>
      <dsp:txXfrm>
        <a:off x="9321056" y="0"/>
        <a:ext cx="2300183" cy="1309919"/>
      </dsp:txXfrm>
    </dsp:sp>
    <dsp:sp modelId="{8C159737-37ED-4F3B-9D78-765F00638619}">
      <dsp:nvSpPr>
        <dsp:cNvPr id="0" name=""/>
        <dsp:cNvSpPr/>
      </dsp:nvSpPr>
      <dsp:spPr>
        <a:xfrm>
          <a:off x="11554178"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Conclusiones y Recomendaciones</a:t>
          </a:r>
        </a:p>
      </dsp:txBody>
      <dsp:txXfrm>
        <a:off x="12209138" y="0"/>
        <a:ext cx="2300183" cy="130991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accent2">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51529" y="54864"/>
        <a:ext cx="2126419" cy="141761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accent4">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Conclusiones y Recomendaciones</a:t>
          </a:r>
        </a:p>
      </dsp:txBody>
      <dsp:txXfrm>
        <a:off x="12051529" y="54864"/>
        <a:ext cx="2126419" cy="141761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accent4">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Conclusiones y Recomendaciones</a:t>
          </a:r>
        </a:p>
      </dsp:txBody>
      <dsp:txXfrm>
        <a:off x="12051529" y="54864"/>
        <a:ext cx="2126419" cy="141761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accent4">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Conclusiones y Recomendaciones</a:t>
          </a:r>
        </a:p>
      </dsp:txBody>
      <dsp:txXfrm>
        <a:off x="12051529" y="54864"/>
        <a:ext cx="2126419" cy="141761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accent4">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Conclusiones y Recomendaciones</a:t>
          </a:r>
        </a:p>
      </dsp:txBody>
      <dsp:txXfrm>
        <a:off x="12051529" y="54864"/>
        <a:ext cx="2126419" cy="141761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0" kern="1200" dirty="0">
              <a:solidFill>
                <a:schemeClr val="tx1"/>
              </a:solidFill>
            </a:rPr>
            <a:t>Estudio y diseño hardware</a:t>
          </a:r>
          <a:endParaRPr lang="es-EC" sz="19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accent4">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1"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Conclusiones y Recomendaciones</a:t>
          </a:r>
        </a:p>
      </dsp:txBody>
      <dsp:txXfrm>
        <a:off x="12051529" y="54864"/>
        <a:ext cx="2126419" cy="141761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 altLang="ja-JP" sz="1800" b="0" kern="1200" dirty="0">
              <a:solidFill>
                <a:schemeClr val="tx1"/>
              </a:solidFill>
            </a:rPr>
            <a:t>Estudio y diseño hardware</a:t>
          </a:r>
          <a:endParaRPr lang="es-EC" sz="18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accent5">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Conclusiones y Recomendaciones</a:t>
          </a:r>
        </a:p>
      </dsp:txBody>
      <dsp:txXfrm>
        <a:off x="12051529" y="54864"/>
        <a:ext cx="2126419" cy="1417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51" y="0"/>
          <a:ext cx="3610102" cy="1309919"/>
        </a:xfrm>
        <a:prstGeom prst="homePlate">
          <a:avLst/>
        </a:prstGeom>
        <a:solidFill>
          <a:schemeClr val="accent1">
            <a:lumMod val="60000"/>
            <a:lumOff val="4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rPr>
            <a:t>Generalidades del Proyecto</a:t>
          </a:r>
        </a:p>
      </dsp:txBody>
      <dsp:txXfrm>
        <a:off x="1851" y="0"/>
        <a:ext cx="3282622" cy="1309919"/>
      </dsp:txXfrm>
    </dsp:sp>
    <dsp:sp modelId="{8AA89699-82C3-498B-9F2C-F2F49CB3EE55}">
      <dsp:nvSpPr>
        <dsp:cNvPr id="0" name=""/>
        <dsp:cNvSpPr/>
      </dsp:nvSpPr>
      <dsp:spPr>
        <a:xfrm>
          <a:off x="2889933"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altLang="ja-JP" sz="2000" kern="1200" dirty="0">
              <a:solidFill>
                <a:schemeClr val="tx1"/>
              </a:solidFill>
            </a:rPr>
            <a:t>Estudio y diseño hardware</a:t>
          </a:r>
          <a:endParaRPr lang="es-EC" sz="2000" kern="1200" dirty="0">
            <a:solidFill>
              <a:schemeClr val="tx1"/>
            </a:solidFill>
          </a:endParaRPr>
        </a:p>
      </dsp:txBody>
      <dsp:txXfrm>
        <a:off x="3544893" y="0"/>
        <a:ext cx="2300183" cy="1309919"/>
      </dsp:txXfrm>
    </dsp:sp>
    <dsp:sp modelId="{D8ECDF3B-774F-4EAB-B2B7-3E26DB759F3E}">
      <dsp:nvSpPr>
        <dsp:cNvPr id="0" name=""/>
        <dsp:cNvSpPr/>
      </dsp:nvSpPr>
      <dsp:spPr>
        <a:xfrm>
          <a:off x="5778014"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Diseño del dispositivo y aplicación móvil</a:t>
          </a:r>
        </a:p>
      </dsp:txBody>
      <dsp:txXfrm>
        <a:off x="6432974" y="0"/>
        <a:ext cx="2300183" cy="1309919"/>
      </dsp:txXfrm>
    </dsp:sp>
    <dsp:sp modelId="{C36A427C-371B-466D-9C10-DC86673205F5}">
      <dsp:nvSpPr>
        <dsp:cNvPr id="0" name=""/>
        <dsp:cNvSpPr/>
      </dsp:nvSpPr>
      <dsp:spPr>
        <a:xfrm>
          <a:off x="8666096"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Pruebas de funcionamiento y resultados</a:t>
          </a:r>
        </a:p>
      </dsp:txBody>
      <dsp:txXfrm>
        <a:off x="9321056" y="0"/>
        <a:ext cx="2300183" cy="1309919"/>
      </dsp:txXfrm>
    </dsp:sp>
    <dsp:sp modelId="{8C159737-37ED-4F3B-9D78-765F00638619}">
      <dsp:nvSpPr>
        <dsp:cNvPr id="0" name=""/>
        <dsp:cNvSpPr/>
      </dsp:nvSpPr>
      <dsp:spPr>
        <a:xfrm>
          <a:off x="11554178" y="0"/>
          <a:ext cx="3610102" cy="1309919"/>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Conclusiones y Recomendaciones</a:t>
          </a:r>
        </a:p>
      </dsp:txBody>
      <dsp:txXfrm>
        <a:off x="12209138" y="0"/>
        <a:ext cx="2300183" cy="130991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 altLang="ja-JP" sz="1800" b="0" kern="1200" dirty="0">
              <a:solidFill>
                <a:schemeClr val="tx1"/>
              </a:solidFill>
            </a:rPr>
            <a:t>Estudio y diseño hardware</a:t>
          </a:r>
          <a:endParaRPr lang="es-EC" sz="1800" b="0" kern="1200" dirty="0">
            <a:solidFill>
              <a:schemeClr val="tx1"/>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accent5">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1" kern="1200" dirty="0">
              <a:solidFill>
                <a:schemeClr val="tx1"/>
              </a:solidFill>
            </a:rPr>
            <a:t>Conclusiones y Recomendaciones</a:t>
          </a:r>
        </a:p>
      </dsp:txBody>
      <dsp:txXfrm>
        <a:off x="12051529" y="54864"/>
        <a:ext cx="2126419" cy="141761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54864"/>
          <a:ext cx="3544032" cy="141761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lumMod val="75000"/>
                  <a:lumOff val="25000"/>
                </a:schemeClr>
              </a:solidFill>
            </a:rPr>
            <a:t>Generalidades del Proyecto</a:t>
          </a:r>
        </a:p>
      </dsp:txBody>
      <dsp:txXfrm>
        <a:off x="1817" y="54864"/>
        <a:ext cx="3189629" cy="1417613"/>
      </dsp:txXfrm>
    </dsp:sp>
    <dsp:sp modelId="{8AA89699-82C3-498B-9F2C-F2F49CB3EE55}">
      <dsp:nvSpPr>
        <dsp:cNvPr id="0" name=""/>
        <dsp:cNvSpPr/>
      </dsp:nvSpPr>
      <dsp:spPr>
        <a:xfrm>
          <a:off x="2837043"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S" altLang="ja-JP" sz="1800" b="0" kern="1200" dirty="0">
              <a:solidFill>
                <a:schemeClr val="tx1">
                  <a:lumMod val="75000"/>
                  <a:lumOff val="25000"/>
                </a:schemeClr>
              </a:solidFill>
            </a:rPr>
            <a:t>Estudio y diseño hardware</a:t>
          </a:r>
          <a:endParaRPr lang="es-EC" sz="1800" b="0" kern="1200" dirty="0">
            <a:solidFill>
              <a:schemeClr val="tx1">
                <a:lumMod val="75000"/>
                <a:lumOff val="25000"/>
              </a:schemeClr>
            </a:solidFill>
          </a:endParaRPr>
        </a:p>
      </dsp:txBody>
      <dsp:txXfrm>
        <a:off x="3545850" y="54864"/>
        <a:ext cx="2126419" cy="1417613"/>
      </dsp:txXfrm>
    </dsp:sp>
    <dsp:sp modelId="{D8ECDF3B-774F-4EAB-B2B7-3E26DB759F3E}">
      <dsp:nvSpPr>
        <dsp:cNvPr id="0" name=""/>
        <dsp:cNvSpPr/>
      </dsp:nvSpPr>
      <dsp:spPr>
        <a:xfrm>
          <a:off x="5672270"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lumMod val="75000"/>
                  <a:lumOff val="25000"/>
                </a:schemeClr>
              </a:solidFill>
            </a:rPr>
            <a:t>Diseño del dispositivo y aplicación móvil</a:t>
          </a:r>
        </a:p>
      </dsp:txBody>
      <dsp:txXfrm>
        <a:off x="6381077" y="54864"/>
        <a:ext cx="2126419" cy="1417613"/>
      </dsp:txXfrm>
    </dsp:sp>
    <dsp:sp modelId="{C36A427C-371B-466D-9C10-DC86673205F5}">
      <dsp:nvSpPr>
        <dsp:cNvPr id="0" name=""/>
        <dsp:cNvSpPr/>
      </dsp:nvSpPr>
      <dsp:spPr>
        <a:xfrm>
          <a:off x="8507496" y="54864"/>
          <a:ext cx="3544032" cy="1417613"/>
        </a:xfrm>
        <a:prstGeom prst="chevron">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0" kern="1200" dirty="0">
              <a:solidFill>
                <a:schemeClr val="tx1">
                  <a:lumMod val="75000"/>
                  <a:lumOff val="25000"/>
                </a:schemeClr>
              </a:solidFill>
            </a:rPr>
            <a:t>Pruebas de funcionamiento y resultados</a:t>
          </a:r>
        </a:p>
      </dsp:txBody>
      <dsp:txXfrm>
        <a:off x="9216303" y="54864"/>
        <a:ext cx="2126419" cy="1417613"/>
      </dsp:txXfrm>
    </dsp:sp>
    <dsp:sp modelId="{8C159737-37ED-4F3B-9D78-765F00638619}">
      <dsp:nvSpPr>
        <dsp:cNvPr id="0" name=""/>
        <dsp:cNvSpPr/>
      </dsp:nvSpPr>
      <dsp:spPr>
        <a:xfrm>
          <a:off x="11342722" y="54864"/>
          <a:ext cx="3544032" cy="1417613"/>
        </a:xfrm>
        <a:prstGeom prst="chevron">
          <a:avLst/>
        </a:prstGeom>
        <a:solidFill>
          <a:schemeClr val="accent5">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s-EC" sz="1800" b="1" kern="1200" dirty="0">
              <a:solidFill>
                <a:schemeClr val="tx1">
                  <a:lumMod val="75000"/>
                  <a:lumOff val="25000"/>
                </a:schemeClr>
              </a:solidFill>
            </a:rPr>
            <a:t>Conclusiones y Recomendaciones</a:t>
          </a:r>
        </a:p>
      </dsp:txBody>
      <dsp:txXfrm>
        <a:off x="12051529" y="54864"/>
        <a:ext cx="2126419" cy="1417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53" y="0"/>
          <a:ext cx="3614249"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s-EC" sz="2000" b="0" kern="1200" dirty="0">
              <a:solidFill>
                <a:schemeClr val="tx1"/>
              </a:solidFill>
            </a:rPr>
            <a:t>Generalidades del Proyecto</a:t>
          </a:r>
        </a:p>
      </dsp:txBody>
      <dsp:txXfrm>
        <a:off x="1853" y="0"/>
        <a:ext cx="3274390" cy="1359437"/>
      </dsp:txXfrm>
    </dsp:sp>
    <dsp:sp modelId="{8AA89699-82C3-498B-9F2C-F2F49CB3EE55}">
      <dsp:nvSpPr>
        <dsp:cNvPr id="0" name=""/>
        <dsp:cNvSpPr/>
      </dsp:nvSpPr>
      <dsp:spPr>
        <a:xfrm>
          <a:off x="2893253" y="0"/>
          <a:ext cx="3614249"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S" altLang="ja-JP" sz="2000" b="1" kern="1200" dirty="0">
              <a:solidFill>
                <a:schemeClr val="tx1"/>
              </a:solidFill>
            </a:rPr>
            <a:t>Estudio y diseño hardware</a:t>
          </a:r>
          <a:endParaRPr lang="es-EC" sz="2000" b="1" kern="1200" dirty="0">
            <a:solidFill>
              <a:schemeClr val="tx1"/>
            </a:solidFill>
          </a:endParaRPr>
        </a:p>
      </dsp:txBody>
      <dsp:txXfrm>
        <a:off x="3572972" y="0"/>
        <a:ext cx="2254812" cy="1359437"/>
      </dsp:txXfrm>
    </dsp:sp>
    <dsp:sp modelId="{D8ECDF3B-774F-4EAB-B2B7-3E26DB759F3E}">
      <dsp:nvSpPr>
        <dsp:cNvPr id="0" name=""/>
        <dsp:cNvSpPr/>
      </dsp:nvSpPr>
      <dsp:spPr>
        <a:xfrm>
          <a:off x="5784652" y="0"/>
          <a:ext cx="3614249"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Diseño del dispositivo y aplicación móvil</a:t>
          </a:r>
        </a:p>
      </dsp:txBody>
      <dsp:txXfrm>
        <a:off x="6464371" y="0"/>
        <a:ext cx="2254812" cy="1359437"/>
      </dsp:txXfrm>
    </dsp:sp>
    <dsp:sp modelId="{C36A427C-371B-466D-9C10-DC86673205F5}">
      <dsp:nvSpPr>
        <dsp:cNvPr id="0" name=""/>
        <dsp:cNvSpPr/>
      </dsp:nvSpPr>
      <dsp:spPr>
        <a:xfrm>
          <a:off x="8676052" y="0"/>
          <a:ext cx="3614249"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Pruebas de funcionamiento y resultados</a:t>
          </a:r>
        </a:p>
      </dsp:txBody>
      <dsp:txXfrm>
        <a:off x="9355771" y="0"/>
        <a:ext cx="2254812" cy="1359437"/>
      </dsp:txXfrm>
    </dsp:sp>
    <dsp:sp modelId="{8C159737-37ED-4F3B-9D78-765F00638619}">
      <dsp:nvSpPr>
        <dsp:cNvPr id="0" name=""/>
        <dsp:cNvSpPr/>
      </dsp:nvSpPr>
      <dsp:spPr>
        <a:xfrm>
          <a:off x="11567451" y="0"/>
          <a:ext cx="3614249"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s-EC" sz="2000" kern="1200" dirty="0">
              <a:solidFill>
                <a:schemeClr val="tx1"/>
              </a:solidFill>
            </a:rPr>
            <a:t>Conclusiones y Recomendaciones</a:t>
          </a:r>
        </a:p>
      </dsp:txBody>
      <dsp:txXfrm>
        <a:off x="12247170" y="0"/>
        <a:ext cx="2254812" cy="1359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5320-E8D5-4B86-983C-093C6AD534CF}">
      <dsp:nvSpPr>
        <dsp:cNvPr id="0" name=""/>
        <dsp:cNvSpPr/>
      </dsp:nvSpPr>
      <dsp:spPr>
        <a:xfrm>
          <a:off x="1817" y="0"/>
          <a:ext cx="3544032" cy="1359437"/>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s-EC" sz="1900" b="0" kern="1200" dirty="0">
              <a:solidFill>
                <a:schemeClr val="tx1"/>
              </a:solidFill>
            </a:rPr>
            <a:t>Generalidades del Proyecto</a:t>
          </a:r>
        </a:p>
      </dsp:txBody>
      <dsp:txXfrm>
        <a:off x="1817" y="0"/>
        <a:ext cx="3204173" cy="1359437"/>
      </dsp:txXfrm>
    </dsp:sp>
    <dsp:sp modelId="{8AA89699-82C3-498B-9F2C-F2F49CB3EE55}">
      <dsp:nvSpPr>
        <dsp:cNvPr id="0" name=""/>
        <dsp:cNvSpPr/>
      </dsp:nvSpPr>
      <dsp:spPr>
        <a:xfrm>
          <a:off x="2837043" y="0"/>
          <a:ext cx="3544032" cy="1359437"/>
        </a:xfrm>
        <a:prstGeom prst="chevron">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S" altLang="ja-JP" sz="1900" b="1" kern="1200" dirty="0">
              <a:solidFill>
                <a:schemeClr val="tx1"/>
              </a:solidFill>
            </a:rPr>
            <a:t>Estudio y diseño hardware</a:t>
          </a:r>
          <a:endParaRPr lang="es-EC" sz="1900" b="1" kern="1200" dirty="0">
            <a:solidFill>
              <a:schemeClr val="tx1"/>
            </a:solidFill>
          </a:endParaRPr>
        </a:p>
      </dsp:txBody>
      <dsp:txXfrm>
        <a:off x="3516762" y="0"/>
        <a:ext cx="2184595" cy="1359437"/>
      </dsp:txXfrm>
    </dsp:sp>
    <dsp:sp modelId="{D8ECDF3B-774F-4EAB-B2B7-3E26DB759F3E}">
      <dsp:nvSpPr>
        <dsp:cNvPr id="0" name=""/>
        <dsp:cNvSpPr/>
      </dsp:nvSpPr>
      <dsp:spPr>
        <a:xfrm>
          <a:off x="5672270"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Diseño del dispositivo y aplicación móvil</a:t>
          </a:r>
        </a:p>
      </dsp:txBody>
      <dsp:txXfrm>
        <a:off x="6351989" y="0"/>
        <a:ext cx="2184595" cy="1359437"/>
      </dsp:txXfrm>
    </dsp:sp>
    <dsp:sp modelId="{C36A427C-371B-466D-9C10-DC86673205F5}">
      <dsp:nvSpPr>
        <dsp:cNvPr id="0" name=""/>
        <dsp:cNvSpPr/>
      </dsp:nvSpPr>
      <dsp:spPr>
        <a:xfrm>
          <a:off x="8507496"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Pruebas de funcionamiento y resultados</a:t>
          </a:r>
        </a:p>
      </dsp:txBody>
      <dsp:txXfrm>
        <a:off x="9187215" y="0"/>
        <a:ext cx="2184595" cy="1359437"/>
      </dsp:txXfrm>
    </dsp:sp>
    <dsp:sp modelId="{8C159737-37ED-4F3B-9D78-765F00638619}">
      <dsp:nvSpPr>
        <dsp:cNvPr id="0" name=""/>
        <dsp:cNvSpPr/>
      </dsp:nvSpPr>
      <dsp:spPr>
        <a:xfrm>
          <a:off x="11342722" y="0"/>
          <a:ext cx="3544032" cy="13594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rPr>
            <a:t>Conclusiones y Recomendaciones</a:t>
          </a:r>
        </a:p>
      </dsp:txBody>
      <dsp:txXfrm>
        <a:off x="12022441" y="0"/>
        <a:ext cx="2184595" cy="1359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3A0C-AF5C-48C7-A22D-4BC4DF283738}">
      <dsp:nvSpPr>
        <dsp:cNvPr id="0" name=""/>
        <dsp:cNvSpPr/>
      </dsp:nvSpPr>
      <dsp:spPr>
        <a:xfrm>
          <a:off x="3543699" y="1203981"/>
          <a:ext cx="668016" cy="91440"/>
        </a:xfrm>
        <a:custGeom>
          <a:avLst/>
          <a:gdLst/>
          <a:ahLst/>
          <a:cxnLst/>
          <a:rect l="0" t="0" r="0" b="0"/>
          <a:pathLst>
            <a:path>
              <a:moveTo>
                <a:pt x="0" y="45720"/>
              </a:moveTo>
              <a:lnTo>
                <a:pt x="668016"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860241" y="1246204"/>
        <a:ext cx="34930" cy="6992"/>
      </dsp:txXfrm>
    </dsp:sp>
    <dsp:sp modelId="{155BB2DA-A045-4ACC-B6FE-867D793AD3A2}">
      <dsp:nvSpPr>
        <dsp:cNvPr id="0" name=""/>
        <dsp:cNvSpPr/>
      </dsp:nvSpPr>
      <dsp:spPr>
        <a:xfrm>
          <a:off x="508037" y="3017"/>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kern="1200" dirty="0"/>
            <a:t>Un sensor de fotopletismografía está conformado por dos componentes: emisores y receptores de luz</a:t>
          </a:r>
          <a:endParaRPr lang="es-EC" sz="2000" kern="1200" dirty="0"/>
        </a:p>
      </dsp:txBody>
      <dsp:txXfrm>
        <a:off x="508037" y="3017"/>
        <a:ext cx="3037461" cy="2493367"/>
      </dsp:txXfrm>
    </dsp:sp>
    <dsp:sp modelId="{9F03BB77-0958-461C-BB05-EBB08D420F74}">
      <dsp:nvSpPr>
        <dsp:cNvPr id="0" name=""/>
        <dsp:cNvSpPr/>
      </dsp:nvSpPr>
      <dsp:spPr>
        <a:xfrm>
          <a:off x="7279776" y="1203981"/>
          <a:ext cx="668016" cy="91440"/>
        </a:xfrm>
        <a:custGeom>
          <a:avLst/>
          <a:gdLst/>
          <a:ahLst/>
          <a:cxnLst/>
          <a:rect l="0" t="0" r="0" b="0"/>
          <a:pathLst>
            <a:path>
              <a:moveTo>
                <a:pt x="0" y="45720"/>
              </a:moveTo>
              <a:lnTo>
                <a:pt x="668016"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596319" y="1246204"/>
        <a:ext cx="34930" cy="6992"/>
      </dsp:txXfrm>
    </dsp:sp>
    <dsp:sp modelId="{12781C5F-0786-4E95-8D6D-4A0C4A13C7BC}">
      <dsp:nvSpPr>
        <dsp:cNvPr id="0" name=""/>
        <dsp:cNvSpPr/>
      </dsp:nvSpPr>
      <dsp:spPr>
        <a:xfrm>
          <a:off x="4244115" y="3017"/>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El número de ambos varía según como se los quiera utilizar: tipo de configuración. </a:t>
          </a:r>
        </a:p>
      </dsp:txBody>
      <dsp:txXfrm>
        <a:off x="4244115" y="3017"/>
        <a:ext cx="3037461" cy="2493367"/>
      </dsp:txXfrm>
    </dsp:sp>
    <dsp:sp modelId="{9A0AC602-397E-47B8-ACBE-13697921AD9A}">
      <dsp:nvSpPr>
        <dsp:cNvPr id="0" name=""/>
        <dsp:cNvSpPr/>
      </dsp:nvSpPr>
      <dsp:spPr>
        <a:xfrm>
          <a:off x="11015854" y="1203981"/>
          <a:ext cx="668016" cy="91440"/>
        </a:xfrm>
        <a:custGeom>
          <a:avLst/>
          <a:gdLst/>
          <a:ahLst/>
          <a:cxnLst/>
          <a:rect l="0" t="0" r="0" b="0"/>
          <a:pathLst>
            <a:path>
              <a:moveTo>
                <a:pt x="0" y="45720"/>
              </a:moveTo>
              <a:lnTo>
                <a:pt x="668016"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332397" y="1246204"/>
        <a:ext cx="34930" cy="6992"/>
      </dsp:txXfrm>
    </dsp:sp>
    <dsp:sp modelId="{9741D12D-1F9B-4CD4-8CBB-566749E92E8F}">
      <dsp:nvSpPr>
        <dsp:cNvPr id="0" name=""/>
        <dsp:cNvSpPr/>
      </dsp:nvSpPr>
      <dsp:spPr>
        <a:xfrm>
          <a:off x="7980193" y="3017"/>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Tres tipos de emisores: luz verde, rojo e infrarroja</a:t>
          </a:r>
        </a:p>
      </dsp:txBody>
      <dsp:txXfrm>
        <a:off x="7980193" y="3017"/>
        <a:ext cx="3037461" cy="2493367"/>
      </dsp:txXfrm>
    </dsp:sp>
    <dsp:sp modelId="{A2279CA2-22B2-429B-9D23-DB230736ACE5}">
      <dsp:nvSpPr>
        <dsp:cNvPr id="0" name=""/>
        <dsp:cNvSpPr/>
      </dsp:nvSpPr>
      <dsp:spPr>
        <a:xfrm>
          <a:off x="2026768" y="2494584"/>
          <a:ext cx="11208233" cy="668016"/>
        </a:xfrm>
        <a:custGeom>
          <a:avLst/>
          <a:gdLst/>
          <a:ahLst/>
          <a:cxnLst/>
          <a:rect l="0" t="0" r="0" b="0"/>
          <a:pathLst>
            <a:path>
              <a:moveTo>
                <a:pt x="11208233" y="0"/>
              </a:moveTo>
              <a:lnTo>
                <a:pt x="11208233" y="351108"/>
              </a:lnTo>
              <a:lnTo>
                <a:pt x="0" y="351108"/>
              </a:lnTo>
              <a:lnTo>
                <a:pt x="0" y="668016"/>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350135" y="2825096"/>
        <a:ext cx="561499" cy="6992"/>
      </dsp:txXfrm>
    </dsp:sp>
    <dsp:sp modelId="{2FD9BC5A-EB2F-4D17-8B3F-F98468D48FDD}">
      <dsp:nvSpPr>
        <dsp:cNvPr id="0" name=""/>
        <dsp:cNvSpPr/>
      </dsp:nvSpPr>
      <dsp:spPr>
        <a:xfrm>
          <a:off x="11716270" y="3017"/>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Dos tipos de receptores:  fototransistores y fotodiodos</a:t>
          </a:r>
        </a:p>
      </dsp:txBody>
      <dsp:txXfrm>
        <a:off x="11716270" y="3017"/>
        <a:ext cx="3037461" cy="2493367"/>
      </dsp:txXfrm>
    </dsp:sp>
    <dsp:sp modelId="{8CC2934B-DB7A-4569-8E51-4F9246DF3ADF}">
      <dsp:nvSpPr>
        <dsp:cNvPr id="0" name=""/>
        <dsp:cNvSpPr/>
      </dsp:nvSpPr>
      <dsp:spPr>
        <a:xfrm>
          <a:off x="3543699" y="4395964"/>
          <a:ext cx="668016" cy="91440"/>
        </a:xfrm>
        <a:custGeom>
          <a:avLst/>
          <a:gdLst/>
          <a:ahLst/>
          <a:cxnLst/>
          <a:rect l="0" t="0" r="0" b="0"/>
          <a:pathLst>
            <a:path>
              <a:moveTo>
                <a:pt x="0" y="45720"/>
              </a:moveTo>
              <a:lnTo>
                <a:pt x="668016"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860241" y="4438188"/>
        <a:ext cx="34930" cy="6992"/>
      </dsp:txXfrm>
    </dsp:sp>
    <dsp:sp modelId="{3BD4CC6C-2391-41FF-99C2-55C04F1A262D}">
      <dsp:nvSpPr>
        <dsp:cNvPr id="0" name=""/>
        <dsp:cNvSpPr/>
      </dsp:nvSpPr>
      <dsp:spPr>
        <a:xfrm>
          <a:off x="508037" y="3195001"/>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Para la selección de emisores, receptores y encapsulados se tomó en cuenta principalmente sus dimensiones y características físicas</a:t>
          </a:r>
        </a:p>
      </dsp:txBody>
      <dsp:txXfrm>
        <a:off x="508037" y="3195001"/>
        <a:ext cx="3037461" cy="2493367"/>
      </dsp:txXfrm>
    </dsp:sp>
    <dsp:sp modelId="{302B94B1-B3ED-48B2-B773-C4C71976A34D}">
      <dsp:nvSpPr>
        <dsp:cNvPr id="0" name=""/>
        <dsp:cNvSpPr/>
      </dsp:nvSpPr>
      <dsp:spPr>
        <a:xfrm>
          <a:off x="7279776" y="4395964"/>
          <a:ext cx="668016" cy="91440"/>
        </a:xfrm>
        <a:custGeom>
          <a:avLst/>
          <a:gdLst/>
          <a:ahLst/>
          <a:cxnLst/>
          <a:rect l="0" t="0" r="0" b="0"/>
          <a:pathLst>
            <a:path>
              <a:moveTo>
                <a:pt x="0" y="45720"/>
              </a:moveTo>
              <a:lnTo>
                <a:pt x="668016"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596319" y="4438188"/>
        <a:ext cx="34930" cy="6992"/>
      </dsp:txXfrm>
    </dsp:sp>
    <dsp:sp modelId="{61FFE1D7-B86D-4DBC-95C0-85FC3F4D9047}">
      <dsp:nvSpPr>
        <dsp:cNvPr id="0" name=""/>
        <dsp:cNvSpPr/>
      </dsp:nvSpPr>
      <dsp:spPr>
        <a:xfrm>
          <a:off x="4244115" y="3195001"/>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Montaje adecuado de las configuraciones </a:t>
          </a:r>
        </a:p>
      </dsp:txBody>
      <dsp:txXfrm>
        <a:off x="4244115" y="3195001"/>
        <a:ext cx="3037461" cy="2493367"/>
      </dsp:txXfrm>
    </dsp:sp>
    <dsp:sp modelId="{D518E716-B1A8-4065-AAFD-DB76B3FAC69B}">
      <dsp:nvSpPr>
        <dsp:cNvPr id="0" name=""/>
        <dsp:cNvSpPr/>
      </dsp:nvSpPr>
      <dsp:spPr>
        <a:xfrm>
          <a:off x="11015854" y="4395964"/>
          <a:ext cx="668016" cy="91440"/>
        </a:xfrm>
        <a:custGeom>
          <a:avLst/>
          <a:gdLst/>
          <a:ahLst/>
          <a:cxnLst/>
          <a:rect l="0" t="0" r="0" b="0"/>
          <a:pathLst>
            <a:path>
              <a:moveTo>
                <a:pt x="0" y="45720"/>
              </a:moveTo>
              <a:lnTo>
                <a:pt x="668016"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332397" y="4438188"/>
        <a:ext cx="34930" cy="6992"/>
      </dsp:txXfrm>
    </dsp:sp>
    <dsp:sp modelId="{B9E6CE9F-40A2-4ED2-AEBD-A5F956A8FF3A}">
      <dsp:nvSpPr>
        <dsp:cNvPr id="0" name=""/>
        <dsp:cNvSpPr/>
      </dsp:nvSpPr>
      <dsp:spPr>
        <a:xfrm>
          <a:off x="7980193" y="3195001"/>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Guiado específicamente a la creación de sus placas y soldadura de cada elemento a las mismas</a:t>
          </a:r>
        </a:p>
      </dsp:txBody>
      <dsp:txXfrm>
        <a:off x="7980193" y="3195001"/>
        <a:ext cx="3037461" cy="2493367"/>
      </dsp:txXfrm>
    </dsp:sp>
    <dsp:sp modelId="{451FAF10-7C16-4AA7-83C7-FC0124F9F7C8}">
      <dsp:nvSpPr>
        <dsp:cNvPr id="0" name=""/>
        <dsp:cNvSpPr/>
      </dsp:nvSpPr>
      <dsp:spPr>
        <a:xfrm>
          <a:off x="11716270" y="3195001"/>
          <a:ext cx="3037461" cy="2493367"/>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a:t>Elementos pequeños dedicados al dispositivo final, pero lo suficientemente grandes para su manipulación durante el estudio</a:t>
          </a:r>
        </a:p>
      </dsp:txBody>
      <dsp:txXfrm>
        <a:off x="11716270" y="3195001"/>
        <a:ext cx="3037461" cy="249336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2018/12/11</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a:t>
            </a:fld>
            <a:endParaRPr kumimoji="1" lang="ja-JP" altLang="en-US"/>
          </a:p>
        </p:txBody>
      </p:sp>
    </p:spTree>
    <p:extLst>
      <p:ext uri="{BB962C8B-B14F-4D97-AF65-F5344CB8AC3E}">
        <p14:creationId xmlns:p14="http://schemas.microsoft.com/office/powerpoint/2010/main" val="247764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12</a:t>
            </a:fld>
            <a:endParaRPr kumimoji="1" lang="ja-JP" altLang="en-US"/>
          </a:p>
        </p:txBody>
      </p:sp>
    </p:spTree>
    <p:extLst>
      <p:ext uri="{BB962C8B-B14F-4D97-AF65-F5344CB8AC3E}">
        <p14:creationId xmlns:p14="http://schemas.microsoft.com/office/powerpoint/2010/main" val="512423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S_tradnl" sz="2100" kern="1200" dirty="0">
                <a:solidFill>
                  <a:schemeClr val="tx1"/>
                </a:solidFill>
                <a:effectLst/>
                <a:latin typeface="+mn-lt"/>
                <a:ea typeface="+mn-ea"/>
                <a:cs typeface="+mn-cs"/>
              </a:rPr>
              <a:t>Para la adquisición inicial se tomó en cuenta una señal sin procesar, es decir, sin el filtrado necesario para la eliminación de ruido ambiental, solo se realizó la instrumentación necesaria para que esta pueda ser adquirida y digitalizada por la tarjeta Discovery </a:t>
            </a:r>
            <a:r>
              <a:rPr kumimoji="1" lang="es-ES_tradnl" sz="2100" kern="1200" dirty="0" err="1">
                <a:solidFill>
                  <a:schemeClr val="tx1"/>
                </a:solidFill>
                <a:effectLst/>
                <a:latin typeface="+mn-lt"/>
                <a:ea typeface="+mn-ea"/>
                <a:cs typeface="+mn-cs"/>
              </a:rPr>
              <a:t>STM32F407</a:t>
            </a:r>
            <a:r>
              <a:rPr kumimoji="1" lang="es-ES_tradnl" sz="2100" kern="1200" dirty="0">
                <a:solidFill>
                  <a:schemeClr val="tx1"/>
                </a:solidFill>
                <a:effectLst/>
                <a:latin typeface="+mn-lt"/>
                <a:ea typeface="+mn-ea"/>
                <a:cs typeface="+mn-cs"/>
              </a:rPr>
              <a:t> para ser graficada y guardada en un vector por el software MATLAB, para su posterior análisis. </a:t>
            </a:r>
          </a:p>
          <a:p>
            <a:pPr marL="342900" indent="-342900">
              <a:buFontTx/>
              <a:buChar char="-"/>
            </a:pPr>
            <a:r>
              <a:rPr kumimoji="1" lang="es-EC" sz="2100" kern="1200" dirty="0">
                <a:solidFill>
                  <a:schemeClr val="tx1"/>
                </a:solidFill>
                <a:effectLst/>
                <a:latin typeface="+mn-lt"/>
                <a:ea typeface="+mn-ea"/>
                <a:cs typeface="+mn-cs"/>
              </a:rPr>
              <a:t>Las señales de las configuraciones estudiadas fueron tomadas con el brazo sin movimiento en cada posición.</a:t>
            </a:r>
          </a:p>
          <a:p>
            <a:pPr marL="342900" indent="-342900">
              <a:buFontTx/>
              <a:buChar char="-"/>
            </a:pPr>
            <a:r>
              <a:rPr kumimoji="1" lang="es-ES_tradnl" sz="2100" kern="1200" dirty="0">
                <a:solidFill>
                  <a:schemeClr val="tx1"/>
                </a:solidFill>
                <a:effectLst/>
                <a:latin typeface="+mn-lt"/>
                <a:ea typeface="+mn-ea"/>
                <a:cs typeface="+mn-cs"/>
              </a:rPr>
              <a:t>Para realizar el estudio se determinó una señal que sirvió como base o referencia, la cual fue adquirida del dedo índice por medio del sensor </a:t>
            </a:r>
            <a:r>
              <a:rPr kumimoji="1" lang="es-ES_tradnl" sz="2100" kern="1200" dirty="0" err="1">
                <a:solidFill>
                  <a:schemeClr val="tx1"/>
                </a:solidFill>
                <a:effectLst/>
                <a:latin typeface="+mn-lt"/>
                <a:ea typeface="+mn-ea"/>
                <a:cs typeface="+mn-cs"/>
              </a:rPr>
              <a:t>TCRT5000</a:t>
            </a:r>
            <a:r>
              <a:rPr kumimoji="1" lang="es-ES_tradnl" sz="2100" kern="1200" dirty="0">
                <a:solidFill>
                  <a:schemeClr val="tx1"/>
                </a:solidFill>
                <a:effectLst/>
                <a:latin typeface="+mn-lt"/>
                <a:ea typeface="+mn-ea"/>
                <a:cs typeface="+mn-cs"/>
              </a:rPr>
              <a:t> con un receptor y un emisor, ya que este sensor ha sido probado por estudios anteriores. </a:t>
            </a: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13</a:t>
            </a:fld>
            <a:endParaRPr kumimoji="1" lang="ja-JP" altLang="en-US"/>
          </a:p>
        </p:txBody>
      </p:sp>
    </p:spTree>
    <p:extLst>
      <p:ext uri="{BB962C8B-B14F-4D97-AF65-F5344CB8AC3E}">
        <p14:creationId xmlns:p14="http://schemas.microsoft.com/office/powerpoint/2010/main" val="277960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Considerando que un fototransistor entrega voltaje a su salida y un fotodiodo entrega corriente, la etapa de </a:t>
            </a:r>
            <a:r>
              <a:rPr kumimoji="1" lang="es-EC" sz="2100" kern="1200" dirty="0" err="1">
                <a:solidFill>
                  <a:schemeClr val="tx1"/>
                </a:solidFill>
                <a:effectLst/>
                <a:latin typeface="+mn-lt"/>
                <a:ea typeface="+mn-ea"/>
                <a:cs typeface="+mn-cs"/>
              </a:rPr>
              <a:t>preamplificación</a:t>
            </a:r>
            <a:r>
              <a:rPr kumimoji="1" lang="es-EC" sz="2100" kern="1200" dirty="0">
                <a:solidFill>
                  <a:schemeClr val="tx1"/>
                </a:solidFill>
                <a:effectLst/>
                <a:latin typeface="+mn-lt"/>
                <a:ea typeface="+mn-ea"/>
                <a:cs typeface="+mn-cs"/>
              </a:rPr>
              <a:t> cambia para los dos receptores utilizados</a:t>
            </a:r>
          </a:p>
          <a:p>
            <a:pPr marL="342900" indent="-342900">
              <a:buFontTx/>
              <a:buChar char="-"/>
            </a:pPr>
            <a:r>
              <a:rPr kumimoji="1" lang="es-EC" sz="2100" kern="1200" dirty="0">
                <a:solidFill>
                  <a:schemeClr val="tx1"/>
                </a:solidFill>
                <a:effectLst/>
                <a:latin typeface="+mn-lt"/>
                <a:ea typeface="+mn-ea"/>
                <a:cs typeface="+mn-cs"/>
              </a:rPr>
              <a:t>Considerando que un fototransistor entrega voltaje a su salida y un fotodiodo entrega corriente, la etapa de </a:t>
            </a:r>
            <a:r>
              <a:rPr kumimoji="1" lang="es-EC" sz="2100" kern="1200" dirty="0" err="1">
                <a:solidFill>
                  <a:schemeClr val="tx1"/>
                </a:solidFill>
                <a:effectLst/>
                <a:latin typeface="+mn-lt"/>
                <a:ea typeface="+mn-ea"/>
                <a:cs typeface="+mn-cs"/>
              </a:rPr>
              <a:t>preamplificación</a:t>
            </a:r>
            <a:r>
              <a:rPr kumimoji="1" lang="es-EC" sz="2100" kern="1200" dirty="0">
                <a:solidFill>
                  <a:schemeClr val="tx1"/>
                </a:solidFill>
                <a:effectLst/>
                <a:latin typeface="+mn-lt"/>
                <a:ea typeface="+mn-ea"/>
                <a:cs typeface="+mn-cs"/>
              </a:rPr>
              <a:t> cambia para los dos receptores utilizados. Ganancia </a:t>
            </a:r>
            <a:r>
              <a:rPr kumimoji="1" lang="es-ES_tradnl" sz="2100" kern="1200" dirty="0">
                <a:solidFill>
                  <a:schemeClr val="tx1"/>
                </a:solidFill>
                <a:effectLst/>
                <a:latin typeface="+mn-lt"/>
                <a:ea typeface="+mn-ea"/>
                <a:cs typeface="+mn-cs"/>
              </a:rPr>
              <a:t>de 10 para los circuitos del sensor de referencia y las configuraciones con los encapsulados </a:t>
            </a:r>
            <a:r>
              <a:rPr kumimoji="1" lang="es-ES_tradnl" sz="2100" kern="1200" dirty="0" err="1">
                <a:solidFill>
                  <a:schemeClr val="tx1"/>
                </a:solidFill>
                <a:effectLst/>
                <a:latin typeface="+mn-lt"/>
                <a:ea typeface="+mn-ea"/>
                <a:cs typeface="+mn-cs"/>
              </a:rPr>
              <a:t>TCRT5000</a:t>
            </a:r>
            <a:r>
              <a:rPr kumimoji="1" lang="es-ES_tradnl" sz="2100" kern="1200" dirty="0">
                <a:solidFill>
                  <a:schemeClr val="tx1"/>
                </a:solidFill>
                <a:effectLst/>
                <a:latin typeface="+mn-lt"/>
                <a:ea typeface="+mn-ea"/>
                <a:cs typeface="+mn-cs"/>
              </a:rPr>
              <a:t> y </a:t>
            </a:r>
            <a:r>
              <a:rPr kumimoji="1" lang="es-ES_tradnl" sz="2100" kern="1200" dirty="0" err="1">
                <a:solidFill>
                  <a:schemeClr val="tx1"/>
                </a:solidFill>
                <a:effectLst/>
                <a:latin typeface="+mn-lt"/>
                <a:ea typeface="+mn-ea"/>
                <a:cs typeface="+mn-cs"/>
              </a:rPr>
              <a:t>QRD1114</a:t>
            </a:r>
            <a:r>
              <a:rPr kumimoji="1" lang="es-ES_tradnl" sz="2100" kern="1200" dirty="0">
                <a:solidFill>
                  <a:schemeClr val="tx1"/>
                </a:solidFill>
                <a:effectLst/>
                <a:latin typeface="+mn-lt"/>
                <a:ea typeface="+mn-ea"/>
                <a:cs typeface="+mn-cs"/>
              </a:rPr>
              <a:t>.</a:t>
            </a:r>
          </a:p>
          <a:p>
            <a:pPr marL="342900" indent="-342900">
              <a:buFontTx/>
              <a:buChar char="-"/>
            </a:pPr>
            <a:r>
              <a:rPr kumimoji="1" lang="es-EC" sz="2100" kern="1200" dirty="0">
                <a:solidFill>
                  <a:schemeClr val="tx1"/>
                </a:solidFill>
                <a:effectLst/>
                <a:latin typeface="+mn-lt"/>
                <a:ea typeface="+mn-ea"/>
                <a:cs typeface="+mn-cs"/>
              </a:rPr>
              <a:t>se varió la etapa de </a:t>
            </a:r>
            <a:r>
              <a:rPr kumimoji="1" lang="es-EC" sz="2100" kern="1200" dirty="0" err="1">
                <a:solidFill>
                  <a:schemeClr val="tx1"/>
                </a:solidFill>
                <a:effectLst/>
                <a:latin typeface="+mn-lt"/>
                <a:ea typeface="+mn-ea"/>
                <a:cs typeface="+mn-cs"/>
              </a:rPr>
              <a:t>preamplificación</a:t>
            </a:r>
            <a:r>
              <a:rPr kumimoji="1" lang="es-EC" sz="2100" kern="1200" dirty="0">
                <a:solidFill>
                  <a:schemeClr val="tx1"/>
                </a:solidFill>
                <a:effectLst/>
                <a:latin typeface="+mn-lt"/>
                <a:ea typeface="+mn-ea"/>
                <a:cs typeface="+mn-cs"/>
              </a:rPr>
              <a:t> por un conversor de corriente a voltaje, Se utilizo el modo fotovoltaico el cual está presente en aplicaciones de precisión ya que brinda una excelente linealidad y bajo nivel de ruido. por la resistencia de realimentación R</a:t>
            </a:r>
            <a:r>
              <a:rPr kumimoji="1" lang="es-EC" sz="2100" kern="1200" baseline="-25000" dirty="0">
                <a:solidFill>
                  <a:schemeClr val="tx1"/>
                </a:solidFill>
                <a:effectLst/>
                <a:latin typeface="+mn-lt"/>
                <a:ea typeface="+mn-ea"/>
                <a:cs typeface="+mn-cs"/>
              </a:rPr>
              <a:t>f </a:t>
            </a:r>
            <a:r>
              <a:rPr kumimoji="1" lang="es-EC" sz="2100" kern="1200" dirty="0">
                <a:solidFill>
                  <a:schemeClr val="tx1"/>
                </a:solidFill>
                <a:effectLst/>
                <a:latin typeface="+mn-lt"/>
                <a:ea typeface="+mn-ea"/>
                <a:cs typeface="+mn-cs"/>
              </a:rPr>
              <a:t> con un  valor de </a:t>
            </a:r>
            <a:r>
              <a:rPr kumimoji="1" lang="es-EC" sz="2100" kern="1200" dirty="0" err="1">
                <a:solidFill>
                  <a:schemeClr val="tx1"/>
                </a:solidFill>
                <a:effectLst/>
                <a:latin typeface="+mn-lt"/>
                <a:ea typeface="+mn-ea"/>
                <a:cs typeface="+mn-cs"/>
              </a:rPr>
              <a:t>10k</a:t>
            </a:r>
            <a:r>
              <a:rPr kumimoji="1" lang="es-EC" sz="2100" kern="1200" dirty="0">
                <a:solidFill>
                  <a:schemeClr val="tx1"/>
                </a:solidFill>
                <a:effectLst/>
                <a:latin typeface="+mn-lt"/>
                <a:ea typeface="+mn-ea"/>
                <a:cs typeface="+mn-cs"/>
              </a:rPr>
              <a:t>, obteniendo una </a:t>
            </a:r>
            <a:r>
              <a:rPr kumimoji="1" lang="es-EC" sz="2100" kern="1200" dirty="0" err="1">
                <a:solidFill>
                  <a:schemeClr val="tx1"/>
                </a:solidFill>
                <a:effectLst/>
                <a:latin typeface="+mn-lt"/>
                <a:ea typeface="+mn-ea"/>
                <a:cs typeface="+mn-cs"/>
              </a:rPr>
              <a:t>preamplificación</a:t>
            </a:r>
            <a:r>
              <a:rPr kumimoji="1" lang="es-EC" sz="2100" kern="1200" dirty="0">
                <a:solidFill>
                  <a:schemeClr val="tx1"/>
                </a:solidFill>
                <a:effectLst/>
                <a:latin typeface="+mn-lt"/>
                <a:ea typeface="+mn-ea"/>
                <a:cs typeface="+mn-cs"/>
              </a:rPr>
              <a:t> de 10 veces la señal de entrada. Se utilizó el amplificador operacional </a:t>
            </a:r>
            <a:r>
              <a:rPr kumimoji="1" lang="es-EC" sz="2100" kern="1200" dirty="0" err="1">
                <a:solidFill>
                  <a:schemeClr val="tx1"/>
                </a:solidFill>
                <a:effectLst/>
                <a:latin typeface="+mn-lt"/>
                <a:ea typeface="+mn-ea"/>
                <a:cs typeface="+mn-cs"/>
              </a:rPr>
              <a:t>TL084</a:t>
            </a:r>
            <a:r>
              <a:rPr kumimoji="1" lang="es-EC" sz="2100" kern="1200" dirty="0">
                <a:solidFill>
                  <a:schemeClr val="tx1"/>
                </a:solidFill>
                <a:effectLst/>
                <a:latin typeface="+mn-lt"/>
                <a:ea typeface="+mn-ea"/>
                <a:cs typeface="+mn-cs"/>
              </a:rPr>
              <a:t>, cuenta con entradas </a:t>
            </a:r>
            <a:r>
              <a:rPr kumimoji="1" lang="es-EC" sz="2100" kern="1200" dirty="0" err="1">
                <a:solidFill>
                  <a:schemeClr val="tx1"/>
                </a:solidFill>
                <a:effectLst/>
                <a:latin typeface="+mn-lt"/>
                <a:ea typeface="+mn-ea"/>
                <a:cs typeface="+mn-cs"/>
              </a:rPr>
              <a:t>FET</a:t>
            </a:r>
            <a:r>
              <a:rPr kumimoji="1" lang="es-EC" sz="2100" kern="1200" dirty="0">
                <a:solidFill>
                  <a:schemeClr val="tx1"/>
                </a:solidFill>
                <a:effectLst/>
                <a:latin typeface="+mn-lt"/>
                <a:ea typeface="+mn-ea"/>
                <a:cs typeface="+mn-cs"/>
              </a:rPr>
              <a:t>, evitando que el fotodiodo se cargue y entregando a la salida un voltaje proporcional a la corriente </a:t>
            </a: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14</a:t>
            </a:fld>
            <a:endParaRPr kumimoji="1" lang="ja-JP" altLang="en-US"/>
          </a:p>
        </p:txBody>
      </p:sp>
    </p:spTree>
    <p:extLst>
      <p:ext uri="{BB962C8B-B14F-4D97-AF65-F5344CB8AC3E}">
        <p14:creationId xmlns:p14="http://schemas.microsoft.com/office/powerpoint/2010/main" val="216094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15</a:t>
            </a:fld>
            <a:endParaRPr kumimoji="1" lang="ja-JP" altLang="en-US"/>
          </a:p>
        </p:txBody>
      </p:sp>
    </p:spTree>
    <p:extLst>
      <p:ext uri="{BB962C8B-B14F-4D97-AF65-F5344CB8AC3E}">
        <p14:creationId xmlns:p14="http://schemas.microsoft.com/office/powerpoint/2010/main" val="196913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tomar en cuenta dos características fisiológicas que varían entre las personas: la pigmentación y composición de la piel y el volumen de sangre generado en cada pulsación del corazón, estas generan variaciones de la amplitud y el nivel de DC de la señal </a:t>
            </a:r>
            <a:r>
              <a:rPr kumimoji="1" lang="es-EC" sz="2100" kern="1200" dirty="0" err="1">
                <a:solidFill>
                  <a:schemeClr val="tx1"/>
                </a:solidFill>
                <a:effectLst/>
                <a:latin typeface="+mn-lt"/>
                <a:ea typeface="+mn-ea"/>
                <a:cs typeface="+mn-cs"/>
              </a:rPr>
              <a:t>PPG</a:t>
            </a:r>
            <a:r>
              <a:rPr kumimoji="1" lang="es-EC" sz="2100" kern="1200" dirty="0">
                <a:solidFill>
                  <a:schemeClr val="tx1"/>
                </a:solidFill>
                <a:effectLst/>
                <a:latin typeface="+mn-lt"/>
                <a:ea typeface="+mn-ea"/>
                <a:cs typeface="+mn-cs"/>
              </a:rPr>
              <a:t> adquirida por los sensores.</a:t>
            </a:r>
          </a:p>
          <a:p>
            <a:pPr marL="342900" indent="-342900">
              <a:buFontTx/>
              <a:buChar char="-"/>
            </a:pPr>
            <a:r>
              <a:rPr kumimoji="1" lang="es-EC" sz="2100" kern="1200" dirty="0">
                <a:solidFill>
                  <a:schemeClr val="tx1"/>
                </a:solidFill>
                <a:effectLst/>
                <a:latin typeface="+mn-lt"/>
                <a:ea typeface="+mn-ea"/>
                <a:cs typeface="+mn-cs"/>
              </a:rPr>
              <a:t>Para poder aumentar o disminuir la amplitud de la señal , amplificador operacional en configuración sumador no inversor para los fototransistores y en configuración sumador inversor para los fotodiodos.</a:t>
            </a:r>
          </a:p>
          <a:p>
            <a:pPr marL="342900" indent="-342900">
              <a:buFontTx/>
              <a:buChar char="-"/>
            </a:pPr>
            <a:r>
              <a:rPr kumimoji="1" lang="es-EC" sz="2100" kern="1200" dirty="0">
                <a:solidFill>
                  <a:schemeClr val="tx1"/>
                </a:solidFill>
                <a:effectLst/>
                <a:latin typeface="+mn-lt"/>
                <a:ea typeface="+mn-ea"/>
                <a:cs typeface="+mn-cs"/>
              </a:rPr>
              <a:t>En ambos circuitos se obtiene una máxima ganancia variable de 200. Es posible ajustar a la señal de </a:t>
            </a:r>
            <a:r>
              <a:rPr kumimoji="1" lang="es-EC" sz="2100" kern="1200" dirty="0" err="1">
                <a:solidFill>
                  <a:schemeClr val="tx1"/>
                </a:solidFill>
                <a:effectLst/>
                <a:latin typeface="+mn-lt"/>
                <a:ea typeface="+mn-ea"/>
                <a:cs typeface="+mn-cs"/>
              </a:rPr>
              <a:t>PPG</a:t>
            </a:r>
            <a:r>
              <a:rPr kumimoji="1" lang="es-EC" sz="2100" kern="1200" dirty="0">
                <a:solidFill>
                  <a:schemeClr val="tx1"/>
                </a:solidFill>
                <a:effectLst/>
                <a:latin typeface="+mn-lt"/>
                <a:ea typeface="+mn-ea"/>
                <a:cs typeface="+mn-cs"/>
              </a:rPr>
              <a:t> en un rango de 1 </a:t>
            </a:r>
            <a:r>
              <a:rPr kumimoji="1" lang="es-EC" sz="2100" kern="1200" dirty="0" err="1">
                <a:solidFill>
                  <a:schemeClr val="tx1"/>
                </a:solidFill>
                <a:effectLst/>
                <a:latin typeface="+mn-lt"/>
                <a:ea typeface="+mn-ea"/>
                <a:cs typeface="+mn-cs"/>
              </a:rPr>
              <a:t>Vpp</a:t>
            </a:r>
            <a:r>
              <a:rPr kumimoji="1" lang="es-EC" sz="2100" kern="1200" dirty="0">
                <a:solidFill>
                  <a:schemeClr val="tx1"/>
                </a:solidFill>
                <a:effectLst/>
                <a:latin typeface="+mn-lt"/>
                <a:ea typeface="+mn-ea"/>
                <a:cs typeface="+mn-cs"/>
              </a:rPr>
              <a:t> a 3 </a:t>
            </a:r>
            <a:r>
              <a:rPr kumimoji="1" lang="es-EC" sz="2100" kern="1200" dirty="0" err="1">
                <a:solidFill>
                  <a:schemeClr val="tx1"/>
                </a:solidFill>
                <a:effectLst/>
                <a:latin typeface="+mn-lt"/>
                <a:ea typeface="+mn-ea"/>
                <a:cs typeface="+mn-cs"/>
              </a:rPr>
              <a:t>Vpp</a:t>
            </a:r>
            <a:r>
              <a:rPr kumimoji="1" lang="es-EC" sz="2100" kern="1200" dirty="0">
                <a:solidFill>
                  <a:schemeClr val="tx1"/>
                </a:solidFill>
                <a:effectLst/>
                <a:latin typeface="+mn-lt"/>
                <a:ea typeface="+mn-ea"/>
                <a:cs typeface="+mn-cs"/>
              </a:rPr>
              <a:t>, necesarios para la etapa de digitalización. </a:t>
            </a:r>
          </a:p>
          <a:p>
            <a:pPr marL="342900" indent="-342900">
              <a:buFontTx/>
              <a:buChar char="-"/>
            </a:pPr>
            <a:r>
              <a:rPr kumimoji="1" lang="es-EC" sz="2100" kern="1200" dirty="0">
                <a:solidFill>
                  <a:schemeClr val="tx1"/>
                </a:solidFill>
                <a:effectLst/>
                <a:latin typeface="+mn-lt"/>
                <a:ea typeface="+mn-ea"/>
                <a:cs typeface="+mn-cs"/>
              </a:rPr>
              <a:t>en ambos circuitos se colocó un seguidor de voltaje entregando poca corriente para la etapa de digitalización y asegurando la misma señal de voltaje de salida con respecto a la entrada</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16</a:t>
            </a:fld>
            <a:endParaRPr kumimoji="1" lang="ja-JP" altLang="en-US"/>
          </a:p>
        </p:txBody>
      </p:sp>
    </p:spTree>
    <p:extLst>
      <p:ext uri="{BB962C8B-B14F-4D97-AF65-F5344CB8AC3E}">
        <p14:creationId xmlns:p14="http://schemas.microsoft.com/office/powerpoint/2010/main" val="186443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se procedió a adquirir varias muestras para el estudio, siguiendo el esquema de la  </a:t>
            </a:r>
            <a:r>
              <a:rPr kumimoji="1" lang="es-EC" sz="2100" b="1" kern="1200" dirty="0">
                <a:solidFill>
                  <a:schemeClr val="tx1"/>
                </a:solidFill>
                <a:effectLst/>
                <a:latin typeface="+mn-lt"/>
                <a:ea typeface="+mn-ea"/>
                <a:cs typeface="+mn-cs"/>
              </a:rPr>
              <a:t>Figura 44</a:t>
            </a:r>
            <a:r>
              <a:rPr kumimoji="1" lang="es-EC" sz="2100" kern="1200" dirty="0">
                <a:solidFill>
                  <a:schemeClr val="tx1"/>
                </a:solidFill>
                <a:effectLst/>
                <a:latin typeface="+mn-lt"/>
                <a:ea typeface="+mn-ea"/>
                <a:cs typeface="+mn-cs"/>
              </a:rPr>
              <a:t>, estas fueron tomadas al mismo tiempo por medio del sensor en el dedo índice como señal de referencia y con la configuración en una de las tres posiciones en el mismo brazo sin movimiento</a:t>
            </a:r>
            <a:r>
              <a:rPr kumimoji="1" lang="es-ES_tradnl" sz="2100" kern="1200" dirty="0">
                <a:solidFill>
                  <a:schemeClr val="tx1"/>
                </a:solidFill>
                <a:effectLst/>
                <a:latin typeface="+mn-lt"/>
                <a:ea typeface="+mn-ea"/>
                <a:cs typeface="+mn-cs"/>
              </a:rPr>
              <a:t>, tratando de evitar al máximo los retrasos entre las muestras generados por las variaciones de volumen de sangre en las diferentes partes de cuerpo.</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_tradnl" sz="2100" kern="1200" dirty="0">
                <a:solidFill>
                  <a:schemeClr val="tx1"/>
                </a:solidFill>
                <a:effectLst/>
                <a:latin typeface="+mn-lt"/>
                <a:ea typeface="+mn-ea"/>
                <a:cs typeface="+mn-cs"/>
              </a:rPr>
              <a:t>se tomaron tres registros de la señal con la duración de 1 minuto cada uno, para todas las configuraciones pertenecientes al estudio, a una frecuencia de muestreo de 256 Hz.</a:t>
            </a:r>
            <a:endParaRPr kumimoji="1" lang="es-EC" sz="2100" kern="1200" dirty="0">
              <a:solidFill>
                <a:schemeClr val="tx1"/>
              </a:solidFill>
              <a:effectLst/>
              <a:latin typeface="+mn-lt"/>
              <a:ea typeface="+mn-ea"/>
              <a:cs typeface="+mn-cs"/>
            </a:endParaRP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17</a:t>
            </a:fld>
            <a:endParaRPr kumimoji="1" lang="ja-JP" altLang="en-US"/>
          </a:p>
        </p:txBody>
      </p:sp>
    </p:spTree>
    <p:extLst>
      <p:ext uri="{BB962C8B-B14F-4D97-AF65-F5344CB8AC3E}">
        <p14:creationId xmlns:p14="http://schemas.microsoft.com/office/powerpoint/2010/main" val="148577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se procedió a adquirir varias muestras para el estudio, siguiendo el esquema de la  </a:t>
            </a:r>
            <a:r>
              <a:rPr kumimoji="1" lang="es-EC" sz="2100" b="1" kern="1200" dirty="0">
                <a:solidFill>
                  <a:schemeClr val="tx1"/>
                </a:solidFill>
                <a:effectLst/>
                <a:latin typeface="+mn-lt"/>
                <a:ea typeface="+mn-ea"/>
                <a:cs typeface="+mn-cs"/>
              </a:rPr>
              <a:t>Figura 44</a:t>
            </a:r>
            <a:r>
              <a:rPr kumimoji="1" lang="es-EC" sz="2100" kern="1200" dirty="0">
                <a:solidFill>
                  <a:schemeClr val="tx1"/>
                </a:solidFill>
                <a:effectLst/>
                <a:latin typeface="+mn-lt"/>
                <a:ea typeface="+mn-ea"/>
                <a:cs typeface="+mn-cs"/>
              </a:rPr>
              <a:t>, estas fueron tomadas al mismo tiempo por medio del sensor en el dedo índice como señal de referencia y con la configuración en una de las tres posiciones en el mismo brazo sin movimiento</a:t>
            </a:r>
            <a:r>
              <a:rPr kumimoji="1" lang="es-ES_tradnl" sz="2100" kern="1200" dirty="0">
                <a:solidFill>
                  <a:schemeClr val="tx1"/>
                </a:solidFill>
                <a:effectLst/>
                <a:latin typeface="+mn-lt"/>
                <a:ea typeface="+mn-ea"/>
                <a:cs typeface="+mn-cs"/>
              </a:rPr>
              <a:t>, tratando de evitar al máximo los retrasos entre las muestras generados por las variaciones de volumen de sangre en las diferentes partes de cuerpo.</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_tradnl" sz="2100" kern="1200" dirty="0">
                <a:solidFill>
                  <a:schemeClr val="tx1"/>
                </a:solidFill>
                <a:effectLst/>
                <a:latin typeface="+mn-lt"/>
                <a:ea typeface="+mn-ea"/>
                <a:cs typeface="+mn-cs"/>
              </a:rPr>
              <a:t>se tomaron tres registros de la señal con la duración de 1 minuto cada uno, para todas las configuraciones pertenecientes al estudio, a una frecuencia de muestreo de 256 Hz.</a:t>
            </a:r>
            <a:endParaRPr kumimoji="1" lang="es-EC" sz="2100" kern="1200" dirty="0">
              <a:solidFill>
                <a:schemeClr val="tx1"/>
              </a:solidFill>
              <a:effectLst/>
              <a:latin typeface="+mn-lt"/>
              <a:ea typeface="+mn-ea"/>
              <a:cs typeface="+mn-cs"/>
            </a:endParaRP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18</a:t>
            </a:fld>
            <a:endParaRPr kumimoji="1" lang="ja-JP" altLang="en-US"/>
          </a:p>
        </p:txBody>
      </p:sp>
    </p:spTree>
    <p:extLst>
      <p:ext uri="{BB962C8B-B14F-4D97-AF65-F5344CB8AC3E}">
        <p14:creationId xmlns:p14="http://schemas.microsoft.com/office/powerpoint/2010/main" val="367880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S_tradnl" sz="2100" kern="1200" dirty="0">
                <a:solidFill>
                  <a:schemeClr val="tx1"/>
                </a:solidFill>
                <a:effectLst/>
                <a:latin typeface="+mn-lt"/>
                <a:ea typeface="+mn-ea"/>
                <a:cs typeface="+mn-cs"/>
              </a:rPr>
              <a:t>El estudio se basó principalmente en la comparación en tiempo y frecuencia de la señal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de referencia adquirida en el dedo y la señal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de las configuraciones.</a:t>
            </a:r>
          </a:p>
          <a:p>
            <a:pPr marL="342900" indent="-342900">
              <a:buFontTx/>
              <a:buChar char="-"/>
            </a:pPr>
            <a:r>
              <a:rPr kumimoji="1" lang="es-ES_tradnl" sz="2100" b="1" kern="1200" dirty="0">
                <a:solidFill>
                  <a:schemeClr val="tx1"/>
                </a:solidFill>
                <a:effectLst/>
                <a:latin typeface="+mn-lt"/>
                <a:ea typeface="+mn-ea"/>
                <a:cs typeface="+mn-cs"/>
              </a:rPr>
              <a:t>Coeficiente de correlación.</a:t>
            </a:r>
            <a:r>
              <a:rPr kumimoji="1" lang="es-ES_tradnl" sz="2100" kern="1200" dirty="0">
                <a:solidFill>
                  <a:schemeClr val="tx1"/>
                </a:solidFill>
                <a:effectLst/>
                <a:latin typeface="+mn-lt"/>
                <a:ea typeface="+mn-ea"/>
                <a:cs typeface="+mn-cs"/>
              </a:rPr>
              <a:t> El coeficiente de correlación mide la intensidad de la relación lineal entre dos variables y puede tomar el valor entre -1 y 1, mientras más cercano sea el valor a uno sin importar la dirección, las variables están más asociadas linealmente entre sí (</a:t>
            </a:r>
            <a:r>
              <a:rPr kumimoji="1" lang="es-ES_tradnl" sz="2100" kern="1200" dirty="0" err="1">
                <a:solidFill>
                  <a:schemeClr val="tx1"/>
                </a:solidFill>
                <a:effectLst/>
                <a:latin typeface="+mn-lt"/>
                <a:ea typeface="+mn-ea"/>
                <a:cs typeface="+mn-cs"/>
              </a:rPr>
              <a:t>Dicovskiy</a:t>
            </a:r>
            <a:r>
              <a:rPr kumimoji="1" lang="es-ES_tradnl" sz="2100" kern="1200" dirty="0">
                <a:solidFill>
                  <a:schemeClr val="tx1"/>
                </a:solidFill>
                <a:effectLst/>
                <a:latin typeface="+mn-lt"/>
                <a:ea typeface="+mn-ea"/>
                <a:cs typeface="+mn-cs"/>
              </a:rPr>
              <a:t>, 2015).</a:t>
            </a:r>
            <a:endParaRPr kumimoji="1" lang="es-EC" sz="2100" b="0" kern="1200" dirty="0">
              <a:solidFill>
                <a:schemeClr val="tx1"/>
              </a:solidFill>
              <a:effectLst/>
              <a:latin typeface="+mn-lt"/>
              <a:ea typeface="+mn-ea"/>
              <a:cs typeface="+mn-cs"/>
            </a:endParaRPr>
          </a:p>
          <a:p>
            <a:pPr marL="342900" indent="-342900">
              <a:buFontTx/>
              <a:buChar char="-"/>
            </a:pPr>
            <a:r>
              <a:rPr kumimoji="1" lang="es-ES_tradnl" sz="2100" b="1" kern="1200" dirty="0">
                <a:solidFill>
                  <a:schemeClr val="tx1"/>
                </a:solidFill>
                <a:effectLst/>
                <a:latin typeface="+mn-lt"/>
                <a:ea typeface="+mn-ea"/>
                <a:cs typeface="+mn-cs"/>
              </a:rPr>
              <a:t>Magnitud cuadrada de coherencia (</a:t>
            </a:r>
            <a:r>
              <a:rPr kumimoji="1" lang="es-ES_tradnl" sz="2100" b="1" kern="1200" dirty="0" err="1">
                <a:solidFill>
                  <a:schemeClr val="tx1"/>
                </a:solidFill>
                <a:effectLst/>
                <a:latin typeface="+mn-lt"/>
                <a:ea typeface="+mn-ea"/>
                <a:cs typeface="+mn-cs"/>
              </a:rPr>
              <a:t>MSC</a:t>
            </a:r>
            <a:r>
              <a:rPr kumimoji="1" lang="es-ES_tradnl" sz="2100" b="1" kern="1200" dirty="0">
                <a:solidFill>
                  <a:schemeClr val="tx1"/>
                </a:solidFill>
                <a:effectLst/>
                <a:latin typeface="+mn-lt"/>
                <a:ea typeface="+mn-ea"/>
                <a:cs typeface="+mn-cs"/>
              </a:rPr>
              <a:t>).</a:t>
            </a:r>
            <a:r>
              <a:rPr kumimoji="1" lang="es-ES_tradnl" sz="2100" kern="1200" dirty="0">
                <a:solidFill>
                  <a:schemeClr val="tx1"/>
                </a:solidFill>
                <a:effectLst/>
                <a:latin typeface="+mn-lt"/>
                <a:ea typeface="+mn-ea"/>
                <a:cs typeface="+mn-cs"/>
              </a:rPr>
              <a:t> considera el espectro de potencia y la fase de dos variables y estima su grado de correlación  Para este método se tomó en cuenta el valor del pico máximo de la </a:t>
            </a:r>
            <a:r>
              <a:rPr kumimoji="1" lang="es-ES_tradnl" sz="2100" kern="1200" dirty="0" err="1">
                <a:solidFill>
                  <a:schemeClr val="tx1"/>
                </a:solidFill>
                <a:effectLst/>
                <a:latin typeface="+mn-lt"/>
                <a:ea typeface="+mn-ea"/>
                <a:cs typeface="+mn-cs"/>
              </a:rPr>
              <a:t>MSC</a:t>
            </a:r>
            <a:r>
              <a:rPr kumimoji="1" lang="es-ES_tradnl" sz="2100" kern="1200" dirty="0">
                <a:solidFill>
                  <a:schemeClr val="tx1"/>
                </a:solidFill>
                <a:effectLst/>
                <a:latin typeface="+mn-lt"/>
                <a:ea typeface="+mn-ea"/>
                <a:cs typeface="+mn-cs"/>
              </a:rPr>
              <a:t> en todo el rango frecuencial de la señal y la media de todos los valores en el rango entre 0.5 y 16 HZ.</a:t>
            </a:r>
            <a:endParaRPr kumimoji="1" lang="es-EC" sz="2100" b="0" kern="1200" dirty="0">
              <a:solidFill>
                <a:schemeClr val="tx1"/>
              </a:solidFill>
              <a:effectLst/>
              <a:latin typeface="+mn-lt"/>
              <a:ea typeface="+mn-ea"/>
              <a:cs typeface="+mn-cs"/>
            </a:endParaRPr>
          </a:p>
          <a:p>
            <a:pPr marL="342900" indent="-342900">
              <a:buFontTx/>
              <a:buChar char="-"/>
            </a:pPr>
            <a:r>
              <a:rPr kumimoji="1" lang="es-ES_tradnl" sz="2100" b="1" kern="1200" dirty="0">
                <a:solidFill>
                  <a:schemeClr val="tx1"/>
                </a:solidFill>
                <a:effectLst/>
                <a:latin typeface="+mn-lt"/>
                <a:ea typeface="+mn-ea"/>
                <a:cs typeface="+mn-cs"/>
              </a:rPr>
              <a:t>Relación señal-ruido.</a:t>
            </a:r>
            <a:r>
              <a:rPr kumimoji="1" lang="es-ES_tradnl" sz="2100" kern="1200" dirty="0">
                <a:solidFill>
                  <a:schemeClr val="tx1"/>
                </a:solidFill>
                <a:effectLst/>
                <a:latin typeface="+mn-lt"/>
                <a:ea typeface="+mn-ea"/>
                <a:cs typeface="+mn-cs"/>
              </a:rPr>
              <a:t> relación que existe entre la potencia de una señal transmitida y la potencia del ruido o artefactos de movimiento que la afecta, medido en decibelios.</a:t>
            </a:r>
          </a:p>
          <a:p>
            <a:pPr marL="342900" indent="-342900">
              <a:buFontTx/>
              <a:buChar char="-"/>
            </a:pPr>
            <a:r>
              <a:rPr kumimoji="1" lang="es-ES_tradnl" sz="2100" kern="1200" dirty="0">
                <a:solidFill>
                  <a:schemeClr val="tx1"/>
                </a:solidFill>
                <a:effectLst/>
                <a:latin typeface="+mn-lt"/>
                <a:ea typeface="+mn-ea"/>
                <a:cs typeface="+mn-cs"/>
              </a:rPr>
              <a:t>se tomó un coeficiente de 1 como valor esperado para los coeficientes de correlación, </a:t>
            </a:r>
            <a:r>
              <a:rPr kumimoji="1" lang="es-ES_tradnl" sz="2100" kern="1200" dirty="0" err="1">
                <a:solidFill>
                  <a:schemeClr val="tx1"/>
                </a:solidFill>
                <a:effectLst/>
                <a:latin typeface="+mn-lt"/>
                <a:ea typeface="+mn-ea"/>
                <a:cs typeface="+mn-cs"/>
              </a:rPr>
              <a:t>MSC</a:t>
            </a:r>
            <a:r>
              <a:rPr kumimoji="1" lang="es-ES_tradnl" sz="2100" kern="1200" dirty="0">
                <a:solidFill>
                  <a:schemeClr val="tx1"/>
                </a:solidFill>
                <a:effectLst/>
                <a:latin typeface="+mn-lt"/>
                <a:ea typeface="+mn-ea"/>
                <a:cs typeface="+mn-cs"/>
              </a:rPr>
              <a:t> y valor medio de la </a:t>
            </a:r>
            <a:r>
              <a:rPr kumimoji="1" lang="es-ES_tradnl" sz="2100" kern="1200" dirty="0" err="1">
                <a:solidFill>
                  <a:schemeClr val="tx1"/>
                </a:solidFill>
                <a:effectLst/>
                <a:latin typeface="+mn-lt"/>
                <a:ea typeface="+mn-ea"/>
                <a:cs typeface="+mn-cs"/>
              </a:rPr>
              <a:t>MSC</a:t>
            </a:r>
            <a:r>
              <a:rPr kumimoji="1" lang="es-ES_tradnl" sz="2100" kern="1200" dirty="0">
                <a:solidFill>
                  <a:schemeClr val="tx1"/>
                </a:solidFill>
                <a:effectLst/>
                <a:latin typeface="+mn-lt"/>
                <a:ea typeface="+mn-ea"/>
                <a:cs typeface="+mn-cs"/>
              </a:rPr>
              <a:t>. relación Señal – Ruido se obtuvo un promedio de los resultados por posición</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_tradnl" sz="2100" kern="1200" dirty="0">
                <a:solidFill>
                  <a:schemeClr val="tx1"/>
                </a:solidFill>
                <a:effectLst/>
                <a:latin typeface="+mn-lt"/>
                <a:ea typeface="+mn-ea"/>
                <a:cs typeface="+mn-cs"/>
              </a:rPr>
              <a:t>Para una mejor apreciación y comprobación de los resultados adquiridos, todas las muestras fueron sometidas a un filtrado digital. Estimando el comportamiento de las señales, y como serian afectadas una vez implementado el sistema completo. El procesamiento de las señales se llevó a cabo por medio de MATLAB. Se diseñaron filtros de respuesta infinita al impulso (</a:t>
            </a:r>
            <a:r>
              <a:rPr kumimoji="1" lang="es-ES_tradnl" sz="2100" kern="1200" dirty="0" err="1">
                <a:solidFill>
                  <a:schemeClr val="tx1"/>
                </a:solidFill>
                <a:effectLst/>
                <a:latin typeface="+mn-lt"/>
                <a:ea typeface="+mn-ea"/>
                <a:cs typeface="+mn-cs"/>
              </a:rPr>
              <a:t>IIR</a:t>
            </a:r>
            <a:r>
              <a:rPr kumimoji="1" lang="es-ES_tradnl" sz="2100" kern="1200" dirty="0">
                <a:solidFill>
                  <a:schemeClr val="tx1"/>
                </a:solidFill>
                <a:effectLst/>
                <a:latin typeface="+mn-lt"/>
                <a:ea typeface="+mn-ea"/>
                <a:cs typeface="+mn-cs"/>
              </a:rPr>
              <a:t>) </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 sz="2100" kern="1200" dirty="0">
                <a:solidFill>
                  <a:schemeClr val="tx1"/>
                </a:solidFill>
                <a:effectLst/>
                <a:latin typeface="+mn-lt"/>
                <a:ea typeface="+mn-ea"/>
                <a:cs typeface="+mn-cs"/>
              </a:rPr>
              <a:t>Para el filtro pasa altos se utilizó una frecuencia de paso de 0.5 Hz  y Ya que no es de interés la información frecuencial superior a 15 Hz se diseñó un filtro pasa bajos a esta frecuencia.</a:t>
            </a:r>
          </a:p>
          <a:p>
            <a:r>
              <a:rPr kumimoji="1" lang="es-ES_tradnl" sz="2100" kern="1200" dirty="0">
                <a:solidFill>
                  <a:schemeClr val="tx1"/>
                </a:solidFill>
                <a:effectLst/>
                <a:latin typeface="+mn-lt"/>
                <a:ea typeface="+mn-ea"/>
                <a:cs typeface="+mn-cs"/>
              </a:rPr>
              <a:t>Por medio de los resultados obtenidos en el análisis de las muestras sin procesamiento y muestras filtradas, se definió a la posición 1 (parte superior de la muñeca) como la óptima para ubicar el sensor del dispositivo ya que las señales tienen una mejor respuesta en tiempo y frecuencia comparado con las otras dos posiciones. A pesar de que la relación señal ruido fue la más baja en los primeros resultados este aumento con el procesamiento de las señales. </a:t>
            </a:r>
            <a:endParaRPr kumimoji="1" lang="es-EC" sz="2100" kern="1200" dirty="0">
              <a:solidFill>
                <a:schemeClr val="tx1"/>
              </a:solidFill>
              <a:effectLst/>
              <a:latin typeface="+mn-lt"/>
              <a:ea typeface="+mn-ea"/>
              <a:cs typeface="+mn-cs"/>
            </a:endParaRPr>
          </a:p>
          <a:p>
            <a:r>
              <a:rPr kumimoji="1" lang="es-ES_tradnl" sz="2100" kern="1200" dirty="0">
                <a:solidFill>
                  <a:schemeClr val="tx1"/>
                </a:solidFill>
                <a:effectLst/>
                <a:latin typeface="+mn-lt"/>
                <a:ea typeface="+mn-ea"/>
                <a:cs typeface="+mn-cs"/>
              </a:rPr>
              <a:t>Cabe recalcar que en la posición 3 (la </a:t>
            </a:r>
            <a:r>
              <a:rPr kumimoji="1" lang="es-EC" sz="2100" kern="1200" dirty="0">
                <a:solidFill>
                  <a:schemeClr val="tx1"/>
                </a:solidFill>
                <a:effectLst/>
                <a:latin typeface="+mn-lt"/>
                <a:ea typeface="+mn-ea"/>
                <a:cs typeface="+mn-cs"/>
              </a:rPr>
              <a:t>arteria radial) también se obtuvieron buenos resultados y esta podría ser considerada para la implementación de otros dispositivos.</a:t>
            </a:r>
          </a:p>
          <a:p>
            <a:pPr marL="342900" marR="0" lvl="0" indent="-342900" algn="l" defTabSz="1632753" rtl="0" eaLnBrk="1" fontAlgn="auto" latinLnBrk="0" hangingPunct="1">
              <a:lnSpc>
                <a:spcPct val="100000"/>
              </a:lnSpc>
              <a:spcBef>
                <a:spcPts val="0"/>
              </a:spcBef>
              <a:spcAft>
                <a:spcPts val="0"/>
              </a:spcAft>
              <a:buClrTx/>
              <a:buSzTx/>
              <a:buFontTx/>
              <a:buChar char="-"/>
              <a:tabLst/>
              <a:defRPr/>
            </a:pPr>
            <a:endParaRPr kumimoji="1" lang="es-EC" sz="2100" kern="1200" dirty="0">
              <a:solidFill>
                <a:schemeClr val="tx1"/>
              </a:solidFill>
              <a:effectLst/>
              <a:latin typeface="+mn-lt"/>
              <a:ea typeface="+mn-ea"/>
              <a:cs typeface="+mn-cs"/>
            </a:endParaRPr>
          </a:p>
          <a:p>
            <a:pPr marL="342900" indent="-342900">
              <a:buFontTx/>
              <a:buChar char="-"/>
            </a:pPr>
            <a:endParaRPr kumimoji="1" lang="es-ES_tradnl" sz="2100" kern="1200" dirty="0">
              <a:solidFill>
                <a:schemeClr val="tx1"/>
              </a:solidFill>
              <a:effectLst/>
              <a:latin typeface="+mn-lt"/>
              <a:ea typeface="+mn-ea"/>
              <a:cs typeface="+mn-cs"/>
            </a:endParaRPr>
          </a:p>
          <a:p>
            <a:pPr marL="342900" indent="-342900">
              <a:buFontTx/>
              <a:buChar char="-"/>
            </a:pPr>
            <a:endParaRPr kumimoji="1" lang="es-EC" sz="2100" kern="1200" dirty="0">
              <a:solidFill>
                <a:schemeClr val="tx1"/>
              </a:solidFill>
              <a:effectLst/>
              <a:latin typeface="+mn-lt"/>
              <a:ea typeface="+mn-ea"/>
              <a:cs typeface="+mn-cs"/>
            </a:endParaRP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19</a:t>
            </a:fld>
            <a:endParaRPr kumimoji="1" lang="ja-JP" altLang="en-US"/>
          </a:p>
        </p:txBody>
      </p:sp>
    </p:spTree>
    <p:extLst>
      <p:ext uri="{BB962C8B-B14F-4D97-AF65-F5344CB8AC3E}">
        <p14:creationId xmlns:p14="http://schemas.microsoft.com/office/powerpoint/2010/main" val="95648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se planteó registrar señales con el brazo en movimiento, introduciendo voluntariamente ruido a las señales </a:t>
            </a:r>
            <a:r>
              <a:rPr kumimoji="1" lang="es-EC" sz="2100" kern="1200" dirty="0" err="1">
                <a:solidFill>
                  <a:schemeClr val="tx1"/>
                </a:solidFill>
                <a:effectLst/>
                <a:latin typeface="+mn-lt"/>
                <a:ea typeface="+mn-ea"/>
                <a:cs typeface="+mn-cs"/>
              </a:rPr>
              <a:t>PPG</a:t>
            </a:r>
            <a:r>
              <a:rPr kumimoji="1" lang="es-EC" sz="2100" kern="1200" dirty="0">
                <a:solidFill>
                  <a:schemeClr val="tx1"/>
                </a:solidFill>
                <a:effectLst/>
                <a:latin typeface="+mn-lt"/>
                <a:ea typeface="+mn-ea"/>
                <a:cs typeface="+mn-cs"/>
              </a:rPr>
              <a:t> con el fin de realizar el análisis frecuencial de los artefactos de movimiento</a:t>
            </a:r>
          </a:p>
          <a:p>
            <a:pPr marL="342900" indent="-342900">
              <a:buFontTx/>
              <a:buChar char="-"/>
            </a:pPr>
            <a:r>
              <a:rPr kumimoji="1" lang="es-EC" sz="2100" kern="1200" dirty="0">
                <a:solidFill>
                  <a:schemeClr val="tx1"/>
                </a:solidFill>
                <a:effectLst/>
                <a:latin typeface="+mn-lt"/>
                <a:ea typeface="+mn-ea"/>
                <a:cs typeface="+mn-cs"/>
              </a:rPr>
              <a:t>l</a:t>
            </a:r>
            <a:r>
              <a:rPr kumimoji="1" lang="es-ES_tradnl" sz="2100" kern="1200" dirty="0">
                <a:solidFill>
                  <a:schemeClr val="tx1"/>
                </a:solidFill>
                <a:effectLst/>
                <a:latin typeface="+mn-lt"/>
                <a:ea typeface="+mn-ea"/>
                <a:cs typeface="+mn-cs"/>
              </a:rPr>
              <a:t>os movimientos 1 (</a:t>
            </a:r>
            <a:r>
              <a:rPr kumimoji="1" lang="es-EC" sz="2100" kern="1200" dirty="0">
                <a:solidFill>
                  <a:schemeClr val="tx1"/>
                </a:solidFill>
                <a:effectLst/>
                <a:latin typeface="+mn-lt"/>
                <a:ea typeface="+mn-ea"/>
                <a:cs typeface="+mn-cs"/>
              </a:rPr>
              <a:t>movimiento giratorio del brazo) </a:t>
            </a:r>
            <a:r>
              <a:rPr kumimoji="1" lang="es-ES_tradnl" sz="2100" kern="1200" dirty="0">
                <a:solidFill>
                  <a:schemeClr val="tx1"/>
                </a:solidFill>
                <a:effectLst/>
                <a:latin typeface="+mn-lt"/>
                <a:ea typeface="+mn-ea"/>
                <a:cs typeface="+mn-cs"/>
              </a:rPr>
              <a:t>y 2 </a:t>
            </a:r>
            <a:r>
              <a:rPr kumimoji="1" lang="es-EC" sz="2100" kern="1200" dirty="0">
                <a:solidFill>
                  <a:schemeClr val="tx1"/>
                </a:solidFill>
                <a:effectLst/>
                <a:latin typeface="+mn-lt"/>
                <a:ea typeface="+mn-ea"/>
                <a:cs typeface="+mn-cs"/>
              </a:rPr>
              <a:t>(movimiento vertical del brazo)</a:t>
            </a:r>
            <a:r>
              <a:rPr kumimoji="1" lang="es-ES_tradnl" sz="2100" kern="1200" dirty="0">
                <a:solidFill>
                  <a:schemeClr val="tx1"/>
                </a:solidFill>
                <a:effectLst/>
                <a:latin typeface="+mn-lt"/>
                <a:ea typeface="+mn-ea"/>
                <a:cs typeface="+mn-cs"/>
              </a:rPr>
              <a:t> fueron tomados en cuenta simulando la forma de caminar de una persona. </a:t>
            </a:r>
            <a:endParaRPr kumimoji="1" lang="es-EC" sz="2100" kern="1200" dirty="0">
              <a:solidFill>
                <a:schemeClr val="tx1"/>
              </a:solidFill>
              <a:effectLst/>
              <a:latin typeface="+mn-lt"/>
              <a:ea typeface="+mn-ea"/>
              <a:cs typeface="+mn-cs"/>
            </a:endParaRP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Este tipo de acciones introduce artefactos de movimiento o ruido de baja frecuencia afectando considerablemente a las señales </a:t>
            </a:r>
            <a:r>
              <a:rPr kumimoji="1" lang="es-EC" sz="2100" kern="1200" dirty="0" err="1">
                <a:solidFill>
                  <a:schemeClr val="tx1"/>
                </a:solidFill>
                <a:effectLst/>
                <a:latin typeface="+mn-lt"/>
                <a:ea typeface="+mn-ea"/>
                <a:cs typeface="+mn-cs"/>
              </a:rPr>
              <a:t>PPG</a:t>
            </a:r>
            <a:r>
              <a:rPr kumimoji="1" lang="es-EC" sz="2100" kern="1200" dirty="0">
                <a:solidFill>
                  <a:schemeClr val="tx1"/>
                </a:solidFill>
                <a:effectLst/>
                <a:latin typeface="+mn-lt"/>
                <a:ea typeface="+mn-ea"/>
                <a:cs typeface="+mn-cs"/>
              </a:rPr>
              <a:t> adquiridas, por lo que fue necesario </a:t>
            </a:r>
            <a:r>
              <a:rPr kumimoji="1" lang="es-ES_tradnl" sz="2100" kern="1200" dirty="0">
                <a:solidFill>
                  <a:schemeClr val="tx1"/>
                </a:solidFill>
                <a:effectLst/>
                <a:latin typeface="+mn-lt"/>
                <a:ea typeface="+mn-ea"/>
                <a:cs typeface="+mn-cs"/>
              </a:rPr>
              <a:t>modificar el circuito de adquisición de señales, incluyendo la implementación de un filtro pasa altos. De igual manera se modificó la etapa de desplazamiento de offset, sumando a la señal un voltaje negativo constante.</a:t>
            </a:r>
            <a:endParaRPr kumimoji="1" lang="es-EC" sz="21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20</a:t>
            </a:fld>
            <a:endParaRPr kumimoji="1" lang="ja-JP" altLang="en-US"/>
          </a:p>
        </p:txBody>
      </p:sp>
    </p:spTree>
    <p:extLst>
      <p:ext uri="{BB962C8B-B14F-4D97-AF65-F5344CB8AC3E}">
        <p14:creationId xmlns:p14="http://schemas.microsoft.com/office/powerpoint/2010/main" val="376990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se considera la componente AC descartando la componente DC, se implementó un filtro activo pasa altos </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Este filtro fue colocado antes de la etapa de </a:t>
            </a:r>
            <a:r>
              <a:rPr kumimoji="1" lang="es-EC" sz="2100" kern="1200" dirty="0" err="1">
                <a:solidFill>
                  <a:schemeClr val="tx1"/>
                </a:solidFill>
                <a:effectLst/>
                <a:latin typeface="+mn-lt"/>
                <a:ea typeface="+mn-ea"/>
                <a:cs typeface="+mn-cs"/>
              </a:rPr>
              <a:t>preamplificación</a:t>
            </a:r>
            <a:r>
              <a:rPr kumimoji="1" lang="es-EC" sz="2100" kern="1200" dirty="0">
                <a:solidFill>
                  <a:schemeClr val="tx1"/>
                </a:solidFill>
                <a:effectLst/>
                <a:latin typeface="+mn-lt"/>
                <a:ea typeface="+mn-ea"/>
                <a:cs typeface="+mn-cs"/>
              </a:rPr>
              <a:t> en el caso de los fototransistores y después del conversor de corriente a voltaje en el caso de los fotodiodos. </a:t>
            </a:r>
          </a:p>
          <a:p>
            <a:pPr marL="342900" indent="-342900">
              <a:buFontTx/>
              <a:buChar char="-"/>
            </a:pPr>
            <a:r>
              <a:rPr kumimoji="1" lang="es-EC" sz="2100" kern="1200" dirty="0">
                <a:solidFill>
                  <a:schemeClr val="tx1"/>
                </a:solidFill>
                <a:effectLst/>
                <a:latin typeface="+mn-lt"/>
                <a:ea typeface="+mn-ea"/>
                <a:cs typeface="+mn-cs"/>
              </a:rPr>
              <a:t>Se diseño un filtro activo pasa altos a 0.1 Hz tipo Butterworth con una configuración Sallen – Key gracias a su simplicidad de hardware, es decir pocos componentes electrónicos para su implementación</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21</a:t>
            </a:fld>
            <a:endParaRPr kumimoji="1" lang="ja-JP" altLang="en-US"/>
          </a:p>
        </p:txBody>
      </p:sp>
    </p:spTree>
    <p:extLst>
      <p:ext uri="{BB962C8B-B14F-4D97-AF65-F5344CB8AC3E}">
        <p14:creationId xmlns:p14="http://schemas.microsoft.com/office/powerpoint/2010/main" val="4473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a:t>
            </a:fld>
            <a:endParaRPr kumimoji="1" lang="ja-JP" altLang="en-US"/>
          </a:p>
        </p:txBody>
      </p:sp>
    </p:spTree>
    <p:extLst>
      <p:ext uri="{BB962C8B-B14F-4D97-AF65-F5344CB8AC3E}">
        <p14:creationId xmlns:p14="http://schemas.microsoft.com/office/powerpoint/2010/main" val="254493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lang="es-EC" dirty="0"/>
              <a:t>generado por un circuito divisor de tensión</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22</a:t>
            </a:fld>
            <a:endParaRPr kumimoji="1" lang="ja-JP" altLang="en-US"/>
          </a:p>
        </p:txBody>
      </p:sp>
    </p:spTree>
    <p:extLst>
      <p:ext uri="{BB962C8B-B14F-4D97-AF65-F5344CB8AC3E}">
        <p14:creationId xmlns:p14="http://schemas.microsoft.com/office/powerpoint/2010/main" val="142961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se procedió a adquirir varias muestras para el estudio, siguiendo el esquema de la  </a:t>
            </a:r>
            <a:r>
              <a:rPr kumimoji="1" lang="es-EC" sz="2100" b="1" kern="1200" dirty="0">
                <a:solidFill>
                  <a:schemeClr val="tx1"/>
                </a:solidFill>
                <a:effectLst/>
                <a:latin typeface="+mn-lt"/>
                <a:ea typeface="+mn-ea"/>
                <a:cs typeface="+mn-cs"/>
              </a:rPr>
              <a:t>Figura 44</a:t>
            </a:r>
            <a:r>
              <a:rPr kumimoji="1" lang="es-EC" sz="2100" kern="1200" dirty="0">
                <a:solidFill>
                  <a:schemeClr val="tx1"/>
                </a:solidFill>
                <a:effectLst/>
                <a:latin typeface="+mn-lt"/>
                <a:ea typeface="+mn-ea"/>
                <a:cs typeface="+mn-cs"/>
              </a:rPr>
              <a:t>, estas fueron tomadas al mismo tiempo por medio del sensor en el dedo índice como señal de referencia y con la configuración en una de las tres posiciones en el mismo brazo sin movimiento</a:t>
            </a:r>
            <a:r>
              <a:rPr kumimoji="1" lang="es-ES_tradnl" sz="2100" kern="1200" dirty="0">
                <a:solidFill>
                  <a:schemeClr val="tx1"/>
                </a:solidFill>
                <a:effectLst/>
                <a:latin typeface="+mn-lt"/>
                <a:ea typeface="+mn-ea"/>
                <a:cs typeface="+mn-cs"/>
              </a:rPr>
              <a:t>, tratando de evitar al máximo los retrasos entre las muestras generados por las variaciones de volumen de sangre en las diferentes partes de cuerpo.</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_tradnl" sz="2100" kern="1200" dirty="0">
                <a:solidFill>
                  <a:schemeClr val="tx1"/>
                </a:solidFill>
                <a:effectLst/>
                <a:latin typeface="+mn-lt"/>
                <a:ea typeface="+mn-ea"/>
                <a:cs typeface="+mn-cs"/>
              </a:rPr>
              <a:t>se tomaron tres registros de la señal con la duración de 1 minuto cada uno, para todas las configuraciones pertenecientes al estudio, a una frecuencia de muestreo de 256 Hz.</a:t>
            </a:r>
            <a:endParaRPr kumimoji="1" lang="es-EC" sz="2100" kern="1200" dirty="0">
              <a:solidFill>
                <a:schemeClr val="tx1"/>
              </a:solidFill>
              <a:effectLst/>
              <a:latin typeface="+mn-lt"/>
              <a:ea typeface="+mn-ea"/>
              <a:cs typeface="+mn-cs"/>
            </a:endParaRP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23</a:t>
            </a:fld>
            <a:endParaRPr kumimoji="1" lang="ja-JP" altLang="en-US"/>
          </a:p>
        </p:txBody>
      </p:sp>
    </p:spTree>
    <p:extLst>
      <p:ext uri="{BB962C8B-B14F-4D97-AF65-F5344CB8AC3E}">
        <p14:creationId xmlns:p14="http://schemas.microsoft.com/office/powerpoint/2010/main" val="675916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con el brazo en movimiento se siguió el mismo esquema </a:t>
            </a:r>
          </a:p>
          <a:p>
            <a:pPr marL="342900" indent="-342900">
              <a:buFontTx/>
              <a:buChar char="-"/>
            </a:pPr>
            <a:r>
              <a:rPr kumimoji="1" lang="es-ES_tradnl" sz="2100" kern="1200" dirty="0">
                <a:solidFill>
                  <a:schemeClr val="tx1"/>
                </a:solidFill>
                <a:effectLst/>
                <a:latin typeface="+mn-lt"/>
                <a:ea typeface="+mn-ea"/>
                <a:cs typeface="+mn-cs"/>
              </a:rPr>
              <a:t>señal de referencia la señal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a:t>
            </a:r>
            <a:r>
              <a:rPr kumimoji="1" lang="es-ES_tradnl" sz="2100" kern="1200" dirty="0" err="1">
                <a:solidFill>
                  <a:schemeClr val="tx1"/>
                </a:solidFill>
                <a:effectLst/>
                <a:latin typeface="+mn-lt"/>
                <a:ea typeface="+mn-ea"/>
                <a:cs typeface="+mn-cs"/>
              </a:rPr>
              <a:t>sensada</a:t>
            </a:r>
            <a:r>
              <a:rPr kumimoji="1" lang="es-ES_tradnl" sz="2100" kern="1200" dirty="0">
                <a:solidFill>
                  <a:schemeClr val="tx1"/>
                </a:solidFill>
                <a:effectLst/>
                <a:latin typeface="+mn-lt"/>
                <a:ea typeface="+mn-ea"/>
                <a:cs typeface="+mn-cs"/>
              </a:rPr>
              <a:t> en el dedo índice del brazo contrario y sin movimiento, evitando el ruido ocasionado por los artefactos de movimiento, por cada movimiento se tomaron 3 registros de la señal con la duración de 1 minuto cada uno, para todas las configuraciones pertenecientes al estudio. </a:t>
            </a:r>
          </a:p>
          <a:p>
            <a:pPr marL="342900" indent="-342900">
              <a:buFontTx/>
              <a:buChar char="-"/>
            </a:pPr>
            <a:r>
              <a:rPr kumimoji="1" lang="es-EC" sz="2100" kern="1200" dirty="0">
                <a:solidFill>
                  <a:schemeClr val="tx1"/>
                </a:solidFill>
                <a:effectLst/>
                <a:latin typeface="+mn-lt"/>
                <a:ea typeface="+mn-ea"/>
                <a:cs typeface="+mn-cs"/>
              </a:rPr>
              <a:t>fueron comparadas con su señal de referencia tomada del dedo índice del brazo contrario sin movimiento, por medio de la correlación,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el valor medio de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y la razón señal – ruido</a:t>
            </a:r>
          </a:p>
          <a:p>
            <a:pPr marL="342900" indent="-342900">
              <a:buFontTx/>
              <a:buChar char="-"/>
            </a:pPr>
            <a:r>
              <a:rPr kumimoji="1" lang="es-EC" sz="2100" kern="1200" dirty="0">
                <a:solidFill>
                  <a:schemeClr val="tx1"/>
                </a:solidFill>
                <a:effectLst/>
                <a:latin typeface="+mn-lt"/>
                <a:ea typeface="+mn-ea"/>
                <a:cs typeface="+mn-cs"/>
              </a:rPr>
              <a:t>Todas estas señales fueron procesadas digitalmente, por medio de un filtro pasa altos a 0.5 Hz y un filtro pasa bajos a 15 Hz</a:t>
            </a:r>
          </a:p>
          <a:p>
            <a:pPr marL="342900" indent="-342900">
              <a:buFontTx/>
              <a:buChar char="-"/>
            </a:pPr>
            <a:r>
              <a:rPr kumimoji="1" lang="es-EC" sz="2100" kern="1200" dirty="0">
                <a:solidFill>
                  <a:schemeClr val="tx1"/>
                </a:solidFill>
                <a:effectLst/>
                <a:latin typeface="+mn-lt"/>
                <a:ea typeface="+mn-ea"/>
                <a:cs typeface="+mn-cs"/>
              </a:rPr>
              <a:t>Para una apreciación más sencilla de los resultados se realizaron gráficos de barras, observando su comportamiento, el eje x corresponde a las configuraciones de los sensores</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24</a:t>
            </a:fld>
            <a:endParaRPr kumimoji="1" lang="ja-JP" altLang="en-US"/>
          </a:p>
        </p:txBody>
      </p:sp>
    </p:spTree>
    <p:extLst>
      <p:ext uri="{BB962C8B-B14F-4D97-AF65-F5344CB8AC3E}">
        <p14:creationId xmlns:p14="http://schemas.microsoft.com/office/powerpoint/2010/main" val="2599414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con el brazo en movimiento se siguió el mismo esquema </a:t>
            </a:r>
          </a:p>
          <a:p>
            <a:pPr marL="342900" indent="-342900">
              <a:buFontTx/>
              <a:buChar char="-"/>
            </a:pPr>
            <a:r>
              <a:rPr kumimoji="1" lang="es-ES_tradnl" sz="2100" kern="1200" dirty="0">
                <a:solidFill>
                  <a:schemeClr val="tx1"/>
                </a:solidFill>
                <a:effectLst/>
                <a:latin typeface="+mn-lt"/>
                <a:ea typeface="+mn-ea"/>
                <a:cs typeface="+mn-cs"/>
              </a:rPr>
              <a:t>señal de referencia la señal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a:t>
            </a:r>
            <a:r>
              <a:rPr kumimoji="1" lang="es-ES_tradnl" sz="2100" kern="1200" dirty="0" err="1">
                <a:solidFill>
                  <a:schemeClr val="tx1"/>
                </a:solidFill>
                <a:effectLst/>
                <a:latin typeface="+mn-lt"/>
                <a:ea typeface="+mn-ea"/>
                <a:cs typeface="+mn-cs"/>
              </a:rPr>
              <a:t>sensada</a:t>
            </a:r>
            <a:r>
              <a:rPr kumimoji="1" lang="es-ES_tradnl" sz="2100" kern="1200" dirty="0">
                <a:solidFill>
                  <a:schemeClr val="tx1"/>
                </a:solidFill>
                <a:effectLst/>
                <a:latin typeface="+mn-lt"/>
                <a:ea typeface="+mn-ea"/>
                <a:cs typeface="+mn-cs"/>
              </a:rPr>
              <a:t> en el dedo índice del brazo contrario y sin movimiento, evitando el ruido ocasionado por los artefactos de movimiento, por cada movimiento se tomaron 3 registros de la señal con la duración de 1 minuto cada uno, para todas las configuraciones pertenecientes al estudio. </a:t>
            </a:r>
          </a:p>
          <a:p>
            <a:pPr marL="342900" indent="-342900">
              <a:buFontTx/>
              <a:buChar char="-"/>
            </a:pPr>
            <a:r>
              <a:rPr kumimoji="1" lang="es-EC" sz="2100" kern="1200" dirty="0">
                <a:solidFill>
                  <a:schemeClr val="tx1"/>
                </a:solidFill>
                <a:effectLst/>
                <a:latin typeface="+mn-lt"/>
                <a:ea typeface="+mn-ea"/>
                <a:cs typeface="+mn-cs"/>
              </a:rPr>
              <a:t>fueron comparadas con su señal de referencia tomada del dedo índice del brazo contrario sin movimiento, por medio de la correlación,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el valor medio de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y la razón señal – ruido</a:t>
            </a:r>
          </a:p>
          <a:p>
            <a:pPr marL="342900" indent="-342900">
              <a:buFontTx/>
              <a:buChar char="-"/>
            </a:pPr>
            <a:r>
              <a:rPr kumimoji="1" lang="es-EC" sz="2100" kern="1200" dirty="0">
                <a:solidFill>
                  <a:schemeClr val="tx1"/>
                </a:solidFill>
                <a:effectLst/>
                <a:latin typeface="+mn-lt"/>
                <a:ea typeface="+mn-ea"/>
                <a:cs typeface="+mn-cs"/>
              </a:rPr>
              <a:t>Todas estas señales fueron procesadas digitalmente, por medio de un filtro pasa altos a 0.5 Hz y un filtro pasa bajos a 15 Hz</a:t>
            </a:r>
          </a:p>
          <a:p>
            <a:pPr marL="342900" indent="-342900">
              <a:buFontTx/>
              <a:buChar char="-"/>
            </a:pPr>
            <a:r>
              <a:rPr kumimoji="1" lang="es-EC" sz="2100" kern="1200" dirty="0">
                <a:solidFill>
                  <a:schemeClr val="tx1"/>
                </a:solidFill>
                <a:effectLst/>
                <a:latin typeface="+mn-lt"/>
                <a:ea typeface="+mn-ea"/>
                <a:cs typeface="+mn-cs"/>
              </a:rPr>
              <a:t>Para una apreciación más sencilla de los resultados se realizaron gráficos de barras, observando su comportamiento, el eje x corresponde a las configuraciones de los sensores</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25</a:t>
            </a:fld>
            <a:endParaRPr kumimoji="1" lang="ja-JP" altLang="en-US"/>
          </a:p>
        </p:txBody>
      </p:sp>
    </p:spTree>
    <p:extLst>
      <p:ext uri="{BB962C8B-B14F-4D97-AF65-F5344CB8AC3E}">
        <p14:creationId xmlns:p14="http://schemas.microsoft.com/office/powerpoint/2010/main" val="763785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con el brazo en movimiento se siguió el mismo esquema </a:t>
            </a:r>
          </a:p>
          <a:p>
            <a:pPr marL="342900" indent="-342900">
              <a:buFontTx/>
              <a:buChar char="-"/>
            </a:pPr>
            <a:r>
              <a:rPr kumimoji="1" lang="es-ES_tradnl" sz="2100" kern="1200" dirty="0">
                <a:solidFill>
                  <a:schemeClr val="tx1"/>
                </a:solidFill>
                <a:effectLst/>
                <a:latin typeface="+mn-lt"/>
                <a:ea typeface="+mn-ea"/>
                <a:cs typeface="+mn-cs"/>
              </a:rPr>
              <a:t>señal de referencia la señal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a:t>
            </a:r>
            <a:r>
              <a:rPr kumimoji="1" lang="es-ES_tradnl" sz="2100" kern="1200" dirty="0" err="1">
                <a:solidFill>
                  <a:schemeClr val="tx1"/>
                </a:solidFill>
                <a:effectLst/>
                <a:latin typeface="+mn-lt"/>
                <a:ea typeface="+mn-ea"/>
                <a:cs typeface="+mn-cs"/>
              </a:rPr>
              <a:t>sensada</a:t>
            </a:r>
            <a:r>
              <a:rPr kumimoji="1" lang="es-ES_tradnl" sz="2100" kern="1200" dirty="0">
                <a:solidFill>
                  <a:schemeClr val="tx1"/>
                </a:solidFill>
                <a:effectLst/>
                <a:latin typeface="+mn-lt"/>
                <a:ea typeface="+mn-ea"/>
                <a:cs typeface="+mn-cs"/>
              </a:rPr>
              <a:t> en el dedo índice del brazo contrario y sin movimiento, evitando el ruido ocasionado por los artefactos de movimiento, por cada movimiento se tomaron 3 registros de la señal con la duración de 1 minuto cada uno, para todas las configuraciones pertenecientes al estudio. </a:t>
            </a:r>
          </a:p>
          <a:p>
            <a:pPr marL="342900" indent="-342900">
              <a:buFontTx/>
              <a:buChar char="-"/>
            </a:pPr>
            <a:r>
              <a:rPr kumimoji="1" lang="es-EC" sz="2100" kern="1200" dirty="0">
                <a:solidFill>
                  <a:schemeClr val="tx1"/>
                </a:solidFill>
                <a:effectLst/>
                <a:latin typeface="+mn-lt"/>
                <a:ea typeface="+mn-ea"/>
                <a:cs typeface="+mn-cs"/>
              </a:rPr>
              <a:t>fueron comparadas con su señal de referencia tomada del dedo índice del brazo contrario sin movimiento, por medio de la correlación,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el valor medio de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y la razón señal – ruido</a:t>
            </a:r>
          </a:p>
          <a:p>
            <a:pPr marL="342900" indent="-342900">
              <a:buFontTx/>
              <a:buChar char="-"/>
            </a:pPr>
            <a:r>
              <a:rPr kumimoji="1" lang="es-EC" sz="2100" kern="1200" dirty="0">
                <a:solidFill>
                  <a:schemeClr val="tx1"/>
                </a:solidFill>
                <a:effectLst/>
                <a:latin typeface="+mn-lt"/>
                <a:ea typeface="+mn-ea"/>
                <a:cs typeface="+mn-cs"/>
              </a:rPr>
              <a:t>Todas estas señales fueron procesadas digitalmente, por medio de un filtro pasa altos a 0.5 Hz y un filtro pasa bajos a 15 Hz</a:t>
            </a:r>
          </a:p>
          <a:p>
            <a:pPr marL="342900" indent="-342900">
              <a:buFontTx/>
              <a:buChar char="-"/>
            </a:pPr>
            <a:r>
              <a:rPr kumimoji="1" lang="es-EC" sz="2100" kern="1200" dirty="0">
                <a:solidFill>
                  <a:schemeClr val="tx1"/>
                </a:solidFill>
                <a:effectLst/>
                <a:latin typeface="+mn-lt"/>
                <a:ea typeface="+mn-ea"/>
                <a:cs typeface="+mn-cs"/>
              </a:rPr>
              <a:t>Para una apreciación más sencilla de los resultados se realizaron gráficos de barras, observando su comportamiento, el eje x corresponde a las configuraciones de los sensores</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26</a:t>
            </a:fld>
            <a:endParaRPr kumimoji="1" lang="ja-JP" altLang="en-US"/>
          </a:p>
        </p:txBody>
      </p:sp>
    </p:spTree>
    <p:extLst>
      <p:ext uri="{BB962C8B-B14F-4D97-AF65-F5344CB8AC3E}">
        <p14:creationId xmlns:p14="http://schemas.microsoft.com/office/powerpoint/2010/main" val="207994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con el brazo en movimiento se siguió el mismo esquema </a:t>
            </a:r>
          </a:p>
          <a:p>
            <a:pPr marL="342900" indent="-342900">
              <a:buFontTx/>
              <a:buChar char="-"/>
            </a:pPr>
            <a:r>
              <a:rPr kumimoji="1" lang="es-ES_tradnl" sz="2100" kern="1200" dirty="0">
                <a:solidFill>
                  <a:schemeClr val="tx1"/>
                </a:solidFill>
                <a:effectLst/>
                <a:latin typeface="+mn-lt"/>
                <a:ea typeface="+mn-ea"/>
                <a:cs typeface="+mn-cs"/>
              </a:rPr>
              <a:t>señal de referencia la señal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a:t>
            </a:r>
            <a:r>
              <a:rPr kumimoji="1" lang="es-ES_tradnl" sz="2100" kern="1200" dirty="0" err="1">
                <a:solidFill>
                  <a:schemeClr val="tx1"/>
                </a:solidFill>
                <a:effectLst/>
                <a:latin typeface="+mn-lt"/>
                <a:ea typeface="+mn-ea"/>
                <a:cs typeface="+mn-cs"/>
              </a:rPr>
              <a:t>sensada</a:t>
            </a:r>
            <a:r>
              <a:rPr kumimoji="1" lang="es-ES_tradnl" sz="2100" kern="1200" dirty="0">
                <a:solidFill>
                  <a:schemeClr val="tx1"/>
                </a:solidFill>
                <a:effectLst/>
                <a:latin typeface="+mn-lt"/>
                <a:ea typeface="+mn-ea"/>
                <a:cs typeface="+mn-cs"/>
              </a:rPr>
              <a:t> en el dedo índice del brazo contrario y sin movimiento, evitando el ruido ocasionado por los artefactos de movimiento, por cada movimiento se tomaron 3 registros de la señal con la duración de 1 minuto cada uno, para todas las configuraciones pertenecientes al estudio. </a:t>
            </a:r>
          </a:p>
          <a:p>
            <a:pPr marL="342900" indent="-342900">
              <a:buFontTx/>
              <a:buChar char="-"/>
            </a:pPr>
            <a:r>
              <a:rPr kumimoji="1" lang="es-EC" sz="2100" kern="1200" dirty="0">
                <a:solidFill>
                  <a:schemeClr val="tx1"/>
                </a:solidFill>
                <a:effectLst/>
                <a:latin typeface="+mn-lt"/>
                <a:ea typeface="+mn-ea"/>
                <a:cs typeface="+mn-cs"/>
              </a:rPr>
              <a:t>fueron comparadas con su señal de referencia tomada del dedo índice del brazo contrario sin movimiento, por medio de la correlación,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el valor medio de la </a:t>
            </a:r>
            <a:r>
              <a:rPr kumimoji="1" lang="es-EC" sz="2100" kern="1200" dirty="0" err="1">
                <a:solidFill>
                  <a:schemeClr val="tx1"/>
                </a:solidFill>
                <a:effectLst/>
                <a:latin typeface="+mn-lt"/>
                <a:ea typeface="+mn-ea"/>
                <a:cs typeface="+mn-cs"/>
              </a:rPr>
              <a:t>MSC</a:t>
            </a:r>
            <a:r>
              <a:rPr kumimoji="1" lang="es-EC" sz="2100" kern="1200" dirty="0">
                <a:solidFill>
                  <a:schemeClr val="tx1"/>
                </a:solidFill>
                <a:effectLst/>
                <a:latin typeface="+mn-lt"/>
                <a:ea typeface="+mn-ea"/>
                <a:cs typeface="+mn-cs"/>
              </a:rPr>
              <a:t> y la razón señal – ruido</a:t>
            </a:r>
          </a:p>
          <a:p>
            <a:pPr marL="342900" indent="-342900">
              <a:buFontTx/>
              <a:buChar char="-"/>
            </a:pPr>
            <a:r>
              <a:rPr kumimoji="1" lang="es-EC" sz="2100" kern="1200" dirty="0">
                <a:solidFill>
                  <a:schemeClr val="tx1"/>
                </a:solidFill>
                <a:effectLst/>
                <a:latin typeface="+mn-lt"/>
                <a:ea typeface="+mn-ea"/>
                <a:cs typeface="+mn-cs"/>
              </a:rPr>
              <a:t>Todas estas señales fueron procesadas digitalmente, por medio de un filtro pasa altos a 0.5 Hz y un filtro pasa bajos a 15 Hz</a:t>
            </a:r>
          </a:p>
          <a:p>
            <a:pPr marL="342900" indent="-342900">
              <a:buFontTx/>
              <a:buChar char="-"/>
            </a:pPr>
            <a:r>
              <a:rPr kumimoji="1" lang="es-EC" sz="2100" kern="1200" dirty="0">
                <a:solidFill>
                  <a:schemeClr val="tx1"/>
                </a:solidFill>
                <a:effectLst/>
                <a:latin typeface="+mn-lt"/>
                <a:ea typeface="+mn-ea"/>
                <a:cs typeface="+mn-cs"/>
              </a:rPr>
              <a:t>Para una apreciación más sencilla de los resultados se realizaron gráficos de barras, observando su comportamiento, el eje x corresponde a las configuraciones de los sensores</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27</a:t>
            </a:fld>
            <a:endParaRPr kumimoji="1" lang="ja-JP" altLang="en-US"/>
          </a:p>
        </p:txBody>
      </p:sp>
    </p:spTree>
    <p:extLst>
      <p:ext uri="{BB962C8B-B14F-4D97-AF65-F5344CB8AC3E}">
        <p14:creationId xmlns:p14="http://schemas.microsoft.com/office/powerpoint/2010/main" val="126359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EEF4B47C-24FB-4B83-A33F-DDCFB183A072}"/>
              </a:ext>
            </a:extLst>
          </p:cNvPr>
          <p:cNvSpPr>
            <a:spLocks noGrp="1"/>
          </p:cNvSpPr>
          <p:nvPr>
            <p:ph type="body" idx="1"/>
          </p:nvPr>
        </p:nvSpPr>
        <p:spPr/>
        <p:txBody>
          <a:bodyPr/>
          <a:lstStyle/>
          <a:p>
            <a:pPr marL="342900" marR="0" lvl="0" indent="-342900" algn="l" defTabSz="1632753" rtl="0" eaLnBrk="1" fontAlgn="auto" latinLnBrk="0" hangingPunct="1">
              <a:lnSpc>
                <a:spcPct val="100000"/>
              </a:lnSpc>
              <a:spcBef>
                <a:spcPts val="0"/>
              </a:spcBef>
              <a:spcAft>
                <a:spcPts val="0"/>
              </a:spcAft>
              <a:buClrTx/>
              <a:buSzTx/>
              <a:buFontTx/>
              <a:buChar char="-"/>
              <a:tabLst/>
              <a:defRPr/>
            </a:pPr>
            <a:endParaRPr lang="es-EC" sz="2000" dirty="0"/>
          </a:p>
          <a:p>
            <a:pPr marL="342900" marR="0" lvl="0" indent="-342900" algn="l" defTabSz="1632753" rtl="0" eaLnBrk="1" fontAlgn="auto" latinLnBrk="0" hangingPunct="1">
              <a:lnSpc>
                <a:spcPct val="100000"/>
              </a:lnSpc>
              <a:spcBef>
                <a:spcPts val="0"/>
              </a:spcBef>
              <a:spcAft>
                <a:spcPts val="0"/>
              </a:spcAft>
              <a:buClrTx/>
              <a:buSzTx/>
              <a:buFontTx/>
              <a:buChar char="-"/>
              <a:tabLst/>
              <a:defRPr/>
            </a:pPr>
            <a:endParaRPr lang="es-EC" sz="2000" dirty="0"/>
          </a:p>
          <a:p>
            <a:pPr marL="342900" marR="0" lvl="0" indent="-342900" algn="l" defTabSz="1632753" rtl="0" eaLnBrk="1" fontAlgn="auto" latinLnBrk="0" hangingPunct="1">
              <a:lnSpc>
                <a:spcPct val="100000"/>
              </a:lnSpc>
              <a:spcBef>
                <a:spcPts val="0"/>
              </a:spcBef>
              <a:spcAft>
                <a:spcPts val="0"/>
              </a:spcAft>
              <a:buClrTx/>
              <a:buSzTx/>
              <a:buFontTx/>
              <a:buChar char="-"/>
              <a:tabLst/>
              <a:defRPr/>
            </a:pPr>
            <a:endParaRPr lang="es-EC" sz="2000" dirty="0"/>
          </a:p>
          <a:p>
            <a:pPr marL="342900" marR="0" lvl="0" indent="-342900" algn="l" defTabSz="1632753" rtl="0" eaLnBrk="1" fontAlgn="auto" latinLnBrk="0" hangingPunct="1">
              <a:lnSpc>
                <a:spcPct val="100000"/>
              </a:lnSpc>
              <a:spcBef>
                <a:spcPts val="0"/>
              </a:spcBef>
              <a:spcAft>
                <a:spcPts val="0"/>
              </a:spcAft>
              <a:buClrTx/>
              <a:buSzTx/>
              <a:buFontTx/>
              <a:buChar char="-"/>
              <a:tabLst/>
              <a:defRPr/>
            </a:pPr>
            <a:endParaRPr lang="es-EC" sz="2000" dirty="0"/>
          </a:p>
          <a:p>
            <a:pPr marL="342900" marR="0" lvl="0" indent="-342900" algn="l" defTabSz="1632753" rtl="0" eaLnBrk="1" fontAlgn="auto" latinLnBrk="0" hangingPunct="1">
              <a:lnSpc>
                <a:spcPct val="100000"/>
              </a:lnSpc>
              <a:spcBef>
                <a:spcPts val="0"/>
              </a:spcBef>
              <a:spcAft>
                <a:spcPts val="0"/>
              </a:spcAft>
              <a:buClrTx/>
              <a:buSzTx/>
              <a:buFontTx/>
              <a:buChar char="-"/>
              <a:tabLst/>
              <a:defRPr/>
            </a:pPr>
            <a:endParaRPr lang="es-EC" sz="2000" dirty="0"/>
          </a:p>
        </p:txBody>
      </p:sp>
    </p:spTree>
    <p:extLst>
      <p:ext uri="{BB962C8B-B14F-4D97-AF65-F5344CB8AC3E}">
        <p14:creationId xmlns:p14="http://schemas.microsoft.com/office/powerpoint/2010/main" val="3305146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7A8377C7-D7DF-45DB-A05D-0ED7D9F20FF2}"/>
              </a:ext>
            </a:extLst>
          </p:cNvPr>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28005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66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94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S_tradnl" sz="2100" kern="1200" dirty="0">
                <a:solidFill>
                  <a:schemeClr val="tx1"/>
                </a:solidFill>
                <a:effectLst/>
                <a:latin typeface="+mn-lt"/>
                <a:ea typeface="+mn-ea"/>
                <a:cs typeface="+mn-cs"/>
              </a:rPr>
              <a:t>La medición del ritmo cardiaco y la presión arterial son las herramientas más utilizadas ya que ayudan a conocer el estado del sistema cardiovascular e identificar posibles patologías, como: taquicardia, bradicardia, fibrilación auricular o ventricular, entre otras.</a:t>
            </a:r>
          </a:p>
          <a:p>
            <a:pPr marL="342900" indent="-342900">
              <a:buFontTx/>
              <a:buChar char="-"/>
            </a:pPr>
            <a:r>
              <a:rPr kumimoji="1" lang="es-ES_tradnl" sz="2100" kern="1200" dirty="0">
                <a:solidFill>
                  <a:schemeClr val="tx1"/>
                </a:solidFill>
                <a:effectLst/>
                <a:latin typeface="+mn-lt"/>
                <a:ea typeface="+mn-ea"/>
                <a:cs typeface="+mn-cs"/>
              </a:rPr>
              <a:t>Existen varios métodos de medición del flujo sanguíneo los cuales se realizan por medio de los capilares ubicados en la piel, basados en tres principales parámetros fisiológicos, estos son: (1) movimiento físico, (2) transporte de calor y (3) contenido de oxígeno </a:t>
            </a:r>
          </a:p>
          <a:p>
            <a:pPr marL="342900" indent="-342900">
              <a:buFontTx/>
              <a:buChar char="-"/>
            </a:pPr>
            <a:r>
              <a:rPr kumimoji="1" lang="es-ES_tradnl" sz="2100" kern="1200" dirty="0">
                <a:solidFill>
                  <a:schemeClr val="tx1"/>
                </a:solidFill>
                <a:effectLst/>
                <a:latin typeface="+mn-lt"/>
                <a:ea typeface="+mn-ea"/>
                <a:cs typeface="+mn-cs"/>
              </a:rPr>
              <a:t>fotopletismografía es una técnica la cual permite el monitoreo del cambio volumétrico de la sangre por medio de la piel debido a la acción de bombeo del corazón, en función de la reflexión y absorción de luz. </a:t>
            </a:r>
          </a:p>
          <a:p>
            <a:pPr marL="342900" indent="-342900">
              <a:buFontTx/>
              <a:buChar char="-"/>
            </a:pPr>
            <a:r>
              <a:rPr kumimoji="1" lang="es-ES_tradnl" sz="2100" kern="1200" dirty="0">
                <a:solidFill>
                  <a:schemeClr val="tx1"/>
                </a:solidFill>
                <a:effectLst/>
                <a:latin typeface="+mn-lt"/>
                <a:ea typeface="+mn-ea"/>
                <a:cs typeface="+mn-cs"/>
              </a:rPr>
              <a:t>En la actualidad, la medicina busca el monitoreo continuo y sin interrupción de signos vitales de los pacientes. La fotopletismografía se ha visto como una respuesta a esto por medio de dispositivos móviles equipados con sensores que se implementan en el cuerpo del usuario, también conocidos como </a:t>
            </a:r>
            <a:r>
              <a:rPr kumimoji="1" lang="es-ES_tradnl" sz="2100" i="1" kern="1200" dirty="0">
                <a:solidFill>
                  <a:schemeClr val="tx1"/>
                </a:solidFill>
                <a:effectLst/>
                <a:latin typeface="+mn-lt"/>
                <a:ea typeface="+mn-ea"/>
                <a:cs typeface="+mn-cs"/>
              </a:rPr>
              <a:t>wearabl</a:t>
            </a:r>
            <a:r>
              <a:rPr kumimoji="1" lang="es-ES_tradnl" sz="2100" kern="1200" dirty="0">
                <a:solidFill>
                  <a:schemeClr val="tx1"/>
                </a:solidFill>
                <a:effectLst/>
                <a:latin typeface="+mn-lt"/>
                <a:ea typeface="+mn-ea"/>
                <a:cs typeface="+mn-cs"/>
              </a:rPr>
              <a:t>es</a:t>
            </a:r>
          </a:p>
          <a:p>
            <a:pPr marL="342900" indent="-342900">
              <a:buFontTx/>
              <a:buChar char="-"/>
            </a:pPr>
            <a:r>
              <a:rPr kumimoji="1" lang="es-ES_tradnl" sz="2100" kern="1200" dirty="0">
                <a:solidFill>
                  <a:schemeClr val="tx1"/>
                </a:solidFill>
                <a:effectLst/>
                <a:latin typeface="+mn-lt"/>
                <a:ea typeface="+mn-ea"/>
                <a:cs typeface="+mn-cs"/>
              </a:rPr>
              <a:t>Los </a:t>
            </a:r>
            <a:r>
              <a:rPr kumimoji="1" lang="es-ES_tradnl" sz="2100" i="1" kern="1200" dirty="0">
                <a:solidFill>
                  <a:schemeClr val="tx1"/>
                </a:solidFill>
                <a:effectLst/>
                <a:latin typeface="+mn-lt"/>
                <a:ea typeface="+mn-ea"/>
                <a:cs typeface="+mn-cs"/>
              </a:rPr>
              <a:t>wearables</a:t>
            </a:r>
            <a:r>
              <a:rPr kumimoji="1" lang="es-ES_tradnl" sz="2100" kern="1200" dirty="0">
                <a:solidFill>
                  <a:schemeClr val="tx1"/>
                </a:solidFill>
                <a:effectLst/>
                <a:latin typeface="+mn-lt"/>
                <a:ea typeface="+mn-ea"/>
                <a:cs typeface="+mn-cs"/>
              </a:rPr>
              <a:t> , esta tecnología hace referencia al conjunto de dispositivos que pueden ser agregados a alguna parte de nuestro cuerpo, con el fin de cumplir una función determinada. son dispositivos que tienen la capacidad de conectividad inalámbrica con el fin de acceder a su información. </a:t>
            </a:r>
          </a:p>
          <a:p>
            <a:pPr marL="342900" indent="-342900">
              <a:buFontTx/>
              <a:buChar char="-"/>
            </a:pPr>
            <a:r>
              <a:rPr kumimoji="1" lang="es-ES_tradnl" sz="2100" kern="1200" dirty="0">
                <a:solidFill>
                  <a:schemeClr val="tx1"/>
                </a:solidFill>
                <a:effectLst/>
                <a:latin typeface="+mn-lt"/>
                <a:ea typeface="+mn-ea"/>
                <a:cs typeface="+mn-cs"/>
              </a:rPr>
              <a:t>Gracias a la técnica de fotopletismografía y la tecnología </a:t>
            </a:r>
            <a:r>
              <a:rPr kumimoji="1" lang="es-ES_tradnl" sz="2100" i="1" kern="1200" dirty="0">
                <a:solidFill>
                  <a:schemeClr val="tx1"/>
                </a:solidFill>
                <a:effectLst/>
                <a:latin typeface="+mn-lt"/>
                <a:ea typeface="+mn-ea"/>
                <a:cs typeface="+mn-cs"/>
              </a:rPr>
              <a:t>wearable</a:t>
            </a:r>
            <a:r>
              <a:rPr kumimoji="1" lang="es-ES_tradnl" sz="2100" kern="1200" dirty="0">
                <a:solidFill>
                  <a:schemeClr val="tx1"/>
                </a:solidFill>
                <a:effectLst/>
                <a:latin typeface="+mn-lt"/>
                <a:ea typeface="+mn-ea"/>
                <a:cs typeface="+mn-cs"/>
              </a:rPr>
              <a:t> se ha hecho posible la creación de dispositivos guiados específicamente para el monitoreo continuo de los signos vitales de los usuarios.</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3</a:t>
            </a:fld>
            <a:endParaRPr kumimoji="1" lang="ja-JP" altLang="en-US"/>
          </a:p>
        </p:txBody>
      </p:sp>
    </p:spTree>
    <p:extLst>
      <p:ext uri="{BB962C8B-B14F-4D97-AF65-F5344CB8AC3E}">
        <p14:creationId xmlns:p14="http://schemas.microsoft.com/office/powerpoint/2010/main" val="150026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33D531A2-3B87-4DD7-903D-9C988DC3B4BA}"/>
              </a:ext>
            </a:extLst>
          </p:cNvPr>
          <p:cNvSpPr>
            <a:spLocks noGrp="1"/>
          </p:cNvSpPr>
          <p:nvPr>
            <p:ph type="body" idx="1"/>
          </p:nvPr>
        </p:nvSpPr>
        <p:spPr/>
        <p:txBody>
          <a:bodyPr/>
          <a:lstStyle/>
          <a:p>
            <a:pPr marL="342900" indent="-342900">
              <a:buFontTx/>
              <a:buChar char="-"/>
            </a:pPr>
            <a:r>
              <a:rPr kumimoji="1" lang="es-ES" sz="2100" kern="1200" dirty="0">
                <a:solidFill>
                  <a:schemeClr val="tx1"/>
                </a:solidFill>
                <a:effectLst/>
                <a:latin typeface="+mn-lt"/>
                <a:ea typeface="+mn-ea"/>
                <a:cs typeface="+mn-cs"/>
              </a:rPr>
              <a:t>La carcasa del dispositivo cuenta con dos etapas, la caja que contendrá únicamente al sensor y la caja que llevara el sistema en sí, es decir, la placa de adquisición de señales, la etapa digital y las baterías. Ambas cajas fueron diseñadas por medio del software SolidWorks 2016 </a:t>
            </a:r>
          </a:p>
          <a:p>
            <a:pPr marL="342900" indent="-342900">
              <a:buFontTx/>
              <a:buChar char="-"/>
            </a:pPr>
            <a:r>
              <a:rPr kumimoji="1" lang="es-ES" sz="2100" kern="1200" dirty="0">
                <a:solidFill>
                  <a:schemeClr val="tx1"/>
                </a:solidFill>
                <a:effectLst/>
                <a:latin typeface="+mn-lt"/>
                <a:ea typeface="+mn-ea"/>
                <a:cs typeface="+mn-cs"/>
              </a:rPr>
              <a:t>La caja perteneciente al sensor fue diseñada de tal manera que este tenga un adecuado contacto con la piel y ajustable a la muñeca del usuario por medio de una correa de velcro. En la parte inferior cuenta con una ventana de salida para el sensor y en la parte superior una salida para el bus de datos</a:t>
            </a:r>
          </a:p>
          <a:p>
            <a:pPr marL="342900" indent="-342900">
              <a:buFontTx/>
              <a:buChar char="-"/>
            </a:pPr>
            <a:r>
              <a:rPr kumimoji="1" lang="es-ES" sz="2100" kern="1200" dirty="0">
                <a:solidFill>
                  <a:schemeClr val="tx1"/>
                </a:solidFill>
                <a:effectLst/>
                <a:latin typeface="+mn-lt"/>
                <a:ea typeface="+mn-ea"/>
                <a:cs typeface="+mn-cs"/>
              </a:rPr>
              <a:t>caja del sistema fue diseñada con tres compartimentos separados, el primero donde se pueden colocar las tres baterías una sobre otra y con una salida para los cables de conexión ,el segundo correspondiente al sistema de adquisición de la señal y al sistema de procesamiento digital, con una cavidad de entrada para las conexiones del bus de datos del sensor y las baterías, y por último, se tiene una tapa que cubre a todos los componentes dejando todo como un solo sistema, en la parte inferior se definió una curvatura para brindar mayor comodidad al usuario y  estabilidad del equipo</a:t>
            </a:r>
          </a:p>
          <a:p>
            <a:pPr marL="342900" indent="-342900">
              <a:buFontTx/>
              <a:buChar char="-"/>
            </a:pPr>
            <a:endParaRPr lang="es-EC" dirty="0"/>
          </a:p>
        </p:txBody>
      </p:sp>
    </p:spTree>
    <p:extLst>
      <p:ext uri="{BB962C8B-B14F-4D97-AF65-F5344CB8AC3E}">
        <p14:creationId xmlns:p14="http://schemas.microsoft.com/office/powerpoint/2010/main" val="4293127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1F7699DA-64B1-4133-9E7A-F539F628C1F6}"/>
              </a:ext>
            </a:extLst>
          </p:cNvPr>
          <p:cNvSpPr>
            <a:spLocks noGrp="1"/>
          </p:cNvSpPr>
          <p:nvPr>
            <p:ph type="body" idx="1"/>
          </p:nvPr>
        </p:nvSpPr>
        <p:spPr/>
        <p:txBody>
          <a:bodyPr/>
          <a:lstStyle/>
          <a:p>
            <a:r>
              <a:rPr kumimoji="1" lang="es-ES" sz="2100" kern="1200" dirty="0">
                <a:solidFill>
                  <a:schemeClr val="tx1"/>
                </a:solidFill>
                <a:effectLst/>
                <a:latin typeface="+mn-lt"/>
                <a:ea typeface="+mn-ea"/>
                <a:cs typeface="+mn-cs"/>
              </a:rPr>
              <a:t>Los resultados del ritmo cardiaco de la persona se envían por medio de conexión bluetooth desde el dispositivo a una aplicación </a:t>
            </a:r>
            <a:r>
              <a:rPr kumimoji="1" lang="es-ES" sz="2100" i="1" kern="1200" dirty="0">
                <a:solidFill>
                  <a:schemeClr val="tx1"/>
                </a:solidFill>
                <a:effectLst/>
                <a:latin typeface="+mn-lt"/>
                <a:ea typeface="+mn-ea"/>
                <a:cs typeface="+mn-cs"/>
              </a:rPr>
              <a:t>Android</a:t>
            </a:r>
            <a:r>
              <a:rPr kumimoji="1" lang="es-ES" sz="2100" kern="1200" dirty="0">
                <a:solidFill>
                  <a:schemeClr val="tx1"/>
                </a:solidFill>
                <a:effectLst/>
                <a:latin typeface="+mn-lt"/>
                <a:ea typeface="+mn-ea"/>
                <a:cs typeface="+mn-cs"/>
              </a:rPr>
              <a:t> diseñada en </a:t>
            </a:r>
            <a:r>
              <a:rPr kumimoji="1" lang="es-ES" sz="2100" kern="1200" dirty="0" err="1">
                <a:solidFill>
                  <a:schemeClr val="tx1"/>
                </a:solidFill>
                <a:effectLst/>
                <a:latin typeface="+mn-lt"/>
                <a:ea typeface="+mn-ea"/>
                <a:cs typeface="+mn-cs"/>
              </a:rPr>
              <a:t>AppInventor</a:t>
            </a:r>
            <a:r>
              <a:rPr kumimoji="1" lang="es-ES" sz="2100" kern="1200" dirty="0">
                <a:solidFill>
                  <a:schemeClr val="tx1"/>
                </a:solidFill>
                <a:effectLst/>
                <a:latin typeface="+mn-lt"/>
                <a:ea typeface="+mn-ea"/>
                <a:cs typeface="+mn-cs"/>
              </a:rPr>
              <a:t>, compuesta por cuatro pantallas. </a:t>
            </a:r>
            <a:endParaRPr lang="es-EC" dirty="0"/>
          </a:p>
        </p:txBody>
      </p:sp>
    </p:spTree>
    <p:extLst>
      <p:ext uri="{BB962C8B-B14F-4D97-AF65-F5344CB8AC3E}">
        <p14:creationId xmlns:p14="http://schemas.microsoft.com/office/powerpoint/2010/main" val="34069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1F7699DA-64B1-4133-9E7A-F539F628C1F6}"/>
              </a:ext>
            </a:extLst>
          </p:cNvPr>
          <p:cNvSpPr>
            <a:spLocks noGrp="1"/>
          </p:cNvSpPr>
          <p:nvPr>
            <p:ph type="body" idx="1"/>
          </p:nvPr>
        </p:nvSpPr>
        <p:spPr/>
        <p:txBody>
          <a:bodyPr/>
          <a:lstStyle/>
          <a:p>
            <a:r>
              <a:rPr kumimoji="1" lang="es-ES" sz="2100" kern="1200" dirty="0">
                <a:solidFill>
                  <a:schemeClr val="tx1"/>
                </a:solidFill>
                <a:effectLst/>
                <a:latin typeface="+mn-lt"/>
                <a:ea typeface="+mn-ea"/>
                <a:cs typeface="+mn-cs"/>
              </a:rPr>
              <a:t>Los resultados del ritmo cardiaco de la persona se envían por medio de conexión bluetooth desde el dispositivo a una aplicación </a:t>
            </a:r>
            <a:r>
              <a:rPr kumimoji="1" lang="es-ES" sz="2100" i="1" kern="1200" dirty="0">
                <a:solidFill>
                  <a:schemeClr val="tx1"/>
                </a:solidFill>
                <a:effectLst/>
                <a:latin typeface="+mn-lt"/>
                <a:ea typeface="+mn-ea"/>
                <a:cs typeface="+mn-cs"/>
              </a:rPr>
              <a:t>Android</a:t>
            </a:r>
            <a:r>
              <a:rPr kumimoji="1" lang="es-ES" sz="2100" kern="1200" dirty="0">
                <a:solidFill>
                  <a:schemeClr val="tx1"/>
                </a:solidFill>
                <a:effectLst/>
                <a:latin typeface="+mn-lt"/>
                <a:ea typeface="+mn-ea"/>
                <a:cs typeface="+mn-cs"/>
              </a:rPr>
              <a:t> diseñada en </a:t>
            </a:r>
            <a:r>
              <a:rPr kumimoji="1" lang="es-ES" sz="2100" kern="1200" dirty="0" err="1">
                <a:solidFill>
                  <a:schemeClr val="tx1"/>
                </a:solidFill>
                <a:effectLst/>
                <a:latin typeface="+mn-lt"/>
                <a:ea typeface="+mn-ea"/>
                <a:cs typeface="+mn-cs"/>
              </a:rPr>
              <a:t>AppInventor</a:t>
            </a:r>
            <a:r>
              <a:rPr kumimoji="1" lang="es-ES" sz="2100" kern="1200" dirty="0">
                <a:solidFill>
                  <a:schemeClr val="tx1"/>
                </a:solidFill>
                <a:effectLst/>
                <a:latin typeface="+mn-lt"/>
                <a:ea typeface="+mn-ea"/>
                <a:cs typeface="+mn-cs"/>
              </a:rPr>
              <a:t>, compuesta por cuatro pantallas. </a:t>
            </a:r>
            <a:endParaRPr lang="es-EC" dirty="0"/>
          </a:p>
        </p:txBody>
      </p:sp>
    </p:spTree>
    <p:extLst>
      <p:ext uri="{BB962C8B-B14F-4D97-AF65-F5344CB8AC3E}">
        <p14:creationId xmlns:p14="http://schemas.microsoft.com/office/powerpoint/2010/main" val="2942191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_tradnl" sz="2100" kern="1200" dirty="0">
                <a:solidFill>
                  <a:schemeClr val="tx1"/>
                </a:solidFill>
                <a:effectLst/>
                <a:latin typeface="+mn-lt"/>
                <a:ea typeface="+mn-ea"/>
                <a:cs typeface="+mn-cs"/>
              </a:rPr>
              <a:t>Para este análisis se utilizó dos prototipos iguales colocados en los dos brazos de la persona, el brazo izquierdo establecido como referencia, al cual no fue afectado por el ruido del movimiento, es decir, con el brazo quieto y el brazo izquierdo con el cual se realizó los cuatro movimientos establecidos.</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S_tradnl" sz="2100" kern="1200" dirty="0">
                <a:solidFill>
                  <a:schemeClr val="tx1"/>
                </a:solidFill>
                <a:effectLst/>
                <a:latin typeface="+mn-lt"/>
                <a:ea typeface="+mn-ea"/>
                <a:cs typeface="+mn-cs"/>
              </a:rPr>
              <a:t>Para cada tipo de movimiento se tomó cuatro muestras, en un intervalo de 30 segundos con su respectiva señal de referencia por medio del software MATLAB, a una frecuencia de muestreo de 16 Hz. </a:t>
            </a:r>
            <a:endParaRPr kumimoji="1" lang="es-EC" sz="21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35</a:t>
            </a:fld>
            <a:endParaRPr kumimoji="1" lang="ja-JP" altLang="en-US"/>
          </a:p>
        </p:txBody>
      </p:sp>
    </p:spTree>
    <p:extLst>
      <p:ext uri="{BB962C8B-B14F-4D97-AF65-F5344CB8AC3E}">
        <p14:creationId xmlns:p14="http://schemas.microsoft.com/office/powerpoint/2010/main" val="1347886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98A05B26-15C9-4F7F-BDFC-ACBE06907EE5}"/>
              </a:ext>
            </a:extLst>
          </p:cNvPr>
          <p:cNvSpPr>
            <a:spLocks noGrp="1"/>
          </p:cNvSpPr>
          <p:nvPr>
            <p:ph type="body" idx="1"/>
          </p:nvPr>
        </p:nvSpPr>
        <p:spPr/>
        <p: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kumimoji="1" lang="es-ES_tradnl" sz="2100" kern="1200" dirty="0">
                <a:solidFill>
                  <a:schemeClr val="tx1"/>
                </a:solidFill>
                <a:effectLst/>
                <a:latin typeface="+mn-lt"/>
                <a:ea typeface="+mn-ea"/>
                <a:cs typeface="+mn-cs"/>
              </a:rPr>
              <a:t>El filtrado digital de las señales se realizó por medio de MATLAB, siguiendo los parámetros determinados en la </a:t>
            </a:r>
            <a:r>
              <a:rPr kumimoji="1" lang="es-EC" sz="2100" b="1" kern="1200" dirty="0">
                <a:solidFill>
                  <a:schemeClr val="tx1"/>
                </a:solidFill>
                <a:effectLst/>
                <a:latin typeface="+mn-lt"/>
                <a:ea typeface="+mn-ea"/>
                <a:cs typeface="+mn-cs"/>
              </a:rPr>
              <a:t>Tabla 13</a:t>
            </a:r>
            <a:r>
              <a:rPr kumimoji="1" lang="es-ES_tradnl" sz="2100" kern="1200" dirty="0">
                <a:solidFill>
                  <a:schemeClr val="tx1"/>
                </a:solidFill>
                <a:effectLst/>
                <a:latin typeface="+mn-lt"/>
                <a:ea typeface="+mn-ea"/>
                <a:cs typeface="+mn-cs"/>
              </a:rPr>
              <a:t>. Los filtros fueron tipo </a:t>
            </a:r>
            <a:r>
              <a:rPr kumimoji="1" lang="es-ES_tradnl" sz="2100" kern="1200" dirty="0" err="1">
                <a:solidFill>
                  <a:schemeClr val="tx1"/>
                </a:solidFill>
                <a:effectLst/>
                <a:latin typeface="+mn-lt"/>
                <a:ea typeface="+mn-ea"/>
                <a:cs typeface="+mn-cs"/>
              </a:rPr>
              <a:t>IIR</a:t>
            </a:r>
            <a:r>
              <a:rPr kumimoji="1" lang="es-ES_tradnl" sz="2100" kern="1200" dirty="0">
                <a:solidFill>
                  <a:schemeClr val="tx1"/>
                </a:solidFill>
                <a:effectLst/>
                <a:latin typeface="+mn-lt"/>
                <a:ea typeface="+mn-ea"/>
                <a:cs typeface="+mn-cs"/>
              </a:rPr>
              <a:t> y la banda de frecuencias se delimitó según la respuesta de las señales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anteriormente indicadas entre 0.5 a 5 Hz.</a:t>
            </a:r>
            <a:endParaRPr kumimoji="1" lang="es-EC" sz="2100" kern="1200" dirty="0">
              <a:solidFill>
                <a:schemeClr val="tx1"/>
              </a:solidFill>
              <a:effectLst/>
              <a:latin typeface="+mn-lt"/>
              <a:ea typeface="+mn-ea"/>
              <a:cs typeface="+mn-cs"/>
            </a:endParaRPr>
          </a:p>
          <a:p>
            <a:endParaRPr lang="es-EC" dirty="0"/>
          </a:p>
        </p:txBody>
      </p:sp>
    </p:spTree>
    <p:extLst>
      <p:ext uri="{BB962C8B-B14F-4D97-AF65-F5344CB8AC3E}">
        <p14:creationId xmlns:p14="http://schemas.microsoft.com/office/powerpoint/2010/main" val="2081826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53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081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xmlns="" id="{5BCBD9D5-FC73-4361-B386-CD04D9661C50}"/>
              </a:ext>
            </a:extLst>
          </p:cNvPr>
          <p:cNvSpPr>
            <a:spLocks noGrp="1"/>
          </p:cNvSpPr>
          <p:nvPr>
            <p:ph type="body" idx="1"/>
          </p:nvPr>
        </p:nvSpPr>
        <p:spPr/>
        <p:txBody>
          <a:bodyPr/>
          <a:lstStyle/>
          <a:p>
            <a:r>
              <a:rPr kumimoji="1" lang="es-ES" sz="2100" kern="1200" dirty="0">
                <a:solidFill>
                  <a:schemeClr val="tx1"/>
                </a:solidFill>
                <a:effectLst/>
                <a:latin typeface="+mn-lt"/>
                <a:ea typeface="+mn-ea"/>
                <a:cs typeface="+mn-cs"/>
              </a:rPr>
              <a:t>Para comprobar el correcto funcionamiento del dispositivo, se realizaron varias mediciones en estado basal, los cuatro movimientos establecidos y en condiciones diferentes de la vida diaria. Para esto se estableció que el </a:t>
            </a:r>
            <a:r>
              <a:rPr kumimoji="1" lang="es-ES" sz="2100" i="1" kern="1200" dirty="0">
                <a:solidFill>
                  <a:schemeClr val="tx1"/>
                </a:solidFill>
                <a:effectLst/>
                <a:latin typeface="+mn-lt"/>
                <a:ea typeface="+mn-ea"/>
                <a:cs typeface="+mn-cs"/>
              </a:rPr>
              <a:t>wearable</a:t>
            </a:r>
            <a:r>
              <a:rPr kumimoji="1" lang="es-ES" sz="2100" kern="1200" dirty="0">
                <a:solidFill>
                  <a:schemeClr val="tx1"/>
                </a:solidFill>
                <a:effectLst/>
                <a:latin typeface="+mn-lt"/>
                <a:ea typeface="+mn-ea"/>
                <a:cs typeface="+mn-cs"/>
              </a:rPr>
              <a:t> para el </a:t>
            </a:r>
            <a:r>
              <a:rPr kumimoji="1" lang="es-ES" sz="2100" kern="1200" dirty="0" err="1">
                <a:solidFill>
                  <a:schemeClr val="tx1"/>
                </a:solidFill>
                <a:effectLst/>
                <a:latin typeface="+mn-lt"/>
                <a:ea typeface="+mn-ea"/>
                <a:cs typeface="+mn-cs"/>
              </a:rPr>
              <a:t>sensado</a:t>
            </a:r>
            <a:r>
              <a:rPr kumimoji="1" lang="es-ES" sz="2100" kern="1200" dirty="0">
                <a:solidFill>
                  <a:schemeClr val="tx1"/>
                </a:solidFill>
                <a:effectLst/>
                <a:latin typeface="+mn-lt"/>
                <a:ea typeface="+mn-ea"/>
                <a:cs typeface="+mn-cs"/>
              </a:rPr>
              <a:t> de frecuencia cardiaca entregue resultados cada 20 segundos, mientras se midió el pulso manualmente por medio de la arteria carótida. Tomando el valor real de pulsaciones y no una estimación por minuto como funcionaria normalmente. Para cada uno de los casos se tomó 10 muestras y se calculó su error relativo</a:t>
            </a:r>
            <a:endParaRPr lang="es-EC" dirty="0"/>
          </a:p>
        </p:txBody>
      </p:sp>
    </p:spTree>
    <p:extLst>
      <p:ext uri="{BB962C8B-B14F-4D97-AF65-F5344CB8AC3E}">
        <p14:creationId xmlns:p14="http://schemas.microsoft.com/office/powerpoint/2010/main" val="3372448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41</a:t>
            </a:fld>
            <a:endParaRPr kumimoji="1" lang="ja-JP" altLang="en-US"/>
          </a:p>
        </p:txBody>
      </p:sp>
    </p:spTree>
    <p:extLst>
      <p:ext uri="{BB962C8B-B14F-4D97-AF65-F5344CB8AC3E}">
        <p14:creationId xmlns:p14="http://schemas.microsoft.com/office/powerpoint/2010/main" val="3487845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42</a:t>
            </a:fld>
            <a:endParaRPr kumimoji="1" lang="ja-JP" altLang="en-US"/>
          </a:p>
        </p:txBody>
      </p:sp>
    </p:spTree>
    <p:extLst>
      <p:ext uri="{BB962C8B-B14F-4D97-AF65-F5344CB8AC3E}">
        <p14:creationId xmlns:p14="http://schemas.microsoft.com/office/powerpoint/2010/main" val="108455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S_tradnl" sz="2100" kern="1200" dirty="0">
                <a:solidFill>
                  <a:schemeClr val="tx1"/>
                </a:solidFill>
                <a:effectLst/>
                <a:latin typeface="+mn-lt"/>
                <a:ea typeface="+mn-ea"/>
                <a:cs typeface="+mn-cs"/>
              </a:rPr>
              <a:t>El principal problema de los dispositivos fotopletismográficos es el ruido de baja frecuencia causado por el movimiento (artefactos de movimiento), tales como el movimiento del sensor, movimientos rítmicos involuntarios del paciente (espasmos, tics, </a:t>
            </a:r>
            <a:r>
              <a:rPr kumimoji="1" lang="es-ES_tradnl" sz="2100" kern="1200" dirty="0" err="1">
                <a:solidFill>
                  <a:schemeClr val="tx1"/>
                </a:solidFill>
                <a:effectLst/>
                <a:latin typeface="+mn-lt"/>
                <a:ea typeface="+mn-ea"/>
                <a:cs typeface="+mn-cs"/>
              </a:rPr>
              <a:t>etc</a:t>
            </a:r>
            <a:r>
              <a:rPr kumimoji="1" lang="es-ES_tradnl" sz="2100" kern="1200" dirty="0">
                <a:solidFill>
                  <a:schemeClr val="tx1"/>
                </a:solidFill>
                <a:effectLst/>
                <a:latin typeface="+mn-lt"/>
                <a:ea typeface="+mn-ea"/>
                <a:cs typeface="+mn-cs"/>
              </a:rPr>
              <a:t>), y movimientos musculares; los cuales provocan errores en la medición de la frecuencia cardiaca. </a:t>
            </a:r>
          </a:p>
          <a:p>
            <a:pPr marL="342900" indent="-342900">
              <a:buFontTx/>
              <a:buChar char="-"/>
            </a:pPr>
            <a:r>
              <a:rPr kumimoji="1" lang="es-ES_tradnl" sz="2100" kern="1200" dirty="0">
                <a:solidFill>
                  <a:schemeClr val="tx1"/>
                </a:solidFill>
                <a:effectLst/>
                <a:latin typeface="+mn-lt"/>
                <a:ea typeface="+mn-ea"/>
                <a:cs typeface="+mn-cs"/>
              </a:rPr>
              <a:t>El movimiento deforma los tejidos elásticos causando señales falsas que no corresponden a lo que se desea medir. </a:t>
            </a:r>
          </a:p>
          <a:p>
            <a:pPr marL="342900" indent="-342900">
              <a:buFontTx/>
              <a:buChar char="-"/>
            </a:pPr>
            <a:r>
              <a:rPr kumimoji="1" lang="es-ES_tradnl" sz="2100" kern="1200" dirty="0">
                <a:solidFill>
                  <a:schemeClr val="tx1"/>
                </a:solidFill>
                <a:effectLst/>
                <a:latin typeface="+mn-lt"/>
                <a:ea typeface="+mn-ea"/>
                <a:cs typeface="+mn-cs"/>
              </a:rPr>
              <a:t>Por estas razones es que el estudio de los sensores de fotopletismografía es un tema amplio para su investigación y de actual interés.</a:t>
            </a:r>
          </a:p>
          <a:p>
            <a:pPr marL="342900" indent="-342900">
              <a:buFontTx/>
              <a:buChar char="-"/>
            </a:pPr>
            <a:r>
              <a:rPr kumimoji="1" lang="es-ES_tradnl" sz="2100" kern="1200" dirty="0">
                <a:solidFill>
                  <a:schemeClr val="tx1"/>
                </a:solidFill>
                <a:effectLst/>
                <a:latin typeface="+mn-lt"/>
                <a:ea typeface="+mn-ea"/>
                <a:cs typeface="+mn-cs"/>
              </a:rPr>
              <a:t>fin de estudiar y analizar las señales entregadas por varios sensores que operen con luz infrarroja, luz verde o roja, con el objetivo de determinar una configuración lo suficientemente sensible y estable para el desarrollo de un prototipo móvil capaz registrar la curva de presión sanguínea continua, de la cual se extraerán los intervalos entre sístoles sucesivas de donde se podrá estimar el ritmo cardiaco del sujeto de interés</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4</a:t>
            </a:fld>
            <a:endParaRPr kumimoji="1" lang="ja-JP" altLang="en-US"/>
          </a:p>
        </p:txBody>
      </p:sp>
    </p:spTree>
    <p:extLst>
      <p:ext uri="{BB962C8B-B14F-4D97-AF65-F5344CB8AC3E}">
        <p14:creationId xmlns:p14="http://schemas.microsoft.com/office/powerpoint/2010/main" val="356335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S_tradnl" sz="2100" kern="1200" dirty="0">
                <a:solidFill>
                  <a:schemeClr val="tx1"/>
                </a:solidFill>
                <a:effectLst/>
                <a:latin typeface="+mn-lt"/>
                <a:ea typeface="+mn-ea"/>
                <a:cs typeface="+mn-cs"/>
              </a:rPr>
              <a:t>El principio utilizado por la técnica de fotopletismografía se basa en la detección óptica de los cambios volumétricos de la sangre en el lecho microvascular del tejido, ya que el sensor de fotopletismografía está conformado por una fuente luz y un detector y que la hemoglobina y oxihemoglobina presentes en la sangre tienen la capacidad de absorción de ciertas longitudes de onda, este es capaz de monitorear los cambios en la intensidad de luz por medio de reflexión o transmisión en el tejido expuesto. </a:t>
            </a:r>
          </a:p>
          <a:p>
            <a:pPr marL="342900" indent="-342900">
              <a:buFontTx/>
              <a:buChar char="-"/>
            </a:pPr>
            <a:r>
              <a:rPr kumimoji="1" lang="es-ES_tradnl" sz="2100" kern="1200" dirty="0">
                <a:solidFill>
                  <a:schemeClr val="tx1"/>
                </a:solidFill>
                <a:effectLst/>
                <a:latin typeface="+mn-lt"/>
                <a:ea typeface="+mn-ea"/>
                <a:cs typeface="+mn-cs"/>
              </a:rPr>
              <a:t>Durante el ciclo cardíaco las arterias contienen más volumen de sangre en la sístole que durante la diástole, esto causa que haya más o menos luz detectada, mientras mayor sea la cantidad de sangre en el área, menor será la cantidad de luz recibida por el detector. </a:t>
            </a:r>
            <a:endParaRPr lang="es-EC" dirty="0"/>
          </a:p>
          <a:p>
            <a:pPr marL="342900" indent="-342900">
              <a:buFontTx/>
              <a:buChar char="-"/>
            </a:pPr>
            <a:r>
              <a:rPr kumimoji="1" lang="es-ES_tradnl" sz="2100" kern="1200" dirty="0">
                <a:solidFill>
                  <a:schemeClr val="tx1"/>
                </a:solidFill>
                <a:effectLst/>
                <a:latin typeface="+mn-lt"/>
                <a:ea typeface="+mn-ea"/>
                <a:cs typeface="+mn-cs"/>
              </a:rPr>
              <a:t>La forma de onda de las señales obtenidas por el </a:t>
            </a:r>
            <a:r>
              <a:rPr kumimoji="1" lang="es-ES_tradnl" sz="2100" kern="1200" dirty="0" err="1">
                <a:solidFill>
                  <a:schemeClr val="tx1"/>
                </a:solidFill>
                <a:effectLst/>
                <a:latin typeface="+mn-lt"/>
                <a:ea typeface="+mn-ea"/>
                <a:cs typeface="+mn-cs"/>
              </a:rPr>
              <a:t>fotopletismograma</a:t>
            </a:r>
            <a:r>
              <a:rPr kumimoji="1" lang="es-ES_tradnl" sz="2100" kern="1200" dirty="0">
                <a:solidFill>
                  <a:schemeClr val="tx1"/>
                </a:solidFill>
                <a:effectLst/>
                <a:latin typeface="+mn-lt"/>
                <a:ea typeface="+mn-ea"/>
                <a:cs typeface="+mn-cs"/>
              </a:rPr>
              <a:t> (</a:t>
            </a:r>
            <a:r>
              <a:rPr kumimoji="1" lang="es-ES_tradnl" sz="2100" kern="1200" dirty="0" err="1">
                <a:solidFill>
                  <a:schemeClr val="tx1"/>
                </a:solidFill>
                <a:effectLst/>
                <a:latin typeface="+mn-lt"/>
                <a:ea typeface="+mn-ea"/>
                <a:cs typeface="+mn-cs"/>
              </a:rPr>
              <a:t>PPG</a:t>
            </a:r>
            <a:r>
              <a:rPr kumimoji="1" lang="es-ES_tradnl" sz="2100" kern="1200" dirty="0">
                <a:solidFill>
                  <a:schemeClr val="tx1"/>
                </a:solidFill>
                <a:effectLst/>
                <a:latin typeface="+mn-lt"/>
                <a:ea typeface="+mn-ea"/>
                <a:cs typeface="+mn-cs"/>
              </a:rPr>
              <a:t> del inglés </a:t>
            </a:r>
            <a:r>
              <a:rPr kumimoji="1" lang="es-ES_tradnl" sz="2100" i="1" kern="1200" dirty="0" err="1">
                <a:solidFill>
                  <a:schemeClr val="tx1"/>
                </a:solidFill>
                <a:effectLst/>
                <a:latin typeface="+mn-lt"/>
                <a:ea typeface="+mn-ea"/>
                <a:cs typeface="+mn-cs"/>
              </a:rPr>
              <a:t>PhotoPlethysmoGram</a:t>
            </a:r>
            <a:r>
              <a:rPr kumimoji="1" lang="es-ES_tradnl" sz="2100" kern="1200" dirty="0">
                <a:solidFill>
                  <a:schemeClr val="tx1"/>
                </a:solidFill>
                <a:effectLst/>
                <a:latin typeface="+mn-lt"/>
                <a:ea typeface="+mn-ea"/>
                <a:cs typeface="+mn-cs"/>
              </a:rPr>
              <a:t>) está compuesta por un componente de corriente continua (DC) y un componente de corriente alterna (CA) como se observa en la </a:t>
            </a:r>
            <a:r>
              <a:rPr kumimoji="1" lang="es-EC" sz="2100" b="1" kern="1200" dirty="0">
                <a:solidFill>
                  <a:schemeClr val="tx1"/>
                </a:solidFill>
                <a:effectLst/>
                <a:latin typeface="+mn-lt"/>
                <a:ea typeface="+mn-ea"/>
                <a:cs typeface="+mn-cs"/>
              </a:rPr>
              <a:t>Figura 6</a:t>
            </a:r>
            <a:r>
              <a:rPr kumimoji="1" lang="es-ES_tradnl" sz="2100" kern="1200" dirty="0">
                <a:solidFill>
                  <a:schemeClr val="tx1"/>
                </a:solidFill>
                <a:effectLst/>
                <a:latin typeface="+mn-lt"/>
                <a:ea typeface="+mn-ea"/>
                <a:cs typeface="+mn-cs"/>
              </a:rPr>
              <a:t>. El primero está dado por la señal óptica transmitida o reflejada del área de medición, dependiendo de la estructura del tejido y del volumen sanguíneo con el que se cuente en el momento de </a:t>
            </a:r>
            <a:r>
              <a:rPr kumimoji="1" lang="es-ES_tradnl" sz="2100" kern="1200" dirty="0" err="1">
                <a:solidFill>
                  <a:schemeClr val="tx1"/>
                </a:solidFill>
                <a:effectLst/>
                <a:latin typeface="+mn-lt"/>
                <a:ea typeface="+mn-ea"/>
                <a:cs typeface="+mn-cs"/>
              </a:rPr>
              <a:t>sensado</a:t>
            </a:r>
            <a:r>
              <a:rPr kumimoji="1" lang="es-ES_tradnl" sz="2100" kern="1200" dirty="0">
                <a:solidFill>
                  <a:schemeClr val="tx1"/>
                </a:solidFill>
                <a:effectLst/>
                <a:latin typeface="+mn-lt"/>
                <a:ea typeface="+mn-ea"/>
                <a:cs typeface="+mn-cs"/>
              </a:rPr>
              <a:t>, esta componente varia lentamente con la respiración. El segundo muestra las variaciones del volumen de la sangre producidos por las fases sistólica y diastólica, donde su frecuencia depende de la frecuencia cardiaca </a:t>
            </a: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7</a:t>
            </a:fld>
            <a:endParaRPr kumimoji="1" lang="ja-JP" altLang="en-US"/>
          </a:p>
        </p:txBody>
      </p:sp>
    </p:spTree>
    <p:extLst>
      <p:ext uri="{BB962C8B-B14F-4D97-AF65-F5344CB8AC3E}">
        <p14:creationId xmlns:p14="http://schemas.microsoft.com/office/powerpoint/2010/main" val="413890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C" sz="2100" kern="1200" dirty="0">
                <a:solidFill>
                  <a:schemeClr val="tx1"/>
                </a:solidFill>
                <a:effectLst/>
                <a:latin typeface="+mn-lt"/>
                <a:ea typeface="+mn-ea"/>
                <a:cs typeface="+mn-cs"/>
              </a:rPr>
              <a:t>Actualmente, las aplicaciones y estudios sobre fotopletismografía se han basado en tres longitudes de onda, luz roja, luz verde y luz infrarroja. La dispersión, absorción o reflexión depende de las características ópticas de la fuente de luz. A medida que  la longitud de onda aumenta, la dispersión en la dermis disminuye, aumentando su capacidad de penetración sobre la piel </a:t>
            </a:r>
          </a:p>
          <a:p>
            <a:pPr marL="342900" marR="0" lvl="0" indent="-342900" algn="l" defTabSz="1632753" rtl="0" eaLnBrk="1" fontAlgn="auto" latinLnBrk="0" hangingPunct="1">
              <a:lnSpc>
                <a:spcPct val="100000"/>
              </a:lnSpc>
              <a:spcBef>
                <a:spcPts val="0"/>
              </a:spcBef>
              <a:spcAft>
                <a:spcPts val="0"/>
              </a:spcAft>
              <a:buClrTx/>
              <a:buSzTx/>
              <a:buFontTx/>
              <a:buChar char="-"/>
              <a:tabLst/>
              <a:defRPr/>
            </a:pPr>
            <a:r>
              <a:rPr kumimoji="1" lang="es-EC" sz="2100" kern="1200" dirty="0">
                <a:solidFill>
                  <a:schemeClr val="tx1"/>
                </a:solidFill>
                <a:effectLst/>
                <a:latin typeface="+mn-lt"/>
                <a:ea typeface="+mn-ea"/>
                <a:cs typeface="+mn-cs"/>
              </a:rPr>
              <a:t>Para la técnica de fotopletismografía es de principal interés la cantidad de luz absorbida por la hemoglobina y oxihemoglobina ya que están directamente relacionada con el volumen de sangre reflejando la sístole y diástole del ciclo cardiaco.</a:t>
            </a:r>
          </a:p>
          <a:p>
            <a:pPr marL="342900" indent="-342900">
              <a:buFontTx/>
              <a:buChar char="-"/>
            </a:pPr>
            <a:r>
              <a:rPr lang="es-EC" dirty="0"/>
              <a:t>Sístole mayor flujo de sangre – mayor absorción de luz</a:t>
            </a:r>
          </a:p>
          <a:p>
            <a:pPr marL="342900" indent="-342900">
              <a:buFontTx/>
              <a:buChar char="-"/>
            </a:pPr>
            <a:r>
              <a:rPr lang="es-EC" dirty="0"/>
              <a:t>Diástole flujo disminuye parcialmente, menor absorción</a:t>
            </a:r>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8</a:t>
            </a:fld>
            <a:endParaRPr kumimoji="1" lang="ja-JP" altLang="en-US"/>
          </a:p>
        </p:txBody>
      </p:sp>
    </p:spTree>
    <p:extLst>
      <p:ext uri="{BB962C8B-B14F-4D97-AF65-F5344CB8AC3E}">
        <p14:creationId xmlns:p14="http://schemas.microsoft.com/office/powerpoint/2010/main" val="308665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r>
              <a:rPr kumimoji="1" lang="es-ES_tradnl" sz="2100" kern="1200" dirty="0">
                <a:solidFill>
                  <a:schemeClr val="tx1"/>
                </a:solidFill>
                <a:effectLst/>
                <a:latin typeface="+mn-lt"/>
                <a:ea typeface="+mn-ea"/>
                <a:cs typeface="+mn-cs"/>
              </a:rPr>
              <a:t>Los pulsioxímetros son utilizados para medir la saturación de oxígeno en la sangre y la frecuencia cardiaca, se basa en dos estados: el oxígeno unido con la hemoglobina (oxihemoglobina) o cuando no lo está (desoxihemoglobina), estos elementos tienen diferente capacidad de absorción de longitud de onda comprendidos entre 600 a 800 nm y 800 a 1000 nm, respectivamente. </a:t>
            </a:r>
            <a:endParaRPr kumimoji="1" lang="es-EC" sz="2100" kern="1200" dirty="0">
              <a:solidFill>
                <a:schemeClr val="tx1"/>
              </a:solidFill>
              <a:effectLst/>
              <a:latin typeface="+mn-lt"/>
              <a:ea typeface="+mn-ea"/>
              <a:cs typeface="+mn-cs"/>
            </a:endParaRPr>
          </a:p>
          <a:p>
            <a:pPr marL="342900" indent="-342900">
              <a:buFontTx/>
              <a:buChar char="-"/>
            </a:pPr>
            <a:r>
              <a:rPr kumimoji="1" lang="es-ES_tradnl" sz="2100" kern="1200" dirty="0">
                <a:solidFill>
                  <a:schemeClr val="tx1"/>
                </a:solidFill>
                <a:effectLst/>
                <a:latin typeface="+mn-lt"/>
                <a:ea typeface="+mn-ea"/>
                <a:cs typeface="+mn-cs"/>
              </a:rPr>
              <a:t>Un pulsioxímetro utiliza el modo de transmisión y cuenta con dos diodos como fuente de luz, emite 660 nm (roja) y 940 nm (infrarroja), El análisis con estos dispositivos no es recomendable en actividades con movimiento, ya que son sensibles al ruido de baja frecuencia ocasionando resultados serían erróneos .</a:t>
            </a:r>
          </a:p>
          <a:p>
            <a:pPr marL="342900" indent="-342900">
              <a:buFontTx/>
              <a:buChar char="-"/>
            </a:pPr>
            <a:r>
              <a:rPr kumimoji="1" lang="es-ES_tradnl" sz="2100" kern="1200" dirty="0">
                <a:solidFill>
                  <a:schemeClr val="tx1"/>
                </a:solidFill>
                <a:effectLst/>
                <a:latin typeface="+mn-lt"/>
                <a:ea typeface="+mn-ea"/>
                <a:cs typeface="+mn-cs"/>
              </a:rPr>
              <a:t>Las bandas pectorales tradicionales hacen uso de electrodos colocados en la correa del dispositivo, quienes envían una serie de impulsos eléctricos transmitidos al corazón generados por la capsula central. Esta información es enviada para su gestión por medio de ondas de radio – frecuencia a un dispositivo, como un pulsómetro convencional, smartphone u ordenador, lo cual se convierte en una desventaja ya que no es un sistema autónomo .</a:t>
            </a:r>
          </a:p>
          <a:p>
            <a:pPr marL="342900" indent="-342900">
              <a:buFontTx/>
              <a:buChar char="-"/>
            </a:pPr>
            <a:r>
              <a:rPr kumimoji="1" lang="es-ES_tradnl" sz="2100" kern="1200" dirty="0">
                <a:solidFill>
                  <a:schemeClr val="tx1"/>
                </a:solidFill>
                <a:effectLst/>
                <a:latin typeface="+mn-lt"/>
                <a:ea typeface="+mn-ea"/>
                <a:cs typeface="+mn-cs"/>
              </a:rPr>
              <a:t>Tabla</a:t>
            </a:r>
          </a:p>
          <a:p>
            <a:pPr marL="342900" indent="-342900">
              <a:buFontTx/>
              <a:buChar char="-"/>
            </a:pPr>
            <a:endParaRPr kumimoji="1" lang="es-ES_tradnl" sz="2100" kern="1200" dirty="0">
              <a:solidFill>
                <a:schemeClr val="tx1"/>
              </a:solidFill>
              <a:effectLst/>
              <a:latin typeface="+mn-lt"/>
              <a:ea typeface="+mn-ea"/>
              <a:cs typeface="+mn-cs"/>
            </a:endParaRPr>
          </a:p>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9</a:t>
            </a:fld>
            <a:endParaRPr kumimoji="1" lang="ja-JP" altLang="en-US"/>
          </a:p>
        </p:txBody>
      </p:sp>
    </p:spTree>
    <p:extLst>
      <p:ext uri="{BB962C8B-B14F-4D97-AF65-F5344CB8AC3E}">
        <p14:creationId xmlns:p14="http://schemas.microsoft.com/office/powerpoint/2010/main" val="127489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10</a:t>
            </a:fld>
            <a:endParaRPr kumimoji="1" lang="ja-JP" altLang="en-US"/>
          </a:p>
        </p:txBody>
      </p:sp>
    </p:spTree>
    <p:extLst>
      <p:ext uri="{BB962C8B-B14F-4D97-AF65-F5344CB8AC3E}">
        <p14:creationId xmlns:p14="http://schemas.microsoft.com/office/powerpoint/2010/main" val="3098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Tx/>
              <a:buChar char="-"/>
            </a:pPr>
            <a:endParaRPr lang="es-EC" dirty="0"/>
          </a:p>
        </p:txBody>
      </p:sp>
      <p:sp>
        <p:nvSpPr>
          <p:cNvPr id="4" name="Marcador de número de diapositiva 3"/>
          <p:cNvSpPr>
            <a:spLocks noGrp="1"/>
          </p:cNvSpPr>
          <p:nvPr>
            <p:ph type="sldNum" sz="quarter" idx="5"/>
          </p:nvPr>
        </p:nvSpPr>
        <p:spPr/>
        <p:txBody>
          <a:bodyPr/>
          <a:lstStyle/>
          <a:p>
            <a:fld id="{BA0F6D12-D0E5-42E3-AE9E-4CBB24513023}" type="slidenum">
              <a:rPr kumimoji="1" lang="ja-JP" altLang="en-US" smtClean="0"/>
              <a:t>11</a:t>
            </a:fld>
            <a:endParaRPr kumimoji="1" lang="ja-JP" altLang="en-US"/>
          </a:p>
        </p:txBody>
      </p:sp>
    </p:spTree>
    <p:extLst>
      <p:ext uri="{BB962C8B-B14F-4D97-AF65-F5344CB8AC3E}">
        <p14:creationId xmlns:p14="http://schemas.microsoft.com/office/powerpoint/2010/main" val="425072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XXXX">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515875" y="4381451"/>
            <a:ext cx="3525361" cy="3468870"/>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399606" y="3543598"/>
            <a:ext cx="3485157" cy="3429310"/>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8" name="正方形/長方形 7"/>
          <p:cNvSpPr/>
          <p:nvPr userDrawn="1"/>
        </p:nvSpPr>
        <p:spPr>
          <a:xfrm>
            <a:off x="3238550" y="1782545"/>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298006" y="3438240"/>
            <a:ext cx="3466061" cy="3410520"/>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429128" y="4290824"/>
            <a:ext cx="3485157" cy="3429310"/>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1" name="アーチ 20"/>
          <p:cNvSpPr/>
          <p:nvPr userDrawn="1"/>
        </p:nvSpPr>
        <p:spPr>
          <a:xfrm rot="3600000">
            <a:off x="9499081" y="3104144"/>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2" name="アーチ 21"/>
          <p:cNvSpPr/>
          <p:nvPr userDrawn="1"/>
        </p:nvSpPr>
        <p:spPr>
          <a:xfrm rot="6618510">
            <a:off x="9615669" y="3220732"/>
            <a:ext cx="1259018" cy="1259018"/>
          </a:xfrm>
          <a:prstGeom prst="blockArc">
            <a:avLst>
              <a:gd name="adj1" fmla="val 19452122"/>
              <a:gd name="adj2" fmla="val 11742259"/>
              <a:gd name="adj3" fmla="val 4894"/>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6" name="アーチ 35"/>
          <p:cNvSpPr/>
          <p:nvPr userDrawn="1"/>
        </p:nvSpPr>
        <p:spPr>
          <a:xfrm rot="3600000">
            <a:off x="9499081" y="5323427"/>
            <a:ext cx="1492195" cy="1492195"/>
          </a:xfrm>
          <a:prstGeom prst="blockArc">
            <a:avLst>
              <a:gd name="adj1" fmla="val 18941412"/>
              <a:gd name="adj2" fmla="val 11732646"/>
              <a:gd name="adj3" fmla="val 4340"/>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615669" y="5440015"/>
            <a:ext cx="1259018" cy="1259018"/>
          </a:xfrm>
          <a:prstGeom prst="blockArc">
            <a:avLst>
              <a:gd name="adj1" fmla="val 19452122"/>
              <a:gd name="adj2" fmla="val 11742259"/>
              <a:gd name="adj3" fmla="val 4894"/>
            </a:avLst>
          </a:prstGeom>
          <a:solidFill>
            <a:schemeClr val="accent6">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1785394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par>
                                <p:cTn id="14" presetID="45" presetClass="entr"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ppt_w</p:attrName>
                                        </p:attrNameLst>
                                      </p:cBhvr>
                                      <p:tavLst>
                                        <p:tav tm="0" fmla="#ppt_w*sin(2.5*pi*$)">
                                          <p:val>
                                            <p:fltVal val="0"/>
                                          </p:val>
                                        </p:tav>
                                        <p:tav tm="100000">
                                          <p:val>
                                            <p:fltVal val="1"/>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par>
                                <p:cTn id="19" presetID="2" presetClass="entr" presetSubtype="1" decel="100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ppt_w</p:attrName>
                                        </p:attrNameLst>
                                      </p:cBhvr>
                                      <p:tavLst>
                                        <p:tav tm="0" fmla="#ppt_w*sin(2.5*pi*$)">
                                          <p:val>
                                            <p:fltVal val="0"/>
                                          </p:val>
                                        </p:tav>
                                        <p:tav tm="100000">
                                          <p:val>
                                            <p:fltVal val="1"/>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par>
                                <p:cTn id="28" presetID="2" presetClass="entr" presetSubtype="1" decel="100000" fill="hold" grpId="0" nodeType="withEffect">
                                  <p:stCondLst>
                                    <p:cond delay="3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par>
                                <p:cTn id="32" presetID="45" presetClass="entr" presetSubtype="0" fill="hold" grpId="1" nodeType="withEffect">
                                  <p:stCondLst>
                                    <p:cond delay="2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ppt_w</p:attrName>
                                        </p:attrNameLst>
                                      </p:cBhvr>
                                      <p:tavLst>
                                        <p:tav tm="0" fmla="#ppt_w*sin(2.5*pi*$)">
                                          <p:val>
                                            <p:fltVal val="0"/>
                                          </p:val>
                                        </p:tav>
                                        <p:tav tm="100000">
                                          <p:val>
                                            <p:fltVal val="1"/>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2" presetClass="entr" presetSubtype="1" decel="100000" fill="hold" grpId="0" nodeType="withEffect">
                                  <p:stCondLst>
                                    <p:cond delay="3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0-#ppt_h/2"/>
                                          </p:val>
                                        </p:tav>
                                        <p:tav tm="100000">
                                          <p:val>
                                            <p:strVal val="#ppt_y"/>
                                          </p:val>
                                        </p:tav>
                                      </p:tavLst>
                                    </p:anim>
                                  </p:childTnLst>
                                </p:cTn>
                              </p:par>
                              <p:par>
                                <p:cTn id="41" presetID="45" presetClass="entr" presetSubtype="0" fill="hold" grpId="1" nodeType="withEffect">
                                  <p:stCondLst>
                                    <p:cond delay="25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anim calcmode="lin" valueType="num">
                                      <p:cBhvr>
                                        <p:cTn id="44" dur="500" fill="hold"/>
                                        <p:tgtEl>
                                          <p:spTgt spid="40"/>
                                        </p:tgtEl>
                                        <p:attrNameLst>
                                          <p:attrName>ppt_w</p:attrName>
                                        </p:attrNameLst>
                                      </p:cBhvr>
                                      <p:tavLst>
                                        <p:tav tm="0" fmla="#ppt_w*sin(2.5*pi*$)">
                                          <p:val>
                                            <p:fltVal val="0"/>
                                          </p:val>
                                        </p:tav>
                                        <p:tav tm="100000">
                                          <p:val>
                                            <p:fltVal val="1"/>
                                          </p:val>
                                        </p:tav>
                                      </p:tavLst>
                                    </p:anim>
                                    <p:anim calcmode="lin" valueType="num">
                                      <p:cBhvr>
                                        <p:cTn id="45" dur="500" fill="hold"/>
                                        <p:tgtEl>
                                          <p:spTgt spid="40"/>
                                        </p:tgtEl>
                                        <p:attrNameLst>
                                          <p:attrName>ppt_h</p:attrName>
                                        </p:attrNameLst>
                                      </p:cBhvr>
                                      <p:tavLst>
                                        <p:tav tm="0">
                                          <p:val>
                                            <p:strVal val="#ppt_h"/>
                                          </p:val>
                                        </p:tav>
                                        <p:tav tm="100000">
                                          <p:val>
                                            <p:strVal val="#ppt_h"/>
                                          </p:val>
                                        </p:tav>
                                      </p:tavLst>
                                    </p:anim>
                                  </p:childTnLst>
                                </p:cTn>
                              </p:par>
                            </p:childTnLst>
                          </p:cTn>
                        </p:par>
                        <p:par>
                          <p:cTn id="46" fill="hold">
                            <p:stCondLst>
                              <p:cond delay="1300"/>
                            </p:stCondLst>
                            <p:childTnLst>
                              <p:par>
                                <p:cTn id="47" presetID="2" presetClass="entr" presetSubtype="4" decel="10000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8" decel="10000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45" presetClass="entr" presetSubtype="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ppt_w</p:attrName>
                                        </p:attrNameLst>
                                      </p:cBhvr>
                                      <p:tavLst>
                                        <p:tav tm="0" fmla="#ppt_w*sin(2.5*pi*$)">
                                          <p:val>
                                            <p:fltVal val="0"/>
                                          </p:val>
                                        </p:tav>
                                        <p:tav tm="100000">
                                          <p:val>
                                            <p:fltVal val="1"/>
                                          </p:val>
                                        </p:tav>
                                      </p:tavLst>
                                    </p:anim>
                                    <p:anim calcmode="lin" valueType="num">
                                      <p:cBhvr>
                                        <p:cTn id="59" dur="500" fill="hold"/>
                                        <p:tgtEl>
                                          <p:spTgt spid="22"/>
                                        </p:tgtEl>
                                        <p:attrNameLst>
                                          <p:attrName>ppt_h</p:attrName>
                                        </p:attrNameLst>
                                      </p:cBhvr>
                                      <p:tavLst>
                                        <p:tav tm="0">
                                          <p:val>
                                            <p:strVal val="#ppt_h"/>
                                          </p:val>
                                        </p:tav>
                                        <p:tav tm="100000">
                                          <p:val>
                                            <p:strVal val="#ppt_h"/>
                                          </p:val>
                                        </p:tav>
                                      </p:tavLst>
                                    </p:anim>
                                  </p:childTnLst>
                                </p:cTn>
                              </p:par>
                              <p:par>
                                <p:cTn id="60" presetID="45" presetClass="entr" presetSubtype="0" fill="hold" grpId="1"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anim calcmode="lin" valueType="num">
                                      <p:cBhvr>
                                        <p:cTn id="63" dur="500" fill="hold"/>
                                        <p:tgtEl>
                                          <p:spTgt spid="21"/>
                                        </p:tgtEl>
                                        <p:attrNameLst>
                                          <p:attrName>ppt_w</p:attrName>
                                        </p:attrNameLst>
                                      </p:cBhvr>
                                      <p:tavLst>
                                        <p:tav tm="0" fmla="#ppt_w*sin(2.5*pi*$)">
                                          <p:val>
                                            <p:fltVal val="0"/>
                                          </p:val>
                                        </p:tav>
                                        <p:tav tm="100000">
                                          <p:val>
                                            <p:fltVal val="1"/>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1800"/>
                            </p:stCondLst>
                            <p:childTnLst>
                              <p:par>
                                <p:cTn id="66" presetID="2" presetClass="entr" presetSubtype="4" decel="100000"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750" fill="hold"/>
                                        <p:tgtEl>
                                          <p:spTgt spid="37"/>
                                        </p:tgtEl>
                                        <p:attrNameLst>
                                          <p:attrName>ppt_x</p:attrName>
                                        </p:attrNameLst>
                                      </p:cBhvr>
                                      <p:tavLst>
                                        <p:tav tm="0">
                                          <p:val>
                                            <p:strVal val="#ppt_x"/>
                                          </p:val>
                                        </p:tav>
                                        <p:tav tm="100000">
                                          <p:val>
                                            <p:strVal val="#ppt_x"/>
                                          </p:val>
                                        </p:tav>
                                      </p:tavLst>
                                    </p:anim>
                                    <p:anim calcmode="lin" valueType="num">
                                      <p:cBhvr additive="base">
                                        <p:cTn id="69" dur="750" fill="hold"/>
                                        <p:tgtEl>
                                          <p:spTgt spid="37"/>
                                        </p:tgtEl>
                                        <p:attrNameLst>
                                          <p:attrName>ppt_y</p:attrName>
                                        </p:attrNameLst>
                                      </p:cBhvr>
                                      <p:tavLst>
                                        <p:tav tm="0">
                                          <p:val>
                                            <p:strVal val="1+#ppt_h/2"/>
                                          </p:val>
                                        </p:tav>
                                        <p:tav tm="100000">
                                          <p:val>
                                            <p:strVal val="#ppt_y"/>
                                          </p:val>
                                        </p:tav>
                                      </p:tavLst>
                                    </p:anim>
                                  </p:childTnLst>
                                </p:cTn>
                              </p:par>
                              <p:par>
                                <p:cTn id="70" presetID="2" presetClass="entr" presetSubtype="8" decel="2800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ppt_y"/>
                                          </p:val>
                                        </p:tav>
                                        <p:tav tm="100000">
                                          <p:val>
                                            <p:strVal val="#ppt_y"/>
                                          </p:val>
                                        </p:tav>
                                      </p:tavLst>
                                    </p:anim>
                                  </p:childTnLst>
                                </p:cTn>
                              </p:par>
                              <p:par>
                                <p:cTn id="74" presetID="45" presetClass="entr" presetSubtype="0" fill="hold" grpId="1"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750"/>
                                        <p:tgtEl>
                                          <p:spTgt spid="37"/>
                                        </p:tgtEl>
                                      </p:cBhvr>
                                    </p:animEffect>
                                    <p:anim calcmode="lin" valueType="num">
                                      <p:cBhvr>
                                        <p:cTn id="77" dur="750" fill="hold"/>
                                        <p:tgtEl>
                                          <p:spTgt spid="37"/>
                                        </p:tgtEl>
                                        <p:attrNameLst>
                                          <p:attrName>ppt_w</p:attrName>
                                        </p:attrNameLst>
                                      </p:cBhvr>
                                      <p:tavLst>
                                        <p:tav tm="0" fmla="#ppt_w*sin(2.5*pi*$)">
                                          <p:val>
                                            <p:fltVal val="0"/>
                                          </p:val>
                                        </p:tav>
                                        <p:tav tm="100000">
                                          <p:val>
                                            <p:fltVal val="1"/>
                                          </p:val>
                                        </p:tav>
                                      </p:tavLst>
                                    </p:anim>
                                    <p:anim calcmode="lin" valueType="num">
                                      <p:cBhvr>
                                        <p:cTn id="78" dur="750" fill="hold"/>
                                        <p:tgtEl>
                                          <p:spTgt spid="37"/>
                                        </p:tgtEl>
                                        <p:attrNameLst>
                                          <p:attrName>ppt_h</p:attrName>
                                        </p:attrNameLst>
                                      </p:cBhvr>
                                      <p:tavLst>
                                        <p:tav tm="0">
                                          <p:val>
                                            <p:strVal val="#ppt_h"/>
                                          </p:val>
                                        </p:tav>
                                        <p:tav tm="100000">
                                          <p:val>
                                            <p:strVal val="#ppt_h"/>
                                          </p:val>
                                        </p:tav>
                                      </p:tavLst>
                                    </p:anim>
                                  </p:childTnLst>
                                </p:cTn>
                              </p:par>
                              <p:par>
                                <p:cTn id="79" presetID="45" presetClass="entr" presetSubtype="0" fill="hold" grpId="1"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750"/>
                                        <p:tgtEl>
                                          <p:spTgt spid="36"/>
                                        </p:tgtEl>
                                      </p:cBhvr>
                                    </p:animEffect>
                                    <p:anim calcmode="lin" valueType="num">
                                      <p:cBhvr>
                                        <p:cTn id="82" dur="750" fill="hold"/>
                                        <p:tgtEl>
                                          <p:spTgt spid="36"/>
                                        </p:tgtEl>
                                        <p:attrNameLst>
                                          <p:attrName>ppt_w</p:attrName>
                                        </p:attrNameLst>
                                      </p:cBhvr>
                                      <p:tavLst>
                                        <p:tav tm="0" fmla="#ppt_w*sin(2.5*pi*$)">
                                          <p:val>
                                            <p:fltVal val="0"/>
                                          </p:val>
                                        </p:tav>
                                        <p:tav tm="100000">
                                          <p:val>
                                            <p:fltVal val="1"/>
                                          </p:val>
                                        </p:tav>
                                      </p:tavLst>
                                    </p:anim>
                                    <p:anim calcmode="lin" valueType="num">
                                      <p:cBhvr>
                                        <p:cTn id="83" dur="75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5" grpId="0" animBg="1"/>
      <p:bldP spid="5" grpId="1" animBg="1"/>
      <p:bldP spid="8" grpId="0" animBg="1"/>
      <p:bldP spid="11" grpId="0" animBg="1"/>
      <p:bldP spid="11" grpId="1" animBg="1"/>
      <p:bldP spid="14" grpId="0" animBg="1"/>
      <p:bldP spid="14" grpId="1" animBg="1"/>
      <p:bldP spid="21" grpId="0" animBg="1"/>
      <p:bldP spid="21" grpId="1" animBg="1"/>
      <p:bldP spid="22" grpId="0" animBg="1"/>
      <p:bldP spid="22" grpId="1" animBg="1"/>
      <p:bldP spid="36" grpId="0" animBg="1"/>
      <p:bldP spid="36" grpId="1" animBg="1"/>
      <p:bldP spid="37" grpId="0" animBg="1"/>
      <p:bldP spid="37"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 Column">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8" name="正方形/長方形 7"/>
          <p:cNvSpPr/>
          <p:nvPr userDrawn="1"/>
        </p:nvSpPr>
        <p:spPr>
          <a:xfrm>
            <a:off x="3238550" y="171805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995551" y="2128099"/>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112139" y="2244687"/>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852930" y="2363569"/>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31433"/>
            <a:ext cx="18286413" cy="1742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1163847" y="95638"/>
            <a:ext cx="16116263" cy="1488462"/>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5" name="円/楕円 4"/>
          <p:cNvSpPr/>
          <p:nvPr userDrawn="1"/>
        </p:nvSpPr>
        <p:spPr>
          <a:xfrm>
            <a:off x="984013" y="2088721"/>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984013" y="4862670"/>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984013" y="7251681"/>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674357" y="2168380"/>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674357" y="4900635"/>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1849246" y="1836388"/>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1849246" y="255646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1849246" y="4718400"/>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1849246" y="54384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1849246" y="7002824"/>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849246" y="772290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539590" y="1827477"/>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539590" y="254755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539590" y="4702141"/>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539590" y="542222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5" name="円/楕円 4"/>
          <p:cNvSpPr/>
          <p:nvPr userDrawn="1"/>
        </p:nvSpPr>
        <p:spPr>
          <a:xfrm>
            <a:off x="2560511" y="733675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3836162" y="514350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3500311" y="631811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5158153" y="469295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grpId="1" nodeType="withEffect">
                                  <p:stCondLst>
                                    <p:cond delay="3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ppt_w</p:attrName>
                                        </p:attrNameLst>
                                      </p:cBhvr>
                                      <p:tavLst>
                                        <p:tav tm="0" fmla="#ppt_w*sin(2.5*pi*$)">
                                          <p:val>
                                            <p:fltVal val="0"/>
                                          </p:val>
                                        </p:tav>
                                        <p:tav tm="100000">
                                          <p:val>
                                            <p:fltVal val="1"/>
                                          </p:val>
                                        </p:tav>
                                      </p:tavLst>
                                    </p:anim>
                                    <p:anim calcmode="lin" valueType="num">
                                      <p:cBhvr>
                                        <p:cTn id="13" dur="750" fill="hold"/>
                                        <p:tgtEl>
                                          <p:spTgt spid="5"/>
                                        </p:tgtEl>
                                        <p:attrNameLst>
                                          <p:attrName>ppt_h</p:attrName>
                                        </p:attrNameLst>
                                      </p:cBhvr>
                                      <p:tavLst>
                                        <p:tav tm="0">
                                          <p:val>
                                            <p:strVal val="#ppt_h"/>
                                          </p:val>
                                        </p:tav>
                                        <p:tav tm="100000">
                                          <p:val>
                                            <p:strVal val="#ppt_h"/>
                                          </p:val>
                                        </p:tav>
                                      </p:tavLst>
                                    </p:anim>
                                  </p:childTnLst>
                                </p:cTn>
                              </p:par>
                              <p:par>
                                <p:cTn id="14" presetID="2" presetClass="entr" presetSubtype="6" decel="100000"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1+#ppt_w/2"/>
                                          </p:val>
                                        </p:tav>
                                        <p:tav tm="100000">
                                          <p:val>
                                            <p:strVal val="#ppt_x"/>
                                          </p:val>
                                        </p:tav>
                                      </p:tavLst>
                                    </p:anim>
                                    <p:anim calcmode="lin" valueType="num">
                                      <p:cBhvr additive="base">
                                        <p:cTn id="17" dur="750" fill="hold"/>
                                        <p:tgtEl>
                                          <p:spTgt spid="6"/>
                                        </p:tgtEl>
                                        <p:attrNameLst>
                                          <p:attrName>ppt_y</p:attrName>
                                        </p:attrNameLst>
                                      </p:cBhvr>
                                      <p:tavLst>
                                        <p:tav tm="0">
                                          <p:val>
                                            <p:strVal val="1+#ppt_h/2"/>
                                          </p:val>
                                        </p:tav>
                                        <p:tav tm="100000">
                                          <p:val>
                                            <p:strVal val="#ppt_y"/>
                                          </p:val>
                                        </p:tav>
                                      </p:tavLst>
                                    </p:anim>
                                  </p:childTnLst>
                                </p:cTn>
                              </p:par>
                              <p:par>
                                <p:cTn id="18" presetID="45" presetClass="entr" presetSubtype="0" fill="hold" grpId="1" nodeType="withEffect">
                                  <p:stCondLst>
                                    <p:cond delay="1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anim calcmode="lin" valueType="num">
                                      <p:cBhvr>
                                        <p:cTn id="21" dur="750" fill="hold"/>
                                        <p:tgtEl>
                                          <p:spTgt spid="6"/>
                                        </p:tgtEl>
                                        <p:attrNameLst>
                                          <p:attrName>ppt_w</p:attrName>
                                        </p:attrNameLst>
                                      </p:cBhvr>
                                      <p:tavLst>
                                        <p:tav tm="0" fmla="#ppt_w*sin(2.5*pi*$)">
                                          <p:val>
                                            <p:fltVal val="0"/>
                                          </p:val>
                                        </p:tav>
                                        <p:tav tm="100000">
                                          <p:val>
                                            <p:fltVal val="1"/>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childTnLst>
                                </p:cTn>
                              </p:par>
                              <p:par>
                                <p:cTn id="23" presetID="2" presetClass="entr" presetSubtype="6" decel="100000"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1+#ppt_w/2"/>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45" presetClass="entr" presetSubtype="0" fill="hold" grpId="1"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anim calcmode="lin" valueType="num">
                                      <p:cBhvr>
                                        <p:cTn id="30" dur="750" fill="hold"/>
                                        <p:tgtEl>
                                          <p:spTgt spid="7"/>
                                        </p:tgtEl>
                                        <p:attrNameLst>
                                          <p:attrName>ppt_w</p:attrName>
                                        </p:attrNameLst>
                                      </p:cBhvr>
                                      <p:tavLst>
                                        <p:tav tm="0" fmla="#ppt_w*sin(2.5*pi*$)">
                                          <p:val>
                                            <p:fltVal val="0"/>
                                          </p:val>
                                        </p:tav>
                                        <p:tav tm="100000">
                                          <p:val>
                                            <p:fltVal val="1"/>
                                          </p:val>
                                        </p:tav>
                                      </p:tavLst>
                                    </p:anim>
                                    <p:anim calcmode="lin" valueType="num">
                                      <p:cBhvr>
                                        <p:cTn id="31" dur="750" fill="hold"/>
                                        <p:tgtEl>
                                          <p:spTgt spid="7"/>
                                        </p:tgtEl>
                                        <p:attrNameLst>
                                          <p:attrName>ppt_h</p:attrName>
                                        </p:attrNameLst>
                                      </p:cBhvr>
                                      <p:tavLst>
                                        <p:tav tm="0">
                                          <p:val>
                                            <p:strVal val="#ppt_h"/>
                                          </p:val>
                                        </p:tav>
                                        <p:tav tm="100000">
                                          <p:val>
                                            <p:strVal val="#ppt_h"/>
                                          </p:val>
                                        </p:tav>
                                      </p:tavLst>
                                    </p:anim>
                                  </p:childTnLst>
                                </p:cTn>
                              </p:par>
                              <p:par>
                                <p:cTn id="32" presetID="2" presetClass="entr" presetSubtype="6"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1+#ppt_w/2"/>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cTn>
                              </p:par>
                              <p:par>
                                <p:cTn id="36" presetID="45" presetClass="entr"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anim calcmode="lin" valueType="num">
                                      <p:cBhvr>
                                        <p:cTn id="39" dur="750" fill="hold"/>
                                        <p:tgtEl>
                                          <p:spTgt spid="8"/>
                                        </p:tgtEl>
                                        <p:attrNameLst>
                                          <p:attrName>ppt_w</p:attrName>
                                        </p:attrNameLst>
                                      </p:cBhvr>
                                      <p:tavLst>
                                        <p:tav tm="0" fmla="#ppt_w*sin(2.5*pi*$)">
                                          <p:val>
                                            <p:fltVal val="0"/>
                                          </p:val>
                                        </p:tav>
                                        <p:tav tm="100000">
                                          <p:val>
                                            <p:fltVal val="1"/>
                                          </p:val>
                                        </p:tav>
                                      </p:tavLst>
                                    </p:anim>
                                    <p:anim calcmode="lin" valueType="num">
                                      <p:cBhvr>
                                        <p:cTn id="40" dur="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24032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p:cNvSpPr>
            <a:spLocks noGrp="1"/>
          </p:cNvSpPr>
          <p:nvPr>
            <p:ph type="body" sz="quarter" idx="13" hasCustomPrompt="1"/>
          </p:nvPr>
        </p:nvSpPr>
        <p:spPr>
          <a:xfrm>
            <a:off x="2592146" y="3063963"/>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063963"/>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063963"/>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6" name="テキスト プレースホルダー 6"/>
          <p:cNvSpPr>
            <a:spLocks noGrp="1"/>
          </p:cNvSpPr>
          <p:nvPr>
            <p:ph type="body" sz="quarter" idx="20" hasCustomPrompt="1"/>
          </p:nvPr>
        </p:nvSpPr>
        <p:spPr>
          <a:xfrm>
            <a:off x="1794514" y="685260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118306" y="685260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461169" y="685025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76821" y="7230508"/>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830368" y="7230508"/>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234005" y="7228163"/>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69479" y="764469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523026" y="76446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926663" y="764469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45" presetClass="entr" presetSubtype="0" fill="hold" grpId="2"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ppt_w</p:attrName>
                                        </p:attrNameLst>
                                      </p:cBhvr>
                                      <p:tavLst>
                                        <p:tav tm="0" fmla="#ppt_w*sin(2.5*pi*$)">
                                          <p:val>
                                            <p:fltVal val="0"/>
                                          </p:val>
                                        </p:tav>
                                        <p:tav tm="100000">
                                          <p:val>
                                            <p:fltVal val="1"/>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4" decel="100000" fill="hold" grpId="0" nodeType="after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 calcmode="lin" valueType="num">
                                      <p:cBhvr additive="base">
                                        <p:cTn id="2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 calcmode="lin" valueType="num">
                                      <p:cBhvr additive="base">
                                        <p:cTn id="2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1" decel="10000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ppt_x"/>
                                          </p:val>
                                        </p:tav>
                                        <p:tav tm="100000">
                                          <p:val>
                                            <p:strVal val="#ppt_x"/>
                                          </p:val>
                                        </p:tav>
                                      </p:tavLst>
                                    </p:anim>
                                    <p:anim calcmode="lin" valueType="num">
                                      <p:cBhvr additive="base">
                                        <p:cTn id="35" dur="1000" fill="hold"/>
                                        <p:tgtEl>
                                          <p:spTgt spid="11"/>
                                        </p:tgtEl>
                                        <p:attrNameLst>
                                          <p:attrName>ppt_y</p:attrName>
                                        </p:attrNameLst>
                                      </p:cBhvr>
                                      <p:tavLst>
                                        <p:tav tm="0">
                                          <p:val>
                                            <p:strVal val="0-#ppt_h/2"/>
                                          </p:val>
                                        </p:tav>
                                        <p:tav tm="100000">
                                          <p:val>
                                            <p:strVal val="#ppt_y"/>
                                          </p:val>
                                        </p:tav>
                                      </p:tavLst>
                                    </p:anim>
                                  </p:childTnLst>
                                </p:cTn>
                              </p:par>
                              <p:par>
                                <p:cTn id="36" presetID="45" presetClass="entr" presetSubtype="0" fill="hold" grpId="2"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ppt_w</p:attrName>
                                        </p:attrNameLst>
                                      </p:cBhvr>
                                      <p:tavLst>
                                        <p:tav tm="0" fmla="#ppt_w*sin(2.5*pi*$)">
                                          <p:val>
                                            <p:fltVal val="0"/>
                                          </p:val>
                                        </p:tav>
                                        <p:tav tm="100000">
                                          <p:val>
                                            <p:fltVal val="1"/>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childTnLst>
                                </p:cTn>
                              </p:par>
                            </p:childTnLst>
                          </p:cTn>
                        </p:par>
                        <p:par>
                          <p:cTn id="41" fill="hold">
                            <p:stCondLst>
                              <p:cond delay="3000"/>
                            </p:stCondLst>
                            <p:childTnLst>
                              <p:par>
                                <p:cTn id="42" presetID="2" presetClass="entr" presetSubtype="4" decel="100000" fill="hold" grpId="0"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 calcmode="lin" valueType="num">
                                      <p:cBhvr additive="base">
                                        <p:cTn id="4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1"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ppt_x"/>
                                          </p:val>
                                        </p:tav>
                                        <p:tav tm="100000">
                                          <p:val>
                                            <p:strVal val="#ppt_x"/>
                                          </p:val>
                                        </p:tav>
                                      </p:tavLst>
                                    </p:anim>
                                    <p:anim calcmode="lin" valueType="num">
                                      <p:cBhvr additive="base">
                                        <p:cTn id="58" dur="1000" fill="hold"/>
                                        <p:tgtEl>
                                          <p:spTgt spid="12"/>
                                        </p:tgtEl>
                                        <p:attrNameLst>
                                          <p:attrName>ppt_y</p:attrName>
                                        </p:attrNameLst>
                                      </p:cBhvr>
                                      <p:tavLst>
                                        <p:tav tm="0">
                                          <p:val>
                                            <p:strVal val="0-#ppt_h/2"/>
                                          </p:val>
                                        </p:tav>
                                        <p:tav tm="100000">
                                          <p:val>
                                            <p:strVal val="#ppt_y"/>
                                          </p:val>
                                        </p:tav>
                                      </p:tavLst>
                                    </p:anim>
                                  </p:childTnLst>
                                </p:cTn>
                              </p:par>
                              <p:par>
                                <p:cTn id="59" presetID="45" presetClass="entr" presetSubtype="0" fill="hold" grpId="2"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ppt_w</p:attrName>
                                        </p:attrNameLst>
                                      </p:cBhvr>
                                      <p:tavLst>
                                        <p:tav tm="0" fmla="#ppt_w*sin(2.5*pi*$)">
                                          <p:val>
                                            <p:fltVal val="0"/>
                                          </p:val>
                                        </p:tav>
                                        <p:tav tm="100000">
                                          <p:val>
                                            <p:fltVal val="1"/>
                                          </p:val>
                                        </p:tav>
                                      </p:tavLst>
                                    </p:anim>
                                    <p:anim calcmode="lin" valueType="num">
                                      <p:cBhvr>
                                        <p:cTn id="63" dur="1000" fill="hold"/>
                                        <p:tgtEl>
                                          <p:spTgt spid="12"/>
                                        </p:tgtEl>
                                        <p:attrNameLst>
                                          <p:attrName>ppt_h</p:attrName>
                                        </p:attrNameLst>
                                      </p:cBhvr>
                                      <p:tavLst>
                                        <p:tav tm="0">
                                          <p:val>
                                            <p:strVal val="#ppt_h"/>
                                          </p:val>
                                        </p:tav>
                                        <p:tav tm="100000">
                                          <p:val>
                                            <p:strVal val="#ppt_h"/>
                                          </p:val>
                                        </p:tav>
                                      </p:tavLst>
                                    </p:anim>
                                  </p:childTnLst>
                                </p:cTn>
                              </p:par>
                            </p:childTnLst>
                          </p:cTn>
                        </p:par>
                        <p:par>
                          <p:cTn id="64" fill="hold">
                            <p:stCondLst>
                              <p:cond delay="4500"/>
                            </p:stCondLst>
                            <p:childTnLst>
                              <p:par>
                                <p:cTn id="65" presetID="2" presetClass="entr" presetSubtype="4" decel="100000" fill="hold" grpId="0" nodeType="after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 calcmode="lin" valueType="num">
                                      <p:cBhvr additive="base">
                                        <p:cTn id="6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8" name="正方形/長方形 7"/>
          <p:cNvSpPr/>
          <p:nvPr userDrawn="1"/>
        </p:nvSpPr>
        <p:spPr>
          <a:xfrm>
            <a:off x="3238550" y="169679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アーチ 37"/>
          <p:cNvSpPr/>
          <p:nvPr userDrawn="1"/>
        </p:nvSpPr>
        <p:spPr>
          <a:xfrm rot="3600000">
            <a:off x="1165671" y="3312339"/>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3428927"/>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750" fill="hold"/>
                                        <p:tgtEl>
                                          <p:spTgt spid="39"/>
                                        </p:tgtEl>
                                        <p:attrNameLst>
                                          <p:attrName>ppt_x</p:attrName>
                                        </p:attrNameLst>
                                      </p:cBhvr>
                                      <p:tavLst>
                                        <p:tav tm="0">
                                          <p:val>
                                            <p:strVal val="#ppt_x"/>
                                          </p:val>
                                        </p:tav>
                                        <p:tav tm="100000">
                                          <p:val>
                                            <p:strVal val="#ppt_x"/>
                                          </p:val>
                                        </p:tav>
                                      </p:tavLst>
                                    </p:anim>
                                    <p:anim calcmode="lin" valueType="num">
                                      <p:cBhvr additive="base">
                                        <p:cTn id="13" dur="750" fill="hold"/>
                                        <p:tgtEl>
                                          <p:spTgt spid="39"/>
                                        </p:tgtEl>
                                        <p:attrNameLst>
                                          <p:attrName>ppt_y</p:attrName>
                                        </p:attrNameLst>
                                      </p:cBhvr>
                                      <p:tavLst>
                                        <p:tav tm="0">
                                          <p:val>
                                            <p:strVal val="1+#ppt_h/2"/>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750" fill="hold"/>
                                        <p:tgtEl>
                                          <p:spTgt spid="38"/>
                                        </p:tgtEl>
                                        <p:attrNameLst>
                                          <p:attrName>ppt_x</p:attrName>
                                        </p:attrNameLst>
                                      </p:cBhvr>
                                      <p:tavLst>
                                        <p:tav tm="0">
                                          <p:val>
                                            <p:strVal val="0-#ppt_w/2"/>
                                          </p:val>
                                        </p:tav>
                                        <p:tav tm="100000">
                                          <p:val>
                                            <p:strVal val="#ppt_x"/>
                                          </p:val>
                                        </p:tav>
                                      </p:tavLst>
                                    </p:anim>
                                    <p:anim calcmode="lin" valueType="num">
                                      <p:cBhvr additive="base">
                                        <p:cTn id="17" dur="750" fill="hold"/>
                                        <p:tgtEl>
                                          <p:spTgt spid="38"/>
                                        </p:tgtEl>
                                        <p:attrNameLst>
                                          <p:attrName>ppt_y</p:attrName>
                                        </p:attrNameLst>
                                      </p:cBhvr>
                                      <p:tavLst>
                                        <p:tav tm="0">
                                          <p:val>
                                            <p:strVal val="#ppt_y"/>
                                          </p:val>
                                        </p:tav>
                                        <p:tav tm="100000">
                                          <p:val>
                                            <p:strVal val="#ppt_y"/>
                                          </p:val>
                                        </p:tav>
                                      </p:tavLst>
                                    </p:anim>
                                  </p:childTnLst>
                                </p:cTn>
                              </p:par>
                              <p:par>
                                <p:cTn id="18" presetID="45" presetClass="entr" presetSubtype="0" fill="hold" grpId="1"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750"/>
                                        <p:tgtEl>
                                          <p:spTgt spid="39"/>
                                        </p:tgtEl>
                                      </p:cBhvr>
                                    </p:animEffect>
                                    <p:anim calcmode="lin" valueType="num">
                                      <p:cBhvr>
                                        <p:cTn id="21" dur="750" fill="hold"/>
                                        <p:tgtEl>
                                          <p:spTgt spid="39"/>
                                        </p:tgtEl>
                                        <p:attrNameLst>
                                          <p:attrName>ppt_w</p:attrName>
                                        </p:attrNameLst>
                                      </p:cBhvr>
                                      <p:tavLst>
                                        <p:tav tm="0" fmla="#ppt_w*sin(2.5*pi*$)">
                                          <p:val>
                                            <p:fltVal val="0"/>
                                          </p:val>
                                        </p:tav>
                                        <p:tav tm="100000">
                                          <p:val>
                                            <p:fltVal val="1"/>
                                          </p:val>
                                        </p:tav>
                                      </p:tavLst>
                                    </p:anim>
                                    <p:anim calcmode="lin" valueType="num">
                                      <p:cBhvr>
                                        <p:cTn id="22" dur="750" fill="hold"/>
                                        <p:tgtEl>
                                          <p:spTgt spid="39"/>
                                        </p:tgtEl>
                                        <p:attrNameLst>
                                          <p:attrName>ppt_h</p:attrName>
                                        </p:attrNameLst>
                                      </p:cBhvr>
                                      <p:tavLst>
                                        <p:tav tm="0">
                                          <p:val>
                                            <p:strVal val="#ppt_h"/>
                                          </p:val>
                                        </p:tav>
                                        <p:tav tm="100000">
                                          <p:val>
                                            <p:strVal val="#ppt_h"/>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750"/>
                                        <p:tgtEl>
                                          <p:spTgt spid="38"/>
                                        </p:tgtEl>
                                      </p:cBhvr>
                                    </p:animEffect>
                                    <p:anim calcmode="lin" valueType="num">
                                      <p:cBhvr>
                                        <p:cTn id="26" dur="750" fill="hold"/>
                                        <p:tgtEl>
                                          <p:spTgt spid="38"/>
                                        </p:tgtEl>
                                        <p:attrNameLst>
                                          <p:attrName>ppt_w</p:attrName>
                                        </p:attrNameLst>
                                      </p:cBhvr>
                                      <p:tavLst>
                                        <p:tav tm="0" fmla="#ppt_w*sin(2.5*pi*$)">
                                          <p:val>
                                            <p:fltVal val="0"/>
                                          </p:val>
                                        </p:tav>
                                        <p:tav tm="100000">
                                          <p:val>
                                            <p:fltVal val="1"/>
                                          </p:val>
                                        </p:tav>
                                      </p:tavLst>
                                    </p:anim>
                                    <p:anim calcmode="lin" valueType="num">
                                      <p:cBhvr>
                                        <p:cTn id="27" dur="75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8" grpId="0" animBg="1"/>
      <p:bldP spid="38" grpId="1" animBg="1"/>
      <p:bldP spid="39" grpId="0" animBg="1"/>
      <p:bldP spid="39" grpId="1"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096683" y="664807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884808" y="4743951"/>
            <a:ext cx="2693611" cy="2649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2064786" y="5007487"/>
            <a:ext cx="2569873" cy="253338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3142940" y="3671529"/>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013606" y="8638766"/>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図プレースホルダー 5"/>
          <p:cNvSpPr>
            <a:spLocks noGrp="1"/>
          </p:cNvSpPr>
          <p:nvPr>
            <p:ph type="pic" sz="quarter" idx="14" hasCustomPrompt="1"/>
          </p:nvPr>
        </p:nvSpPr>
        <p:spPr>
          <a:xfrm>
            <a:off x="2064787" y="4962112"/>
            <a:ext cx="2438045" cy="243178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4761013" y="39946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4636860" y="3243942"/>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‹Nº›</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quare Images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6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200"/>
                                        <p:tgtEl>
                                          <p:spTgt spid="6"/>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46" r:id="rId18"/>
    <p:sldLayoutId id="2147483761" r:id="rId19"/>
    <p:sldLayoutId id="2147483765" r:id="rId20"/>
    <p:sldLayoutId id="2147483774" r:id="rId21"/>
    <p:sldLayoutId id="2147483754"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14.png"/><Relationship Id="rId5"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5.png"/><Relationship Id="rId4" Type="http://schemas.openxmlformats.org/officeDocument/2006/relationships/diagramLayout" Target="../diagrams/layout12.xml"/><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6.tmp"/><Relationship Id="rId7" Type="http://schemas.openxmlformats.org/officeDocument/2006/relationships/diagramQuickStyle" Target="../diagrams/quickStyle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7.tmp"/><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8.png"/><Relationship Id="rId7"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9.png"/><Relationship Id="rId7" Type="http://schemas.openxmlformats.org/officeDocument/2006/relationships/diagramQuickStyle" Target="../diagrams/quickStyle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40.png"/><Relationship Id="rId9" Type="http://schemas.microsoft.com/office/2007/relationships/diagramDrawing" Target="../diagrams/drawing1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notesSlide" Target="../notesSlides/notesSlide15.xml"/><Relationship Id="rId7" Type="http://schemas.openxmlformats.org/officeDocument/2006/relationships/diagramLayout" Target="../diagrams/layout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16.xml"/><Relationship Id="rId5" Type="http://schemas.openxmlformats.org/officeDocument/2006/relationships/image" Target="../media/image41.emf"/><Relationship Id="rId10" Type="http://schemas.microsoft.com/office/2007/relationships/diagramDrawing" Target="../diagrams/drawing16.xml"/><Relationship Id="rId4" Type="http://schemas.openxmlformats.org/officeDocument/2006/relationships/package" Target="../embeddings/Dibujo_de_Microsoft_Visio1.vsdx"/><Relationship Id="rId9" Type="http://schemas.openxmlformats.org/officeDocument/2006/relationships/diagramColors" Target="../diagrams/colors16.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44.png"/><Relationship Id="rId4" Type="http://schemas.openxmlformats.org/officeDocument/2006/relationships/diagramLayout" Target="../diagrams/layout17.xml"/><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5.png"/><Relationship Id="rId7" Type="http://schemas.openxmlformats.org/officeDocument/2006/relationships/diagramQuickStyle" Target="../diagrams/quickStyle19.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46.png"/><Relationship Id="rId9" Type="http://schemas.microsoft.com/office/2007/relationships/diagramDrawing" Target="../diagrams/drawing1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47.png"/><Relationship Id="rId7" Type="http://schemas.openxmlformats.org/officeDocument/2006/relationships/diagramQuickStyle" Target="../diagrams/quickStyle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48.tmp"/><Relationship Id="rId9" Type="http://schemas.microsoft.com/office/2007/relationships/diagramDrawing" Target="../diagrams/drawing20.xml"/></Relationships>
</file>

<file path=ppt/slides/_rels/slide2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9.tmp"/><Relationship Id="rId7" Type="http://schemas.openxmlformats.org/officeDocument/2006/relationships/diagramColors" Target="../diagrams/colors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52.png"/><Relationship Id="rId4" Type="http://schemas.openxmlformats.org/officeDocument/2006/relationships/diagramLayout" Target="../diagrams/layout22.xml"/><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chart" Target="../charts/chart1.xml"/><Relationship Id="rId7" Type="http://schemas.openxmlformats.org/officeDocument/2006/relationships/diagramQuickStyle" Target="../diagrams/quickStyle2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chart" Target="../charts/chart2.xml"/><Relationship Id="rId9" Type="http://schemas.microsoft.com/office/2007/relationships/diagramDrawing" Target="../diagrams/drawing23.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chart" Target="../charts/chart3.xml"/><Relationship Id="rId7" Type="http://schemas.openxmlformats.org/officeDocument/2006/relationships/diagramQuickStyle" Target="../diagrams/quickStyle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chart" Target="../charts/chart4.xml"/><Relationship Id="rId9" Type="http://schemas.microsoft.com/office/2007/relationships/diagramDrawing" Target="../diagrams/drawing2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chart" Target="../charts/chart5.xml"/><Relationship Id="rId7" Type="http://schemas.openxmlformats.org/officeDocument/2006/relationships/diagramQuickStyle" Target="../diagrams/quickStyle2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chart" Target="../charts/chart6.xml"/><Relationship Id="rId9" Type="http://schemas.microsoft.com/office/2007/relationships/diagramDrawing" Target="../diagrams/drawing2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chart" Target="../charts/chart7.xml"/><Relationship Id="rId7" Type="http://schemas.openxmlformats.org/officeDocument/2006/relationships/diagramQuickStyle" Target="../diagrams/quickStyle2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chart" Target="../charts/chart8.xml"/><Relationship Id="rId9" Type="http://schemas.microsoft.com/office/2007/relationships/diagramDrawing" Target="../diagrams/drawing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8.jpe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53.png"/><Relationship Id="rId7" Type="http://schemas.openxmlformats.org/officeDocument/2006/relationships/diagramQuickStyle" Target="../diagrams/quickStyle2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54.png"/><Relationship Id="rId9" Type="http://schemas.microsoft.com/office/2007/relationships/diagramDrawing" Target="../diagrams/drawing29.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image" Target="../media/image55.jpeg"/><Relationship Id="rId7" Type="http://schemas.openxmlformats.org/officeDocument/2006/relationships/diagramLayout" Target="../diagrams/layout3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Data" Target="../diagrams/data30.xml"/><Relationship Id="rId5" Type="http://schemas.openxmlformats.org/officeDocument/2006/relationships/image" Target="../media/image57.png"/><Relationship Id="rId10" Type="http://schemas.microsoft.com/office/2007/relationships/diagramDrawing" Target="../diagrams/drawing30.xml"/><Relationship Id="rId4" Type="http://schemas.openxmlformats.org/officeDocument/2006/relationships/image" Target="../media/image56.png"/><Relationship Id="rId9" Type="http://schemas.openxmlformats.org/officeDocument/2006/relationships/diagramColors" Target="../diagrams/colors30.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image" Target="../media/image58.png"/><Relationship Id="rId7" Type="http://schemas.openxmlformats.org/officeDocument/2006/relationships/diagramData" Target="../diagrams/data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jpeg"/><Relationship Id="rId11" Type="http://schemas.microsoft.com/office/2007/relationships/diagramDrawing" Target="../diagrams/drawing31.xml"/><Relationship Id="rId5" Type="http://schemas.openxmlformats.org/officeDocument/2006/relationships/image" Target="../media/image60.png"/><Relationship Id="rId10" Type="http://schemas.openxmlformats.org/officeDocument/2006/relationships/diagramColors" Target="../diagrams/colors31.xml"/><Relationship Id="rId4" Type="http://schemas.openxmlformats.org/officeDocument/2006/relationships/image" Target="../media/image59.png"/><Relationship Id="rId9"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62.png"/><Relationship Id="rId7" Type="http://schemas.openxmlformats.org/officeDocument/2006/relationships/diagramColors" Target="../diagrams/colors3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image" Target="../media/image66.png"/><Relationship Id="rId7" Type="http://schemas.openxmlformats.org/officeDocument/2006/relationships/diagramData" Target="../diagrams/data3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9.png"/><Relationship Id="rId11" Type="http://schemas.microsoft.com/office/2007/relationships/diagramDrawing" Target="../diagrams/drawing35.xml"/><Relationship Id="rId5" Type="http://schemas.openxmlformats.org/officeDocument/2006/relationships/image" Target="../media/image68.png"/><Relationship Id="rId10" Type="http://schemas.openxmlformats.org/officeDocument/2006/relationships/diagramColors" Target="../diagrams/colors35.xml"/><Relationship Id="rId4" Type="http://schemas.openxmlformats.org/officeDocument/2006/relationships/image" Target="../media/image67.png"/><Relationship Id="rId9"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image" Target="../media/image70.jpg"/><Relationship Id="rId7" Type="http://schemas.openxmlformats.org/officeDocument/2006/relationships/diagramData" Target="../diagrams/data3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3.jpg"/><Relationship Id="rId11" Type="http://schemas.microsoft.com/office/2007/relationships/diagramDrawing" Target="../diagrams/drawing37.xml"/><Relationship Id="rId5" Type="http://schemas.openxmlformats.org/officeDocument/2006/relationships/image" Target="../media/image72.jpg"/><Relationship Id="rId10" Type="http://schemas.openxmlformats.org/officeDocument/2006/relationships/diagramColors" Target="../diagrams/colors37.xml"/><Relationship Id="rId4" Type="http://schemas.openxmlformats.org/officeDocument/2006/relationships/image" Target="../media/image71.jpg"/><Relationship Id="rId9"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9.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1.png"/><Relationship Id="rId10" Type="http://schemas.microsoft.com/office/2007/relationships/diagramDrawing" Target="../diagrams/drawing2.xml"/><Relationship Id="rId4" Type="http://schemas.openxmlformats.org/officeDocument/2006/relationships/image" Target="../media/image20.png"/><Relationship Id="rId9" Type="http://schemas.openxmlformats.org/officeDocument/2006/relationships/diagramColors" Target="../diagrams/colors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6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8.xml"/><Relationship Id="rId1" Type="http://schemas.openxmlformats.org/officeDocument/2006/relationships/slideLayout" Target="../slideLayouts/slideLayout6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9.xml"/><Relationship Id="rId1" Type="http://schemas.openxmlformats.org/officeDocument/2006/relationships/slideLayout" Target="../slideLayouts/slideLayout6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3.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image" Target="../media/image29.tmp"/><Relationship Id="rId13" Type="http://schemas.openxmlformats.org/officeDocument/2006/relationships/diagramColors" Target="../diagrams/colors7.xml"/><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diagramQuickStyle" Target="../diagrams/quickStyle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diagramLayout" Target="../diagrams/layout7.xml"/><Relationship Id="rId5" Type="http://schemas.openxmlformats.org/officeDocument/2006/relationships/image" Target="../media/image26.png"/><Relationship Id="rId10" Type="http://schemas.openxmlformats.org/officeDocument/2006/relationships/diagramData" Target="../diagrams/data7.xml"/><Relationship Id="rId4" Type="http://schemas.openxmlformats.org/officeDocument/2006/relationships/image" Target="../media/image25.png"/><Relationship Id="rId9" Type="http://schemas.openxmlformats.org/officeDocument/2006/relationships/image" Target="../media/image30.jpeg"/><Relationship Id="rId14"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プレースホルダー 24"/>
          <p:cNvPicPr>
            <a:picLocks noGrp="1" noChangeAspect="1"/>
          </p:cNvPicPr>
          <p:nvPr>
            <p:ph type="pic" sz="quarter" idx="20"/>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16114" r="16114"/>
          <a:stretch>
            <a:fillRect/>
          </a:stretch>
        </p:blipFill>
        <p:spPr>
          <a:xfrm>
            <a:off x="2463607" y="9154291"/>
            <a:ext cx="552341" cy="552341"/>
          </a:xfrm>
          <a:noFill/>
          <a:effectLst>
            <a:outerShdw blurRad="50800" dist="50800" dir="5400000" algn="ctr" rotWithShape="0">
              <a:schemeClr val="bg1"/>
            </a:outerShdw>
          </a:effectLst>
        </p:spPr>
      </p:pic>
      <p:sp>
        <p:nvSpPr>
          <p:cNvPr id="6" name="テキスト プレースホルダー 5"/>
          <p:cNvSpPr>
            <a:spLocks noGrp="1"/>
          </p:cNvSpPr>
          <p:nvPr>
            <p:ph type="body" sz="quarter" idx="24"/>
          </p:nvPr>
        </p:nvSpPr>
        <p:spPr>
          <a:xfrm>
            <a:off x="3015948" y="8923463"/>
            <a:ext cx="7416799" cy="1183533"/>
          </a:xfrm>
        </p:spPr>
        <p:txBody>
          <a:bodyPr/>
          <a:lstStyle/>
          <a:p>
            <a:r>
              <a:rPr lang="es-EC" altLang="ja-JP" dirty="0">
                <a:solidFill>
                  <a:schemeClr val="tx1"/>
                </a:solidFill>
              </a:rPr>
              <a:t>SANGOLQUÍ</a:t>
            </a:r>
            <a:r>
              <a:rPr lang="en-US" altLang="ja-JP" dirty="0">
                <a:solidFill>
                  <a:schemeClr val="tx1"/>
                </a:solidFill>
              </a:rPr>
              <a:t>, 2018</a:t>
            </a:r>
          </a:p>
        </p:txBody>
      </p:sp>
      <p:sp>
        <p:nvSpPr>
          <p:cNvPr id="8" name="テキスト プレースホルダー 7"/>
          <p:cNvSpPr>
            <a:spLocks noGrp="1"/>
          </p:cNvSpPr>
          <p:nvPr>
            <p:ph type="body" sz="quarter" idx="26"/>
          </p:nvPr>
        </p:nvSpPr>
        <p:spPr>
          <a:xfrm>
            <a:off x="7434653" y="959868"/>
            <a:ext cx="10245969" cy="1245110"/>
          </a:xfrm>
        </p:spPr>
        <p:txBody>
          <a:bodyPr/>
          <a:lstStyle/>
          <a:p>
            <a:pPr algn="ctr"/>
            <a:r>
              <a:rPr lang="es-EC" sz="2800" dirty="0">
                <a:solidFill>
                  <a:schemeClr val="tx1"/>
                </a:solidFill>
              </a:rPr>
              <a:t>TRABAJO DE INVESTIGACIÓN</a:t>
            </a:r>
            <a:br>
              <a:rPr lang="es-EC" sz="2800" dirty="0">
                <a:solidFill>
                  <a:schemeClr val="tx1"/>
                </a:solidFill>
              </a:rPr>
            </a:br>
            <a:r>
              <a:rPr lang="es-EC" sz="2800" dirty="0">
                <a:solidFill>
                  <a:schemeClr val="tx1"/>
                </a:solidFill>
              </a:rPr>
              <a:t>INGENIERÍA EN ELECTRÓNICA, AUTOMATIZACIÓN Y CONTROL</a:t>
            </a:r>
            <a:endParaRPr kumimoji="1" lang="ja-JP" altLang="en-US" sz="2800" dirty="0">
              <a:solidFill>
                <a:schemeClr val="tx1"/>
              </a:solidFill>
            </a:endParaRPr>
          </a:p>
        </p:txBody>
      </p:sp>
      <p:sp>
        <p:nvSpPr>
          <p:cNvPr id="10" name="テキスト プレースホルダー 9"/>
          <p:cNvSpPr>
            <a:spLocks noGrp="1"/>
          </p:cNvSpPr>
          <p:nvPr>
            <p:ph type="body" sz="quarter" idx="28"/>
          </p:nvPr>
        </p:nvSpPr>
        <p:spPr>
          <a:xfrm>
            <a:off x="6724346" y="8446880"/>
            <a:ext cx="8820454" cy="983581"/>
          </a:xfrm>
        </p:spPr>
        <p:txBody>
          <a:bodyPr/>
          <a:lstStyle/>
          <a:p>
            <a:r>
              <a:rPr lang="en-US" altLang="ja-JP" sz="2800" b="1" dirty="0">
                <a:solidFill>
                  <a:schemeClr val="tx1"/>
                </a:solidFill>
              </a:rPr>
              <a:t>DIRECTOR</a:t>
            </a:r>
          </a:p>
          <a:p>
            <a:r>
              <a:rPr lang="en-US" altLang="ja-JP" sz="2800" dirty="0">
                <a:solidFill>
                  <a:schemeClr val="tx1"/>
                </a:solidFill>
              </a:rPr>
              <a:t>Ing. </a:t>
            </a:r>
            <a:r>
              <a:rPr lang="en-US" altLang="ja-JP" sz="2800" dirty="0" err="1">
                <a:solidFill>
                  <a:schemeClr val="tx1"/>
                </a:solidFill>
              </a:rPr>
              <a:t>ARCENTALES</a:t>
            </a:r>
            <a:r>
              <a:rPr lang="en-US" altLang="ja-JP" sz="2800" dirty="0">
                <a:solidFill>
                  <a:schemeClr val="tx1"/>
                </a:solidFill>
              </a:rPr>
              <a:t> </a:t>
            </a:r>
            <a:r>
              <a:rPr lang="en-US" altLang="ja-JP" sz="2800" dirty="0" err="1">
                <a:solidFill>
                  <a:schemeClr val="tx1"/>
                </a:solidFill>
              </a:rPr>
              <a:t>VITERI</a:t>
            </a:r>
            <a:r>
              <a:rPr lang="en-US" altLang="ja-JP" sz="2800" dirty="0">
                <a:solidFill>
                  <a:schemeClr val="tx1"/>
                </a:solidFill>
              </a:rPr>
              <a:t>, ANDRÉS RICARDO PhD</a:t>
            </a:r>
            <a:endParaRPr lang="ja-JP" altLang="en-US" sz="2800" dirty="0">
              <a:solidFill>
                <a:schemeClr val="tx1"/>
              </a:solidFill>
            </a:endParaRPr>
          </a:p>
        </p:txBody>
      </p:sp>
      <p:sp>
        <p:nvSpPr>
          <p:cNvPr id="12" name="テキスト プレースホルダー 11"/>
          <p:cNvSpPr>
            <a:spLocks noGrp="1"/>
          </p:cNvSpPr>
          <p:nvPr>
            <p:ph type="body" sz="quarter" idx="30"/>
          </p:nvPr>
        </p:nvSpPr>
        <p:spPr>
          <a:xfrm>
            <a:off x="5791463" y="2774720"/>
            <a:ext cx="11541202" cy="2997177"/>
          </a:xfrm>
        </p:spPr>
        <p:txBody>
          <a:bodyPr/>
          <a:lstStyle/>
          <a:p>
            <a:pPr algn="ctr"/>
            <a:r>
              <a:rPr kumimoji="1" lang="en-US" altLang="ja-JP" sz="3200" dirty="0">
                <a:solidFill>
                  <a:schemeClr val="tx1"/>
                </a:solidFill>
              </a:rPr>
              <a:t>“</a:t>
            </a:r>
            <a:r>
              <a:rPr lang="es-EC" sz="3200" b="1" dirty="0">
                <a:solidFill>
                  <a:schemeClr val="tx1"/>
                </a:solidFill>
              </a:rPr>
              <a:t>DISEÑO, IMPLEMENTACIÓN Y OPTIMIZACIÓN DE UN SISTEMA WEARABLE MÓVIL PARA EL </a:t>
            </a:r>
            <a:r>
              <a:rPr lang="es-EC" sz="3200" b="1" dirty="0" err="1">
                <a:solidFill>
                  <a:schemeClr val="tx1"/>
                </a:solidFill>
              </a:rPr>
              <a:t>SENSADO</a:t>
            </a:r>
            <a:r>
              <a:rPr lang="es-EC" sz="3200" b="1" dirty="0">
                <a:solidFill>
                  <a:schemeClr val="tx1"/>
                </a:solidFill>
              </a:rPr>
              <a:t> DE PRESIÓN SANGUÍNEA CONTINUA BASADO EN TÉCNICAS DE FOTOPLETISMOGRAFÍA PARA EL ESTUDIO DEL COMPORTAMIENTO CARDIACO</a:t>
            </a:r>
            <a:r>
              <a:rPr kumimoji="1" lang="en-US" altLang="ja-JP" sz="3200" dirty="0">
                <a:solidFill>
                  <a:schemeClr val="tx1"/>
                </a:solidFill>
              </a:rPr>
              <a:t>”</a:t>
            </a:r>
            <a:endParaRPr kumimoji="1" lang="ja-JP" altLang="en-US" sz="3200" dirty="0">
              <a:solidFill>
                <a:schemeClr val="tx1"/>
              </a:solidFill>
            </a:endParaRPr>
          </a:p>
        </p:txBody>
      </p:sp>
      <p:sp>
        <p:nvSpPr>
          <p:cNvPr id="14" name="テキスト プレースホルダー 13"/>
          <p:cNvSpPr>
            <a:spLocks noGrp="1"/>
          </p:cNvSpPr>
          <p:nvPr>
            <p:ph type="body" sz="quarter" idx="32"/>
          </p:nvPr>
        </p:nvSpPr>
        <p:spPr>
          <a:xfrm>
            <a:off x="6724347" y="6683311"/>
            <a:ext cx="9242484" cy="983581"/>
          </a:xfrm>
        </p:spPr>
        <p:txBody>
          <a:bodyPr/>
          <a:lstStyle/>
          <a:p>
            <a:r>
              <a:rPr lang="es-EC" altLang="ja-JP" sz="3600" b="1" dirty="0">
                <a:solidFill>
                  <a:schemeClr val="tx1"/>
                </a:solidFill>
              </a:rPr>
              <a:t>AUTORA:</a:t>
            </a:r>
          </a:p>
          <a:p>
            <a:r>
              <a:rPr lang="es-EC" altLang="ja-JP" sz="3600" dirty="0">
                <a:solidFill>
                  <a:schemeClr val="tx1"/>
                </a:solidFill>
              </a:rPr>
              <a:t>VILLACIS MIÑO, </a:t>
            </a:r>
            <a:r>
              <a:rPr lang="es-EC" altLang="ja-JP" sz="3600" dirty="0" err="1">
                <a:solidFill>
                  <a:schemeClr val="tx1"/>
                </a:solidFill>
              </a:rPr>
              <a:t>MARISSA</a:t>
            </a:r>
            <a:r>
              <a:rPr lang="es-EC" altLang="ja-JP" sz="3600" dirty="0">
                <a:solidFill>
                  <a:schemeClr val="tx1"/>
                </a:solidFill>
              </a:rPr>
              <a:t> ALEJANDRA</a:t>
            </a:r>
            <a:endParaRPr lang="en-US" altLang="ja-JP" sz="3600" dirty="0">
              <a:solidFill>
                <a:schemeClr val="tx1"/>
              </a:solidFill>
            </a:endParaRPr>
          </a:p>
        </p:txBody>
      </p:sp>
      <p:sp>
        <p:nvSpPr>
          <p:cNvPr id="27" name="スライド番号プレースホルダー 26"/>
          <p:cNvSpPr>
            <a:spLocks noGrp="1"/>
          </p:cNvSpPr>
          <p:nvPr>
            <p:ph type="sldNum" sz="quarter" idx="4294967295"/>
          </p:nvPr>
        </p:nvSpPr>
        <p:spPr>
          <a:xfrm>
            <a:off x="17151170" y="9432788"/>
            <a:ext cx="1080120" cy="547688"/>
          </a:xfrm>
        </p:spPr>
        <p:txBody>
          <a:bodyPr/>
          <a:lstStyle/>
          <a:p>
            <a:fld id="{E6459DFB-86F3-43FA-8567-2EA6E426AE90}" type="slidenum">
              <a:rPr lang="ja-JP" altLang="en-US" smtClean="0"/>
              <a:pPr/>
              <a:t>1</a:t>
            </a:fld>
            <a:endParaRPr lang="ja-JP" altLang="en-US" dirty="0"/>
          </a:p>
        </p:txBody>
      </p:sp>
      <p:pic>
        <p:nvPicPr>
          <p:cNvPr id="5" name="Marcador de posición de imagen 4">
            <a:extLst>
              <a:ext uri="{FF2B5EF4-FFF2-40B4-BE49-F238E27FC236}">
                <a16:creationId xmlns:a16="http://schemas.microsoft.com/office/drawing/2014/main" xmlns="" id="{1C2C3362-14AB-49EB-96F3-D46A98A06DF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2" b="12"/>
          <a:stretch>
            <a:fillRect/>
          </a:stretch>
        </p:blipFill>
        <p:spPr/>
      </p:pic>
      <p:pic>
        <p:nvPicPr>
          <p:cNvPr id="20" name="Picture 5" descr="http://mercadotecnia.espe.edu.ec/wp-content/uploads/tmp/LOGO-PRINCIPAL-ESPE2.png">
            <a:hlinkClick r:id="rId5"/>
            <a:extLst>
              <a:ext uri="{FF2B5EF4-FFF2-40B4-BE49-F238E27FC236}">
                <a16:creationId xmlns:a16="http://schemas.microsoft.com/office/drawing/2014/main" xmlns="" id="{F9AC7912-3A19-407B-B997-97EE7F57D2A3}"/>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250016" y="779323"/>
            <a:ext cx="6938324" cy="17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0439"/>
      </p:ext>
    </p:extLst>
  </p:cSld>
  <p:clrMapOvr>
    <a:masterClrMapping/>
  </p:clrMapOvr>
  <p:transition spd="slow" advTm="469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ppt_w</p:attrName>
                                        </p:attrNameLst>
                                      </p:cBhvr>
                                      <p:tavLst>
                                        <p:tav tm="0" fmla="#ppt_w*sin(2.5*pi*$)">
                                          <p:val>
                                            <p:fltVal val="0"/>
                                          </p:val>
                                        </p:tav>
                                        <p:tav tm="100000">
                                          <p:val>
                                            <p:fltVal val="1"/>
                                          </p:val>
                                        </p:tav>
                                      </p:tavLst>
                                    </p:anim>
                                    <p:anim calcmode="lin" valueType="num">
                                      <p:cBhvr>
                                        <p:cTn id="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xmlns="" id="{F616EDD0-4C98-448F-AB92-30BE15D4986A}"/>
              </a:ext>
            </a:extLst>
          </p:cNvPr>
          <p:cNvSpPr>
            <a:spLocks noGrp="1"/>
          </p:cNvSpPr>
          <p:nvPr>
            <p:ph type="sldNum" sz="quarter" idx="11"/>
          </p:nvPr>
        </p:nvSpPr>
        <p:spPr/>
        <p:txBody>
          <a:bodyPr/>
          <a:lstStyle/>
          <a:p>
            <a:fld id="{E6459DFB-86F3-43FA-8567-2EA6E426AE90}" type="slidenum">
              <a:rPr lang="ja-JP" altLang="en-US" smtClean="0"/>
              <a:pPr/>
              <a:t>10</a:t>
            </a:fld>
            <a:endParaRPr lang="ja-JP" altLang="en-US"/>
          </a:p>
        </p:txBody>
      </p:sp>
      <p:graphicFrame>
        <p:nvGraphicFramePr>
          <p:cNvPr id="4" name="Diagrama 3">
            <a:extLst>
              <a:ext uri="{FF2B5EF4-FFF2-40B4-BE49-F238E27FC236}">
                <a16:creationId xmlns:a16="http://schemas.microsoft.com/office/drawing/2014/main" xmlns="" id="{8E05AB47-F6F0-4D5E-9766-A199AA7E81FF}"/>
              </a:ext>
            </a:extLst>
          </p:cNvPr>
          <p:cNvGraphicFramePr/>
          <p:nvPr>
            <p:extLst>
              <p:ext uri="{D42A27DB-BD31-4B8C-83A1-F6EECF244321}">
                <p14:modId xmlns:p14="http://schemas.microsoft.com/office/powerpoint/2010/main" val="1096925587"/>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a:extLst>
              <a:ext uri="{FF2B5EF4-FFF2-40B4-BE49-F238E27FC236}">
                <a16:creationId xmlns:a16="http://schemas.microsoft.com/office/drawing/2014/main" xmlns="" id="{CBFD819F-FE08-4595-BB5C-F3946E94D9A9}"/>
              </a:ext>
            </a:extLst>
          </p:cNvPr>
          <p:cNvGraphicFramePr>
            <a:graphicFrameLocks noGrp="1"/>
          </p:cNvGraphicFramePr>
          <p:nvPr>
            <p:extLst>
              <p:ext uri="{D42A27DB-BD31-4B8C-83A1-F6EECF244321}">
                <p14:modId xmlns:p14="http://schemas.microsoft.com/office/powerpoint/2010/main" val="1431808982"/>
              </p:ext>
            </p:extLst>
          </p:nvPr>
        </p:nvGraphicFramePr>
        <p:xfrm>
          <a:off x="799542" y="1832397"/>
          <a:ext cx="16687328" cy="8239195"/>
        </p:xfrm>
        <a:graphic>
          <a:graphicData uri="http://schemas.openxmlformats.org/drawingml/2006/table">
            <a:tbl>
              <a:tblPr firstRow="1" firstCol="1" bandRow="1">
                <a:tableStyleId>{16D9F66E-5EB9-4882-86FB-DCBF35E3C3E4}</a:tableStyleId>
              </a:tblPr>
              <a:tblGrid>
                <a:gridCol w="2998718">
                  <a:extLst>
                    <a:ext uri="{9D8B030D-6E8A-4147-A177-3AD203B41FA5}">
                      <a16:colId xmlns:a16="http://schemas.microsoft.com/office/drawing/2014/main" xmlns="" val="1488348039"/>
                    </a:ext>
                  </a:extLst>
                </a:gridCol>
                <a:gridCol w="3816309">
                  <a:extLst>
                    <a:ext uri="{9D8B030D-6E8A-4147-A177-3AD203B41FA5}">
                      <a16:colId xmlns:a16="http://schemas.microsoft.com/office/drawing/2014/main" xmlns="" val="4158641496"/>
                    </a:ext>
                  </a:extLst>
                </a:gridCol>
                <a:gridCol w="2349459">
                  <a:extLst>
                    <a:ext uri="{9D8B030D-6E8A-4147-A177-3AD203B41FA5}">
                      <a16:colId xmlns:a16="http://schemas.microsoft.com/office/drawing/2014/main" xmlns="" val="2963627954"/>
                    </a:ext>
                  </a:extLst>
                </a:gridCol>
                <a:gridCol w="5937882">
                  <a:extLst>
                    <a:ext uri="{9D8B030D-6E8A-4147-A177-3AD203B41FA5}">
                      <a16:colId xmlns:a16="http://schemas.microsoft.com/office/drawing/2014/main" xmlns="" val="1345525934"/>
                    </a:ext>
                  </a:extLst>
                </a:gridCol>
                <a:gridCol w="1584960">
                  <a:extLst>
                    <a:ext uri="{9D8B030D-6E8A-4147-A177-3AD203B41FA5}">
                      <a16:colId xmlns:a16="http://schemas.microsoft.com/office/drawing/2014/main" xmlns="" val="3799513320"/>
                    </a:ext>
                  </a:extLst>
                </a:gridCol>
              </a:tblGrid>
              <a:tr h="283880">
                <a:tc>
                  <a:txBody>
                    <a:bodyPr/>
                    <a:lstStyle/>
                    <a:p>
                      <a:pPr indent="180340" algn="l">
                        <a:lnSpc>
                          <a:spcPct val="150000"/>
                        </a:lnSpc>
                        <a:spcAft>
                          <a:spcPts val="0"/>
                        </a:spcAft>
                      </a:pPr>
                      <a:r>
                        <a:rPr lang="es-ES_tradnl" sz="2500" dirty="0">
                          <a:effectLst/>
                        </a:rPr>
                        <a:t>Dispositivo</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indent="180340" algn="l">
                        <a:lnSpc>
                          <a:spcPct val="150000"/>
                        </a:lnSpc>
                        <a:spcAft>
                          <a:spcPts val="0"/>
                        </a:spcAft>
                      </a:pPr>
                      <a:r>
                        <a:rPr lang="es-ES_tradnl" sz="2500" dirty="0">
                          <a:effectLst/>
                        </a:rPr>
                        <a:t>Emisores</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indent="180340" algn="l">
                        <a:lnSpc>
                          <a:spcPct val="150000"/>
                        </a:lnSpc>
                        <a:spcAft>
                          <a:spcPts val="0"/>
                        </a:spcAft>
                      </a:pPr>
                      <a:r>
                        <a:rPr lang="es-ES_tradnl" sz="2500" dirty="0">
                          <a:effectLst/>
                        </a:rPr>
                        <a:t>Receptor</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indent="180340" algn="l">
                        <a:lnSpc>
                          <a:spcPct val="150000"/>
                        </a:lnSpc>
                        <a:spcAft>
                          <a:spcPts val="0"/>
                        </a:spcAft>
                      </a:pPr>
                      <a:r>
                        <a:rPr lang="es-ES_tradnl" sz="2500" dirty="0">
                          <a:effectLst/>
                        </a:rPr>
                        <a:t>Característica</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indent="180340" algn="l">
                        <a:lnSpc>
                          <a:spcPct val="150000"/>
                        </a:lnSpc>
                        <a:spcAft>
                          <a:spcPts val="0"/>
                        </a:spcAft>
                      </a:pPr>
                      <a:r>
                        <a:rPr lang="es-ES_tradnl" sz="2500" dirty="0">
                          <a:effectLst/>
                        </a:rPr>
                        <a:t>Costo</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extLst>
                  <a:ext uri="{0D108BD9-81ED-4DB2-BD59-A6C34878D82A}">
                    <a16:rowId xmlns:a16="http://schemas.microsoft.com/office/drawing/2014/main" xmlns="" val="2631994578"/>
                  </a:ext>
                </a:extLst>
              </a:tr>
              <a:tr h="1521453">
                <a:tc>
                  <a:txBody>
                    <a:bodyPr/>
                    <a:lstStyle/>
                    <a:p>
                      <a:pPr indent="180340" algn="l">
                        <a:lnSpc>
                          <a:spcPct val="150000"/>
                        </a:lnSpc>
                        <a:spcAft>
                          <a:spcPts val="0"/>
                        </a:spcAft>
                      </a:pPr>
                      <a:r>
                        <a:rPr lang="es-ES_tradnl" sz="2500" b="0" dirty="0">
                          <a:effectLst/>
                        </a:rPr>
                        <a:t>Apple </a:t>
                      </a:r>
                      <a:r>
                        <a:rPr lang="es-ES_tradnl" sz="2500" b="0" dirty="0" err="1">
                          <a:effectLst/>
                        </a:rPr>
                        <a:t>Watch</a:t>
                      </a:r>
                      <a:endParaRPr lang="es-EC" sz="2500" b="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marL="98023" lvl="1" indent="0" algn="l">
                        <a:lnSpc>
                          <a:spcPct val="150000"/>
                        </a:lnSpc>
                        <a:spcAft>
                          <a:spcPts val="0"/>
                        </a:spcAft>
                        <a:buFont typeface="Calibri" panose="020F0502020204030204" pitchFamily="34" charset="0"/>
                        <a:buNone/>
                      </a:pPr>
                      <a:r>
                        <a:rPr lang="es-ES_tradnl" sz="2500" dirty="0">
                          <a:effectLst/>
                        </a:rPr>
                        <a:t>- 4 Leds de luz verde</a:t>
                      </a:r>
                      <a:endParaRPr lang="es-EC" sz="2500" dirty="0">
                        <a:effectLst/>
                      </a:endParaRPr>
                    </a:p>
                    <a:p>
                      <a:pPr marL="98023" lvl="1" indent="0" algn="l">
                        <a:lnSpc>
                          <a:spcPct val="150000"/>
                        </a:lnSpc>
                        <a:spcAft>
                          <a:spcPts val="0"/>
                        </a:spcAft>
                        <a:buFont typeface="Calibri" panose="020F0502020204030204" pitchFamily="34" charset="0"/>
                        <a:buNone/>
                      </a:pPr>
                      <a:r>
                        <a:rPr lang="es-ES_tradnl" sz="2500" dirty="0">
                          <a:effectLst/>
                        </a:rPr>
                        <a:t>- 2 Leds de luz infrarroja</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marL="326623" lvl="1" indent="-228600" algn="l">
                        <a:lnSpc>
                          <a:spcPct val="150000"/>
                        </a:lnSpc>
                        <a:spcAft>
                          <a:spcPts val="1000"/>
                        </a:spcAft>
                        <a:buFont typeface="Calibri" panose="020F0502020204030204" pitchFamily="34" charset="0"/>
                        <a:buChar char="-"/>
                      </a:pPr>
                      <a:r>
                        <a:rPr lang="es-ES_tradnl" sz="2500" dirty="0">
                          <a:effectLst/>
                        </a:rPr>
                        <a:t>8 fotodiodos</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a:effectLst/>
                        </a:rPr>
                        <a:t>Luz infrarroja es utilizada para notificaciones de frecuencia cardiaca y luz verde durante actividad física y sesiones de respiración.</a:t>
                      </a:r>
                      <a:endParaRPr lang="es-EC" sz="250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399$</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extLst>
                  <a:ext uri="{0D108BD9-81ED-4DB2-BD59-A6C34878D82A}">
                    <a16:rowId xmlns:a16="http://schemas.microsoft.com/office/drawing/2014/main" xmlns="" val="2572384290"/>
                  </a:ext>
                </a:extLst>
              </a:tr>
              <a:tr h="1381195">
                <a:tc>
                  <a:txBody>
                    <a:bodyPr/>
                    <a:lstStyle/>
                    <a:p>
                      <a:pPr indent="180340" algn="l">
                        <a:lnSpc>
                          <a:spcPct val="150000"/>
                        </a:lnSpc>
                        <a:spcAft>
                          <a:spcPts val="0"/>
                        </a:spcAft>
                      </a:pPr>
                      <a:r>
                        <a:rPr lang="es-ES_tradnl" sz="2500" b="0" dirty="0" err="1">
                          <a:effectLst/>
                        </a:rPr>
                        <a:t>E4</a:t>
                      </a:r>
                      <a:r>
                        <a:rPr lang="es-ES_tradnl" sz="2500" b="0" dirty="0">
                          <a:effectLst/>
                        </a:rPr>
                        <a:t> </a:t>
                      </a:r>
                      <a:r>
                        <a:rPr lang="es-ES_tradnl" sz="2500" b="0" dirty="0" err="1">
                          <a:effectLst/>
                        </a:rPr>
                        <a:t>wristband</a:t>
                      </a:r>
                      <a:endParaRPr lang="es-EC" sz="2500" b="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marL="326623" lvl="1" indent="-228600" algn="l">
                        <a:lnSpc>
                          <a:spcPct val="150000"/>
                        </a:lnSpc>
                        <a:spcAft>
                          <a:spcPts val="0"/>
                        </a:spcAft>
                        <a:buFont typeface="Calibri" panose="020F0502020204030204" pitchFamily="34" charset="0"/>
                        <a:buChar char="-"/>
                      </a:pPr>
                      <a:r>
                        <a:rPr lang="es-ES_tradnl" sz="2500" dirty="0">
                          <a:effectLst/>
                        </a:rPr>
                        <a:t>1 Led de luz verde</a:t>
                      </a:r>
                      <a:endParaRPr lang="es-EC" sz="2500" dirty="0">
                        <a:effectLst/>
                      </a:endParaRPr>
                    </a:p>
                    <a:p>
                      <a:pPr marL="326623" lvl="1" indent="-228600" algn="l">
                        <a:lnSpc>
                          <a:spcPct val="150000"/>
                        </a:lnSpc>
                        <a:spcAft>
                          <a:spcPts val="0"/>
                        </a:spcAft>
                        <a:buFont typeface="Calibri" panose="020F0502020204030204" pitchFamily="34" charset="0"/>
                        <a:buChar char="-"/>
                      </a:pPr>
                      <a:r>
                        <a:rPr lang="es-ES_tradnl" sz="2500" dirty="0">
                          <a:effectLst/>
                        </a:rPr>
                        <a:t>1 Led de luz roja</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marL="326623" lvl="1" indent="-228600" algn="l">
                        <a:lnSpc>
                          <a:spcPct val="150000"/>
                        </a:lnSpc>
                        <a:spcAft>
                          <a:spcPts val="1000"/>
                        </a:spcAft>
                        <a:buFont typeface="Calibri" panose="020F0502020204030204" pitchFamily="34" charset="0"/>
                        <a:buChar char="-"/>
                      </a:pPr>
                      <a:r>
                        <a:rPr lang="es-ES_tradnl" sz="2500" dirty="0">
                          <a:effectLst/>
                        </a:rPr>
                        <a:t>1 fotodiodo</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La exposición de roja aporta con un nivel de luz de referencia utilizado para eliminar los artefactos de movimiento.</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275$</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extLst>
                  <a:ext uri="{0D108BD9-81ED-4DB2-BD59-A6C34878D82A}">
                    <a16:rowId xmlns:a16="http://schemas.microsoft.com/office/drawing/2014/main" xmlns="" val="3901453550"/>
                  </a:ext>
                </a:extLst>
              </a:tr>
              <a:tr h="1381195">
                <a:tc>
                  <a:txBody>
                    <a:bodyPr/>
                    <a:lstStyle/>
                    <a:p>
                      <a:pPr indent="180340" algn="l">
                        <a:lnSpc>
                          <a:spcPct val="150000"/>
                        </a:lnSpc>
                        <a:spcAft>
                          <a:spcPts val="0"/>
                        </a:spcAft>
                      </a:pPr>
                      <a:r>
                        <a:rPr lang="es-ES_tradnl" sz="2500" b="0">
                          <a:effectLst/>
                        </a:rPr>
                        <a:t>Vivosmart HR+</a:t>
                      </a:r>
                      <a:endParaRPr lang="es-EC" sz="2500" b="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marL="326623" lvl="1" indent="-228600" algn="l">
                        <a:lnSpc>
                          <a:spcPct val="150000"/>
                        </a:lnSpc>
                        <a:spcAft>
                          <a:spcPts val="0"/>
                        </a:spcAft>
                        <a:buFont typeface="Calibri" panose="020F0502020204030204" pitchFamily="34" charset="0"/>
                        <a:buChar char="-"/>
                      </a:pPr>
                      <a:r>
                        <a:rPr lang="es-ES_tradnl" sz="2500" dirty="0">
                          <a:effectLst/>
                        </a:rPr>
                        <a:t>3 Led de luz verde</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marL="326623" lvl="1" indent="-228600" algn="l">
                        <a:lnSpc>
                          <a:spcPct val="150000"/>
                        </a:lnSpc>
                        <a:spcAft>
                          <a:spcPts val="1000"/>
                        </a:spcAft>
                        <a:buFont typeface="Calibri" panose="020F0502020204030204" pitchFamily="34" charset="0"/>
                        <a:buChar char="-"/>
                      </a:pPr>
                      <a:r>
                        <a:rPr lang="es-ES_tradnl" sz="2500">
                          <a:effectLst/>
                        </a:rPr>
                        <a:t>1 fotodiodo</a:t>
                      </a:r>
                      <a:endParaRPr lang="es-EC" sz="250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Considerado el más fuerte del mercado por su seguimiento de actividad 24/7.</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200$</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extLst>
                  <a:ext uri="{0D108BD9-81ED-4DB2-BD59-A6C34878D82A}">
                    <a16:rowId xmlns:a16="http://schemas.microsoft.com/office/drawing/2014/main" xmlns="" val="1518950495"/>
                  </a:ext>
                </a:extLst>
              </a:tr>
              <a:tr h="880659">
                <a:tc>
                  <a:txBody>
                    <a:bodyPr/>
                    <a:lstStyle/>
                    <a:p>
                      <a:pPr indent="180340" algn="l">
                        <a:lnSpc>
                          <a:spcPct val="150000"/>
                        </a:lnSpc>
                        <a:spcAft>
                          <a:spcPts val="0"/>
                        </a:spcAft>
                      </a:pPr>
                      <a:r>
                        <a:rPr lang="es-ES_tradnl" sz="2500" b="0" dirty="0">
                          <a:effectLst/>
                        </a:rPr>
                        <a:t>Samsung Galaxy      </a:t>
                      </a:r>
                      <a:r>
                        <a:rPr lang="es-ES_tradnl" sz="2500" b="0" dirty="0" err="1">
                          <a:effectLst/>
                        </a:rPr>
                        <a:t>Watch</a:t>
                      </a:r>
                      <a:endParaRPr lang="es-EC" sz="2500" b="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marL="326623" lvl="1" indent="-228600" algn="l">
                        <a:lnSpc>
                          <a:spcPct val="150000"/>
                        </a:lnSpc>
                        <a:spcAft>
                          <a:spcPts val="0"/>
                        </a:spcAft>
                        <a:buFont typeface="Calibri" panose="020F0502020204030204" pitchFamily="34" charset="0"/>
                        <a:buChar char="-"/>
                      </a:pPr>
                      <a:r>
                        <a:rPr lang="es-ES_tradnl" sz="2500" dirty="0">
                          <a:effectLst/>
                        </a:rPr>
                        <a:t>1 Led de luz verde</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marL="326623" lvl="1" indent="-228600" algn="l">
                        <a:lnSpc>
                          <a:spcPct val="150000"/>
                        </a:lnSpc>
                        <a:spcAft>
                          <a:spcPts val="1000"/>
                        </a:spcAft>
                        <a:buFont typeface="Calibri" panose="020F0502020204030204" pitchFamily="34" charset="0"/>
                        <a:buChar char="-"/>
                      </a:pPr>
                      <a:r>
                        <a:rPr lang="es-ES_tradnl" sz="2500" dirty="0">
                          <a:effectLst/>
                        </a:rPr>
                        <a:t>4 fotodiodos</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Frecuencia de muestreo configurable entre siempre, frecuente y nunca.</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350$</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extLst>
                  <a:ext uri="{0D108BD9-81ED-4DB2-BD59-A6C34878D82A}">
                    <a16:rowId xmlns:a16="http://schemas.microsoft.com/office/drawing/2014/main" xmlns="" val="1749063584"/>
                  </a:ext>
                </a:extLst>
              </a:tr>
              <a:tr h="800013">
                <a:tc>
                  <a:txBody>
                    <a:bodyPr/>
                    <a:lstStyle/>
                    <a:p>
                      <a:pPr indent="180340" algn="l">
                        <a:lnSpc>
                          <a:spcPct val="150000"/>
                        </a:lnSpc>
                        <a:spcAft>
                          <a:spcPts val="0"/>
                        </a:spcAft>
                      </a:pPr>
                      <a:r>
                        <a:rPr lang="es-ES_tradnl" sz="2500" b="0" dirty="0">
                          <a:effectLst/>
                        </a:rPr>
                        <a:t>Xiaomi Mi Band 3</a:t>
                      </a:r>
                      <a:endParaRPr lang="es-EC" sz="2500" b="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tc>
                <a:tc>
                  <a:txBody>
                    <a:bodyPr/>
                    <a:lstStyle/>
                    <a:p>
                      <a:pPr marL="326623" lvl="1" indent="-228600" algn="l">
                        <a:lnSpc>
                          <a:spcPct val="150000"/>
                        </a:lnSpc>
                        <a:spcAft>
                          <a:spcPts val="0"/>
                        </a:spcAft>
                        <a:buFont typeface="Calibri" panose="020F0502020204030204" pitchFamily="34" charset="0"/>
                        <a:buChar char="-"/>
                      </a:pPr>
                      <a:r>
                        <a:rPr lang="es-ES_tradnl" sz="2500" dirty="0">
                          <a:effectLst/>
                        </a:rPr>
                        <a:t>2 Led de luz verde</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marL="326623" lvl="1" indent="-228600" algn="l">
                        <a:lnSpc>
                          <a:spcPct val="150000"/>
                        </a:lnSpc>
                        <a:spcAft>
                          <a:spcPts val="1000"/>
                        </a:spcAft>
                        <a:buFont typeface="Calibri" panose="020F0502020204030204" pitchFamily="34" charset="0"/>
                        <a:buChar char="-"/>
                      </a:pPr>
                      <a:r>
                        <a:rPr lang="es-ES_tradnl" sz="2500" dirty="0">
                          <a:effectLst/>
                        </a:rPr>
                        <a:t>1 fotodiodo</a:t>
                      </a:r>
                      <a:endParaRPr lang="es-EC" sz="25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Bastante preciso comparando con su precio y configuración del sensor.</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tc>
                  <a:txBody>
                    <a:bodyPr/>
                    <a:lstStyle/>
                    <a:p>
                      <a:pPr indent="180340" algn="l">
                        <a:lnSpc>
                          <a:spcPct val="150000"/>
                        </a:lnSpc>
                        <a:spcAft>
                          <a:spcPts val="0"/>
                        </a:spcAft>
                      </a:pPr>
                      <a:r>
                        <a:rPr lang="es-ES_tradnl" sz="2500" dirty="0">
                          <a:effectLst/>
                        </a:rPr>
                        <a:t> 43$</a:t>
                      </a:r>
                      <a:endParaRPr lang="es-EC" sz="2500" dirty="0">
                        <a:solidFill>
                          <a:schemeClr val="tx1"/>
                        </a:solidFill>
                        <a:effectLst/>
                        <a:latin typeface="Times New Roman" panose="02020603050405020304" pitchFamily="18" charset="0"/>
                        <a:ea typeface="Times New Roman" panose="02020603050405020304" pitchFamily="18" charset="0"/>
                      </a:endParaRPr>
                    </a:p>
                  </a:txBody>
                  <a:tcPr marL="34428" marR="34428" marT="0" marB="0" anchor="ctr">
                    <a:solidFill>
                      <a:schemeClr val="bg1"/>
                    </a:solidFill>
                  </a:tcPr>
                </a:tc>
                <a:extLst>
                  <a:ext uri="{0D108BD9-81ED-4DB2-BD59-A6C34878D82A}">
                    <a16:rowId xmlns:a16="http://schemas.microsoft.com/office/drawing/2014/main" xmlns="" val="1667380346"/>
                  </a:ext>
                </a:extLst>
              </a:tr>
            </a:tbl>
          </a:graphicData>
        </a:graphic>
      </p:graphicFrame>
    </p:spTree>
    <p:extLst>
      <p:ext uri="{BB962C8B-B14F-4D97-AF65-F5344CB8AC3E}">
        <p14:creationId xmlns:p14="http://schemas.microsoft.com/office/powerpoint/2010/main" val="142835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11</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Creación de arreglos de emisores y receptores</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Especificaciones técnicas</a:t>
            </a:r>
          </a:p>
        </p:txBody>
      </p:sp>
      <p:graphicFrame>
        <p:nvGraphicFramePr>
          <p:cNvPr id="2" name="Diagrama 1">
            <a:extLst>
              <a:ext uri="{FF2B5EF4-FFF2-40B4-BE49-F238E27FC236}">
                <a16:creationId xmlns:a16="http://schemas.microsoft.com/office/drawing/2014/main" xmlns="" id="{D020CF14-38A8-4853-B274-F3AC12BAF165}"/>
              </a:ext>
            </a:extLst>
          </p:cNvPr>
          <p:cNvGraphicFramePr/>
          <p:nvPr>
            <p:extLst>
              <p:ext uri="{D42A27DB-BD31-4B8C-83A1-F6EECF244321}">
                <p14:modId xmlns:p14="http://schemas.microsoft.com/office/powerpoint/2010/main" val="4066265052"/>
              </p:ext>
            </p:extLst>
          </p:nvPr>
        </p:nvGraphicFramePr>
        <p:xfrm>
          <a:off x="2211799" y="3300214"/>
          <a:ext cx="15261770" cy="569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xmlns="" id="{7A20F7EE-4918-44D0-8377-5E338322A818}"/>
              </a:ext>
            </a:extLst>
          </p:cNvPr>
          <p:cNvGraphicFramePr/>
          <p:nvPr>
            <p:extLst>
              <p:ext uri="{D42A27DB-BD31-4B8C-83A1-F6EECF244321}">
                <p14:modId xmlns:p14="http://schemas.microsoft.com/office/powerpoint/2010/main" val="3678607178"/>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45461031"/>
      </p:ext>
    </p:extLst>
  </p:cSld>
  <p:clrMapOvr>
    <a:masterClrMapping/>
  </p:clrMapOvr>
  <p:transition spd="med" advTm="4697">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12</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Creación de arreglos de emisores y receptores</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Lista de configuraciones</a:t>
            </a:r>
          </a:p>
        </p:txBody>
      </p:sp>
      <p:graphicFrame>
        <p:nvGraphicFramePr>
          <p:cNvPr id="10" name="Diagrama 9">
            <a:extLst>
              <a:ext uri="{FF2B5EF4-FFF2-40B4-BE49-F238E27FC236}">
                <a16:creationId xmlns:a16="http://schemas.microsoft.com/office/drawing/2014/main" xmlns="" id="{883C2A41-57F2-4612-ACF5-8046053485F0}"/>
              </a:ext>
            </a:extLst>
          </p:cNvPr>
          <p:cNvGraphicFramePr/>
          <p:nvPr>
            <p:extLst>
              <p:ext uri="{D42A27DB-BD31-4B8C-83A1-F6EECF244321}">
                <p14:modId xmlns:p14="http://schemas.microsoft.com/office/powerpoint/2010/main" val="3884596874"/>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xmlns="" id="{FF35A446-2AC8-4CD2-AAE9-2124E2FAF4A8}"/>
              </a:ext>
            </a:extLst>
          </p:cNvPr>
          <p:cNvPicPr>
            <a:picLocks noChangeAspect="1"/>
          </p:cNvPicPr>
          <p:nvPr/>
        </p:nvPicPr>
        <p:blipFill>
          <a:blip r:embed="rId8"/>
          <a:stretch>
            <a:fillRect/>
          </a:stretch>
        </p:blipFill>
        <p:spPr>
          <a:xfrm>
            <a:off x="1177848" y="3300214"/>
            <a:ext cx="13335000" cy="6534150"/>
          </a:xfrm>
          <a:prstGeom prst="rect">
            <a:avLst/>
          </a:prstGeom>
        </p:spPr>
      </p:pic>
      <p:pic>
        <p:nvPicPr>
          <p:cNvPr id="6" name="Imagen 5">
            <a:extLst>
              <a:ext uri="{FF2B5EF4-FFF2-40B4-BE49-F238E27FC236}">
                <a16:creationId xmlns:a16="http://schemas.microsoft.com/office/drawing/2014/main" xmlns="" id="{C6340505-7222-4898-967E-C86E2F735611}"/>
              </a:ext>
            </a:extLst>
          </p:cNvPr>
          <p:cNvPicPr>
            <a:picLocks noChangeAspect="1"/>
          </p:cNvPicPr>
          <p:nvPr/>
        </p:nvPicPr>
        <p:blipFill>
          <a:blip r:embed="rId9"/>
          <a:stretch>
            <a:fillRect/>
          </a:stretch>
        </p:blipFill>
        <p:spPr>
          <a:xfrm>
            <a:off x="14829133" y="5143500"/>
            <a:ext cx="2774777" cy="1803605"/>
          </a:xfrm>
          <a:prstGeom prst="rect">
            <a:avLst/>
          </a:prstGeom>
        </p:spPr>
      </p:pic>
    </p:spTree>
    <p:extLst>
      <p:ext uri="{BB962C8B-B14F-4D97-AF65-F5344CB8AC3E}">
        <p14:creationId xmlns:p14="http://schemas.microsoft.com/office/powerpoint/2010/main" val="2024764622"/>
      </p:ext>
    </p:extLst>
  </p:cSld>
  <p:clrMapOvr>
    <a:masterClrMapping/>
  </p:clrMapOvr>
  <p:transition spd="med" advTm="4697">
    <p:pull/>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3"/>
          </p:nvPr>
        </p:nvSpPr>
        <p:spPr>
          <a:xfrm>
            <a:off x="2592146" y="2912588"/>
            <a:ext cx="3522335" cy="3455050"/>
          </a:xfrm>
        </p:spPr>
        <p:txBody>
          <a:bodyPr/>
          <a:lstStyle/>
          <a:p>
            <a:endParaRPr kumimoji="1" lang="ja-JP" altLang="en-US" dirty="0"/>
          </a:p>
        </p:txBody>
      </p:sp>
      <p:sp>
        <p:nvSpPr>
          <p:cNvPr id="8" name="テキスト プレースホルダー 7"/>
          <p:cNvSpPr>
            <a:spLocks noGrp="1"/>
          </p:cNvSpPr>
          <p:nvPr>
            <p:ph type="body" sz="quarter" idx="14"/>
          </p:nvPr>
        </p:nvSpPr>
        <p:spPr>
          <a:xfrm>
            <a:off x="7494078" y="2926833"/>
            <a:ext cx="3525672" cy="3510466"/>
          </a:xfrm>
        </p:spPr>
        <p:txBody>
          <a:bodyPr/>
          <a:lstStyle/>
          <a:p>
            <a:endParaRPr kumimoji="1" lang="ja-JP" altLang="en-US" dirty="0"/>
          </a:p>
        </p:txBody>
      </p:sp>
      <p:sp>
        <p:nvSpPr>
          <p:cNvPr id="9" name="テキスト プレースホルダー 8"/>
          <p:cNvSpPr>
            <a:spLocks noGrp="1"/>
          </p:cNvSpPr>
          <p:nvPr>
            <p:ph type="body" sz="quarter" idx="15"/>
          </p:nvPr>
        </p:nvSpPr>
        <p:spPr>
          <a:xfrm>
            <a:off x="12774565" y="2862259"/>
            <a:ext cx="3525672" cy="3510466"/>
          </a:xfrm>
        </p:spPr>
        <p:txBody>
          <a:bodyPr/>
          <a:lstStyle/>
          <a:p>
            <a:endParaRPr kumimoji="1" lang="ja-JP" altLang="en-US" dirty="0"/>
          </a:p>
        </p:txBody>
      </p:sp>
      <p:sp>
        <p:nvSpPr>
          <p:cNvPr id="13" name="テキスト プレースホルダー 12"/>
          <p:cNvSpPr>
            <a:spLocks noGrp="1"/>
          </p:cNvSpPr>
          <p:nvPr>
            <p:ph type="body" sz="quarter" idx="20"/>
          </p:nvPr>
        </p:nvSpPr>
        <p:spPr>
          <a:xfrm>
            <a:off x="1794514" y="6941092"/>
            <a:ext cx="4210864" cy="720080"/>
          </a:xfrm>
        </p:spPr>
        <p:txBody>
          <a:bodyPr/>
          <a:lstStyle/>
          <a:p>
            <a:r>
              <a:rPr kumimoji="1" lang="es-EC" altLang="ja-JP" b="1" dirty="0">
                <a:solidFill>
                  <a:schemeClr val="tx1"/>
                </a:solidFill>
                <a:latin typeface="Arial" panose="020B0604020202020204" pitchFamily="34" charset="0"/>
                <a:cs typeface="Arial" panose="020B0604020202020204" pitchFamily="34" charset="0"/>
              </a:rPr>
              <a:t>Posición</a:t>
            </a:r>
            <a:r>
              <a:rPr kumimoji="1" lang="en-US" altLang="ja-JP" b="1" dirty="0">
                <a:solidFill>
                  <a:schemeClr val="tx1"/>
                </a:solidFill>
                <a:latin typeface="Arial" panose="020B0604020202020204" pitchFamily="34" charset="0"/>
                <a:cs typeface="Arial" panose="020B0604020202020204" pitchFamily="34" charset="0"/>
              </a:rPr>
              <a:t> 1</a:t>
            </a:r>
            <a:endParaRPr kumimoji="1" lang="ja-JP" altLang="en-US" b="1" dirty="0">
              <a:solidFill>
                <a:schemeClr val="tx1"/>
              </a:solidFill>
              <a:latin typeface="Arial" panose="020B0604020202020204" pitchFamily="34" charset="0"/>
              <a:cs typeface="Arial" panose="020B0604020202020204" pitchFamily="34" charset="0"/>
            </a:endParaRPr>
          </a:p>
        </p:txBody>
      </p:sp>
      <p:sp>
        <p:nvSpPr>
          <p:cNvPr id="14" name="テキスト プレースホルダー 13"/>
          <p:cNvSpPr>
            <a:spLocks noGrp="1"/>
          </p:cNvSpPr>
          <p:nvPr>
            <p:ph type="body" sz="quarter" idx="21"/>
          </p:nvPr>
        </p:nvSpPr>
        <p:spPr>
          <a:xfrm>
            <a:off x="7118306" y="6941092"/>
            <a:ext cx="4210864" cy="720080"/>
          </a:xfrm>
        </p:spPr>
        <p:txBody>
          <a:bodyPr/>
          <a:lstStyle/>
          <a:p>
            <a:r>
              <a:rPr lang="es-EC" altLang="ja-JP" b="1" dirty="0">
                <a:solidFill>
                  <a:schemeClr val="tx1"/>
                </a:solidFill>
                <a:latin typeface="Arial" panose="020B0604020202020204" pitchFamily="34" charset="0"/>
                <a:cs typeface="Arial" panose="020B0604020202020204" pitchFamily="34" charset="0"/>
              </a:rPr>
              <a:t>Posición 2</a:t>
            </a:r>
            <a:endParaRPr kumimoji="1" lang="es-EC" altLang="ja-JP" b="1" dirty="0">
              <a:solidFill>
                <a:schemeClr val="tx1"/>
              </a:solidFill>
              <a:latin typeface="Arial" panose="020B0604020202020204" pitchFamily="34" charset="0"/>
              <a:cs typeface="Arial" panose="020B0604020202020204" pitchFamily="34" charset="0"/>
            </a:endParaRPr>
          </a:p>
        </p:txBody>
      </p:sp>
      <p:sp>
        <p:nvSpPr>
          <p:cNvPr id="15" name="テキスト プレースホルダー 14"/>
          <p:cNvSpPr>
            <a:spLocks noGrp="1"/>
          </p:cNvSpPr>
          <p:nvPr>
            <p:ph type="body" sz="quarter" idx="22"/>
          </p:nvPr>
        </p:nvSpPr>
        <p:spPr>
          <a:xfrm>
            <a:off x="12461169" y="6938747"/>
            <a:ext cx="4210864" cy="720080"/>
          </a:xfrm>
        </p:spPr>
        <p:txBody>
          <a:bodyPr/>
          <a:lstStyle/>
          <a:p>
            <a:r>
              <a:rPr kumimoji="1" lang="es-EC" altLang="ja-JP" b="1" dirty="0">
                <a:solidFill>
                  <a:schemeClr val="tx1"/>
                </a:solidFill>
                <a:latin typeface="Arial" panose="020B0604020202020204" pitchFamily="34" charset="0"/>
                <a:cs typeface="Arial" panose="020B0604020202020204" pitchFamily="34" charset="0"/>
              </a:rPr>
              <a:t>Posición 3</a:t>
            </a:r>
          </a:p>
        </p:txBody>
      </p:sp>
      <p:sp>
        <p:nvSpPr>
          <p:cNvPr id="16" name="テキスト プレースホルダー 15"/>
          <p:cNvSpPr>
            <a:spLocks noGrp="1"/>
          </p:cNvSpPr>
          <p:nvPr>
            <p:ph type="body" sz="quarter" idx="23"/>
          </p:nvPr>
        </p:nvSpPr>
        <p:spPr>
          <a:xfrm>
            <a:off x="1576821" y="7702457"/>
            <a:ext cx="4752528" cy="1787288"/>
          </a:xfrm>
        </p:spPr>
        <p:txBody>
          <a:bodyPr/>
          <a:lstStyle/>
          <a:p>
            <a:r>
              <a:rPr lang="es-EC" altLang="ja-JP" sz="3200" dirty="0"/>
              <a:t>Parte superior de la muñeca</a:t>
            </a:r>
            <a:endParaRPr kumimoji="1" lang="es-EC" altLang="ja-JP" sz="3200" dirty="0"/>
          </a:p>
        </p:txBody>
      </p:sp>
      <p:sp>
        <p:nvSpPr>
          <p:cNvPr id="17" name="テキスト プレースホルダー 16"/>
          <p:cNvSpPr>
            <a:spLocks noGrp="1"/>
          </p:cNvSpPr>
          <p:nvPr>
            <p:ph type="body" sz="quarter" idx="24"/>
          </p:nvPr>
        </p:nvSpPr>
        <p:spPr>
          <a:xfrm>
            <a:off x="6830368" y="7702457"/>
            <a:ext cx="4752528" cy="1787288"/>
          </a:xfrm>
        </p:spPr>
        <p:txBody>
          <a:bodyPr/>
          <a:lstStyle/>
          <a:p>
            <a:r>
              <a:rPr lang="es-EC" altLang="ja-JP" sz="3200" dirty="0"/>
              <a:t>Parte inferior de la muñeca</a:t>
            </a:r>
            <a:endParaRPr kumimoji="1" lang="es-EC" altLang="ja-JP" sz="3200" dirty="0"/>
          </a:p>
        </p:txBody>
      </p:sp>
      <p:sp>
        <p:nvSpPr>
          <p:cNvPr id="18" name="テキスト プレースホルダー 17"/>
          <p:cNvSpPr>
            <a:spLocks noGrp="1"/>
          </p:cNvSpPr>
          <p:nvPr>
            <p:ph type="body" sz="quarter" idx="25"/>
          </p:nvPr>
        </p:nvSpPr>
        <p:spPr>
          <a:xfrm>
            <a:off x="12234005" y="7700112"/>
            <a:ext cx="4752528" cy="1787288"/>
          </a:xfrm>
        </p:spPr>
        <p:txBody>
          <a:bodyPr/>
          <a:lstStyle/>
          <a:p>
            <a:r>
              <a:rPr lang="es-EC" altLang="ja-JP" sz="3200" dirty="0"/>
              <a:t>Arteria radial</a:t>
            </a:r>
            <a:endParaRPr kumimoji="1" lang="es-EC" altLang="ja-JP" sz="3200" dirty="0"/>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13</a:t>
            </a:fld>
            <a:endParaRPr lang="ja-JP" altLang="en-US"/>
          </a:p>
        </p:txBody>
      </p:sp>
      <p:sp>
        <p:nvSpPr>
          <p:cNvPr id="24" name="Rectángulo 23">
            <a:extLst>
              <a:ext uri="{FF2B5EF4-FFF2-40B4-BE49-F238E27FC236}">
                <a16:creationId xmlns:a16="http://schemas.microsoft.com/office/drawing/2014/main" xmlns="" id="{21649C06-E00A-49C4-A36C-81819CA663E2}"/>
              </a:ext>
            </a:extLst>
          </p:cNvPr>
          <p:cNvSpPr/>
          <p:nvPr/>
        </p:nvSpPr>
        <p:spPr>
          <a:xfrm>
            <a:off x="3047735" y="1671867"/>
            <a:ext cx="3395296" cy="72000"/>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5" name="テキスト プレースホルダー 8">
            <a:extLst>
              <a:ext uri="{FF2B5EF4-FFF2-40B4-BE49-F238E27FC236}">
                <a16:creationId xmlns:a16="http://schemas.microsoft.com/office/drawing/2014/main" xmlns="" id="{5AA256A2-5631-49A7-A00D-B5CE5D8E8F4F}"/>
              </a:ext>
            </a:extLst>
          </p:cNvPr>
          <p:cNvSpPr txBox="1">
            <a:spLocks/>
          </p:cNvSpPr>
          <p:nvPr/>
        </p:nvSpPr>
        <p:spPr>
          <a:xfrm>
            <a:off x="3166542" y="1713220"/>
            <a:ext cx="14329592" cy="504056"/>
          </a:xfrm>
          <a:prstGeom prst="rect">
            <a:avLst/>
          </a:prstGeom>
        </p:spPr>
        <p:txBody>
          <a:bodyPr vert="horz" lIns="163275" tIns="81638" rIns="163275" bIns="81638" rtlCol="0">
            <a:normAutofit fontScale="92500" lnSpcReduction="20000"/>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i="1" dirty="0">
                <a:solidFill>
                  <a:schemeClr val="bg1"/>
                </a:solidFill>
              </a:rPr>
              <a:t>Selección de la posición para el sensor en el brazo</a:t>
            </a:r>
            <a:endParaRPr lang="ja-JP" altLang="en-US" i="1" dirty="0">
              <a:solidFill>
                <a:schemeClr val="bg1"/>
              </a:solidFill>
            </a:endParaRPr>
          </a:p>
          <a:p>
            <a:endParaRPr lang="ja-JP" altLang="en-US" dirty="0">
              <a:solidFill>
                <a:schemeClr val="bg1"/>
              </a:solidFill>
            </a:endParaRPr>
          </a:p>
        </p:txBody>
      </p:sp>
      <p:graphicFrame>
        <p:nvGraphicFramePr>
          <p:cNvPr id="20" name="Diagrama 19">
            <a:extLst>
              <a:ext uri="{FF2B5EF4-FFF2-40B4-BE49-F238E27FC236}">
                <a16:creationId xmlns:a16="http://schemas.microsoft.com/office/drawing/2014/main" xmlns="" id="{EDDAF529-15BD-48CE-8C3C-F926BDFECBE3}"/>
              </a:ext>
            </a:extLst>
          </p:cNvPr>
          <p:cNvGraphicFramePr/>
          <p:nvPr>
            <p:extLst>
              <p:ext uri="{D42A27DB-BD31-4B8C-83A1-F6EECF244321}">
                <p14:modId xmlns:p14="http://schemas.microsoft.com/office/powerpoint/2010/main" val="391492679"/>
              </p:ext>
            </p:extLst>
          </p:nvPr>
        </p:nvGraphicFramePr>
        <p:xfrm>
          <a:off x="3047735" y="179293"/>
          <a:ext cx="14888573"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E1C4194D-5B20-4432-AC01-E5B7D56BFC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4460" y="3117725"/>
            <a:ext cx="1594007" cy="3074157"/>
          </a:xfrm>
          <a:prstGeom prst="rect">
            <a:avLst/>
          </a:prstGeom>
        </p:spPr>
      </p:pic>
      <p:pic>
        <p:nvPicPr>
          <p:cNvPr id="10" name="Imagen 9">
            <a:extLst>
              <a:ext uri="{FF2B5EF4-FFF2-40B4-BE49-F238E27FC236}">
                <a16:creationId xmlns:a16="http://schemas.microsoft.com/office/drawing/2014/main" xmlns="" id="{B9BEBFD4-1A76-4B02-92AA-24EF78C12E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9097" y="3344155"/>
            <a:ext cx="1915658" cy="2548800"/>
          </a:xfrm>
          <a:prstGeom prst="rect">
            <a:avLst/>
          </a:prstGeom>
        </p:spPr>
      </p:pic>
      <p:pic>
        <p:nvPicPr>
          <p:cNvPr id="19" name="Imagen 18" descr="Imagen que contiene guantes&#10;&#10;Descripción generada automáticamente">
            <a:extLst>
              <a:ext uri="{FF2B5EF4-FFF2-40B4-BE49-F238E27FC236}">
                <a16:creationId xmlns:a16="http://schemas.microsoft.com/office/drawing/2014/main" xmlns="" id="{757BF6F4-ECA7-49E6-ADED-03CFB96675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63600" y="3177020"/>
            <a:ext cx="1994222" cy="2658962"/>
          </a:xfrm>
          <a:prstGeom prst="rect">
            <a:avLst/>
          </a:prstGeom>
        </p:spPr>
      </p:pic>
    </p:spTree>
    <p:extLst>
      <p:ext uri="{BB962C8B-B14F-4D97-AF65-F5344CB8AC3E}">
        <p14:creationId xmlns:p14="http://schemas.microsoft.com/office/powerpoint/2010/main" val="1191090093"/>
      </p:ext>
    </p:extLst>
  </p:cSld>
  <p:clrMapOvr>
    <a:masterClrMapping/>
  </p:clrMapOvr>
  <p:transition spd="slow" advTm="616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500"/>
                            </p:stCondLst>
                            <p:childTnLst>
                              <p:par>
                                <p:cTn id="9" presetID="2" presetClass="entr" presetSubtype="1"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ppt_w</p:attrName>
                                        </p:attrNameLst>
                                      </p:cBhvr>
                                      <p:tavLst>
                                        <p:tav tm="0" fmla="#ppt_w*sin(2.5*pi*$)">
                                          <p:val>
                                            <p:fltVal val="0"/>
                                          </p:val>
                                        </p:tav>
                                        <p:tav tm="100000">
                                          <p:val>
                                            <p:fltVal val="1"/>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2" presetClass="entr" presetSubtype="1"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ppt_w</p:attrName>
                                        </p:attrNameLst>
                                      </p:cBhvr>
                                      <p:tavLst>
                                        <p:tav tm="0" fmla="#ppt_w*sin(2.5*pi*$)">
                                          <p:val>
                                            <p:fltVal val="0"/>
                                          </p:val>
                                        </p:tav>
                                        <p:tav tm="100000">
                                          <p:val>
                                            <p:fltVal val="1"/>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2" presetClass="entr" presetSubtype="1" decel="100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45"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ppt_w</p:attrName>
                                        </p:attrNameLst>
                                      </p:cBhvr>
                                      <p:tavLst>
                                        <p:tav tm="0" fmla="#ppt_w*sin(2.5*pi*$)">
                                          <p:val>
                                            <p:fltVal val="0"/>
                                          </p:val>
                                        </p:tav>
                                        <p:tav tm="100000">
                                          <p:val>
                                            <p:fltVal val="1"/>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13038727" cy="790352"/>
          </a:xfrm>
        </p:spPr>
        <p:txBody>
          <a:bodyPr/>
          <a:lstStyle/>
          <a:p>
            <a:r>
              <a:rPr lang="es-ES" altLang="ja-JP" dirty="0">
                <a:solidFill>
                  <a:schemeClr val="accent3">
                    <a:lumMod val="50000"/>
                  </a:schemeClr>
                </a:solidFill>
                <a:latin typeface="Arial" panose="020B0604020202020204" pitchFamily="34" charset="0"/>
                <a:cs typeface="Arial" panose="020B0604020202020204" pitchFamily="34" charset="0"/>
              </a:rPr>
              <a:t>Etapa de </a:t>
            </a:r>
            <a:r>
              <a:rPr lang="es-ES" altLang="ja-JP" dirty="0" err="1">
                <a:solidFill>
                  <a:schemeClr val="accent3">
                    <a:lumMod val="50000"/>
                  </a:schemeClr>
                </a:solidFill>
                <a:latin typeface="Arial" panose="020B0604020202020204" pitchFamily="34" charset="0"/>
                <a:cs typeface="Arial" panose="020B0604020202020204" pitchFamily="34" charset="0"/>
              </a:rPr>
              <a:t>preamplificación</a:t>
            </a:r>
            <a:endParaRPr lang="es-EC" altLang="ja-JP" dirty="0">
              <a:solidFill>
                <a:schemeClr val="accent3">
                  <a:lumMod val="50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xmlns="" id="{76368A22-8865-4CE0-8FE5-BD1764786C2B}"/>
              </a:ext>
            </a:extLst>
          </p:cNvPr>
          <p:cNvSpPr/>
          <p:nvPr/>
        </p:nvSpPr>
        <p:spPr>
          <a:xfrm>
            <a:off x="2743925" y="3755022"/>
            <a:ext cx="4320000" cy="7200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8" name="Rectángulo 7">
            <a:extLst>
              <a:ext uri="{FF2B5EF4-FFF2-40B4-BE49-F238E27FC236}">
                <a16:creationId xmlns:a16="http://schemas.microsoft.com/office/drawing/2014/main" xmlns="" id="{83279C49-611F-472A-AB38-8B581422C162}"/>
              </a:ext>
            </a:extLst>
          </p:cNvPr>
          <p:cNvSpPr/>
          <p:nvPr/>
        </p:nvSpPr>
        <p:spPr>
          <a:xfrm>
            <a:off x="9895136" y="3711595"/>
            <a:ext cx="432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2" name="CuadroTexto 11">
            <a:extLst>
              <a:ext uri="{FF2B5EF4-FFF2-40B4-BE49-F238E27FC236}">
                <a16:creationId xmlns:a16="http://schemas.microsoft.com/office/drawing/2014/main" xmlns="" id="{DCFF19E4-F012-42E6-A6A9-D1ADA79E8A11}"/>
              </a:ext>
            </a:extLst>
          </p:cNvPr>
          <p:cNvSpPr txBox="1"/>
          <p:nvPr/>
        </p:nvSpPr>
        <p:spPr>
          <a:xfrm>
            <a:off x="2743925" y="3300214"/>
            <a:ext cx="6118232" cy="430887"/>
          </a:xfrm>
          <a:prstGeom prst="rect">
            <a:avLst/>
          </a:prstGeom>
          <a:noFill/>
        </p:spPr>
        <p:txBody>
          <a:bodyPr wrap="square" rtlCol="0">
            <a:spAutoFit/>
          </a:bodyPr>
          <a:lstStyle/>
          <a:p>
            <a:r>
              <a:rPr lang="es-EC" sz="2200" i="1" dirty="0"/>
              <a:t>Fototransistor como receptor</a:t>
            </a:r>
          </a:p>
        </p:txBody>
      </p:sp>
      <p:sp>
        <p:nvSpPr>
          <p:cNvPr id="13" name="CuadroTexto 12">
            <a:extLst>
              <a:ext uri="{FF2B5EF4-FFF2-40B4-BE49-F238E27FC236}">
                <a16:creationId xmlns:a16="http://schemas.microsoft.com/office/drawing/2014/main" xmlns="" id="{94FE8828-4377-4F77-A772-C5C1F2756666}"/>
              </a:ext>
            </a:extLst>
          </p:cNvPr>
          <p:cNvSpPr txBox="1"/>
          <p:nvPr/>
        </p:nvSpPr>
        <p:spPr>
          <a:xfrm>
            <a:off x="9895136" y="3259428"/>
            <a:ext cx="5734050" cy="430887"/>
          </a:xfrm>
          <a:prstGeom prst="rect">
            <a:avLst/>
          </a:prstGeom>
          <a:noFill/>
        </p:spPr>
        <p:txBody>
          <a:bodyPr wrap="square" rtlCol="0">
            <a:spAutoFit/>
          </a:bodyPr>
          <a:lstStyle/>
          <a:p>
            <a:r>
              <a:rPr lang="es-EC" sz="2200" i="1" dirty="0"/>
              <a:t>Fotodiodo como receptor</a:t>
            </a:r>
          </a:p>
        </p:txBody>
      </p:sp>
      <p:pic>
        <p:nvPicPr>
          <p:cNvPr id="14" name="Imagen 13" descr="Imagen que contiene texto&#10;&#10;Descripción generada con confianza muy alta">
            <a:extLst>
              <a:ext uri="{FF2B5EF4-FFF2-40B4-BE49-F238E27FC236}">
                <a16:creationId xmlns:a16="http://schemas.microsoft.com/office/drawing/2014/main" xmlns="" id="{7D53B28D-2A45-4D0A-A5A4-1E79EC7C1D18}"/>
              </a:ext>
            </a:extLst>
          </p:cNvPr>
          <p:cNvPicPr/>
          <p:nvPr/>
        </p:nvPicPr>
        <p:blipFill>
          <a:blip r:embed="rId3">
            <a:extLst>
              <a:ext uri="{28A0092B-C50C-407E-A947-70E740481C1C}">
                <a14:useLocalDpi xmlns:a14="http://schemas.microsoft.com/office/drawing/2010/main" val="0"/>
              </a:ext>
            </a:extLst>
          </a:blip>
          <a:stretch>
            <a:fillRect/>
          </a:stretch>
        </p:blipFill>
        <p:spPr>
          <a:xfrm>
            <a:off x="2903047" y="4117418"/>
            <a:ext cx="4790878" cy="3956226"/>
          </a:xfrm>
          <a:prstGeom prst="rect">
            <a:avLst/>
          </a:prstGeom>
        </p:spPr>
      </p:pic>
      <p:pic>
        <p:nvPicPr>
          <p:cNvPr id="15" name="Imagen 14">
            <a:extLst>
              <a:ext uri="{FF2B5EF4-FFF2-40B4-BE49-F238E27FC236}">
                <a16:creationId xmlns:a16="http://schemas.microsoft.com/office/drawing/2014/main" xmlns="" id="{D3A7074A-3E6F-4AEB-812D-5CA8DD327D78}"/>
              </a:ext>
            </a:extLst>
          </p:cNvPr>
          <p:cNvPicPr/>
          <p:nvPr/>
        </p:nvPicPr>
        <p:blipFill rotWithShape="1">
          <a:blip r:embed="rId4">
            <a:extLst>
              <a:ext uri="{28A0092B-C50C-407E-A947-70E740481C1C}">
                <a14:useLocalDpi xmlns:a14="http://schemas.microsoft.com/office/drawing/2010/main" val="0"/>
              </a:ext>
            </a:extLst>
          </a:blip>
          <a:srcRect t="1892"/>
          <a:stretch/>
        </p:blipFill>
        <p:spPr bwMode="auto">
          <a:xfrm>
            <a:off x="9424257" y="3967205"/>
            <a:ext cx="4790879" cy="3956226"/>
          </a:xfrm>
          <a:prstGeom prst="rect">
            <a:avLst/>
          </a:prstGeom>
          <a:ln>
            <a:noFill/>
          </a:ln>
          <a:extLst>
            <a:ext uri="{53640926-AAD7-44D8-BBD7-CCE9431645EC}">
              <a14:shadowObscured xmlns:a14="http://schemas.microsoft.com/office/drawing/2010/main"/>
            </a:ext>
          </a:extLst>
        </p:spPr>
      </p:pic>
      <p:graphicFrame>
        <p:nvGraphicFramePr>
          <p:cNvPr id="17" name="Diagrama 16">
            <a:extLst>
              <a:ext uri="{FF2B5EF4-FFF2-40B4-BE49-F238E27FC236}">
                <a16:creationId xmlns:a16="http://schemas.microsoft.com/office/drawing/2014/main" xmlns="" id="{8DAF46AD-046D-4FE0-A0A3-D88EF7386155}"/>
              </a:ext>
            </a:extLst>
          </p:cNvPr>
          <p:cNvGraphicFramePr/>
          <p:nvPr>
            <p:extLst>
              <p:ext uri="{D42A27DB-BD31-4B8C-83A1-F6EECF244321}">
                <p14:modId xmlns:p14="http://schemas.microsoft.com/office/powerpoint/2010/main" val="4434041"/>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ángulo 1">
            <a:extLst>
              <a:ext uri="{FF2B5EF4-FFF2-40B4-BE49-F238E27FC236}">
                <a16:creationId xmlns:a16="http://schemas.microsoft.com/office/drawing/2014/main" xmlns="" id="{27D73F38-7DDC-42B4-8C25-CF27C81F2E60}"/>
              </a:ext>
            </a:extLst>
          </p:cNvPr>
          <p:cNvSpPr/>
          <p:nvPr/>
        </p:nvSpPr>
        <p:spPr>
          <a:xfrm>
            <a:off x="1964760" y="8374592"/>
            <a:ext cx="6489277" cy="830997"/>
          </a:xfrm>
          <a:prstGeom prst="rect">
            <a:avLst/>
          </a:prstGeom>
        </p:spPr>
        <p:txBody>
          <a:bodyPr wrap="none">
            <a:spAutoFit/>
          </a:bodyPr>
          <a:lstStyle/>
          <a:p>
            <a:pPr marL="457200" indent="-457200">
              <a:buFont typeface="Arial" panose="020B0604020202020204" pitchFamily="34" charset="0"/>
              <a:buChar char="•"/>
            </a:pPr>
            <a:r>
              <a:rPr lang="es-ES_tradnl" sz="2400" dirty="0"/>
              <a:t>Amplificador de instrumentación </a:t>
            </a:r>
            <a:r>
              <a:rPr lang="es-ES_tradnl" sz="2400" dirty="0" err="1"/>
              <a:t>INA128</a:t>
            </a:r>
            <a:endParaRPr lang="es-ES_tradnl" sz="2400" dirty="0"/>
          </a:p>
          <a:p>
            <a:pPr marL="457200" indent="-457200">
              <a:buFont typeface="Arial" panose="020B0604020202020204" pitchFamily="34" charset="0"/>
              <a:buChar char="•"/>
            </a:pPr>
            <a:r>
              <a:rPr lang="es-ES_tradnl" sz="2400" dirty="0"/>
              <a:t>Ganancia 10</a:t>
            </a:r>
            <a:endParaRPr lang="es-EC" sz="2400" dirty="0"/>
          </a:p>
        </p:txBody>
      </p:sp>
      <p:sp>
        <p:nvSpPr>
          <p:cNvPr id="3" name="Rectángulo 2">
            <a:extLst>
              <a:ext uri="{FF2B5EF4-FFF2-40B4-BE49-F238E27FC236}">
                <a16:creationId xmlns:a16="http://schemas.microsoft.com/office/drawing/2014/main" xmlns="" id="{EB2C2704-C0F5-47E2-BBE4-01FD9AC4CE69}"/>
              </a:ext>
            </a:extLst>
          </p:cNvPr>
          <p:cNvSpPr/>
          <p:nvPr/>
        </p:nvSpPr>
        <p:spPr>
          <a:xfrm>
            <a:off x="9521301" y="8321216"/>
            <a:ext cx="5067669" cy="830997"/>
          </a:xfrm>
          <a:prstGeom prst="rect">
            <a:avLst/>
          </a:prstGeom>
        </p:spPr>
        <p:txBody>
          <a:bodyPr wrap="none">
            <a:spAutoFit/>
          </a:bodyPr>
          <a:lstStyle/>
          <a:p>
            <a:pPr marL="342900" indent="-342900">
              <a:buFont typeface="Arial" panose="020B0604020202020204" pitchFamily="34" charset="0"/>
              <a:buChar char="•"/>
            </a:pPr>
            <a:r>
              <a:rPr lang="es-EC" sz="2400" dirty="0"/>
              <a:t>Amplificador operacional </a:t>
            </a:r>
            <a:r>
              <a:rPr lang="es-EC" sz="2400" dirty="0" err="1"/>
              <a:t>TL084</a:t>
            </a:r>
            <a:endParaRPr lang="es-EC" sz="2400" dirty="0"/>
          </a:p>
          <a:p>
            <a:pPr marL="342900" indent="-342900">
              <a:buFont typeface="Arial" panose="020B0604020202020204" pitchFamily="34" charset="0"/>
              <a:buChar char="•"/>
            </a:pPr>
            <a:r>
              <a:rPr lang="es-EC" sz="2400" dirty="0"/>
              <a:t>Ganancia 10</a:t>
            </a:r>
          </a:p>
        </p:txBody>
      </p:sp>
    </p:spTree>
    <p:extLst>
      <p:ext uri="{BB962C8B-B14F-4D97-AF65-F5344CB8AC3E}">
        <p14:creationId xmlns:p14="http://schemas.microsoft.com/office/powerpoint/2010/main" val="1822020890"/>
      </p:ext>
    </p:extLst>
  </p:cSld>
  <p:clrMapOvr>
    <a:masterClrMapping/>
  </p:clrMapOvr>
  <p:transition spd="med" advTm="4697">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15</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13839354" cy="790352"/>
          </a:xfrm>
        </p:spPr>
        <p:txBody>
          <a:bodyPr/>
          <a:lstStyle/>
          <a:p>
            <a:r>
              <a:rPr lang="es-ES" altLang="ja-JP" dirty="0">
                <a:solidFill>
                  <a:schemeClr val="accent3">
                    <a:lumMod val="50000"/>
                  </a:schemeClr>
                </a:solidFill>
                <a:latin typeface="Arial" panose="020B0604020202020204" pitchFamily="34" charset="0"/>
                <a:cs typeface="Arial" panose="020B0604020202020204" pitchFamily="34" charset="0"/>
              </a:rPr>
              <a:t>Etapa de desplazamiento del nivel de offset</a:t>
            </a:r>
            <a:endParaRPr lang="es-EC" altLang="ja-JP" dirty="0">
              <a:solidFill>
                <a:schemeClr val="accent3">
                  <a:lumMod val="50000"/>
                </a:schemeClr>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xmlns="" id="{CBDEE436-D307-468A-842A-F18926F97E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52930" y="3569888"/>
            <a:ext cx="5549905" cy="5331958"/>
          </a:xfrm>
          <a:prstGeom prst="rect">
            <a:avLst/>
          </a:prstGeom>
          <a:noFill/>
          <a:ln>
            <a:noFill/>
          </a:ln>
        </p:spPr>
      </p:pic>
      <p:graphicFrame>
        <p:nvGraphicFramePr>
          <p:cNvPr id="10" name="Diagrama 9">
            <a:extLst>
              <a:ext uri="{FF2B5EF4-FFF2-40B4-BE49-F238E27FC236}">
                <a16:creationId xmlns:a16="http://schemas.microsoft.com/office/drawing/2014/main" xmlns="" id="{05A84A89-5A76-44F9-95A4-158937CAF13D}"/>
              </a:ext>
            </a:extLst>
          </p:cNvPr>
          <p:cNvGraphicFramePr/>
          <p:nvPr>
            <p:extLst>
              <p:ext uri="{D42A27DB-BD31-4B8C-83A1-F6EECF244321}">
                <p14:modId xmlns:p14="http://schemas.microsoft.com/office/powerpoint/2010/main" val="2988002147"/>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extLst>
              <a:ext uri="{FF2B5EF4-FFF2-40B4-BE49-F238E27FC236}">
                <a16:creationId xmlns:a16="http://schemas.microsoft.com/office/drawing/2014/main" xmlns="" id="{6786B5AD-AB93-4988-8A5F-324D0CA08F56}"/>
              </a:ext>
            </a:extLst>
          </p:cNvPr>
          <p:cNvSpPr/>
          <p:nvPr/>
        </p:nvSpPr>
        <p:spPr>
          <a:xfrm>
            <a:off x="8187973" y="4345064"/>
            <a:ext cx="9748335" cy="5386090"/>
          </a:xfrm>
          <a:prstGeom prst="rect">
            <a:avLst/>
          </a:prstGeom>
        </p:spPr>
        <p:txBody>
          <a:bodyPr wrap="square">
            <a:spAutoFit/>
          </a:bodyPr>
          <a:lstStyle/>
          <a:p>
            <a:pPr marL="457200" lvl="0" indent="-457200">
              <a:buFont typeface="Arial" panose="020B0604020202020204" pitchFamily="34" charset="0"/>
              <a:buChar char="•"/>
            </a:pPr>
            <a:r>
              <a:rPr lang="es-EC" sz="2400" dirty="0"/>
              <a:t>Señal </a:t>
            </a:r>
            <a:r>
              <a:rPr lang="es-EC" sz="2400" dirty="0" err="1"/>
              <a:t>PPG</a:t>
            </a:r>
            <a:r>
              <a:rPr lang="es-EC" sz="2400" dirty="0"/>
              <a:t> cuenta con un nivel de DC positivo </a:t>
            </a:r>
          </a:p>
          <a:p>
            <a:pPr marL="457200" lvl="0" indent="-457200">
              <a:buFont typeface="Arial" panose="020B0604020202020204" pitchFamily="34" charset="0"/>
              <a:buChar char="•"/>
            </a:pPr>
            <a:endParaRPr lang="es-EC" sz="2400" dirty="0"/>
          </a:p>
          <a:p>
            <a:pPr marL="457200" indent="-457200">
              <a:buFont typeface="Arial" panose="020B0604020202020204" pitchFamily="34" charset="0"/>
              <a:buChar char="•"/>
            </a:pPr>
            <a:r>
              <a:rPr lang="es-EC" sz="2400" dirty="0"/>
              <a:t>Compensar con un voltaje negativo para que no se presente saturación del sistema</a:t>
            </a:r>
          </a:p>
          <a:p>
            <a:pPr marL="457200" indent="-457200">
              <a:buFont typeface="Arial" panose="020B0604020202020204" pitchFamily="34" charset="0"/>
              <a:buChar char="•"/>
            </a:pPr>
            <a:endParaRPr lang="es-EC" sz="2400" dirty="0"/>
          </a:p>
          <a:p>
            <a:pPr marL="457200" indent="-457200">
              <a:buFont typeface="Arial" panose="020B0604020202020204" pitchFamily="34" charset="0"/>
              <a:buChar char="•"/>
            </a:pPr>
            <a:r>
              <a:rPr lang="es-EC" sz="2400" dirty="0"/>
              <a:t>Amplificador sumador de ganancia 1 </a:t>
            </a:r>
          </a:p>
          <a:p>
            <a:pPr marL="457200" indent="-457200">
              <a:buFont typeface="Arial" panose="020B0604020202020204" pitchFamily="34" charset="0"/>
              <a:buChar char="•"/>
            </a:pPr>
            <a:endParaRPr lang="es-EC" sz="2400" dirty="0"/>
          </a:p>
          <a:p>
            <a:pPr marL="457200" indent="-457200">
              <a:buFont typeface="Arial" panose="020B0604020202020204" pitchFamily="34" charset="0"/>
              <a:buChar char="•"/>
            </a:pPr>
            <a:r>
              <a:rPr lang="es-EC" sz="2400" dirty="0"/>
              <a:t>Varia la señal por medio de un </a:t>
            </a:r>
            <a:r>
              <a:rPr lang="es-EC" sz="2400" dirty="0" err="1"/>
              <a:t>potenciometro</a:t>
            </a:r>
            <a:r>
              <a:rPr lang="es-EC" sz="2400" dirty="0"/>
              <a:t> de </a:t>
            </a:r>
            <a:r>
              <a:rPr lang="es-EC" sz="2400" dirty="0" err="1"/>
              <a:t>1M</a:t>
            </a:r>
            <a:r>
              <a:rPr lang="es-EC" sz="2400" dirty="0"/>
              <a:t> y un voltaje de -</a:t>
            </a:r>
            <a:r>
              <a:rPr lang="es-EC" sz="2400" dirty="0" err="1"/>
              <a:t>3.7v</a:t>
            </a:r>
            <a:r>
              <a:rPr lang="es-EC" sz="2400" dirty="0"/>
              <a:t> en un canal de entrada</a:t>
            </a:r>
          </a:p>
          <a:p>
            <a:pPr marL="457200" indent="-457200">
              <a:buFont typeface="Arial" panose="020B0604020202020204" pitchFamily="34" charset="0"/>
              <a:buChar char="•"/>
            </a:pPr>
            <a:endParaRPr lang="es-EC" dirty="0"/>
          </a:p>
          <a:p>
            <a:pPr marL="457200" indent="-457200">
              <a:buFont typeface="Arial" panose="020B0604020202020204" pitchFamily="34" charset="0"/>
              <a:buChar char="•"/>
            </a:pPr>
            <a:endParaRPr lang="es-EC" dirty="0"/>
          </a:p>
          <a:p>
            <a:pPr marL="457200" lvl="0" indent="-457200">
              <a:buFont typeface="Arial" panose="020B0604020202020204" pitchFamily="34" charset="0"/>
              <a:buChar char="•"/>
            </a:pPr>
            <a:endParaRPr lang="es-EC" dirty="0"/>
          </a:p>
          <a:p>
            <a:pPr marL="457200" lvl="0" indent="-457200">
              <a:buFont typeface="Arial" panose="020B0604020202020204" pitchFamily="34" charset="0"/>
              <a:buChar char="•"/>
            </a:pPr>
            <a:endParaRPr lang="es-EC" dirty="0"/>
          </a:p>
        </p:txBody>
      </p:sp>
    </p:spTree>
    <p:extLst>
      <p:ext uri="{BB962C8B-B14F-4D97-AF65-F5344CB8AC3E}">
        <p14:creationId xmlns:p14="http://schemas.microsoft.com/office/powerpoint/2010/main" val="1052303785"/>
      </p:ext>
    </p:extLst>
  </p:cSld>
  <p:clrMapOvr>
    <a:masterClrMapping/>
  </p:clrMapOvr>
  <p:transition spd="med" advTm="4697">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16</a:t>
            </a:fld>
            <a:endParaRPr lang="ja-JP" altLang="en-US" dirty="0"/>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13038727" cy="790352"/>
          </a:xfrm>
        </p:spPr>
        <p:txBody>
          <a:bodyPr/>
          <a:lstStyle/>
          <a:p>
            <a:r>
              <a:rPr lang="es-ES" altLang="ja-JP" dirty="0">
                <a:solidFill>
                  <a:schemeClr val="accent3">
                    <a:lumMod val="50000"/>
                  </a:schemeClr>
                </a:solidFill>
                <a:latin typeface="Arial" panose="020B0604020202020204" pitchFamily="34" charset="0"/>
                <a:cs typeface="Arial" panose="020B0604020202020204" pitchFamily="34" charset="0"/>
              </a:rPr>
              <a:t>Etapa de </a:t>
            </a:r>
            <a:r>
              <a:rPr lang="es-ES" altLang="ja-JP" dirty="0" err="1">
                <a:solidFill>
                  <a:schemeClr val="accent3">
                    <a:lumMod val="50000"/>
                  </a:schemeClr>
                </a:solidFill>
                <a:latin typeface="Arial" panose="020B0604020202020204" pitchFamily="34" charset="0"/>
                <a:cs typeface="Arial" panose="020B0604020202020204" pitchFamily="34" charset="0"/>
              </a:rPr>
              <a:t>preamplificación</a:t>
            </a:r>
            <a:endParaRPr lang="es-EC" altLang="ja-JP" dirty="0">
              <a:solidFill>
                <a:schemeClr val="accent3">
                  <a:lumMod val="50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xmlns="" id="{76368A22-8865-4CE0-8FE5-BD1764786C2B}"/>
              </a:ext>
            </a:extLst>
          </p:cNvPr>
          <p:cNvSpPr/>
          <p:nvPr/>
        </p:nvSpPr>
        <p:spPr>
          <a:xfrm>
            <a:off x="3239522" y="3917453"/>
            <a:ext cx="3960000" cy="7200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8" name="Rectángulo 7">
            <a:extLst>
              <a:ext uri="{FF2B5EF4-FFF2-40B4-BE49-F238E27FC236}">
                <a16:creationId xmlns:a16="http://schemas.microsoft.com/office/drawing/2014/main" xmlns="" id="{83279C49-611F-472A-AB38-8B581422C162}"/>
              </a:ext>
            </a:extLst>
          </p:cNvPr>
          <p:cNvSpPr/>
          <p:nvPr/>
        </p:nvSpPr>
        <p:spPr>
          <a:xfrm>
            <a:off x="9716834" y="4002439"/>
            <a:ext cx="360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2" name="CuadroTexto 11">
            <a:extLst>
              <a:ext uri="{FF2B5EF4-FFF2-40B4-BE49-F238E27FC236}">
                <a16:creationId xmlns:a16="http://schemas.microsoft.com/office/drawing/2014/main" xmlns="" id="{DCFF19E4-F012-42E6-A6A9-D1ADA79E8A11}"/>
              </a:ext>
            </a:extLst>
          </p:cNvPr>
          <p:cNvSpPr txBox="1"/>
          <p:nvPr/>
        </p:nvSpPr>
        <p:spPr>
          <a:xfrm>
            <a:off x="3166542" y="3470159"/>
            <a:ext cx="5734050" cy="430887"/>
          </a:xfrm>
          <a:prstGeom prst="rect">
            <a:avLst/>
          </a:prstGeom>
          <a:noFill/>
        </p:spPr>
        <p:txBody>
          <a:bodyPr wrap="square" rtlCol="0">
            <a:spAutoFit/>
          </a:bodyPr>
          <a:lstStyle/>
          <a:p>
            <a:r>
              <a:rPr lang="es-EC" sz="2200" i="1" dirty="0"/>
              <a:t>Amplificador</a:t>
            </a:r>
            <a:r>
              <a:rPr lang="es-EC" sz="2200" i="1" dirty="0">
                <a:solidFill>
                  <a:schemeClr val="accent4"/>
                </a:solidFill>
              </a:rPr>
              <a:t> </a:t>
            </a:r>
            <a:r>
              <a:rPr lang="es-EC" sz="2200" i="1" dirty="0"/>
              <a:t>fototransistor</a:t>
            </a:r>
          </a:p>
        </p:txBody>
      </p:sp>
      <p:sp>
        <p:nvSpPr>
          <p:cNvPr id="13" name="CuadroTexto 12">
            <a:extLst>
              <a:ext uri="{FF2B5EF4-FFF2-40B4-BE49-F238E27FC236}">
                <a16:creationId xmlns:a16="http://schemas.microsoft.com/office/drawing/2014/main" xmlns="" id="{94FE8828-4377-4F77-A772-C5C1F2756666}"/>
              </a:ext>
            </a:extLst>
          </p:cNvPr>
          <p:cNvSpPr txBox="1"/>
          <p:nvPr/>
        </p:nvSpPr>
        <p:spPr>
          <a:xfrm>
            <a:off x="9643854" y="3527208"/>
            <a:ext cx="5734050" cy="430887"/>
          </a:xfrm>
          <a:prstGeom prst="rect">
            <a:avLst/>
          </a:prstGeom>
          <a:noFill/>
        </p:spPr>
        <p:txBody>
          <a:bodyPr wrap="square" rtlCol="0">
            <a:spAutoFit/>
          </a:bodyPr>
          <a:lstStyle/>
          <a:p>
            <a:r>
              <a:rPr lang="es-EC" sz="2200" i="1" dirty="0"/>
              <a:t>Amplificador fotodiodo</a:t>
            </a:r>
          </a:p>
        </p:txBody>
      </p:sp>
      <p:pic>
        <p:nvPicPr>
          <p:cNvPr id="2" name="Imagen 1">
            <a:extLst>
              <a:ext uri="{FF2B5EF4-FFF2-40B4-BE49-F238E27FC236}">
                <a16:creationId xmlns:a16="http://schemas.microsoft.com/office/drawing/2014/main" xmlns="" id="{7232639F-233C-475D-8C9F-98E8A0A8F588}"/>
              </a:ext>
            </a:extLst>
          </p:cNvPr>
          <p:cNvPicPr>
            <a:picLocks noChangeAspect="1"/>
          </p:cNvPicPr>
          <p:nvPr/>
        </p:nvPicPr>
        <p:blipFill>
          <a:blip r:embed="rId3"/>
          <a:stretch>
            <a:fillRect/>
          </a:stretch>
        </p:blipFill>
        <p:spPr>
          <a:xfrm>
            <a:off x="3994445" y="4217284"/>
            <a:ext cx="3205077" cy="4329132"/>
          </a:xfrm>
          <a:prstGeom prst="rect">
            <a:avLst/>
          </a:prstGeom>
        </p:spPr>
      </p:pic>
      <p:pic>
        <p:nvPicPr>
          <p:cNvPr id="3" name="Imagen 2">
            <a:extLst>
              <a:ext uri="{FF2B5EF4-FFF2-40B4-BE49-F238E27FC236}">
                <a16:creationId xmlns:a16="http://schemas.microsoft.com/office/drawing/2014/main" xmlns="" id="{7A2800F4-D4D8-4089-9FE5-1B3711582D97}"/>
              </a:ext>
            </a:extLst>
          </p:cNvPr>
          <p:cNvPicPr>
            <a:picLocks noChangeAspect="1"/>
          </p:cNvPicPr>
          <p:nvPr/>
        </p:nvPicPr>
        <p:blipFill>
          <a:blip r:embed="rId4"/>
          <a:stretch>
            <a:fillRect/>
          </a:stretch>
        </p:blipFill>
        <p:spPr>
          <a:xfrm>
            <a:off x="8935303" y="4250379"/>
            <a:ext cx="4497615" cy="3673052"/>
          </a:xfrm>
          <a:prstGeom prst="rect">
            <a:avLst/>
          </a:prstGeom>
        </p:spPr>
      </p:pic>
      <p:graphicFrame>
        <p:nvGraphicFramePr>
          <p:cNvPr id="15" name="Diagrama 14">
            <a:extLst>
              <a:ext uri="{FF2B5EF4-FFF2-40B4-BE49-F238E27FC236}">
                <a16:creationId xmlns:a16="http://schemas.microsoft.com/office/drawing/2014/main" xmlns="" id="{488DD5EA-F29D-4533-B6F6-4F9A9DE76B6D}"/>
              </a:ext>
            </a:extLst>
          </p:cNvPr>
          <p:cNvGraphicFramePr/>
          <p:nvPr>
            <p:extLst>
              <p:ext uri="{D42A27DB-BD31-4B8C-83A1-F6EECF244321}">
                <p14:modId xmlns:p14="http://schemas.microsoft.com/office/powerpoint/2010/main" val="4023573557"/>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ángulo 4">
            <a:extLst>
              <a:ext uri="{FF2B5EF4-FFF2-40B4-BE49-F238E27FC236}">
                <a16:creationId xmlns:a16="http://schemas.microsoft.com/office/drawing/2014/main" xmlns="" id="{CAB8A8CF-E182-4D62-AC11-CB7BDF7E2D65}"/>
              </a:ext>
            </a:extLst>
          </p:cNvPr>
          <p:cNvSpPr/>
          <p:nvPr/>
        </p:nvSpPr>
        <p:spPr>
          <a:xfrm>
            <a:off x="2942663" y="8893237"/>
            <a:ext cx="5310236" cy="769441"/>
          </a:xfrm>
          <a:prstGeom prst="rect">
            <a:avLst/>
          </a:prstGeom>
        </p:spPr>
        <p:txBody>
          <a:bodyPr wrap="none">
            <a:spAutoFit/>
          </a:bodyPr>
          <a:lstStyle/>
          <a:p>
            <a:pPr marL="457200" indent="-457200">
              <a:buFont typeface="Arial" panose="020B0604020202020204" pitchFamily="34" charset="0"/>
              <a:buChar char="•"/>
            </a:pPr>
            <a:r>
              <a:rPr lang="es-EC" sz="2200" dirty="0"/>
              <a:t>Configuración sumador no inversor</a:t>
            </a:r>
          </a:p>
          <a:p>
            <a:pPr marL="457200" indent="-457200">
              <a:buFont typeface="Arial" panose="020B0604020202020204" pitchFamily="34" charset="0"/>
              <a:buChar char="•"/>
            </a:pPr>
            <a:r>
              <a:rPr lang="es-EC" sz="2200" dirty="0"/>
              <a:t>Máxima ganancia variable de 200</a:t>
            </a:r>
          </a:p>
        </p:txBody>
      </p:sp>
      <p:sp>
        <p:nvSpPr>
          <p:cNvPr id="6" name="Rectángulo 5">
            <a:extLst>
              <a:ext uri="{FF2B5EF4-FFF2-40B4-BE49-F238E27FC236}">
                <a16:creationId xmlns:a16="http://schemas.microsoft.com/office/drawing/2014/main" xmlns="" id="{B824264F-3885-4781-98BE-EDBDEC4AA561}"/>
              </a:ext>
            </a:extLst>
          </p:cNvPr>
          <p:cNvSpPr/>
          <p:nvPr/>
        </p:nvSpPr>
        <p:spPr>
          <a:xfrm>
            <a:off x="9333975" y="8893236"/>
            <a:ext cx="5035353" cy="769441"/>
          </a:xfrm>
          <a:prstGeom prst="rect">
            <a:avLst/>
          </a:prstGeom>
        </p:spPr>
        <p:txBody>
          <a:bodyPr wrap="none">
            <a:spAutoFit/>
          </a:bodyPr>
          <a:lstStyle/>
          <a:p>
            <a:pPr marL="457200" indent="-457200">
              <a:buFont typeface="Arial" panose="020B0604020202020204" pitchFamily="34" charset="0"/>
              <a:buChar char="•"/>
            </a:pPr>
            <a:r>
              <a:rPr lang="es-EC" sz="2200" dirty="0"/>
              <a:t>Configuración sumador inversor </a:t>
            </a:r>
          </a:p>
          <a:p>
            <a:pPr marL="457200" indent="-457200">
              <a:buFont typeface="Arial" panose="020B0604020202020204" pitchFamily="34" charset="0"/>
              <a:buChar char="•"/>
            </a:pPr>
            <a:r>
              <a:rPr lang="es-EC" sz="2200" dirty="0"/>
              <a:t>Máxima ganancia variable de 200</a:t>
            </a:r>
          </a:p>
        </p:txBody>
      </p:sp>
    </p:spTree>
    <p:extLst>
      <p:ext uri="{BB962C8B-B14F-4D97-AF65-F5344CB8AC3E}">
        <p14:creationId xmlns:p14="http://schemas.microsoft.com/office/powerpoint/2010/main" val="2943670545"/>
      </p:ext>
    </p:extLst>
  </p:cSld>
  <p:clrMapOvr>
    <a:masterClrMapping/>
  </p:clrMapOvr>
  <p:transition spd="med" advTm="4697">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2" name="Rectangle 2">
            <a:extLst>
              <a:ext uri="{FF2B5EF4-FFF2-40B4-BE49-F238E27FC236}">
                <a16:creationId xmlns:a16="http://schemas.microsoft.com/office/drawing/2014/main" xmlns="" id="{85ED50C8-29A6-4FD2-9F0F-3842F880CA02}"/>
              </a:ext>
            </a:extLst>
          </p:cNvPr>
          <p:cNvSpPr>
            <a:spLocks noChangeArrowheads="1"/>
          </p:cNvSpPr>
          <p:nvPr/>
        </p:nvSpPr>
        <p:spPr bwMode="auto">
          <a:xfrm>
            <a:off x="2050473" y="4162425"/>
            <a:ext cx="18286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a:extLst>
              <a:ext uri="{FF2B5EF4-FFF2-40B4-BE49-F238E27FC236}">
                <a16:creationId xmlns:a16="http://schemas.microsoft.com/office/drawing/2014/main" xmlns="" id="{E7721FD2-FFF0-438D-907C-7C44D71A110E}"/>
              </a:ext>
            </a:extLst>
          </p:cNvPr>
          <p:cNvGraphicFramePr>
            <a:graphicFrameLocks noChangeAspect="1"/>
          </p:cNvGraphicFramePr>
          <p:nvPr>
            <p:extLst>
              <p:ext uri="{D42A27DB-BD31-4B8C-83A1-F6EECF244321}">
                <p14:modId xmlns:p14="http://schemas.microsoft.com/office/powerpoint/2010/main" val="1140369907"/>
              </p:ext>
            </p:extLst>
          </p:nvPr>
        </p:nvGraphicFramePr>
        <p:xfrm>
          <a:off x="868860" y="3300214"/>
          <a:ext cx="16821865" cy="5483076"/>
        </p:xfrm>
        <a:graphic>
          <a:graphicData uri="http://schemas.openxmlformats.org/presentationml/2006/ole">
            <mc:AlternateContent xmlns:mc="http://schemas.openxmlformats.org/markup-compatibility/2006">
              <mc:Choice xmlns:v="urn:schemas-microsoft-com:vml" Requires="v">
                <p:oleObj spid="_x0000_s1101" name="Visio" r:id="rId4" imgW="8848717" imgH="2657351" progId="Visio.Drawing.15">
                  <p:embed/>
                </p:oleObj>
              </mc:Choice>
              <mc:Fallback>
                <p:oleObj name="Visio" r:id="rId4" imgW="8848717" imgH="2657351" progId="Visio.Drawing.15">
                  <p:embed/>
                  <p:pic>
                    <p:nvPicPr>
                      <p:cNvPr id="3" name="Objeto 2">
                        <a:extLst>
                          <a:ext uri="{FF2B5EF4-FFF2-40B4-BE49-F238E27FC236}">
                            <a16:creationId xmlns:a16="http://schemas.microsoft.com/office/drawing/2014/main" xmlns="" id="{BBC0CA51-9FF4-48B4-A445-18B650247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60" y="3300214"/>
                        <a:ext cx="16821865" cy="5483076"/>
                      </a:xfrm>
                      <a:prstGeom prst="rect">
                        <a:avLst/>
                      </a:prstGeom>
                      <a:noFill/>
                    </p:spPr>
                  </p:pic>
                </p:oleObj>
              </mc:Fallback>
            </mc:AlternateContent>
          </a:graphicData>
        </a:graphic>
      </p:graphicFrame>
      <p:graphicFrame>
        <p:nvGraphicFramePr>
          <p:cNvPr id="12" name="Diagrama 11">
            <a:extLst>
              <a:ext uri="{FF2B5EF4-FFF2-40B4-BE49-F238E27FC236}">
                <a16:creationId xmlns:a16="http://schemas.microsoft.com/office/drawing/2014/main" xmlns="" id="{68E5479E-5211-4340-A403-0775685AD527}"/>
              </a:ext>
            </a:extLst>
          </p:cNvPr>
          <p:cNvGraphicFramePr/>
          <p:nvPr>
            <p:extLst>
              <p:ext uri="{D42A27DB-BD31-4B8C-83A1-F6EECF244321}">
                <p14:modId xmlns:p14="http://schemas.microsoft.com/office/powerpoint/2010/main" val="3339443184"/>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01049519"/>
      </p:ext>
    </p:extLst>
  </p:cSld>
  <p:clrMapOvr>
    <a:masterClrMapping/>
  </p:clrMapOvr>
  <p:transition spd="med" advTm="4697">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18</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2" name="Rectangle 2">
            <a:extLst>
              <a:ext uri="{FF2B5EF4-FFF2-40B4-BE49-F238E27FC236}">
                <a16:creationId xmlns:a16="http://schemas.microsoft.com/office/drawing/2014/main" xmlns="" id="{85ED50C8-29A6-4FD2-9F0F-3842F880CA02}"/>
              </a:ext>
            </a:extLst>
          </p:cNvPr>
          <p:cNvSpPr>
            <a:spLocks noChangeArrowheads="1"/>
          </p:cNvSpPr>
          <p:nvPr/>
        </p:nvSpPr>
        <p:spPr bwMode="auto">
          <a:xfrm>
            <a:off x="2050473" y="4162425"/>
            <a:ext cx="18286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Diagrama 11">
            <a:extLst>
              <a:ext uri="{FF2B5EF4-FFF2-40B4-BE49-F238E27FC236}">
                <a16:creationId xmlns:a16="http://schemas.microsoft.com/office/drawing/2014/main" xmlns="" id="{68E5479E-5211-4340-A403-0775685AD527}"/>
              </a:ext>
            </a:extLst>
          </p:cNvPr>
          <p:cNvGraphicFramePr/>
          <p:nvPr>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a:extLst>
              <a:ext uri="{FF2B5EF4-FFF2-40B4-BE49-F238E27FC236}">
                <a16:creationId xmlns:a16="http://schemas.microsoft.com/office/drawing/2014/main" xmlns="" id="{CCB485E8-50EE-49B3-BE26-5FF553A33303}"/>
              </a:ext>
            </a:extLst>
          </p:cNvPr>
          <p:cNvPicPr/>
          <p:nvPr/>
        </p:nvPicPr>
        <p:blipFill rotWithShape="1">
          <a:blip r:embed="rId8" cstate="print">
            <a:extLst>
              <a:ext uri="{28A0092B-C50C-407E-A947-70E740481C1C}">
                <a14:useLocalDpi xmlns:a14="http://schemas.microsoft.com/office/drawing/2010/main" val="0"/>
              </a:ext>
            </a:extLst>
          </a:blip>
          <a:srcRect l="9072" r="8370"/>
          <a:stretch/>
        </p:blipFill>
        <p:spPr bwMode="auto">
          <a:xfrm>
            <a:off x="6399793" y="4124042"/>
            <a:ext cx="5760000" cy="4320000"/>
          </a:xfrm>
          <a:prstGeom prst="rect">
            <a:avLst/>
          </a:prstGeom>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xmlns="" id="{AF338CC3-58C2-408C-B02C-51D4952007AA}"/>
              </a:ext>
            </a:extLst>
          </p:cNvPr>
          <p:cNvPicPr/>
          <p:nvPr/>
        </p:nvPicPr>
        <p:blipFill rotWithShape="1">
          <a:blip r:embed="rId9" cstate="print">
            <a:extLst>
              <a:ext uri="{28A0092B-C50C-407E-A947-70E740481C1C}">
                <a14:useLocalDpi xmlns:a14="http://schemas.microsoft.com/office/drawing/2010/main" val="0"/>
              </a:ext>
            </a:extLst>
          </a:blip>
          <a:srcRect l="9241" r="7577"/>
          <a:stretch/>
        </p:blipFill>
        <p:spPr bwMode="auto">
          <a:xfrm>
            <a:off x="639793" y="4162425"/>
            <a:ext cx="5760000" cy="4320000"/>
          </a:xfrm>
          <a:prstGeom prst="rect">
            <a:avLst/>
          </a:prstGeom>
          <a:ln>
            <a:noFill/>
          </a:ln>
          <a:extLst>
            <a:ext uri="{53640926-AAD7-44D8-BBD7-CCE9431645EC}">
              <a14:shadowObscured xmlns:a14="http://schemas.microsoft.com/office/drawing/2010/main"/>
            </a:ext>
          </a:extLst>
        </p:spPr>
      </p:pic>
      <p:pic>
        <p:nvPicPr>
          <p:cNvPr id="16" name="Imagen 15" descr="Imagen que contiene objeto, antena&#10;&#10;Descripción generada con confianza muy alta">
            <a:extLst>
              <a:ext uri="{FF2B5EF4-FFF2-40B4-BE49-F238E27FC236}">
                <a16:creationId xmlns:a16="http://schemas.microsoft.com/office/drawing/2014/main" xmlns="" id="{3728325A-9255-4106-9F98-8DDA420962F2}"/>
              </a:ext>
            </a:extLst>
          </p:cNvPr>
          <p:cNvPicPr/>
          <p:nvPr/>
        </p:nvPicPr>
        <p:blipFill rotWithShape="1">
          <a:blip r:embed="rId10" cstate="print">
            <a:extLst>
              <a:ext uri="{28A0092B-C50C-407E-A947-70E740481C1C}">
                <a14:useLocalDpi xmlns:a14="http://schemas.microsoft.com/office/drawing/2010/main" val="0"/>
              </a:ext>
            </a:extLst>
          </a:blip>
          <a:srcRect l="8863" r="7420"/>
          <a:stretch/>
        </p:blipFill>
        <p:spPr bwMode="auto">
          <a:xfrm>
            <a:off x="12176308" y="4124042"/>
            <a:ext cx="5760000" cy="4320000"/>
          </a:xfrm>
          <a:prstGeom prst="rect">
            <a:avLst/>
          </a:prstGeom>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xmlns="" id="{E163AC33-2706-474F-8236-DCBD2FC56DB4}"/>
              </a:ext>
            </a:extLst>
          </p:cNvPr>
          <p:cNvSpPr txBox="1"/>
          <p:nvPr/>
        </p:nvSpPr>
        <p:spPr>
          <a:xfrm>
            <a:off x="7764000" y="8683105"/>
            <a:ext cx="4395793" cy="769441"/>
          </a:xfrm>
          <a:prstGeom prst="rect">
            <a:avLst/>
          </a:prstGeom>
          <a:noFill/>
        </p:spPr>
        <p:txBody>
          <a:bodyPr wrap="square" rtlCol="0">
            <a:spAutoFit/>
          </a:bodyPr>
          <a:lstStyle/>
          <a:p>
            <a:pPr marL="342900" indent="-342900">
              <a:buFont typeface="Arial" panose="020B0604020202020204" pitchFamily="34" charset="0"/>
              <a:buChar char="•"/>
            </a:pPr>
            <a:r>
              <a:rPr lang="es-EC" sz="2200" i="1" dirty="0"/>
              <a:t>1 Leds infrarrojos </a:t>
            </a:r>
          </a:p>
          <a:p>
            <a:pPr marL="342900" indent="-342900">
              <a:buFont typeface="Arial" panose="020B0604020202020204" pitchFamily="34" charset="0"/>
              <a:buChar char="•"/>
            </a:pPr>
            <a:r>
              <a:rPr lang="es-EC" sz="2200" i="1" dirty="0"/>
              <a:t>2 fototransistores</a:t>
            </a:r>
          </a:p>
        </p:txBody>
      </p:sp>
      <p:sp>
        <p:nvSpPr>
          <p:cNvPr id="18" name="CuadroTexto 17">
            <a:extLst>
              <a:ext uri="{FF2B5EF4-FFF2-40B4-BE49-F238E27FC236}">
                <a16:creationId xmlns:a16="http://schemas.microsoft.com/office/drawing/2014/main" xmlns="" id="{BCC0B2A1-55A4-4800-A92C-239921E1D2FF}"/>
              </a:ext>
            </a:extLst>
          </p:cNvPr>
          <p:cNvSpPr txBox="1"/>
          <p:nvPr/>
        </p:nvSpPr>
        <p:spPr>
          <a:xfrm>
            <a:off x="2156400" y="8835505"/>
            <a:ext cx="4395793" cy="769441"/>
          </a:xfrm>
          <a:prstGeom prst="rect">
            <a:avLst/>
          </a:prstGeom>
          <a:noFill/>
        </p:spPr>
        <p:txBody>
          <a:bodyPr wrap="square" rtlCol="0">
            <a:spAutoFit/>
          </a:bodyPr>
          <a:lstStyle/>
          <a:p>
            <a:pPr marL="342900" indent="-342900">
              <a:buFont typeface="Arial" panose="020B0604020202020204" pitchFamily="34" charset="0"/>
              <a:buChar char="•"/>
            </a:pPr>
            <a:r>
              <a:rPr lang="es-EC" sz="2200" i="1" dirty="0"/>
              <a:t>1 Led rojo </a:t>
            </a:r>
          </a:p>
          <a:p>
            <a:pPr marL="342900" indent="-342900">
              <a:buFont typeface="Arial" panose="020B0604020202020204" pitchFamily="34" charset="0"/>
              <a:buChar char="•"/>
            </a:pPr>
            <a:r>
              <a:rPr lang="es-EC" sz="2200" i="1" dirty="0"/>
              <a:t>1 fotodiodo</a:t>
            </a:r>
          </a:p>
        </p:txBody>
      </p:sp>
      <p:sp>
        <p:nvSpPr>
          <p:cNvPr id="19" name="CuadroTexto 18">
            <a:extLst>
              <a:ext uri="{FF2B5EF4-FFF2-40B4-BE49-F238E27FC236}">
                <a16:creationId xmlns:a16="http://schemas.microsoft.com/office/drawing/2014/main" xmlns="" id="{E8ED355B-187A-482A-9136-18CEB424B650}"/>
              </a:ext>
            </a:extLst>
          </p:cNvPr>
          <p:cNvSpPr txBox="1"/>
          <p:nvPr/>
        </p:nvSpPr>
        <p:spPr>
          <a:xfrm>
            <a:off x="12755377" y="8691767"/>
            <a:ext cx="4395793" cy="769441"/>
          </a:xfrm>
          <a:prstGeom prst="rect">
            <a:avLst/>
          </a:prstGeom>
          <a:noFill/>
        </p:spPr>
        <p:txBody>
          <a:bodyPr wrap="square" rtlCol="0">
            <a:spAutoFit/>
          </a:bodyPr>
          <a:lstStyle/>
          <a:p>
            <a:pPr marL="342900" indent="-342900">
              <a:buFont typeface="Arial" panose="020B0604020202020204" pitchFamily="34" charset="0"/>
              <a:buChar char="•"/>
            </a:pPr>
            <a:r>
              <a:rPr lang="es-EC" sz="2200" i="1" dirty="0"/>
              <a:t>3 Leds verdes </a:t>
            </a:r>
          </a:p>
          <a:p>
            <a:pPr marL="342900" indent="-342900">
              <a:buFont typeface="Arial" panose="020B0604020202020204" pitchFamily="34" charset="0"/>
              <a:buChar char="•"/>
            </a:pPr>
            <a:r>
              <a:rPr lang="es-EC" sz="2200" i="1" dirty="0"/>
              <a:t>1 fotodiodo</a:t>
            </a:r>
          </a:p>
        </p:txBody>
      </p:sp>
    </p:spTree>
    <p:extLst>
      <p:ext uri="{BB962C8B-B14F-4D97-AF65-F5344CB8AC3E}">
        <p14:creationId xmlns:p14="http://schemas.microsoft.com/office/powerpoint/2010/main" val="4262982147"/>
      </p:ext>
    </p:extLst>
  </p:cSld>
  <p:clrMapOvr>
    <a:masterClrMapping/>
  </p:clrMapOvr>
  <p:transition spd="med" advTm="4697">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19</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7" name="Rectángulo 6">
            <a:extLst>
              <a:ext uri="{FF2B5EF4-FFF2-40B4-BE49-F238E27FC236}">
                <a16:creationId xmlns:a16="http://schemas.microsoft.com/office/drawing/2014/main" xmlns="" id="{346B0D26-069A-4F2E-B166-7DCE1F3DCDE8}"/>
              </a:ext>
            </a:extLst>
          </p:cNvPr>
          <p:cNvSpPr/>
          <p:nvPr/>
        </p:nvSpPr>
        <p:spPr>
          <a:xfrm rot="16200000">
            <a:off x="1460476" y="5107500"/>
            <a:ext cx="2520000" cy="7200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8" name="Rectángulo 7">
            <a:extLst>
              <a:ext uri="{FF2B5EF4-FFF2-40B4-BE49-F238E27FC236}">
                <a16:creationId xmlns:a16="http://schemas.microsoft.com/office/drawing/2014/main" xmlns="" id="{989863BE-8B49-4ABE-A624-446DE012B6F5}"/>
              </a:ext>
            </a:extLst>
          </p:cNvPr>
          <p:cNvSpPr/>
          <p:nvPr/>
        </p:nvSpPr>
        <p:spPr>
          <a:xfrm rot="16200000">
            <a:off x="1424476" y="8375375"/>
            <a:ext cx="252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0" name="CuadroTexto 9">
            <a:extLst>
              <a:ext uri="{FF2B5EF4-FFF2-40B4-BE49-F238E27FC236}">
                <a16:creationId xmlns:a16="http://schemas.microsoft.com/office/drawing/2014/main" xmlns="" id="{C257F1D0-D2E9-4675-A723-B1B017897687}"/>
              </a:ext>
            </a:extLst>
          </p:cNvPr>
          <p:cNvSpPr txBox="1"/>
          <p:nvPr/>
        </p:nvSpPr>
        <p:spPr>
          <a:xfrm rot="16200000">
            <a:off x="-592611" y="3323561"/>
            <a:ext cx="5734050" cy="461665"/>
          </a:xfrm>
          <a:prstGeom prst="rect">
            <a:avLst/>
          </a:prstGeom>
          <a:noFill/>
        </p:spPr>
        <p:txBody>
          <a:bodyPr wrap="square" rtlCol="0">
            <a:spAutoFit/>
          </a:bodyPr>
          <a:lstStyle/>
          <a:p>
            <a:r>
              <a:rPr lang="es-EC" sz="2400" i="1" dirty="0"/>
              <a:t>Señales sin filtrar</a:t>
            </a:r>
          </a:p>
        </p:txBody>
      </p:sp>
      <p:sp>
        <p:nvSpPr>
          <p:cNvPr id="12" name="CuadroTexto 11">
            <a:extLst>
              <a:ext uri="{FF2B5EF4-FFF2-40B4-BE49-F238E27FC236}">
                <a16:creationId xmlns:a16="http://schemas.microsoft.com/office/drawing/2014/main" xmlns="" id="{AA83C6B0-1235-4146-A20C-738603FC096F}"/>
              </a:ext>
            </a:extLst>
          </p:cNvPr>
          <p:cNvSpPr txBox="1"/>
          <p:nvPr/>
        </p:nvSpPr>
        <p:spPr>
          <a:xfrm rot="16200000">
            <a:off x="-583342" y="6606277"/>
            <a:ext cx="5734050" cy="461665"/>
          </a:xfrm>
          <a:prstGeom prst="rect">
            <a:avLst/>
          </a:prstGeom>
          <a:noFill/>
        </p:spPr>
        <p:txBody>
          <a:bodyPr wrap="square" rtlCol="0">
            <a:spAutoFit/>
          </a:bodyPr>
          <a:lstStyle/>
          <a:p>
            <a:r>
              <a:rPr lang="es-EC" sz="2400" i="1" dirty="0"/>
              <a:t>Señales filtradas</a:t>
            </a:r>
          </a:p>
        </p:txBody>
      </p:sp>
      <p:graphicFrame>
        <p:nvGraphicFramePr>
          <p:cNvPr id="2" name="Tabla 1">
            <a:extLst>
              <a:ext uri="{FF2B5EF4-FFF2-40B4-BE49-F238E27FC236}">
                <a16:creationId xmlns:a16="http://schemas.microsoft.com/office/drawing/2014/main" xmlns="" id="{E0E0F267-1D81-448A-95E2-19E172E3D372}"/>
              </a:ext>
            </a:extLst>
          </p:cNvPr>
          <p:cNvGraphicFramePr>
            <a:graphicFrameLocks noGrp="1"/>
          </p:cNvGraphicFramePr>
          <p:nvPr>
            <p:extLst>
              <p:ext uri="{D42A27DB-BD31-4B8C-83A1-F6EECF244321}">
                <p14:modId xmlns:p14="http://schemas.microsoft.com/office/powerpoint/2010/main" val="3656300684"/>
              </p:ext>
            </p:extLst>
          </p:nvPr>
        </p:nvGraphicFramePr>
        <p:xfrm>
          <a:off x="3166540" y="3554393"/>
          <a:ext cx="12152242" cy="3200400"/>
        </p:xfrm>
        <a:graphic>
          <a:graphicData uri="http://schemas.openxmlformats.org/drawingml/2006/table">
            <a:tbl>
              <a:tblPr firstRow="1" firstCol="1" bandRow="1">
                <a:tableStyleId>{D27102A9-8310-4765-A935-A1911B00CA55}</a:tableStyleId>
              </a:tblPr>
              <a:tblGrid>
                <a:gridCol w="2552711">
                  <a:extLst>
                    <a:ext uri="{9D8B030D-6E8A-4147-A177-3AD203B41FA5}">
                      <a16:colId xmlns:a16="http://schemas.microsoft.com/office/drawing/2014/main" xmlns="" val="3456825744"/>
                    </a:ext>
                  </a:extLst>
                </a:gridCol>
                <a:gridCol w="2478613">
                  <a:extLst>
                    <a:ext uri="{9D8B030D-6E8A-4147-A177-3AD203B41FA5}">
                      <a16:colId xmlns:a16="http://schemas.microsoft.com/office/drawing/2014/main" xmlns="" val="2961562128"/>
                    </a:ext>
                  </a:extLst>
                </a:gridCol>
                <a:gridCol w="2552711">
                  <a:extLst>
                    <a:ext uri="{9D8B030D-6E8A-4147-A177-3AD203B41FA5}">
                      <a16:colId xmlns:a16="http://schemas.microsoft.com/office/drawing/2014/main" xmlns="" val="2282165366"/>
                    </a:ext>
                  </a:extLst>
                </a:gridCol>
                <a:gridCol w="2448974">
                  <a:extLst>
                    <a:ext uri="{9D8B030D-6E8A-4147-A177-3AD203B41FA5}">
                      <a16:colId xmlns:a16="http://schemas.microsoft.com/office/drawing/2014/main" xmlns="" val="3561719338"/>
                    </a:ext>
                  </a:extLst>
                </a:gridCol>
                <a:gridCol w="2119233">
                  <a:extLst>
                    <a:ext uri="{9D8B030D-6E8A-4147-A177-3AD203B41FA5}">
                      <a16:colId xmlns:a16="http://schemas.microsoft.com/office/drawing/2014/main" xmlns="" val="4028661808"/>
                    </a:ext>
                  </a:extLst>
                </a:gridCol>
              </a:tblGrid>
              <a:tr h="228600">
                <a:tc rowSpan="2">
                  <a:txBody>
                    <a:bodyPr/>
                    <a:lstStyle/>
                    <a:p>
                      <a:pPr indent="180340" algn="ctr">
                        <a:lnSpc>
                          <a:spcPct val="150000"/>
                        </a:lnSpc>
                        <a:spcAft>
                          <a:spcPts val="0"/>
                        </a:spcAft>
                      </a:pPr>
                      <a:r>
                        <a:rPr lang="es-ES_tradnl" sz="2800" dirty="0">
                          <a:effectLst/>
                        </a:rPr>
                        <a:t> </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indent="180340" algn="ctr">
                        <a:lnSpc>
                          <a:spcPct val="150000"/>
                        </a:lnSpc>
                        <a:spcAft>
                          <a:spcPts val="0"/>
                        </a:spcAft>
                      </a:pPr>
                      <a:r>
                        <a:rPr lang="es-ES_tradnl" sz="2800" dirty="0">
                          <a:effectLst/>
                        </a:rPr>
                        <a:t>Correlación</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indent="180340" algn="ctr">
                        <a:lnSpc>
                          <a:spcPct val="150000"/>
                        </a:lnSpc>
                        <a:spcAft>
                          <a:spcPts val="0"/>
                        </a:spcAft>
                      </a:pPr>
                      <a:r>
                        <a:rPr lang="es-ES_tradnl" sz="2800">
                          <a:effectLst/>
                        </a:rPr>
                        <a:t>MSC</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indent="180340" algn="ctr">
                        <a:lnSpc>
                          <a:spcPct val="150000"/>
                        </a:lnSpc>
                        <a:spcAft>
                          <a:spcPts val="0"/>
                        </a:spcAft>
                      </a:pPr>
                      <a:r>
                        <a:rPr lang="es-ES_tradnl" sz="2800">
                          <a:effectLst/>
                        </a:rPr>
                        <a:t>SNR </a:t>
                      </a:r>
                      <a:endParaRPr lang="es-EC" sz="2800">
                        <a:effectLst/>
                      </a:endParaRPr>
                    </a:p>
                    <a:p>
                      <a:pPr indent="180340" algn="ctr">
                        <a:lnSpc>
                          <a:spcPct val="150000"/>
                        </a:lnSpc>
                        <a:spcAft>
                          <a:spcPts val="0"/>
                        </a:spcAft>
                      </a:pPr>
                      <a:r>
                        <a:rPr lang="es-ES_tradnl" sz="2800">
                          <a:effectLst/>
                        </a:rPr>
                        <a:t>(dB)</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933689181"/>
                  </a:ext>
                </a:extLst>
              </a:tr>
              <a:tr h="142875">
                <a:tc vMerge="1">
                  <a:txBody>
                    <a:bodyPr/>
                    <a:lstStyle/>
                    <a:p>
                      <a:endParaRPr lang="es-EC"/>
                    </a:p>
                  </a:txBody>
                  <a:tcPr/>
                </a:tc>
                <a:tc vMerge="1">
                  <a:txBody>
                    <a:bodyPr/>
                    <a:lstStyle/>
                    <a:p>
                      <a:endParaRPr lang="es-EC"/>
                    </a:p>
                  </a:txBody>
                  <a:tcPr/>
                </a:tc>
                <a:tc>
                  <a:txBody>
                    <a:bodyPr/>
                    <a:lstStyle/>
                    <a:p>
                      <a:pPr indent="180340" algn="ctr">
                        <a:lnSpc>
                          <a:spcPct val="150000"/>
                        </a:lnSpc>
                        <a:spcAft>
                          <a:spcPts val="0"/>
                        </a:spcAft>
                      </a:pPr>
                      <a:r>
                        <a:rPr lang="es-ES_tradnl" sz="2800" dirty="0">
                          <a:effectLst/>
                        </a:rPr>
                        <a:t>Pico máximo</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S_tradnl" sz="2800">
                          <a:effectLst/>
                        </a:rPr>
                        <a:t>Valor medio</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xmlns="" val="2591938147"/>
                  </a:ext>
                </a:extLst>
              </a:tr>
              <a:tr h="0">
                <a:tc>
                  <a:txBody>
                    <a:bodyPr/>
                    <a:lstStyle/>
                    <a:p>
                      <a:pPr indent="180340" algn="ctr">
                        <a:lnSpc>
                          <a:spcPct val="150000"/>
                        </a:lnSpc>
                        <a:spcAft>
                          <a:spcPts val="0"/>
                        </a:spcAft>
                      </a:pPr>
                      <a:r>
                        <a:rPr lang="es-ES_tradnl" sz="2800" dirty="0">
                          <a:effectLst/>
                        </a:rPr>
                        <a:t>Posición 1</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dirty="0">
                          <a:effectLst/>
                        </a:rPr>
                        <a:t>0,4075</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0,9935</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0,5987</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a:effectLst/>
                        </a:rPr>
                        <a:t>-1,0127</a:t>
                      </a:r>
                      <a:endParaRPr lang="es-EC" sz="2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3774425903"/>
                  </a:ext>
                </a:extLst>
              </a:tr>
              <a:tr h="0">
                <a:tc>
                  <a:txBody>
                    <a:bodyPr/>
                    <a:lstStyle/>
                    <a:p>
                      <a:pPr indent="180340" algn="ctr">
                        <a:lnSpc>
                          <a:spcPct val="150000"/>
                        </a:lnSpc>
                        <a:spcAft>
                          <a:spcPts val="0"/>
                        </a:spcAft>
                      </a:pPr>
                      <a:r>
                        <a:rPr lang="es-ES_tradnl" sz="2800" dirty="0">
                          <a:effectLst/>
                        </a:rPr>
                        <a:t>Posición 2</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0,3476</a:t>
                      </a:r>
                      <a:endParaRPr lang="es-EC" sz="2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0,9919</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0,5681</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-0,6804</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652380622"/>
                  </a:ext>
                </a:extLst>
              </a:tr>
              <a:tr h="0">
                <a:tc>
                  <a:txBody>
                    <a:bodyPr/>
                    <a:lstStyle/>
                    <a:p>
                      <a:pPr indent="180340" algn="ctr">
                        <a:lnSpc>
                          <a:spcPct val="150000"/>
                        </a:lnSpc>
                        <a:spcAft>
                          <a:spcPts val="0"/>
                        </a:spcAft>
                      </a:pPr>
                      <a:r>
                        <a:rPr lang="es-ES_tradnl" sz="2800" dirty="0">
                          <a:effectLst/>
                        </a:rPr>
                        <a:t>Posición 3</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0,3584</a:t>
                      </a:r>
                      <a:endParaRPr lang="es-EC" sz="2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a:effectLst/>
                        </a:rPr>
                        <a:t>0,9935</a:t>
                      </a:r>
                      <a:endParaRPr lang="es-EC" sz="2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0,6126</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-0,6345</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2217619173"/>
                  </a:ext>
                </a:extLst>
              </a:tr>
            </a:tbl>
          </a:graphicData>
        </a:graphic>
      </p:graphicFrame>
      <p:graphicFrame>
        <p:nvGraphicFramePr>
          <p:cNvPr id="3" name="Tabla 2">
            <a:extLst>
              <a:ext uri="{FF2B5EF4-FFF2-40B4-BE49-F238E27FC236}">
                <a16:creationId xmlns:a16="http://schemas.microsoft.com/office/drawing/2014/main" xmlns="" id="{FFBF71B4-D16D-4E08-8DBB-81ED53CB1323}"/>
              </a:ext>
            </a:extLst>
          </p:cNvPr>
          <p:cNvGraphicFramePr>
            <a:graphicFrameLocks noGrp="1"/>
          </p:cNvGraphicFramePr>
          <p:nvPr>
            <p:extLst>
              <p:ext uri="{D42A27DB-BD31-4B8C-83A1-F6EECF244321}">
                <p14:modId xmlns:p14="http://schemas.microsoft.com/office/powerpoint/2010/main" val="3344107022"/>
              </p:ext>
            </p:extLst>
          </p:nvPr>
        </p:nvGraphicFramePr>
        <p:xfrm>
          <a:off x="3166540" y="6732607"/>
          <a:ext cx="12152243" cy="3413760"/>
        </p:xfrm>
        <a:graphic>
          <a:graphicData uri="http://schemas.openxmlformats.org/drawingml/2006/table">
            <a:tbl>
              <a:tblPr firstRow="1" firstCol="1" bandRow="1">
                <a:tableStyleId>{5FD0F851-EC5A-4D38-B0AD-8093EC10F338}</a:tableStyleId>
              </a:tblPr>
              <a:tblGrid>
                <a:gridCol w="2481226">
                  <a:extLst>
                    <a:ext uri="{9D8B030D-6E8A-4147-A177-3AD203B41FA5}">
                      <a16:colId xmlns:a16="http://schemas.microsoft.com/office/drawing/2014/main" xmlns="" val="1335199301"/>
                    </a:ext>
                  </a:extLst>
                </a:gridCol>
                <a:gridCol w="2409201">
                  <a:extLst>
                    <a:ext uri="{9D8B030D-6E8A-4147-A177-3AD203B41FA5}">
                      <a16:colId xmlns:a16="http://schemas.microsoft.com/office/drawing/2014/main" xmlns="" val="823871510"/>
                    </a:ext>
                  </a:extLst>
                </a:gridCol>
                <a:gridCol w="2481226">
                  <a:extLst>
                    <a:ext uri="{9D8B030D-6E8A-4147-A177-3AD203B41FA5}">
                      <a16:colId xmlns:a16="http://schemas.microsoft.com/office/drawing/2014/main" xmlns="" val="1368246634"/>
                    </a:ext>
                  </a:extLst>
                </a:gridCol>
                <a:gridCol w="2380391">
                  <a:extLst>
                    <a:ext uri="{9D8B030D-6E8A-4147-A177-3AD203B41FA5}">
                      <a16:colId xmlns:a16="http://schemas.microsoft.com/office/drawing/2014/main" xmlns="" val="4238188260"/>
                    </a:ext>
                  </a:extLst>
                </a:gridCol>
                <a:gridCol w="2400199">
                  <a:extLst>
                    <a:ext uri="{9D8B030D-6E8A-4147-A177-3AD203B41FA5}">
                      <a16:colId xmlns:a16="http://schemas.microsoft.com/office/drawing/2014/main" xmlns="" val="4233950711"/>
                    </a:ext>
                  </a:extLst>
                </a:gridCol>
              </a:tblGrid>
              <a:tr h="228600">
                <a:tc rowSpan="2">
                  <a:txBody>
                    <a:bodyPr/>
                    <a:lstStyle/>
                    <a:p>
                      <a:pPr indent="180340" algn="ctr">
                        <a:lnSpc>
                          <a:spcPct val="150000"/>
                        </a:lnSpc>
                        <a:spcAft>
                          <a:spcPts val="0"/>
                        </a:spcAft>
                      </a:pPr>
                      <a:r>
                        <a:rPr lang="es-ES_tradnl" sz="2800" dirty="0">
                          <a:effectLst/>
                        </a:rPr>
                        <a:t> </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rowSpan="2">
                  <a:txBody>
                    <a:bodyPr/>
                    <a:lstStyle/>
                    <a:p>
                      <a:pPr indent="180340" algn="ctr">
                        <a:lnSpc>
                          <a:spcPct val="150000"/>
                        </a:lnSpc>
                        <a:spcAft>
                          <a:spcPts val="0"/>
                        </a:spcAft>
                      </a:pPr>
                      <a:r>
                        <a:rPr lang="es-ES_tradnl" sz="2800" dirty="0">
                          <a:effectLst/>
                        </a:rPr>
                        <a:t>Correlación</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indent="180340" algn="ctr">
                        <a:lnSpc>
                          <a:spcPct val="200000"/>
                        </a:lnSpc>
                        <a:spcAft>
                          <a:spcPts val="0"/>
                        </a:spcAft>
                      </a:pPr>
                      <a:r>
                        <a:rPr lang="es-ES_tradnl" sz="2800" dirty="0" err="1">
                          <a:effectLst/>
                        </a:rPr>
                        <a:t>MSC</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indent="180340" algn="ctr">
                        <a:lnSpc>
                          <a:spcPct val="150000"/>
                        </a:lnSpc>
                        <a:spcAft>
                          <a:spcPts val="0"/>
                        </a:spcAft>
                      </a:pPr>
                      <a:r>
                        <a:rPr lang="es-ES_tradnl" sz="2800">
                          <a:effectLst/>
                        </a:rPr>
                        <a:t>SNR</a:t>
                      </a:r>
                      <a:endParaRPr lang="es-EC" sz="2800">
                        <a:effectLst/>
                      </a:endParaRPr>
                    </a:p>
                    <a:p>
                      <a:pPr indent="180340" algn="ctr">
                        <a:lnSpc>
                          <a:spcPct val="150000"/>
                        </a:lnSpc>
                        <a:spcAft>
                          <a:spcPts val="0"/>
                        </a:spcAft>
                      </a:pPr>
                      <a:r>
                        <a:rPr lang="es-ES_tradnl" sz="2800">
                          <a:effectLst/>
                        </a:rPr>
                        <a:t>(dB)</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262821394"/>
                  </a:ext>
                </a:extLst>
              </a:tr>
              <a:tr h="142875">
                <a:tc vMerge="1">
                  <a:txBody>
                    <a:bodyPr/>
                    <a:lstStyle/>
                    <a:p>
                      <a:endParaRPr lang="es-EC"/>
                    </a:p>
                  </a:txBody>
                  <a:tcPr/>
                </a:tc>
                <a:tc vMerge="1">
                  <a:txBody>
                    <a:bodyPr/>
                    <a:lstStyle/>
                    <a:p>
                      <a:endParaRPr lang="es-EC"/>
                    </a:p>
                  </a:txBody>
                  <a:tcPr/>
                </a:tc>
                <a:tc>
                  <a:txBody>
                    <a:bodyPr/>
                    <a:lstStyle/>
                    <a:p>
                      <a:pPr indent="180340" algn="ctr">
                        <a:lnSpc>
                          <a:spcPct val="150000"/>
                        </a:lnSpc>
                        <a:spcAft>
                          <a:spcPts val="0"/>
                        </a:spcAft>
                      </a:pPr>
                      <a:r>
                        <a:rPr lang="es-ES_tradnl" sz="2800">
                          <a:effectLst/>
                        </a:rPr>
                        <a:t>Pico máximo</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S_tradnl" sz="2800">
                          <a:effectLst/>
                        </a:rPr>
                        <a:t>Valor medio</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xmlns="" val="2848807769"/>
                  </a:ext>
                </a:extLst>
              </a:tr>
              <a:tr h="0">
                <a:tc>
                  <a:txBody>
                    <a:bodyPr/>
                    <a:lstStyle/>
                    <a:p>
                      <a:pPr indent="180340" algn="ctr">
                        <a:lnSpc>
                          <a:spcPct val="150000"/>
                        </a:lnSpc>
                        <a:spcAft>
                          <a:spcPts val="0"/>
                        </a:spcAft>
                      </a:pPr>
                      <a:r>
                        <a:rPr lang="es-ES_tradnl" sz="2800">
                          <a:effectLst/>
                        </a:rPr>
                        <a:t>Posición 1</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dirty="0">
                          <a:effectLst/>
                        </a:rPr>
                        <a:t>0,8935</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0,9941</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0,6071</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1,6817</a:t>
                      </a:r>
                      <a:endParaRPr lang="es-EC" sz="2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4216153848"/>
                  </a:ext>
                </a:extLst>
              </a:tr>
              <a:tr h="0">
                <a:tc>
                  <a:txBody>
                    <a:bodyPr/>
                    <a:lstStyle/>
                    <a:p>
                      <a:pPr indent="180340" algn="ctr">
                        <a:lnSpc>
                          <a:spcPct val="150000"/>
                        </a:lnSpc>
                        <a:spcAft>
                          <a:spcPts val="0"/>
                        </a:spcAft>
                      </a:pPr>
                      <a:r>
                        <a:rPr lang="es-ES_tradnl" sz="2800">
                          <a:effectLst/>
                        </a:rPr>
                        <a:t>Posición 2</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0,8603</a:t>
                      </a:r>
                      <a:endParaRPr lang="es-EC" sz="2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0,9938</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0,5653</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a:effectLst/>
                        </a:rPr>
                        <a:t>1,1825</a:t>
                      </a:r>
                      <a:endParaRPr lang="es-EC" sz="2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xmlns="" val="1679945595"/>
                  </a:ext>
                </a:extLst>
              </a:tr>
              <a:tr h="0">
                <a:tc>
                  <a:txBody>
                    <a:bodyPr/>
                    <a:lstStyle/>
                    <a:p>
                      <a:pPr indent="180340" algn="ctr">
                        <a:lnSpc>
                          <a:spcPct val="150000"/>
                        </a:lnSpc>
                        <a:spcAft>
                          <a:spcPts val="0"/>
                        </a:spcAft>
                      </a:pPr>
                      <a:r>
                        <a:rPr lang="es-ES_tradnl" sz="2800">
                          <a:effectLst/>
                        </a:rPr>
                        <a:t>Posición 3</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0,8662</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EC" sz="2800">
                          <a:effectLst/>
                        </a:rPr>
                        <a:t>0,9840</a:t>
                      </a:r>
                      <a:endParaRPr lang="es-EC" sz="2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0,6015</a:t>
                      </a:r>
                      <a:endParaRPr lang="es-EC" sz="2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indent="180340" algn="ctr">
                        <a:lnSpc>
                          <a:spcPct val="150000"/>
                        </a:lnSpc>
                        <a:spcAft>
                          <a:spcPts val="0"/>
                        </a:spcAft>
                      </a:pPr>
                      <a:r>
                        <a:rPr lang="es-EC" sz="2800" dirty="0">
                          <a:effectLst/>
                        </a:rPr>
                        <a:t>0,6469</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512374018"/>
                  </a:ext>
                </a:extLst>
              </a:tr>
            </a:tbl>
          </a:graphicData>
        </a:graphic>
      </p:graphicFrame>
      <p:graphicFrame>
        <p:nvGraphicFramePr>
          <p:cNvPr id="14" name="Diagrama 13">
            <a:extLst>
              <a:ext uri="{FF2B5EF4-FFF2-40B4-BE49-F238E27FC236}">
                <a16:creationId xmlns:a16="http://schemas.microsoft.com/office/drawing/2014/main" xmlns="" id="{86A24528-5C58-48D7-B66C-79BF4DCC3661}"/>
              </a:ext>
            </a:extLst>
          </p:cNvPr>
          <p:cNvGraphicFramePr/>
          <p:nvPr>
            <p:extLst>
              <p:ext uri="{D42A27DB-BD31-4B8C-83A1-F6EECF244321}">
                <p14:modId xmlns:p14="http://schemas.microsoft.com/office/powerpoint/2010/main" val="3766680412"/>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331890"/>
      </p:ext>
    </p:extLst>
  </p:cSld>
  <p:clrMapOvr>
    <a:masterClrMapping/>
  </p:clrMapOvr>
  <p:transition spd="med" advTm="4697">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normAutofit fontScale="90000"/>
          </a:bodyPr>
          <a:lstStyle/>
          <a:p>
            <a:r>
              <a:rPr lang="es-EC" altLang="ja-JP" dirty="0">
                <a:solidFill>
                  <a:schemeClr val="accent1"/>
                </a:solidFill>
                <a:latin typeface="Arial" panose="020B0604020202020204" pitchFamily="34" charset="0"/>
                <a:cs typeface="Arial" panose="020B0604020202020204" pitchFamily="34" charset="0"/>
              </a:rPr>
              <a:t>TEMARIO</a:t>
            </a:r>
            <a:endParaRPr kumimoji="1" lang="es-EC" altLang="ja-JP" dirty="0">
              <a:solidFill>
                <a:schemeClr val="accent1"/>
              </a:solidFill>
              <a:latin typeface="Arial" panose="020B0604020202020204" pitchFamily="34" charset="0"/>
              <a:cs typeface="Arial" panose="020B0604020202020204" pitchFamily="34" charset="0"/>
            </a:endParaRPr>
          </a:p>
        </p:txBody>
      </p:sp>
      <p:sp>
        <p:nvSpPr>
          <p:cNvPr id="10" name="テキスト プレースホルダー 9"/>
          <p:cNvSpPr>
            <a:spLocks noGrp="1"/>
          </p:cNvSpPr>
          <p:nvPr>
            <p:ph type="body" sz="quarter" idx="15"/>
          </p:nvPr>
        </p:nvSpPr>
        <p:spPr/>
        <p:txBody>
          <a:bodyPr/>
          <a:lstStyle/>
          <a:p>
            <a:r>
              <a:rPr lang="es-EC" altLang="ja-JP" dirty="0">
                <a:solidFill>
                  <a:schemeClr val="tx1"/>
                </a:solidFill>
                <a:latin typeface="Arial" panose="020B0604020202020204" pitchFamily="34" charset="0"/>
                <a:cs typeface="Arial" panose="020B0604020202020204" pitchFamily="34" charset="0"/>
              </a:rPr>
              <a:t>Generalidades</a:t>
            </a:r>
            <a:r>
              <a:rPr lang="en-US" altLang="ja-JP" dirty="0">
                <a:solidFill>
                  <a:schemeClr val="tx1"/>
                </a:solidFill>
                <a:latin typeface="Arial" panose="020B0604020202020204" pitchFamily="34" charset="0"/>
                <a:cs typeface="Arial" panose="020B0604020202020204" pitchFamily="34" charset="0"/>
              </a:rPr>
              <a:t> del Proyecto</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1" name="テキスト プレースホルダー 10"/>
          <p:cNvSpPr>
            <a:spLocks noGrp="1"/>
          </p:cNvSpPr>
          <p:nvPr>
            <p:ph type="body" sz="quarter" idx="16"/>
          </p:nvPr>
        </p:nvSpPr>
        <p:spPr>
          <a:xfrm>
            <a:off x="1849246" y="2732804"/>
            <a:ext cx="8279783" cy="1882395"/>
          </a:xfrm>
        </p:spPr>
        <p:txBody>
          <a:bodyPr>
            <a:normAutofit/>
          </a:bodyPr>
          <a:lstStyle/>
          <a:p>
            <a:pPr marL="342900" indent="-342900">
              <a:buFont typeface="Arial" panose="020B0604020202020204" pitchFamily="34" charset="0"/>
              <a:buChar char="•"/>
            </a:pPr>
            <a:r>
              <a:rPr kumimoji="1" lang="es-EC" altLang="ja-JP" dirty="0">
                <a:solidFill>
                  <a:schemeClr val="tx1">
                    <a:lumMod val="75000"/>
                    <a:lumOff val="25000"/>
                  </a:schemeClr>
                </a:solidFill>
              </a:rPr>
              <a:t>Antecedentes </a:t>
            </a:r>
          </a:p>
          <a:p>
            <a:pPr marL="342900" indent="-342900">
              <a:buFont typeface="Arial" panose="020B0604020202020204" pitchFamily="34" charset="0"/>
              <a:buChar char="•"/>
            </a:pPr>
            <a:r>
              <a:rPr kumimoji="1" lang="es-EC" altLang="ja-JP" dirty="0">
                <a:solidFill>
                  <a:schemeClr val="tx1">
                    <a:lumMod val="75000"/>
                    <a:lumOff val="25000"/>
                  </a:schemeClr>
                </a:solidFill>
              </a:rPr>
              <a:t>Fotopletismografía </a:t>
            </a:r>
          </a:p>
          <a:p>
            <a:pPr marL="342900" indent="-342900">
              <a:buFont typeface="Arial" panose="020B0604020202020204" pitchFamily="34" charset="0"/>
              <a:buChar char="•"/>
            </a:pPr>
            <a:r>
              <a:rPr lang="es-EC" altLang="ja-JP" dirty="0">
                <a:solidFill>
                  <a:schemeClr val="tx1">
                    <a:lumMod val="75000"/>
                    <a:lumOff val="25000"/>
                  </a:schemeClr>
                </a:solidFill>
              </a:rPr>
              <a:t>Objetivos</a:t>
            </a:r>
            <a:endParaRPr kumimoji="1" lang="es-EC" altLang="ja-JP" dirty="0">
              <a:solidFill>
                <a:schemeClr val="tx1">
                  <a:lumMod val="75000"/>
                  <a:lumOff val="25000"/>
                </a:schemeClr>
              </a:solidFill>
            </a:endParaRPr>
          </a:p>
          <a:p>
            <a:pPr marL="342900" indent="-342900">
              <a:buFontTx/>
              <a:buChar char="-"/>
            </a:pPr>
            <a:endParaRPr kumimoji="1" lang="ja-JP" altLang="en-US" dirty="0"/>
          </a:p>
        </p:txBody>
      </p:sp>
      <p:sp>
        <p:nvSpPr>
          <p:cNvPr id="14" name="テキスト プレースホルダー 13"/>
          <p:cNvSpPr>
            <a:spLocks noGrp="1"/>
          </p:cNvSpPr>
          <p:nvPr>
            <p:ph type="body" sz="quarter" idx="19"/>
          </p:nvPr>
        </p:nvSpPr>
        <p:spPr>
          <a:xfrm>
            <a:off x="1849247" y="4836696"/>
            <a:ext cx="8279782" cy="801549"/>
          </a:xfrm>
        </p:spPr>
        <p:txBody>
          <a:bodyPr>
            <a:noAutofit/>
          </a:bodyPr>
          <a:lstStyle/>
          <a:p>
            <a:pPr>
              <a:lnSpc>
                <a:spcPct val="100000"/>
              </a:lnSpc>
            </a:pPr>
            <a:r>
              <a:rPr lang="es-ES" altLang="ja-JP" sz="3500" dirty="0">
                <a:solidFill>
                  <a:schemeClr val="tx1"/>
                </a:solidFill>
                <a:latin typeface="Arial" panose="020B0604020202020204" pitchFamily="34" charset="0"/>
                <a:cs typeface="Arial" panose="020B0604020202020204" pitchFamily="34" charset="0"/>
              </a:rPr>
              <a:t>Estudio y diseño hardware</a:t>
            </a:r>
            <a:endParaRPr kumimoji="1" lang="ja-JP" altLang="en-US" sz="3500" dirty="0">
              <a:solidFill>
                <a:schemeClr val="tx1"/>
              </a:solidFill>
              <a:latin typeface="Arial" panose="020B0604020202020204" pitchFamily="34" charset="0"/>
              <a:cs typeface="Arial" panose="020B0604020202020204" pitchFamily="34" charset="0"/>
            </a:endParaRPr>
          </a:p>
        </p:txBody>
      </p:sp>
      <p:sp>
        <p:nvSpPr>
          <p:cNvPr id="15" name="テキスト プレースホルダー 14"/>
          <p:cNvSpPr>
            <a:spLocks noGrp="1"/>
          </p:cNvSpPr>
          <p:nvPr>
            <p:ph type="body" sz="quarter" idx="20"/>
          </p:nvPr>
        </p:nvSpPr>
        <p:spPr>
          <a:xfrm>
            <a:off x="1849246" y="5671801"/>
            <a:ext cx="8279783" cy="1313529"/>
          </a:xfrm>
        </p:spPr>
        <p:txBody>
          <a:bodyPr/>
          <a:lstStyle/>
          <a:p>
            <a:pPr marL="342900" indent="-342900">
              <a:buFont typeface="Arial" panose="020B0604020202020204" pitchFamily="34" charset="0"/>
              <a:buChar char="•"/>
            </a:pPr>
            <a:r>
              <a:rPr lang="es-EC" altLang="ja-JP" dirty="0">
                <a:solidFill>
                  <a:schemeClr val="tx1">
                    <a:lumMod val="75000"/>
                    <a:lumOff val="25000"/>
                  </a:schemeClr>
                </a:solidFill>
              </a:rPr>
              <a:t>Selección</a:t>
            </a:r>
            <a:r>
              <a:rPr lang="en-US" altLang="ja-JP" dirty="0">
                <a:solidFill>
                  <a:schemeClr val="tx1">
                    <a:lumMod val="75000"/>
                    <a:lumOff val="25000"/>
                  </a:schemeClr>
                </a:solidFill>
              </a:rPr>
              <a:t> de la </a:t>
            </a:r>
            <a:r>
              <a:rPr lang="es-EC" altLang="ja-JP" dirty="0">
                <a:solidFill>
                  <a:schemeClr val="tx1">
                    <a:lumMod val="75000"/>
                    <a:lumOff val="25000"/>
                  </a:schemeClr>
                </a:solidFill>
              </a:rPr>
              <a:t>posición </a:t>
            </a:r>
          </a:p>
          <a:p>
            <a:pPr marL="342900" indent="-342900">
              <a:buFont typeface="Arial" panose="020B0604020202020204" pitchFamily="34" charset="0"/>
              <a:buChar char="•"/>
            </a:pPr>
            <a:r>
              <a:rPr lang="es-EC" altLang="ja-JP" dirty="0">
                <a:solidFill>
                  <a:schemeClr val="tx1">
                    <a:lumMod val="75000"/>
                    <a:lumOff val="25000"/>
                  </a:schemeClr>
                </a:solidFill>
              </a:rPr>
              <a:t>Selección de la configuración</a:t>
            </a:r>
            <a:endParaRPr kumimoji="1" lang="es-EC" altLang="ja-JP" dirty="0">
              <a:solidFill>
                <a:schemeClr val="tx1">
                  <a:lumMod val="75000"/>
                  <a:lumOff val="25000"/>
                </a:schemeClr>
              </a:solidFill>
            </a:endParaRPr>
          </a:p>
        </p:txBody>
      </p:sp>
      <p:sp>
        <p:nvSpPr>
          <p:cNvPr id="16" name="テキスト プレースホルダー 15"/>
          <p:cNvSpPr>
            <a:spLocks noGrp="1"/>
          </p:cNvSpPr>
          <p:nvPr>
            <p:ph type="body" sz="quarter" idx="21"/>
          </p:nvPr>
        </p:nvSpPr>
        <p:spPr/>
        <p:txBody>
          <a:bodyPr>
            <a:normAutofit fontScale="92500"/>
          </a:bodyPr>
          <a:lstStyle/>
          <a:p>
            <a:r>
              <a:rPr lang="es-ES" altLang="ja-JP" dirty="0">
                <a:solidFill>
                  <a:schemeClr val="tx1"/>
                </a:solidFill>
                <a:latin typeface="Arial" panose="020B0604020202020204" pitchFamily="34" charset="0"/>
                <a:cs typeface="Arial" panose="020B0604020202020204" pitchFamily="34" charset="0"/>
              </a:rPr>
              <a:t>Diseño del dispositivo y aplicación móvil</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7" name="テキスト プレースホルダー 16"/>
          <p:cNvSpPr>
            <a:spLocks noGrp="1"/>
          </p:cNvSpPr>
          <p:nvPr>
            <p:ph type="body" sz="quarter" idx="22"/>
          </p:nvPr>
        </p:nvSpPr>
        <p:spPr>
          <a:xfrm>
            <a:off x="1849245" y="7846928"/>
            <a:ext cx="8279783" cy="603684"/>
          </a:xfrm>
        </p:spPr>
        <p:txBody>
          <a:bodyPr/>
          <a:lstStyle/>
          <a:p>
            <a:pPr marL="342900" indent="-342900">
              <a:buFont typeface="Arial" panose="020B0604020202020204" pitchFamily="34" charset="0"/>
              <a:buChar char="•"/>
            </a:pPr>
            <a:r>
              <a:rPr lang="es-EC" altLang="ja-JP" dirty="0">
                <a:solidFill>
                  <a:schemeClr val="tx1">
                    <a:lumMod val="75000"/>
                    <a:lumOff val="25000"/>
                  </a:schemeClr>
                </a:solidFill>
              </a:rPr>
              <a:t>Condiciones de diseño</a:t>
            </a:r>
            <a:endParaRPr kumimoji="1" lang="es-EC" altLang="ja-JP" dirty="0">
              <a:solidFill>
                <a:schemeClr val="tx1">
                  <a:lumMod val="75000"/>
                  <a:lumOff val="25000"/>
                </a:schemeClr>
              </a:solidFill>
            </a:endParaRPr>
          </a:p>
        </p:txBody>
      </p:sp>
      <p:sp>
        <p:nvSpPr>
          <p:cNvPr id="18" name="テキスト プレースホルダー 17"/>
          <p:cNvSpPr>
            <a:spLocks noGrp="1"/>
          </p:cNvSpPr>
          <p:nvPr>
            <p:ph type="body" sz="quarter" idx="23"/>
          </p:nvPr>
        </p:nvSpPr>
        <p:spPr/>
        <p:txBody>
          <a:bodyPr>
            <a:normAutofit fontScale="92500"/>
          </a:bodyPr>
          <a:lstStyle/>
          <a:p>
            <a:r>
              <a:rPr lang="es-ES" altLang="ja-JP" dirty="0">
                <a:solidFill>
                  <a:schemeClr val="tx1"/>
                </a:solidFill>
                <a:latin typeface="Arial" panose="020B0604020202020204" pitchFamily="34" charset="0"/>
                <a:cs typeface="Arial" panose="020B0604020202020204" pitchFamily="34" charset="0"/>
              </a:rPr>
              <a:t>Pruebas de funcionamiento y resultados</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9" name="テキスト プレースホルダー 18"/>
          <p:cNvSpPr>
            <a:spLocks noGrp="1"/>
          </p:cNvSpPr>
          <p:nvPr>
            <p:ph type="body" sz="quarter" idx="24"/>
          </p:nvPr>
        </p:nvSpPr>
        <p:spPr>
          <a:xfrm>
            <a:off x="9539589" y="2770412"/>
            <a:ext cx="8279783" cy="1236622"/>
          </a:xfrm>
        </p:spPr>
        <p:txBody>
          <a:bodyPr/>
          <a:lstStyle/>
          <a:p>
            <a:pPr marL="342900" indent="-342900">
              <a:buFont typeface="Arial" panose="020B0604020202020204" pitchFamily="34" charset="0"/>
              <a:buChar char="•"/>
            </a:pPr>
            <a:r>
              <a:rPr lang="es-EC" altLang="ja-JP" dirty="0">
                <a:solidFill>
                  <a:schemeClr val="tx1">
                    <a:lumMod val="75000"/>
                    <a:lumOff val="25000"/>
                  </a:schemeClr>
                </a:solidFill>
              </a:rPr>
              <a:t>Filtrado digital</a:t>
            </a:r>
          </a:p>
          <a:p>
            <a:pPr marL="342900" indent="-342900">
              <a:buFont typeface="Arial" panose="020B0604020202020204" pitchFamily="34" charset="0"/>
              <a:buChar char="•"/>
            </a:pPr>
            <a:r>
              <a:rPr lang="es-EC" altLang="ja-JP" dirty="0">
                <a:solidFill>
                  <a:schemeClr val="tx1">
                    <a:lumMod val="75000"/>
                    <a:lumOff val="25000"/>
                  </a:schemeClr>
                </a:solidFill>
              </a:rPr>
              <a:t>Pruebas </a:t>
            </a:r>
            <a:endParaRPr kumimoji="1" lang="es-EC" altLang="ja-JP" dirty="0">
              <a:solidFill>
                <a:schemeClr val="tx1">
                  <a:lumMod val="75000"/>
                  <a:lumOff val="25000"/>
                </a:schemeClr>
              </a:solidFill>
            </a:endParaRPr>
          </a:p>
        </p:txBody>
      </p:sp>
      <p:sp>
        <p:nvSpPr>
          <p:cNvPr id="20" name="テキスト プレースホルダー 19"/>
          <p:cNvSpPr>
            <a:spLocks noGrp="1"/>
          </p:cNvSpPr>
          <p:nvPr>
            <p:ph type="body" sz="quarter" idx="25"/>
          </p:nvPr>
        </p:nvSpPr>
        <p:spPr/>
        <p:txBody>
          <a:bodyPr/>
          <a:lstStyle/>
          <a:p>
            <a:r>
              <a:rPr lang="es-EC" altLang="ja-JP" dirty="0">
                <a:solidFill>
                  <a:schemeClr val="tx1"/>
                </a:solidFill>
                <a:latin typeface="Arial" panose="020B0604020202020204" pitchFamily="34" charset="0"/>
                <a:cs typeface="Arial" panose="020B0604020202020204" pitchFamily="34" charset="0"/>
              </a:rPr>
              <a:t>Conclusiones y Recomendaciones</a:t>
            </a:r>
            <a:endParaRPr kumimoji="1" lang="es-EC" altLang="ja-JP" dirty="0">
              <a:solidFill>
                <a:schemeClr val="tx1"/>
              </a:solidFill>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2</a:t>
            </a:fld>
            <a:endParaRPr lang="ja-JP" altLang="en-US"/>
          </a:p>
        </p:txBody>
      </p:sp>
    </p:spTree>
    <p:extLst>
      <p:ext uri="{BB962C8B-B14F-4D97-AF65-F5344CB8AC3E}">
        <p14:creationId xmlns:p14="http://schemas.microsoft.com/office/powerpoint/2010/main" val="1011726925"/>
      </p:ext>
    </p:extLst>
  </p:cSld>
  <p:clrMapOvr>
    <a:masterClrMapping/>
  </p:clrMapOvr>
  <p:transition spd="slow" advTm="6197">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2B815E67-2873-4850-80E8-CEDC48BD8B6A}"/>
              </a:ext>
            </a:extLst>
          </p:cNvPr>
          <p:cNvSpPr/>
          <p:nvPr/>
        </p:nvSpPr>
        <p:spPr>
          <a:xfrm>
            <a:off x="3047735" y="1844700"/>
            <a:ext cx="5811399" cy="430887"/>
          </a:xfrm>
          <a:prstGeom prst="rect">
            <a:avLst/>
          </a:prstGeom>
        </p:spPr>
        <p:txBody>
          <a:bodyPr wrap="none">
            <a:spAutoFit/>
          </a:bodyPr>
          <a:lstStyle/>
          <a:p>
            <a:r>
              <a:rPr lang="es-ES" altLang="ja-JP" sz="2200" i="1" dirty="0"/>
              <a:t>Selección de la </a:t>
            </a:r>
            <a:r>
              <a:rPr lang="es-EC" altLang="ja-JP" sz="2200" i="1" dirty="0"/>
              <a:t>configuración para el prototipo</a:t>
            </a:r>
            <a:endParaRPr lang="ja-JP" altLang="en-US" sz="2200" i="1" dirty="0"/>
          </a:p>
        </p:txBody>
      </p:sp>
      <p:sp>
        <p:nvSpPr>
          <p:cNvPr id="8" name="Elipse 7">
            <a:extLst>
              <a:ext uri="{FF2B5EF4-FFF2-40B4-BE49-F238E27FC236}">
                <a16:creationId xmlns:a16="http://schemas.microsoft.com/office/drawing/2014/main" xmlns="" id="{52CA885F-8ECF-47CD-8EFA-168BB07A546D}"/>
              </a:ext>
            </a:extLst>
          </p:cNvPr>
          <p:cNvSpPr/>
          <p:nvPr/>
        </p:nvSpPr>
        <p:spPr>
          <a:xfrm>
            <a:off x="1342292" y="3248769"/>
            <a:ext cx="3341985" cy="3330767"/>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6" name="Elipse 15">
            <a:extLst>
              <a:ext uri="{FF2B5EF4-FFF2-40B4-BE49-F238E27FC236}">
                <a16:creationId xmlns:a16="http://schemas.microsoft.com/office/drawing/2014/main" xmlns="" id="{6DCFAA90-3B08-4610-AD2D-D70D633A58FA}"/>
              </a:ext>
            </a:extLst>
          </p:cNvPr>
          <p:cNvSpPr/>
          <p:nvPr/>
        </p:nvSpPr>
        <p:spPr>
          <a:xfrm>
            <a:off x="4684277" y="4241985"/>
            <a:ext cx="3341985" cy="3330767"/>
          </a:xfrm>
          <a:prstGeom prst="ellipse">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pic>
        <p:nvPicPr>
          <p:cNvPr id="10" name="Imagen 9">
            <a:extLst>
              <a:ext uri="{FF2B5EF4-FFF2-40B4-BE49-F238E27FC236}">
                <a16:creationId xmlns:a16="http://schemas.microsoft.com/office/drawing/2014/main" xmlns="" id="{C1C09D16-09D0-407A-9610-5866A72ECF23}"/>
              </a:ext>
            </a:extLst>
          </p:cNvPr>
          <p:cNvPicPr>
            <a:picLocks noChangeAspect="1"/>
          </p:cNvPicPr>
          <p:nvPr/>
        </p:nvPicPr>
        <p:blipFill rotWithShape="1">
          <a:blip r:embed="rId3">
            <a:extLst>
              <a:ext uri="{28A0092B-C50C-407E-A947-70E740481C1C}">
                <a14:useLocalDpi xmlns:a14="http://schemas.microsoft.com/office/drawing/2010/main" val="0"/>
              </a:ext>
            </a:extLst>
          </a:blip>
          <a:srcRect t="9544"/>
          <a:stretch/>
        </p:blipFill>
        <p:spPr>
          <a:xfrm>
            <a:off x="5378968" y="4621014"/>
            <a:ext cx="1888239" cy="2614331"/>
          </a:xfrm>
          <a:prstGeom prst="rect">
            <a:avLst/>
          </a:prstGeom>
        </p:spPr>
      </p:pic>
      <p:pic>
        <p:nvPicPr>
          <p:cNvPr id="13" name="Imagen 12">
            <a:extLst>
              <a:ext uri="{FF2B5EF4-FFF2-40B4-BE49-F238E27FC236}">
                <a16:creationId xmlns:a16="http://schemas.microsoft.com/office/drawing/2014/main" xmlns="" id="{5C2366D8-1809-4769-AE5B-AC076C2A3703}"/>
              </a:ext>
            </a:extLst>
          </p:cNvPr>
          <p:cNvPicPr>
            <a:picLocks noChangeAspect="1"/>
          </p:cNvPicPr>
          <p:nvPr/>
        </p:nvPicPr>
        <p:blipFill rotWithShape="1">
          <a:blip r:embed="rId4">
            <a:extLst>
              <a:ext uri="{28A0092B-C50C-407E-A947-70E740481C1C}">
                <a14:useLocalDpi xmlns:a14="http://schemas.microsoft.com/office/drawing/2010/main" val="0"/>
              </a:ext>
            </a:extLst>
          </a:blip>
          <a:srcRect t="11278"/>
          <a:stretch/>
        </p:blipFill>
        <p:spPr>
          <a:xfrm>
            <a:off x="2005651" y="3661883"/>
            <a:ext cx="1919571" cy="2504538"/>
          </a:xfrm>
          <a:prstGeom prst="rect">
            <a:avLst/>
          </a:prstGeom>
        </p:spPr>
      </p:pic>
      <p:sp>
        <p:nvSpPr>
          <p:cNvPr id="21" name="テキスト プレースホルダー 12">
            <a:extLst>
              <a:ext uri="{FF2B5EF4-FFF2-40B4-BE49-F238E27FC236}">
                <a16:creationId xmlns:a16="http://schemas.microsoft.com/office/drawing/2014/main" xmlns="" id="{54B70E04-5339-4B2B-A924-9C4002F4D6C4}"/>
              </a:ext>
            </a:extLst>
          </p:cNvPr>
          <p:cNvSpPr txBox="1">
            <a:spLocks/>
          </p:cNvSpPr>
          <p:nvPr/>
        </p:nvSpPr>
        <p:spPr>
          <a:xfrm>
            <a:off x="10494564" y="5540503"/>
            <a:ext cx="4210864" cy="720080"/>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600" b="1" dirty="0">
                <a:solidFill>
                  <a:schemeClr val="tx1"/>
                </a:solidFill>
              </a:rPr>
              <a:t>Movimiento 2</a:t>
            </a:r>
            <a:endParaRPr lang="ja-JP" altLang="en-US" sz="3600" b="1" dirty="0">
              <a:solidFill>
                <a:schemeClr val="tx1"/>
              </a:solidFill>
            </a:endParaRPr>
          </a:p>
        </p:txBody>
      </p:sp>
      <p:sp>
        <p:nvSpPr>
          <p:cNvPr id="22" name="テキスト プレースホルダー 12">
            <a:extLst>
              <a:ext uri="{FF2B5EF4-FFF2-40B4-BE49-F238E27FC236}">
                <a16:creationId xmlns:a16="http://schemas.microsoft.com/office/drawing/2014/main" xmlns="" id="{546B1D61-DDD7-4123-8645-9D8CAC1F7931}"/>
              </a:ext>
            </a:extLst>
          </p:cNvPr>
          <p:cNvSpPr txBox="1">
            <a:spLocks/>
          </p:cNvSpPr>
          <p:nvPr/>
        </p:nvSpPr>
        <p:spPr>
          <a:xfrm>
            <a:off x="10494564" y="3370164"/>
            <a:ext cx="4210864" cy="720080"/>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600" b="1" dirty="0">
                <a:solidFill>
                  <a:schemeClr val="tx1"/>
                </a:solidFill>
              </a:rPr>
              <a:t>Movimiento 1</a:t>
            </a:r>
            <a:endParaRPr lang="ja-JP" altLang="en-US" sz="3600" b="1" dirty="0">
              <a:solidFill>
                <a:schemeClr val="tx1"/>
              </a:solidFill>
            </a:endParaRPr>
          </a:p>
        </p:txBody>
      </p:sp>
      <p:sp>
        <p:nvSpPr>
          <p:cNvPr id="23" name="テキスト プレースホルダー 12">
            <a:extLst>
              <a:ext uri="{FF2B5EF4-FFF2-40B4-BE49-F238E27FC236}">
                <a16:creationId xmlns:a16="http://schemas.microsoft.com/office/drawing/2014/main" xmlns="" id="{1FF4CF64-C041-4023-9B72-79CA9BF6D6CC}"/>
              </a:ext>
            </a:extLst>
          </p:cNvPr>
          <p:cNvSpPr txBox="1">
            <a:spLocks/>
          </p:cNvSpPr>
          <p:nvPr/>
        </p:nvSpPr>
        <p:spPr>
          <a:xfrm>
            <a:off x="11059212" y="4279658"/>
            <a:ext cx="6379108" cy="1000747"/>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200" dirty="0"/>
              <a:t>Movimiento giratorio del brazo</a:t>
            </a:r>
            <a:endParaRPr lang="ja-JP" altLang="en-US" sz="3200" dirty="0"/>
          </a:p>
        </p:txBody>
      </p:sp>
      <p:sp>
        <p:nvSpPr>
          <p:cNvPr id="24" name="テキスト プレースホルダー 12">
            <a:extLst>
              <a:ext uri="{FF2B5EF4-FFF2-40B4-BE49-F238E27FC236}">
                <a16:creationId xmlns:a16="http://schemas.microsoft.com/office/drawing/2014/main" xmlns="" id="{21C2DD34-C97D-4760-81E3-3CFC205BB2FF}"/>
              </a:ext>
            </a:extLst>
          </p:cNvPr>
          <p:cNvSpPr txBox="1">
            <a:spLocks/>
          </p:cNvSpPr>
          <p:nvPr/>
        </p:nvSpPr>
        <p:spPr>
          <a:xfrm>
            <a:off x="11059212" y="6409790"/>
            <a:ext cx="6632018" cy="825555"/>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200" dirty="0"/>
              <a:t>Movimiento vertical del brazo</a:t>
            </a:r>
            <a:endParaRPr lang="ja-JP" altLang="en-US" sz="3200" dirty="0"/>
          </a:p>
        </p:txBody>
      </p:sp>
      <p:sp>
        <p:nvSpPr>
          <p:cNvPr id="25" name="スライド番号プレースホルダー 5">
            <a:extLst>
              <a:ext uri="{FF2B5EF4-FFF2-40B4-BE49-F238E27FC236}">
                <a16:creationId xmlns:a16="http://schemas.microsoft.com/office/drawing/2014/main" xmlns="" id="{D5838234-2A53-468A-83E0-98DB22DE228E}"/>
              </a:ext>
            </a:extLst>
          </p:cNvPr>
          <p:cNvSpPr txBox="1">
            <a:spLocks/>
          </p:cNvSpPr>
          <p:nvPr/>
        </p:nvSpPr>
        <p:spPr>
          <a:xfrm>
            <a:off x="17151170" y="9432788"/>
            <a:ext cx="1080120" cy="547688"/>
          </a:xfrm>
          <a:prstGeom prst="rect">
            <a:avLst/>
          </a:prstGeom>
        </p:spPr>
        <p:txBody>
          <a:bodyPr vert="horz" lIns="163275" tIns="81638" rIns="163275" bIns="81638" rtlCol="0" anchor="ctr"/>
          <a:lstStyle>
            <a:defPPr>
              <a:defRPr lang="ja-JP"/>
            </a:defPPr>
            <a:lvl1pPr marL="0" algn="ctr" defTabSz="1632753" rtl="0" eaLnBrk="1" latinLnBrk="0" hangingPunct="1">
              <a:defRPr kumimoji="1" sz="2800" kern="1200">
                <a:solidFill>
                  <a:schemeClr val="bg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mtClean="0"/>
              <a:pPr/>
              <a:t>20</a:t>
            </a:fld>
            <a:endParaRPr lang="ja-JP" altLang="en-US"/>
          </a:p>
        </p:txBody>
      </p:sp>
      <p:graphicFrame>
        <p:nvGraphicFramePr>
          <p:cNvPr id="15" name="Diagrama 14">
            <a:extLst>
              <a:ext uri="{FF2B5EF4-FFF2-40B4-BE49-F238E27FC236}">
                <a16:creationId xmlns:a16="http://schemas.microsoft.com/office/drawing/2014/main" xmlns="" id="{B705B543-C3C5-4F46-9353-C93A38D50A7E}"/>
              </a:ext>
            </a:extLst>
          </p:cNvPr>
          <p:cNvGraphicFramePr/>
          <p:nvPr>
            <p:extLst>
              <p:ext uri="{D42A27DB-BD31-4B8C-83A1-F6EECF244321}">
                <p14:modId xmlns:p14="http://schemas.microsoft.com/office/powerpoint/2010/main" val="2484950627"/>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ángulo 1">
            <a:extLst>
              <a:ext uri="{FF2B5EF4-FFF2-40B4-BE49-F238E27FC236}">
                <a16:creationId xmlns:a16="http://schemas.microsoft.com/office/drawing/2014/main" xmlns="" id="{20D9080D-459B-49EF-9DA6-2A1DA0E94876}"/>
              </a:ext>
            </a:extLst>
          </p:cNvPr>
          <p:cNvSpPr/>
          <p:nvPr/>
        </p:nvSpPr>
        <p:spPr>
          <a:xfrm>
            <a:off x="8010345" y="7638016"/>
            <a:ext cx="9140825" cy="1384995"/>
          </a:xfrm>
          <a:prstGeom prst="rect">
            <a:avLst/>
          </a:prstGeom>
        </p:spPr>
        <p:txBody>
          <a:bodyPr>
            <a:spAutoFit/>
          </a:bodyPr>
          <a:lstStyle/>
          <a:p>
            <a:pPr marL="457200" indent="-457200">
              <a:buFont typeface="Arial" panose="020B0604020202020204" pitchFamily="34" charset="0"/>
              <a:buChar char="•"/>
            </a:pPr>
            <a:r>
              <a:rPr lang="es-EC" sz="2800" dirty="0"/>
              <a:t>Se introdujo voluntariamente ruido a las señales </a:t>
            </a:r>
            <a:r>
              <a:rPr lang="es-EC" sz="2800" dirty="0" err="1"/>
              <a:t>PPG</a:t>
            </a:r>
            <a:r>
              <a:rPr lang="es-EC" sz="2800" dirty="0"/>
              <a:t> con el fin de realizar el análisis frecuencial de los artefactos de movimiento</a:t>
            </a:r>
          </a:p>
        </p:txBody>
      </p:sp>
    </p:spTree>
    <p:extLst>
      <p:ext uri="{BB962C8B-B14F-4D97-AF65-F5344CB8AC3E}">
        <p14:creationId xmlns:p14="http://schemas.microsoft.com/office/powerpoint/2010/main" val="925521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21</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a:t>
            </a:r>
            <a:r>
              <a:rPr lang="es-EC" altLang="ja-JP" i="1" dirty="0"/>
              <a:t>configuración para el prototipo</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Etapa de filtrado pasa altos</a:t>
            </a:r>
          </a:p>
        </p:txBody>
      </p:sp>
      <p:pic>
        <p:nvPicPr>
          <p:cNvPr id="7" name="Imagen 6" descr="Imagen que contiene texto, mapa&#10;&#10;Descripción generada con confianza muy alta">
            <a:extLst>
              <a:ext uri="{FF2B5EF4-FFF2-40B4-BE49-F238E27FC236}">
                <a16:creationId xmlns:a16="http://schemas.microsoft.com/office/drawing/2014/main" xmlns="" id="{99C12414-F63A-401F-9990-0FBCE72B264A}"/>
              </a:ext>
            </a:extLst>
          </p:cNvPr>
          <p:cNvPicPr/>
          <p:nvPr/>
        </p:nvPicPr>
        <p:blipFill>
          <a:blip r:embed="rId3">
            <a:extLst>
              <a:ext uri="{28A0092B-C50C-407E-A947-70E740481C1C}">
                <a14:useLocalDpi xmlns:a14="http://schemas.microsoft.com/office/drawing/2010/main" val="0"/>
              </a:ext>
            </a:extLst>
          </a:blip>
          <a:stretch>
            <a:fillRect/>
          </a:stretch>
        </p:blipFill>
        <p:spPr>
          <a:xfrm>
            <a:off x="513658" y="4466956"/>
            <a:ext cx="6893191" cy="4266936"/>
          </a:xfrm>
          <a:prstGeom prst="rect">
            <a:avLst/>
          </a:prstGeom>
        </p:spPr>
      </p:pic>
      <p:pic>
        <p:nvPicPr>
          <p:cNvPr id="8" name="Imagen 7" descr="Imagen que contiene texto&#10;&#10;Descripción generada con confianza muy alta">
            <a:extLst>
              <a:ext uri="{FF2B5EF4-FFF2-40B4-BE49-F238E27FC236}">
                <a16:creationId xmlns:a16="http://schemas.microsoft.com/office/drawing/2014/main" xmlns="" id="{E2131618-193F-440C-952E-F8D92968FA93}"/>
              </a:ext>
            </a:extLst>
          </p:cNvPr>
          <p:cNvPicPr/>
          <p:nvPr/>
        </p:nvPicPr>
        <p:blipFill>
          <a:blip r:embed="rId4">
            <a:extLst>
              <a:ext uri="{28A0092B-C50C-407E-A947-70E740481C1C}">
                <a14:useLocalDpi xmlns:a14="http://schemas.microsoft.com/office/drawing/2010/main" val="0"/>
              </a:ext>
            </a:extLst>
          </a:blip>
          <a:stretch>
            <a:fillRect/>
          </a:stretch>
        </p:blipFill>
        <p:spPr>
          <a:xfrm>
            <a:off x="7406849" y="4306844"/>
            <a:ext cx="4808374" cy="4587160"/>
          </a:xfrm>
          <a:prstGeom prst="rect">
            <a:avLst/>
          </a:prstGeom>
        </p:spPr>
      </p:pic>
      <p:graphicFrame>
        <p:nvGraphicFramePr>
          <p:cNvPr id="12" name="Diagrama 11">
            <a:extLst>
              <a:ext uri="{FF2B5EF4-FFF2-40B4-BE49-F238E27FC236}">
                <a16:creationId xmlns:a16="http://schemas.microsoft.com/office/drawing/2014/main" xmlns="" id="{8319A456-6315-467D-B185-C864FB128E62}"/>
              </a:ext>
            </a:extLst>
          </p:cNvPr>
          <p:cNvGraphicFramePr/>
          <p:nvPr>
            <p:extLst>
              <p:ext uri="{D42A27DB-BD31-4B8C-83A1-F6EECF244321}">
                <p14:modId xmlns:p14="http://schemas.microsoft.com/office/powerpoint/2010/main" val="1101845188"/>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ángulo 1">
            <a:extLst>
              <a:ext uri="{FF2B5EF4-FFF2-40B4-BE49-F238E27FC236}">
                <a16:creationId xmlns:a16="http://schemas.microsoft.com/office/drawing/2014/main" xmlns="" id="{FC8C3583-D8F6-492C-9C9B-CD031AFF3E5E}"/>
              </a:ext>
            </a:extLst>
          </p:cNvPr>
          <p:cNvSpPr/>
          <p:nvPr/>
        </p:nvSpPr>
        <p:spPr>
          <a:xfrm>
            <a:off x="12378776" y="5143500"/>
            <a:ext cx="5557532" cy="2308324"/>
          </a:xfrm>
          <a:prstGeom prst="rect">
            <a:avLst/>
          </a:prstGeom>
        </p:spPr>
        <p:txBody>
          <a:bodyPr wrap="square">
            <a:spAutoFit/>
          </a:bodyPr>
          <a:lstStyle/>
          <a:p>
            <a:pPr marL="457200" indent="-457200">
              <a:buFont typeface="Arial" panose="020B0604020202020204" pitchFamily="34" charset="0"/>
              <a:buChar char="•"/>
            </a:pPr>
            <a:r>
              <a:rPr lang="es-EC" sz="2400" dirty="0"/>
              <a:t>Se considera la componente AC descartando la componente DC</a:t>
            </a:r>
          </a:p>
          <a:p>
            <a:pPr marL="457200" indent="-457200">
              <a:buFont typeface="Arial" panose="020B0604020202020204" pitchFamily="34" charset="0"/>
              <a:buChar char="•"/>
            </a:pPr>
            <a:endParaRPr lang="es-EC" sz="2400" dirty="0"/>
          </a:p>
          <a:p>
            <a:pPr marL="457200" indent="-457200">
              <a:buFont typeface="Arial" panose="020B0604020202020204" pitchFamily="34" charset="0"/>
              <a:buChar char="•"/>
            </a:pPr>
            <a:r>
              <a:rPr lang="es-EC" sz="2400" dirty="0"/>
              <a:t>filtro activo pasa altos a 0.1 Hz tipo Butterworth con una configuración Sallen – Key </a:t>
            </a:r>
          </a:p>
        </p:txBody>
      </p:sp>
    </p:spTree>
    <p:extLst>
      <p:ext uri="{BB962C8B-B14F-4D97-AF65-F5344CB8AC3E}">
        <p14:creationId xmlns:p14="http://schemas.microsoft.com/office/powerpoint/2010/main" val="988942475"/>
      </p:ext>
    </p:extLst>
  </p:cSld>
  <p:clrMapOvr>
    <a:masterClrMapping/>
  </p:clrMapOvr>
  <p:transition spd="med" advTm="4697">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22</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a:t>
            </a:r>
            <a:r>
              <a:rPr lang="es-EC" altLang="ja-JP" i="1" dirty="0"/>
              <a:t>configuración para el prototipo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9377778" cy="790352"/>
          </a:xfrm>
        </p:spPr>
        <p:txBody>
          <a:bodyPr/>
          <a:lstStyle/>
          <a:p>
            <a:r>
              <a:rPr lang="es-ES" altLang="ja-JP" dirty="0">
                <a:solidFill>
                  <a:schemeClr val="accent3">
                    <a:lumMod val="50000"/>
                  </a:schemeClr>
                </a:solidFill>
                <a:latin typeface="Arial" panose="020B0604020202020204" pitchFamily="34" charset="0"/>
                <a:cs typeface="Arial" panose="020B0604020202020204" pitchFamily="34" charset="0"/>
              </a:rPr>
              <a:t>Etapa de desplazamiento del nivel de offset</a:t>
            </a:r>
            <a:endParaRPr lang="es-EC" altLang="ja-JP" dirty="0">
              <a:solidFill>
                <a:schemeClr val="accent3">
                  <a:lumMod val="50000"/>
                </a:schemeClr>
              </a:solidFill>
              <a:latin typeface="Arial" panose="020B0604020202020204" pitchFamily="34" charset="0"/>
              <a:cs typeface="Arial" panose="020B0604020202020204" pitchFamily="34" charset="0"/>
            </a:endParaRPr>
          </a:p>
        </p:txBody>
      </p:sp>
      <p:pic>
        <p:nvPicPr>
          <p:cNvPr id="7" name="Imagen 6" descr="Imagen que contiene texto, mapa&#10;&#10;Descripción generada con confianza muy alta">
            <a:extLst>
              <a:ext uri="{FF2B5EF4-FFF2-40B4-BE49-F238E27FC236}">
                <a16:creationId xmlns:a16="http://schemas.microsoft.com/office/drawing/2014/main" xmlns="" id="{70C6DBD1-F996-4443-B196-A5C562BAE64E}"/>
              </a:ext>
            </a:extLst>
          </p:cNvPr>
          <p:cNvPicPr/>
          <p:nvPr/>
        </p:nvPicPr>
        <p:blipFill rotWithShape="1">
          <a:blip r:embed="rId3">
            <a:extLst>
              <a:ext uri="{28A0092B-C50C-407E-A947-70E740481C1C}">
                <a14:useLocalDpi xmlns:a14="http://schemas.microsoft.com/office/drawing/2010/main" val="0"/>
              </a:ext>
            </a:extLst>
          </a:blip>
          <a:srcRect t="3133" r="1990"/>
          <a:stretch/>
        </p:blipFill>
        <p:spPr bwMode="auto">
          <a:xfrm>
            <a:off x="9143206" y="3300214"/>
            <a:ext cx="6650182" cy="6383836"/>
          </a:xfrm>
          <a:prstGeom prst="rect">
            <a:avLst/>
          </a:prstGeom>
          <a:ln>
            <a:noFill/>
          </a:ln>
          <a:extLst>
            <a:ext uri="{53640926-AAD7-44D8-BBD7-CCE9431645EC}">
              <a14:shadowObscured xmlns:a14="http://schemas.microsoft.com/office/drawing/2010/main"/>
            </a:ext>
          </a:extLst>
        </p:spPr>
      </p:pic>
      <p:graphicFrame>
        <p:nvGraphicFramePr>
          <p:cNvPr id="10" name="Diagrama 9">
            <a:extLst>
              <a:ext uri="{FF2B5EF4-FFF2-40B4-BE49-F238E27FC236}">
                <a16:creationId xmlns:a16="http://schemas.microsoft.com/office/drawing/2014/main" xmlns="" id="{4ED763D0-7B4B-448F-9C58-C95585E88A9D}"/>
              </a:ext>
            </a:extLst>
          </p:cNvPr>
          <p:cNvGraphicFramePr/>
          <p:nvPr>
            <p:extLst>
              <p:ext uri="{D42A27DB-BD31-4B8C-83A1-F6EECF244321}">
                <p14:modId xmlns:p14="http://schemas.microsoft.com/office/powerpoint/2010/main" val="3431297923"/>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ángulo 1">
            <a:extLst>
              <a:ext uri="{FF2B5EF4-FFF2-40B4-BE49-F238E27FC236}">
                <a16:creationId xmlns:a16="http://schemas.microsoft.com/office/drawing/2014/main" xmlns="" id="{2D14CA67-6882-4CDB-BBE6-CA2D57A7FCFE}"/>
              </a:ext>
            </a:extLst>
          </p:cNvPr>
          <p:cNvSpPr/>
          <p:nvPr/>
        </p:nvSpPr>
        <p:spPr>
          <a:xfrm>
            <a:off x="1426210" y="4814888"/>
            <a:ext cx="7290275" cy="3108543"/>
          </a:xfrm>
          <a:prstGeom prst="rect">
            <a:avLst/>
          </a:prstGeom>
        </p:spPr>
        <p:txBody>
          <a:bodyPr wrap="square">
            <a:spAutoFit/>
          </a:bodyPr>
          <a:lstStyle/>
          <a:p>
            <a:pPr marL="457200" indent="-457200">
              <a:buFont typeface="Arial" panose="020B0604020202020204" pitchFamily="34" charset="0"/>
              <a:buChar char="•"/>
            </a:pPr>
            <a:r>
              <a:rPr lang="es-EC" sz="2800" dirty="0"/>
              <a:t>Compensar el nivel de DC que tiene la señal de </a:t>
            </a:r>
            <a:r>
              <a:rPr lang="es-EC" sz="2800" dirty="0" err="1"/>
              <a:t>PPG</a:t>
            </a:r>
            <a:r>
              <a:rPr lang="es-EC" sz="2800" dirty="0"/>
              <a:t> </a:t>
            </a:r>
          </a:p>
          <a:p>
            <a:pPr marL="457200" indent="-457200">
              <a:buFont typeface="Arial" panose="020B0604020202020204" pitchFamily="34" charset="0"/>
              <a:buChar char="•"/>
            </a:pPr>
            <a:endParaRPr lang="es-EC" sz="2800" dirty="0"/>
          </a:p>
          <a:p>
            <a:pPr marL="457200" indent="-457200">
              <a:buFont typeface="Arial" panose="020B0604020202020204" pitchFamily="34" charset="0"/>
              <a:buChar char="•"/>
            </a:pPr>
            <a:r>
              <a:rPr lang="es-EC" sz="2800" dirty="0"/>
              <a:t>Circuito amplificador sumador no inversor</a:t>
            </a:r>
          </a:p>
          <a:p>
            <a:pPr marL="457200" indent="-457200">
              <a:buFont typeface="Arial" panose="020B0604020202020204" pitchFamily="34" charset="0"/>
              <a:buChar char="•"/>
            </a:pPr>
            <a:endParaRPr lang="es-EC" sz="2800" dirty="0"/>
          </a:p>
          <a:p>
            <a:pPr marL="457200" indent="-457200">
              <a:buFont typeface="Arial" panose="020B0604020202020204" pitchFamily="34" charset="0"/>
              <a:buChar char="•"/>
            </a:pPr>
            <a:r>
              <a:rPr lang="es-EC" sz="2800" dirty="0"/>
              <a:t>Centrando a la señal en 1.2 V</a:t>
            </a:r>
            <a:endParaRPr lang="es-EC" sz="2800" dirty="0">
              <a:solidFill>
                <a:schemeClr val="accent6"/>
              </a:solidFill>
            </a:endParaRPr>
          </a:p>
        </p:txBody>
      </p:sp>
    </p:spTree>
    <p:extLst>
      <p:ext uri="{BB962C8B-B14F-4D97-AF65-F5344CB8AC3E}">
        <p14:creationId xmlns:p14="http://schemas.microsoft.com/office/powerpoint/2010/main" val="3006931690"/>
      </p:ext>
    </p:extLst>
  </p:cSld>
  <p:clrMapOvr>
    <a:masterClrMapping/>
  </p:clrMapOvr>
  <p:transition spd="med" advTm="4697">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23</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posición para el sensor en el brazo</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2" name="Rectangle 2">
            <a:extLst>
              <a:ext uri="{FF2B5EF4-FFF2-40B4-BE49-F238E27FC236}">
                <a16:creationId xmlns:a16="http://schemas.microsoft.com/office/drawing/2014/main" xmlns="" id="{85ED50C8-29A6-4FD2-9F0F-3842F880CA02}"/>
              </a:ext>
            </a:extLst>
          </p:cNvPr>
          <p:cNvSpPr>
            <a:spLocks noChangeArrowheads="1"/>
          </p:cNvSpPr>
          <p:nvPr/>
        </p:nvSpPr>
        <p:spPr bwMode="auto">
          <a:xfrm>
            <a:off x="2050473" y="4162425"/>
            <a:ext cx="182864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Diagrama 11">
            <a:extLst>
              <a:ext uri="{FF2B5EF4-FFF2-40B4-BE49-F238E27FC236}">
                <a16:creationId xmlns:a16="http://schemas.microsoft.com/office/drawing/2014/main" xmlns="" id="{68E5479E-5211-4340-A403-0775685AD527}"/>
              </a:ext>
            </a:extLst>
          </p:cNvPr>
          <p:cNvGraphicFramePr/>
          <p:nvPr>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uadroTexto 16">
            <a:extLst>
              <a:ext uri="{FF2B5EF4-FFF2-40B4-BE49-F238E27FC236}">
                <a16:creationId xmlns:a16="http://schemas.microsoft.com/office/drawing/2014/main" xmlns="" id="{E163AC33-2706-474F-8236-DCBD2FC56DB4}"/>
              </a:ext>
            </a:extLst>
          </p:cNvPr>
          <p:cNvSpPr txBox="1"/>
          <p:nvPr/>
        </p:nvSpPr>
        <p:spPr>
          <a:xfrm>
            <a:off x="7764000" y="8683105"/>
            <a:ext cx="4395793" cy="769441"/>
          </a:xfrm>
          <a:prstGeom prst="rect">
            <a:avLst/>
          </a:prstGeom>
          <a:noFill/>
        </p:spPr>
        <p:txBody>
          <a:bodyPr wrap="square" rtlCol="0">
            <a:spAutoFit/>
          </a:bodyPr>
          <a:lstStyle/>
          <a:p>
            <a:pPr marL="342900" indent="-342900">
              <a:buFont typeface="Arial" panose="020B0604020202020204" pitchFamily="34" charset="0"/>
              <a:buChar char="•"/>
            </a:pPr>
            <a:r>
              <a:rPr lang="es-EC" sz="2200" i="1" dirty="0"/>
              <a:t>1 Leds infrarrojos </a:t>
            </a:r>
          </a:p>
          <a:p>
            <a:pPr marL="342900" indent="-342900">
              <a:buFont typeface="Arial" panose="020B0604020202020204" pitchFamily="34" charset="0"/>
              <a:buChar char="•"/>
            </a:pPr>
            <a:r>
              <a:rPr lang="es-EC" sz="2200" i="1" dirty="0"/>
              <a:t>2 fototransistores</a:t>
            </a:r>
          </a:p>
        </p:txBody>
      </p:sp>
      <p:sp>
        <p:nvSpPr>
          <p:cNvPr id="18" name="CuadroTexto 17">
            <a:extLst>
              <a:ext uri="{FF2B5EF4-FFF2-40B4-BE49-F238E27FC236}">
                <a16:creationId xmlns:a16="http://schemas.microsoft.com/office/drawing/2014/main" xmlns="" id="{BCC0B2A1-55A4-4800-A92C-239921E1D2FF}"/>
              </a:ext>
            </a:extLst>
          </p:cNvPr>
          <p:cNvSpPr txBox="1"/>
          <p:nvPr/>
        </p:nvSpPr>
        <p:spPr>
          <a:xfrm>
            <a:off x="2156400" y="8835505"/>
            <a:ext cx="4395793" cy="769441"/>
          </a:xfrm>
          <a:prstGeom prst="rect">
            <a:avLst/>
          </a:prstGeom>
          <a:noFill/>
        </p:spPr>
        <p:txBody>
          <a:bodyPr wrap="square" rtlCol="0">
            <a:spAutoFit/>
          </a:bodyPr>
          <a:lstStyle/>
          <a:p>
            <a:pPr marL="342900" indent="-342900">
              <a:buFont typeface="Arial" panose="020B0604020202020204" pitchFamily="34" charset="0"/>
              <a:buChar char="•"/>
            </a:pPr>
            <a:r>
              <a:rPr lang="es-EC" sz="2200" i="1" dirty="0"/>
              <a:t>1 Led rojo </a:t>
            </a:r>
          </a:p>
          <a:p>
            <a:pPr marL="342900" indent="-342900">
              <a:buFont typeface="Arial" panose="020B0604020202020204" pitchFamily="34" charset="0"/>
              <a:buChar char="•"/>
            </a:pPr>
            <a:r>
              <a:rPr lang="es-EC" sz="2200" i="1" dirty="0"/>
              <a:t>1 fotodiodo</a:t>
            </a:r>
          </a:p>
        </p:txBody>
      </p:sp>
      <p:sp>
        <p:nvSpPr>
          <p:cNvPr id="19" name="CuadroTexto 18">
            <a:extLst>
              <a:ext uri="{FF2B5EF4-FFF2-40B4-BE49-F238E27FC236}">
                <a16:creationId xmlns:a16="http://schemas.microsoft.com/office/drawing/2014/main" xmlns="" id="{E8ED355B-187A-482A-9136-18CEB424B650}"/>
              </a:ext>
            </a:extLst>
          </p:cNvPr>
          <p:cNvSpPr txBox="1"/>
          <p:nvPr/>
        </p:nvSpPr>
        <p:spPr>
          <a:xfrm>
            <a:off x="12755377" y="8691767"/>
            <a:ext cx="4395793" cy="769441"/>
          </a:xfrm>
          <a:prstGeom prst="rect">
            <a:avLst/>
          </a:prstGeom>
          <a:noFill/>
        </p:spPr>
        <p:txBody>
          <a:bodyPr wrap="square" rtlCol="0">
            <a:spAutoFit/>
          </a:bodyPr>
          <a:lstStyle/>
          <a:p>
            <a:pPr marL="342900" indent="-342900">
              <a:buFont typeface="Arial" panose="020B0604020202020204" pitchFamily="34" charset="0"/>
              <a:buChar char="•"/>
            </a:pPr>
            <a:r>
              <a:rPr lang="es-EC" sz="2200" i="1" dirty="0"/>
              <a:t>3 Leds verdes </a:t>
            </a:r>
          </a:p>
          <a:p>
            <a:pPr marL="342900" indent="-342900">
              <a:buFont typeface="Arial" panose="020B0604020202020204" pitchFamily="34" charset="0"/>
              <a:buChar char="•"/>
            </a:pPr>
            <a:r>
              <a:rPr lang="es-EC" sz="2200" i="1" dirty="0"/>
              <a:t>1 fotodiodo</a:t>
            </a:r>
          </a:p>
        </p:txBody>
      </p:sp>
      <p:pic>
        <p:nvPicPr>
          <p:cNvPr id="14" name="Imagen 13" descr="Imagen que contiene texto&#10;&#10;Descripción generada con confianza muy alta">
            <a:extLst>
              <a:ext uri="{FF2B5EF4-FFF2-40B4-BE49-F238E27FC236}">
                <a16:creationId xmlns:a16="http://schemas.microsoft.com/office/drawing/2014/main" xmlns="" id="{B98A3447-A519-4138-B366-095EF323562D}"/>
              </a:ext>
            </a:extLst>
          </p:cNvPr>
          <p:cNvPicPr/>
          <p:nvPr/>
        </p:nvPicPr>
        <p:blipFill rotWithShape="1">
          <a:blip r:embed="rId8" cstate="print">
            <a:extLst>
              <a:ext uri="{28A0092B-C50C-407E-A947-70E740481C1C}">
                <a14:useLocalDpi xmlns:a14="http://schemas.microsoft.com/office/drawing/2010/main" val="0"/>
              </a:ext>
            </a:extLst>
          </a:blip>
          <a:srcRect l="8850" r="7910"/>
          <a:stretch/>
        </p:blipFill>
        <p:spPr bwMode="auto">
          <a:xfrm>
            <a:off x="6399793" y="4106138"/>
            <a:ext cx="5760000" cy="4320000"/>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xmlns="" id="{B7980F00-B667-49D2-9AC8-A878855EA36E}"/>
              </a:ext>
            </a:extLst>
          </p:cNvPr>
          <p:cNvPicPr/>
          <p:nvPr/>
        </p:nvPicPr>
        <p:blipFill rotWithShape="1">
          <a:blip r:embed="rId9" cstate="print">
            <a:extLst>
              <a:ext uri="{28A0092B-C50C-407E-A947-70E740481C1C}">
                <a14:useLocalDpi xmlns:a14="http://schemas.microsoft.com/office/drawing/2010/main" val="0"/>
              </a:ext>
            </a:extLst>
          </a:blip>
          <a:srcRect l="9038" r="7412"/>
          <a:stretch/>
        </p:blipFill>
        <p:spPr bwMode="auto">
          <a:xfrm>
            <a:off x="639793" y="4106138"/>
            <a:ext cx="5760000" cy="4320000"/>
          </a:xfrm>
          <a:prstGeom prst="rect">
            <a:avLst/>
          </a:prstGeom>
          <a:ln>
            <a:noFill/>
          </a:ln>
          <a:extLst>
            <a:ext uri="{53640926-AAD7-44D8-BBD7-CCE9431645EC}">
              <a14:shadowObscured xmlns:a14="http://schemas.microsoft.com/office/drawing/2010/main"/>
            </a:ext>
          </a:extLst>
        </p:spPr>
      </p:pic>
      <p:pic>
        <p:nvPicPr>
          <p:cNvPr id="21" name="Imagen 20" descr="Imagen que contiene texto&#10;&#10;Descripción generada con confianza alta">
            <a:extLst>
              <a:ext uri="{FF2B5EF4-FFF2-40B4-BE49-F238E27FC236}">
                <a16:creationId xmlns:a16="http://schemas.microsoft.com/office/drawing/2014/main" xmlns="" id="{6DE6A392-5A64-4BD1-B6B5-3918304294C6}"/>
              </a:ext>
            </a:extLst>
          </p:cNvPr>
          <p:cNvPicPr/>
          <p:nvPr/>
        </p:nvPicPr>
        <p:blipFill rotWithShape="1">
          <a:blip r:embed="rId10" cstate="print">
            <a:extLst>
              <a:ext uri="{28A0092B-C50C-407E-A947-70E740481C1C}">
                <a14:useLocalDpi xmlns:a14="http://schemas.microsoft.com/office/drawing/2010/main" val="0"/>
              </a:ext>
            </a:extLst>
          </a:blip>
          <a:srcRect l="9008" r="7898"/>
          <a:stretch/>
        </p:blipFill>
        <p:spPr bwMode="auto">
          <a:xfrm>
            <a:off x="12176308" y="4106138"/>
            <a:ext cx="5760000" cy="43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6311293"/>
      </p:ext>
    </p:extLst>
  </p:cSld>
  <p:clrMapOvr>
    <a:masterClrMapping/>
  </p:clrMapOvr>
  <p:transition spd="med" advTm="4697">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24</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a:t>
            </a:r>
            <a:r>
              <a:rPr lang="es-EC" altLang="ja-JP" i="1" dirty="0"/>
              <a:t>configuración para el prototipo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3" name="Rectángulo 2">
            <a:extLst>
              <a:ext uri="{FF2B5EF4-FFF2-40B4-BE49-F238E27FC236}">
                <a16:creationId xmlns:a16="http://schemas.microsoft.com/office/drawing/2014/main" xmlns="" id="{9902E0FC-95F0-48B0-A83C-CBC70844E330}"/>
              </a:ext>
            </a:extLst>
          </p:cNvPr>
          <p:cNvSpPr/>
          <p:nvPr/>
        </p:nvSpPr>
        <p:spPr>
          <a:xfrm>
            <a:off x="6772236" y="3153921"/>
            <a:ext cx="4741939" cy="584775"/>
          </a:xfrm>
          <a:prstGeom prst="rect">
            <a:avLst/>
          </a:prstGeom>
        </p:spPr>
        <p:txBody>
          <a:bodyPr wrap="none">
            <a:spAutoFit/>
          </a:bodyPr>
          <a:lstStyle/>
          <a:p>
            <a:r>
              <a:rPr lang="es-EC" altLang="ja-JP" i="1" dirty="0"/>
              <a:t>Coeficiente de correlación</a:t>
            </a:r>
            <a:endParaRPr lang="ja-JP" altLang="en-US" i="1" dirty="0"/>
          </a:p>
        </p:txBody>
      </p:sp>
      <p:graphicFrame>
        <p:nvGraphicFramePr>
          <p:cNvPr id="12" name="Gráfico 11">
            <a:extLst>
              <a:ext uri="{FF2B5EF4-FFF2-40B4-BE49-F238E27FC236}">
                <a16:creationId xmlns:a16="http://schemas.microsoft.com/office/drawing/2014/main" xmlns="" id="{B4513DB2-98F1-4271-985E-C8F97264F894}"/>
              </a:ext>
            </a:extLst>
          </p:cNvPr>
          <p:cNvGraphicFramePr/>
          <p:nvPr>
            <p:extLst>
              <p:ext uri="{D42A27DB-BD31-4B8C-83A1-F6EECF244321}">
                <p14:modId xmlns:p14="http://schemas.microsoft.com/office/powerpoint/2010/main" val="1711593146"/>
              </p:ext>
            </p:extLst>
          </p:nvPr>
        </p:nvGraphicFramePr>
        <p:xfrm>
          <a:off x="1943205" y="4306632"/>
          <a:ext cx="720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xmlns="" id="{AD6CD0A4-D10D-40F1-B546-45D06C7B5F03}"/>
              </a:ext>
            </a:extLst>
          </p:cNvPr>
          <p:cNvGraphicFramePr/>
          <p:nvPr>
            <p:extLst>
              <p:ext uri="{D42A27DB-BD31-4B8C-83A1-F6EECF244321}">
                <p14:modId xmlns:p14="http://schemas.microsoft.com/office/powerpoint/2010/main" val="3018721897"/>
              </p:ext>
            </p:extLst>
          </p:nvPr>
        </p:nvGraphicFramePr>
        <p:xfrm>
          <a:off x="9547187" y="4032788"/>
          <a:ext cx="7200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a 13">
            <a:extLst>
              <a:ext uri="{FF2B5EF4-FFF2-40B4-BE49-F238E27FC236}">
                <a16:creationId xmlns:a16="http://schemas.microsoft.com/office/drawing/2014/main" xmlns="" id="{07FE5A52-DBEE-44E8-90FC-D0C9D92BFB7F}"/>
              </a:ext>
            </a:extLst>
          </p:cNvPr>
          <p:cNvGraphicFramePr/>
          <p:nvPr>
            <p:extLst>
              <p:ext uri="{D42A27DB-BD31-4B8C-83A1-F6EECF244321}">
                <p14:modId xmlns:p14="http://schemas.microsoft.com/office/powerpoint/2010/main" val="3357105092"/>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ángulo 1">
            <a:extLst>
              <a:ext uri="{FF2B5EF4-FFF2-40B4-BE49-F238E27FC236}">
                <a16:creationId xmlns:a16="http://schemas.microsoft.com/office/drawing/2014/main" xmlns="" id="{04CA3456-FAA0-463B-B926-39E981D583B8}"/>
              </a:ext>
            </a:extLst>
          </p:cNvPr>
          <p:cNvSpPr/>
          <p:nvPr/>
        </p:nvSpPr>
        <p:spPr>
          <a:xfrm>
            <a:off x="11795760" y="6278880"/>
            <a:ext cx="579120" cy="202058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0" name="Rectángulo 9">
            <a:extLst>
              <a:ext uri="{FF2B5EF4-FFF2-40B4-BE49-F238E27FC236}">
                <a16:creationId xmlns:a16="http://schemas.microsoft.com/office/drawing/2014/main" xmlns="" id="{B59946A4-2FD8-4B7E-B77C-364545B7B8EC}"/>
              </a:ext>
            </a:extLst>
          </p:cNvPr>
          <p:cNvSpPr/>
          <p:nvPr/>
        </p:nvSpPr>
        <p:spPr>
          <a:xfrm>
            <a:off x="4206240" y="6553200"/>
            <a:ext cx="518160" cy="202058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5" name="Rectángulo 14">
            <a:extLst>
              <a:ext uri="{FF2B5EF4-FFF2-40B4-BE49-F238E27FC236}">
                <a16:creationId xmlns:a16="http://schemas.microsoft.com/office/drawing/2014/main" xmlns="" id="{7DE9E1F9-66D2-416D-B63C-48DB8609D41B}"/>
              </a:ext>
            </a:extLst>
          </p:cNvPr>
          <p:cNvSpPr/>
          <p:nvPr/>
        </p:nvSpPr>
        <p:spPr>
          <a:xfrm>
            <a:off x="8472377" y="5016532"/>
            <a:ext cx="518160" cy="3557248"/>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6" name="Rectángulo 15">
            <a:extLst>
              <a:ext uri="{FF2B5EF4-FFF2-40B4-BE49-F238E27FC236}">
                <a16:creationId xmlns:a16="http://schemas.microsoft.com/office/drawing/2014/main" xmlns="" id="{40BA4636-DF41-46BD-B397-95DAC45004D0}"/>
              </a:ext>
            </a:extLst>
          </p:cNvPr>
          <p:cNvSpPr/>
          <p:nvPr/>
        </p:nvSpPr>
        <p:spPr>
          <a:xfrm>
            <a:off x="16084128" y="4742212"/>
            <a:ext cx="518160" cy="3557248"/>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8" name="Rectángulo 17">
            <a:extLst>
              <a:ext uri="{FF2B5EF4-FFF2-40B4-BE49-F238E27FC236}">
                <a16:creationId xmlns:a16="http://schemas.microsoft.com/office/drawing/2014/main" xmlns="" id="{A48BF7E0-C6EB-4086-8E57-07944DEC75B9}"/>
              </a:ext>
            </a:extLst>
          </p:cNvPr>
          <p:cNvSpPr/>
          <p:nvPr/>
        </p:nvSpPr>
        <p:spPr>
          <a:xfrm>
            <a:off x="14952013" y="4774576"/>
            <a:ext cx="518160" cy="3557248"/>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9" name="Rectángulo 18">
            <a:extLst>
              <a:ext uri="{FF2B5EF4-FFF2-40B4-BE49-F238E27FC236}">
                <a16:creationId xmlns:a16="http://schemas.microsoft.com/office/drawing/2014/main" xmlns="" id="{BB17EF8C-4504-4B06-818C-E854A5BC38BC}"/>
              </a:ext>
            </a:extLst>
          </p:cNvPr>
          <p:cNvSpPr/>
          <p:nvPr/>
        </p:nvSpPr>
        <p:spPr>
          <a:xfrm>
            <a:off x="7423453" y="5016532"/>
            <a:ext cx="518160" cy="3557248"/>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5" name="Rectángulo 4">
            <a:extLst>
              <a:ext uri="{FF2B5EF4-FFF2-40B4-BE49-F238E27FC236}">
                <a16:creationId xmlns:a16="http://schemas.microsoft.com/office/drawing/2014/main" xmlns="" id="{5CFF4B07-2262-4D49-8F21-349E1D97103B}"/>
              </a:ext>
            </a:extLst>
          </p:cNvPr>
          <p:cNvSpPr/>
          <p:nvPr/>
        </p:nvSpPr>
        <p:spPr>
          <a:xfrm>
            <a:off x="7941614" y="5295900"/>
            <a:ext cx="530764" cy="3277880"/>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4" name="Rectángulo 23">
            <a:extLst>
              <a:ext uri="{FF2B5EF4-FFF2-40B4-BE49-F238E27FC236}">
                <a16:creationId xmlns:a16="http://schemas.microsoft.com/office/drawing/2014/main" xmlns="" id="{DA42F449-5E6B-483E-8609-7A4372EB2638}"/>
              </a:ext>
            </a:extLst>
          </p:cNvPr>
          <p:cNvSpPr/>
          <p:nvPr/>
        </p:nvSpPr>
        <p:spPr>
          <a:xfrm>
            <a:off x="15511768" y="4742212"/>
            <a:ext cx="530764" cy="3589612"/>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Tree>
    <p:extLst>
      <p:ext uri="{BB962C8B-B14F-4D97-AF65-F5344CB8AC3E}">
        <p14:creationId xmlns:p14="http://schemas.microsoft.com/office/powerpoint/2010/main" val="910556036"/>
      </p:ext>
    </p:extLst>
  </p:cSld>
  <p:clrMapOvr>
    <a:masterClrMapping/>
  </p:clrMapOvr>
  <p:transition spd="med" advTm="46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0" grpId="0" animBg="1"/>
      <p:bldP spid="10" grpId="1" animBg="1"/>
      <p:bldP spid="15" grpId="0" animBg="1"/>
      <p:bldP spid="15" grpId="1" animBg="1"/>
      <p:bldP spid="16" grpId="0" animBg="1"/>
      <p:bldP spid="16" grpId="1" animBg="1"/>
      <p:bldP spid="18" grpId="0" animBg="1"/>
      <p:bldP spid="18" grpId="1" animBg="1"/>
      <p:bldP spid="19" grpId="0" animBg="1"/>
      <p:bldP spid="19" grpId="1" animBg="1"/>
      <p:bldP spid="5"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25</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a:t>
            </a:r>
            <a:r>
              <a:rPr lang="es-EC" altLang="ja-JP" i="1" dirty="0"/>
              <a:t>configuración para el prototipo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3" name="Rectángulo 2">
            <a:extLst>
              <a:ext uri="{FF2B5EF4-FFF2-40B4-BE49-F238E27FC236}">
                <a16:creationId xmlns:a16="http://schemas.microsoft.com/office/drawing/2014/main" xmlns="" id="{9902E0FC-95F0-48B0-A83C-CBC70844E330}"/>
              </a:ext>
            </a:extLst>
          </p:cNvPr>
          <p:cNvSpPr/>
          <p:nvPr/>
        </p:nvSpPr>
        <p:spPr>
          <a:xfrm>
            <a:off x="6934716" y="3153921"/>
            <a:ext cx="3706079" cy="584775"/>
          </a:xfrm>
          <a:prstGeom prst="rect">
            <a:avLst/>
          </a:prstGeom>
        </p:spPr>
        <p:txBody>
          <a:bodyPr wrap="none">
            <a:spAutoFit/>
          </a:bodyPr>
          <a:lstStyle/>
          <a:p>
            <a:r>
              <a:rPr lang="es-EC" altLang="ja-JP" i="1" dirty="0" err="1"/>
              <a:t>MSC</a:t>
            </a:r>
            <a:r>
              <a:rPr lang="es-EC" altLang="ja-JP" i="1" dirty="0"/>
              <a:t> – Pico máximo</a:t>
            </a:r>
            <a:endParaRPr lang="ja-JP" altLang="en-US" i="1" dirty="0"/>
          </a:p>
        </p:txBody>
      </p:sp>
      <p:graphicFrame>
        <p:nvGraphicFramePr>
          <p:cNvPr id="10" name="Gráfico 9">
            <a:extLst>
              <a:ext uri="{FF2B5EF4-FFF2-40B4-BE49-F238E27FC236}">
                <a16:creationId xmlns:a16="http://schemas.microsoft.com/office/drawing/2014/main" xmlns="" id="{4B2EEA0C-2074-4503-A57E-FE4B36DB0106}"/>
              </a:ext>
            </a:extLst>
          </p:cNvPr>
          <p:cNvGraphicFramePr/>
          <p:nvPr>
            <p:extLst>
              <p:ext uri="{D42A27DB-BD31-4B8C-83A1-F6EECF244321}">
                <p14:modId xmlns:p14="http://schemas.microsoft.com/office/powerpoint/2010/main" val="3518906576"/>
              </p:ext>
            </p:extLst>
          </p:nvPr>
        </p:nvGraphicFramePr>
        <p:xfrm>
          <a:off x="1587756" y="3949169"/>
          <a:ext cx="720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xmlns="" id="{D0C1076A-EE34-48DD-BF47-B8D967F4A76B}"/>
              </a:ext>
            </a:extLst>
          </p:cNvPr>
          <p:cNvGraphicFramePr/>
          <p:nvPr>
            <p:extLst>
              <p:ext uri="{D42A27DB-BD31-4B8C-83A1-F6EECF244321}">
                <p14:modId xmlns:p14="http://schemas.microsoft.com/office/powerpoint/2010/main" val="4183821788"/>
              </p:ext>
            </p:extLst>
          </p:nvPr>
        </p:nvGraphicFramePr>
        <p:xfrm>
          <a:off x="9498657" y="3944273"/>
          <a:ext cx="7200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a 12">
            <a:extLst>
              <a:ext uri="{FF2B5EF4-FFF2-40B4-BE49-F238E27FC236}">
                <a16:creationId xmlns:a16="http://schemas.microsoft.com/office/drawing/2014/main" xmlns="" id="{1B0023C8-F50F-41C1-AD6F-06EA6504117E}"/>
              </a:ext>
            </a:extLst>
          </p:cNvPr>
          <p:cNvGraphicFramePr/>
          <p:nvPr>
            <p:extLst>
              <p:ext uri="{D42A27DB-BD31-4B8C-83A1-F6EECF244321}">
                <p14:modId xmlns:p14="http://schemas.microsoft.com/office/powerpoint/2010/main" val="3718621223"/>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ángulo 11">
            <a:extLst>
              <a:ext uri="{FF2B5EF4-FFF2-40B4-BE49-F238E27FC236}">
                <a16:creationId xmlns:a16="http://schemas.microsoft.com/office/drawing/2014/main" xmlns="" id="{A79C981F-24AB-4F56-A18D-5ABFA2CD5675}"/>
              </a:ext>
            </a:extLst>
          </p:cNvPr>
          <p:cNvSpPr/>
          <p:nvPr/>
        </p:nvSpPr>
        <p:spPr>
          <a:xfrm>
            <a:off x="7055400" y="4675341"/>
            <a:ext cx="530764" cy="3277880"/>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5" name="Rectángulo 14">
            <a:extLst>
              <a:ext uri="{FF2B5EF4-FFF2-40B4-BE49-F238E27FC236}">
                <a16:creationId xmlns:a16="http://schemas.microsoft.com/office/drawing/2014/main" xmlns="" id="{61BC2EFF-AD82-4A58-9D06-A351F22EA660}"/>
              </a:ext>
            </a:extLst>
          </p:cNvPr>
          <p:cNvSpPr/>
          <p:nvPr/>
        </p:nvSpPr>
        <p:spPr>
          <a:xfrm>
            <a:off x="8120583" y="4685813"/>
            <a:ext cx="530764" cy="3277880"/>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6" name="Rectángulo 15">
            <a:extLst>
              <a:ext uri="{FF2B5EF4-FFF2-40B4-BE49-F238E27FC236}">
                <a16:creationId xmlns:a16="http://schemas.microsoft.com/office/drawing/2014/main" xmlns="" id="{9AA7BF99-148A-4D47-A99C-A4B79A480404}"/>
              </a:ext>
            </a:extLst>
          </p:cNvPr>
          <p:cNvSpPr/>
          <p:nvPr/>
        </p:nvSpPr>
        <p:spPr>
          <a:xfrm>
            <a:off x="14918792" y="4685813"/>
            <a:ext cx="530764" cy="3277880"/>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7" name="Rectángulo 16">
            <a:extLst>
              <a:ext uri="{FF2B5EF4-FFF2-40B4-BE49-F238E27FC236}">
                <a16:creationId xmlns:a16="http://schemas.microsoft.com/office/drawing/2014/main" xmlns="" id="{3D606C33-FFFA-43B0-9A74-52D89928A17E}"/>
              </a:ext>
            </a:extLst>
          </p:cNvPr>
          <p:cNvSpPr/>
          <p:nvPr/>
        </p:nvSpPr>
        <p:spPr>
          <a:xfrm>
            <a:off x="16056914" y="4675341"/>
            <a:ext cx="530764" cy="3277880"/>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8" name="Rectángulo 17">
            <a:extLst>
              <a:ext uri="{FF2B5EF4-FFF2-40B4-BE49-F238E27FC236}">
                <a16:creationId xmlns:a16="http://schemas.microsoft.com/office/drawing/2014/main" xmlns="" id="{3A5EEB14-9EFC-4A4E-ABC3-B4E0676D748F}"/>
              </a:ext>
            </a:extLst>
          </p:cNvPr>
          <p:cNvSpPr/>
          <p:nvPr/>
        </p:nvSpPr>
        <p:spPr>
          <a:xfrm>
            <a:off x="7586164" y="4685813"/>
            <a:ext cx="530764" cy="3277880"/>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9" name="Rectángulo 18">
            <a:extLst>
              <a:ext uri="{FF2B5EF4-FFF2-40B4-BE49-F238E27FC236}">
                <a16:creationId xmlns:a16="http://schemas.microsoft.com/office/drawing/2014/main" xmlns="" id="{537B3066-D78E-40E4-A494-1A4C116727D4}"/>
              </a:ext>
            </a:extLst>
          </p:cNvPr>
          <p:cNvSpPr/>
          <p:nvPr/>
        </p:nvSpPr>
        <p:spPr>
          <a:xfrm>
            <a:off x="15487853" y="4675341"/>
            <a:ext cx="530764" cy="3277880"/>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0" name="Rectángulo 19">
            <a:extLst>
              <a:ext uri="{FF2B5EF4-FFF2-40B4-BE49-F238E27FC236}">
                <a16:creationId xmlns:a16="http://schemas.microsoft.com/office/drawing/2014/main" xmlns="" id="{E4EC15D8-D858-461F-A8EB-F4CF9DEEB6AD}"/>
              </a:ext>
            </a:extLst>
          </p:cNvPr>
          <p:cNvSpPr/>
          <p:nvPr/>
        </p:nvSpPr>
        <p:spPr>
          <a:xfrm>
            <a:off x="12295833" y="5473700"/>
            <a:ext cx="530764" cy="254361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2" name="Rectángulo 21">
            <a:extLst>
              <a:ext uri="{FF2B5EF4-FFF2-40B4-BE49-F238E27FC236}">
                <a16:creationId xmlns:a16="http://schemas.microsoft.com/office/drawing/2014/main" xmlns="" id="{F33BD5A3-8DAF-411D-9625-FD268290F031}"/>
              </a:ext>
            </a:extLst>
          </p:cNvPr>
          <p:cNvSpPr/>
          <p:nvPr/>
        </p:nvSpPr>
        <p:spPr>
          <a:xfrm>
            <a:off x="11319550" y="6610350"/>
            <a:ext cx="530764" cy="140696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4" name="Rectángulo 23">
            <a:extLst>
              <a:ext uri="{FF2B5EF4-FFF2-40B4-BE49-F238E27FC236}">
                <a16:creationId xmlns:a16="http://schemas.microsoft.com/office/drawing/2014/main" xmlns="" id="{5BE25C2B-8B3B-4CF0-BC0B-CD7789BCF624}"/>
              </a:ext>
            </a:extLst>
          </p:cNvPr>
          <p:cNvSpPr/>
          <p:nvPr/>
        </p:nvSpPr>
        <p:spPr>
          <a:xfrm>
            <a:off x="3951421" y="5295899"/>
            <a:ext cx="530764" cy="2667793"/>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Tree>
    <p:extLst>
      <p:ext uri="{BB962C8B-B14F-4D97-AF65-F5344CB8AC3E}">
        <p14:creationId xmlns:p14="http://schemas.microsoft.com/office/powerpoint/2010/main" val="4162369760"/>
      </p:ext>
    </p:extLst>
  </p:cSld>
  <p:clrMapOvr>
    <a:masterClrMapping/>
  </p:clrMapOvr>
  <p:transition spd="med" advTm="46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P spid="17" grpId="1" animBg="1"/>
      <p:bldP spid="18" grpId="0" animBg="1"/>
      <p:bldP spid="19" grpId="0" animBg="1"/>
      <p:bldP spid="20" grpId="0" animBg="1"/>
      <p:bldP spid="20" grpId="1" animBg="1"/>
      <p:bldP spid="22" grpId="0" animBg="1"/>
      <p:bldP spid="22" grpId="1" animBg="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26</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a:t>
            </a:r>
            <a:r>
              <a:rPr lang="es-EC" altLang="ja-JP" i="1" dirty="0"/>
              <a:t>configuración para el prototipo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3" name="Rectángulo 2">
            <a:extLst>
              <a:ext uri="{FF2B5EF4-FFF2-40B4-BE49-F238E27FC236}">
                <a16:creationId xmlns:a16="http://schemas.microsoft.com/office/drawing/2014/main" xmlns="" id="{9902E0FC-95F0-48B0-A83C-CBC70844E330}"/>
              </a:ext>
            </a:extLst>
          </p:cNvPr>
          <p:cNvSpPr/>
          <p:nvPr/>
        </p:nvSpPr>
        <p:spPr>
          <a:xfrm>
            <a:off x="6772236" y="3153921"/>
            <a:ext cx="3557577" cy="584775"/>
          </a:xfrm>
          <a:prstGeom prst="rect">
            <a:avLst/>
          </a:prstGeom>
        </p:spPr>
        <p:txBody>
          <a:bodyPr wrap="none">
            <a:spAutoFit/>
          </a:bodyPr>
          <a:lstStyle/>
          <a:p>
            <a:r>
              <a:rPr lang="es-EC" altLang="ja-JP" i="1" dirty="0" err="1"/>
              <a:t>MSC</a:t>
            </a:r>
            <a:r>
              <a:rPr lang="es-EC" altLang="ja-JP" i="1" dirty="0"/>
              <a:t> – Valor medio</a:t>
            </a:r>
            <a:endParaRPr lang="ja-JP" altLang="en-US" i="1" dirty="0"/>
          </a:p>
        </p:txBody>
      </p:sp>
      <p:graphicFrame>
        <p:nvGraphicFramePr>
          <p:cNvPr id="10" name="Gráfico 9">
            <a:extLst>
              <a:ext uri="{FF2B5EF4-FFF2-40B4-BE49-F238E27FC236}">
                <a16:creationId xmlns:a16="http://schemas.microsoft.com/office/drawing/2014/main" xmlns="" id="{BDD77E80-0650-42ED-AD83-6C21C5DC48A3}"/>
              </a:ext>
            </a:extLst>
          </p:cNvPr>
          <p:cNvGraphicFramePr/>
          <p:nvPr>
            <p:extLst>
              <p:ext uri="{D42A27DB-BD31-4B8C-83A1-F6EECF244321}">
                <p14:modId xmlns:p14="http://schemas.microsoft.com/office/powerpoint/2010/main" val="2163679132"/>
              </p:ext>
            </p:extLst>
          </p:nvPr>
        </p:nvGraphicFramePr>
        <p:xfrm>
          <a:off x="1482584" y="4032788"/>
          <a:ext cx="720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xmlns="" id="{93612CE8-9D47-477C-B289-A1717F8F0D3F}"/>
              </a:ext>
            </a:extLst>
          </p:cNvPr>
          <p:cNvGraphicFramePr/>
          <p:nvPr>
            <p:extLst>
              <p:ext uri="{D42A27DB-BD31-4B8C-83A1-F6EECF244321}">
                <p14:modId xmlns:p14="http://schemas.microsoft.com/office/powerpoint/2010/main" val="89067615"/>
              </p:ext>
            </p:extLst>
          </p:nvPr>
        </p:nvGraphicFramePr>
        <p:xfrm>
          <a:off x="9603829" y="4032788"/>
          <a:ext cx="7200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a 12">
            <a:extLst>
              <a:ext uri="{FF2B5EF4-FFF2-40B4-BE49-F238E27FC236}">
                <a16:creationId xmlns:a16="http://schemas.microsoft.com/office/drawing/2014/main" xmlns="" id="{8D90A000-A169-4E09-AF50-31A08EA2FC1D}"/>
              </a:ext>
            </a:extLst>
          </p:cNvPr>
          <p:cNvGraphicFramePr/>
          <p:nvPr>
            <p:extLst>
              <p:ext uri="{D42A27DB-BD31-4B8C-83A1-F6EECF244321}">
                <p14:modId xmlns:p14="http://schemas.microsoft.com/office/powerpoint/2010/main" val="922230067"/>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ángulo 11">
            <a:extLst>
              <a:ext uri="{FF2B5EF4-FFF2-40B4-BE49-F238E27FC236}">
                <a16:creationId xmlns:a16="http://schemas.microsoft.com/office/drawing/2014/main" xmlns="" id="{1FB55006-D366-4DD0-829C-61F56C04C309}"/>
              </a:ext>
            </a:extLst>
          </p:cNvPr>
          <p:cNvSpPr/>
          <p:nvPr/>
        </p:nvSpPr>
        <p:spPr>
          <a:xfrm>
            <a:off x="2103571" y="6591300"/>
            <a:ext cx="530764" cy="147538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5" name="Rectángulo 14">
            <a:extLst>
              <a:ext uri="{FF2B5EF4-FFF2-40B4-BE49-F238E27FC236}">
                <a16:creationId xmlns:a16="http://schemas.microsoft.com/office/drawing/2014/main" xmlns="" id="{DAAA44D0-39FA-441F-AF5D-2B04AFC1D3AF}"/>
              </a:ext>
            </a:extLst>
          </p:cNvPr>
          <p:cNvSpPr/>
          <p:nvPr/>
        </p:nvSpPr>
        <p:spPr>
          <a:xfrm>
            <a:off x="10226639" y="6591300"/>
            <a:ext cx="530764" cy="147538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6" name="Rectángulo 15">
            <a:extLst>
              <a:ext uri="{FF2B5EF4-FFF2-40B4-BE49-F238E27FC236}">
                <a16:creationId xmlns:a16="http://schemas.microsoft.com/office/drawing/2014/main" xmlns="" id="{18A8147E-2BC7-439F-A926-166854B46DBC}"/>
              </a:ext>
            </a:extLst>
          </p:cNvPr>
          <p:cNvSpPr/>
          <p:nvPr/>
        </p:nvSpPr>
        <p:spPr>
          <a:xfrm>
            <a:off x="2724558" y="6591300"/>
            <a:ext cx="530764" cy="147538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7" name="Rectángulo 16">
            <a:extLst>
              <a:ext uri="{FF2B5EF4-FFF2-40B4-BE49-F238E27FC236}">
                <a16:creationId xmlns:a16="http://schemas.microsoft.com/office/drawing/2014/main" xmlns="" id="{4A80DEE8-DCF0-41E5-9485-044058B4E594}"/>
              </a:ext>
            </a:extLst>
          </p:cNvPr>
          <p:cNvSpPr/>
          <p:nvPr/>
        </p:nvSpPr>
        <p:spPr>
          <a:xfrm>
            <a:off x="10865451" y="6438900"/>
            <a:ext cx="530764" cy="162778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8" name="Rectángulo 17">
            <a:extLst>
              <a:ext uri="{FF2B5EF4-FFF2-40B4-BE49-F238E27FC236}">
                <a16:creationId xmlns:a16="http://schemas.microsoft.com/office/drawing/2014/main" xmlns="" id="{711FB6CA-9605-493D-92A1-FF7415C0AE10}"/>
              </a:ext>
            </a:extLst>
          </p:cNvPr>
          <p:cNvSpPr/>
          <p:nvPr/>
        </p:nvSpPr>
        <p:spPr>
          <a:xfrm>
            <a:off x="15621099" y="5143501"/>
            <a:ext cx="530764" cy="2923184"/>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9" name="Rectángulo 18">
            <a:extLst>
              <a:ext uri="{FF2B5EF4-FFF2-40B4-BE49-F238E27FC236}">
                <a16:creationId xmlns:a16="http://schemas.microsoft.com/office/drawing/2014/main" xmlns="" id="{D6F1726C-5208-4214-BC85-7D09968AB247}"/>
              </a:ext>
            </a:extLst>
          </p:cNvPr>
          <p:cNvSpPr/>
          <p:nvPr/>
        </p:nvSpPr>
        <p:spPr>
          <a:xfrm>
            <a:off x="7498031" y="5314951"/>
            <a:ext cx="530764" cy="2751734"/>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0" name="Rectángulo 19">
            <a:extLst>
              <a:ext uri="{FF2B5EF4-FFF2-40B4-BE49-F238E27FC236}">
                <a16:creationId xmlns:a16="http://schemas.microsoft.com/office/drawing/2014/main" xmlns="" id="{358898C3-B68E-44DE-9F93-1B368DD52C87}"/>
              </a:ext>
            </a:extLst>
          </p:cNvPr>
          <p:cNvSpPr/>
          <p:nvPr/>
        </p:nvSpPr>
        <p:spPr>
          <a:xfrm>
            <a:off x="16239585" y="4972051"/>
            <a:ext cx="530764" cy="3094634"/>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1" name="Rectángulo 20">
            <a:extLst>
              <a:ext uri="{FF2B5EF4-FFF2-40B4-BE49-F238E27FC236}">
                <a16:creationId xmlns:a16="http://schemas.microsoft.com/office/drawing/2014/main" xmlns="" id="{8077676A-9C29-4DDA-A961-4E921687FB07}"/>
              </a:ext>
            </a:extLst>
          </p:cNvPr>
          <p:cNvSpPr/>
          <p:nvPr/>
        </p:nvSpPr>
        <p:spPr>
          <a:xfrm>
            <a:off x="4297158" y="4972051"/>
            <a:ext cx="530764" cy="3094633"/>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2" name="Rectángulo 21">
            <a:extLst>
              <a:ext uri="{FF2B5EF4-FFF2-40B4-BE49-F238E27FC236}">
                <a16:creationId xmlns:a16="http://schemas.microsoft.com/office/drawing/2014/main" xmlns="" id="{DBC1F48E-97B2-4D43-9E38-E7AF84A5C346}"/>
              </a:ext>
            </a:extLst>
          </p:cNvPr>
          <p:cNvSpPr/>
          <p:nvPr/>
        </p:nvSpPr>
        <p:spPr>
          <a:xfrm>
            <a:off x="6960623" y="4972051"/>
            <a:ext cx="530764" cy="3094633"/>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3" name="Rectángulo 22">
            <a:extLst>
              <a:ext uri="{FF2B5EF4-FFF2-40B4-BE49-F238E27FC236}">
                <a16:creationId xmlns:a16="http://schemas.microsoft.com/office/drawing/2014/main" xmlns="" id="{0885DCDF-65A4-411E-A572-7F10CD2EC792}"/>
              </a:ext>
            </a:extLst>
          </p:cNvPr>
          <p:cNvSpPr/>
          <p:nvPr/>
        </p:nvSpPr>
        <p:spPr>
          <a:xfrm>
            <a:off x="5837093" y="5143501"/>
            <a:ext cx="530764" cy="2923184"/>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Tree>
    <p:extLst>
      <p:ext uri="{BB962C8B-B14F-4D97-AF65-F5344CB8AC3E}">
        <p14:creationId xmlns:p14="http://schemas.microsoft.com/office/powerpoint/2010/main" val="4223454316"/>
      </p:ext>
    </p:extLst>
  </p:cSld>
  <p:clrMapOvr>
    <a:masterClrMapping/>
  </p:clrMapOvr>
  <p:transition spd="med" advTm="46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2" grpId="1" animBg="1"/>
      <p:bldP spid="15" grpId="0" animBg="1"/>
      <p:bldP spid="15" grpId="1" animBg="1"/>
      <p:bldP spid="16" grpId="0" animBg="1"/>
      <p:bldP spid="16" grpId="1" animBg="1"/>
      <p:bldP spid="17" grpId="0" animBg="1"/>
      <p:bldP spid="17" grpId="1" animBg="1"/>
      <p:bldP spid="18" grpId="0" animBg="1"/>
      <p:bldP spid="19" grpId="0" animBg="1"/>
      <p:bldP spid="20" grpId="0" animBg="1"/>
      <p:bldP spid="20" grpId="1"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27</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S" altLang="ja-JP" i="1" dirty="0"/>
              <a:t>Selección de la </a:t>
            </a:r>
            <a:r>
              <a:rPr lang="es-EC" altLang="ja-JP" i="1" dirty="0"/>
              <a:t>configuración para el prototipo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Análisis de las señales adquiridas</a:t>
            </a:r>
          </a:p>
        </p:txBody>
      </p:sp>
      <p:sp>
        <p:nvSpPr>
          <p:cNvPr id="3" name="Rectángulo 2">
            <a:extLst>
              <a:ext uri="{FF2B5EF4-FFF2-40B4-BE49-F238E27FC236}">
                <a16:creationId xmlns:a16="http://schemas.microsoft.com/office/drawing/2014/main" xmlns="" id="{9902E0FC-95F0-48B0-A83C-CBC70844E330}"/>
              </a:ext>
            </a:extLst>
          </p:cNvPr>
          <p:cNvSpPr/>
          <p:nvPr/>
        </p:nvSpPr>
        <p:spPr>
          <a:xfrm>
            <a:off x="6772236" y="3153921"/>
            <a:ext cx="4153894" cy="584775"/>
          </a:xfrm>
          <a:prstGeom prst="rect">
            <a:avLst/>
          </a:prstGeom>
        </p:spPr>
        <p:txBody>
          <a:bodyPr wrap="none">
            <a:spAutoFit/>
          </a:bodyPr>
          <a:lstStyle/>
          <a:p>
            <a:r>
              <a:rPr lang="es-EC" altLang="ja-JP" i="1" dirty="0"/>
              <a:t>Relación Señal - Ruido</a:t>
            </a:r>
            <a:endParaRPr lang="ja-JP" altLang="en-US" i="1" dirty="0"/>
          </a:p>
        </p:txBody>
      </p:sp>
      <p:graphicFrame>
        <p:nvGraphicFramePr>
          <p:cNvPr id="10" name="Gráfico 9">
            <a:extLst>
              <a:ext uri="{FF2B5EF4-FFF2-40B4-BE49-F238E27FC236}">
                <a16:creationId xmlns:a16="http://schemas.microsoft.com/office/drawing/2014/main" xmlns="" id="{0662AE1C-9C88-4237-BA27-E9983CE2A2E9}"/>
              </a:ext>
            </a:extLst>
          </p:cNvPr>
          <p:cNvGraphicFramePr/>
          <p:nvPr>
            <p:extLst>
              <p:ext uri="{D42A27DB-BD31-4B8C-83A1-F6EECF244321}">
                <p14:modId xmlns:p14="http://schemas.microsoft.com/office/powerpoint/2010/main" val="689816485"/>
              </p:ext>
            </p:extLst>
          </p:nvPr>
        </p:nvGraphicFramePr>
        <p:xfrm>
          <a:off x="1170093" y="4090566"/>
          <a:ext cx="7200000" cy="54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a:extLst>
              <a:ext uri="{FF2B5EF4-FFF2-40B4-BE49-F238E27FC236}">
                <a16:creationId xmlns:a16="http://schemas.microsoft.com/office/drawing/2014/main" xmlns="" id="{C63D59B8-32AB-4A3C-AB26-CF9CF8A39F74}"/>
              </a:ext>
            </a:extLst>
          </p:cNvPr>
          <p:cNvGraphicFramePr/>
          <p:nvPr>
            <p:extLst>
              <p:ext uri="{D42A27DB-BD31-4B8C-83A1-F6EECF244321}">
                <p14:modId xmlns:p14="http://schemas.microsoft.com/office/powerpoint/2010/main" val="1201483016"/>
              </p:ext>
            </p:extLst>
          </p:nvPr>
        </p:nvGraphicFramePr>
        <p:xfrm>
          <a:off x="9143206" y="4085734"/>
          <a:ext cx="7200000" cy="5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a 12">
            <a:extLst>
              <a:ext uri="{FF2B5EF4-FFF2-40B4-BE49-F238E27FC236}">
                <a16:creationId xmlns:a16="http://schemas.microsoft.com/office/drawing/2014/main" xmlns="" id="{5BB2C0F0-9948-47CD-8F80-13CB08471D6E}"/>
              </a:ext>
            </a:extLst>
          </p:cNvPr>
          <p:cNvGraphicFramePr/>
          <p:nvPr>
            <p:extLst>
              <p:ext uri="{D42A27DB-BD31-4B8C-83A1-F6EECF244321}">
                <p14:modId xmlns:p14="http://schemas.microsoft.com/office/powerpoint/2010/main" val="3922925947"/>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ángulo 11">
            <a:extLst>
              <a:ext uri="{FF2B5EF4-FFF2-40B4-BE49-F238E27FC236}">
                <a16:creationId xmlns:a16="http://schemas.microsoft.com/office/drawing/2014/main" xmlns="" id="{C016B825-D0AF-42D5-83C3-0E60A2344100}"/>
              </a:ext>
            </a:extLst>
          </p:cNvPr>
          <p:cNvSpPr/>
          <p:nvPr/>
        </p:nvSpPr>
        <p:spPr>
          <a:xfrm>
            <a:off x="5227771" y="6705600"/>
            <a:ext cx="530764" cy="165735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5" name="Rectángulo 14">
            <a:extLst>
              <a:ext uri="{FF2B5EF4-FFF2-40B4-BE49-F238E27FC236}">
                <a16:creationId xmlns:a16="http://schemas.microsoft.com/office/drawing/2014/main" xmlns="" id="{F3B90AAE-A095-458E-9508-21F3FE2F4A2B}"/>
              </a:ext>
            </a:extLst>
          </p:cNvPr>
          <p:cNvSpPr/>
          <p:nvPr/>
        </p:nvSpPr>
        <p:spPr>
          <a:xfrm>
            <a:off x="10226639" y="7086600"/>
            <a:ext cx="460411" cy="118834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dirty="0">
              <a:solidFill>
                <a:schemeClr val="accent6"/>
              </a:solidFill>
            </a:endParaRPr>
          </a:p>
        </p:txBody>
      </p:sp>
      <p:sp>
        <p:nvSpPr>
          <p:cNvPr id="16" name="Rectángulo 15">
            <a:extLst>
              <a:ext uri="{FF2B5EF4-FFF2-40B4-BE49-F238E27FC236}">
                <a16:creationId xmlns:a16="http://schemas.microsoft.com/office/drawing/2014/main" xmlns="" id="{AB4E69B5-E979-4E46-A9CB-A5D16E3D0F5C}"/>
              </a:ext>
            </a:extLst>
          </p:cNvPr>
          <p:cNvSpPr/>
          <p:nvPr/>
        </p:nvSpPr>
        <p:spPr>
          <a:xfrm>
            <a:off x="12718982" y="7239000"/>
            <a:ext cx="460411" cy="80049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7" name="Rectángulo 16">
            <a:extLst>
              <a:ext uri="{FF2B5EF4-FFF2-40B4-BE49-F238E27FC236}">
                <a16:creationId xmlns:a16="http://schemas.microsoft.com/office/drawing/2014/main" xmlns="" id="{48747EEC-C1A0-44E0-8703-82A05487EBF0}"/>
              </a:ext>
            </a:extLst>
          </p:cNvPr>
          <p:cNvSpPr/>
          <p:nvPr/>
        </p:nvSpPr>
        <p:spPr>
          <a:xfrm>
            <a:off x="6798932" y="6534150"/>
            <a:ext cx="530764" cy="55245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8" name="Rectángulo 17">
            <a:extLst>
              <a:ext uri="{FF2B5EF4-FFF2-40B4-BE49-F238E27FC236}">
                <a16:creationId xmlns:a16="http://schemas.microsoft.com/office/drawing/2014/main" xmlns="" id="{BD813C10-1C63-4819-941E-76D8BB40257D}"/>
              </a:ext>
            </a:extLst>
          </p:cNvPr>
          <p:cNvSpPr/>
          <p:nvPr/>
        </p:nvSpPr>
        <p:spPr>
          <a:xfrm>
            <a:off x="4310451" y="5143500"/>
            <a:ext cx="530764" cy="1715012"/>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9" name="Rectángulo 18">
            <a:extLst>
              <a:ext uri="{FF2B5EF4-FFF2-40B4-BE49-F238E27FC236}">
                <a16:creationId xmlns:a16="http://schemas.microsoft.com/office/drawing/2014/main" xmlns="" id="{9EFB5D97-1F3B-4333-90CB-490E615E0AF2}"/>
              </a:ext>
            </a:extLst>
          </p:cNvPr>
          <p:cNvSpPr/>
          <p:nvPr/>
        </p:nvSpPr>
        <p:spPr>
          <a:xfrm>
            <a:off x="15667171" y="5143501"/>
            <a:ext cx="530764" cy="2724546"/>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0" name="Rectángulo 19">
            <a:extLst>
              <a:ext uri="{FF2B5EF4-FFF2-40B4-BE49-F238E27FC236}">
                <a16:creationId xmlns:a16="http://schemas.microsoft.com/office/drawing/2014/main" xmlns="" id="{44DCF272-95A7-4070-A97E-B871E19A0A24}"/>
              </a:ext>
            </a:extLst>
          </p:cNvPr>
          <p:cNvSpPr/>
          <p:nvPr/>
        </p:nvSpPr>
        <p:spPr>
          <a:xfrm>
            <a:off x="7313016" y="5753100"/>
            <a:ext cx="530764" cy="1178301"/>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1" name="Rectángulo 20">
            <a:extLst>
              <a:ext uri="{FF2B5EF4-FFF2-40B4-BE49-F238E27FC236}">
                <a16:creationId xmlns:a16="http://schemas.microsoft.com/office/drawing/2014/main" xmlns="" id="{DE112AE9-8FC0-4C50-8DB0-FCD3367C794F}"/>
              </a:ext>
            </a:extLst>
          </p:cNvPr>
          <p:cNvSpPr/>
          <p:nvPr/>
        </p:nvSpPr>
        <p:spPr>
          <a:xfrm>
            <a:off x="15136407" y="6038850"/>
            <a:ext cx="530764" cy="1829197"/>
          </a:xfrm>
          <a:prstGeom prst="rect">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Tree>
    <p:extLst>
      <p:ext uri="{BB962C8B-B14F-4D97-AF65-F5344CB8AC3E}">
        <p14:creationId xmlns:p14="http://schemas.microsoft.com/office/powerpoint/2010/main" val="3346598481"/>
      </p:ext>
    </p:extLst>
  </p:cSld>
  <p:clrMapOvr>
    <a:masterClrMapping/>
  </p:clrMapOvr>
  <p:transition spd="med" advTm="46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28</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Consideraciones de diseño</a:t>
            </a:r>
          </a:p>
        </p:txBody>
      </p:sp>
      <p:graphicFrame>
        <p:nvGraphicFramePr>
          <p:cNvPr id="6" name="Diagrama 5">
            <a:extLst>
              <a:ext uri="{FF2B5EF4-FFF2-40B4-BE49-F238E27FC236}">
                <a16:creationId xmlns:a16="http://schemas.microsoft.com/office/drawing/2014/main" xmlns="" id="{108DDDE6-420D-4483-BCB3-D210DBA11BEA}"/>
              </a:ext>
            </a:extLst>
          </p:cNvPr>
          <p:cNvGraphicFramePr/>
          <p:nvPr>
            <p:extLst>
              <p:ext uri="{D42A27DB-BD31-4B8C-83A1-F6EECF244321}">
                <p14:modId xmlns:p14="http://schemas.microsoft.com/office/powerpoint/2010/main" val="2357214366"/>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xmlns="" id="{A5E86EE1-B300-4B26-B17F-F14E20A3FFB6}"/>
              </a:ext>
            </a:extLst>
          </p:cNvPr>
          <p:cNvSpPr/>
          <p:nvPr/>
        </p:nvSpPr>
        <p:spPr>
          <a:xfrm>
            <a:off x="1655797" y="3612656"/>
            <a:ext cx="15495373" cy="6093976"/>
          </a:xfrm>
          <a:prstGeom prst="rect">
            <a:avLst/>
          </a:prstGeom>
        </p:spPr>
        <p:txBody>
          <a:bodyPr wrap="square">
            <a:spAutoFit/>
          </a:bodyPr>
          <a:lstStyle/>
          <a:p>
            <a:pPr marL="457200" lvl="0" indent="-457200">
              <a:buFont typeface="Arial" panose="020B0604020202020204" pitchFamily="34" charset="0"/>
              <a:buChar char="•"/>
              <a:defRPr/>
            </a:pPr>
            <a:r>
              <a:rPr lang="es-ES" sz="2600" dirty="0"/>
              <a:t>El diseño del hardware debe ser eficiente, optimizando lo más posible el espacio.</a:t>
            </a:r>
          </a:p>
          <a:p>
            <a:pPr marL="457200" lvl="0" indent="-457200">
              <a:buFont typeface="Arial" panose="020B0604020202020204" pitchFamily="34" charset="0"/>
              <a:buChar char="•"/>
              <a:defRPr/>
            </a:pPr>
            <a:endParaRPr lang="es-ES" sz="2600" dirty="0"/>
          </a:p>
          <a:p>
            <a:pPr marL="457200" lvl="0" indent="-457200">
              <a:buFont typeface="Arial" panose="020B0604020202020204" pitchFamily="34" charset="0"/>
              <a:buChar char="•"/>
              <a:defRPr/>
            </a:pPr>
            <a:r>
              <a:rPr lang="es-ES" sz="2600" dirty="0"/>
              <a:t>La carcasa debe ser ergonómica, evitando incomodidades al usuario durante el registro de la señal.</a:t>
            </a:r>
          </a:p>
          <a:p>
            <a:pPr marL="457200" lvl="0" indent="-457200">
              <a:buFont typeface="Arial" panose="020B0604020202020204" pitchFamily="34" charset="0"/>
              <a:buChar char="•"/>
              <a:defRPr/>
            </a:pPr>
            <a:endParaRPr lang="es-EC" sz="2600" dirty="0"/>
          </a:p>
          <a:p>
            <a:pPr marL="457200" lvl="0" indent="-457200">
              <a:buFont typeface="Arial" panose="020B0604020202020204" pitchFamily="34" charset="0"/>
              <a:buChar char="•"/>
              <a:defRPr/>
            </a:pPr>
            <a:r>
              <a:rPr lang="es-ES" sz="2600" dirty="0"/>
              <a:t>La ubicación del dispositivo alrededor del brazo del usuario debe ser sencillo y ajustable, garantizando su uso por cualquier persona</a:t>
            </a:r>
          </a:p>
          <a:p>
            <a:pPr marL="457200" lvl="0" indent="-457200">
              <a:buFont typeface="Arial" panose="020B0604020202020204" pitchFamily="34" charset="0"/>
              <a:buChar char="•"/>
              <a:defRPr/>
            </a:pPr>
            <a:endParaRPr lang="es-ES" sz="2600" dirty="0"/>
          </a:p>
          <a:p>
            <a:pPr marL="457200" lvl="0" indent="-457200">
              <a:buFont typeface="Arial" panose="020B0604020202020204" pitchFamily="34" charset="0"/>
              <a:buChar char="•"/>
              <a:defRPr/>
            </a:pPr>
            <a:r>
              <a:rPr lang="es-ES" sz="2600" dirty="0"/>
              <a:t>La aplicación móvil debe ser simple y centrada al usuario</a:t>
            </a:r>
          </a:p>
          <a:p>
            <a:pPr marL="457200" lvl="0" indent="-457200">
              <a:buFont typeface="Arial" panose="020B0604020202020204" pitchFamily="34" charset="0"/>
              <a:buChar char="•"/>
              <a:defRPr/>
            </a:pPr>
            <a:endParaRPr lang="es-ES" sz="2600" dirty="0"/>
          </a:p>
          <a:p>
            <a:pPr marL="457200" lvl="0" indent="-457200">
              <a:buFont typeface="Arial" panose="020B0604020202020204" pitchFamily="34" charset="0"/>
              <a:buChar char="•"/>
              <a:defRPr/>
            </a:pPr>
            <a:r>
              <a:rPr lang="es-ES" sz="2600" dirty="0"/>
              <a:t>Es indispensable que sea auto - explicativa y de fácil comprensión, logrando una navegación rápida y sencilla.</a:t>
            </a:r>
          </a:p>
          <a:p>
            <a:pPr marL="457200" lvl="0" indent="-457200">
              <a:buFont typeface="Arial" panose="020B0604020202020204" pitchFamily="34" charset="0"/>
              <a:buChar char="•"/>
              <a:defRPr/>
            </a:pPr>
            <a:endParaRPr lang="es-ES" sz="2600" dirty="0"/>
          </a:p>
          <a:p>
            <a:pPr marL="457200" lvl="0" indent="-457200">
              <a:buFont typeface="Arial" panose="020B0604020202020204" pitchFamily="34" charset="0"/>
              <a:buChar char="•"/>
              <a:defRPr/>
            </a:pPr>
            <a:r>
              <a:rPr lang="es-ES" sz="2600" dirty="0"/>
              <a:t>El diseño de las pantallas debe ser armónico y consecuente con su contenido, es decir utilizar adecuadamente los colores, forma y tamaño de letra.</a:t>
            </a:r>
            <a:endParaRPr lang="es-EC" sz="2600" dirty="0"/>
          </a:p>
        </p:txBody>
      </p:sp>
    </p:spTree>
    <p:extLst>
      <p:ext uri="{BB962C8B-B14F-4D97-AF65-F5344CB8AC3E}">
        <p14:creationId xmlns:p14="http://schemas.microsoft.com/office/powerpoint/2010/main" val="254200253"/>
      </p:ext>
    </p:extLst>
  </p:cSld>
  <p:clrMapOvr>
    <a:masterClrMapping/>
  </p:clrMapOvr>
  <p:transition spd="med" advTm="4697">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29</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Etapa de digitalización</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3825021" cy="430887"/>
          </a:xfrm>
          <a:prstGeom prst="rect">
            <a:avLst/>
          </a:prstGeom>
        </p:spPr>
        <p:txBody>
          <a:bodyPr wrap="none">
            <a:spAutoFit/>
          </a:bodyPr>
          <a:lstStyle/>
          <a:p>
            <a:r>
              <a:rPr lang="es-EC" altLang="ja-JP" sz="2200" i="1" dirty="0"/>
              <a:t>Implementación del hardware</a:t>
            </a:r>
            <a:endParaRPr lang="ja-JP" altLang="en-US" sz="2200" i="1" dirty="0"/>
          </a:p>
        </p:txBody>
      </p:sp>
      <p:graphicFrame>
        <p:nvGraphicFramePr>
          <p:cNvPr id="7" name="Tabla 6">
            <a:extLst>
              <a:ext uri="{FF2B5EF4-FFF2-40B4-BE49-F238E27FC236}">
                <a16:creationId xmlns:a16="http://schemas.microsoft.com/office/drawing/2014/main" xmlns="" id="{5A443B93-B3FB-4965-BE59-EBD8260B1E6B}"/>
              </a:ext>
            </a:extLst>
          </p:cNvPr>
          <p:cNvGraphicFramePr>
            <a:graphicFrameLocks noGrp="1"/>
          </p:cNvGraphicFramePr>
          <p:nvPr>
            <p:extLst>
              <p:ext uri="{D42A27DB-BD31-4B8C-83A1-F6EECF244321}">
                <p14:modId xmlns:p14="http://schemas.microsoft.com/office/powerpoint/2010/main" val="972181608"/>
              </p:ext>
            </p:extLst>
          </p:nvPr>
        </p:nvGraphicFramePr>
        <p:xfrm>
          <a:off x="2515768" y="3496821"/>
          <a:ext cx="13727214" cy="5654877"/>
        </p:xfrm>
        <a:graphic>
          <a:graphicData uri="http://schemas.openxmlformats.org/drawingml/2006/table">
            <a:tbl>
              <a:tblPr firstRow="1" firstCol="1" bandRow="1">
                <a:tableStyleId>{912C8C85-51F0-491E-9774-3900AFEF0FD7}</a:tableStyleId>
              </a:tblPr>
              <a:tblGrid>
                <a:gridCol w="3764320">
                  <a:extLst>
                    <a:ext uri="{9D8B030D-6E8A-4147-A177-3AD203B41FA5}">
                      <a16:colId xmlns:a16="http://schemas.microsoft.com/office/drawing/2014/main" xmlns="" val="2772790229"/>
                    </a:ext>
                  </a:extLst>
                </a:gridCol>
                <a:gridCol w="5282275">
                  <a:extLst>
                    <a:ext uri="{9D8B030D-6E8A-4147-A177-3AD203B41FA5}">
                      <a16:colId xmlns:a16="http://schemas.microsoft.com/office/drawing/2014/main" xmlns="" val="3559435270"/>
                    </a:ext>
                  </a:extLst>
                </a:gridCol>
                <a:gridCol w="4680619">
                  <a:extLst>
                    <a:ext uri="{9D8B030D-6E8A-4147-A177-3AD203B41FA5}">
                      <a16:colId xmlns:a16="http://schemas.microsoft.com/office/drawing/2014/main" xmlns="" val="2347592938"/>
                    </a:ext>
                  </a:extLst>
                </a:gridCol>
              </a:tblGrid>
              <a:tr h="675129">
                <a:tc>
                  <a:txBody>
                    <a:bodyPr/>
                    <a:lstStyle/>
                    <a:p>
                      <a:pPr indent="180340" algn="just">
                        <a:lnSpc>
                          <a:spcPct val="200000"/>
                        </a:lnSpc>
                        <a:spcAft>
                          <a:spcPts val="0"/>
                        </a:spcAft>
                      </a:pPr>
                      <a:r>
                        <a:rPr lang="es-ES_tradnl" sz="1800" dirty="0">
                          <a:effectLst/>
                        </a:rPr>
                        <a:t>Características</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1800">
                          <a:effectLst/>
                        </a:rPr>
                        <a:t>Teensy 3.2</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1800">
                          <a:effectLst/>
                        </a:rPr>
                        <a:t>ESP32</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595890596"/>
                  </a:ext>
                </a:extLst>
              </a:tr>
              <a:tr h="483948">
                <a:tc>
                  <a:txBody>
                    <a:bodyPr/>
                    <a:lstStyle/>
                    <a:p>
                      <a:pPr indent="180340" algn="just">
                        <a:lnSpc>
                          <a:spcPct val="100000"/>
                        </a:lnSpc>
                        <a:spcAft>
                          <a:spcPts val="0"/>
                        </a:spcAft>
                      </a:pPr>
                      <a:r>
                        <a:rPr lang="es-ES_tradnl" sz="1800" b="0" dirty="0">
                          <a:effectLst/>
                        </a:rPr>
                        <a:t>Dimensiones (L x H)</a:t>
                      </a:r>
                      <a:endParaRPr lang="es-EC" sz="28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1.77 cm x 3.63 cm</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2.8 cm x 5.1 cm</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856404791"/>
                  </a:ext>
                </a:extLst>
              </a:tr>
              <a:tr h="544752">
                <a:tc>
                  <a:txBody>
                    <a:bodyPr/>
                    <a:lstStyle/>
                    <a:p>
                      <a:pPr indent="180340" algn="just">
                        <a:lnSpc>
                          <a:spcPct val="100000"/>
                        </a:lnSpc>
                        <a:spcAft>
                          <a:spcPts val="0"/>
                        </a:spcAft>
                      </a:pPr>
                      <a:r>
                        <a:rPr lang="es-ES_tradnl" sz="1800" b="0" dirty="0">
                          <a:effectLst/>
                        </a:rPr>
                        <a:t>Procesador</a:t>
                      </a:r>
                      <a:endParaRPr lang="es-EC" sz="28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err="1">
                          <a:effectLst/>
                        </a:rPr>
                        <a:t>ARM</a:t>
                      </a:r>
                      <a:r>
                        <a:rPr lang="es-ES_tradnl" sz="1800" dirty="0">
                          <a:effectLst/>
                        </a:rPr>
                        <a:t> </a:t>
                      </a:r>
                      <a:r>
                        <a:rPr lang="es-ES_tradnl" sz="1800" dirty="0" err="1">
                          <a:effectLst/>
                        </a:rPr>
                        <a:t>Cortex</a:t>
                      </a:r>
                      <a:r>
                        <a:rPr lang="es-ES_tradnl" sz="1800" dirty="0">
                          <a:effectLst/>
                        </a:rPr>
                        <a:t> – </a:t>
                      </a:r>
                      <a:r>
                        <a:rPr lang="es-ES_tradnl" sz="1800" dirty="0" err="1">
                          <a:effectLst/>
                        </a:rPr>
                        <a:t>M4</a:t>
                      </a:r>
                      <a:r>
                        <a:rPr lang="es-ES_tradnl" sz="1800" dirty="0">
                          <a:effectLst/>
                        </a:rPr>
                        <a:t> de 32 bits a 96 MHz</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err="1">
                          <a:effectLst/>
                        </a:rPr>
                        <a:t>Tensilica</a:t>
                      </a:r>
                      <a:r>
                        <a:rPr lang="es-ES_tradnl" sz="1800" dirty="0">
                          <a:effectLst/>
                        </a:rPr>
                        <a:t> </a:t>
                      </a:r>
                      <a:r>
                        <a:rPr lang="es-ES_tradnl" sz="1800" dirty="0" err="1">
                          <a:effectLst/>
                        </a:rPr>
                        <a:t>Xtensa</a:t>
                      </a:r>
                      <a:r>
                        <a:rPr lang="es-ES_tradnl" sz="1800" dirty="0">
                          <a:effectLst/>
                        </a:rPr>
                        <a:t> 32-bit </a:t>
                      </a:r>
                      <a:r>
                        <a:rPr lang="es-ES_tradnl" sz="1800" dirty="0" err="1">
                          <a:effectLst/>
                        </a:rPr>
                        <a:t>LX6</a:t>
                      </a:r>
                      <a:r>
                        <a:rPr lang="es-ES_tradnl" sz="1800" dirty="0">
                          <a:effectLst/>
                        </a:rPr>
                        <a:t> a </a:t>
                      </a:r>
                      <a:r>
                        <a:rPr lang="es-ES_tradnl" sz="1800" dirty="0" err="1">
                          <a:effectLst/>
                        </a:rPr>
                        <a:t>240Mhz</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898862032"/>
                  </a:ext>
                </a:extLst>
              </a:tr>
              <a:tr h="483948">
                <a:tc>
                  <a:txBody>
                    <a:bodyPr/>
                    <a:lstStyle/>
                    <a:p>
                      <a:pPr indent="180340" algn="just">
                        <a:lnSpc>
                          <a:spcPct val="100000"/>
                        </a:lnSpc>
                        <a:spcAft>
                          <a:spcPts val="0"/>
                        </a:spcAft>
                      </a:pPr>
                      <a:r>
                        <a:rPr lang="es-ES_tradnl" sz="1800" b="0">
                          <a:effectLst/>
                        </a:rPr>
                        <a:t>Memoria Flash</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256 KB</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4 MB</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813727237"/>
                  </a:ext>
                </a:extLst>
              </a:tr>
              <a:tr h="483948">
                <a:tc>
                  <a:txBody>
                    <a:bodyPr/>
                    <a:lstStyle/>
                    <a:p>
                      <a:pPr indent="180340" algn="just">
                        <a:lnSpc>
                          <a:spcPct val="100000"/>
                        </a:lnSpc>
                        <a:spcAft>
                          <a:spcPts val="0"/>
                        </a:spcAft>
                      </a:pPr>
                      <a:r>
                        <a:rPr lang="es-ES_tradnl" sz="1800" b="0">
                          <a:effectLst/>
                        </a:rPr>
                        <a:t>Memoria RAM</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64 KB</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520 KB</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252982334"/>
                  </a:ext>
                </a:extLst>
              </a:tr>
              <a:tr h="483948">
                <a:tc>
                  <a:txBody>
                    <a:bodyPr/>
                    <a:lstStyle/>
                    <a:p>
                      <a:pPr indent="180340" algn="just">
                        <a:lnSpc>
                          <a:spcPct val="100000"/>
                        </a:lnSpc>
                        <a:spcAft>
                          <a:spcPts val="0"/>
                        </a:spcAft>
                      </a:pPr>
                      <a:r>
                        <a:rPr lang="es-ES_tradnl" sz="1800" b="0">
                          <a:effectLst/>
                        </a:rPr>
                        <a:t>Resolución ADC</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13 bits</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12 bits</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573471603"/>
                  </a:ext>
                </a:extLst>
              </a:tr>
              <a:tr h="483948">
                <a:tc>
                  <a:txBody>
                    <a:bodyPr/>
                    <a:lstStyle/>
                    <a:p>
                      <a:pPr indent="180340" algn="just">
                        <a:lnSpc>
                          <a:spcPct val="100000"/>
                        </a:lnSpc>
                        <a:spcAft>
                          <a:spcPts val="0"/>
                        </a:spcAft>
                      </a:pPr>
                      <a:r>
                        <a:rPr lang="es-ES_tradnl" sz="1800" b="0">
                          <a:effectLst/>
                        </a:rPr>
                        <a:t>Pines digitales</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34</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32</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031780329"/>
                  </a:ext>
                </a:extLst>
              </a:tr>
              <a:tr h="483948">
                <a:tc>
                  <a:txBody>
                    <a:bodyPr/>
                    <a:lstStyle/>
                    <a:p>
                      <a:pPr indent="180340" algn="just">
                        <a:lnSpc>
                          <a:spcPct val="100000"/>
                        </a:lnSpc>
                        <a:spcAft>
                          <a:spcPts val="0"/>
                        </a:spcAft>
                      </a:pPr>
                      <a:r>
                        <a:rPr lang="es-ES_tradnl" sz="1800" b="0">
                          <a:effectLst/>
                        </a:rPr>
                        <a:t>Pines analógicos</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21</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12</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34038624"/>
                  </a:ext>
                </a:extLst>
              </a:tr>
              <a:tr h="483948">
                <a:tc>
                  <a:txBody>
                    <a:bodyPr/>
                    <a:lstStyle/>
                    <a:p>
                      <a:pPr indent="180340" algn="just">
                        <a:lnSpc>
                          <a:spcPct val="100000"/>
                        </a:lnSpc>
                        <a:spcAft>
                          <a:spcPts val="0"/>
                        </a:spcAft>
                      </a:pPr>
                      <a:r>
                        <a:rPr lang="es-ES_tradnl" sz="1800" b="0">
                          <a:effectLst/>
                        </a:rPr>
                        <a:t>Pines PWM</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12</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16</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376208085"/>
                  </a:ext>
                </a:extLst>
              </a:tr>
              <a:tr h="563412">
                <a:tc>
                  <a:txBody>
                    <a:bodyPr/>
                    <a:lstStyle/>
                    <a:p>
                      <a:pPr indent="180340" algn="just">
                        <a:lnSpc>
                          <a:spcPct val="100000"/>
                        </a:lnSpc>
                        <a:spcAft>
                          <a:spcPts val="0"/>
                        </a:spcAft>
                      </a:pPr>
                      <a:r>
                        <a:rPr lang="es-ES_tradnl" sz="1800" b="0">
                          <a:effectLst/>
                        </a:rPr>
                        <a:t>Comunicación</a:t>
                      </a:r>
                      <a:endParaRPr lang="es-EC" sz="28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n-US" sz="1800">
                          <a:effectLst/>
                        </a:rPr>
                        <a:t>USB, UART, SPI, I2C, CAN</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n-US" sz="1800" dirty="0" err="1">
                          <a:effectLst/>
                        </a:rPr>
                        <a:t>Wifi</a:t>
                      </a:r>
                      <a:r>
                        <a:rPr lang="en-US" sz="1800" dirty="0">
                          <a:effectLst/>
                        </a:rPr>
                        <a:t>, Bluetooth, USB, UART, SPI, </a:t>
                      </a:r>
                      <a:r>
                        <a:rPr lang="en-US" sz="1800" dirty="0" err="1">
                          <a:effectLst/>
                        </a:rPr>
                        <a:t>I2C</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188568558"/>
                  </a:ext>
                </a:extLst>
              </a:tr>
              <a:tr h="483948">
                <a:tc>
                  <a:txBody>
                    <a:bodyPr/>
                    <a:lstStyle/>
                    <a:p>
                      <a:pPr indent="180340" algn="just">
                        <a:lnSpc>
                          <a:spcPct val="100000"/>
                        </a:lnSpc>
                        <a:spcAft>
                          <a:spcPts val="0"/>
                        </a:spcAft>
                      </a:pPr>
                      <a:r>
                        <a:rPr lang="es-ES_tradnl" sz="1800" b="0" dirty="0">
                          <a:effectLst/>
                        </a:rPr>
                        <a:t>Costo</a:t>
                      </a:r>
                      <a:endParaRPr lang="es-EC" sz="28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a:effectLst/>
                        </a:rPr>
                        <a:t>35 dólares</a:t>
                      </a:r>
                      <a:endParaRPr lang="es-EC"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just">
                        <a:lnSpc>
                          <a:spcPct val="100000"/>
                        </a:lnSpc>
                        <a:spcAft>
                          <a:spcPts val="0"/>
                        </a:spcAft>
                      </a:pPr>
                      <a:r>
                        <a:rPr lang="es-ES_tradnl" sz="1800" dirty="0">
                          <a:effectLst/>
                        </a:rPr>
                        <a:t>15 dólares </a:t>
                      </a:r>
                      <a:endParaRPr lang="es-EC"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391489334"/>
                  </a:ext>
                </a:extLst>
              </a:tr>
            </a:tbl>
          </a:graphicData>
        </a:graphic>
      </p:graphicFrame>
      <p:graphicFrame>
        <p:nvGraphicFramePr>
          <p:cNvPr id="9" name="Diagrama 8">
            <a:extLst>
              <a:ext uri="{FF2B5EF4-FFF2-40B4-BE49-F238E27FC236}">
                <a16:creationId xmlns:a16="http://schemas.microsoft.com/office/drawing/2014/main" xmlns="" id="{C676CE64-9AE6-452B-A31D-CE0334C98F82}"/>
              </a:ext>
            </a:extLst>
          </p:cNvPr>
          <p:cNvGraphicFramePr/>
          <p:nvPr>
            <p:extLst>
              <p:ext uri="{D42A27DB-BD31-4B8C-83A1-F6EECF244321}">
                <p14:modId xmlns:p14="http://schemas.microsoft.com/office/powerpoint/2010/main" val="2386772879"/>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606896"/>
      </p:ext>
    </p:extLst>
  </p:cSld>
  <p:clrMapOvr>
    <a:masterClrMapping/>
  </p:clrMapOvr>
  <p:transition spd="med" advTm="4697">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Antecedentes </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8182024" cy="790352"/>
          </a:xfrm>
        </p:spPr>
        <p:txBody>
          <a:bodyPr/>
          <a:lstStyle/>
          <a:p>
            <a:r>
              <a:rPr lang="en-US" altLang="ja-JP" dirty="0">
                <a:solidFill>
                  <a:schemeClr val="accent3">
                    <a:lumMod val="50000"/>
                  </a:schemeClr>
                </a:solidFill>
                <a:latin typeface="Arial" panose="020B0604020202020204" pitchFamily="34" charset="0"/>
                <a:cs typeface="Arial" panose="020B0604020202020204" pitchFamily="34" charset="0"/>
              </a:rPr>
              <a:t>Estado del Sistema Cardiovascular</a:t>
            </a:r>
            <a:endParaRPr lang="ja-JP" altLang="en-US"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xmlns="" id="{108DDDE6-420D-4483-BCB3-D210DBA11BEA}"/>
              </a:ext>
            </a:extLst>
          </p:cNvPr>
          <p:cNvGraphicFramePr/>
          <p:nvPr>
            <p:extLst>
              <p:ext uri="{D42A27DB-BD31-4B8C-83A1-F6EECF244321}">
                <p14:modId xmlns:p14="http://schemas.microsoft.com/office/powerpoint/2010/main" val="913589784"/>
              </p:ext>
            </p:extLst>
          </p:nvPr>
        </p:nvGraphicFramePr>
        <p:xfrm>
          <a:off x="3065158" y="242255"/>
          <a:ext cx="15166132" cy="130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Resultado de imagen para metodos mediciÃ³n del flujo sanguÃ­neo">
            <a:extLst>
              <a:ext uri="{FF2B5EF4-FFF2-40B4-BE49-F238E27FC236}">
                <a16:creationId xmlns:a16="http://schemas.microsoft.com/office/drawing/2014/main" xmlns="" id="{E04F44C6-FE2A-4872-880B-785EEE3E08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6025" y="4332990"/>
            <a:ext cx="2486511" cy="24865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3B07A7A8-4056-4B21-BDC1-FC0CD0ECF558}"/>
              </a:ext>
            </a:extLst>
          </p:cNvPr>
          <p:cNvPicPr>
            <a:picLocks noChangeAspect="1"/>
          </p:cNvPicPr>
          <p:nvPr/>
        </p:nvPicPr>
        <p:blipFill>
          <a:blip r:embed="rId9"/>
          <a:stretch>
            <a:fillRect/>
          </a:stretch>
        </p:blipFill>
        <p:spPr>
          <a:xfrm>
            <a:off x="3455860" y="3480942"/>
            <a:ext cx="1709181" cy="3277399"/>
          </a:xfrm>
          <a:prstGeom prst="rect">
            <a:avLst/>
          </a:prstGeom>
        </p:spPr>
      </p:pic>
      <p:pic>
        <p:nvPicPr>
          <p:cNvPr id="7" name="Imagen 6">
            <a:extLst>
              <a:ext uri="{FF2B5EF4-FFF2-40B4-BE49-F238E27FC236}">
                <a16:creationId xmlns:a16="http://schemas.microsoft.com/office/drawing/2014/main" xmlns="" id="{6DCA4D8D-935F-45DE-A8FC-64925C2E3BED}"/>
              </a:ext>
            </a:extLst>
          </p:cNvPr>
          <p:cNvPicPr>
            <a:picLocks noChangeAspect="1"/>
          </p:cNvPicPr>
          <p:nvPr/>
        </p:nvPicPr>
        <p:blipFill rotWithShape="1">
          <a:blip r:embed="rId10"/>
          <a:srcRect r="5198"/>
          <a:stretch/>
        </p:blipFill>
        <p:spPr>
          <a:xfrm>
            <a:off x="2241573" y="6585870"/>
            <a:ext cx="1620336" cy="2781303"/>
          </a:xfrm>
          <a:prstGeom prst="rect">
            <a:avLst/>
          </a:prstGeom>
        </p:spPr>
      </p:pic>
      <p:pic>
        <p:nvPicPr>
          <p:cNvPr id="1034" name="Picture 10" descr="Resultado de imagen para wearables">
            <a:extLst>
              <a:ext uri="{FF2B5EF4-FFF2-40B4-BE49-F238E27FC236}">
                <a16:creationId xmlns:a16="http://schemas.microsoft.com/office/drawing/2014/main" xmlns="" id="{3618FD23-ECD5-4FCB-BBA0-1C28FD5034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4727" y="3360795"/>
            <a:ext cx="5936873" cy="5936873"/>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a la derecha 7">
            <a:extLst>
              <a:ext uri="{FF2B5EF4-FFF2-40B4-BE49-F238E27FC236}">
                <a16:creationId xmlns:a16="http://schemas.microsoft.com/office/drawing/2014/main" xmlns="" id="{5C432376-54B7-499E-8453-7697B0565DC4}"/>
              </a:ext>
            </a:extLst>
          </p:cNvPr>
          <p:cNvSpPr/>
          <p:nvPr/>
        </p:nvSpPr>
        <p:spPr>
          <a:xfrm>
            <a:off x="4862849" y="5985034"/>
            <a:ext cx="2001878" cy="1201671"/>
          </a:xfrm>
          <a:prstGeom prst="rightArrow">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s-EC" sz="2400" b="1" dirty="0">
                <a:solidFill>
                  <a:schemeClr val="tx1"/>
                </a:solidFill>
              </a:rPr>
              <a:t>Actualidad</a:t>
            </a:r>
          </a:p>
        </p:txBody>
      </p:sp>
      <p:sp>
        <p:nvSpPr>
          <p:cNvPr id="2" name="CuadroTexto 1">
            <a:extLst>
              <a:ext uri="{FF2B5EF4-FFF2-40B4-BE49-F238E27FC236}">
                <a16:creationId xmlns:a16="http://schemas.microsoft.com/office/drawing/2014/main" xmlns="" id="{ABBD3562-F94D-44A1-87C8-F5777ECDC228}"/>
              </a:ext>
            </a:extLst>
          </p:cNvPr>
          <p:cNvSpPr txBox="1"/>
          <p:nvPr/>
        </p:nvSpPr>
        <p:spPr>
          <a:xfrm>
            <a:off x="12801600" y="4067075"/>
            <a:ext cx="4694534" cy="4524315"/>
          </a:xfrm>
          <a:prstGeom prst="rect">
            <a:avLst/>
          </a:prstGeom>
          <a:noFill/>
        </p:spPr>
        <p:txBody>
          <a:bodyPr wrap="square" rtlCol="0">
            <a:spAutoFit/>
          </a:bodyPr>
          <a:lstStyle/>
          <a:p>
            <a:pPr marL="457200" indent="-457200">
              <a:buFont typeface="Arial" panose="020B0604020202020204" pitchFamily="34" charset="0"/>
              <a:buChar char="•"/>
            </a:pPr>
            <a:r>
              <a:rPr lang="es-ES_tradnl" sz="2400" dirty="0"/>
              <a:t>Métodos de medición del flujo sanguíneo, basados en tres principales parámetros fisiológicos, estos son: (1) movimiento físico, (2) transporte de calor y (3) contenido de oxígeno.</a:t>
            </a:r>
          </a:p>
          <a:p>
            <a:pPr marL="457200" indent="-457200">
              <a:buFont typeface="Arial" panose="020B0604020202020204" pitchFamily="34" charset="0"/>
              <a:buChar char="•"/>
            </a:pPr>
            <a:endParaRPr lang="es-ES_tradnl" sz="2400" dirty="0"/>
          </a:p>
          <a:p>
            <a:pPr marL="457200" indent="-457200">
              <a:buFont typeface="Arial" panose="020B0604020202020204" pitchFamily="34" charset="0"/>
              <a:buChar char="•"/>
            </a:pPr>
            <a:r>
              <a:rPr lang="es-ES_tradnl" sz="2400" dirty="0"/>
              <a:t>Dispositivos móviles equipados con sensores que se implementan en el cuerpo del usuario</a:t>
            </a:r>
          </a:p>
        </p:txBody>
      </p:sp>
    </p:spTree>
    <p:extLst>
      <p:ext uri="{BB962C8B-B14F-4D97-AF65-F5344CB8AC3E}">
        <p14:creationId xmlns:p14="http://schemas.microsoft.com/office/powerpoint/2010/main" val="322209124"/>
      </p:ext>
    </p:extLst>
  </p:cSld>
  <p:clrMapOvr>
    <a:masterClrMapping/>
  </p:clrMapOvr>
  <p:transition spd="med" advTm="4697">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30</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Diseño de la placa</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3825021" cy="430887"/>
          </a:xfrm>
          <a:prstGeom prst="rect">
            <a:avLst/>
          </a:prstGeom>
        </p:spPr>
        <p:txBody>
          <a:bodyPr wrap="none">
            <a:spAutoFit/>
          </a:bodyPr>
          <a:lstStyle/>
          <a:p>
            <a:r>
              <a:rPr lang="es-EC" altLang="ja-JP" sz="2200" i="1" dirty="0"/>
              <a:t>Implementación del hardware</a:t>
            </a:r>
            <a:endParaRPr lang="ja-JP" altLang="en-US" sz="2200" i="1" dirty="0"/>
          </a:p>
        </p:txBody>
      </p:sp>
      <p:pic>
        <p:nvPicPr>
          <p:cNvPr id="8" name="Imagen 7">
            <a:extLst>
              <a:ext uri="{FF2B5EF4-FFF2-40B4-BE49-F238E27FC236}">
                <a16:creationId xmlns:a16="http://schemas.microsoft.com/office/drawing/2014/main" xmlns="" id="{A2442515-27C7-47F1-AB73-3B408D42D997}"/>
              </a:ext>
            </a:extLst>
          </p:cNvPr>
          <p:cNvPicPr/>
          <p:nvPr/>
        </p:nvPicPr>
        <p:blipFill rotWithShape="1">
          <a:blip r:embed="rId3"/>
          <a:srcRect l="20515" t="14902" r="10436" b="8778"/>
          <a:stretch/>
        </p:blipFill>
        <p:spPr bwMode="auto">
          <a:xfrm>
            <a:off x="2520778" y="3391706"/>
            <a:ext cx="6622428" cy="367653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F0E0A987-EF91-4E65-B3DE-07E65AB4F38D}"/>
              </a:ext>
            </a:extLst>
          </p:cNvPr>
          <p:cNvPicPr/>
          <p:nvPr/>
        </p:nvPicPr>
        <p:blipFill rotWithShape="1">
          <a:blip r:embed="rId4"/>
          <a:srcRect l="28672" t="19636" r="41777" b="20178"/>
          <a:stretch/>
        </p:blipFill>
        <p:spPr bwMode="auto">
          <a:xfrm>
            <a:off x="4792085" y="7306026"/>
            <a:ext cx="2604249" cy="2526022"/>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xmlns="" id="{35E7EE65-F1F9-4F26-880C-649341547069}"/>
              </a:ext>
            </a:extLst>
          </p:cNvPr>
          <p:cNvSpPr/>
          <p:nvPr/>
        </p:nvSpPr>
        <p:spPr>
          <a:xfrm>
            <a:off x="9524129" y="3891145"/>
            <a:ext cx="7627041" cy="2677656"/>
          </a:xfrm>
          <a:prstGeom prst="rect">
            <a:avLst/>
          </a:prstGeom>
        </p:spPr>
        <p:txBody>
          <a:bodyPr wrap="square">
            <a:spAutoFit/>
          </a:bodyPr>
          <a:lstStyle/>
          <a:p>
            <a:pPr marL="457200" indent="-457200">
              <a:buFont typeface="Arial" panose="020B0604020202020204" pitchFamily="34" charset="0"/>
              <a:buChar char="•"/>
            </a:pPr>
            <a:r>
              <a:rPr lang="es-ES" sz="2400" dirty="0">
                <a:latin typeface="+mj-lt"/>
                <a:ea typeface="Times New Roman" panose="02020603050405020304" pitchFamily="18" charset="0"/>
              </a:rPr>
              <a:t>Placa de 3.33 cm de largo y 5.58 cm de ancho</a:t>
            </a:r>
          </a:p>
          <a:p>
            <a:pPr marL="457200" indent="-457200">
              <a:buFont typeface="Arial" panose="020B0604020202020204" pitchFamily="34" charset="0"/>
              <a:buChar char="•"/>
            </a:pPr>
            <a:r>
              <a:rPr lang="es-ES" sz="2400" dirty="0">
                <a:latin typeface="+mj-lt"/>
              </a:rPr>
              <a:t>La alimentación del dispositivo está distribuida en dos etapas:</a:t>
            </a:r>
          </a:p>
          <a:p>
            <a:pPr marL="1273576" lvl="1" indent="-457200">
              <a:buFont typeface="Arial" panose="020B0604020202020204" pitchFamily="34" charset="0"/>
              <a:buChar char="•"/>
            </a:pPr>
            <a:r>
              <a:rPr lang="es-ES" sz="2400" dirty="0">
                <a:latin typeface="+mj-lt"/>
              </a:rPr>
              <a:t>1 batería </a:t>
            </a:r>
            <a:r>
              <a:rPr lang="es-ES" sz="2400" dirty="0" err="1">
                <a:latin typeface="+mj-lt"/>
              </a:rPr>
              <a:t>LiPo</a:t>
            </a:r>
            <a:r>
              <a:rPr lang="es-ES" sz="2400" dirty="0">
                <a:latin typeface="+mj-lt"/>
              </a:rPr>
              <a:t> de 3.7 V con una corriente de 850 mAh que alimenta a la tarjeta </a:t>
            </a:r>
          </a:p>
          <a:p>
            <a:pPr marL="1273576" lvl="1" indent="-457200">
              <a:buFont typeface="Arial" panose="020B0604020202020204" pitchFamily="34" charset="0"/>
              <a:buChar char="•"/>
            </a:pPr>
            <a:r>
              <a:rPr lang="es-ES" sz="2400" dirty="0" err="1">
                <a:latin typeface="+mj-lt"/>
              </a:rPr>
              <a:t>2dos</a:t>
            </a:r>
            <a:r>
              <a:rPr lang="es-ES" sz="2400" dirty="0">
                <a:latin typeface="+mj-lt"/>
              </a:rPr>
              <a:t> baterías </a:t>
            </a:r>
            <a:r>
              <a:rPr lang="es-ES" sz="2400" dirty="0" err="1">
                <a:latin typeface="+mj-lt"/>
              </a:rPr>
              <a:t>LiPo</a:t>
            </a:r>
            <a:r>
              <a:rPr lang="es-ES" sz="2400" dirty="0">
                <a:latin typeface="+mj-lt"/>
              </a:rPr>
              <a:t> de 3.7 V a una corriente de 250 mAh para la etapa analógica </a:t>
            </a:r>
            <a:r>
              <a:rPr lang="es-ES" sz="2400" dirty="0">
                <a:latin typeface="+mj-lt"/>
                <a:ea typeface="Times New Roman" panose="02020603050405020304" pitchFamily="18" charset="0"/>
              </a:rPr>
              <a:t> </a:t>
            </a:r>
            <a:endParaRPr lang="es-EC" sz="2400" dirty="0">
              <a:latin typeface="+mj-lt"/>
            </a:endParaRPr>
          </a:p>
        </p:txBody>
      </p:sp>
      <p:sp>
        <p:nvSpPr>
          <p:cNvPr id="5" name="Rectángulo 4">
            <a:extLst>
              <a:ext uri="{FF2B5EF4-FFF2-40B4-BE49-F238E27FC236}">
                <a16:creationId xmlns:a16="http://schemas.microsoft.com/office/drawing/2014/main" xmlns="" id="{6A582A0D-53B9-4E96-B5CE-21F131204B93}"/>
              </a:ext>
            </a:extLst>
          </p:cNvPr>
          <p:cNvSpPr/>
          <p:nvPr/>
        </p:nvSpPr>
        <p:spPr>
          <a:xfrm>
            <a:off x="9009379" y="7599541"/>
            <a:ext cx="6528746" cy="1938992"/>
          </a:xfrm>
          <a:prstGeom prst="rect">
            <a:avLst/>
          </a:prstGeom>
        </p:spPr>
        <p:txBody>
          <a:bodyPr wrap="square">
            <a:spAutoFit/>
          </a:bodyPr>
          <a:lstStyle/>
          <a:p>
            <a:pPr marL="457200" indent="-457200">
              <a:buFont typeface="Arial" panose="020B0604020202020204" pitchFamily="34" charset="0"/>
              <a:buChar char="•"/>
            </a:pPr>
            <a:r>
              <a:rPr lang="es-ES" sz="2400" dirty="0">
                <a:latin typeface="+mj-lt"/>
                <a:ea typeface="Times New Roman" panose="02020603050405020304" pitchFamily="18" charset="0"/>
              </a:rPr>
              <a:t>Placa 2.06 cm de largo y 1.77 cm de ancho</a:t>
            </a:r>
          </a:p>
          <a:p>
            <a:pPr marL="457200" indent="-457200">
              <a:buFont typeface="Arial" panose="020B0604020202020204" pitchFamily="34" charset="0"/>
              <a:buChar char="•"/>
            </a:pPr>
            <a:endParaRPr lang="es-ES" sz="2400" dirty="0">
              <a:latin typeface="+mj-lt"/>
              <a:ea typeface="Times New Roman" panose="02020603050405020304" pitchFamily="18" charset="0"/>
            </a:endParaRPr>
          </a:p>
          <a:p>
            <a:pPr marL="457200" indent="-457200">
              <a:buFont typeface="Arial" panose="020B0604020202020204" pitchFamily="34" charset="0"/>
              <a:buChar char="•"/>
            </a:pPr>
            <a:r>
              <a:rPr lang="es-ES" sz="2400" dirty="0">
                <a:latin typeface="+mj-lt"/>
              </a:rPr>
              <a:t>Colocado individualmente de todo el sistema y conectado </a:t>
            </a:r>
          </a:p>
          <a:p>
            <a:r>
              <a:rPr lang="es-ES" sz="2400" dirty="0">
                <a:latin typeface="+mj-lt"/>
              </a:rPr>
              <a:t>       a la placa por medio de un bus de datos</a:t>
            </a:r>
            <a:r>
              <a:rPr lang="es-ES" sz="2400" dirty="0">
                <a:latin typeface="+mj-lt"/>
                <a:ea typeface="Times New Roman" panose="02020603050405020304" pitchFamily="18" charset="0"/>
              </a:rPr>
              <a:t> </a:t>
            </a:r>
            <a:endParaRPr lang="es-EC" sz="2400" dirty="0">
              <a:latin typeface="+mj-lt"/>
            </a:endParaRPr>
          </a:p>
        </p:txBody>
      </p:sp>
      <p:graphicFrame>
        <p:nvGraphicFramePr>
          <p:cNvPr id="12" name="Diagrama 11">
            <a:extLst>
              <a:ext uri="{FF2B5EF4-FFF2-40B4-BE49-F238E27FC236}">
                <a16:creationId xmlns:a16="http://schemas.microsoft.com/office/drawing/2014/main" xmlns="" id="{8EAE8930-98C9-4C3C-ABDB-541CD5F9DA08}"/>
              </a:ext>
            </a:extLst>
          </p:cNvPr>
          <p:cNvGraphicFramePr/>
          <p:nvPr>
            <p:extLst>
              <p:ext uri="{D42A27DB-BD31-4B8C-83A1-F6EECF244321}">
                <p14:modId xmlns:p14="http://schemas.microsoft.com/office/powerpoint/2010/main" val="1804020359"/>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7212340"/>
      </p:ext>
    </p:extLst>
  </p:cSld>
  <p:clrMapOvr>
    <a:masterClrMapping/>
  </p:clrMapOvr>
  <p:transition spd="med" advTm="4697">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31</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Diseño de la placa</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3825021" cy="430887"/>
          </a:xfrm>
          <a:prstGeom prst="rect">
            <a:avLst/>
          </a:prstGeom>
        </p:spPr>
        <p:txBody>
          <a:bodyPr wrap="none">
            <a:spAutoFit/>
          </a:bodyPr>
          <a:lstStyle/>
          <a:p>
            <a:r>
              <a:rPr lang="es-EC" altLang="ja-JP" sz="2200" i="1" dirty="0"/>
              <a:t>Implementación del hardware</a:t>
            </a:r>
            <a:endParaRPr lang="ja-JP" altLang="en-US" sz="2200" i="1" dirty="0"/>
          </a:p>
        </p:txBody>
      </p:sp>
      <p:pic>
        <p:nvPicPr>
          <p:cNvPr id="10" name="Imagen 9">
            <a:extLst>
              <a:ext uri="{FF2B5EF4-FFF2-40B4-BE49-F238E27FC236}">
                <a16:creationId xmlns:a16="http://schemas.microsoft.com/office/drawing/2014/main" xmlns="" id="{CDD7F0EA-52AC-4FF1-AC64-6E9651E1E788}"/>
              </a:ext>
            </a:extLst>
          </p:cNvPr>
          <p:cNvPicPr/>
          <p:nvPr/>
        </p:nvPicPr>
        <p:blipFill rotWithShape="1">
          <a:blip r:embed="rId3" cstate="print">
            <a:extLst>
              <a:ext uri="{28A0092B-C50C-407E-A947-70E740481C1C}">
                <a14:useLocalDpi xmlns:a14="http://schemas.microsoft.com/office/drawing/2010/main" val="0"/>
              </a:ext>
            </a:extLst>
          </a:blip>
          <a:srcRect l="10785" t="18928" r="20406" b="26840"/>
          <a:stretch/>
        </p:blipFill>
        <p:spPr bwMode="auto">
          <a:xfrm>
            <a:off x="896560" y="5287170"/>
            <a:ext cx="5197650" cy="3063875"/>
          </a:xfrm>
          <a:prstGeom prst="rect">
            <a:avLst/>
          </a:prstGeom>
          <a:noFill/>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xmlns="" id="{C64ACB19-48B1-4102-A71B-73C762CD2A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79862" y="5143500"/>
            <a:ext cx="3755629" cy="3216391"/>
          </a:xfrm>
          <a:prstGeom prst="rect">
            <a:avLst/>
          </a:prstGeom>
          <a:noFill/>
          <a:ln>
            <a:noFill/>
          </a:ln>
        </p:spPr>
      </p:pic>
      <p:pic>
        <p:nvPicPr>
          <p:cNvPr id="13" name="Imagen 12">
            <a:extLst>
              <a:ext uri="{FF2B5EF4-FFF2-40B4-BE49-F238E27FC236}">
                <a16:creationId xmlns:a16="http://schemas.microsoft.com/office/drawing/2014/main" xmlns="" id="{B61EC734-481F-4045-B66E-2B09C662B2D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609790" y="4250208"/>
            <a:ext cx="2976404" cy="5002974"/>
          </a:xfrm>
          <a:prstGeom prst="rect">
            <a:avLst/>
          </a:prstGeom>
          <a:noFill/>
          <a:ln>
            <a:noFill/>
          </a:ln>
        </p:spPr>
      </p:pic>
      <p:sp>
        <p:nvSpPr>
          <p:cNvPr id="14" name="Rectángulo 13">
            <a:extLst>
              <a:ext uri="{FF2B5EF4-FFF2-40B4-BE49-F238E27FC236}">
                <a16:creationId xmlns:a16="http://schemas.microsoft.com/office/drawing/2014/main" xmlns="" id="{1D9BA373-35FB-45D6-8EC1-B2EBF409F793}"/>
              </a:ext>
            </a:extLst>
          </p:cNvPr>
          <p:cNvSpPr/>
          <p:nvPr/>
        </p:nvSpPr>
        <p:spPr>
          <a:xfrm>
            <a:off x="2167224" y="4702395"/>
            <a:ext cx="7200000" cy="7200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15" name="Rectángulo 14">
            <a:extLst>
              <a:ext uri="{FF2B5EF4-FFF2-40B4-BE49-F238E27FC236}">
                <a16:creationId xmlns:a16="http://schemas.microsoft.com/office/drawing/2014/main" xmlns="" id="{FDB51675-E5A2-4812-99C6-BEB6F82D3449}"/>
              </a:ext>
            </a:extLst>
          </p:cNvPr>
          <p:cNvSpPr/>
          <p:nvPr/>
        </p:nvSpPr>
        <p:spPr>
          <a:xfrm>
            <a:off x="12202258" y="3670899"/>
            <a:ext cx="3600000" cy="74244"/>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16" name="CuadroTexto 15">
            <a:extLst>
              <a:ext uri="{FF2B5EF4-FFF2-40B4-BE49-F238E27FC236}">
                <a16:creationId xmlns:a16="http://schemas.microsoft.com/office/drawing/2014/main" xmlns="" id="{56416AA9-5165-42FF-B9A0-5F10AC3EAEC9}"/>
              </a:ext>
            </a:extLst>
          </p:cNvPr>
          <p:cNvSpPr txBox="1"/>
          <p:nvPr/>
        </p:nvSpPr>
        <p:spPr>
          <a:xfrm>
            <a:off x="2108971" y="4117620"/>
            <a:ext cx="7623094" cy="584775"/>
          </a:xfrm>
          <a:prstGeom prst="rect">
            <a:avLst/>
          </a:prstGeom>
          <a:noFill/>
        </p:spPr>
        <p:txBody>
          <a:bodyPr wrap="square" rtlCol="0">
            <a:spAutoFit/>
          </a:bodyPr>
          <a:lstStyle/>
          <a:p>
            <a:r>
              <a:rPr lang="es-EC" i="1" dirty="0"/>
              <a:t>Sistema de adquisición de señales </a:t>
            </a:r>
            <a:r>
              <a:rPr lang="es-EC" i="1" dirty="0" err="1"/>
              <a:t>PPG</a:t>
            </a:r>
            <a:endParaRPr lang="es-EC" i="1" dirty="0"/>
          </a:p>
        </p:txBody>
      </p:sp>
      <p:sp>
        <p:nvSpPr>
          <p:cNvPr id="17" name="CuadroTexto 16">
            <a:extLst>
              <a:ext uri="{FF2B5EF4-FFF2-40B4-BE49-F238E27FC236}">
                <a16:creationId xmlns:a16="http://schemas.microsoft.com/office/drawing/2014/main" xmlns="" id="{86320E9C-4446-48FC-B847-C993F302A0FC}"/>
              </a:ext>
            </a:extLst>
          </p:cNvPr>
          <p:cNvSpPr txBox="1"/>
          <p:nvPr/>
        </p:nvSpPr>
        <p:spPr>
          <a:xfrm>
            <a:off x="12202258" y="3014801"/>
            <a:ext cx="5734050" cy="584775"/>
          </a:xfrm>
          <a:prstGeom prst="rect">
            <a:avLst/>
          </a:prstGeom>
          <a:noFill/>
        </p:spPr>
        <p:txBody>
          <a:bodyPr wrap="square" rtlCol="0">
            <a:spAutoFit/>
          </a:bodyPr>
          <a:lstStyle/>
          <a:p>
            <a:r>
              <a:rPr lang="es-EC" i="1" dirty="0"/>
              <a:t>Etapa de </a:t>
            </a:r>
            <a:r>
              <a:rPr lang="es-EC" i="1" dirty="0" err="1"/>
              <a:t>sensado</a:t>
            </a:r>
            <a:endParaRPr lang="es-EC" i="1" dirty="0"/>
          </a:p>
        </p:txBody>
      </p:sp>
      <p:graphicFrame>
        <p:nvGraphicFramePr>
          <p:cNvPr id="19" name="Diagrama 18">
            <a:extLst>
              <a:ext uri="{FF2B5EF4-FFF2-40B4-BE49-F238E27FC236}">
                <a16:creationId xmlns:a16="http://schemas.microsoft.com/office/drawing/2014/main" xmlns="" id="{D8B49C55-FB76-41E8-9644-BE33E1667368}"/>
              </a:ext>
            </a:extLst>
          </p:cNvPr>
          <p:cNvGraphicFramePr/>
          <p:nvPr>
            <p:extLst>
              <p:ext uri="{D42A27DB-BD31-4B8C-83A1-F6EECF244321}">
                <p14:modId xmlns:p14="http://schemas.microsoft.com/office/powerpoint/2010/main" val="2696425287"/>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29735955"/>
      </p:ext>
    </p:extLst>
  </p:cSld>
  <p:clrMapOvr>
    <a:masterClrMapping/>
  </p:clrMapOvr>
  <p:transition spd="med" advTm="4697">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32</a:t>
            </a:fld>
            <a:endParaRPr lang="ja-JP" altLang="en-US"/>
          </a:p>
        </p:txBody>
      </p:sp>
      <p:sp>
        <p:nvSpPr>
          <p:cNvPr id="11" name="テキスト プレースホルダー 10"/>
          <p:cNvSpPr>
            <a:spLocks noGrp="1"/>
          </p:cNvSpPr>
          <p:nvPr>
            <p:ph type="body" sz="quarter" idx="15"/>
          </p:nvPr>
        </p:nvSpPr>
        <p:spPr>
          <a:xfrm>
            <a:off x="2134050" y="2388547"/>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Diseño físico del dispositivo</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3825021" cy="430887"/>
          </a:xfrm>
          <a:prstGeom prst="rect">
            <a:avLst/>
          </a:prstGeom>
        </p:spPr>
        <p:txBody>
          <a:bodyPr wrap="none">
            <a:spAutoFit/>
          </a:bodyPr>
          <a:lstStyle/>
          <a:p>
            <a:r>
              <a:rPr lang="es-EC" altLang="ja-JP" sz="2200" i="1" dirty="0"/>
              <a:t>Implementación del hardware</a:t>
            </a:r>
            <a:endParaRPr lang="ja-JP" altLang="en-US" sz="2200" i="1" dirty="0"/>
          </a:p>
        </p:txBody>
      </p:sp>
      <p:pic>
        <p:nvPicPr>
          <p:cNvPr id="9" name="Imagen 8">
            <a:extLst>
              <a:ext uri="{FF2B5EF4-FFF2-40B4-BE49-F238E27FC236}">
                <a16:creationId xmlns:a16="http://schemas.microsoft.com/office/drawing/2014/main" xmlns="" id="{3F13F32A-0812-4FA4-8681-D8A31E1C6B2E}"/>
              </a:ext>
            </a:extLst>
          </p:cNvPr>
          <p:cNvPicPr/>
          <p:nvPr/>
        </p:nvPicPr>
        <p:blipFill rotWithShape="1">
          <a:blip r:embed="rId3"/>
          <a:srcRect l="24573" t="30087" r="24862" b="20503"/>
          <a:stretch/>
        </p:blipFill>
        <p:spPr bwMode="auto">
          <a:xfrm>
            <a:off x="1313772" y="4834916"/>
            <a:ext cx="4320000" cy="2738410"/>
          </a:xfrm>
          <a:prstGeom prst="rect">
            <a:avLst/>
          </a:prstGeom>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xmlns="" id="{519AB894-DF54-4DCF-A675-D9E95DD58B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99547" y="3928967"/>
            <a:ext cx="2880000" cy="2160000"/>
          </a:xfrm>
          <a:prstGeom prst="rect">
            <a:avLst/>
          </a:prstGeom>
          <a:noFill/>
          <a:ln>
            <a:noFill/>
          </a:ln>
        </p:spPr>
      </p:pic>
      <p:pic>
        <p:nvPicPr>
          <p:cNvPr id="15" name="Imagen 14">
            <a:extLst>
              <a:ext uri="{FF2B5EF4-FFF2-40B4-BE49-F238E27FC236}">
                <a16:creationId xmlns:a16="http://schemas.microsoft.com/office/drawing/2014/main" xmlns="" id="{3047D051-E5B1-44AB-A8BE-66E70E6B74CB}"/>
              </a:ext>
            </a:extLst>
          </p:cNvPr>
          <p:cNvPicPr/>
          <p:nvPr/>
        </p:nvPicPr>
        <p:blipFill rotWithShape="1">
          <a:blip r:embed="rId5">
            <a:extLst>
              <a:ext uri="{28A0092B-C50C-407E-A947-70E740481C1C}">
                <a14:useLocalDpi xmlns:a14="http://schemas.microsoft.com/office/drawing/2010/main" val="0"/>
              </a:ext>
            </a:extLst>
          </a:blip>
          <a:srcRect b="5690"/>
          <a:stretch/>
        </p:blipFill>
        <p:spPr bwMode="auto">
          <a:xfrm>
            <a:off x="8099547" y="6228733"/>
            <a:ext cx="2880000" cy="2160000"/>
          </a:xfrm>
          <a:prstGeom prst="rect">
            <a:avLst/>
          </a:prstGeom>
          <a:noFill/>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xmlns="" id="{040D9125-517C-467F-9151-76D9FEB44D97}"/>
              </a:ext>
            </a:extLst>
          </p:cNvPr>
          <p:cNvPicPr/>
          <p:nvPr/>
        </p:nvPicPr>
        <p:blipFill rotWithShape="1">
          <a:blip r:embed="rId6" cstate="print">
            <a:extLst>
              <a:ext uri="{28A0092B-C50C-407E-A947-70E740481C1C}">
                <a14:useLocalDpi xmlns:a14="http://schemas.microsoft.com/office/drawing/2010/main" val="0"/>
              </a:ext>
            </a:extLst>
          </a:blip>
          <a:srcRect l="5105" t="12335" r="28062" b="35985"/>
          <a:stretch/>
        </p:blipFill>
        <p:spPr bwMode="auto">
          <a:xfrm>
            <a:off x="12654369" y="5008967"/>
            <a:ext cx="4496801" cy="2659534"/>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xmlns="" id="{656CA2C5-2B6D-4FF3-9FC5-F8097104854D}"/>
              </a:ext>
            </a:extLst>
          </p:cNvPr>
          <p:cNvSpPr txBox="1"/>
          <p:nvPr/>
        </p:nvSpPr>
        <p:spPr>
          <a:xfrm>
            <a:off x="1234245" y="3655622"/>
            <a:ext cx="5734050" cy="461665"/>
          </a:xfrm>
          <a:prstGeom prst="rect">
            <a:avLst/>
          </a:prstGeom>
          <a:noFill/>
        </p:spPr>
        <p:txBody>
          <a:bodyPr wrap="square" rtlCol="0">
            <a:spAutoFit/>
          </a:bodyPr>
          <a:lstStyle/>
          <a:p>
            <a:r>
              <a:rPr lang="es-EC" sz="2400" i="1" dirty="0"/>
              <a:t>Caja de la configuración</a:t>
            </a:r>
          </a:p>
        </p:txBody>
      </p:sp>
      <p:sp>
        <p:nvSpPr>
          <p:cNvPr id="18" name="CuadroTexto 17">
            <a:extLst>
              <a:ext uri="{FF2B5EF4-FFF2-40B4-BE49-F238E27FC236}">
                <a16:creationId xmlns:a16="http://schemas.microsoft.com/office/drawing/2014/main" xmlns="" id="{A5E3FAAA-9E87-4CA5-86BF-3025A873DA5C}"/>
              </a:ext>
            </a:extLst>
          </p:cNvPr>
          <p:cNvSpPr txBox="1"/>
          <p:nvPr/>
        </p:nvSpPr>
        <p:spPr>
          <a:xfrm>
            <a:off x="8099547" y="2978910"/>
            <a:ext cx="3050177" cy="430887"/>
          </a:xfrm>
          <a:prstGeom prst="rect">
            <a:avLst/>
          </a:prstGeom>
          <a:noFill/>
        </p:spPr>
        <p:txBody>
          <a:bodyPr wrap="square" rtlCol="0">
            <a:spAutoFit/>
          </a:bodyPr>
          <a:lstStyle/>
          <a:p>
            <a:r>
              <a:rPr lang="es-EC" sz="2200" i="1" dirty="0"/>
              <a:t>Caja del sistema</a:t>
            </a:r>
          </a:p>
        </p:txBody>
      </p:sp>
      <p:sp>
        <p:nvSpPr>
          <p:cNvPr id="19" name="CuadroTexto 18">
            <a:extLst>
              <a:ext uri="{FF2B5EF4-FFF2-40B4-BE49-F238E27FC236}">
                <a16:creationId xmlns:a16="http://schemas.microsoft.com/office/drawing/2014/main" xmlns="" id="{405491E2-99F4-434F-9E24-0BC3A9899C1C}"/>
              </a:ext>
            </a:extLst>
          </p:cNvPr>
          <p:cNvSpPr txBox="1"/>
          <p:nvPr/>
        </p:nvSpPr>
        <p:spPr>
          <a:xfrm>
            <a:off x="13372641" y="3975963"/>
            <a:ext cx="3600000" cy="430887"/>
          </a:xfrm>
          <a:prstGeom prst="rect">
            <a:avLst/>
          </a:prstGeom>
          <a:noFill/>
        </p:spPr>
        <p:txBody>
          <a:bodyPr wrap="square" rtlCol="0">
            <a:spAutoFit/>
          </a:bodyPr>
          <a:lstStyle/>
          <a:p>
            <a:r>
              <a:rPr lang="es-EC" sz="2200" b="1" i="1" dirty="0"/>
              <a:t>Sistema unificado</a:t>
            </a:r>
          </a:p>
        </p:txBody>
      </p:sp>
      <p:sp>
        <p:nvSpPr>
          <p:cNvPr id="13" name="Rectángulo 12">
            <a:extLst>
              <a:ext uri="{FF2B5EF4-FFF2-40B4-BE49-F238E27FC236}">
                <a16:creationId xmlns:a16="http://schemas.microsoft.com/office/drawing/2014/main" xmlns="" id="{90D591FF-F88C-43F5-A041-A6A33446E3CE}"/>
              </a:ext>
            </a:extLst>
          </p:cNvPr>
          <p:cNvSpPr/>
          <p:nvPr/>
        </p:nvSpPr>
        <p:spPr>
          <a:xfrm>
            <a:off x="8099547" y="3583622"/>
            <a:ext cx="2880000" cy="7200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20" name="Rectángulo 19">
            <a:extLst>
              <a:ext uri="{FF2B5EF4-FFF2-40B4-BE49-F238E27FC236}">
                <a16:creationId xmlns:a16="http://schemas.microsoft.com/office/drawing/2014/main" xmlns="" id="{E9806BBB-99F1-4B73-A4C7-0677313A21BC}"/>
              </a:ext>
            </a:extLst>
          </p:cNvPr>
          <p:cNvSpPr/>
          <p:nvPr/>
        </p:nvSpPr>
        <p:spPr>
          <a:xfrm>
            <a:off x="1313772" y="4290845"/>
            <a:ext cx="432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21" name="Rectángulo 20">
            <a:extLst>
              <a:ext uri="{FF2B5EF4-FFF2-40B4-BE49-F238E27FC236}">
                <a16:creationId xmlns:a16="http://schemas.microsoft.com/office/drawing/2014/main" xmlns="" id="{FBECE68A-71F0-44A3-BB8E-81EB3BBD0D46}"/>
              </a:ext>
            </a:extLst>
          </p:cNvPr>
          <p:cNvSpPr/>
          <p:nvPr/>
        </p:nvSpPr>
        <p:spPr>
          <a:xfrm>
            <a:off x="13372641" y="4600614"/>
            <a:ext cx="3600000" cy="72000"/>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2" name="Rectángulo 1">
            <a:extLst>
              <a:ext uri="{FF2B5EF4-FFF2-40B4-BE49-F238E27FC236}">
                <a16:creationId xmlns:a16="http://schemas.microsoft.com/office/drawing/2014/main" xmlns="" id="{4897670A-88F9-4831-87B2-AB1380733D31}"/>
              </a:ext>
            </a:extLst>
          </p:cNvPr>
          <p:cNvSpPr/>
          <p:nvPr/>
        </p:nvSpPr>
        <p:spPr>
          <a:xfrm>
            <a:off x="1586833" y="7898453"/>
            <a:ext cx="3773877" cy="1200329"/>
          </a:xfrm>
          <a:prstGeom prst="rect">
            <a:avLst/>
          </a:prstGeom>
        </p:spPr>
        <p:txBody>
          <a:bodyPr wrap="square">
            <a:spAutoFit/>
          </a:bodyPr>
          <a:lstStyle/>
          <a:p>
            <a:pPr marL="342900" indent="-342900">
              <a:buFont typeface="Arial" panose="020B0604020202020204" pitchFamily="34" charset="0"/>
              <a:buChar char="•"/>
            </a:pPr>
            <a:r>
              <a:rPr lang="es-ES" sz="2400" dirty="0">
                <a:latin typeface="Times New Roman" panose="02020603050405020304" pitchFamily="18" charset="0"/>
                <a:ea typeface="Times New Roman" panose="02020603050405020304" pitchFamily="18" charset="0"/>
              </a:rPr>
              <a:t>Dimensiones: 2.6 cm de ancho, 2.8 cm de largo y 1.8 cm de alto</a:t>
            </a:r>
            <a:endParaRPr lang="es-EC" sz="2400" dirty="0"/>
          </a:p>
        </p:txBody>
      </p:sp>
      <p:sp>
        <p:nvSpPr>
          <p:cNvPr id="5" name="Rectángulo 4">
            <a:extLst>
              <a:ext uri="{FF2B5EF4-FFF2-40B4-BE49-F238E27FC236}">
                <a16:creationId xmlns:a16="http://schemas.microsoft.com/office/drawing/2014/main" xmlns="" id="{8A24D315-1D72-4245-89F0-DA4FA6C4ABEE}"/>
              </a:ext>
            </a:extLst>
          </p:cNvPr>
          <p:cNvSpPr/>
          <p:nvPr/>
        </p:nvSpPr>
        <p:spPr>
          <a:xfrm>
            <a:off x="7537485" y="8828545"/>
            <a:ext cx="4473283" cy="830997"/>
          </a:xfrm>
          <a:prstGeom prst="rect">
            <a:avLst/>
          </a:prstGeom>
        </p:spPr>
        <p:txBody>
          <a:bodyPr wrap="square">
            <a:spAutoFit/>
          </a:bodyPr>
          <a:lstStyle/>
          <a:p>
            <a:pPr marL="342900" indent="-342900">
              <a:buFont typeface="Arial" panose="020B0604020202020204" pitchFamily="34" charset="0"/>
              <a:buChar char="•"/>
            </a:pPr>
            <a:r>
              <a:rPr lang="es-ES" sz="2400" dirty="0" err="1">
                <a:latin typeface="Times New Roman" panose="02020603050405020304" pitchFamily="18" charset="0"/>
                <a:ea typeface="Times New Roman" panose="02020603050405020304" pitchFamily="18" charset="0"/>
              </a:rPr>
              <a:t>Dimensiones:5.1</a:t>
            </a:r>
            <a:r>
              <a:rPr lang="es-ES" sz="2400" dirty="0">
                <a:latin typeface="Times New Roman" panose="02020603050405020304" pitchFamily="18" charset="0"/>
                <a:ea typeface="Times New Roman" panose="02020603050405020304" pitchFamily="18" charset="0"/>
              </a:rPr>
              <a:t> cm de ancho, 7.2 cm de largo y 4.7 cm de alto</a:t>
            </a:r>
            <a:endParaRPr lang="es-EC" sz="2400" dirty="0"/>
          </a:p>
        </p:txBody>
      </p:sp>
      <p:graphicFrame>
        <p:nvGraphicFramePr>
          <p:cNvPr id="23" name="Diagrama 22">
            <a:extLst>
              <a:ext uri="{FF2B5EF4-FFF2-40B4-BE49-F238E27FC236}">
                <a16:creationId xmlns:a16="http://schemas.microsoft.com/office/drawing/2014/main" xmlns="" id="{63B60EA6-BAEB-43A9-BC84-0EF7861D39B5}"/>
              </a:ext>
            </a:extLst>
          </p:cNvPr>
          <p:cNvGraphicFramePr/>
          <p:nvPr>
            <p:extLst>
              <p:ext uri="{D42A27DB-BD31-4B8C-83A1-F6EECF244321}">
                <p14:modId xmlns:p14="http://schemas.microsoft.com/office/powerpoint/2010/main" val="3226835807"/>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23802713"/>
      </p:ext>
    </p:extLst>
  </p:cSld>
  <p:clrMapOvr>
    <a:masterClrMapping/>
  </p:clrMapOvr>
  <p:transition spd="med" advTm="4697">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33</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Diseño de la aplicación móvil</a:t>
            </a:r>
          </a:p>
        </p:txBody>
      </p:sp>
      <p:pic>
        <p:nvPicPr>
          <p:cNvPr id="2" name="Imagen 1">
            <a:extLst>
              <a:ext uri="{FF2B5EF4-FFF2-40B4-BE49-F238E27FC236}">
                <a16:creationId xmlns:a16="http://schemas.microsoft.com/office/drawing/2014/main" xmlns="" id="{91A2CC9C-4010-4203-B21F-D2388B8263BE}"/>
              </a:ext>
            </a:extLst>
          </p:cNvPr>
          <p:cNvPicPr>
            <a:picLocks noChangeAspect="1"/>
          </p:cNvPicPr>
          <p:nvPr/>
        </p:nvPicPr>
        <p:blipFill>
          <a:blip r:embed="rId3"/>
          <a:stretch>
            <a:fillRect/>
          </a:stretch>
        </p:blipFill>
        <p:spPr>
          <a:xfrm>
            <a:off x="2405948" y="3222488"/>
            <a:ext cx="13474516" cy="6757988"/>
          </a:xfrm>
          <a:prstGeom prst="rect">
            <a:avLst/>
          </a:prstGeom>
        </p:spPr>
      </p:pic>
      <p:graphicFrame>
        <p:nvGraphicFramePr>
          <p:cNvPr id="6" name="Diagrama 5">
            <a:extLst>
              <a:ext uri="{FF2B5EF4-FFF2-40B4-BE49-F238E27FC236}">
                <a16:creationId xmlns:a16="http://schemas.microsoft.com/office/drawing/2014/main" xmlns="" id="{23C0241D-74B0-42BF-B5CF-92A99CF84779}"/>
              </a:ext>
            </a:extLst>
          </p:cNvPr>
          <p:cNvGraphicFramePr/>
          <p:nvPr>
            <p:extLst>
              <p:ext uri="{D42A27DB-BD31-4B8C-83A1-F6EECF244321}">
                <p14:modId xmlns:p14="http://schemas.microsoft.com/office/powerpoint/2010/main" val="660260115"/>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6329362"/>
      </p:ext>
    </p:extLst>
  </p:cSld>
  <p:clrMapOvr>
    <a:masterClrMapping/>
  </p:clrMapOvr>
  <p:transition spd="med" advTm="4697">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34</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Señal entregada por el dispositivo</a:t>
            </a:r>
          </a:p>
        </p:txBody>
      </p:sp>
      <p:graphicFrame>
        <p:nvGraphicFramePr>
          <p:cNvPr id="6" name="Diagrama 5">
            <a:extLst>
              <a:ext uri="{FF2B5EF4-FFF2-40B4-BE49-F238E27FC236}">
                <a16:creationId xmlns:a16="http://schemas.microsoft.com/office/drawing/2014/main" xmlns="" id="{23C0241D-74B0-42BF-B5CF-92A99CF84779}"/>
              </a:ext>
            </a:extLst>
          </p:cNvPr>
          <p:cNvGraphicFramePr/>
          <p:nvPr>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F52C0800-082B-4165-889E-91A37D956FD2}"/>
              </a:ext>
            </a:extLst>
          </p:cNvPr>
          <p:cNvPicPr>
            <a:picLocks noChangeAspect="1"/>
          </p:cNvPicPr>
          <p:nvPr/>
        </p:nvPicPr>
        <p:blipFill rotWithShape="1">
          <a:blip r:embed="rId8">
            <a:extLst>
              <a:ext uri="{28A0092B-C50C-407E-A947-70E740481C1C}">
                <a14:useLocalDpi xmlns:a14="http://schemas.microsoft.com/office/drawing/2010/main" val="0"/>
              </a:ext>
            </a:extLst>
          </a:blip>
          <a:srcRect l="8782" t="20963" r="7062"/>
          <a:stretch/>
        </p:blipFill>
        <p:spPr>
          <a:xfrm>
            <a:off x="1963638" y="3686954"/>
            <a:ext cx="14359135" cy="5745834"/>
          </a:xfrm>
          <a:prstGeom prst="rect">
            <a:avLst/>
          </a:prstGeom>
        </p:spPr>
      </p:pic>
    </p:spTree>
    <p:extLst>
      <p:ext uri="{BB962C8B-B14F-4D97-AF65-F5344CB8AC3E}">
        <p14:creationId xmlns:p14="http://schemas.microsoft.com/office/powerpoint/2010/main" val="225893030"/>
      </p:ext>
    </p:extLst>
  </p:cSld>
  <p:clrMapOvr>
    <a:masterClrMapping/>
  </p:clrMapOvr>
  <p:transition spd="med" advTm="4697">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2B815E67-2873-4850-80E8-CEDC48BD8B6A}"/>
              </a:ext>
            </a:extLst>
          </p:cNvPr>
          <p:cNvSpPr/>
          <p:nvPr/>
        </p:nvSpPr>
        <p:spPr>
          <a:xfrm>
            <a:off x="3047735" y="1844700"/>
            <a:ext cx="5811399" cy="430887"/>
          </a:xfrm>
          <a:prstGeom prst="rect">
            <a:avLst/>
          </a:prstGeom>
        </p:spPr>
        <p:txBody>
          <a:bodyPr wrap="none">
            <a:spAutoFit/>
          </a:bodyPr>
          <a:lstStyle/>
          <a:p>
            <a:r>
              <a:rPr lang="es-ES" altLang="ja-JP" sz="2200" i="1" dirty="0"/>
              <a:t>Selección de la </a:t>
            </a:r>
            <a:r>
              <a:rPr lang="es-EC" altLang="ja-JP" sz="2200" i="1" dirty="0"/>
              <a:t>configuración para el prototipo</a:t>
            </a:r>
            <a:endParaRPr lang="ja-JP" altLang="en-US" sz="2200" i="1" dirty="0"/>
          </a:p>
        </p:txBody>
      </p:sp>
      <p:sp>
        <p:nvSpPr>
          <p:cNvPr id="8" name="Elipse 7">
            <a:extLst>
              <a:ext uri="{FF2B5EF4-FFF2-40B4-BE49-F238E27FC236}">
                <a16:creationId xmlns:a16="http://schemas.microsoft.com/office/drawing/2014/main" xmlns="" id="{52CA885F-8ECF-47CD-8EFA-168BB07A546D}"/>
              </a:ext>
            </a:extLst>
          </p:cNvPr>
          <p:cNvSpPr/>
          <p:nvPr/>
        </p:nvSpPr>
        <p:spPr>
          <a:xfrm>
            <a:off x="1667035" y="3032726"/>
            <a:ext cx="3655868" cy="3612707"/>
          </a:xfrm>
          <a:prstGeom prst="ellipse">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16" name="Elipse 15">
            <a:extLst>
              <a:ext uri="{FF2B5EF4-FFF2-40B4-BE49-F238E27FC236}">
                <a16:creationId xmlns:a16="http://schemas.microsoft.com/office/drawing/2014/main" xmlns="" id="{6DCFAA90-3B08-4610-AD2D-D70D633A58FA}"/>
              </a:ext>
            </a:extLst>
          </p:cNvPr>
          <p:cNvSpPr/>
          <p:nvPr/>
        </p:nvSpPr>
        <p:spPr>
          <a:xfrm>
            <a:off x="4491375" y="4011350"/>
            <a:ext cx="3655868" cy="3612707"/>
          </a:xfrm>
          <a:prstGeom prst="ellipse">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
        <p:nvSpPr>
          <p:cNvPr id="21" name="テキスト プレースホルダー 12">
            <a:extLst>
              <a:ext uri="{FF2B5EF4-FFF2-40B4-BE49-F238E27FC236}">
                <a16:creationId xmlns:a16="http://schemas.microsoft.com/office/drawing/2014/main" xmlns="" id="{54B70E04-5339-4B2B-A924-9C4002F4D6C4}"/>
              </a:ext>
            </a:extLst>
          </p:cNvPr>
          <p:cNvSpPr txBox="1">
            <a:spLocks/>
          </p:cNvSpPr>
          <p:nvPr/>
        </p:nvSpPr>
        <p:spPr>
          <a:xfrm>
            <a:off x="10482573" y="5492840"/>
            <a:ext cx="7979185" cy="720080"/>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600" dirty="0">
                <a:solidFill>
                  <a:schemeClr val="tx1"/>
                </a:solidFill>
              </a:rPr>
              <a:t>Movimiento 4</a:t>
            </a:r>
            <a:endParaRPr lang="ja-JP" altLang="en-US" sz="3600" dirty="0">
              <a:solidFill>
                <a:schemeClr val="tx1"/>
              </a:solidFill>
            </a:endParaRPr>
          </a:p>
        </p:txBody>
      </p:sp>
      <p:sp>
        <p:nvSpPr>
          <p:cNvPr id="22" name="テキスト プレースホルダー 12">
            <a:extLst>
              <a:ext uri="{FF2B5EF4-FFF2-40B4-BE49-F238E27FC236}">
                <a16:creationId xmlns:a16="http://schemas.microsoft.com/office/drawing/2014/main" xmlns="" id="{546B1D61-DDD7-4123-8645-9D8CAC1F7931}"/>
              </a:ext>
            </a:extLst>
          </p:cNvPr>
          <p:cNvSpPr txBox="1">
            <a:spLocks/>
          </p:cNvSpPr>
          <p:nvPr/>
        </p:nvSpPr>
        <p:spPr>
          <a:xfrm>
            <a:off x="10241132" y="3374622"/>
            <a:ext cx="7979185" cy="720080"/>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600" dirty="0">
                <a:solidFill>
                  <a:schemeClr val="tx1"/>
                </a:solidFill>
              </a:rPr>
              <a:t>Movimiento 3</a:t>
            </a:r>
            <a:endParaRPr lang="ja-JP" altLang="en-US" sz="3600" dirty="0">
              <a:solidFill>
                <a:schemeClr val="tx1"/>
              </a:solidFill>
            </a:endParaRPr>
          </a:p>
        </p:txBody>
      </p:sp>
      <p:sp>
        <p:nvSpPr>
          <p:cNvPr id="23" name="テキスト プレースホルダー 12">
            <a:extLst>
              <a:ext uri="{FF2B5EF4-FFF2-40B4-BE49-F238E27FC236}">
                <a16:creationId xmlns:a16="http://schemas.microsoft.com/office/drawing/2014/main" xmlns="" id="{1FF4CF64-C041-4023-9B72-79CA9BF6D6CC}"/>
              </a:ext>
            </a:extLst>
          </p:cNvPr>
          <p:cNvSpPr txBox="1">
            <a:spLocks/>
          </p:cNvSpPr>
          <p:nvPr/>
        </p:nvSpPr>
        <p:spPr>
          <a:xfrm>
            <a:off x="11303768" y="4096876"/>
            <a:ext cx="6927521" cy="1720827"/>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200" dirty="0"/>
              <a:t>Movimiento aleatorio de los dedos</a:t>
            </a:r>
            <a:endParaRPr lang="ja-JP" altLang="en-US" sz="3200" dirty="0"/>
          </a:p>
        </p:txBody>
      </p:sp>
      <p:sp>
        <p:nvSpPr>
          <p:cNvPr id="24" name="テキスト プレースホルダー 12">
            <a:extLst>
              <a:ext uri="{FF2B5EF4-FFF2-40B4-BE49-F238E27FC236}">
                <a16:creationId xmlns:a16="http://schemas.microsoft.com/office/drawing/2014/main" xmlns="" id="{21C2DD34-C97D-4760-81E3-3CFC205BB2FF}"/>
              </a:ext>
            </a:extLst>
          </p:cNvPr>
          <p:cNvSpPr txBox="1">
            <a:spLocks/>
          </p:cNvSpPr>
          <p:nvPr/>
        </p:nvSpPr>
        <p:spPr>
          <a:xfrm>
            <a:off x="11303768" y="6174584"/>
            <a:ext cx="7979185" cy="1716891"/>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C" altLang="ja-JP" sz="3200" dirty="0"/>
              <a:t>Rotación de la muñeca</a:t>
            </a:r>
            <a:endParaRPr lang="ja-JP" altLang="en-US" sz="3200" dirty="0"/>
          </a:p>
        </p:txBody>
      </p:sp>
      <p:sp>
        <p:nvSpPr>
          <p:cNvPr id="25" name="スライド番号プレースホルダー 5">
            <a:extLst>
              <a:ext uri="{FF2B5EF4-FFF2-40B4-BE49-F238E27FC236}">
                <a16:creationId xmlns:a16="http://schemas.microsoft.com/office/drawing/2014/main" xmlns="" id="{D5838234-2A53-468A-83E0-98DB22DE228E}"/>
              </a:ext>
            </a:extLst>
          </p:cNvPr>
          <p:cNvSpPr txBox="1">
            <a:spLocks/>
          </p:cNvSpPr>
          <p:nvPr/>
        </p:nvSpPr>
        <p:spPr>
          <a:xfrm>
            <a:off x="16607473" y="8174632"/>
            <a:ext cx="1080120" cy="547688"/>
          </a:xfrm>
          <a:prstGeom prst="rect">
            <a:avLst/>
          </a:prstGeom>
        </p:spPr>
        <p:txBody>
          <a:bodyPr vert="horz" lIns="163275" tIns="81638" rIns="163275" bIns="81638" rtlCol="0" anchor="ctr"/>
          <a:lstStyle>
            <a:defPPr>
              <a:defRPr lang="ja-JP"/>
            </a:defPPr>
            <a:lvl1pPr marL="0" algn="ctr" defTabSz="1632753" rtl="0" eaLnBrk="1" latinLnBrk="0" hangingPunct="1">
              <a:defRPr kumimoji="1" sz="2800" kern="1200">
                <a:solidFill>
                  <a:schemeClr val="bg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mtClean="0"/>
              <a:pPr/>
              <a:t>35</a:t>
            </a:fld>
            <a:endParaRPr lang="ja-JP" altLang="en-US"/>
          </a:p>
        </p:txBody>
      </p:sp>
      <p:graphicFrame>
        <p:nvGraphicFramePr>
          <p:cNvPr id="15" name="Diagrama 14">
            <a:extLst>
              <a:ext uri="{FF2B5EF4-FFF2-40B4-BE49-F238E27FC236}">
                <a16:creationId xmlns:a16="http://schemas.microsoft.com/office/drawing/2014/main" xmlns="" id="{6F3DC987-669E-4AC9-B0E7-0512E3729460}"/>
              </a:ext>
            </a:extLst>
          </p:cNvPr>
          <p:cNvGraphicFramePr/>
          <p:nvPr>
            <p:extLst>
              <p:ext uri="{D42A27DB-BD31-4B8C-83A1-F6EECF244321}">
                <p14:modId xmlns:p14="http://schemas.microsoft.com/office/powerpoint/2010/main" val="723471300"/>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xmlns="" id="{BF1C5D5F-A8BF-406E-B249-3093AB7FE2DE}"/>
              </a:ext>
            </a:extLst>
          </p:cNvPr>
          <p:cNvPicPr>
            <a:picLocks noChangeAspect="1"/>
          </p:cNvPicPr>
          <p:nvPr/>
        </p:nvPicPr>
        <p:blipFill>
          <a:blip r:embed="rId8"/>
          <a:stretch>
            <a:fillRect/>
          </a:stretch>
        </p:blipFill>
        <p:spPr>
          <a:xfrm>
            <a:off x="2397485" y="3583929"/>
            <a:ext cx="2349640" cy="2510299"/>
          </a:xfrm>
          <a:prstGeom prst="rect">
            <a:avLst/>
          </a:prstGeom>
        </p:spPr>
      </p:pic>
      <p:pic>
        <p:nvPicPr>
          <p:cNvPr id="3" name="Imagen 2">
            <a:extLst>
              <a:ext uri="{FF2B5EF4-FFF2-40B4-BE49-F238E27FC236}">
                <a16:creationId xmlns:a16="http://schemas.microsoft.com/office/drawing/2014/main" xmlns="" id="{CC6055C7-05AA-44C7-938D-E946CA1B1DEC}"/>
              </a:ext>
            </a:extLst>
          </p:cNvPr>
          <p:cNvPicPr>
            <a:picLocks noChangeAspect="1"/>
          </p:cNvPicPr>
          <p:nvPr/>
        </p:nvPicPr>
        <p:blipFill>
          <a:blip r:embed="rId9"/>
          <a:stretch>
            <a:fillRect/>
          </a:stretch>
        </p:blipFill>
        <p:spPr>
          <a:xfrm>
            <a:off x="4723746" y="4962079"/>
            <a:ext cx="3116515" cy="1625176"/>
          </a:xfrm>
          <a:prstGeom prst="rect">
            <a:avLst/>
          </a:prstGeom>
        </p:spPr>
      </p:pic>
      <p:sp>
        <p:nvSpPr>
          <p:cNvPr id="4" name="Rectángulo 3">
            <a:extLst>
              <a:ext uri="{FF2B5EF4-FFF2-40B4-BE49-F238E27FC236}">
                <a16:creationId xmlns:a16="http://schemas.microsoft.com/office/drawing/2014/main" xmlns="" id="{1AA7C4DB-A91B-4586-8252-951CD98E93BE}"/>
              </a:ext>
            </a:extLst>
          </p:cNvPr>
          <p:cNvSpPr/>
          <p:nvPr/>
        </p:nvSpPr>
        <p:spPr>
          <a:xfrm>
            <a:off x="8147243" y="7490193"/>
            <a:ext cx="9140825" cy="1631216"/>
          </a:xfrm>
          <a:prstGeom prst="rect">
            <a:avLst/>
          </a:prstGeom>
        </p:spPr>
        <p:txBody>
          <a:bodyPr>
            <a:spAutoFit/>
          </a:bodyPr>
          <a:lstStyle/>
          <a:p>
            <a:pPr marL="457200" indent="-457200">
              <a:buFont typeface="Arial" panose="020B0604020202020204" pitchFamily="34" charset="0"/>
              <a:buChar char="•"/>
            </a:pPr>
            <a:r>
              <a:rPr lang="es-ES_tradnl" sz="2500" dirty="0">
                <a:latin typeface="Times New Roman" panose="02020603050405020304" pitchFamily="18" charset="0"/>
                <a:ea typeface="Times New Roman" panose="02020603050405020304" pitchFamily="18" charset="0"/>
              </a:rPr>
              <a:t>Con el fin de complementar la etapa analógica, se procedió a inducir ruido voluntariamente al dispositivo para de esta manera identificar </a:t>
            </a:r>
            <a:r>
              <a:rPr lang="es-ES_tradnl" sz="2500" dirty="0" err="1">
                <a:latin typeface="Times New Roman" panose="02020603050405020304" pitchFamily="18" charset="0"/>
                <a:ea typeface="Times New Roman" panose="02020603050405020304" pitchFamily="18" charset="0"/>
              </a:rPr>
              <a:t>frecuencialmemte</a:t>
            </a:r>
            <a:r>
              <a:rPr lang="es-ES_tradnl" sz="2500" dirty="0">
                <a:latin typeface="Times New Roman" panose="02020603050405020304" pitchFamily="18" charset="0"/>
                <a:ea typeface="Times New Roman" panose="02020603050405020304" pitchFamily="18" charset="0"/>
              </a:rPr>
              <a:t> los rangos en los que deben trabajar los filtros digitales.</a:t>
            </a:r>
            <a:endParaRPr lang="es-EC" sz="2500" dirty="0"/>
          </a:p>
        </p:txBody>
      </p:sp>
    </p:spTree>
    <p:extLst>
      <p:ext uri="{BB962C8B-B14F-4D97-AF65-F5344CB8AC3E}">
        <p14:creationId xmlns:p14="http://schemas.microsoft.com/office/powerpoint/2010/main" val="706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36</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Filtrado digital</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1959126" cy="430887"/>
          </a:xfrm>
          <a:prstGeom prst="rect">
            <a:avLst/>
          </a:prstGeom>
        </p:spPr>
        <p:txBody>
          <a:bodyPr wrap="none">
            <a:spAutoFit/>
          </a:bodyPr>
          <a:lstStyle/>
          <a:p>
            <a:r>
              <a:rPr lang="es-EC" altLang="ja-JP" sz="2200" i="1" dirty="0"/>
              <a:t>Filtrado digital</a:t>
            </a:r>
            <a:endParaRPr lang="ja-JP" altLang="en-US" sz="2200" i="1" dirty="0"/>
          </a:p>
        </p:txBody>
      </p:sp>
      <p:pic>
        <p:nvPicPr>
          <p:cNvPr id="14" name="Imagen 13" descr="Imagen que contiene texto, mapa, cielo&#10;&#10;Descripción generada con confianza muy alta">
            <a:extLst>
              <a:ext uri="{FF2B5EF4-FFF2-40B4-BE49-F238E27FC236}">
                <a16:creationId xmlns:a16="http://schemas.microsoft.com/office/drawing/2014/main" xmlns="" id="{EA2BD47F-0113-433A-8773-80BBA64B7B7F}"/>
              </a:ext>
            </a:extLst>
          </p:cNvPr>
          <p:cNvPicPr/>
          <p:nvPr/>
        </p:nvPicPr>
        <p:blipFill rotWithShape="1">
          <a:blip r:embed="rId3" cstate="print">
            <a:extLst>
              <a:ext uri="{28A0092B-C50C-407E-A947-70E740481C1C}">
                <a14:useLocalDpi xmlns:a14="http://schemas.microsoft.com/office/drawing/2010/main" val="0"/>
              </a:ext>
            </a:extLst>
          </a:blip>
          <a:srcRect l="11113" t="-658" r="52217" b="1"/>
          <a:stretch/>
        </p:blipFill>
        <p:spPr>
          <a:xfrm>
            <a:off x="877033" y="4479818"/>
            <a:ext cx="3960000" cy="4680000"/>
          </a:xfrm>
          <a:prstGeom prst="rect">
            <a:avLst/>
          </a:prstGeom>
        </p:spPr>
      </p:pic>
      <p:pic>
        <p:nvPicPr>
          <p:cNvPr id="15" name="Imagen 14" descr="Imagen que contiene texto&#10;&#10;Descripción generada con confianza muy alta">
            <a:extLst>
              <a:ext uri="{FF2B5EF4-FFF2-40B4-BE49-F238E27FC236}">
                <a16:creationId xmlns:a16="http://schemas.microsoft.com/office/drawing/2014/main" xmlns="" id="{5243777C-7799-4518-8868-5172DBCB9647}"/>
              </a:ext>
            </a:extLst>
          </p:cNvPr>
          <p:cNvPicPr/>
          <p:nvPr/>
        </p:nvPicPr>
        <p:blipFill rotWithShape="1">
          <a:blip r:embed="rId4" cstate="print">
            <a:extLst>
              <a:ext uri="{28A0092B-C50C-407E-A947-70E740481C1C}">
                <a14:useLocalDpi xmlns:a14="http://schemas.microsoft.com/office/drawing/2010/main" val="0"/>
              </a:ext>
            </a:extLst>
          </a:blip>
          <a:srcRect l="10773" r="52135"/>
          <a:stretch/>
        </p:blipFill>
        <p:spPr>
          <a:xfrm>
            <a:off x="5227636" y="4479818"/>
            <a:ext cx="3960000" cy="4680000"/>
          </a:xfrm>
          <a:prstGeom prst="rect">
            <a:avLst/>
          </a:prstGeom>
        </p:spPr>
      </p:pic>
      <p:pic>
        <p:nvPicPr>
          <p:cNvPr id="16" name="Imagen 15" descr="Imagen que contiene texto, cielo, mapa&#10;&#10;Descripción generada con confianza muy alta">
            <a:extLst>
              <a:ext uri="{FF2B5EF4-FFF2-40B4-BE49-F238E27FC236}">
                <a16:creationId xmlns:a16="http://schemas.microsoft.com/office/drawing/2014/main" xmlns="" id="{2E361C27-0F90-4B08-9954-34D101FDCB9D}"/>
              </a:ext>
            </a:extLst>
          </p:cNvPr>
          <p:cNvPicPr/>
          <p:nvPr/>
        </p:nvPicPr>
        <p:blipFill rotWithShape="1">
          <a:blip r:embed="rId5" cstate="print">
            <a:extLst>
              <a:ext uri="{28A0092B-C50C-407E-A947-70E740481C1C}">
                <a14:useLocalDpi xmlns:a14="http://schemas.microsoft.com/office/drawing/2010/main" val="0"/>
              </a:ext>
            </a:extLst>
          </a:blip>
          <a:srcRect l="9682" r="51329"/>
          <a:stretch/>
        </p:blipFill>
        <p:spPr>
          <a:xfrm>
            <a:off x="9385450" y="4479818"/>
            <a:ext cx="3960000" cy="4680000"/>
          </a:xfrm>
          <a:prstGeom prst="rect">
            <a:avLst/>
          </a:prstGeom>
        </p:spPr>
      </p:pic>
      <p:pic>
        <p:nvPicPr>
          <p:cNvPr id="17" name="Imagen 16" descr="Imagen que contiene texto, cielo, mapa&#10;&#10;Descripción generada con confianza muy alta">
            <a:extLst>
              <a:ext uri="{FF2B5EF4-FFF2-40B4-BE49-F238E27FC236}">
                <a16:creationId xmlns:a16="http://schemas.microsoft.com/office/drawing/2014/main" xmlns="" id="{A98DEE5D-81F3-44D4-8064-58185E5988A2}"/>
              </a:ext>
            </a:extLst>
          </p:cNvPr>
          <p:cNvPicPr/>
          <p:nvPr/>
        </p:nvPicPr>
        <p:blipFill rotWithShape="1">
          <a:blip r:embed="rId6" cstate="print">
            <a:extLst>
              <a:ext uri="{28A0092B-C50C-407E-A947-70E740481C1C}">
                <a14:useLocalDpi xmlns:a14="http://schemas.microsoft.com/office/drawing/2010/main" val="0"/>
              </a:ext>
            </a:extLst>
          </a:blip>
          <a:srcRect l="9185" r="50791"/>
          <a:stretch/>
        </p:blipFill>
        <p:spPr>
          <a:xfrm>
            <a:off x="13731230" y="4479818"/>
            <a:ext cx="3960000" cy="4680000"/>
          </a:xfrm>
          <a:prstGeom prst="rect">
            <a:avLst/>
          </a:prstGeom>
        </p:spPr>
      </p:pic>
      <p:sp>
        <p:nvSpPr>
          <p:cNvPr id="22" name="CuadroTexto 21">
            <a:extLst>
              <a:ext uri="{FF2B5EF4-FFF2-40B4-BE49-F238E27FC236}">
                <a16:creationId xmlns:a16="http://schemas.microsoft.com/office/drawing/2014/main" xmlns="" id="{694EEF68-E862-434F-852B-BFC81D11378F}"/>
              </a:ext>
            </a:extLst>
          </p:cNvPr>
          <p:cNvSpPr txBox="1"/>
          <p:nvPr/>
        </p:nvSpPr>
        <p:spPr>
          <a:xfrm>
            <a:off x="5484910" y="3822586"/>
            <a:ext cx="5734050" cy="584775"/>
          </a:xfrm>
          <a:prstGeom prst="rect">
            <a:avLst/>
          </a:prstGeom>
          <a:noFill/>
        </p:spPr>
        <p:txBody>
          <a:bodyPr wrap="square" rtlCol="0">
            <a:spAutoFit/>
          </a:bodyPr>
          <a:lstStyle/>
          <a:p>
            <a:r>
              <a:rPr lang="es-EC" i="1" dirty="0">
                <a:solidFill>
                  <a:schemeClr val="accent6">
                    <a:lumMod val="75000"/>
                  </a:schemeClr>
                </a:solidFill>
              </a:rPr>
              <a:t>Movimiento 2</a:t>
            </a:r>
          </a:p>
        </p:txBody>
      </p:sp>
      <p:sp>
        <p:nvSpPr>
          <p:cNvPr id="23" name="Rectángulo 22">
            <a:extLst>
              <a:ext uri="{FF2B5EF4-FFF2-40B4-BE49-F238E27FC236}">
                <a16:creationId xmlns:a16="http://schemas.microsoft.com/office/drawing/2014/main" xmlns="" id="{7D176B44-E905-4DB7-A38F-E671D4820007}"/>
              </a:ext>
            </a:extLst>
          </p:cNvPr>
          <p:cNvSpPr/>
          <p:nvPr/>
        </p:nvSpPr>
        <p:spPr>
          <a:xfrm>
            <a:off x="5484910" y="4438095"/>
            <a:ext cx="3600000" cy="72000"/>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24" name="CuadroTexto 23">
            <a:extLst>
              <a:ext uri="{FF2B5EF4-FFF2-40B4-BE49-F238E27FC236}">
                <a16:creationId xmlns:a16="http://schemas.microsoft.com/office/drawing/2014/main" xmlns="" id="{25333B2A-10BE-4149-9F1B-BF339091DAE0}"/>
              </a:ext>
            </a:extLst>
          </p:cNvPr>
          <p:cNvSpPr txBox="1"/>
          <p:nvPr/>
        </p:nvSpPr>
        <p:spPr>
          <a:xfrm>
            <a:off x="9766887" y="3807447"/>
            <a:ext cx="5734050" cy="584775"/>
          </a:xfrm>
          <a:prstGeom prst="rect">
            <a:avLst/>
          </a:prstGeom>
          <a:noFill/>
        </p:spPr>
        <p:txBody>
          <a:bodyPr wrap="square" rtlCol="0">
            <a:spAutoFit/>
          </a:bodyPr>
          <a:lstStyle/>
          <a:p>
            <a:r>
              <a:rPr lang="es-EC" i="1" dirty="0">
                <a:solidFill>
                  <a:schemeClr val="accent6">
                    <a:lumMod val="75000"/>
                  </a:schemeClr>
                </a:solidFill>
              </a:rPr>
              <a:t>Movimiento 3</a:t>
            </a:r>
          </a:p>
        </p:txBody>
      </p:sp>
      <p:sp>
        <p:nvSpPr>
          <p:cNvPr id="25" name="Rectángulo 24">
            <a:extLst>
              <a:ext uri="{FF2B5EF4-FFF2-40B4-BE49-F238E27FC236}">
                <a16:creationId xmlns:a16="http://schemas.microsoft.com/office/drawing/2014/main" xmlns="" id="{D954F668-2363-4D6B-8B49-821060E5ACC5}"/>
              </a:ext>
            </a:extLst>
          </p:cNvPr>
          <p:cNvSpPr/>
          <p:nvPr/>
        </p:nvSpPr>
        <p:spPr>
          <a:xfrm>
            <a:off x="9766887" y="4422956"/>
            <a:ext cx="3600000" cy="72000"/>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26" name="CuadroTexto 25">
            <a:extLst>
              <a:ext uri="{FF2B5EF4-FFF2-40B4-BE49-F238E27FC236}">
                <a16:creationId xmlns:a16="http://schemas.microsoft.com/office/drawing/2014/main" xmlns="" id="{23D32876-13AB-4AFB-AA76-D80293338DE7}"/>
              </a:ext>
            </a:extLst>
          </p:cNvPr>
          <p:cNvSpPr txBox="1"/>
          <p:nvPr/>
        </p:nvSpPr>
        <p:spPr>
          <a:xfrm>
            <a:off x="14022803" y="3807447"/>
            <a:ext cx="5734050" cy="584775"/>
          </a:xfrm>
          <a:prstGeom prst="rect">
            <a:avLst/>
          </a:prstGeom>
          <a:noFill/>
        </p:spPr>
        <p:txBody>
          <a:bodyPr wrap="square" rtlCol="0">
            <a:spAutoFit/>
          </a:bodyPr>
          <a:lstStyle/>
          <a:p>
            <a:r>
              <a:rPr lang="es-EC" i="1" dirty="0">
                <a:solidFill>
                  <a:schemeClr val="accent6">
                    <a:lumMod val="75000"/>
                  </a:schemeClr>
                </a:solidFill>
              </a:rPr>
              <a:t>Movimiento 4</a:t>
            </a:r>
          </a:p>
        </p:txBody>
      </p:sp>
      <p:sp>
        <p:nvSpPr>
          <p:cNvPr id="27" name="Rectángulo 26">
            <a:extLst>
              <a:ext uri="{FF2B5EF4-FFF2-40B4-BE49-F238E27FC236}">
                <a16:creationId xmlns:a16="http://schemas.microsoft.com/office/drawing/2014/main" xmlns="" id="{5F681E27-71D9-4993-B960-86FFDAD4A6EB}"/>
              </a:ext>
            </a:extLst>
          </p:cNvPr>
          <p:cNvSpPr/>
          <p:nvPr/>
        </p:nvSpPr>
        <p:spPr>
          <a:xfrm>
            <a:off x="14022803" y="4422956"/>
            <a:ext cx="3600000" cy="72000"/>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28" name="CuadroTexto 27">
            <a:extLst>
              <a:ext uri="{FF2B5EF4-FFF2-40B4-BE49-F238E27FC236}">
                <a16:creationId xmlns:a16="http://schemas.microsoft.com/office/drawing/2014/main" xmlns="" id="{347A2457-7D6E-434C-8393-9BBD43486E6C}"/>
              </a:ext>
            </a:extLst>
          </p:cNvPr>
          <p:cNvSpPr txBox="1"/>
          <p:nvPr/>
        </p:nvSpPr>
        <p:spPr>
          <a:xfrm>
            <a:off x="975094" y="3807447"/>
            <a:ext cx="5734050" cy="584775"/>
          </a:xfrm>
          <a:prstGeom prst="rect">
            <a:avLst/>
          </a:prstGeom>
          <a:noFill/>
        </p:spPr>
        <p:txBody>
          <a:bodyPr wrap="square" rtlCol="0">
            <a:spAutoFit/>
          </a:bodyPr>
          <a:lstStyle/>
          <a:p>
            <a:r>
              <a:rPr lang="es-EC" i="1" dirty="0">
                <a:solidFill>
                  <a:schemeClr val="accent6">
                    <a:lumMod val="75000"/>
                  </a:schemeClr>
                </a:solidFill>
              </a:rPr>
              <a:t>Movimiento 1</a:t>
            </a:r>
          </a:p>
        </p:txBody>
      </p:sp>
      <p:sp>
        <p:nvSpPr>
          <p:cNvPr id="29" name="Rectángulo 28">
            <a:extLst>
              <a:ext uri="{FF2B5EF4-FFF2-40B4-BE49-F238E27FC236}">
                <a16:creationId xmlns:a16="http://schemas.microsoft.com/office/drawing/2014/main" xmlns="" id="{7A916FEA-171A-4BED-BC62-5009AB898D19}"/>
              </a:ext>
            </a:extLst>
          </p:cNvPr>
          <p:cNvSpPr/>
          <p:nvPr/>
        </p:nvSpPr>
        <p:spPr>
          <a:xfrm>
            <a:off x="975094" y="4422956"/>
            <a:ext cx="3600000" cy="72000"/>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graphicFrame>
        <p:nvGraphicFramePr>
          <p:cNvPr id="18" name="Diagrama 17">
            <a:extLst>
              <a:ext uri="{FF2B5EF4-FFF2-40B4-BE49-F238E27FC236}">
                <a16:creationId xmlns:a16="http://schemas.microsoft.com/office/drawing/2014/main" xmlns="" id="{DA13C45E-7E19-46BF-A7E7-D1ED72088924}"/>
              </a:ext>
            </a:extLst>
          </p:cNvPr>
          <p:cNvGraphicFramePr/>
          <p:nvPr>
            <p:extLst>
              <p:ext uri="{D42A27DB-BD31-4B8C-83A1-F6EECF244321}">
                <p14:modId xmlns:p14="http://schemas.microsoft.com/office/powerpoint/2010/main" val="1069212786"/>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98130658"/>
      </p:ext>
    </p:extLst>
  </p:cSld>
  <p:clrMapOvr>
    <a:masterClrMapping/>
  </p:clrMapOvr>
  <p:transition spd="med" advTm="4697">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37</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Filtrado digital</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1959126" cy="430887"/>
          </a:xfrm>
          <a:prstGeom prst="rect">
            <a:avLst/>
          </a:prstGeom>
        </p:spPr>
        <p:txBody>
          <a:bodyPr wrap="none">
            <a:spAutoFit/>
          </a:bodyPr>
          <a:lstStyle/>
          <a:p>
            <a:r>
              <a:rPr lang="es-EC" altLang="ja-JP" sz="2200" i="1" dirty="0"/>
              <a:t>Filtrado digital</a:t>
            </a:r>
            <a:endParaRPr lang="ja-JP" altLang="en-US" sz="2200" i="1" dirty="0"/>
          </a:p>
        </p:txBody>
      </p:sp>
      <p:graphicFrame>
        <p:nvGraphicFramePr>
          <p:cNvPr id="12" name="Tabla 11">
            <a:extLst>
              <a:ext uri="{FF2B5EF4-FFF2-40B4-BE49-F238E27FC236}">
                <a16:creationId xmlns:a16="http://schemas.microsoft.com/office/drawing/2014/main" xmlns="" id="{2BB17F85-B75E-4746-B475-674D0E1DCE43}"/>
              </a:ext>
            </a:extLst>
          </p:cNvPr>
          <p:cNvGraphicFramePr>
            <a:graphicFrameLocks noGrp="1"/>
          </p:cNvGraphicFramePr>
          <p:nvPr>
            <p:extLst>
              <p:ext uri="{D42A27DB-BD31-4B8C-83A1-F6EECF244321}">
                <p14:modId xmlns:p14="http://schemas.microsoft.com/office/powerpoint/2010/main" val="502315552"/>
              </p:ext>
            </p:extLst>
          </p:nvPr>
        </p:nvGraphicFramePr>
        <p:xfrm>
          <a:off x="3188510" y="4268051"/>
          <a:ext cx="12190944" cy="4267200"/>
        </p:xfrm>
        <a:graphic>
          <a:graphicData uri="http://schemas.openxmlformats.org/drawingml/2006/table">
            <a:tbl>
              <a:tblPr firstRow="1" bandRow="1">
                <a:tableStyleId>{5FD0F851-EC5A-4D38-B0AD-8093EC10F338}</a:tableStyleId>
              </a:tblPr>
              <a:tblGrid>
                <a:gridCol w="3047736">
                  <a:extLst>
                    <a:ext uri="{9D8B030D-6E8A-4147-A177-3AD203B41FA5}">
                      <a16:colId xmlns:a16="http://schemas.microsoft.com/office/drawing/2014/main" xmlns="" val="3807667872"/>
                    </a:ext>
                  </a:extLst>
                </a:gridCol>
                <a:gridCol w="3047736">
                  <a:extLst>
                    <a:ext uri="{9D8B030D-6E8A-4147-A177-3AD203B41FA5}">
                      <a16:colId xmlns:a16="http://schemas.microsoft.com/office/drawing/2014/main" xmlns="" val="4213710338"/>
                    </a:ext>
                  </a:extLst>
                </a:gridCol>
                <a:gridCol w="3047736">
                  <a:extLst>
                    <a:ext uri="{9D8B030D-6E8A-4147-A177-3AD203B41FA5}">
                      <a16:colId xmlns:a16="http://schemas.microsoft.com/office/drawing/2014/main" xmlns="" val="3722157123"/>
                    </a:ext>
                  </a:extLst>
                </a:gridCol>
                <a:gridCol w="3047736">
                  <a:extLst>
                    <a:ext uri="{9D8B030D-6E8A-4147-A177-3AD203B41FA5}">
                      <a16:colId xmlns:a16="http://schemas.microsoft.com/office/drawing/2014/main" xmlns="" val="3167686142"/>
                    </a:ext>
                  </a:extLst>
                </a:gridCol>
              </a:tblGrid>
              <a:tr h="370840">
                <a:tc>
                  <a:txBody>
                    <a:bodyPr/>
                    <a:lstStyle/>
                    <a:p>
                      <a:pPr indent="180340" algn="just">
                        <a:lnSpc>
                          <a:spcPct val="200000"/>
                        </a:lnSpc>
                        <a:spcAft>
                          <a:spcPts val="0"/>
                        </a:spcAft>
                      </a:pPr>
                      <a:r>
                        <a:rPr lang="es-ES_tradnl" sz="2800" dirty="0">
                          <a:effectLst/>
                        </a:rPr>
                        <a:t>Tipo de filtro</a:t>
                      </a:r>
                      <a:endParaRPr lang="es-EC" sz="4000" dirty="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a:effectLst/>
                        </a:rPr>
                        <a:t>Tipo</a:t>
                      </a:r>
                      <a:endParaRPr lang="es-EC" sz="4000">
                        <a:effectLst/>
                        <a:latin typeface="+mj-lt"/>
                        <a:ea typeface="Times New Roman" panose="02020603050405020304" pitchFamily="18" charset="0"/>
                      </a:endParaRPr>
                    </a:p>
                  </a:txBody>
                  <a:tcPr marL="68580" marR="68580" marT="0" marB="0" anchor="ctr"/>
                </a:tc>
                <a:tc gridSpan="2">
                  <a:txBody>
                    <a:bodyPr/>
                    <a:lstStyle/>
                    <a:p>
                      <a:pPr indent="180340" algn="just">
                        <a:lnSpc>
                          <a:spcPct val="200000"/>
                        </a:lnSpc>
                        <a:spcAft>
                          <a:spcPts val="0"/>
                        </a:spcAft>
                      </a:pPr>
                      <a:r>
                        <a:rPr lang="es-ES_tradnl" sz="2800">
                          <a:effectLst/>
                        </a:rPr>
                        <a:t>Parámetros</a:t>
                      </a:r>
                      <a:endParaRPr lang="es-EC" sz="4000">
                        <a:effectLst/>
                        <a:latin typeface="+mj-lt"/>
                        <a:ea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4262475857"/>
                  </a:ext>
                </a:extLst>
              </a:tr>
              <a:tr h="370840">
                <a:tc rowSpan="2">
                  <a:txBody>
                    <a:bodyPr/>
                    <a:lstStyle/>
                    <a:p>
                      <a:pPr indent="180340" algn="just">
                        <a:lnSpc>
                          <a:spcPct val="200000"/>
                        </a:lnSpc>
                        <a:spcAft>
                          <a:spcPts val="0"/>
                        </a:spcAft>
                      </a:pPr>
                      <a:r>
                        <a:rPr lang="es-ES_tradnl" sz="2800" dirty="0">
                          <a:effectLst/>
                        </a:rPr>
                        <a:t>Filtro pasa altos</a:t>
                      </a:r>
                      <a:endParaRPr lang="es-EC" sz="4000" dirty="0">
                        <a:effectLst/>
                        <a:latin typeface="+mj-lt"/>
                        <a:ea typeface="Times New Roman" panose="02020603050405020304" pitchFamily="18" charset="0"/>
                      </a:endParaRPr>
                    </a:p>
                  </a:txBody>
                  <a:tcPr marL="68580" marR="68580" marT="0" marB="0" anchor="ctr"/>
                </a:tc>
                <a:tc rowSpan="2">
                  <a:txBody>
                    <a:bodyPr/>
                    <a:lstStyle/>
                    <a:p>
                      <a:pPr indent="180340" algn="just">
                        <a:lnSpc>
                          <a:spcPct val="200000"/>
                        </a:lnSpc>
                        <a:spcAft>
                          <a:spcPts val="0"/>
                        </a:spcAft>
                      </a:pPr>
                      <a:r>
                        <a:rPr lang="es-ES_tradnl" sz="2800" dirty="0" err="1">
                          <a:effectLst/>
                        </a:rPr>
                        <a:t>IIR</a:t>
                      </a:r>
                      <a:r>
                        <a:rPr lang="es-ES_tradnl" sz="2800" dirty="0">
                          <a:effectLst/>
                        </a:rPr>
                        <a:t> Butterworth</a:t>
                      </a:r>
                      <a:endParaRPr lang="es-EC" sz="4000" dirty="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a:effectLst/>
                        </a:rPr>
                        <a:t>FP = 0.5 Hz</a:t>
                      </a:r>
                      <a:endParaRPr lang="es-EC" sz="400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a:effectLst/>
                        </a:rPr>
                        <a:t>AP = 1</a:t>
                      </a:r>
                      <a:endParaRPr lang="es-EC" sz="400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xmlns="" val="3185313816"/>
                  </a:ext>
                </a:extLst>
              </a:tr>
              <a:tr h="370840">
                <a:tc vMerge="1">
                  <a:txBody>
                    <a:bodyPr/>
                    <a:lstStyle/>
                    <a:p>
                      <a:endParaRPr lang="es-EC"/>
                    </a:p>
                  </a:txBody>
                  <a:tcPr/>
                </a:tc>
                <a:tc vMerge="1">
                  <a:txBody>
                    <a:bodyPr/>
                    <a:lstStyle/>
                    <a:p>
                      <a:endParaRPr lang="es-EC"/>
                    </a:p>
                  </a:txBody>
                  <a:tcPr/>
                </a:tc>
                <a:tc>
                  <a:txBody>
                    <a:bodyPr/>
                    <a:lstStyle/>
                    <a:p>
                      <a:pPr indent="180340" algn="just">
                        <a:lnSpc>
                          <a:spcPct val="200000"/>
                        </a:lnSpc>
                        <a:spcAft>
                          <a:spcPts val="0"/>
                        </a:spcAft>
                      </a:pPr>
                      <a:r>
                        <a:rPr lang="es-ES_tradnl" sz="2800">
                          <a:effectLst/>
                        </a:rPr>
                        <a:t>FS = 0.4 Hz</a:t>
                      </a:r>
                      <a:endParaRPr lang="es-EC" sz="400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a:effectLst/>
                        </a:rPr>
                        <a:t>AS = 20</a:t>
                      </a:r>
                      <a:endParaRPr lang="es-EC" sz="400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xmlns="" val="1568923131"/>
                  </a:ext>
                </a:extLst>
              </a:tr>
              <a:tr h="370840">
                <a:tc rowSpan="2">
                  <a:txBody>
                    <a:bodyPr/>
                    <a:lstStyle/>
                    <a:p>
                      <a:pPr indent="180340" algn="just">
                        <a:lnSpc>
                          <a:spcPct val="200000"/>
                        </a:lnSpc>
                        <a:spcAft>
                          <a:spcPts val="0"/>
                        </a:spcAft>
                      </a:pPr>
                      <a:r>
                        <a:rPr lang="es-ES_tradnl" sz="2800">
                          <a:effectLst/>
                        </a:rPr>
                        <a:t>Filtro pasa bajos</a:t>
                      </a:r>
                      <a:endParaRPr lang="es-EC" sz="4000">
                        <a:effectLst/>
                        <a:latin typeface="+mj-lt"/>
                        <a:ea typeface="Times New Roman" panose="02020603050405020304" pitchFamily="18" charset="0"/>
                      </a:endParaRPr>
                    </a:p>
                  </a:txBody>
                  <a:tcPr marL="68580" marR="68580" marT="0" marB="0" anchor="ctr"/>
                </a:tc>
                <a:tc rowSpan="2">
                  <a:txBody>
                    <a:bodyPr/>
                    <a:lstStyle/>
                    <a:p>
                      <a:pPr indent="180340" algn="just">
                        <a:lnSpc>
                          <a:spcPct val="200000"/>
                        </a:lnSpc>
                        <a:spcAft>
                          <a:spcPts val="0"/>
                        </a:spcAft>
                      </a:pPr>
                      <a:r>
                        <a:rPr lang="es-ES_tradnl" sz="2800" dirty="0" err="1">
                          <a:effectLst/>
                        </a:rPr>
                        <a:t>IIR</a:t>
                      </a:r>
                      <a:r>
                        <a:rPr lang="es-ES_tradnl" sz="2800" dirty="0">
                          <a:effectLst/>
                        </a:rPr>
                        <a:t> Butterworth</a:t>
                      </a:r>
                      <a:endParaRPr lang="es-EC" sz="4000" dirty="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dirty="0">
                          <a:effectLst/>
                        </a:rPr>
                        <a:t>FP = 4 Hz</a:t>
                      </a:r>
                      <a:endParaRPr lang="es-EC" sz="4000" dirty="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a:effectLst/>
                        </a:rPr>
                        <a:t>AP = 1</a:t>
                      </a:r>
                      <a:endParaRPr lang="es-EC" sz="400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xmlns="" val="1407095770"/>
                  </a:ext>
                </a:extLst>
              </a:tr>
              <a:tr h="370840">
                <a:tc vMerge="1">
                  <a:txBody>
                    <a:bodyPr/>
                    <a:lstStyle/>
                    <a:p>
                      <a:endParaRPr lang="es-EC"/>
                    </a:p>
                  </a:txBody>
                  <a:tcPr/>
                </a:tc>
                <a:tc vMerge="1">
                  <a:txBody>
                    <a:bodyPr/>
                    <a:lstStyle/>
                    <a:p>
                      <a:endParaRPr lang="es-EC"/>
                    </a:p>
                  </a:txBody>
                  <a:tcPr/>
                </a:tc>
                <a:tc>
                  <a:txBody>
                    <a:bodyPr/>
                    <a:lstStyle/>
                    <a:p>
                      <a:pPr indent="180340" algn="just">
                        <a:lnSpc>
                          <a:spcPct val="200000"/>
                        </a:lnSpc>
                        <a:spcAft>
                          <a:spcPts val="0"/>
                        </a:spcAft>
                      </a:pPr>
                      <a:r>
                        <a:rPr lang="es-ES_tradnl" sz="2800" dirty="0" err="1">
                          <a:effectLst/>
                        </a:rPr>
                        <a:t>FS</a:t>
                      </a:r>
                      <a:r>
                        <a:rPr lang="es-ES_tradnl" sz="2800" dirty="0">
                          <a:effectLst/>
                        </a:rPr>
                        <a:t> = 5 Hz</a:t>
                      </a:r>
                      <a:endParaRPr lang="es-EC" sz="4000" dirty="0">
                        <a:effectLst/>
                        <a:latin typeface="+mj-lt"/>
                        <a:ea typeface="Times New Roman" panose="02020603050405020304" pitchFamily="18" charset="0"/>
                      </a:endParaRPr>
                    </a:p>
                  </a:txBody>
                  <a:tcPr marL="68580" marR="68580" marT="0" marB="0" anchor="ctr"/>
                </a:tc>
                <a:tc>
                  <a:txBody>
                    <a:bodyPr/>
                    <a:lstStyle/>
                    <a:p>
                      <a:pPr indent="180340" algn="just">
                        <a:lnSpc>
                          <a:spcPct val="200000"/>
                        </a:lnSpc>
                        <a:spcAft>
                          <a:spcPts val="0"/>
                        </a:spcAft>
                      </a:pPr>
                      <a:r>
                        <a:rPr lang="es-ES_tradnl" sz="2800" dirty="0">
                          <a:effectLst/>
                        </a:rPr>
                        <a:t>AS = 40</a:t>
                      </a:r>
                      <a:endParaRPr lang="es-EC" sz="4000" dirty="0">
                        <a:effectLst/>
                        <a:latin typeface="+mj-lt"/>
                        <a:ea typeface="Times New Roman" panose="02020603050405020304" pitchFamily="18" charset="0"/>
                      </a:endParaRPr>
                    </a:p>
                  </a:txBody>
                  <a:tcPr marL="68580" marR="68580" marT="0" marB="0" anchor="ctr"/>
                </a:tc>
                <a:extLst>
                  <a:ext uri="{0D108BD9-81ED-4DB2-BD59-A6C34878D82A}">
                    <a16:rowId xmlns:a16="http://schemas.microsoft.com/office/drawing/2014/main" xmlns="" val="705478170"/>
                  </a:ext>
                </a:extLst>
              </a:tr>
            </a:tbl>
          </a:graphicData>
        </a:graphic>
      </p:graphicFrame>
      <p:graphicFrame>
        <p:nvGraphicFramePr>
          <p:cNvPr id="7" name="Diagrama 6">
            <a:extLst>
              <a:ext uri="{FF2B5EF4-FFF2-40B4-BE49-F238E27FC236}">
                <a16:creationId xmlns:a16="http://schemas.microsoft.com/office/drawing/2014/main" xmlns="" id="{3C6AD5EC-9441-4269-BBBE-01D974E263DD}"/>
              </a:ext>
            </a:extLst>
          </p:cNvPr>
          <p:cNvGraphicFramePr/>
          <p:nvPr>
            <p:extLst>
              <p:ext uri="{D42A27DB-BD31-4B8C-83A1-F6EECF244321}">
                <p14:modId xmlns:p14="http://schemas.microsoft.com/office/powerpoint/2010/main" val="1974450001"/>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862543"/>
      </p:ext>
    </p:extLst>
  </p:cSld>
  <p:clrMapOvr>
    <a:masterClrMapping/>
  </p:clrMapOvr>
  <p:transition spd="med" advTm="4697">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38</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Filtrado digital</a:t>
            </a:r>
          </a:p>
        </p:txBody>
      </p:sp>
      <p:sp>
        <p:nvSpPr>
          <p:cNvPr id="3" name="Rectángulo 2">
            <a:extLst>
              <a:ext uri="{FF2B5EF4-FFF2-40B4-BE49-F238E27FC236}">
                <a16:creationId xmlns:a16="http://schemas.microsoft.com/office/drawing/2014/main" xmlns="" id="{BDD3623D-ED2E-4729-9ECF-4596976A44D1}"/>
              </a:ext>
            </a:extLst>
          </p:cNvPr>
          <p:cNvSpPr/>
          <p:nvPr/>
        </p:nvSpPr>
        <p:spPr>
          <a:xfrm>
            <a:off x="3188510" y="1774563"/>
            <a:ext cx="1959126" cy="430887"/>
          </a:xfrm>
          <a:prstGeom prst="rect">
            <a:avLst/>
          </a:prstGeom>
        </p:spPr>
        <p:txBody>
          <a:bodyPr wrap="none">
            <a:spAutoFit/>
          </a:bodyPr>
          <a:lstStyle/>
          <a:p>
            <a:r>
              <a:rPr lang="es-EC" altLang="ja-JP" sz="2200" i="1" dirty="0"/>
              <a:t>Filtrado digital</a:t>
            </a:r>
            <a:endParaRPr lang="ja-JP" altLang="en-US" sz="2200" i="1" dirty="0"/>
          </a:p>
        </p:txBody>
      </p:sp>
      <p:pic>
        <p:nvPicPr>
          <p:cNvPr id="7" name="Imagen 6" descr="Imagen que contiene texto, mapa, cielo&#10;&#10;Descripción generada automáticamente">
            <a:extLst>
              <a:ext uri="{FF2B5EF4-FFF2-40B4-BE49-F238E27FC236}">
                <a16:creationId xmlns:a16="http://schemas.microsoft.com/office/drawing/2014/main" xmlns="" id="{0D23DD52-1A5A-4F76-8801-544D2861BF2D}"/>
              </a:ext>
            </a:extLst>
          </p:cNvPr>
          <p:cNvPicPr/>
          <p:nvPr/>
        </p:nvPicPr>
        <p:blipFill rotWithShape="1">
          <a:blip r:embed="rId3" cstate="print">
            <a:extLst>
              <a:ext uri="{28A0092B-C50C-407E-A947-70E740481C1C}">
                <a14:useLocalDpi xmlns:a14="http://schemas.microsoft.com/office/drawing/2010/main" val="0"/>
              </a:ext>
            </a:extLst>
          </a:blip>
          <a:srcRect l="8951" t="2815" r="10312" b="2393"/>
          <a:stretch/>
        </p:blipFill>
        <p:spPr bwMode="auto">
          <a:xfrm>
            <a:off x="2807636" y="4063572"/>
            <a:ext cx="5760000" cy="288000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xmlns="" id="{7255A294-2F39-447D-9B4C-DEE5709283FB}"/>
              </a:ext>
            </a:extLst>
          </p:cNvPr>
          <p:cNvPicPr/>
          <p:nvPr/>
        </p:nvPicPr>
        <p:blipFill rotWithShape="1">
          <a:blip r:embed="rId4" cstate="print">
            <a:extLst>
              <a:ext uri="{28A0092B-C50C-407E-A947-70E740481C1C}">
                <a14:useLocalDpi xmlns:a14="http://schemas.microsoft.com/office/drawing/2010/main" val="0"/>
              </a:ext>
            </a:extLst>
          </a:blip>
          <a:srcRect l="9547" t="2815" r="9914" b="2393"/>
          <a:stretch/>
        </p:blipFill>
        <p:spPr bwMode="auto">
          <a:xfrm>
            <a:off x="2807636" y="7041049"/>
            <a:ext cx="5760000" cy="2880000"/>
          </a:xfrm>
          <a:prstGeom prst="rect">
            <a:avLst/>
          </a:prstGeom>
          <a:ln>
            <a:noFill/>
          </a:ln>
          <a:extLst>
            <a:ext uri="{53640926-AAD7-44D8-BBD7-CCE9431645EC}">
              <a14:shadowObscured xmlns:a14="http://schemas.microsoft.com/office/drawing/2010/main"/>
            </a:ext>
          </a:extLst>
        </p:spPr>
      </p:pic>
      <p:pic>
        <p:nvPicPr>
          <p:cNvPr id="9" name="Imagen 8" descr="Imagen que contiene texto, mapa&#10;&#10;Descripción generada automáticamente">
            <a:extLst>
              <a:ext uri="{FF2B5EF4-FFF2-40B4-BE49-F238E27FC236}">
                <a16:creationId xmlns:a16="http://schemas.microsoft.com/office/drawing/2014/main" xmlns="" id="{61E57BF3-0460-4F1D-9302-CF6CC1EA4B98}"/>
              </a:ext>
            </a:extLst>
          </p:cNvPr>
          <p:cNvPicPr/>
          <p:nvPr/>
        </p:nvPicPr>
        <p:blipFill rotWithShape="1">
          <a:blip r:embed="rId5" cstate="print">
            <a:extLst>
              <a:ext uri="{28A0092B-C50C-407E-A947-70E740481C1C}">
                <a14:useLocalDpi xmlns:a14="http://schemas.microsoft.com/office/drawing/2010/main" val="0"/>
              </a:ext>
            </a:extLst>
          </a:blip>
          <a:srcRect l="8949" t="3284" r="10312" b="2877"/>
          <a:stretch/>
        </p:blipFill>
        <p:spPr bwMode="auto">
          <a:xfrm>
            <a:off x="9950024" y="4063572"/>
            <a:ext cx="5760000" cy="2880000"/>
          </a:xfrm>
          <a:prstGeom prst="rect">
            <a:avLst/>
          </a:prstGeom>
          <a:ln>
            <a:noFill/>
          </a:ln>
          <a:extLst>
            <a:ext uri="{53640926-AAD7-44D8-BBD7-CCE9431645EC}">
              <a14:shadowObscured xmlns:a14="http://schemas.microsoft.com/office/drawing/2010/main"/>
            </a:ext>
          </a:extLst>
        </p:spPr>
      </p:pic>
      <p:pic>
        <p:nvPicPr>
          <p:cNvPr id="10" name="Imagen 9" descr="Imagen que contiene cielo, exterior&#10;&#10;Descripción generada automáticamente">
            <a:extLst>
              <a:ext uri="{FF2B5EF4-FFF2-40B4-BE49-F238E27FC236}">
                <a16:creationId xmlns:a16="http://schemas.microsoft.com/office/drawing/2014/main" xmlns="" id="{F0C99FB3-2774-439E-A316-8FB530D375D8}"/>
              </a:ext>
            </a:extLst>
          </p:cNvPr>
          <p:cNvPicPr/>
          <p:nvPr/>
        </p:nvPicPr>
        <p:blipFill rotWithShape="1">
          <a:blip r:embed="rId6" cstate="print">
            <a:extLst>
              <a:ext uri="{28A0092B-C50C-407E-A947-70E740481C1C}">
                <a14:useLocalDpi xmlns:a14="http://schemas.microsoft.com/office/drawing/2010/main" val="0"/>
              </a:ext>
            </a:extLst>
          </a:blip>
          <a:srcRect l="9349" t="2815" r="10113" b="2393"/>
          <a:stretch/>
        </p:blipFill>
        <p:spPr bwMode="auto">
          <a:xfrm>
            <a:off x="9950024" y="7100476"/>
            <a:ext cx="5760000" cy="2880000"/>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xmlns="" id="{0FBA7A35-A4DC-4D5C-8C55-62560AC6D7D1}"/>
              </a:ext>
            </a:extLst>
          </p:cNvPr>
          <p:cNvSpPr txBox="1"/>
          <p:nvPr/>
        </p:nvSpPr>
        <p:spPr>
          <a:xfrm>
            <a:off x="3188510" y="3192114"/>
            <a:ext cx="5734050" cy="584775"/>
          </a:xfrm>
          <a:prstGeom prst="rect">
            <a:avLst/>
          </a:prstGeom>
          <a:noFill/>
        </p:spPr>
        <p:txBody>
          <a:bodyPr wrap="square" rtlCol="0">
            <a:spAutoFit/>
          </a:bodyPr>
          <a:lstStyle/>
          <a:p>
            <a:r>
              <a:rPr lang="es-EC" i="1" dirty="0">
                <a:solidFill>
                  <a:schemeClr val="accent5">
                    <a:lumMod val="75000"/>
                  </a:schemeClr>
                </a:solidFill>
              </a:rPr>
              <a:t>Filtro pasa altos</a:t>
            </a:r>
          </a:p>
        </p:txBody>
      </p:sp>
      <p:sp>
        <p:nvSpPr>
          <p:cNvPr id="16" name="Rectángulo 15">
            <a:extLst>
              <a:ext uri="{FF2B5EF4-FFF2-40B4-BE49-F238E27FC236}">
                <a16:creationId xmlns:a16="http://schemas.microsoft.com/office/drawing/2014/main" xmlns="" id="{52ABF345-557D-48F7-9B06-0E271DA1DF94}"/>
              </a:ext>
            </a:extLst>
          </p:cNvPr>
          <p:cNvSpPr/>
          <p:nvPr/>
        </p:nvSpPr>
        <p:spPr>
          <a:xfrm>
            <a:off x="3188510" y="3807623"/>
            <a:ext cx="360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17" name="CuadroTexto 16">
            <a:extLst>
              <a:ext uri="{FF2B5EF4-FFF2-40B4-BE49-F238E27FC236}">
                <a16:creationId xmlns:a16="http://schemas.microsoft.com/office/drawing/2014/main" xmlns="" id="{17642F94-4A64-450D-AE2D-61F77B1D5AC4}"/>
              </a:ext>
            </a:extLst>
          </p:cNvPr>
          <p:cNvSpPr txBox="1"/>
          <p:nvPr/>
        </p:nvSpPr>
        <p:spPr>
          <a:xfrm>
            <a:off x="10302029" y="3137018"/>
            <a:ext cx="5734050" cy="584775"/>
          </a:xfrm>
          <a:prstGeom prst="rect">
            <a:avLst/>
          </a:prstGeom>
          <a:noFill/>
        </p:spPr>
        <p:txBody>
          <a:bodyPr wrap="square" rtlCol="0">
            <a:spAutoFit/>
          </a:bodyPr>
          <a:lstStyle/>
          <a:p>
            <a:r>
              <a:rPr lang="es-EC" i="1" dirty="0">
                <a:solidFill>
                  <a:schemeClr val="accent6">
                    <a:lumMod val="75000"/>
                  </a:schemeClr>
                </a:solidFill>
              </a:rPr>
              <a:t>Filtro pasa bajos</a:t>
            </a:r>
          </a:p>
        </p:txBody>
      </p:sp>
      <p:sp>
        <p:nvSpPr>
          <p:cNvPr id="18" name="Rectángulo 17">
            <a:extLst>
              <a:ext uri="{FF2B5EF4-FFF2-40B4-BE49-F238E27FC236}">
                <a16:creationId xmlns:a16="http://schemas.microsoft.com/office/drawing/2014/main" xmlns="" id="{94837757-5F4E-472E-B2B4-181B03D9D23C}"/>
              </a:ext>
            </a:extLst>
          </p:cNvPr>
          <p:cNvSpPr/>
          <p:nvPr/>
        </p:nvSpPr>
        <p:spPr>
          <a:xfrm>
            <a:off x="10302029" y="3752527"/>
            <a:ext cx="3600000" cy="72000"/>
          </a:xfrm>
          <a:prstGeom prst="rect">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graphicFrame>
        <p:nvGraphicFramePr>
          <p:cNvPr id="14" name="Diagrama 13">
            <a:extLst>
              <a:ext uri="{FF2B5EF4-FFF2-40B4-BE49-F238E27FC236}">
                <a16:creationId xmlns:a16="http://schemas.microsoft.com/office/drawing/2014/main" xmlns="" id="{55862E94-98F7-4611-A268-5A66DDC363B5}"/>
              </a:ext>
            </a:extLst>
          </p:cNvPr>
          <p:cNvGraphicFramePr/>
          <p:nvPr>
            <p:extLst>
              <p:ext uri="{D42A27DB-BD31-4B8C-83A1-F6EECF244321}">
                <p14:modId xmlns:p14="http://schemas.microsoft.com/office/powerpoint/2010/main" val="2451129532"/>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01007236"/>
      </p:ext>
    </p:extLst>
  </p:cSld>
  <p:clrMapOvr>
    <a:masterClrMapping/>
  </p:clrMapOvr>
  <p:transition spd="med" advTm="4697">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39</a:t>
            </a:fld>
            <a:endParaRPr lang="ja-JP" altLang="en-US"/>
          </a:p>
        </p:txBody>
      </p:sp>
      <p:sp>
        <p:nvSpPr>
          <p:cNvPr id="11" name="テキスト プレースホルダー 10"/>
          <p:cNvSpPr>
            <a:spLocks noGrp="1"/>
          </p:cNvSpPr>
          <p:nvPr>
            <p:ph type="body" sz="quarter" idx="15"/>
          </p:nvPr>
        </p:nvSpPr>
        <p:spPr>
          <a:xfrm>
            <a:off x="1852930" y="2363569"/>
            <a:ext cx="8482561" cy="790352"/>
          </a:xfrm>
        </p:spPr>
        <p:txBody>
          <a:bodyPr/>
          <a:lstStyle/>
          <a:p>
            <a:r>
              <a:rPr lang="es-EC" altLang="ja-JP" dirty="0" smtClean="0">
                <a:solidFill>
                  <a:schemeClr val="accent3">
                    <a:lumMod val="50000"/>
                  </a:schemeClr>
                </a:solidFill>
                <a:latin typeface="Arial" panose="020B0604020202020204" pitchFamily="34" charset="0"/>
                <a:cs typeface="Arial" panose="020B0604020202020204" pitchFamily="34" charset="0"/>
              </a:rPr>
              <a:t>Pruebas de funcionamiento</a:t>
            </a:r>
            <a:endParaRPr lang="es-EC" altLang="ja-JP" dirty="0">
              <a:solidFill>
                <a:schemeClr val="accent3">
                  <a:lumMod val="50000"/>
                </a:schemeClr>
              </a:solidFill>
              <a:latin typeface="Arial" panose="020B0604020202020204" pitchFamily="34" charset="0"/>
              <a:cs typeface="Arial" panose="020B0604020202020204" pitchFamily="34" charset="0"/>
            </a:endParaRPr>
          </a:p>
        </p:txBody>
      </p:sp>
      <p:graphicFrame>
        <p:nvGraphicFramePr>
          <p:cNvPr id="10" name="Diagrama 9">
            <a:extLst>
              <a:ext uri="{FF2B5EF4-FFF2-40B4-BE49-F238E27FC236}">
                <a16:creationId xmlns:a16="http://schemas.microsoft.com/office/drawing/2014/main" xmlns="" id="{F6396A6A-086B-4D0B-AB40-CECE30DE7EE0}"/>
              </a:ext>
            </a:extLst>
          </p:cNvPr>
          <p:cNvGraphicFramePr/>
          <p:nvPr>
            <p:extLst>
              <p:ext uri="{D42A27DB-BD31-4B8C-83A1-F6EECF244321}">
                <p14:modId xmlns:p14="http://schemas.microsoft.com/office/powerpoint/2010/main" val="3513632620"/>
              </p:ext>
            </p:extLst>
          </p:nvPr>
        </p:nvGraphicFramePr>
        <p:xfrm>
          <a:off x="3047735" y="89101"/>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a 2">
            <a:extLst>
              <a:ext uri="{FF2B5EF4-FFF2-40B4-BE49-F238E27FC236}">
                <a16:creationId xmlns:a16="http://schemas.microsoft.com/office/drawing/2014/main" xmlns="" id="{4CA9EA5A-7963-49EC-986F-7CA90D58979B}"/>
              </a:ext>
            </a:extLst>
          </p:cNvPr>
          <p:cNvGraphicFramePr>
            <a:graphicFrameLocks noGrp="1"/>
          </p:cNvGraphicFramePr>
          <p:nvPr>
            <p:extLst>
              <p:ext uri="{D42A27DB-BD31-4B8C-83A1-F6EECF244321}">
                <p14:modId xmlns:p14="http://schemas.microsoft.com/office/powerpoint/2010/main" val="1208570669"/>
              </p:ext>
            </p:extLst>
          </p:nvPr>
        </p:nvGraphicFramePr>
        <p:xfrm>
          <a:off x="3622038" y="3609799"/>
          <a:ext cx="11042335" cy="2325439"/>
        </p:xfrm>
        <a:graphic>
          <a:graphicData uri="http://schemas.openxmlformats.org/drawingml/2006/table">
            <a:tbl>
              <a:tblPr firstRow="1" firstCol="1" bandRow="1">
                <a:tableStyleId>{E8B1032C-EA38-4F05-BA0D-38AFFFC7BED3}</a:tableStyleId>
              </a:tblPr>
              <a:tblGrid>
                <a:gridCol w="1366006">
                  <a:extLst>
                    <a:ext uri="{9D8B030D-6E8A-4147-A177-3AD203B41FA5}">
                      <a16:colId xmlns:a16="http://schemas.microsoft.com/office/drawing/2014/main" xmlns="" val="1002264783"/>
                    </a:ext>
                  </a:extLst>
                </a:gridCol>
                <a:gridCol w="1055821">
                  <a:extLst>
                    <a:ext uri="{9D8B030D-6E8A-4147-A177-3AD203B41FA5}">
                      <a16:colId xmlns:a16="http://schemas.microsoft.com/office/drawing/2014/main" xmlns="" val="1696439510"/>
                    </a:ext>
                  </a:extLst>
                </a:gridCol>
                <a:gridCol w="1153160">
                  <a:extLst>
                    <a:ext uri="{9D8B030D-6E8A-4147-A177-3AD203B41FA5}">
                      <a16:colId xmlns:a16="http://schemas.microsoft.com/office/drawing/2014/main" xmlns="" val="942249440"/>
                    </a:ext>
                  </a:extLst>
                </a:gridCol>
                <a:gridCol w="1001967">
                  <a:extLst>
                    <a:ext uri="{9D8B030D-6E8A-4147-A177-3AD203B41FA5}">
                      <a16:colId xmlns:a16="http://schemas.microsoft.com/office/drawing/2014/main" xmlns="" val="606289366"/>
                    </a:ext>
                  </a:extLst>
                </a:gridCol>
                <a:gridCol w="1153160">
                  <a:extLst>
                    <a:ext uri="{9D8B030D-6E8A-4147-A177-3AD203B41FA5}">
                      <a16:colId xmlns:a16="http://schemas.microsoft.com/office/drawing/2014/main" xmlns="" val="2205032236"/>
                    </a:ext>
                  </a:extLst>
                </a:gridCol>
                <a:gridCol w="1001967">
                  <a:extLst>
                    <a:ext uri="{9D8B030D-6E8A-4147-A177-3AD203B41FA5}">
                      <a16:colId xmlns:a16="http://schemas.microsoft.com/office/drawing/2014/main" xmlns="" val="1778139834"/>
                    </a:ext>
                  </a:extLst>
                </a:gridCol>
                <a:gridCol w="1154640">
                  <a:extLst>
                    <a:ext uri="{9D8B030D-6E8A-4147-A177-3AD203B41FA5}">
                      <a16:colId xmlns:a16="http://schemas.microsoft.com/office/drawing/2014/main" xmlns="" val="3252844686"/>
                    </a:ext>
                  </a:extLst>
                </a:gridCol>
                <a:gridCol w="1000487">
                  <a:extLst>
                    <a:ext uri="{9D8B030D-6E8A-4147-A177-3AD203B41FA5}">
                      <a16:colId xmlns:a16="http://schemas.microsoft.com/office/drawing/2014/main" xmlns="" val="2086749595"/>
                    </a:ext>
                  </a:extLst>
                </a:gridCol>
                <a:gridCol w="1214459">
                  <a:extLst>
                    <a:ext uri="{9D8B030D-6E8A-4147-A177-3AD203B41FA5}">
                      <a16:colId xmlns:a16="http://schemas.microsoft.com/office/drawing/2014/main" xmlns="" val="589229973"/>
                    </a:ext>
                  </a:extLst>
                </a:gridCol>
                <a:gridCol w="940668">
                  <a:extLst>
                    <a:ext uri="{9D8B030D-6E8A-4147-A177-3AD203B41FA5}">
                      <a16:colId xmlns:a16="http://schemas.microsoft.com/office/drawing/2014/main" xmlns="" val="1740631360"/>
                    </a:ext>
                  </a:extLst>
                </a:gridCol>
              </a:tblGrid>
              <a:tr h="862399">
                <a:tc gridSpan="2">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Sin movimiento</a:t>
                      </a:r>
                    </a:p>
                  </a:txBody>
                  <a:tcPr marL="68580" marR="68580" marT="0" marB="0" anchor="ctr"/>
                </a:tc>
                <a:tc hMerge="1">
                  <a:txBody>
                    <a:bodyPr/>
                    <a:lstStyle/>
                    <a:p>
                      <a:endParaRPr lang="es-EC"/>
                    </a:p>
                  </a:txBody>
                  <a:tcPr/>
                </a:tc>
                <a:tc gridSpan="2">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Movimiento 1</a:t>
                      </a:r>
                    </a:p>
                  </a:txBody>
                  <a:tcPr marL="68580" marR="68580" marT="0" marB="0" anchor="ctr"/>
                </a:tc>
                <a:tc hMerge="1">
                  <a:txBody>
                    <a:bodyPr/>
                    <a:lstStyle/>
                    <a:p>
                      <a:endParaRPr lang="es-EC"/>
                    </a:p>
                  </a:txBody>
                  <a:tcPr/>
                </a:tc>
                <a:tc gridSpan="2">
                  <a:txBody>
                    <a:bodyPr/>
                    <a:lstStyle/>
                    <a:p>
                      <a:pPr marL="0" algn="ctr" defTabSz="1632753" rtl="0" eaLnBrk="1" latinLnBrk="0" hangingPunct="1">
                        <a:lnSpc>
                          <a:spcPct val="200000"/>
                        </a:lnSpc>
                        <a:spcBef>
                          <a:spcPts val="600"/>
                        </a:spcBef>
                        <a:spcAft>
                          <a:spcPts val="600"/>
                        </a:spcAft>
                      </a:pPr>
                      <a:r>
                        <a:rPr kumimoji="1" lang="es-EC" sz="2400" kern="1200">
                          <a:solidFill>
                            <a:schemeClr val="tx1"/>
                          </a:solidFill>
                          <a:effectLst/>
                          <a:latin typeface="+mn-lt"/>
                          <a:ea typeface="+mn-ea"/>
                          <a:cs typeface="+mn-cs"/>
                        </a:rPr>
                        <a:t>Movimiento 2</a:t>
                      </a:r>
                    </a:p>
                  </a:txBody>
                  <a:tcPr marL="68580" marR="68580" marT="0" marB="0" anchor="ctr"/>
                </a:tc>
                <a:tc hMerge="1">
                  <a:txBody>
                    <a:bodyPr/>
                    <a:lstStyle/>
                    <a:p>
                      <a:endParaRPr lang="es-EC"/>
                    </a:p>
                  </a:txBody>
                  <a:tcPr/>
                </a:tc>
                <a:tc gridSpan="2">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Movimiento 3</a:t>
                      </a:r>
                    </a:p>
                  </a:txBody>
                  <a:tcPr marL="68580" marR="68580" marT="0" marB="0" anchor="ctr"/>
                </a:tc>
                <a:tc hMerge="1">
                  <a:txBody>
                    <a:bodyPr/>
                    <a:lstStyle/>
                    <a:p>
                      <a:endParaRPr lang="es-EC"/>
                    </a:p>
                  </a:txBody>
                  <a:tcPr/>
                </a:tc>
                <a:tc gridSpan="2">
                  <a:txBody>
                    <a:bodyPr/>
                    <a:lstStyle/>
                    <a:p>
                      <a:pPr marL="0" algn="ctr" defTabSz="1632753" rtl="0" eaLnBrk="1" latinLnBrk="0" hangingPunct="1">
                        <a:lnSpc>
                          <a:spcPct val="200000"/>
                        </a:lnSpc>
                        <a:spcBef>
                          <a:spcPts val="600"/>
                        </a:spcBef>
                        <a:spcAft>
                          <a:spcPts val="600"/>
                        </a:spcAft>
                      </a:pPr>
                      <a:r>
                        <a:rPr kumimoji="1" lang="es-EC" sz="2400" kern="1200">
                          <a:solidFill>
                            <a:schemeClr val="tx1"/>
                          </a:solidFill>
                          <a:effectLst/>
                          <a:latin typeface="+mn-lt"/>
                          <a:ea typeface="+mn-ea"/>
                          <a:cs typeface="+mn-cs"/>
                        </a:rPr>
                        <a:t>Movimiento 4</a:t>
                      </a:r>
                    </a:p>
                  </a:txBody>
                  <a:tcPr marL="68580" marR="68580" marT="0" marB="0" anchor="ctr"/>
                </a:tc>
                <a:tc hMerge="1">
                  <a:txBody>
                    <a:bodyPr/>
                    <a:lstStyle/>
                    <a:p>
                      <a:endParaRPr lang="es-EC"/>
                    </a:p>
                  </a:txBody>
                  <a:tcPr/>
                </a:tc>
                <a:extLst>
                  <a:ext uri="{0D108BD9-81ED-4DB2-BD59-A6C34878D82A}">
                    <a16:rowId xmlns:a16="http://schemas.microsoft.com/office/drawing/2014/main" xmlns="" val="3868600863"/>
                  </a:ext>
                </a:extLst>
              </a:tr>
              <a:tr h="0">
                <a:tc>
                  <a:txBody>
                    <a:bodyPr/>
                    <a:lstStyle/>
                    <a:p>
                      <a:pPr marL="0" algn="ctr" defTabSz="1632753" rtl="0" eaLnBrk="1" latinLnBrk="0" hangingPunct="1">
                        <a:lnSpc>
                          <a:spcPct val="200000"/>
                        </a:lnSpc>
                        <a:spcBef>
                          <a:spcPts val="600"/>
                        </a:spcBef>
                        <a:spcAft>
                          <a:spcPts val="600"/>
                        </a:spcAft>
                      </a:pPr>
                      <a:r>
                        <a:rPr kumimoji="1" lang="es-EC" sz="2400" b="0" kern="1200" dirty="0">
                          <a:solidFill>
                            <a:schemeClr val="tx1"/>
                          </a:solidFill>
                          <a:effectLst/>
                          <a:latin typeface="+mn-lt"/>
                          <a:ea typeface="+mn-ea"/>
                          <a:cs typeface="+mn-cs"/>
                        </a:rPr>
                        <a:t>Media</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b="0" kern="1200" dirty="0">
                          <a:solidFill>
                            <a:schemeClr val="tx1"/>
                          </a:solidFill>
                          <a:effectLst/>
                          <a:latin typeface="+mn-lt"/>
                          <a:ea typeface="+mn-ea"/>
                          <a:cs typeface="+mn-cs"/>
                        </a:rPr>
                        <a:t>Error </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b="0" kern="1200" dirty="0">
                          <a:solidFill>
                            <a:schemeClr val="tx1"/>
                          </a:solidFill>
                          <a:effectLst/>
                          <a:latin typeface="+mn-lt"/>
                          <a:ea typeface="+mn-ea"/>
                          <a:cs typeface="+mn-cs"/>
                        </a:rPr>
                        <a:t>Media</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Error</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Media</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Error</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Media</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Error</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a:solidFill>
                            <a:schemeClr val="tx1"/>
                          </a:solidFill>
                          <a:effectLst/>
                          <a:latin typeface="+mn-lt"/>
                          <a:ea typeface="+mn-ea"/>
                          <a:cs typeface="+mn-cs"/>
                        </a:rPr>
                        <a:t>Media</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a:solidFill>
                            <a:schemeClr val="tx1"/>
                          </a:solidFill>
                          <a:effectLst/>
                          <a:latin typeface="+mn-lt"/>
                          <a:ea typeface="+mn-ea"/>
                          <a:cs typeface="+mn-cs"/>
                        </a:rPr>
                        <a:t>Error</a:t>
                      </a:r>
                    </a:p>
                  </a:txBody>
                  <a:tcPr marL="68580" marR="68580" marT="0" marB="0" anchor="ctr"/>
                </a:tc>
                <a:extLst>
                  <a:ext uri="{0D108BD9-81ED-4DB2-BD59-A6C34878D82A}">
                    <a16:rowId xmlns:a16="http://schemas.microsoft.com/office/drawing/2014/main" xmlns="" val="1196850696"/>
                  </a:ext>
                </a:extLst>
              </a:tr>
              <a:tr h="382787">
                <a:tc>
                  <a:txBody>
                    <a:bodyPr/>
                    <a:lstStyle/>
                    <a:p>
                      <a:pPr marL="0" algn="ctr" defTabSz="1632753" rtl="0" eaLnBrk="1" latinLnBrk="0" hangingPunct="1">
                        <a:lnSpc>
                          <a:spcPct val="200000"/>
                        </a:lnSpc>
                        <a:spcBef>
                          <a:spcPts val="600"/>
                        </a:spcBef>
                        <a:spcAft>
                          <a:spcPts val="600"/>
                        </a:spcAft>
                      </a:pPr>
                      <a:r>
                        <a:rPr kumimoji="1" lang="es-EC" sz="2400" b="0" kern="1200" dirty="0">
                          <a:solidFill>
                            <a:schemeClr val="tx1"/>
                          </a:solidFill>
                          <a:effectLst/>
                          <a:latin typeface="+mn-lt"/>
                          <a:ea typeface="+mn-ea"/>
                          <a:cs typeface="+mn-cs"/>
                        </a:rPr>
                        <a:t>0,0038</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b="0" kern="1200" dirty="0">
                          <a:solidFill>
                            <a:schemeClr val="tx1"/>
                          </a:solidFill>
                          <a:effectLst/>
                          <a:latin typeface="+mn-lt"/>
                          <a:ea typeface="+mn-ea"/>
                          <a:cs typeface="+mn-cs"/>
                        </a:rPr>
                        <a:t>1</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b="0" kern="1200" dirty="0">
                          <a:solidFill>
                            <a:schemeClr val="tx1"/>
                          </a:solidFill>
                          <a:effectLst/>
                          <a:latin typeface="+mn-lt"/>
                          <a:ea typeface="+mn-ea"/>
                          <a:cs typeface="+mn-cs"/>
                        </a:rPr>
                        <a:t>0,4167</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1</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1,0847</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1</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5,5863</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2</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6,5783</a:t>
                      </a:r>
                    </a:p>
                  </a:txBody>
                  <a:tcPr marL="68580" marR="68580" marT="0" marB="0" anchor="ctr"/>
                </a:tc>
                <a:tc>
                  <a:txBody>
                    <a:bodyPr/>
                    <a:lstStyle/>
                    <a:p>
                      <a:pPr marL="0" algn="ctr" defTabSz="1632753" rtl="0" eaLnBrk="1" latinLnBrk="0" hangingPunct="1">
                        <a:lnSpc>
                          <a:spcPct val="200000"/>
                        </a:lnSpc>
                        <a:spcBef>
                          <a:spcPts val="600"/>
                        </a:spcBef>
                        <a:spcAft>
                          <a:spcPts val="600"/>
                        </a:spcAft>
                      </a:pPr>
                      <a:r>
                        <a:rPr kumimoji="1" lang="es-EC" sz="2400" kern="1200" dirty="0">
                          <a:solidFill>
                            <a:schemeClr val="tx1"/>
                          </a:solidFill>
                          <a:effectLst/>
                          <a:latin typeface="+mn-lt"/>
                          <a:ea typeface="+mn-ea"/>
                          <a:cs typeface="+mn-cs"/>
                        </a:rPr>
                        <a:t>6</a:t>
                      </a:r>
                    </a:p>
                  </a:txBody>
                  <a:tcPr marL="68580" marR="68580" marT="0" marB="0" anchor="ctr"/>
                </a:tc>
                <a:extLst>
                  <a:ext uri="{0D108BD9-81ED-4DB2-BD59-A6C34878D82A}">
                    <a16:rowId xmlns:a16="http://schemas.microsoft.com/office/drawing/2014/main" xmlns="" val="592050716"/>
                  </a:ext>
                </a:extLst>
              </a:tr>
            </a:tbl>
          </a:graphicData>
        </a:graphic>
      </p:graphicFrame>
      <p:graphicFrame>
        <p:nvGraphicFramePr>
          <p:cNvPr id="5" name="Tabla 4">
            <a:extLst>
              <a:ext uri="{FF2B5EF4-FFF2-40B4-BE49-F238E27FC236}">
                <a16:creationId xmlns:a16="http://schemas.microsoft.com/office/drawing/2014/main" xmlns="" id="{168FB60A-B601-4BBC-A7C0-1BDDCA54BA7B}"/>
              </a:ext>
            </a:extLst>
          </p:cNvPr>
          <p:cNvGraphicFramePr>
            <a:graphicFrameLocks noGrp="1"/>
          </p:cNvGraphicFramePr>
          <p:nvPr>
            <p:extLst>
              <p:ext uri="{D42A27DB-BD31-4B8C-83A1-F6EECF244321}">
                <p14:modId xmlns:p14="http://schemas.microsoft.com/office/powerpoint/2010/main" val="643268921"/>
              </p:ext>
            </p:extLst>
          </p:nvPr>
        </p:nvGraphicFramePr>
        <p:xfrm>
          <a:off x="1110915" y="6552375"/>
          <a:ext cx="16064579" cy="2335623"/>
        </p:xfrm>
        <a:graphic>
          <a:graphicData uri="http://schemas.openxmlformats.org/drawingml/2006/table">
            <a:tbl>
              <a:tblPr firstRow="1" firstCol="1" bandRow="1">
                <a:tableStyleId>{BDBED569-4797-4DF1-A0F4-6AAB3CD982D8}</a:tableStyleId>
              </a:tblPr>
              <a:tblGrid>
                <a:gridCol w="1153160">
                  <a:extLst>
                    <a:ext uri="{9D8B030D-6E8A-4147-A177-3AD203B41FA5}">
                      <a16:colId xmlns:a16="http://schemas.microsoft.com/office/drawing/2014/main" xmlns="" val="171550190"/>
                    </a:ext>
                  </a:extLst>
                </a:gridCol>
                <a:gridCol w="1071851">
                  <a:extLst>
                    <a:ext uri="{9D8B030D-6E8A-4147-A177-3AD203B41FA5}">
                      <a16:colId xmlns:a16="http://schemas.microsoft.com/office/drawing/2014/main" xmlns="" val="2969742756"/>
                    </a:ext>
                  </a:extLst>
                </a:gridCol>
                <a:gridCol w="1363221">
                  <a:extLst>
                    <a:ext uri="{9D8B030D-6E8A-4147-A177-3AD203B41FA5}">
                      <a16:colId xmlns:a16="http://schemas.microsoft.com/office/drawing/2014/main" xmlns="" val="3249901307"/>
                    </a:ext>
                  </a:extLst>
                </a:gridCol>
                <a:gridCol w="1009276">
                  <a:extLst>
                    <a:ext uri="{9D8B030D-6E8A-4147-A177-3AD203B41FA5}">
                      <a16:colId xmlns:a16="http://schemas.microsoft.com/office/drawing/2014/main" xmlns="" val="1503203814"/>
                    </a:ext>
                  </a:extLst>
                </a:gridCol>
                <a:gridCol w="1309816">
                  <a:extLst>
                    <a:ext uri="{9D8B030D-6E8A-4147-A177-3AD203B41FA5}">
                      <a16:colId xmlns:a16="http://schemas.microsoft.com/office/drawing/2014/main" xmlns="" val="2033735308"/>
                    </a:ext>
                  </a:extLst>
                </a:gridCol>
                <a:gridCol w="1037968">
                  <a:extLst>
                    <a:ext uri="{9D8B030D-6E8A-4147-A177-3AD203B41FA5}">
                      <a16:colId xmlns:a16="http://schemas.microsoft.com/office/drawing/2014/main" xmlns="" val="37512086"/>
                    </a:ext>
                  </a:extLst>
                </a:gridCol>
                <a:gridCol w="1262469">
                  <a:extLst>
                    <a:ext uri="{9D8B030D-6E8A-4147-A177-3AD203B41FA5}">
                      <a16:colId xmlns:a16="http://schemas.microsoft.com/office/drawing/2014/main" xmlns="" val="4176379941"/>
                    </a:ext>
                  </a:extLst>
                </a:gridCol>
                <a:gridCol w="986460">
                  <a:extLst>
                    <a:ext uri="{9D8B030D-6E8A-4147-A177-3AD203B41FA5}">
                      <a16:colId xmlns:a16="http://schemas.microsoft.com/office/drawing/2014/main" xmlns="" val="2192196704"/>
                    </a:ext>
                  </a:extLst>
                </a:gridCol>
                <a:gridCol w="1285103">
                  <a:extLst>
                    <a:ext uri="{9D8B030D-6E8A-4147-A177-3AD203B41FA5}">
                      <a16:colId xmlns:a16="http://schemas.microsoft.com/office/drawing/2014/main" xmlns="" val="2247042526"/>
                    </a:ext>
                  </a:extLst>
                </a:gridCol>
                <a:gridCol w="1037968">
                  <a:extLst>
                    <a:ext uri="{9D8B030D-6E8A-4147-A177-3AD203B41FA5}">
                      <a16:colId xmlns:a16="http://schemas.microsoft.com/office/drawing/2014/main" xmlns="" val="1468853468"/>
                    </a:ext>
                  </a:extLst>
                </a:gridCol>
                <a:gridCol w="1186249">
                  <a:extLst>
                    <a:ext uri="{9D8B030D-6E8A-4147-A177-3AD203B41FA5}">
                      <a16:colId xmlns:a16="http://schemas.microsoft.com/office/drawing/2014/main" xmlns="" val="2148909464"/>
                    </a:ext>
                  </a:extLst>
                </a:gridCol>
                <a:gridCol w="914400">
                  <a:extLst>
                    <a:ext uri="{9D8B030D-6E8A-4147-A177-3AD203B41FA5}">
                      <a16:colId xmlns:a16="http://schemas.microsoft.com/office/drawing/2014/main" xmlns="" val="2837536038"/>
                    </a:ext>
                  </a:extLst>
                </a:gridCol>
                <a:gridCol w="1334529">
                  <a:extLst>
                    <a:ext uri="{9D8B030D-6E8A-4147-A177-3AD203B41FA5}">
                      <a16:colId xmlns:a16="http://schemas.microsoft.com/office/drawing/2014/main" xmlns="" val="1462235235"/>
                    </a:ext>
                  </a:extLst>
                </a:gridCol>
                <a:gridCol w="1112109">
                  <a:extLst>
                    <a:ext uri="{9D8B030D-6E8A-4147-A177-3AD203B41FA5}">
                      <a16:colId xmlns:a16="http://schemas.microsoft.com/office/drawing/2014/main" xmlns="" val="3293349190"/>
                    </a:ext>
                  </a:extLst>
                </a:gridCol>
              </a:tblGrid>
              <a:tr h="828875">
                <a:tc gridSpan="2">
                  <a:txBody>
                    <a:bodyPr/>
                    <a:lstStyle/>
                    <a:p>
                      <a:pPr algn="ctr">
                        <a:lnSpc>
                          <a:spcPct val="107000"/>
                        </a:lnSpc>
                        <a:spcAft>
                          <a:spcPts val="0"/>
                        </a:spcAft>
                      </a:pPr>
                      <a:r>
                        <a:rPr lang="es-EC" sz="2400">
                          <a:effectLst/>
                        </a:rPr>
                        <a:t>Caminata en plano</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2400">
                          <a:effectLst/>
                        </a:rPr>
                        <a:t>Terreno irregular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2400">
                          <a:effectLst/>
                        </a:rPr>
                        <a:t>Subiendo gradas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2400">
                          <a:effectLst/>
                        </a:rPr>
                        <a:t>Bajando gradas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2400">
                          <a:effectLst/>
                        </a:rPr>
                        <a:t>Caminata en cuesta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2400">
                          <a:effectLst/>
                        </a:rPr>
                        <a:t>Caminata en bajada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2400">
                          <a:effectLst/>
                        </a:rPr>
                        <a:t>Actividad física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xmlns="" val="788614536"/>
                  </a:ext>
                </a:extLst>
              </a:tr>
              <a:tr h="753374">
                <a:tc>
                  <a:txBody>
                    <a:bodyPr/>
                    <a:lstStyle/>
                    <a:p>
                      <a:pPr algn="ctr">
                        <a:lnSpc>
                          <a:spcPct val="107000"/>
                        </a:lnSpc>
                        <a:spcAft>
                          <a:spcPts val="0"/>
                        </a:spcAft>
                      </a:pPr>
                      <a:r>
                        <a:rPr lang="es-EC" sz="2400" b="0">
                          <a:effectLst/>
                        </a:rPr>
                        <a:t>Media</a:t>
                      </a:r>
                      <a:endParaRPr lang="es-EC"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b="0">
                          <a:effectLst/>
                        </a:rPr>
                        <a:t>Error</a:t>
                      </a:r>
                      <a:endParaRPr lang="es-EC"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Media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Error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Media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Error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Media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Error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Media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Error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Media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Error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Media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Error</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26202200"/>
                  </a:ext>
                </a:extLst>
              </a:tr>
              <a:tr h="753374">
                <a:tc>
                  <a:txBody>
                    <a:bodyPr/>
                    <a:lstStyle/>
                    <a:p>
                      <a:pPr algn="ctr">
                        <a:lnSpc>
                          <a:spcPct val="107000"/>
                        </a:lnSpc>
                        <a:spcAft>
                          <a:spcPts val="0"/>
                        </a:spcAft>
                      </a:pPr>
                      <a:r>
                        <a:rPr lang="es-EC" sz="2400" b="0">
                          <a:effectLst/>
                        </a:rPr>
                        <a:t>2,1376</a:t>
                      </a:r>
                      <a:endParaRPr lang="es-EC"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b="0" dirty="0">
                          <a:effectLst/>
                        </a:rPr>
                        <a:t>1</a:t>
                      </a:r>
                      <a:endParaRPr lang="es-EC"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4,1132</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3</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5,5055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3</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4,0047</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2</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1,8076</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2,4771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1</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10,8865</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5</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5834880"/>
                  </a:ext>
                </a:extLst>
              </a:tr>
            </a:tbl>
          </a:graphicData>
        </a:graphic>
      </p:graphicFrame>
    </p:spTree>
    <p:extLst>
      <p:ext uri="{BB962C8B-B14F-4D97-AF65-F5344CB8AC3E}">
        <p14:creationId xmlns:p14="http://schemas.microsoft.com/office/powerpoint/2010/main" val="1031777297"/>
      </p:ext>
    </p:extLst>
  </p:cSld>
  <p:clrMapOvr>
    <a:masterClrMapping/>
  </p:clrMapOvr>
  <p:transition spd="med" advTm="4697">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4</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Justificación</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Artefactos</a:t>
            </a:r>
            <a:r>
              <a:rPr lang="en-US" altLang="ja-JP" dirty="0">
                <a:solidFill>
                  <a:schemeClr val="accent3">
                    <a:lumMod val="50000"/>
                  </a:schemeClr>
                </a:solidFill>
                <a:latin typeface="Arial" panose="020B0604020202020204" pitchFamily="34" charset="0"/>
                <a:cs typeface="Arial" panose="020B0604020202020204" pitchFamily="34" charset="0"/>
              </a:rPr>
              <a:t> de </a:t>
            </a:r>
            <a:r>
              <a:rPr lang="es-EC" altLang="ja-JP" dirty="0">
                <a:solidFill>
                  <a:schemeClr val="accent3">
                    <a:lumMod val="50000"/>
                  </a:schemeClr>
                </a:solidFill>
                <a:latin typeface="Arial" panose="020B0604020202020204" pitchFamily="34" charset="0"/>
                <a:cs typeface="Arial" panose="020B0604020202020204" pitchFamily="34" charset="0"/>
              </a:rPr>
              <a:t>Movimiento</a:t>
            </a:r>
          </a:p>
        </p:txBody>
      </p:sp>
      <p:pic>
        <p:nvPicPr>
          <p:cNvPr id="7" name="Imagen 6">
            <a:extLst>
              <a:ext uri="{FF2B5EF4-FFF2-40B4-BE49-F238E27FC236}">
                <a16:creationId xmlns:a16="http://schemas.microsoft.com/office/drawing/2014/main" xmlns="" id="{4DE8E10F-3894-470D-95B4-811346E38A47}"/>
              </a:ext>
            </a:extLst>
          </p:cNvPr>
          <p:cNvPicPr/>
          <p:nvPr/>
        </p:nvPicPr>
        <p:blipFill rotWithShape="1">
          <a:blip r:embed="rId3">
            <a:extLst>
              <a:ext uri="{28A0092B-C50C-407E-A947-70E740481C1C}">
                <a14:useLocalDpi xmlns:a14="http://schemas.microsoft.com/office/drawing/2010/main" val="0"/>
              </a:ext>
            </a:extLst>
          </a:blip>
          <a:srcRect r="50909" b="24272"/>
          <a:stretch/>
        </p:blipFill>
        <p:spPr bwMode="auto">
          <a:xfrm>
            <a:off x="1865035" y="3823056"/>
            <a:ext cx="2954100" cy="2679090"/>
          </a:xfrm>
          <a:prstGeom prst="rect">
            <a:avLst/>
          </a:prstGeom>
          <a:noFill/>
          <a:ln>
            <a:noFill/>
          </a:ln>
        </p:spPr>
      </p:pic>
      <p:pic>
        <p:nvPicPr>
          <p:cNvPr id="2050" name="Picture 2" descr="Resultado de imagen para medicion ritmo cardiaco en movimiento">
            <a:extLst>
              <a:ext uri="{FF2B5EF4-FFF2-40B4-BE49-F238E27FC236}">
                <a16:creationId xmlns:a16="http://schemas.microsoft.com/office/drawing/2014/main" xmlns="" id="{F044856D-2739-47E1-90AE-DF92D02934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58" t="3713" r="33004" b="77474"/>
          <a:stretch/>
        </p:blipFill>
        <p:spPr bwMode="auto">
          <a:xfrm>
            <a:off x="11653741" y="6449665"/>
            <a:ext cx="5023784" cy="19765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eÃ±al PPG">
            <a:extLst>
              <a:ext uri="{FF2B5EF4-FFF2-40B4-BE49-F238E27FC236}">
                <a16:creationId xmlns:a16="http://schemas.microsoft.com/office/drawing/2014/main" xmlns="" id="{12E70892-23CF-468C-BAD9-F54FF565F6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57" t="22320" r="36621" b="20583"/>
          <a:stretch/>
        </p:blipFill>
        <p:spPr bwMode="auto">
          <a:xfrm>
            <a:off x="6090747" y="6354607"/>
            <a:ext cx="3171825" cy="207163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xmlns="" id="{EE8A10FC-38DB-4495-A721-9A4F623AB8E1}"/>
              </a:ext>
            </a:extLst>
          </p:cNvPr>
          <p:cNvPicPr/>
          <p:nvPr/>
        </p:nvPicPr>
        <p:blipFill rotWithShape="1">
          <a:blip r:embed="rId3">
            <a:extLst>
              <a:ext uri="{28A0092B-C50C-407E-A947-70E740481C1C}">
                <a14:useLocalDpi xmlns:a14="http://schemas.microsoft.com/office/drawing/2010/main" val="0"/>
              </a:ext>
            </a:extLst>
          </a:blip>
          <a:srcRect l="50909" b="24272"/>
          <a:stretch/>
        </p:blipFill>
        <p:spPr bwMode="auto">
          <a:xfrm>
            <a:off x="1865034" y="5894691"/>
            <a:ext cx="2954102" cy="2679090"/>
          </a:xfrm>
          <a:prstGeom prst="rect">
            <a:avLst/>
          </a:prstGeom>
          <a:noFill/>
          <a:ln>
            <a:noFill/>
          </a:ln>
        </p:spPr>
      </p:pic>
      <p:graphicFrame>
        <p:nvGraphicFramePr>
          <p:cNvPr id="12" name="Diagrama 11">
            <a:extLst>
              <a:ext uri="{FF2B5EF4-FFF2-40B4-BE49-F238E27FC236}">
                <a16:creationId xmlns:a16="http://schemas.microsoft.com/office/drawing/2014/main" xmlns="" id="{945D20AC-2B5C-4F80-82D4-A6002F849CF4}"/>
              </a:ext>
            </a:extLst>
          </p:cNvPr>
          <p:cNvGraphicFramePr/>
          <p:nvPr>
            <p:extLst>
              <p:ext uri="{D42A27DB-BD31-4B8C-83A1-F6EECF244321}">
                <p14:modId xmlns:p14="http://schemas.microsoft.com/office/powerpoint/2010/main" val="974219229"/>
              </p:ext>
            </p:extLst>
          </p:nvPr>
        </p:nvGraphicFramePr>
        <p:xfrm>
          <a:off x="3065158" y="242255"/>
          <a:ext cx="15166132" cy="13099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ángulo 1">
            <a:extLst>
              <a:ext uri="{FF2B5EF4-FFF2-40B4-BE49-F238E27FC236}">
                <a16:creationId xmlns:a16="http://schemas.microsoft.com/office/drawing/2014/main" xmlns="" id="{7177FB69-F804-4612-AFC8-3B6FB5862D5C}"/>
              </a:ext>
            </a:extLst>
          </p:cNvPr>
          <p:cNvSpPr/>
          <p:nvPr/>
        </p:nvSpPr>
        <p:spPr>
          <a:xfrm>
            <a:off x="6138787" y="3784768"/>
            <a:ext cx="10538738" cy="1938992"/>
          </a:xfrm>
          <a:prstGeom prst="rect">
            <a:avLst/>
          </a:prstGeom>
        </p:spPr>
        <p:txBody>
          <a:bodyPr wrap="square">
            <a:spAutoFit/>
          </a:bodyPr>
          <a:lstStyle/>
          <a:p>
            <a:pPr marL="457200" indent="-457200">
              <a:buFont typeface="Arial" panose="020B0604020202020204" pitchFamily="34" charset="0"/>
              <a:buChar char="•"/>
            </a:pPr>
            <a:r>
              <a:rPr lang="es-ES_tradnl" sz="2400" dirty="0"/>
              <a:t>Movimiento del sensor</a:t>
            </a:r>
          </a:p>
          <a:p>
            <a:pPr marL="457200" indent="-457200">
              <a:buFont typeface="Arial" panose="020B0604020202020204" pitchFamily="34" charset="0"/>
              <a:buChar char="•"/>
            </a:pPr>
            <a:endParaRPr lang="es-ES_tradnl" sz="2400" dirty="0"/>
          </a:p>
          <a:p>
            <a:pPr marL="457200" indent="-457200">
              <a:buFont typeface="Arial" panose="020B0604020202020204" pitchFamily="34" charset="0"/>
              <a:buChar char="•"/>
            </a:pPr>
            <a:r>
              <a:rPr lang="es-ES_tradnl" sz="2400" dirty="0"/>
              <a:t>Movimientos rítmicos involuntarios del paciente (espasmos, tics, </a:t>
            </a:r>
            <a:r>
              <a:rPr lang="es-ES_tradnl" sz="2400" dirty="0" err="1"/>
              <a:t>etc</a:t>
            </a:r>
            <a:r>
              <a:rPr lang="es-ES_tradnl" sz="2400" dirty="0"/>
              <a:t>)</a:t>
            </a:r>
          </a:p>
          <a:p>
            <a:pPr marL="457200" indent="-457200">
              <a:buFont typeface="Arial" panose="020B0604020202020204" pitchFamily="34" charset="0"/>
              <a:buChar char="•"/>
            </a:pPr>
            <a:endParaRPr lang="es-ES_tradnl" sz="2400" dirty="0"/>
          </a:p>
          <a:p>
            <a:pPr marL="457200" indent="-457200">
              <a:buFont typeface="Arial" panose="020B0604020202020204" pitchFamily="34" charset="0"/>
              <a:buChar char="•"/>
            </a:pPr>
            <a:r>
              <a:rPr lang="es-ES_tradnl" sz="2400" dirty="0"/>
              <a:t>Movimientos musculares</a:t>
            </a:r>
            <a:endParaRPr lang="es-EC" sz="2400" dirty="0"/>
          </a:p>
        </p:txBody>
      </p:sp>
      <p:sp>
        <p:nvSpPr>
          <p:cNvPr id="3" name="Flecha: a la derecha 2">
            <a:extLst>
              <a:ext uri="{FF2B5EF4-FFF2-40B4-BE49-F238E27FC236}">
                <a16:creationId xmlns:a16="http://schemas.microsoft.com/office/drawing/2014/main" xmlns="" id="{E1C4CE52-FA88-4852-884E-7364F4BA1A06}"/>
              </a:ext>
            </a:extLst>
          </p:cNvPr>
          <p:cNvSpPr/>
          <p:nvPr/>
        </p:nvSpPr>
        <p:spPr>
          <a:xfrm>
            <a:off x="9875520" y="6918960"/>
            <a:ext cx="1249680" cy="914400"/>
          </a:xfrm>
          <a:prstGeom prst="rightArrow">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6"/>
              </a:solidFill>
            </a:endParaRPr>
          </a:p>
        </p:txBody>
      </p:sp>
    </p:spTree>
    <p:extLst>
      <p:ext uri="{BB962C8B-B14F-4D97-AF65-F5344CB8AC3E}">
        <p14:creationId xmlns:p14="http://schemas.microsoft.com/office/powerpoint/2010/main" val="4212264265"/>
      </p:ext>
    </p:extLst>
  </p:cSld>
  <p:clrMapOvr>
    <a:masterClrMapping/>
  </p:clrMapOvr>
  <p:transition spd="med" advTm="4697">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40</a:t>
            </a:fld>
            <a:endParaRPr lang="ja-JP" altLang="en-US"/>
          </a:p>
        </p:txBody>
      </p:sp>
      <p:sp>
        <p:nvSpPr>
          <p:cNvPr id="14" name="Rectángulo 13">
            <a:extLst>
              <a:ext uri="{FF2B5EF4-FFF2-40B4-BE49-F238E27FC236}">
                <a16:creationId xmlns:a16="http://schemas.microsoft.com/office/drawing/2014/main" xmlns="" id="{891BC7FD-B12B-45FC-9493-05862FF70592}"/>
              </a:ext>
            </a:extLst>
          </p:cNvPr>
          <p:cNvSpPr/>
          <p:nvPr/>
        </p:nvSpPr>
        <p:spPr>
          <a:xfrm>
            <a:off x="435618" y="2172471"/>
            <a:ext cx="17255612" cy="3199402"/>
          </a:xfrm>
          <a:prstGeom prst="rect">
            <a:avLst/>
          </a:prstGeom>
        </p:spPr>
        <p:txBody>
          <a:bodyPr wrap="square">
            <a:spAutoFit/>
          </a:bodyPr>
          <a:lstStyle/>
          <a:p>
            <a:pPr indent="180340" algn="just">
              <a:lnSpc>
                <a:spcPct val="200000"/>
              </a:lnSpc>
              <a:spcAft>
                <a:spcPts val="0"/>
              </a:spcAft>
            </a:pPr>
            <a:r>
              <a:rPr lang="es-EC" sz="2100" dirty="0">
                <a:latin typeface="Times New Roman" panose="02020603050405020304" pitchFamily="18" charset="0"/>
                <a:ea typeface="Times New Roman" panose="02020603050405020304" pitchFamily="18" charset="0"/>
              </a:rPr>
              <a:t>En el presente trabajo de investigación se realizó un estudio para el diseño e implementación de un sensor basado en la técnica de fotopletismografía, analizando el comportamiento de varias configuraciones de emisores y receptores de tres longitudes de onda diferentes, luz verde: 500 – 550 nm, luz roja: 645 – 700 nm y luz infrarroja: 750 nm – 1 mm, con el fin de crear un </a:t>
            </a:r>
            <a:r>
              <a:rPr lang="es-EC" sz="2100" i="1" dirty="0">
                <a:latin typeface="Times New Roman" panose="02020603050405020304" pitchFamily="18" charset="0"/>
                <a:ea typeface="Times New Roman" panose="02020603050405020304" pitchFamily="18" charset="0"/>
              </a:rPr>
              <a:t>wearable</a:t>
            </a:r>
            <a:r>
              <a:rPr lang="es-EC" sz="2100" dirty="0">
                <a:latin typeface="Times New Roman" panose="02020603050405020304" pitchFamily="18" charset="0"/>
                <a:ea typeface="Times New Roman" panose="02020603050405020304" pitchFamily="18" charset="0"/>
              </a:rPr>
              <a:t> para el monitoreo del ritmo cardíaco de una persona en movimiento. </a:t>
            </a:r>
          </a:p>
          <a:p>
            <a:pPr indent="180340" algn="just">
              <a:lnSpc>
                <a:spcPct val="200000"/>
              </a:lnSpc>
              <a:spcAft>
                <a:spcPts val="0"/>
              </a:spcAft>
            </a:pPr>
            <a:endParaRPr lang="es-EC" sz="2100" dirty="0">
              <a:latin typeface="Times New Roman" panose="02020603050405020304" pitchFamily="18" charset="0"/>
              <a:ea typeface="Times New Roman" panose="02020603050405020304" pitchFamily="18" charset="0"/>
            </a:endParaRPr>
          </a:p>
          <a:p>
            <a:pPr indent="180340" algn="just">
              <a:lnSpc>
                <a:spcPct val="200000"/>
              </a:lnSpc>
              <a:spcAft>
                <a:spcPts val="0"/>
              </a:spcAft>
            </a:pPr>
            <a:endParaRPr lang="es-EC" sz="2000" dirty="0">
              <a:latin typeface="Times New Roman" panose="02020603050405020304" pitchFamily="18" charset="0"/>
              <a:ea typeface="Times New Roman" panose="02020603050405020304" pitchFamily="18" charset="0"/>
            </a:endParaRPr>
          </a:p>
        </p:txBody>
      </p:sp>
      <p:graphicFrame>
        <p:nvGraphicFramePr>
          <p:cNvPr id="7" name="Diagrama 6">
            <a:extLst>
              <a:ext uri="{FF2B5EF4-FFF2-40B4-BE49-F238E27FC236}">
                <a16:creationId xmlns:a16="http://schemas.microsoft.com/office/drawing/2014/main" xmlns="" id="{7CAE1F39-8FBF-44F4-B0DC-73ADCC4EB983}"/>
              </a:ext>
            </a:extLst>
          </p:cNvPr>
          <p:cNvGraphicFramePr/>
          <p:nvPr>
            <p:extLst>
              <p:ext uri="{D42A27DB-BD31-4B8C-83A1-F6EECF244321}">
                <p14:modId xmlns:p14="http://schemas.microsoft.com/office/powerpoint/2010/main" val="1651817703"/>
              </p:ext>
            </p:extLst>
          </p:nvPr>
        </p:nvGraphicFramePr>
        <p:xfrm>
          <a:off x="3023021" y="241950"/>
          <a:ext cx="14888573" cy="1527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プレースホルダー 10">
            <a:extLst>
              <a:ext uri="{FF2B5EF4-FFF2-40B4-BE49-F238E27FC236}">
                <a16:creationId xmlns:a16="http://schemas.microsoft.com/office/drawing/2014/main" xmlns="" id="{41F62CD2-AA67-4A9D-8E66-6298B2C45F7E}"/>
              </a:ext>
            </a:extLst>
          </p:cNvPr>
          <p:cNvSpPr txBox="1">
            <a:spLocks/>
          </p:cNvSpPr>
          <p:nvPr/>
        </p:nvSpPr>
        <p:spPr>
          <a:xfrm>
            <a:off x="435618" y="4280888"/>
            <a:ext cx="13819644" cy="790352"/>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r>
              <a:rPr lang="es-ES" altLang="ja-JP" b="1" dirty="0">
                <a:solidFill>
                  <a:schemeClr val="accent5">
                    <a:lumMod val="75000"/>
                  </a:schemeClr>
                </a:solidFill>
              </a:rPr>
              <a:t>Análisis de la posición para el sensor </a:t>
            </a:r>
            <a:r>
              <a:rPr lang="es-ES" altLang="ja-JP" b="1" dirty="0" err="1">
                <a:solidFill>
                  <a:schemeClr val="accent5">
                    <a:lumMod val="75000"/>
                  </a:schemeClr>
                </a:solidFill>
              </a:rPr>
              <a:t>PPG</a:t>
            </a:r>
            <a:r>
              <a:rPr lang="es-ES" altLang="ja-JP" b="1" dirty="0">
                <a:solidFill>
                  <a:schemeClr val="accent5">
                    <a:lumMod val="75000"/>
                  </a:schemeClr>
                </a:solidFill>
              </a:rPr>
              <a:t> del sistema de medición de frecuencia cardiaca</a:t>
            </a:r>
            <a:endParaRPr lang="es-EC" altLang="ja-JP" b="1" dirty="0">
              <a:solidFill>
                <a:schemeClr val="accent5">
                  <a:lumMod val="75000"/>
                </a:schemeClr>
              </a:solidFill>
            </a:endParaRPr>
          </a:p>
        </p:txBody>
      </p:sp>
      <p:sp>
        <p:nvSpPr>
          <p:cNvPr id="8" name="Rectángulo 7">
            <a:extLst>
              <a:ext uri="{FF2B5EF4-FFF2-40B4-BE49-F238E27FC236}">
                <a16:creationId xmlns:a16="http://schemas.microsoft.com/office/drawing/2014/main" xmlns="" id="{5D34B0FC-D79F-4715-97B8-CEE00DDEAAB9}"/>
              </a:ext>
            </a:extLst>
          </p:cNvPr>
          <p:cNvSpPr/>
          <p:nvPr/>
        </p:nvSpPr>
        <p:spPr>
          <a:xfrm>
            <a:off x="435618" y="4938013"/>
            <a:ext cx="1296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9" name="Rectángulo 8">
            <a:extLst>
              <a:ext uri="{FF2B5EF4-FFF2-40B4-BE49-F238E27FC236}">
                <a16:creationId xmlns:a16="http://schemas.microsoft.com/office/drawing/2014/main" xmlns="" id="{C9884395-4AAC-4B75-8F47-F92FC4EBBFF6}"/>
              </a:ext>
            </a:extLst>
          </p:cNvPr>
          <p:cNvSpPr/>
          <p:nvPr/>
        </p:nvSpPr>
        <p:spPr>
          <a:xfrm>
            <a:off x="435618" y="5071240"/>
            <a:ext cx="16965123" cy="3871829"/>
          </a:xfrm>
          <a:prstGeom prst="rect">
            <a:avLst/>
          </a:prstGeom>
        </p:spPr>
        <p:txBody>
          <a:bodyPr wrap="square">
            <a:spAutoFit/>
          </a:bodyPr>
          <a:lstStyle/>
          <a:p>
            <a:pPr indent="180340" algn="just">
              <a:lnSpc>
                <a:spcPct val="200000"/>
              </a:lnSpc>
              <a:spcAft>
                <a:spcPts val="0"/>
              </a:spcAft>
            </a:pPr>
            <a:r>
              <a:rPr lang="es-EC" sz="2100" dirty="0">
                <a:latin typeface="Times New Roman" panose="02020603050405020304" pitchFamily="18" charset="0"/>
                <a:ea typeface="Times New Roman" panose="02020603050405020304" pitchFamily="18" charset="0"/>
              </a:rPr>
              <a:t>Para el análisis de correlación, magnitud cuadrada de coherencia y relación señal – ruido, se hizo el registro de tres muestras de señal </a:t>
            </a:r>
            <a:r>
              <a:rPr lang="es-EC" sz="2100" dirty="0" err="1">
                <a:latin typeface="Times New Roman" panose="02020603050405020304" pitchFamily="18" charset="0"/>
                <a:ea typeface="Times New Roman" panose="02020603050405020304" pitchFamily="18" charset="0"/>
              </a:rPr>
              <a:t>PPG</a:t>
            </a:r>
            <a:r>
              <a:rPr lang="es-EC" sz="2100" dirty="0">
                <a:latin typeface="Times New Roman" panose="02020603050405020304" pitchFamily="18" charset="0"/>
                <a:ea typeface="Times New Roman" panose="02020603050405020304" pitchFamily="18" charset="0"/>
              </a:rPr>
              <a:t> a una frecuencia de muestreo de 256 Hz con la duración de un minuto por cada configuración en cada una de las posiciones en la muñeca y una señal de referencia adquirida en el dedo índice del mismo brazo sin movimiento. Todas las señales fueron almacenadas en un vector por medio de la tarjeta Discovery </a:t>
            </a:r>
            <a:r>
              <a:rPr lang="es-EC" sz="2100" dirty="0" err="1">
                <a:latin typeface="Times New Roman" panose="02020603050405020304" pitchFamily="18" charset="0"/>
                <a:ea typeface="Times New Roman" panose="02020603050405020304" pitchFamily="18" charset="0"/>
              </a:rPr>
              <a:t>STM32F407</a:t>
            </a:r>
            <a:r>
              <a:rPr lang="es-EC" sz="2100" dirty="0">
                <a:latin typeface="Times New Roman" panose="02020603050405020304" pitchFamily="18" charset="0"/>
                <a:ea typeface="Times New Roman" panose="02020603050405020304" pitchFamily="18" charset="0"/>
              </a:rPr>
              <a:t>, procesadas y filtradas digitalmente con un filtro pasa altos a 0.5 Hz y un filtro pasa bajos a 15 Hz  por medio del software MATLAB, determinando que en la parte superior de la muñeca o posición 1 se tiene una mejor respuesta en tiempo y frecuencia con un coeficiente de correlación de 0.8935 y un coeficiente de </a:t>
            </a:r>
            <a:r>
              <a:rPr lang="es-EC" sz="2100" dirty="0" err="1">
                <a:latin typeface="Times New Roman" panose="02020603050405020304" pitchFamily="18" charset="0"/>
                <a:ea typeface="Times New Roman" panose="02020603050405020304" pitchFamily="18" charset="0"/>
              </a:rPr>
              <a:t>MSC</a:t>
            </a:r>
            <a:r>
              <a:rPr lang="es-EC" sz="2100" dirty="0">
                <a:latin typeface="Times New Roman" panose="02020603050405020304" pitchFamily="18" charset="0"/>
                <a:ea typeface="Times New Roman" panose="02020603050405020304" pitchFamily="18" charset="0"/>
              </a:rPr>
              <a:t> de 0.9941, y que las señales son menos afectadas por el ruido ambiental con una </a:t>
            </a:r>
            <a:r>
              <a:rPr lang="es-EC" sz="2100" dirty="0" err="1">
                <a:latin typeface="Times New Roman" panose="02020603050405020304" pitchFamily="18" charset="0"/>
                <a:ea typeface="Times New Roman" panose="02020603050405020304" pitchFamily="18" charset="0"/>
              </a:rPr>
              <a:t>SNR</a:t>
            </a:r>
            <a:r>
              <a:rPr lang="es-EC" sz="2100" dirty="0">
                <a:latin typeface="Times New Roman" panose="02020603050405020304" pitchFamily="18" charset="0"/>
                <a:ea typeface="Times New Roman" panose="02020603050405020304" pitchFamily="18" charset="0"/>
              </a:rPr>
              <a:t> de 1.6817.</a:t>
            </a:r>
          </a:p>
        </p:txBody>
      </p:sp>
    </p:spTree>
    <p:extLst>
      <p:ext uri="{BB962C8B-B14F-4D97-AF65-F5344CB8AC3E}">
        <p14:creationId xmlns:p14="http://schemas.microsoft.com/office/powerpoint/2010/main" val="432312529"/>
      </p:ext>
    </p:extLst>
  </p:cSld>
  <p:clrMapOvr>
    <a:masterClrMapping/>
  </p:clrMapOvr>
  <p:transition spd="slow" advTm="3806">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41</a:t>
            </a:fld>
            <a:endParaRPr lang="ja-JP" altLang="en-US"/>
          </a:p>
        </p:txBody>
      </p:sp>
      <p:sp>
        <p:nvSpPr>
          <p:cNvPr id="7" name="テキスト プレースホルダー 10">
            <a:extLst>
              <a:ext uri="{FF2B5EF4-FFF2-40B4-BE49-F238E27FC236}">
                <a16:creationId xmlns:a16="http://schemas.microsoft.com/office/drawing/2014/main" xmlns="" id="{35DAE485-1424-4AE5-A07A-AD63F956780C}"/>
              </a:ext>
            </a:extLst>
          </p:cNvPr>
          <p:cNvSpPr txBox="1">
            <a:spLocks/>
          </p:cNvSpPr>
          <p:nvPr/>
        </p:nvSpPr>
        <p:spPr>
          <a:xfrm>
            <a:off x="-235177" y="2462698"/>
            <a:ext cx="12937368" cy="790352"/>
          </a:xfrm>
          <a:prstGeom prst="rect">
            <a:avLst/>
          </a:prstGeom>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r>
              <a:rPr lang="es-ES" altLang="ja-JP" b="1" dirty="0">
                <a:solidFill>
                  <a:schemeClr val="accent5">
                    <a:lumMod val="75000"/>
                  </a:schemeClr>
                </a:solidFill>
              </a:rPr>
              <a:t>Estudio de las configuraciones de hardware para la obtención de señales </a:t>
            </a:r>
            <a:r>
              <a:rPr lang="es-ES" altLang="ja-JP" b="1" dirty="0" err="1">
                <a:solidFill>
                  <a:schemeClr val="accent5">
                    <a:lumMod val="75000"/>
                  </a:schemeClr>
                </a:solidFill>
              </a:rPr>
              <a:t>PPG</a:t>
            </a:r>
            <a:endParaRPr lang="es-EC" altLang="ja-JP" b="1" dirty="0">
              <a:solidFill>
                <a:schemeClr val="accent5">
                  <a:lumMod val="75000"/>
                </a:schemeClr>
              </a:solidFill>
            </a:endParaRPr>
          </a:p>
        </p:txBody>
      </p:sp>
      <p:sp>
        <p:nvSpPr>
          <p:cNvPr id="8" name="Rectángulo 7">
            <a:extLst>
              <a:ext uri="{FF2B5EF4-FFF2-40B4-BE49-F238E27FC236}">
                <a16:creationId xmlns:a16="http://schemas.microsoft.com/office/drawing/2014/main" xmlns="" id="{4B85BD06-EE84-4CA0-AC32-38B9F2B62472}"/>
              </a:ext>
            </a:extLst>
          </p:cNvPr>
          <p:cNvSpPr/>
          <p:nvPr/>
        </p:nvSpPr>
        <p:spPr>
          <a:xfrm>
            <a:off x="353961" y="3066873"/>
            <a:ext cx="11880000" cy="72000"/>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a:solidFill>
                <a:schemeClr val="accent4"/>
              </a:solidFill>
            </a:endParaRPr>
          </a:p>
        </p:txBody>
      </p:sp>
      <p:sp>
        <p:nvSpPr>
          <p:cNvPr id="3" name="Rectángulo 2">
            <a:extLst>
              <a:ext uri="{FF2B5EF4-FFF2-40B4-BE49-F238E27FC236}">
                <a16:creationId xmlns:a16="http://schemas.microsoft.com/office/drawing/2014/main" xmlns="" id="{43099547-8A43-4C4A-8204-1C85AAA0D812}"/>
              </a:ext>
            </a:extLst>
          </p:cNvPr>
          <p:cNvSpPr/>
          <p:nvPr/>
        </p:nvSpPr>
        <p:spPr>
          <a:xfrm>
            <a:off x="4572000" y="2217699"/>
            <a:ext cx="9140825" cy="640175"/>
          </a:xfrm>
          <a:prstGeom prst="rect">
            <a:avLst/>
          </a:prstGeom>
        </p:spPr>
        <p:txBody>
          <a:bodyPr>
            <a:spAutoFit/>
          </a:bodyPr>
          <a:lstStyle/>
          <a:p>
            <a:pPr indent="180340" algn="just">
              <a:lnSpc>
                <a:spcPct val="200000"/>
              </a:lnSpc>
              <a:spcAft>
                <a:spcPts val="0"/>
              </a:spcAft>
            </a:pPr>
            <a:endParaRPr lang="es-EC" sz="2100" dirty="0">
              <a:latin typeface="Times New Roman" panose="02020603050405020304" pitchFamily="18" charset="0"/>
              <a:ea typeface="Times New Roman" panose="02020603050405020304" pitchFamily="18" charset="0"/>
            </a:endParaRPr>
          </a:p>
        </p:txBody>
      </p:sp>
      <p:graphicFrame>
        <p:nvGraphicFramePr>
          <p:cNvPr id="11" name="Diagrama 10">
            <a:extLst>
              <a:ext uri="{FF2B5EF4-FFF2-40B4-BE49-F238E27FC236}">
                <a16:creationId xmlns:a16="http://schemas.microsoft.com/office/drawing/2014/main" xmlns="" id="{03DF2333-C2F4-44B9-8B11-2FABA6B4AFF2}"/>
              </a:ext>
            </a:extLst>
          </p:cNvPr>
          <p:cNvGraphicFramePr/>
          <p:nvPr>
            <p:extLst>
              <p:ext uri="{D42A27DB-BD31-4B8C-83A1-F6EECF244321}">
                <p14:modId xmlns:p14="http://schemas.microsoft.com/office/powerpoint/2010/main" val="425039278"/>
              </p:ext>
            </p:extLst>
          </p:nvPr>
        </p:nvGraphicFramePr>
        <p:xfrm>
          <a:off x="3023021" y="241950"/>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xmlns="" id="{645AB32E-3402-4315-8111-8C41548839CB}"/>
              </a:ext>
            </a:extLst>
          </p:cNvPr>
          <p:cNvSpPr/>
          <p:nvPr/>
        </p:nvSpPr>
        <p:spPr>
          <a:xfrm>
            <a:off x="766119" y="3219443"/>
            <a:ext cx="15563810" cy="7749814"/>
          </a:xfrm>
          <a:prstGeom prst="rect">
            <a:avLst/>
          </a:prstGeom>
        </p:spPr>
        <p:txBody>
          <a:bodyPr wrap="square">
            <a:spAutoFit/>
          </a:bodyPr>
          <a:lstStyle/>
          <a:p>
            <a:pPr indent="180340" algn="just">
              <a:lnSpc>
                <a:spcPct val="200000"/>
              </a:lnSpc>
              <a:spcAft>
                <a:spcPts val="0"/>
              </a:spcAft>
            </a:pPr>
            <a:r>
              <a:rPr lang="es-EC" sz="2100" dirty="0">
                <a:latin typeface="Times New Roman" panose="02020603050405020304" pitchFamily="18" charset="0"/>
                <a:ea typeface="Times New Roman" panose="02020603050405020304" pitchFamily="18" charset="0"/>
              </a:rPr>
              <a:t>Por medio de estudio realizado se determinó a la configuración 11 con tres emisores de luz verde y un receptor de fotodiodo como el sensor para la implementación del </a:t>
            </a:r>
            <a:r>
              <a:rPr lang="es-EC" sz="2100" i="1" dirty="0">
                <a:latin typeface="Times New Roman" panose="02020603050405020304" pitchFamily="18" charset="0"/>
                <a:ea typeface="Times New Roman" panose="02020603050405020304" pitchFamily="18" charset="0"/>
              </a:rPr>
              <a:t>wearable</a:t>
            </a:r>
            <a:r>
              <a:rPr lang="es-EC" sz="2100" dirty="0">
                <a:latin typeface="Times New Roman" panose="02020603050405020304" pitchFamily="18" charset="0"/>
                <a:ea typeface="Times New Roman" panose="02020603050405020304" pitchFamily="18" charset="0"/>
              </a:rPr>
              <a:t> de presión sanguínea continua ya que obtuvo la mayor repetibilidad y exactitud en los resultados obtenidos de respuesta temporal y frecuencia, con coeficientes de correlación y </a:t>
            </a:r>
            <a:r>
              <a:rPr lang="es-EC" sz="2100" dirty="0" err="1">
                <a:latin typeface="Times New Roman" panose="02020603050405020304" pitchFamily="18" charset="0"/>
                <a:ea typeface="Times New Roman" panose="02020603050405020304" pitchFamily="18" charset="0"/>
              </a:rPr>
              <a:t>MSC</a:t>
            </a:r>
            <a:r>
              <a:rPr lang="es-EC" sz="2100" dirty="0">
                <a:latin typeface="Times New Roman" panose="02020603050405020304" pitchFamily="18" charset="0"/>
                <a:ea typeface="Times New Roman" panose="02020603050405020304" pitchFamily="18" charset="0"/>
              </a:rPr>
              <a:t> de 0.7486 y 0.9944 respectivamente. Su respuesta ante el ruido fue aceptable con una </a:t>
            </a:r>
            <a:r>
              <a:rPr lang="es-EC" sz="2100" dirty="0" err="1">
                <a:latin typeface="Times New Roman" panose="02020603050405020304" pitchFamily="18" charset="0"/>
                <a:ea typeface="Times New Roman" panose="02020603050405020304" pitchFamily="18" charset="0"/>
              </a:rPr>
              <a:t>SNR</a:t>
            </a:r>
            <a:r>
              <a:rPr lang="es-EC" sz="2100" dirty="0">
                <a:latin typeface="Times New Roman" panose="02020603050405020304" pitchFamily="18" charset="0"/>
                <a:ea typeface="Times New Roman" panose="02020603050405020304" pitchFamily="18" charset="0"/>
              </a:rPr>
              <a:t> de 3.2858.</a:t>
            </a:r>
          </a:p>
          <a:p>
            <a:pPr indent="180340" algn="just">
              <a:lnSpc>
                <a:spcPct val="200000"/>
              </a:lnSpc>
            </a:pPr>
            <a:r>
              <a:rPr lang="es-EC" sz="2100" dirty="0">
                <a:latin typeface="Times New Roman" panose="02020603050405020304" pitchFamily="18" charset="0"/>
                <a:ea typeface="Times New Roman" panose="02020603050405020304" pitchFamily="18" charset="0"/>
              </a:rPr>
              <a:t>De acuerdo con la literatura la longitud de onda de 500 a 550 nm o luz verde es absorbida por la hemoglobina y la oxihemoglobina reflejando una mayor potencia con respecto a la luz roja que va desde 645 – 700 nm y es absorbida solo por la hemoglobina, esto fue comprobado por medio de las configuraciones 7 (un emisor de luz roja), 8 (dos emisores de luz roja) y 9 (un emisor de luz roja y un emisor de luz verde), de cuales las dos primeras obtuvieron una </a:t>
            </a:r>
            <a:r>
              <a:rPr lang="es-EC" sz="2100" dirty="0" err="1">
                <a:latin typeface="Times New Roman" panose="02020603050405020304" pitchFamily="18" charset="0"/>
                <a:ea typeface="Times New Roman" panose="02020603050405020304" pitchFamily="18" charset="0"/>
              </a:rPr>
              <a:t>SNR</a:t>
            </a:r>
            <a:r>
              <a:rPr lang="es-EC" sz="2100" dirty="0">
                <a:latin typeface="Times New Roman" panose="02020603050405020304" pitchFamily="18" charset="0"/>
                <a:ea typeface="Times New Roman" panose="02020603050405020304" pitchFamily="18" charset="0"/>
              </a:rPr>
              <a:t> menor con respecto a la tercera en la que se incluyó un componente de luz verde.</a:t>
            </a:r>
          </a:p>
          <a:p>
            <a:pPr indent="180340" algn="just">
              <a:lnSpc>
                <a:spcPct val="200000"/>
              </a:lnSpc>
            </a:pPr>
            <a:r>
              <a:rPr lang="es-EC" sz="2100" dirty="0">
                <a:latin typeface="Times New Roman" panose="02020603050405020304" pitchFamily="18" charset="0"/>
                <a:ea typeface="Times New Roman" panose="02020603050405020304" pitchFamily="18" charset="0"/>
              </a:rPr>
              <a:t>  Se concluyó que la luz verde es la menos afectada por los factores de movimiento, porque al ser absorbida por la hemoglobina y oxihemoglobina cuenta con una mayor potencia de la señal con respecto a la potencia del ruido, estableciendo que se tiene mejores resultados cuando la penetración en la piel es menor.</a:t>
            </a:r>
          </a:p>
          <a:p>
            <a:pPr indent="180340" algn="just">
              <a:lnSpc>
                <a:spcPct val="200000"/>
              </a:lnSpc>
              <a:spcAft>
                <a:spcPts val="0"/>
              </a:spcAft>
            </a:pPr>
            <a:endParaRPr lang="es-EC" sz="2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7285091"/>
      </p:ext>
    </p:extLst>
  </p:cSld>
  <p:clrMapOvr>
    <a:masterClrMapping/>
  </p:clrMapOvr>
  <p:transition spd="slow" advTm="3806">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42</a:t>
            </a:fld>
            <a:endParaRPr lang="ja-JP" altLang="en-US"/>
          </a:p>
        </p:txBody>
      </p:sp>
      <p:sp>
        <p:nvSpPr>
          <p:cNvPr id="3" name="Rectángulo 2">
            <a:extLst>
              <a:ext uri="{FF2B5EF4-FFF2-40B4-BE49-F238E27FC236}">
                <a16:creationId xmlns:a16="http://schemas.microsoft.com/office/drawing/2014/main" xmlns="" id="{455AA51D-8C2E-4E4C-BFDE-D667BCAAAC5D}"/>
              </a:ext>
            </a:extLst>
          </p:cNvPr>
          <p:cNvSpPr/>
          <p:nvPr/>
        </p:nvSpPr>
        <p:spPr>
          <a:xfrm>
            <a:off x="406865" y="2372464"/>
            <a:ext cx="17472682" cy="7103483"/>
          </a:xfrm>
          <a:prstGeom prst="rect">
            <a:avLst/>
          </a:prstGeom>
        </p:spPr>
        <p:txBody>
          <a:bodyPr wrap="square">
            <a:spAutoFit/>
          </a:bodyPr>
          <a:lstStyle/>
          <a:p>
            <a:pPr indent="180340" algn="just">
              <a:lnSpc>
                <a:spcPct val="200000"/>
              </a:lnSpc>
            </a:pPr>
            <a:r>
              <a:rPr lang="es-EC" sz="2100" dirty="0">
                <a:latin typeface="Times New Roman" panose="02020603050405020304" pitchFamily="18" charset="0"/>
                <a:ea typeface="Times New Roman" panose="02020603050405020304" pitchFamily="18" charset="0"/>
              </a:rPr>
              <a:t>Con el fin de compensar las posibles pérdidas en la etapa analógica se diseñó un filtro pasa altos digital </a:t>
            </a:r>
            <a:r>
              <a:rPr lang="es-EC" sz="2100" dirty="0" err="1">
                <a:latin typeface="Times New Roman" panose="02020603050405020304" pitchFamily="18" charset="0"/>
                <a:ea typeface="Times New Roman" panose="02020603050405020304" pitchFamily="18" charset="0"/>
              </a:rPr>
              <a:t>IIR</a:t>
            </a:r>
            <a:r>
              <a:rPr lang="es-EC" sz="2100" dirty="0">
                <a:latin typeface="Times New Roman" panose="02020603050405020304" pitchFamily="18" charset="0"/>
                <a:ea typeface="Times New Roman" panose="02020603050405020304" pitchFamily="18" charset="0"/>
              </a:rPr>
              <a:t> Butterworth de orden 14 con una frecuencia de paso de 0.5 Hz y una frecuencia de parada de 0.4 Hz y un filtro pasa bajos digital </a:t>
            </a:r>
            <a:r>
              <a:rPr lang="es-EC" sz="2100" dirty="0" err="1">
                <a:latin typeface="Times New Roman" panose="02020603050405020304" pitchFamily="18" charset="0"/>
                <a:ea typeface="Times New Roman" panose="02020603050405020304" pitchFamily="18" charset="0"/>
              </a:rPr>
              <a:t>IIR</a:t>
            </a:r>
            <a:r>
              <a:rPr lang="es-EC" sz="2100" dirty="0">
                <a:latin typeface="Times New Roman" panose="02020603050405020304" pitchFamily="18" charset="0"/>
                <a:ea typeface="Times New Roman" panose="02020603050405020304" pitchFamily="18" charset="0"/>
              </a:rPr>
              <a:t> Butterworth de orden 14 con una frecuencia de paso de 4 Hz y una frecuencia de parada de 5 Hz, eliminando al máximo el ruido producido por el movimiento.</a:t>
            </a:r>
            <a:endParaRPr lang="es-ES" sz="2100" dirty="0">
              <a:latin typeface="Times New Roman" panose="02020603050405020304" pitchFamily="18" charset="0"/>
              <a:ea typeface="Times New Roman" panose="02020603050405020304" pitchFamily="18" charset="0"/>
            </a:endParaRPr>
          </a:p>
          <a:p>
            <a:pPr indent="180340" algn="just">
              <a:lnSpc>
                <a:spcPct val="200000"/>
              </a:lnSpc>
              <a:spcAft>
                <a:spcPts val="0"/>
              </a:spcAft>
            </a:pPr>
            <a:r>
              <a:rPr lang="es-ES" sz="2100" dirty="0">
                <a:latin typeface="Times New Roman" panose="02020603050405020304" pitchFamily="18" charset="0"/>
                <a:ea typeface="Times New Roman" panose="02020603050405020304" pitchFamily="18" charset="0"/>
              </a:rPr>
              <a:t>Para verificar el correcto funcionamiento del dispositivo se determinaron dos tipos de pruebas, introduciendo ruido a la señal </a:t>
            </a:r>
            <a:r>
              <a:rPr lang="es-ES" sz="2100" dirty="0" err="1">
                <a:latin typeface="Times New Roman" panose="02020603050405020304" pitchFamily="18" charset="0"/>
                <a:ea typeface="Times New Roman" panose="02020603050405020304" pitchFamily="18" charset="0"/>
              </a:rPr>
              <a:t>PPG</a:t>
            </a:r>
            <a:r>
              <a:rPr lang="es-ES" sz="2100" dirty="0">
                <a:latin typeface="Times New Roman" panose="02020603050405020304" pitchFamily="18" charset="0"/>
                <a:ea typeface="Times New Roman" panose="02020603050405020304" pitchFamily="18" charset="0"/>
              </a:rPr>
              <a:t> voluntaria e involuntariamente. Se comparo las </a:t>
            </a:r>
            <a:r>
              <a:rPr lang="es-EC" sz="2100" dirty="0">
                <a:latin typeface="Times New Roman" panose="02020603050405020304" pitchFamily="18" charset="0"/>
                <a:ea typeface="Times New Roman" panose="02020603050405020304" pitchFamily="18" charset="0"/>
              </a:rPr>
              <a:t>pulsaciones en un intervalo de 20 segundos entregadas por medio de la aplicación y las pulsaciones medidas manualmente por medio de la arteria carótida, obteniendo un promedio de error menor a 7%.</a:t>
            </a:r>
          </a:p>
          <a:p>
            <a:pPr indent="180340" algn="just">
              <a:lnSpc>
                <a:spcPct val="200000"/>
              </a:lnSpc>
              <a:spcAft>
                <a:spcPts val="0"/>
              </a:spcAft>
            </a:pPr>
            <a:r>
              <a:rPr lang="es-ES" sz="2100" dirty="0">
                <a:latin typeface="Times New Roman" panose="02020603050405020304" pitchFamily="18" charset="0"/>
                <a:ea typeface="Times New Roman" panose="02020603050405020304" pitchFamily="18" charset="0"/>
              </a:rPr>
              <a:t>Para las primeras pruebas se realizó los cuatro movimientos analizados, determinando que el movimiento giratorio de la muñeca afecta altamente a las medicines del sistema, con un error de hasta 6 pulsaciones por lo que se recomienda no realizar esta acción durante el </a:t>
            </a:r>
            <a:r>
              <a:rPr lang="es-ES" sz="2100" dirty="0" err="1">
                <a:latin typeface="Times New Roman" panose="02020603050405020304" pitchFamily="18" charset="0"/>
                <a:ea typeface="Times New Roman" panose="02020603050405020304" pitchFamily="18" charset="0"/>
              </a:rPr>
              <a:t>sensado</a:t>
            </a:r>
            <a:r>
              <a:rPr lang="es-ES" sz="2100" dirty="0">
                <a:latin typeface="Times New Roman" panose="02020603050405020304" pitchFamily="18" charset="0"/>
                <a:ea typeface="Times New Roman" panose="02020603050405020304" pitchFamily="18" charset="0"/>
              </a:rPr>
              <a:t> de la frecuencia cardiaca ya que se considera como una condición extrema.</a:t>
            </a:r>
          </a:p>
          <a:p>
            <a:pPr indent="180340" algn="just">
              <a:lnSpc>
                <a:spcPct val="200000"/>
              </a:lnSpc>
              <a:spcAft>
                <a:spcPts val="0"/>
              </a:spcAft>
            </a:pPr>
            <a:r>
              <a:rPr lang="es-ES" sz="2100" dirty="0">
                <a:latin typeface="Times New Roman" panose="02020603050405020304" pitchFamily="18" charset="0"/>
                <a:ea typeface="Times New Roman" panose="02020603050405020304" pitchFamily="18" charset="0"/>
              </a:rPr>
              <a:t>Para las segundas pruebas se determinó 7 escenarios de la vida diaria, obteniendo un promedio de error de hasta 1 pulsación para actividades normales y hasta 3 pulsaciones durante actividad física, determinando el correcto desempeño del sistema.</a:t>
            </a:r>
            <a:endParaRPr lang="es-EC" sz="2100" dirty="0">
              <a:latin typeface="Times New Roman" panose="02020603050405020304" pitchFamily="18" charset="0"/>
              <a:ea typeface="Times New Roman" panose="02020603050405020304" pitchFamily="18" charset="0"/>
            </a:endParaRPr>
          </a:p>
        </p:txBody>
      </p:sp>
      <p:graphicFrame>
        <p:nvGraphicFramePr>
          <p:cNvPr id="7" name="Diagrama 6">
            <a:extLst>
              <a:ext uri="{FF2B5EF4-FFF2-40B4-BE49-F238E27FC236}">
                <a16:creationId xmlns:a16="http://schemas.microsoft.com/office/drawing/2014/main" xmlns="" id="{D0D0544C-F41D-47A9-8FD3-CC3D47623D03}"/>
              </a:ext>
            </a:extLst>
          </p:cNvPr>
          <p:cNvGraphicFramePr/>
          <p:nvPr>
            <p:extLst>
              <p:ext uri="{D42A27DB-BD31-4B8C-83A1-F6EECF244321}">
                <p14:modId xmlns:p14="http://schemas.microsoft.com/office/powerpoint/2010/main" val="1567729756"/>
              </p:ext>
            </p:extLst>
          </p:nvPr>
        </p:nvGraphicFramePr>
        <p:xfrm>
          <a:off x="3023021" y="241950"/>
          <a:ext cx="14888573" cy="1527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678076"/>
      </p:ext>
    </p:extLst>
  </p:cSld>
  <p:clrMapOvr>
    <a:masterClrMapping/>
  </p:clrMapOvr>
  <p:transition spd="slow" advTm="3806">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5" name="テキスト プレースホルダー 4"/>
          <p:cNvSpPr>
            <a:spLocks noGrp="1"/>
          </p:cNvSpPr>
          <p:nvPr>
            <p:ph type="body" sz="quarter" idx="4294967295"/>
          </p:nvPr>
        </p:nvSpPr>
        <p:spPr>
          <a:xfrm>
            <a:off x="3166542" y="1840810"/>
            <a:ext cx="14329592" cy="504056"/>
          </a:xfrm>
        </p:spPr>
        <p:txBody>
          <a:bodyPr>
            <a:normAutofit fontScale="92500" lnSpcReduction="20000"/>
          </a:bodyPr>
          <a:lstStyle/>
          <a:p>
            <a:r>
              <a:rPr lang="es-EC" altLang="ja-JP" i="1" dirty="0"/>
              <a:t>Objetivos</a:t>
            </a:r>
            <a:endParaRPr lang="ja-JP" altLang="en-US" i="1" dirty="0"/>
          </a:p>
          <a:p>
            <a:endParaRPr kumimoji="1" lang="ja-JP" altLang="en-US" dirty="0"/>
          </a:p>
        </p:txBody>
      </p:sp>
      <p:sp>
        <p:nvSpPr>
          <p:cNvPr id="10" name="テキスト プレースホルダー 9"/>
          <p:cNvSpPr>
            <a:spLocks noGrp="1"/>
          </p:cNvSpPr>
          <p:nvPr>
            <p:ph type="body" sz="quarter" idx="4294967295"/>
          </p:nvPr>
        </p:nvSpPr>
        <p:spPr>
          <a:xfrm>
            <a:off x="2023050" y="3547809"/>
            <a:ext cx="7426863" cy="790352"/>
          </a:xfrm>
        </p:spPr>
        <p:txBody>
          <a:bodyPr>
            <a:normAutofit lnSpcReduction="10000"/>
          </a:bodyPr>
          <a:lstStyle/>
          <a:p>
            <a:r>
              <a:rPr lang="en-US" altLang="ja-JP" sz="3600" i="1" dirty="0">
                <a:solidFill>
                  <a:schemeClr val="accent5">
                    <a:lumMod val="75000"/>
                  </a:schemeClr>
                </a:solidFill>
              </a:rPr>
              <a:t>GENERAL</a:t>
            </a:r>
            <a:endParaRPr lang="ja-JP" altLang="en-US" sz="3600" i="1" dirty="0">
              <a:solidFill>
                <a:schemeClr val="accent5">
                  <a:lumMod val="75000"/>
                </a:schemeClr>
              </a:solidFill>
            </a:endParaRPr>
          </a:p>
        </p:txBody>
      </p:sp>
      <p:sp>
        <p:nvSpPr>
          <p:cNvPr id="13" name="CuadroTexto 12">
            <a:extLst>
              <a:ext uri="{FF2B5EF4-FFF2-40B4-BE49-F238E27FC236}">
                <a16:creationId xmlns:a16="http://schemas.microsoft.com/office/drawing/2014/main" xmlns="" id="{808EE621-B7D3-4481-989D-96E17431C73F}"/>
              </a:ext>
            </a:extLst>
          </p:cNvPr>
          <p:cNvSpPr txBox="1"/>
          <p:nvPr/>
        </p:nvSpPr>
        <p:spPr>
          <a:xfrm>
            <a:off x="2766646" y="4693124"/>
            <a:ext cx="14067692" cy="2554545"/>
          </a:xfrm>
          <a:prstGeom prst="rect">
            <a:avLst/>
          </a:prstGeom>
          <a:noFill/>
        </p:spPr>
        <p:txBody>
          <a:bodyPr wrap="square" rtlCol="0">
            <a:spAutoFit/>
          </a:bodyPr>
          <a:lstStyle/>
          <a:p>
            <a:pPr algn="ctr"/>
            <a:r>
              <a:rPr lang="es-ES" sz="4000" dirty="0"/>
              <a:t>Diseñar e implementar un sensor basado en la técnica de fotopletismografía para la creación de un dispositivo con conexión bluetooth que permita el monitoreo del ritmo cardiaco de una persona en movimiento.</a:t>
            </a:r>
            <a:endParaRPr lang="es-EC" sz="4000" dirty="0"/>
          </a:p>
        </p:txBody>
      </p:sp>
      <p:graphicFrame>
        <p:nvGraphicFramePr>
          <p:cNvPr id="7" name="Diagrama 6">
            <a:extLst>
              <a:ext uri="{FF2B5EF4-FFF2-40B4-BE49-F238E27FC236}">
                <a16:creationId xmlns:a16="http://schemas.microsoft.com/office/drawing/2014/main" xmlns="" id="{E0BDD7CB-9697-4143-B95E-7CF11A9F7AD6}"/>
              </a:ext>
            </a:extLst>
          </p:cNvPr>
          <p:cNvGraphicFramePr/>
          <p:nvPr>
            <p:extLst>
              <p:ext uri="{D42A27DB-BD31-4B8C-83A1-F6EECF244321}">
                <p14:modId xmlns:p14="http://schemas.microsoft.com/office/powerpoint/2010/main" val="445775266"/>
              </p:ext>
            </p:extLst>
          </p:nvPr>
        </p:nvGraphicFramePr>
        <p:xfrm>
          <a:off x="3065158" y="242255"/>
          <a:ext cx="15166132" cy="130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896981"/>
      </p:ext>
    </p:extLst>
  </p:cSld>
  <p:clrMapOvr>
    <a:masterClrMapping/>
  </p:clrMapOvr>
  <p:transition spd="slow" advTm="8307">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Objetivos </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i="1" dirty="0">
                <a:solidFill>
                  <a:schemeClr val="accent3">
                    <a:lumMod val="50000"/>
                  </a:schemeClr>
                </a:solidFill>
                <a:latin typeface="Arial" panose="020B0604020202020204" pitchFamily="34" charset="0"/>
                <a:cs typeface="Arial" panose="020B0604020202020204" pitchFamily="34" charset="0"/>
              </a:rPr>
              <a:t>ESPECÍFICOS</a:t>
            </a:r>
          </a:p>
        </p:txBody>
      </p:sp>
      <p:graphicFrame>
        <p:nvGraphicFramePr>
          <p:cNvPr id="10" name="Diagrama 9">
            <a:extLst>
              <a:ext uri="{FF2B5EF4-FFF2-40B4-BE49-F238E27FC236}">
                <a16:creationId xmlns:a16="http://schemas.microsoft.com/office/drawing/2014/main" xmlns="" id="{C0054E84-3769-4778-9471-E3BE46405F34}"/>
              </a:ext>
            </a:extLst>
          </p:cNvPr>
          <p:cNvGraphicFramePr/>
          <p:nvPr>
            <p:extLst>
              <p:ext uri="{D42A27DB-BD31-4B8C-83A1-F6EECF244321}">
                <p14:modId xmlns:p14="http://schemas.microsoft.com/office/powerpoint/2010/main" val="3337213714"/>
              </p:ext>
            </p:extLst>
          </p:nvPr>
        </p:nvGraphicFramePr>
        <p:xfrm>
          <a:off x="3065158" y="242255"/>
          <a:ext cx="15166132" cy="1309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xmlns="" id="{7F9121C4-BFB8-4CC0-9190-AD68170BD0FF}"/>
              </a:ext>
            </a:extLst>
          </p:cNvPr>
          <p:cNvSpPr/>
          <p:nvPr/>
        </p:nvSpPr>
        <p:spPr>
          <a:xfrm>
            <a:off x="1852930" y="3140324"/>
            <a:ext cx="16038830" cy="6404254"/>
          </a:xfrm>
          <a:prstGeom prst="rect">
            <a:avLst/>
          </a:prstGeom>
        </p:spPr>
        <p:txBody>
          <a:bodyPr wrap="square">
            <a:spAutoFit/>
          </a:bodyPr>
          <a:lstStyle/>
          <a:p>
            <a:pPr marL="742950" lvl="1" indent="-285750" algn="just">
              <a:lnSpc>
                <a:spcPct val="150000"/>
              </a:lnSpc>
              <a:spcBef>
                <a:spcPts val="1800"/>
              </a:spcBef>
              <a:spcAft>
                <a:spcPts val="1800"/>
              </a:spcAft>
              <a:buFont typeface="Symbol" panose="05050102010706020507" pitchFamily="18" charset="2"/>
              <a:buChar char=""/>
            </a:pPr>
            <a:r>
              <a:rPr lang="es-ES_tradnl" sz="2400" dirty="0">
                <a:solidFill>
                  <a:srgbClr val="000000"/>
                </a:solidFill>
                <a:ea typeface="Calibri" panose="020F0502020204030204" pitchFamily="34" charset="0"/>
                <a:cs typeface="Calibri" panose="020F0502020204030204" pitchFamily="34" charset="0"/>
              </a:rPr>
              <a:t>Analizar diferentes modelos comerciales y configuraciones de emisores y receptores de luz infrarroja, luz verde y roja para un sensor de fotopletismografía.</a:t>
            </a:r>
            <a:endParaRPr lang="es-EC" sz="2400" dirty="0">
              <a:solidFill>
                <a:srgbClr val="000000"/>
              </a:solidFill>
              <a:ea typeface="Calibri" panose="020F0502020204030204" pitchFamily="34" charset="0"/>
              <a:cs typeface="Calibri" panose="020F0502020204030204" pitchFamily="34" charset="0"/>
            </a:endParaRPr>
          </a:p>
          <a:p>
            <a:pPr marL="742950" lvl="1" indent="-285750" algn="just">
              <a:lnSpc>
                <a:spcPct val="150000"/>
              </a:lnSpc>
              <a:spcBef>
                <a:spcPts val="1800"/>
              </a:spcBef>
              <a:spcAft>
                <a:spcPts val="1800"/>
              </a:spcAft>
              <a:buFont typeface="Symbol" panose="05050102010706020507" pitchFamily="18" charset="2"/>
              <a:buChar char=""/>
            </a:pPr>
            <a:r>
              <a:rPr lang="es-ES_tradnl" sz="2400" dirty="0">
                <a:solidFill>
                  <a:srgbClr val="000000"/>
                </a:solidFill>
                <a:ea typeface="Calibri" panose="020F0502020204030204" pitchFamily="34" charset="0"/>
                <a:cs typeface="Calibri" panose="020F0502020204030204" pitchFamily="34" charset="0"/>
              </a:rPr>
              <a:t>Diseñar e implementar un hardware que brinde un correcto desempeño al dispositivo para el </a:t>
            </a:r>
            <a:r>
              <a:rPr lang="es-ES_tradnl" sz="2400" dirty="0" err="1">
                <a:solidFill>
                  <a:srgbClr val="000000"/>
                </a:solidFill>
                <a:ea typeface="Calibri" panose="020F0502020204030204" pitchFamily="34" charset="0"/>
                <a:cs typeface="Calibri" panose="020F0502020204030204" pitchFamily="34" charset="0"/>
              </a:rPr>
              <a:t>sensado</a:t>
            </a:r>
            <a:r>
              <a:rPr lang="es-ES_tradnl" sz="2400" dirty="0">
                <a:solidFill>
                  <a:srgbClr val="000000"/>
                </a:solidFill>
                <a:ea typeface="Calibri" panose="020F0502020204030204" pitchFamily="34" charset="0"/>
                <a:cs typeface="Calibri" panose="020F0502020204030204" pitchFamily="34" charset="0"/>
              </a:rPr>
              <a:t> de la señal de presión sanguínea de acuerdo con criterios de la calidad de la forma de onda obtenida, tamaño y consumo de energía del dispositivo.</a:t>
            </a:r>
            <a:endParaRPr lang="es-EC" sz="2400" dirty="0">
              <a:solidFill>
                <a:srgbClr val="000000"/>
              </a:solidFill>
              <a:ea typeface="Calibri" panose="020F0502020204030204" pitchFamily="34" charset="0"/>
              <a:cs typeface="Calibri" panose="020F0502020204030204" pitchFamily="34" charset="0"/>
            </a:endParaRPr>
          </a:p>
          <a:p>
            <a:pPr marL="742950" lvl="1" indent="-285750" algn="just">
              <a:lnSpc>
                <a:spcPct val="150000"/>
              </a:lnSpc>
              <a:spcBef>
                <a:spcPts val="1800"/>
              </a:spcBef>
              <a:spcAft>
                <a:spcPts val="1800"/>
              </a:spcAft>
              <a:buFont typeface="Symbol" panose="05050102010706020507" pitchFamily="18" charset="2"/>
              <a:buChar char=""/>
            </a:pPr>
            <a:r>
              <a:rPr lang="es-ES_tradnl" sz="2400" dirty="0">
                <a:solidFill>
                  <a:srgbClr val="000000"/>
                </a:solidFill>
                <a:ea typeface="Calibri" panose="020F0502020204030204" pitchFamily="34" charset="0"/>
                <a:cs typeface="Calibri" panose="020F0502020204030204" pitchFamily="34" charset="0"/>
              </a:rPr>
              <a:t>Diseñar e implementar un sistema digital, el cual permita corregir y compensar las modificaciones generadas a la señal adquirida.</a:t>
            </a:r>
            <a:endParaRPr lang="es-EC" sz="2400" dirty="0">
              <a:solidFill>
                <a:srgbClr val="000000"/>
              </a:solidFill>
              <a:ea typeface="Calibri" panose="020F0502020204030204" pitchFamily="34" charset="0"/>
              <a:cs typeface="Calibri" panose="020F0502020204030204" pitchFamily="34" charset="0"/>
            </a:endParaRPr>
          </a:p>
          <a:p>
            <a:pPr marL="742950" lvl="1" indent="-285750" algn="just">
              <a:lnSpc>
                <a:spcPct val="150000"/>
              </a:lnSpc>
              <a:spcBef>
                <a:spcPts val="1800"/>
              </a:spcBef>
              <a:spcAft>
                <a:spcPts val="1800"/>
              </a:spcAft>
              <a:buFont typeface="Symbol" panose="05050102010706020507" pitchFamily="18" charset="2"/>
              <a:buChar char=""/>
            </a:pPr>
            <a:r>
              <a:rPr lang="es-ES_tradnl" sz="2400" dirty="0">
                <a:solidFill>
                  <a:srgbClr val="000000"/>
                </a:solidFill>
                <a:ea typeface="Calibri" panose="020F0502020204030204" pitchFamily="34" charset="0"/>
                <a:cs typeface="Calibri" panose="020F0502020204030204" pitchFamily="34" charset="0"/>
              </a:rPr>
              <a:t>Crear una aplicación móvil la cual se pueda conectar al dispositivo para obtener valores de la estimación del cambio de flujo sanguíneo, a partir del estudio de la señal de presión sanguínea. </a:t>
            </a:r>
            <a:endParaRPr lang="es-EC" sz="2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174740"/>
      </p:ext>
    </p:extLst>
  </p:cSld>
  <p:clrMapOvr>
    <a:masterClrMapping/>
  </p:clrMapOvr>
  <p:transition spd="med" advTm="4697">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Fotopletismografía aplicada al volumen sanguíneo</a:t>
            </a:r>
            <a:endParaRPr lang="ja-JP" altLang="en-US" i="1" dirty="0"/>
          </a:p>
          <a:p>
            <a:endParaRPr kumimoji="1" lang="ja-JP" altLang="en-US" dirty="0"/>
          </a:p>
        </p:txBody>
      </p:sp>
      <p:sp>
        <p:nvSpPr>
          <p:cNvPr id="11" name="テキスト プレースホルダー 10"/>
          <p:cNvSpPr>
            <a:spLocks noGrp="1"/>
          </p:cNvSpPr>
          <p:nvPr>
            <p:ph type="body" sz="quarter" idx="15"/>
          </p:nvPr>
        </p:nvSpPr>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Técnica de Fotopletismografía</a:t>
            </a:r>
          </a:p>
        </p:txBody>
      </p:sp>
      <p:graphicFrame>
        <p:nvGraphicFramePr>
          <p:cNvPr id="6" name="Diagrama 5">
            <a:extLst>
              <a:ext uri="{FF2B5EF4-FFF2-40B4-BE49-F238E27FC236}">
                <a16:creationId xmlns:a16="http://schemas.microsoft.com/office/drawing/2014/main" xmlns="" id="{108DDDE6-420D-4483-BCB3-D210DBA11BEA}"/>
              </a:ext>
            </a:extLst>
          </p:cNvPr>
          <p:cNvGraphicFramePr/>
          <p:nvPr>
            <p:extLst>
              <p:ext uri="{D42A27DB-BD31-4B8C-83A1-F6EECF244321}">
                <p14:modId xmlns:p14="http://schemas.microsoft.com/office/powerpoint/2010/main" val="3192807108"/>
              </p:ext>
            </p:extLst>
          </p:nvPr>
        </p:nvGraphicFramePr>
        <p:xfrm>
          <a:off x="3047735" y="257007"/>
          <a:ext cx="15183555" cy="135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5494874A-8B63-4403-9295-0754ABC2E7F2}"/>
              </a:ext>
            </a:extLst>
          </p:cNvPr>
          <p:cNvPicPr>
            <a:picLocks noChangeAspect="1"/>
          </p:cNvPicPr>
          <p:nvPr/>
        </p:nvPicPr>
        <p:blipFill>
          <a:blip r:embed="rId8"/>
          <a:stretch>
            <a:fillRect/>
          </a:stretch>
        </p:blipFill>
        <p:spPr>
          <a:xfrm>
            <a:off x="2598005" y="3153921"/>
            <a:ext cx="13363575" cy="6734175"/>
          </a:xfrm>
          <a:prstGeom prst="rect">
            <a:avLst/>
          </a:prstGeom>
        </p:spPr>
      </p:pic>
    </p:spTree>
    <p:extLst>
      <p:ext uri="{BB962C8B-B14F-4D97-AF65-F5344CB8AC3E}">
        <p14:creationId xmlns:p14="http://schemas.microsoft.com/office/powerpoint/2010/main" val="570887869"/>
      </p:ext>
    </p:extLst>
  </p:cSld>
  <p:clrMapOvr>
    <a:masterClrMapping/>
  </p:clrMapOvr>
  <p:transition spd="med" advTm="4697">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Fotopletismografía aplicada al volumen sanguíneo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30" y="2363569"/>
            <a:ext cx="11769285"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Absorción de la luz en función de la longitud de onda</a:t>
            </a:r>
          </a:p>
        </p:txBody>
      </p:sp>
      <p:pic>
        <p:nvPicPr>
          <p:cNvPr id="7" name="Imagen 6">
            <a:extLst>
              <a:ext uri="{FF2B5EF4-FFF2-40B4-BE49-F238E27FC236}">
                <a16:creationId xmlns:a16="http://schemas.microsoft.com/office/drawing/2014/main" xmlns="" id="{9A8710FF-6E92-4F61-8983-BDFAB24C247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8895" y="3300214"/>
            <a:ext cx="13551250" cy="6132574"/>
          </a:xfrm>
          <a:prstGeom prst="rect">
            <a:avLst/>
          </a:prstGeom>
          <a:noFill/>
          <a:ln>
            <a:noFill/>
          </a:ln>
        </p:spPr>
      </p:pic>
      <p:graphicFrame>
        <p:nvGraphicFramePr>
          <p:cNvPr id="3" name="Tabla 2">
            <a:extLst>
              <a:ext uri="{FF2B5EF4-FFF2-40B4-BE49-F238E27FC236}">
                <a16:creationId xmlns:a16="http://schemas.microsoft.com/office/drawing/2014/main" xmlns="" id="{5D48B102-D76F-4134-8C3A-6E8FEC98895A}"/>
              </a:ext>
            </a:extLst>
          </p:cNvPr>
          <p:cNvGraphicFramePr>
            <a:graphicFrameLocks noGrp="1"/>
          </p:cNvGraphicFramePr>
          <p:nvPr>
            <p:extLst>
              <p:ext uri="{D42A27DB-BD31-4B8C-83A1-F6EECF244321}">
                <p14:modId xmlns:p14="http://schemas.microsoft.com/office/powerpoint/2010/main" val="225080730"/>
              </p:ext>
            </p:extLst>
          </p:nvPr>
        </p:nvGraphicFramePr>
        <p:xfrm>
          <a:off x="2613993" y="3300214"/>
          <a:ext cx="14045233" cy="4996791"/>
        </p:xfrm>
        <a:graphic>
          <a:graphicData uri="http://schemas.openxmlformats.org/drawingml/2006/table">
            <a:tbl>
              <a:tblPr firstRow="1" firstCol="1" bandRow="1">
                <a:tableStyleId>{22838BEF-8BB2-4498-84A7-C5851F593DF1}</a:tableStyleId>
              </a:tblPr>
              <a:tblGrid>
                <a:gridCol w="2188341">
                  <a:extLst>
                    <a:ext uri="{9D8B030D-6E8A-4147-A177-3AD203B41FA5}">
                      <a16:colId xmlns:a16="http://schemas.microsoft.com/office/drawing/2014/main" xmlns="" val="2903920214"/>
                    </a:ext>
                  </a:extLst>
                </a:gridCol>
                <a:gridCol w="2912666">
                  <a:extLst>
                    <a:ext uri="{9D8B030D-6E8A-4147-A177-3AD203B41FA5}">
                      <a16:colId xmlns:a16="http://schemas.microsoft.com/office/drawing/2014/main" xmlns="" val="1575657092"/>
                    </a:ext>
                  </a:extLst>
                </a:gridCol>
                <a:gridCol w="2428565">
                  <a:extLst>
                    <a:ext uri="{9D8B030D-6E8A-4147-A177-3AD203B41FA5}">
                      <a16:colId xmlns:a16="http://schemas.microsoft.com/office/drawing/2014/main" xmlns="" val="3904816896"/>
                    </a:ext>
                  </a:extLst>
                </a:gridCol>
                <a:gridCol w="6515661">
                  <a:extLst>
                    <a:ext uri="{9D8B030D-6E8A-4147-A177-3AD203B41FA5}">
                      <a16:colId xmlns:a16="http://schemas.microsoft.com/office/drawing/2014/main" xmlns="" val="1475070521"/>
                    </a:ext>
                  </a:extLst>
                </a:gridCol>
              </a:tblGrid>
              <a:tr h="1352267">
                <a:tc>
                  <a:txBody>
                    <a:bodyPr/>
                    <a:lstStyle/>
                    <a:p>
                      <a:pPr indent="180340" algn="ctr">
                        <a:lnSpc>
                          <a:spcPct val="100000"/>
                        </a:lnSpc>
                        <a:spcAft>
                          <a:spcPts val="0"/>
                        </a:spcAft>
                      </a:pPr>
                      <a:r>
                        <a:rPr lang="es-EC" sz="2600">
                          <a:effectLst/>
                        </a:rPr>
                        <a:t>Tipo de luz</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EC" sz="2600" dirty="0">
                          <a:effectLst/>
                        </a:rPr>
                        <a:t>Longitud de onda</a:t>
                      </a:r>
                      <a:endParaRPr lang="es-EC" sz="2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EC" sz="2600">
                          <a:effectLst/>
                        </a:rPr>
                        <a:t>Profundidad de penetración</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EC" sz="2600" dirty="0">
                          <a:effectLst/>
                        </a:rPr>
                        <a:t>Área de medición</a:t>
                      </a:r>
                      <a:endParaRPr lang="es-EC" sz="2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95640577"/>
                  </a:ext>
                </a:extLst>
              </a:tr>
              <a:tr h="1665124">
                <a:tc>
                  <a:txBody>
                    <a:bodyPr/>
                    <a:lstStyle/>
                    <a:p>
                      <a:pPr indent="180340" algn="ctr">
                        <a:lnSpc>
                          <a:spcPct val="200000"/>
                        </a:lnSpc>
                        <a:spcAft>
                          <a:spcPts val="0"/>
                        </a:spcAft>
                      </a:pPr>
                      <a:r>
                        <a:rPr lang="es-EC" sz="2600">
                          <a:effectLst/>
                        </a:rPr>
                        <a:t>Verde</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a:effectLst/>
                        </a:rPr>
                        <a:t>500 - 550 nm</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dirty="0">
                          <a:effectLst/>
                        </a:rPr>
                        <a:t>0.5 a 2 mm</a:t>
                      </a:r>
                      <a:endParaRPr lang="es-EC" sz="2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dirty="0">
                          <a:effectLst/>
                        </a:rPr>
                        <a:t>Absorbida por hemoglobina y oxihemoglobina</a:t>
                      </a:r>
                      <a:endParaRPr lang="es-EC" sz="2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32487888"/>
                  </a:ext>
                </a:extLst>
              </a:tr>
              <a:tr h="763612">
                <a:tc>
                  <a:txBody>
                    <a:bodyPr/>
                    <a:lstStyle/>
                    <a:p>
                      <a:pPr indent="180340" algn="ctr">
                        <a:lnSpc>
                          <a:spcPct val="200000"/>
                        </a:lnSpc>
                        <a:spcAft>
                          <a:spcPts val="0"/>
                        </a:spcAft>
                      </a:pPr>
                      <a:r>
                        <a:rPr lang="es-EC" sz="2600">
                          <a:effectLst/>
                        </a:rPr>
                        <a:t>Roja</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a:effectLst/>
                        </a:rPr>
                        <a:t>645 - 700 nm</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a:effectLst/>
                        </a:rPr>
                        <a:t>1 a 6 mm</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a:effectLst/>
                        </a:rPr>
                        <a:t>Absorbida por hemoglobina</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156187096"/>
                  </a:ext>
                </a:extLst>
              </a:tr>
              <a:tr h="1186920">
                <a:tc>
                  <a:txBody>
                    <a:bodyPr/>
                    <a:lstStyle/>
                    <a:p>
                      <a:pPr indent="180340" algn="ctr">
                        <a:lnSpc>
                          <a:spcPct val="200000"/>
                        </a:lnSpc>
                        <a:spcAft>
                          <a:spcPts val="0"/>
                        </a:spcAft>
                      </a:pPr>
                      <a:r>
                        <a:rPr lang="es-EC" sz="2600">
                          <a:effectLst/>
                        </a:rPr>
                        <a:t>Infrarroja</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a:effectLst/>
                        </a:rPr>
                        <a:t>750 nm - 1 mm</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a:effectLst/>
                        </a:rPr>
                        <a:t>2 a 10 mm</a:t>
                      </a:r>
                      <a:endParaRPr lang="es-EC" sz="2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2600" dirty="0">
                          <a:effectLst/>
                        </a:rPr>
                        <a:t>Absorbida por oxihemoglobina</a:t>
                      </a:r>
                      <a:endParaRPr lang="es-EC" sz="2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27604314"/>
                  </a:ext>
                </a:extLst>
              </a:tr>
            </a:tbl>
          </a:graphicData>
        </a:graphic>
      </p:graphicFrame>
      <p:graphicFrame>
        <p:nvGraphicFramePr>
          <p:cNvPr id="12" name="Diagrama 11">
            <a:extLst>
              <a:ext uri="{FF2B5EF4-FFF2-40B4-BE49-F238E27FC236}">
                <a16:creationId xmlns:a16="http://schemas.microsoft.com/office/drawing/2014/main" xmlns="" id="{FA164A00-1D56-4388-988D-E27D896F9A2B}"/>
              </a:ext>
            </a:extLst>
          </p:cNvPr>
          <p:cNvGraphicFramePr/>
          <p:nvPr>
            <p:extLst>
              <p:ext uri="{D42A27DB-BD31-4B8C-83A1-F6EECF244321}">
                <p14:modId xmlns:p14="http://schemas.microsoft.com/office/powerpoint/2010/main" val="4037848932"/>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1688428"/>
      </p:ext>
    </p:extLst>
  </p:cSld>
  <p:clrMapOvr>
    <a:masterClrMapping/>
  </p:clrMapOvr>
  <p:transition spd="med" advTm="46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9" name="テキスト プレースホルダー 8"/>
          <p:cNvSpPr>
            <a:spLocks noGrp="1"/>
          </p:cNvSpPr>
          <p:nvPr>
            <p:ph type="body" sz="quarter" idx="4294967295"/>
          </p:nvPr>
        </p:nvSpPr>
        <p:spPr>
          <a:xfrm>
            <a:off x="3166542" y="1713220"/>
            <a:ext cx="14329592" cy="504056"/>
          </a:xfrm>
        </p:spPr>
        <p:txBody>
          <a:bodyPr>
            <a:normAutofit fontScale="92500" lnSpcReduction="20000"/>
          </a:bodyPr>
          <a:lstStyle/>
          <a:p>
            <a:r>
              <a:rPr lang="es-EC" altLang="ja-JP" i="1" dirty="0"/>
              <a:t>Fotopletismografía aplicada al volumen sanguíneo</a:t>
            </a:r>
            <a:endParaRPr lang="ja-JP" altLang="en-US" i="1" dirty="0"/>
          </a:p>
          <a:p>
            <a:endParaRPr kumimoji="1" lang="ja-JP" altLang="en-US" dirty="0"/>
          </a:p>
        </p:txBody>
      </p:sp>
      <p:sp>
        <p:nvSpPr>
          <p:cNvPr id="11" name="テキスト プレースホルダー 10"/>
          <p:cNvSpPr>
            <a:spLocks noGrp="1"/>
          </p:cNvSpPr>
          <p:nvPr>
            <p:ph type="body" sz="quarter" idx="15"/>
          </p:nvPr>
        </p:nvSpPr>
        <p:spPr>
          <a:xfrm>
            <a:off x="1852929" y="2363569"/>
            <a:ext cx="15643205" cy="790352"/>
          </a:xfrm>
        </p:spPr>
        <p:txBody>
          <a:bodyPr/>
          <a:lstStyle/>
          <a:p>
            <a:r>
              <a:rPr lang="es-EC" altLang="ja-JP" dirty="0">
                <a:solidFill>
                  <a:schemeClr val="accent3">
                    <a:lumMod val="50000"/>
                  </a:schemeClr>
                </a:solidFill>
                <a:latin typeface="Arial" panose="020B0604020202020204" pitchFamily="34" charset="0"/>
                <a:cs typeface="Arial" panose="020B0604020202020204" pitchFamily="34" charset="0"/>
              </a:rPr>
              <a:t>Medidores de ritmo cardiaco comerciales y </a:t>
            </a:r>
            <a:r>
              <a:rPr lang="es-EC" altLang="ja-JP" i="1" dirty="0">
                <a:solidFill>
                  <a:schemeClr val="accent3">
                    <a:lumMod val="50000"/>
                  </a:schemeClr>
                </a:solidFill>
                <a:latin typeface="Arial" panose="020B0604020202020204" pitchFamily="34" charset="0"/>
                <a:cs typeface="Arial" panose="020B0604020202020204" pitchFamily="34" charset="0"/>
              </a:rPr>
              <a:t>wearables</a:t>
            </a:r>
            <a:r>
              <a:rPr lang="es-EC" altLang="ja-JP" dirty="0">
                <a:solidFill>
                  <a:schemeClr val="accent3">
                    <a:lumMod val="50000"/>
                  </a:schemeClr>
                </a:solidFill>
                <a:latin typeface="Arial" panose="020B0604020202020204" pitchFamily="34" charset="0"/>
                <a:cs typeface="Arial" panose="020B0604020202020204" pitchFamily="34" charset="0"/>
              </a:rPr>
              <a:t> de fotopletismografía</a:t>
            </a:r>
          </a:p>
        </p:txBody>
      </p:sp>
      <p:pic>
        <p:nvPicPr>
          <p:cNvPr id="8" name="Imagen 7">
            <a:extLst>
              <a:ext uri="{FF2B5EF4-FFF2-40B4-BE49-F238E27FC236}">
                <a16:creationId xmlns:a16="http://schemas.microsoft.com/office/drawing/2014/main" xmlns="" id="{D70DDAEB-42AA-47CF-BB0B-BCECD4ED2E8F}"/>
              </a:ext>
            </a:extLst>
          </p:cNvPr>
          <p:cNvPicPr/>
          <p:nvPr/>
        </p:nvPicPr>
        <p:blipFill rotWithShape="1">
          <a:blip r:embed="rId3">
            <a:extLst>
              <a:ext uri="{28A0092B-C50C-407E-A947-70E740481C1C}">
                <a14:useLocalDpi xmlns:a14="http://schemas.microsoft.com/office/drawing/2010/main" val="0"/>
              </a:ext>
            </a:extLst>
          </a:blip>
          <a:srcRect b="15884"/>
          <a:stretch/>
        </p:blipFill>
        <p:spPr bwMode="auto">
          <a:xfrm>
            <a:off x="2820759" y="4725676"/>
            <a:ext cx="3573413" cy="1655268"/>
          </a:xfrm>
          <a:prstGeom prst="rect">
            <a:avLst/>
          </a:prstGeom>
          <a:noFill/>
          <a:ln>
            <a:noFill/>
          </a:ln>
        </p:spPr>
      </p:pic>
      <p:pic>
        <p:nvPicPr>
          <p:cNvPr id="10" name="Imagen 9">
            <a:extLst>
              <a:ext uri="{FF2B5EF4-FFF2-40B4-BE49-F238E27FC236}">
                <a16:creationId xmlns:a16="http://schemas.microsoft.com/office/drawing/2014/main" xmlns="" id="{8398C361-82E6-45D0-B52A-C54E053AD3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23266" y="7450175"/>
            <a:ext cx="3119596" cy="1974851"/>
          </a:xfrm>
          <a:prstGeom prst="rect">
            <a:avLst/>
          </a:prstGeom>
          <a:noFill/>
          <a:ln>
            <a:noFill/>
          </a:ln>
        </p:spPr>
      </p:pic>
      <p:pic>
        <p:nvPicPr>
          <p:cNvPr id="12" name="Imagen 11">
            <a:extLst>
              <a:ext uri="{FF2B5EF4-FFF2-40B4-BE49-F238E27FC236}">
                <a16:creationId xmlns:a16="http://schemas.microsoft.com/office/drawing/2014/main" xmlns="" id="{935406F3-FD97-42D9-ABD1-362A6A09E705}"/>
              </a:ext>
            </a:extLst>
          </p:cNvPr>
          <p:cNvPicPr/>
          <p:nvPr/>
        </p:nvPicPr>
        <p:blipFill rotWithShape="1">
          <a:blip r:embed="rId5">
            <a:extLst>
              <a:ext uri="{28A0092B-C50C-407E-A947-70E740481C1C}">
                <a14:useLocalDpi xmlns:a14="http://schemas.microsoft.com/office/drawing/2010/main" val="0"/>
              </a:ext>
            </a:extLst>
          </a:blip>
          <a:srcRect l="15341" r="15506" b="9381"/>
          <a:stretch/>
        </p:blipFill>
        <p:spPr bwMode="auto">
          <a:xfrm>
            <a:off x="10214603" y="3687234"/>
            <a:ext cx="1735967" cy="1434585"/>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xmlns="" id="{667D99C9-B686-4091-897B-C5D5A3C7AA7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199126" y="5586631"/>
            <a:ext cx="1160594" cy="1932304"/>
          </a:xfrm>
          <a:prstGeom prst="rect">
            <a:avLst/>
          </a:prstGeom>
          <a:noFill/>
          <a:ln>
            <a:noFill/>
          </a:ln>
        </p:spPr>
      </p:pic>
      <p:pic>
        <p:nvPicPr>
          <p:cNvPr id="14" name="Imagen 13" descr="Resultado de imagen para Vivosmart HR sensor">
            <a:extLst>
              <a:ext uri="{FF2B5EF4-FFF2-40B4-BE49-F238E27FC236}">
                <a16:creationId xmlns:a16="http://schemas.microsoft.com/office/drawing/2014/main" xmlns="" id="{53FAB0D1-EE6D-4AB6-84F5-2A59A5FCA919}"/>
              </a:ext>
            </a:extLst>
          </p:cNvPr>
          <p:cNvPicPr/>
          <p:nvPr/>
        </p:nvPicPr>
        <p:blipFill rotWithShape="1">
          <a:blip r:embed="rId7" cstate="print">
            <a:extLst>
              <a:ext uri="{28A0092B-C50C-407E-A947-70E740481C1C}">
                <a14:useLocalDpi xmlns:a14="http://schemas.microsoft.com/office/drawing/2010/main" val="0"/>
              </a:ext>
            </a:extLst>
          </a:blip>
          <a:srcRect l="14926" t="14524" r="19254" b="12354"/>
          <a:stretch/>
        </p:blipFill>
        <p:spPr bwMode="auto">
          <a:xfrm>
            <a:off x="11314020" y="7479770"/>
            <a:ext cx="1932304" cy="959896"/>
          </a:xfrm>
          <a:prstGeom prst="rect">
            <a:avLst/>
          </a:prstGeom>
          <a:noFill/>
          <a:ln>
            <a:noFill/>
          </a:ln>
          <a:extLst>
            <a:ext uri="{53640926-AAD7-44D8-BBD7-CCE9431645EC}">
              <a14:shadowObscured xmlns:a14="http://schemas.microsoft.com/office/drawing/2010/main"/>
            </a:ext>
          </a:extLst>
        </p:spPr>
      </p:pic>
      <p:pic>
        <p:nvPicPr>
          <p:cNvPr id="15" name="Imagen 14" descr="Imagen que contiene carretera, sentado, suelo, exterior&#10;&#10;Descripción generada con confianza alta">
            <a:extLst>
              <a:ext uri="{FF2B5EF4-FFF2-40B4-BE49-F238E27FC236}">
                <a16:creationId xmlns:a16="http://schemas.microsoft.com/office/drawing/2014/main" xmlns="" id="{38797CAF-38ED-4259-9F41-0C235EC85E6D}"/>
              </a:ext>
            </a:extLst>
          </p:cNvPr>
          <p:cNvPicPr/>
          <p:nvPr/>
        </p:nvPicPr>
        <p:blipFill>
          <a:blip r:embed="rId8">
            <a:extLst>
              <a:ext uri="{28A0092B-C50C-407E-A947-70E740481C1C}">
                <a14:useLocalDpi xmlns:a14="http://schemas.microsoft.com/office/drawing/2010/main" val="0"/>
              </a:ext>
            </a:extLst>
          </a:blip>
          <a:stretch>
            <a:fillRect/>
          </a:stretch>
        </p:blipFill>
        <p:spPr>
          <a:xfrm>
            <a:off x="12280172" y="3701900"/>
            <a:ext cx="1371601" cy="1619760"/>
          </a:xfrm>
          <a:prstGeom prst="rect">
            <a:avLst/>
          </a:prstGeom>
        </p:spPr>
      </p:pic>
      <p:pic>
        <p:nvPicPr>
          <p:cNvPr id="16" name="Imagen 15" descr="Resultado de imagen para Mi Band 3 sensor">
            <a:extLst>
              <a:ext uri="{FF2B5EF4-FFF2-40B4-BE49-F238E27FC236}">
                <a16:creationId xmlns:a16="http://schemas.microsoft.com/office/drawing/2014/main" xmlns="" id="{0EC8DF12-317B-47BD-96CB-B9B6571993C6}"/>
              </a:ext>
            </a:extLst>
          </p:cNvPr>
          <p:cNvPicPr/>
          <p:nvPr/>
        </p:nvPicPr>
        <p:blipFill rotWithShape="1">
          <a:blip r:embed="rId9">
            <a:extLst>
              <a:ext uri="{28A0092B-C50C-407E-A947-70E740481C1C}">
                <a14:useLocalDpi xmlns:a14="http://schemas.microsoft.com/office/drawing/2010/main" val="0"/>
              </a:ext>
            </a:extLst>
          </a:blip>
          <a:srcRect l="2097" t="20999" r="69511" b="23667"/>
          <a:stretch/>
        </p:blipFill>
        <p:spPr bwMode="auto">
          <a:xfrm rot="16200000">
            <a:off x="13908658" y="5638844"/>
            <a:ext cx="1160594" cy="1748077"/>
          </a:xfrm>
          <a:prstGeom prst="rect">
            <a:avLst/>
          </a:prstGeom>
          <a:noFill/>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xmlns="" id="{7610083B-5939-4F1E-A78E-0071E4CA17E7}"/>
              </a:ext>
            </a:extLst>
          </p:cNvPr>
          <p:cNvSpPr/>
          <p:nvPr/>
        </p:nvSpPr>
        <p:spPr>
          <a:xfrm>
            <a:off x="2630891" y="3789031"/>
            <a:ext cx="3007170" cy="584775"/>
          </a:xfrm>
          <a:prstGeom prst="rect">
            <a:avLst/>
          </a:prstGeom>
        </p:spPr>
        <p:txBody>
          <a:bodyPr wrap="none">
            <a:spAutoFit/>
          </a:bodyPr>
          <a:lstStyle/>
          <a:p>
            <a:r>
              <a:rPr lang="es-ES_tradnl" i="1" dirty="0"/>
              <a:t>Pulsioxímetros</a:t>
            </a:r>
            <a:endParaRPr lang="es-EC" i="1" dirty="0"/>
          </a:p>
        </p:txBody>
      </p:sp>
      <p:sp>
        <p:nvSpPr>
          <p:cNvPr id="3" name="Rectángulo 2">
            <a:extLst>
              <a:ext uri="{FF2B5EF4-FFF2-40B4-BE49-F238E27FC236}">
                <a16:creationId xmlns:a16="http://schemas.microsoft.com/office/drawing/2014/main" xmlns="" id="{3FA425BE-3416-4226-8DF6-8D1FAB6709AF}"/>
              </a:ext>
            </a:extLst>
          </p:cNvPr>
          <p:cNvSpPr/>
          <p:nvPr/>
        </p:nvSpPr>
        <p:spPr>
          <a:xfrm>
            <a:off x="2596357" y="6771198"/>
            <a:ext cx="3808863" cy="584775"/>
          </a:xfrm>
          <a:prstGeom prst="rect">
            <a:avLst/>
          </a:prstGeom>
        </p:spPr>
        <p:txBody>
          <a:bodyPr wrap="none">
            <a:spAutoFit/>
          </a:bodyPr>
          <a:lstStyle/>
          <a:p>
            <a:r>
              <a:rPr lang="es-ES_tradnl" i="1" dirty="0"/>
              <a:t>Bandas pectorales </a:t>
            </a:r>
            <a:endParaRPr lang="es-EC" i="1" dirty="0"/>
          </a:p>
        </p:txBody>
      </p:sp>
      <p:sp>
        <p:nvSpPr>
          <p:cNvPr id="5" name="Rectángulo 4">
            <a:extLst>
              <a:ext uri="{FF2B5EF4-FFF2-40B4-BE49-F238E27FC236}">
                <a16:creationId xmlns:a16="http://schemas.microsoft.com/office/drawing/2014/main" xmlns="" id="{87BA8B8C-4605-442B-B153-9A2BE89376BD}"/>
              </a:ext>
            </a:extLst>
          </p:cNvPr>
          <p:cNvSpPr/>
          <p:nvPr/>
        </p:nvSpPr>
        <p:spPr>
          <a:xfrm>
            <a:off x="7706247" y="4219392"/>
            <a:ext cx="2322815" cy="584775"/>
          </a:xfrm>
          <a:prstGeom prst="rect">
            <a:avLst/>
          </a:prstGeom>
        </p:spPr>
        <p:txBody>
          <a:bodyPr wrap="none">
            <a:spAutoFit/>
          </a:bodyPr>
          <a:lstStyle/>
          <a:p>
            <a:r>
              <a:rPr lang="es-ES_tradnl" i="1" dirty="0">
                <a:latin typeface="Times New Roman" panose="02020603050405020304" pitchFamily="18" charset="0"/>
                <a:ea typeface="Times New Roman" panose="02020603050405020304" pitchFamily="18" charset="0"/>
              </a:rPr>
              <a:t>Apple </a:t>
            </a:r>
            <a:r>
              <a:rPr lang="es-ES_tradnl" i="1" dirty="0" err="1">
                <a:latin typeface="Times New Roman" panose="02020603050405020304" pitchFamily="18" charset="0"/>
                <a:ea typeface="Times New Roman" panose="02020603050405020304" pitchFamily="18" charset="0"/>
              </a:rPr>
              <a:t>Watch</a:t>
            </a:r>
            <a:endParaRPr lang="es-EC" i="1" dirty="0"/>
          </a:p>
        </p:txBody>
      </p:sp>
      <p:sp>
        <p:nvSpPr>
          <p:cNvPr id="17" name="Rectángulo 16">
            <a:extLst>
              <a:ext uri="{FF2B5EF4-FFF2-40B4-BE49-F238E27FC236}">
                <a16:creationId xmlns:a16="http://schemas.microsoft.com/office/drawing/2014/main" xmlns="" id="{07914708-A66C-419D-9A06-6638D66B8414}"/>
              </a:ext>
            </a:extLst>
          </p:cNvPr>
          <p:cNvSpPr/>
          <p:nvPr/>
        </p:nvSpPr>
        <p:spPr>
          <a:xfrm>
            <a:off x="8106432" y="7374943"/>
            <a:ext cx="2385589" cy="584775"/>
          </a:xfrm>
          <a:prstGeom prst="rect">
            <a:avLst/>
          </a:prstGeom>
        </p:spPr>
        <p:txBody>
          <a:bodyPr wrap="none">
            <a:spAutoFit/>
          </a:bodyPr>
          <a:lstStyle/>
          <a:p>
            <a:r>
              <a:rPr lang="es-ES_tradnl" i="1" dirty="0" err="1">
                <a:latin typeface="Times New Roman" panose="02020603050405020304" pitchFamily="18" charset="0"/>
                <a:ea typeface="Times New Roman" panose="02020603050405020304" pitchFamily="18" charset="0"/>
              </a:rPr>
              <a:t>E4</a:t>
            </a:r>
            <a:r>
              <a:rPr lang="es-ES_tradnl" i="1" dirty="0">
                <a:latin typeface="Times New Roman" panose="02020603050405020304" pitchFamily="18" charset="0"/>
                <a:ea typeface="Times New Roman" panose="02020603050405020304" pitchFamily="18" charset="0"/>
              </a:rPr>
              <a:t> </a:t>
            </a:r>
            <a:r>
              <a:rPr lang="es-ES_tradnl" i="1" dirty="0" err="1">
                <a:latin typeface="Times New Roman" panose="02020603050405020304" pitchFamily="18" charset="0"/>
                <a:ea typeface="Times New Roman" panose="02020603050405020304" pitchFamily="18" charset="0"/>
              </a:rPr>
              <a:t>wristband</a:t>
            </a:r>
            <a:endParaRPr lang="es-EC" i="1" dirty="0"/>
          </a:p>
        </p:txBody>
      </p:sp>
      <p:sp>
        <p:nvSpPr>
          <p:cNvPr id="18" name="Rectángulo 17">
            <a:extLst>
              <a:ext uri="{FF2B5EF4-FFF2-40B4-BE49-F238E27FC236}">
                <a16:creationId xmlns:a16="http://schemas.microsoft.com/office/drawing/2014/main" xmlns="" id="{E43625FD-F284-4D95-997E-72117D6D07E2}"/>
              </a:ext>
            </a:extLst>
          </p:cNvPr>
          <p:cNvSpPr/>
          <p:nvPr/>
        </p:nvSpPr>
        <p:spPr>
          <a:xfrm>
            <a:off x="10974930" y="8848013"/>
            <a:ext cx="2796984" cy="584775"/>
          </a:xfrm>
          <a:prstGeom prst="rect">
            <a:avLst/>
          </a:prstGeom>
        </p:spPr>
        <p:txBody>
          <a:bodyPr wrap="none">
            <a:spAutoFit/>
          </a:bodyPr>
          <a:lstStyle/>
          <a:p>
            <a:r>
              <a:rPr lang="es-ES_tradnl" i="1" dirty="0" err="1">
                <a:latin typeface="Times New Roman" panose="02020603050405020304" pitchFamily="18" charset="0"/>
                <a:ea typeface="Times New Roman" panose="02020603050405020304" pitchFamily="18" charset="0"/>
              </a:rPr>
              <a:t>Vivosmart</a:t>
            </a:r>
            <a:r>
              <a:rPr lang="es-ES_tradnl" i="1" dirty="0">
                <a:latin typeface="Times New Roman" panose="02020603050405020304" pitchFamily="18" charset="0"/>
                <a:ea typeface="Times New Roman" panose="02020603050405020304" pitchFamily="18" charset="0"/>
              </a:rPr>
              <a:t> </a:t>
            </a:r>
            <a:r>
              <a:rPr lang="es-ES_tradnl" i="1" dirty="0" err="1">
                <a:latin typeface="Times New Roman" panose="02020603050405020304" pitchFamily="18" charset="0"/>
                <a:ea typeface="Times New Roman" panose="02020603050405020304" pitchFamily="18" charset="0"/>
              </a:rPr>
              <a:t>HR</a:t>
            </a:r>
            <a:r>
              <a:rPr lang="es-ES_tradnl" i="1" dirty="0">
                <a:latin typeface="Times New Roman" panose="02020603050405020304" pitchFamily="18" charset="0"/>
                <a:ea typeface="Times New Roman" panose="02020603050405020304" pitchFamily="18" charset="0"/>
              </a:rPr>
              <a:t>+</a:t>
            </a:r>
            <a:endParaRPr lang="es-EC" i="1" dirty="0"/>
          </a:p>
        </p:txBody>
      </p:sp>
      <p:sp>
        <p:nvSpPr>
          <p:cNvPr id="19" name="Rectángulo 18">
            <a:extLst>
              <a:ext uri="{FF2B5EF4-FFF2-40B4-BE49-F238E27FC236}">
                <a16:creationId xmlns:a16="http://schemas.microsoft.com/office/drawing/2014/main" xmlns="" id="{79A2E302-4B27-41FF-90CA-58AA16F64190}"/>
              </a:ext>
            </a:extLst>
          </p:cNvPr>
          <p:cNvSpPr/>
          <p:nvPr/>
        </p:nvSpPr>
        <p:spPr>
          <a:xfrm>
            <a:off x="14261037" y="3924274"/>
            <a:ext cx="2840468" cy="1077218"/>
          </a:xfrm>
          <a:prstGeom prst="rect">
            <a:avLst/>
          </a:prstGeom>
        </p:spPr>
        <p:txBody>
          <a:bodyPr wrap="square">
            <a:spAutoFit/>
          </a:bodyPr>
          <a:lstStyle/>
          <a:p>
            <a:r>
              <a:rPr lang="es-ES_tradnl" i="1" dirty="0">
                <a:latin typeface="Times New Roman" panose="02020603050405020304" pitchFamily="18" charset="0"/>
                <a:ea typeface="Times New Roman" panose="02020603050405020304" pitchFamily="18" charset="0"/>
              </a:rPr>
              <a:t>Samsung Galaxy </a:t>
            </a:r>
            <a:r>
              <a:rPr lang="es-ES_tradnl" i="1" dirty="0" err="1">
                <a:latin typeface="Times New Roman" panose="02020603050405020304" pitchFamily="18" charset="0"/>
                <a:ea typeface="Times New Roman" panose="02020603050405020304" pitchFamily="18" charset="0"/>
              </a:rPr>
              <a:t>Watch</a:t>
            </a:r>
            <a:endParaRPr lang="es-EC" i="1" dirty="0"/>
          </a:p>
        </p:txBody>
      </p:sp>
      <p:sp>
        <p:nvSpPr>
          <p:cNvPr id="20" name="Rectángulo 19">
            <a:extLst>
              <a:ext uri="{FF2B5EF4-FFF2-40B4-BE49-F238E27FC236}">
                <a16:creationId xmlns:a16="http://schemas.microsoft.com/office/drawing/2014/main" xmlns="" id="{78A08601-E749-4084-BD9E-D9F7595147B5}"/>
              </a:ext>
            </a:extLst>
          </p:cNvPr>
          <p:cNvSpPr/>
          <p:nvPr/>
        </p:nvSpPr>
        <p:spPr>
          <a:xfrm>
            <a:off x="13990920" y="7165496"/>
            <a:ext cx="2105242" cy="1077218"/>
          </a:xfrm>
          <a:prstGeom prst="rect">
            <a:avLst/>
          </a:prstGeom>
        </p:spPr>
        <p:txBody>
          <a:bodyPr wrap="square">
            <a:spAutoFit/>
          </a:bodyPr>
          <a:lstStyle/>
          <a:p>
            <a:r>
              <a:rPr lang="es-ES_tradnl" i="1" dirty="0">
                <a:latin typeface="Times New Roman" panose="02020603050405020304" pitchFamily="18" charset="0"/>
                <a:ea typeface="Times New Roman" panose="02020603050405020304" pitchFamily="18" charset="0"/>
              </a:rPr>
              <a:t>Xiaomi Mi Band 3</a:t>
            </a:r>
            <a:endParaRPr lang="es-EC" i="1" dirty="0"/>
          </a:p>
        </p:txBody>
      </p:sp>
      <p:graphicFrame>
        <p:nvGraphicFramePr>
          <p:cNvPr id="22" name="Diagrama 21">
            <a:extLst>
              <a:ext uri="{FF2B5EF4-FFF2-40B4-BE49-F238E27FC236}">
                <a16:creationId xmlns:a16="http://schemas.microsoft.com/office/drawing/2014/main" xmlns="" id="{ED184209-1D2E-4AA7-A937-1B99EED2DD1E}"/>
              </a:ext>
            </a:extLst>
          </p:cNvPr>
          <p:cNvGraphicFramePr/>
          <p:nvPr>
            <p:extLst>
              <p:ext uri="{D42A27DB-BD31-4B8C-83A1-F6EECF244321}">
                <p14:modId xmlns:p14="http://schemas.microsoft.com/office/powerpoint/2010/main" val="1168723422"/>
              </p:ext>
            </p:extLst>
          </p:nvPr>
        </p:nvGraphicFramePr>
        <p:xfrm>
          <a:off x="3047735" y="257007"/>
          <a:ext cx="14888573" cy="13594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127196227"/>
      </p:ext>
    </p:extLst>
  </p:cSld>
  <p:clrMapOvr>
    <a:masterClrMapping/>
  </p:clrMapOvr>
  <p:transition spd="med" advTm="469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7" grpId="0"/>
      <p:bldP spid="18" grpId="0"/>
      <p:bldP spid="19" grpId="0"/>
      <p:bldP spid="20" grpId="0"/>
    </p:bldLst>
  </p:timing>
</p:sld>
</file>

<file path=ppt/theme/theme1.xml><?xml version="1.0" encoding="utf-8"?>
<a:theme xmlns:a="http://schemas.openxmlformats.org/drawingml/2006/main" name="Vega - Header">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16703</TotalTime>
  <Words>7032</Words>
  <Application>Microsoft Office PowerPoint</Application>
  <PresentationFormat>Personalizado</PresentationFormat>
  <Paragraphs>796</Paragraphs>
  <Slides>42</Slides>
  <Notes>39</Notes>
  <HiddenSlides>0</HiddenSlides>
  <MMClips>0</MMClips>
  <ScaleCrop>false</ScaleCrop>
  <HeadingPairs>
    <vt:vector size="8" baseType="variant">
      <vt:variant>
        <vt:lpstr>Fuentes usadas</vt:lpstr>
      </vt:variant>
      <vt:variant>
        <vt:i4>15</vt:i4>
      </vt:variant>
      <vt:variant>
        <vt:lpstr>Tema</vt:lpstr>
      </vt:variant>
      <vt:variant>
        <vt:i4>3</vt:i4>
      </vt:variant>
      <vt:variant>
        <vt:lpstr>Servidores OLE incrustados</vt:lpstr>
      </vt:variant>
      <vt:variant>
        <vt:i4>1</vt:i4>
      </vt:variant>
      <vt:variant>
        <vt:lpstr>Títulos de diapositiva</vt:lpstr>
      </vt:variant>
      <vt:variant>
        <vt:i4>42</vt:i4>
      </vt:variant>
    </vt:vector>
  </HeadingPairs>
  <TitlesOfParts>
    <vt:vector size="61" baseType="lpstr">
      <vt:lpstr>ＭＳ Ｐゴシック</vt:lpstr>
      <vt:lpstr>Arial</vt:lpstr>
      <vt:lpstr>Calibri</vt:lpstr>
      <vt:lpstr>Open Sans</vt:lpstr>
      <vt:lpstr>Open Sans Light</vt:lpstr>
      <vt:lpstr>Open Sans Semibold</vt:lpstr>
      <vt:lpstr>Route 159 Bold</vt:lpstr>
      <vt:lpstr>Route 159 Light</vt:lpstr>
      <vt:lpstr>Route 159 SemiBold</vt:lpstr>
      <vt:lpstr>Route 159 UltraLight</vt:lpstr>
      <vt:lpstr>Spica Neue</vt:lpstr>
      <vt:lpstr>Spica Neue Light</vt:lpstr>
      <vt:lpstr>Symbol</vt:lpstr>
      <vt:lpstr>Times New Roman</vt:lpstr>
      <vt:lpstr>Wingdings</vt:lpstr>
      <vt:lpstr>Vega - Header</vt:lpstr>
      <vt:lpstr>Vega - Footer Only</vt:lpstr>
      <vt:lpstr>Vega - Free</vt:lpstr>
      <vt:lpstr>Visio</vt:lpstr>
      <vt:lpstr>Presentación de PowerPoint</vt:lpstr>
      <vt:lpstr>TEMARIO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Equipo 7</cp:lastModifiedBy>
  <cp:revision>510</cp:revision>
  <dcterms:created xsi:type="dcterms:W3CDTF">2015-09-05T11:42:45Z</dcterms:created>
  <dcterms:modified xsi:type="dcterms:W3CDTF">2018-12-11T13:58:19Z</dcterms:modified>
</cp:coreProperties>
</file>