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405" r:id="rId3"/>
    <p:sldId id="259" r:id="rId4"/>
    <p:sldId id="419" r:id="rId5"/>
    <p:sldId id="342" r:id="rId6"/>
    <p:sldId id="286" r:id="rId7"/>
    <p:sldId id="344" r:id="rId8"/>
    <p:sldId id="407" r:id="rId9"/>
    <p:sldId id="408" r:id="rId10"/>
    <p:sldId id="428" r:id="rId11"/>
    <p:sldId id="429" r:id="rId12"/>
    <p:sldId id="409" r:id="rId13"/>
    <p:sldId id="431" r:id="rId14"/>
    <p:sldId id="430" r:id="rId15"/>
    <p:sldId id="412" r:id="rId16"/>
    <p:sldId id="432" r:id="rId17"/>
    <p:sldId id="433" r:id="rId18"/>
    <p:sldId id="413" r:id="rId19"/>
    <p:sldId id="434" r:id="rId20"/>
    <p:sldId id="414" r:id="rId21"/>
    <p:sldId id="435" r:id="rId22"/>
    <p:sldId id="436" r:id="rId23"/>
    <p:sldId id="415" r:id="rId24"/>
    <p:sldId id="438" r:id="rId25"/>
    <p:sldId id="437" r:id="rId26"/>
    <p:sldId id="439" r:id="rId27"/>
    <p:sldId id="417" r:id="rId28"/>
    <p:sldId id="440" r:id="rId29"/>
    <p:sldId id="441" r:id="rId30"/>
    <p:sldId id="442" r:id="rId31"/>
    <p:sldId id="418" r:id="rId32"/>
    <p:sldId id="422" r:id="rId33"/>
    <p:sldId id="262" r:id="rId34"/>
    <p:sldId id="424" r:id="rId35"/>
    <p:sldId id="425" r:id="rId36"/>
    <p:sldId id="427" r:id="rId37"/>
    <p:sldId id="423" r:id="rId38"/>
    <p:sldId id="426" r:id="rId3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nicio Stalin Salcedo Peña" initials="VSSP" lastIdx="1" clrIdx="0">
    <p:extLst>
      <p:ext uri="{19B8F6BF-5375-455C-9EA6-DF929625EA0E}">
        <p15:presenceInfo xmlns:p15="http://schemas.microsoft.com/office/powerpoint/2012/main" userId="009ffeb92c7ab65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Estilo medio 3 - Énfasis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69" autoAdjust="0"/>
    <p:restoredTop sz="94660"/>
  </p:normalViewPr>
  <p:slideViewPr>
    <p:cSldViewPr snapToGrid="0">
      <p:cViewPr varScale="1">
        <p:scale>
          <a:sx n="92" d="100"/>
          <a:sy n="92" d="100"/>
        </p:scale>
        <p:origin x="95" y="11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718EA5-AF80-434E-9A3F-EDD149309734}" type="doc">
      <dgm:prSet loTypeId="urn:microsoft.com/office/officeart/2005/8/layout/vList2" loCatId="list" qsTypeId="urn:microsoft.com/office/officeart/2005/8/quickstyle/simple2" qsCatId="simple" csTypeId="urn:microsoft.com/office/officeart/2005/8/colors/accent5_1" csCatId="accent5" phldr="1"/>
      <dgm:spPr/>
      <dgm:t>
        <a:bodyPr/>
        <a:lstStyle/>
        <a:p>
          <a:endParaRPr lang="es-ES"/>
        </a:p>
      </dgm:t>
    </dgm:pt>
    <dgm:pt modelId="{3C526556-6379-496C-8400-5F0D0055C0FD}">
      <dgm:prSet phldrT="[Texto]"/>
      <dgm:spPr/>
      <dgm:t>
        <a:bodyPr/>
        <a:lstStyle/>
        <a:p>
          <a:r>
            <a:rPr lang="es-ES" dirty="0"/>
            <a:t>Marco Conceptual</a:t>
          </a:r>
        </a:p>
      </dgm:t>
    </dgm:pt>
    <dgm:pt modelId="{D7F8AC25-3178-4E5F-B609-0BC5C25EEE3B}" type="parTrans" cxnId="{5023B47A-33B2-465F-8C91-EDE7D692AC9D}">
      <dgm:prSet/>
      <dgm:spPr/>
      <dgm:t>
        <a:bodyPr/>
        <a:lstStyle/>
        <a:p>
          <a:endParaRPr lang="es-ES"/>
        </a:p>
      </dgm:t>
    </dgm:pt>
    <dgm:pt modelId="{27AF88E5-B8D6-46BD-B184-DCE46200B7B4}" type="sibTrans" cxnId="{5023B47A-33B2-465F-8C91-EDE7D692AC9D}">
      <dgm:prSet/>
      <dgm:spPr/>
      <dgm:t>
        <a:bodyPr/>
        <a:lstStyle/>
        <a:p>
          <a:endParaRPr lang="es-ES"/>
        </a:p>
      </dgm:t>
    </dgm:pt>
    <dgm:pt modelId="{90A22E66-EC9F-450F-A86D-79FEE62329EA}">
      <dgm:prSet phldrT="[Texto]"/>
      <dgm:spPr/>
      <dgm:t>
        <a:bodyPr/>
        <a:lstStyle/>
        <a:p>
          <a:r>
            <a:rPr lang="es-ES" b="0" i="0" dirty="0" smtClean="0"/>
            <a:t>Descripción General </a:t>
          </a:r>
          <a:r>
            <a:rPr lang="es-ES" b="0" i="0" dirty="0"/>
            <a:t>del Sistema</a:t>
          </a:r>
          <a:endParaRPr lang="es-ES" dirty="0"/>
        </a:p>
      </dgm:t>
    </dgm:pt>
    <dgm:pt modelId="{E33FA7A7-86AA-416E-961B-3278B9214B3A}" type="parTrans" cxnId="{BCA463FB-C3AE-4C91-9FAC-79F048A9E6B2}">
      <dgm:prSet/>
      <dgm:spPr/>
      <dgm:t>
        <a:bodyPr/>
        <a:lstStyle/>
        <a:p>
          <a:endParaRPr lang="es-ES"/>
        </a:p>
      </dgm:t>
    </dgm:pt>
    <dgm:pt modelId="{39EA5CE8-9614-4323-9134-5A80E74FBE6F}" type="sibTrans" cxnId="{BCA463FB-C3AE-4C91-9FAC-79F048A9E6B2}">
      <dgm:prSet/>
      <dgm:spPr/>
      <dgm:t>
        <a:bodyPr/>
        <a:lstStyle/>
        <a:p>
          <a:endParaRPr lang="es-ES"/>
        </a:p>
      </dgm:t>
    </dgm:pt>
    <dgm:pt modelId="{FE745F95-D0E6-4CCE-A164-E13BCD909276}">
      <dgm:prSet phldrT="[Texto]"/>
      <dgm:spPr/>
      <dgm:t>
        <a:bodyPr/>
        <a:lstStyle/>
        <a:p>
          <a:r>
            <a:rPr lang="es-ES" dirty="0" smtClean="0"/>
            <a:t>Detección de Persona y Estimación de Profundidad</a:t>
          </a:r>
          <a:endParaRPr lang="es-ES" baseline="0" dirty="0"/>
        </a:p>
      </dgm:t>
    </dgm:pt>
    <dgm:pt modelId="{44855753-4689-4434-BE77-504637CB7CE4}" type="parTrans" cxnId="{E409B6C9-DE99-40E1-9001-B97694197685}">
      <dgm:prSet/>
      <dgm:spPr/>
      <dgm:t>
        <a:bodyPr/>
        <a:lstStyle/>
        <a:p>
          <a:endParaRPr lang="es-ES"/>
        </a:p>
      </dgm:t>
    </dgm:pt>
    <dgm:pt modelId="{D055B9CE-FDA8-46F3-B611-3EE0367309F5}" type="sibTrans" cxnId="{E409B6C9-DE99-40E1-9001-B97694197685}">
      <dgm:prSet/>
      <dgm:spPr/>
      <dgm:t>
        <a:bodyPr/>
        <a:lstStyle/>
        <a:p>
          <a:endParaRPr lang="es-ES"/>
        </a:p>
      </dgm:t>
    </dgm:pt>
    <dgm:pt modelId="{96D5F72C-B806-4B6E-A25C-37EA5349B5CD}">
      <dgm:prSet phldrT="[Texto]"/>
      <dgm:spPr/>
      <dgm:t>
        <a:bodyPr/>
        <a:lstStyle/>
        <a:p>
          <a:r>
            <a:rPr lang="es-ES" baseline="0" dirty="0" smtClean="0"/>
            <a:t>Implementación de Algoritmos</a:t>
          </a:r>
          <a:endParaRPr lang="es-ES" baseline="0" dirty="0"/>
        </a:p>
      </dgm:t>
    </dgm:pt>
    <dgm:pt modelId="{E6651FDB-799D-4DBB-A8E8-B4D6B7E46C9F}" type="parTrans" cxnId="{FAD088E9-4398-4682-9921-91F20972D0F3}">
      <dgm:prSet/>
      <dgm:spPr/>
      <dgm:t>
        <a:bodyPr/>
        <a:lstStyle/>
        <a:p>
          <a:endParaRPr lang="es-EC"/>
        </a:p>
      </dgm:t>
    </dgm:pt>
    <dgm:pt modelId="{80A44D6B-3A3D-4B35-9D2E-51C530EFFCA3}" type="sibTrans" cxnId="{FAD088E9-4398-4682-9921-91F20972D0F3}">
      <dgm:prSet/>
      <dgm:spPr/>
      <dgm:t>
        <a:bodyPr/>
        <a:lstStyle/>
        <a:p>
          <a:endParaRPr lang="es-EC"/>
        </a:p>
      </dgm:t>
    </dgm:pt>
    <dgm:pt modelId="{51C8A675-006A-441F-9FE7-B9B06547EF33}">
      <dgm:prSet phldrT="[Texto]"/>
      <dgm:spPr/>
      <dgm:t>
        <a:bodyPr/>
        <a:lstStyle/>
        <a:p>
          <a:r>
            <a:rPr lang="es-ES" baseline="0" dirty="0" smtClean="0"/>
            <a:t>Pruebas y Resultados</a:t>
          </a:r>
          <a:endParaRPr lang="es-ES" baseline="0" dirty="0"/>
        </a:p>
      </dgm:t>
    </dgm:pt>
    <dgm:pt modelId="{EFCE9294-456B-4235-A267-D17713E371CA}" type="parTrans" cxnId="{E61B9D87-0ED5-462C-A2B5-71D896B3D6DC}">
      <dgm:prSet/>
      <dgm:spPr/>
      <dgm:t>
        <a:bodyPr/>
        <a:lstStyle/>
        <a:p>
          <a:endParaRPr lang="es-EC"/>
        </a:p>
      </dgm:t>
    </dgm:pt>
    <dgm:pt modelId="{2156CDC9-3CEB-4C54-A821-199C2FF0BBA2}" type="sibTrans" cxnId="{E61B9D87-0ED5-462C-A2B5-71D896B3D6DC}">
      <dgm:prSet/>
      <dgm:spPr/>
      <dgm:t>
        <a:bodyPr/>
        <a:lstStyle/>
        <a:p>
          <a:endParaRPr lang="es-EC"/>
        </a:p>
      </dgm:t>
    </dgm:pt>
    <dgm:pt modelId="{F0D03855-60B9-4B82-BD2B-E0B19F1E0B54}">
      <dgm:prSet phldrT="[Texto]"/>
      <dgm:spPr/>
      <dgm:t>
        <a:bodyPr/>
        <a:lstStyle/>
        <a:p>
          <a:r>
            <a:rPr lang="es-ES" baseline="0" dirty="0"/>
            <a:t>Conclusiones y </a:t>
          </a:r>
          <a:r>
            <a:rPr lang="es-ES" baseline="0" dirty="0" smtClean="0"/>
            <a:t>Recomendaciones</a:t>
          </a:r>
          <a:endParaRPr lang="es-ES" baseline="0" dirty="0"/>
        </a:p>
      </dgm:t>
    </dgm:pt>
    <dgm:pt modelId="{5D8019EF-B05B-4B26-80AF-47EEAF29FBEF}" type="parTrans" cxnId="{6045750D-503C-42B4-AFE0-B60ADFF4CF11}">
      <dgm:prSet/>
      <dgm:spPr/>
      <dgm:t>
        <a:bodyPr/>
        <a:lstStyle/>
        <a:p>
          <a:endParaRPr lang="es-EC"/>
        </a:p>
      </dgm:t>
    </dgm:pt>
    <dgm:pt modelId="{A17ABA3B-1CA6-4FE1-8EB5-E27449A6D996}" type="sibTrans" cxnId="{6045750D-503C-42B4-AFE0-B60ADFF4CF11}">
      <dgm:prSet/>
      <dgm:spPr/>
      <dgm:t>
        <a:bodyPr/>
        <a:lstStyle/>
        <a:p>
          <a:endParaRPr lang="es-EC"/>
        </a:p>
      </dgm:t>
    </dgm:pt>
    <dgm:pt modelId="{0023C012-3B67-4DD0-B45C-39A6B4178571}">
      <dgm:prSet phldrT="[Texto]"/>
      <dgm:spPr/>
      <dgm:t>
        <a:bodyPr/>
        <a:lstStyle/>
        <a:p>
          <a:r>
            <a:rPr lang="es-ES" dirty="0"/>
            <a:t>Introducción</a:t>
          </a:r>
        </a:p>
      </dgm:t>
    </dgm:pt>
    <dgm:pt modelId="{8C05AA12-6BF9-443D-B632-5550514BDA14}" type="parTrans" cxnId="{DC6F855F-77FA-48EE-BF4E-43FAD85C6B26}">
      <dgm:prSet/>
      <dgm:spPr/>
      <dgm:t>
        <a:bodyPr/>
        <a:lstStyle/>
        <a:p>
          <a:endParaRPr lang="es-EC"/>
        </a:p>
      </dgm:t>
    </dgm:pt>
    <dgm:pt modelId="{FF6973E7-85D5-49B2-9943-A37FDD1E14A4}" type="sibTrans" cxnId="{DC6F855F-77FA-48EE-BF4E-43FAD85C6B26}">
      <dgm:prSet/>
      <dgm:spPr/>
      <dgm:t>
        <a:bodyPr/>
        <a:lstStyle/>
        <a:p>
          <a:endParaRPr lang="es-EC"/>
        </a:p>
      </dgm:t>
    </dgm:pt>
    <dgm:pt modelId="{4E626E47-481C-4DE8-BA4D-F141969C42A3}" type="pres">
      <dgm:prSet presAssocID="{FF718EA5-AF80-434E-9A3F-EDD149309734}" presName="linear" presStyleCnt="0">
        <dgm:presLayoutVars>
          <dgm:animLvl val="lvl"/>
          <dgm:resizeHandles val="exact"/>
        </dgm:presLayoutVars>
      </dgm:prSet>
      <dgm:spPr/>
      <dgm:t>
        <a:bodyPr/>
        <a:lstStyle/>
        <a:p>
          <a:endParaRPr lang="es-EC"/>
        </a:p>
      </dgm:t>
    </dgm:pt>
    <dgm:pt modelId="{2E1E6642-30BA-4AD4-A691-4430D6194B48}" type="pres">
      <dgm:prSet presAssocID="{0023C012-3B67-4DD0-B45C-39A6B4178571}" presName="parentText" presStyleLbl="node1" presStyleIdx="0" presStyleCnt="7">
        <dgm:presLayoutVars>
          <dgm:chMax val="0"/>
          <dgm:bulletEnabled val="1"/>
        </dgm:presLayoutVars>
      </dgm:prSet>
      <dgm:spPr/>
      <dgm:t>
        <a:bodyPr/>
        <a:lstStyle/>
        <a:p>
          <a:endParaRPr lang="es-EC"/>
        </a:p>
      </dgm:t>
    </dgm:pt>
    <dgm:pt modelId="{3F81BBEA-C02A-4087-A329-2436A59D8F3B}" type="pres">
      <dgm:prSet presAssocID="{FF6973E7-85D5-49B2-9943-A37FDD1E14A4}" presName="spacer" presStyleCnt="0"/>
      <dgm:spPr/>
      <dgm:t>
        <a:bodyPr/>
        <a:lstStyle/>
        <a:p>
          <a:endParaRPr lang="es-EC"/>
        </a:p>
      </dgm:t>
    </dgm:pt>
    <dgm:pt modelId="{C1B5AB00-1BF1-4641-AFBD-E5CC965A94A4}" type="pres">
      <dgm:prSet presAssocID="{3C526556-6379-496C-8400-5F0D0055C0FD}" presName="parentText" presStyleLbl="node1" presStyleIdx="1" presStyleCnt="7" custLinFactNeighborX="-2042" custLinFactNeighborY="13852">
        <dgm:presLayoutVars>
          <dgm:chMax val="0"/>
          <dgm:bulletEnabled val="1"/>
        </dgm:presLayoutVars>
      </dgm:prSet>
      <dgm:spPr/>
      <dgm:t>
        <a:bodyPr/>
        <a:lstStyle/>
        <a:p>
          <a:endParaRPr lang="es-EC"/>
        </a:p>
      </dgm:t>
    </dgm:pt>
    <dgm:pt modelId="{D7379513-F0BD-4F71-9436-E35CAA6CD84B}" type="pres">
      <dgm:prSet presAssocID="{27AF88E5-B8D6-46BD-B184-DCE46200B7B4}" presName="spacer" presStyleCnt="0"/>
      <dgm:spPr/>
      <dgm:t>
        <a:bodyPr/>
        <a:lstStyle/>
        <a:p>
          <a:endParaRPr lang="es-EC"/>
        </a:p>
      </dgm:t>
    </dgm:pt>
    <dgm:pt modelId="{7D997CAE-2DE0-4F49-865B-0C2E48F91FF2}" type="pres">
      <dgm:prSet presAssocID="{90A22E66-EC9F-450F-A86D-79FEE62329EA}" presName="parentText" presStyleLbl="node1" presStyleIdx="2" presStyleCnt="7">
        <dgm:presLayoutVars>
          <dgm:chMax val="0"/>
          <dgm:bulletEnabled val="1"/>
        </dgm:presLayoutVars>
      </dgm:prSet>
      <dgm:spPr/>
      <dgm:t>
        <a:bodyPr/>
        <a:lstStyle/>
        <a:p>
          <a:endParaRPr lang="es-EC"/>
        </a:p>
      </dgm:t>
    </dgm:pt>
    <dgm:pt modelId="{BC5CB495-56AE-4E68-8AE0-82BA7AF406F3}" type="pres">
      <dgm:prSet presAssocID="{39EA5CE8-9614-4323-9134-5A80E74FBE6F}" presName="spacer" presStyleCnt="0"/>
      <dgm:spPr/>
      <dgm:t>
        <a:bodyPr/>
        <a:lstStyle/>
        <a:p>
          <a:endParaRPr lang="es-EC"/>
        </a:p>
      </dgm:t>
    </dgm:pt>
    <dgm:pt modelId="{AC701B34-5122-4E41-BC6C-DCD96D75D9CE}" type="pres">
      <dgm:prSet presAssocID="{FE745F95-D0E6-4CCE-A164-E13BCD909276}" presName="parentText" presStyleLbl="node1" presStyleIdx="3" presStyleCnt="7">
        <dgm:presLayoutVars>
          <dgm:chMax val="0"/>
          <dgm:bulletEnabled val="1"/>
        </dgm:presLayoutVars>
      </dgm:prSet>
      <dgm:spPr/>
      <dgm:t>
        <a:bodyPr/>
        <a:lstStyle/>
        <a:p>
          <a:endParaRPr lang="es-EC"/>
        </a:p>
      </dgm:t>
    </dgm:pt>
    <dgm:pt modelId="{CF37794A-C475-4D38-807D-55111BA46164}" type="pres">
      <dgm:prSet presAssocID="{D055B9CE-FDA8-46F3-B611-3EE0367309F5}" presName="spacer" presStyleCnt="0"/>
      <dgm:spPr/>
      <dgm:t>
        <a:bodyPr/>
        <a:lstStyle/>
        <a:p>
          <a:endParaRPr lang="es-EC"/>
        </a:p>
      </dgm:t>
    </dgm:pt>
    <dgm:pt modelId="{14686508-48A8-4318-A5EB-4747D46B5D78}" type="pres">
      <dgm:prSet presAssocID="{96D5F72C-B806-4B6E-A25C-37EA5349B5CD}" presName="parentText" presStyleLbl="node1" presStyleIdx="4" presStyleCnt="7">
        <dgm:presLayoutVars>
          <dgm:chMax val="0"/>
          <dgm:bulletEnabled val="1"/>
        </dgm:presLayoutVars>
      </dgm:prSet>
      <dgm:spPr/>
      <dgm:t>
        <a:bodyPr/>
        <a:lstStyle/>
        <a:p>
          <a:endParaRPr lang="es-EC"/>
        </a:p>
      </dgm:t>
    </dgm:pt>
    <dgm:pt modelId="{295615FE-00CD-4D42-A4BB-F7599E44D9AB}" type="pres">
      <dgm:prSet presAssocID="{80A44D6B-3A3D-4B35-9D2E-51C530EFFCA3}" presName="spacer" presStyleCnt="0"/>
      <dgm:spPr/>
      <dgm:t>
        <a:bodyPr/>
        <a:lstStyle/>
        <a:p>
          <a:endParaRPr lang="es-EC"/>
        </a:p>
      </dgm:t>
    </dgm:pt>
    <dgm:pt modelId="{5D7E917A-0EED-4A77-8B4F-9AC0EF6213B3}" type="pres">
      <dgm:prSet presAssocID="{51C8A675-006A-441F-9FE7-B9B06547EF33}" presName="parentText" presStyleLbl="node1" presStyleIdx="5" presStyleCnt="7">
        <dgm:presLayoutVars>
          <dgm:chMax val="0"/>
          <dgm:bulletEnabled val="1"/>
        </dgm:presLayoutVars>
      </dgm:prSet>
      <dgm:spPr/>
      <dgm:t>
        <a:bodyPr/>
        <a:lstStyle/>
        <a:p>
          <a:endParaRPr lang="es-EC"/>
        </a:p>
      </dgm:t>
    </dgm:pt>
    <dgm:pt modelId="{9A10B4B3-4E7C-4B31-9160-6731EF6FC551}" type="pres">
      <dgm:prSet presAssocID="{2156CDC9-3CEB-4C54-A821-199C2FF0BBA2}" presName="spacer" presStyleCnt="0"/>
      <dgm:spPr/>
      <dgm:t>
        <a:bodyPr/>
        <a:lstStyle/>
        <a:p>
          <a:endParaRPr lang="es-EC"/>
        </a:p>
      </dgm:t>
    </dgm:pt>
    <dgm:pt modelId="{BAD7BD59-757D-4829-9950-6B4DAA16A6D2}" type="pres">
      <dgm:prSet presAssocID="{F0D03855-60B9-4B82-BD2B-E0B19F1E0B54}" presName="parentText" presStyleLbl="node1" presStyleIdx="6" presStyleCnt="7">
        <dgm:presLayoutVars>
          <dgm:chMax val="0"/>
          <dgm:bulletEnabled val="1"/>
        </dgm:presLayoutVars>
      </dgm:prSet>
      <dgm:spPr/>
      <dgm:t>
        <a:bodyPr/>
        <a:lstStyle/>
        <a:p>
          <a:endParaRPr lang="es-EC"/>
        </a:p>
      </dgm:t>
    </dgm:pt>
  </dgm:ptLst>
  <dgm:cxnLst>
    <dgm:cxn modelId="{E112D261-E2FC-4CC4-AA8D-92072A9F739E}" type="presOf" srcId="{FF718EA5-AF80-434E-9A3F-EDD149309734}" destId="{4E626E47-481C-4DE8-BA4D-F141969C42A3}" srcOrd="0" destOrd="0" presId="urn:microsoft.com/office/officeart/2005/8/layout/vList2"/>
    <dgm:cxn modelId="{5D742AFB-811F-40D0-9AA8-4328B80E960C}" type="presOf" srcId="{96D5F72C-B806-4B6E-A25C-37EA5349B5CD}" destId="{14686508-48A8-4318-A5EB-4747D46B5D78}" srcOrd="0" destOrd="0" presId="urn:microsoft.com/office/officeart/2005/8/layout/vList2"/>
    <dgm:cxn modelId="{DC6F855F-77FA-48EE-BF4E-43FAD85C6B26}" srcId="{FF718EA5-AF80-434E-9A3F-EDD149309734}" destId="{0023C012-3B67-4DD0-B45C-39A6B4178571}" srcOrd="0" destOrd="0" parTransId="{8C05AA12-6BF9-443D-B632-5550514BDA14}" sibTransId="{FF6973E7-85D5-49B2-9943-A37FDD1E14A4}"/>
    <dgm:cxn modelId="{6045750D-503C-42B4-AFE0-B60ADFF4CF11}" srcId="{FF718EA5-AF80-434E-9A3F-EDD149309734}" destId="{F0D03855-60B9-4B82-BD2B-E0B19F1E0B54}" srcOrd="6" destOrd="0" parTransId="{5D8019EF-B05B-4B26-80AF-47EEAF29FBEF}" sibTransId="{A17ABA3B-1CA6-4FE1-8EB5-E27449A6D996}"/>
    <dgm:cxn modelId="{E023EDFE-6F56-47D4-B25D-E213D4DC37DE}" type="presOf" srcId="{0023C012-3B67-4DD0-B45C-39A6B4178571}" destId="{2E1E6642-30BA-4AD4-A691-4430D6194B48}" srcOrd="0" destOrd="0" presId="urn:microsoft.com/office/officeart/2005/8/layout/vList2"/>
    <dgm:cxn modelId="{CEAE94C3-A338-4B52-B2C5-5DE635F4D9AF}" type="presOf" srcId="{FE745F95-D0E6-4CCE-A164-E13BCD909276}" destId="{AC701B34-5122-4E41-BC6C-DCD96D75D9CE}" srcOrd="0" destOrd="0" presId="urn:microsoft.com/office/officeart/2005/8/layout/vList2"/>
    <dgm:cxn modelId="{BCA463FB-C3AE-4C91-9FAC-79F048A9E6B2}" srcId="{FF718EA5-AF80-434E-9A3F-EDD149309734}" destId="{90A22E66-EC9F-450F-A86D-79FEE62329EA}" srcOrd="2" destOrd="0" parTransId="{E33FA7A7-86AA-416E-961B-3278B9214B3A}" sibTransId="{39EA5CE8-9614-4323-9134-5A80E74FBE6F}"/>
    <dgm:cxn modelId="{35910303-FB02-4C2C-9D4F-179447B3D296}" type="presOf" srcId="{F0D03855-60B9-4B82-BD2B-E0B19F1E0B54}" destId="{BAD7BD59-757D-4829-9950-6B4DAA16A6D2}" srcOrd="0" destOrd="0" presId="urn:microsoft.com/office/officeart/2005/8/layout/vList2"/>
    <dgm:cxn modelId="{E61B9D87-0ED5-462C-A2B5-71D896B3D6DC}" srcId="{FF718EA5-AF80-434E-9A3F-EDD149309734}" destId="{51C8A675-006A-441F-9FE7-B9B06547EF33}" srcOrd="5" destOrd="0" parTransId="{EFCE9294-456B-4235-A267-D17713E371CA}" sibTransId="{2156CDC9-3CEB-4C54-A821-199C2FF0BBA2}"/>
    <dgm:cxn modelId="{E409B6C9-DE99-40E1-9001-B97694197685}" srcId="{FF718EA5-AF80-434E-9A3F-EDD149309734}" destId="{FE745F95-D0E6-4CCE-A164-E13BCD909276}" srcOrd="3" destOrd="0" parTransId="{44855753-4689-4434-BE77-504637CB7CE4}" sibTransId="{D055B9CE-FDA8-46F3-B611-3EE0367309F5}"/>
    <dgm:cxn modelId="{5FFF7558-A4EA-47D4-9249-0C6AE6E998BF}" type="presOf" srcId="{3C526556-6379-496C-8400-5F0D0055C0FD}" destId="{C1B5AB00-1BF1-4641-AFBD-E5CC965A94A4}" srcOrd="0" destOrd="0" presId="urn:microsoft.com/office/officeart/2005/8/layout/vList2"/>
    <dgm:cxn modelId="{5000EEF8-29AB-40C3-B1D5-6BD2F4B350E2}" type="presOf" srcId="{51C8A675-006A-441F-9FE7-B9B06547EF33}" destId="{5D7E917A-0EED-4A77-8B4F-9AC0EF6213B3}" srcOrd="0" destOrd="0" presId="urn:microsoft.com/office/officeart/2005/8/layout/vList2"/>
    <dgm:cxn modelId="{5023B47A-33B2-465F-8C91-EDE7D692AC9D}" srcId="{FF718EA5-AF80-434E-9A3F-EDD149309734}" destId="{3C526556-6379-496C-8400-5F0D0055C0FD}" srcOrd="1" destOrd="0" parTransId="{D7F8AC25-3178-4E5F-B609-0BC5C25EEE3B}" sibTransId="{27AF88E5-B8D6-46BD-B184-DCE46200B7B4}"/>
    <dgm:cxn modelId="{FAD088E9-4398-4682-9921-91F20972D0F3}" srcId="{FF718EA5-AF80-434E-9A3F-EDD149309734}" destId="{96D5F72C-B806-4B6E-A25C-37EA5349B5CD}" srcOrd="4" destOrd="0" parTransId="{E6651FDB-799D-4DBB-A8E8-B4D6B7E46C9F}" sibTransId="{80A44D6B-3A3D-4B35-9D2E-51C530EFFCA3}"/>
    <dgm:cxn modelId="{99FE6596-744E-4F9F-B61D-EF30AC0FEAAE}" type="presOf" srcId="{90A22E66-EC9F-450F-A86D-79FEE62329EA}" destId="{7D997CAE-2DE0-4F49-865B-0C2E48F91FF2}" srcOrd="0" destOrd="0" presId="urn:microsoft.com/office/officeart/2005/8/layout/vList2"/>
    <dgm:cxn modelId="{2E12A567-8409-4949-885B-F06ADD7B1CB6}" type="presParOf" srcId="{4E626E47-481C-4DE8-BA4D-F141969C42A3}" destId="{2E1E6642-30BA-4AD4-A691-4430D6194B48}" srcOrd="0" destOrd="0" presId="urn:microsoft.com/office/officeart/2005/8/layout/vList2"/>
    <dgm:cxn modelId="{DAEF2954-C06D-4435-9BCB-C59B18F649C4}" type="presParOf" srcId="{4E626E47-481C-4DE8-BA4D-F141969C42A3}" destId="{3F81BBEA-C02A-4087-A329-2436A59D8F3B}" srcOrd="1" destOrd="0" presId="urn:microsoft.com/office/officeart/2005/8/layout/vList2"/>
    <dgm:cxn modelId="{4BB900CE-5CA6-44E9-ACA2-183806A39E65}" type="presParOf" srcId="{4E626E47-481C-4DE8-BA4D-F141969C42A3}" destId="{C1B5AB00-1BF1-4641-AFBD-E5CC965A94A4}" srcOrd="2" destOrd="0" presId="urn:microsoft.com/office/officeart/2005/8/layout/vList2"/>
    <dgm:cxn modelId="{5EC042C4-CC29-45DC-8E83-40D7A44E4824}" type="presParOf" srcId="{4E626E47-481C-4DE8-BA4D-F141969C42A3}" destId="{D7379513-F0BD-4F71-9436-E35CAA6CD84B}" srcOrd="3" destOrd="0" presId="urn:microsoft.com/office/officeart/2005/8/layout/vList2"/>
    <dgm:cxn modelId="{FC965771-9851-4514-B7C6-AD8A24A8F4AD}" type="presParOf" srcId="{4E626E47-481C-4DE8-BA4D-F141969C42A3}" destId="{7D997CAE-2DE0-4F49-865B-0C2E48F91FF2}" srcOrd="4" destOrd="0" presId="urn:microsoft.com/office/officeart/2005/8/layout/vList2"/>
    <dgm:cxn modelId="{C7A3CFA3-3533-47D2-9993-812D2D4B433A}" type="presParOf" srcId="{4E626E47-481C-4DE8-BA4D-F141969C42A3}" destId="{BC5CB495-56AE-4E68-8AE0-82BA7AF406F3}" srcOrd="5" destOrd="0" presId="urn:microsoft.com/office/officeart/2005/8/layout/vList2"/>
    <dgm:cxn modelId="{9C65C148-70A9-44C8-9DC5-610F99051370}" type="presParOf" srcId="{4E626E47-481C-4DE8-BA4D-F141969C42A3}" destId="{AC701B34-5122-4E41-BC6C-DCD96D75D9CE}" srcOrd="6" destOrd="0" presId="urn:microsoft.com/office/officeart/2005/8/layout/vList2"/>
    <dgm:cxn modelId="{C468B4AC-13AD-4FAE-BA48-A206EE45F76E}" type="presParOf" srcId="{4E626E47-481C-4DE8-BA4D-F141969C42A3}" destId="{CF37794A-C475-4D38-807D-55111BA46164}" srcOrd="7" destOrd="0" presId="urn:microsoft.com/office/officeart/2005/8/layout/vList2"/>
    <dgm:cxn modelId="{EB102A58-A9A5-4EFB-80FD-E9D17FC23ADA}" type="presParOf" srcId="{4E626E47-481C-4DE8-BA4D-F141969C42A3}" destId="{14686508-48A8-4318-A5EB-4747D46B5D78}" srcOrd="8" destOrd="0" presId="urn:microsoft.com/office/officeart/2005/8/layout/vList2"/>
    <dgm:cxn modelId="{C5BCB2C3-E036-4759-85B1-8C9287CFEDE2}" type="presParOf" srcId="{4E626E47-481C-4DE8-BA4D-F141969C42A3}" destId="{295615FE-00CD-4D42-A4BB-F7599E44D9AB}" srcOrd="9" destOrd="0" presId="urn:microsoft.com/office/officeart/2005/8/layout/vList2"/>
    <dgm:cxn modelId="{A0FC330D-57A6-4224-8750-4C2514B66A9D}" type="presParOf" srcId="{4E626E47-481C-4DE8-BA4D-F141969C42A3}" destId="{5D7E917A-0EED-4A77-8B4F-9AC0EF6213B3}" srcOrd="10" destOrd="0" presId="urn:microsoft.com/office/officeart/2005/8/layout/vList2"/>
    <dgm:cxn modelId="{10AB835E-7017-426E-A639-E37C24E69722}" type="presParOf" srcId="{4E626E47-481C-4DE8-BA4D-F141969C42A3}" destId="{9A10B4B3-4E7C-4B31-9160-6731EF6FC551}" srcOrd="11" destOrd="0" presId="urn:microsoft.com/office/officeart/2005/8/layout/vList2"/>
    <dgm:cxn modelId="{3964C3D1-148C-41C2-B2B4-D9982559FE29}" type="presParOf" srcId="{4E626E47-481C-4DE8-BA4D-F141969C42A3}" destId="{BAD7BD59-757D-4829-9950-6B4DAA16A6D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E6642-30BA-4AD4-A691-4430D6194B48}">
      <dsp:nvSpPr>
        <dsp:cNvPr id="0" name=""/>
        <dsp:cNvSpPr/>
      </dsp:nvSpPr>
      <dsp:spPr>
        <a:xfrm>
          <a:off x="0" y="178201"/>
          <a:ext cx="6609142" cy="575639"/>
        </a:xfrm>
        <a:prstGeom prst="round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a:t>Introducción</a:t>
          </a:r>
        </a:p>
      </dsp:txBody>
      <dsp:txXfrm>
        <a:off x="28100" y="206301"/>
        <a:ext cx="6552942" cy="519439"/>
      </dsp:txXfrm>
    </dsp:sp>
    <dsp:sp modelId="{C1B5AB00-1BF1-4641-AFBD-E5CC965A94A4}">
      <dsp:nvSpPr>
        <dsp:cNvPr id="0" name=""/>
        <dsp:cNvSpPr/>
      </dsp:nvSpPr>
      <dsp:spPr>
        <a:xfrm>
          <a:off x="0" y="832535"/>
          <a:ext cx="6609142" cy="575639"/>
        </a:xfrm>
        <a:prstGeom prst="round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a:t>Marco Conceptual</a:t>
          </a:r>
        </a:p>
      </dsp:txBody>
      <dsp:txXfrm>
        <a:off x="28100" y="860635"/>
        <a:ext cx="6552942" cy="519439"/>
      </dsp:txXfrm>
    </dsp:sp>
    <dsp:sp modelId="{7D997CAE-2DE0-4F49-865B-0C2E48F91FF2}">
      <dsp:nvSpPr>
        <dsp:cNvPr id="0" name=""/>
        <dsp:cNvSpPr/>
      </dsp:nvSpPr>
      <dsp:spPr>
        <a:xfrm>
          <a:off x="0" y="1467721"/>
          <a:ext cx="6609142" cy="575639"/>
        </a:xfrm>
        <a:prstGeom prst="round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b="0" i="0" kern="1200" dirty="0" smtClean="0"/>
            <a:t>Descripción General </a:t>
          </a:r>
          <a:r>
            <a:rPr lang="es-ES" sz="2400" b="0" i="0" kern="1200" dirty="0"/>
            <a:t>del Sistema</a:t>
          </a:r>
          <a:endParaRPr lang="es-ES" sz="2400" kern="1200" dirty="0"/>
        </a:p>
      </dsp:txBody>
      <dsp:txXfrm>
        <a:off x="28100" y="1495821"/>
        <a:ext cx="6552942" cy="519439"/>
      </dsp:txXfrm>
    </dsp:sp>
    <dsp:sp modelId="{AC701B34-5122-4E41-BC6C-DCD96D75D9CE}">
      <dsp:nvSpPr>
        <dsp:cNvPr id="0" name=""/>
        <dsp:cNvSpPr/>
      </dsp:nvSpPr>
      <dsp:spPr>
        <a:xfrm>
          <a:off x="0" y="2112481"/>
          <a:ext cx="6609142" cy="575639"/>
        </a:xfrm>
        <a:prstGeom prst="round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t>Detección de Persona y Estimación de Profundidad</a:t>
          </a:r>
          <a:endParaRPr lang="es-ES" sz="2400" kern="1200" baseline="0" dirty="0"/>
        </a:p>
      </dsp:txBody>
      <dsp:txXfrm>
        <a:off x="28100" y="2140581"/>
        <a:ext cx="6552942" cy="519439"/>
      </dsp:txXfrm>
    </dsp:sp>
    <dsp:sp modelId="{14686508-48A8-4318-A5EB-4747D46B5D78}">
      <dsp:nvSpPr>
        <dsp:cNvPr id="0" name=""/>
        <dsp:cNvSpPr/>
      </dsp:nvSpPr>
      <dsp:spPr>
        <a:xfrm>
          <a:off x="0" y="2757241"/>
          <a:ext cx="6609142" cy="575639"/>
        </a:xfrm>
        <a:prstGeom prst="round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baseline="0" dirty="0" smtClean="0"/>
            <a:t>Implementación de Algoritmos</a:t>
          </a:r>
          <a:endParaRPr lang="es-ES" sz="2400" kern="1200" baseline="0" dirty="0"/>
        </a:p>
      </dsp:txBody>
      <dsp:txXfrm>
        <a:off x="28100" y="2785341"/>
        <a:ext cx="6552942" cy="519439"/>
      </dsp:txXfrm>
    </dsp:sp>
    <dsp:sp modelId="{5D7E917A-0EED-4A77-8B4F-9AC0EF6213B3}">
      <dsp:nvSpPr>
        <dsp:cNvPr id="0" name=""/>
        <dsp:cNvSpPr/>
      </dsp:nvSpPr>
      <dsp:spPr>
        <a:xfrm>
          <a:off x="0" y="3402001"/>
          <a:ext cx="6609142" cy="575639"/>
        </a:xfrm>
        <a:prstGeom prst="round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baseline="0" dirty="0" smtClean="0"/>
            <a:t>Pruebas y Resultados</a:t>
          </a:r>
          <a:endParaRPr lang="es-ES" sz="2400" kern="1200" baseline="0" dirty="0"/>
        </a:p>
      </dsp:txBody>
      <dsp:txXfrm>
        <a:off x="28100" y="3430101"/>
        <a:ext cx="6552942" cy="519439"/>
      </dsp:txXfrm>
    </dsp:sp>
    <dsp:sp modelId="{BAD7BD59-757D-4829-9950-6B4DAA16A6D2}">
      <dsp:nvSpPr>
        <dsp:cNvPr id="0" name=""/>
        <dsp:cNvSpPr/>
      </dsp:nvSpPr>
      <dsp:spPr>
        <a:xfrm>
          <a:off x="0" y="4046761"/>
          <a:ext cx="6609142" cy="575639"/>
        </a:xfrm>
        <a:prstGeom prst="roundRect">
          <a:avLst/>
        </a:prstGeom>
        <a:solidFill>
          <a:schemeClr val="lt1">
            <a:hueOff val="0"/>
            <a:satOff val="0"/>
            <a:lumOff val="0"/>
            <a:alphaOff val="0"/>
          </a:schemeClr>
        </a:solidFill>
        <a:ln w="19050" cap="flat" cmpd="sng" algn="ctr">
          <a:solidFill>
            <a:schemeClr val="accent5">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s-ES" sz="2400" kern="1200" baseline="0" dirty="0"/>
            <a:t>Conclusiones y </a:t>
          </a:r>
          <a:r>
            <a:rPr lang="es-ES" sz="2400" kern="1200" baseline="0" dirty="0" smtClean="0"/>
            <a:t>Recomendaciones</a:t>
          </a:r>
          <a:endParaRPr lang="es-ES" sz="2400" kern="1200" baseline="0" dirty="0"/>
        </a:p>
      </dsp:txBody>
      <dsp:txXfrm>
        <a:off x="28100" y="4074861"/>
        <a:ext cx="6552942" cy="5194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image" Target="../media/image8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753324-D1F8-4464-8461-F145C10357A1}" type="datetimeFigureOut">
              <a:rPr lang="es-EC" smtClean="0"/>
              <a:t>12/12/2018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9D904C-292C-4206-A77C-19FABFD93EE0}" type="slidenum">
              <a:rPr lang="es-EC" smtClean="0"/>
              <a:t>‹Nº›</a:t>
            </a:fld>
            <a:endParaRPr lang="es-EC"/>
          </a:p>
        </p:txBody>
      </p:sp>
    </p:spTree>
    <p:extLst>
      <p:ext uri="{BB962C8B-B14F-4D97-AF65-F5344CB8AC3E}">
        <p14:creationId xmlns:p14="http://schemas.microsoft.com/office/powerpoint/2010/main" val="4725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12/12/2018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47560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12/12/2018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947130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12/12/2018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20646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12/12/2018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38331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F137F82-B3B8-4EF1-979D-771E1CC70171}" type="datetimeFigureOut">
              <a:rPr lang="es-EC" smtClean="0"/>
              <a:t>12/12/2018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2242386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DF137F82-B3B8-4EF1-979D-771E1CC70171}" type="datetimeFigureOut">
              <a:rPr lang="es-EC" smtClean="0"/>
              <a:t>12/12/2018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22326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DF137F82-B3B8-4EF1-979D-771E1CC70171}" type="datetimeFigureOut">
              <a:rPr lang="es-EC" smtClean="0"/>
              <a:t>12/12/2018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07008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DF137F82-B3B8-4EF1-979D-771E1CC70171}" type="datetimeFigureOut">
              <a:rPr lang="es-EC" smtClean="0"/>
              <a:t>12/12/2018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79920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137F82-B3B8-4EF1-979D-771E1CC70171}" type="datetimeFigureOut">
              <a:rPr lang="es-EC" smtClean="0"/>
              <a:t>12/12/2018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2011889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F137F82-B3B8-4EF1-979D-771E1CC70171}" type="datetimeFigureOut">
              <a:rPr lang="es-EC" smtClean="0"/>
              <a:t>12/12/2018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58219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F137F82-B3B8-4EF1-979D-771E1CC70171}" type="datetimeFigureOut">
              <a:rPr lang="es-EC" smtClean="0"/>
              <a:t>12/12/2018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218534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37F82-B3B8-4EF1-979D-771E1CC70171}" type="datetimeFigureOut">
              <a:rPr lang="es-EC" smtClean="0"/>
              <a:t>12/12/2018</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68AD1-2A9A-4533-A501-FD2C2D4BAB3D}" type="slidenum">
              <a:rPr lang="es-EC" smtClean="0"/>
              <a:t>‹Nº›</a:t>
            </a:fld>
            <a:endParaRPr lang="es-EC"/>
          </a:p>
        </p:txBody>
      </p:sp>
    </p:spTree>
    <p:extLst>
      <p:ext uri="{BB962C8B-B14F-4D97-AF65-F5344CB8AC3E}">
        <p14:creationId xmlns:p14="http://schemas.microsoft.com/office/powerpoint/2010/main" val="2525635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2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package" Target="../embeddings/Documento_de_Microsoft_Word3.docx"/><Relationship Id="rId3" Type="http://schemas.openxmlformats.org/officeDocument/2006/relationships/image" Target="../media/image4.jpeg"/><Relationship Id="rId7" Type="http://schemas.openxmlformats.org/officeDocument/2006/relationships/image" Target="../media/image80.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package" Target="../embeddings/Documento_de_Microsoft_Word2.docx"/><Relationship Id="rId5" Type="http://schemas.openxmlformats.org/officeDocument/2006/relationships/image" Target="../media/image79.emf"/><Relationship Id="rId4" Type="http://schemas.openxmlformats.org/officeDocument/2006/relationships/package" Target="../embeddings/Documento_de_Microsoft_Word1.docx"/><Relationship Id="rId9" Type="http://schemas.openxmlformats.org/officeDocument/2006/relationships/image" Target="../media/image81.e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image" Target="../media/image4.jpeg"/><Relationship Id="rId7" Type="http://schemas.openxmlformats.org/officeDocument/2006/relationships/package" Target="../embeddings/Documento_de_Microsoft_Word5.docx"/><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2.emf"/><Relationship Id="rId5" Type="http://schemas.openxmlformats.org/officeDocument/2006/relationships/package" Target="../embeddings/Documento_de_Microsoft_Word4.docx"/><Relationship Id="rId4" Type="http://schemas.openxmlformats.org/officeDocument/2006/relationships/image" Target="../media/image84.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p:cNvSpPr>
          <p:nvPr/>
        </p:nvSpPr>
        <p:spPr bwMode="auto">
          <a:xfrm>
            <a:off x="503717" y="2836149"/>
            <a:ext cx="11184566" cy="9570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r>
              <a:rPr lang="es-ES" sz="28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a:t>
            </a:r>
            <a:r>
              <a:rPr lang="es-EC" sz="2800" b="1" dirty="0" smtClean="0">
                <a:latin typeface="Times New Roman" panose="02020603050405020304" pitchFamily="18" charset="0"/>
                <a:ea typeface="Helvetica Light" charset="0"/>
                <a:cs typeface="Times New Roman" panose="02020603050405020304" pitchFamily="18" charset="0"/>
              </a:rPr>
              <a:t>Desarrollo de un sistema simultáneo de seguimiento de persona y evasión de obstáculos no definidos usando estimación de profundidad para imágenes monoculares en un micro-UAV</a:t>
            </a:r>
            <a:r>
              <a:rPr lang="es-ES" sz="2800" b="1" dirty="0" smtClean="0">
                <a:latin typeface="Times New Roman" panose="02020603050405020304" pitchFamily="18" charset="0"/>
                <a:ea typeface="Helvetica Light" charset="0"/>
                <a:cs typeface="Times New Roman" panose="02020603050405020304" pitchFamily="18" charset="0"/>
              </a:rPr>
              <a:t>”</a:t>
            </a:r>
            <a:endParaRPr lang="es-ES" sz="2800" b="1" dirty="0">
              <a:latin typeface="Times New Roman" panose="02020603050405020304" pitchFamily="18" charset="0"/>
              <a:ea typeface="Helvetica Light" charset="0"/>
              <a:cs typeface="Times New Roman" panose="02020603050405020304" pitchFamily="18" charset="0"/>
            </a:endParaRPr>
          </a:p>
          <a:p>
            <a:pPr algn="ctr"/>
            <a:endParaRPr lang="es-ES" sz="2667" b="1" dirty="0">
              <a:latin typeface="Helvetica Light" charset="0"/>
              <a:ea typeface="Helvetica Light" charset="0"/>
              <a:cs typeface="Helvetica Light" charset="0"/>
            </a:endParaRPr>
          </a:p>
        </p:txBody>
      </p:sp>
      <p:sp>
        <p:nvSpPr>
          <p:cNvPr id="2" name="Rectangle 1"/>
          <p:cNvSpPr/>
          <p:nvPr/>
        </p:nvSpPr>
        <p:spPr>
          <a:xfrm>
            <a:off x="0" y="1508787"/>
            <a:ext cx="12192000" cy="769441"/>
          </a:xfrm>
          <a:prstGeom prst="rect">
            <a:avLst/>
          </a:prstGeom>
        </p:spPr>
        <p:txBody>
          <a:bodyPr wrap="square">
            <a:spAutoFit/>
          </a:bodyPr>
          <a:lstStyle/>
          <a:p>
            <a:pPr algn="ctr"/>
            <a:r>
              <a:rPr lang="es-ES" sz="2200" dirty="0">
                <a:latin typeface="Times New Roman" panose="02020603050405020304" pitchFamily="18" charset="0"/>
                <a:cs typeface="Times New Roman" panose="02020603050405020304" pitchFamily="18" charset="0"/>
              </a:rPr>
              <a:t>Departamento de Eléctrica y Electrónica </a:t>
            </a:r>
          </a:p>
          <a:p>
            <a:pPr algn="ctr"/>
            <a:r>
              <a:rPr lang="es-ES" sz="2200" dirty="0">
                <a:latin typeface="Times New Roman" panose="02020603050405020304" pitchFamily="18" charset="0"/>
                <a:cs typeface="Times New Roman" panose="02020603050405020304" pitchFamily="18" charset="0"/>
              </a:rPr>
              <a:t>Carrera de Ingeniería en Electrónica, Automatización y Control</a:t>
            </a:r>
            <a:endParaRPr lang="en-US" sz="2200" dirty="0">
              <a:latin typeface="Times New Roman" panose="02020603050405020304" pitchFamily="18" charset="0"/>
              <a:cs typeface="Times New Roman" panose="02020603050405020304" pitchFamily="18" charset="0"/>
            </a:endParaRPr>
          </a:p>
        </p:txBody>
      </p:sp>
      <p:cxnSp>
        <p:nvCxnSpPr>
          <p:cNvPr id="4" name="Straight Connector 3"/>
          <p:cNvCxnSpPr/>
          <p:nvPr/>
        </p:nvCxnSpPr>
        <p:spPr bwMode="auto">
          <a:xfrm>
            <a:off x="1007435" y="3763711"/>
            <a:ext cx="10177131" cy="0"/>
          </a:xfrm>
          <a:prstGeom prst="line">
            <a:avLst/>
          </a:prstGeom>
          <a:solidFill>
            <a:srgbClr val="FFFFFF"/>
          </a:solidFill>
          <a:ln w="28575" cap="flat" cmpd="sng" algn="ctr">
            <a:solidFill>
              <a:schemeClr val="tx1">
                <a:lumMod val="50000"/>
                <a:lumOff val="50000"/>
              </a:schemeClr>
            </a:solidFill>
            <a:prstDash val="solid"/>
            <a:round/>
            <a:headEnd type="none" w="med" len="med"/>
            <a:tailEnd type="none" w="med" len="med"/>
          </a:ln>
          <a:effectLst/>
        </p:spPr>
      </p:cxnSp>
      <p:pic>
        <p:nvPicPr>
          <p:cNvPr id="1026"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3373101" y="190446"/>
            <a:ext cx="5400000" cy="1318299"/>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2"/>
          <p:cNvSpPr>
            <a:spLocks/>
          </p:cNvSpPr>
          <p:nvPr/>
        </p:nvSpPr>
        <p:spPr bwMode="auto">
          <a:xfrm>
            <a:off x="3177153" y="3793287"/>
            <a:ext cx="5905047" cy="2449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pPr>
            <a:r>
              <a:rPr lang="es-ES" sz="1867" b="1" dirty="0">
                <a:latin typeface="Times New Roman" panose="02020603050405020304" pitchFamily="18" charset="0"/>
                <a:ea typeface="Helvetica Light" charset="0"/>
                <a:cs typeface="Times New Roman" panose="02020603050405020304" pitchFamily="18" charset="0"/>
              </a:rPr>
              <a:t>Presentado por:</a:t>
            </a:r>
          </a:p>
          <a:p>
            <a:pPr lvl="3">
              <a:lnSpc>
                <a:spcPct val="150000"/>
              </a:lnSpc>
            </a:pPr>
            <a:r>
              <a:rPr lang="es-ES" sz="1867" dirty="0" smtClean="0">
                <a:latin typeface="Times New Roman" panose="02020603050405020304" pitchFamily="18" charset="0"/>
                <a:ea typeface="Helvetica Light" charset="0"/>
                <a:cs typeface="Times New Roman" panose="02020603050405020304" pitchFamily="18" charset="0"/>
              </a:rPr>
              <a:t>Quisaguano Paredes, Fernando Jefferson</a:t>
            </a:r>
            <a:endParaRPr lang="es-ES" sz="1867" dirty="0">
              <a:latin typeface="Times New Roman" panose="02020603050405020304" pitchFamily="18" charset="0"/>
              <a:ea typeface="Helvetica Light" charset="0"/>
              <a:cs typeface="Times New Roman" panose="02020603050405020304" pitchFamily="18" charset="0"/>
            </a:endParaRPr>
          </a:p>
          <a:p>
            <a:pPr>
              <a:lnSpc>
                <a:spcPct val="150000"/>
              </a:lnSpc>
            </a:pPr>
            <a:r>
              <a:rPr lang="es-ES" sz="1867" b="1" dirty="0" smtClean="0">
                <a:latin typeface="Times New Roman" panose="02020603050405020304" pitchFamily="18" charset="0"/>
                <a:ea typeface="Helvetica Light" charset="0"/>
                <a:cs typeface="Times New Roman" panose="02020603050405020304" pitchFamily="18" charset="0"/>
              </a:rPr>
              <a:t>Director</a:t>
            </a:r>
            <a:r>
              <a:rPr lang="es-ES" sz="1867" b="1" dirty="0">
                <a:latin typeface="Times New Roman" panose="02020603050405020304" pitchFamily="18" charset="0"/>
                <a:ea typeface="Helvetica Light" charset="0"/>
                <a:cs typeface="Times New Roman" panose="02020603050405020304" pitchFamily="18" charset="0"/>
              </a:rPr>
              <a:t>:</a:t>
            </a:r>
          </a:p>
          <a:p>
            <a:pPr>
              <a:lnSpc>
                <a:spcPct val="150000"/>
              </a:lnSpc>
            </a:pPr>
            <a:r>
              <a:rPr lang="es-ES" sz="1867" dirty="0">
                <a:latin typeface="Times New Roman" panose="02020603050405020304" pitchFamily="18" charset="0"/>
                <a:ea typeface="Helvetica Light" charset="0"/>
                <a:cs typeface="Times New Roman" panose="02020603050405020304" pitchFamily="18" charset="0"/>
              </a:rPr>
              <a:t>	       </a:t>
            </a:r>
            <a:r>
              <a:rPr lang="es-ES" sz="1867" dirty="0" smtClean="0">
                <a:latin typeface="Times New Roman" panose="02020603050405020304" pitchFamily="18" charset="0"/>
                <a:ea typeface="Helvetica Light" charset="0"/>
                <a:cs typeface="Times New Roman" panose="02020603050405020304" pitchFamily="18" charset="0"/>
              </a:rPr>
              <a:t>Ing. Aguilar Castillo, Wilbert Geovanny PhD.</a:t>
            </a:r>
            <a:endParaRPr lang="es-ES" sz="1867" dirty="0">
              <a:latin typeface="Times New Roman" panose="02020603050405020304" pitchFamily="18" charset="0"/>
              <a:ea typeface="Helvetica Light" charset="0"/>
              <a:cs typeface="Times New Roman" panose="02020603050405020304" pitchFamily="18" charset="0"/>
            </a:endParaRPr>
          </a:p>
        </p:txBody>
      </p:sp>
      <p:sp>
        <p:nvSpPr>
          <p:cNvPr id="12" name="AutoShape 2"/>
          <p:cNvSpPr>
            <a:spLocks/>
          </p:cNvSpPr>
          <p:nvPr/>
        </p:nvSpPr>
        <p:spPr bwMode="auto">
          <a:xfrm>
            <a:off x="4530941" y="6145411"/>
            <a:ext cx="3084320" cy="5760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endPar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r>
              <a:rPr lang="es-ES" sz="1867" dirty="0" smtClean="0">
                <a:latin typeface="Times New Roman" panose="02020603050405020304" pitchFamily="18" charset="0"/>
                <a:ea typeface="Tahoma" panose="020B0604030504040204" pitchFamily="34" charset="0"/>
                <a:cs typeface="Times New Roman" panose="02020603050405020304" pitchFamily="18" charset="0"/>
              </a:rPr>
              <a:t>Sangolquí - 2018</a:t>
            </a:r>
            <a:endParaRPr lang="es-ES" sz="1867" dirty="0">
              <a:latin typeface="Times New Roman" panose="02020603050405020304" pitchFamily="18" charset="0"/>
              <a:ea typeface="Tahoma" panose="020B0604030504040204" pitchFamily="34" charset="0"/>
              <a:cs typeface="Times New Roman" panose="02020603050405020304" pitchFamily="18" charset="0"/>
            </a:endParaRPr>
          </a:p>
          <a:p>
            <a:pPr algn="ctr"/>
            <a:endParaRPr lang="es-ES" sz="2667" dirty="0">
              <a:solidFill>
                <a:schemeClr val="tx1">
                  <a:lumMod val="75000"/>
                  <a:lumOff val="25000"/>
                </a:schemeClr>
              </a:solidFill>
              <a:latin typeface="Helvetica Light" charset="0"/>
              <a:ea typeface="Helvetica Light" charset="0"/>
              <a:cs typeface="Helvetica Light" charset="0"/>
            </a:endParaRPr>
          </a:p>
        </p:txBody>
      </p:sp>
      <p:sp>
        <p:nvSpPr>
          <p:cNvPr id="13" name="Marcador de número de diapositiva 4"/>
          <p:cNvSpPr txBox="1">
            <a:spLocks/>
          </p:cNvSpPr>
          <p:nvPr/>
        </p:nvSpPr>
        <p:spPr>
          <a:xfrm>
            <a:off x="8610600" y="63563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67F7B47-9D3E-2748-9CA4-B6C213F26F84}" type="slidenum">
              <a:rPr lang="es-ES" smtClean="0">
                <a:solidFill>
                  <a:schemeClr val="bg1"/>
                </a:solidFill>
              </a:rPr>
              <a:pPr>
                <a:defRPr/>
              </a:pPr>
              <a:t>1</a:t>
            </a:fld>
            <a:endParaRPr lang="es-ES" sz="1600" dirty="0">
              <a:solidFill>
                <a:schemeClr val="bg1"/>
              </a:solidFill>
            </a:endParaRPr>
          </a:p>
        </p:txBody>
      </p:sp>
      <p:pic>
        <p:nvPicPr>
          <p:cNvPr id="14" name="Picture 2" descr="Resultado de imagen para ELECTRONICA CONTROL ESPE">
            <a:extLst>
              <a:ext uri="{FF2B5EF4-FFF2-40B4-BE49-F238E27FC236}">
                <a16:creationId xmlns:a16="http://schemas.microsoft.com/office/drawing/2014/main" xmlns="" id="{9A272134-3245-43A7-8FCA-B26D26F3E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2200" y="4208159"/>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esultado de imagen para DEPARTAMENTO ELECTRONICA ESPE">
            <a:extLst>
              <a:ext uri="{FF2B5EF4-FFF2-40B4-BE49-F238E27FC236}">
                <a16:creationId xmlns:a16="http://schemas.microsoft.com/office/drawing/2014/main" xmlns="" id="{5DCB6A56-2281-4C14-9E64-EA0F1BD3E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8928" y="4137387"/>
            <a:ext cx="1896428" cy="18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237005"/>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10</a:t>
            </a:fld>
            <a:endParaRPr lang="es-ES" sz="1600">
              <a:solidFill>
                <a:srgbClr val="888888"/>
              </a:solidFill>
            </a:endParaRPr>
          </a:p>
        </p:txBody>
      </p:sp>
      <p:sp>
        <p:nvSpPr>
          <p:cNvPr id="7" name="18 Rectángulo"/>
          <p:cNvSpPr/>
          <p:nvPr/>
        </p:nvSpPr>
        <p:spPr bwMode="auto">
          <a:xfrm>
            <a:off x="173831" y="872805"/>
            <a:ext cx="5381896" cy="57249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Proyección de la imagen</a:t>
            </a:r>
            <a:endParaRPr lang="es-EC" sz="2000" b="1" dirty="0"/>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MARCO CONCEPTUAL</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Conceptos básicos</a:t>
            </a:r>
            <a:endParaRPr lang="es-EC" b="1" dirty="0"/>
          </a:p>
        </p:txBody>
      </p:sp>
      <p:sp>
        <p:nvSpPr>
          <p:cNvPr id="19" name="18 Rectángulo"/>
          <p:cNvSpPr/>
          <p:nvPr/>
        </p:nvSpPr>
        <p:spPr bwMode="auto">
          <a:xfrm>
            <a:off x="705532" y="1789080"/>
            <a:ext cx="2777916" cy="454679"/>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Modelo </a:t>
            </a:r>
            <a:r>
              <a:rPr lang="es-EC" b="1" dirty="0" err="1" smtClean="0"/>
              <a:t>Pinhole</a:t>
            </a:r>
            <a:endParaRPr lang="es-EC" b="1" dirty="0"/>
          </a:p>
        </p:txBody>
      </p:sp>
      <p:pic>
        <p:nvPicPr>
          <p:cNvPr id="13" name="Imagen 12"/>
          <p:cNvPicPr/>
          <p:nvPr/>
        </p:nvPicPr>
        <p:blipFill>
          <a:blip r:embed="rId3"/>
          <a:stretch>
            <a:fillRect/>
          </a:stretch>
        </p:blipFill>
        <p:spPr>
          <a:xfrm>
            <a:off x="173832" y="2637008"/>
            <a:ext cx="5381896" cy="3199394"/>
          </a:xfrm>
          <a:prstGeom prst="rect">
            <a:avLst/>
          </a:prstGeom>
        </p:spPr>
      </p:pic>
      <p:sp>
        <p:nvSpPr>
          <p:cNvPr id="4" name="Rectángulo 3"/>
          <p:cNvSpPr/>
          <p:nvPr/>
        </p:nvSpPr>
        <p:spPr>
          <a:xfrm>
            <a:off x="705532" y="5642054"/>
            <a:ext cx="3153427" cy="388696"/>
          </a:xfrm>
          <a:prstGeom prst="rect">
            <a:avLst/>
          </a:prstGeom>
        </p:spPr>
        <p:txBody>
          <a:bodyPr wrap="none">
            <a:spAutoFit/>
          </a:bodyPr>
          <a:lstStyle/>
          <a:p>
            <a:pPr algn="ctr">
              <a:lnSpc>
                <a:spcPct val="107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Fuente: (</a:t>
            </a:r>
            <a:r>
              <a:rPr lang="es-EC" dirty="0" err="1">
                <a:latin typeface="Times New Roman" panose="02020603050405020304" pitchFamily="18" charset="0"/>
                <a:ea typeface="Calibri" panose="020F0502020204030204" pitchFamily="34" charset="0"/>
                <a:cs typeface="Times New Roman" panose="02020603050405020304" pitchFamily="18" charset="0"/>
              </a:rPr>
              <a:t>Sucar</a:t>
            </a:r>
            <a:r>
              <a:rPr lang="es-EC" dirty="0">
                <a:latin typeface="Times New Roman" panose="02020603050405020304" pitchFamily="18" charset="0"/>
                <a:ea typeface="Calibri" panose="020F0502020204030204" pitchFamily="34" charset="0"/>
                <a:cs typeface="Times New Roman" panose="02020603050405020304" pitchFamily="18" charset="0"/>
              </a:rPr>
              <a:t> &amp; Gómez, 2008)</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18 Rectángulo"/>
          <p:cNvSpPr/>
          <p:nvPr/>
        </p:nvSpPr>
        <p:spPr bwMode="auto">
          <a:xfrm>
            <a:off x="5680284" y="872805"/>
            <a:ext cx="4131372" cy="572496"/>
          </a:xfrm>
          <a:prstGeom prst="rect">
            <a:avLst/>
          </a:prstGeom>
          <a:solidFill>
            <a:schemeClr val="accent1">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Modelo geométrico de la cámara</a:t>
            </a:r>
            <a:endParaRPr lang="es-EC" sz="2000" b="1" dirty="0"/>
          </a:p>
        </p:txBody>
      </p:sp>
      <p:sp>
        <p:nvSpPr>
          <p:cNvPr id="17" name="18 Rectángulo"/>
          <p:cNvSpPr/>
          <p:nvPr/>
        </p:nvSpPr>
        <p:spPr bwMode="auto">
          <a:xfrm>
            <a:off x="5680284" y="1813815"/>
            <a:ext cx="2777916" cy="454679"/>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Imágenes binoculares</a:t>
            </a:r>
            <a:endParaRPr lang="es-EC" b="1" dirty="0"/>
          </a:p>
        </p:txBody>
      </p:sp>
      <p:pic>
        <p:nvPicPr>
          <p:cNvPr id="20" name="Imagen 19"/>
          <p:cNvPicPr/>
          <p:nvPr/>
        </p:nvPicPr>
        <p:blipFill>
          <a:blip r:embed="rId4"/>
          <a:stretch>
            <a:fillRect/>
          </a:stretch>
        </p:blipFill>
        <p:spPr>
          <a:xfrm>
            <a:off x="6261813" y="2505364"/>
            <a:ext cx="4909549" cy="2790922"/>
          </a:xfrm>
          <a:prstGeom prst="rect">
            <a:avLst/>
          </a:prstGeom>
        </p:spPr>
      </p:pic>
      <p:sp>
        <p:nvSpPr>
          <p:cNvPr id="21" name="18 Rectángulo"/>
          <p:cNvSpPr/>
          <p:nvPr/>
        </p:nvSpPr>
        <p:spPr bwMode="auto">
          <a:xfrm>
            <a:off x="7221642" y="1813815"/>
            <a:ext cx="2777916" cy="454679"/>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Geometría </a:t>
            </a:r>
            <a:r>
              <a:rPr lang="es-EC" b="1" dirty="0" err="1" smtClean="0"/>
              <a:t>epipolar</a:t>
            </a:r>
            <a:endParaRPr lang="es-EC" b="1" dirty="0"/>
          </a:p>
        </p:txBody>
      </p:sp>
      <p:sp>
        <p:nvSpPr>
          <p:cNvPr id="24" name="18 Rectángulo"/>
          <p:cNvSpPr/>
          <p:nvPr/>
        </p:nvSpPr>
        <p:spPr bwMode="auto">
          <a:xfrm>
            <a:off x="1848584" y="1791416"/>
            <a:ext cx="2777916" cy="454679"/>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Disparidad</a:t>
            </a:r>
            <a:endParaRPr lang="es-EC" b="1" dirty="0"/>
          </a:p>
        </p:txBody>
      </p:sp>
      <p:pic>
        <p:nvPicPr>
          <p:cNvPr id="8" name="Imagen 7"/>
          <p:cNvPicPr>
            <a:picLocks noChangeAspect="1"/>
          </p:cNvPicPr>
          <p:nvPr/>
        </p:nvPicPr>
        <p:blipFill>
          <a:blip r:embed="rId5"/>
          <a:stretch>
            <a:fillRect/>
          </a:stretch>
        </p:blipFill>
        <p:spPr>
          <a:xfrm>
            <a:off x="5931330" y="2573192"/>
            <a:ext cx="5394055" cy="3613664"/>
          </a:xfrm>
          <a:prstGeom prst="rect">
            <a:avLst/>
          </a:prstGeom>
        </p:spPr>
      </p:pic>
      <p:pic>
        <p:nvPicPr>
          <p:cNvPr id="9" name="Imagen 8"/>
          <p:cNvPicPr>
            <a:picLocks noChangeAspect="1"/>
          </p:cNvPicPr>
          <p:nvPr/>
        </p:nvPicPr>
        <p:blipFill>
          <a:blip r:embed="rId6"/>
          <a:stretch>
            <a:fillRect/>
          </a:stretch>
        </p:blipFill>
        <p:spPr>
          <a:xfrm>
            <a:off x="624467" y="2297746"/>
            <a:ext cx="4975896" cy="4148283"/>
          </a:xfrm>
          <a:prstGeom prst="rect">
            <a:avLst/>
          </a:prstGeom>
        </p:spPr>
      </p:pic>
    </p:spTree>
    <p:extLst>
      <p:ext uri="{BB962C8B-B14F-4D97-AF65-F5344CB8AC3E}">
        <p14:creationId xmlns:p14="http://schemas.microsoft.com/office/powerpoint/2010/main" val="181098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20"/>
                                        </p:tgtEl>
                                      </p:cBhvr>
                                    </p:animEffect>
                                    <p:anim calcmode="lin" valueType="num">
                                      <p:cBhvr>
                                        <p:cTn id="7" dur="1000"/>
                                        <p:tgtEl>
                                          <p:spTgt spid="20"/>
                                        </p:tgtEl>
                                        <p:attrNameLst>
                                          <p:attrName>ppt_x</p:attrName>
                                        </p:attrNameLst>
                                      </p:cBhvr>
                                      <p:tavLst>
                                        <p:tav tm="0">
                                          <p:val>
                                            <p:strVal val="ppt_x"/>
                                          </p:val>
                                        </p:tav>
                                        <p:tav tm="100000">
                                          <p:val>
                                            <p:strVal val="ppt_x"/>
                                          </p:val>
                                        </p:tav>
                                      </p:tavLst>
                                    </p:anim>
                                    <p:anim calcmode="lin" valueType="num">
                                      <p:cBhvr>
                                        <p:cTn id="8" dur="1000"/>
                                        <p:tgtEl>
                                          <p:spTgt spid="20"/>
                                        </p:tgtEl>
                                        <p:attrNameLst>
                                          <p:attrName>ppt_y</p:attrName>
                                        </p:attrNameLst>
                                      </p:cBhvr>
                                      <p:tavLst>
                                        <p:tav tm="0">
                                          <p:val>
                                            <p:strVal val="ppt_y"/>
                                          </p:val>
                                        </p:tav>
                                        <p:tav tm="100000">
                                          <p:val>
                                            <p:strVal val="ppt_y+.1"/>
                                          </p:val>
                                        </p:tav>
                                      </p:tavLst>
                                    </p:anim>
                                    <p:set>
                                      <p:cBhvr>
                                        <p:cTn id="9" dur="1" fill="hold">
                                          <p:stCondLst>
                                            <p:cond delay="999"/>
                                          </p:stCondLst>
                                        </p:cTn>
                                        <p:tgtEl>
                                          <p:spTgt spid="20"/>
                                        </p:tgtEl>
                                        <p:attrNameLst>
                                          <p:attrName>style.visibility</p:attrName>
                                        </p:attrNameLst>
                                      </p:cBhvr>
                                      <p:to>
                                        <p:strVal val="hidden"/>
                                      </p:to>
                                    </p:set>
                                  </p:childTnLst>
                                </p:cTn>
                              </p:par>
                              <p:par>
                                <p:cTn id="10" presetID="42" presetClass="exit" presetSubtype="0" fill="hold" grpId="0" nodeType="withEffect">
                                  <p:stCondLst>
                                    <p:cond delay="0"/>
                                  </p:stCondLst>
                                  <p:childTnLst>
                                    <p:animEffect transition="out" filter="fade">
                                      <p:cBhvr>
                                        <p:cTn id="11" dur="1000"/>
                                        <p:tgtEl>
                                          <p:spTgt spid="17"/>
                                        </p:tgtEl>
                                      </p:cBhvr>
                                    </p:animEffect>
                                    <p:anim calcmode="lin" valueType="num">
                                      <p:cBhvr>
                                        <p:cTn id="12" dur="1000"/>
                                        <p:tgtEl>
                                          <p:spTgt spid="17"/>
                                        </p:tgtEl>
                                        <p:attrNameLst>
                                          <p:attrName>ppt_x</p:attrName>
                                        </p:attrNameLst>
                                      </p:cBhvr>
                                      <p:tavLst>
                                        <p:tav tm="0">
                                          <p:val>
                                            <p:strVal val="ppt_x"/>
                                          </p:val>
                                        </p:tav>
                                        <p:tav tm="100000">
                                          <p:val>
                                            <p:strVal val="ppt_x"/>
                                          </p:val>
                                        </p:tav>
                                      </p:tavLst>
                                    </p:anim>
                                    <p:anim calcmode="lin" valueType="num">
                                      <p:cBhvr>
                                        <p:cTn id="13" dur="1000"/>
                                        <p:tgtEl>
                                          <p:spTgt spid="17"/>
                                        </p:tgtEl>
                                        <p:attrNameLst>
                                          <p:attrName>ppt_y</p:attrName>
                                        </p:attrNameLst>
                                      </p:cBhvr>
                                      <p:tavLst>
                                        <p:tav tm="0">
                                          <p:val>
                                            <p:strVal val="ppt_y"/>
                                          </p:val>
                                        </p:tav>
                                        <p:tav tm="100000">
                                          <p:val>
                                            <p:strVal val="ppt_y+.1"/>
                                          </p:val>
                                        </p:tav>
                                      </p:tavLst>
                                    </p:anim>
                                    <p:set>
                                      <p:cBhvr>
                                        <p:cTn id="14" dur="1" fill="hold">
                                          <p:stCondLst>
                                            <p:cond delay="999"/>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4" fill="hold" grpId="0" nodeType="clickEffect">
                                  <p:stCondLst>
                                    <p:cond delay="0"/>
                                  </p:stCondLst>
                                  <p:childTnLst>
                                    <p:anim calcmode="lin" valueType="num">
                                      <p:cBhvr additive="base">
                                        <p:cTn id="28" dur="500"/>
                                        <p:tgtEl>
                                          <p:spTgt spid="4"/>
                                        </p:tgtEl>
                                        <p:attrNameLst>
                                          <p:attrName>ppt_x</p:attrName>
                                        </p:attrNameLst>
                                      </p:cBhvr>
                                      <p:tavLst>
                                        <p:tav tm="0">
                                          <p:val>
                                            <p:strVal val="ppt_x"/>
                                          </p:val>
                                        </p:tav>
                                        <p:tav tm="100000">
                                          <p:val>
                                            <p:strVal val="ppt_x"/>
                                          </p:val>
                                        </p:tav>
                                      </p:tavLst>
                                    </p:anim>
                                    <p:anim calcmode="lin" valueType="num">
                                      <p:cBhvr additive="base">
                                        <p:cTn id="29" dur="500"/>
                                        <p:tgtEl>
                                          <p:spTgt spid="4"/>
                                        </p:tgtEl>
                                        <p:attrNameLst>
                                          <p:attrName>ppt_y</p:attrName>
                                        </p:attrNameLst>
                                      </p:cBhvr>
                                      <p:tavLst>
                                        <p:tav tm="0">
                                          <p:val>
                                            <p:strVal val="ppt_y"/>
                                          </p:val>
                                        </p:tav>
                                        <p:tav tm="100000">
                                          <p:val>
                                            <p:strVal val="1+ppt_h/2"/>
                                          </p:val>
                                        </p:tav>
                                      </p:tavLst>
                                    </p:anim>
                                    <p:set>
                                      <p:cBhvr>
                                        <p:cTn id="30" dur="1" fill="hold">
                                          <p:stCondLst>
                                            <p:cond delay="499"/>
                                          </p:stCondLst>
                                        </p:cTn>
                                        <p:tgtEl>
                                          <p:spTgt spid="4"/>
                                        </p:tgtEl>
                                        <p:attrNameLst>
                                          <p:attrName>style.visibility</p:attrName>
                                        </p:attrNameLst>
                                      </p:cBhvr>
                                      <p:to>
                                        <p:strVal val="hidden"/>
                                      </p:to>
                                    </p:set>
                                  </p:childTnLst>
                                </p:cTn>
                              </p:par>
                              <p:par>
                                <p:cTn id="31" presetID="2" presetClass="exit" presetSubtype="4" fill="hold" nodeType="with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ppt_x"/>
                                          </p:val>
                                        </p:tav>
                                      </p:tavLst>
                                    </p:anim>
                                    <p:anim calcmode="lin" valueType="num">
                                      <p:cBhvr additive="base">
                                        <p:cTn id="33" dur="500"/>
                                        <p:tgtEl>
                                          <p:spTgt spid="13"/>
                                        </p:tgtEl>
                                        <p:attrNameLst>
                                          <p:attrName>ppt_y</p:attrName>
                                        </p:attrNameLst>
                                      </p:cBhvr>
                                      <p:tavLst>
                                        <p:tav tm="0">
                                          <p:val>
                                            <p:strVal val="ppt_y"/>
                                          </p:val>
                                        </p:tav>
                                        <p:tav tm="100000">
                                          <p:val>
                                            <p:strVal val="1+ppt_h/2"/>
                                          </p:val>
                                        </p:tav>
                                      </p:tavLst>
                                    </p:anim>
                                    <p:set>
                                      <p:cBhvr>
                                        <p:cTn id="34" dur="1" fill="hold">
                                          <p:stCondLst>
                                            <p:cond delay="499"/>
                                          </p:stCondLst>
                                        </p:cTn>
                                        <p:tgtEl>
                                          <p:spTgt spid="13"/>
                                        </p:tgtEl>
                                        <p:attrNameLst>
                                          <p:attrName>style.visibility</p:attrName>
                                        </p:attrNameLst>
                                      </p:cBhvr>
                                      <p:to>
                                        <p:strVal val="hidden"/>
                                      </p:to>
                                    </p:set>
                                  </p:childTnLst>
                                </p:cTn>
                              </p:par>
                              <p:par>
                                <p:cTn id="35" presetID="2" presetClass="exit" presetSubtype="4" fill="hold" grpId="0" nodeType="withEffect">
                                  <p:stCondLst>
                                    <p:cond delay="0"/>
                                  </p:stCondLst>
                                  <p:childTnLst>
                                    <p:anim calcmode="lin" valueType="num">
                                      <p:cBhvr additive="base">
                                        <p:cTn id="36" dur="500"/>
                                        <p:tgtEl>
                                          <p:spTgt spid="19"/>
                                        </p:tgtEl>
                                        <p:attrNameLst>
                                          <p:attrName>ppt_x</p:attrName>
                                        </p:attrNameLst>
                                      </p:cBhvr>
                                      <p:tavLst>
                                        <p:tav tm="0">
                                          <p:val>
                                            <p:strVal val="ppt_x"/>
                                          </p:val>
                                        </p:tav>
                                        <p:tav tm="100000">
                                          <p:val>
                                            <p:strVal val="ppt_x"/>
                                          </p:val>
                                        </p:tav>
                                      </p:tavLst>
                                    </p:anim>
                                    <p:anim calcmode="lin" valueType="num">
                                      <p:cBhvr additive="base">
                                        <p:cTn id="37" dur="500"/>
                                        <p:tgtEl>
                                          <p:spTgt spid="19"/>
                                        </p:tgtEl>
                                        <p:attrNameLst>
                                          <p:attrName>ppt_y</p:attrName>
                                        </p:attrNameLst>
                                      </p:cBhvr>
                                      <p:tavLst>
                                        <p:tav tm="0">
                                          <p:val>
                                            <p:strVal val="ppt_y"/>
                                          </p:val>
                                        </p:tav>
                                        <p:tav tm="100000">
                                          <p:val>
                                            <p:strVal val="1+ppt_h/2"/>
                                          </p:val>
                                        </p:tav>
                                      </p:tavLst>
                                    </p:anim>
                                    <p:set>
                                      <p:cBhvr>
                                        <p:cTn id="38" dur="1" fill="hold">
                                          <p:stCondLst>
                                            <p:cond delay="499"/>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p:bldP spid="17" grpId="0" animBg="1"/>
      <p:bldP spid="21"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11</a:t>
            </a:fld>
            <a:endParaRPr lang="es-ES" sz="1600">
              <a:solidFill>
                <a:srgbClr val="888888"/>
              </a:solidFill>
            </a:endParaRPr>
          </a:p>
        </p:txBody>
      </p:sp>
      <p:sp>
        <p:nvSpPr>
          <p:cNvPr id="7" name="18 Rectángulo"/>
          <p:cNvSpPr/>
          <p:nvPr/>
        </p:nvSpPr>
        <p:spPr bwMode="auto">
          <a:xfrm>
            <a:off x="173831" y="872805"/>
            <a:ext cx="2646861" cy="57249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Deep </a:t>
            </a:r>
            <a:r>
              <a:rPr lang="es-EC" sz="2000" b="1" dirty="0" err="1" smtClean="0"/>
              <a:t>Learning</a:t>
            </a:r>
            <a:endParaRPr lang="es-EC" sz="2000" b="1" dirty="0"/>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MARCO CONCEPTUAL</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Conceptos básicos</a:t>
            </a:r>
            <a:endParaRPr lang="es-EC" b="1" dirty="0"/>
          </a:p>
        </p:txBody>
      </p:sp>
      <p:sp>
        <p:nvSpPr>
          <p:cNvPr id="4" name="Rectángulo 3"/>
          <p:cNvSpPr/>
          <p:nvPr/>
        </p:nvSpPr>
        <p:spPr>
          <a:xfrm>
            <a:off x="1660758" y="5303714"/>
            <a:ext cx="2319867" cy="388696"/>
          </a:xfrm>
          <a:prstGeom prst="rect">
            <a:avLst/>
          </a:prstGeom>
        </p:spPr>
        <p:txBody>
          <a:bodyPr wrap="none">
            <a:spAutoFit/>
          </a:bodyPr>
          <a:lstStyle/>
          <a:p>
            <a:pPr algn="ctr">
              <a:lnSpc>
                <a:spcPct val="107000"/>
              </a:lnSpc>
              <a:spcAft>
                <a:spcPts val="800"/>
              </a:spcAft>
            </a:pPr>
            <a:r>
              <a:rPr lang="es-EC" dirty="0" smtClean="0">
                <a:latin typeface="Times New Roman" panose="02020603050405020304" pitchFamily="18" charset="0"/>
                <a:ea typeface="Calibri" panose="020F0502020204030204" pitchFamily="34" charset="0"/>
                <a:cs typeface="Times New Roman" panose="02020603050405020304" pitchFamily="18" charset="0"/>
              </a:rPr>
              <a:t>Fuente: (</a:t>
            </a:r>
            <a:r>
              <a:rPr lang="es-EC" dirty="0" err="1">
                <a:latin typeface="Times New Roman" panose="02020603050405020304" pitchFamily="18" charset="0"/>
                <a:ea typeface="Calibri" panose="020F0502020204030204" pitchFamily="34" charset="0"/>
                <a:cs typeface="Times New Roman" panose="02020603050405020304" pitchFamily="18" charset="0"/>
              </a:rPr>
              <a:t>P</a:t>
            </a:r>
            <a:r>
              <a:rPr lang="es-EC" dirty="0" err="1" smtClean="0">
                <a:latin typeface="Times New Roman" panose="02020603050405020304" pitchFamily="18" charset="0"/>
                <a:ea typeface="Calibri" panose="020F0502020204030204" pitchFamily="34" charset="0"/>
                <a:cs typeface="Times New Roman" panose="02020603050405020304" pitchFamily="18" charset="0"/>
              </a:rPr>
              <a:t>rabhu</a:t>
            </a:r>
            <a:r>
              <a:rPr lang="es-EC" dirty="0" smtClean="0">
                <a:latin typeface="Times New Roman" panose="02020603050405020304" pitchFamily="18" charset="0"/>
                <a:ea typeface="Calibri" panose="020F0502020204030204" pitchFamily="34" charset="0"/>
                <a:cs typeface="Times New Roman" panose="02020603050405020304" pitchFamily="18" charset="0"/>
              </a:rPr>
              <a:t>, 2018)</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18 Rectángulo"/>
          <p:cNvSpPr/>
          <p:nvPr/>
        </p:nvSpPr>
        <p:spPr bwMode="auto">
          <a:xfrm>
            <a:off x="3022169" y="872805"/>
            <a:ext cx="5588431" cy="572496"/>
          </a:xfrm>
          <a:prstGeom prst="rect">
            <a:avLst/>
          </a:prstGeom>
          <a:solidFill>
            <a:schemeClr val="accent1">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Redes Neuronales </a:t>
            </a:r>
            <a:r>
              <a:rPr lang="es-EC" sz="2000" b="1" dirty="0" err="1" smtClean="0"/>
              <a:t>Convolucionales</a:t>
            </a:r>
            <a:r>
              <a:rPr lang="es-EC" sz="2000" b="1" dirty="0" smtClean="0"/>
              <a:t> (CNN)</a:t>
            </a:r>
            <a:endParaRPr lang="es-EC" sz="2000" b="1" dirty="0"/>
          </a:p>
        </p:txBody>
      </p:sp>
      <p:pic>
        <p:nvPicPr>
          <p:cNvPr id="5122" name="Picture 2" descr="Resultado de imagen para CNN convolutional neural net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261" y="2004690"/>
            <a:ext cx="8950101" cy="302378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n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8794" y="2140117"/>
            <a:ext cx="3472335" cy="2888353"/>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p:cNvSpPr/>
          <p:nvPr/>
        </p:nvSpPr>
        <p:spPr>
          <a:xfrm>
            <a:off x="8135393" y="5109366"/>
            <a:ext cx="2699137" cy="388696"/>
          </a:xfrm>
          <a:prstGeom prst="rect">
            <a:avLst/>
          </a:prstGeom>
        </p:spPr>
        <p:txBody>
          <a:bodyPr wrap="none">
            <a:spAutoFit/>
          </a:bodyPr>
          <a:lstStyle/>
          <a:p>
            <a:pPr algn="ctr">
              <a:lnSpc>
                <a:spcPct val="107000"/>
              </a:lnSpc>
              <a:spcAft>
                <a:spcPts val="800"/>
              </a:spcAft>
            </a:pPr>
            <a:r>
              <a:rPr lang="es-EC" dirty="0" smtClean="0">
                <a:latin typeface="Times New Roman" panose="02020603050405020304" pitchFamily="18" charset="0"/>
                <a:ea typeface="Calibri" panose="020F0502020204030204" pitchFamily="34" charset="0"/>
                <a:cs typeface="Times New Roman" panose="02020603050405020304" pitchFamily="18" charset="0"/>
              </a:rPr>
              <a:t>Fuente: (</a:t>
            </a:r>
            <a:r>
              <a:rPr lang="es-EC" dirty="0" err="1" smtClean="0">
                <a:latin typeface="Times New Roman" panose="02020603050405020304" pitchFamily="18" charset="0"/>
                <a:ea typeface="Calibri" panose="020F0502020204030204" pitchFamily="34" charset="0"/>
                <a:cs typeface="Times New Roman" panose="02020603050405020304" pitchFamily="18" charset="0"/>
              </a:rPr>
              <a:t>Tensorflow</a:t>
            </a:r>
            <a:r>
              <a:rPr lang="es-EC" dirty="0" smtClean="0">
                <a:latin typeface="Times New Roman" panose="02020603050405020304" pitchFamily="18" charset="0"/>
                <a:ea typeface="Calibri" panose="020F0502020204030204" pitchFamily="34" charset="0"/>
                <a:cs typeface="Times New Roman" panose="02020603050405020304" pitchFamily="18" charset="0"/>
              </a:rPr>
              <a:t>, 2018)</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agen 11"/>
          <p:cNvPicPr/>
          <p:nvPr/>
        </p:nvPicPr>
        <p:blipFill>
          <a:blip r:embed="rId5"/>
          <a:stretch>
            <a:fillRect/>
          </a:stretch>
        </p:blipFill>
        <p:spPr>
          <a:xfrm>
            <a:off x="520721" y="3038978"/>
            <a:ext cx="7228073" cy="1611823"/>
          </a:xfrm>
          <a:prstGeom prst="rect">
            <a:avLst/>
          </a:prstGeom>
          <a:ln>
            <a:solidFill>
              <a:schemeClr val="tx1"/>
            </a:solidFill>
          </a:ln>
        </p:spPr>
      </p:pic>
      <p:sp>
        <p:nvSpPr>
          <p:cNvPr id="2" name="Rectángulo 1"/>
          <p:cNvSpPr/>
          <p:nvPr/>
        </p:nvSpPr>
        <p:spPr>
          <a:xfrm>
            <a:off x="388730" y="4705304"/>
            <a:ext cx="3262432" cy="646331"/>
          </a:xfrm>
          <a:prstGeom prst="rect">
            <a:avLst/>
          </a:prstGeom>
        </p:spPr>
        <p:txBody>
          <a:bodyPr wrap="none">
            <a:spAutoFit/>
          </a:bodyPr>
          <a:lstStyle/>
          <a:p>
            <a:pPr algn="ctr">
              <a:lnSpc>
                <a:spcPct val="200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Fuente:(Martín &amp; </a:t>
            </a:r>
            <a:r>
              <a:rPr lang="es-EC" dirty="0" err="1">
                <a:latin typeface="Times New Roman" panose="02020603050405020304" pitchFamily="18" charset="0"/>
                <a:ea typeface="Calibri" panose="020F0502020204030204" pitchFamily="34" charset="0"/>
                <a:cs typeface="Times New Roman" panose="02020603050405020304" pitchFamily="18" charset="0"/>
              </a:rPr>
              <a:t>Barham</a:t>
            </a:r>
            <a:r>
              <a:rPr lang="es-EC" dirty="0">
                <a:latin typeface="Times New Roman" panose="02020603050405020304" pitchFamily="18" charset="0"/>
                <a:ea typeface="Calibri" panose="020F0502020204030204" pitchFamily="34" charset="0"/>
                <a:cs typeface="Times New Roman" panose="02020603050405020304" pitchFamily="18" charset="0"/>
              </a:rPr>
              <a:t>, 2016)</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6206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22"/>
                                        </p:tgtEl>
                                      </p:cBhvr>
                                    </p:animEffect>
                                    <p:set>
                                      <p:cBhvr>
                                        <p:cTn id="7" dur="1" fill="hold">
                                          <p:stCondLst>
                                            <p:cond delay="499"/>
                                          </p:stCondLst>
                                        </p:cTn>
                                        <p:tgtEl>
                                          <p:spTgt spid="512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fade">
                                      <p:cBhvr>
                                        <p:cTn id="24"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12</a:t>
            </a:fld>
            <a:endParaRPr lang="es-ES" sz="1600">
              <a:solidFill>
                <a:srgbClr val="888888"/>
              </a:solidFill>
            </a:endParaRPr>
          </a:p>
        </p:txBody>
      </p:sp>
      <p:sp>
        <p:nvSpPr>
          <p:cNvPr id="7" name="18 Rectángulo"/>
          <p:cNvSpPr/>
          <p:nvPr/>
        </p:nvSpPr>
        <p:spPr bwMode="auto">
          <a:xfrm>
            <a:off x="173831" y="872805"/>
            <a:ext cx="3793735" cy="57249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err="1"/>
              <a:t>Cuadricóptero</a:t>
            </a:r>
            <a:r>
              <a:rPr lang="es-EC" sz="2000" b="1" dirty="0"/>
              <a:t>: </a:t>
            </a:r>
            <a:r>
              <a:rPr lang="es-EC" sz="2000" b="1" dirty="0" err="1"/>
              <a:t>Parrot</a:t>
            </a:r>
            <a:r>
              <a:rPr lang="es-EC" sz="2000" b="1" dirty="0"/>
              <a:t> </a:t>
            </a:r>
            <a:r>
              <a:rPr lang="es-EC" sz="2000" b="1" dirty="0" err="1"/>
              <a:t>Bebop</a:t>
            </a:r>
            <a:r>
              <a:rPr lang="es-EC" sz="2000" b="1" dirty="0"/>
              <a:t> 2</a:t>
            </a:r>
            <a:endParaRPr lang="es-EC" sz="2000" b="1" dirty="0"/>
          </a:p>
        </p:txBody>
      </p:sp>
      <p:sp>
        <p:nvSpPr>
          <p:cNvPr id="25" name="18 Rectángulo"/>
          <p:cNvSpPr/>
          <p:nvPr/>
        </p:nvSpPr>
        <p:spPr bwMode="auto">
          <a:xfrm>
            <a:off x="173831" y="205871"/>
            <a:ext cx="7447691" cy="480053"/>
          </a:xfrm>
          <a:prstGeom prst="rect">
            <a:avLst/>
          </a:prstGeom>
          <a:solidFill>
            <a:schemeClr val="accent1">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DESCRIPCIÓN GENERAL DEL SISTEMA</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1. Hardware</a:t>
            </a:r>
            <a:endParaRPr lang="es-EC" b="1" dirty="0"/>
          </a:p>
        </p:txBody>
      </p:sp>
      <p:pic>
        <p:nvPicPr>
          <p:cNvPr id="14" name="Imagen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4441" y="2076770"/>
            <a:ext cx="6646189" cy="2603717"/>
          </a:xfrm>
          <a:prstGeom prst="rect">
            <a:avLst/>
          </a:prstGeom>
          <a:noFill/>
          <a:ln>
            <a:noFill/>
          </a:ln>
        </p:spPr>
      </p:pic>
      <p:pic>
        <p:nvPicPr>
          <p:cNvPr id="15" name="Imagen 14" descr="Parrot Bebop 2 Drone czerwony + Skycontroller czarny - 283123 - zdjÄcie 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831" y="1632182"/>
            <a:ext cx="3793735" cy="2714131"/>
          </a:xfrm>
          <a:prstGeom prst="rect">
            <a:avLst/>
          </a:prstGeom>
          <a:noFill/>
          <a:ln>
            <a:noFill/>
          </a:ln>
        </p:spPr>
      </p:pic>
      <p:sp>
        <p:nvSpPr>
          <p:cNvPr id="2" name="Rectángulo 1"/>
          <p:cNvSpPr/>
          <p:nvPr/>
        </p:nvSpPr>
        <p:spPr>
          <a:xfrm>
            <a:off x="322353" y="4346313"/>
            <a:ext cx="2640466" cy="646331"/>
          </a:xfrm>
          <a:prstGeom prst="rect">
            <a:avLst/>
          </a:prstGeom>
        </p:spPr>
        <p:txBody>
          <a:bodyPr wrap="none">
            <a:spAutoFit/>
          </a:bodyPr>
          <a:lstStyle/>
          <a:p>
            <a:pPr algn="ctr">
              <a:lnSpc>
                <a:spcPct val="200000"/>
              </a:lnSpc>
              <a:spcAft>
                <a:spcPts val="0"/>
              </a:spcAft>
            </a:pPr>
            <a:r>
              <a:rPr lang="es-EC" dirty="0">
                <a:latin typeface="Times New Roman" panose="02020603050405020304" pitchFamily="18" charset="0"/>
                <a:ea typeface="Calibri" panose="020F0502020204030204" pitchFamily="34" charset="0"/>
                <a:cs typeface="Times New Roman" panose="02020603050405020304" pitchFamily="18" charset="0"/>
              </a:rPr>
              <a:t>Fuente: (</a:t>
            </a:r>
            <a:r>
              <a:rPr lang="es-EC" dirty="0" err="1">
                <a:latin typeface="Times New Roman" panose="02020603050405020304" pitchFamily="18" charset="0"/>
                <a:ea typeface="Calibri" panose="020F0502020204030204" pitchFamily="34" charset="0"/>
                <a:cs typeface="Times New Roman" panose="02020603050405020304" pitchFamily="18" charset="0"/>
              </a:rPr>
              <a:t>Parrot</a:t>
            </a:r>
            <a:r>
              <a:rPr lang="es-EC" dirty="0">
                <a:latin typeface="Times New Roman" panose="02020603050405020304" pitchFamily="18" charset="0"/>
                <a:ea typeface="Calibri" panose="020F0502020204030204" pitchFamily="34" charset="0"/>
                <a:cs typeface="Times New Roman" panose="02020603050405020304" pitchFamily="18" charset="0"/>
              </a:rPr>
              <a:t> SA., 2018)</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Flecha derecha 4"/>
          <p:cNvSpPr/>
          <p:nvPr/>
        </p:nvSpPr>
        <p:spPr>
          <a:xfrm>
            <a:off x="3998563" y="2841508"/>
            <a:ext cx="1115878" cy="65092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EC"/>
          </a:p>
        </p:txBody>
      </p:sp>
      <p:sp>
        <p:nvSpPr>
          <p:cNvPr id="19" name="18 Rectángulo"/>
          <p:cNvSpPr/>
          <p:nvPr/>
        </p:nvSpPr>
        <p:spPr bwMode="auto">
          <a:xfrm>
            <a:off x="6713732" y="4945922"/>
            <a:ext cx="3793735" cy="57249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Micro-UAV y Estación en tierra</a:t>
            </a:r>
            <a:endParaRPr lang="es-EC" sz="2000" b="1" dirty="0"/>
          </a:p>
        </p:txBody>
      </p:sp>
    </p:spTree>
    <p:extLst>
      <p:ext uri="{BB962C8B-B14F-4D97-AF65-F5344CB8AC3E}">
        <p14:creationId xmlns:p14="http://schemas.microsoft.com/office/powerpoint/2010/main" val="30244346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867276" y="6372971"/>
            <a:ext cx="2743200" cy="365125"/>
          </a:xfrm>
        </p:spPr>
        <p:txBody>
          <a:bodyPr/>
          <a:lstStyle/>
          <a:p>
            <a:pPr>
              <a:defRPr/>
            </a:pPr>
            <a:fld id="{E8D88C74-0DDE-8F40-A44E-D6CE8BB2242F}" type="slidenum">
              <a:rPr lang="es-ES" smtClean="0"/>
              <a:pPr>
                <a:defRPr/>
              </a:pPr>
              <a:t>13</a:t>
            </a:fld>
            <a:endParaRPr lang="es-ES" sz="1600" dirty="0">
              <a:solidFill>
                <a:srgbClr val="888888"/>
              </a:solidFill>
            </a:endParaRPr>
          </a:p>
        </p:txBody>
      </p:sp>
      <p:sp>
        <p:nvSpPr>
          <p:cNvPr id="25" name="18 Rectángulo"/>
          <p:cNvSpPr/>
          <p:nvPr/>
        </p:nvSpPr>
        <p:spPr bwMode="auto">
          <a:xfrm>
            <a:off x="173831" y="205871"/>
            <a:ext cx="7447691" cy="480053"/>
          </a:xfrm>
          <a:prstGeom prst="rect">
            <a:avLst/>
          </a:prstGeom>
          <a:solidFill>
            <a:schemeClr val="accent1">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DESCRIPCIÓN GENERAL DEL SISTEMA</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Software</a:t>
            </a:r>
            <a:endParaRPr lang="es-EC" b="1" dirty="0"/>
          </a:p>
        </p:txBody>
      </p:sp>
      <p:pic>
        <p:nvPicPr>
          <p:cNvPr id="17" name="Picture 2" descr="Resultado de imagen para ROS opera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333" y="3043952"/>
            <a:ext cx="3117394" cy="1825172"/>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p:cNvPicPr/>
          <p:nvPr/>
        </p:nvPicPr>
        <p:blipFill rotWithShape="1">
          <a:blip r:embed="rId4"/>
          <a:srcRect r="52782" b="7382"/>
          <a:stretch/>
        </p:blipFill>
        <p:spPr bwMode="auto">
          <a:xfrm>
            <a:off x="212051" y="1822180"/>
            <a:ext cx="1640410" cy="1407160"/>
          </a:xfrm>
          <a:prstGeom prst="rect">
            <a:avLst/>
          </a:prstGeom>
          <a:ln>
            <a:noFill/>
          </a:ln>
          <a:extLst>
            <a:ext uri="{53640926-AAD7-44D8-BBD7-CCE9431645EC}">
              <a14:shadowObscured xmlns:a14="http://schemas.microsoft.com/office/drawing/2010/main"/>
            </a:ext>
          </a:extLst>
        </p:spPr>
      </p:pic>
      <p:pic>
        <p:nvPicPr>
          <p:cNvPr id="20" name="Imagen 19"/>
          <p:cNvPicPr/>
          <p:nvPr/>
        </p:nvPicPr>
        <p:blipFill rotWithShape="1">
          <a:blip r:embed="rId4"/>
          <a:srcRect l="65393" b="7382"/>
          <a:stretch/>
        </p:blipFill>
        <p:spPr bwMode="auto">
          <a:xfrm>
            <a:off x="431104" y="3984233"/>
            <a:ext cx="1202303" cy="1407160"/>
          </a:xfrm>
          <a:prstGeom prst="rect">
            <a:avLst/>
          </a:prstGeom>
          <a:ln>
            <a:noFill/>
          </a:ln>
          <a:extLst>
            <a:ext uri="{53640926-AAD7-44D8-BBD7-CCE9431645EC}">
              <a14:shadowObscured xmlns:a14="http://schemas.microsoft.com/office/drawing/2010/main"/>
            </a:ext>
          </a:extLst>
        </p:spPr>
      </p:pic>
      <p:grpSp>
        <p:nvGrpSpPr>
          <p:cNvPr id="21" name="Grupo 20"/>
          <p:cNvGrpSpPr/>
          <p:nvPr/>
        </p:nvGrpSpPr>
        <p:grpSpPr>
          <a:xfrm>
            <a:off x="1852461" y="3533874"/>
            <a:ext cx="465688" cy="544767"/>
            <a:chOff x="2423658" y="584574"/>
            <a:chExt cx="465688" cy="544767"/>
          </a:xfrm>
        </p:grpSpPr>
        <p:sp>
          <p:nvSpPr>
            <p:cNvPr id="22" name="Flecha derecha 21"/>
            <p:cNvSpPr/>
            <p:nvPr/>
          </p:nvSpPr>
          <p:spPr>
            <a:xfrm>
              <a:off x="2423658" y="584574"/>
              <a:ext cx="465688" cy="544767"/>
            </a:xfrm>
            <a:prstGeom prst="rightArrow">
              <a:avLst>
                <a:gd name="adj1" fmla="val 60000"/>
                <a:gd name="adj2" fmla="val 50000"/>
              </a:avLst>
            </a:prstGeom>
          </p:spPr>
          <p:style>
            <a:lnRef idx="2">
              <a:schemeClr val="dk1">
                <a:shade val="50000"/>
              </a:schemeClr>
            </a:lnRef>
            <a:fillRef idx="1">
              <a:schemeClr val="dk1"/>
            </a:fillRef>
            <a:effectRef idx="0">
              <a:schemeClr val="dk1"/>
            </a:effectRef>
            <a:fontRef idx="minor">
              <a:schemeClr val="lt1"/>
            </a:fontRef>
          </p:style>
        </p:sp>
        <p:sp>
          <p:nvSpPr>
            <p:cNvPr id="23" name="Flecha derecha 6"/>
            <p:cNvSpPr/>
            <p:nvPr/>
          </p:nvSpPr>
          <p:spPr>
            <a:xfrm>
              <a:off x="2423658" y="693527"/>
              <a:ext cx="325982" cy="326861"/>
            </a:xfrm>
            <a:prstGeom prst="rect">
              <a:avLst/>
            </a:prstGeom>
          </p:spPr>
          <p:style>
            <a:lnRef idx="2">
              <a:schemeClr val="dk1">
                <a:shade val="50000"/>
              </a:schemeClr>
            </a:lnRef>
            <a:fillRef idx="1">
              <a:schemeClr val="dk1"/>
            </a:fillRef>
            <a:effectRef idx="0">
              <a:schemeClr val="dk1"/>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p:txBody>
        </p:sp>
      </p:grpSp>
      <p:grpSp>
        <p:nvGrpSpPr>
          <p:cNvPr id="24" name="Grupo 23"/>
          <p:cNvGrpSpPr/>
          <p:nvPr/>
        </p:nvGrpSpPr>
        <p:grpSpPr>
          <a:xfrm>
            <a:off x="5782654" y="3533874"/>
            <a:ext cx="465688" cy="544767"/>
            <a:chOff x="2423658" y="584574"/>
            <a:chExt cx="465688" cy="544767"/>
          </a:xfrm>
        </p:grpSpPr>
        <p:sp>
          <p:nvSpPr>
            <p:cNvPr id="27" name="Flecha derecha 26"/>
            <p:cNvSpPr/>
            <p:nvPr/>
          </p:nvSpPr>
          <p:spPr>
            <a:xfrm>
              <a:off x="2423658" y="584574"/>
              <a:ext cx="465688" cy="544767"/>
            </a:xfrm>
            <a:prstGeom prst="rightArrow">
              <a:avLst>
                <a:gd name="adj1" fmla="val 60000"/>
                <a:gd name="adj2" fmla="val 50000"/>
              </a:avLst>
            </a:prstGeom>
          </p:spPr>
          <p:style>
            <a:lnRef idx="2">
              <a:schemeClr val="dk1">
                <a:shade val="50000"/>
              </a:schemeClr>
            </a:lnRef>
            <a:fillRef idx="1">
              <a:schemeClr val="dk1"/>
            </a:fillRef>
            <a:effectRef idx="0">
              <a:schemeClr val="dk1"/>
            </a:effectRef>
            <a:fontRef idx="minor">
              <a:schemeClr val="lt1"/>
            </a:fontRef>
          </p:style>
        </p:sp>
        <p:sp>
          <p:nvSpPr>
            <p:cNvPr id="28" name="Flecha derecha 6"/>
            <p:cNvSpPr/>
            <p:nvPr/>
          </p:nvSpPr>
          <p:spPr>
            <a:xfrm>
              <a:off x="2423658" y="693527"/>
              <a:ext cx="325982" cy="326861"/>
            </a:xfrm>
            <a:prstGeom prst="rect">
              <a:avLst/>
            </a:prstGeom>
          </p:spPr>
          <p:style>
            <a:lnRef idx="2">
              <a:schemeClr val="dk1">
                <a:shade val="50000"/>
              </a:schemeClr>
            </a:lnRef>
            <a:fillRef idx="1">
              <a:schemeClr val="dk1"/>
            </a:fillRef>
            <a:effectRef idx="0">
              <a:schemeClr val="dk1"/>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p:txBody>
        </p:sp>
      </p:grpSp>
      <p:sp>
        <p:nvSpPr>
          <p:cNvPr id="29" name="18 Rectángulo"/>
          <p:cNvSpPr/>
          <p:nvPr/>
        </p:nvSpPr>
        <p:spPr bwMode="auto">
          <a:xfrm>
            <a:off x="2452968" y="2066043"/>
            <a:ext cx="3123540" cy="40143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Bebop </a:t>
            </a:r>
            <a:r>
              <a:rPr lang="es-EC" sz="2000" b="1" dirty="0" err="1" smtClean="0"/>
              <a:t>Autonomy</a:t>
            </a:r>
            <a:endParaRPr lang="es-EC" sz="2000" b="1" dirty="0"/>
          </a:p>
        </p:txBody>
      </p:sp>
      <p:sp>
        <p:nvSpPr>
          <p:cNvPr id="30" name="Arco de bloque 29"/>
          <p:cNvSpPr/>
          <p:nvPr/>
        </p:nvSpPr>
        <p:spPr>
          <a:xfrm>
            <a:off x="6859598" y="1699285"/>
            <a:ext cx="4503011" cy="4503011"/>
          </a:xfrm>
          <a:prstGeom prst="blockArc">
            <a:avLst>
              <a:gd name="adj1" fmla="val 13114286"/>
              <a:gd name="adj2" fmla="val 16200000"/>
              <a:gd name="adj3" fmla="val 3900"/>
            </a:avLst>
          </a:prstGeom>
        </p:spPr>
        <p:style>
          <a:lnRef idx="2">
            <a:schemeClr val="accent5"/>
          </a:lnRef>
          <a:fillRef idx="1">
            <a:schemeClr val="lt1"/>
          </a:fillRef>
          <a:effectRef idx="0">
            <a:schemeClr val="accent5"/>
          </a:effectRef>
          <a:fontRef idx="minor">
            <a:schemeClr val="dk1"/>
          </a:fontRef>
        </p:style>
      </p:sp>
      <p:sp>
        <p:nvSpPr>
          <p:cNvPr id="31" name="Arco de bloque 30"/>
          <p:cNvSpPr/>
          <p:nvPr/>
        </p:nvSpPr>
        <p:spPr>
          <a:xfrm>
            <a:off x="6981400" y="1606119"/>
            <a:ext cx="4503011" cy="4503011"/>
          </a:xfrm>
          <a:prstGeom prst="blockArc">
            <a:avLst>
              <a:gd name="adj1" fmla="val 10028571"/>
              <a:gd name="adj2" fmla="val 13114286"/>
              <a:gd name="adj3" fmla="val 3900"/>
            </a:avLst>
          </a:prstGeom>
        </p:spPr>
        <p:style>
          <a:lnRef idx="2">
            <a:schemeClr val="accent1"/>
          </a:lnRef>
          <a:fillRef idx="1">
            <a:schemeClr val="lt1"/>
          </a:fillRef>
          <a:effectRef idx="0">
            <a:schemeClr val="accent1"/>
          </a:effectRef>
          <a:fontRef idx="minor">
            <a:schemeClr val="dk1"/>
          </a:fontRef>
        </p:style>
      </p:sp>
      <p:sp>
        <p:nvSpPr>
          <p:cNvPr id="32" name="Arco de bloque 31"/>
          <p:cNvSpPr/>
          <p:nvPr/>
        </p:nvSpPr>
        <p:spPr>
          <a:xfrm>
            <a:off x="6981400" y="1606119"/>
            <a:ext cx="4503011" cy="4503011"/>
          </a:xfrm>
          <a:prstGeom prst="blockArc">
            <a:avLst>
              <a:gd name="adj1" fmla="val 6942857"/>
              <a:gd name="adj2" fmla="val 10028571"/>
              <a:gd name="adj3" fmla="val 3900"/>
            </a:avLst>
          </a:prstGeom>
        </p:spPr>
        <p:style>
          <a:lnRef idx="2">
            <a:schemeClr val="accent1"/>
          </a:lnRef>
          <a:fillRef idx="1">
            <a:schemeClr val="lt1"/>
          </a:fillRef>
          <a:effectRef idx="0">
            <a:schemeClr val="accent1"/>
          </a:effectRef>
          <a:fontRef idx="minor">
            <a:schemeClr val="dk1"/>
          </a:fontRef>
        </p:style>
      </p:sp>
      <p:sp>
        <p:nvSpPr>
          <p:cNvPr id="33" name="Arco de bloque 32"/>
          <p:cNvSpPr/>
          <p:nvPr/>
        </p:nvSpPr>
        <p:spPr>
          <a:xfrm>
            <a:off x="6981400" y="1606119"/>
            <a:ext cx="4503011" cy="4503011"/>
          </a:xfrm>
          <a:prstGeom prst="blockArc">
            <a:avLst>
              <a:gd name="adj1" fmla="val 3857143"/>
              <a:gd name="adj2" fmla="val 6942857"/>
              <a:gd name="adj3" fmla="val 3900"/>
            </a:avLst>
          </a:prstGeom>
        </p:spPr>
        <p:style>
          <a:lnRef idx="2">
            <a:schemeClr val="accent1"/>
          </a:lnRef>
          <a:fillRef idx="1">
            <a:schemeClr val="lt1"/>
          </a:fillRef>
          <a:effectRef idx="0">
            <a:schemeClr val="accent1"/>
          </a:effectRef>
          <a:fontRef idx="minor">
            <a:schemeClr val="dk1"/>
          </a:fontRef>
        </p:style>
      </p:sp>
      <p:sp>
        <p:nvSpPr>
          <p:cNvPr id="34" name="Arco de bloque 33"/>
          <p:cNvSpPr/>
          <p:nvPr/>
        </p:nvSpPr>
        <p:spPr>
          <a:xfrm>
            <a:off x="6981400" y="1606119"/>
            <a:ext cx="4503011" cy="4503011"/>
          </a:xfrm>
          <a:prstGeom prst="blockArc">
            <a:avLst>
              <a:gd name="adj1" fmla="val 771429"/>
              <a:gd name="adj2" fmla="val 3857143"/>
              <a:gd name="adj3" fmla="val 3900"/>
            </a:avLst>
          </a:prstGeom>
        </p:spPr>
        <p:style>
          <a:lnRef idx="2">
            <a:schemeClr val="accent1"/>
          </a:lnRef>
          <a:fillRef idx="1">
            <a:schemeClr val="lt1"/>
          </a:fillRef>
          <a:effectRef idx="0">
            <a:schemeClr val="accent1"/>
          </a:effectRef>
          <a:fontRef idx="minor">
            <a:schemeClr val="dk1"/>
          </a:fontRef>
        </p:style>
      </p:sp>
      <p:sp>
        <p:nvSpPr>
          <p:cNvPr id="35" name="Arco de bloque 34"/>
          <p:cNvSpPr/>
          <p:nvPr/>
        </p:nvSpPr>
        <p:spPr>
          <a:xfrm>
            <a:off x="6981400" y="1606119"/>
            <a:ext cx="4503011" cy="4503011"/>
          </a:xfrm>
          <a:prstGeom prst="blockArc">
            <a:avLst>
              <a:gd name="adj1" fmla="val 19285714"/>
              <a:gd name="adj2" fmla="val 771429"/>
              <a:gd name="adj3" fmla="val 3900"/>
            </a:avLst>
          </a:prstGeom>
        </p:spPr>
        <p:style>
          <a:lnRef idx="2">
            <a:schemeClr val="accent1"/>
          </a:lnRef>
          <a:fillRef idx="1">
            <a:schemeClr val="lt1"/>
          </a:fillRef>
          <a:effectRef idx="0">
            <a:schemeClr val="accent1"/>
          </a:effectRef>
          <a:fontRef idx="minor">
            <a:schemeClr val="dk1"/>
          </a:fontRef>
        </p:style>
      </p:sp>
      <p:sp>
        <p:nvSpPr>
          <p:cNvPr id="36" name="Arco de bloque 35"/>
          <p:cNvSpPr/>
          <p:nvPr/>
        </p:nvSpPr>
        <p:spPr>
          <a:xfrm>
            <a:off x="6981400" y="1606119"/>
            <a:ext cx="4503011" cy="4503011"/>
          </a:xfrm>
          <a:prstGeom prst="blockArc">
            <a:avLst>
              <a:gd name="adj1" fmla="val 16200000"/>
              <a:gd name="adj2" fmla="val 19285714"/>
              <a:gd name="adj3" fmla="val 3900"/>
            </a:avLst>
          </a:prstGeom>
        </p:spPr>
        <p:style>
          <a:lnRef idx="2">
            <a:schemeClr val="accent5"/>
          </a:lnRef>
          <a:fillRef idx="1">
            <a:schemeClr val="lt1"/>
          </a:fillRef>
          <a:effectRef idx="0">
            <a:schemeClr val="accent5"/>
          </a:effectRef>
          <a:fontRef idx="minor">
            <a:schemeClr val="dk1"/>
          </a:fontRef>
        </p:style>
      </p:sp>
      <p:grpSp>
        <p:nvGrpSpPr>
          <p:cNvPr id="37" name="Grupo 36"/>
          <p:cNvGrpSpPr/>
          <p:nvPr/>
        </p:nvGrpSpPr>
        <p:grpSpPr>
          <a:xfrm>
            <a:off x="8512904" y="929207"/>
            <a:ext cx="1440002" cy="1441636"/>
            <a:chOff x="3343998" y="-109774"/>
            <a:chExt cx="1440002" cy="1441636"/>
          </a:xfrm>
        </p:grpSpPr>
        <p:sp>
          <p:nvSpPr>
            <p:cNvPr id="38" name="Elipse 37"/>
            <p:cNvSpPr/>
            <p:nvPr/>
          </p:nvSpPr>
          <p:spPr>
            <a:xfrm>
              <a:off x="3343998" y="-109774"/>
              <a:ext cx="1440002" cy="1441636"/>
            </a:xfrm>
            <a:prstGeom prst="ellipse">
              <a:avLst/>
            </a:prstGeom>
            <a:ln>
              <a:noFill/>
            </a:ln>
          </p:spPr>
          <p:style>
            <a:lnRef idx="1">
              <a:schemeClr val="accent1"/>
            </a:lnRef>
            <a:fillRef idx="2">
              <a:schemeClr val="accent1"/>
            </a:fillRef>
            <a:effectRef idx="1">
              <a:schemeClr val="accent1"/>
            </a:effectRef>
            <a:fontRef idx="minor">
              <a:schemeClr val="dk1"/>
            </a:fontRef>
          </p:style>
        </p:sp>
        <p:sp>
          <p:nvSpPr>
            <p:cNvPr id="39" name="Elipse 11"/>
            <p:cNvSpPr/>
            <p:nvPr/>
          </p:nvSpPr>
          <p:spPr>
            <a:xfrm>
              <a:off x="3554881" y="101349"/>
              <a:ext cx="1018236" cy="1019390"/>
            </a:xfrm>
            <a:prstGeom prst="rect">
              <a:avLst/>
            </a:prstGeom>
            <a:ln>
              <a:noFill/>
            </a:ln>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Despegue</a:t>
              </a:r>
              <a:endParaRPr lang="es-EC" sz="1800" b="1" kern="1200" dirty="0">
                <a:solidFill>
                  <a:schemeClr val="tx1"/>
                </a:solidFill>
              </a:endParaRPr>
            </a:p>
          </p:txBody>
        </p:sp>
      </p:grpSp>
      <p:grpSp>
        <p:nvGrpSpPr>
          <p:cNvPr id="40" name="Grupo 39"/>
          <p:cNvGrpSpPr/>
          <p:nvPr/>
        </p:nvGrpSpPr>
        <p:grpSpPr>
          <a:xfrm>
            <a:off x="10238876" y="1760390"/>
            <a:ext cx="1440002" cy="1441636"/>
            <a:chOff x="5069970" y="721409"/>
            <a:chExt cx="1440002" cy="1441636"/>
          </a:xfrm>
        </p:grpSpPr>
        <p:sp>
          <p:nvSpPr>
            <p:cNvPr id="41" name="Elipse 40"/>
            <p:cNvSpPr/>
            <p:nvPr/>
          </p:nvSpPr>
          <p:spPr>
            <a:xfrm>
              <a:off x="5069970" y="721409"/>
              <a:ext cx="1440002" cy="1441636"/>
            </a:xfrm>
            <a:prstGeom prst="ellipse">
              <a:avLst/>
            </a:prstGeom>
          </p:spPr>
          <p:style>
            <a:lnRef idx="1">
              <a:schemeClr val="accent1"/>
            </a:lnRef>
            <a:fillRef idx="2">
              <a:schemeClr val="accent1"/>
            </a:fillRef>
            <a:effectRef idx="1">
              <a:schemeClr val="accent1"/>
            </a:effectRef>
            <a:fontRef idx="minor">
              <a:schemeClr val="dk1"/>
            </a:fontRef>
          </p:style>
        </p:sp>
        <p:sp>
          <p:nvSpPr>
            <p:cNvPr id="42" name="Elipse 13"/>
            <p:cNvSpPr/>
            <p:nvPr/>
          </p:nvSpPr>
          <p:spPr>
            <a:xfrm>
              <a:off x="5280853" y="932532"/>
              <a:ext cx="1018236" cy="1019390"/>
            </a:xfrm>
            <a:prstGeom prst="rect">
              <a:avLst/>
            </a:prstGeom>
            <a:ln>
              <a:noFill/>
            </a:ln>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Aterrizaje</a:t>
              </a:r>
              <a:endParaRPr lang="es-EC" sz="1800" b="1" kern="1200" dirty="0">
                <a:solidFill>
                  <a:schemeClr val="tx1"/>
                </a:solidFill>
              </a:endParaRPr>
            </a:p>
          </p:txBody>
        </p:sp>
      </p:grpSp>
      <p:grpSp>
        <p:nvGrpSpPr>
          <p:cNvPr id="43" name="Grupo 42"/>
          <p:cNvGrpSpPr/>
          <p:nvPr/>
        </p:nvGrpSpPr>
        <p:grpSpPr>
          <a:xfrm>
            <a:off x="10449759" y="3533874"/>
            <a:ext cx="1655398" cy="1535805"/>
            <a:chOff x="5496249" y="2589062"/>
            <a:chExt cx="1440002" cy="1441636"/>
          </a:xfrm>
        </p:grpSpPr>
        <p:sp>
          <p:nvSpPr>
            <p:cNvPr id="44" name="Elipse 43"/>
            <p:cNvSpPr/>
            <p:nvPr/>
          </p:nvSpPr>
          <p:spPr>
            <a:xfrm>
              <a:off x="5496249" y="2589062"/>
              <a:ext cx="1440002" cy="1441636"/>
            </a:xfrm>
            <a:prstGeom prst="ellipse">
              <a:avLst/>
            </a:prstGeom>
            <a:ln>
              <a:noFill/>
            </a:ln>
          </p:spPr>
          <p:style>
            <a:lnRef idx="1">
              <a:schemeClr val="accent1"/>
            </a:lnRef>
            <a:fillRef idx="2">
              <a:schemeClr val="accent1"/>
            </a:fillRef>
            <a:effectRef idx="1">
              <a:schemeClr val="accent1"/>
            </a:effectRef>
            <a:fontRef idx="minor">
              <a:schemeClr val="dk1"/>
            </a:fontRef>
          </p:style>
        </p:sp>
        <p:sp>
          <p:nvSpPr>
            <p:cNvPr id="45" name="Elipse 15"/>
            <p:cNvSpPr/>
            <p:nvPr/>
          </p:nvSpPr>
          <p:spPr>
            <a:xfrm>
              <a:off x="5776462" y="2943156"/>
              <a:ext cx="1012393" cy="807079"/>
            </a:xfrm>
            <a:prstGeom prst="rect">
              <a:avLst/>
            </a:prstGeom>
            <a:ln>
              <a:noFill/>
            </a:ln>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Emergencia</a:t>
              </a:r>
              <a:endParaRPr lang="es-EC" sz="1800" b="1" kern="1200" dirty="0">
                <a:solidFill>
                  <a:schemeClr val="tx1"/>
                </a:solidFill>
              </a:endParaRPr>
            </a:p>
          </p:txBody>
        </p:sp>
      </p:grpSp>
      <p:grpSp>
        <p:nvGrpSpPr>
          <p:cNvPr id="46" name="Grupo 45"/>
          <p:cNvGrpSpPr/>
          <p:nvPr/>
        </p:nvGrpSpPr>
        <p:grpSpPr>
          <a:xfrm>
            <a:off x="9470746" y="5125785"/>
            <a:ext cx="1440002" cy="1441636"/>
            <a:chOff x="4301840" y="4086804"/>
            <a:chExt cx="1440002" cy="1441636"/>
          </a:xfrm>
        </p:grpSpPr>
        <p:sp>
          <p:nvSpPr>
            <p:cNvPr id="47" name="Elipse 46"/>
            <p:cNvSpPr/>
            <p:nvPr/>
          </p:nvSpPr>
          <p:spPr>
            <a:xfrm>
              <a:off x="4301840" y="4086804"/>
              <a:ext cx="1440002" cy="1441636"/>
            </a:xfrm>
            <a:prstGeom prst="ellipse">
              <a:avLst/>
            </a:prstGeom>
            <a:ln>
              <a:noFill/>
            </a:ln>
          </p:spPr>
          <p:style>
            <a:lnRef idx="1">
              <a:schemeClr val="accent1"/>
            </a:lnRef>
            <a:fillRef idx="2">
              <a:schemeClr val="accent1"/>
            </a:fillRef>
            <a:effectRef idx="1">
              <a:schemeClr val="accent1"/>
            </a:effectRef>
            <a:fontRef idx="minor">
              <a:schemeClr val="dk1"/>
            </a:fontRef>
          </p:style>
        </p:sp>
        <p:sp>
          <p:nvSpPr>
            <p:cNvPr id="48" name="Elipse 17"/>
            <p:cNvSpPr/>
            <p:nvPr/>
          </p:nvSpPr>
          <p:spPr>
            <a:xfrm>
              <a:off x="4407281" y="4476880"/>
              <a:ext cx="1229119" cy="686435"/>
            </a:xfrm>
            <a:prstGeom prst="rect">
              <a:avLst/>
            </a:prstGeom>
            <a:ln>
              <a:noFill/>
            </a:ln>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Movimiento</a:t>
              </a:r>
              <a:endParaRPr lang="es-EC" sz="1800" b="1" kern="1200" dirty="0">
                <a:solidFill>
                  <a:schemeClr val="tx1"/>
                </a:solidFill>
              </a:endParaRPr>
            </a:p>
          </p:txBody>
        </p:sp>
      </p:grpSp>
      <p:grpSp>
        <p:nvGrpSpPr>
          <p:cNvPr id="49" name="Grupo 48"/>
          <p:cNvGrpSpPr/>
          <p:nvPr/>
        </p:nvGrpSpPr>
        <p:grpSpPr>
          <a:xfrm>
            <a:off x="7555062" y="5125785"/>
            <a:ext cx="1440002" cy="1441636"/>
            <a:chOff x="2386156" y="4086804"/>
            <a:chExt cx="1440002" cy="1441636"/>
          </a:xfrm>
        </p:grpSpPr>
        <p:sp>
          <p:nvSpPr>
            <p:cNvPr id="50" name="Elipse 49"/>
            <p:cNvSpPr/>
            <p:nvPr/>
          </p:nvSpPr>
          <p:spPr>
            <a:xfrm>
              <a:off x="2386156" y="4086804"/>
              <a:ext cx="1440002" cy="1441636"/>
            </a:xfrm>
            <a:prstGeom prst="ellipse">
              <a:avLst/>
            </a:prstGeom>
          </p:spPr>
          <p:style>
            <a:lnRef idx="1">
              <a:schemeClr val="accent1"/>
            </a:lnRef>
            <a:fillRef idx="2">
              <a:schemeClr val="accent1"/>
            </a:fillRef>
            <a:effectRef idx="1">
              <a:schemeClr val="accent1"/>
            </a:effectRef>
            <a:fontRef idx="minor">
              <a:schemeClr val="dk1"/>
            </a:fontRef>
          </p:style>
        </p:sp>
        <p:sp>
          <p:nvSpPr>
            <p:cNvPr id="51" name="Elipse 19"/>
            <p:cNvSpPr/>
            <p:nvPr/>
          </p:nvSpPr>
          <p:spPr>
            <a:xfrm>
              <a:off x="2597039" y="4456715"/>
              <a:ext cx="957842" cy="860602"/>
            </a:xfrm>
            <a:prstGeom prst="rect">
              <a:avLst/>
            </a:prstGeom>
            <a:ln>
              <a:noFill/>
            </a:ln>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Cámara virtual</a:t>
              </a:r>
              <a:endParaRPr lang="es-EC" sz="1800" b="1" kern="1200" dirty="0">
                <a:solidFill>
                  <a:schemeClr val="tx1"/>
                </a:solidFill>
              </a:endParaRPr>
            </a:p>
          </p:txBody>
        </p:sp>
      </p:grpSp>
      <p:grpSp>
        <p:nvGrpSpPr>
          <p:cNvPr id="52" name="Grupo 51"/>
          <p:cNvGrpSpPr/>
          <p:nvPr/>
        </p:nvGrpSpPr>
        <p:grpSpPr>
          <a:xfrm>
            <a:off x="6360653" y="3642827"/>
            <a:ext cx="1552220" cy="1426852"/>
            <a:chOff x="1191747" y="2603846"/>
            <a:chExt cx="1552220" cy="1426852"/>
          </a:xfrm>
        </p:grpSpPr>
        <p:sp>
          <p:nvSpPr>
            <p:cNvPr id="53" name="Elipse 52"/>
            <p:cNvSpPr/>
            <p:nvPr/>
          </p:nvSpPr>
          <p:spPr>
            <a:xfrm>
              <a:off x="1191747" y="2603846"/>
              <a:ext cx="1552220" cy="1426852"/>
            </a:xfrm>
            <a:prstGeom prst="ellipse">
              <a:avLst/>
            </a:prstGeom>
            <a:ln>
              <a:noFill/>
            </a:ln>
          </p:spPr>
          <p:style>
            <a:lnRef idx="1">
              <a:schemeClr val="accent1"/>
            </a:lnRef>
            <a:fillRef idx="2">
              <a:schemeClr val="accent1"/>
            </a:fillRef>
            <a:effectRef idx="1">
              <a:schemeClr val="accent1"/>
            </a:effectRef>
            <a:fontRef idx="minor">
              <a:schemeClr val="dk1"/>
            </a:fontRef>
          </p:style>
        </p:sp>
        <p:sp>
          <p:nvSpPr>
            <p:cNvPr id="54" name="Elipse 21"/>
            <p:cNvSpPr/>
            <p:nvPr/>
          </p:nvSpPr>
          <p:spPr>
            <a:xfrm>
              <a:off x="1363898" y="2953217"/>
              <a:ext cx="1207918" cy="731456"/>
            </a:xfrm>
            <a:prstGeom prst="rect">
              <a:avLst/>
            </a:prstGeom>
            <a:ln>
              <a:noFill/>
            </a:ln>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Transmisión de video</a:t>
              </a:r>
              <a:endParaRPr lang="es-EC" sz="1800" b="1" kern="1200" dirty="0">
                <a:solidFill>
                  <a:schemeClr val="tx1"/>
                </a:solidFill>
              </a:endParaRPr>
            </a:p>
          </p:txBody>
        </p:sp>
      </p:grpSp>
      <p:grpSp>
        <p:nvGrpSpPr>
          <p:cNvPr id="55" name="Grupo 54"/>
          <p:cNvGrpSpPr/>
          <p:nvPr/>
        </p:nvGrpSpPr>
        <p:grpSpPr>
          <a:xfrm>
            <a:off x="6786933" y="1760390"/>
            <a:ext cx="1440002" cy="1441636"/>
            <a:chOff x="1618027" y="721409"/>
            <a:chExt cx="1440002" cy="1441636"/>
          </a:xfrm>
        </p:grpSpPr>
        <p:sp>
          <p:nvSpPr>
            <p:cNvPr id="56" name="Elipse 55"/>
            <p:cNvSpPr/>
            <p:nvPr/>
          </p:nvSpPr>
          <p:spPr>
            <a:xfrm>
              <a:off x="1618027" y="721409"/>
              <a:ext cx="1440002" cy="1441636"/>
            </a:xfrm>
            <a:prstGeom prst="ellipse">
              <a:avLst/>
            </a:prstGeom>
            <a:ln>
              <a:noFill/>
            </a:ln>
          </p:spPr>
          <p:style>
            <a:lnRef idx="1">
              <a:schemeClr val="accent1"/>
            </a:lnRef>
            <a:fillRef idx="2">
              <a:schemeClr val="accent1"/>
            </a:fillRef>
            <a:effectRef idx="1">
              <a:schemeClr val="accent1"/>
            </a:effectRef>
            <a:fontRef idx="minor">
              <a:schemeClr val="dk1"/>
            </a:fontRef>
          </p:style>
        </p:sp>
        <p:sp>
          <p:nvSpPr>
            <p:cNvPr id="57" name="Elipse 23"/>
            <p:cNvSpPr/>
            <p:nvPr/>
          </p:nvSpPr>
          <p:spPr>
            <a:xfrm>
              <a:off x="1828910" y="932532"/>
              <a:ext cx="1018236" cy="1019390"/>
            </a:xfrm>
            <a:prstGeom prst="rect">
              <a:avLst/>
            </a:prstGeom>
            <a:ln>
              <a:noFill/>
            </a:ln>
          </p:spPr>
          <p:style>
            <a:lnRef idx="1">
              <a:schemeClr val="accent1"/>
            </a:lnRef>
            <a:fillRef idx="2">
              <a:schemeClr val="accent1"/>
            </a:fillRef>
            <a:effectRef idx="1">
              <a:schemeClr val="accent1"/>
            </a:effectRef>
            <a:fontRef idx="minor">
              <a:schemeClr val="dk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b="1" kern="1200" dirty="0" smtClean="0">
                  <a:solidFill>
                    <a:schemeClr val="tx1"/>
                  </a:solidFill>
                </a:rPr>
                <a:t>Lectura de estado</a:t>
              </a:r>
              <a:endParaRPr lang="es-EC" sz="1800" b="1" kern="1200" dirty="0">
                <a:solidFill>
                  <a:schemeClr val="tx1"/>
                </a:solidFill>
              </a:endParaRPr>
            </a:p>
          </p:txBody>
        </p:sp>
      </p:grpSp>
      <p:pic>
        <p:nvPicPr>
          <p:cNvPr id="6" name="Imagen 5"/>
          <p:cNvPicPr>
            <a:picLocks noChangeAspect="1"/>
          </p:cNvPicPr>
          <p:nvPr/>
        </p:nvPicPr>
        <p:blipFill>
          <a:blip r:embed="rId5"/>
          <a:stretch>
            <a:fillRect/>
          </a:stretch>
        </p:blipFill>
        <p:spPr>
          <a:xfrm>
            <a:off x="8107340" y="3147360"/>
            <a:ext cx="2309868" cy="1338712"/>
          </a:xfrm>
          <a:prstGeom prst="rect">
            <a:avLst/>
          </a:prstGeom>
        </p:spPr>
      </p:pic>
      <p:pic>
        <p:nvPicPr>
          <p:cNvPr id="59" name="Imagen 58"/>
          <p:cNvPicPr/>
          <p:nvPr/>
        </p:nvPicPr>
        <p:blipFill>
          <a:blip r:embed="rId6"/>
          <a:stretch>
            <a:fillRect/>
          </a:stretch>
        </p:blipFill>
        <p:spPr>
          <a:xfrm>
            <a:off x="2244663" y="5103650"/>
            <a:ext cx="3830941" cy="1482043"/>
          </a:xfrm>
          <a:prstGeom prst="rect">
            <a:avLst/>
          </a:prstGeom>
        </p:spPr>
      </p:pic>
    </p:spTree>
    <p:extLst>
      <p:ext uri="{BB962C8B-B14F-4D97-AF65-F5344CB8AC3E}">
        <p14:creationId xmlns:p14="http://schemas.microsoft.com/office/powerpoint/2010/main" val="9270784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14</a:t>
            </a:fld>
            <a:endParaRPr lang="es-ES" sz="1600">
              <a:solidFill>
                <a:srgbClr val="888888"/>
              </a:solidFill>
            </a:endParaRPr>
          </a:p>
        </p:txBody>
      </p:sp>
      <p:sp>
        <p:nvSpPr>
          <p:cNvPr id="25" name="18 Rectángulo"/>
          <p:cNvSpPr/>
          <p:nvPr/>
        </p:nvSpPr>
        <p:spPr bwMode="auto">
          <a:xfrm>
            <a:off x="173831" y="205871"/>
            <a:ext cx="7447691" cy="480053"/>
          </a:xfrm>
          <a:prstGeom prst="rect">
            <a:avLst/>
          </a:prstGeom>
          <a:solidFill>
            <a:schemeClr val="accent1">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DESCRIPCIÓN GENERAL DEL SISTEMA</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3. Comunicación</a:t>
            </a:r>
            <a:endParaRPr lang="es-EC" b="1" dirty="0"/>
          </a:p>
        </p:txBody>
      </p:sp>
      <p:sp>
        <p:nvSpPr>
          <p:cNvPr id="19" name="CuadroTexto 18"/>
          <p:cNvSpPr txBox="1"/>
          <p:nvPr/>
        </p:nvSpPr>
        <p:spPr>
          <a:xfrm>
            <a:off x="695915" y="1333414"/>
            <a:ext cx="1423169" cy="1338828"/>
          </a:xfrm>
          <a:prstGeom prst="rect">
            <a:avLst/>
          </a:prstGeom>
          <a:noFill/>
        </p:spPr>
        <p:txBody>
          <a:bodyPr wrap="square" rtlCol="0">
            <a:spAutoFit/>
          </a:bodyPr>
          <a:lstStyle/>
          <a:p>
            <a:pPr>
              <a:lnSpc>
                <a:spcPct val="150000"/>
              </a:lnSpc>
            </a:pPr>
            <a:r>
              <a:rPr lang="es-EC" dirty="0" smtClean="0">
                <a:effectLst>
                  <a:outerShdw blurRad="38100" dist="38100" dir="2700000" algn="tl">
                    <a:srgbClr val="000000">
                      <a:alpha val="43137"/>
                    </a:srgbClr>
                  </a:outerShdw>
                </a:effectLst>
              </a:rPr>
              <a:t>Extracción de imágenes del drone</a:t>
            </a:r>
            <a:endParaRPr lang="es-EC" dirty="0">
              <a:effectLst>
                <a:outerShdw blurRad="38100" dist="38100" dir="2700000" algn="tl">
                  <a:srgbClr val="000000">
                    <a:alpha val="43137"/>
                  </a:srgbClr>
                </a:outerShdw>
              </a:effectLst>
            </a:endParaRPr>
          </a:p>
        </p:txBody>
      </p:sp>
      <p:grpSp>
        <p:nvGrpSpPr>
          <p:cNvPr id="22" name="Grupo 21"/>
          <p:cNvGrpSpPr/>
          <p:nvPr/>
        </p:nvGrpSpPr>
        <p:grpSpPr>
          <a:xfrm>
            <a:off x="2418733" y="1748563"/>
            <a:ext cx="465688" cy="544767"/>
            <a:chOff x="2423658" y="584574"/>
            <a:chExt cx="465688" cy="544767"/>
          </a:xfrm>
        </p:grpSpPr>
        <p:sp>
          <p:nvSpPr>
            <p:cNvPr id="23" name="Flecha derecha 22"/>
            <p:cNvSpPr/>
            <p:nvPr/>
          </p:nvSpPr>
          <p:spPr>
            <a:xfrm>
              <a:off x="2423658" y="584574"/>
              <a:ext cx="465688" cy="544767"/>
            </a:xfrm>
            <a:prstGeom prst="rightArrow">
              <a:avLst>
                <a:gd name="adj1" fmla="val 60000"/>
                <a:gd name="adj2" fmla="val 50000"/>
              </a:avLst>
            </a:prstGeom>
          </p:spPr>
          <p:style>
            <a:lnRef idx="2">
              <a:schemeClr val="dk1">
                <a:shade val="50000"/>
              </a:schemeClr>
            </a:lnRef>
            <a:fillRef idx="1">
              <a:schemeClr val="dk1"/>
            </a:fillRef>
            <a:effectRef idx="0">
              <a:schemeClr val="dk1"/>
            </a:effectRef>
            <a:fontRef idx="minor">
              <a:schemeClr val="lt1"/>
            </a:fontRef>
          </p:style>
        </p:sp>
        <p:sp>
          <p:nvSpPr>
            <p:cNvPr id="24" name="Flecha derecha 6"/>
            <p:cNvSpPr/>
            <p:nvPr/>
          </p:nvSpPr>
          <p:spPr>
            <a:xfrm>
              <a:off x="2423658" y="693527"/>
              <a:ext cx="325982" cy="326861"/>
            </a:xfrm>
            <a:prstGeom prst="rect">
              <a:avLst/>
            </a:prstGeom>
          </p:spPr>
          <p:style>
            <a:lnRef idx="2">
              <a:schemeClr val="dk1">
                <a:shade val="50000"/>
              </a:schemeClr>
            </a:lnRef>
            <a:fillRef idx="1">
              <a:schemeClr val="dk1"/>
            </a:fillRef>
            <a:effectRef idx="0">
              <a:schemeClr val="dk1"/>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p:txBody>
        </p:sp>
      </p:grpSp>
      <p:grpSp>
        <p:nvGrpSpPr>
          <p:cNvPr id="27" name="Grupo 26"/>
          <p:cNvGrpSpPr/>
          <p:nvPr/>
        </p:nvGrpSpPr>
        <p:grpSpPr>
          <a:xfrm>
            <a:off x="8641280" y="1730445"/>
            <a:ext cx="465688" cy="544767"/>
            <a:chOff x="2423658" y="584574"/>
            <a:chExt cx="465688" cy="544767"/>
          </a:xfrm>
        </p:grpSpPr>
        <p:sp>
          <p:nvSpPr>
            <p:cNvPr id="28" name="Flecha derecha 27"/>
            <p:cNvSpPr/>
            <p:nvPr/>
          </p:nvSpPr>
          <p:spPr>
            <a:xfrm>
              <a:off x="2423658" y="584574"/>
              <a:ext cx="465688" cy="544767"/>
            </a:xfrm>
            <a:prstGeom prst="rightArrow">
              <a:avLst>
                <a:gd name="adj1" fmla="val 60000"/>
                <a:gd name="adj2" fmla="val 50000"/>
              </a:avLst>
            </a:prstGeom>
          </p:spPr>
          <p:style>
            <a:lnRef idx="2">
              <a:schemeClr val="dk1">
                <a:shade val="50000"/>
              </a:schemeClr>
            </a:lnRef>
            <a:fillRef idx="1">
              <a:schemeClr val="dk1"/>
            </a:fillRef>
            <a:effectRef idx="0">
              <a:schemeClr val="dk1"/>
            </a:effectRef>
            <a:fontRef idx="minor">
              <a:schemeClr val="lt1"/>
            </a:fontRef>
          </p:style>
        </p:sp>
        <p:sp>
          <p:nvSpPr>
            <p:cNvPr id="29" name="Flecha derecha 6"/>
            <p:cNvSpPr/>
            <p:nvPr/>
          </p:nvSpPr>
          <p:spPr>
            <a:xfrm>
              <a:off x="2423658" y="693527"/>
              <a:ext cx="325982" cy="326861"/>
            </a:xfrm>
            <a:prstGeom prst="rect">
              <a:avLst/>
            </a:prstGeom>
          </p:spPr>
          <p:style>
            <a:lnRef idx="2">
              <a:schemeClr val="dk1">
                <a:shade val="50000"/>
              </a:schemeClr>
            </a:lnRef>
            <a:fillRef idx="1">
              <a:schemeClr val="dk1"/>
            </a:fillRef>
            <a:effectRef idx="0">
              <a:schemeClr val="dk1"/>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p:txBody>
        </p:sp>
      </p:grpSp>
      <p:sp>
        <p:nvSpPr>
          <p:cNvPr id="30" name="CuadroTexto 29"/>
          <p:cNvSpPr txBox="1"/>
          <p:nvPr/>
        </p:nvSpPr>
        <p:spPr>
          <a:xfrm>
            <a:off x="695915" y="3935923"/>
            <a:ext cx="1525179" cy="1338828"/>
          </a:xfrm>
          <a:prstGeom prst="rect">
            <a:avLst/>
          </a:prstGeom>
          <a:noFill/>
        </p:spPr>
        <p:txBody>
          <a:bodyPr wrap="square" rtlCol="0">
            <a:spAutoFit/>
          </a:bodyPr>
          <a:lstStyle/>
          <a:p>
            <a:pPr>
              <a:lnSpc>
                <a:spcPct val="150000"/>
              </a:lnSpc>
            </a:pPr>
            <a:r>
              <a:rPr lang="es-EC" dirty="0" smtClean="0">
                <a:effectLst>
                  <a:outerShdw blurRad="38100" dist="38100" dir="2700000" algn="tl">
                    <a:srgbClr val="000000">
                      <a:alpha val="43137"/>
                    </a:srgbClr>
                  </a:outerShdw>
                </a:effectLst>
              </a:rPr>
              <a:t>Control de movimientos del drone</a:t>
            </a:r>
            <a:endParaRPr lang="es-EC" dirty="0">
              <a:effectLst>
                <a:outerShdw blurRad="38100" dist="38100" dir="2700000" algn="tl">
                  <a:srgbClr val="000000">
                    <a:alpha val="43137"/>
                  </a:srgbClr>
                </a:outerShdw>
              </a:effectLst>
            </a:endParaRPr>
          </a:p>
        </p:txBody>
      </p:sp>
      <p:grpSp>
        <p:nvGrpSpPr>
          <p:cNvPr id="31" name="Grupo 30"/>
          <p:cNvGrpSpPr/>
          <p:nvPr/>
        </p:nvGrpSpPr>
        <p:grpSpPr>
          <a:xfrm>
            <a:off x="2744715" y="4332953"/>
            <a:ext cx="465688" cy="544767"/>
            <a:chOff x="2423658" y="584574"/>
            <a:chExt cx="465688" cy="544767"/>
          </a:xfrm>
          <a:solidFill>
            <a:schemeClr val="accent6">
              <a:lumMod val="75000"/>
            </a:schemeClr>
          </a:solidFill>
        </p:grpSpPr>
        <p:sp>
          <p:nvSpPr>
            <p:cNvPr id="32" name="Flecha derecha 31"/>
            <p:cNvSpPr/>
            <p:nvPr/>
          </p:nvSpPr>
          <p:spPr>
            <a:xfrm>
              <a:off x="2423658" y="584574"/>
              <a:ext cx="465688" cy="544767"/>
            </a:xfrm>
            <a:prstGeom prst="rightArrow">
              <a:avLst>
                <a:gd name="adj1" fmla="val 60000"/>
                <a:gd name="adj2" fmla="val 50000"/>
              </a:avLst>
            </a:prstGeom>
          </p:spPr>
          <p:style>
            <a:lnRef idx="2">
              <a:schemeClr val="dk1">
                <a:shade val="50000"/>
              </a:schemeClr>
            </a:lnRef>
            <a:fillRef idx="1">
              <a:schemeClr val="dk1"/>
            </a:fillRef>
            <a:effectRef idx="0">
              <a:schemeClr val="dk1"/>
            </a:effectRef>
            <a:fontRef idx="minor">
              <a:schemeClr val="lt1"/>
            </a:fontRef>
          </p:style>
        </p:sp>
        <p:sp>
          <p:nvSpPr>
            <p:cNvPr id="33" name="Flecha derecha 6"/>
            <p:cNvSpPr/>
            <p:nvPr/>
          </p:nvSpPr>
          <p:spPr>
            <a:xfrm>
              <a:off x="2423658" y="693527"/>
              <a:ext cx="325982" cy="326861"/>
            </a:xfrm>
            <a:prstGeom prst="rect">
              <a:avLst/>
            </a:prstGeom>
          </p:spPr>
          <p:style>
            <a:lnRef idx="2">
              <a:schemeClr val="dk1">
                <a:shade val="50000"/>
              </a:schemeClr>
            </a:lnRef>
            <a:fillRef idx="1">
              <a:schemeClr val="dk1"/>
            </a:fillRef>
            <a:effectRef idx="0">
              <a:schemeClr val="dk1"/>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p:txBody>
        </p:sp>
      </p:grpSp>
      <p:grpSp>
        <p:nvGrpSpPr>
          <p:cNvPr id="34" name="Grupo 33"/>
          <p:cNvGrpSpPr/>
          <p:nvPr/>
        </p:nvGrpSpPr>
        <p:grpSpPr>
          <a:xfrm>
            <a:off x="8323120" y="4332953"/>
            <a:ext cx="465688" cy="544767"/>
            <a:chOff x="2423658" y="584574"/>
            <a:chExt cx="465688" cy="544767"/>
          </a:xfrm>
          <a:solidFill>
            <a:schemeClr val="accent6">
              <a:lumMod val="75000"/>
            </a:schemeClr>
          </a:solidFill>
        </p:grpSpPr>
        <p:sp>
          <p:nvSpPr>
            <p:cNvPr id="35" name="Flecha derecha 34"/>
            <p:cNvSpPr/>
            <p:nvPr/>
          </p:nvSpPr>
          <p:spPr>
            <a:xfrm>
              <a:off x="2423658" y="584574"/>
              <a:ext cx="465688" cy="544767"/>
            </a:xfrm>
            <a:prstGeom prst="rightArrow">
              <a:avLst>
                <a:gd name="adj1" fmla="val 60000"/>
                <a:gd name="adj2" fmla="val 50000"/>
              </a:avLst>
            </a:prstGeom>
          </p:spPr>
          <p:style>
            <a:lnRef idx="2">
              <a:schemeClr val="dk1">
                <a:shade val="50000"/>
              </a:schemeClr>
            </a:lnRef>
            <a:fillRef idx="1">
              <a:schemeClr val="dk1"/>
            </a:fillRef>
            <a:effectRef idx="0">
              <a:schemeClr val="dk1"/>
            </a:effectRef>
            <a:fontRef idx="minor">
              <a:schemeClr val="lt1"/>
            </a:fontRef>
          </p:style>
        </p:sp>
        <p:sp>
          <p:nvSpPr>
            <p:cNvPr id="36" name="Flecha derecha 6"/>
            <p:cNvSpPr/>
            <p:nvPr/>
          </p:nvSpPr>
          <p:spPr>
            <a:xfrm>
              <a:off x="2423658" y="693527"/>
              <a:ext cx="325982" cy="326861"/>
            </a:xfrm>
            <a:prstGeom prst="rect">
              <a:avLst/>
            </a:prstGeom>
          </p:spPr>
          <p:style>
            <a:lnRef idx="2">
              <a:schemeClr val="dk1">
                <a:shade val="50000"/>
              </a:schemeClr>
            </a:lnRef>
            <a:fillRef idx="1">
              <a:schemeClr val="dk1"/>
            </a:fillRef>
            <a:effectRef idx="0">
              <a:schemeClr val="dk1"/>
            </a:effectRef>
            <a:fontRef idx="minor">
              <a:schemeClr val="lt1"/>
            </a:fontRef>
          </p:style>
          <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C" sz="1900" kern="1200"/>
            </a:p>
          </p:txBody>
        </p:sp>
      </p:grpSp>
      <p:pic>
        <p:nvPicPr>
          <p:cNvPr id="39" name="Imagen 38"/>
          <p:cNvPicPr/>
          <p:nvPr/>
        </p:nvPicPr>
        <p:blipFill>
          <a:blip r:embed="rId3"/>
          <a:stretch>
            <a:fillRect/>
          </a:stretch>
        </p:blipFill>
        <p:spPr>
          <a:xfrm>
            <a:off x="9324394" y="1113541"/>
            <a:ext cx="2436236" cy="2323341"/>
          </a:xfrm>
          <a:prstGeom prst="rect">
            <a:avLst/>
          </a:prstGeom>
        </p:spPr>
      </p:pic>
      <p:pic>
        <p:nvPicPr>
          <p:cNvPr id="41" name="Imagen 40"/>
          <p:cNvPicPr/>
          <p:nvPr/>
        </p:nvPicPr>
        <p:blipFill>
          <a:blip r:embed="rId4"/>
          <a:stretch>
            <a:fillRect/>
          </a:stretch>
        </p:blipFill>
        <p:spPr>
          <a:xfrm>
            <a:off x="9039157" y="3605391"/>
            <a:ext cx="2889720" cy="2096195"/>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680857244"/>
              </p:ext>
            </p:extLst>
          </p:nvPr>
        </p:nvGraphicFramePr>
        <p:xfrm>
          <a:off x="3377085" y="3886378"/>
          <a:ext cx="4767581" cy="1761363"/>
        </p:xfrm>
        <a:graphic>
          <a:graphicData uri="http://schemas.openxmlformats.org/drawingml/2006/table">
            <a:tbl>
              <a:tblPr firstRow="1" firstCol="1" bandRow="1">
                <a:tableStyleId>{5940675A-B579-460E-94D1-54222C63F5DA}</a:tableStyleId>
              </a:tblPr>
              <a:tblGrid>
                <a:gridCol w="815267"/>
                <a:gridCol w="1430734"/>
                <a:gridCol w="2521580"/>
              </a:tblGrid>
              <a:tr h="191135">
                <a:tc>
                  <a:txBody>
                    <a:bodyPr/>
                    <a:lstStyle/>
                    <a:p>
                      <a:pPr algn="ctr">
                        <a:lnSpc>
                          <a:spcPct val="107000"/>
                        </a:lnSpc>
                        <a:spcAft>
                          <a:spcPts val="0"/>
                        </a:spcAft>
                      </a:pPr>
                      <a:r>
                        <a:rPr lang="es-EC" sz="1200" dirty="0">
                          <a:effectLst/>
                        </a:rPr>
                        <a:t>Parámetro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Valor</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Acción</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rowSpan="2">
                  <a:txBody>
                    <a:bodyPr/>
                    <a:lstStyle/>
                    <a:p>
                      <a:pPr algn="ctr">
                        <a:lnSpc>
                          <a:spcPct val="107000"/>
                        </a:lnSpc>
                        <a:spcAft>
                          <a:spcPts val="0"/>
                        </a:spcAft>
                      </a:pPr>
                      <a:r>
                        <a:rPr lang="es-EC" sz="1200">
                          <a:effectLst/>
                        </a:rPr>
                        <a:t>linear.x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Trasladar hacia delante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vMerge="1">
                  <a:txBody>
                    <a:bodyPr/>
                    <a:lstStyle/>
                    <a:p>
                      <a:endParaRPr lang="es-EC"/>
                    </a:p>
                  </a:txBody>
                  <a:tcPr/>
                </a:tc>
                <a:tc>
                  <a:txBody>
                    <a:bodyPr/>
                    <a:lstStyle/>
                    <a:p>
                      <a:pPr algn="ct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Trasladar hacia atrás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rowSpan="2">
                  <a:txBody>
                    <a:bodyPr/>
                    <a:lstStyle/>
                    <a:p>
                      <a:pPr algn="ctr">
                        <a:lnSpc>
                          <a:spcPct val="107000"/>
                        </a:lnSpc>
                        <a:spcAft>
                          <a:spcPts val="0"/>
                        </a:spcAft>
                      </a:pPr>
                      <a:r>
                        <a:rPr lang="es-EC" sz="1200">
                          <a:effectLst/>
                        </a:rPr>
                        <a:t>linear.y</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Trasladar a la izquierda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vMerge="1">
                  <a:txBody>
                    <a:bodyPr/>
                    <a:lstStyle/>
                    <a:p>
                      <a:endParaRPr lang="es-EC"/>
                    </a:p>
                  </a:txBody>
                  <a:tcPr/>
                </a:tc>
                <a:tc>
                  <a:txBody>
                    <a:bodyPr/>
                    <a:lstStyle/>
                    <a:p>
                      <a:pPr algn="ct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Trasladar a la derecha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rowSpan="2">
                  <a:txBody>
                    <a:bodyPr/>
                    <a:lstStyle/>
                    <a:p>
                      <a:pPr algn="ctr">
                        <a:lnSpc>
                          <a:spcPct val="107000"/>
                        </a:lnSpc>
                        <a:spcAft>
                          <a:spcPts val="0"/>
                        </a:spcAft>
                      </a:pPr>
                      <a:r>
                        <a:rPr lang="es-EC" sz="1200">
                          <a:effectLst/>
                        </a:rPr>
                        <a:t>linear.z</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Ascender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vMerge="1">
                  <a:txBody>
                    <a:bodyPr/>
                    <a:lstStyle/>
                    <a:p>
                      <a:endParaRPr lang="es-EC"/>
                    </a:p>
                  </a:txBody>
                  <a:tcPr/>
                </a:tc>
                <a:tc>
                  <a:txBody>
                    <a:bodyPr/>
                    <a:lstStyle/>
                    <a:p>
                      <a:pPr algn="ct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Descender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rowSpan="2">
                  <a:txBody>
                    <a:bodyPr/>
                    <a:lstStyle/>
                    <a:p>
                      <a:pPr algn="ctr">
                        <a:lnSpc>
                          <a:spcPct val="107000"/>
                        </a:lnSpc>
                        <a:spcAft>
                          <a:spcPts val="0"/>
                        </a:spcAft>
                      </a:pPr>
                      <a:r>
                        <a:rPr lang="es-EC" sz="1200" dirty="0" err="1">
                          <a:effectLst/>
                        </a:rPr>
                        <a:t>angular.z</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a:effectLst/>
                        </a:rPr>
                        <a:t>Girar en sentido horario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vMerge="1">
                  <a:txBody>
                    <a:bodyPr/>
                    <a:lstStyle/>
                    <a:p>
                      <a:endParaRPr lang="es-EC"/>
                    </a:p>
                  </a:txBody>
                  <a:tcPr/>
                </a:tc>
                <a:tc>
                  <a:txBody>
                    <a:bodyPr/>
                    <a:lstStyle/>
                    <a:p>
                      <a:pPr algn="ctr">
                        <a:lnSpc>
                          <a:spcPct val="107000"/>
                        </a:lnSpc>
                        <a:spcAft>
                          <a:spcPts val="0"/>
                        </a:spcAft>
                      </a:pPr>
                      <a:r>
                        <a:rPr lang="es-EC" sz="12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200" dirty="0">
                          <a:effectLst/>
                        </a:rPr>
                        <a:t>Girar en sentido anti-horario</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46" name="Imagen 45"/>
          <p:cNvPicPr/>
          <p:nvPr/>
        </p:nvPicPr>
        <p:blipFill>
          <a:blip r:embed="rId5">
            <a:extLst>
              <a:ext uri="{28A0092B-C50C-407E-A947-70E740481C1C}">
                <a14:useLocalDpi xmlns:a14="http://schemas.microsoft.com/office/drawing/2010/main" val="0"/>
              </a:ext>
            </a:extLst>
          </a:blip>
          <a:stretch>
            <a:fillRect/>
          </a:stretch>
        </p:blipFill>
        <p:spPr>
          <a:xfrm>
            <a:off x="3111889" y="1500346"/>
            <a:ext cx="5219700" cy="887095"/>
          </a:xfrm>
          <a:prstGeom prst="rect">
            <a:avLst/>
          </a:prstGeom>
        </p:spPr>
      </p:pic>
      <p:pic>
        <p:nvPicPr>
          <p:cNvPr id="47" name="Imagen 46"/>
          <p:cNvPicPr/>
          <p:nvPr/>
        </p:nvPicPr>
        <p:blipFill>
          <a:blip r:embed="rId6"/>
          <a:stretch>
            <a:fillRect/>
          </a:stretch>
        </p:blipFill>
        <p:spPr>
          <a:xfrm>
            <a:off x="3667175" y="853339"/>
            <a:ext cx="3457995" cy="4309178"/>
          </a:xfrm>
          <a:prstGeom prst="rect">
            <a:avLst/>
          </a:prstGeom>
        </p:spPr>
      </p:pic>
    </p:spTree>
    <p:extLst>
      <p:ext uri="{BB962C8B-B14F-4D97-AF65-F5344CB8AC3E}">
        <p14:creationId xmlns:p14="http://schemas.microsoft.com/office/powerpoint/2010/main" val="341304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nodeType="clickEffect">
                                  <p:stCondLst>
                                    <p:cond delay="0"/>
                                  </p:stCondLst>
                                  <p:childTnLst>
                                    <p:animEffect transition="out" filter="fade">
                                      <p:cBhvr>
                                        <p:cTn id="24" dur="1000"/>
                                        <p:tgtEl>
                                          <p:spTgt spid="47"/>
                                        </p:tgtEl>
                                      </p:cBhvr>
                                    </p:animEffect>
                                    <p:anim calcmode="lin" valueType="num">
                                      <p:cBhvr>
                                        <p:cTn id="25" dur="1000"/>
                                        <p:tgtEl>
                                          <p:spTgt spid="47"/>
                                        </p:tgtEl>
                                        <p:attrNameLst>
                                          <p:attrName>ppt_x</p:attrName>
                                        </p:attrNameLst>
                                      </p:cBhvr>
                                      <p:tavLst>
                                        <p:tav tm="0">
                                          <p:val>
                                            <p:strVal val="ppt_x"/>
                                          </p:val>
                                        </p:tav>
                                        <p:tav tm="100000">
                                          <p:val>
                                            <p:strVal val="ppt_x"/>
                                          </p:val>
                                        </p:tav>
                                      </p:tavLst>
                                    </p:anim>
                                    <p:anim calcmode="lin" valueType="num">
                                      <p:cBhvr>
                                        <p:cTn id="26" dur="1000"/>
                                        <p:tgtEl>
                                          <p:spTgt spid="47"/>
                                        </p:tgtEl>
                                        <p:attrNameLst>
                                          <p:attrName>ppt_y</p:attrName>
                                        </p:attrNameLst>
                                      </p:cBhvr>
                                      <p:tavLst>
                                        <p:tav tm="0">
                                          <p:val>
                                            <p:strVal val="ppt_y"/>
                                          </p:val>
                                        </p:tav>
                                        <p:tav tm="100000">
                                          <p:val>
                                            <p:strVal val="ppt_y+.1"/>
                                          </p:val>
                                        </p:tav>
                                      </p:tavLst>
                                    </p:anim>
                                    <p:set>
                                      <p:cBhvr>
                                        <p:cTn id="27" dur="1" fill="hold">
                                          <p:stCondLst>
                                            <p:cond delay="999"/>
                                          </p:stCondLst>
                                        </p:cTn>
                                        <p:tgtEl>
                                          <p:spTgt spid="4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500" fill="hold"/>
                                        <p:tgtEl>
                                          <p:spTgt spid="46"/>
                                        </p:tgtEl>
                                        <p:attrNameLst>
                                          <p:attrName>ppt_x</p:attrName>
                                        </p:attrNameLst>
                                      </p:cBhvr>
                                      <p:tavLst>
                                        <p:tav tm="0">
                                          <p:val>
                                            <p:strVal val="#ppt_x"/>
                                          </p:val>
                                        </p:tav>
                                        <p:tav tm="100000">
                                          <p:val>
                                            <p:strVal val="#ppt_x"/>
                                          </p:val>
                                        </p:tav>
                                      </p:tavLst>
                                    </p:anim>
                                    <p:anim calcmode="lin" valueType="num">
                                      <p:cBhvr additive="base">
                                        <p:cTn id="3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 calcmode="lin" valueType="num">
                                      <p:cBhvr additive="base">
                                        <p:cTn id="38" dur="500" fill="hold"/>
                                        <p:tgtEl>
                                          <p:spTgt spid="30"/>
                                        </p:tgtEl>
                                        <p:attrNameLst>
                                          <p:attrName>ppt_x</p:attrName>
                                        </p:attrNameLst>
                                      </p:cBhvr>
                                      <p:tavLst>
                                        <p:tav tm="0">
                                          <p:val>
                                            <p:strVal val="#ppt_x"/>
                                          </p:val>
                                        </p:tav>
                                        <p:tav tm="100000">
                                          <p:val>
                                            <p:strVal val="#ppt_x"/>
                                          </p:val>
                                        </p:tav>
                                      </p:tavLst>
                                    </p:anim>
                                    <p:anim calcmode="lin" valueType="num">
                                      <p:cBhvr additive="base">
                                        <p:cTn id="39" dur="500" fill="hold"/>
                                        <p:tgtEl>
                                          <p:spTgt spid="30"/>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500" fill="hold"/>
                                        <p:tgtEl>
                                          <p:spTgt spid="31"/>
                                        </p:tgtEl>
                                        <p:attrNameLst>
                                          <p:attrName>ppt_x</p:attrName>
                                        </p:attrNameLst>
                                      </p:cBhvr>
                                      <p:tavLst>
                                        <p:tav tm="0">
                                          <p:val>
                                            <p:strVal val="#ppt_x"/>
                                          </p:val>
                                        </p:tav>
                                        <p:tav tm="100000">
                                          <p:val>
                                            <p:strVal val="#ppt_x"/>
                                          </p:val>
                                        </p:tav>
                                      </p:tavLst>
                                    </p:anim>
                                    <p:anim calcmode="lin" valueType="num">
                                      <p:cBhvr additive="base">
                                        <p:cTn id="43" dur="500" fill="hold"/>
                                        <p:tgtEl>
                                          <p:spTgt spid="31"/>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
                                        </p:tgtEl>
                                        <p:attrNameLst>
                                          <p:attrName>style.visibility</p:attrName>
                                        </p:attrNameLst>
                                      </p:cBhvr>
                                      <p:to>
                                        <p:strVal val="visible"/>
                                      </p:to>
                                    </p:set>
                                    <p:anim calcmode="lin" valueType="num">
                                      <p:cBhvr additive="base">
                                        <p:cTn id="46" dur="500" fill="hold"/>
                                        <p:tgtEl>
                                          <p:spTgt spid="2"/>
                                        </p:tgtEl>
                                        <p:attrNameLst>
                                          <p:attrName>ppt_x</p:attrName>
                                        </p:attrNameLst>
                                      </p:cBhvr>
                                      <p:tavLst>
                                        <p:tav tm="0">
                                          <p:val>
                                            <p:strVal val="#ppt_x"/>
                                          </p:val>
                                        </p:tav>
                                        <p:tav tm="100000">
                                          <p:val>
                                            <p:strVal val="#ppt_x"/>
                                          </p:val>
                                        </p:tav>
                                      </p:tavLst>
                                    </p:anim>
                                    <p:anim calcmode="lin" valueType="num">
                                      <p:cBhvr additive="base">
                                        <p:cTn id="47" dur="500" fill="hold"/>
                                        <p:tgtEl>
                                          <p:spTgt spid="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34"/>
                                        </p:tgtEl>
                                        <p:attrNameLst>
                                          <p:attrName>style.visibility</p:attrName>
                                        </p:attrNameLst>
                                      </p:cBhvr>
                                      <p:to>
                                        <p:strVal val="visible"/>
                                      </p:to>
                                    </p:set>
                                    <p:anim calcmode="lin" valueType="num">
                                      <p:cBhvr additive="base">
                                        <p:cTn id="50" dur="500" fill="hold"/>
                                        <p:tgtEl>
                                          <p:spTgt spid="34"/>
                                        </p:tgtEl>
                                        <p:attrNameLst>
                                          <p:attrName>ppt_x</p:attrName>
                                        </p:attrNameLst>
                                      </p:cBhvr>
                                      <p:tavLst>
                                        <p:tav tm="0">
                                          <p:val>
                                            <p:strVal val="#ppt_x"/>
                                          </p:val>
                                        </p:tav>
                                        <p:tav tm="100000">
                                          <p:val>
                                            <p:strVal val="#ppt_x"/>
                                          </p:val>
                                        </p:tav>
                                      </p:tavLst>
                                    </p:anim>
                                    <p:anim calcmode="lin" valueType="num">
                                      <p:cBhvr additive="base">
                                        <p:cTn id="51" dur="500" fill="hold"/>
                                        <p:tgtEl>
                                          <p:spTgt spid="34"/>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41"/>
                                        </p:tgtEl>
                                        <p:attrNameLst>
                                          <p:attrName>style.visibility</p:attrName>
                                        </p:attrNameLst>
                                      </p:cBhvr>
                                      <p:to>
                                        <p:strVal val="visible"/>
                                      </p:to>
                                    </p:set>
                                    <p:anim calcmode="lin" valueType="num">
                                      <p:cBhvr additive="base">
                                        <p:cTn id="54" dur="500" fill="hold"/>
                                        <p:tgtEl>
                                          <p:spTgt spid="41"/>
                                        </p:tgtEl>
                                        <p:attrNameLst>
                                          <p:attrName>ppt_x</p:attrName>
                                        </p:attrNameLst>
                                      </p:cBhvr>
                                      <p:tavLst>
                                        <p:tav tm="0">
                                          <p:val>
                                            <p:strVal val="#ppt_x"/>
                                          </p:val>
                                        </p:tav>
                                        <p:tav tm="100000">
                                          <p:val>
                                            <p:strVal val="#ppt_x"/>
                                          </p:val>
                                        </p:tav>
                                      </p:tavLst>
                                    </p:anim>
                                    <p:anim calcmode="lin" valueType="num">
                                      <p:cBhvr additive="base">
                                        <p:cTn id="5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15</a:t>
            </a:fld>
            <a:endParaRPr lang="es-ES" sz="1600">
              <a:solidFill>
                <a:srgbClr val="888888"/>
              </a:solidFill>
            </a:endParaRPr>
          </a:p>
        </p:txBody>
      </p:sp>
      <p:sp>
        <p:nvSpPr>
          <p:cNvPr id="7" name="18 Rectángulo"/>
          <p:cNvSpPr/>
          <p:nvPr/>
        </p:nvSpPr>
        <p:spPr bwMode="auto">
          <a:xfrm>
            <a:off x="173831" y="872805"/>
            <a:ext cx="2836998" cy="447610"/>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Modelo Pre-entrenado</a:t>
            </a:r>
            <a:endParaRPr lang="es-EC" sz="2000" b="1" dirty="0"/>
          </a:p>
        </p:txBody>
      </p:sp>
      <p:sp>
        <p:nvSpPr>
          <p:cNvPr id="25" name="18 Rectángulo"/>
          <p:cNvSpPr/>
          <p:nvPr/>
        </p:nvSpPr>
        <p:spPr bwMode="auto">
          <a:xfrm>
            <a:off x="173831" y="205871"/>
            <a:ext cx="7447691" cy="480053"/>
          </a:xfrm>
          <a:prstGeom prst="rect">
            <a:avLst/>
          </a:prstGeom>
          <a:solidFill>
            <a:schemeClr val="accent5">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DETECCIÓN DE PERSONA</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err="1"/>
              <a:t>T</a:t>
            </a:r>
            <a:r>
              <a:rPr lang="es-EC" b="1" dirty="0" err="1" smtClean="0"/>
              <a:t>ensorflow</a:t>
            </a:r>
            <a:endParaRPr lang="es-EC" b="1" dirty="0"/>
          </a:p>
        </p:txBody>
      </p:sp>
      <p:graphicFrame>
        <p:nvGraphicFramePr>
          <p:cNvPr id="2" name="Tabla 1"/>
          <p:cNvGraphicFramePr>
            <a:graphicFrameLocks noGrp="1"/>
          </p:cNvGraphicFramePr>
          <p:nvPr>
            <p:extLst>
              <p:ext uri="{D42A27DB-BD31-4B8C-83A1-F6EECF244321}">
                <p14:modId xmlns:p14="http://schemas.microsoft.com/office/powerpoint/2010/main" val="2315516500"/>
              </p:ext>
            </p:extLst>
          </p:nvPr>
        </p:nvGraphicFramePr>
        <p:xfrm>
          <a:off x="173831" y="1701114"/>
          <a:ext cx="5757545" cy="2102485"/>
        </p:xfrm>
        <a:graphic>
          <a:graphicData uri="http://schemas.openxmlformats.org/drawingml/2006/table">
            <a:tbl>
              <a:tblPr firstRow="1" firstCol="1" bandRow="1">
                <a:tableStyleId>{5940675A-B579-460E-94D1-54222C63F5DA}</a:tableStyleId>
              </a:tblPr>
              <a:tblGrid>
                <a:gridCol w="3057525"/>
                <a:gridCol w="989965"/>
                <a:gridCol w="900430"/>
                <a:gridCol w="809625"/>
              </a:tblGrid>
              <a:tr h="191135">
                <a:tc>
                  <a:txBody>
                    <a:bodyPr/>
                    <a:lstStyle/>
                    <a:p>
                      <a:pPr algn="ctr">
                        <a:lnSpc>
                          <a:spcPct val="107000"/>
                        </a:lnSpc>
                        <a:spcAft>
                          <a:spcPts val="0"/>
                        </a:spcAft>
                      </a:pPr>
                      <a:r>
                        <a:rPr lang="es-EC" sz="1100">
                          <a:effectLst/>
                        </a:rPr>
                        <a:t>Nombre del modelo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Velocidad (ms)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COCO (mAP)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Salida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s-EC" sz="1100">
                          <a:effectLst/>
                        </a:rPr>
                        <a:t>ssd_mobilenet_v1_coco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21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Cuadros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n-US" sz="1100">
                          <a:effectLst/>
                        </a:rPr>
                        <a:t>ssd_mobilenet_v1_0.75_depth_coco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Cuadros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n-US" sz="1100">
                          <a:effectLst/>
                        </a:rPr>
                        <a:t>ssd_mobilenet_v1_quantized_coco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Cuadros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n-US" sz="1100">
                          <a:effectLst/>
                        </a:rPr>
                        <a:t>ssd_mobilenet_v1_0.75_depth_quantized_coco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16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Cuadros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n-US" sz="1100">
                          <a:effectLst/>
                        </a:rPr>
                        <a:t>ssd_mobilenet_v1_ppn_coco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26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Cuadros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n-US" sz="1100">
                          <a:effectLst/>
                        </a:rPr>
                        <a:t>ssd_mobilenet_v1_fpn_coco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Cuadros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s-EC" sz="1100">
                          <a:effectLst/>
                        </a:rPr>
                        <a:t>ssd_resnet_50_fpn_coco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Cuadros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s-EC" sz="1100">
                          <a:effectLst/>
                        </a:rPr>
                        <a:t>ssd_mobilenet_v2_coco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Cuadros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n-US" sz="1100">
                          <a:effectLst/>
                        </a:rPr>
                        <a:t>ssd_mobilenet_v2_quantized_coco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Cuadros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s-EC" sz="1100">
                          <a:effectLst/>
                        </a:rPr>
                        <a:t>ssdlite_mobilenet_v2_coco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27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22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dirty="0">
                          <a:effectLst/>
                        </a:rPr>
                        <a:t>Cuadros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15" name="Imagen 14"/>
          <p:cNvPicPr/>
          <p:nvPr/>
        </p:nvPicPr>
        <p:blipFill>
          <a:blip r:embed="rId3"/>
          <a:stretch>
            <a:fillRect/>
          </a:stretch>
        </p:blipFill>
        <p:spPr>
          <a:xfrm>
            <a:off x="7354090" y="1614230"/>
            <a:ext cx="3999710" cy="2489419"/>
          </a:xfrm>
          <a:prstGeom prst="rect">
            <a:avLst/>
          </a:prstGeom>
          <a:ln>
            <a:solidFill>
              <a:schemeClr val="tx1"/>
            </a:solidFill>
          </a:ln>
        </p:spPr>
      </p:pic>
      <p:sp>
        <p:nvSpPr>
          <p:cNvPr id="16" name="18 Rectángulo"/>
          <p:cNvSpPr/>
          <p:nvPr/>
        </p:nvSpPr>
        <p:spPr bwMode="auto">
          <a:xfrm>
            <a:off x="7354090" y="872805"/>
            <a:ext cx="2836998" cy="50107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Detección de objetos modelo pre-entrenado</a:t>
            </a:r>
            <a:endParaRPr lang="es-EC" sz="2000" b="1" dirty="0"/>
          </a:p>
        </p:txBody>
      </p:sp>
      <p:pic>
        <p:nvPicPr>
          <p:cNvPr id="19" name="Imagen 18"/>
          <p:cNvPicPr/>
          <p:nvPr/>
        </p:nvPicPr>
        <p:blipFill>
          <a:blip r:embed="rId4"/>
          <a:stretch>
            <a:fillRect/>
          </a:stretch>
        </p:blipFill>
        <p:spPr>
          <a:xfrm>
            <a:off x="173831" y="4464112"/>
            <a:ext cx="5334871" cy="2070658"/>
          </a:xfrm>
          <a:prstGeom prst="rect">
            <a:avLst/>
          </a:prstGeom>
        </p:spPr>
      </p:pic>
      <p:sp>
        <p:nvSpPr>
          <p:cNvPr id="22" name="18 Rectángulo"/>
          <p:cNvSpPr/>
          <p:nvPr/>
        </p:nvSpPr>
        <p:spPr bwMode="auto">
          <a:xfrm>
            <a:off x="224461" y="4007232"/>
            <a:ext cx="2836998" cy="447610"/>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Mapa característico</a:t>
            </a:r>
            <a:endParaRPr lang="es-EC" sz="2000" b="1" dirty="0"/>
          </a:p>
        </p:txBody>
      </p:sp>
      <p:pic>
        <p:nvPicPr>
          <p:cNvPr id="23" name="Imagen 22"/>
          <p:cNvPicPr/>
          <p:nvPr/>
        </p:nvPicPr>
        <p:blipFill>
          <a:blip r:embed="rId5"/>
          <a:stretch>
            <a:fillRect/>
          </a:stretch>
        </p:blipFill>
        <p:spPr>
          <a:xfrm>
            <a:off x="1026762" y="1856602"/>
            <a:ext cx="10169062" cy="3539959"/>
          </a:xfrm>
          <a:prstGeom prst="rect">
            <a:avLst/>
          </a:prstGeom>
        </p:spPr>
      </p:pic>
      <p:sp>
        <p:nvSpPr>
          <p:cNvPr id="5" name="Rectángulo 4"/>
          <p:cNvSpPr/>
          <p:nvPr/>
        </p:nvSpPr>
        <p:spPr>
          <a:xfrm>
            <a:off x="7951317" y="5315767"/>
            <a:ext cx="2805255" cy="646331"/>
          </a:xfrm>
          <a:prstGeom prst="rect">
            <a:avLst/>
          </a:prstGeom>
        </p:spPr>
        <p:txBody>
          <a:bodyPr wrap="none">
            <a:spAutoFit/>
          </a:bodyPr>
          <a:lstStyle/>
          <a:p>
            <a:pPr algn="ctr">
              <a:lnSpc>
                <a:spcPct val="200000"/>
              </a:lnSpc>
              <a:spcAft>
                <a:spcPts val="800"/>
              </a:spcAft>
            </a:pPr>
            <a:r>
              <a:rPr lang="es-EC" dirty="0">
                <a:latin typeface="Times New Roman" panose="02020603050405020304" pitchFamily="18" charset="0"/>
                <a:ea typeface="Calibri" panose="020F0502020204030204" pitchFamily="34" charset="0"/>
                <a:cs typeface="Times New Roman" panose="02020603050405020304" pitchFamily="18" charset="0"/>
              </a:rPr>
              <a:t>Fuente: (W. </a:t>
            </a:r>
            <a:r>
              <a:rPr lang="es-EC" dirty="0" err="1">
                <a:latin typeface="Times New Roman" panose="02020603050405020304" pitchFamily="18" charset="0"/>
                <a:ea typeface="Calibri" panose="020F0502020204030204" pitchFamily="34" charset="0"/>
                <a:cs typeface="Times New Roman" panose="02020603050405020304" pitchFamily="18" charset="0"/>
              </a:rPr>
              <a:t>Liu</a:t>
            </a:r>
            <a:r>
              <a:rPr lang="es-EC" dirty="0">
                <a:latin typeface="Times New Roman" panose="02020603050405020304" pitchFamily="18" charset="0"/>
                <a:ea typeface="Calibri" panose="020F0502020204030204" pitchFamily="34" charset="0"/>
                <a:cs typeface="Times New Roman" panose="02020603050405020304" pitchFamily="18" charset="0"/>
              </a:rPr>
              <a:t> et al., 2016)</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055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ppt_x"/>
                                          </p:val>
                                        </p:tav>
                                      </p:tavLst>
                                    </p:anim>
                                    <p:anim calcmode="lin" valueType="num">
                                      <p:cBhvr additive="base">
                                        <p:cTn id="7" dur="500"/>
                                        <p:tgtEl>
                                          <p:spTgt spid="22"/>
                                        </p:tgtEl>
                                        <p:attrNameLst>
                                          <p:attrName>ppt_y</p:attrName>
                                        </p:attrNameLst>
                                      </p:cBhvr>
                                      <p:tavLst>
                                        <p:tav tm="0">
                                          <p:val>
                                            <p:strVal val="ppt_y"/>
                                          </p:val>
                                        </p:tav>
                                        <p:tav tm="100000">
                                          <p:val>
                                            <p:strVal val="1+ppt_h/2"/>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9"/>
                                        </p:tgtEl>
                                        <p:attrNameLst>
                                          <p:attrName>ppt_x</p:attrName>
                                        </p:attrNameLst>
                                      </p:cBhvr>
                                      <p:tavLst>
                                        <p:tav tm="0">
                                          <p:val>
                                            <p:strVal val="ppt_x"/>
                                          </p:val>
                                        </p:tav>
                                        <p:tav tm="100000">
                                          <p:val>
                                            <p:strVal val="ppt_x"/>
                                          </p:val>
                                        </p:tav>
                                      </p:tavLst>
                                    </p:anim>
                                    <p:anim calcmode="lin" valueType="num">
                                      <p:cBhvr additive="base">
                                        <p:cTn id="11" dur="500"/>
                                        <p:tgtEl>
                                          <p:spTgt spid="19"/>
                                        </p:tgtEl>
                                        <p:attrNameLst>
                                          <p:attrName>ppt_y</p:attrName>
                                        </p:attrNameLst>
                                      </p:cBhvr>
                                      <p:tavLst>
                                        <p:tav tm="0">
                                          <p:val>
                                            <p:strVal val="ppt_y"/>
                                          </p:val>
                                        </p:tav>
                                        <p:tav tm="100000">
                                          <p:val>
                                            <p:strVal val="1+ppt_h/2"/>
                                          </p:val>
                                        </p:tav>
                                      </p:tavLst>
                                    </p:anim>
                                    <p:set>
                                      <p:cBhvr>
                                        <p:cTn id="12" dur="1" fill="hold">
                                          <p:stCondLst>
                                            <p:cond delay="499"/>
                                          </p:stCondLst>
                                        </p:cTn>
                                        <p:tgtEl>
                                          <p:spTgt spid="19"/>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2"/>
                                        </p:tgtEl>
                                        <p:attrNameLst>
                                          <p:attrName>ppt_x</p:attrName>
                                        </p:attrNameLst>
                                      </p:cBhvr>
                                      <p:tavLst>
                                        <p:tav tm="0">
                                          <p:val>
                                            <p:strVal val="ppt_x"/>
                                          </p:val>
                                        </p:tav>
                                        <p:tav tm="100000">
                                          <p:val>
                                            <p:strVal val="ppt_x"/>
                                          </p:val>
                                        </p:tav>
                                      </p:tavLst>
                                    </p:anim>
                                    <p:anim calcmode="lin" valueType="num">
                                      <p:cBhvr additive="base">
                                        <p:cTn id="15" dur="500"/>
                                        <p:tgtEl>
                                          <p:spTgt spid="2"/>
                                        </p:tgtEl>
                                        <p:attrNameLst>
                                          <p:attrName>ppt_y</p:attrName>
                                        </p:attrNameLst>
                                      </p:cBhvr>
                                      <p:tavLst>
                                        <p:tav tm="0">
                                          <p:val>
                                            <p:strVal val="ppt_y"/>
                                          </p:val>
                                        </p:tav>
                                        <p:tav tm="100000">
                                          <p:val>
                                            <p:strVal val="1+ppt_h/2"/>
                                          </p:val>
                                        </p:tav>
                                      </p:tavLst>
                                    </p:anim>
                                    <p:set>
                                      <p:cBhvr>
                                        <p:cTn id="16" dur="1" fill="hold">
                                          <p:stCondLst>
                                            <p:cond delay="499"/>
                                          </p:stCondLst>
                                        </p:cTn>
                                        <p:tgtEl>
                                          <p:spTgt spid="2"/>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15"/>
                                        </p:tgtEl>
                                        <p:attrNameLst>
                                          <p:attrName>ppt_x</p:attrName>
                                        </p:attrNameLst>
                                      </p:cBhvr>
                                      <p:tavLst>
                                        <p:tav tm="0">
                                          <p:val>
                                            <p:strVal val="ppt_x"/>
                                          </p:val>
                                        </p:tav>
                                        <p:tav tm="100000">
                                          <p:val>
                                            <p:strVal val="ppt_x"/>
                                          </p:val>
                                        </p:tav>
                                      </p:tavLst>
                                    </p:anim>
                                    <p:anim calcmode="lin" valueType="num">
                                      <p:cBhvr additive="base">
                                        <p:cTn id="19" dur="500"/>
                                        <p:tgtEl>
                                          <p:spTgt spid="15"/>
                                        </p:tgtEl>
                                        <p:attrNameLst>
                                          <p:attrName>ppt_y</p:attrName>
                                        </p:attrNameLst>
                                      </p:cBhvr>
                                      <p:tavLst>
                                        <p:tav tm="0">
                                          <p:val>
                                            <p:strVal val="ppt_y"/>
                                          </p:val>
                                        </p:tav>
                                        <p:tav tm="100000">
                                          <p:val>
                                            <p:strVal val="1+ppt_h/2"/>
                                          </p:val>
                                        </p:tav>
                                      </p:tavLst>
                                    </p:anim>
                                    <p:set>
                                      <p:cBhvr>
                                        <p:cTn id="20" dur="1" fill="hold">
                                          <p:stCondLst>
                                            <p:cond delay="499"/>
                                          </p:stCondLst>
                                        </p:cTn>
                                        <p:tgtEl>
                                          <p:spTgt spid="15"/>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16"/>
                                        </p:tgtEl>
                                        <p:attrNameLst>
                                          <p:attrName>ppt_x</p:attrName>
                                        </p:attrNameLst>
                                      </p:cBhvr>
                                      <p:tavLst>
                                        <p:tav tm="0">
                                          <p:val>
                                            <p:strVal val="ppt_x"/>
                                          </p:val>
                                        </p:tav>
                                        <p:tav tm="100000">
                                          <p:val>
                                            <p:strVal val="ppt_x"/>
                                          </p:val>
                                        </p:tav>
                                      </p:tavLst>
                                    </p:anim>
                                    <p:anim calcmode="lin" valueType="num">
                                      <p:cBhvr additive="base">
                                        <p:cTn id="23" dur="500"/>
                                        <p:tgtEl>
                                          <p:spTgt spid="16"/>
                                        </p:tgtEl>
                                        <p:attrNameLst>
                                          <p:attrName>ppt_y</p:attrName>
                                        </p:attrNameLst>
                                      </p:cBhvr>
                                      <p:tavLst>
                                        <p:tav tm="0">
                                          <p:val>
                                            <p:strVal val="ppt_y"/>
                                          </p:val>
                                        </p:tav>
                                        <p:tav tm="100000">
                                          <p:val>
                                            <p:strVal val="1+ppt_h/2"/>
                                          </p:val>
                                        </p:tav>
                                      </p:tavLst>
                                    </p:anim>
                                    <p:set>
                                      <p:cBhvr>
                                        <p:cTn id="24" dur="1" fill="hold">
                                          <p:stCondLst>
                                            <p:cond delay="499"/>
                                          </p:stCondLst>
                                        </p:cTn>
                                        <p:tgtEl>
                                          <p:spTgt spid="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16</a:t>
            </a:fld>
            <a:endParaRPr lang="es-ES" sz="1600">
              <a:solidFill>
                <a:srgbClr val="888888"/>
              </a:solidFill>
            </a:endParaRPr>
          </a:p>
        </p:txBody>
      </p:sp>
      <p:sp>
        <p:nvSpPr>
          <p:cNvPr id="7" name="18 Rectángulo"/>
          <p:cNvSpPr/>
          <p:nvPr/>
        </p:nvSpPr>
        <p:spPr bwMode="auto">
          <a:xfrm>
            <a:off x="173831" y="872805"/>
            <a:ext cx="2836998" cy="447610"/>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Etiquetado de personas</a:t>
            </a:r>
            <a:endParaRPr lang="es-EC" sz="2000" b="1" dirty="0"/>
          </a:p>
        </p:txBody>
      </p:sp>
      <p:sp>
        <p:nvSpPr>
          <p:cNvPr id="25" name="18 Rectángulo"/>
          <p:cNvSpPr/>
          <p:nvPr/>
        </p:nvSpPr>
        <p:spPr bwMode="auto">
          <a:xfrm>
            <a:off x="173831" y="205871"/>
            <a:ext cx="7447691" cy="480053"/>
          </a:xfrm>
          <a:prstGeom prst="rect">
            <a:avLst/>
          </a:prstGeom>
          <a:solidFill>
            <a:schemeClr val="accent5">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DETECCIÓN DE PERSONA</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314906" cy="480054"/>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Datos de entrenamiento</a:t>
            </a:r>
            <a:endParaRPr lang="es-EC" b="1" dirty="0"/>
          </a:p>
        </p:txBody>
      </p:sp>
      <p:pic>
        <p:nvPicPr>
          <p:cNvPr id="14" name="Imagen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831" y="1507296"/>
            <a:ext cx="8011164" cy="2217211"/>
          </a:xfrm>
          <a:prstGeom prst="rect">
            <a:avLst/>
          </a:prstGeom>
          <a:noFill/>
          <a:ln>
            <a:solidFill>
              <a:schemeClr val="tx1"/>
            </a:solidFill>
          </a:ln>
        </p:spPr>
      </p:pic>
      <p:pic>
        <p:nvPicPr>
          <p:cNvPr id="17" name="Imagen 16"/>
          <p:cNvPicPr/>
          <p:nvPr/>
        </p:nvPicPr>
        <p:blipFill>
          <a:blip r:embed="rId4"/>
          <a:stretch>
            <a:fillRect/>
          </a:stretch>
        </p:blipFill>
        <p:spPr>
          <a:xfrm>
            <a:off x="173831" y="4545879"/>
            <a:ext cx="4175146" cy="2175596"/>
          </a:xfrm>
          <a:prstGeom prst="rect">
            <a:avLst/>
          </a:prstGeom>
          <a:ln>
            <a:solidFill>
              <a:schemeClr val="tx1"/>
            </a:solidFill>
          </a:ln>
        </p:spPr>
      </p:pic>
      <p:sp>
        <p:nvSpPr>
          <p:cNvPr id="20" name="18 Rectángulo"/>
          <p:cNvSpPr/>
          <p:nvPr/>
        </p:nvSpPr>
        <p:spPr bwMode="auto">
          <a:xfrm>
            <a:off x="173831" y="3911388"/>
            <a:ext cx="1498852" cy="459890"/>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err="1" smtClean="0"/>
              <a:t>Labeling</a:t>
            </a:r>
            <a:endParaRPr lang="es-EC" sz="2000" b="1" dirty="0"/>
          </a:p>
        </p:txBody>
      </p:sp>
      <p:pic>
        <p:nvPicPr>
          <p:cNvPr id="21" name="Imagen 20"/>
          <p:cNvPicPr/>
          <p:nvPr/>
        </p:nvPicPr>
        <p:blipFill>
          <a:blip r:embed="rId5"/>
          <a:stretch>
            <a:fillRect/>
          </a:stretch>
        </p:blipFill>
        <p:spPr>
          <a:xfrm>
            <a:off x="8385717" y="2785953"/>
            <a:ext cx="3374913" cy="3170650"/>
          </a:xfrm>
          <a:prstGeom prst="rect">
            <a:avLst/>
          </a:prstGeom>
          <a:ln>
            <a:solidFill>
              <a:schemeClr val="tx1"/>
            </a:solidFill>
          </a:ln>
        </p:spPr>
      </p:pic>
      <p:sp>
        <p:nvSpPr>
          <p:cNvPr id="24" name="18 Rectángulo"/>
          <p:cNvSpPr/>
          <p:nvPr/>
        </p:nvSpPr>
        <p:spPr bwMode="auto">
          <a:xfrm>
            <a:off x="8385717" y="1938596"/>
            <a:ext cx="2836998" cy="447610"/>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Conjunto de imágenes</a:t>
            </a:r>
            <a:endParaRPr lang="es-EC" sz="2000" b="1" dirty="0"/>
          </a:p>
        </p:txBody>
      </p:sp>
    </p:spTree>
    <p:extLst>
      <p:ext uri="{BB962C8B-B14F-4D97-AF65-F5344CB8AC3E}">
        <p14:creationId xmlns:p14="http://schemas.microsoft.com/office/powerpoint/2010/main" val="40189209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17</a:t>
            </a:fld>
            <a:endParaRPr lang="es-ES" sz="1600">
              <a:solidFill>
                <a:srgbClr val="888888"/>
              </a:solidFill>
            </a:endParaRPr>
          </a:p>
        </p:txBody>
      </p:sp>
      <p:sp>
        <p:nvSpPr>
          <p:cNvPr id="25" name="18 Rectángulo"/>
          <p:cNvSpPr/>
          <p:nvPr/>
        </p:nvSpPr>
        <p:spPr bwMode="auto">
          <a:xfrm>
            <a:off x="173831" y="205871"/>
            <a:ext cx="7447691" cy="480053"/>
          </a:xfrm>
          <a:prstGeom prst="rect">
            <a:avLst/>
          </a:prstGeom>
          <a:solidFill>
            <a:schemeClr val="accent5">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DETECCIÓN DE PERSONA</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314906" cy="480054"/>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Proceso de entrenamiento</a:t>
            </a:r>
            <a:endParaRPr lang="es-EC" b="1" dirty="0"/>
          </a:p>
        </p:txBody>
      </p:sp>
      <p:pic>
        <p:nvPicPr>
          <p:cNvPr id="12" name="Imagen 11"/>
          <p:cNvPicPr/>
          <p:nvPr/>
        </p:nvPicPr>
        <p:blipFill rotWithShape="1">
          <a:blip r:embed="rId3">
            <a:extLst>
              <a:ext uri="{28A0092B-C50C-407E-A947-70E740481C1C}">
                <a14:useLocalDpi xmlns:a14="http://schemas.microsoft.com/office/drawing/2010/main" val="0"/>
              </a:ext>
            </a:extLst>
          </a:blip>
          <a:srcRect b="35208"/>
          <a:stretch/>
        </p:blipFill>
        <p:spPr bwMode="auto">
          <a:xfrm>
            <a:off x="173831" y="1700809"/>
            <a:ext cx="4264354" cy="1086996"/>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13" name="18 Rectángulo"/>
          <p:cNvSpPr/>
          <p:nvPr/>
        </p:nvSpPr>
        <p:spPr bwMode="auto">
          <a:xfrm>
            <a:off x="173830" y="872804"/>
            <a:ext cx="2859301" cy="643761"/>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Configuración de datos entrenamiento</a:t>
            </a:r>
            <a:endParaRPr lang="es-EC" sz="2000" b="1" dirty="0"/>
          </a:p>
        </p:txBody>
      </p:sp>
      <p:pic>
        <p:nvPicPr>
          <p:cNvPr id="15" name="Imagen 14"/>
          <p:cNvPicPr/>
          <p:nvPr/>
        </p:nvPicPr>
        <p:blipFill>
          <a:blip r:embed="rId4"/>
          <a:stretch>
            <a:fillRect/>
          </a:stretch>
        </p:blipFill>
        <p:spPr>
          <a:xfrm>
            <a:off x="5597913" y="1700809"/>
            <a:ext cx="5551326" cy="2700191"/>
          </a:xfrm>
          <a:prstGeom prst="rect">
            <a:avLst/>
          </a:prstGeom>
          <a:ln>
            <a:solidFill>
              <a:schemeClr val="tx1"/>
            </a:solidFill>
          </a:ln>
        </p:spPr>
      </p:pic>
      <p:sp>
        <p:nvSpPr>
          <p:cNvPr id="16" name="18 Rectángulo"/>
          <p:cNvSpPr/>
          <p:nvPr/>
        </p:nvSpPr>
        <p:spPr bwMode="auto">
          <a:xfrm>
            <a:off x="5597913" y="829890"/>
            <a:ext cx="2859301" cy="643761"/>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Entrenamiento de la red</a:t>
            </a:r>
            <a:endParaRPr lang="es-EC" sz="2000" b="1" dirty="0"/>
          </a:p>
        </p:txBody>
      </p:sp>
      <p:pic>
        <p:nvPicPr>
          <p:cNvPr id="19" name="Imagen 18"/>
          <p:cNvPicPr/>
          <p:nvPr/>
        </p:nvPicPr>
        <p:blipFill>
          <a:blip r:embed="rId5">
            <a:extLst>
              <a:ext uri="{28A0092B-C50C-407E-A947-70E740481C1C}">
                <a14:useLocalDpi xmlns:a14="http://schemas.microsoft.com/office/drawing/2010/main" val="0"/>
              </a:ext>
            </a:extLst>
          </a:blip>
          <a:srcRect/>
          <a:stretch>
            <a:fillRect/>
          </a:stretch>
        </p:blipFill>
        <p:spPr bwMode="auto">
          <a:xfrm>
            <a:off x="173830" y="3926205"/>
            <a:ext cx="4279265" cy="2430145"/>
          </a:xfrm>
          <a:prstGeom prst="rect">
            <a:avLst/>
          </a:prstGeom>
          <a:noFill/>
          <a:ln>
            <a:solidFill>
              <a:schemeClr val="tx1"/>
            </a:solidFill>
          </a:ln>
        </p:spPr>
      </p:pic>
      <p:sp>
        <p:nvSpPr>
          <p:cNvPr id="22" name="18 Rectángulo"/>
          <p:cNvSpPr/>
          <p:nvPr/>
        </p:nvSpPr>
        <p:spPr bwMode="auto">
          <a:xfrm>
            <a:off x="173830" y="3095564"/>
            <a:ext cx="2859301" cy="643761"/>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Gráfico de pérdidas</a:t>
            </a:r>
            <a:endParaRPr lang="es-EC" sz="2000" b="1" dirty="0"/>
          </a:p>
        </p:txBody>
      </p:sp>
      <p:sp>
        <p:nvSpPr>
          <p:cNvPr id="23" name="18 Rectángulo"/>
          <p:cNvSpPr/>
          <p:nvPr/>
        </p:nvSpPr>
        <p:spPr bwMode="auto">
          <a:xfrm>
            <a:off x="5583003" y="1617617"/>
            <a:ext cx="3905221" cy="756762"/>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Pruebas de entrenamiento diferentes escenarios</a:t>
            </a:r>
            <a:endParaRPr lang="es-EC" sz="2000" b="1" dirty="0"/>
          </a:p>
        </p:txBody>
      </p:sp>
      <p:pic>
        <p:nvPicPr>
          <p:cNvPr id="27" name="Imagen 2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41717" y="3095564"/>
            <a:ext cx="7818913" cy="1695587"/>
          </a:xfrm>
          <a:prstGeom prst="rect">
            <a:avLst/>
          </a:prstGeom>
          <a:noFill/>
          <a:ln>
            <a:solidFill>
              <a:schemeClr val="tx1"/>
            </a:solidFill>
          </a:ln>
        </p:spPr>
      </p:pic>
      <p:pic>
        <p:nvPicPr>
          <p:cNvPr id="28" name="Imagen 27"/>
          <p:cNvPicPr/>
          <p:nvPr/>
        </p:nvPicPr>
        <p:blipFill>
          <a:blip r:embed="rId7"/>
          <a:stretch>
            <a:fillRect/>
          </a:stretch>
        </p:blipFill>
        <p:spPr>
          <a:xfrm>
            <a:off x="5583003" y="4916347"/>
            <a:ext cx="3001391" cy="1622565"/>
          </a:xfrm>
          <a:prstGeom prst="rect">
            <a:avLst/>
          </a:prstGeom>
          <a:ln>
            <a:solidFill>
              <a:schemeClr val="tx1"/>
            </a:solidFill>
          </a:ln>
        </p:spPr>
      </p:pic>
      <p:sp>
        <p:nvSpPr>
          <p:cNvPr id="29" name="18 Rectángulo"/>
          <p:cNvSpPr/>
          <p:nvPr/>
        </p:nvSpPr>
        <p:spPr bwMode="auto">
          <a:xfrm>
            <a:off x="8702505" y="5241284"/>
            <a:ext cx="2859301" cy="643761"/>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Nuevas imágenes de entrenamiento </a:t>
            </a:r>
            <a:endParaRPr lang="es-EC" sz="2000" b="1" dirty="0"/>
          </a:p>
        </p:txBody>
      </p:sp>
    </p:spTree>
    <p:extLst>
      <p:ext uri="{BB962C8B-B14F-4D97-AF65-F5344CB8AC3E}">
        <p14:creationId xmlns:p14="http://schemas.microsoft.com/office/powerpoint/2010/main" val="244041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2"/>
                                        </p:tgtEl>
                                        <p:attrNameLst>
                                          <p:attrName>ppt_x</p:attrName>
                                        </p:attrNameLst>
                                      </p:cBhvr>
                                      <p:tavLst>
                                        <p:tav tm="0">
                                          <p:val>
                                            <p:strVal val="ppt_x"/>
                                          </p:val>
                                        </p:tav>
                                        <p:tav tm="100000">
                                          <p:val>
                                            <p:strVal val="ppt_x"/>
                                          </p:val>
                                        </p:tav>
                                      </p:tavLst>
                                    </p:anim>
                                    <p:anim calcmode="lin" valueType="num">
                                      <p:cBhvr additive="base">
                                        <p:cTn id="7" dur="500"/>
                                        <p:tgtEl>
                                          <p:spTgt spid="22"/>
                                        </p:tgtEl>
                                        <p:attrNameLst>
                                          <p:attrName>ppt_y</p:attrName>
                                        </p:attrNameLst>
                                      </p:cBhvr>
                                      <p:tavLst>
                                        <p:tav tm="0">
                                          <p:val>
                                            <p:strVal val="ppt_y"/>
                                          </p:val>
                                        </p:tav>
                                        <p:tav tm="100000">
                                          <p:val>
                                            <p:strVal val="1+ppt_h/2"/>
                                          </p:val>
                                        </p:tav>
                                      </p:tavLst>
                                    </p:anim>
                                    <p:set>
                                      <p:cBhvr>
                                        <p:cTn id="8" dur="1" fill="hold">
                                          <p:stCondLst>
                                            <p:cond delay="499"/>
                                          </p:stCondLst>
                                        </p:cTn>
                                        <p:tgtEl>
                                          <p:spTgt spid="22"/>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9"/>
                                        </p:tgtEl>
                                        <p:attrNameLst>
                                          <p:attrName>ppt_x</p:attrName>
                                        </p:attrNameLst>
                                      </p:cBhvr>
                                      <p:tavLst>
                                        <p:tav tm="0">
                                          <p:val>
                                            <p:strVal val="ppt_x"/>
                                          </p:val>
                                        </p:tav>
                                        <p:tav tm="100000">
                                          <p:val>
                                            <p:strVal val="ppt_x"/>
                                          </p:val>
                                        </p:tav>
                                      </p:tavLst>
                                    </p:anim>
                                    <p:anim calcmode="lin" valueType="num">
                                      <p:cBhvr additive="base">
                                        <p:cTn id="11" dur="500"/>
                                        <p:tgtEl>
                                          <p:spTgt spid="19"/>
                                        </p:tgtEl>
                                        <p:attrNameLst>
                                          <p:attrName>ppt_y</p:attrName>
                                        </p:attrNameLst>
                                      </p:cBhvr>
                                      <p:tavLst>
                                        <p:tav tm="0">
                                          <p:val>
                                            <p:strVal val="ppt_y"/>
                                          </p:val>
                                        </p:tav>
                                        <p:tav tm="100000">
                                          <p:val>
                                            <p:strVal val="1+ppt_h/2"/>
                                          </p:val>
                                        </p:tav>
                                      </p:tavLst>
                                    </p:anim>
                                    <p:set>
                                      <p:cBhvr>
                                        <p:cTn id="12" dur="1" fill="hold">
                                          <p:stCondLst>
                                            <p:cond delay="499"/>
                                          </p:stCondLst>
                                        </p:cTn>
                                        <p:tgtEl>
                                          <p:spTgt spid="19"/>
                                        </p:tgtEl>
                                        <p:attrNameLst>
                                          <p:attrName>style.visibility</p:attrName>
                                        </p:attrNameLst>
                                      </p:cBhvr>
                                      <p:to>
                                        <p:strVal val="hidden"/>
                                      </p:to>
                                    </p:set>
                                  </p:childTnLst>
                                </p:cTn>
                              </p:par>
                              <p:par>
                                <p:cTn id="13" presetID="2" presetClass="exit" presetSubtype="4" fill="hold" nodeType="withEffect">
                                  <p:stCondLst>
                                    <p:cond delay="0"/>
                                  </p:stCondLst>
                                  <p:childTnLst>
                                    <p:anim calcmode="lin" valueType="num">
                                      <p:cBhvr additive="base">
                                        <p:cTn id="14" dur="500"/>
                                        <p:tgtEl>
                                          <p:spTgt spid="15"/>
                                        </p:tgtEl>
                                        <p:attrNameLst>
                                          <p:attrName>ppt_x</p:attrName>
                                        </p:attrNameLst>
                                      </p:cBhvr>
                                      <p:tavLst>
                                        <p:tav tm="0">
                                          <p:val>
                                            <p:strVal val="ppt_x"/>
                                          </p:val>
                                        </p:tav>
                                        <p:tav tm="100000">
                                          <p:val>
                                            <p:strVal val="ppt_x"/>
                                          </p:val>
                                        </p:tav>
                                      </p:tavLst>
                                    </p:anim>
                                    <p:anim calcmode="lin" valueType="num">
                                      <p:cBhvr additive="base">
                                        <p:cTn id="15" dur="500"/>
                                        <p:tgtEl>
                                          <p:spTgt spid="15"/>
                                        </p:tgtEl>
                                        <p:attrNameLst>
                                          <p:attrName>ppt_y</p:attrName>
                                        </p:attrNameLst>
                                      </p:cBhvr>
                                      <p:tavLst>
                                        <p:tav tm="0">
                                          <p:val>
                                            <p:strVal val="ppt_y"/>
                                          </p:val>
                                        </p:tav>
                                        <p:tav tm="100000">
                                          <p:val>
                                            <p:strVal val="1+ppt_h/2"/>
                                          </p:val>
                                        </p:tav>
                                      </p:tavLst>
                                    </p:anim>
                                    <p:set>
                                      <p:cBhvr>
                                        <p:cTn id="16" dur="1" fill="hold">
                                          <p:stCondLst>
                                            <p:cond delay="499"/>
                                          </p:stCondLst>
                                        </p:cTn>
                                        <p:tgtEl>
                                          <p:spTgt spid="15"/>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16"/>
                                        </p:tgtEl>
                                        <p:attrNameLst>
                                          <p:attrName>ppt_x</p:attrName>
                                        </p:attrNameLst>
                                      </p:cBhvr>
                                      <p:tavLst>
                                        <p:tav tm="0">
                                          <p:val>
                                            <p:strVal val="ppt_x"/>
                                          </p:val>
                                        </p:tav>
                                        <p:tav tm="100000">
                                          <p:val>
                                            <p:strVal val="ppt_x"/>
                                          </p:val>
                                        </p:tav>
                                      </p:tavLst>
                                    </p:anim>
                                    <p:anim calcmode="lin" valueType="num">
                                      <p:cBhvr additive="base">
                                        <p:cTn id="19" dur="500"/>
                                        <p:tgtEl>
                                          <p:spTgt spid="16"/>
                                        </p:tgtEl>
                                        <p:attrNameLst>
                                          <p:attrName>ppt_y</p:attrName>
                                        </p:attrNameLst>
                                      </p:cBhvr>
                                      <p:tavLst>
                                        <p:tav tm="0">
                                          <p:val>
                                            <p:strVal val="ppt_y"/>
                                          </p:val>
                                        </p:tav>
                                        <p:tav tm="100000">
                                          <p:val>
                                            <p:strVal val="1+ppt_h/2"/>
                                          </p:val>
                                        </p:tav>
                                      </p:tavLst>
                                    </p:anim>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500" fill="hold"/>
                                        <p:tgtEl>
                                          <p:spTgt spid="23"/>
                                        </p:tgtEl>
                                        <p:attrNameLst>
                                          <p:attrName>ppt_x</p:attrName>
                                        </p:attrNameLst>
                                      </p:cBhvr>
                                      <p:tavLst>
                                        <p:tav tm="0">
                                          <p:val>
                                            <p:strVal val="#ppt_x"/>
                                          </p:val>
                                        </p:tav>
                                        <p:tav tm="100000">
                                          <p:val>
                                            <p:strVal val="#ppt_x"/>
                                          </p:val>
                                        </p:tav>
                                      </p:tavLst>
                                    </p:anim>
                                    <p:anim calcmode="lin" valueType="num">
                                      <p:cBhvr additive="base">
                                        <p:cTn id="3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P spid="23"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18</a:t>
            </a:fld>
            <a:endParaRPr lang="es-ES" sz="1600">
              <a:solidFill>
                <a:srgbClr val="888888"/>
              </a:solidFill>
            </a:endParaRPr>
          </a:p>
        </p:txBody>
      </p:sp>
      <p:sp>
        <p:nvSpPr>
          <p:cNvPr id="25" name="18 Rectángulo"/>
          <p:cNvSpPr/>
          <p:nvPr/>
        </p:nvSpPr>
        <p:spPr bwMode="auto">
          <a:xfrm>
            <a:off x="173831" y="205871"/>
            <a:ext cx="7447691" cy="480053"/>
          </a:xfrm>
          <a:prstGeom prst="rect">
            <a:avLst/>
          </a:prstGeom>
          <a:solidFill>
            <a:schemeClr val="accent5">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ESTIMACIÓN DE PROFUNDIDAD</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Análisis</a:t>
            </a:r>
            <a:endParaRPr lang="es-EC" b="1" dirty="0"/>
          </a:p>
        </p:txBody>
      </p:sp>
      <p:pic>
        <p:nvPicPr>
          <p:cNvPr id="14" name="Imagen 13"/>
          <p:cNvPicPr/>
          <p:nvPr/>
        </p:nvPicPr>
        <p:blipFill>
          <a:blip r:embed="rId3"/>
          <a:stretch>
            <a:fillRect/>
          </a:stretch>
        </p:blipFill>
        <p:spPr>
          <a:xfrm>
            <a:off x="705839" y="2134759"/>
            <a:ext cx="6204667" cy="2204209"/>
          </a:xfrm>
          <a:prstGeom prst="rect">
            <a:avLst/>
          </a:prstGeom>
        </p:spPr>
      </p:pic>
      <p:sp>
        <p:nvSpPr>
          <p:cNvPr id="15" name="18 Rectángulo"/>
          <p:cNvSpPr/>
          <p:nvPr/>
        </p:nvSpPr>
        <p:spPr bwMode="auto">
          <a:xfrm>
            <a:off x="616337" y="1214043"/>
            <a:ext cx="6383672" cy="704434"/>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a:t>Estimación de la profundidad </a:t>
            </a:r>
            <a:r>
              <a:rPr lang="es-EC" sz="2000" b="1" dirty="0" smtClean="0"/>
              <a:t>monocular </a:t>
            </a:r>
            <a:r>
              <a:rPr lang="es-EC" sz="2000" b="1" dirty="0"/>
              <a:t>no supervisados con consistencia izquierda-derecha</a:t>
            </a:r>
            <a:endParaRPr lang="es-EC" sz="2000" b="1" dirty="0"/>
          </a:p>
        </p:txBody>
      </p:sp>
      <p:pic>
        <p:nvPicPr>
          <p:cNvPr id="6146" name="Picture 2" descr="http://www.cvlibs.net/datasets/kitti/images/passat_senso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4436" y="2176903"/>
            <a:ext cx="4106194" cy="3541249"/>
          </a:xfrm>
          <a:prstGeom prst="rect">
            <a:avLst/>
          </a:prstGeom>
          <a:noFill/>
          <a:extLst>
            <a:ext uri="{909E8E84-426E-40DD-AFC4-6F175D3DCCD1}">
              <a14:hiddenFill xmlns:a14="http://schemas.microsoft.com/office/drawing/2010/main">
                <a:solidFill>
                  <a:srgbClr val="FFFFFF"/>
                </a:solidFill>
              </a14:hiddenFill>
            </a:ext>
          </a:extLst>
        </p:spPr>
      </p:pic>
      <p:sp>
        <p:nvSpPr>
          <p:cNvPr id="19" name="18 Rectángulo"/>
          <p:cNvSpPr/>
          <p:nvPr/>
        </p:nvSpPr>
        <p:spPr bwMode="auto">
          <a:xfrm>
            <a:off x="7852287" y="1214043"/>
            <a:ext cx="2859301" cy="643761"/>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KITTI </a:t>
            </a:r>
            <a:r>
              <a:rPr lang="es-EC" sz="2000" b="1" dirty="0" err="1" smtClean="0"/>
              <a:t>dataset</a:t>
            </a:r>
            <a:endParaRPr lang="es-EC" sz="2000" b="1" dirty="0"/>
          </a:p>
        </p:txBody>
      </p:sp>
      <p:pic>
        <p:nvPicPr>
          <p:cNvPr id="22" name="Imagen 21"/>
          <p:cNvPicPr/>
          <p:nvPr/>
        </p:nvPicPr>
        <p:blipFill>
          <a:blip r:embed="rId5"/>
          <a:stretch>
            <a:fillRect/>
          </a:stretch>
        </p:blipFill>
        <p:spPr>
          <a:xfrm>
            <a:off x="1920745" y="2176903"/>
            <a:ext cx="3953859" cy="3747325"/>
          </a:xfrm>
          <a:prstGeom prst="rect">
            <a:avLst/>
          </a:prstGeom>
        </p:spPr>
      </p:pic>
      <mc:AlternateContent xmlns:mc="http://schemas.openxmlformats.org/markup-compatibility/2006">
        <mc:Choice xmlns:a14="http://schemas.microsoft.com/office/drawing/2010/main" Requires="a14">
          <p:sp>
            <p:nvSpPr>
              <p:cNvPr id="2" name="Rectángulo 1"/>
              <p:cNvSpPr/>
              <p:nvPr/>
            </p:nvSpPr>
            <p:spPr>
              <a:xfrm>
                <a:off x="3258781" y="6164214"/>
                <a:ext cx="1277786" cy="38427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acc>
                        <m:accPr>
                          <m:chr m:val="̂"/>
                          <m:ctrlPr>
                            <a:rPr lang="es-EC">
                              <a:latin typeface="Cambria Math" panose="02040503050406030204" pitchFamily="18" charset="0"/>
                            </a:rPr>
                          </m:ctrlPr>
                        </m:accPr>
                        <m:e>
                          <m:r>
                            <a:rPr lang="es-EC" i="1">
                              <a:latin typeface="Cambria Math" panose="02040503050406030204" pitchFamily="18" charset="0"/>
                            </a:rPr>
                            <m:t>𝑑</m:t>
                          </m:r>
                        </m:e>
                      </m:acc>
                      <m:r>
                        <a:rPr lang="es-EC" i="0">
                          <a:latin typeface="Cambria Math" panose="02040503050406030204" pitchFamily="18" charset="0"/>
                        </a:rPr>
                        <m:t>=</m:t>
                      </m:r>
                      <m:r>
                        <a:rPr lang="es-EC" i="1">
                          <a:latin typeface="Cambria Math" panose="02040503050406030204" pitchFamily="18" charset="0"/>
                        </a:rPr>
                        <m:t>𝑓</m:t>
                      </m:r>
                      <m:f>
                        <m:fPr>
                          <m:type m:val="lin"/>
                          <m:ctrlPr>
                            <a:rPr lang="es-EC" i="1">
                              <a:latin typeface="Cambria Math" panose="02040503050406030204" pitchFamily="18" charset="0"/>
                            </a:rPr>
                          </m:ctrlPr>
                        </m:fPr>
                        <m:num>
                          <m:r>
                            <a:rPr lang="es-EC" i="1">
                              <a:latin typeface="Cambria Math" panose="02040503050406030204" pitchFamily="18" charset="0"/>
                            </a:rPr>
                            <m:t>𝐵</m:t>
                          </m:r>
                        </m:num>
                        <m:den>
                          <m:r>
                            <a:rPr lang="es-EC" i="1">
                              <a:latin typeface="Cambria Math" panose="02040503050406030204" pitchFamily="18" charset="0"/>
                            </a:rPr>
                            <m:t>𝑑</m:t>
                          </m:r>
                        </m:den>
                      </m:f>
                    </m:oMath>
                  </m:oMathPara>
                </a14:m>
                <a:endParaRPr lang="es-EC" dirty="0"/>
              </a:p>
            </p:txBody>
          </p:sp>
        </mc:Choice>
        <mc:Fallback>
          <p:sp>
            <p:nvSpPr>
              <p:cNvPr id="2" name="Rectángulo 1"/>
              <p:cNvSpPr>
                <a:spLocks noRot="1" noChangeAspect="1" noMove="1" noResize="1" noEditPoints="1" noAdjustHandles="1" noChangeArrowheads="1" noChangeShapeType="1" noTextEdit="1"/>
              </p:cNvSpPr>
              <p:nvPr/>
            </p:nvSpPr>
            <p:spPr>
              <a:xfrm>
                <a:off x="3258781" y="6164214"/>
                <a:ext cx="1277786" cy="384272"/>
              </a:xfrm>
              <a:prstGeom prst="rect">
                <a:avLst/>
              </a:prstGeom>
              <a:blipFill rotWithShape="0">
                <a:blip r:embed="rId6"/>
                <a:stretch>
                  <a:fillRect t="-107937" r="-36842" b="-171429"/>
                </a:stretch>
              </a:blipFill>
            </p:spPr>
            <p:txBody>
              <a:bodyPr/>
              <a:lstStyle/>
              <a:p>
                <a:r>
                  <a:rPr lang="es-EC">
                    <a:noFill/>
                  </a:rPr>
                  <a:t> </a:t>
                </a:r>
              </a:p>
            </p:txBody>
          </p:sp>
        </mc:Fallback>
      </mc:AlternateContent>
    </p:spTree>
    <p:extLst>
      <p:ext uri="{BB962C8B-B14F-4D97-AF65-F5344CB8AC3E}">
        <p14:creationId xmlns:p14="http://schemas.microsoft.com/office/powerpoint/2010/main" val="40767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4"/>
                                        </p:tgtEl>
                                        <p:attrNameLst>
                                          <p:attrName>ppt_x</p:attrName>
                                        </p:attrNameLst>
                                      </p:cBhvr>
                                      <p:tavLst>
                                        <p:tav tm="0">
                                          <p:val>
                                            <p:strVal val="ppt_x"/>
                                          </p:val>
                                        </p:tav>
                                        <p:tav tm="100000">
                                          <p:val>
                                            <p:strVal val="ppt_x"/>
                                          </p:val>
                                        </p:tav>
                                      </p:tavLst>
                                    </p:anim>
                                    <p:anim calcmode="lin" valueType="num">
                                      <p:cBhvr additive="base">
                                        <p:cTn id="7" dur="500"/>
                                        <p:tgtEl>
                                          <p:spTgt spid="14"/>
                                        </p:tgtEl>
                                        <p:attrNameLst>
                                          <p:attrName>ppt_y</p:attrName>
                                        </p:attrNameLst>
                                      </p:cBhvr>
                                      <p:tavLst>
                                        <p:tav tm="0">
                                          <p:val>
                                            <p:strVal val="ppt_y"/>
                                          </p:val>
                                        </p:tav>
                                        <p:tav tm="100000">
                                          <p:val>
                                            <p:strVal val="1+ppt_h/2"/>
                                          </p:val>
                                        </p:tav>
                                      </p:tavLst>
                                    </p:anim>
                                    <p:set>
                                      <p:cBhvr>
                                        <p:cTn id="8" dur="1" fill="hold">
                                          <p:stCondLst>
                                            <p:cond delay="499"/>
                                          </p:stCondLst>
                                        </p:cTn>
                                        <p:tgtEl>
                                          <p:spTgt spid="1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19</a:t>
            </a:fld>
            <a:endParaRPr lang="es-ES" sz="1600">
              <a:solidFill>
                <a:srgbClr val="888888"/>
              </a:solidFill>
            </a:endParaRPr>
          </a:p>
        </p:txBody>
      </p:sp>
      <p:sp>
        <p:nvSpPr>
          <p:cNvPr id="25" name="18 Rectángulo"/>
          <p:cNvSpPr/>
          <p:nvPr/>
        </p:nvSpPr>
        <p:spPr bwMode="auto">
          <a:xfrm>
            <a:off x="173831" y="205871"/>
            <a:ext cx="7447691" cy="480053"/>
          </a:xfrm>
          <a:prstGeom prst="rect">
            <a:avLst/>
          </a:prstGeom>
          <a:solidFill>
            <a:schemeClr val="accent5">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ESTIMACIÓN DE PROFUNDIDAD</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Análisis</a:t>
            </a:r>
            <a:endParaRPr lang="es-EC" b="1" dirty="0"/>
          </a:p>
        </p:txBody>
      </p:sp>
      <p:sp>
        <p:nvSpPr>
          <p:cNvPr id="15" name="18 Rectángulo"/>
          <p:cNvSpPr/>
          <p:nvPr/>
        </p:nvSpPr>
        <p:spPr bwMode="auto">
          <a:xfrm>
            <a:off x="173831" y="1109533"/>
            <a:ext cx="3349954" cy="643761"/>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Estimación de la red neuronal</a:t>
            </a:r>
            <a:endParaRPr lang="es-EC" sz="2000" b="1" dirty="0"/>
          </a:p>
        </p:txBody>
      </p:sp>
      <p:sp>
        <p:nvSpPr>
          <p:cNvPr id="19" name="18 Rectángulo"/>
          <p:cNvSpPr/>
          <p:nvPr/>
        </p:nvSpPr>
        <p:spPr bwMode="auto">
          <a:xfrm>
            <a:off x="6886034" y="1109533"/>
            <a:ext cx="2859301" cy="643761"/>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Modelos Pre-entrenados</a:t>
            </a:r>
            <a:endParaRPr lang="es-EC" sz="2000" b="1" dirty="0"/>
          </a:p>
        </p:txBody>
      </p:sp>
      <p:pic>
        <p:nvPicPr>
          <p:cNvPr id="10" name="Imagen 9"/>
          <p:cNvPicPr/>
          <p:nvPr/>
        </p:nvPicPr>
        <p:blipFill>
          <a:blip r:embed="rId3"/>
          <a:stretch>
            <a:fillRect/>
          </a:stretch>
        </p:blipFill>
        <p:spPr>
          <a:xfrm>
            <a:off x="396855" y="2116231"/>
            <a:ext cx="4911125" cy="2997260"/>
          </a:xfrm>
          <a:prstGeom prst="rect">
            <a:avLst/>
          </a:prstGeom>
        </p:spPr>
      </p:pic>
      <p:pic>
        <p:nvPicPr>
          <p:cNvPr id="11" name="Imagen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5776" y="2176903"/>
            <a:ext cx="5036887" cy="3112076"/>
          </a:xfrm>
          <a:prstGeom prst="rect">
            <a:avLst/>
          </a:prstGeom>
          <a:noFill/>
          <a:ln>
            <a:solidFill>
              <a:schemeClr val="tx1"/>
            </a:solidFill>
          </a:ln>
        </p:spPr>
      </p:pic>
      <p:sp>
        <p:nvSpPr>
          <p:cNvPr id="2" name="Rectángulo 1"/>
          <p:cNvSpPr/>
          <p:nvPr/>
        </p:nvSpPr>
        <p:spPr>
          <a:xfrm>
            <a:off x="416364" y="5291762"/>
            <a:ext cx="2864887"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Fuente: (</a:t>
            </a:r>
            <a:r>
              <a:rPr lang="es-EC" dirty="0" err="1">
                <a:latin typeface="Times New Roman" panose="02020603050405020304" pitchFamily="18" charset="0"/>
                <a:ea typeface="Calibri" panose="020F0502020204030204" pitchFamily="34" charset="0"/>
              </a:rPr>
              <a:t>Godard</a:t>
            </a:r>
            <a:r>
              <a:rPr lang="es-EC" dirty="0">
                <a:latin typeface="Times New Roman" panose="02020603050405020304" pitchFamily="18" charset="0"/>
                <a:ea typeface="Calibri" panose="020F0502020204030204" pitchFamily="34" charset="0"/>
              </a:rPr>
              <a:t> et al., 2016)</a:t>
            </a:r>
            <a:endParaRPr lang="es-EC" dirty="0"/>
          </a:p>
        </p:txBody>
      </p:sp>
    </p:spTree>
    <p:extLst>
      <p:ext uri="{BB962C8B-B14F-4D97-AF65-F5344CB8AC3E}">
        <p14:creationId xmlns:p14="http://schemas.microsoft.com/office/powerpoint/2010/main" val="27153823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0" y="738210"/>
            <a:ext cx="12192000" cy="480053"/>
          </a:xfrm>
          <a:prstGeom prst="rect">
            <a:avLst/>
          </a:prstGeom>
          <a:ln>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Contenido</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953500" y="6356350"/>
            <a:ext cx="2743200" cy="365125"/>
          </a:xfrm>
        </p:spPr>
        <p:txBody>
          <a:bodyPr/>
          <a:lstStyle/>
          <a:p>
            <a:pPr>
              <a:defRPr/>
            </a:pPr>
            <a:fld id="{E8D88C74-0DDE-8F40-A44E-D6CE8BB2242F}" type="slidenum">
              <a:rPr lang="es-ES" smtClean="0"/>
              <a:pPr>
                <a:defRPr/>
              </a:pPr>
              <a:t>2</a:t>
            </a:fld>
            <a:endParaRPr lang="es-ES" sz="1600">
              <a:solidFill>
                <a:srgbClr val="888888"/>
              </a:solidFill>
            </a:endParaRPr>
          </a:p>
        </p:txBody>
      </p:sp>
      <p:graphicFrame>
        <p:nvGraphicFramePr>
          <p:cNvPr id="15" name="Diagrama 14"/>
          <p:cNvGraphicFramePr/>
          <p:nvPr>
            <p:extLst>
              <p:ext uri="{D42A27DB-BD31-4B8C-83A1-F6EECF244321}">
                <p14:modId xmlns:p14="http://schemas.microsoft.com/office/powerpoint/2010/main" val="52179296"/>
              </p:ext>
            </p:extLst>
          </p:nvPr>
        </p:nvGraphicFramePr>
        <p:xfrm>
          <a:off x="2416324" y="1555748"/>
          <a:ext cx="6609142" cy="48006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31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20</a:t>
            </a:fld>
            <a:endParaRPr lang="es-ES" sz="1600">
              <a:solidFill>
                <a:srgbClr val="888888"/>
              </a:solidFill>
            </a:endParaRPr>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IMPLEMENTACIÓN DE ALGORITMOS</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Modelamiento</a:t>
            </a:r>
            <a:endParaRPr lang="es-EC" b="1" dirty="0"/>
          </a:p>
        </p:txBody>
      </p:sp>
      <p:pic>
        <p:nvPicPr>
          <p:cNvPr id="14" name="Imagen 13"/>
          <p:cNvPicPr/>
          <p:nvPr/>
        </p:nvPicPr>
        <p:blipFill>
          <a:blip r:embed="rId3"/>
          <a:stretch>
            <a:fillRect/>
          </a:stretch>
        </p:blipFill>
        <p:spPr>
          <a:xfrm>
            <a:off x="476126" y="1803772"/>
            <a:ext cx="4095874" cy="2688884"/>
          </a:xfrm>
          <a:prstGeom prst="rect">
            <a:avLst/>
          </a:prstGeom>
          <a:ln>
            <a:solidFill>
              <a:schemeClr val="tx1"/>
            </a:solidFill>
          </a:ln>
        </p:spPr>
      </p:pic>
      <p:sp>
        <p:nvSpPr>
          <p:cNvPr id="15" name="18 Rectángulo"/>
          <p:cNvSpPr/>
          <p:nvPr/>
        </p:nvSpPr>
        <p:spPr bwMode="auto">
          <a:xfrm>
            <a:off x="476126" y="922967"/>
            <a:ext cx="3349954" cy="643761"/>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Selección de límites</a:t>
            </a:r>
            <a:endParaRPr lang="es-EC" sz="2000" b="1" dirty="0"/>
          </a:p>
        </p:txBody>
      </p:sp>
      <p:pic>
        <p:nvPicPr>
          <p:cNvPr id="16" name="Imagen 1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938" y="1988410"/>
            <a:ext cx="11172692" cy="2226752"/>
          </a:xfrm>
          <a:prstGeom prst="rect">
            <a:avLst/>
          </a:prstGeom>
          <a:noFill/>
          <a:ln>
            <a:solidFill>
              <a:schemeClr val="tx1"/>
            </a:solidFill>
          </a:ln>
        </p:spPr>
      </p:pic>
      <p:sp>
        <p:nvSpPr>
          <p:cNvPr id="19" name="18 Rectángulo"/>
          <p:cNvSpPr/>
          <p:nvPr/>
        </p:nvSpPr>
        <p:spPr bwMode="auto">
          <a:xfrm>
            <a:off x="5346190" y="1160011"/>
            <a:ext cx="3349954" cy="643761"/>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Secuencia de seguimiento</a:t>
            </a:r>
            <a:endParaRPr lang="es-EC" sz="2000" b="1" dirty="0"/>
          </a:p>
        </p:txBody>
      </p:sp>
      <p:sp>
        <p:nvSpPr>
          <p:cNvPr id="22" name="18 Rectángulo"/>
          <p:cNvSpPr/>
          <p:nvPr/>
        </p:nvSpPr>
        <p:spPr bwMode="auto">
          <a:xfrm>
            <a:off x="1781829" y="5151381"/>
            <a:ext cx="3349954" cy="643761"/>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Delta desplazamiento</a:t>
            </a:r>
            <a:endParaRPr lang="es-EC" sz="2000" b="1" dirty="0"/>
          </a:p>
        </p:txBody>
      </p:sp>
      <p:pic>
        <p:nvPicPr>
          <p:cNvPr id="23" name="Imagen 22"/>
          <p:cNvPicPr/>
          <p:nvPr/>
        </p:nvPicPr>
        <p:blipFill>
          <a:blip r:embed="rId5"/>
          <a:stretch>
            <a:fillRect/>
          </a:stretch>
        </p:blipFill>
        <p:spPr>
          <a:xfrm>
            <a:off x="5362579" y="4546206"/>
            <a:ext cx="3017225" cy="2079029"/>
          </a:xfrm>
          <a:prstGeom prst="rect">
            <a:avLst/>
          </a:prstGeom>
          <a:ln>
            <a:solidFill>
              <a:schemeClr val="tx1"/>
            </a:solidFill>
          </a:ln>
        </p:spPr>
      </p:pic>
    </p:spTree>
    <p:extLst>
      <p:ext uri="{BB962C8B-B14F-4D97-AF65-F5344CB8AC3E}">
        <p14:creationId xmlns:p14="http://schemas.microsoft.com/office/powerpoint/2010/main" val="55940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5"/>
                                        </p:tgtEl>
                                        <p:attrNameLst>
                                          <p:attrName>ppt_x</p:attrName>
                                        </p:attrNameLst>
                                      </p:cBhvr>
                                      <p:tavLst>
                                        <p:tav tm="0">
                                          <p:val>
                                            <p:strVal val="ppt_x"/>
                                          </p:val>
                                        </p:tav>
                                        <p:tav tm="100000">
                                          <p:val>
                                            <p:strVal val="ppt_x"/>
                                          </p:val>
                                        </p:tav>
                                      </p:tavLst>
                                    </p:anim>
                                    <p:anim calcmode="lin" valueType="num">
                                      <p:cBhvr additive="base">
                                        <p:cTn id="7" dur="500"/>
                                        <p:tgtEl>
                                          <p:spTgt spid="15"/>
                                        </p:tgtEl>
                                        <p:attrNameLst>
                                          <p:attrName>ppt_y</p:attrName>
                                        </p:attrNameLst>
                                      </p:cBhvr>
                                      <p:tavLst>
                                        <p:tav tm="0">
                                          <p:val>
                                            <p:strVal val="ppt_y"/>
                                          </p:val>
                                        </p:tav>
                                        <p:tav tm="100000">
                                          <p:val>
                                            <p:strVal val="1+ppt_h/2"/>
                                          </p:val>
                                        </p:tav>
                                      </p:tavLst>
                                    </p:anim>
                                    <p:set>
                                      <p:cBhvr>
                                        <p:cTn id="8" dur="1" fill="hold">
                                          <p:stCondLst>
                                            <p:cond delay="499"/>
                                          </p:stCondLst>
                                        </p:cTn>
                                        <p:tgtEl>
                                          <p:spTgt spid="15"/>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500"/>
                                        <p:tgtEl>
                                          <p:spTgt spid="14"/>
                                        </p:tgtEl>
                                        <p:attrNameLst>
                                          <p:attrName>ppt_x</p:attrName>
                                        </p:attrNameLst>
                                      </p:cBhvr>
                                      <p:tavLst>
                                        <p:tav tm="0">
                                          <p:val>
                                            <p:strVal val="ppt_x"/>
                                          </p:val>
                                        </p:tav>
                                        <p:tav tm="100000">
                                          <p:val>
                                            <p:strVal val="ppt_x"/>
                                          </p:val>
                                        </p:tav>
                                      </p:tavLst>
                                    </p:anim>
                                    <p:anim calcmode="lin" valueType="num">
                                      <p:cBhvr additive="base">
                                        <p:cTn id="11" dur="500"/>
                                        <p:tgtEl>
                                          <p:spTgt spid="14"/>
                                        </p:tgtEl>
                                        <p:attrNameLst>
                                          <p:attrName>ppt_y</p:attrName>
                                        </p:attrNameLst>
                                      </p:cBhvr>
                                      <p:tavLst>
                                        <p:tav tm="0">
                                          <p:val>
                                            <p:strVal val="ppt_y"/>
                                          </p:val>
                                        </p:tav>
                                        <p:tav tm="100000">
                                          <p:val>
                                            <p:strVal val="1+ppt_h/2"/>
                                          </p:val>
                                        </p:tav>
                                      </p:tavLst>
                                    </p:anim>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9" grpId="0" animBg="1"/>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21</a:t>
            </a:fld>
            <a:endParaRPr lang="es-ES" sz="1600">
              <a:solidFill>
                <a:srgbClr val="888888"/>
              </a:solidFill>
            </a:endParaRPr>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IMPLEMENTACIÓN DE ALGORITMOS</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Función de Transferencia</a:t>
            </a:r>
            <a:endParaRPr lang="es-EC" b="1" dirty="0"/>
          </a:p>
        </p:txBody>
      </p:sp>
      <p:sp>
        <p:nvSpPr>
          <p:cNvPr id="12" name="18 Rectángulo"/>
          <p:cNvSpPr/>
          <p:nvPr/>
        </p:nvSpPr>
        <p:spPr bwMode="auto">
          <a:xfrm>
            <a:off x="173831" y="1151643"/>
            <a:ext cx="3123540" cy="40143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Identificación de planta</a:t>
            </a:r>
            <a:endParaRPr lang="es-EC" sz="2000" b="1" dirty="0"/>
          </a:p>
        </p:txBody>
      </p:sp>
      <p:pic>
        <p:nvPicPr>
          <p:cNvPr id="13" name="Imagen 12"/>
          <p:cNvPicPr/>
          <p:nvPr/>
        </p:nvPicPr>
        <p:blipFill>
          <a:blip r:embed="rId3"/>
          <a:stretch>
            <a:fillRect/>
          </a:stretch>
        </p:blipFill>
        <p:spPr>
          <a:xfrm>
            <a:off x="173831" y="2635797"/>
            <a:ext cx="3630930" cy="2315845"/>
          </a:xfrm>
          <a:prstGeom prst="rect">
            <a:avLst/>
          </a:prstGeom>
          <a:ln>
            <a:solidFill>
              <a:schemeClr val="tx1"/>
            </a:solidFill>
          </a:ln>
        </p:spPr>
      </p:pic>
      <mc:AlternateContent xmlns:mc="http://schemas.openxmlformats.org/markup-compatibility/2006">
        <mc:Choice xmlns:a14="http://schemas.microsoft.com/office/drawing/2010/main" Requires="a14">
          <p:sp>
            <p:nvSpPr>
              <p:cNvPr id="2" name="Rectángulo 1"/>
              <p:cNvSpPr/>
              <p:nvPr/>
            </p:nvSpPr>
            <p:spPr>
              <a:xfrm>
                <a:off x="989855" y="5417012"/>
                <a:ext cx="1998881" cy="61734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𝐺</m:t>
                      </m:r>
                      <m:d>
                        <m:dPr>
                          <m:ctrlPr>
                            <a:rPr lang="es-EC" i="1">
                              <a:latin typeface="Cambria Math" panose="02040503050406030204" pitchFamily="18" charset="0"/>
                            </a:rPr>
                          </m:ctrlPr>
                        </m:dPr>
                        <m:e>
                          <m:r>
                            <a:rPr lang="es-EC" i="1">
                              <a:latin typeface="Cambria Math" panose="02040503050406030204" pitchFamily="18" charset="0"/>
                            </a:rPr>
                            <m:t>𝑠</m:t>
                          </m:r>
                        </m:e>
                      </m:d>
                      <m:r>
                        <a:rPr lang="es-EC" i="0">
                          <a:latin typeface="Cambria Math" panose="02040503050406030204" pitchFamily="18" charset="0"/>
                        </a:rPr>
                        <m:t>=</m:t>
                      </m:r>
                      <m:f>
                        <m:fPr>
                          <m:ctrlPr>
                            <a:rPr lang="es-EC" i="1">
                              <a:latin typeface="Cambria Math" panose="02040503050406030204" pitchFamily="18" charset="0"/>
                            </a:rPr>
                          </m:ctrlPr>
                        </m:fPr>
                        <m:num>
                          <m:r>
                            <a:rPr lang="es-EC" i="0">
                              <a:latin typeface="Cambria Math" panose="02040503050406030204" pitchFamily="18" charset="0"/>
                            </a:rPr>
                            <m:t>71.99</m:t>
                          </m:r>
                        </m:num>
                        <m:den>
                          <m:r>
                            <a:rPr lang="es-EC" i="0">
                              <a:latin typeface="Cambria Math" panose="02040503050406030204" pitchFamily="18" charset="0"/>
                            </a:rPr>
                            <m:t> </m:t>
                          </m:r>
                          <m:r>
                            <a:rPr lang="es-EC" i="1">
                              <a:latin typeface="Cambria Math" panose="02040503050406030204" pitchFamily="18" charset="0"/>
                            </a:rPr>
                            <m:t>𝑠</m:t>
                          </m:r>
                          <m:r>
                            <a:rPr lang="es-EC" i="0">
                              <a:latin typeface="Cambria Math" panose="02040503050406030204" pitchFamily="18" charset="0"/>
                            </a:rPr>
                            <m:t>+1.842</m:t>
                          </m:r>
                        </m:den>
                      </m:f>
                    </m:oMath>
                  </m:oMathPara>
                </a14:m>
                <a:endParaRPr lang="es-EC" dirty="0"/>
              </a:p>
            </p:txBody>
          </p:sp>
        </mc:Choice>
        <mc:Fallback>
          <p:sp>
            <p:nvSpPr>
              <p:cNvPr id="2" name="Rectángulo 1"/>
              <p:cNvSpPr>
                <a:spLocks noRot="1" noChangeAspect="1" noMove="1" noResize="1" noEditPoints="1" noAdjustHandles="1" noChangeArrowheads="1" noChangeShapeType="1" noTextEdit="1"/>
              </p:cNvSpPr>
              <p:nvPr/>
            </p:nvSpPr>
            <p:spPr>
              <a:xfrm>
                <a:off x="989855" y="5417012"/>
                <a:ext cx="1998881" cy="617348"/>
              </a:xfrm>
              <a:prstGeom prst="rect">
                <a:avLst/>
              </a:prstGeom>
              <a:blipFill rotWithShape="0">
                <a:blip r:embed="rId4"/>
                <a:stretch>
                  <a:fillRect/>
                </a:stretch>
              </a:blipFill>
            </p:spPr>
            <p:txBody>
              <a:bodyPr/>
              <a:lstStyle/>
              <a:p>
                <a:r>
                  <a:rPr lang="es-EC">
                    <a:noFill/>
                  </a:rPr>
                  <a:t> </a:t>
                </a:r>
              </a:p>
            </p:txBody>
          </p:sp>
        </mc:Fallback>
      </mc:AlternateContent>
      <mc:AlternateContent xmlns:mc="http://schemas.openxmlformats.org/markup-compatibility/2006">
        <mc:Choice xmlns:a14="http://schemas.microsoft.com/office/drawing/2010/main" Requires="a14">
          <p:sp>
            <p:nvSpPr>
              <p:cNvPr id="4" name="Rectángulo 3"/>
              <p:cNvSpPr/>
              <p:nvPr/>
            </p:nvSpPr>
            <p:spPr>
              <a:xfrm>
                <a:off x="173831" y="1709293"/>
                <a:ext cx="3404843" cy="618311"/>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𝑠</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𝑇𝑖𝑒𝑚𝑝𝑜</m:t>
                          </m:r>
                          <m:r>
                            <a:rPr lang="es-EC" i="0">
                              <a:latin typeface="Cambria Math" panose="02040503050406030204" pitchFamily="18" charset="0"/>
                            </a:rPr>
                            <m:t> </m:t>
                          </m:r>
                          <m:r>
                            <a:rPr lang="es-EC" i="1">
                              <a:latin typeface="Cambria Math" panose="02040503050406030204" pitchFamily="18" charset="0"/>
                            </a:rPr>
                            <m:t>𝑡𝑟𝑎𝑛𝑠𝑐𝑢𝑟𝑟𝑖𝑑𝑜</m:t>
                          </m:r>
                          <m:r>
                            <a:rPr lang="es-EC" i="0">
                              <a:latin typeface="Cambria Math" panose="02040503050406030204" pitchFamily="18" charset="0"/>
                            </a:rPr>
                            <m:t> </m:t>
                          </m:r>
                          <m:r>
                            <a:rPr lang="es-EC" i="1">
                              <a:latin typeface="Cambria Math" panose="02040503050406030204" pitchFamily="18" charset="0"/>
                            </a:rPr>
                            <m:t>𝑡𝑜𝑡𝑎𝑙</m:t>
                          </m:r>
                        </m:num>
                        <m:den>
                          <m:r>
                            <a:rPr lang="es-EC" i="1">
                              <a:latin typeface="Cambria Math" panose="02040503050406030204" pitchFamily="18" charset="0"/>
                            </a:rPr>
                            <m:t>𝑁</m:t>
                          </m:r>
                          <m:r>
                            <a:rPr lang="es-EC" i="0">
                              <a:latin typeface="Cambria Math" panose="02040503050406030204" pitchFamily="18" charset="0"/>
                            </a:rPr>
                            <m:t>ú</m:t>
                          </m:r>
                          <m:r>
                            <a:rPr lang="es-EC" i="1">
                              <a:latin typeface="Cambria Math" panose="02040503050406030204" pitchFamily="18" charset="0"/>
                            </a:rPr>
                            <m:t>𝑚𝑒𝑟𝑜</m:t>
                          </m:r>
                          <m:r>
                            <a:rPr lang="es-EC" i="0">
                              <a:latin typeface="Cambria Math" panose="02040503050406030204" pitchFamily="18" charset="0"/>
                            </a:rPr>
                            <m:t> </m:t>
                          </m:r>
                          <m:r>
                            <a:rPr lang="es-EC" i="1">
                              <a:latin typeface="Cambria Math" panose="02040503050406030204" pitchFamily="18" charset="0"/>
                            </a:rPr>
                            <m:t>𝑡𝑜𝑡𝑎𝑙</m:t>
                          </m:r>
                          <m:r>
                            <a:rPr lang="es-EC" i="0">
                              <a:latin typeface="Cambria Math" panose="02040503050406030204" pitchFamily="18" charset="0"/>
                            </a:rPr>
                            <m:t> </m:t>
                          </m:r>
                          <m:r>
                            <a:rPr lang="es-EC" i="1">
                              <a:latin typeface="Cambria Math" panose="02040503050406030204" pitchFamily="18" charset="0"/>
                            </a:rPr>
                            <m:t>𝑑𝑒</m:t>
                          </m:r>
                          <m:r>
                            <a:rPr lang="es-EC" i="0">
                              <a:latin typeface="Cambria Math" panose="02040503050406030204" pitchFamily="18" charset="0"/>
                            </a:rPr>
                            <m:t> </m:t>
                          </m:r>
                          <m:r>
                            <a:rPr lang="es-EC" i="1">
                              <a:latin typeface="Cambria Math" panose="02040503050406030204" pitchFamily="18" charset="0"/>
                            </a:rPr>
                            <m:t>𝑚𝑢𝑒𝑠𝑡𝑟𝑎𝑠</m:t>
                          </m:r>
                        </m:den>
                      </m:f>
                    </m:oMath>
                  </m:oMathPara>
                </a14:m>
                <a:endParaRPr lang="es-EC" dirty="0"/>
              </a:p>
            </p:txBody>
          </p:sp>
        </mc:Choice>
        <mc:Fallback>
          <p:sp>
            <p:nvSpPr>
              <p:cNvPr id="4" name="Rectángulo 3"/>
              <p:cNvSpPr>
                <a:spLocks noRot="1" noChangeAspect="1" noMove="1" noResize="1" noEditPoints="1" noAdjustHandles="1" noChangeArrowheads="1" noChangeShapeType="1" noTextEdit="1"/>
              </p:cNvSpPr>
              <p:nvPr/>
            </p:nvSpPr>
            <p:spPr>
              <a:xfrm>
                <a:off x="173831" y="1709293"/>
                <a:ext cx="3404843" cy="618311"/>
              </a:xfrm>
              <a:prstGeom prst="rect">
                <a:avLst/>
              </a:prstGeom>
              <a:blipFill rotWithShape="0">
                <a:blip r:embed="rId5"/>
                <a:stretch>
                  <a:fillRect/>
                </a:stretch>
              </a:blipFill>
            </p:spPr>
            <p:txBody>
              <a:bodyPr/>
              <a:lstStyle/>
              <a:p>
                <a:r>
                  <a:rPr lang="es-EC">
                    <a:noFill/>
                  </a:rPr>
                  <a:t> </a:t>
                </a:r>
              </a:p>
            </p:txBody>
          </p:sp>
        </mc:Fallback>
      </mc:AlternateContent>
      <p:sp>
        <p:nvSpPr>
          <p:cNvPr id="17" name="18 Rectángulo"/>
          <p:cNvSpPr/>
          <p:nvPr/>
        </p:nvSpPr>
        <p:spPr bwMode="auto">
          <a:xfrm>
            <a:off x="6236377" y="1156294"/>
            <a:ext cx="3123540" cy="40143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Diseño de controlador</a:t>
            </a:r>
            <a:endParaRPr lang="es-EC" sz="2000" b="1" dirty="0"/>
          </a:p>
        </p:txBody>
      </p:sp>
      <p:pic>
        <p:nvPicPr>
          <p:cNvPr id="20" name="Imagen 19"/>
          <p:cNvPicPr/>
          <p:nvPr/>
        </p:nvPicPr>
        <p:blipFill>
          <a:blip r:embed="rId6"/>
          <a:stretch>
            <a:fillRect/>
          </a:stretch>
        </p:blipFill>
        <p:spPr>
          <a:xfrm>
            <a:off x="5967095" y="1871892"/>
            <a:ext cx="4015105" cy="1527810"/>
          </a:xfrm>
          <a:prstGeom prst="rect">
            <a:avLst/>
          </a:prstGeom>
        </p:spPr>
      </p:pic>
      <mc:AlternateContent xmlns:mc="http://schemas.openxmlformats.org/markup-compatibility/2006">
        <mc:Choice xmlns:a14="http://schemas.microsoft.com/office/drawing/2010/main" Requires="a14">
          <p:sp>
            <p:nvSpPr>
              <p:cNvPr id="5" name="Rectángulo 4"/>
              <p:cNvSpPr/>
              <p:nvPr/>
            </p:nvSpPr>
            <p:spPr>
              <a:xfrm>
                <a:off x="6450986" y="3567933"/>
                <a:ext cx="3485441" cy="369332"/>
              </a:xfrm>
              <a:prstGeom prst="rect">
                <a:avLst/>
              </a:prstGeom>
            </p:spPr>
            <p:txBody>
              <a:bodyPr wrap="none">
                <a:spAutoFit/>
              </a:bodyPr>
              <a:lstStyle/>
              <a:p>
                <a14:m>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𝐾𝑐</m:t>
                    </m:r>
                    <m:r>
                      <a:rPr lang="es-EC" i="1">
                        <a:latin typeface="Cambria Math" panose="02040503050406030204" pitchFamily="18" charset="0"/>
                        <a:ea typeface="Calibri" panose="020F0502020204030204" pitchFamily="34" charset="0"/>
                        <a:cs typeface="Times New Roman" panose="02020603050405020304" pitchFamily="18" charset="0"/>
                      </a:rPr>
                      <m:t>=0.048992</m:t>
                    </m:r>
                  </m:oMath>
                </a14:m>
                <a:r>
                  <a:rPr lang="es-EC" dirty="0">
                    <a:effectLst/>
                    <a:latin typeface="Times New Roman" panose="02020603050405020304" pitchFamily="18" charset="0"/>
                    <a:ea typeface="Times New Roman" panose="02020603050405020304" pitchFamily="18" charset="0"/>
                  </a:rPr>
                  <a:t> y </a:t>
                </a:r>
                <a14:m>
                  <m:oMath xmlns:m="http://schemas.openxmlformats.org/officeDocument/2006/math">
                    <m:r>
                      <a:rPr lang="es-EC" i="1">
                        <a:effectLst/>
                        <a:latin typeface="Cambria Math" panose="02040503050406030204" pitchFamily="18" charset="0"/>
                        <a:ea typeface="Calibri" panose="020F0502020204030204" pitchFamily="34" charset="0"/>
                        <a:cs typeface="Times New Roman" panose="02020603050405020304" pitchFamily="18" charset="0"/>
                      </a:rPr>
                      <m:t>𝐾𝑖</m:t>
                    </m:r>
                    <m:r>
                      <a:rPr lang="es-EC" i="1">
                        <a:effectLst/>
                        <a:latin typeface="Cambria Math" panose="02040503050406030204" pitchFamily="18" charset="0"/>
                        <a:ea typeface="Calibri" panose="020F0502020204030204" pitchFamily="34" charset="0"/>
                        <a:cs typeface="Times New Roman" panose="02020603050405020304" pitchFamily="18" charset="0"/>
                      </a:rPr>
                      <m:t>=0.286401</m:t>
                    </m:r>
                  </m:oMath>
                </a14:m>
                <a:r>
                  <a:rPr lang="es-EC" dirty="0">
                    <a:effectLst/>
                    <a:latin typeface="Times New Roman" panose="02020603050405020304" pitchFamily="18" charset="0"/>
                    <a:ea typeface="Times New Roman" panose="02020603050405020304" pitchFamily="18" charset="0"/>
                  </a:rPr>
                  <a:t>.</a:t>
                </a:r>
                <a:endParaRPr lang="es-EC" dirty="0"/>
              </a:p>
            </p:txBody>
          </p:sp>
        </mc:Choice>
        <mc:Fallback>
          <p:sp>
            <p:nvSpPr>
              <p:cNvPr id="5" name="Rectángulo 4"/>
              <p:cNvSpPr>
                <a:spLocks noRot="1" noChangeAspect="1" noMove="1" noResize="1" noEditPoints="1" noAdjustHandles="1" noChangeArrowheads="1" noChangeShapeType="1" noTextEdit="1"/>
              </p:cNvSpPr>
              <p:nvPr/>
            </p:nvSpPr>
            <p:spPr>
              <a:xfrm>
                <a:off x="6450986" y="3567933"/>
                <a:ext cx="3485441" cy="369332"/>
              </a:xfrm>
              <a:prstGeom prst="rect">
                <a:avLst/>
              </a:prstGeom>
              <a:blipFill rotWithShape="0">
                <a:blip r:embed="rId7"/>
                <a:stretch>
                  <a:fillRect t="-9836" r="-524" b="-22951"/>
                </a:stretch>
              </a:blipFill>
            </p:spPr>
            <p:txBody>
              <a:bodyPr/>
              <a:lstStyle/>
              <a:p>
                <a:r>
                  <a:rPr lang="es-EC">
                    <a:noFill/>
                  </a:rPr>
                  <a:t> </a:t>
                </a:r>
              </a:p>
            </p:txBody>
          </p:sp>
        </mc:Fallback>
      </mc:AlternateContent>
      <p:pic>
        <p:nvPicPr>
          <p:cNvPr id="21" name="Imagen 20"/>
          <p:cNvPicPr/>
          <p:nvPr/>
        </p:nvPicPr>
        <p:blipFill>
          <a:blip r:embed="rId8"/>
          <a:stretch>
            <a:fillRect/>
          </a:stretch>
        </p:blipFill>
        <p:spPr>
          <a:xfrm>
            <a:off x="5533058" y="4167564"/>
            <a:ext cx="3826859" cy="2097095"/>
          </a:xfrm>
          <a:prstGeom prst="rect">
            <a:avLst/>
          </a:prstGeom>
          <a:ln>
            <a:solidFill>
              <a:schemeClr val="tx1"/>
            </a:solidFill>
          </a:ln>
        </p:spPr>
      </p:pic>
    </p:spTree>
    <p:extLst>
      <p:ext uri="{BB962C8B-B14F-4D97-AF65-F5344CB8AC3E}">
        <p14:creationId xmlns:p14="http://schemas.microsoft.com/office/powerpoint/2010/main" val="40640066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22</a:t>
            </a:fld>
            <a:endParaRPr lang="es-ES" sz="1600">
              <a:solidFill>
                <a:srgbClr val="888888"/>
              </a:solidFill>
            </a:endParaRPr>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IMPLEMENTACIÓN DE ALGORITMOS</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Implementación</a:t>
            </a:r>
            <a:endParaRPr lang="es-EC" b="1" dirty="0"/>
          </a:p>
        </p:txBody>
      </p:sp>
      <p:sp>
        <p:nvSpPr>
          <p:cNvPr id="12" name="18 Rectángulo"/>
          <p:cNvSpPr/>
          <p:nvPr/>
        </p:nvSpPr>
        <p:spPr bwMode="auto">
          <a:xfrm>
            <a:off x="173831" y="1151643"/>
            <a:ext cx="3123540" cy="40143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Controlador</a:t>
            </a:r>
            <a:endParaRPr lang="es-EC" sz="2000" b="1" dirty="0"/>
          </a:p>
        </p:txBody>
      </p:sp>
      <mc:AlternateContent xmlns:mc="http://schemas.openxmlformats.org/markup-compatibility/2006">
        <mc:Choice xmlns:a14="http://schemas.microsoft.com/office/drawing/2010/main" Requires="a14">
          <p:sp>
            <p:nvSpPr>
              <p:cNvPr id="6" name="Rectángulo 5"/>
              <p:cNvSpPr/>
              <p:nvPr/>
            </p:nvSpPr>
            <p:spPr>
              <a:xfrm>
                <a:off x="0" y="1661456"/>
                <a:ext cx="12181719" cy="618311"/>
              </a:xfrm>
              <a:prstGeom prst="rect">
                <a:avLst/>
              </a:prstGeom>
            </p:spPr>
            <p:txBody>
              <a:bodyPr wrap="square">
                <a:spAutoFit/>
              </a:bodyPr>
              <a:lstStyle/>
              <a:p>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ea typeface="Calibri" panose="020F0502020204030204" pitchFamily="34" charset="0"/>
                          <a:cs typeface="Times New Roman" panose="02020603050405020304" pitchFamily="18" charset="0"/>
                        </a:rPr>
                        <m:t>𝑐𝑜</m:t>
                      </m:r>
                      <m:d>
                        <m:dPr>
                          <m:ctrlPr>
                            <a:rPr lang="es-EC" i="1">
                              <a:effectLst/>
                              <a:latin typeface="Cambria Math" panose="02040503050406030204" pitchFamily="18" charset="0"/>
                              <a:cs typeface="Times New Roman" panose="02020603050405020304" pitchFamily="18" charset="0"/>
                            </a:rPr>
                          </m:ctrlPr>
                        </m:dPr>
                        <m:e>
                          <m:r>
                            <a:rPr lang="es-EC" i="1">
                              <a:effectLst/>
                              <a:latin typeface="Cambria Math" panose="02040503050406030204" pitchFamily="18" charset="0"/>
                              <a:ea typeface="Calibri" panose="020F0502020204030204" pitchFamily="34" charset="0"/>
                              <a:cs typeface="Times New Roman" panose="02020603050405020304" pitchFamily="18" charset="0"/>
                            </a:rPr>
                            <m:t>𝑘</m:t>
                          </m:r>
                        </m:e>
                      </m:d>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𝑐𝑜</m:t>
                      </m:r>
                      <m:d>
                        <m:dPr>
                          <m:ctrlPr>
                            <a:rPr lang="es-EC" i="1">
                              <a:effectLst/>
                              <a:latin typeface="Cambria Math" panose="02040503050406030204" pitchFamily="18" charset="0"/>
                              <a:cs typeface="Times New Roman" panose="02020603050405020304" pitchFamily="18" charset="0"/>
                            </a:rPr>
                          </m:ctrlPr>
                        </m:dPr>
                        <m:e>
                          <m:r>
                            <a:rPr lang="es-EC" i="1">
                              <a:effectLst/>
                              <a:latin typeface="Cambria Math" panose="02040503050406030204" pitchFamily="18" charset="0"/>
                              <a:ea typeface="Calibri" panose="020F0502020204030204" pitchFamily="34" charset="0"/>
                              <a:cs typeface="Times New Roman" panose="02020603050405020304" pitchFamily="18" charset="0"/>
                            </a:rPr>
                            <m:t>𝑘</m:t>
                          </m:r>
                          <m:r>
                            <a:rPr lang="es-EC" i="1">
                              <a:effectLst/>
                              <a:latin typeface="Cambria Math" panose="02040503050406030204" pitchFamily="18" charset="0"/>
                              <a:ea typeface="Calibri" panose="020F0502020204030204" pitchFamily="34" charset="0"/>
                              <a:cs typeface="Times New Roman" panose="02020603050405020304" pitchFamily="18" charset="0"/>
                            </a:rPr>
                            <m:t>−1</m:t>
                          </m:r>
                        </m:e>
                      </m:d>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𝐾𝑐</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 </m:t>
                      </m:r>
                      <m:d>
                        <m:dPr>
                          <m:ctrlPr>
                            <a:rPr lang="es-EC" i="1">
                              <a:effectLst/>
                              <a:latin typeface="Cambria Math" panose="02040503050406030204" pitchFamily="18" charset="0"/>
                              <a:cs typeface="Times New Roman" panose="02020603050405020304" pitchFamily="18" charset="0"/>
                            </a:rPr>
                          </m:ctrlPr>
                        </m:dPr>
                        <m:e>
                          <m:r>
                            <a:rPr lang="es-EC" i="1">
                              <a:effectLst/>
                              <a:latin typeface="Cambria Math" panose="02040503050406030204" pitchFamily="18" charset="0"/>
                              <a:ea typeface="Calibri" panose="020F0502020204030204" pitchFamily="34" charset="0"/>
                              <a:cs typeface="Times New Roman" panose="02020603050405020304" pitchFamily="18" charset="0"/>
                            </a:rPr>
                            <m:t>𝑒</m:t>
                          </m:r>
                          <m:d>
                            <m:dPr>
                              <m:ctrlPr>
                                <a:rPr lang="es-EC" i="1">
                                  <a:effectLst/>
                                  <a:latin typeface="Cambria Math" panose="02040503050406030204" pitchFamily="18" charset="0"/>
                                  <a:cs typeface="Times New Roman" panose="02020603050405020304" pitchFamily="18" charset="0"/>
                                </a:rPr>
                              </m:ctrlPr>
                            </m:dPr>
                            <m:e>
                              <m:r>
                                <a:rPr lang="es-EC" i="1">
                                  <a:effectLst/>
                                  <a:latin typeface="Cambria Math" panose="02040503050406030204" pitchFamily="18" charset="0"/>
                                  <a:ea typeface="Calibri" panose="020F0502020204030204" pitchFamily="34" charset="0"/>
                                  <a:cs typeface="Times New Roman" panose="02020603050405020304" pitchFamily="18" charset="0"/>
                                </a:rPr>
                                <m:t>𝑘</m:t>
                              </m:r>
                            </m:e>
                          </m:d>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𝑒</m:t>
                          </m:r>
                          <m:d>
                            <m:dPr>
                              <m:ctrlPr>
                                <a:rPr lang="es-EC" i="1">
                                  <a:effectLst/>
                                  <a:latin typeface="Cambria Math" panose="02040503050406030204" pitchFamily="18" charset="0"/>
                                  <a:cs typeface="Times New Roman" panose="02020603050405020304" pitchFamily="18" charset="0"/>
                                </a:rPr>
                              </m:ctrlPr>
                            </m:dPr>
                            <m:e>
                              <m:r>
                                <a:rPr lang="es-EC" i="1">
                                  <a:effectLst/>
                                  <a:latin typeface="Cambria Math" panose="02040503050406030204" pitchFamily="18" charset="0"/>
                                  <a:ea typeface="Calibri" panose="020F0502020204030204" pitchFamily="34" charset="0"/>
                                  <a:cs typeface="Times New Roman" panose="02020603050405020304" pitchFamily="18" charset="0"/>
                                </a:rPr>
                                <m:t>𝑘</m:t>
                              </m:r>
                              <m:r>
                                <a:rPr lang="es-EC" i="1">
                                  <a:effectLst/>
                                  <a:latin typeface="Cambria Math" panose="02040503050406030204" pitchFamily="18" charset="0"/>
                                  <a:ea typeface="Calibri" panose="020F0502020204030204" pitchFamily="34" charset="0"/>
                                  <a:cs typeface="Times New Roman" panose="02020603050405020304" pitchFamily="18" charset="0"/>
                                </a:rPr>
                                <m:t>−1</m:t>
                              </m:r>
                            </m:e>
                          </m:d>
                        </m:e>
                      </m:d>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𝐾𝑖</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𝑇𝑠</m:t>
                      </m:r>
                      <m:r>
                        <a:rPr lang="es-EC">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𝑒</m:t>
                      </m:r>
                      <m:d>
                        <m:dPr>
                          <m:ctrlPr>
                            <a:rPr lang="es-EC" i="1">
                              <a:effectLst/>
                              <a:latin typeface="Cambria Math" panose="02040503050406030204" pitchFamily="18" charset="0"/>
                              <a:cs typeface="Times New Roman" panose="02020603050405020304" pitchFamily="18" charset="0"/>
                            </a:rPr>
                          </m:ctrlPr>
                        </m:dPr>
                        <m:e>
                          <m:r>
                            <a:rPr lang="es-EC" i="1">
                              <a:effectLst/>
                              <a:latin typeface="Cambria Math" panose="02040503050406030204" pitchFamily="18" charset="0"/>
                              <a:ea typeface="Calibri" panose="020F0502020204030204" pitchFamily="34" charset="0"/>
                              <a:cs typeface="Times New Roman" panose="02020603050405020304" pitchFamily="18" charset="0"/>
                            </a:rPr>
                            <m:t>𝑘</m:t>
                          </m:r>
                        </m:e>
                      </m:d>
                      <m:r>
                        <a:rPr lang="es-EC"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s-EC" i="1">
                              <a:effectLst/>
                              <a:latin typeface="Cambria Math" panose="02040503050406030204" pitchFamily="18" charset="0"/>
                              <a:cs typeface="Times New Roman" panose="02020603050405020304" pitchFamily="18" charset="0"/>
                            </a:rPr>
                          </m:ctrlPr>
                        </m:fPr>
                        <m:num>
                          <m:r>
                            <a:rPr lang="es-EC" i="1">
                              <a:effectLst/>
                              <a:latin typeface="Cambria Math" panose="02040503050406030204" pitchFamily="18" charset="0"/>
                              <a:ea typeface="Calibri" panose="020F0502020204030204" pitchFamily="34" charset="0"/>
                              <a:cs typeface="Times New Roman" panose="02020603050405020304" pitchFamily="18" charset="0"/>
                            </a:rPr>
                            <m:t>𝐾𝑑</m:t>
                          </m:r>
                        </m:num>
                        <m:den>
                          <m:r>
                            <a:rPr lang="es-EC" i="1">
                              <a:effectLst/>
                              <a:latin typeface="Cambria Math" panose="02040503050406030204" pitchFamily="18" charset="0"/>
                              <a:ea typeface="Calibri" panose="020F0502020204030204" pitchFamily="34" charset="0"/>
                              <a:cs typeface="Times New Roman" panose="02020603050405020304" pitchFamily="18" charset="0"/>
                            </a:rPr>
                            <m:t>𝑇𝑠</m:t>
                          </m:r>
                        </m:den>
                      </m:f>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𝑒</m:t>
                      </m:r>
                      <m:d>
                        <m:dPr>
                          <m:ctrlPr>
                            <a:rPr lang="es-EC" i="1">
                              <a:effectLst/>
                              <a:latin typeface="Cambria Math" panose="02040503050406030204" pitchFamily="18" charset="0"/>
                              <a:cs typeface="Times New Roman" panose="02020603050405020304" pitchFamily="18" charset="0"/>
                            </a:rPr>
                          </m:ctrlPr>
                        </m:dPr>
                        <m:e>
                          <m:r>
                            <a:rPr lang="es-EC" i="1">
                              <a:effectLst/>
                              <a:latin typeface="Cambria Math" panose="02040503050406030204" pitchFamily="18" charset="0"/>
                              <a:ea typeface="Calibri" panose="020F0502020204030204" pitchFamily="34" charset="0"/>
                              <a:cs typeface="Times New Roman" panose="02020603050405020304" pitchFamily="18" charset="0"/>
                            </a:rPr>
                            <m:t>𝑘</m:t>
                          </m:r>
                        </m:e>
                      </m:d>
                      <m:r>
                        <a:rPr lang="es-EC" i="1">
                          <a:effectLst/>
                          <a:latin typeface="Cambria Math" panose="02040503050406030204" pitchFamily="18" charset="0"/>
                          <a:ea typeface="Calibri" panose="020F0502020204030204" pitchFamily="34" charset="0"/>
                          <a:cs typeface="Times New Roman" panose="02020603050405020304" pitchFamily="18" charset="0"/>
                        </a:rPr>
                        <m:t>−2</m:t>
                      </m:r>
                      <m:r>
                        <a:rPr lang="es-EC" i="1">
                          <a:effectLst/>
                          <a:latin typeface="Cambria Math" panose="02040503050406030204" pitchFamily="18" charset="0"/>
                          <a:ea typeface="Calibri" panose="020F0502020204030204" pitchFamily="34" charset="0"/>
                          <a:cs typeface="Times New Roman" panose="02020603050405020304" pitchFamily="18" charset="0"/>
                        </a:rPr>
                        <m:t>𝑒</m:t>
                      </m:r>
                      <m:d>
                        <m:dPr>
                          <m:ctrlPr>
                            <a:rPr lang="es-EC" i="1">
                              <a:effectLst/>
                              <a:latin typeface="Cambria Math" panose="02040503050406030204" pitchFamily="18" charset="0"/>
                              <a:cs typeface="Times New Roman" panose="02020603050405020304" pitchFamily="18" charset="0"/>
                            </a:rPr>
                          </m:ctrlPr>
                        </m:dPr>
                        <m:e>
                          <m:r>
                            <a:rPr lang="es-EC" i="1">
                              <a:effectLst/>
                              <a:latin typeface="Cambria Math" panose="02040503050406030204" pitchFamily="18" charset="0"/>
                              <a:ea typeface="Calibri" panose="020F0502020204030204" pitchFamily="34" charset="0"/>
                              <a:cs typeface="Times New Roman" panose="02020603050405020304" pitchFamily="18" charset="0"/>
                            </a:rPr>
                            <m:t>𝑘</m:t>
                          </m:r>
                          <m:r>
                            <a:rPr lang="es-EC" i="1">
                              <a:effectLst/>
                              <a:latin typeface="Cambria Math" panose="02040503050406030204" pitchFamily="18" charset="0"/>
                              <a:ea typeface="Calibri" panose="020F0502020204030204" pitchFamily="34" charset="0"/>
                              <a:cs typeface="Times New Roman" panose="02020603050405020304" pitchFamily="18" charset="0"/>
                            </a:rPr>
                            <m:t>−1</m:t>
                          </m:r>
                        </m:e>
                      </m:d>
                      <m:r>
                        <a:rPr lang="es-EC" i="1">
                          <a:effectLst/>
                          <a:latin typeface="Cambria Math" panose="02040503050406030204" pitchFamily="18" charset="0"/>
                          <a:ea typeface="Calibri" panose="020F0502020204030204" pitchFamily="34" charset="0"/>
                          <a:cs typeface="Times New Roman" panose="02020603050405020304" pitchFamily="18" charset="0"/>
                        </a:rPr>
                        <m:t> +</m:t>
                      </m:r>
                      <m:r>
                        <a:rPr lang="es-EC" i="1">
                          <a:effectLst/>
                          <a:latin typeface="Cambria Math" panose="02040503050406030204" pitchFamily="18" charset="0"/>
                          <a:ea typeface="Calibri" panose="020F0502020204030204" pitchFamily="34" charset="0"/>
                          <a:cs typeface="Times New Roman" panose="02020603050405020304" pitchFamily="18" charset="0"/>
                        </a:rPr>
                        <m:t>𝑒</m:t>
                      </m:r>
                      <m:r>
                        <a:rPr lang="es-EC" i="1">
                          <a:effectLst/>
                          <a:latin typeface="Cambria Math" panose="02040503050406030204" pitchFamily="18" charset="0"/>
                          <a:ea typeface="Calibri" panose="020F0502020204030204" pitchFamily="34" charset="0"/>
                          <a:cs typeface="Times New Roman" panose="02020603050405020304" pitchFamily="18" charset="0"/>
                        </a:rPr>
                        <m:t>(</m:t>
                      </m:r>
                      <m:r>
                        <a:rPr lang="es-EC" i="1">
                          <a:effectLst/>
                          <a:latin typeface="Cambria Math" panose="02040503050406030204" pitchFamily="18" charset="0"/>
                          <a:ea typeface="Calibri" panose="020F0502020204030204" pitchFamily="34" charset="0"/>
                          <a:cs typeface="Times New Roman" panose="02020603050405020304" pitchFamily="18" charset="0"/>
                        </a:rPr>
                        <m:t>𝑘</m:t>
                      </m:r>
                      <m:r>
                        <a:rPr lang="es-EC" i="1">
                          <a:effectLst/>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es-EC" dirty="0"/>
              </a:p>
            </p:txBody>
          </p:sp>
        </mc:Choice>
        <mc:Fallback>
          <p:sp>
            <p:nvSpPr>
              <p:cNvPr id="6" name="Rectángulo 5"/>
              <p:cNvSpPr>
                <a:spLocks noRot="1" noChangeAspect="1" noMove="1" noResize="1" noEditPoints="1" noAdjustHandles="1" noChangeArrowheads="1" noChangeShapeType="1" noTextEdit="1"/>
              </p:cNvSpPr>
              <p:nvPr/>
            </p:nvSpPr>
            <p:spPr>
              <a:xfrm>
                <a:off x="0" y="1661456"/>
                <a:ext cx="12181719" cy="618311"/>
              </a:xfrm>
              <a:prstGeom prst="rect">
                <a:avLst/>
              </a:prstGeom>
              <a:blipFill rotWithShape="0">
                <a:blip r:embed="rId3"/>
                <a:stretch>
                  <a:fillRect/>
                </a:stretch>
              </a:blipFill>
            </p:spPr>
            <p:txBody>
              <a:bodyPr/>
              <a:lstStyle/>
              <a:p>
                <a:r>
                  <a:rPr lang="es-EC">
                    <a:noFill/>
                  </a:rPr>
                  <a:t> </a:t>
                </a:r>
              </a:p>
            </p:txBody>
          </p:sp>
        </mc:Fallback>
      </mc:AlternateContent>
      <p:pic>
        <p:nvPicPr>
          <p:cNvPr id="15" name="Imagen 14"/>
          <p:cNvPicPr/>
          <p:nvPr/>
        </p:nvPicPr>
        <p:blipFill>
          <a:blip r:embed="rId4"/>
          <a:stretch>
            <a:fillRect/>
          </a:stretch>
        </p:blipFill>
        <p:spPr>
          <a:xfrm>
            <a:off x="745941" y="2528611"/>
            <a:ext cx="4807366" cy="3827739"/>
          </a:xfrm>
          <a:prstGeom prst="rect">
            <a:avLst/>
          </a:prstGeom>
          <a:ln>
            <a:solidFill>
              <a:schemeClr val="tx1"/>
            </a:solidFill>
          </a:ln>
        </p:spPr>
      </p:pic>
      <p:pic>
        <p:nvPicPr>
          <p:cNvPr id="16" name="Imagen 1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7550" y="3378195"/>
            <a:ext cx="5126250" cy="2834124"/>
          </a:xfrm>
          <a:prstGeom prst="rect">
            <a:avLst/>
          </a:prstGeom>
          <a:noFill/>
          <a:ln>
            <a:noFill/>
          </a:ln>
        </p:spPr>
      </p:pic>
      <p:sp>
        <p:nvSpPr>
          <p:cNvPr id="19" name="18 Rectángulo"/>
          <p:cNvSpPr/>
          <p:nvPr/>
        </p:nvSpPr>
        <p:spPr bwMode="auto">
          <a:xfrm>
            <a:off x="6277134" y="2626433"/>
            <a:ext cx="3534521" cy="751762"/>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a:t>Error en eje de las “x” en imagen del micro-UAV</a:t>
            </a:r>
            <a:endParaRPr lang="es-EC" sz="2000" b="1" dirty="0"/>
          </a:p>
        </p:txBody>
      </p:sp>
    </p:spTree>
    <p:extLst>
      <p:ext uri="{BB962C8B-B14F-4D97-AF65-F5344CB8AC3E}">
        <p14:creationId xmlns:p14="http://schemas.microsoft.com/office/powerpoint/2010/main" val="15841209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23</a:t>
            </a:fld>
            <a:endParaRPr lang="es-ES" sz="1600">
              <a:solidFill>
                <a:srgbClr val="888888"/>
              </a:solidFill>
            </a:endParaRPr>
          </a:p>
        </p:txBody>
      </p:sp>
      <p:sp>
        <p:nvSpPr>
          <p:cNvPr id="7" name="18 Rectángulo"/>
          <p:cNvSpPr/>
          <p:nvPr/>
        </p:nvSpPr>
        <p:spPr bwMode="auto">
          <a:xfrm>
            <a:off x="173831" y="872805"/>
            <a:ext cx="2012056" cy="447610"/>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err="1" smtClean="0"/>
              <a:t>Medianflow</a:t>
            </a:r>
            <a:endParaRPr lang="es-EC" sz="2000" b="1" dirty="0"/>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IMPLEMENTACIÓN DE ALGORITMOS</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Seguimiento</a:t>
            </a:r>
            <a:endParaRPr lang="es-EC" b="1" dirty="0"/>
          </a:p>
        </p:txBody>
      </p:sp>
      <p:pic>
        <p:nvPicPr>
          <p:cNvPr id="14" name="Imagen 13"/>
          <p:cNvPicPr/>
          <p:nvPr/>
        </p:nvPicPr>
        <p:blipFill>
          <a:blip r:embed="rId3"/>
          <a:stretch>
            <a:fillRect/>
          </a:stretch>
        </p:blipFill>
        <p:spPr>
          <a:xfrm>
            <a:off x="151274" y="1507296"/>
            <a:ext cx="3617585" cy="2332641"/>
          </a:xfrm>
          <a:prstGeom prst="rect">
            <a:avLst/>
          </a:prstGeom>
        </p:spPr>
      </p:pic>
      <p:pic>
        <p:nvPicPr>
          <p:cNvPr id="15" name="Imagen 14"/>
          <p:cNvPicPr/>
          <p:nvPr/>
        </p:nvPicPr>
        <p:blipFill>
          <a:blip r:embed="rId4"/>
          <a:stretch>
            <a:fillRect/>
          </a:stretch>
        </p:blipFill>
        <p:spPr>
          <a:xfrm>
            <a:off x="6053860" y="1314511"/>
            <a:ext cx="4794668" cy="5406964"/>
          </a:xfrm>
          <a:prstGeom prst="rect">
            <a:avLst/>
          </a:prstGeom>
        </p:spPr>
      </p:pic>
      <p:sp>
        <p:nvSpPr>
          <p:cNvPr id="16" name="18 Rectángulo"/>
          <p:cNvSpPr/>
          <p:nvPr/>
        </p:nvSpPr>
        <p:spPr bwMode="auto">
          <a:xfrm>
            <a:off x="5464454" y="776412"/>
            <a:ext cx="3880268" cy="538098"/>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Seguimiento de persona</a:t>
            </a:r>
            <a:endParaRPr lang="es-EC" sz="2000" b="1" dirty="0"/>
          </a:p>
        </p:txBody>
      </p:sp>
      <p:pic>
        <p:nvPicPr>
          <p:cNvPr id="19" name="Imagen 18"/>
          <p:cNvPicPr/>
          <p:nvPr/>
        </p:nvPicPr>
        <p:blipFill>
          <a:blip r:embed="rId5">
            <a:extLst>
              <a:ext uri="{28A0092B-C50C-407E-A947-70E740481C1C}">
                <a14:useLocalDpi xmlns:a14="http://schemas.microsoft.com/office/drawing/2010/main" val="0"/>
              </a:ext>
            </a:extLst>
          </a:blip>
          <a:srcRect/>
          <a:stretch>
            <a:fillRect/>
          </a:stretch>
        </p:blipFill>
        <p:spPr bwMode="auto">
          <a:xfrm>
            <a:off x="173831" y="4026818"/>
            <a:ext cx="5077460" cy="2660650"/>
          </a:xfrm>
          <a:prstGeom prst="rect">
            <a:avLst/>
          </a:prstGeom>
          <a:noFill/>
          <a:ln>
            <a:solidFill>
              <a:schemeClr val="tx1"/>
            </a:solidFill>
          </a:ln>
        </p:spPr>
      </p:pic>
      <p:sp>
        <p:nvSpPr>
          <p:cNvPr id="22" name="18 Rectángulo"/>
          <p:cNvSpPr/>
          <p:nvPr/>
        </p:nvSpPr>
        <p:spPr bwMode="auto">
          <a:xfrm>
            <a:off x="3897676" y="3007379"/>
            <a:ext cx="2012056" cy="832558"/>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Secuencia de seguimiento</a:t>
            </a:r>
            <a:endParaRPr lang="es-EC" sz="2000" b="1" dirty="0"/>
          </a:p>
        </p:txBody>
      </p:sp>
    </p:spTree>
    <p:extLst>
      <p:ext uri="{BB962C8B-B14F-4D97-AF65-F5344CB8AC3E}">
        <p14:creationId xmlns:p14="http://schemas.microsoft.com/office/powerpoint/2010/main" val="4193237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24</a:t>
            </a:fld>
            <a:endParaRPr lang="es-ES" sz="1600">
              <a:solidFill>
                <a:srgbClr val="888888"/>
              </a:solidFill>
            </a:endParaRPr>
          </a:p>
        </p:txBody>
      </p:sp>
      <p:sp>
        <p:nvSpPr>
          <p:cNvPr id="7" name="18 Rectángulo"/>
          <p:cNvSpPr/>
          <p:nvPr/>
        </p:nvSpPr>
        <p:spPr bwMode="auto">
          <a:xfrm>
            <a:off x="173830" y="872805"/>
            <a:ext cx="4175145" cy="441705"/>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Función de niveles y ponderaciones </a:t>
            </a:r>
            <a:endParaRPr lang="es-EC" sz="2000" b="1" dirty="0"/>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IMPLEMENTACIÓN DE ALGORITMOS</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Evasión</a:t>
            </a:r>
            <a:endParaRPr lang="es-EC" b="1" dirty="0"/>
          </a:p>
        </p:txBody>
      </p:sp>
      <p:sp>
        <p:nvSpPr>
          <p:cNvPr id="16" name="18 Rectángulo"/>
          <p:cNvSpPr/>
          <p:nvPr/>
        </p:nvSpPr>
        <p:spPr bwMode="auto">
          <a:xfrm>
            <a:off x="5464454" y="776412"/>
            <a:ext cx="3880268" cy="538098"/>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Algoritmo</a:t>
            </a:r>
            <a:endParaRPr lang="es-EC" sz="2000" b="1" dirty="0"/>
          </a:p>
        </p:txBody>
      </p:sp>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188753" y="1563082"/>
            <a:ext cx="5047615" cy="1835150"/>
          </a:xfrm>
          <a:prstGeom prst="rect">
            <a:avLst/>
          </a:prstGeom>
          <a:noFill/>
          <a:ln>
            <a:noFill/>
          </a:ln>
        </p:spPr>
      </p:pic>
      <p:pic>
        <p:nvPicPr>
          <p:cNvPr id="13" name="Imagen 12"/>
          <p:cNvPicPr/>
          <p:nvPr/>
        </p:nvPicPr>
        <p:blipFill>
          <a:blip r:embed="rId4"/>
          <a:stretch>
            <a:fillRect/>
          </a:stretch>
        </p:blipFill>
        <p:spPr>
          <a:xfrm>
            <a:off x="5844562" y="1563082"/>
            <a:ext cx="3825686" cy="2441762"/>
          </a:xfrm>
          <a:prstGeom prst="rect">
            <a:avLst/>
          </a:prstGeom>
          <a:ln>
            <a:solidFill>
              <a:schemeClr val="tx1"/>
            </a:solidFill>
          </a:ln>
        </p:spPr>
      </p:pic>
      <p:pic>
        <p:nvPicPr>
          <p:cNvPr id="17" name="Imagen 1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679" y="4661211"/>
            <a:ext cx="8203921" cy="1695139"/>
          </a:xfrm>
          <a:prstGeom prst="rect">
            <a:avLst/>
          </a:prstGeom>
          <a:noFill/>
          <a:ln>
            <a:solidFill>
              <a:schemeClr val="tx1"/>
            </a:solidFill>
          </a:ln>
        </p:spPr>
      </p:pic>
      <p:sp>
        <p:nvSpPr>
          <p:cNvPr id="20" name="18 Rectángulo"/>
          <p:cNvSpPr/>
          <p:nvPr/>
        </p:nvSpPr>
        <p:spPr bwMode="auto">
          <a:xfrm>
            <a:off x="321268" y="3794930"/>
            <a:ext cx="3880268" cy="538098"/>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Tramos estimación de profundidad</a:t>
            </a:r>
            <a:endParaRPr lang="es-EC" sz="2000" b="1" dirty="0"/>
          </a:p>
        </p:txBody>
      </p:sp>
    </p:spTree>
    <p:extLst>
      <p:ext uri="{BB962C8B-B14F-4D97-AF65-F5344CB8AC3E}">
        <p14:creationId xmlns:p14="http://schemas.microsoft.com/office/powerpoint/2010/main" val="35153673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25</a:t>
            </a:fld>
            <a:endParaRPr lang="es-ES" sz="1600">
              <a:solidFill>
                <a:srgbClr val="888888"/>
              </a:solidFill>
            </a:endParaRPr>
          </a:p>
        </p:txBody>
      </p:sp>
      <p:sp>
        <p:nvSpPr>
          <p:cNvPr id="7" name="18 Rectángulo"/>
          <p:cNvSpPr/>
          <p:nvPr/>
        </p:nvSpPr>
        <p:spPr bwMode="auto">
          <a:xfrm>
            <a:off x="173830" y="872805"/>
            <a:ext cx="4175145" cy="441705"/>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Obstáculos cercanos en los costados</a:t>
            </a:r>
            <a:endParaRPr lang="es-EC" sz="2000" b="1" dirty="0"/>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IMPLEMENTACIÓN DE ALGORITMOS</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Evasión</a:t>
            </a:r>
            <a:endParaRPr lang="es-EC" b="1" dirty="0"/>
          </a:p>
        </p:txBody>
      </p:sp>
      <p:pic>
        <p:nvPicPr>
          <p:cNvPr id="21" name="Imagen 20"/>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54715"/>
            <a:ext cx="6472297" cy="1552129"/>
          </a:xfrm>
          <a:prstGeom prst="rect">
            <a:avLst/>
          </a:prstGeom>
          <a:noFill/>
          <a:ln>
            <a:solidFill>
              <a:schemeClr val="tx1"/>
            </a:solidFill>
          </a:ln>
        </p:spPr>
      </p:pic>
      <p:pic>
        <p:nvPicPr>
          <p:cNvPr id="23" name="Imagen 2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0314" y="4581197"/>
            <a:ext cx="3519326" cy="1552129"/>
          </a:xfrm>
          <a:prstGeom prst="rect">
            <a:avLst/>
          </a:prstGeom>
          <a:noFill/>
          <a:ln>
            <a:solidFill>
              <a:schemeClr val="tx1"/>
            </a:solidFill>
          </a:ln>
        </p:spPr>
      </p:pic>
      <p:sp>
        <p:nvSpPr>
          <p:cNvPr id="24" name="18 Rectángulo"/>
          <p:cNvSpPr/>
          <p:nvPr/>
        </p:nvSpPr>
        <p:spPr bwMode="auto">
          <a:xfrm>
            <a:off x="7621521" y="810722"/>
            <a:ext cx="3061347" cy="503788"/>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Evasión de obstáculos</a:t>
            </a:r>
            <a:endParaRPr lang="es-EC" sz="2000" b="1" dirty="0"/>
          </a:p>
        </p:txBody>
      </p:sp>
      <p:sp>
        <p:nvSpPr>
          <p:cNvPr id="27" name="18 Rectángulo"/>
          <p:cNvSpPr/>
          <p:nvPr/>
        </p:nvSpPr>
        <p:spPr bwMode="auto">
          <a:xfrm>
            <a:off x="348630" y="3842739"/>
            <a:ext cx="3061347" cy="503788"/>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Corrección de trayectoria</a:t>
            </a:r>
            <a:endParaRPr lang="es-EC" sz="2000" b="1" dirty="0"/>
          </a:p>
        </p:txBody>
      </p:sp>
      <p:pic>
        <p:nvPicPr>
          <p:cNvPr id="28" name="Imagen 27"/>
          <p:cNvPicPr/>
          <p:nvPr/>
        </p:nvPicPr>
        <p:blipFill>
          <a:blip r:embed="rId5"/>
          <a:stretch>
            <a:fillRect/>
          </a:stretch>
        </p:blipFill>
        <p:spPr>
          <a:xfrm>
            <a:off x="6668429" y="1439307"/>
            <a:ext cx="5523571" cy="4917041"/>
          </a:xfrm>
          <a:prstGeom prst="rect">
            <a:avLst/>
          </a:prstGeom>
        </p:spPr>
      </p:pic>
      <p:pic>
        <p:nvPicPr>
          <p:cNvPr id="29" name="Imagen 2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11867" y="1664284"/>
            <a:ext cx="3019240" cy="4692064"/>
          </a:xfrm>
          <a:prstGeom prst="rect">
            <a:avLst/>
          </a:prstGeom>
          <a:noFill/>
          <a:ln>
            <a:solidFill>
              <a:schemeClr val="tx1"/>
            </a:solidFill>
          </a:ln>
        </p:spPr>
      </p:pic>
    </p:spTree>
    <p:extLst>
      <p:ext uri="{BB962C8B-B14F-4D97-AF65-F5344CB8AC3E}">
        <p14:creationId xmlns:p14="http://schemas.microsoft.com/office/powerpoint/2010/main" val="155163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26</a:t>
            </a:fld>
            <a:endParaRPr lang="es-ES" sz="1600">
              <a:solidFill>
                <a:srgbClr val="888888"/>
              </a:solidFill>
            </a:endParaRPr>
          </a:p>
        </p:txBody>
      </p:sp>
      <p:sp>
        <p:nvSpPr>
          <p:cNvPr id="7" name="18 Rectángulo"/>
          <p:cNvSpPr/>
          <p:nvPr/>
        </p:nvSpPr>
        <p:spPr bwMode="auto">
          <a:xfrm>
            <a:off x="173831" y="872805"/>
            <a:ext cx="2859302" cy="62858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Diagrama de flujo</a:t>
            </a:r>
            <a:endParaRPr lang="es-EC" sz="2000" b="1" dirty="0"/>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IMPLEMENTACIÓN DE ALGORITMOS</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Seguimiento y Evasión</a:t>
            </a:r>
            <a:endParaRPr lang="es-EC" b="1" dirty="0"/>
          </a:p>
        </p:txBody>
      </p:sp>
      <p:pic>
        <p:nvPicPr>
          <p:cNvPr id="13" name="Imagen 12"/>
          <p:cNvPicPr/>
          <p:nvPr/>
        </p:nvPicPr>
        <p:blipFill>
          <a:blip r:embed="rId3"/>
          <a:stretch>
            <a:fillRect/>
          </a:stretch>
        </p:blipFill>
        <p:spPr>
          <a:xfrm>
            <a:off x="173831" y="1688271"/>
            <a:ext cx="5464969" cy="5033204"/>
          </a:xfrm>
          <a:prstGeom prst="rect">
            <a:avLst/>
          </a:prstGeom>
        </p:spPr>
      </p:pic>
      <p:pic>
        <p:nvPicPr>
          <p:cNvPr id="14" name="Imagen 1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688270"/>
            <a:ext cx="5943600" cy="3429000"/>
          </a:xfrm>
          <a:prstGeom prst="rect">
            <a:avLst/>
          </a:prstGeom>
          <a:noFill/>
          <a:ln>
            <a:solidFill>
              <a:schemeClr val="tx1"/>
            </a:solidFill>
          </a:ln>
        </p:spPr>
      </p:pic>
      <p:sp>
        <p:nvSpPr>
          <p:cNvPr id="15" name="18 Rectángulo"/>
          <p:cNvSpPr/>
          <p:nvPr/>
        </p:nvSpPr>
        <p:spPr bwMode="auto">
          <a:xfrm>
            <a:off x="6952354" y="5290786"/>
            <a:ext cx="2859302" cy="62858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Secuencia de seguimiento y evasión</a:t>
            </a:r>
            <a:endParaRPr lang="es-EC" sz="2000" b="1" dirty="0"/>
          </a:p>
        </p:txBody>
      </p:sp>
    </p:spTree>
    <p:extLst>
      <p:ext uri="{BB962C8B-B14F-4D97-AF65-F5344CB8AC3E}">
        <p14:creationId xmlns:p14="http://schemas.microsoft.com/office/powerpoint/2010/main" val="41063044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27</a:t>
            </a:fld>
            <a:endParaRPr lang="es-ES" sz="1600">
              <a:solidFill>
                <a:srgbClr val="888888"/>
              </a:solidFill>
            </a:endParaRPr>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PRUEBAS Y RESULTADOS</a:t>
            </a:r>
            <a:endParaRPr lang="es-EC" sz="3200" b="1" dirty="0">
              <a:solidFill>
                <a:schemeClr val="bg1"/>
              </a:solidFill>
              <a:latin typeface="Calibri" panose="020F0502020204030204" pitchFamily="34" charset="0"/>
            </a:endParaRPr>
          </a:p>
        </p:txBody>
      </p:sp>
      <p:pic>
        <p:nvPicPr>
          <p:cNvPr id="14" name="Imagen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831" y="1795934"/>
            <a:ext cx="4799613" cy="2575343"/>
          </a:xfrm>
          <a:prstGeom prst="rect">
            <a:avLst/>
          </a:prstGeom>
          <a:noFill/>
          <a:ln>
            <a:solidFill>
              <a:schemeClr val="tx1"/>
            </a:solidFill>
          </a:ln>
        </p:spPr>
      </p:pic>
      <p:sp>
        <p:nvSpPr>
          <p:cNvPr id="15" name="18 Rectángulo"/>
          <p:cNvSpPr/>
          <p:nvPr/>
        </p:nvSpPr>
        <p:spPr bwMode="auto">
          <a:xfrm>
            <a:off x="173831" y="989035"/>
            <a:ext cx="3061347" cy="503788"/>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Obstáculos de prueba inicial</a:t>
            </a:r>
            <a:endParaRPr lang="es-EC" sz="2000" b="1" dirty="0"/>
          </a:p>
        </p:txBody>
      </p:sp>
      <p:sp>
        <p:nvSpPr>
          <p:cNvPr id="16" name="18 Rectángulo"/>
          <p:cNvSpPr/>
          <p:nvPr/>
        </p:nvSpPr>
        <p:spPr bwMode="auto">
          <a:xfrm>
            <a:off x="6228363" y="970070"/>
            <a:ext cx="3061347" cy="503788"/>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Detección y evasión con variación de luminosidad</a:t>
            </a:r>
            <a:endParaRPr lang="es-EC" sz="2000" b="1" dirty="0"/>
          </a:p>
        </p:txBody>
      </p:sp>
      <p:graphicFrame>
        <p:nvGraphicFramePr>
          <p:cNvPr id="2" name="Tabla 1"/>
          <p:cNvGraphicFramePr>
            <a:graphicFrameLocks noGrp="1"/>
          </p:cNvGraphicFramePr>
          <p:nvPr>
            <p:extLst>
              <p:ext uri="{D42A27DB-BD31-4B8C-83A1-F6EECF244321}">
                <p14:modId xmlns:p14="http://schemas.microsoft.com/office/powerpoint/2010/main" val="4129602885"/>
              </p:ext>
            </p:extLst>
          </p:nvPr>
        </p:nvGraphicFramePr>
        <p:xfrm>
          <a:off x="5602222" y="1795934"/>
          <a:ext cx="4038600" cy="1337945"/>
        </p:xfrm>
        <a:graphic>
          <a:graphicData uri="http://schemas.openxmlformats.org/drawingml/2006/table">
            <a:tbl>
              <a:tblPr firstRow="1" firstCol="1" bandRow="1">
                <a:tableStyleId>{5940675A-B579-460E-94D1-54222C63F5DA}</a:tableStyleId>
              </a:tblPr>
              <a:tblGrid>
                <a:gridCol w="825500"/>
                <a:gridCol w="1625600"/>
                <a:gridCol w="1587500"/>
              </a:tblGrid>
              <a:tr h="191135">
                <a:tc>
                  <a:txBody>
                    <a:bodyPr/>
                    <a:lstStyle/>
                    <a:p>
                      <a:pPr algn="ctr">
                        <a:lnSpc>
                          <a:spcPct val="107000"/>
                        </a:lnSpc>
                        <a:spcAft>
                          <a:spcPts val="0"/>
                        </a:spcAft>
                      </a:pPr>
                      <a:r>
                        <a:rPr lang="es-EC" sz="1100">
                          <a:effectLst/>
                        </a:rPr>
                        <a:t>Prueba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Nivel de iluminación (lux)</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Certeza de detección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104541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97-99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31584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95-99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10548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90-95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1054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85-92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607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75-88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91135">
                <a:tc>
                  <a:txBody>
                    <a:bodyPr/>
                    <a:lstStyle/>
                    <a:p>
                      <a:pPr algn="ctr">
                        <a:lnSpc>
                          <a:spcPct val="107000"/>
                        </a:lnSpc>
                        <a:spcAft>
                          <a:spcPts val="0"/>
                        </a:spcAft>
                      </a:pPr>
                      <a:r>
                        <a:rPr lang="es-EC" sz="1100">
                          <a:effectLst/>
                        </a:rPr>
                        <a:t>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100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dirty="0">
                          <a:effectLst/>
                        </a:rPr>
                        <a:t>40-77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19" name="Imagen 1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1647" y="3281121"/>
            <a:ext cx="4354777" cy="3257791"/>
          </a:xfrm>
          <a:prstGeom prst="rect">
            <a:avLst/>
          </a:prstGeom>
          <a:noFill/>
          <a:ln>
            <a:solidFill>
              <a:schemeClr val="tx1"/>
            </a:solidFill>
          </a:ln>
        </p:spPr>
      </p:pic>
    </p:spTree>
    <p:extLst>
      <p:ext uri="{BB962C8B-B14F-4D97-AF65-F5344CB8AC3E}">
        <p14:creationId xmlns:p14="http://schemas.microsoft.com/office/powerpoint/2010/main" val="1325446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28</a:t>
            </a:fld>
            <a:endParaRPr lang="es-ES" sz="1600">
              <a:solidFill>
                <a:srgbClr val="888888"/>
              </a:solidFill>
            </a:endParaRPr>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PRUEBAS Y RESULTADOS</a:t>
            </a:r>
            <a:endParaRPr lang="es-EC" sz="3200" b="1" dirty="0">
              <a:solidFill>
                <a:schemeClr val="bg1"/>
              </a:solidFill>
              <a:latin typeface="Calibri" panose="020F0502020204030204" pitchFamily="34" charset="0"/>
            </a:endParaRPr>
          </a:p>
        </p:txBody>
      </p:sp>
      <p:sp>
        <p:nvSpPr>
          <p:cNvPr id="15" name="18 Rectángulo"/>
          <p:cNvSpPr/>
          <p:nvPr/>
        </p:nvSpPr>
        <p:spPr bwMode="auto">
          <a:xfrm>
            <a:off x="1438991" y="1025740"/>
            <a:ext cx="3061347" cy="503788"/>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Detección de persona diferentes distancias</a:t>
            </a:r>
            <a:endParaRPr lang="es-EC" sz="2000" b="1" dirty="0"/>
          </a:p>
        </p:txBody>
      </p:sp>
      <p:sp>
        <p:nvSpPr>
          <p:cNvPr id="16" name="18 Rectángulo"/>
          <p:cNvSpPr/>
          <p:nvPr/>
        </p:nvSpPr>
        <p:spPr bwMode="auto">
          <a:xfrm>
            <a:off x="6228056" y="1247632"/>
            <a:ext cx="3061347" cy="503788"/>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Valores de certeza a diferentes distancias</a:t>
            </a:r>
            <a:endParaRPr lang="es-EC" sz="2000" b="1" dirty="0"/>
          </a:p>
        </p:txBody>
      </p:sp>
      <p:pic>
        <p:nvPicPr>
          <p:cNvPr id="10" name="Imagen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4504" y="1795934"/>
            <a:ext cx="2795834" cy="4709138"/>
          </a:xfrm>
          <a:prstGeom prst="rect">
            <a:avLst/>
          </a:prstGeom>
          <a:noFill/>
          <a:ln>
            <a:noFill/>
          </a:ln>
        </p:spPr>
      </p:pic>
      <p:graphicFrame>
        <p:nvGraphicFramePr>
          <p:cNvPr id="4" name="Tabla 3"/>
          <p:cNvGraphicFramePr>
            <a:graphicFrameLocks noGrp="1"/>
          </p:cNvGraphicFramePr>
          <p:nvPr>
            <p:extLst>
              <p:ext uri="{D42A27DB-BD31-4B8C-83A1-F6EECF244321}">
                <p14:modId xmlns:p14="http://schemas.microsoft.com/office/powerpoint/2010/main" val="3970642746"/>
              </p:ext>
            </p:extLst>
          </p:nvPr>
        </p:nvGraphicFramePr>
        <p:xfrm>
          <a:off x="6228363" y="2031993"/>
          <a:ext cx="3061040" cy="2891027"/>
        </p:xfrm>
        <a:graphic>
          <a:graphicData uri="http://schemas.openxmlformats.org/drawingml/2006/table">
            <a:tbl>
              <a:tblPr firstRow="1" firstCol="1" bandRow="1">
                <a:tableStyleId>{5940675A-B579-460E-94D1-54222C63F5DA}</a:tableStyleId>
              </a:tblPr>
              <a:tblGrid>
                <a:gridCol w="1030921"/>
                <a:gridCol w="2030119"/>
              </a:tblGrid>
              <a:tr h="600599">
                <a:tc>
                  <a:txBody>
                    <a:bodyPr/>
                    <a:lstStyle/>
                    <a:p>
                      <a:pPr algn="ctr">
                        <a:lnSpc>
                          <a:spcPct val="107000"/>
                        </a:lnSpc>
                        <a:spcAft>
                          <a:spcPts val="0"/>
                        </a:spcAft>
                      </a:pPr>
                      <a:r>
                        <a:rPr lang="es-EC" sz="1600" dirty="0">
                          <a:effectLst/>
                        </a:rPr>
                        <a:t>Distancia (m)</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a:effectLst/>
                        </a:rPr>
                        <a:t>Valor de certeza (%)</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7204">
                <a:tc>
                  <a:txBody>
                    <a:bodyPr/>
                    <a:lstStyle/>
                    <a:p>
                      <a:pPr algn="ctr">
                        <a:lnSpc>
                          <a:spcPct val="107000"/>
                        </a:lnSpc>
                        <a:spcAft>
                          <a:spcPts val="0"/>
                        </a:spcAft>
                      </a:pPr>
                      <a:r>
                        <a:rPr lang="es-EC" sz="1600" dirty="0">
                          <a:effectLst/>
                        </a:rPr>
                        <a:t>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95-99</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7204">
                <a:tc>
                  <a:txBody>
                    <a:bodyPr/>
                    <a:lstStyle/>
                    <a:p>
                      <a:pPr algn="ctr">
                        <a:lnSpc>
                          <a:spcPct val="107000"/>
                        </a:lnSpc>
                        <a:spcAft>
                          <a:spcPts val="0"/>
                        </a:spcAft>
                      </a:pPr>
                      <a:r>
                        <a:rPr lang="es-EC" sz="1600">
                          <a:effectLst/>
                        </a:rPr>
                        <a:t>2</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92-98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7204">
                <a:tc>
                  <a:txBody>
                    <a:bodyPr/>
                    <a:lstStyle/>
                    <a:p>
                      <a:pPr algn="ctr">
                        <a:lnSpc>
                          <a:spcPct val="107000"/>
                        </a:lnSpc>
                        <a:spcAft>
                          <a:spcPts val="0"/>
                        </a:spcAft>
                      </a:pPr>
                      <a:r>
                        <a:rPr lang="es-EC" sz="1600">
                          <a:effectLst/>
                        </a:rPr>
                        <a:t>3</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91-98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7204">
                <a:tc>
                  <a:txBody>
                    <a:bodyPr/>
                    <a:lstStyle/>
                    <a:p>
                      <a:pPr algn="ctr">
                        <a:lnSpc>
                          <a:spcPct val="107000"/>
                        </a:lnSpc>
                        <a:spcAft>
                          <a:spcPts val="0"/>
                        </a:spcAft>
                      </a:pPr>
                      <a:r>
                        <a:rPr lang="es-EC" sz="1600">
                          <a:effectLst/>
                        </a:rPr>
                        <a:t>4</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85-95</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7204">
                <a:tc>
                  <a:txBody>
                    <a:bodyPr/>
                    <a:lstStyle/>
                    <a:p>
                      <a:pPr algn="ctr">
                        <a:lnSpc>
                          <a:spcPct val="107000"/>
                        </a:lnSpc>
                        <a:spcAft>
                          <a:spcPts val="0"/>
                        </a:spcAft>
                      </a:pPr>
                      <a:r>
                        <a:rPr lang="es-EC" sz="1600">
                          <a:effectLst/>
                        </a:rPr>
                        <a:t>5</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72-83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7204">
                <a:tc>
                  <a:txBody>
                    <a:bodyPr/>
                    <a:lstStyle/>
                    <a:p>
                      <a:pPr algn="ctr">
                        <a:lnSpc>
                          <a:spcPct val="107000"/>
                        </a:lnSpc>
                        <a:spcAft>
                          <a:spcPts val="0"/>
                        </a:spcAft>
                      </a:pPr>
                      <a:r>
                        <a:rPr lang="es-EC" sz="1600">
                          <a:effectLst/>
                        </a:rPr>
                        <a:t>6</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65-71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27204">
                <a:tc>
                  <a:txBody>
                    <a:bodyPr/>
                    <a:lstStyle/>
                    <a:p>
                      <a:pPr algn="ctr">
                        <a:lnSpc>
                          <a:spcPct val="107000"/>
                        </a:lnSpc>
                        <a:spcAft>
                          <a:spcPts val="0"/>
                        </a:spcAft>
                      </a:pPr>
                      <a:r>
                        <a:rPr lang="es-EC" sz="1600">
                          <a:effectLst/>
                        </a:rPr>
                        <a:t>7</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600" dirty="0">
                          <a:effectLst/>
                        </a:rPr>
                        <a:t>58-68</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5648462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29</a:t>
            </a:fld>
            <a:endParaRPr lang="es-ES" sz="1600">
              <a:solidFill>
                <a:srgbClr val="888888"/>
              </a:solidFill>
            </a:endParaRPr>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PRUEBAS Y RESULTADOS</a:t>
            </a:r>
            <a:endParaRPr lang="es-EC" sz="3200" b="1" dirty="0">
              <a:solidFill>
                <a:schemeClr val="bg1"/>
              </a:solidFill>
              <a:latin typeface="Calibri" panose="020F0502020204030204" pitchFamily="34" charset="0"/>
            </a:endParaRPr>
          </a:p>
        </p:txBody>
      </p:sp>
      <p:sp>
        <p:nvSpPr>
          <p:cNvPr id="15" name="18 Rectángulo"/>
          <p:cNvSpPr/>
          <p:nvPr/>
        </p:nvSpPr>
        <p:spPr bwMode="auto">
          <a:xfrm>
            <a:off x="4599890" y="794990"/>
            <a:ext cx="3061347" cy="503788"/>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Valores de profundidad a diferentes distancias </a:t>
            </a:r>
            <a:endParaRPr lang="es-EC" sz="2000" b="1" dirty="0"/>
          </a:p>
        </p:txBody>
      </p:sp>
      <p:graphicFrame>
        <p:nvGraphicFramePr>
          <p:cNvPr id="8" name="Objeto 7"/>
          <p:cNvGraphicFramePr>
            <a:graphicFrameLocks noChangeAspect="1"/>
          </p:cNvGraphicFramePr>
          <p:nvPr>
            <p:extLst>
              <p:ext uri="{D42A27DB-BD31-4B8C-83A1-F6EECF244321}">
                <p14:modId xmlns:p14="http://schemas.microsoft.com/office/powerpoint/2010/main" val="2542844704"/>
              </p:ext>
            </p:extLst>
          </p:nvPr>
        </p:nvGraphicFramePr>
        <p:xfrm>
          <a:off x="17101" y="1763068"/>
          <a:ext cx="5999163" cy="2246313"/>
        </p:xfrm>
        <a:graphic>
          <a:graphicData uri="http://schemas.openxmlformats.org/presentationml/2006/ole">
            <mc:AlternateContent xmlns:mc="http://schemas.openxmlformats.org/markup-compatibility/2006">
              <mc:Choice xmlns:v="urn:schemas-microsoft-com:vml" Requires="v">
                <p:oleObj spid="_x0000_s15364" name="Documento" r:id="rId4" imgW="5999358" imgH="2247049" progId="Word.Document.12">
                  <p:embed/>
                </p:oleObj>
              </mc:Choice>
              <mc:Fallback>
                <p:oleObj name="Documento" r:id="rId4" imgW="5999358" imgH="2247049" progId="Word.Document.12">
                  <p:embed/>
                  <p:pic>
                    <p:nvPicPr>
                      <p:cNvPr id="0" name=""/>
                      <p:cNvPicPr/>
                      <p:nvPr/>
                    </p:nvPicPr>
                    <p:blipFill>
                      <a:blip r:embed="rId5"/>
                      <a:stretch>
                        <a:fillRect/>
                      </a:stretch>
                    </p:blipFill>
                    <p:spPr>
                      <a:xfrm>
                        <a:off x="17101" y="1763068"/>
                        <a:ext cx="5999163" cy="2246313"/>
                      </a:xfrm>
                      <a:prstGeom prst="rect">
                        <a:avLst/>
                      </a:prstGeom>
                    </p:spPr>
                  </p:pic>
                </p:oleObj>
              </mc:Fallback>
            </mc:AlternateContent>
          </a:graphicData>
        </a:graphic>
      </p:graphicFrame>
      <p:graphicFrame>
        <p:nvGraphicFramePr>
          <p:cNvPr id="9" name="Objeto 8"/>
          <p:cNvGraphicFramePr>
            <a:graphicFrameLocks noChangeAspect="1"/>
          </p:cNvGraphicFramePr>
          <p:nvPr>
            <p:extLst>
              <p:ext uri="{D42A27DB-BD31-4B8C-83A1-F6EECF244321}">
                <p14:modId xmlns:p14="http://schemas.microsoft.com/office/powerpoint/2010/main" val="3631623176"/>
              </p:ext>
            </p:extLst>
          </p:nvPr>
        </p:nvGraphicFramePr>
        <p:xfrm>
          <a:off x="17101" y="4227512"/>
          <a:ext cx="6113463" cy="2493963"/>
        </p:xfrm>
        <a:graphic>
          <a:graphicData uri="http://schemas.openxmlformats.org/presentationml/2006/ole">
            <mc:AlternateContent xmlns:mc="http://schemas.openxmlformats.org/markup-compatibility/2006">
              <mc:Choice xmlns:v="urn:schemas-microsoft-com:vml" Requires="v">
                <p:oleObj spid="_x0000_s15365" name="Documento" r:id="rId6" imgW="6113104" imgH="2493356" progId="Word.Document.12">
                  <p:embed/>
                </p:oleObj>
              </mc:Choice>
              <mc:Fallback>
                <p:oleObj name="Documento" r:id="rId6" imgW="6113104" imgH="2493356" progId="Word.Document.12">
                  <p:embed/>
                  <p:pic>
                    <p:nvPicPr>
                      <p:cNvPr id="0" name=""/>
                      <p:cNvPicPr/>
                      <p:nvPr/>
                    </p:nvPicPr>
                    <p:blipFill>
                      <a:blip r:embed="rId7"/>
                      <a:stretch>
                        <a:fillRect/>
                      </a:stretch>
                    </p:blipFill>
                    <p:spPr>
                      <a:xfrm>
                        <a:off x="17101" y="4227512"/>
                        <a:ext cx="6113463" cy="2493963"/>
                      </a:xfrm>
                      <a:prstGeom prst="rect">
                        <a:avLst/>
                      </a:prstGeom>
                    </p:spPr>
                  </p:pic>
                </p:oleObj>
              </mc:Fallback>
            </mc:AlternateContent>
          </a:graphicData>
        </a:graphic>
      </p:graphicFrame>
      <p:graphicFrame>
        <p:nvGraphicFramePr>
          <p:cNvPr id="10" name="Objeto 9"/>
          <p:cNvGraphicFramePr>
            <a:graphicFrameLocks noChangeAspect="1"/>
          </p:cNvGraphicFramePr>
          <p:nvPr>
            <p:extLst>
              <p:ext uri="{D42A27DB-BD31-4B8C-83A1-F6EECF244321}">
                <p14:modId xmlns:p14="http://schemas.microsoft.com/office/powerpoint/2010/main" val="847224860"/>
              </p:ext>
            </p:extLst>
          </p:nvPr>
        </p:nvGraphicFramePr>
        <p:xfrm>
          <a:off x="6116637" y="1873721"/>
          <a:ext cx="6075363" cy="2244725"/>
        </p:xfrm>
        <a:graphic>
          <a:graphicData uri="http://schemas.openxmlformats.org/presentationml/2006/ole">
            <mc:AlternateContent xmlns:mc="http://schemas.openxmlformats.org/markup-compatibility/2006">
              <mc:Choice xmlns:v="urn:schemas-microsoft-com:vml" Requires="v">
                <p:oleObj spid="_x0000_s15366" name="Documento" r:id="rId8" imgW="6076028" imgH="2245246" progId="Word.Document.12">
                  <p:embed/>
                </p:oleObj>
              </mc:Choice>
              <mc:Fallback>
                <p:oleObj name="Documento" r:id="rId8" imgW="6076028" imgH="2245246" progId="Word.Document.12">
                  <p:embed/>
                  <p:pic>
                    <p:nvPicPr>
                      <p:cNvPr id="0" name=""/>
                      <p:cNvPicPr/>
                      <p:nvPr/>
                    </p:nvPicPr>
                    <p:blipFill>
                      <a:blip r:embed="rId9"/>
                      <a:stretch>
                        <a:fillRect/>
                      </a:stretch>
                    </p:blipFill>
                    <p:spPr>
                      <a:xfrm>
                        <a:off x="6116637" y="1873721"/>
                        <a:ext cx="6075363" cy="2244725"/>
                      </a:xfrm>
                      <a:prstGeom prst="rect">
                        <a:avLst/>
                      </a:prstGeom>
                    </p:spPr>
                  </p:pic>
                </p:oleObj>
              </mc:Fallback>
            </mc:AlternateContent>
          </a:graphicData>
        </a:graphic>
      </p:graphicFrame>
      <p:sp>
        <p:nvSpPr>
          <p:cNvPr id="17" name="18 Rectángulo"/>
          <p:cNvSpPr/>
          <p:nvPr/>
        </p:nvSpPr>
        <p:spPr bwMode="auto">
          <a:xfrm>
            <a:off x="173832" y="1058841"/>
            <a:ext cx="1721876" cy="48609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err="1" smtClean="0"/>
              <a:t>Cityspaces</a:t>
            </a:r>
            <a:endParaRPr lang="es-EC" sz="2000" b="1" dirty="0"/>
          </a:p>
        </p:txBody>
      </p:sp>
      <p:sp>
        <p:nvSpPr>
          <p:cNvPr id="20" name="18 Rectángulo"/>
          <p:cNvSpPr/>
          <p:nvPr/>
        </p:nvSpPr>
        <p:spPr bwMode="auto">
          <a:xfrm>
            <a:off x="218438" y="3746653"/>
            <a:ext cx="1721876" cy="48609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err="1" smtClean="0"/>
              <a:t>Kitti</a:t>
            </a:r>
            <a:endParaRPr lang="es-EC" sz="2000" b="1" dirty="0"/>
          </a:p>
        </p:txBody>
      </p:sp>
      <p:sp>
        <p:nvSpPr>
          <p:cNvPr id="21" name="18 Rectángulo"/>
          <p:cNvSpPr/>
          <p:nvPr/>
        </p:nvSpPr>
        <p:spPr bwMode="auto">
          <a:xfrm>
            <a:off x="8349534" y="1260867"/>
            <a:ext cx="1721876" cy="48609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err="1" smtClean="0"/>
              <a:t>Eigen</a:t>
            </a:r>
            <a:r>
              <a:rPr lang="es-EC" sz="2000" b="1" dirty="0" smtClean="0"/>
              <a:t> 2</a:t>
            </a:r>
            <a:endParaRPr lang="es-EC" sz="2000" b="1" dirty="0"/>
          </a:p>
        </p:txBody>
      </p:sp>
    </p:spTree>
    <p:extLst>
      <p:ext uri="{BB962C8B-B14F-4D97-AF65-F5344CB8AC3E}">
        <p14:creationId xmlns:p14="http://schemas.microsoft.com/office/powerpoint/2010/main" val="3559715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7447691"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INTRODUCCIÓN</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a:t>
            </a:fld>
            <a:endParaRPr lang="es-ES" sz="1600">
              <a:solidFill>
                <a:srgbClr val="888888"/>
              </a:solidFill>
            </a:endParaRPr>
          </a:p>
        </p:txBody>
      </p:sp>
      <p:sp>
        <p:nvSpPr>
          <p:cNvPr id="7" name="18 Rectángulo"/>
          <p:cNvSpPr/>
          <p:nvPr/>
        </p:nvSpPr>
        <p:spPr bwMode="auto">
          <a:xfrm>
            <a:off x="173831" y="872805"/>
            <a:ext cx="5381896" cy="57249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Vehículos aéreos no tripulados (UAV)</a:t>
            </a:r>
            <a:endParaRPr lang="es-EC" sz="2000" b="1" dirty="0"/>
          </a:p>
        </p:txBody>
      </p:sp>
      <p:sp>
        <p:nvSpPr>
          <p:cNvPr id="14" name="18 Rectángulo"/>
          <p:cNvSpPr/>
          <p:nvPr/>
        </p:nvSpPr>
        <p:spPr bwMode="auto">
          <a:xfrm>
            <a:off x="768690" y="1802901"/>
            <a:ext cx="2777916" cy="454679"/>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Vigilancia</a:t>
            </a:r>
            <a:endParaRPr lang="es-EC" b="1" dirty="0"/>
          </a:p>
        </p:txBody>
      </p:sp>
      <p:sp>
        <p:nvSpPr>
          <p:cNvPr id="15" name="18 Rectángulo"/>
          <p:cNvSpPr/>
          <p:nvPr/>
        </p:nvSpPr>
        <p:spPr bwMode="auto">
          <a:xfrm>
            <a:off x="4971311" y="1802900"/>
            <a:ext cx="2777916" cy="454679"/>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Búsqueda y Rescate</a:t>
            </a:r>
            <a:endParaRPr lang="es-EC" b="1" dirty="0"/>
          </a:p>
        </p:txBody>
      </p:sp>
      <p:sp>
        <p:nvSpPr>
          <p:cNvPr id="11"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1. Antecedentes</a:t>
            </a:r>
            <a:endParaRPr lang="es-EC" b="1" dirty="0"/>
          </a:p>
        </p:txBody>
      </p:sp>
      <p:pic>
        <p:nvPicPr>
          <p:cNvPr id="2" name="Picture 2" descr="Resultado de imagen para vigilancia dro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 y="2825331"/>
            <a:ext cx="3967635" cy="22271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Resultado de imagen para drones busqueda y resca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3064" y="2825331"/>
            <a:ext cx="3241553" cy="243116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5"/>
          <a:stretch>
            <a:fillRect/>
          </a:stretch>
        </p:blipFill>
        <p:spPr>
          <a:xfrm>
            <a:off x="8610600" y="3166293"/>
            <a:ext cx="3381551" cy="1886154"/>
          </a:xfrm>
          <a:prstGeom prst="rect">
            <a:avLst/>
          </a:prstGeom>
        </p:spPr>
      </p:pic>
      <p:sp>
        <p:nvSpPr>
          <p:cNvPr id="16" name="18 Rectángulo"/>
          <p:cNvSpPr/>
          <p:nvPr/>
        </p:nvSpPr>
        <p:spPr bwMode="auto">
          <a:xfrm>
            <a:off x="8982714" y="1802900"/>
            <a:ext cx="2777916" cy="454679"/>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Navegación autónoma</a:t>
            </a:r>
            <a:endParaRPr lang="es-EC" b="1" dirty="0"/>
          </a:p>
        </p:txBody>
      </p:sp>
      <p:sp>
        <p:nvSpPr>
          <p:cNvPr id="20" name="Rectángulo 19"/>
          <p:cNvSpPr/>
          <p:nvPr/>
        </p:nvSpPr>
        <p:spPr>
          <a:xfrm>
            <a:off x="768690" y="5168491"/>
            <a:ext cx="2295821" cy="338554"/>
          </a:xfrm>
          <a:prstGeom prst="rect">
            <a:avLst/>
          </a:prstGeom>
        </p:spPr>
        <p:txBody>
          <a:bodyPr wrap="none">
            <a:spAutoFit/>
          </a:bodyPr>
          <a:lstStyle/>
          <a:p>
            <a:r>
              <a:rPr lang="es-ES_tradnl" sz="1600" dirty="0">
                <a:latin typeface="Arial" panose="020B0604020202020204" pitchFamily="34" charset="0"/>
                <a:ea typeface="Calibri" panose="020F0502020204030204" pitchFamily="34" charset="0"/>
                <a:cs typeface="Arial" panose="020B0604020202020204" pitchFamily="34" charset="0"/>
              </a:rPr>
              <a:t>Fuente:  </a:t>
            </a:r>
            <a:r>
              <a:rPr lang="es-ES_tradnl" sz="1600" dirty="0" smtClean="0">
                <a:latin typeface="Arial" panose="020B0604020202020204" pitchFamily="34" charset="0"/>
                <a:ea typeface="Calibri" panose="020F0502020204030204" pitchFamily="34" charset="0"/>
                <a:cs typeface="Arial" panose="020B0604020202020204" pitchFamily="34" charset="0"/>
              </a:rPr>
              <a:t>(El País,2016)</a:t>
            </a:r>
            <a:endParaRPr lang="es-EC" sz="1600" dirty="0">
              <a:latin typeface="Arial" panose="020B0604020202020204" pitchFamily="34" charset="0"/>
              <a:ea typeface="Calibri" panose="020F0502020204030204" pitchFamily="34" charset="0"/>
              <a:cs typeface="Arial" panose="020B0604020202020204" pitchFamily="34" charset="0"/>
            </a:endParaRPr>
          </a:p>
        </p:txBody>
      </p:sp>
      <p:sp>
        <p:nvSpPr>
          <p:cNvPr id="22" name="Rectángulo 21"/>
          <p:cNvSpPr/>
          <p:nvPr/>
        </p:nvSpPr>
        <p:spPr>
          <a:xfrm>
            <a:off x="5148754" y="5337768"/>
            <a:ext cx="2409634" cy="338554"/>
          </a:xfrm>
          <a:prstGeom prst="rect">
            <a:avLst/>
          </a:prstGeom>
        </p:spPr>
        <p:txBody>
          <a:bodyPr wrap="none">
            <a:spAutoFit/>
          </a:bodyPr>
          <a:lstStyle/>
          <a:p>
            <a:r>
              <a:rPr lang="es-ES_tradnl" sz="1600" dirty="0">
                <a:latin typeface="Arial" panose="020B0604020202020204" pitchFamily="34" charset="0"/>
                <a:ea typeface="Calibri" panose="020F0502020204030204" pitchFamily="34" charset="0"/>
                <a:cs typeface="Arial" panose="020B0604020202020204" pitchFamily="34" charset="0"/>
              </a:rPr>
              <a:t>Fuente:  </a:t>
            </a:r>
            <a:r>
              <a:rPr lang="es-ES_tradnl" sz="1600" dirty="0" smtClean="0">
                <a:latin typeface="Arial" panose="020B0604020202020204" pitchFamily="34" charset="0"/>
                <a:ea typeface="Calibri" panose="020F0502020204030204" pitchFamily="34" charset="0"/>
                <a:cs typeface="Arial" panose="020B0604020202020204" pitchFamily="34" charset="0"/>
              </a:rPr>
              <a:t>(UMILES,2016)</a:t>
            </a:r>
            <a:endParaRPr lang="es-EC" sz="1600" dirty="0">
              <a:latin typeface="Arial" panose="020B0604020202020204" pitchFamily="34" charset="0"/>
              <a:ea typeface="Calibri" panose="020F0502020204030204" pitchFamily="34" charset="0"/>
              <a:cs typeface="Arial" panose="020B0604020202020204" pitchFamily="34" charset="0"/>
            </a:endParaRPr>
          </a:p>
        </p:txBody>
      </p:sp>
      <p:sp>
        <p:nvSpPr>
          <p:cNvPr id="23" name="Rectángulo 22"/>
          <p:cNvSpPr/>
          <p:nvPr/>
        </p:nvSpPr>
        <p:spPr>
          <a:xfrm>
            <a:off x="9528818" y="5196567"/>
            <a:ext cx="2409634" cy="338554"/>
          </a:xfrm>
          <a:prstGeom prst="rect">
            <a:avLst/>
          </a:prstGeom>
        </p:spPr>
        <p:txBody>
          <a:bodyPr wrap="none">
            <a:spAutoFit/>
          </a:bodyPr>
          <a:lstStyle/>
          <a:p>
            <a:r>
              <a:rPr lang="es-ES_tradnl" sz="1600" dirty="0">
                <a:latin typeface="Arial" panose="020B0604020202020204" pitchFamily="34" charset="0"/>
                <a:ea typeface="Calibri" panose="020F0502020204030204" pitchFamily="34" charset="0"/>
                <a:cs typeface="Arial" panose="020B0604020202020204" pitchFamily="34" charset="0"/>
              </a:rPr>
              <a:t>Fuente:  </a:t>
            </a:r>
            <a:r>
              <a:rPr lang="es-ES_tradnl" sz="1600" dirty="0" smtClean="0">
                <a:latin typeface="Arial" panose="020B0604020202020204" pitchFamily="34" charset="0"/>
                <a:ea typeface="Calibri" panose="020F0502020204030204" pitchFamily="34" charset="0"/>
                <a:cs typeface="Arial" panose="020B0604020202020204" pitchFamily="34" charset="0"/>
              </a:rPr>
              <a:t>(Xdrones,2017)</a:t>
            </a:r>
            <a:endParaRPr lang="es-EC" sz="1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16816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30</a:t>
            </a:fld>
            <a:endParaRPr lang="es-ES" sz="1600">
              <a:solidFill>
                <a:srgbClr val="888888"/>
              </a:solidFill>
            </a:endParaRPr>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PRUEBAS Y RESULTADOS</a:t>
            </a:r>
            <a:endParaRPr lang="es-EC" sz="3200" b="1" dirty="0">
              <a:solidFill>
                <a:schemeClr val="bg1"/>
              </a:solidFill>
              <a:latin typeface="Calibri" panose="020F0502020204030204" pitchFamily="34" charset="0"/>
            </a:endParaRPr>
          </a:p>
        </p:txBody>
      </p:sp>
      <p:sp>
        <p:nvSpPr>
          <p:cNvPr id="15" name="18 Rectángulo"/>
          <p:cNvSpPr/>
          <p:nvPr/>
        </p:nvSpPr>
        <p:spPr bwMode="auto">
          <a:xfrm>
            <a:off x="173831" y="989035"/>
            <a:ext cx="3061347" cy="503788"/>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Pruebas experimentales exteriores </a:t>
            </a:r>
            <a:endParaRPr lang="es-EC" sz="2000" b="1" dirty="0"/>
          </a:p>
        </p:txBody>
      </p:sp>
      <p:pic>
        <p:nvPicPr>
          <p:cNvPr id="10" name="Imagen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001" y="1795934"/>
            <a:ext cx="1945005" cy="3307715"/>
          </a:xfrm>
          <a:prstGeom prst="rect">
            <a:avLst/>
          </a:prstGeom>
          <a:noFill/>
          <a:ln>
            <a:solidFill>
              <a:schemeClr val="tx1"/>
            </a:solidFill>
          </a:ln>
        </p:spPr>
      </p:pic>
      <p:graphicFrame>
        <p:nvGraphicFramePr>
          <p:cNvPr id="4" name="Objeto 3"/>
          <p:cNvGraphicFramePr>
            <a:graphicFrameLocks noChangeAspect="1"/>
          </p:cNvGraphicFramePr>
          <p:nvPr>
            <p:extLst>
              <p:ext uri="{D42A27DB-BD31-4B8C-83A1-F6EECF244321}">
                <p14:modId xmlns:p14="http://schemas.microsoft.com/office/powerpoint/2010/main" val="304374063"/>
              </p:ext>
            </p:extLst>
          </p:nvPr>
        </p:nvGraphicFramePr>
        <p:xfrm>
          <a:off x="4635434" y="1795934"/>
          <a:ext cx="5972175" cy="2586037"/>
        </p:xfrm>
        <a:graphic>
          <a:graphicData uri="http://schemas.openxmlformats.org/presentationml/2006/ole">
            <mc:AlternateContent xmlns:mc="http://schemas.openxmlformats.org/markup-compatibility/2006">
              <mc:Choice xmlns:v="urn:schemas-microsoft-com:vml" Requires="v">
                <p:oleObj spid="_x0000_s14339" name="Documento" r:id="rId5" imgW="5972002" imgH="2586397" progId="Word.Document.12">
                  <p:embed/>
                </p:oleObj>
              </mc:Choice>
              <mc:Fallback>
                <p:oleObj name="Documento" r:id="rId5" imgW="5972002" imgH="2586397" progId="Word.Document.12">
                  <p:embed/>
                  <p:pic>
                    <p:nvPicPr>
                      <p:cNvPr id="0" name=""/>
                      <p:cNvPicPr/>
                      <p:nvPr/>
                    </p:nvPicPr>
                    <p:blipFill>
                      <a:blip r:embed="rId6"/>
                      <a:stretch>
                        <a:fillRect/>
                      </a:stretch>
                    </p:blipFill>
                    <p:spPr>
                      <a:xfrm>
                        <a:off x="4635434" y="1795934"/>
                        <a:ext cx="5972175" cy="2586037"/>
                      </a:xfrm>
                      <a:prstGeom prst="rect">
                        <a:avLst/>
                      </a:prstGeom>
                    </p:spPr>
                  </p:pic>
                </p:oleObj>
              </mc:Fallback>
            </mc:AlternateContent>
          </a:graphicData>
        </a:graphic>
      </p:graphicFrame>
      <p:sp>
        <p:nvSpPr>
          <p:cNvPr id="12" name="18 Rectángulo"/>
          <p:cNvSpPr/>
          <p:nvPr/>
        </p:nvSpPr>
        <p:spPr bwMode="auto">
          <a:xfrm>
            <a:off x="4801093" y="1021426"/>
            <a:ext cx="3061347" cy="503788"/>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Recorridos con distancias completas</a:t>
            </a:r>
            <a:endParaRPr lang="es-EC" sz="2000" b="1" dirty="0"/>
          </a:p>
        </p:txBody>
      </p:sp>
      <p:graphicFrame>
        <p:nvGraphicFramePr>
          <p:cNvPr id="5" name="Objeto 4"/>
          <p:cNvGraphicFramePr>
            <a:graphicFrameLocks noChangeAspect="1"/>
          </p:cNvGraphicFramePr>
          <p:nvPr>
            <p:extLst>
              <p:ext uri="{D42A27DB-BD31-4B8C-83A1-F6EECF244321}">
                <p14:modId xmlns:p14="http://schemas.microsoft.com/office/powerpoint/2010/main" val="665349209"/>
              </p:ext>
            </p:extLst>
          </p:nvPr>
        </p:nvGraphicFramePr>
        <p:xfrm>
          <a:off x="3578264" y="4652691"/>
          <a:ext cx="5972175" cy="2190750"/>
        </p:xfrm>
        <a:graphic>
          <a:graphicData uri="http://schemas.openxmlformats.org/presentationml/2006/ole">
            <mc:AlternateContent xmlns:mc="http://schemas.openxmlformats.org/markup-compatibility/2006">
              <mc:Choice xmlns:v="urn:schemas-microsoft-com:vml" Requires="v">
                <p:oleObj spid="_x0000_s14340" name="Documento" r:id="rId7" imgW="5972002" imgH="2190431" progId="Word.Document.12">
                  <p:embed/>
                </p:oleObj>
              </mc:Choice>
              <mc:Fallback>
                <p:oleObj name="Documento" r:id="rId7" imgW="5972002" imgH="2190431" progId="Word.Document.12">
                  <p:embed/>
                  <p:pic>
                    <p:nvPicPr>
                      <p:cNvPr id="0" name=""/>
                      <p:cNvPicPr/>
                      <p:nvPr/>
                    </p:nvPicPr>
                    <p:blipFill>
                      <a:blip r:embed="rId8"/>
                      <a:stretch>
                        <a:fillRect/>
                      </a:stretch>
                    </p:blipFill>
                    <p:spPr>
                      <a:xfrm>
                        <a:off x="3578264" y="4652691"/>
                        <a:ext cx="5972175" cy="2190750"/>
                      </a:xfrm>
                      <a:prstGeom prst="rect">
                        <a:avLst/>
                      </a:prstGeom>
                    </p:spPr>
                  </p:pic>
                </p:oleObj>
              </mc:Fallback>
            </mc:AlternateContent>
          </a:graphicData>
        </a:graphic>
      </p:graphicFrame>
      <p:sp>
        <p:nvSpPr>
          <p:cNvPr id="17" name="18 Rectángulo"/>
          <p:cNvSpPr/>
          <p:nvPr/>
        </p:nvSpPr>
        <p:spPr bwMode="auto">
          <a:xfrm>
            <a:off x="6331766" y="4807739"/>
            <a:ext cx="3061347" cy="503788"/>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Valores de certeza en distancias</a:t>
            </a:r>
            <a:endParaRPr lang="es-EC" sz="2000" b="1" dirty="0"/>
          </a:p>
        </p:txBody>
      </p:sp>
    </p:spTree>
    <p:extLst>
      <p:ext uri="{BB962C8B-B14F-4D97-AF65-F5344CB8AC3E}">
        <p14:creationId xmlns:p14="http://schemas.microsoft.com/office/powerpoint/2010/main" val="9302833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31</a:t>
            </a:fld>
            <a:endParaRPr lang="es-ES" sz="1600">
              <a:solidFill>
                <a:srgbClr val="888888"/>
              </a:solidFill>
            </a:endParaRPr>
          </a:p>
        </p:txBody>
      </p:sp>
      <p:sp>
        <p:nvSpPr>
          <p:cNvPr id="7" name="18 Rectángulo"/>
          <p:cNvSpPr/>
          <p:nvPr/>
        </p:nvSpPr>
        <p:spPr bwMode="auto">
          <a:xfrm>
            <a:off x="173831" y="872805"/>
            <a:ext cx="5381896" cy="57249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Dinámica del movimiento de un UAV</a:t>
            </a:r>
            <a:endParaRPr lang="es-EC" sz="2000" b="1" dirty="0"/>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PRUEBAS Y RESULTADOS</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Conceptos básicos</a:t>
            </a:r>
            <a:endParaRPr lang="es-EC" b="1" dirty="0"/>
          </a:p>
        </p:txBody>
      </p:sp>
      <p:pic>
        <p:nvPicPr>
          <p:cNvPr id="17" name="Imagen 16"/>
          <p:cNvPicPr/>
          <p:nvPr/>
        </p:nvPicPr>
        <p:blipFill>
          <a:blip r:embed="rId3"/>
          <a:stretch>
            <a:fillRect/>
          </a:stretch>
        </p:blipFill>
        <p:spPr>
          <a:xfrm>
            <a:off x="770731" y="2839169"/>
            <a:ext cx="5590788" cy="2332861"/>
          </a:xfrm>
          <a:prstGeom prst="rect">
            <a:avLst/>
          </a:prstGeom>
        </p:spPr>
      </p:pic>
      <p:sp>
        <p:nvSpPr>
          <p:cNvPr id="4" name="Rectángulo 3"/>
          <p:cNvSpPr/>
          <p:nvPr/>
        </p:nvSpPr>
        <p:spPr>
          <a:xfrm>
            <a:off x="2185887" y="5710070"/>
            <a:ext cx="2760475" cy="523220"/>
          </a:xfrm>
          <a:prstGeom prst="rect">
            <a:avLst/>
          </a:prstGeom>
        </p:spPr>
        <p:txBody>
          <a:bodyPr wrap="square">
            <a:spAutoFit/>
          </a:bodyPr>
          <a:lstStyle/>
          <a:p>
            <a:pPr indent="180340" algn="ctr">
              <a:lnSpc>
                <a:spcPct val="200000"/>
              </a:lnSpc>
              <a:spcAft>
                <a:spcPts val="1000"/>
              </a:spcAft>
            </a:pPr>
            <a:r>
              <a:rPr lang="es-EC" sz="1400" dirty="0">
                <a:latin typeface="Times New Roman" panose="02020603050405020304" pitchFamily="18" charset="0"/>
                <a:ea typeface="Calibri" panose="020F0502020204030204" pitchFamily="34" charset="0"/>
              </a:rPr>
              <a:t>Fuente: (</a:t>
            </a:r>
            <a:r>
              <a:rPr lang="es-EC" sz="1400" dirty="0" err="1">
                <a:latin typeface="Times New Roman" panose="02020603050405020304" pitchFamily="18" charset="0"/>
                <a:ea typeface="Calibri" panose="020F0502020204030204" pitchFamily="34" charset="0"/>
              </a:rPr>
              <a:t>Berrutti</a:t>
            </a:r>
            <a:r>
              <a:rPr lang="es-EC" sz="1400" dirty="0">
                <a:latin typeface="Times New Roman" panose="02020603050405020304" pitchFamily="18" charset="0"/>
                <a:ea typeface="Calibri" panose="020F0502020204030204" pitchFamily="34" charset="0"/>
              </a:rPr>
              <a:t> et al., 2015)</a:t>
            </a:r>
            <a:endParaRPr lang="en-US" sz="1400" dirty="0">
              <a:effectLst/>
              <a:latin typeface="Times New Roman" panose="02020603050405020304" pitchFamily="18" charset="0"/>
              <a:ea typeface="Calibri" panose="020F0502020204030204" pitchFamily="34" charset="0"/>
            </a:endParaRPr>
          </a:p>
        </p:txBody>
      </p:sp>
      <p:sp>
        <p:nvSpPr>
          <p:cNvPr id="6" name="Rectángulo redondeado 5"/>
          <p:cNvSpPr/>
          <p:nvPr/>
        </p:nvSpPr>
        <p:spPr>
          <a:xfrm>
            <a:off x="995948" y="1858455"/>
            <a:ext cx="5365571" cy="442674"/>
          </a:xfrm>
          <a:prstGeom prst="roundRect">
            <a:avLst/>
          </a:prstGeom>
          <a:ln w="28575">
            <a:solidFill>
              <a:schemeClr val="tx1"/>
            </a:solidFill>
          </a:ln>
        </p:spPr>
        <p:txBody>
          <a:bodyPr wrap="none">
            <a:spAutoFit/>
          </a:bodyPr>
          <a:lstStyle/>
          <a:p>
            <a:r>
              <a:rPr lang="es-EC" sz="2000" dirty="0" smtClean="0">
                <a:latin typeface="Times New Roman" panose="02020603050405020304" pitchFamily="18" charset="0"/>
                <a:ea typeface="Calibri" panose="020F0502020204030204" pitchFamily="34" charset="0"/>
              </a:rPr>
              <a:t>Fuerzas </a:t>
            </a:r>
            <a:r>
              <a:rPr lang="es-EC" sz="2000" dirty="0">
                <a:latin typeface="Times New Roman" panose="02020603050405020304" pitchFamily="18" charset="0"/>
                <a:ea typeface="Calibri" panose="020F0502020204030204" pitchFamily="34" charset="0"/>
              </a:rPr>
              <a:t>y momentos en el movimiento del sistema</a:t>
            </a:r>
            <a:endParaRPr lang="es-EC" sz="2000" dirty="0"/>
          </a:p>
        </p:txBody>
      </p:sp>
      <p:sp>
        <p:nvSpPr>
          <p:cNvPr id="20" name="Rectángulo redondeado 19"/>
          <p:cNvSpPr/>
          <p:nvPr/>
        </p:nvSpPr>
        <p:spPr>
          <a:xfrm>
            <a:off x="8604076" y="1858455"/>
            <a:ext cx="2082055" cy="442674"/>
          </a:xfrm>
          <a:prstGeom prst="roundRect">
            <a:avLst/>
          </a:prstGeom>
          <a:ln w="28575">
            <a:solidFill>
              <a:schemeClr val="tx1"/>
            </a:solidFill>
          </a:ln>
        </p:spPr>
        <p:txBody>
          <a:bodyPr wrap="none">
            <a:spAutoFit/>
          </a:bodyPr>
          <a:lstStyle/>
          <a:p>
            <a:r>
              <a:rPr lang="es-EC" sz="2000" dirty="0" smtClean="0">
                <a:latin typeface="Times New Roman" panose="02020603050405020304" pitchFamily="18" charset="0"/>
                <a:ea typeface="Calibri" panose="020F0502020204030204" pitchFamily="34" charset="0"/>
              </a:rPr>
              <a:t>Configuración (+)</a:t>
            </a:r>
            <a:endParaRPr lang="es-EC" sz="2000" dirty="0"/>
          </a:p>
        </p:txBody>
      </p:sp>
      <p:sp>
        <p:nvSpPr>
          <p:cNvPr id="21" name="Rectángulo redondeado 20"/>
          <p:cNvSpPr/>
          <p:nvPr/>
        </p:nvSpPr>
        <p:spPr>
          <a:xfrm>
            <a:off x="8604076" y="1858455"/>
            <a:ext cx="2065714" cy="442674"/>
          </a:xfrm>
          <a:prstGeom prst="roundRect">
            <a:avLst/>
          </a:prstGeom>
          <a:ln w="28575">
            <a:solidFill>
              <a:schemeClr val="tx1"/>
            </a:solidFill>
          </a:ln>
        </p:spPr>
        <p:txBody>
          <a:bodyPr wrap="none">
            <a:spAutoFit/>
          </a:bodyPr>
          <a:lstStyle/>
          <a:p>
            <a:r>
              <a:rPr lang="es-EC" sz="2000" dirty="0" smtClean="0">
                <a:latin typeface="Times New Roman" panose="02020603050405020304" pitchFamily="18" charset="0"/>
                <a:ea typeface="Calibri" panose="020F0502020204030204" pitchFamily="34" charset="0"/>
              </a:rPr>
              <a:t>Configuración (x)</a:t>
            </a:r>
            <a:endParaRPr lang="es-EC" sz="2000" dirty="0"/>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8586" y="2514150"/>
            <a:ext cx="3348000" cy="3381620"/>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8586" y="2940192"/>
            <a:ext cx="3096000" cy="2955578"/>
          </a:xfrm>
          <a:prstGeom prst="rect">
            <a:avLst/>
          </a:prstGeom>
        </p:spPr>
      </p:pic>
    </p:spTree>
    <p:extLst>
      <p:ext uri="{BB962C8B-B14F-4D97-AF65-F5344CB8AC3E}">
        <p14:creationId xmlns:p14="http://schemas.microsoft.com/office/powerpoint/2010/main" val="217369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0"/>
                                        </p:tgtEl>
                                      </p:cBhvr>
                                    </p:animEffect>
                                    <p:set>
                                      <p:cBhvr>
                                        <p:cTn id="26" dur="1" fill="hold">
                                          <p:stCondLst>
                                            <p:cond delay="499"/>
                                          </p:stCondLst>
                                        </p:cTn>
                                        <p:tgtEl>
                                          <p:spTgt spid="20"/>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8"/>
                                        </p:tgtEl>
                                      </p:cBhvr>
                                    </p:animEffect>
                                    <p:set>
                                      <p:cBhvr>
                                        <p:cTn id="29" dur="1" fill="hold">
                                          <p:stCondLst>
                                            <p:cond delay="499"/>
                                          </p:stCondLst>
                                        </p:cTn>
                                        <p:tgtEl>
                                          <p:spTgt spid="8"/>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20" grpId="0" animBg="1"/>
      <p:bldP spid="20" grpId="1"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7032881" cy="480053"/>
          </a:xfrm>
          <a:prstGeom prst="rect">
            <a:avLst/>
          </a:prstGeom>
          <a:solidFill>
            <a:schemeClr val="accent1">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32</a:t>
            </a:fld>
            <a:endParaRPr lang="es-ES" sz="1600">
              <a:solidFill>
                <a:srgbClr val="888888"/>
              </a:solidFill>
            </a:endParaRPr>
          </a:p>
        </p:txBody>
      </p:sp>
      <p:sp>
        <p:nvSpPr>
          <p:cNvPr id="5" name="Rectángulo 4"/>
          <p:cNvSpPr/>
          <p:nvPr/>
        </p:nvSpPr>
        <p:spPr>
          <a:xfrm>
            <a:off x="526944" y="1418237"/>
            <a:ext cx="10678331" cy="4439933"/>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EC" dirty="0">
                <a:latin typeface="Times New Roman" panose="02020603050405020304" pitchFamily="18" charset="0"/>
                <a:ea typeface="Tahoma" panose="020B0604030504040204" pitchFamily="34" charset="0"/>
                <a:cs typeface="Times New Roman" panose="02020603050405020304" pitchFamily="18" charset="0"/>
              </a:rPr>
              <a:t>Se implementó un sistema simultáneo de detección de persona y evasión de obstáculos con una eficiencia al completar su misión de un 80 por ciento. Cabe recalcar que las trayectorias seguidas eran aleatorias dificultando la evasión, presentando tramos rectos y curvados. Así como también en otras presentaba un mayor número de obstáculos que en otras, las pruebas que no completaron el recorrido completo se debe a árboles demasiado juntos alrededor del tamaño de la mitad diámetro del marco de una puerta haciendo por el momento imposible su evasión. Esto está presentado por la sección de pruebas en donde valores menores 1.5 metros de distancia, los valores de estimación de profundidad varía de forma significativa teniendo un valores de incertidumbre muy grandes</a:t>
            </a:r>
            <a:r>
              <a:rPr lang="es-EC" dirty="0" smtClean="0">
                <a:latin typeface="Times New Roman" panose="02020603050405020304" pitchFamily="18" charset="0"/>
                <a:ea typeface="Tahoma" panose="020B0604030504040204" pitchFamily="34" charset="0"/>
                <a:cs typeface="Times New Roman" panose="02020603050405020304" pitchFamily="18" charset="0"/>
              </a:rPr>
              <a:t>.</a:t>
            </a:r>
            <a:endParaRPr lang="es-EC"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18 Rectángulo"/>
          <p:cNvSpPr/>
          <p:nvPr/>
        </p:nvSpPr>
        <p:spPr bwMode="auto">
          <a:xfrm>
            <a:off x="7206712"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1. Conclusiones</a:t>
            </a:r>
            <a:endParaRPr lang="es-EC" b="1" dirty="0"/>
          </a:p>
        </p:txBody>
      </p:sp>
    </p:spTree>
    <p:extLst>
      <p:ext uri="{BB962C8B-B14F-4D97-AF65-F5344CB8AC3E}">
        <p14:creationId xmlns:p14="http://schemas.microsoft.com/office/powerpoint/2010/main" val="16821331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7032881" cy="480053"/>
          </a:xfrm>
          <a:prstGeom prst="rect">
            <a:avLst/>
          </a:prstGeom>
          <a:solidFill>
            <a:schemeClr val="accent1">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33</a:t>
            </a:fld>
            <a:endParaRPr lang="es-ES" sz="1600">
              <a:solidFill>
                <a:srgbClr val="888888"/>
              </a:solidFill>
            </a:endParaRPr>
          </a:p>
        </p:txBody>
      </p:sp>
      <p:sp>
        <p:nvSpPr>
          <p:cNvPr id="5" name="Rectángulo 4"/>
          <p:cNvSpPr/>
          <p:nvPr/>
        </p:nvSpPr>
        <p:spPr>
          <a:xfrm>
            <a:off x="266207" y="701417"/>
            <a:ext cx="10678331" cy="5837495"/>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EC" dirty="0">
                <a:latin typeface="Times New Roman" panose="02020603050405020304" pitchFamily="18" charset="0"/>
                <a:ea typeface="Tahoma" panose="020B0604030504040204" pitchFamily="34" charset="0"/>
                <a:cs typeface="Times New Roman" panose="02020603050405020304" pitchFamily="18" charset="0"/>
              </a:rPr>
              <a:t>El seguimiento de persona se realiza en base una distancia de 1.5 metros aproximadamente, siempre tratando de mantener a la persona en el centro. Siendo posible solo con un controlador PI para el en movimiento de  ángulo de giro “</a:t>
            </a:r>
            <a:r>
              <a:rPr lang="es-EC" dirty="0" err="1">
                <a:latin typeface="Times New Roman" panose="02020603050405020304" pitchFamily="18" charset="0"/>
                <a:ea typeface="Tahoma" panose="020B0604030504040204" pitchFamily="34" charset="0"/>
                <a:cs typeface="Times New Roman" panose="02020603050405020304" pitchFamily="18" charset="0"/>
              </a:rPr>
              <a:t>yaw</a:t>
            </a:r>
            <a:r>
              <a:rPr lang="es-EC" dirty="0">
                <a:latin typeface="Times New Roman" panose="02020603050405020304" pitchFamily="18" charset="0"/>
                <a:ea typeface="Tahoma" panose="020B0604030504040204" pitchFamily="34" charset="0"/>
                <a:cs typeface="Times New Roman" panose="02020603050405020304" pitchFamily="18" charset="0"/>
              </a:rPr>
              <a:t>”, las variables de velocidad enviadas al “</a:t>
            </a:r>
            <a:r>
              <a:rPr lang="es-EC" dirty="0" err="1">
                <a:latin typeface="Times New Roman" panose="02020603050405020304" pitchFamily="18" charset="0"/>
                <a:ea typeface="Tahoma" panose="020B0604030504040204" pitchFamily="34" charset="0"/>
                <a:cs typeface="Times New Roman" panose="02020603050405020304" pitchFamily="18" charset="0"/>
              </a:rPr>
              <a:t>bebop</a:t>
            </a:r>
            <a:r>
              <a:rPr lang="es-EC" dirty="0">
                <a:latin typeface="Times New Roman" panose="02020603050405020304" pitchFamily="18" charset="0"/>
                <a:ea typeface="Tahoma" panose="020B0604030504040204" pitchFamily="34" charset="0"/>
                <a:cs typeface="Times New Roman" panose="02020603050405020304" pitchFamily="18" charset="0"/>
              </a:rPr>
              <a:t> 2” fueron de  -0.3 a 0.3 teniendo en cuenta que a mayores velocidades no se podía apreciar una buena fluidez  y calidad de imagen al obtenerlas</a:t>
            </a:r>
            <a:r>
              <a:rPr lang="es-EC" dirty="0" smtClean="0">
                <a:latin typeface="Times New Roman" panose="02020603050405020304" pitchFamily="18" charset="0"/>
                <a:ea typeface="Tahoma" panose="020B0604030504040204" pitchFamily="34" charset="0"/>
                <a:cs typeface="Times New Roman" panose="02020603050405020304" pitchFamily="18" charset="0"/>
              </a:rPr>
              <a:t>.</a:t>
            </a:r>
          </a:p>
          <a:p>
            <a:pPr algn="just">
              <a:lnSpc>
                <a:spcPct val="200000"/>
              </a:lnSpc>
              <a:spcAft>
                <a:spcPts val="800"/>
              </a:spcAft>
            </a:pPr>
            <a:endParaRPr lang="es-EC" dirty="0" smtClean="0">
              <a:latin typeface="Times New Roman" panose="02020603050405020304" pitchFamily="18" charset="0"/>
              <a:ea typeface="Tahoma" panose="020B0604030504040204" pitchFamily="34" charset="0"/>
              <a:cs typeface="Times New Roman" panose="02020603050405020304" pitchFamily="18" charset="0"/>
            </a:endParaRPr>
          </a:p>
          <a:p>
            <a:pPr marL="285750" indent="-285750" algn="just">
              <a:lnSpc>
                <a:spcPct val="200000"/>
              </a:lnSpc>
              <a:spcAft>
                <a:spcPts val="800"/>
              </a:spcAft>
              <a:buFont typeface="Arial" panose="020B0604020202020204" pitchFamily="34" charset="0"/>
              <a:buChar char="•"/>
            </a:pPr>
            <a:r>
              <a:rPr lang="es-EC" dirty="0" smtClean="0">
                <a:latin typeface="Times New Roman" panose="02020603050405020304" pitchFamily="18" charset="0"/>
                <a:ea typeface="Tahoma" panose="020B0604030504040204" pitchFamily="34" charset="0"/>
                <a:cs typeface="Times New Roman" panose="02020603050405020304" pitchFamily="18" charset="0"/>
              </a:rPr>
              <a:t>El </a:t>
            </a:r>
            <a:r>
              <a:rPr lang="es-EC" dirty="0">
                <a:latin typeface="Times New Roman" panose="02020603050405020304" pitchFamily="18" charset="0"/>
                <a:ea typeface="Tahoma" panose="020B0604030504040204" pitchFamily="34" charset="0"/>
                <a:cs typeface="Times New Roman" panose="02020603050405020304" pitchFamily="18" charset="0"/>
              </a:rPr>
              <a:t>mejor análisis matemático para el control servo visual del “</a:t>
            </a:r>
            <a:r>
              <a:rPr lang="es-EC" dirty="0" err="1">
                <a:latin typeface="Times New Roman" panose="02020603050405020304" pitchFamily="18" charset="0"/>
                <a:ea typeface="Tahoma" panose="020B0604030504040204" pitchFamily="34" charset="0"/>
                <a:cs typeface="Times New Roman" panose="02020603050405020304" pitchFamily="18" charset="0"/>
              </a:rPr>
              <a:t>bebop</a:t>
            </a:r>
            <a:r>
              <a:rPr lang="es-EC" dirty="0">
                <a:latin typeface="Times New Roman" panose="02020603050405020304" pitchFamily="18" charset="0"/>
                <a:ea typeface="Tahoma" panose="020B0604030504040204" pitchFamily="34" charset="0"/>
                <a:cs typeface="Times New Roman" panose="02020603050405020304" pitchFamily="18" charset="0"/>
              </a:rPr>
              <a:t> 2” es a través de su estimación de movimiento generada por la obtención de imágenes a bordo, no se realizó un controlador para el movimiento de “pitch”  y “roll” ya que el proyecto no requería un seguimiento a altas velocidades, además sería poco viable realizar una estimación de movimiento con la diferencia de área generada por el movimiento de “pitch”, ya que se presentaría un sistema no lineal y para estos casos se deben aplicar otros criterios de control.</a:t>
            </a:r>
          </a:p>
        </p:txBody>
      </p:sp>
      <p:sp>
        <p:nvSpPr>
          <p:cNvPr id="6" name="18 Rectángulo"/>
          <p:cNvSpPr/>
          <p:nvPr/>
        </p:nvSpPr>
        <p:spPr bwMode="auto">
          <a:xfrm>
            <a:off x="7206712"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1. Conclusiones</a:t>
            </a:r>
            <a:endParaRPr lang="es-EC" b="1" dirty="0"/>
          </a:p>
        </p:txBody>
      </p:sp>
    </p:spTree>
    <p:extLst>
      <p:ext uri="{BB962C8B-B14F-4D97-AF65-F5344CB8AC3E}">
        <p14:creationId xmlns:p14="http://schemas.microsoft.com/office/powerpoint/2010/main" val="36192881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7032881" cy="480053"/>
          </a:xfrm>
          <a:prstGeom prst="rect">
            <a:avLst/>
          </a:prstGeom>
          <a:solidFill>
            <a:schemeClr val="accent1">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34</a:t>
            </a:fld>
            <a:endParaRPr lang="es-ES" sz="1600">
              <a:solidFill>
                <a:srgbClr val="888888"/>
              </a:solidFill>
            </a:endParaRPr>
          </a:p>
        </p:txBody>
      </p:sp>
      <p:sp>
        <p:nvSpPr>
          <p:cNvPr id="5" name="Rectángulo 4"/>
          <p:cNvSpPr/>
          <p:nvPr/>
        </p:nvSpPr>
        <p:spPr>
          <a:xfrm>
            <a:off x="266207" y="972874"/>
            <a:ext cx="10678331" cy="5199116"/>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EC" dirty="0">
                <a:latin typeface="Times New Roman" panose="02020603050405020304" pitchFamily="18" charset="0"/>
                <a:ea typeface="Tahoma" panose="020B0604030504040204" pitchFamily="34" charset="0"/>
                <a:cs typeface="Times New Roman" panose="02020603050405020304" pitchFamily="18" charset="0"/>
              </a:rPr>
              <a:t>Se desarrollaron pruebas de funcionamiento de detección mínima en la detección de persona entrenada con diferentes distancias concluyendo que en el primer escenario se obtuvo una tolerancia aceptable de máximo de 4 metros a distancias mayores la tolerancia disminuye considerablemente pudiendo generar falsos positivos</a:t>
            </a:r>
            <a:r>
              <a:rPr lang="es-EC" dirty="0" smtClean="0">
                <a:latin typeface="Times New Roman" panose="02020603050405020304" pitchFamily="18" charset="0"/>
                <a:ea typeface="Tahoma" panose="020B0604030504040204" pitchFamily="34" charset="0"/>
                <a:cs typeface="Times New Roman" panose="02020603050405020304" pitchFamily="18" charset="0"/>
              </a:rPr>
              <a:t>.</a:t>
            </a:r>
          </a:p>
          <a:p>
            <a:pPr marL="285750" indent="-285750" algn="just">
              <a:lnSpc>
                <a:spcPct val="200000"/>
              </a:lnSpc>
              <a:spcAft>
                <a:spcPts val="800"/>
              </a:spcAft>
              <a:buFont typeface="Arial" panose="020B0604020202020204" pitchFamily="34" charset="0"/>
              <a:buChar char="•"/>
            </a:pPr>
            <a:endParaRPr lang="es-EC"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lgn="just">
              <a:lnSpc>
                <a:spcPct val="200000"/>
              </a:lnSpc>
              <a:spcAft>
                <a:spcPts val="800"/>
              </a:spcAft>
              <a:buFont typeface="Arial" panose="020B0604020202020204" pitchFamily="34" charset="0"/>
              <a:buChar char="•"/>
            </a:pPr>
            <a:r>
              <a:rPr lang="es-EC" dirty="0">
                <a:latin typeface="Times New Roman" panose="02020603050405020304" pitchFamily="18" charset="0"/>
                <a:ea typeface="Tahoma" panose="020B0604030504040204" pitchFamily="34" charset="0"/>
                <a:cs typeface="Times New Roman" panose="02020603050405020304" pitchFamily="18" charset="0"/>
              </a:rPr>
              <a:t>Se realizó pruebas de medición de distancias con intercalados de 1 metro  hasta 7 metros con los diferentes modelos pre-entrenados de estimación de profundidad tomando en cuenta la menor variación promedio se demostró que el mejor modelo es el de eigen2 utilizada en este proyecto. Además también se concluye que a distancias menores 1.5 metros la estimación falla considerablemente tendiendo un variación muy por encima de permitida en una evasión de obstáculos. </a:t>
            </a:r>
          </a:p>
        </p:txBody>
      </p:sp>
      <p:sp>
        <p:nvSpPr>
          <p:cNvPr id="6" name="18 Rectángulo"/>
          <p:cNvSpPr/>
          <p:nvPr/>
        </p:nvSpPr>
        <p:spPr bwMode="auto">
          <a:xfrm>
            <a:off x="7206712"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1. Conclusiones</a:t>
            </a:r>
            <a:endParaRPr lang="es-EC" b="1" dirty="0"/>
          </a:p>
        </p:txBody>
      </p:sp>
    </p:spTree>
    <p:extLst>
      <p:ext uri="{BB962C8B-B14F-4D97-AF65-F5344CB8AC3E}">
        <p14:creationId xmlns:p14="http://schemas.microsoft.com/office/powerpoint/2010/main" val="41260394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7032881" cy="480053"/>
          </a:xfrm>
          <a:prstGeom prst="rect">
            <a:avLst/>
          </a:prstGeom>
          <a:solidFill>
            <a:schemeClr val="accent1">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35</a:t>
            </a:fld>
            <a:endParaRPr lang="es-ES" sz="1600">
              <a:solidFill>
                <a:srgbClr val="888888"/>
              </a:solidFill>
            </a:endParaRPr>
          </a:p>
        </p:txBody>
      </p:sp>
      <p:sp>
        <p:nvSpPr>
          <p:cNvPr id="5" name="Rectángulo 4"/>
          <p:cNvSpPr/>
          <p:nvPr/>
        </p:nvSpPr>
        <p:spPr>
          <a:xfrm>
            <a:off x="266207" y="1639301"/>
            <a:ext cx="10678331" cy="2777940"/>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EC" dirty="0">
                <a:latin typeface="Times New Roman" panose="02020603050405020304" pitchFamily="18" charset="0"/>
                <a:ea typeface="Tahoma" panose="020B0604030504040204" pitchFamily="34" charset="0"/>
                <a:cs typeface="Times New Roman" panose="02020603050405020304" pitchFamily="18" charset="0"/>
              </a:rPr>
              <a:t>La utilización del sistema operativo ROS fue de gran ayuda en la realización de este proyecto tanto para la obtención de los datos de modelamiento matemático, ya que permitió realizar operaciones en paralelo, por medio de la fluidez al envío y recepción de datos, así también en la ejecución final del programa, destacando el uso de Python fue fundamental ya que gracias a su fácil codificación se obtuvo resultados mucho mejores que al que se podría tener al utilizar otros lenguaje de programación más complejo.</a:t>
            </a:r>
          </a:p>
        </p:txBody>
      </p:sp>
      <p:sp>
        <p:nvSpPr>
          <p:cNvPr id="6" name="18 Rectángulo"/>
          <p:cNvSpPr/>
          <p:nvPr/>
        </p:nvSpPr>
        <p:spPr bwMode="auto">
          <a:xfrm>
            <a:off x="7206712"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1. Conclusiones</a:t>
            </a:r>
            <a:endParaRPr lang="es-EC" b="1" dirty="0"/>
          </a:p>
        </p:txBody>
      </p:sp>
    </p:spTree>
    <p:extLst>
      <p:ext uri="{BB962C8B-B14F-4D97-AF65-F5344CB8AC3E}">
        <p14:creationId xmlns:p14="http://schemas.microsoft.com/office/powerpoint/2010/main" val="27679802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7032881" cy="480053"/>
          </a:xfrm>
          <a:prstGeom prst="rect">
            <a:avLst/>
          </a:prstGeom>
          <a:solidFill>
            <a:schemeClr val="accent1">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36</a:t>
            </a:fld>
            <a:endParaRPr lang="es-ES" sz="1600">
              <a:solidFill>
                <a:srgbClr val="888888"/>
              </a:solidFill>
            </a:endParaRPr>
          </a:p>
        </p:txBody>
      </p:sp>
      <p:sp>
        <p:nvSpPr>
          <p:cNvPr id="5" name="Rectángulo 4"/>
          <p:cNvSpPr/>
          <p:nvPr/>
        </p:nvSpPr>
        <p:spPr>
          <a:xfrm>
            <a:off x="450414" y="879387"/>
            <a:ext cx="11145158" cy="5283498"/>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EC" dirty="0">
                <a:latin typeface="Times New Roman" panose="02020603050405020304" pitchFamily="18" charset="0"/>
                <a:ea typeface="Tahoma" panose="020B0604030504040204" pitchFamily="34" charset="0"/>
                <a:cs typeface="Times New Roman" panose="02020603050405020304" pitchFamily="18" charset="0"/>
              </a:rPr>
              <a:t>Se recomienda tener en cuenta la autonomía de batería “</a:t>
            </a:r>
            <a:r>
              <a:rPr lang="es-EC" dirty="0" err="1">
                <a:latin typeface="Times New Roman" panose="02020603050405020304" pitchFamily="18" charset="0"/>
                <a:ea typeface="Tahoma" panose="020B0604030504040204" pitchFamily="34" charset="0"/>
                <a:cs typeface="Times New Roman" panose="02020603050405020304" pitchFamily="18" charset="0"/>
              </a:rPr>
              <a:t>bebop</a:t>
            </a:r>
            <a:r>
              <a:rPr lang="es-EC" dirty="0">
                <a:latin typeface="Times New Roman" panose="02020603050405020304" pitchFamily="18" charset="0"/>
                <a:ea typeface="Tahoma" panose="020B0604030504040204" pitchFamily="34" charset="0"/>
                <a:cs typeface="Times New Roman" panose="02020603050405020304" pitchFamily="18" charset="0"/>
              </a:rPr>
              <a:t> 2” que es aproximadamente de 15 minutos en vuelo, una pequeña ayuda para aumentar esta autonomía es dejando de grabar constante en vuelo, pero aun así es más factible adquirir una batería extra para la ejecución de nuevos de trabajos posteriores, así mismo en el ámbito de pruebas en terrenos externos</a:t>
            </a:r>
            <a:r>
              <a:rPr lang="es-EC" dirty="0" smtClean="0">
                <a:latin typeface="Times New Roman" panose="02020603050405020304" pitchFamily="18" charset="0"/>
                <a:ea typeface="Tahoma" panose="020B0604030504040204" pitchFamily="34" charset="0"/>
                <a:cs typeface="Times New Roman" panose="02020603050405020304" pitchFamily="18" charset="0"/>
              </a:rPr>
              <a:t>.</a:t>
            </a:r>
          </a:p>
          <a:p>
            <a:pPr marL="285750" indent="-285750" algn="just">
              <a:lnSpc>
                <a:spcPct val="200000"/>
              </a:lnSpc>
              <a:spcAft>
                <a:spcPts val="800"/>
              </a:spcAft>
              <a:buFont typeface="Arial" panose="020B0604020202020204" pitchFamily="34" charset="0"/>
              <a:buChar char="•"/>
            </a:pPr>
            <a:endParaRPr lang="es-EC"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lgn="just">
              <a:lnSpc>
                <a:spcPct val="200000"/>
              </a:lnSpc>
              <a:spcAft>
                <a:spcPts val="800"/>
              </a:spcAft>
              <a:buFont typeface="Arial" panose="020B0604020202020204" pitchFamily="34" charset="0"/>
              <a:buChar char="•"/>
            </a:pPr>
            <a:r>
              <a:rPr lang="es-EC" dirty="0">
                <a:latin typeface="Times New Roman" panose="02020603050405020304" pitchFamily="18" charset="0"/>
                <a:ea typeface="Tahoma" panose="020B0604030504040204" pitchFamily="34" charset="0"/>
                <a:cs typeface="Times New Roman" panose="02020603050405020304" pitchFamily="18" charset="0"/>
              </a:rPr>
              <a:t>Se recomienda en el apartado de la adquisición de imágenes de entrenamiento, obtenerlas en diferentes escenarios, diferentes luminosidades lo más variado que sea posible. Lo recomendable conjuntamente es que se vaya probando la detección de los objetos entrenados y se siga adjuntando una mayor base de imágenes diferentes y conjuntamente se siga entrenado con dichas nuevas imágenes.</a:t>
            </a:r>
          </a:p>
        </p:txBody>
      </p:sp>
      <p:sp>
        <p:nvSpPr>
          <p:cNvPr id="6" name="18 Rectángulo"/>
          <p:cNvSpPr/>
          <p:nvPr/>
        </p:nvSpPr>
        <p:spPr bwMode="auto">
          <a:xfrm>
            <a:off x="7206712"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Recomendaciones</a:t>
            </a:r>
            <a:endParaRPr lang="es-EC" b="1" dirty="0"/>
          </a:p>
        </p:txBody>
      </p:sp>
    </p:spTree>
    <p:extLst>
      <p:ext uri="{BB962C8B-B14F-4D97-AF65-F5344CB8AC3E}">
        <p14:creationId xmlns:p14="http://schemas.microsoft.com/office/powerpoint/2010/main" val="25438448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7032881" cy="480053"/>
          </a:xfrm>
          <a:prstGeom prst="rect">
            <a:avLst/>
          </a:prstGeom>
          <a:solidFill>
            <a:schemeClr val="accent1">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37</a:t>
            </a:fld>
            <a:endParaRPr lang="es-ES" sz="1600">
              <a:solidFill>
                <a:srgbClr val="888888"/>
              </a:solidFill>
            </a:endParaRPr>
          </a:p>
        </p:txBody>
      </p:sp>
      <p:sp>
        <p:nvSpPr>
          <p:cNvPr id="5" name="Rectángulo 4"/>
          <p:cNvSpPr/>
          <p:nvPr/>
        </p:nvSpPr>
        <p:spPr>
          <a:xfrm>
            <a:off x="208642" y="1201258"/>
            <a:ext cx="11145158" cy="4175502"/>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EC" dirty="0">
                <a:latin typeface="Times New Roman" panose="02020603050405020304" pitchFamily="18" charset="0"/>
                <a:ea typeface="Tahoma" panose="020B0604030504040204" pitchFamily="34" charset="0"/>
                <a:cs typeface="Times New Roman" panose="02020603050405020304" pitchFamily="18" charset="0"/>
              </a:rPr>
              <a:t>Se recomienda para el desarrollo de trabajos futuros, realizarlos primero en lugares cerrados con buena luminosidad y amplios, ya que en este proyecto primero se lo hizo en una terraza generando un agente externo que es el viento que dificulto en las primeras pruebas de funcionamiento del mismo</a:t>
            </a:r>
            <a:r>
              <a:rPr lang="es-EC" dirty="0" smtClean="0">
                <a:latin typeface="Times New Roman" panose="02020603050405020304" pitchFamily="18" charset="0"/>
                <a:ea typeface="Tahoma" panose="020B0604030504040204" pitchFamily="34" charset="0"/>
                <a:cs typeface="Times New Roman" panose="02020603050405020304" pitchFamily="18" charset="0"/>
              </a:rPr>
              <a:t>.</a:t>
            </a:r>
          </a:p>
          <a:p>
            <a:pPr algn="just">
              <a:lnSpc>
                <a:spcPct val="200000"/>
              </a:lnSpc>
              <a:spcAft>
                <a:spcPts val="800"/>
              </a:spcAft>
            </a:pPr>
            <a:endParaRPr lang="es-EC" dirty="0">
              <a:latin typeface="Times New Roman" panose="02020603050405020304" pitchFamily="18" charset="0"/>
              <a:ea typeface="Tahoma" panose="020B0604030504040204" pitchFamily="34" charset="0"/>
              <a:cs typeface="Times New Roman" panose="02020603050405020304" pitchFamily="18" charset="0"/>
            </a:endParaRPr>
          </a:p>
          <a:p>
            <a:pPr marL="285750" indent="-285750" algn="just">
              <a:lnSpc>
                <a:spcPct val="200000"/>
              </a:lnSpc>
              <a:spcAft>
                <a:spcPts val="800"/>
              </a:spcAft>
              <a:buFont typeface="Arial" panose="020B0604020202020204" pitchFamily="34" charset="0"/>
              <a:buChar char="•"/>
            </a:pPr>
            <a:r>
              <a:rPr lang="es-EC" dirty="0">
                <a:latin typeface="Times New Roman" panose="02020603050405020304" pitchFamily="18" charset="0"/>
                <a:ea typeface="Tahoma" panose="020B0604030504040204" pitchFamily="34" charset="0"/>
                <a:cs typeface="Times New Roman" panose="02020603050405020304" pitchFamily="18" charset="0"/>
              </a:rPr>
              <a:t>Para una futura investigación sobre el seguimiento de persona se recomienda utilizar un mejor seguidor que al visto en este trabajo “</a:t>
            </a:r>
            <a:r>
              <a:rPr lang="es-EC" dirty="0" err="1">
                <a:latin typeface="Times New Roman" panose="02020603050405020304" pitchFamily="18" charset="0"/>
                <a:ea typeface="Tahoma" panose="020B0604030504040204" pitchFamily="34" charset="0"/>
                <a:cs typeface="Times New Roman" panose="02020603050405020304" pitchFamily="18" charset="0"/>
              </a:rPr>
              <a:t>medianflow</a:t>
            </a:r>
            <a:r>
              <a:rPr lang="es-EC" dirty="0">
                <a:latin typeface="Times New Roman" panose="02020603050405020304" pitchFamily="18" charset="0"/>
                <a:ea typeface="Tahoma" panose="020B0604030504040204" pitchFamily="34" charset="0"/>
                <a:cs typeface="Times New Roman" panose="02020603050405020304" pitchFamily="18" charset="0"/>
              </a:rPr>
              <a:t>”  ya que falla cuando los movimientos son demasiados bruscos. Una posibilidad es utilizar un seguidor que este desarrollado con redes neuronales </a:t>
            </a:r>
            <a:r>
              <a:rPr lang="es-EC" dirty="0" err="1">
                <a:latin typeface="Times New Roman" panose="02020603050405020304" pitchFamily="18" charset="0"/>
                <a:ea typeface="Tahoma" panose="020B0604030504040204" pitchFamily="34" charset="0"/>
                <a:cs typeface="Times New Roman" panose="02020603050405020304" pitchFamily="18" charset="0"/>
              </a:rPr>
              <a:t>convolucionales</a:t>
            </a:r>
            <a:r>
              <a:rPr lang="es-EC" dirty="0">
                <a:latin typeface="Times New Roman" panose="02020603050405020304" pitchFamily="18" charset="0"/>
                <a:ea typeface="Tahoma" panose="020B0604030504040204" pitchFamily="34" charset="0"/>
                <a:cs typeface="Times New Roman" panose="02020603050405020304" pitchFamily="18" charset="0"/>
              </a:rPr>
              <a:t> como es el caso “GOTURN”.</a:t>
            </a:r>
          </a:p>
        </p:txBody>
      </p:sp>
      <p:sp>
        <p:nvSpPr>
          <p:cNvPr id="6" name="18 Rectángulo"/>
          <p:cNvSpPr/>
          <p:nvPr/>
        </p:nvSpPr>
        <p:spPr bwMode="auto">
          <a:xfrm>
            <a:off x="7206712"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Recomendaciones</a:t>
            </a:r>
            <a:endParaRPr lang="es-EC" b="1" dirty="0"/>
          </a:p>
        </p:txBody>
      </p:sp>
    </p:spTree>
    <p:extLst>
      <p:ext uri="{BB962C8B-B14F-4D97-AF65-F5344CB8AC3E}">
        <p14:creationId xmlns:p14="http://schemas.microsoft.com/office/powerpoint/2010/main" val="17581781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7032881" cy="480053"/>
          </a:xfrm>
          <a:prstGeom prst="rect">
            <a:avLst/>
          </a:prstGeom>
          <a:solidFill>
            <a:schemeClr val="accent1">
              <a:lumMod val="5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a:solidFill>
                  <a:schemeClr val="bg1"/>
                </a:solidFill>
                <a:latin typeface="Calibri" panose="020F0502020204030204" pitchFamily="34" charset="0"/>
              </a:rPr>
              <a:t>Conclusiones y Recomendaciones</a:t>
            </a: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03243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38</a:t>
            </a:fld>
            <a:endParaRPr lang="es-ES" sz="1600">
              <a:solidFill>
                <a:srgbClr val="888888"/>
              </a:solidFill>
            </a:endParaRPr>
          </a:p>
        </p:txBody>
      </p:sp>
      <p:sp>
        <p:nvSpPr>
          <p:cNvPr id="5" name="Rectángulo 4"/>
          <p:cNvSpPr/>
          <p:nvPr/>
        </p:nvSpPr>
        <p:spPr>
          <a:xfrm>
            <a:off x="173831" y="970260"/>
            <a:ext cx="11145158" cy="5386090"/>
          </a:xfrm>
          <a:prstGeom prst="rect">
            <a:avLst/>
          </a:prstGeom>
        </p:spPr>
        <p:txBody>
          <a:bodyPr wrap="square">
            <a:spAutoFit/>
          </a:bodyPr>
          <a:lstStyle/>
          <a:p>
            <a:pPr marL="285750" indent="-285750" algn="just">
              <a:lnSpc>
                <a:spcPct val="200000"/>
              </a:lnSpc>
              <a:spcAft>
                <a:spcPts val="800"/>
              </a:spcAft>
              <a:buFont typeface="Arial" panose="020B0604020202020204" pitchFamily="34" charset="0"/>
              <a:buChar char="•"/>
            </a:pPr>
            <a:r>
              <a:rPr lang="es-EC" dirty="0">
                <a:latin typeface="Times New Roman" panose="02020603050405020304" pitchFamily="18" charset="0"/>
                <a:ea typeface="Tahoma" panose="020B0604030504040204" pitchFamily="34" charset="0"/>
                <a:cs typeface="Times New Roman" panose="02020603050405020304" pitchFamily="18" charset="0"/>
              </a:rPr>
              <a:t>Se recomienda constantemente revisar la documentación del controlador “</a:t>
            </a:r>
            <a:r>
              <a:rPr lang="es-EC" dirty="0" err="1">
                <a:latin typeface="Times New Roman" panose="02020603050405020304" pitchFamily="18" charset="0"/>
                <a:ea typeface="Tahoma" panose="020B0604030504040204" pitchFamily="34" charset="0"/>
                <a:cs typeface="Times New Roman" panose="02020603050405020304" pitchFamily="18" charset="0"/>
              </a:rPr>
              <a:t>bebop</a:t>
            </a:r>
            <a:r>
              <a:rPr lang="es-EC" dirty="0">
                <a:latin typeface="Times New Roman" panose="02020603050405020304" pitchFamily="18" charset="0"/>
                <a:ea typeface="Tahoma" panose="020B0604030504040204" pitchFamily="34" charset="0"/>
                <a:cs typeface="Times New Roman" panose="02020603050405020304" pitchFamily="18" charset="0"/>
              </a:rPr>
              <a:t>_ </a:t>
            </a:r>
            <a:r>
              <a:rPr lang="es-EC" dirty="0" err="1">
                <a:latin typeface="Times New Roman" panose="02020603050405020304" pitchFamily="18" charset="0"/>
                <a:ea typeface="Tahoma" panose="020B0604030504040204" pitchFamily="34" charset="0"/>
                <a:cs typeface="Times New Roman" panose="02020603050405020304" pitchFamily="18" charset="0"/>
              </a:rPr>
              <a:t>autonomy</a:t>
            </a:r>
            <a:r>
              <a:rPr lang="es-EC" dirty="0">
                <a:latin typeface="Times New Roman" panose="02020603050405020304" pitchFamily="18" charset="0"/>
                <a:ea typeface="Tahoma" panose="020B0604030504040204" pitchFamily="34" charset="0"/>
                <a:cs typeface="Times New Roman" panose="02020603050405020304" pitchFamily="18" charset="0"/>
              </a:rPr>
              <a:t>” ya que en su última versión presenta cambio en la recepción de datos de control al “</a:t>
            </a:r>
            <a:r>
              <a:rPr lang="es-EC" dirty="0" err="1">
                <a:latin typeface="Times New Roman" panose="02020603050405020304" pitchFamily="18" charset="0"/>
                <a:ea typeface="Tahoma" panose="020B0604030504040204" pitchFamily="34" charset="0"/>
                <a:cs typeface="Times New Roman" panose="02020603050405020304" pitchFamily="18" charset="0"/>
              </a:rPr>
              <a:t>bebop</a:t>
            </a:r>
            <a:r>
              <a:rPr lang="es-EC" dirty="0">
                <a:latin typeface="Times New Roman" panose="02020603050405020304" pitchFamily="18" charset="0"/>
                <a:ea typeface="Tahoma" panose="020B0604030504040204" pitchFamily="34" charset="0"/>
                <a:cs typeface="Times New Roman" panose="02020603050405020304" pitchFamily="18" charset="0"/>
              </a:rPr>
              <a:t> 2”, así mismo se recomienda tener actualizado “</a:t>
            </a:r>
            <a:r>
              <a:rPr lang="es-EC" dirty="0" err="1">
                <a:latin typeface="Times New Roman" panose="02020603050405020304" pitchFamily="18" charset="0"/>
                <a:ea typeface="Tahoma" panose="020B0604030504040204" pitchFamily="34" charset="0"/>
                <a:cs typeface="Times New Roman" panose="02020603050405020304" pitchFamily="18" charset="0"/>
              </a:rPr>
              <a:t>tensorflow</a:t>
            </a:r>
            <a:r>
              <a:rPr lang="es-EC" dirty="0">
                <a:latin typeface="Times New Roman" panose="02020603050405020304" pitchFamily="18" charset="0"/>
                <a:ea typeface="Tahoma" panose="020B0604030504040204" pitchFamily="34" charset="0"/>
                <a:cs typeface="Times New Roman" panose="02020603050405020304" pitchFamily="18" charset="0"/>
              </a:rPr>
              <a:t>” para que al inicio de este proyecto se utilizó la versión 1.4 y se notó una mejoría al utilizar la última versión 1.12 en el entrenamiento de nuevas imágenes.</a:t>
            </a:r>
          </a:p>
          <a:p>
            <a:pPr marL="285750" indent="-285750" algn="just">
              <a:lnSpc>
                <a:spcPct val="200000"/>
              </a:lnSpc>
              <a:spcAft>
                <a:spcPts val="800"/>
              </a:spcAft>
              <a:buFont typeface="Arial" panose="020B0604020202020204" pitchFamily="34" charset="0"/>
              <a:buChar char="•"/>
            </a:pPr>
            <a:r>
              <a:rPr lang="es-EC" dirty="0">
                <a:latin typeface="Times New Roman" panose="02020603050405020304" pitchFamily="18" charset="0"/>
                <a:ea typeface="Tahoma" panose="020B0604030504040204" pitchFamily="34" charset="0"/>
                <a:cs typeface="Times New Roman" panose="02020603050405020304" pitchFamily="18" charset="0"/>
              </a:rPr>
              <a:t>Para futuros trabajos se recomienda aumentar el número de sensores de adquirió de imágenes, es decir las cámaras abordo en un micro-UAV ya que de esta manera no existiría puntos ciegos en la evasión de obstáculos. </a:t>
            </a:r>
          </a:p>
          <a:p>
            <a:pPr marL="285750" indent="-285750" algn="just">
              <a:lnSpc>
                <a:spcPct val="200000"/>
              </a:lnSpc>
              <a:spcAft>
                <a:spcPts val="800"/>
              </a:spcAft>
              <a:buFont typeface="Arial" panose="020B0604020202020204" pitchFamily="34" charset="0"/>
              <a:buChar char="•"/>
            </a:pPr>
            <a:r>
              <a:rPr lang="es-EC" dirty="0">
                <a:latin typeface="Times New Roman" panose="02020603050405020304" pitchFamily="18" charset="0"/>
                <a:ea typeface="Tahoma" panose="020B0604030504040204" pitchFamily="34" charset="0"/>
                <a:cs typeface="Times New Roman" panose="02020603050405020304" pitchFamily="18" charset="0"/>
              </a:rPr>
              <a:t>Se recomienda para solucionar los errores grandes de la estimación de profundidad a distancias menores a 1.5 metros se realice un entrenamiento con imágenes de interiores de esta manera se corregiría este error para la prueba en espacios sumamente cerrados. </a:t>
            </a:r>
          </a:p>
        </p:txBody>
      </p:sp>
      <p:sp>
        <p:nvSpPr>
          <p:cNvPr id="6" name="18 Rectángulo"/>
          <p:cNvSpPr/>
          <p:nvPr/>
        </p:nvSpPr>
        <p:spPr bwMode="auto">
          <a:xfrm>
            <a:off x="7206712"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Recomendaciones</a:t>
            </a:r>
            <a:endParaRPr lang="es-EC" b="1" dirty="0"/>
          </a:p>
        </p:txBody>
      </p:sp>
    </p:spTree>
    <p:extLst>
      <p:ext uri="{BB962C8B-B14F-4D97-AF65-F5344CB8AC3E}">
        <p14:creationId xmlns:p14="http://schemas.microsoft.com/office/powerpoint/2010/main" val="2490924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18 Rectángulo"/>
          <p:cNvSpPr/>
          <p:nvPr/>
        </p:nvSpPr>
        <p:spPr bwMode="auto">
          <a:xfrm>
            <a:off x="173831" y="205871"/>
            <a:ext cx="7447691"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INTRODUCCIÓN</a:t>
            </a:r>
            <a:endParaRPr lang="es-EC" sz="3200" b="1" dirty="0">
              <a:solidFill>
                <a:schemeClr val="bg1"/>
              </a:solidFill>
              <a:latin typeface="Calibri" panose="020F0502020204030204" pitchFamily="34" charset="0"/>
            </a:endParaRPr>
          </a:p>
        </p:txBody>
      </p:sp>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4</a:t>
            </a:fld>
            <a:endParaRPr lang="es-ES" sz="1600">
              <a:solidFill>
                <a:srgbClr val="888888"/>
              </a:solidFill>
            </a:endParaRPr>
          </a:p>
        </p:txBody>
      </p:sp>
      <p:sp>
        <p:nvSpPr>
          <p:cNvPr id="7" name="18 Rectángulo"/>
          <p:cNvSpPr/>
          <p:nvPr/>
        </p:nvSpPr>
        <p:spPr bwMode="auto">
          <a:xfrm>
            <a:off x="173831" y="872805"/>
            <a:ext cx="5381896" cy="57249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Vehículos aéreos no tripulados (UAV)</a:t>
            </a:r>
            <a:endParaRPr lang="es-EC" sz="2000" b="1" dirty="0"/>
          </a:p>
        </p:txBody>
      </p:sp>
      <p:sp>
        <p:nvSpPr>
          <p:cNvPr id="14" name="18 Rectángulo"/>
          <p:cNvSpPr/>
          <p:nvPr/>
        </p:nvSpPr>
        <p:spPr bwMode="auto">
          <a:xfrm>
            <a:off x="1914400" y="1988104"/>
            <a:ext cx="2777916" cy="454679"/>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Detección activa </a:t>
            </a:r>
            <a:endParaRPr lang="es-EC" b="1" dirty="0"/>
          </a:p>
        </p:txBody>
      </p:sp>
      <p:sp>
        <p:nvSpPr>
          <p:cNvPr id="15" name="18 Rectángulo"/>
          <p:cNvSpPr/>
          <p:nvPr/>
        </p:nvSpPr>
        <p:spPr bwMode="auto">
          <a:xfrm>
            <a:off x="7621522" y="1988104"/>
            <a:ext cx="2777916" cy="454679"/>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Detección Pasiva</a:t>
            </a:r>
            <a:endParaRPr lang="es-EC" b="1" dirty="0"/>
          </a:p>
        </p:txBody>
      </p:sp>
      <p:sp>
        <p:nvSpPr>
          <p:cNvPr id="21" name="18 Rectángulo"/>
          <p:cNvSpPr/>
          <p:nvPr/>
        </p:nvSpPr>
        <p:spPr bwMode="auto">
          <a:xfrm>
            <a:off x="5680284" y="872805"/>
            <a:ext cx="2789948" cy="572496"/>
          </a:xfrm>
          <a:prstGeom prst="rect">
            <a:avLst/>
          </a:prstGeom>
          <a:solidFill>
            <a:schemeClr val="accent1">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Navegación Autónoma</a:t>
            </a:r>
            <a:endParaRPr lang="es-EC" sz="2000" b="1" dirty="0"/>
          </a:p>
        </p:txBody>
      </p:sp>
      <p:sp>
        <p:nvSpPr>
          <p:cNvPr id="11"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1. Antecedentes</a:t>
            </a:r>
            <a:endParaRPr lang="es-EC" b="1" dirty="0"/>
          </a:p>
        </p:txBody>
      </p:sp>
      <p:pic>
        <p:nvPicPr>
          <p:cNvPr id="2052" name="Picture 4" descr="Resultado de imagen para uav lid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400" y="3212078"/>
            <a:ext cx="3138231" cy="19770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uav lid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7800" y="2985586"/>
            <a:ext cx="3939751" cy="2217561"/>
          </a:xfrm>
          <a:prstGeom prst="rect">
            <a:avLst/>
          </a:prstGeom>
          <a:noFill/>
          <a:extLst>
            <a:ext uri="{909E8E84-426E-40DD-AFC4-6F175D3DCCD1}">
              <a14:hiddenFill xmlns:a14="http://schemas.microsoft.com/office/drawing/2010/main">
                <a:solidFill>
                  <a:srgbClr val="FFFFFF"/>
                </a:solidFill>
              </a14:hiddenFill>
            </a:ext>
          </a:extLst>
        </p:spPr>
      </p:pic>
      <p:sp>
        <p:nvSpPr>
          <p:cNvPr id="16" name="18 Rectángulo"/>
          <p:cNvSpPr/>
          <p:nvPr/>
        </p:nvSpPr>
        <p:spPr bwMode="auto">
          <a:xfrm>
            <a:off x="86937" y="3229522"/>
            <a:ext cx="1653596" cy="461602"/>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LIDAR</a:t>
            </a:r>
            <a:endParaRPr lang="es-EC" b="1" dirty="0"/>
          </a:p>
        </p:txBody>
      </p:sp>
      <p:sp>
        <p:nvSpPr>
          <p:cNvPr id="17" name="18 Rectángulo"/>
          <p:cNvSpPr/>
          <p:nvPr/>
        </p:nvSpPr>
        <p:spPr bwMode="auto">
          <a:xfrm>
            <a:off x="86937" y="3978542"/>
            <a:ext cx="1653596" cy="461602"/>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ULTRASÓNICOS</a:t>
            </a:r>
            <a:endParaRPr lang="es-EC" b="1" dirty="0"/>
          </a:p>
        </p:txBody>
      </p:sp>
      <p:sp>
        <p:nvSpPr>
          <p:cNvPr id="20" name="18 Rectángulo"/>
          <p:cNvSpPr/>
          <p:nvPr/>
        </p:nvSpPr>
        <p:spPr bwMode="auto">
          <a:xfrm>
            <a:off x="86937" y="4727562"/>
            <a:ext cx="1653596" cy="461602"/>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INFRARROJOS</a:t>
            </a:r>
            <a:endParaRPr lang="es-EC" b="1" dirty="0"/>
          </a:p>
        </p:txBody>
      </p:sp>
      <p:sp>
        <p:nvSpPr>
          <p:cNvPr id="24" name="18 Rectángulo"/>
          <p:cNvSpPr/>
          <p:nvPr/>
        </p:nvSpPr>
        <p:spPr bwMode="auto">
          <a:xfrm>
            <a:off x="6421215" y="2985586"/>
            <a:ext cx="1308085" cy="606977"/>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ESTEREO VISIÓN</a:t>
            </a:r>
            <a:endParaRPr lang="es-EC" b="1" dirty="0"/>
          </a:p>
        </p:txBody>
      </p:sp>
      <p:pic>
        <p:nvPicPr>
          <p:cNvPr id="2054" name="Picture 6" descr="Resultado de imagen para uav STEREO VI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3324" y="2877773"/>
            <a:ext cx="3460476" cy="242840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p:cNvPicPr>
            <a:picLocks noChangeAspect="1"/>
          </p:cNvPicPr>
          <p:nvPr/>
        </p:nvPicPr>
        <p:blipFill>
          <a:blip r:embed="rId6"/>
          <a:stretch>
            <a:fillRect/>
          </a:stretch>
        </p:blipFill>
        <p:spPr>
          <a:xfrm>
            <a:off x="7893324" y="2742959"/>
            <a:ext cx="3673217" cy="2581004"/>
          </a:xfrm>
          <a:prstGeom prst="rect">
            <a:avLst/>
          </a:prstGeom>
        </p:spPr>
      </p:pic>
      <p:sp>
        <p:nvSpPr>
          <p:cNvPr id="25" name="Rectángulo 24"/>
          <p:cNvSpPr/>
          <p:nvPr/>
        </p:nvSpPr>
        <p:spPr>
          <a:xfrm>
            <a:off x="2864779" y="5323963"/>
            <a:ext cx="2557110" cy="338554"/>
          </a:xfrm>
          <a:prstGeom prst="rect">
            <a:avLst/>
          </a:prstGeom>
        </p:spPr>
        <p:txBody>
          <a:bodyPr wrap="none">
            <a:spAutoFit/>
          </a:bodyPr>
          <a:lstStyle/>
          <a:p>
            <a:r>
              <a:rPr lang="es-ES_tradnl" sz="1600" dirty="0">
                <a:latin typeface="Arial" panose="020B0604020202020204" pitchFamily="34" charset="0"/>
                <a:ea typeface="Calibri" panose="020F0502020204030204" pitchFamily="34" charset="0"/>
                <a:cs typeface="Arial" panose="020B0604020202020204" pitchFamily="34" charset="0"/>
              </a:rPr>
              <a:t>Fuente:  </a:t>
            </a:r>
            <a:r>
              <a:rPr lang="es-ES_tradnl" sz="1600" dirty="0" smtClean="0">
                <a:latin typeface="Arial" panose="020B0604020202020204" pitchFamily="34" charset="0"/>
                <a:ea typeface="Calibri" panose="020F0502020204030204" pitchFamily="34" charset="0"/>
                <a:cs typeface="Arial" panose="020B0604020202020204" pitchFamily="34" charset="0"/>
              </a:rPr>
              <a:t>(DronZone,2018)</a:t>
            </a:r>
            <a:endParaRPr lang="es-EC" sz="1600" dirty="0">
              <a:latin typeface="Arial" panose="020B0604020202020204" pitchFamily="34" charset="0"/>
              <a:ea typeface="Calibri" panose="020F0502020204030204" pitchFamily="34" charset="0"/>
              <a:cs typeface="Arial" panose="020B0604020202020204" pitchFamily="34" charset="0"/>
            </a:endParaRPr>
          </a:p>
        </p:txBody>
      </p:sp>
      <p:sp>
        <p:nvSpPr>
          <p:cNvPr id="26" name="Rectángulo 25"/>
          <p:cNvSpPr/>
          <p:nvPr/>
        </p:nvSpPr>
        <p:spPr>
          <a:xfrm>
            <a:off x="8458625" y="5440991"/>
            <a:ext cx="2706062" cy="338554"/>
          </a:xfrm>
          <a:prstGeom prst="rect">
            <a:avLst/>
          </a:prstGeom>
        </p:spPr>
        <p:txBody>
          <a:bodyPr wrap="none">
            <a:spAutoFit/>
          </a:bodyPr>
          <a:lstStyle/>
          <a:p>
            <a:r>
              <a:rPr lang="es-ES_tradnl" sz="1600" dirty="0">
                <a:latin typeface="Arial" panose="020B0604020202020204" pitchFamily="34" charset="0"/>
                <a:ea typeface="Calibri" panose="020F0502020204030204" pitchFamily="34" charset="0"/>
                <a:cs typeface="Arial" panose="020B0604020202020204" pitchFamily="34" charset="0"/>
              </a:rPr>
              <a:t>Fuente:  </a:t>
            </a:r>
            <a:r>
              <a:rPr lang="es-ES_tradnl" sz="1600" dirty="0" smtClean="0">
                <a:latin typeface="Arial" panose="020B0604020202020204" pitchFamily="34" charset="0"/>
                <a:ea typeface="Calibri" panose="020F0502020204030204" pitchFamily="34" charset="0"/>
                <a:cs typeface="Arial" panose="020B0604020202020204" pitchFamily="34" charset="0"/>
              </a:rPr>
              <a:t>(Mulgaonkar,2018)</a:t>
            </a:r>
            <a:endParaRPr lang="es-EC" sz="1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041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50"/>
                                        </p:tgtEl>
                                        <p:attrNameLst>
                                          <p:attrName>style.visibility</p:attrName>
                                        </p:attrNameLst>
                                      </p:cBhvr>
                                      <p:to>
                                        <p:strVal val="visible"/>
                                      </p:to>
                                    </p:set>
                                    <p:animEffect transition="in" filter="barn(inVertical)">
                                      <p:cBhvr>
                                        <p:cTn id="29" dur="500"/>
                                        <p:tgtEl>
                                          <p:spTgt spid="205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additive="base">
                                        <p:cTn id="44" dur="500" fill="hold"/>
                                        <p:tgtEl>
                                          <p:spTgt spid="24"/>
                                        </p:tgtEl>
                                        <p:attrNameLst>
                                          <p:attrName>ppt_x</p:attrName>
                                        </p:attrNameLst>
                                      </p:cBhvr>
                                      <p:tavLst>
                                        <p:tav tm="0">
                                          <p:val>
                                            <p:strVal val="#ppt_x"/>
                                          </p:val>
                                        </p:tav>
                                        <p:tav tm="100000">
                                          <p:val>
                                            <p:strVal val="#ppt_x"/>
                                          </p:val>
                                        </p:tav>
                                      </p:tavLst>
                                    </p:anim>
                                    <p:anim calcmode="lin" valueType="num">
                                      <p:cBhvr additive="base">
                                        <p:cTn id="45" dur="500" fill="hold"/>
                                        <p:tgtEl>
                                          <p:spTgt spid="24"/>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054"/>
                                        </p:tgtEl>
                                        <p:attrNameLst>
                                          <p:attrName>style.visibility</p:attrName>
                                        </p:attrNameLst>
                                      </p:cBhvr>
                                      <p:to>
                                        <p:strVal val="visible"/>
                                      </p:to>
                                    </p:set>
                                    <p:anim calcmode="lin" valueType="num">
                                      <p:cBhvr additive="base">
                                        <p:cTn id="48" dur="500" fill="hold"/>
                                        <p:tgtEl>
                                          <p:spTgt spid="2054"/>
                                        </p:tgtEl>
                                        <p:attrNameLst>
                                          <p:attrName>ppt_x</p:attrName>
                                        </p:attrNameLst>
                                      </p:cBhvr>
                                      <p:tavLst>
                                        <p:tav tm="0">
                                          <p:val>
                                            <p:strVal val="#ppt_x"/>
                                          </p:val>
                                        </p:tav>
                                        <p:tav tm="100000">
                                          <p:val>
                                            <p:strVal val="#ppt_x"/>
                                          </p:val>
                                        </p:tav>
                                      </p:tavLst>
                                    </p:anim>
                                    <p:anim calcmode="lin" valueType="num">
                                      <p:cBhvr additive="base">
                                        <p:cTn id="49"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par>
                                <p:cTn id="55" presetID="2" presetClass="entr" presetSubtype="4"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anim calcmode="lin" valueType="num">
                                      <p:cBhvr additive="base">
                                        <p:cTn id="57" dur="500" fill="hold"/>
                                        <p:tgtEl>
                                          <p:spTgt spid="26"/>
                                        </p:tgtEl>
                                        <p:attrNameLst>
                                          <p:attrName>ppt_x</p:attrName>
                                        </p:attrNameLst>
                                      </p:cBhvr>
                                      <p:tavLst>
                                        <p:tav tm="0">
                                          <p:val>
                                            <p:strVal val="#ppt_x"/>
                                          </p:val>
                                        </p:tav>
                                        <p:tav tm="100000">
                                          <p:val>
                                            <p:strVal val="#ppt_x"/>
                                          </p:val>
                                        </p:tav>
                                      </p:tavLst>
                                    </p:anim>
                                    <p:anim calcmode="lin" valueType="num">
                                      <p:cBhvr additive="base">
                                        <p:cTn id="5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20" grpId="0" animBg="1"/>
      <p:bldP spid="24" grpId="0" animBg="1"/>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10295060" y="72736"/>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610600" y="5951399"/>
            <a:ext cx="2743200" cy="365125"/>
          </a:xfrm>
        </p:spPr>
        <p:txBody>
          <a:bodyPr/>
          <a:lstStyle/>
          <a:p>
            <a:pPr>
              <a:defRPr/>
            </a:pPr>
            <a:fld id="{E8D88C74-0DDE-8F40-A44E-D6CE8BB2242F}" type="slidenum">
              <a:rPr lang="es-ES" smtClean="0"/>
              <a:pPr>
                <a:defRPr/>
              </a:pPr>
              <a:t>5</a:t>
            </a:fld>
            <a:endParaRPr lang="es-ES" sz="1600">
              <a:solidFill>
                <a:srgbClr val="888888"/>
              </a:solidFill>
            </a:endParaRPr>
          </a:p>
        </p:txBody>
      </p:sp>
      <p:sp>
        <p:nvSpPr>
          <p:cNvPr id="11" name="18 Rectángulo"/>
          <p:cNvSpPr/>
          <p:nvPr/>
        </p:nvSpPr>
        <p:spPr bwMode="auto">
          <a:xfrm>
            <a:off x="170949" y="205870"/>
            <a:ext cx="7450572" cy="480053"/>
          </a:xfrm>
          <a:prstGeom prst="rect">
            <a:avLst/>
          </a:prstGeom>
          <a:solidFill>
            <a:schemeClr val="accent5">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algn="ctr"/>
            <a:r>
              <a:rPr lang="es-EC" sz="3200" b="1" dirty="0" smtClean="0">
                <a:solidFill>
                  <a:schemeClr val="bg1"/>
                </a:solidFill>
                <a:latin typeface="Calibri" panose="020F0502020204030204" pitchFamily="34" charset="0"/>
              </a:rPr>
              <a:t>INTRODUCCIÓN</a:t>
            </a:r>
            <a:endParaRPr lang="es-EC" sz="2400" b="1" dirty="0">
              <a:solidFill>
                <a:schemeClr val="bg1"/>
              </a:solidFill>
              <a:latin typeface="Calibri" panose="020F0502020204030204" pitchFamily="34" charset="0"/>
            </a:endParaRPr>
          </a:p>
        </p:txBody>
      </p:sp>
      <p:sp>
        <p:nvSpPr>
          <p:cNvPr id="13"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Propuesta</a:t>
            </a:r>
            <a:endParaRPr lang="es-EC" b="1" dirty="0"/>
          </a:p>
        </p:txBody>
      </p:sp>
      <p:grpSp>
        <p:nvGrpSpPr>
          <p:cNvPr id="19" name="Grupo 18"/>
          <p:cNvGrpSpPr/>
          <p:nvPr/>
        </p:nvGrpSpPr>
        <p:grpSpPr>
          <a:xfrm>
            <a:off x="643352" y="3108279"/>
            <a:ext cx="3699363" cy="1404709"/>
            <a:chOff x="3036" y="0"/>
            <a:chExt cx="3699363" cy="1404709"/>
          </a:xfrm>
          <a:scene3d>
            <a:camera prst="orthographicFront"/>
            <a:lightRig rig="flat" dir="t"/>
          </a:scene3d>
        </p:grpSpPr>
        <p:sp>
          <p:nvSpPr>
            <p:cNvPr id="29" name="Cheurón 28"/>
            <p:cNvSpPr/>
            <p:nvPr/>
          </p:nvSpPr>
          <p:spPr>
            <a:xfrm>
              <a:off x="3036" y="0"/>
              <a:ext cx="3699363" cy="1404709"/>
            </a:xfrm>
            <a:prstGeom prst="chevron">
              <a:avLst/>
            </a:prstGeom>
            <a:sp3d prstMaterial="dkEdge">
              <a:bevelT w="8200" h="38100"/>
            </a:sp3d>
          </p:spPr>
          <p:style>
            <a:lnRef idx="0">
              <a:schemeClr val="lt1">
                <a:hueOff val="0"/>
                <a:satOff val="0"/>
                <a:lumOff val="0"/>
                <a:alphaOff val="0"/>
              </a:schemeClr>
            </a:lnRef>
            <a:fillRef idx="2">
              <a:schemeClr val="accent5">
                <a:hueOff val="0"/>
                <a:satOff val="0"/>
                <a:lumOff val="0"/>
                <a:alphaOff val="0"/>
              </a:schemeClr>
            </a:fillRef>
            <a:effectRef idx="1">
              <a:schemeClr val="accent5">
                <a:hueOff val="0"/>
                <a:satOff val="0"/>
                <a:lumOff val="0"/>
                <a:alphaOff val="0"/>
              </a:schemeClr>
            </a:effectRef>
            <a:fontRef idx="minor">
              <a:schemeClr val="dk1"/>
            </a:fontRef>
          </p:style>
        </p:sp>
        <p:sp>
          <p:nvSpPr>
            <p:cNvPr id="30" name="Cheurón 4"/>
            <p:cNvSpPr/>
            <p:nvPr/>
          </p:nvSpPr>
          <p:spPr>
            <a:xfrm>
              <a:off x="705391" y="0"/>
              <a:ext cx="2294654" cy="14047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s-EC" sz="3200" kern="1200" dirty="0" smtClean="0"/>
                <a:t>Detección visual</a:t>
              </a:r>
              <a:endParaRPr lang="es-EC" sz="3200" kern="1200" dirty="0"/>
            </a:p>
          </p:txBody>
        </p:sp>
      </p:grpSp>
      <p:grpSp>
        <p:nvGrpSpPr>
          <p:cNvPr id="23" name="Grupo 22"/>
          <p:cNvGrpSpPr/>
          <p:nvPr/>
        </p:nvGrpSpPr>
        <p:grpSpPr>
          <a:xfrm>
            <a:off x="3972779" y="3108279"/>
            <a:ext cx="3699363" cy="1404709"/>
            <a:chOff x="3332463" y="0"/>
            <a:chExt cx="3699363" cy="1404709"/>
          </a:xfrm>
          <a:scene3d>
            <a:camera prst="orthographicFront"/>
            <a:lightRig rig="flat" dir="t"/>
          </a:scene3d>
        </p:grpSpPr>
        <p:sp>
          <p:nvSpPr>
            <p:cNvPr id="27" name="Cheurón 26"/>
            <p:cNvSpPr/>
            <p:nvPr/>
          </p:nvSpPr>
          <p:spPr>
            <a:xfrm>
              <a:off x="3332463" y="0"/>
              <a:ext cx="3699363" cy="1404709"/>
            </a:xfrm>
            <a:prstGeom prst="chevron">
              <a:avLst/>
            </a:prstGeom>
            <a:sp3d prstMaterial="dkEdge">
              <a:bevelT w="8200" h="38100"/>
            </a:sp3d>
          </p:spPr>
          <p:style>
            <a:lnRef idx="0">
              <a:schemeClr val="lt1">
                <a:hueOff val="0"/>
                <a:satOff val="0"/>
                <a:lumOff val="0"/>
                <a:alphaOff val="0"/>
              </a:schemeClr>
            </a:lnRef>
            <a:fillRef idx="2">
              <a:schemeClr val="accent5">
                <a:hueOff val="-3676672"/>
                <a:satOff val="-5114"/>
                <a:lumOff val="-1961"/>
                <a:alphaOff val="0"/>
              </a:schemeClr>
            </a:fillRef>
            <a:effectRef idx="1">
              <a:schemeClr val="accent5">
                <a:hueOff val="-3676672"/>
                <a:satOff val="-5114"/>
                <a:lumOff val="-1961"/>
                <a:alphaOff val="0"/>
              </a:schemeClr>
            </a:effectRef>
            <a:fontRef idx="minor">
              <a:schemeClr val="dk1"/>
            </a:fontRef>
          </p:style>
        </p:sp>
        <p:sp>
          <p:nvSpPr>
            <p:cNvPr id="28" name="Cheurón 6"/>
            <p:cNvSpPr/>
            <p:nvPr/>
          </p:nvSpPr>
          <p:spPr>
            <a:xfrm>
              <a:off x="4034818" y="0"/>
              <a:ext cx="2294654" cy="14047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s-EC" sz="3200" kern="1200" dirty="0" smtClean="0"/>
                <a:t>Seguimiento Persona</a:t>
              </a:r>
              <a:endParaRPr lang="es-EC" sz="3200" kern="1200" dirty="0"/>
            </a:p>
          </p:txBody>
        </p:sp>
      </p:grpSp>
      <p:grpSp>
        <p:nvGrpSpPr>
          <p:cNvPr id="24" name="Grupo 23"/>
          <p:cNvGrpSpPr/>
          <p:nvPr/>
        </p:nvGrpSpPr>
        <p:grpSpPr>
          <a:xfrm>
            <a:off x="7302206" y="3108279"/>
            <a:ext cx="3699363" cy="1404709"/>
            <a:chOff x="6661890" y="0"/>
            <a:chExt cx="3699363" cy="1404709"/>
          </a:xfrm>
          <a:scene3d>
            <a:camera prst="orthographicFront"/>
            <a:lightRig rig="flat" dir="t"/>
          </a:scene3d>
        </p:grpSpPr>
        <p:sp>
          <p:nvSpPr>
            <p:cNvPr id="25" name="Cheurón 24"/>
            <p:cNvSpPr/>
            <p:nvPr/>
          </p:nvSpPr>
          <p:spPr>
            <a:xfrm>
              <a:off x="6661890" y="0"/>
              <a:ext cx="3699363" cy="1404709"/>
            </a:xfrm>
            <a:prstGeom prst="chevron">
              <a:avLst/>
            </a:prstGeom>
            <a:sp3d prstMaterial="dkEdge">
              <a:bevelT w="8200" h="38100"/>
            </a:sp3d>
          </p:spPr>
          <p:style>
            <a:lnRef idx="0">
              <a:schemeClr val="lt1">
                <a:hueOff val="0"/>
                <a:satOff val="0"/>
                <a:lumOff val="0"/>
                <a:alphaOff val="0"/>
              </a:schemeClr>
            </a:lnRef>
            <a:fillRef idx="2">
              <a:schemeClr val="accent5">
                <a:hueOff val="-7353344"/>
                <a:satOff val="-10228"/>
                <a:lumOff val="-3922"/>
                <a:alphaOff val="0"/>
              </a:schemeClr>
            </a:fillRef>
            <a:effectRef idx="1">
              <a:schemeClr val="accent5">
                <a:hueOff val="-7353344"/>
                <a:satOff val="-10228"/>
                <a:lumOff val="-3922"/>
                <a:alphaOff val="0"/>
              </a:schemeClr>
            </a:effectRef>
            <a:fontRef idx="minor">
              <a:schemeClr val="dk1"/>
            </a:fontRef>
          </p:style>
        </p:sp>
        <p:sp>
          <p:nvSpPr>
            <p:cNvPr id="26" name="Cheurón 8"/>
            <p:cNvSpPr/>
            <p:nvPr/>
          </p:nvSpPr>
          <p:spPr>
            <a:xfrm>
              <a:off x="7364245" y="0"/>
              <a:ext cx="2294654" cy="1404709"/>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s-EC" sz="3200" kern="1200" dirty="0" smtClean="0"/>
                <a:t>Evasión de obstáculos</a:t>
              </a:r>
              <a:endParaRPr lang="es-EC" sz="3200" kern="1200" dirty="0"/>
            </a:p>
          </p:txBody>
        </p:sp>
      </p:grpSp>
      <p:grpSp>
        <p:nvGrpSpPr>
          <p:cNvPr id="31" name="Grupo 30"/>
          <p:cNvGrpSpPr>
            <a:grpSpLocks noChangeAspect="1"/>
          </p:cNvGrpSpPr>
          <p:nvPr/>
        </p:nvGrpSpPr>
        <p:grpSpPr>
          <a:xfrm>
            <a:off x="996394" y="4636294"/>
            <a:ext cx="2159999" cy="2160000"/>
            <a:chOff x="326481" y="41316"/>
            <a:chExt cx="2788439" cy="2788439"/>
          </a:xfrm>
        </p:grpSpPr>
        <p:sp>
          <p:nvSpPr>
            <p:cNvPr id="38" name="Elipse 37"/>
            <p:cNvSpPr/>
            <p:nvPr/>
          </p:nvSpPr>
          <p:spPr>
            <a:xfrm>
              <a:off x="326481" y="41316"/>
              <a:ext cx="2788439" cy="2788439"/>
            </a:xfrm>
            <a:prstGeom prst="ellipse">
              <a:avLst/>
            </a:prstGeom>
          </p:spPr>
          <p:style>
            <a:lnRef idx="3">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txBody>
            <a:bodyPr/>
            <a:lstStyle/>
            <a:p>
              <a:endParaRPr lang="es-EC" dirty="0"/>
            </a:p>
          </p:txBody>
        </p:sp>
        <p:sp>
          <p:nvSpPr>
            <p:cNvPr id="39" name="Elipse 4"/>
            <p:cNvSpPr/>
            <p:nvPr/>
          </p:nvSpPr>
          <p:spPr>
            <a:xfrm>
              <a:off x="468498" y="426569"/>
              <a:ext cx="2460765" cy="197172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3457" tIns="36830" rIns="153457" bIns="36830" numCol="1" spcCol="1270" anchor="ctr" anchorCtr="0">
              <a:noAutofit/>
            </a:bodyPr>
            <a:lstStyle/>
            <a:p>
              <a:pPr lvl="0" algn="ctr" defTabSz="1289050">
                <a:lnSpc>
                  <a:spcPct val="90000"/>
                </a:lnSpc>
                <a:spcBef>
                  <a:spcPct val="0"/>
                </a:spcBef>
                <a:spcAft>
                  <a:spcPct val="35000"/>
                </a:spcAft>
              </a:pPr>
              <a:r>
                <a:rPr lang="es-EC" sz="2000" kern="1200" dirty="0" smtClean="0"/>
                <a:t>Estación en tierra</a:t>
              </a:r>
              <a:endParaRPr lang="es-EC" sz="2000" kern="1200" dirty="0"/>
            </a:p>
          </p:txBody>
        </p:sp>
      </p:grpSp>
      <p:grpSp>
        <p:nvGrpSpPr>
          <p:cNvPr id="32" name="Grupo 31"/>
          <p:cNvGrpSpPr>
            <a:grpSpLocks noChangeAspect="1"/>
          </p:cNvGrpSpPr>
          <p:nvPr/>
        </p:nvGrpSpPr>
        <p:grpSpPr>
          <a:xfrm>
            <a:off x="4556948" y="4605252"/>
            <a:ext cx="2160000" cy="2160000"/>
            <a:chOff x="3911899" y="1113"/>
            <a:chExt cx="2788439" cy="2788439"/>
          </a:xfrm>
        </p:grpSpPr>
        <p:sp>
          <p:nvSpPr>
            <p:cNvPr id="36" name="Elipse 35"/>
            <p:cNvSpPr/>
            <p:nvPr/>
          </p:nvSpPr>
          <p:spPr>
            <a:xfrm>
              <a:off x="3911899" y="1113"/>
              <a:ext cx="2788439" cy="2788439"/>
            </a:xfrm>
            <a:prstGeom prst="ellipse">
              <a:avLst/>
            </a:prstGeom>
          </p:spPr>
          <p:style>
            <a:lnRef idx="3">
              <a:schemeClr val="lt1">
                <a:hueOff val="0"/>
                <a:satOff val="0"/>
                <a:lumOff val="0"/>
                <a:alphaOff val="0"/>
              </a:schemeClr>
            </a:lnRef>
            <a:fillRef idx="1">
              <a:schemeClr val="accent3">
                <a:alpha val="50000"/>
                <a:hueOff val="1355300"/>
                <a:satOff val="50000"/>
                <a:lumOff val="-7353"/>
                <a:alphaOff val="0"/>
              </a:schemeClr>
            </a:fillRef>
            <a:effectRef idx="0">
              <a:schemeClr val="accent3">
                <a:alpha val="50000"/>
                <a:hueOff val="1355300"/>
                <a:satOff val="50000"/>
                <a:lumOff val="-7353"/>
                <a:alphaOff val="0"/>
              </a:schemeClr>
            </a:effectRef>
            <a:fontRef idx="minor">
              <a:schemeClr val="tx1"/>
            </a:fontRef>
          </p:style>
        </p:sp>
        <p:sp>
          <p:nvSpPr>
            <p:cNvPr id="37" name="Elipse 6"/>
            <p:cNvSpPr/>
            <p:nvPr/>
          </p:nvSpPr>
          <p:spPr>
            <a:xfrm>
              <a:off x="3992582" y="442479"/>
              <a:ext cx="2627072" cy="193964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3457" tIns="30480" rIns="153457" bIns="30480" numCol="1" spcCol="1270" anchor="ctr" anchorCtr="0">
              <a:noAutofit/>
            </a:bodyPr>
            <a:lstStyle/>
            <a:p>
              <a:pPr lvl="0" algn="ctr" defTabSz="1066800">
                <a:lnSpc>
                  <a:spcPct val="90000"/>
                </a:lnSpc>
                <a:spcBef>
                  <a:spcPct val="0"/>
                </a:spcBef>
                <a:spcAft>
                  <a:spcPct val="35000"/>
                </a:spcAft>
              </a:pPr>
              <a:r>
                <a:rPr lang="es-EC" sz="2000" kern="1200" dirty="0" smtClean="0"/>
                <a:t>Entrenamiento de imágenes</a:t>
              </a:r>
              <a:endParaRPr lang="es-EC" sz="2000" kern="1200" dirty="0"/>
            </a:p>
          </p:txBody>
        </p:sp>
      </p:grpSp>
      <p:grpSp>
        <p:nvGrpSpPr>
          <p:cNvPr id="33" name="Grupo 32"/>
          <p:cNvGrpSpPr>
            <a:grpSpLocks noChangeAspect="1"/>
          </p:cNvGrpSpPr>
          <p:nvPr/>
        </p:nvGrpSpPr>
        <p:grpSpPr>
          <a:xfrm>
            <a:off x="8024512" y="4604193"/>
            <a:ext cx="2160000" cy="2160000"/>
            <a:chOff x="7379463" y="54"/>
            <a:chExt cx="2788439" cy="2788439"/>
          </a:xfrm>
        </p:grpSpPr>
        <p:sp>
          <p:nvSpPr>
            <p:cNvPr id="34" name="Elipse 33"/>
            <p:cNvSpPr/>
            <p:nvPr/>
          </p:nvSpPr>
          <p:spPr>
            <a:xfrm>
              <a:off x="7379463" y="54"/>
              <a:ext cx="2788439" cy="2788439"/>
            </a:xfrm>
            <a:prstGeom prst="ellipse">
              <a:avLst/>
            </a:prstGeom>
          </p:spPr>
          <p:style>
            <a:lnRef idx="3">
              <a:schemeClr val="lt1">
                <a:hueOff val="0"/>
                <a:satOff val="0"/>
                <a:lumOff val="0"/>
                <a:alphaOff val="0"/>
              </a:schemeClr>
            </a:lnRef>
            <a:fillRef idx="1">
              <a:schemeClr val="accent3">
                <a:alpha val="50000"/>
                <a:hueOff val="2710599"/>
                <a:satOff val="100000"/>
                <a:lumOff val="-14706"/>
                <a:alphaOff val="0"/>
              </a:schemeClr>
            </a:fillRef>
            <a:effectRef idx="0">
              <a:schemeClr val="accent3">
                <a:alpha val="50000"/>
                <a:hueOff val="2710599"/>
                <a:satOff val="100000"/>
                <a:lumOff val="-14706"/>
                <a:alphaOff val="0"/>
              </a:schemeClr>
            </a:effectRef>
            <a:fontRef idx="minor">
              <a:schemeClr val="tx1"/>
            </a:fontRef>
          </p:style>
        </p:sp>
        <p:sp>
          <p:nvSpPr>
            <p:cNvPr id="35" name="Elipse 8"/>
            <p:cNvSpPr/>
            <p:nvPr/>
          </p:nvSpPr>
          <p:spPr>
            <a:xfrm>
              <a:off x="7683780" y="408411"/>
              <a:ext cx="2075766" cy="197172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3457" tIns="36830" rIns="153457" bIns="36830" numCol="1" spcCol="1270" anchor="ctr" anchorCtr="0">
              <a:noAutofit/>
            </a:bodyPr>
            <a:lstStyle/>
            <a:p>
              <a:pPr lvl="0" algn="ctr" defTabSz="1289050">
                <a:lnSpc>
                  <a:spcPct val="90000"/>
                </a:lnSpc>
                <a:spcBef>
                  <a:spcPct val="0"/>
                </a:spcBef>
                <a:spcAft>
                  <a:spcPct val="35000"/>
                </a:spcAft>
              </a:pPr>
              <a:r>
                <a:rPr lang="es-EC" sz="2000" kern="1200" dirty="0" smtClean="0"/>
                <a:t>Estimación de profundidad</a:t>
              </a:r>
              <a:endParaRPr lang="es-EC" sz="2000" kern="1200" dirty="0"/>
            </a:p>
          </p:txBody>
        </p:sp>
      </p:grpSp>
      <p:grpSp>
        <p:nvGrpSpPr>
          <p:cNvPr id="40" name="Grupo 39"/>
          <p:cNvGrpSpPr>
            <a:grpSpLocks noChangeAspect="1"/>
          </p:cNvGrpSpPr>
          <p:nvPr/>
        </p:nvGrpSpPr>
        <p:grpSpPr>
          <a:xfrm>
            <a:off x="1081856" y="824973"/>
            <a:ext cx="2160000" cy="2160000"/>
            <a:chOff x="436806" y="668"/>
            <a:chExt cx="2788439" cy="2788439"/>
          </a:xfrm>
        </p:grpSpPr>
        <p:sp>
          <p:nvSpPr>
            <p:cNvPr id="41" name="Elipse 40"/>
            <p:cNvSpPr/>
            <p:nvPr/>
          </p:nvSpPr>
          <p:spPr>
            <a:xfrm>
              <a:off x="436806" y="668"/>
              <a:ext cx="2788439" cy="2788439"/>
            </a:xfrm>
            <a:prstGeom prst="ellipse">
              <a:avLst/>
            </a:prstGeom>
          </p:spPr>
          <p:style>
            <a:lnRef idx="2">
              <a:schemeClr val="accent1">
                <a:shade val="50000"/>
              </a:schemeClr>
            </a:lnRef>
            <a:fillRef idx="1">
              <a:schemeClr val="accent1"/>
            </a:fillRef>
            <a:effectRef idx="0">
              <a:schemeClr val="accent1"/>
            </a:effectRef>
            <a:fontRef idx="minor">
              <a:schemeClr val="lt1"/>
            </a:fontRef>
          </p:style>
        </p:sp>
        <p:sp>
          <p:nvSpPr>
            <p:cNvPr id="42" name="Elipse 4"/>
            <p:cNvSpPr/>
            <p:nvPr/>
          </p:nvSpPr>
          <p:spPr>
            <a:xfrm>
              <a:off x="845163" y="409025"/>
              <a:ext cx="1971725" cy="197172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3457" tIns="36830" rIns="153457" bIns="36830" numCol="1" spcCol="1270" anchor="ctr" anchorCtr="0">
              <a:noAutofit/>
            </a:bodyPr>
            <a:lstStyle/>
            <a:p>
              <a:pPr lvl="0" algn="ctr" defTabSz="1289050">
                <a:lnSpc>
                  <a:spcPct val="90000"/>
                </a:lnSpc>
                <a:spcBef>
                  <a:spcPct val="0"/>
                </a:spcBef>
                <a:spcAft>
                  <a:spcPct val="35000"/>
                </a:spcAft>
              </a:pPr>
              <a:r>
                <a:rPr lang="es-EC" sz="2000" dirty="0" smtClean="0"/>
                <a:t>Cámara del drone</a:t>
              </a:r>
              <a:endParaRPr lang="es-EC" sz="2000" kern="1200" dirty="0"/>
            </a:p>
          </p:txBody>
        </p:sp>
      </p:grpSp>
      <p:grpSp>
        <p:nvGrpSpPr>
          <p:cNvPr id="43" name="Grupo 42"/>
          <p:cNvGrpSpPr>
            <a:grpSpLocks noChangeAspect="1"/>
          </p:cNvGrpSpPr>
          <p:nvPr/>
        </p:nvGrpSpPr>
        <p:grpSpPr>
          <a:xfrm>
            <a:off x="4556949" y="825418"/>
            <a:ext cx="2160000" cy="2160000"/>
            <a:chOff x="3911899" y="1113"/>
            <a:chExt cx="2788439" cy="2788439"/>
          </a:xfrm>
        </p:grpSpPr>
        <p:sp>
          <p:nvSpPr>
            <p:cNvPr id="44" name="Elipse 43"/>
            <p:cNvSpPr/>
            <p:nvPr/>
          </p:nvSpPr>
          <p:spPr>
            <a:xfrm>
              <a:off x="3911899" y="1113"/>
              <a:ext cx="2788439" cy="2788439"/>
            </a:xfrm>
            <a:prstGeom prst="ellipse">
              <a:avLst/>
            </a:prstGeom>
          </p:spPr>
          <p:style>
            <a:lnRef idx="3">
              <a:schemeClr val="lt1">
                <a:hueOff val="0"/>
                <a:satOff val="0"/>
                <a:lumOff val="0"/>
                <a:alphaOff val="0"/>
              </a:schemeClr>
            </a:lnRef>
            <a:fillRef idx="1">
              <a:schemeClr val="accent3">
                <a:alpha val="50000"/>
                <a:hueOff val="1355300"/>
                <a:satOff val="50000"/>
                <a:lumOff val="-7353"/>
                <a:alphaOff val="0"/>
              </a:schemeClr>
            </a:fillRef>
            <a:effectRef idx="0">
              <a:schemeClr val="accent3">
                <a:alpha val="50000"/>
                <a:hueOff val="1355300"/>
                <a:satOff val="50000"/>
                <a:lumOff val="-7353"/>
                <a:alphaOff val="0"/>
              </a:schemeClr>
            </a:effectRef>
            <a:fontRef idx="minor">
              <a:schemeClr val="tx1"/>
            </a:fontRef>
          </p:style>
        </p:sp>
        <p:sp>
          <p:nvSpPr>
            <p:cNvPr id="45" name="Elipse 6"/>
            <p:cNvSpPr/>
            <p:nvPr/>
          </p:nvSpPr>
          <p:spPr>
            <a:xfrm>
              <a:off x="3992582" y="442479"/>
              <a:ext cx="2627072" cy="1939647"/>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3457" tIns="30480" rIns="153457" bIns="30480" numCol="1" spcCol="1270" anchor="ctr" anchorCtr="0">
              <a:noAutofit/>
            </a:bodyPr>
            <a:lstStyle/>
            <a:p>
              <a:pPr lvl="0" algn="ctr" defTabSz="1066800">
                <a:lnSpc>
                  <a:spcPct val="90000"/>
                </a:lnSpc>
                <a:spcBef>
                  <a:spcPct val="0"/>
                </a:spcBef>
                <a:spcAft>
                  <a:spcPct val="35000"/>
                </a:spcAft>
              </a:pPr>
              <a:r>
                <a:rPr lang="es-EC" sz="2000" kern="1200" dirty="0" smtClean="0"/>
                <a:t>Control de Movimientos (Pitch, </a:t>
              </a:r>
              <a:r>
                <a:rPr lang="es-EC" sz="2000" dirty="0" err="1" smtClean="0"/>
                <a:t>Yaw</a:t>
              </a:r>
              <a:r>
                <a:rPr lang="es-EC" sz="2000" kern="1200" dirty="0" smtClean="0"/>
                <a:t>)</a:t>
              </a:r>
              <a:endParaRPr lang="es-EC" sz="2000" kern="1200" dirty="0"/>
            </a:p>
          </p:txBody>
        </p:sp>
      </p:grpSp>
      <p:grpSp>
        <p:nvGrpSpPr>
          <p:cNvPr id="46" name="Grupo 45"/>
          <p:cNvGrpSpPr>
            <a:grpSpLocks noChangeAspect="1"/>
          </p:cNvGrpSpPr>
          <p:nvPr/>
        </p:nvGrpSpPr>
        <p:grpSpPr>
          <a:xfrm>
            <a:off x="8024512" y="824358"/>
            <a:ext cx="2160000" cy="2160000"/>
            <a:chOff x="7379463" y="54"/>
            <a:chExt cx="2788439" cy="2788439"/>
          </a:xfrm>
        </p:grpSpPr>
        <p:sp>
          <p:nvSpPr>
            <p:cNvPr id="47" name="Elipse 46"/>
            <p:cNvSpPr/>
            <p:nvPr/>
          </p:nvSpPr>
          <p:spPr>
            <a:xfrm>
              <a:off x="7379463" y="54"/>
              <a:ext cx="2788439" cy="2788439"/>
            </a:xfrm>
            <a:prstGeom prst="ellipse">
              <a:avLst/>
            </a:prstGeom>
          </p:spPr>
          <p:style>
            <a:lnRef idx="3">
              <a:schemeClr val="lt1">
                <a:hueOff val="0"/>
                <a:satOff val="0"/>
                <a:lumOff val="0"/>
                <a:alphaOff val="0"/>
              </a:schemeClr>
            </a:lnRef>
            <a:fillRef idx="1">
              <a:schemeClr val="accent3">
                <a:alpha val="50000"/>
                <a:hueOff val="2710599"/>
                <a:satOff val="100000"/>
                <a:lumOff val="-14706"/>
                <a:alphaOff val="0"/>
              </a:schemeClr>
            </a:fillRef>
            <a:effectRef idx="0">
              <a:schemeClr val="accent3">
                <a:alpha val="50000"/>
                <a:hueOff val="2710599"/>
                <a:satOff val="100000"/>
                <a:lumOff val="-14706"/>
                <a:alphaOff val="0"/>
              </a:schemeClr>
            </a:effectRef>
            <a:fontRef idx="minor">
              <a:schemeClr val="tx1"/>
            </a:fontRef>
          </p:style>
        </p:sp>
        <p:sp>
          <p:nvSpPr>
            <p:cNvPr id="48" name="Elipse 8"/>
            <p:cNvSpPr/>
            <p:nvPr/>
          </p:nvSpPr>
          <p:spPr>
            <a:xfrm>
              <a:off x="7683779" y="408411"/>
              <a:ext cx="2179804" cy="1971725"/>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153457" tIns="36830" rIns="153457" bIns="36830" numCol="1" spcCol="1270" anchor="ctr" anchorCtr="0">
              <a:noAutofit/>
            </a:bodyPr>
            <a:lstStyle/>
            <a:p>
              <a:pPr lvl="0" algn="ctr" defTabSz="1066800">
                <a:lnSpc>
                  <a:spcPct val="90000"/>
                </a:lnSpc>
                <a:spcBef>
                  <a:spcPct val="0"/>
                </a:spcBef>
                <a:spcAft>
                  <a:spcPct val="35000"/>
                </a:spcAft>
              </a:pPr>
              <a:r>
                <a:rPr lang="es-EC" sz="2000" dirty="0"/>
                <a:t>Control de Movimientos (</a:t>
              </a:r>
              <a:r>
                <a:rPr lang="es-EC" sz="2000" dirty="0" err="1" smtClean="0"/>
                <a:t>Pitch,Roll</a:t>
              </a:r>
              <a:r>
                <a:rPr lang="es-EC" sz="2000" dirty="0" smtClean="0"/>
                <a:t>, </a:t>
              </a:r>
              <a:r>
                <a:rPr lang="es-EC" sz="2000" dirty="0" err="1"/>
                <a:t>Yaw</a:t>
              </a:r>
              <a:r>
                <a:rPr lang="es-EC" sz="2000" dirty="0"/>
                <a:t>)</a:t>
              </a:r>
            </a:p>
          </p:txBody>
        </p:sp>
      </p:grpSp>
    </p:spTree>
    <p:extLst>
      <p:ext uri="{BB962C8B-B14F-4D97-AF65-F5344CB8AC3E}">
        <p14:creationId xmlns:p14="http://schemas.microsoft.com/office/powerpoint/2010/main" val="2643217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ircle(in)">
                                      <p:cBhvr>
                                        <p:cTn id="10" dur="2000"/>
                                        <p:tgtEl>
                                          <p:spTgt spid="19"/>
                                        </p:tgtEl>
                                      </p:cBhvr>
                                    </p:animEffect>
                                  </p:childTnLst>
                                </p:cTn>
                              </p:par>
                              <p:par>
                                <p:cTn id="11" presetID="6" presetClass="entr" presetSubtype="16"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circle(in)">
                                      <p:cBhvr>
                                        <p:cTn id="18" dur="2000"/>
                                        <p:tgtEl>
                                          <p:spTgt spid="43"/>
                                        </p:tgtEl>
                                      </p:cBhvr>
                                    </p:animEffect>
                                  </p:childTnLst>
                                </p:cTn>
                              </p:par>
                              <p:par>
                                <p:cTn id="19" presetID="6"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circle(in)">
                                      <p:cBhvr>
                                        <p:cTn id="21" dur="2000"/>
                                        <p:tgtEl>
                                          <p:spTgt spid="23"/>
                                        </p:tgtEl>
                                      </p:cBhvr>
                                    </p:animEffect>
                                  </p:childTnLst>
                                </p:cTn>
                              </p:par>
                              <p:par>
                                <p:cTn id="22" presetID="6" presetClass="entr" presetSubtype="16"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ircle(in)">
                                      <p:cBhvr>
                                        <p:cTn id="24" dur="20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circle(in)">
                                      <p:cBhvr>
                                        <p:cTn id="29" dur="2000"/>
                                        <p:tgtEl>
                                          <p:spTgt spid="46"/>
                                        </p:tgtEl>
                                      </p:cBhvr>
                                    </p:animEffect>
                                  </p:childTnLst>
                                </p:cTn>
                              </p:par>
                              <p:par>
                                <p:cTn id="30" presetID="6" presetClass="entr" presetSubtype="16"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circle(in)">
                                      <p:cBhvr>
                                        <p:cTn id="32" dur="2000"/>
                                        <p:tgtEl>
                                          <p:spTgt spid="24"/>
                                        </p:tgtEl>
                                      </p:cBhvr>
                                    </p:animEffect>
                                  </p:childTnLst>
                                </p:cTn>
                              </p:par>
                              <p:par>
                                <p:cTn id="33" presetID="6" presetClass="entr" presetSubtype="16"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6</a:t>
            </a:fld>
            <a:endParaRPr lang="es-ES" sz="1600">
              <a:solidFill>
                <a:srgbClr val="888888"/>
              </a:solidFill>
            </a:endParaRPr>
          </a:p>
        </p:txBody>
      </p:sp>
      <p:sp>
        <p:nvSpPr>
          <p:cNvPr id="7" name="Rectángulo 6"/>
          <p:cNvSpPr/>
          <p:nvPr/>
        </p:nvSpPr>
        <p:spPr>
          <a:xfrm>
            <a:off x="173830" y="833980"/>
            <a:ext cx="3980159" cy="432677"/>
          </a:xfrm>
          <a:prstGeom prst="rect">
            <a:avLst/>
          </a:prstGeom>
          <a:ln w="19050">
            <a:solidFill>
              <a:schemeClr val="accent5">
                <a:lumMod val="50000"/>
              </a:schemeClr>
            </a:solidFill>
            <a:headEnd type="none" w="med" len="med"/>
            <a:tailEnd type="none" w="med" len="med"/>
          </a:ln>
          <a:effectLst>
            <a:outerShdw blurRad="50800" dist="38100" dir="5400000" algn="t"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vert="horz" wrap="square" lIns="60959" tIns="60959" rIns="60959" bIns="60959" numCol="1" rtlCol="0" anchor="ctr" anchorCtr="0" compatLnSpc="1"/>
          <a:lstStyle/>
          <a:p>
            <a:pPr algn="ctr"/>
            <a:r>
              <a:rPr lang="es-EC" sz="2000" b="1" dirty="0" smtClean="0"/>
              <a:t>Objetivo General</a:t>
            </a:r>
            <a:endParaRPr lang="es-EC" sz="2000" b="1" dirty="0"/>
          </a:p>
        </p:txBody>
      </p:sp>
      <p:sp>
        <p:nvSpPr>
          <p:cNvPr id="22" name="CuadroTexto 21"/>
          <p:cNvSpPr txBox="1"/>
          <p:nvPr/>
        </p:nvSpPr>
        <p:spPr>
          <a:xfrm>
            <a:off x="170948" y="1290520"/>
            <a:ext cx="11840237" cy="923330"/>
          </a:xfrm>
          <a:prstGeom prst="rect">
            <a:avLst/>
          </a:prstGeom>
          <a:noFill/>
          <a:ln w="38100">
            <a:noFill/>
          </a:ln>
        </p:spPr>
        <p:txBody>
          <a:bodyPr wrap="square" rtlCol="0">
            <a:spAutoFit/>
          </a:bodyPr>
          <a:lstStyle/>
          <a:p>
            <a:pPr marL="342900" indent="-342900" algn="just">
              <a:lnSpc>
                <a:spcPct val="150000"/>
              </a:lnSpc>
              <a:spcAft>
                <a:spcPts val="800"/>
              </a:spcAft>
              <a:buFont typeface="Symbol" panose="05050102010706020507" pitchFamily="18" charset="2"/>
              <a:buChar char=""/>
            </a:pPr>
            <a:r>
              <a:rPr lang="es-EC" dirty="0">
                <a:latin typeface="Times New Roman" panose="02020603050405020304" pitchFamily="18" charset="0"/>
                <a:ea typeface="Calibri" panose="020F0502020204030204" pitchFamily="34" charset="0"/>
              </a:rPr>
              <a:t> Desarrollar un sistema simultáneo de evasión de obstáculos y seguimiento de persona en un micro-UAV utilizando algoritmos de estimación de profundidad monocular y detección objetos basados en redes neuronales </a:t>
            </a:r>
            <a:r>
              <a:rPr lang="es-EC" dirty="0" err="1">
                <a:latin typeface="Times New Roman" panose="02020603050405020304" pitchFamily="18" charset="0"/>
                <a:ea typeface="Calibri" panose="020F0502020204030204" pitchFamily="34" charset="0"/>
              </a:rPr>
              <a:t>convolucionales</a:t>
            </a:r>
            <a:r>
              <a:rPr lang="es-EC" dirty="0">
                <a:latin typeface="Times New Roman" panose="02020603050405020304" pitchFamily="18" charset="0"/>
                <a:ea typeface="Calibri" panose="020F0502020204030204" pitchFamily="34" charset="0"/>
              </a:rPr>
              <a:t>.</a:t>
            </a:r>
          </a:p>
        </p:txBody>
      </p:sp>
      <p:sp>
        <p:nvSpPr>
          <p:cNvPr id="24" name="Rectángulo 23"/>
          <p:cNvSpPr/>
          <p:nvPr/>
        </p:nvSpPr>
        <p:spPr>
          <a:xfrm>
            <a:off x="173831" y="2231551"/>
            <a:ext cx="3980159" cy="432677"/>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b="1" dirty="0" smtClean="0"/>
              <a:t>Objetivos Específicos</a:t>
            </a:r>
            <a:endParaRPr lang="es-EC" sz="2000" b="1" dirty="0"/>
          </a:p>
        </p:txBody>
      </p:sp>
      <p:sp>
        <p:nvSpPr>
          <p:cNvPr id="2" name="Rectángulo 1"/>
          <p:cNvSpPr/>
          <p:nvPr/>
        </p:nvSpPr>
        <p:spPr>
          <a:xfrm>
            <a:off x="170949" y="2668187"/>
            <a:ext cx="11840237" cy="4242187"/>
          </a:xfrm>
          <a:prstGeom prst="rect">
            <a:avLst/>
          </a:prstGeom>
        </p:spPr>
        <p:txBody>
          <a:bodyPr wrap="square">
            <a:spAutoFit/>
          </a:bodyPr>
          <a:lstStyle/>
          <a:p>
            <a:pPr marL="342900" lvl="0" indent="-342900" algn="just">
              <a:lnSpc>
                <a:spcPct val="150000"/>
              </a:lnSpc>
              <a:spcAft>
                <a:spcPts val="800"/>
              </a:spcAft>
              <a:buFont typeface="Symbol" panose="05050102010706020507" pitchFamily="18" charset="2"/>
              <a:buChar char=""/>
            </a:pPr>
            <a:r>
              <a:rPr lang="es-EC" dirty="0" smtClean="0">
                <a:latin typeface="Times New Roman" panose="02020603050405020304" pitchFamily="18" charset="0"/>
                <a:ea typeface="Calibri" panose="020F0502020204030204" pitchFamily="34" charset="0"/>
              </a:rPr>
              <a:t>Desarrollar </a:t>
            </a:r>
            <a:r>
              <a:rPr lang="es-EC" dirty="0">
                <a:latin typeface="Times New Roman" panose="02020603050405020304" pitchFamily="18" charset="0"/>
                <a:ea typeface="Calibri" panose="020F0502020204030204" pitchFamily="34" charset="0"/>
              </a:rPr>
              <a:t>un estudio del estado del arte de algoritmos matemáticos para la estimación de profundidad monocular.</a:t>
            </a:r>
          </a:p>
          <a:p>
            <a:pPr marL="342900" lvl="0" indent="-342900" algn="just">
              <a:lnSpc>
                <a:spcPct val="150000"/>
              </a:lnSpc>
              <a:spcAft>
                <a:spcPts val="800"/>
              </a:spcAft>
              <a:buFont typeface="Symbol" panose="05050102010706020507" pitchFamily="18" charset="2"/>
              <a:buChar char=""/>
            </a:pPr>
            <a:r>
              <a:rPr lang="es-EC" dirty="0" smtClean="0">
                <a:latin typeface="Times New Roman" panose="02020603050405020304" pitchFamily="18" charset="0"/>
                <a:ea typeface="Calibri" panose="020F0502020204030204" pitchFamily="34" charset="0"/>
              </a:rPr>
              <a:t>Desarrollar </a:t>
            </a:r>
            <a:r>
              <a:rPr lang="es-EC" dirty="0">
                <a:latin typeface="Times New Roman" panose="02020603050405020304" pitchFamily="18" charset="0"/>
                <a:ea typeface="Calibri" panose="020F0502020204030204" pitchFamily="34" charset="0"/>
              </a:rPr>
              <a:t>un estudio del estado del arte de algoritmos matemáticos para la detección de objetos utilizando redes neuronales </a:t>
            </a:r>
            <a:r>
              <a:rPr lang="es-EC" dirty="0" err="1">
                <a:latin typeface="Times New Roman" panose="02020603050405020304" pitchFamily="18" charset="0"/>
                <a:ea typeface="Calibri" panose="020F0502020204030204" pitchFamily="34" charset="0"/>
              </a:rPr>
              <a:t>convolucionales</a:t>
            </a:r>
            <a:r>
              <a:rPr lang="es-EC" dirty="0">
                <a:latin typeface="Times New Roman" panose="02020603050405020304" pitchFamily="18" charset="0"/>
                <a:ea typeface="Calibri" panose="020F0502020204030204" pitchFamily="34" charset="0"/>
              </a:rPr>
              <a:t>.</a:t>
            </a:r>
          </a:p>
          <a:p>
            <a:pPr marL="342900" lvl="0" indent="-342900" algn="just">
              <a:lnSpc>
                <a:spcPct val="150000"/>
              </a:lnSpc>
              <a:spcAft>
                <a:spcPts val="800"/>
              </a:spcAft>
              <a:buFont typeface="Symbol" panose="05050102010706020507" pitchFamily="18" charset="2"/>
              <a:buChar char=""/>
            </a:pPr>
            <a:r>
              <a:rPr lang="es-EC" dirty="0" smtClean="0">
                <a:latin typeface="Times New Roman" panose="02020603050405020304" pitchFamily="18" charset="0"/>
                <a:ea typeface="Calibri" panose="020F0502020204030204" pitchFamily="34" charset="0"/>
              </a:rPr>
              <a:t>Determinar </a:t>
            </a:r>
            <a:r>
              <a:rPr lang="es-EC" dirty="0">
                <a:latin typeface="Times New Roman" panose="02020603050405020304" pitchFamily="18" charset="0"/>
                <a:ea typeface="Calibri" panose="020F0502020204030204" pitchFamily="34" charset="0"/>
              </a:rPr>
              <a:t>los parámetros del controlador necesarios para la evasión de obstáculos del micro-UAV y seguimiento de un objetivo.</a:t>
            </a:r>
          </a:p>
          <a:p>
            <a:pPr marL="342900" lvl="0" indent="-342900" algn="just">
              <a:lnSpc>
                <a:spcPct val="150000"/>
              </a:lnSpc>
              <a:spcAft>
                <a:spcPts val="800"/>
              </a:spcAft>
              <a:buFont typeface="Symbol" panose="05050102010706020507" pitchFamily="18" charset="2"/>
              <a:buChar char=""/>
            </a:pPr>
            <a:r>
              <a:rPr lang="es-EC" dirty="0" smtClean="0">
                <a:latin typeface="Times New Roman" panose="02020603050405020304" pitchFamily="18" charset="0"/>
                <a:ea typeface="Calibri" panose="020F0502020204030204" pitchFamily="34" charset="0"/>
              </a:rPr>
              <a:t>Integrar </a:t>
            </a:r>
            <a:r>
              <a:rPr lang="es-EC" dirty="0">
                <a:latin typeface="Times New Roman" panose="02020603050405020304" pitchFamily="18" charset="0"/>
                <a:ea typeface="Calibri" panose="020F0502020204030204" pitchFamily="34" charset="0"/>
              </a:rPr>
              <a:t>en un solo sistema autónomo la detección, evasión de obstáculos, seguimiento de persona en una estación en tierra que permita la comunicación y el control de un micro-UAV.</a:t>
            </a:r>
          </a:p>
          <a:p>
            <a:pPr marL="342900" lvl="0" indent="-342900" algn="just">
              <a:lnSpc>
                <a:spcPct val="150000"/>
              </a:lnSpc>
              <a:spcAft>
                <a:spcPts val="800"/>
              </a:spcAft>
              <a:buFont typeface="Symbol" panose="05050102010706020507" pitchFamily="18" charset="2"/>
              <a:buChar char=""/>
            </a:pPr>
            <a:r>
              <a:rPr lang="es-EC" dirty="0" smtClean="0">
                <a:latin typeface="Times New Roman" panose="02020603050405020304" pitchFamily="18" charset="0"/>
                <a:ea typeface="Calibri" panose="020F0502020204030204" pitchFamily="34" charset="0"/>
              </a:rPr>
              <a:t>Evaluar </a:t>
            </a:r>
            <a:r>
              <a:rPr lang="es-EC" dirty="0">
                <a:latin typeface="Times New Roman" panose="02020603050405020304" pitchFamily="18" charset="0"/>
                <a:ea typeface="Calibri" panose="020F0502020204030204" pitchFamily="34" charset="0"/>
              </a:rPr>
              <a:t>el desempeño de los algoritmos, a través de pruebas experimentales más severas en entornos abiertos con un mayor número obstáculos.</a:t>
            </a:r>
          </a:p>
        </p:txBody>
      </p:sp>
      <p:sp>
        <p:nvSpPr>
          <p:cNvPr id="11" name="18 Rectángulo"/>
          <p:cNvSpPr/>
          <p:nvPr/>
        </p:nvSpPr>
        <p:spPr bwMode="auto">
          <a:xfrm>
            <a:off x="170949" y="205870"/>
            <a:ext cx="9600068"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INTRODUCCIÓN</a:t>
            </a:r>
            <a:endParaRPr lang="es-EC" sz="3200" b="1" dirty="0">
              <a:solidFill>
                <a:schemeClr val="bg1"/>
              </a:solidFill>
              <a:latin typeface="Calibri" panose="020F0502020204030204" pitchFamily="34" charset="0"/>
            </a:endParaRPr>
          </a:p>
        </p:txBody>
      </p:sp>
    </p:spTree>
    <p:extLst>
      <p:ext uri="{BB962C8B-B14F-4D97-AF65-F5344CB8AC3E}">
        <p14:creationId xmlns:p14="http://schemas.microsoft.com/office/powerpoint/2010/main" val="410673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7</a:t>
            </a:fld>
            <a:endParaRPr lang="es-ES" sz="1600">
              <a:solidFill>
                <a:srgbClr val="888888"/>
              </a:solidFill>
            </a:endParaRPr>
          </a:p>
        </p:txBody>
      </p:sp>
      <p:sp>
        <p:nvSpPr>
          <p:cNvPr id="7" name="18 Rectángulo"/>
          <p:cNvSpPr/>
          <p:nvPr/>
        </p:nvSpPr>
        <p:spPr bwMode="auto">
          <a:xfrm>
            <a:off x="532567" y="981293"/>
            <a:ext cx="3959402" cy="57249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Dinámica del movimiento</a:t>
            </a:r>
            <a:endParaRPr lang="es-EC" sz="2000" b="1" dirty="0"/>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MARCO CONCEPTUAL</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Conceptos básicos</a:t>
            </a:r>
            <a:endParaRPr lang="es-EC" b="1" dirty="0"/>
          </a:p>
        </p:txBody>
      </p:sp>
      <p:pic>
        <p:nvPicPr>
          <p:cNvPr id="14" name="Imagen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0036" y="1960785"/>
            <a:ext cx="5643170" cy="3441351"/>
          </a:xfrm>
          <a:prstGeom prst="rect">
            <a:avLst/>
          </a:prstGeom>
          <a:noFill/>
          <a:ln>
            <a:noFill/>
          </a:ln>
        </p:spPr>
      </p:pic>
      <p:sp>
        <p:nvSpPr>
          <p:cNvPr id="15" name="Rectángulo 14"/>
          <p:cNvSpPr/>
          <p:nvPr/>
        </p:nvSpPr>
        <p:spPr>
          <a:xfrm>
            <a:off x="7530262" y="5607356"/>
            <a:ext cx="2817566" cy="338554"/>
          </a:xfrm>
          <a:prstGeom prst="rect">
            <a:avLst/>
          </a:prstGeom>
        </p:spPr>
        <p:txBody>
          <a:bodyPr wrap="none">
            <a:spAutoFit/>
          </a:bodyPr>
          <a:lstStyle/>
          <a:p>
            <a:r>
              <a:rPr lang="es-ES_tradnl" sz="1600" dirty="0">
                <a:latin typeface="Arial" panose="020B0604020202020204" pitchFamily="34" charset="0"/>
                <a:ea typeface="Calibri" panose="020F0502020204030204" pitchFamily="34" charset="0"/>
                <a:cs typeface="Arial" panose="020B0604020202020204" pitchFamily="34" charset="0"/>
              </a:rPr>
              <a:t>Fuente: </a:t>
            </a:r>
            <a:r>
              <a:rPr lang="es-ES_tradnl" sz="1600" dirty="0" smtClean="0">
                <a:latin typeface="Arial" panose="020B0604020202020204" pitchFamily="34" charset="0"/>
                <a:ea typeface="Calibri" panose="020F0502020204030204" pitchFamily="34" charset="0"/>
                <a:cs typeface="Arial" panose="020B0604020202020204" pitchFamily="34" charset="0"/>
              </a:rPr>
              <a:t>(</a:t>
            </a:r>
            <a:r>
              <a:rPr lang="es-ES_tradnl" sz="1600" dirty="0" err="1">
                <a:latin typeface="Arial" panose="020B0604020202020204" pitchFamily="34" charset="0"/>
                <a:ea typeface="Calibri" panose="020F0502020204030204" pitchFamily="34" charset="0"/>
                <a:cs typeface="Arial" panose="020B0604020202020204" pitchFamily="34" charset="0"/>
              </a:rPr>
              <a:t>Leos</a:t>
            </a:r>
            <a:r>
              <a:rPr lang="es-ES_tradnl" sz="1600" dirty="0">
                <a:latin typeface="Arial" panose="020B0604020202020204" pitchFamily="34" charset="0"/>
                <a:ea typeface="Calibri" panose="020F0502020204030204" pitchFamily="34" charset="0"/>
                <a:cs typeface="Arial" panose="020B0604020202020204" pitchFamily="34" charset="0"/>
              </a:rPr>
              <a:t> Monroy, </a:t>
            </a:r>
            <a:r>
              <a:rPr lang="es-ES_tradnl" sz="1600" dirty="0" smtClean="0">
                <a:latin typeface="Arial" panose="020B0604020202020204" pitchFamily="34" charset="0"/>
                <a:ea typeface="Calibri" panose="020F0502020204030204" pitchFamily="34" charset="0"/>
                <a:cs typeface="Arial" panose="020B0604020202020204" pitchFamily="34" charset="0"/>
              </a:rPr>
              <a:t>2014)</a:t>
            </a:r>
            <a:endParaRPr lang="es-EC" sz="1600" dirty="0">
              <a:latin typeface="Arial" panose="020B0604020202020204" pitchFamily="34" charset="0"/>
              <a:ea typeface="Calibri" panose="020F0502020204030204" pitchFamily="34" charset="0"/>
              <a:cs typeface="Arial" panose="020B0604020202020204" pitchFamily="34" charset="0"/>
            </a:endParaRPr>
          </a:p>
        </p:txBody>
      </p:sp>
      <p:pic>
        <p:nvPicPr>
          <p:cNvPr id="16" name="Imagen 15"/>
          <p:cNvPicPr/>
          <p:nvPr/>
        </p:nvPicPr>
        <p:blipFill rotWithShape="1">
          <a:blip r:embed="rId4" cstate="print">
            <a:extLst>
              <a:ext uri="{28A0092B-C50C-407E-A947-70E740481C1C}">
                <a14:useLocalDpi xmlns:a14="http://schemas.microsoft.com/office/drawing/2010/main" val="0"/>
              </a:ext>
            </a:extLst>
          </a:blip>
          <a:srcRect r="51641"/>
          <a:stretch/>
        </p:blipFill>
        <p:spPr bwMode="auto">
          <a:xfrm>
            <a:off x="6583303" y="1498330"/>
            <a:ext cx="4711484" cy="4109026"/>
          </a:xfrm>
          <a:prstGeom prst="rect">
            <a:avLst/>
          </a:prstGeom>
          <a:noFill/>
          <a:ln>
            <a:noFill/>
          </a:ln>
          <a:extLst>
            <a:ext uri="{53640926-AAD7-44D8-BBD7-CCE9431645EC}">
              <a14:shadowObscured xmlns:a14="http://schemas.microsoft.com/office/drawing/2010/main"/>
            </a:ext>
          </a:extLst>
        </p:spPr>
      </p:pic>
      <p:sp>
        <p:nvSpPr>
          <p:cNvPr id="19" name="Rectángulo 18"/>
          <p:cNvSpPr/>
          <p:nvPr/>
        </p:nvSpPr>
        <p:spPr>
          <a:xfrm>
            <a:off x="7764926" y="5232859"/>
            <a:ext cx="2217274" cy="338554"/>
          </a:xfrm>
          <a:prstGeom prst="rect">
            <a:avLst/>
          </a:prstGeom>
        </p:spPr>
        <p:txBody>
          <a:bodyPr wrap="none">
            <a:spAutoFit/>
          </a:bodyPr>
          <a:lstStyle/>
          <a:p>
            <a:r>
              <a:rPr lang="es-ES_tradnl" sz="1600" dirty="0" smtClean="0">
                <a:latin typeface="Arial" panose="020B0604020202020204" pitchFamily="34" charset="0"/>
                <a:ea typeface="Calibri" panose="020F0502020204030204" pitchFamily="34" charset="0"/>
                <a:cs typeface="Arial" panose="020B0604020202020204" pitchFamily="34" charset="0"/>
              </a:rPr>
              <a:t>Fuente: (</a:t>
            </a:r>
            <a:r>
              <a:rPr lang="es-ES_tradnl" sz="1600" dirty="0" err="1">
                <a:latin typeface="Arial" panose="020B0604020202020204" pitchFamily="34" charset="0"/>
                <a:ea typeface="Calibri" panose="020F0502020204030204" pitchFamily="34" charset="0"/>
                <a:cs typeface="Arial" panose="020B0604020202020204" pitchFamily="34" charset="0"/>
              </a:rPr>
              <a:t>Quan</a:t>
            </a:r>
            <a:r>
              <a:rPr lang="es-ES_tradnl" sz="1600" dirty="0">
                <a:latin typeface="Arial" panose="020B0604020202020204" pitchFamily="34" charset="0"/>
                <a:ea typeface="Calibri" panose="020F0502020204030204" pitchFamily="34" charset="0"/>
                <a:cs typeface="Arial" panose="020B0604020202020204" pitchFamily="34" charset="0"/>
              </a:rPr>
              <a:t>, </a:t>
            </a:r>
            <a:r>
              <a:rPr lang="es-ES_tradnl" sz="1600" dirty="0" smtClean="0">
                <a:latin typeface="Arial" panose="020B0604020202020204" pitchFamily="34" charset="0"/>
                <a:ea typeface="Calibri" panose="020F0502020204030204" pitchFamily="34" charset="0"/>
                <a:cs typeface="Arial" panose="020B0604020202020204" pitchFamily="34" charset="0"/>
              </a:rPr>
              <a:t>2017)</a:t>
            </a:r>
            <a:endParaRPr lang="es-EC" sz="1600" dirty="0">
              <a:latin typeface="Arial" panose="020B0604020202020204" pitchFamily="34" charset="0"/>
              <a:ea typeface="Calibri" panose="020F0502020204030204" pitchFamily="34" charset="0"/>
              <a:cs typeface="Arial" panose="020B0604020202020204" pitchFamily="34" charset="0"/>
            </a:endParaRPr>
          </a:p>
        </p:txBody>
      </p:sp>
      <p:sp>
        <p:nvSpPr>
          <p:cNvPr id="22" name="18 Rectángulo"/>
          <p:cNvSpPr/>
          <p:nvPr/>
        </p:nvSpPr>
        <p:spPr bwMode="auto">
          <a:xfrm>
            <a:off x="7530262" y="981293"/>
            <a:ext cx="2549872" cy="57249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err="1" smtClean="0"/>
              <a:t>Cuadricóptero</a:t>
            </a:r>
            <a:endParaRPr lang="es-EC" sz="2000" b="1" dirty="0"/>
          </a:p>
        </p:txBody>
      </p:sp>
      <p:pic>
        <p:nvPicPr>
          <p:cNvPr id="23" name="Imagen 22"/>
          <p:cNvPicPr/>
          <p:nvPr/>
        </p:nvPicPr>
        <p:blipFill>
          <a:blip r:embed="rId5"/>
          <a:stretch>
            <a:fillRect/>
          </a:stretch>
        </p:blipFill>
        <p:spPr>
          <a:xfrm>
            <a:off x="246826" y="1849158"/>
            <a:ext cx="4839193" cy="3885215"/>
          </a:xfrm>
          <a:prstGeom prst="rect">
            <a:avLst/>
          </a:prstGeom>
        </p:spPr>
      </p:pic>
      <p:sp>
        <p:nvSpPr>
          <p:cNvPr id="2" name="Rectángulo 1"/>
          <p:cNvSpPr/>
          <p:nvPr/>
        </p:nvSpPr>
        <p:spPr>
          <a:xfrm>
            <a:off x="927997" y="5845076"/>
            <a:ext cx="3476849" cy="369332"/>
          </a:xfrm>
          <a:prstGeom prst="rect">
            <a:avLst/>
          </a:prstGeom>
        </p:spPr>
        <p:txBody>
          <a:bodyPr wrap="none">
            <a:spAutoFit/>
          </a:bodyPr>
          <a:lstStyle/>
          <a:p>
            <a:r>
              <a:rPr lang="es-EC" dirty="0"/>
              <a:t>Fuente: (Mayorga Rodríguez, 2009)</a:t>
            </a:r>
          </a:p>
        </p:txBody>
      </p:sp>
    </p:spTree>
    <p:extLst>
      <p:ext uri="{BB962C8B-B14F-4D97-AF65-F5344CB8AC3E}">
        <p14:creationId xmlns:p14="http://schemas.microsoft.com/office/powerpoint/2010/main" val="296013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2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19" grpId="1"/>
      <p:bldP spid="22" grpId="0" animBg="1"/>
      <p:bldP spid="22" grpId="1"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8</a:t>
            </a:fld>
            <a:endParaRPr lang="es-ES" sz="1600">
              <a:solidFill>
                <a:srgbClr val="888888"/>
              </a:solidFill>
            </a:endParaRPr>
          </a:p>
        </p:txBody>
      </p:sp>
      <p:sp>
        <p:nvSpPr>
          <p:cNvPr id="7" name="18 Rectángulo"/>
          <p:cNvSpPr/>
          <p:nvPr/>
        </p:nvSpPr>
        <p:spPr bwMode="auto">
          <a:xfrm>
            <a:off x="173831" y="872805"/>
            <a:ext cx="5381896" cy="57249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Clasificación de un UAV</a:t>
            </a:r>
            <a:endParaRPr lang="es-EC" sz="2000" b="1" dirty="0"/>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MARCO CONCEPTUAL</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Conceptos básicos</a:t>
            </a:r>
            <a:endParaRPr lang="es-EC" b="1" dirty="0"/>
          </a:p>
        </p:txBody>
      </p:sp>
      <p:graphicFrame>
        <p:nvGraphicFramePr>
          <p:cNvPr id="2" name="Tabla 1"/>
          <p:cNvGraphicFramePr>
            <a:graphicFrameLocks noGrp="1"/>
          </p:cNvGraphicFramePr>
          <p:nvPr>
            <p:extLst>
              <p:ext uri="{D42A27DB-BD31-4B8C-83A1-F6EECF244321}">
                <p14:modId xmlns:p14="http://schemas.microsoft.com/office/powerpoint/2010/main" val="205734344"/>
              </p:ext>
            </p:extLst>
          </p:nvPr>
        </p:nvGraphicFramePr>
        <p:xfrm>
          <a:off x="140989" y="1555298"/>
          <a:ext cx="9841211" cy="4801051"/>
        </p:xfrm>
        <a:graphic>
          <a:graphicData uri="http://schemas.openxmlformats.org/drawingml/2006/table">
            <a:tbl>
              <a:tblPr firstRow="1" firstCol="1" bandRow="1">
                <a:tableStyleId>{5FD0F851-EC5A-4D38-B0AD-8093EC10F338}</a:tableStyleId>
              </a:tblPr>
              <a:tblGrid>
                <a:gridCol w="1688159"/>
                <a:gridCol w="1516628"/>
                <a:gridCol w="1406979"/>
                <a:gridCol w="1538342"/>
                <a:gridCol w="1536122"/>
                <a:gridCol w="2154981"/>
              </a:tblGrid>
              <a:tr h="942589">
                <a:tc>
                  <a:txBody>
                    <a:bodyPr/>
                    <a:lstStyle/>
                    <a:p>
                      <a:pPr algn="ctr">
                        <a:lnSpc>
                          <a:spcPct val="107000"/>
                        </a:lnSpc>
                        <a:spcAft>
                          <a:spcPts val="0"/>
                        </a:spcAft>
                      </a:pPr>
                      <a:r>
                        <a:rPr lang="es-EC" sz="1800" dirty="0">
                          <a:effectLst/>
                        </a:rPr>
                        <a:t>Categoría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dirty="0">
                          <a:effectLst/>
                        </a:rPr>
                        <a:t>Peso del UAV</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Altitud normal de operación</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Radio de la misión</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Autonomía de vuelo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Altitud</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496469">
                <a:tc>
                  <a:txBody>
                    <a:bodyPr/>
                    <a:lstStyle/>
                    <a:p>
                      <a:pPr algn="ctr">
                        <a:lnSpc>
                          <a:spcPct val="107000"/>
                        </a:lnSpc>
                        <a:spcAft>
                          <a:spcPts val="0"/>
                        </a:spcAft>
                      </a:pPr>
                      <a:r>
                        <a:rPr lang="es-EC" sz="1800" dirty="0">
                          <a:effectLst/>
                        </a:rPr>
                        <a:t>Micro</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dirty="0">
                          <a:effectLst/>
                        </a:rPr>
                        <a:t>&lt; 2 Kg</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60 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5 Km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Pocas horas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Muy poca altitud</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04767">
                <a:tc>
                  <a:txBody>
                    <a:bodyPr/>
                    <a:lstStyle/>
                    <a:p>
                      <a:pPr algn="ctr">
                        <a:lnSpc>
                          <a:spcPct val="107000"/>
                        </a:lnSpc>
                        <a:spcAft>
                          <a:spcPts val="0"/>
                        </a:spcAft>
                      </a:pPr>
                      <a:r>
                        <a:rPr lang="es-EC" sz="1800">
                          <a:effectLst/>
                        </a:rPr>
                        <a:t>Mini</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2-20 Kg</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dirty="0">
                          <a:effectLst/>
                        </a:rPr>
                        <a:t>900 m</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25 Km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Hasta 2 días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Poca altitud</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04767">
                <a:tc>
                  <a:txBody>
                    <a:bodyPr/>
                    <a:lstStyle/>
                    <a:p>
                      <a:pPr algn="ctr">
                        <a:lnSpc>
                          <a:spcPct val="107000"/>
                        </a:lnSpc>
                        <a:spcAft>
                          <a:spcPts val="0"/>
                        </a:spcAft>
                      </a:pPr>
                      <a:r>
                        <a:rPr lang="es-EC" sz="1800">
                          <a:effectLst/>
                        </a:rPr>
                        <a:t>Pequeño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20-50 Kg</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dirty="0">
                          <a:effectLst/>
                        </a:rPr>
                        <a:t>1,5 Km</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dirty="0">
                          <a:effectLst/>
                        </a:rPr>
                        <a:t>200 Km</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Hasta 2 días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Poca altitud</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304767">
                <a:tc>
                  <a:txBody>
                    <a:bodyPr/>
                    <a:lstStyle/>
                    <a:p>
                      <a:pPr algn="ctr">
                        <a:lnSpc>
                          <a:spcPct val="107000"/>
                        </a:lnSpc>
                        <a:spcAft>
                          <a:spcPts val="0"/>
                        </a:spcAft>
                      </a:pPr>
                      <a:r>
                        <a:rPr lang="es-EC" sz="1800">
                          <a:effectLst/>
                        </a:rPr>
                        <a:t>Táctico</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150-600 Kg</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3 Km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dirty="0">
                          <a:effectLst/>
                        </a:rPr>
                        <a:t>200 Km</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Hasta 2 días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Poca altitud</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1007147">
                <a:tc>
                  <a:txBody>
                    <a:bodyPr/>
                    <a:lstStyle/>
                    <a:p>
                      <a:pPr algn="ctr">
                        <a:lnSpc>
                          <a:spcPct val="107000"/>
                        </a:lnSpc>
                        <a:spcAft>
                          <a:spcPts val="0"/>
                        </a:spcAft>
                      </a:pPr>
                      <a:r>
                        <a:rPr lang="es-EC" sz="1800">
                          <a:effectLst/>
                        </a:rPr>
                        <a:t>MALE (Mediana altitud, gran resistencia)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&gt; 600 Kg</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13,5 Km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dirty="0">
                          <a:effectLst/>
                        </a:rPr>
                        <a:t>200 Km</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dirty="0">
                          <a:effectLst/>
                        </a:rPr>
                        <a:t>Días / semanas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Altitud media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942589">
                <a:tc>
                  <a:txBody>
                    <a:bodyPr/>
                    <a:lstStyle/>
                    <a:p>
                      <a:pPr algn="ctr">
                        <a:lnSpc>
                          <a:spcPct val="107000"/>
                        </a:lnSpc>
                        <a:spcAft>
                          <a:spcPts val="0"/>
                        </a:spcAft>
                      </a:pPr>
                      <a:r>
                        <a:rPr lang="es-EC" sz="1800">
                          <a:effectLst/>
                        </a:rPr>
                        <a:t>HALE (Gran altitud, gran resistencia)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&gt; 600 Kg</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20 Km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Ilimitada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dirty="0">
                          <a:effectLst/>
                        </a:rPr>
                        <a:t>Días / semanas</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dirty="0">
                          <a:effectLst/>
                        </a:rPr>
                        <a:t>Gran altitud</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497956">
                <a:tc>
                  <a:txBody>
                    <a:bodyPr/>
                    <a:lstStyle/>
                    <a:p>
                      <a:pPr algn="ctr">
                        <a:lnSpc>
                          <a:spcPct val="107000"/>
                        </a:lnSpc>
                        <a:spcAft>
                          <a:spcPts val="0"/>
                        </a:spcAft>
                      </a:pPr>
                      <a:r>
                        <a:rPr lang="es-EC" sz="1800">
                          <a:effectLst/>
                        </a:rPr>
                        <a:t>Combate</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&gt; 600 Kg</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20 km</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Ilimitada</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a:effectLst/>
                        </a:rPr>
                        <a:t>Días / semanas</a:t>
                      </a:r>
                      <a:endParaRPr lang="es-EC" sz="16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800" dirty="0">
                          <a:effectLst/>
                        </a:rPr>
                        <a:t>Gran altitud</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5" name="Rectángulo 4"/>
          <p:cNvSpPr/>
          <p:nvPr/>
        </p:nvSpPr>
        <p:spPr>
          <a:xfrm>
            <a:off x="140989" y="6356349"/>
            <a:ext cx="4496359" cy="369332"/>
          </a:xfrm>
          <a:prstGeom prst="rect">
            <a:avLst/>
          </a:prstGeom>
        </p:spPr>
        <p:txBody>
          <a:bodyPr wrap="none">
            <a:spAutoFit/>
          </a:bodyPr>
          <a:lstStyle/>
          <a:p>
            <a:r>
              <a:rPr lang="sv-SE" dirty="0"/>
              <a:t>Fuente: (Gupta, Ghonge, &amp; Jawandhiya, 2013)</a:t>
            </a:r>
            <a:endParaRPr lang="es-EC" dirty="0"/>
          </a:p>
        </p:txBody>
      </p:sp>
    </p:spTree>
    <p:extLst>
      <p:ext uri="{BB962C8B-B14F-4D97-AF65-F5344CB8AC3E}">
        <p14:creationId xmlns:p14="http://schemas.microsoft.com/office/powerpoint/2010/main" val="30560405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9</a:t>
            </a:fld>
            <a:endParaRPr lang="es-ES" sz="1600">
              <a:solidFill>
                <a:srgbClr val="888888"/>
              </a:solidFill>
            </a:endParaRPr>
          </a:p>
        </p:txBody>
      </p:sp>
      <p:sp>
        <p:nvSpPr>
          <p:cNvPr id="7" name="18 Rectángulo"/>
          <p:cNvSpPr/>
          <p:nvPr/>
        </p:nvSpPr>
        <p:spPr bwMode="auto">
          <a:xfrm>
            <a:off x="173831" y="872805"/>
            <a:ext cx="5381896" cy="572496"/>
          </a:xfrm>
          <a:prstGeom prst="rect">
            <a:avLst/>
          </a:prstGeom>
          <a:solidFill>
            <a:schemeClr val="bg1">
              <a:lumMod val="95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Formación y representación de la imagen</a:t>
            </a:r>
            <a:endParaRPr lang="es-EC" sz="2000" b="1" dirty="0"/>
          </a:p>
        </p:txBody>
      </p:sp>
      <p:sp>
        <p:nvSpPr>
          <p:cNvPr id="25" name="18 Rectángulo"/>
          <p:cNvSpPr/>
          <p:nvPr/>
        </p:nvSpPr>
        <p:spPr bwMode="auto">
          <a:xfrm>
            <a:off x="173831" y="205871"/>
            <a:ext cx="7447691" cy="480053"/>
          </a:xfrm>
          <a:prstGeom prst="rect">
            <a:avLst/>
          </a:prstGeom>
          <a:solidFill>
            <a:schemeClr val="accent1">
              <a:lumMod val="75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prstTxWarp prst="textNoShape">
              <a:avLst/>
            </a:prstTxWarp>
          </a:bodyPr>
          <a:lstStyle/>
          <a:p>
            <a:pPr lvl="0" algn="ctr"/>
            <a:r>
              <a:rPr lang="es-EC" sz="3200" b="1" dirty="0" smtClean="0">
                <a:solidFill>
                  <a:schemeClr val="bg1"/>
                </a:solidFill>
                <a:latin typeface="Calibri" panose="020F0502020204030204" pitchFamily="34" charset="0"/>
              </a:rPr>
              <a:t>MARCO CONCEPTUAL</a:t>
            </a:r>
            <a:endParaRPr lang="es-EC" sz="3200" b="1" dirty="0">
              <a:solidFill>
                <a:schemeClr val="bg1"/>
              </a:solidFill>
              <a:latin typeface="Calibri" panose="020F0502020204030204" pitchFamily="34" charset="0"/>
            </a:endParaRPr>
          </a:p>
        </p:txBody>
      </p:sp>
      <p:sp>
        <p:nvSpPr>
          <p:cNvPr id="26" name="18 Rectángulo"/>
          <p:cNvSpPr/>
          <p:nvPr/>
        </p:nvSpPr>
        <p:spPr bwMode="auto">
          <a:xfrm>
            <a:off x="7621521" y="205870"/>
            <a:ext cx="2190135" cy="480053"/>
          </a:xfrm>
          <a:prstGeom prst="rect">
            <a:avLst/>
          </a:prstGeom>
          <a:solidFill>
            <a:schemeClr val="accent6">
              <a:lumMod val="20000"/>
              <a:lumOff val="80000"/>
            </a:schemeClr>
          </a:solidFill>
          <a:ln w="25400" cap="flat" cmpd="sng" algn="ctr">
            <a:no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2. Conceptos básicos</a:t>
            </a:r>
            <a:endParaRPr lang="es-EC" b="1" dirty="0"/>
          </a:p>
        </p:txBody>
      </p:sp>
      <p:pic>
        <p:nvPicPr>
          <p:cNvPr id="14" name="Imagen 13"/>
          <p:cNvPicPr/>
          <p:nvPr/>
        </p:nvPicPr>
        <p:blipFill>
          <a:blip r:embed="rId3"/>
          <a:stretch>
            <a:fillRect/>
          </a:stretch>
        </p:blipFill>
        <p:spPr>
          <a:xfrm>
            <a:off x="1106008" y="3027871"/>
            <a:ext cx="4294736" cy="2045303"/>
          </a:xfrm>
          <a:prstGeom prst="rect">
            <a:avLst/>
          </a:prstGeom>
        </p:spPr>
      </p:pic>
      <p:pic>
        <p:nvPicPr>
          <p:cNvPr id="15" name="Imagen 14"/>
          <p:cNvPicPr/>
          <p:nvPr/>
        </p:nvPicPr>
        <p:blipFill>
          <a:blip r:embed="rId4"/>
          <a:stretch>
            <a:fillRect/>
          </a:stretch>
        </p:blipFill>
        <p:spPr>
          <a:xfrm>
            <a:off x="7173386" y="2609416"/>
            <a:ext cx="2763041" cy="2463758"/>
          </a:xfrm>
          <a:prstGeom prst="rect">
            <a:avLst/>
          </a:prstGeom>
        </p:spPr>
      </p:pic>
      <p:sp>
        <p:nvSpPr>
          <p:cNvPr id="2" name="Rectángulo 1"/>
          <p:cNvSpPr/>
          <p:nvPr/>
        </p:nvSpPr>
        <p:spPr>
          <a:xfrm>
            <a:off x="1106008" y="5832551"/>
            <a:ext cx="3153427" cy="369332"/>
          </a:xfrm>
          <a:prstGeom prst="rect">
            <a:avLst/>
          </a:prstGeom>
        </p:spPr>
        <p:txBody>
          <a:bodyPr wrap="none">
            <a:spAutoFit/>
          </a:bodyPr>
          <a:lstStyle/>
          <a:p>
            <a:pPr algn="ctr">
              <a:spcAft>
                <a:spcPts val="0"/>
              </a:spcAft>
            </a:pPr>
            <a:r>
              <a:rPr lang="es-EC" dirty="0">
                <a:latin typeface="Times New Roman" panose="02020603050405020304" pitchFamily="18" charset="0"/>
                <a:ea typeface="Calibri" panose="020F0502020204030204" pitchFamily="34" charset="0"/>
                <a:cs typeface="Times New Roman" panose="02020603050405020304" pitchFamily="18" charset="0"/>
              </a:rPr>
              <a:t>Fuente: (</a:t>
            </a:r>
            <a:r>
              <a:rPr lang="es-EC" dirty="0" err="1">
                <a:latin typeface="Times New Roman" panose="02020603050405020304" pitchFamily="18" charset="0"/>
                <a:ea typeface="Calibri" panose="020F0502020204030204" pitchFamily="34" charset="0"/>
                <a:cs typeface="Times New Roman" panose="02020603050405020304" pitchFamily="18" charset="0"/>
              </a:rPr>
              <a:t>Sucar</a:t>
            </a:r>
            <a:r>
              <a:rPr lang="es-EC" dirty="0">
                <a:latin typeface="Times New Roman" panose="02020603050405020304" pitchFamily="18" charset="0"/>
                <a:ea typeface="Calibri" panose="020F0502020204030204" pitchFamily="34" charset="0"/>
                <a:cs typeface="Times New Roman" panose="02020603050405020304" pitchFamily="18" charset="0"/>
              </a:rPr>
              <a:t> &amp; Gómez, 2008)</a:t>
            </a:r>
            <a:endParaRPr lang="es-EC"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18 Rectángulo"/>
          <p:cNvSpPr/>
          <p:nvPr/>
        </p:nvSpPr>
        <p:spPr bwMode="auto">
          <a:xfrm>
            <a:off x="1914400" y="1988104"/>
            <a:ext cx="2777916" cy="454679"/>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Formación de imagen</a:t>
            </a:r>
            <a:endParaRPr lang="es-EC" b="1" dirty="0"/>
          </a:p>
        </p:txBody>
      </p:sp>
      <p:sp>
        <p:nvSpPr>
          <p:cNvPr id="22" name="18 Rectángulo"/>
          <p:cNvSpPr/>
          <p:nvPr/>
        </p:nvSpPr>
        <p:spPr bwMode="auto">
          <a:xfrm>
            <a:off x="7460211" y="1988104"/>
            <a:ext cx="2777916" cy="454679"/>
          </a:xfrm>
          <a:prstGeom prst="rect">
            <a:avLst/>
          </a:prstGeom>
          <a:solidFill>
            <a:schemeClr val="accent6">
              <a:lumMod val="20000"/>
              <a:lumOff val="80000"/>
            </a:schemeClr>
          </a:solid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b="1" dirty="0" smtClean="0"/>
              <a:t>Ejes </a:t>
            </a:r>
            <a:r>
              <a:rPr lang="es-EC" b="1" dirty="0" err="1" smtClean="0"/>
              <a:t>x,y</a:t>
            </a:r>
            <a:r>
              <a:rPr lang="es-EC" b="1" dirty="0" smtClean="0"/>
              <a:t> de una imagen</a:t>
            </a:r>
            <a:endParaRPr lang="es-EC" b="1" dirty="0"/>
          </a:p>
        </p:txBody>
      </p:sp>
      <mc:AlternateContent xmlns:mc="http://schemas.openxmlformats.org/markup-compatibility/2006" xmlns:a14="http://schemas.microsoft.com/office/drawing/2010/main">
        <mc:Choice Requires="a14">
          <p:sp>
            <p:nvSpPr>
              <p:cNvPr id="5" name="Rectángulo 4"/>
              <p:cNvSpPr/>
              <p:nvPr/>
            </p:nvSpPr>
            <p:spPr>
              <a:xfrm>
                <a:off x="7780968" y="5514902"/>
                <a:ext cx="2030688" cy="52322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s-EC" sz="2800" i="1">
                              <a:latin typeface="Cambria Math" panose="02040503050406030204" pitchFamily="18" charset="0"/>
                            </a:rPr>
                          </m:ctrlPr>
                        </m:dPr>
                        <m:e>
                          <m:r>
                            <a:rPr lang="es-EC" sz="2800" i="1">
                              <a:latin typeface="Cambria Math" panose="02040503050406030204" pitchFamily="18" charset="0"/>
                            </a:rPr>
                            <m:t>𝐼</m:t>
                          </m:r>
                          <m:r>
                            <a:rPr lang="es-EC" sz="2800" i="0">
                              <a:latin typeface="Cambria Math" panose="02040503050406030204" pitchFamily="18" charset="0"/>
                            </a:rPr>
                            <m:t>=</m:t>
                          </m:r>
                          <m:r>
                            <a:rPr lang="es-EC" sz="2800" i="1">
                              <a:latin typeface="Cambria Math" panose="02040503050406030204" pitchFamily="18" charset="0"/>
                            </a:rPr>
                            <m:t>𝑓</m:t>
                          </m:r>
                          <m:r>
                            <a:rPr lang="es-EC" sz="2800" i="0">
                              <a:latin typeface="Cambria Math" panose="02040503050406030204" pitchFamily="18" charset="0"/>
                            </a:rPr>
                            <m:t>(</m:t>
                          </m:r>
                          <m:r>
                            <a:rPr lang="es-EC" sz="2800" i="1">
                              <a:latin typeface="Cambria Math" panose="02040503050406030204" pitchFamily="18" charset="0"/>
                            </a:rPr>
                            <m:t>𝑥</m:t>
                          </m:r>
                          <m:r>
                            <a:rPr lang="es-EC" sz="2800" i="0">
                              <a:latin typeface="Cambria Math" panose="02040503050406030204" pitchFamily="18" charset="0"/>
                            </a:rPr>
                            <m:t>,</m:t>
                          </m:r>
                          <m:r>
                            <a:rPr lang="es-EC" sz="2800" i="1">
                              <a:latin typeface="Cambria Math" panose="02040503050406030204" pitchFamily="18" charset="0"/>
                            </a:rPr>
                            <m:t>𝑦</m:t>
                          </m:r>
                        </m:e>
                      </m:d>
                    </m:oMath>
                  </m:oMathPara>
                </a14:m>
                <a:endParaRPr lang="es-EC" dirty="0"/>
              </a:p>
            </p:txBody>
          </p:sp>
        </mc:Choice>
        <mc:Fallback xmlns="">
          <p:sp>
            <p:nvSpPr>
              <p:cNvPr id="5" name="Rectángulo 4"/>
              <p:cNvSpPr>
                <a:spLocks noRot="1" noChangeAspect="1" noMove="1" noResize="1" noEditPoints="1" noAdjustHandles="1" noChangeArrowheads="1" noChangeShapeType="1" noTextEdit="1"/>
              </p:cNvSpPr>
              <p:nvPr/>
            </p:nvSpPr>
            <p:spPr>
              <a:xfrm>
                <a:off x="7780968" y="5514902"/>
                <a:ext cx="2030688" cy="523220"/>
              </a:xfrm>
              <a:prstGeom prst="rect">
                <a:avLst/>
              </a:prstGeom>
              <a:blipFill rotWithShape="0">
                <a:blip r:embed="rId5"/>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269567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circle(in)">
                                      <p:cBhvr>
                                        <p:cTn id="21"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8046</TotalTime>
  <Words>2081</Words>
  <Application>Microsoft Office PowerPoint</Application>
  <PresentationFormat>Panorámica</PresentationFormat>
  <Paragraphs>418</Paragraphs>
  <Slides>38</Slides>
  <Notes>0</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1</vt:i4>
      </vt:variant>
      <vt:variant>
        <vt:lpstr>Títulos de diapositiva</vt:lpstr>
      </vt:variant>
      <vt:variant>
        <vt:i4>38</vt:i4>
      </vt:variant>
    </vt:vector>
  </HeadingPairs>
  <TitlesOfParts>
    <vt:vector size="48" baseType="lpstr">
      <vt:lpstr>Arial</vt:lpstr>
      <vt:lpstr>Calibri</vt:lpstr>
      <vt:lpstr>Calibri Light</vt:lpstr>
      <vt:lpstr>Cambria Math</vt:lpstr>
      <vt:lpstr>Helvetica Light</vt:lpstr>
      <vt:lpstr>Symbol</vt:lpstr>
      <vt:lpstr>Tahoma</vt:lpstr>
      <vt:lpstr>Times New Roman</vt:lpstr>
      <vt:lpstr>Tema de Office</vt:lpstr>
      <vt:lpstr>Documento de Microsoft Word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DEFENSA TESIS</dc:title>
  <dc:creator>Vinicio Stalin Salcedo Peña</dc:creator>
  <cp:lastModifiedBy>Fernando Jefferson Quisaguano Paredes</cp:lastModifiedBy>
  <cp:revision>359</cp:revision>
  <dcterms:created xsi:type="dcterms:W3CDTF">2017-08-13T23:40:25Z</dcterms:created>
  <dcterms:modified xsi:type="dcterms:W3CDTF">2018-12-12T12:49:26Z</dcterms:modified>
</cp:coreProperties>
</file>