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4" r:id="rId18"/>
    <p:sldId id="275" r:id="rId19"/>
    <p:sldId id="273" r:id="rId20"/>
    <p:sldId id="276" r:id="rId21"/>
    <p:sldId id="277" r:id="rId22"/>
    <p:sldId id="278" r:id="rId23"/>
    <p:sldId id="279" r:id="rId24"/>
    <p:sldId id="280" r:id="rId25"/>
    <p:sldId id="281" r:id="rId26"/>
    <p:sldId id="282" r:id="rId27"/>
    <p:sldId id="283" r:id="rId2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9FEA32-6B3D-44BD-8410-DB0ED726D29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033F44CE-79D1-4D26-AB4D-016278E390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7B733BF8-A683-41A2-AADF-E0CD030E2DFF}"/>
              </a:ext>
            </a:extLst>
          </p:cNvPr>
          <p:cNvSpPr>
            <a:spLocks noGrp="1"/>
          </p:cNvSpPr>
          <p:nvPr>
            <p:ph type="dt" sz="half" idx="10"/>
          </p:nvPr>
        </p:nvSpPr>
        <p:spPr/>
        <p:txBody>
          <a:bodyPr/>
          <a:lstStyle/>
          <a:p>
            <a:fld id="{25DAB454-FF63-46A0-8600-F5C4E4EC6263}" type="datetimeFigureOut">
              <a:rPr lang="es-EC" smtClean="0"/>
              <a:t>13/12/2018</a:t>
            </a:fld>
            <a:endParaRPr lang="es-EC"/>
          </a:p>
        </p:txBody>
      </p:sp>
      <p:sp>
        <p:nvSpPr>
          <p:cNvPr id="5" name="Marcador de pie de página 4">
            <a:extLst>
              <a:ext uri="{FF2B5EF4-FFF2-40B4-BE49-F238E27FC236}">
                <a16:creationId xmlns:a16="http://schemas.microsoft.com/office/drawing/2014/main" id="{43FE6727-3EF2-43B5-ABDE-F859474BD31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F8BF0B0E-B5D5-4727-9B7B-6FB4E5293AEF}"/>
              </a:ext>
            </a:extLst>
          </p:cNvPr>
          <p:cNvSpPr>
            <a:spLocks noGrp="1"/>
          </p:cNvSpPr>
          <p:nvPr>
            <p:ph type="sldNum" sz="quarter" idx="12"/>
          </p:nvPr>
        </p:nvSpPr>
        <p:spPr/>
        <p:txBody>
          <a:bodyPr/>
          <a:lstStyle/>
          <a:p>
            <a:fld id="{5330157E-D19F-486E-99D3-C96F92725D87}" type="slidenum">
              <a:rPr lang="es-EC" smtClean="0"/>
              <a:t>‹Nº›</a:t>
            </a:fld>
            <a:endParaRPr lang="es-EC"/>
          </a:p>
        </p:txBody>
      </p:sp>
    </p:spTree>
    <p:extLst>
      <p:ext uri="{BB962C8B-B14F-4D97-AF65-F5344CB8AC3E}">
        <p14:creationId xmlns:p14="http://schemas.microsoft.com/office/powerpoint/2010/main" val="245399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E9DC39-8776-4CEB-8CD6-398821AE596F}"/>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F05FDBC4-D97F-4EAD-939A-D0D2C574306F}"/>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68D9B1C9-8317-4ACB-826C-5CADCEF3862A}"/>
              </a:ext>
            </a:extLst>
          </p:cNvPr>
          <p:cNvSpPr>
            <a:spLocks noGrp="1"/>
          </p:cNvSpPr>
          <p:nvPr>
            <p:ph type="dt" sz="half" idx="10"/>
          </p:nvPr>
        </p:nvSpPr>
        <p:spPr/>
        <p:txBody>
          <a:bodyPr/>
          <a:lstStyle/>
          <a:p>
            <a:fld id="{25DAB454-FF63-46A0-8600-F5C4E4EC6263}" type="datetimeFigureOut">
              <a:rPr lang="es-EC" smtClean="0"/>
              <a:t>13/12/2018</a:t>
            </a:fld>
            <a:endParaRPr lang="es-EC"/>
          </a:p>
        </p:txBody>
      </p:sp>
      <p:sp>
        <p:nvSpPr>
          <p:cNvPr id="5" name="Marcador de pie de página 4">
            <a:extLst>
              <a:ext uri="{FF2B5EF4-FFF2-40B4-BE49-F238E27FC236}">
                <a16:creationId xmlns:a16="http://schemas.microsoft.com/office/drawing/2014/main" id="{1601BF26-4690-4D68-9258-B22D8DF3621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A4172881-4A93-45E7-8041-7F5D9C2CDD10}"/>
              </a:ext>
            </a:extLst>
          </p:cNvPr>
          <p:cNvSpPr>
            <a:spLocks noGrp="1"/>
          </p:cNvSpPr>
          <p:nvPr>
            <p:ph type="sldNum" sz="quarter" idx="12"/>
          </p:nvPr>
        </p:nvSpPr>
        <p:spPr/>
        <p:txBody>
          <a:bodyPr/>
          <a:lstStyle/>
          <a:p>
            <a:fld id="{5330157E-D19F-486E-99D3-C96F92725D87}" type="slidenum">
              <a:rPr lang="es-EC" smtClean="0"/>
              <a:t>‹Nº›</a:t>
            </a:fld>
            <a:endParaRPr lang="es-EC"/>
          </a:p>
        </p:txBody>
      </p:sp>
    </p:spTree>
    <p:extLst>
      <p:ext uri="{BB962C8B-B14F-4D97-AF65-F5344CB8AC3E}">
        <p14:creationId xmlns:p14="http://schemas.microsoft.com/office/powerpoint/2010/main" val="3891605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BE8878F-3A5C-4C43-88AD-AE88EB10E5C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572E51B5-B444-4CA0-A9F2-C6FB78538FC3}"/>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CDA6022F-44AF-4562-9997-2432C0E60598}"/>
              </a:ext>
            </a:extLst>
          </p:cNvPr>
          <p:cNvSpPr>
            <a:spLocks noGrp="1"/>
          </p:cNvSpPr>
          <p:nvPr>
            <p:ph type="dt" sz="half" idx="10"/>
          </p:nvPr>
        </p:nvSpPr>
        <p:spPr/>
        <p:txBody>
          <a:bodyPr/>
          <a:lstStyle/>
          <a:p>
            <a:fld id="{25DAB454-FF63-46A0-8600-F5C4E4EC6263}" type="datetimeFigureOut">
              <a:rPr lang="es-EC" smtClean="0"/>
              <a:t>13/12/2018</a:t>
            </a:fld>
            <a:endParaRPr lang="es-EC"/>
          </a:p>
        </p:txBody>
      </p:sp>
      <p:sp>
        <p:nvSpPr>
          <p:cNvPr id="5" name="Marcador de pie de página 4">
            <a:extLst>
              <a:ext uri="{FF2B5EF4-FFF2-40B4-BE49-F238E27FC236}">
                <a16:creationId xmlns:a16="http://schemas.microsoft.com/office/drawing/2014/main" id="{0AA25964-7DFA-4ABC-977F-A5AEBECE516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95CBD5FF-A98C-4F28-A8B5-0AAEFB0AD06A}"/>
              </a:ext>
            </a:extLst>
          </p:cNvPr>
          <p:cNvSpPr>
            <a:spLocks noGrp="1"/>
          </p:cNvSpPr>
          <p:nvPr>
            <p:ph type="sldNum" sz="quarter" idx="12"/>
          </p:nvPr>
        </p:nvSpPr>
        <p:spPr/>
        <p:txBody>
          <a:bodyPr/>
          <a:lstStyle/>
          <a:p>
            <a:fld id="{5330157E-D19F-486E-99D3-C96F92725D87}" type="slidenum">
              <a:rPr lang="es-EC" smtClean="0"/>
              <a:t>‹Nº›</a:t>
            </a:fld>
            <a:endParaRPr lang="es-EC"/>
          </a:p>
        </p:txBody>
      </p:sp>
    </p:spTree>
    <p:extLst>
      <p:ext uri="{BB962C8B-B14F-4D97-AF65-F5344CB8AC3E}">
        <p14:creationId xmlns:p14="http://schemas.microsoft.com/office/powerpoint/2010/main" val="2162625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C0D072-C943-414F-BF3A-22B75E1FD4D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A01C2B74-1471-4F9A-AD46-9B05DA66EA42}"/>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9B4CC932-8AF2-488A-A80B-EC90F46BB856}"/>
              </a:ext>
            </a:extLst>
          </p:cNvPr>
          <p:cNvSpPr>
            <a:spLocks noGrp="1"/>
          </p:cNvSpPr>
          <p:nvPr>
            <p:ph type="dt" sz="half" idx="10"/>
          </p:nvPr>
        </p:nvSpPr>
        <p:spPr/>
        <p:txBody>
          <a:bodyPr/>
          <a:lstStyle/>
          <a:p>
            <a:fld id="{25DAB454-FF63-46A0-8600-F5C4E4EC6263}" type="datetimeFigureOut">
              <a:rPr lang="es-EC" smtClean="0"/>
              <a:t>13/12/2018</a:t>
            </a:fld>
            <a:endParaRPr lang="es-EC"/>
          </a:p>
        </p:txBody>
      </p:sp>
      <p:sp>
        <p:nvSpPr>
          <p:cNvPr id="5" name="Marcador de pie de página 4">
            <a:extLst>
              <a:ext uri="{FF2B5EF4-FFF2-40B4-BE49-F238E27FC236}">
                <a16:creationId xmlns:a16="http://schemas.microsoft.com/office/drawing/2014/main" id="{04AF8143-E1F8-40D0-8B8C-649D4BEE99D4}"/>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FBA59567-FDC2-40A7-9F4D-60BE3FE45583}"/>
              </a:ext>
            </a:extLst>
          </p:cNvPr>
          <p:cNvSpPr>
            <a:spLocks noGrp="1"/>
          </p:cNvSpPr>
          <p:nvPr>
            <p:ph type="sldNum" sz="quarter" idx="12"/>
          </p:nvPr>
        </p:nvSpPr>
        <p:spPr/>
        <p:txBody>
          <a:bodyPr/>
          <a:lstStyle/>
          <a:p>
            <a:fld id="{5330157E-D19F-486E-99D3-C96F92725D87}" type="slidenum">
              <a:rPr lang="es-EC" smtClean="0"/>
              <a:t>‹Nº›</a:t>
            </a:fld>
            <a:endParaRPr lang="es-EC"/>
          </a:p>
        </p:txBody>
      </p:sp>
    </p:spTree>
    <p:extLst>
      <p:ext uri="{BB962C8B-B14F-4D97-AF65-F5344CB8AC3E}">
        <p14:creationId xmlns:p14="http://schemas.microsoft.com/office/powerpoint/2010/main" val="2227522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5B1156-6B35-4106-AB13-340D7FFA549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C17C470C-A6C1-42B8-A3B4-558FC6C4DE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07D7A380-AAA7-4D20-A09D-F5C9025CD999}"/>
              </a:ext>
            </a:extLst>
          </p:cNvPr>
          <p:cNvSpPr>
            <a:spLocks noGrp="1"/>
          </p:cNvSpPr>
          <p:nvPr>
            <p:ph type="dt" sz="half" idx="10"/>
          </p:nvPr>
        </p:nvSpPr>
        <p:spPr/>
        <p:txBody>
          <a:bodyPr/>
          <a:lstStyle/>
          <a:p>
            <a:fld id="{25DAB454-FF63-46A0-8600-F5C4E4EC6263}" type="datetimeFigureOut">
              <a:rPr lang="es-EC" smtClean="0"/>
              <a:t>13/12/2018</a:t>
            </a:fld>
            <a:endParaRPr lang="es-EC"/>
          </a:p>
        </p:txBody>
      </p:sp>
      <p:sp>
        <p:nvSpPr>
          <p:cNvPr id="5" name="Marcador de pie de página 4">
            <a:extLst>
              <a:ext uri="{FF2B5EF4-FFF2-40B4-BE49-F238E27FC236}">
                <a16:creationId xmlns:a16="http://schemas.microsoft.com/office/drawing/2014/main" id="{7AB45C60-8FA2-454F-9AF8-0501049E957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DE295B77-4717-4D31-A631-9EBFDEFA915E}"/>
              </a:ext>
            </a:extLst>
          </p:cNvPr>
          <p:cNvSpPr>
            <a:spLocks noGrp="1"/>
          </p:cNvSpPr>
          <p:nvPr>
            <p:ph type="sldNum" sz="quarter" idx="12"/>
          </p:nvPr>
        </p:nvSpPr>
        <p:spPr/>
        <p:txBody>
          <a:bodyPr/>
          <a:lstStyle/>
          <a:p>
            <a:fld id="{5330157E-D19F-486E-99D3-C96F92725D87}" type="slidenum">
              <a:rPr lang="es-EC" smtClean="0"/>
              <a:t>‹Nº›</a:t>
            </a:fld>
            <a:endParaRPr lang="es-EC"/>
          </a:p>
        </p:txBody>
      </p:sp>
    </p:spTree>
    <p:extLst>
      <p:ext uri="{BB962C8B-B14F-4D97-AF65-F5344CB8AC3E}">
        <p14:creationId xmlns:p14="http://schemas.microsoft.com/office/powerpoint/2010/main" val="4057188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7D9223-266C-4A9A-880D-AFF43D189FEA}"/>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6062C43C-85AD-432D-83BB-D32CA6777FD6}"/>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FB7587CA-ADF2-42B4-9C15-38881BB0038C}"/>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6F4652AA-871B-4D4F-9BDD-FA450A712AA9}"/>
              </a:ext>
            </a:extLst>
          </p:cNvPr>
          <p:cNvSpPr>
            <a:spLocks noGrp="1"/>
          </p:cNvSpPr>
          <p:nvPr>
            <p:ph type="dt" sz="half" idx="10"/>
          </p:nvPr>
        </p:nvSpPr>
        <p:spPr/>
        <p:txBody>
          <a:bodyPr/>
          <a:lstStyle/>
          <a:p>
            <a:fld id="{25DAB454-FF63-46A0-8600-F5C4E4EC6263}" type="datetimeFigureOut">
              <a:rPr lang="es-EC" smtClean="0"/>
              <a:t>13/12/2018</a:t>
            </a:fld>
            <a:endParaRPr lang="es-EC"/>
          </a:p>
        </p:txBody>
      </p:sp>
      <p:sp>
        <p:nvSpPr>
          <p:cNvPr id="6" name="Marcador de pie de página 5">
            <a:extLst>
              <a:ext uri="{FF2B5EF4-FFF2-40B4-BE49-F238E27FC236}">
                <a16:creationId xmlns:a16="http://schemas.microsoft.com/office/drawing/2014/main" id="{84721DF9-59B8-4A15-AC82-F27C5E4F71C0}"/>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699163E4-884B-4DAF-9FD3-F00FF90EE2A8}"/>
              </a:ext>
            </a:extLst>
          </p:cNvPr>
          <p:cNvSpPr>
            <a:spLocks noGrp="1"/>
          </p:cNvSpPr>
          <p:nvPr>
            <p:ph type="sldNum" sz="quarter" idx="12"/>
          </p:nvPr>
        </p:nvSpPr>
        <p:spPr/>
        <p:txBody>
          <a:bodyPr/>
          <a:lstStyle/>
          <a:p>
            <a:fld id="{5330157E-D19F-486E-99D3-C96F92725D87}" type="slidenum">
              <a:rPr lang="es-EC" smtClean="0"/>
              <a:t>‹Nº›</a:t>
            </a:fld>
            <a:endParaRPr lang="es-EC"/>
          </a:p>
        </p:txBody>
      </p:sp>
    </p:spTree>
    <p:extLst>
      <p:ext uri="{BB962C8B-B14F-4D97-AF65-F5344CB8AC3E}">
        <p14:creationId xmlns:p14="http://schemas.microsoft.com/office/powerpoint/2010/main" val="625771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4E9A95-ADBC-4216-A838-1745550698D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A114DBF1-D57A-4CB5-9ABD-807796293B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CDC35CE2-3D0D-43BE-A8C6-52DE505F7939}"/>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D0D22C86-E9A3-41F9-9F12-F6C6102C3D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ED9C7B82-2C10-4ADA-9DB8-B055CBCD69F9}"/>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A0E5FA1F-D5B3-44C0-9ED8-5AEC5B20DFB9}"/>
              </a:ext>
            </a:extLst>
          </p:cNvPr>
          <p:cNvSpPr>
            <a:spLocks noGrp="1"/>
          </p:cNvSpPr>
          <p:nvPr>
            <p:ph type="dt" sz="half" idx="10"/>
          </p:nvPr>
        </p:nvSpPr>
        <p:spPr/>
        <p:txBody>
          <a:bodyPr/>
          <a:lstStyle/>
          <a:p>
            <a:fld id="{25DAB454-FF63-46A0-8600-F5C4E4EC6263}" type="datetimeFigureOut">
              <a:rPr lang="es-EC" smtClean="0"/>
              <a:t>13/12/2018</a:t>
            </a:fld>
            <a:endParaRPr lang="es-EC"/>
          </a:p>
        </p:txBody>
      </p:sp>
      <p:sp>
        <p:nvSpPr>
          <p:cNvPr id="8" name="Marcador de pie de página 7">
            <a:extLst>
              <a:ext uri="{FF2B5EF4-FFF2-40B4-BE49-F238E27FC236}">
                <a16:creationId xmlns:a16="http://schemas.microsoft.com/office/drawing/2014/main" id="{77E3A481-6EDE-4440-8C33-5DB516FCE8F3}"/>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26836A38-93B8-416C-AA64-428221E1C52B}"/>
              </a:ext>
            </a:extLst>
          </p:cNvPr>
          <p:cNvSpPr>
            <a:spLocks noGrp="1"/>
          </p:cNvSpPr>
          <p:nvPr>
            <p:ph type="sldNum" sz="quarter" idx="12"/>
          </p:nvPr>
        </p:nvSpPr>
        <p:spPr/>
        <p:txBody>
          <a:bodyPr/>
          <a:lstStyle/>
          <a:p>
            <a:fld id="{5330157E-D19F-486E-99D3-C96F92725D87}" type="slidenum">
              <a:rPr lang="es-EC" smtClean="0"/>
              <a:t>‹Nº›</a:t>
            </a:fld>
            <a:endParaRPr lang="es-EC"/>
          </a:p>
        </p:txBody>
      </p:sp>
    </p:spTree>
    <p:extLst>
      <p:ext uri="{BB962C8B-B14F-4D97-AF65-F5344CB8AC3E}">
        <p14:creationId xmlns:p14="http://schemas.microsoft.com/office/powerpoint/2010/main" val="616775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DD918B-F415-4A62-A37A-1574AEB5692F}"/>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21871BCA-8559-492A-A7FE-4A7B81BE7E22}"/>
              </a:ext>
            </a:extLst>
          </p:cNvPr>
          <p:cNvSpPr>
            <a:spLocks noGrp="1"/>
          </p:cNvSpPr>
          <p:nvPr>
            <p:ph type="dt" sz="half" idx="10"/>
          </p:nvPr>
        </p:nvSpPr>
        <p:spPr/>
        <p:txBody>
          <a:bodyPr/>
          <a:lstStyle/>
          <a:p>
            <a:fld id="{25DAB454-FF63-46A0-8600-F5C4E4EC6263}" type="datetimeFigureOut">
              <a:rPr lang="es-EC" smtClean="0"/>
              <a:t>13/12/2018</a:t>
            </a:fld>
            <a:endParaRPr lang="es-EC"/>
          </a:p>
        </p:txBody>
      </p:sp>
      <p:sp>
        <p:nvSpPr>
          <p:cNvPr id="4" name="Marcador de pie de página 3">
            <a:extLst>
              <a:ext uri="{FF2B5EF4-FFF2-40B4-BE49-F238E27FC236}">
                <a16:creationId xmlns:a16="http://schemas.microsoft.com/office/drawing/2014/main" id="{31C97F9F-2024-43D8-9C89-05B9B23F5F11}"/>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E0F99D5F-A98E-47F9-8854-47A096344C0D}"/>
              </a:ext>
            </a:extLst>
          </p:cNvPr>
          <p:cNvSpPr>
            <a:spLocks noGrp="1"/>
          </p:cNvSpPr>
          <p:nvPr>
            <p:ph type="sldNum" sz="quarter" idx="12"/>
          </p:nvPr>
        </p:nvSpPr>
        <p:spPr/>
        <p:txBody>
          <a:bodyPr/>
          <a:lstStyle/>
          <a:p>
            <a:fld id="{5330157E-D19F-486E-99D3-C96F92725D87}" type="slidenum">
              <a:rPr lang="es-EC" smtClean="0"/>
              <a:t>‹Nº›</a:t>
            </a:fld>
            <a:endParaRPr lang="es-EC"/>
          </a:p>
        </p:txBody>
      </p:sp>
    </p:spTree>
    <p:extLst>
      <p:ext uri="{BB962C8B-B14F-4D97-AF65-F5344CB8AC3E}">
        <p14:creationId xmlns:p14="http://schemas.microsoft.com/office/powerpoint/2010/main" val="1129408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4070950-A851-4458-8671-29AD5C11F0C3}"/>
              </a:ext>
            </a:extLst>
          </p:cNvPr>
          <p:cNvSpPr>
            <a:spLocks noGrp="1"/>
          </p:cNvSpPr>
          <p:nvPr>
            <p:ph type="dt" sz="half" idx="10"/>
          </p:nvPr>
        </p:nvSpPr>
        <p:spPr/>
        <p:txBody>
          <a:bodyPr/>
          <a:lstStyle/>
          <a:p>
            <a:fld id="{25DAB454-FF63-46A0-8600-F5C4E4EC6263}" type="datetimeFigureOut">
              <a:rPr lang="es-EC" smtClean="0"/>
              <a:t>13/12/2018</a:t>
            </a:fld>
            <a:endParaRPr lang="es-EC"/>
          </a:p>
        </p:txBody>
      </p:sp>
      <p:sp>
        <p:nvSpPr>
          <p:cNvPr id="3" name="Marcador de pie de página 2">
            <a:extLst>
              <a:ext uri="{FF2B5EF4-FFF2-40B4-BE49-F238E27FC236}">
                <a16:creationId xmlns:a16="http://schemas.microsoft.com/office/drawing/2014/main" id="{DF37E30D-CB78-47C7-B7A4-D6D90A222B46}"/>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9BF3C897-3B66-46AE-9AF2-45BEBD6C952C}"/>
              </a:ext>
            </a:extLst>
          </p:cNvPr>
          <p:cNvSpPr>
            <a:spLocks noGrp="1"/>
          </p:cNvSpPr>
          <p:nvPr>
            <p:ph type="sldNum" sz="quarter" idx="12"/>
          </p:nvPr>
        </p:nvSpPr>
        <p:spPr/>
        <p:txBody>
          <a:bodyPr/>
          <a:lstStyle/>
          <a:p>
            <a:fld id="{5330157E-D19F-486E-99D3-C96F92725D87}" type="slidenum">
              <a:rPr lang="es-EC" smtClean="0"/>
              <a:t>‹Nº›</a:t>
            </a:fld>
            <a:endParaRPr lang="es-EC"/>
          </a:p>
        </p:txBody>
      </p:sp>
    </p:spTree>
    <p:extLst>
      <p:ext uri="{BB962C8B-B14F-4D97-AF65-F5344CB8AC3E}">
        <p14:creationId xmlns:p14="http://schemas.microsoft.com/office/powerpoint/2010/main" val="3563033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E5CCE5-5C97-4562-BE20-482938B53DA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2C305D5D-6612-4E1E-9706-AB8D41BB3E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7EAD795B-B648-44E9-9C64-E7A3AC871E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BFA827B9-50E6-446F-804A-1FF95DD8F5EC}"/>
              </a:ext>
            </a:extLst>
          </p:cNvPr>
          <p:cNvSpPr>
            <a:spLocks noGrp="1"/>
          </p:cNvSpPr>
          <p:nvPr>
            <p:ph type="dt" sz="half" idx="10"/>
          </p:nvPr>
        </p:nvSpPr>
        <p:spPr/>
        <p:txBody>
          <a:bodyPr/>
          <a:lstStyle/>
          <a:p>
            <a:fld id="{25DAB454-FF63-46A0-8600-F5C4E4EC6263}" type="datetimeFigureOut">
              <a:rPr lang="es-EC" smtClean="0"/>
              <a:t>13/12/2018</a:t>
            </a:fld>
            <a:endParaRPr lang="es-EC"/>
          </a:p>
        </p:txBody>
      </p:sp>
      <p:sp>
        <p:nvSpPr>
          <p:cNvPr id="6" name="Marcador de pie de página 5">
            <a:extLst>
              <a:ext uri="{FF2B5EF4-FFF2-40B4-BE49-F238E27FC236}">
                <a16:creationId xmlns:a16="http://schemas.microsoft.com/office/drawing/2014/main" id="{E8B9A261-A2B7-472C-9C4E-BF96D98BCB13}"/>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7A69C257-E4FB-4F14-A240-10B0CA1388F4}"/>
              </a:ext>
            </a:extLst>
          </p:cNvPr>
          <p:cNvSpPr>
            <a:spLocks noGrp="1"/>
          </p:cNvSpPr>
          <p:nvPr>
            <p:ph type="sldNum" sz="quarter" idx="12"/>
          </p:nvPr>
        </p:nvSpPr>
        <p:spPr/>
        <p:txBody>
          <a:bodyPr/>
          <a:lstStyle/>
          <a:p>
            <a:fld id="{5330157E-D19F-486E-99D3-C96F92725D87}" type="slidenum">
              <a:rPr lang="es-EC" smtClean="0"/>
              <a:t>‹Nº›</a:t>
            </a:fld>
            <a:endParaRPr lang="es-EC"/>
          </a:p>
        </p:txBody>
      </p:sp>
    </p:spTree>
    <p:extLst>
      <p:ext uri="{BB962C8B-B14F-4D97-AF65-F5344CB8AC3E}">
        <p14:creationId xmlns:p14="http://schemas.microsoft.com/office/powerpoint/2010/main" val="4146056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BB383D-5794-4AED-A12F-52DB005919E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77D65B22-40E5-48A7-AB8D-E271E712C9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767DE9F8-E283-417C-9261-3A07EECB92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3CEB8A8F-9771-4CA2-AD2F-4A872C2C8C8E}"/>
              </a:ext>
            </a:extLst>
          </p:cNvPr>
          <p:cNvSpPr>
            <a:spLocks noGrp="1"/>
          </p:cNvSpPr>
          <p:nvPr>
            <p:ph type="dt" sz="half" idx="10"/>
          </p:nvPr>
        </p:nvSpPr>
        <p:spPr/>
        <p:txBody>
          <a:bodyPr/>
          <a:lstStyle/>
          <a:p>
            <a:fld id="{25DAB454-FF63-46A0-8600-F5C4E4EC6263}" type="datetimeFigureOut">
              <a:rPr lang="es-EC" smtClean="0"/>
              <a:t>13/12/2018</a:t>
            </a:fld>
            <a:endParaRPr lang="es-EC"/>
          </a:p>
        </p:txBody>
      </p:sp>
      <p:sp>
        <p:nvSpPr>
          <p:cNvPr id="6" name="Marcador de pie de página 5">
            <a:extLst>
              <a:ext uri="{FF2B5EF4-FFF2-40B4-BE49-F238E27FC236}">
                <a16:creationId xmlns:a16="http://schemas.microsoft.com/office/drawing/2014/main" id="{142DEB8E-CD0F-4509-82BD-BA93AE6A8708}"/>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CC4C98A3-BB64-4839-B072-4BF23A3507FF}"/>
              </a:ext>
            </a:extLst>
          </p:cNvPr>
          <p:cNvSpPr>
            <a:spLocks noGrp="1"/>
          </p:cNvSpPr>
          <p:nvPr>
            <p:ph type="sldNum" sz="quarter" idx="12"/>
          </p:nvPr>
        </p:nvSpPr>
        <p:spPr/>
        <p:txBody>
          <a:bodyPr/>
          <a:lstStyle/>
          <a:p>
            <a:fld id="{5330157E-D19F-486E-99D3-C96F92725D87}" type="slidenum">
              <a:rPr lang="es-EC" smtClean="0"/>
              <a:t>‹Nº›</a:t>
            </a:fld>
            <a:endParaRPr lang="es-EC"/>
          </a:p>
        </p:txBody>
      </p:sp>
    </p:spTree>
    <p:extLst>
      <p:ext uri="{BB962C8B-B14F-4D97-AF65-F5344CB8AC3E}">
        <p14:creationId xmlns:p14="http://schemas.microsoft.com/office/powerpoint/2010/main" val="2968745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A5E3110-1CC9-40BC-8203-2681C33B56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28E6F75F-1625-4B78-A0E6-1175CD2C1F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CD4AA0D2-908D-409B-BB75-BA75DCA2C1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DAB454-FF63-46A0-8600-F5C4E4EC6263}" type="datetimeFigureOut">
              <a:rPr lang="es-EC" smtClean="0"/>
              <a:t>13/12/2018</a:t>
            </a:fld>
            <a:endParaRPr lang="es-EC"/>
          </a:p>
        </p:txBody>
      </p:sp>
      <p:sp>
        <p:nvSpPr>
          <p:cNvPr id="5" name="Marcador de pie de página 4">
            <a:extLst>
              <a:ext uri="{FF2B5EF4-FFF2-40B4-BE49-F238E27FC236}">
                <a16:creationId xmlns:a16="http://schemas.microsoft.com/office/drawing/2014/main" id="{C944EF12-F332-407F-B466-A288FF5835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8B8B7970-B99E-41AC-8677-FE46D3F5E9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30157E-D19F-486E-99D3-C96F92725D87}" type="slidenum">
              <a:rPr lang="es-EC" smtClean="0"/>
              <a:t>‹Nº›</a:t>
            </a:fld>
            <a:endParaRPr lang="es-EC"/>
          </a:p>
        </p:txBody>
      </p:sp>
    </p:spTree>
    <p:extLst>
      <p:ext uri="{BB962C8B-B14F-4D97-AF65-F5344CB8AC3E}">
        <p14:creationId xmlns:p14="http://schemas.microsoft.com/office/powerpoint/2010/main" val="3438676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7CBA454-25F1-4671-BA0C-2828D32E5E3F}"/>
              </a:ext>
            </a:extLst>
          </p:cNvPr>
          <p:cNvSpPr>
            <a:spLocks noGrp="1"/>
          </p:cNvSpPr>
          <p:nvPr>
            <p:ph type="ctrTitle"/>
          </p:nvPr>
        </p:nvSpPr>
        <p:spPr>
          <a:xfrm>
            <a:off x="6167848" y="1192174"/>
            <a:ext cx="5782017" cy="2283073"/>
          </a:xfrm>
        </p:spPr>
        <p:txBody>
          <a:bodyPr anchor="b">
            <a:normAutofit/>
          </a:bodyPr>
          <a:lstStyle/>
          <a:p>
            <a:pPr algn="just"/>
            <a:r>
              <a:rPr lang="es-EC" sz="2800" b="1" dirty="0">
                <a:solidFill>
                  <a:schemeClr val="bg1"/>
                </a:solidFill>
              </a:rPr>
              <a:t>“DESARROLLO DE UN SISTEMA VINCULADO A UN MICRO-UAV PARA LA DETECCIÓN Y EVASIÓN DE OBJETOS DINÁMICOS A PARTIR DE IMÁGENES MONOCULARES”</a:t>
            </a:r>
          </a:p>
        </p:txBody>
      </p:sp>
      <p:sp>
        <p:nvSpPr>
          <p:cNvPr id="16"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n 4" descr="Imagen que contiene objeto, reloj, texto&#10;&#10;Descripción generada con confianza alta">
            <a:extLst>
              <a:ext uri="{FF2B5EF4-FFF2-40B4-BE49-F238E27FC236}">
                <a16:creationId xmlns:a16="http://schemas.microsoft.com/office/drawing/2014/main" id="{46523851-82FB-4DD0-820C-A54792F6D3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3924" y="89939"/>
            <a:ext cx="3439795" cy="885748"/>
          </a:xfrm>
          <a:prstGeom prst="rect">
            <a:avLst/>
          </a:prstGeom>
        </p:spPr>
      </p:pic>
      <p:pic>
        <p:nvPicPr>
          <p:cNvPr id="1026" name="Picture 2" descr="Imagen relacionada">
            <a:extLst>
              <a:ext uri="{FF2B5EF4-FFF2-40B4-BE49-F238E27FC236}">
                <a16:creationId xmlns:a16="http://schemas.microsoft.com/office/drawing/2014/main" id="{4AF8E660-E607-4536-96CE-4677927B2D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582" r="1416" b="25363"/>
          <a:stretch/>
        </p:blipFill>
        <p:spPr bwMode="auto">
          <a:xfrm>
            <a:off x="385078" y="2836823"/>
            <a:ext cx="4300706" cy="2183641"/>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a:extLst>
              <a:ext uri="{FF2B5EF4-FFF2-40B4-BE49-F238E27FC236}">
                <a16:creationId xmlns:a16="http://schemas.microsoft.com/office/drawing/2014/main" id="{6DF5C938-5B54-43C1-ABB0-3565A66F02C1}"/>
              </a:ext>
            </a:extLst>
          </p:cNvPr>
          <p:cNvSpPr txBox="1">
            <a:spLocks/>
          </p:cNvSpPr>
          <p:nvPr/>
        </p:nvSpPr>
        <p:spPr>
          <a:xfrm>
            <a:off x="5394407" y="4061579"/>
            <a:ext cx="6346208" cy="24344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2800" b="1" dirty="0">
                <a:solidFill>
                  <a:schemeClr val="bg1"/>
                </a:solidFill>
              </a:rPr>
              <a:t>Autor: </a:t>
            </a:r>
          </a:p>
          <a:p>
            <a:pPr algn="l"/>
            <a:r>
              <a:rPr lang="es-EC" sz="2800" b="1" dirty="0">
                <a:solidFill>
                  <a:schemeClr val="bg1"/>
                </a:solidFill>
              </a:rPr>
              <a:t>	 Leandro Gabriel Alvarez Samaniego</a:t>
            </a:r>
          </a:p>
          <a:p>
            <a:pPr algn="l"/>
            <a:endParaRPr lang="es-EC" sz="2800" b="1" dirty="0">
              <a:solidFill>
                <a:schemeClr val="bg1"/>
              </a:solidFill>
            </a:endParaRPr>
          </a:p>
          <a:p>
            <a:pPr algn="l"/>
            <a:endParaRPr lang="es-EC" sz="2800" b="1" dirty="0">
              <a:solidFill>
                <a:schemeClr val="bg1"/>
              </a:solidFill>
            </a:endParaRPr>
          </a:p>
          <a:p>
            <a:pPr algn="l"/>
            <a:endParaRPr lang="es-EC" sz="2800" b="1" dirty="0">
              <a:solidFill>
                <a:schemeClr val="bg1"/>
              </a:solidFill>
            </a:endParaRPr>
          </a:p>
          <a:p>
            <a:pPr algn="l"/>
            <a:endParaRPr lang="es-EC" sz="2800" b="1" dirty="0">
              <a:solidFill>
                <a:schemeClr val="bg1"/>
              </a:solidFill>
            </a:endParaRPr>
          </a:p>
        </p:txBody>
      </p:sp>
      <p:pic>
        <p:nvPicPr>
          <p:cNvPr id="13" name="Picture 2" descr="Resultado de imagen para ELECTRONICA CONTROL ESPE">
            <a:extLst>
              <a:ext uri="{FF2B5EF4-FFF2-40B4-BE49-F238E27FC236}">
                <a16:creationId xmlns:a16="http://schemas.microsoft.com/office/drawing/2014/main" id="{F012CC02-DB2D-4EC1-B0FD-C685278D45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1099" y="784747"/>
            <a:ext cx="1206616" cy="120661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a:extLst>
              <a:ext uri="{FF2B5EF4-FFF2-40B4-BE49-F238E27FC236}">
                <a16:creationId xmlns:a16="http://schemas.microsoft.com/office/drawing/2014/main" id="{A1EDAC30-3758-4780-A512-60C37DAAF20F}"/>
              </a:ext>
            </a:extLst>
          </p:cNvPr>
          <p:cNvSpPr/>
          <p:nvPr/>
        </p:nvSpPr>
        <p:spPr>
          <a:xfrm>
            <a:off x="-60666" y="1303151"/>
            <a:ext cx="6096000" cy="646331"/>
          </a:xfrm>
          <a:prstGeom prst="rect">
            <a:avLst/>
          </a:prstGeom>
        </p:spPr>
        <p:txBody>
          <a:bodyPr>
            <a:spAutoFit/>
          </a:bodyPr>
          <a:lstStyle/>
          <a:p>
            <a:pPr algn="ctr"/>
            <a:r>
              <a:rPr lang="es-EC" dirty="0"/>
              <a:t>DEPARTAMENTO DE ELÉCTRICA, </a:t>
            </a:r>
          </a:p>
          <a:p>
            <a:pPr algn="ctr"/>
            <a:r>
              <a:rPr lang="es-EC" dirty="0"/>
              <a:t>ELECTRÓNICA Y TELECOMUNICACIONES</a:t>
            </a:r>
          </a:p>
        </p:txBody>
      </p:sp>
      <p:sp>
        <p:nvSpPr>
          <p:cNvPr id="11" name="Rectangle 1">
            <a:extLst>
              <a:ext uri="{FF2B5EF4-FFF2-40B4-BE49-F238E27FC236}">
                <a16:creationId xmlns:a16="http://schemas.microsoft.com/office/drawing/2014/main" id="{C19015ED-2BC6-4A6F-BBEA-2323B75A71A0}"/>
              </a:ext>
            </a:extLst>
          </p:cNvPr>
          <p:cNvSpPr/>
          <p:nvPr/>
        </p:nvSpPr>
        <p:spPr>
          <a:xfrm>
            <a:off x="-74314" y="2025934"/>
            <a:ext cx="6096000" cy="307777"/>
          </a:xfrm>
          <a:prstGeom prst="rect">
            <a:avLst/>
          </a:prstGeom>
        </p:spPr>
        <p:txBody>
          <a:bodyPr>
            <a:spAutoFit/>
          </a:bodyPr>
          <a:lstStyle/>
          <a:p>
            <a:pPr algn="ctr"/>
            <a:r>
              <a:rPr lang="es-EC" sz="1400" dirty="0"/>
              <a:t>CARRERA DE INGENIERÍA EN ELECTRÓNICA, AUTOMATIZACIÓN Y CONTROL</a:t>
            </a:r>
          </a:p>
        </p:txBody>
      </p:sp>
      <p:sp>
        <p:nvSpPr>
          <p:cNvPr id="12" name="AutoShape 2">
            <a:extLst>
              <a:ext uri="{FF2B5EF4-FFF2-40B4-BE49-F238E27FC236}">
                <a16:creationId xmlns:a16="http://schemas.microsoft.com/office/drawing/2014/main" id="{B873F21C-1ACB-455A-9CBB-CFDA957A99BB}"/>
              </a:ext>
            </a:extLst>
          </p:cNvPr>
          <p:cNvSpPr>
            <a:spLocks/>
          </p:cNvSpPr>
          <p:nvPr/>
        </p:nvSpPr>
        <p:spPr bwMode="auto">
          <a:xfrm>
            <a:off x="5643561" y="6155892"/>
            <a:ext cx="6622753" cy="7021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sz="2200" b="1" dirty="0">
                <a:solidFill>
                  <a:schemeClr val="bg1"/>
                </a:solidFill>
                <a:effectLst>
                  <a:outerShdw blurRad="38100" dist="38100" dir="2700000" algn="tl">
                    <a:srgbClr val="000000">
                      <a:alpha val="43137"/>
                    </a:srgbClr>
                  </a:outerShdw>
                </a:effectLst>
                <a:latin typeface="Arial" panose="020B0604020202020204" pitchFamily="34" charset="0"/>
                <a:ea typeface="Helvetica Light" charset="0"/>
                <a:cs typeface="Arial" panose="020B0604020202020204" pitchFamily="34" charset="0"/>
              </a:rPr>
              <a:t>Director: </a:t>
            </a:r>
            <a:r>
              <a:rPr lang="es-ES" dirty="0">
                <a:solidFill>
                  <a:schemeClr val="bg1"/>
                </a:solidFill>
                <a:effectLst>
                  <a:outerShdw blurRad="38100" dist="38100" dir="2700000" algn="tl">
                    <a:srgbClr val="000000">
                      <a:alpha val="43137"/>
                    </a:srgbClr>
                  </a:outerShdw>
                </a:effectLst>
                <a:latin typeface="Arial" panose="020B0604020202020204" pitchFamily="34" charset="0"/>
                <a:ea typeface="Helvetica Light" charset="0"/>
                <a:cs typeface="Arial" panose="020B0604020202020204" pitchFamily="34" charset="0"/>
              </a:rPr>
              <a:t>DR. AGUILAR CASTILLO, WILBERT GEOVANNY</a:t>
            </a:r>
          </a:p>
        </p:txBody>
      </p:sp>
      <p:pic>
        <p:nvPicPr>
          <p:cNvPr id="17" name="Picture 4" descr="Resultado de imagen para DEPARTAMENTO ELECTRONICA ESPE">
            <a:extLst>
              <a:ext uri="{FF2B5EF4-FFF2-40B4-BE49-F238E27FC236}">
                <a16:creationId xmlns:a16="http://schemas.microsoft.com/office/drawing/2014/main" id="{717E15C7-899F-42ED-9C4D-B0F342DC3F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50" y="716819"/>
            <a:ext cx="1271256" cy="1206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00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B0A2A4-44FA-4A48-BA2C-A69B2B4DF4B9}"/>
              </a:ext>
            </a:extLst>
          </p:cNvPr>
          <p:cNvSpPr>
            <a:spLocks noGrp="1"/>
          </p:cNvSpPr>
          <p:nvPr>
            <p:ph type="title"/>
          </p:nvPr>
        </p:nvSpPr>
        <p:spPr>
          <a:xfrm>
            <a:off x="642996" y="4571216"/>
            <a:ext cx="10906008" cy="1115415"/>
          </a:xfrm>
        </p:spPr>
        <p:txBody>
          <a:bodyPr vert="horz" lIns="91440" tIns="45720" rIns="91440" bIns="45720" rtlCol="0" anchor="b">
            <a:normAutofit/>
          </a:bodyPr>
          <a:lstStyle/>
          <a:p>
            <a:pPr algn="ctr"/>
            <a:r>
              <a:rPr lang="en-US" sz="5100"/>
              <a:t>REPRESENTACIÓN VISUAL DE OBJETOS</a:t>
            </a:r>
          </a:p>
        </p:txBody>
      </p:sp>
      <p:pic>
        <p:nvPicPr>
          <p:cNvPr id="6" name="Imagen 5">
            <a:extLst>
              <a:ext uri="{FF2B5EF4-FFF2-40B4-BE49-F238E27FC236}">
                <a16:creationId xmlns:a16="http://schemas.microsoft.com/office/drawing/2014/main" id="{B72E2A54-E641-42F3-96C4-127AA704A76E}"/>
              </a:ext>
            </a:extLst>
          </p:cNvPr>
          <p:cNvPicPr/>
          <p:nvPr/>
        </p:nvPicPr>
        <p:blipFill>
          <a:blip r:embed="rId2"/>
          <a:stretch>
            <a:fillRect/>
          </a:stretch>
        </p:blipFill>
        <p:spPr>
          <a:xfrm>
            <a:off x="481946" y="1031757"/>
            <a:ext cx="3529109" cy="2664548"/>
          </a:xfrm>
          <a:prstGeom prst="rect">
            <a:avLst/>
          </a:prstGeom>
        </p:spPr>
      </p:pic>
      <p:pic>
        <p:nvPicPr>
          <p:cNvPr id="4" name="Marcador de contenido 3" descr="Imagen que contiene objeto&#10;&#10;Descripción generada con confianza muy alta">
            <a:extLst>
              <a:ext uri="{FF2B5EF4-FFF2-40B4-BE49-F238E27FC236}">
                <a16:creationId xmlns:a16="http://schemas.microsoft.com/office/drawing/2014/main" id="{C4644259-1AC5-4F54-B40F-0D67527C9FFC}"/>
              </a:ext>
            </a:extLst>
          </p:cNvPr>
          <p:cNvPicPr>
            <a:picLocks noGrp="1"/>
          </p:cNvPicPr>
          <p:nvPr>
            <p:ph idx="1"/>
          </p:nvPr>
        </p:nvPicPr>
        <p:blipFill>
          <a:blip r:embed="rId3"/>
          <a:stretch>
            <a:fillRect/>
          </a:stretch>
        </p:blipFill>
        <p:spPr>
          <a:xfrm>
            <a:off x="4332788" y="978650"/>
            <a:ext cx="3526424" cy="2770761"/>
          </a:xfrm>
          <a:prstGeom prst="rect">
            <a:avLst/>
          </a:prstGeom>
        </p:spPr>
      </p:pic>
      <p:pic>
        <p:nvPicPr>
          <p:cNvPr id="5" name="Imagen 4" descr="Imagen que contiene mujer, persona, siguiente, foto&#10;&#10;Descripción generada con confianza alta">
            <a:extLst>
              <a:ext uri="{FF2B5EF4-FFF2-40B4-BE49-F238E27FC236}">
                <a16:creationId xmlns:a16="http://schemas.microsoft.com/office/drawing/2014/main" id="{59745DF8-A4D0-4635-934C-F01BD81DC57E}"/>
              </a:ext>
            </a:extLst>
          </p:cNvPr>
          <p:cNvPicPr/>
          <p:nvPr/>
        </p:nvPicPr>
        <p:blipFill>
          <a:blip r:embed="rId4"/>
          <a:stretch>
            <a:fillRect/>
          </a:stretch>
        </p:blipFill>
        <p:spPr>
          <a:xfrm>
            <a:off x="8153400" y="1506636"/>
            <a:ext cx="3553968" cy="1714789"/>
          </a:xfrm>
          <a:prstGeom prst="rect">
            <a:avLst/>
          </a:prstGeom>
        </p:spPr>
      </p:pic>
      <p:cxnSp>
        <p:nvCxnSpPr>
          <p:cNvPr id="11" name="Straight Connector 10">
            <a:extLst>
              <a:ext uri="{FF2B5EF4-FFF2-40B4-BE49-F238E27FC236}">
                <a16:creationId xmlns:a16="http://schemas.microsoft.com/office/drawing/2014/main" id="{8F880EF2-DF79-4D9D-8F11-E91D48C797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FF9920"/>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DC9A6B8D-606C-4005-AFC0-F70F1A0FC26F}"/>
              </a:ext>
            </a:extLst>
          </p:cNvPr>
          <p:cNvSpPr txBox="1"/>
          <p:nvPr/>
        </p:nvSpPr>
        <p:spPr>
          <a:xfrm>
            <a:off x="1505495" y="552908"/>
            <a:ext cx="1482009" cy="461665"/>
          </a:xfrm>
          <a:prstGeom prst="rect">
            <a:avLst/>
          </a:prstGeom>
          <a:noFill/>
        </p:spPr>
        <p:txBody>
          <a:bodyPr wrap="none" rtlCol="0">
            <a:spAutoFit/>
          </a:bodyPr>
          <a:lstStyle/>
          <a:p>
            <a:r>
              <a:rPr lang="es-EC" sz="2400" dirty="0"/>
              <a:t>Contornos</a:t>
            </a:r>
          </a:p>
        </p:txBody>
      </p:sp>
      <p:sp>
        <p:nvSpPr>
          <p:cNvPr id="8" name="Rectángulo 7">
            <a:extLst>
              <a:ext uri="{FF2B5EF4-FFF2-40B4-BE49-F238E27FC236}">
                <a16:creationId xmlns:a16="http://schemas.microsoft.com/office/drawing/2014/main" id="{979C5484-D403-4A1A-9BC3-690E55EA6CF6}"/>
              </a:ext>
            </a:extLst>
          </p:cNvPr>
          <p:cNvSpPr/>
          <p:nvPr/>
        </p:nvSpPr>
        <p:spPr>
          <a:xfrm>
            <a:off x="5113487" y="443391"/>
            <a:ext cx="2161041" cy="400110"/>
          </a:xfrm>
          <a:prstGeom prst="rect">
            <a:avLst/>
          </a:prstGeom>
        </p:spPr>
        <p:txBody>
          <a:bodyPr wrap="none">
            <a:spAutoFit/>
          </a:bodyPr>
          <a:lstStyle/>
          <a:p>
            <a:r>
              <a:rPr lang="es-EC" sz="2000" dirty="0"/>
              <a:t>Centroide y Puntos</a:t>
            </a:r>
          </a:p>
        </p:txBody>
      </p:sp>
      <p:sp>
        <p:nvSpPr>
          <p:cNvPr id="9" name="Rectángulo 8">
            <a:extLst>
              <a:ext uri="{FF2B5EF4-FFF2-40B4-BE49-F238E27FC236}">
                <a16:creationId xmlns:a16="http://schemas.microsoft.com/office/drawing/2014/main" id="{584194B6-BE51-41AA-9090-28F3BCEE992C}"/>
              </a:ext>
            </a:extLst>
          </p:cNvPr>
          <p:cNvSpPr/>
          <p:nvPr/>
        </p:nvSpPr>
        <p:spPr>
          <a:xfrm>
            <a:off x="8793570" y="709704"/>
            <a:ext cx="2755434" cy="461665"/>
          </a:xfrm>
          <a:prstGeom prst="rect">
            <a:avLst/>
          </a:prstGeom>
        </p:spPr>
        <p:txBody>
          <a:bodyPr wrap="none">
            <a:spAutoFit/>
          </a:bodyPr>
          <a:lstStyle/>
          <a:p>
            <a:r>
              <a:rPr lang="es-EC" sz="2400" dirty="0"/>
              <a:t>Formas Geométricas</a:t>
            </a:r>
          </a:p>
        </p:txBody>
      </p:sp>
      <p:sp>
        <p:nvSpPr>
          <p:cNvPr id="3" name="Rectángulo 2">
            <a:extLst>
              <a:ext uri="{FF2B5EF4-FFF2-40B4-BE49-F238E27FC236}">
                <a16:creationId xmlns:a16="http://schemas.microsoft.com/office/drawing/2014/main" id="{92FA6A3F-E85D-483C-B66E-F249F9BA43A8}"/>
              </a:ext>
            </a:extLst>
          </p:cNvPr>
          <p:cNvSpPr/>
          <p:nvPr/>
        </p:nvSpPr>
        <p:spPr>
          <a:xfrm>
            <a:off x="4874031" y="3884560"/>
            <a:ext cx="1351652" cy="261610"/>
          </a:xfrm>
          <a:prstGeom prst="rect">
            <a:avLst/>
          </a:prstGeom>
        </p:spPr>
        <p:txBody>
          <a:bodyPr wrap="none">
            <a:spAutoFit/>
          </a:bodyPr>
          <a:lstStyle/>
          <a:p>
            <a:r>
              <a:rPr lang="es-EC" sz="1100" dirty="0">
                <a:solidFill>
                  <a:srgbClr val="000000"/>
                </a:solidFill>
                <a:latin typeface="Times New Roman" panose="02020603050405020304" pitchFamily="18" charset="0"/>
                <a:ea typeface="Calibri" panose="020F0502020204030204" pitchFamily="34" charset="0"/>
              </a:rPr>
              <a:t>(</a:t>
            </a:r>
            <a:r>
              <a:rPr lang="es-EC" sz="1100" dirty="0" err="1">
                <a:solidFill>
                  <a:srgbClr val="000000"/>
                </a:solidFill>
                <a:latin typeface="Times New Roman" panose="02020603050405020304" pitchFamily="18" charset="0"/>
                <a:ea typeface="Calibri" panose="020F0502020204030204" pitchFamily="34" charset="0"/>
              </a:rPr>
              <a:t>Yilmaz</a:t>
            </a:r>
            <a:r>
              <a:rPr lang="es-EC" sz="1100" dirty="0">
                <a:solidFill>
                  <a:srgbClr val="000000"/>
                </a:solidFill>
                <a:latin typeface="Times New Roman" panose="02020603050405020304" pitchFamily="18" charset="0"/>
                <a:ea typeface="Calibri" panose="020F0502020204030204" pitchFamily="34" charset="0"/>
              </a:rPr>
              <a:t> et al., 2006)</a:t>
            </a:r>
            <a:endParaRPr lang="es-EC" sz="1100" dirty="0"/>
          </a:p>
        </p:txBody>
      </p:sp>
    </p:spTree>
    <p:extLst>
      <p:ext uri="{BB962C8B-B14F-4D97-AF65-F5344CB8AC3E}">
        <p14:creationId xmlns:p14="http://schemas.microsoft.com/office/powerpoint/2010/main" val="1359120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55904F7-437C-46FD-84DB-A7C1F33F047B}"/>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SHI TOMASHI – FLUJO ÓPTICO</a:t>
            </a:r>
          </a:p>
        </p:txBody>
      </p:sp>
      <p:pic>
        <p:nvPicPr>
          <p:cNvPr id="5" name="Marcador de contenido 4">
            <a:extLst>
              <a:ext uri="{FF2B5EF4-FFF2-40B4-BE49-F238E27FC236}">
                <a16:creationId xmlns:a16="http://schemas.microsoft.com/office/drawing/2014/main" id="{B9B32237-87FC-4A50-9980-3E8FEB72A6EF}"/>
              </a:ext>
            </a:extLst>
          </p:cNvPr>
          <p:cNvPicPr>
            <a:picLocks noGrp="1"/>
          </p:cNvPicPr>
          <p:nvPr>
            <p:ph idx="1"/>
          </p:nvPr>
        </p:nvPicPr>
        <p:blipFill>
          <a:blip r:embed="rId2"/>
          <a:stretch>
            <a:fillRect/>
          </a:stretch>
        </p:blipFill>
        <p:spPr>
          <a:xfrm>
            <a:off x="6360944" y="1237406"/>
            <a:ext cx="5455917" cy="2305124"/>
          </a:xfrm>
          <a:prstGeom prst="rect">
            <a:avLst/>
          </a:prstGeom>
        </p:spPr>
      </p:pic>
      <p:pic>
        <p:nvPicPr>
          <p:cNvPr id="4" name="Imagen 3">
            <a:extLst>
              <a:ext uri="{FF2B5EF4-FFF2-40B4-BE49-F238E27FC236}">
                <a16:creationId xmlns:a16="http://schemas.microsoft.com/office/drawing/2014/main" id="{773CF8AF-8E29-4F67-A10D-5DDB558B44B3}"/>
              </a:ext>
            </a:extLst>
          </p:cNvPr>
          <p:cNvPicPr/>
          <p:nvPr/>
        </p:nvPicPr>
        <p:blipFill>
          <a:blip r:embed="rId3"/>
          <a:stretch>
            <a:fillRect/>
          </a:stretch>
        </p:blipFill>
        <p:spPr>
          <a:xfrm>
            <a:off x="375139" y="1517739"/>
            <a:ext cx="5455917" cy="1900375"/>
          </a:xfrm>
          <a:prstGeom prst="rect">
            <a:avLst/>
          </a:prstGeom>
        </p:spPr>
      </p:pic>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Rectángulo 2">
            <a:extLst>
              <a:ext uri="{FF2B5EF4-FFF2-40B4-BE49-F238E27FC236}">
                <a16:creationId xmlns:a16="http://schemas.microsoft.com/office/drawing/2014/main" id="{F554227F-35B2-4A73-9323-C02654088BE7}"/>
              </a:ext>
            </a:extLst>
          </p:cNvPr>
          <p:cNvSpPr/>
          <p:nvPr/>
        </p:nvSpPr>
        <p:spPr>
          <a:xfrm>
            <a:off x="7913740" y="3518042"/>
            <a:ext cx="2350323" cy="276999"/>
          </a:xfrm>
          <a:prstGeom prst="rect">
            <a:avLst/>
          </a:prstGeom>
        </p:spPr>
        <p:txBody>
          <a:bodyPr wrap="none">
            <a:spAutoFit/>
          </a:bodyPr>
          <a:lstStyle/>
          <a:p>
            <a:r>
              <a:rPr lang="es-EC" sz="1200" dirty="0">
                <a:solidFill>
                  <a:srgbClr val="000000"/>
                </a:solidFill>
                <a:latin typeface="Times New Roman" panose="02020603050405020304" pitchFamily="18" charset="0"/>
                <a:ea typeface="Calibri" panose="020F0502020204030204" pitchFamily="34" charset="0"/>
              </a:rPr>
              <a:t>(Mora Mariño &amp; Páez Melo, 2012)</a:t>
            </a:r>
            <a:endParaRPr lang="es-EC" sz="1200" dirty="0"/>
          </a:p>
        </p:txBody>
      </p:sp>
    </p:spTree>
    <p:extLst>
      <p:ext uri="{BB962C8B-B14F-4D97-AF65-F5344CB8AC3E}">
        <p14:creationId xmlns:p14="http://schemas.microsoft.com/office/powerpoint/2010/main" val="3962858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64580B-B24D-4448-B898-C13F15482B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2B9C8F33-24C9-4786-858C-7FF2DDFE70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23988" y="2537389"/>
            <a:ext cx="1775572" cy="1775572"/>
          </a:xfrm>
          <a:prstGeom prst="rect">
            <a:avLst/>
          </a:prstGeom>
        </p:spPr>
      </p:pic>
      <p:sp>
        <p:nvSpPr>
          <p:cNvPr id="12" name="Rectangle 11">
            <a:extLst>
              <a:ext uri="{FF2B5EF4-FFF2-40B4-BE49-F238E27FC236}">
                <a16:creationId xmlns:a16="http://schemas.microsoft.com/office/drawing/2014/main" id="{8CEBB63E-FF19-493F-9618-BFFB451D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
            <a:ext cx="753770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4B02AC1-7755-4CB3-A31E-D87224B36B04}"/>
              </a:ext>
            </a:extLst>
          </p:cNvPr>
          <p:cNvSpPr>
            <a:spLocks noGrp="1"/>
          </p:cNvSpPr>
          <p:nvPr>
            <p:ph type="title"/>
          </p:nvPr>
        </p:nvSpPr>
        <p:spPr>
          <a:xfrm>
            <a:off x="5189619" y="365125"/>
            <a:ext cx="6284626" cy="1984785"/>
          </a:xfrm>
        </p:spPr>
        <p:txBody>
          <a:bodyPr anchor="b">
            <a:normAutofit/>
          </a:bodyPr>
          <a:lstStyle/>
          <a:p>
            <a:r>
              <a:rPr lang="es-EC" sz="4000">
                <a:solidFill>
                  <a:srgbClr val="FFFFFF"/>
                </a:solidFill>
              </a:rPr>
              <a:t>DESARROLLO</a:t>
            </a:r>
          </a:p>
        </p:txBody>
      </p:sp>
      <p:sp>
        <p:nvSpPr>
          <p:cNvPr id="3" name="Marcador de contenido 2">
            <a:extLst>
              <a:ext uri="{FF2B5EF4-FFF2-40B4-BE49-F238E27FC236}">
                <a16:creationId xmlns:a16="http://schemas.microsoft.com/office/drawing/2014/main" id="{EB545EE8-EA85-4D05-9CDC-9B3AD3838B48}"/>
              </a:ext>
            </a:extLst>
          </p:cNvPr>
          <p:cNvSpPr>
            <a:spLocks noGrp="1"/>
          </p:cNvSpPr>
          <p:nvPr>
            <p:ph idx="1"/>
          </p:nvPr>
        </p:nvSpPr>
        <p:spPr>
          <a:xfrm>
            <a:off x="5189619" y="2561303"/>
            <a:ext cx="6284626" cy="3210232"/>
          </a:xfrm>
        </p:spPr>
        <p:txBody>
          <a:bodyPr anchor="t">
            <a:normAutofit/>
          </a:bodyPr>
          <a:lstStyle/>
          <a:p>
            <a:r>
              <a:rPr lang="es-EC" sz="2000" dirty="0">
                <a:solidFill>
                  <a:srgbClr val="FFFFFF"/>
                </a:solidFill>
              </a:rPr>
              <a:t>ELEMENTOS</a:t>
            </a:r>
          </a:p>
          <a:p>
            <a:r>
              <a:rPr lang="es-EC" sz="2000" dirty="0">
                <a:solidFill>
                  <a:srgbClr val="FFFFFF"/>
                </a:solidFill>
              </a:rPr>
              <a:t>DETECCIÓN MOVIMIENTO</a:t>
            </a:r>
          </a:p>
          <a:p>
            <a:r>
              <a:rPr lang="es-EC" sz="2000" dirty="0">
                <a:solidFill>
                  <a:srgbClr val="FFFFFF"/>
                </a:solidFill>
              </a:rPr>
              <a:t>SEGUIMIENTO VISUAL</a:t>
            </a:r>
          </a:p>
          <a:p>
            <a:r>
              <a:rPr lang="es-EC" sz="2000" dirty="0">
                <a:solidFill>
                  <a:srgbClr val="FFFFFF"/>
                </a:solidFill>
              </a:rPr>
              <a:t>ESTIMACIÓN DE EVENTOS</a:t>
            </a:r>
          </a:p>
          <a:p>
            <a:r>
              <a:rPr lang="es-EC" sz="2000" dirty="0">
                <a:solidFill>
                  <a:srgbClr val="FFFFFF"/>
                </a:solidFill>
              </a:rPr>
              <a:t>CONTROL DIFUSO</a:t>
            </a:r>
          </a:p>
          <a:p>
            <a:endParaRPr lang="es-EC" sz="2000" dirty="0">
              <a:solidFill>
                <a:srgbClr val="FFFFFF"/>
              </a:solidFill>
            </a:endParaRPr>
          </a:p>
        </p:txBody>
      </p:sp>
    </p:spTree>
    <p:extLst>
      <p:ext uri="{BB962C8B-B14F-4D97-AF65-F5344CB8AC3E}">
        <p14:creationId xmlns:p14="http://schemas.microsoft.com/office/powerpoint/2010/main" val="120879814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57BE11-AD76-47E2-9732-02D6F9518448}"/>
              </a:ext>
            </a:extLst>
          </p:cNvPr>
          <p:cNvSpPr>
            <a:spLocks noGrp="1"/>
          </p:cNvSpPr>
          <p:nvPr>
            <p:ph type="title"/>
          </p:nvPr>
        </p:nvSpPr>
        <p:spPr>
          <a:xfrm>
            <a:off x="609601" y="4385066"/>
            <a:ext cx="10923638" cy="1317643"/>
          </a:xfrm>
        </p:spPr>
        <p:txBody>
          <a:bodyPr vert="horz" lIns="91440" tIns="45720" rIns="91440" bIns="45720" rtlCol="0" anchor="b">
            <a:normAutofit/>
          </a:bodyPr>
          <a:lstStyle/>
          <a:p>
            <a:r>
              <a:rPr lang="en-US" sz="6000" kern="1200">
                <a:solidFill>
                  <a:schemeClr val="tx1"/>
                </a:solidFill>
                <a:latin typeface="+mj-lt"/>
                <a:ea typeface="+mj-ea"/>
                <a:cs typeface="+mj-cs"/>
              </a:rPr>
              <a:t>BEBOP 2 DE PARROT</a:t>
            </a:r>
          </a:p>
        </p:txBody>
      </p:sp>
      <p:pic>
        <p:nvPicPr>
          <p:cNvPr id="4" name="Imagen 3" descr="Imagen relacionada">
            <a:extLst>
              <a:ext uri="{FF2B5EF4-FFF2-40B4-BE49-F238E27FC236}">
                <a16:creationId xmlns:a16="http://schemas.microsoft.com/office/drawing/2014/main" id="{12866E98-602A-489D-8720-779151F26693}"/>
              </a:ext>
            </a:extLst>
          </p:cNvPr>
          <p:cNvPicPr/>
          <p:nvPr/>
        </p:nvPicPr>
        <p:blipFill rotWithShape="1">
          <a:blip r:embed="rId2" cstate="print">
            <a:extLst>
              <a:ext uri="{28A0092B-C50C-407E-A947-70E740481C1C}">
                <a14:useLocalDpi xmlns:a14="http://schemas.microsoft.com/office/drawing/2010/main" val="0"/>
              </a:ext>
            </a:extLst>
          </a:blip>
          <a:srcRect l="13740" t="7863" r="18886" b="28754"/>
          <a:stretch/>
        </p:blipFill>
        <p:spPr bwMode="auto">
          <a:xfrm>
            <a:off x="25" y="709684"/>
            <a:ext cx="6095974" cy="2695429"/>
          </a:xfrm>
          <a:prstGeom prst="rect">
            <a:avLst/>
          </a:prstGeom>
          <a:noFill/>
          <a:extLst>
            <a:ext uri="{53640926-AAD7-44D8-BBD7-CCE9431645EC}">
              <a14:shadowObscured xmlns:a14="http://schemas.microsoft.com/office/drawing/2010/main"/>
            </a:ext>
          </a:extLst>
        </p:spPr>
      </p:pic>
      <p:pic>
        <p:nvPicPr>
          <p:cNvPr id="5" name="Imagen 4">
            <a:extLst>
              <a:ext uri="{FF2B5EF4-FFF2-40B4-BE49-F238E27FC236}">
                <a16:creationId xmlns:a16="http://schemas.microsoft.com/office/drawing/2014/main" id="{FAB1C440-709F-470A-AE86-6E033F6A5D82}"/>
              </a:ext>
            </a:extLst>
          </p:cNvPr>
          <p:cNvPicPr/>
          <p:nvPr/>
        </p:nvPicPr>
        <p:blipFill rotWithShape="1">
          <a:blip r:embed="rId3"/>
          <a:srcRect l="1178" r="10" b="3441"/>
          <a:stretch/>
        </p:blipFill>
        <p:spPr>
          <a:xfrm>
            <a:off x="6164239" y="709684"/>
            <a:ext cx="6096001" cy="2719285"/>
          </a:xfrm>
          <a:prstGeom prst="rect">
            <a:avLst/>
          </a:prstGeom>
        </p:spPr>
      </p:pic>
      <p:cxnSp>
        <p:nvCxnSpPr>
          <p:cNvPr id="10" name="Straight Connector 9">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ángulo 2">
            <a:extLst>
              <a:ext uri="{FF2B5EF4-FFF2-40B4-BE49-F238E27FC236}">
                <a16:creationId xmlns:a16="http://schemas.microsoft.com/office/drawing/2014/main" id="{A6D3D602-C98D-4557-A949-9A8605E0ACD9}"/>
              </a:ext>
            </a:extLst>
          </p:cNvPr>
          <p:cNvSpPr/>
          <p:nvPr/>
        </p:nvSpPr>
        <p:spPr>
          <a:xfrm>
            <a:off x="2523657" y="3397914"/>
            <a:ext cx="1048685" cy="276999"/>
          </a:xfrm>
          <a:prstGeom prst="rect">
            <a:avLst/>
          </a:prstGeom>
        </p:spPr>
        <p:txBody>
          <a:bodyPr wrap="none">
            <a:spAutoFit/>
          </a:bodyPr>
          <a:lstStyle/>
          <a:p>
            <a:r>
              <a:rPr lang="es-EC" sz="1200" dirty="0">
                <a:latin typeface="Times New Roman" panose="02020603050405020304" pitchFamily="18" charset="0"/>
                <a:ea typeface="Calibri" panose="020F0502020204030204" pitchFamily="34" charset="0"/>
              </a:rPr>
              <a:t>(Parrot, 2015)</a:t>
            </a:r>
            <a:endParaRPr lang="es-EC" sz="1200" dirty="0"/>
          </a:p>
        </p:txBody>
      </p:sp>
      <p:sp>
        <p:nvSpPr>
          <p:cNvPr id="6" name="Rectángulo 5">
            <a:extLst>
              <a:ext uri="{FF2B5EF4-FFF2-40B4-BE49-F238E27FC236}">
                <a16:creationId xmlns:a16="http://schemas.microsoft.com/office/drawing/2014/main" id="{9E9E2529-A283-4D2C-8330-D97A47A10A30}"/>
              </a:ext>
            </a:extLst>
          </p:cNvPr>
          <p:cNvSpPr/>
          <p:nvPr/>
        </p:nvSpPr>
        <p:spPr>
          <a:xfrm>
            <a:off x="8211803" y="3466220"/>
            <a:ext cx="2000869" cy="276999"/>
          </a:xfrm>
          <a:prstGeom prst="rect">
            <a:avLst/>
          </a:prstGeom>
        </p:spPr>
        <p:txBody>
          <a:bodyPr wrap="none">
            <a:spAutoFit/>
          </a:bodyPr>
          <a:lstStyle/>
          <a:p>
            <a:pPr algn="ctr">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Fuente: (Salcedo Peña, 2018)</a:t>
            </a:r>
          </a:p>
        </p:txBody>
      </p:sp>
    </p:spTree>
    <p:extLst>
      <p:ext uri="{BB962C8B-B14F-4D97-AF65-F5344CB8AC3E}">
        <p14:creationId xmlns:p14="http://schemas.microsoft.com/office/powerpoint/2010/main" val="129224069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5138" y="394887"/>
            <a:ext cx="5720862" cy="606822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53FC640B-6593-403D-9F68-109F4850B8C2}"/>
              </a:ext>
            </a:extLst>
          </p:cNvPr>
          <p:cNvSpPr>
            <a:spLocks noGrp="1"/>
          </p:cNvSpPr>
          <p:nvPr>
            <p:ph type="title"/>
          </p:nvPr>
        </p:nvSpPr>
        <p:spPr>
          <a:xfrm>
            <a:off x="1018604" y="1053042"/>
            <a:ext cx="4458424" cy="3068357"/>
          </a:xfrm>
        </p:spPr>
        <p:txBody>
          <a:bodyPr vert="horz" lIns="91440" tIns="45720" rIns="91440" bIns="45720" rtlCol="0" anchor="b">
            <a:normAutofit/>
          </a:bodyPr>
          <a:lstStyle/>
          <a:p>
            <a:r>
              <a:rPr lang="en-US" sz="6000">
                <a:solidFill>
                  <a:srgbClr val="FFFFFF"/>
                </a:solidFill>
              </a:rPr>
              <a:t>ESTACIÓN TERRENA</a:t>
            </a:r>
          </a:p>
        </p:txBody>
      </p:sp>
      <p:pic>
        <p:nvPicPr>
          <p:cNvPr id="6" name="Imagen 5">
            <a:extLst>
              <a:ext uri="{FF2B5EF4-FFF2-40B4-BE49-F238E27FC236}">
                <a16:creationId xmlns:a16="http://schemas.microsoft.com/office/drawing/2014/main" id="{FF0548F8-5E54-4663-A24B-B2BC7DCAD9A9}"/>
              </a:ext>
            </a:extLst>
          </p:cNvPr>
          <p:cNvPicPr/>
          <p:nvPr/>
        </p:nvPicPr>
        <p:blipFill>
          <a:blip r:embed="rId2"/>
          <a:stretch>
            <a:fillRect/>
          </a:stretch>
        </p:blipFill>
        <p:spPr>
          <a:xfrm>
            <a:off x="6479229" y="912725"/>
            <a:ext cx="5390093" cy="1603552"/>
          </a:xfrm>
          <a:prstGeom prst="rect">
            <a:avLst/>
          </a:prstGeom>
        </p:spPr>
      </p:pic>
      <p:cxnSp>
        <p:nvCxnSpPr>
          <p:cNvPr id="18" name="Straight Connector 17">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9184178" y="1874520"/>
            <a:ext cx="0" cy="310896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4009" y="4201833"/>
            <a:ext cx="3400425"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Imagen 8" descr="Imagen que contiene captura de pantalla&#10;&#10;Descripción generada con confianza muy alta">
            <a:extLst>
              <a:ext uri="{FF2B5EF4-FFF2-40B4-BE49-F238E27FC236}">
                <a16:creationId xmlns:a16="http://schemas.microsoft.com/office/drawing/2014/main" id="{AA0B073B-870A-4BF5-A6D2-D52FD514888A}"/>
              </a:ext>
            </a:extLst>
          </p:cNvPr>
          <p:cNvPicPr>
            <a:picLocks noChangeAspect="1"/>
          </p:cNvPicPr>
          <p:nvPr/>
        </p:nvPicPr>
        <p:blipFill rotWithShape="1">
          <a:blip r:embed="rId3"/>
          <a:srcRect t="3799"/>
          <a:stretch/>
        </p:blipFill>
        <p:spPr>
          <a:xfrm>
            <a:off x="6479229" y="4201833"/>
            <a:ext cx="5390093" cy="1970421"/>
          </a:xfrm>
          <a:prstGeom prst="rect">
            <a:avLst/>
          </a:prstGeom>
        </p:spPr>
      </p:pic>
      <p:sp>
        <p:nvSpPr>
          <p:cNvPr id="3" name="Rectángulo 2">
            <a:extLst>
              <a:ext uri="{FF2B5EF4-FFF2-40B4-BE49-F238E27FC236}">
                <a16:creationId xmlns:a16="http://schemas.microsoft.com/office/drawing/2014/main" id="{C2A29408-89C5-4B5C-9C8D-01518C877AA1}"/>
              </a:ext>
            </a:extLst>
          </p:cNvPr>
          <p:cNvSpPr/>
          <p:nvPr/>
        </p:nvSpPr>
        <p:spPr>
          <a:xfrm>
            <a:off x="8186375" y="2673252"/>
            <a:ext cx="1975798" cy="276999"/>
          </a:xfrm>
          <a:prstGeom prst="rect">
            <a:avLst/>
          </a:prstGeom>
        </p:spPr>
        <p:txBody>
          <a:bodyPr wrap="none">
            <a:spAutoFit/>
          </a:bodyPr>
          <a:lstStyle/>
          <a:p>
            <a:pPr algn="ctr">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Fuente: (Valero </a:t>
            </a:r>
            <a:r>
              <a:rPr lang="es-EC" sz="1200" dirty="0" err="1">
                <a:latin typeface="Times New Roman" panose="02020603050405020304" pitchFamily="18" charset="0"/>
                <a:ea typeface="Calibri" panose="020F0502020204030204" pitchFamily="34" charset="0"/>
                <a:cs typeface="Times New Roman" panose="02020603050405020304" pitchFamily="18" charset="0"/>
              </a:rPr>
              <a:t>Lavid</a:t>
            </a:r>
            <a:r>
              <a:rPr lang="es-EC" sz="1200" dirty="0">
                <a:latin typeface="Times New Roman" panose="02020603050405020304" pitchFamily="18" charset="0"/>
                <a:ea typeface="Calibri" panose="020F0502020204030204" pitchFamily="34" charset="0"/>
                <a:cs typeface="Times New Roman" panose="02020603050405020304" pitchFamily="18" charset="0"/>
              </a:rPr>
              <a:t>, 2017)</a:t>
            </a:r>
          </a:p>
        </p:txBody>
      </p:sp>
    </p:spTree>
    <p:extLst>
      <p:ext uri="{BB962C8B-B14F-4D97-AF65-F5344CB8AC3E}">
        <p14:creationId xmlns:p14="http://schemas.microsoft.com/office/powerpoint/2010/main" val="2319969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6193EC3-1237-4DE6-9B57-0D21C89C6C3D}"/>
              </a:ext>
            </a:extLst>
          </p:cNvPr>
          <p:cNvPicPr/>
          <p:nvPr/>
        </p:nvPicPr>
        <p:blipFill rotWithShape="1">
          <a:blip r:embed="rId2"/>
          <a:srcRect r="52782" b="7382"/>
          <a:stretch/>
        </p:blipFill>
        <p:spPr bwMode="auto">
          <a:xfrm>
            <a:off x="5821280" y="4989251"/>
            <a:ext cx="1640410" cy="1407160"/>
          </a:xfrm>
          <a:prstGeom prst="rect">
            <a:avLst/>
          </a:prstGeom>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97F4F535-670D-4AB0-9C0E-E19A2A91B9AE}"/>
              </a:ext>
            </a:extLst>
          </p:cNvPr>
          <p:cNvPicPr/>
          <p:nvPr/>
        </p:nvPicPr>
        <p:blipFill rotWithShape="1">
          <a:blip r:embed="rId2"/>
          <a:srcRect l="65393" b="7382"/>
          <a:stretch/>
        </p:blipFill>
        <p:spPr bwMode="auto">
          <a:xfrm>
            <a:off x="9309551" y="5173404"/>
            <a:ext cx="1202303" cy="1407160"/>
          </a:xfrm>
          <a:prstGeom prst="rect">
            <a:avLst/>
          </a:prstGeom>
          <a:ln>
            <a:noFill/>
          </a:ln>
          <a:extLst>
            <a:ext uri="{53640926-AAD7-44D8-BBD7-CCE9431645EC}">
              <a14:shadowObscured xmlns:a14="http://schemas.microsoft.com/office/drawing/2010/main"/>
            </a:ext>
          </a:extLst>
        </p:spPr>
      </p:pic>
      <p:grpSp>
        <p:nvGrpSpPr>
          <p:cNvPr id="7" name="Grupo 6">
            <a:extLst>
              <a:ext uri="{FF2B5EF4-FFF2-40B4-BE49-F238E27FC236}">
                <a16:creationId xmlns:a16="http://schemas.microsoft.com/office/drawing/2014/main" id="{8A352EAB-CF6F-4A2A-A2CB-DA8A0D566E47}"/>
              </a:ext>
            </a:extLst>
          </p:cNvPr>
          <p:cNvGrpSpPr/>
          <p:nvPr/>
        </p:nvGrpSpPr>
        <p:grpSpPr>
          <a:xfrm rot="16200000">
            <a:off x="7996278" y="4556094"/>
            <a:ext cx="778684" cy="866314"/>
            <a:chOff x="2423658" y="584574"/>
            <a:chExt cx="465688" cy="544767"/>
          </a:xfrm>
        </p:grpSpPr>
        <p:sp>
          <p:nvSpPr>
            <p:cNvPr id="8" name="Flecha derecha 28">
              <a:extLst>
                <a:ext uri="{FF2B5EF4-FFF2-40B4-BE49-F238E27FC236}">
                  <a16:creationId xmlns:a16="http://schemas.microsoft.com/office/drawing/2014/main" id="{A3BEFF3E-001F-4CF4-B050-715DEF1B2465}"/>
                </a:ext>
              </a:extLst>
            </p:cNvPr>
            <p:cNvSpPr/>
            <p:nvPr/>
          </p:nvSpPr>
          <p:spPr>
            <a:xfrm>
              <a:off x="2423658" y="584574"/>
              <a:ext cx="465688" cy="544767"/>
            </a:xfrm>
            <a:prstGeom prst="rightArrow">
              <a:avLst>
                <a:gd name="adj1" fmla="val 60000"/>
                <a:gd name="adj2" fmla="val 50000"/>
              </a:avLst>
            </a:prstGeom>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9" name="Flecha derecha 6">
              <a:extLst>
                <a:ext uri="{FF2B5EF4-FFF2-40B4-BE49-F238E27FC236}">
                  <a16:creationId xmlns:a16="http://schemas.microsoft.com/office/drawing/2014/main" id="{3E3C4822-766E-483C-9A25-077A7D794404}"/>
                </a:ext>
              </a:extLst>
            </p:cNvPr>
            <p:cNvSpPr/>
            <p:nvPr/>
          </p:nvSpPr>
          <p:spPr>
            <a:xfrm>
              <a:off x="2423658" y="693527"/>
              <a:ext cx="325982" cy="32686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C" sz="1900" kern="1200"/>
            </a:p>
          </p:txBody>
        </p:sp>
      </p:grpSp>
      <p:sp>
        <p:nvSpPr>
          <p:cNvPr id="13" name="18 Rectángulo">
            <a:extLst>
              <a:ext uri="{FF2B5EF4-FFF2-40B4-BE49-F238E27FC236}">
                <a16:creationId xmlns:a16="http://schemas.microsoft.com/office/drawing/2014/main" id="{1953DD89-4BE2-44B3-AEAD-6E2F9E7DA67F}"/>
              </a:ext>
            </a:extLst>
          </p:cNvPr>
          <p:cNvSpPr/>
          <p:nvPr/>
        </p:nvSpPr>
        <p:spPr bwMode="auto">
          <a:xfrm>
            <a:off x="849879" y="5291395"/>
            <a:ext cx="3123540" cy="40143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err="1"/>
              <a:t>Bebop</a:t>
            </a:r>
            <a:r>
              <a:rPr lang="es-EC" sz="2000" b="1" dirty="0"/>
              <a:t> </a:t>
            </a:r>
            <a:r>
              <a:rPr lang="es-EC" sz="2000" b="1" dirty="0" err="1"/>
              <a:t>Autonomy</a:t>
            </a:r>
            <a:endParaRPr lang="es-EC" sz="2000" b="1" dirty="0"/>
          </a:p>
        </p:txBody>
      </p:sp>
      <p:pic>
        <p:nvPicPr>
          <p:cNvPr id="34" name="Imagen 33">
            <a:extLst>
              <a:ext uri="{FF2B5EF4-FFF2-40B4-BE49-F238E27FC236}">
                <a16:creationId xmlns:a16="http://schemas.microsoft.com/office/drawing/2014/main" id="{648D2C49-BA50-4FB4-932B-407B79B67056}"/>
              </a:ext>
            </a:extLst>
          </p:cNvPr>
          <p:cNvPicPr/>
          <p:nvPr/>
        </p:nvPicPr>
        <p:blipFill>
          <a:blip r:embed="rId3"/>
          <a:stretch>
            <a:fillRect/>
          </a:stretch>
        </p:blipFill>
        <p:spPr>
          <a:xfrm>
            <a:off x="3780430" y="461589"/>
            <a:ext cx="8134066" cy="4138319"/>
          </a:xfrm>
          <a:prstGeom prst="rect">
            <a:avLst/>
          </a:prstGeom>
        </p:spPr>
      </p:pic>
      <p:sp>
        <p:nvSpPr>
          <p:cNvPr id="37" name="18 Rectángulo">
            <a:extLst>
              <a:ext uri="{FF2B5EF4-FFF2-40B4-BE49-F238E27FC236}">
                <a16:creationId xmlns:a16="http://schemas.microsoft.com/office/drawing/2014/main" id="{F6362B43-5780-4042-9414-FF5D068465E1}"/>
              </a:ext>
            </a:extLst>
          </p:cNvPr>
          <p:cNvSpPr/>
          <p:nvPr/>
        </p:nvSpPr>
        <p:spPr bwMode="auto">
          <a:xfrm>
            <a:off x="169765" y="939511"/>
            <a:ext cx="3446891" cy="821050"/>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4800" b="1" dirty="0"/>
              <a:t>SOFTWARE</a:t>
            </a:r>
          </a:p>
        </p:txBody>
      </p:sp>
    </p:spTree>
    <p:extLst>
      <p:ext uri="{BB962C8B-B14F-4D97-AF65-F5344CB8AC3E}">
        <p14:creationId xmlns:p14="http://schemas.microsoft.com/office/powerpoint/2010/main" val="2471980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1DF1E4-E747-4632-A326-1D601A5A9C50}"/>
              </a:ext>
            </a:extLst>
          </p:cNvPr>
          <p:cNvSpPr>
            <a:spLocks noGrp="1"/>
          </p:cNvSpPr>
          <p:nvPr>
            <p:ph type="title"/>
          </p:nvPr>
        </p:nvSpPr>
        <p:spPr>
          <a:xfrm>
            <a:off x="609601" y="4385066"/>
            <a:ext cx="10923638" cy="1317643"/>
          </a:xfrm>
          <a:prstGeom prst="ellipse">
            <a:avLst/>
          </a:prstGeom>
        </p:spPr>
        <p:txBody>
          <a:bodyPr vert="horz" lIns="91440" tIns="45720" rIns="91440" bIns="45720" rtlCol="0" anchor="b">
            <a:normAutofit/>
          </a:bodyPr>
          <a:lstStyle/>
          <a:p>
            <a:r>
              <a:rPr lang="en-US" sz="5600" kern="1200">
                <a:solidFill>
                  <a:schemeClr val="tx1"/>
                </a:solidFill>
                <a:latin typeface="+mj-lt"/>
                <a:ea typeface="+mj-ea"/>
                <a:cs typeface="+mj-cs"/>
              </a:rPr>
              <a:t>DETECCIÓN MOVIMIENTO</a:t>
            </a:r>
          </a:p>
        </p:txBody>
      </p:sp>
      <p:pic>
        <p:nvPicPr>
          <p:cNvPr id="4" name="Imagen 3">
            <a:extLst>
              <a:ext uri="{FF2B5EF4-FFF2-40B4-BE49-F238E27FC236}">
                <a16:creationId xmlns:a16="http://schemas.microsoft.com/office/drawing/2014/main" id="{86F4D6F6-E720-4E1C-9716-1F89FC19BF4E}"/>
              </a:ext>
            </a:extLst>
          </p:cNvPr>
          <p:cNvPicPr/>
          <p:nvPr/>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6934" r="12431" b="-1"/>
          <a:stretch/>
        </p:blipFill>
        <p:spPr bwMode="auto">
          <a:xfrm>
            <a:off x="20" y="10"/>
            <a:ext cx="6095974" cy="4252522"/>
          </a:xfrm>
          <a:prstGeom prst="rect">
            <a:avLst/>
          </a:prstGeom>
          <a:noFill/>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2B7CBE8F-4FBF-4CCF-A2C5-8255BB04F17C}"/>
              </a:ext>
            </a:extLst>
          </p:cNvPr>
          <p:cNvPicPr>
            <a:picLocks noChangeAspect="1"/>
          </p:cNvPicPr>
          <p:nvPr/>
        </p:nvPicPr>
        <p:blipFill rotWithShape="1">
          <a:blip r:embed="rId4"/>
          <a:srcRect l="546" t="-630" r="-544" b="1544"/>
          <a:stretch/>
        </p:blipFill>
        <p:spPr>
          <a:xfrm>
            <a:off x="6894290" y="328290"/>
            <a:ext cx="4499407" cy="3584877"/>
          </a:xfrm>
          <a:prstGeom prst="rect">
            <a:avLst/>
          </a:prstGeom>
        </p:spPr>
      </p:pic>
      <p:cxnSp>
        <p:nvCxnSpPr>
          <p:cNvPr id="22" name="Straight Connector 15">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17">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96557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3B9B88-4228-4129-89A2-C6D69AD83F50}"/>
              </a:ext>
            </a:extLst>
          </p:cNvPr>
          <p:cNvSpPr>
            <a:spLocks noGrp="1"/>
          </p:cNvSpPr>
          <p:nvPr>
            <p:ph type="title"/>
          </p:nvPr>
        </p:nvSpPr>
        <p:spPr>
          <a:xfrm>
            <a:off x="5021821" y="4004732"/>
            <a:ext cx="6465287" cy="1324235"/>
          </a:xfrm>
        </p:spPr>
        <p:txBody>
          <a:bodyPr vert="horz" lIns="91440" tIns="45720" rIns="91440" bIns="45720" rtlCol="0" anchor="b">
            <a:normAutofit/>
          </a:bodyPr>
          <a:lstStyle/>
          <a:p>
            <a:r>
              <a:rPr lang="en-US"/>
              <a:t>SEGUIMIENTO VISUAL DE OBJETO</a:t>
            </a:r>
          </a:p>
        </p:txBody>
      </p:sp>
      <p:sp>
        <p:nvSpPr>
          <p:cNvPr id="19" name="Rectangle 15">
            <a:extLst>
              <a:ext uri="{FF2B5EF4-FFF2-40B4-BE49-F238E27FC236}">
                <a16:creationId xmlns:a16="http://schemas.microsoft.com/office/drawing/2014/main" id="{82B0BD37-87F5-4DDB-B767-20FA06048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17634" y="321733"/>
            <a:ext cx="4129237" cy="606001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DFE5C4E-0B5D-4AB5-9877-3993F84A3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811469" y="321733"/>
            <a:ext cx="3375479" cy="325966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6048CCE-094B-4948-B61B-DE627F176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8508682" y="321733"/>
            <a:ext cx="3375478" cy="325966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Imagen 10" descr="Imagen que contiene texto, mapa&#10;&#10;Descripción generada con confianza muy alta">
            <a:extLst>
              <a:ext uri="{FF2B5EF4-FFF2-40B4-BE49-F238E27FC236}">
                <a16:creationId xmlns:a16="http://schemas.microsoft.com/office/drawing/2014/main" id="{9DA38DF0-AABE-4867-AFD4-BA3786B4E249}"/>
              </a:ext>
            </a:extLst>
          </p:cNvPr>
          <p:cNvPicPr/>
          <p:nvPr/>
        </p:nvPicPr>
        <p:blipFill rotWithShape="1">
          <a:blip r:embed="rId2" cstate="print">
            <a:extLst>
              <a:ext uri="{28A0092B-C50C-407E-A947-70E740481C1C}">
                <a14:useLocalDpi xmlns:a14="http://schemas.microsoft.com/office/drawing/2010/main" val="0"/>
              </a:ext>
            </a:extLst>
          </a:blip>
          <a:srcRect l="48588"/>
          <a:stretch/>
        </p:blipFill>
        <p:spPr bwMode="auto">
          <a:xfrm>
            <a:off x="317634" y="476249"/>
            <a:ext cx="4172101" cy="5905495"/>
          </a:xfrm>
          <a:prstGeom prst="rect">
            <a:avLst/>
          </a:prstGeom>
          <a:extLst>
            <a:ext uri="{53640926-AAD7-44D8-BBD7-CCE9431645EC}">
              <a14:shadowObscured xmlns:a14="http://schemas.microsoft.com/office/drawing/2010/main"/>
            </a:ext>
          </a:extLst>
        </p:spPr>
      </p:pic>
      <p:cxnSp>
        <p:nvCxnSpPr>
          <p:cNvPr id="22" name="Straight Connector 21">
            <a:extLst>
              <a:ext uri="{FF2B5EF4-FFF2-40B4-BE49-F238E27FC236}">
                <a16:creationId xmlns:a16="http://schemas.microsoft.com/office/drawing/2014/main" id="{5BB48934-4796-4249-B64C-EE2375977B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0C1314BE-1C20-4EDE-A38F-8B1ABED53E42}"/>
              </a:ext>
            </a:extLst>
          </p:cNvPr>
          <p:cNvPicPr/>
          <p:nvPr/>
        </p:nvPicPr>
        <p:blipFill>
          <a:blip r:embed="rId3"/>
          <a:stretch>
            <a:fillRect/>
          </a:stretch>
        </p:blipFill>
        <p:spPr>
          <a:xfrm>
            <a:off x="5435057" y="539127"/>
            <a:ext cx="6147250" cy="2809405"/>
          </a:xfrm>
          <a:prstGeom prst="rect">
            <a:avLst/>
          </a:prstGeom>
        </p:spPr>
      </p:pic>
    </p:spTree>
    <p:extLst>
      <p:ext uri="{BB962C8B-B14F-4D97-AF65-F5344CB8AC3E}">
        <p14:creationId xmlns:p14="http://schemas.microsoft.com/office/powerpoint/2010/main" val="3702193427"/>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1">
            <a:extLst>
              <a:ext uri="{FF2B5EF4-FFF2-40B4-BE49-F238E27FC236}">
                <a16:creationId xmlns:a16="http://schemas.microsoft.com/office/drawing/2014/main" id="{A0BF428C-DA8B-4D99-9930-18F7F91D8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801" y="1690688"/>
            <a:ext cx="7316944" cy="5167312"/>
          </a:xfrm>
          <a:custGeom>
            <a:avLst/>
            <a:gdLst>
              <a:gd name="connsiteX0" fmla="*/ 0 w 7316944"/>
              <a:gd name="connsiteY0" fmla="*/ 0 h 5167312"/>
              <a:gd name="connsiteX1" fmla="*/ 7316944 w 7316944"/>
              <a:gd name="connsiteY1" fmla="*/ 0 h 5167312"/>
              <a:gd name="connsiteX2" fmla="*/ 7316944 w 7316944"/>
              <a:gd name="connsiteY2" fmla="*/ 5167312 h 5167312"/>
              <a:gd name="connsiteX3" fmla="*/ 472697 w 7316944"/>
              <a:gd name="connsiteY3" fmla="*/ 5167312 h 5167312"/>
              <a:gd name="connsiteX4" fmla="*/ 2866576 w 7316944"/>
              <a:gd name="connsiteY4" fmla="*/ 952 h 5167312"/>
              <a:gd name="connsiteX5" fmla="*/ 0 w 731694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6944" h="5167312">
                <a:moveTo>
                  <a:pt x="0" y="0"/>
                </a:moveTo>
                <a:lnTo>
                  <a:pt x="7316944" y="0"/>
                </a:lnTo>
                <a:lnTo>
                  <a:pt x="7316944" y="5167312"/>
                </a:lnTo>
                <a:lnTo>
                  <a:pt x="472697" y="5167312"/>
                </a:lnTo>
                <a:lnTo>
                  <a:pt x="2866576" y="952"/>
                </a:lnTo>
                <a:lnTo>
                  <a:pt x="0" y="952"/>
                </a:lnTo>
                <a:close/>
              </a:path>
            </a:pathLst>
          </a:custGeom>
          <a:solidFill>
            <a:srgbClr val="A6A6A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37">
            <a:extLst>
              <a:ext uri="{FF2B5EF4-FFF2-40B4-BE49-F238E27FC236}">
                <a16:creationId xmlns:a16="http://schemas.microsoft.com/office/drawing/2014/main" id="{A03E2379-8871-408A-95CE-7AAE8FA53A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746" y="1691164"/>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513B9B88-4228-4129-89A2-C6D69AD83F50}"/>
              </a:ext>
            </a:extLst>
          </p:cNvPr>
          <p:cNvSpPr>
            <a:spLocks noGrp="1"/>
          </p:cNvSpPr>
          <p:nvPr>
            <p:ph type="title"/>
          </p:nvPr>
        </p:nvSpPr>
        <p:spPr>
          <a:xfrm>
            <a:off x="838200" y="365125"/>
            <a:ext cx="10515600" cy="1325563"/>
          </a:xfrm>
        </p:spPr>
        <p:txBody>
          <a:bodyPr>
            <a:normAutofit/>
          </a:bodyPr>
          <a:lstStyle/>
          <a:p>
            <a:r>
              <a:rPr lang="es-EC"/>
              <a:t>SEGUIMIENTO VISUAL DE OBJETO</a:t>
            </a:r>
            <a:endParaRPr lang="es-EC" dirty="0"/>
          </a:p>
        </p:txBody>
      </p:sp>
      <p:pic>
        <p:nvPicPr>
          <p:cNvPr id="10" name="Marcador de contenido 4">
            <a:extLst>
              <a:ext uri="{FF2B5EF4-FFF2-40B4-BE49-F238E27FC236}">
                <a16:creationId xmlns:a16="http://schemas.microsoft.com/office/drawing/2014/main" id="{3C318C25-3611-4D82-AACF-E55FB6287F52}"/>
              </a:ext>
            </a:extLst>
          </p:cNvPr>
          <p:cNvPicPr>
            <a:picLocks noChangeAspect="1"/>
          </p:cNvPicPr>
          <p:nvPr/>
        </p:nvPicPr>
        <p:blipFill>
          <a:blip r:embed="rId2"/>
          <a:stretch>
            <a:fillRect/>
          </a:stretch>
        </p:blipFill>
        <p:spPr>
          <a:xfrm>
            <a:off x="7665671" y="2059184"/>
            <a:ext cx="4179364" cy="1434706"/>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pic>
        <p:nvPicPr>
          <p:cNvPr id="5" name="Imagen 4">
            <a:extLst>
              <a:ext uri="{FF2B5EF4-FFF2-40B4-BE49-F238E27FC236}">
                <a16:creationId xmlns:a16="http://schemas.microsoft.com/office/drawing/2014/main" id="{F3B3EEC0-6FEA-42EB-B2E2-AF9DA1BB424A}"/>
              </a:ext>
            </a:extLst>
          </p:cNvPr>
          <p:cNvPicPr/>
          <p:nvPr/>
        </p:nvPicPr>
        <p:blipFill>
          <a:blip r:embed="rId3"/>
          <a:stretch>
            <a:fillRect/>
          </a:stretch>
        </p:blipFill>
        <p:spPr>
          <a:xfrm>
            <a:off x="5692877" y="3687097"/>
            <a:ext cx="6431327" cy="3170427"/>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pic>
        <p:nvPicPr>
          <p:cNvPr id="13" name="Imagen 12">
            <a:extLst>
              <a:ext uri="{FF2B5EF4-FFF2-40B4-BE49-F238E27FC236}">
                <a16:creationId xmlns:a16="http://schemas.microsoft.com/office/drawing/2014/main" id="{7A3E5287-CDEB-41AA-AEF9-9D1207C27EAE}"/>
              </a:ext>
            </a:extLst>
          </p:cNvPr>
          <p:cNvPicPr>
            <a:picLocks noChangeAspect="1"/>
          </p:cNvPicPr>
          <p:nvPr/>
        </p:nvPicPr>
        <p:blipFill>
          <a:blip r:embed="rId4"/>
          <a:stretch>
            <a:fillRect/>
          </a:stretch>
        </p:blipFill>
        <p:spPr>
          <a:xfrm>
            <a:off x="207258" y="2221758"/>
            <a:ext cx="5300486" cy="2945078"/>
          </a:xfrm>
          <a:prstGeom prst="rect">
            <a:avLst/>
          </a:prstGeom>
        </p:spPr>
      </p:pic>
    </p:spTree>
    <p:extLst>
      <p:ext uri="{BB962C8B-B14F-4D97-AF65-F5344CB8AC3E}">
        <p14:creationId xmlns:p14="http://schemas.microsoft.com/office/powerpoint/2010/main" val="3312736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457149-2A94-481A-ADE8-8697FAD48663}"/>
              </a:ext>
            </a:extLst>
          </p:cNvPr>
          <p:cNvSpPr>
            <a:spLocks noGrp="1"/>
          </p:cNvSpPr>
          <p:nvPr>
            <p:ph type="title"/>
          </p:nvPr>
        </p:nvSpPr>
        <p:spPr>
          <a:xfrm>
            <a:off x="609601" y="4385066"/>
            <a:ext cx="10923638" cy="1317643"/>
          </a:xfrm>
        </p:spPr>
        <p:txBody>
          <a:bodyPr vert="horz" lIns="91440" tIns="45720" rIns="91440" bIns="45720" rtlCol="0" anchor="b">
            <a:normAutofit/>
          </a:bodyPr>
          <a:lstStyle/>
          <a:p>
            <a:r>
              <a:rPr lang="en-US" sz="6000" kern="1200">
                <a:solidFill>
                  <a:schemeClr val="tx1"/>
                </a:solidFill>
                <a:latin typeface="+mj-lt"/>
                <a:ea typeface="+mj-ea"/>
                <a:cs typeface="+mj-cs"/>
              </a:rPr>
              <a:t>ESTIMACIÓN DE EVENTOS</a:t>
            </a:r>
          </a:p>
        </p:txBody>
      </p:sp>
      <p:pic>
        <p:nvPicPr>
          <p:cNvPr id="8" name="Imagen 7">
            <a:extLst>
              <a:ext uri="{FF2B5EF4-FFF2-40B4-BE49-F238E27FC236}">
                <a16:creationId xmlns:a16="http://schemas.microsoft.com/office/drawing/2014/main" id="{8C2BF740-0042-4AF9-B8EE-8B4331E75385}"/>
              </a:ext>
            </a:extLst>
          </p:cNvPr>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Lst>
          </a:blip>
          <a:srcRect l="1123" r="6156" b="-1"/>
          <a:stretch/>
        </p:blipFill>
        <p:spPr>
          <a:xfrm>
            <a:off x="203200" y="992006"/>
            <a:ext cx="5295900" cy="2233790"/>
          </a:xfrm>
          <a:prstGeom prst="rect">
            <a:avLst/>
          </a:prstGeom>
        </p:spPr>
      </p:pic>
      <p:pic>
        <p:nvPicPr>
          <p:cNvPr id="9" name="Imagen 8" descr="Imagen que contiene texto, mapa&#10;&#10;Descripción generada con confianza muy alta">
            <a:extLst>
              <a:ext uri="{FF2B5EF4-FFF2-40B4-BE49-F238E27FC236}">
                <a16:creationId xmlns:a16="http://schemas.microsoft.com/office/drawing/2014/main" id="{213CB5B2-DF0B-46F8-8181-120C06CF5F67}"/>
              </a:ext>
            </a:extLst>
          </p:cNvPr>
          <p:cNvPicPr/>
          <p:nvPr/>
        </p:nvPicPr>
        <p:blipFill rotWithShape="1">
          <a:blip r:embed="rId4" cstate="print">
            <a:extLst>
              <a:ext uri="{28A0092B-C50C-407E-A947-70E740481C1C}">
                <a14:useLocalDpi xmlns:a14="http://schemas.microsoft.com/office/drawing/2010/main" val="0"/>
              </a:ext>
            </a:extLst>
          </a:blip>
          <a:srcRect l="22500" t="51966" r="22292" b="164"/>
          <a:stretch/>
        </p:blipFill>
        <p:spPr bwMode="auto">
          <a:xfrm>
            <a:off x="6959612" y="214979"/>
            <a:ext cx="4825986" cy="3884228"/>
          </a:xfrm>
          <a:prstGeom prst="rect">
            <a:avLst/>
          </a:prstGeom>
          <a:extLst>
            <a:ext uri="{53640926-AAD7-44D8-BBD7-CCE9431645EC}">
              <a14:shadowObscured xmlns:a14="http://schemas.microsoft.com/office/drawing/2010/main"/>
            </a:ext>
          </a:extLst>
        </p:spPr>
      </p:pic>
      <p:cxnSp>
        <p:nvCxnSpPr>
          <p:cNvPr id="20" name="Straight Connector 13">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15">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5562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61EDBE5-9F67-492D-8DDB-0E11803ED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44BC7B65-72C3-4E14-9A20-CC0A37566F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76" name="Freeform 5">
              <a:extLst>
                <a:ext uri="{FF2B5EF4-FFF2-40B4-BE49-F238E27FC236}">
                  <a16:creationId xmlns:a16="http://schemas.microsoft.com/office/drawing/2014/main" id="{341AEAAA-1EF7-4CEE-9119-9E6CB42233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6">
              <a:extLst>
                <a:ext uri="{FF2B5EF4-FFF2-40B4-BE49-F238E27FC236}">
                  <a16:creationId xmlns:a16="http://schemas.microsoft.com/office/drawing/2014/main" id="{95DF90C5-B7F3-4B36-A618-F0E62735FF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7">
              <a:extLst>
                <a:ext uri="{FF2B5EF4-FFF2-40B4-BE49-F238E27FC236}">
                  <a16:creationId xmlns:a16="http://schemas.microsoft.com/office/drawing/2014/main" id="{B73653EB-0D50-478F-84AB-CF67808BB1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8">
              <a:extLst>
                <a:ext uri="{FF2B5EF4-FFF2-40B4-BE49-F238E27FC236}">
                  <a16:creationId xmlns:a16="http://schemas.microsoft.com/office/drawing/2014/main" id="{271990C6-F40A-4496-94DE-6B688CC7B6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9">
              <a:extLst>
                <a:ext uri="{FF2B5EF4-FFF2-40B4-BE49-F238E27FC236}">
                  <a16:creationId xmlns:a16="http://schemas.microsoft.com/office/drawing/2014/main" id="{65E24E4E-9966-45BA-8A61-1A578083E9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0">
              <a:extLst>
                <a:ext uri="{FF2B5EF4-FFF2-40B4-BE49-F238E27FC236}">
                  <a16:creationId xmlns:a16="http://schemas.microsoft.com/office/drawing/2014/main" id="{C3AD5B86-8139-477E-9FD1-8F28CA5664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1">
              <a:extLst>
                <a:ext uri="{FF2B5EF4-FFF2-40B4-BE49-F238E27FC236}">
                  <a16:creationId xmlns:a16="http://schemas.microsoft.com/office/drawing/2014/main" id="{64614ECC-4A2E-4A95-9705-7924747B08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2">
              <a:extLst>
                <a:ext uri="{FF2B5EF4-FFF2-40B4-BE49-F238E27FC236}">
                  <a16:creationId xmlns:a16="http://schemas.microsoft.com/office/drawing/2014/main" id="{539AD50E-247B-47C7-ADB0-21FEE0653E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13">
              <a:extLst>
                <a:ext uri="{FF2B5EF4-FFF2-40B4-BE49-F238E27FC236}">
                  <a16:creationId xmlns:a16="http://schemas.microsoft.com/office/drawing/2014/main" id="{DCCEF590-9FCB-4BEE-8335-687CA2832A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4">
              <a:extLst>
                <a:ext uri="{FF2B5EF4-FFF2-40B4-BE49-F238E27FC236}">
                  <a16:creationId xmlns:a16="http://schemas.microsoft.com/office/drawing/2014/main" id="{2BF9B548-7EA0-486E-98C9-4DF69774E2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15">
              <a:extLst>
                <a:ext uri="{FF2B5EF4-FFF2-40B4-BE49-F238E27FC236}">
                  <a16:creationId xmlns:a16="http://schemas.microsoft.com/office/drawing/2014/main" id="{EC889B4F-ACE7-42FC-9E74-4B1BD39E0A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6">
              <a:extLst>
                <a:ext uri="{FF2B5EF4-FFF2-40B4-BE49-F238E27FC236}">
                  <a16:creationId xmlns:a16="http://schemas.microsoft.com/office/drawing/2014/main" id="{E38E32D9-7F12-4495-9FA2-41EEE03967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17">
              <a:extLst>
                <a:ext uri="{FF2B5EF4-FFF2-40B4-BE49-F238E27FC236}">
                  <a16:creationId xmlns:a16="http://schemas.microsoft.com/office/drawing/2014/main" id="{CCD87DB3-F8E8-4932-A687-45BB6C50D6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8">
              <a:extLst>
                <a:ext uri="{FF2B5EF4-FFF2-40B4-BE49-F238E27FC236}">
                  <a16:creationId xmlns:a16="http://schemas.microsoft.com/office/drawing/2014/main" id="{9B8ECC09-5B58-44AB-AD6A-2FE0F26C64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19">
              <a:extLst>
                <a:ext uri="{FF2B5EF4-FFF2-40B4-BE49-F238E27FC236}">
                  <a16:creationId xmlns:a16="http://schemas.microsoft.com/office/drawing/2014/main" id="{33B37E49-EB70-4F2F-86BF-6B39B173E0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0">
              <a:extLst>
                <a:ext uri="{FF2B5EF4-FFF2-40B4-BE49-F238E27FC236}">
                  <a16:creationId xmlns:a16="http://schemas.microsoft.com/office/drawing/2014/main" id="{DAB2680D-8352-4CBF-AE96-34B6169FED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21">
              <a:extLst>
                <a:ext uri="{FF2B5EF4-FFF2-40B4-BE49-F238E27FC236}">
                  <a16:creationId xmlns:a16="http://schemas.microsoft.com/office/drawing/2014/main" id="{C195AB86-5BAC-4600-BB6F-1BB7E399AC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22">
              <a:extLst>
                <a:ext uri="{FF2B5EF4-FFF2-40B4-BE49-F238E27FC236}">
                  <a16:creationId xmlns:a16="http://schemas.microsoft.com/office/drawing/2014/main" id="{DA9FC08A-BD3B-4943-990D-157F47A2FF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23">
              <a:extLst>
                <a:ext uri="{FF2B5EF4-FFF2-40B4-BE49-F238E27FC236}">
                  <a16:creationId xmlns:a16="http://schemas.microsoft.com/office/drawing/2014/main" id="{A082955B-4B2E-40BC-85D2-F867229E28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6" name="Group 95">
            <a:extLst>
              <a:ext uri="{FF2B5EF4-FFF2-40B4-BE49-F238E27FC236}">
                <a16:creationId xmlns:a16="http://schemas.microsoft.com/office/drawing/2014/main" id="{4C428370-A0D8-43A1-A095-37C4AFA055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3893141"/>
            <a:ext cx="8845667" cy="1771275"/>
            <a:chOff x="1669293" y="3893141"/>
            <a:chExt cx="8845667" cy="1771275"/>
          </a:xfrm>
        </p:grpSpPr>
        <p:sp>
          <p:nvSpPr>
            <p:cNvPr id="97" name="Isosceles Triangle 39">
              <a:extLst>
                <a:ext uri="{FF2B5EF4-FFF2-40B4-BE49-F238E27FC236}">
                  <a16:creationId xmlns:a16="http://schemas.microsoft.com/office/drawing/2014/main" id="{DB5E7C2D-5D47-4DC8-8CED-74EC5E3CE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B6A13C8C-5120-4DB3-A1B1-D84165C42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3893141"/>
              <a:ext cx="8845667"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ítulo 1">
            <a:extLst>
              <a:ext uri="{FF2B5EF4-FFF2-40B4-BE49-F238E27FC236}">
                <a16:creationId xmlns:a16="http://schemas.microsoft.com/office/drawing/2014/main" id="{9A0205F8-DA07-4D6F-BFE6-CAFF07B923EE}"/>
              </a:ext>
            </a:extLst>
          </p:cNvPr>
          <p:cNvSpPr>
            <a:spLocks noGrp="1"/>
          </p:cNvSpPr>
          <p:nvPr>
            <p:ph type="title"/>
          </p:nvPr>
        </p:nvSpPr>
        <p:spPr>
          <a:xfrm>
            <a:off x="1759236" y="3980237"/>
            <a:ext cx="8672295" cy="727748"/>
          </a:xfrm>
        </p:spPr>
        <p:txBody>
          <a:bodyPr vert="horz" lIns="91440" tIns="45720" rIns="91440" bIns="45720" rtlCol="0" anchor="b">
            <a:normAutofit/>
          </a:bodyPr>
          <a:lstStyle/>
          <a:p>
            <a:pPr algn="ctr"/>
            <a:r>
              <a:rPr lang="en-US" sz="4000" kern="1200">
                <a:solidFill>
                  <a:srgbClr val="FFFFFF"/>
                </a:solidFill>
                <a:latin typeface="+mj-lt"/>
                <a:ea typeface="+mj-ea"/>
                <a:cs typeface="+mj-cs"/>
              </a:rPr>
              <a:t>INTRODUCCIÓN</a:t>
            </a:r>
          </a:p>
        </p:txBody>
      </p:sp>
      <p:pic>
        <p:nvPicPr>
          <p:cNvPr id="2050" name="Picture 2" descr="Resultado de imagen para DRONES PERSONAS">
            <a:extLst>
              <a:ext uri="{FF2B5EF4-FFF2-40B4-BE49-F238E27FC236}">
                <a16:creationId xmlns:a16="http://schemas.microsoft.com/office/drawing/2014/main" id="{66D59CA8-F912-45E3-8BB2-D8292A63B2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47" r="3467" b="1"/>
          <a:stretch/>
        </p:blipFill>
        <p:spPr bwMode="auto">
          <a:xfrm>
            <a:off x="1667138" y="1175191"/>
            <a:ext cx="4385979" cy="2638998"/>
          </a:xfrm>
          <a:prstGeom prst="rect">
            <a:avLst/>
          </a:prstGeom>
          <a:noFill/>
          <a:ln w="12700">
            <a:noFill/>
          </a:ln>
          <a:extLst>
            <a:ext uri="{909E8E84-426E-40DD-AFC4-6F175D3DCCD1}">
              <a14:hiddenFill xmlns:a14="http://schemas.microsoft.com/office/drawing/2010/main">
                <a:solidFill>
                  <a:srgbClr val="FFFFFF"/>
                </a:solidFill>
              </a14:hiddenFill>
            </a:ext>
          </a:extLst>
        </p:spPr>
      </p:pic>
      <p:pic>
        <p:nvPicPr>
          <p:cNvPr id="2052" name="Picture 4" descr="Imagen relacionada">
            <a:extLst>
              <a:ext uri="{FF2B5EF4-FFF2-40B4-BE49-F238E27FC236}">
                <a16:creationId xmlns:a16="http://schemas.microsoft.com/office/drawing/2014/main" id="{AAE4D9FF-CA50-4C83-8054-4B48AC85B8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5"/>
          <a:stretch/>
        </p:blipFill>
        <p:spPr bwMode="auto">
          <a:xfrm>
            <a:off x="6127617" y="1175191"/>
            <a:ext cx="4385979" cy="2638998"/>
          </a:xfrm>
          <a:prstGeom prst="rect">
            <a:avLst/>
          </a:prstGeom>
          <a:noFill/>
          <a:ln w="1270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299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32569E5E-53B0-4012-870F-E9347C73FB2C}"/>
              </a:ext>
            </a:extLst>
          </p:cNvPr>
          <p:cNvSpPr>
            <a:spLocks noGrp="1"/>
          </p:cNvSpPr>
          <p:nvPr>
            <p:ph type="title"/>
          </p:nvPr>
        </p:nvSpPr>
        <p:spPr>
          <a:xfrm>
            <a:off x="526073" y="4756638"/>
            <a:ext cx="11139854" cy="930447"/>
          </a:xfrm>
        </p:spPr>
        <p:txBody>
          <a:bodyPr vert="horz" lIns="91440" tIns="45720" rIns="91440" bIns="45720" rtlCol="0" anchor="b">
            <a:normAutofit/>
          </a:bodyPr>
          <a:lstStyle/>
          <a:p>
            <a:pPr algn="ctr"/>
            <a:r>
              <a:rPr lang="en-US" sz="5400" kern="1200">
                <a:solidFill>
                  <a:srgbClr val="FFFFFF"/>
                </a:solidFill>
                <a:latin typeface="+mj-lt"/>
                <a:ea typeface="+mj-ea"/>
                <a:cs typeface="+mj-cs"/>
              </a:rPr>
              <a:t>CONTROL DIFUSO</a:t>
            </a:r>
          </a:p>
        </p:txBody>
      </p:sp>
      <p:pic>
        <p:nvPicPr>
          <p:cNvPr id="4" name="Imagen 3">
            <a:extLst>
              <a:ext uri="{FF2B5EF4-FFF2-40B4-BE49-F238E27FC236}">
                <a16:creationId xmlns:a16="http://schemas.microsoft.com/office/drawing/2014/main" id="{1370AF02-09D6-4F02-AA7E-F1131027F20A}"/>
              </a:ext>
            </a:extLst>
          </p:cNvPr>
          <p:cNvPicPr/>
          <p:nvPr/>
        </p:nvPicPr>
        <p:blipFill>
          <a:blip r:embed="rId2"/>
          <a:stretch>
            <a:fillRect/>
          </a:stretch>
        </p:blipFill>
        <p:spPr>
          <a:xfrm>
            <a:off x="320040" y="639511"/>
            <a:ext cx="11496821" cy="3334077"/>
          </a:xfrm>
          <a:prstGeom prst="rect">
            <a:avLst/>
          </a:prstGeom>
        </p:spPr>
      </p:pic>
      <p:cxnSp>
        <p:nvCxnSpPr>
          <p:cNvPr id="14"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580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C1133736-50BA-4480-B0BA-BC586E73A335}"/>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kern="1200">
                <a:solidFill>
                  <a:srgbClr val="FFFFFF"/>
                </a:solidFill>
                <a:latin typeface="+mj-lt"/>
                <a:ea typeface="+mj-ea"/>
                <a:cs typeface="+mj-cs"/>
              </a:rPr>
              <a:t>FUNCIONES DE MEMBRESÍA</a:t>
            </a:r>
          </a:p>
        </p:txBody>
      </p:sp>
      <p:pic>
        <p:nvPicPr>
          <p:cNvPr id="6" name="Imagen 5" descr="Imagen que contiene cielo, texto, sentado&#10;&#10;Descripción generada con confianza muy alta">
            <a:extLst>
              <a:ext uri="{FF2B5EF4-FFF2-40B4-BE49-F238E27FC236}">
                <a16:creationId xmlns:a16="http://schemas.microsoft.com/office/drawing/2014/main" id="{61E2B497-7782-4C07-846F-CE31D2AAA414}"/>
              </a:ext>
            </a:extLst>
          </p:cNvPr>
          <p:cNvPicPr>
            <a:picLocks noChangeAspect="1"/>
          </p:cNvPicPr>
          <p:nvPr/>
        </p:nvPicPr>
        <p:blipFill rotWithShape="1">
          <a:blip r:embed="rId2"/>
          <a:srcRect l="14747" r="18395" b="-1"/>
          <a:stretch/>
        </p:blipFill>
        <p:spPr>
          <a:xfrm>
            <a:off x="317635" y="299363"/>
            <a:ext cx="4160452" cy="3049204"/>
          </a:xfrm>
          <a:prstGeom prst="rect">
            <a:avLst/>
          </a:prstGeom>
        </p:spPr>
      </p:pic>
      <p:pic>
        <p:nvPicPr>
          <p:cNvPr id="4" name="Imagen 3" descr="Imagen que contiene texto, mapa&#10;&#10;Descripción generada con confianza muy alta">
            <a:extLst>
              <a:ext uri="{FF2B5EF4-FFF2-40B4-BE49-F238E27FC236}">
                <a16:creationId xmlns:a16="http://schemas.microsoft.com/office/drawing/2014/main" id="{1520743C-D37F-4169-BA33-DF1EEA54102E}"/>
              </a:ext>
            </a:extLst>
          </p:cNvPr>
          <p:cNvPicPr>
            <a:picLocks noChangeAspect="1"/>
          </p:cNvPicPr>
          <p:nvPr/>
        </p:nvPicPr>
        <p:blipFill rotWithShape="1">
          <a:blip r:embed="rId3"/>
          <a:srcRect t="23481" r="-3" b="-3"/>
          <a:stretch/>
        </p:blipFill>
        <p:spPr>
          <a:xfrm>
            <a:off x="4654296" y="299363"/>
            <a:ext cx="7217085" cy="3008188"/>
          </a:xfrm>
          <a:prstGeom prst="rect">
            <a:avLst/>
          </a:prstGeom>
        </p:spPr>
      </p:pic>
      <p:cxnSp>
        <p:nvCxnSpPr>
          <p:cNvPr id="21" name="Straight Connector 12">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Imagen 4" descr="Imagen que contiene texto, cielo, mapa, barco&#10;&#10;Descripción generada con confianza muy alta">
            <a:extLst>
              <a:ext uri="{FF2B5EF4-FFF2-40B4-BE49-F238E27FC236}">
                <a16:creationId xmlns:a16="http://schemas.microsoft.com/office/drawing/2014/main" id="{C2797475-DC6B-434D-818F-0E64E3F0CB05}"/>
              </a:ext>
            </a:extLst>
          </p:cNvPr>
          <p:cNvPicPr>
            <a:picLocks noChangeAspect="1"/>
          </p:cNvPicPr>
          <p:nvPr/>
        </p:nvPicPr>
        <p:blipFill rotWithShape="1">
          <a:blip r:embed="rId4"/>
          <a:srcRect l="11809" r="16715" b="-1"/>
          <a:stretch/>
        </p:blipFill>
        <p:spPr>
          <a:xfrm>
            <a:off x="317635" y="3509433"/>
            <a:ext cx="4160452" cy="3026833"/>
          </a:xfrm>
          <a:prstGeom prst="rect">
            <a:avLst/>
          </a:prstGeom>
        </p:spPr>
      </p:pic>
    </p:spTree>
    <p:extLst>
      <p:ext uri="{BB962C8B-B14F-4D97-AF65-F5344CB8AC3E}">
        <p14:creationId xmlns:p14="http://schemas.microsoft.com/office/powerpoint/2010/main" val="2085998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919ABD6-10C1-483D-80FB-527B8EBB2C03}"/>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PRUEBAS Y RESULTADOS</a:t>
            </a: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Imagen 5" descr="Imagen que contiene suelo, edificio, persona&#10;&#10;Descripción generada con confianza muy alta">
            <a:extLst>
              <a:ext uri="{FF2B5EF4-FFF2-40B4-BE49-F238E27FC236}">
                <a16:creationId xmlns:a16="http://schemas.microsoft.com/office/drawing/2014/main" id="{3E033D75-E522-4940-AEBE-71B15EA409C1}"/>
              </a:ext>
            </a:extLst>
          </p:cNvPr>
          <p:cNvPicPr>
            <a:picLocks noChangeAspect="1"/>
          </p:cNvPicPr>
          <p:nvPr/>
        </p:nvPicPr>
        <p:blipFill>
          <a:blip r:embed="rId2"/>
          <a:stretch>
            <a:fillRect/>
          </a:stretch>
        </p:blipFill>
        <p:spPr>
          <a:xfrm>
            <a:off x="331567" y="2727482"/>
            <a:ext cx="5455917" cy="3396308"/>
          </a:xfrm>
          <a:prstGeom prst="rect">
            <a:avLst/>
          </a:prstGeom>
        </p:spPr>
      </p:pic>
      <p:cxnSp>
        <p:nvCxnSpPr>
          <p:cNvPr id="15" name="Straight Connector 1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637EC108-A0C5-4FB9-AAA8-9AAF60014059}"/>
              </a:ext>
            </a:extLst>
          </p:cNvPr>
          <p:cNvPicPr>
            <a:picLocks noChangeAspect="1"/>
          </p:cNvPicPr>
          <p:nvPr/>
        </p:nvPicPr>
        <p:blipFill rotWithShape="1">
          <a:blip r:embed="rId3"/>
          <a:srcRect r="23516" b="12498"/>
          <a:stretch/>
        </p:blipFill>
        <p:spPr>
          <a:xfrm>
            <a:off x="6445073" y="3212264"/>
            <a:ext cx="5139511" cy="2615329"/>
          </a:xfrm>
          <a:prstGeom prst="rect">
            <a:avLst/>
          </a:prstGeom>
        </p:spPr>
      </p:pic>
    </p:spTree>
    <p:extLst>
      <p:ext uri="{BB962C8B-B14F-4D97-AF65-F5344CB8AC3E}">
        <p14:creationId xmlns:p14="http://schemas.microsoft.com/office/powerpoint/2010/main" val="2887840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D6A9234-19A0-41A1-91CF-F0721589AC0C}"/>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ESCENARIO 2</a:t>
            </a: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86CC619D-5112-4636-87E5-5E4D7260C91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31567" y="2809321"/>
            <a:ext cx="5455917" cy="3232630"/>
          </a:xfrm>
          <a:prstGeom prst="rect">
            <a:avLst/>
          </a:prstGeom>
          <a:noFill/>
        </p:spPr>
      </p:pic>
      <p:cxnSp>
        <p:nvCxnSpPr>
          <p:cNvPr id="16" name="Straight Connector 1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3B23215C-25A2-4E0C-94AB-86F8BAEA64B8}"/>
              </a:ext>
            </a:extLst>
          </p:cNvPr>
          <p:cNvPicPr>
            <a:picLocks noChangeAspect="1"/>
          </p:cNvPicPr>
          <p:nvPr/>
        </p:nvPicPr>
        <p:blipFill>
          <a:blip r:embed="rId3"/>
          <a:stretch>
            <a:fillRect/>
          </a:stretch>
        </p:blipFill>
        <p:spPr>
          <a:xfrm>
            <a:off x="6445073" y="3946820"/>
            <a:ext cx="5455917" cy="1388888"/>
          </a:xfrm>
          <a:prstGeom prst="rect">
            <a:avLst/>
          </a:prstGeom>
        </p:spPr>
      </p:pic>
    </p:spTree>
    <p:extLst>
      <p:ext uri="{BB962C8B-B14F-4D97-AF65-F5344CB8AC3E}">
        <p14:creationId xmlns:p14="http://schemas.microsoft.com/office/powerpoint/2010/main" val="1927989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CA85F42-4301-4DA0-A7C3-9C1204584291}"/>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ESCENARIO 3</a:t>
            </a:r>
          </a:p>
        </p:txBody>
      </p:sp>
      <p:cxnSp>
        <p:nvCxnSpPr>
          <p:cNvPr id="15" name="Straight Connector 1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Imagen 7" descr="Imagen que contiene interior, pared&#10;&#10;Descripción generada con confianza alta">
            <a:extLst>
              <a:ext uri="{FF2B5EF4-FFF2-40B4-BE49-F238E27FC236}">
                <a16:creationId xmlns:a16="http://schemas.microsoft.com/office/drawing/2014/main" id="{922404EA-11EE-49C6-83DB-0B5A0B28510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31567" y="3634529"/>
            <a:ext cx="5455917" cy="1582215"/>
          </a:xfrm>
          <a:prstGeom prst="rect">
            <a:avLst/>
          </a:prstGeom>
          <a:noFill/>
        </p:spPr>
      </p:pic>
      <p:cxnSp>
        <p:nvCxnSpPr>
          <p:cNvPr id="17" name="Straight Connector 1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F6A330C8-AF84-4938-922B-15B7F820FA34}"/>
              </a:ext>
            </a:extLst>
          </p:cNvPr>
          <p:cNvPicPr>
            <a:picLocks noChangeAspect="1"/>
          </p:cNvPicPr>
          <p:nvPr/>
        </p:nvPicPr>
        <p:blipFill rotWithShape="1">
          <a:blip r:embed="rId3"/>
          <a:srcRect r="28269" b="28873"/>
          <a:stretch/>
        </p:blipFill>
        <p:spPr>
          <a:xfrm>
            <a:off x="6445074" y="3697335"/>
            <a:ext cx="5314602" cy="1406927"/>
          </a:xfrm>
          <a:prstGeom prst="rect">
            <a:avLst/>
          </a:prstGeom>
        </p:spPr>
      </p:pic>
    </p:spTree>
    <p:extLst>
      <p:ext uri="{BB962C8B-B14F-4D97-AF65-F5344CB8AC3E}">
        <p14:creationId xmlns:p14="http://schemas.microsoft.com/office/powerpoint/2010/main" val="1332667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FC3A927C-8DB7-4189-8319-052FA6F278D6}"/>
              </a:ext>
            </a:extLst>
          </p:cNvPr>
          <p:cNvSpPr>
            <a:spLocks noGrp="1"/>
          </p:cNvSpPr>
          <p:nvPr>
            <p:ph type="title"/>
          </p:nvPr>
        </p:nvSpPr>
        <p:spPr>
          <a:xfrm>
            <a:off x="1179226" y="826680"/>
            <a:ext cx="9833548" cy="1325563"/>
          </a:xfrm>
        </p:spPr>
        <p:txBody>
          <a:bodyPr>
            <a:normAutofit/>
          </a:bodyPr>
          <a:lstStyle/>
          <a:p>
            <a:pPr algn="ctr"/>
            <a:r>
              <a:rPr lang="es-EC" sz="4000">
                <a:solidFill>
                  <a:srgbClr val="FFFFFF"/>
                </a:solidFill>
              </a:rPr>
              <a:t>CONCLUSIONES</a:t>
            </a:r>
          </a:p>
        </p:txBody>
      </p:sp>
      <p:sp>
        <p:nvSpPr>
          <p:cNvPr id="3" name="Marcador de contenido 2">
            <a:extLst>
              <a:ext uri="{FF2B5EF4-FFF2-40B4-BE49-F238E27FC236}">
                <a16:creationId xmlns:a16="http://schemas.microsoft.com/office/drawing/2014/main" id="{A9EA33FB-2C9D-4C35-B963-7842A74C9F50}"/>
              </a:ext>
            </a:extLst>
          </p:cNvPr>
          <p:cNvSpPr>
            <a:spLocks noGrp="1"/>
          </p:cNvSpPr>
          <p:nvPr>
            <p:ph idx="1"/>
          </p:nvPr>
        </p:nvSpPr>
        <p:spPr>
          <a:xfrm>
            <a:off x="1179226" y="3092970"/>
            <a:ext cx="9833548" cy="2693976"/>
          </a:xfrm>
        </p:spPr>
        <p:txBody>
          <a:bodyPr>
            <a:normAutofit/>
          </a:bodyPr>
          <a:lstStyle/>
          <a:p>
            <a:r>
              <a:rPr lang="es-EC" sz="2000" dirty="0">
                <a:solidFill>
                  <a:srgbClr val="000000"/>
                </a:solidFill>
              </a:rPr>
              <a:t>Existen varias técnicas y algoritmos para la detección de puntos de interés en una imagen, entre los más relevantes están SIRF, SURF, ORB y el aplicado en este proyecto Shi-Tomasi. El algoritmo ORB tiene una mejor respuesta en cuanto a cantidad de puntos de interés, pero su tiempo de respuesta sobrepasa el necesario para cumplir con la tasa de transmisión de video del UAV, el algoritmo de Shi-Tomasi mantenía el mismo número de puntos interés a haber movimiento en la imagen.</a:t>
            </a:r>
          </a:p>
          <a:p>
            <a:endParaRPr lang="es-EC" sz="2000" dirty="0">
              <a:solidFill>
                <a:srgbClr val="000000"/>
              </a:solidFill>
            </a:endParaRPr>
          </a:p>
        </p:txBody>
      </p:sp>
    </p:spTree>
    <p:extLst>
      <p:ext uri="{BB962C8B-B14F-4D97-AF65-F5344CB8AC3E}">
        <p14:creationId xmlns:p14="http://schemas.microsoft.com/office/powerpoint/2010/main" val="333601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E2D6F74C-5AB1-4591-8855-A84FDC592D33}"/>
              </a:ext>
            </a:extLst>
          </p:cNvPr>
          <p:cNvSpPr>
            <a:spLocks noGrp="1"/>
          </p:cNvSpPr>
          <p:nvPr>
            <p:ph type="title"/>
          </p:nvPr>
        </p:nvSpPr>
        <p:spPr>
          <a:xfrm>
            <a:off x="1179226" y="826680"/>
            <a:ext cx="9833548" cy="1325563"/>
          </a:xfrm>
        </p:spPr>
        <p:txBody>
          <a:bodyPr>
            <a:normAutofit/>
          </a:bodyPr>
          <a:lstStyle/>
          <a:p>
            <a:pPr algn="ctr"/>
            <a:r>
              <a:rPr lang="es-EC" sz="4000" dirty="0">
                <a:solidFill>
                  <a:srgbClr val="FFFFFF"/>
                </a:solidFill>
              </a:rPr>
              <a:t>CONCLUSIONES</a:t>
            </a:r>
          </a:p>
        </p:txBody>
      </p:sp>
      <p:sp>
        <p:nvSpPr>
          <p:cNvPr id="3" name="Marcador de contenido 2">
            <a:extLst>
              <a:ext uri="{FF2B5EF4-FFF2-40B4-BE49-F238E27FC236}">
                <a16:creationId xmlns:a16="http://schemas.microsoft.com/office/drawing/2014/main" id="{400DCCB6-D425-4507-A23F-9E2DFE4D966B}"/>
              </a:ext>
            </a:extLst>
          </p:cNvPr>
          <p:cNvSpPr>
            <a:spLocks noGrp="1"/>
          </p:cNvSpPr>
          <p:nvPr>
            <p:ph idx="1"/>
          </p:nvPr>
        </p:nvSpPr>
        <p:spPr>
          <a:xfrm>
            <a:off x="1179226" y="3092970"/>
            <a:ext cx="9833548" cy="2693976"/>
          </a:xfrm>
        </p:spPr>
        <p:txBody>
          <a:bodyPr>
            <a:normAutofit/>
          </a:bodyPr>
          <a:lstStyle/>
          <a:p>
            <a:r>
              <a:rPr lang="es-EC" sz="2000">
                <a:solidFill>
                  <a:srgbClr val="000000"/>
                </a:solidFill>
              </a:rPr>
              <a:t>Al obtener resultados esperados en el seguimiento de objetos se logró hacer integración con la estimación de proximidad y evasión del objetivo. El porcentaje reducido de falsos positivos era el suficiente para la estabilidad del método, prestando el tiempo óptimo para estimar la proximidad y tomar decisiones de control ante los eventos detectados.</a:t>
            </a:r>
          </a:p>
          <a:p>
            <a:r>
              <a:rPr lang="es-EC" sz="2000">
                <a:solidFill>
                  <a:srgbClr val="000000"/>
                </a:solidFill>
              </a:rPr>
              <a:t>Para realizar el control del UAV el que mejor se ajustó al proyecto es el controlador difuso, debido a la posibilidad de usar expresiones o eventos imprecisos, por ejemplo, se tiene el caso que el objeto se acerca super rápido, pero no está a una distancia muy cercana al UAV, la reacción de evasión debería ser baja como preparación para una evasión extrema. Los parámetros del controlador se ajustan a este tipo de eventualidades.</a:t>
            </a:r>
          </a:p>
          <a:p>
            <a:endParaRPr lang="es-EC" sz="2000">
              <a:solidFill>
                <a:srgbClr val="000000"/>
              </a:solidFill>
            </a:endParaRPr>
          </a:p>
        </p:txBody>
      </p:sp>
    </p:spTree>
    <p:extLst>
      <p:ext uri="{BB962C8B-B14F-4D97-AF65-F5344CB8AC3E}">
        <p14:creationId xmlns:p14="http://schemas.microsoft.com/office/powerpoint/2010/main" val="578854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33E82DCD-5C70-434A-939E-FDEE56C47295}"/>
              </a:ext>
            </a:extLst>
          </p:cNvPr>
          <p:cNvSpPr>
            <a:spLocks noGrp="1"/>
          </p:cNvSpPr>
          <p:nvPr>
            <p:ph type="title"/>
          </p:nvPr>
        </p:nvSpPr>
        <p:spPr>
          <a:xfrm>
            <a:off x="1179226" y="826680"/>
            <a:ext cx="9833548" cy="1325563"/>
          </a:xfrm>
        </p:spPr>
        <p:txBody>
          <a:bodyPr>
            <a:normAutofit/>
          </a:bodyPr>
          <a:lstStyle/>
          <a:p>
            <a:pPr algn="ctr"/>
            <a:r>
              <a:rPr lang="es-EC" sz="4000">
                <a:solidFill>
                  <a:srgbClr val="FFFFFF"/>
                </a:solidFill>
              </a:rPr>
              <a:t>CONCLUSIONES</a:t>
            </a:r>
          </a:p>
        </p:txBody>
      </p:sp>
      <p:sp>
        <p:nvSpPr>
          <p:cNvPr id="3" name="Marcador de contenido 2">
            <a:extLst>
              <a:ext uri="{FF2B5EF4-FFF2-40B4-BE49-F238E27FC236}">
                <a16:creationId xmlns:a16="http://schemas.microsoft.com/office/drawing/2014/main" id="{DD178DC7-DACF-43E2-8281-1B91870C7E2F}"/>
              </a:ext>
            </a:extLst>
          </p:cNvPr>
          <p:cNvSpPr>
            <a:spLocks noGrp="1"/>
          </p:cNvSpPr>
          <p:nvPr>
            <p:ph idx="1"/>
          </p:nvPr>
        </p:nvSpPr>
        <p:spPr>
          <a:xfrm>
            <a:off x="1179226" y="3092970"/>
            <a:ext cx="9833548" cy="2693976"/>
          </a:xfrm>
        </p:spPr>
        <p:txBody>
          <a:bodyPr>
            <a:normAutofit/>
          </a:bodyPr>
          <a:lstStyle/>
          <a:p>
            <a:r>
              <a:rPr lang="es-EC" sz="1700" dirty="0">
                <a:solidFill>
                  <a:srgbClr val="000000"/>
                </a:solidFill>
              </a:rPr>
              <a:t>Todo el procesamiento de las imágenes y el control del UAV están implementados de manera remota en un computador de rendimiento medio con un sistema operativo multiplataforma, y un lenguaje de programación que permite su portabilidad. Por lo tanto, este sistema puede ser implementado en sistemas embebidos de tamaño reducido, como es el caso de computadores </a:t>
            </a:r>
            <a:r>
              <a:rPr lang="es-EC" sz="1700" dirty="0" err="1">
                <a:solidFill>
                  <a:srgbClr val="000000"/>
                </a:solidFill>
              </a:rPr>
              <a:t>Stick</a:t>
            </a:r>
            <a:r>
              <a:rPr lang="es-EC" sz="1700" dirty="0">
                <a:solidFill>
                  <a:srgbClr val="000000"/>
                </a:solidFill>
              </a:rPr>
              <a:t>, esto trae consigo una mayor autonomía y movilización.</a:t>
            </a:r>
          </a:p>
          <a:p>
            <a:r>
              <a:rPr lang="es-EC" sz="1700" dirty="0">
                <a:solidFill>
                  <a:srgbClr val="000000"/>
                </a:solidFill>
              </a:rPr>
              <a:t>Las pruebas realizadas en entornos abiertos y cerrados con muy significativas, porque el rendimiento del sistema fue muy diferente en ambos casos, teniendo como conclusión que el nivel de iluminación debe ser muy controlado para tener una respuesta competente a los eventos mencionados en este proyecto. Por lo tanto, el rendimiento del proyecto es mejor en entornos abiertos.</a:t>
            </a:r>
          </a:p>
          <a:p>
            <a:endParaRPr lang="es-EC" sz="1700" dirty="0">
              <a:solidFill>
                <a:srgbClr val="000000"/>
              </a:solidFill>
            </a:endParaRPr>
          </a:p>
        </p:txBody>
      </p:sp>
    </p:spTree>
    <p:extLst>
      <p:ext uri="{BB962C8B-B14F-4D97-AF65-F5344CB8AC3E}">
        <p14:creationId xmlns:p14="http://schemas.microsoft.com/office/powerpoint/2010/main" val="3688653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0B803F-9658-4FFE-873D-06240D603339}"/>
              </a:ext>
            </a:extLst>
          </p:cNvPr>
          <p:cNvSpPr>
            <a:spLocks noGrp="1"/>
          </p:cNvSpPr>
          <p:nvPr>
            <p:ph type="title"/>
          </p:nvPr>
        </p:nvSpPr>
        <p:spPr>
          <a:xfrm>
            <a:off x="4128368" y="4522156"/>
            <a:ext cx="4937937" cy="1363215"/>
          </a:xfrm>
        </p:spPr>
        <p:txBody>
          <a:bodyPr vert="horz" lIns="91440" tIns="45720" rIns="91440" bIns="45720" rtlCol="0" anchor="t">
            <a:normAutofit/>
          </a:bodyPr>
          <a:lstStyle/>
          <a:p>
            <a:r>
              <a:rPr lang="en-US" dirty="0"/>
              <a:t>UAVs </a:t>
            </a:r>
            <a:r>
              <a:rPr lang="en-US" dirty="0" err="1"/>
              <a:t>en</a:t>
            </a:r>
            <a:r>
              <a:rPr lang="en-US" dirty="0"/>
              <a:t> </a:t>
            </a:r>
            <a:r>
              <a:rPr lang="en-US" dirty="0" err="1"/>
              <a:t>nuestro</a:t>
            </a:r>
            <a:r>
              <a:rPr lang="en-US" dirty="0"/>
              <a:t> </a:t>
            </a:r>
            <a:br>
              <a:rPr lang="en-US" dirty="0"/>
            </a:br>
            <a:r>
              <a:rPr lang="en-US" dirty="0" err="1"/>
              <a:t>Entorno</a:t>
            </a:r>
            <a:endParaRPr lang="en-US" kern="1200" dirty="0">
              <a:solidFill>
                <a:schemeClr val="tx1"/>
              </a:solidFill>
              <a:latin typeface="+mj-lt"/>
              <a:ea typeface="+mj-ea"/>
              <a:cs typeface="+mj-cs"/>
            </a:endParaRPr>
          </a:p>
        </p:txBody>
      </p:sp>
      <p:sp>
        <p:nvSpPr>
          <p:cNvPr id="18" name="Freeform: Shape 12">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4">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4" descr="Resultado de imagen para mapeo 3d con drones">
            <a:extLst>
              <a:ext uri="{FF2B5EF4-FFF2-40B4-BE49-F238E27FC236}">
                <a16:creationId xmlns:a16="http://schemas.microsoft.com/office/drawing/2014/main" id="{8E831DF7-70E6-4F4D-90AA-1EFFE9C80E5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672" b="4"/>
          <a:stretch/>
        </p:blipFill>
        <p:spPr bwMode="auto">
          <a:xfrm>
            <a:off x="1246573" y="10"/>
            <a:ext cx="3913632" cy="228522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87288330-08DE-4C83-BA48-76350390F32F}"/>
              </a:ext>
            </a:extLst>
          </p:cNvPr>
          <p:cNvPicPr>
            <a:picLocks noChangeAspect="1"/>
          </p:cNvPicPr>
          <p:nvPr/>
        </p:nvPicPr>
        <p:blipFill rotWithShape="1">
          <a:blip r:embed="rId3"/>
          <a:srcRect l="21951" r="22079" b="-1"/>
          <a:stretch/>
        </p:blipFill>
        <p:spPr>
          <a:xfrm>
            <a:off x="20" y="2288331"/>
            <a:ext cx="356461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17" name="Oval 16">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Resultado de imagen para surveillance with drones">
            <a:extLst>
              <a:ext uri="{FF2B5EF4-FFF2-40B4-BE49-F238E27FC236}">
                <a16:creationId xmlns:a16="http://schemas.microsoft.com/office/drawing/2014/main" id="{404EF2AD-370F-4139-926B-493D78780C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499" r="3" b="3"/>
          <a:stretch/>
        </p:blipFill>
        <p:spPr bwMode="auto">
          <a:xfrm>
            <a:off x="5525559" y="725908"/>
            <a:ext cx="2852928" cy="2852928"/>
          </a:xfrm>
          <a:custGeom>
            <a:avLst/>
            <a:gdLst>
              <a:gd name="connsiteX0" fmla="*/ 1426464 w 2852928"/>
              <a:gd name="connsiteY0" fmla="*/ 0 h 2852928"/>
              <a:gd name="connsiteX1" fmla="*/ 2852928 w 2852928"/>
              <a:gd name="connsiteY1" fmla="*/ 1426464 h 2852928"/>
              <a:gd name="connsiteX2" fmla="*/ 1426464 w 2852928"/>
              <a:gd name="connsiteY2" fmla="*/ 2852928 h 2852928"/>
              <a:gd name="connsiteX3" fmla="*/ 0 w 2852928"/>
              <a:gd name="connsiteY3" fmla="*/ 1426464 h 2852928"/>
              <a:gd name="connsiteX4" fmla="*/ 1426464 w 2852928"/>
              <a:gd name="connsiteY4" fmla="*/ 0 h 285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Lst>
        </p:spPr>
      </p:pic>
      <p:sp>
        <p:nvSpPr>
          <p:cNvPr id="19" name="Freeform: Shape 18">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Imagen 5">
            <a:extLst>
              <a:ext uri="{FF2B5EF4-FFF2-40B4-BE49-F238E27FC236}">
                <a16:creationId xmlns:a16="http://schemas.microsoft.com/office/drawing/2014/main" id="{3800C28A-F8F9-4F2F-8C33-CB07077679CA}"/>
              </a:ext>
            </a:extLst>
          </p:cNvPr>
          <p:cNvPicPr>
            <a:picLocks noChangeAspect="1"/>
          </p:cNvPicPr>
          <p:nvPr/>
        </p:nvPicPr>
        <p:blipFill rotWithShape="1">
          <a:blip r:embed="rId5"/>
          <a:srcRect l="10524" r="4" b="4"/>
          <a:stretch/>
        </p:blipFill>
        <p:spPr>
          <a:xfrm>
            <a:off x="8918761" y="-4331"/>
            <a:ext cx="3273238" cy="3383891"/>
          </a:xfrm>
          <a:custGeom>
            <a:avLst/>
            <a:gdLst>
              <a:gd name="connsiteX0" fmla="*/ 122841 w 3273238"/>
              <a:gd name="connsiteY0" fmla="*/ 0 h 3383891"/>
              <a:gd name="connsiteX1" fmla="*/ 3273238 w 3273238"/>
              <a:gd name="connsiteY1" fmla="*/ 0 h 3383891"/>
              <a:gd name="connsiteX2" fmla="*/ 3273238 w 3273238"/>
              <a:gd name="connsiteY2" fmla="*/ 3291335 h 3383891"/>
              <a:gd name="connsiteX3" fmla="*/ 3118338 w 3273238"/>
              <a:gd name="connsiteY3" fmla="*/ 3331164 h 3383891"/>
              <a:gd name="connsiteX4" fmla="*/ 2595295 w 3273238"/>
              <a:gd name="connsiteY4" fmla="*/ 3383891 h 3383891"/>
              <a:gd name="connsiteX5" fmla="*/ 0 w 3273238"/>
              <a:gd name="connsiteY5" fmla="*/ 788596 h 3383891"/>
              <a:gd name="connsiteX6" fmla="*/ 116679 w 3273238"/>
              <a:gd name="connsiteY6" fmla="*/ 16835 h 338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21" name="Freeform: Shape 20">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Resultado de imagen para surveillance with drones">
            <a:extLst>
              <a:ext uri="{FF2B5EF4-FFF2-40B4-BE49-F238E27FC236}">
                <a16:creationId xmlns:a16="http://schemas.microsoft.com/office/drawing/2014/main" id="{9A1BDDE0-72D8-4553-8620-289A0ED10F9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1908" r="182" b="-1"/>
          <a:stretch/>
        </p:blipFill>
        <p:spPr bwMode="auto">
          <a:xfrm>
            <a:off x="9363236" y="4071322"/>
            <a:ext cx="2828765" cy="2786678"/>
          </a:xfrm>
          <a:custGeom>
            <a:avLst/>
            <a:gdLst>
              <a:gd name="connsiteX0" fmla="*/ 1888236 w 2828765"/>
              <a:gd name="connsiteY0" fmla="*/ 0 h 2786678"/>
              <a:gd name="connsiteX1" fmla="*/ 2788281 w 2828765"/>
              <a:gd name="connsiteY1" fmla="*/ 227900 h 2786678"/>
              <a:gd name="connsiteX2" fmla="*/ 2828765 w 2828765"/>
              <a:gd name="connsiteY2" fmla="*/ 252495 h 2786678"/>
              <a:gd name="connsiteX3" fmla="*/ 2828765 w 2828765"/>
              <a:gd name="connsiteY3" fmla="*/ 2786678 h 2786678"/>
              <a:gd name="connsiteX4" fmla="*/ 227128 w 2828765"/>
              <a:gd name="connsiteY4" fmla="*/ 2786678 h 2786678"/>
              <a:gd name="connsiteX5" fmla="*/ 148387 w 2828765"/>
              <a:gd name="connsiteY5" fmla="*/ 2623223 h 2786678"/>
              <a:gd name="connsiteX6" fmla="*/ 0 w 2828765"/>
              <a:gd name="connsiteY6" fmla="*/ 1888236 h 2786678"/>
              <a:gd name="connsiteX7" fmla="*/ 1888236 w 2828765"/>
              <a:gd name="connsiteY7" fmla="*/ 0 h 278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53866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074" name="Picture 2" descr="Resultado de imagen para DRONES autonomos">
            <a:extLst>
              <a:ext uri="{FF2B5EF4-FFF2-40B4-BE49-F238E27FC236}">
                <a16:creationId xmlns:a16="http://schemas.microsoft.com/office/drawing/2014/main" id="{71A53295-7562-42D6-879F-922736FD3E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59" r="3" b="3"/>
          <a:stretch/>
        </p:blipFill>
        <p:spPr bwMode="auto">
          <a:xfrm>
            <a:off x="20" y="-2"/>
            <a:ext cx="4064296" cy="228128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arrot_slam_3">
            <a:extLst>
              <a:ext uri="{FF2B5EF4-FFF2-40B4-BE49-F238E27FC236}">
                <a16:creationId xmlns:a16="http://schemas.microsoft.com/office/drawing/2014/main" id="{37D5041E-FEF2-43A2-94D6-2FDA7B674C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15913"/>
          <a:stretch/>
        </p:blipFill>
        <p:spPr bwMode="auto">
          <a:xfrm>
            <a:off x="20" y="2285777"/>
            <a:ext cx="4064292" cy="228127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para drones mapeo">
            <a:extLst>
              <a:ext uri="{FF2B5EF4-FFF2-40B4-BE49-F238E27FC236}">
                <a16:creationId xmlns:a16="http://schemas.microsoft.com/office/drawing/2014/main" id="{B8ECA9D0-647B-4A07-8771-2FC9B149BF5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060" r="2" b="2"/>
          <a:stretch/>
        </p:blipFill>
        <p:spPr bwMode="auto">
          <a:xfrm>
            <a:off x="2" y="4605434"/>
            <a:ext cx="4064311" cy="225256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DRONES autonomos">
            <a:extLst>
              <a:ext uri="{FF2B5EF4-FFF2-40B4-BE49-F238E27FC236}">
                <a16:creationId xmlns:a16="http://schemas.microsoft.com/office/drawing/2014/main" id="{B13D3347-7745-4996-80F5-180167D164F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524" r="16766"/>
          <a:stretch/>
        </p:blipFill>
        <p:spPr bwMode="auto">
          <a:xfrm>
            <a:off x="4064314" y="-10"/>
            <a:ext cx="8133358" cy="6858000"/>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B849539B-3694-4E8A-A991-D68126CF33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096000" y="639740"/>
            <a:ext cx="5440680" cy="5578521"/>
          </a:xfrm>
          <a:prstGeom prst="rect">
            <a:avLst/>
          </a:prstGeom>
          <a:solidFill>
            <a:schemeClr val="bg1">
              <a:lumMod val="75000"/>
              <a:lumOff val="25000"/>
              <a:alpha val="93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E0B13DA4-7AC5-4A34-8312-82F8DB32EC69}"/>
              </a:ext>
            </a:extLst>
          </p:cNvPr>
          <p:cNvSpPr>
            <a:spLocks noGrp="1"/>
          </p:cNvSpPr>
          <p:nvPr>
            <p:ph type="title"/>
          </p:nvPr>
        </p:nvSpPr>
        <p:spPr>
          <a:xfrm>
            <a:off x="6476999" y="828675"/>
            <a:ext cx="4686301" cy="1156563"/>
          </a:xfrm>
        </p:spPr>
        <p:txBody>
          <a:bodyPr vert="horz" lIns="91440" tIns="45720" rIns="91440" bIns="45720" rtlCol="0" anchor="ctr">
            <a:normAutofit/>
          </a:bodyPr>
          <a:lstStyle/>
          <a:p>
            <a:r>
              <a:rPr lang="en-US" sz="4000" kern="1200">
                <a:solidFill>
                  <a:schemeClr val="tx1"/>
                </a:solidFill>
                <a:latin typeface="+mj-lt"/>
                <a:ea typeface="+mj-ea"/>
                <a:cs typeface="+mj-cs"/>
              </a:rPr>
              <a:t>UAV autónomo</a:t>
            </a:r>
          </a:p>
        </p:txBody>
      </p:sp>
      <p:cxnSp>
        <p:nvCxnSpPr>
          <p:cNvPr id="79" name="Straight Connector 78">
            <a:extLst>
              <a:ext uri="{FF2B5EF4-FFF2-40B4-BE49-F238E27FC236}">
                <a16:creationId xmlns:a16="http://schemas.microsoft.com/office/drawing/2014/main" id="{85D24317-6D0E-4553-A14C-1FA053CABF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85774"/>
            <a:ext cx="4064320" cy="0"/>
          </a:xfrm>
          <a:prstGeom prst="line">
            <a:avLst/>
          </a:prstGeom>
          <a:ln w="1016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D2CA6CE9-19CA-4CD4-B2B9-622D313360EB}"/>
              </a:ext>
            </a:extLst>
          </p:cNvPr>
          <p:cNvSpPr txBox="1"/>
          <p:nvPr/>
        </p:nvSpPr>
        <p:spPr>
          <a:xfrm>
            <a:off x="6476999" y="2117364"/>
            <a:ext cx="4686301" cy="345612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a:t>Evasión obstáculos</a:t>
            </a:r>
          </a:p>
          <a:p>
            <a:pPr indent="-228600">
              <a:lnSpc>
                <a:spcPct val="90000"/>
              </a:lnSpc>
              <a:spcAft>
                <a:spcPts val="600"/>
              </a:spcAft>
              <a:buFont typeface="Arial" panose="020B0604020202020204" pitchFamily="34" charset="0"/>
              <a:buChar char="•"/>
            </a:pPr>
            <a:r>
              <a:rPr lang="en-US"/>
              <a:t>Seguimiento de personas, objetos</a:t>
            </a:r>
          </a:p>
          <a:p>
            <a:pPr indent="-228600">
              <a:lnSpc>
                <a:spcPct val="90000"/>
              </a:lnSpc>
              <a:spcAft>
                <a:spcPts val="600"/>
              </a:spcAft>
              <a:buFont typeface="Arial" panose="020B0604020202020204" pitchFamily="34" charset="0"/>
              <a:buChar char="•"/>
            </a:pPr>
            <a:r>
              <a:rPr lang="en-US"/>
              <a:t>Navegación Autónoma </a:t>
            </a:r>
          </a:p>
          <a:p>
            <a:pPr indent="-228600">
              <a:lnSpc>
                <a:spcPct val="90000"/>
              </a:lnSpc>
              <a:spcAft>
                <a:spcPts val="600"/>
              </a:spcAft>
              <a:buFont typeface="Arial" panose="020B0604020202020204" pitchFamily="34" charset="0"/>
              <a:buChar char="•"/>
            </a:pPr>
            <a:r>
              <a:rPr lang="en-US"/>
              <a:t>Mapeo de entorno</a:t>
            </a:r>
          </a:p>
          <a:p>
            <a:pPr indent="-228600">
              <a:lnSpc>
                <a:spcPct val="90000"/>
              </a:lnSpc>
              <a:spcAft>
                <a:spcPts val="600"/>
              </a:spcAft>
              <a:buFont typeface="Arial" panose="020B0604020202020204" pitchFamily="34" charset="0"/>
              <a:buChar char="•"/>
            </a:pPr>
            <a:r>
              <a:rPr lang="en-US"/>
              <a:t>Planificación trayectorias</a:t>
            </a:r>
          </a:p>
        </p:txBody>
      </p:sp>
      <p:cxnSp>
        <p:nvCxnSpPr>
          <p:cNvPr id="81" name="Straight Connector 80">
            <a:extLst>
              <a:ext uri="{FF2B5EF4-FFF2-40B4-BE49-F238E27FC236}">
                <a16:creationId xmlns:a16="http://schemas.microsoft.com/office/drawing/2014/main" id="{1AA718E0-F8D2-4975-85FE-D33E8A7B91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319" y="-680"/>
            <a:ext cx="0" cy="6858003"/>
          </a:xfrm>
          <a:prstGeom prst="line">
            <a:avLst/>
          </a:prstGeom>
          <a:ln w="1016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30B4850-945A-46A3-9947-3CA9A8DFB4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71548"/>
            <a:ext cx="4064320" cy="0"/>
          </a:xfrm>
          <a:prstGeom prst="line">
            <a:avLst/>
          </a:prstGeom>
          <a:ln w="1016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962261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054BDA3-6BA6-4BFF-BBB2-A7F1D53A1F53}"/>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a:solidFill>
                  <a:schemeClr val="bg1"/>
                </a:solidFill>
              </a:rPr>
              <a:t>PROPUESTA</a:t>
            </a:r>
          </a:p>
        </p:txBody>
      </p:sp>
      <p:pic>
        <p:nvPicPr>
          <p:cNvPr id="4100" name="Picture 4" descr="Resultado de imagen para MANO QUE TOCA PNG">
            <a:extLst>
              <a:ext uri="{FF2B5EF4-FFF2-40B4-BE49-F238E27FC236}">
                <a16:creationId xmlns:a16="http://schemas.microsoft.com/office/drawing/2014/main" id="{B518979F-2CE9-4540-B28E-56B29BC0D2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60" t="34711" r="18926" b="3963"/>
          <a:stretch/>
        </p:blipFill>
        <p:spPr bwMode="auto">
          <a:xfrm>
            <a:off x="4086651" y="4290412"/>
            <a:ext cx="2487684" cy="199387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n relacionada">
            <a:extLst>
              <a:ext uri="{FF2B5EF4-FFF2-40B4-BE49-F238E27FC236}">
                <a16:creationId xmlns:a16="http://schemas.microsoft.com/office/drawing/2014/main" id="{B5B8BC5D-DF7F-4376-A161-3B1DF93FF2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724" t="15662" r="14813" b="8060"/>
          <a:stretch/>
        </p:blipFill>
        <p:spPr bwMode="auto">
          <a:xfrm rot="1397370">
            <a:off x="3900633" y="2898078"/>
            <a:ext cx="1440309" cy="15507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n relacionada">
            <a:extLst>
              <a:ext uri="{FF2B5EF4-FFF2-40B4-BE49-F238E27FC236}">
                <a16:creationId xmlns:a16="http://schemas.microsoft.com/office/drawing/2014/main" id="{A7EA3CE1-48A9-422E-B30D-22598452DC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582" r="1416" b="25363"/>
          <a:stretch/>
        </p:blipFill>
        <p:spPr bwMode="auto">
          <a:xfrm>
            <a:off x="6699771" y="1837606"/>
            <a:ext cx="2716763" cy="137941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0B0A8379-23EB-4E25-91B9-B071832B01EF}"/>
              </a:ext>
            </a:extLst>
          </p:cNvPr>
          <p:cNvSpPr txBox="1"/>
          <p:nvPr/>
        </p:nvSpPr>
        <p:spPr>
          <a:xfrm>
            <a:off x="2158893" y="4566139"/>
            <a:ext cx="1330749" cy="646331"/>
          </a:xfrm>
          <a:prstGeom prst="rect">
            <a:avLst/>
          </a:prstGeom>
          <a:noFill/>
        </p:spPr>
        <p:txBody>
          <a:bodyPr wrap="none" rtlCol="0">
            <a:spAutoFit/>
          </a:bodyPr>
          <a:lstStyle/>
          <a:p>
            <a:r>
              <a:rPr lang="es-EC" b="1" dirty="0"/>
              <a:t>  OBJETOS</a:t>
            </a:r>
          </a:p>
          <a:p>
            <a:r>
              <a:rPr lang="es-EC" b="1" dirty="0"/>
              <a:t>DINÁMICOS</a:t>
            </a:r>
          </a:p>
        </p:txBody>
      </p:sp>
      <p:cxnSp>
        <p:nvCxnSpPr>
          <p:cNvPr id="10" name="Conector recto 9">
            <a:extLst>
              <a:ext uri="{FF2B5EF4-FFF2-40B4-BE49-F238E27FC236}">
                <a16:creationId xmlns:a16="http://schemas.microsoft.com/office/drawing/2014/main" id="{3741DF59-F12F-403C-A77E-DC840DECC81F}"/>
              </a:ext>
            </a:extLst>
          </p:cNvPr>
          <p:cNvCxnSpPr/>
          <p:nvPr/>
        </p:nvCxnSpPr>
        <p:spPr>
          <a:xfrm flipH="1">
            <a:off x="5330493" y="2676525"/>
            <a:ext cx="2230367" cy="312335"/>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Conector recto 17">
            <a:extLst>
              <a:ext uri="{FF2B5EF4-FFF2-40B4-BE49-F238E27FC236}">
                <a16:creationId xmlns:a16="http://schemas.microsoft.com/office/drawing/2014/main" id="{19B63CD9-418D-4171-94A1-5A6DEC0BAA63}"/>
              </a:ext>
            </a:extLst>
          </p:cNvPr>
          <p:cNvCxnSpPr>
            <a:cxnSpLocks/>
          </p:cNvCxnSpPr>
          <p:nvPr/>
        </p:nvCxnSpPr>
        <p:spPr>
          <a:xfrm flipH="1">
            <a:off x="7137779" y="2863738"/>
            <a:ext cx="662675" cy="1996739"/>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0" name="CuadroTexto 19">
            <a:extLst>
              <a:ext uri="{FF2B5EF4-FFF2-40B4-BE49-F238E27FC236}">
                <a16:creationId xmlns:a16="http://schemas.microsoft.com/office/drawing/2014/main" id="{ED413AA1-142E-435B-B2E6-34CD597C8B3B}"/>
              </a:ext>
            </a:extLst>
          </p:cNvPr>
          <p:cNvSpPr txBox="1"/>
          <p:nvPr/>
        </p:nvSpPr>
        <p:spPr>
          <a:xfrm>
            <a:off x="6333159" y="3062583"/>
            <a:ext cx="1056700" cy="923330"/>
          </a:xfrm>
          <a:prstGeom prst="rect">
            <a:avLst/>
          </a:prstGeom>
          <a:noFill/>
        </p:spPr>
        <p:txBody>
          <a:bodyPr wrap="none" rtlCol="0">
            <a:spAutoFit/>
          </a:bodyPr>
          <a:lstStyle/>
          <a:p>
            <a:r>
              <a:rPr lang="es-EC" dirty="0"/>
              <a:t>RANGO</a:t>
            </a:r>
          </a:p>
          <a:p>
            <a:r>
              <a:rPr lang="es-EC" dirty="0"/>
              <a:t>VISIBLE</a:t>
            </a:r>
          </a:p>
          <a:p>
            <a:r>
              <a:rPr lang="es-EC" dirty="0"/>
              <a:t>CÁMARA</a:t>
            </a:r>
          </a:p>
        </p:txBody>
      </p:sp>
      <p:pic>
        <p:nvPicPr>
          <p:cNvPr id="21" name="Picture 2" descr="Imagen relacionada">
            <a:extLst>
              <a:ext uri="{FF2B5EF4-FFF2-40B4-BE49-F238E27FC236}">
                <a16:creationId xmlns:a16="http://schemas.microsoft.com/office/drawing/2014/main" id="{0BF1B2E4-1564-41EA-93F8-D6517F1DC70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582" r="1416" b="25363"/>
          <a:stretch/>
        </p:blipFill>
        <p:spPr bwMode="auto">
          <a:xfrm rot="2012341">
            <a:off x="9329172" y="1318658"/>
            <a:ext cx="2716763" cy="1379410"/>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7186B426-755E-483D-A81C-DF76846B481A}"/>
              </a:ext>
            </a:extLst>
          </p:cNvPr>
          <p:cNvSpPr txBox="1"/>
          <p:nvPr/>
        </p:nvSpPr>
        <p:spPr>
          <a:xfrm>
            <a:off x="8791192" y="5212470"/>
            <a:ext cx="2671180"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s-EC" dirty="0"/>
              <a:t>EVASIÓN DE OBJETOS QUE</a:t>
            </a:r>
          </a:p>
          <a:p>
            <a:pPr algn="ctr"/>
            <a:r>
              <a:rPr lang="es-EC" dirty="0"/>
              <a:t> SE ACERCAN AL UAV</a:t>
            </a:r>
          </a:p>
        </p:txBody>
      </p:sp>
      <p:sp>
        <p:nvSpPr>
          <p:cNvPr id="15" name="Flecha: curvada hacia abajo 14">
            <a:extLst>
              <a:ext uri="{FF2B5EF4-FFF2-40B4-BE49-F238E27FC236}">
                <a16:creationId xmlns:a16="http://schemas.microsoft.com/office/drawing/2014/main" id="{A51A1768-D486-4CD4-9776-A2E8D4737A97}"/>
              </a:ext>
            </a:extLst>
          </p:cNvPr>
          <p:cNvSpPr/>
          <p:nvPr/>
        </p:nvSpPr>
        <p:spPr>
          <a:xfrm rot="20197595">
            <a:off x="8446348" y="721148"/>
            <a:ext cx="1633331" cy="575308"/>
          </a:xfrm>
          <a:prstGeom prst="curvedDown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C" b="1">
              <a:ln w="22225">
                <a:solidFill>
                  <a:schemeClr val="accent2"/>
                </a:solidFill>
                <a:prstDash val="solid"/>
              </a:ln>
              <a:solidFill>
                <a:schemeClr val="accent2">
                  <a:lumMod val="40000"/>
                  <a:lumOff val="60000"/>
                </a:schemeClr>
              </a:solidFill>
            </a:endParaRPr>
          </a:p>
        </p:txBody>
      </p:sp>
      <p:sp>
        <p:nvSpPr>
          <p:cNvPr id="16" name="Rectángulo 15">
            <a:extLst>
              <a:ext uri="{FF2B5EF4-FFF2-40B4-BE49-F238E27FC236}">
                <a16:creationId xmlns:a16="http://schemas.microsoft.com/office/drawing/2014/main" id="{4A39EEFB-6CF5-4CA7-A395-0A62553867CF}"/>
              </a:ext>
            </a:extLst>
          </p:cNvPr>
          <p:cNvSpPr/>
          <p:nvPr/>
        </p:nvSpPr>
        <p:spPr>
          <a:xfrm rot="19618010">
            <a:off x="7614701" y="546767"/>
            <a:ext cx="2113399" cy="369332"/>
          </a:xfrm>
          <a:prstGeom prst="rect">
            <a:avLst/>
          </a:prstGeom>
        </p:spPr>
        <p:txBody>
          <a:bodyPr wrap="none">
            <a:spAutoFit/>
          </a:bodyPr>
          <a:lstStyle/>
          <a:p>
            <a:r>
              <a:rPr lang="es-EC" dirty="0"/>
              <a:t>ACCIÓN DE EVASIÓN</a:t>
            </a:r>
          </a:p>
        </p:txBody>
      </p:sp>
    </p:spTree>
    <p:extLst>
      <p:ext uri="{BB962C8B-B14F-4D97-AF65-F5344CB8AC3E}">
        <p14:creationId xmlns:p14="http://schemas.microsoft.com/office/powerpoint/2010/main" val="2465833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14EEE8-4FC2-4CDB-B858-D99AC12E0D31}"/>
              </a:ext>
            </a:extLst>
          </p:cNvPr>
          <p:cNvSpPr>
            <a:spLocks noGrp="1"/>
          </p:cNvSpPr>
          <p:nvPr>
            <p:ph type="title"/>
          </p:nvPr>
        </p:nvSpPr>
        <p:spPr>
          <a:xfrm>
            <a:off x="73161" y="-154749"/>
            <a:ext cx="10515600" cy="1325563"/>
          </a:xfrm>
        </p:spPr>
        <p:txBody>
          <a:bodyPr/>
          <a:lstStyle/>
          <a:p>
            <a:r>
              <a:rPr lang="es-EC" dirty="0"/>
              <a:t>CONCEPTOS BÁSICOS</a:t>
            </a:r>
          </a:p>
        </p:txBody>
      </p:sp>
      <p:grpSp>
        <p:nvGrpSpPr>
          <p:cNvPr id="6" name="Grupo 5">
            <a:extLst>
              <a:ext uri="{FF2B5EF4-FFF2-40B4-BE49-F238E27FC236}">
                <a16:creationId xmlns:a16="http://schemas.microsoft.com/office/drawing/2014/main" id="{9FC4F071-15A5-447C-B6B2-6634F1E823BB}"/>
              </a:ext>
            </a:extLst>
          </p:cNvPr>
          <p:cNvGrpSpPr/>
          <p:nvPr/>
        </p:nvGrpSpPr>
        <p:grpSpPr>
          <a:xfrm>
            <a:off x="643352" y="3108279"/>
            <a:ext cx="3699363" cy="1404709"/>
            <a:chOff x="3036" y="0"/>
            <a:chExt cx="3699363" cy="1404709"/>
          </a:xfrm>
          <a:scene3d>
            <a:camera prst="orthographicFront"/>
            <a:lightRig rig="flat" dir="t"/>
          </a:scene3d>
        </p:grpSpPr>
        <p:sp>
          <p:nvSpPr>
            <p:cNvPr id="7" name="Cheurón 28">
              <a:extLst>
                <a:ext uri="{FF2B5EF4-FFF2-40B4-BE49-F238E27FC236}">
                  <a16:creationId xmlns:a16="http://schemas.microsoft.com/office/drawing/2014/main" id="{CF0853CE-51DD-493A-8307-534C7BAB6A97}"/>
                </a:ext>
              </a:extLst>
            </p:cNvPr>
            <p:cNvSpPr/>
            <p:nvPr/>
          </p:nvSpPr>
          <p:spPr>
            <a:xfrm>
              <a:off x="3036" y="0"/>
              <a:ext cx="3699363" cy="1404709"/>
            </a:xfrm>
            <a:prstGeom prst="chevron">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8" name="Cheurón 4">
              <a:extLst>
                <a:ext uri="{FF2B5EF4-FFF2-40B4-BE49-F238E27FC236}">
                  <a16:creationId xmlns:a16="http://schemas.microsoft.com/office/drawing/2014/main" id="{C27578C6-6EA3-44B1-92B8-D0ECA64040B0}"/>
                </a:ext>
              </a:extLst>
            </p:cNvPr>
            <p:cNvSpPr/>
            <p:nvPr/>
          </p:nvSpPr>
          <p:spPr>
            <a:xfrm>
              <a:off x="705391" y="0"/>
              <a:ext cx="2294654" cy="140470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s-EC" sz="3200" kern="1200" dirty="0"/>
                <a:t>Detección</a:t>
              </a:r>
            </a:p>
            <a:p>
              <a:pPr lvl="0" algn="ctr" defTabSz="1422400">
                <a:lnSpc>
                  <a:spcPct val="90000"/>
                </a:lnSpc>
                <a:spcBef>
                  <a:spcPct val="0"/>
                </a:spcBef>
                <a:spcAft>
                  <a:spcPct val="35000"/>
                </a:spcAft>
              </a:pPr>
              <a:r>
                <a:rPr lang="es-EC" sz="3200" dirty="0"/>
                <a:t>Movimiento</a:t>
              </a:r>
              <a:endParaRPr lang="es-EC" sz="3200" kern="1200" dirty="0"/>
            </a:p>
          </p:txBody>
        </p:sp>
      </p:grpSp>
      <p:grpSp>
        <p:nvGrpSpPr>
          <p:cNvPr id="9" name="Grupo 8">
            <a:extLst>
              <a:ext uri="{FF2B5EF4-FFF2-40B4-BE49-F238E27FC236}">
                <a16:creationId xmlns:a16="http://schemas.microsoft.com/office/drawing/2014/main" id="{C368DCDD-5870-41AA-9B7A-65FED6966F78}"/>
              </a:ext>
            </a:extLst>
          </p:cNvPr>
          <p:cNvGrpSpPr/>
          <p:nvPr/>
        </p:nvGrpSpPr>
        <p:grpSpPr>
          <a:xfrm>
            <a:off x="3972779" y="3108279"/>
            <a:ext cx="3699363" cy="1404709"/>
            <a:chOff x="3332463" y="0"/>
            <a:chExt cx="3699363" cy="1404709"/>
          </a:xfrm>
          <a:scene3d>
            <a:camera prst="orthographicFront"/>
            <a:lightRig rig="flat" dir="t"/>
          </a:scene3d>
        </p:grpSpPr>
        <p:sp>
          <p:nvSpPr>
            <p:cNvPr id="10" name="Cheurón 26">
              <a:extLst>
                <a:ext uri="{FF2B5EF4-FFF2-40B4-BE49-F238E27FC236}">
                  <a16:creationId xmlns:a16="http://schemas.microsoft.com/office/drawing/2014/main" id="{E7FD3DD3-0A5B-403E-9CC3-62324847D1E1}"/>
                </a:ext>
              </a:extLst>
            </p:cNvPr>
            <p:cNvSpPr/>
            <p:nvPr/>
          </p:nvSpPr>
          <p:spPr>
            <a:xfrm>
              <a:off x="3332463" y="0"/>
              <a:ext cx="3699363" cy="1404709"/>
            </a:xfrm>
            <a:prstGeom prst="chevron">
              <a:avLst/>
            </a:prstGeom>
            <a:sp3d prstMaterial="dkEdge">
              <a:bevelT w="8200" h="38100"/>
            </a:sp3d>
          </p:spPr>
          <p:style>
            <a:lnRef idx="0">
              <a:schemeClr val="lt1">
                <a:hueOff val="0"/>
                <a:satOff val="0"/>
                <a:lumOff val="0"/>
                <a:alphaOff val="0"/>
              </a:schemeClr>
            </a:lnRef>
            <a:fillRef idx="2">
              <a:schemeClr val="accent5">
                <a:hueOff val="-3676672"/>
                <a:satOff val="-5114"/>
                <a:lumOff val="-1961"/>
                <a:alphaOff val="0"/>
              </a:schemeClr>
            </a:fillRef>
            <a:effectRef idx="1">
              <a:schemeClr val="accent5">
                <a:hueOff val="-3676672"/>
                <a:satOff val="-5114"/>
                <a:lumOff val="-1961"/>
                <a:alphaOff val="0"/>
              </a:schemeClr>
            </a:effectRef>
            <a:fontRef idx="minor">
              <a:schemeClr val="dk1"/>
            </a:fontRef>
          </p:style>
        </p:sp>
        <p:sp>
          <p:nvSpPr>
            <p:cNvPr id="11" name="Cheurón 6">
              <a:extLst>
                <a:ext uri="{FF2B5EF4-FFF2-40B4-BE49-F238E27FC236}">
                  <a16:creationId xmlns:a16="http://schemas.microsoft.com/office/drawing/2014/main" id="{F79F2CFD-5F08-4AEB-9648-3D7D32328030}"/>
                </a:ext>
              </a:extLst>
            </p:cNvPr>
            <p:cNvSpPr/>
            <p:nvPr/>
          </p:nvSpPr>
          <p:spPr>
            <a:xfrm>
              <a:off x="4034818" y="0"/>
              <a:ext cx="2294654" cy="140470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s-EC" sz="3200" kern="1200" dirty="0"/>
                <a:t>Seguimiento Visual</a:t>
              </a:r>
            </a:p>
          </p:txBody>
        </p:sp>
      </p:grpSp>
      <p:grpSp>
        <p:nvGrpSpPr>
          <p:cNvPr id="12" name="Grupo 11">
            <a:extLst>
              <a:ext uri="{FF2B5EF4-FFF2-40B4-BE49-F238E27FC236}">
                <a16:creationId xmlns:a16="http://schemas.microsoft.com/office/drawing/2014/main" id="{09CBC58D-6768-4C0C-B95C-E506849F8B37}"/>
              </a:ext>
            </a:extLst>
          </p:cNvPr>
          <p:cNvGrpSpPr/>
          <p:nvPr/>
        </p:nvGrpSpPr>
        <p:grpSpPr>
          <a:xfrm>
            <a:off x="7302206" y="3108279"/>
            <a:ext cx="3699363" cy="1404709"/>
            <a:chOff x="6661890" y="0"/>
            <a:chExt cx="3699363" cy="1404709"/>
          </a:xfrm>
          <a:scene3d>
            <a:camera prst="orthographicFront"/>
            <a:lightRig rig="flat" dir="t"/>
          </a:scene3d>
        </p:grpSpPr>
        <p:sp>
          <p:nvSpPr>
            <p:cNvPr id="13" name="Cheurón 24">
              <a:extLst>
                <a:ext uri="{FF2B5EF4-FFF2-40B4-BE49-F238E27FC236}">
                  <a16:creationId xmlns:a16="http://schemas.microsoft.com/office/drawing/2014/main" id="{F9BF6BAD-2EC1-4C1B-9C8E-725B0F933C88}"/>
                </a:ext>
              </a:extLst>
            </p:cNvPr>
            <p:cNvSpPr/>
            <p:nvPr/>
          </p:nvSpPr>
          <p:spPr>
            <a:xfrm>
              <a:off x="6661890" y="0"/>
              <a:ext cx="3699363" cy="1404709"/>
            </a:xfrm>
            <a:prstGeom prst="chevron">
              <a:avLst/>
            </a:prstGeom>
            <a:sp3d prstMaterial="dkEdge">
              <a:bevelT w="8200" h="38100"/>
            </a:sp3d>
          </p:spPr>
          <p:style>
            <a:lnRef idx="0">
              <a:schemeClr val="lt1">
                <a:hueOff val="0"/>
                <a:satOff val="0"/>
                <a:lumOff val="0"/>
                <a:alphaOff val="0"/>
              </a:schemeClr>
            </a:lnRef>
            <a:fillRef idx="2">
              <a:schemeClr val="accent5">
                <a:hueOff val="-7353344"/>
                <a:satOff val="-10228"/>
                <a:lumOff val="-3922"/>
                <a:alphaOff val="0"/>
              </a:schemeClr>
            </a:fillRef>
            <a:effectRef idx="1">
              <a:schemeClr val="accent5">
                <a:hueOff val="-7353344"/>
                <a:satOff val="-10228"/>
                <a:lumOff val="-3922"/>
                <a:alphaOff val="0"/>
              </a:schemeClr>
            </a:effectRef>
            <a:fontRef idx="minor">
              <a:schemeClr val="dk1"/>
            </a:fontRef>
          </p:style>
        </p:sp>
        <p:sp>
          <p:nvSpPr>
            <p:cNvPr id="14" name="Cheurón 8">
              <a:extLst>
                <a:ext uri="{FF2B5EF4-FFF2-40B4-BE49-F238E27FC236}">
                  <a16:creationId xmlns:a16="http://schemas.microsoft.com/office/drawing/2014/main" id="{14971920-94DF-44B8-8D16-3FB50D786173}"/>
                </a:ext>
              </a:extLst>
            </p:cNvPr>
            <p:cNvSpPr/>
            <p:nvPr/>
          </p:nvSpPr>
          <p:spPr>
            <a:xfrm>
              <a:off x="7364245" y="0"/>
              <a:ext cx="2294654" cy="140470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s-EC" sz="3200" kern="1200" dirty="0"/>
                <a:t>Estimación y Evasión</a:t>
              </a:r>
            </a:p>
          </p:txBody>
        </p:sp>
      </p:grpSp>
      <p:grpSp>
        <p:nvGrpSpPr>
          <p:cNvPr id="15" name="Grupo 14">
            <a:extLst>
              <a:ext uri="{FF2B5EF4-FFF2-40B4-BE49-F238E27FC236}">
                <a16:creationId xmlns:a16="http://schemas.microsoft.com/office/drawing/2014/main" id="{4B4643B5-F7FE-4135-844A-B5E81AFA6B6B}"/>
              </a:ext>
            </a:extLst>
          </p:cNvPr>
          <p:cNvGrpSpPr>
            <a:grpSpLocks noChangeAspect="1"/>
          </p:cNvGrpSpPr>
          <p:nvPr/>
        </p:nvGrpSpPr>
        <p:grpSpPr>
          <a:xfrm>
            <a:off x="1081855" y="4604807"/>
            <a:ext cx="2160000" cy="2160000"/>
            <a:chOff x="436806" y="668"/>
            <a:chExt cx="2788439" cy="2788439"/>
          </a:xfrm>
        </p:grpSpPr>
        <p:sp>
          <p:nvSpPr>
            <p:cNvPr id="16" name="Elipse 15">
              <a:extLst>
                <a:ext uri="{FF2B5EF4-FFF2-40B4-BE49-F238E27FC236}">
                  <a16:creationId xmlns:a16="http://schemas.microsoft.com/office/drawing/2014/main" id="{FA4BE12C-09B9-49CC-95B6-A2CF89E2A396}"/>
                </a:ext>
              </a:extLst>
            </p:cNvPr>
            <p:cNvSpPr/>
            <p:nvPr/>
          </p:nvSpPr>
          <p:spPr>
            <a:xfrm>
              <a:off x="436806" y="668"/>
              <a:ext cx="2788439" cy="2788439"/>
            </a:xfrm>
            <a:prstGeom prst="ellipse">
              <a:avLst/>
            </a:prstGeom>
          </p:spPr>
          <p:style>
            <a:lnRef idx="3">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17" name="Elipse 4">
              <a:extLst>
                <a:ext uri="{FF2B5EF4-FFF2-40B4-BE49-F238E27FC236}">
                  <a16:creationId xmlns:a16="http://schemas.microsoft.com/office/drawing/2014/main" id="{4B4863A9-E0CD-4533-8E4D-CDB46E17D4A4}"/>
                </a:ext>
              </a:extLst>
            </p:cNvPr>
            <p:cNvSpPr/>
            <p:nvPr/>
          </p:nvSpPr>
          <p:spPr>
            <a:xfrm>
              <a:off x="845163" y="409025"/>
              <a:ext cx="1971725" cy="197172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3457" tIns="36830" rIns="153457" bIns="36830" numCol="1" spcCol="1270" anchor="ctr" anchorCtr="0">
              <a:noAutofit/>
            </a:bodyPr>
            <a:lstStyle/>
            <a:p>
              <a:pPr lvl="0" algn="ctr" defTabSz="1289050">
                <a:lnSpc>
                  <a:spcPct val="90000"/>
                </a:lnSpc>
                <a:spcBef>
                  <a:spcPct val="0"/>
                </a:spcBef>
                <a:spcAft>
                  <a:spcPct val="35000"/>
                </a:spcAft>
              </a:pPr>
              <a:r>
                <a:rPr lang="es-EC" sz="2000" kern="1200" dirty="0"/>
                <a:t>Diferencia entre Tramas</a:t>
              </a:r>
            </a:p>
          </p:txBody>
        </p:sp>
      </p:grpSp>
      <p:grpSp>
        <p:nvGrpSpPr>
          <p:cNvPr id="18" name="Grupo 17">
            <a:extLst>
              <a:ext uri="{FF2B5EF4-FFF2-40B4-BE49-F238E27FC236}">
                <a16:creationId xmlns:a16="http://schemas.microsoft.com/office/drawing/2014/main" id="{B1A4F772-BDCD-4F7E-9456-E9421064F2A8}"/>
              </a:ext>
            </a:extLst>
          </p:cNvPr>
          <p:cNvGrpSpPr>
            <a:grpSpLocks noChangeAspect="1"/>
          </p:cNvGrpSpPr>
          <p:nvPr/>
        </p:nvGrpSpPr>
        <p:grpSpPr>
          <a:xfrm>
            <a:off x="4556948" y="4605252"/>
            <a:ext cx="2160000" cy="2160000"/>
            <a:chOff x="3911899" y="1113"/>
            <a:chExt cx="2788439" cy="2788439"/>
          </a:xfrm>
        </p:grpSpPr>
        <p:sp>
          <p:nvSpPr>
            <p:cNvPr id="19" name="Elipse 18">
              <a:extLst>
                <a:ext uri="{FF2B5EF4-FFF2-40B4-BE49-F238E27FC236}">
                  <a16:creationId xmlns:a16="http://schemas.microsoft.com/office/drawing/2014/main" id="{55D5B793-ECD7-4223-9868-BCA67F476EF9}"/>
                </a:ext>
              </a:extLst>
            </p:cNvPr>
            <p:cNvSpPr/>
            <p:nvPr/>
          </p:nvSpPr>
          <p:spPr>
            <a:xfrm>
              <a:off x="3911899" y="1113"/>
              <a:ext cx="2788439" cy="2788439"/>
            </a:xfrm>
            <a:prstGeom prst="ellipse">
              <a:avLst/>
            </a:prstGeom>
          </p:spPr>
          <p:style>
            <a:lnRef idx="3">
              <a:schemeClr val="lt1">
                <a:hueOff val="0"/>
                <a:satOff val="0"/>
                <a:lumOff val="0"/>
                <a:alphaOff val="0"/>
              </a:schemeClr>
            </a:lnRef>
            <a:fillRef idx="1">
              <a:schemeClr val="accent3">
                <a:alpha val="50000"/>
                <a:hueOff val="1355300"/>
                <a:satOff val="50000"/>
                <a:lumOff val="-7353"/>
                <a:alphaOff val="0"/>
              </a:schemeClr>
            </a:fillRef>
            <a:effectRef idx="0">
              <a:schemeClr val="accent3">
                <a:alpha val="50000"/>
                <a:hueOff val="1355300"/>
                <a:satOff val="50000"/>
                <a:lumOff val="-7353"/>
                <a:alphaOff val="0"/>
              </a:schemeClr>
            </a:effectRef>
            <a:fontRef idx="minor">
              <a:schemeClr val="tx1"/>
            </a:fontRef>
          </p:style>
        </p:sp>
        <p:sp>
          <p:nvSpPr>
            <p:cNvPr id="20" name="Elipse 6">
              <a:extLst>
                <a:ext uri="{FF2B5EF4-FFF2-40B4-BE49-F238E27FC236}">
                  <a16:creationId xmlns:a16="http://schemas.microsoft.com/office/drawing/2014/main" id="{D33F35BF-2DBD-4A92-8013-C93B793D36E8}"/>
                </a:ext>
              </a:extLst>
            </p:cNvPr>
            <p:cNvSpPr/>
            <p:nvPr/>
          </p:nvSpPr>
          <p:spPr>
            <a:xfrm>
              <a:off x="3992582" y="442479"/>
              <a:ext cx="2627072" cy="193964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3457" tIns="30480" rIns="153457" bIns="30480" numCol="1" spcCol="1270" anchor="ctr" anchorCtr="0">
              <a:noAutofit/>
            </a:bodyPr>
            <a:lstStyle/>
            <a:p>
              <a:pPr lvl="0" algn="ctr" defTabSz="1066800">
                <a:lnSpc>
                  <a:spcPct val="90000"/>
                </a:lnSpc>
                <a:spcBef>
                  <a:spcPct val="0"/>
                </a:spcBef>
                <a:spcAft>
                  <a:spcPct val="35000"/>
                </a:spcAft>
              </a:pPr>
              <a:r>
                <a:rPr lang="es-EC" sz="2000" kern="1200" dirty="0"/>
                <a:t>Estimación del movimiento</a:t>
              </a:r>
            </a:p>
          </p:txBody>
        </p:sp>
      </p:grpSp>
      <p:grpSp>
        <p:nvGrpSpPr>
          <p:cNvPr id="21" name="Grupo 20">
            <a:extLst>
              <a:ext uri="{FF2B5EF4-FFF2-40B4-BE49-F238E27FC236}">
                <a16:creationId xmlns:a16="http://schemas.microsoft.com/office/drawing/2014/main" id="{C4974D95-8437-40A5-BE6B-5EDCBE64FDA4}"/>
              </a:ext>
            </a:extLst>
          </p:cNvPr>
          <p:cNvGrpSpPr>
            <a:grpSpLocks noChangeAspect="1"/>
          </p:cNvGrpSpPr>
          <p:nvPr/>
        </p:nvGrpSpPr>
        <p:grpSpPr>
          <a:xfrm>
            <a:off x="8024512" y="4604193"/>
            <a:ext cx="2160000" cy="2160000"/>
            <a:chOff x="7379463" y="54"/>
            <a:chExt cx="2788439" cy="2788439"/>
          </a:xfrm>
        </p:grpSpPr>
        <p:sp>
          <p:nvSpPr>
            <p:cNvPr id="22" name="Elipse 21">
              <a:extLst>
                <a:ext uri="{FF2B5EF4-FFF2-40B4-BE49-F238E27FC236}">
                  <a16:creationId xmlns:a16="http://schemas.microsoft.com/office/drawing/2014/main" id="{4FEBFE73-FE54-405B-A2D0-2E33E92B2239}"/>
                </a:ext>
              </a:extLst>
            </p:cNvPr>
            <p:cNvSpPr/>
            <p:nvPr/>
          </p:nvSpPr>
          <p:spPr>
            <a:xfrm>
              <a:off x="7379463" y="54"/>
              <a:ext cx="2788439" cy="2788439"/>
            </a:xfrm>
            <a:prstGeom prst="ellipse">
              <a:avLst/>
            </a:prstGeom>
          </p:spPr>
          <p:style>
            <a:lnRef idx="3">
              <a:schemeClr val="lt1">
                <a:hueOff val="0"/>
                <a:satOff val="0"/>
                <a:lumOff val="0"/>
                <a:alphaOff val="0"/>
              </a:schemeClr>
            </a:lnRef>
            <a:fillRef idx="1">
              <a:schemeClr val="accent3">
                <a:alpha val="50000"/>
                <a:hueOff val="2710599"/>
                <a:satOff val="100000"/>
                <a:lumOff val="-14706"/>
                <a:alphaOff val="0"/>
              </a:schemeClr>
            </a:fillRef>
            <a:effectRef idx="0">
              <a:schemeClr val="accent3">
                <a:alpha val="50000"/>
                <a:hueOff val="2710599"/>
                <a:satOff val="100000"/>
                <a:lumOff val="-14706"/>
                <a:alphaOff val="0"/>
              </a:schemeClr>
            </a:effectRef>
            <a:fontRef idx="minor">
              <a:schemeClr val="tx1"/>
            </a:fontRef>
          </p:style>
        </p:sp>
        <p:sp>
          <p:nvSpPr>
            <p:cNvPr id="23" name="Elipse 8">
              <a:extLst>
                <a:ext uri="{FF2B5EF4-FFF2-40B4-BE49-F238E27FC236}">
                  <a16:creationId xmlns:a16="http://schemas.microsoft.com/office/drawing/2014/main" id="{DF8B0AEC-57BA-4569-9911-CDF2A0BFBD66}"/>
                </a:ext>
              </a:extLst>
            </p:cNvPr>
            <p:cNvSpPr/>
            <p:nvPr/>
          </p:nvSpPr>
          <p:spPr>
            <a:xfrm>
              <a:off x="7787820" y="408411"/>
              <a:ext cx="1971725" cy="197172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3457" tIns="36830" rIns="153457" bIns="36830" numCol="1" spcCol="1270" anchor="ctr" anchorCtr="0">
              <a:noAutofit/>
            </a:bodyPr>
            <a:lstStyle/>
            <a:p>
              <a:pPr lvl="0" algn="ctr" defTabSz="1289050">
                <a:lnSpc>
                  <a:spcPct val="90000"/>
                </a:lnSpc>
                <a:spcBef>
                  <a:spcPct val="0"/>
                </a:spcBef>
                <a:spcAft>
                  <a:spcPct val="35000"/>
                </a:spcAft>
              </a:pPr>
              <a:r>
                <a:rPr lang="es-EC" sz="2000" kern="1200" dirty="0"/>
                <a:t>Control de Distancia</a:t>
              </a:r>
            </a:p>
          </p:txBody>
        </p:sp>
      </p:grpSp>
      <p:grpSp>
        <p:nvGrpSpPr>
          <p:cNvPr id="24" name="Grupo 23">
            <a:extLst>
              <a:ext uri="{FF2B5EF4-FFF2-40B4-BE49-F238E27FC236}">
                <a16:creationId xmlns:a16="http://schemas.microsoft.com/office/drawing/2014/main" id="{ED602226-9197-4F16-824C-7E69DF732D1B}"/>
              </a:ext>
            </a:extLst>
          </p:cNvPr>
          <p:cNvGrpSpPr>
            <a:grpSpLocks noChangeAspect="1"/>
          </p:cNvGrpSpPr>
          <p:nvPr/>
        </p:nvGrpSpPr>
        <p:grpSpPr>
          <a:xfrm>
            <a:off x="1081856" y="824973"/>
            <a:ext cx="2160000" cy="2160000"/>
            <a:chOff x="436806" y="668"/>
            <a:chExt cx="2788439" cy="2788439"/>
          </a:xfrm>
        </p:grpSpPr>
        <p:sp>
          <p:nvSpPr>
            <p:cNvPr id="25" name="Elipse 24">
              <a:extLst>
                <a:ext uri="{FF2B5EF4-FFF2-40B4-BE49-F238E27FC236}">
                  <a16:creationId xmlns:a16="http://schemas.microsoft.com/office/drawing/2014/main" id="{4F8F18A9-D6FD-4AAF-9F82-5C32DFD32072}"/>
                </a:ext>
              </a:extLst>
            </p:cNvPr>
            <p:cNvSpPr/>
            <p:nvPr/>
          </p:nvSpPr>
          <p:spPr>
            <a:xfrm>
              <a:off x="436806" y="668"/>
              <a:ext cx="2788439" cy="2788439"/>
            </a:xfrm>
            <a:prstGeom prst="ellipse">
              <a:avLst/>
            </a:prstGeom>
          </p:spPr>
          <p:style>
            <a:lnRef idx="3">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26" name="Elipse 4">
              <a:extLst>
                <a:ext uri="{FF2B5EF4-FFF2-40B4-BE49-F238E27FC236}">
                  <a16:creationId xmlns:a16="http://schemas.microsoft.com/office/drawing/2014/main" id="{62C5FA6A-B5B0-4748-AD46-8CE276B7B99E}"/>
                </a:ext>
              </a:extLst>
            </p:cNvPr>
            <p:cNvSpPr/>
            <p:nvPr/>
          </p:nvSpPr>
          <p:spPr>
            <a:xfrm>
              <a:off x="845163" y="409025"/>
              <a:ext cx="1971725" cy="197172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3457" tIns="36830" rIns="153457" bIns="36830" numCol="1" spcCol="1270" anchor="ctr" anchorCtr="0">
              <a:noAutofit/>
            </a:bodyPr>
            <a:lstStyle/>
            <a:p>
              <a:pPr lvl="0" algn="ctr" defTabSz="1289050">
                <a:lnSpc>
                  <a:spcPct val="90000"/>
                </a:lnSpc>
                <a:spcBef>
                  <a:spcPct val="0"/>
                </a:spcBef>
                <a:spcAft>
                  <a:spcPct val="35000"/>
                </a:spcAft>
              </a:pPr>
              <a:r>
                <a:rPr lang="es-EC" sz="2000" dirty="0"/>
                <a:t>Cámara del drone</a:t>
              </a:r>
              <a:endParaRPr lang="es-EC" sz="2000" kern="1200" dirty="0"/>
            </a:p>
          </p:txBody>
        </p:sp>
      </p:grpSp>
      <p:grpSp>
        <p:nvGrpSpPr>
          <p:cNvPr id="27" name="Grupo 26">
            <a:extLst>
              <a:ext uri="{FF2B5EF4-FFF2-40B4-BE49-F238E27FC236}">
                <a16:creationId xmlns:a16="http://schemas.microsoft.com/office/drawing/2014/main" id="{D58F8996-84E9-4E8E-A9B3-69060516CAFD}"/>
              </a:ext>
            </a:extLst>
          </p:cNvPr>
          <p:cNvGrpSpPr>
            <a:grpSpLocks noChangeAspect="1"/>
          </p:cNvGrpSpPr>
          <p:nvPr/>
        </p:nvGrpSpPr>
        <p:grpSpPr>
          <a:xfrm>
            <a:off x="4556949" y="825418"/>
            <a:ext cx="2160000" cy="2160000"/>
            <a:chOff x="3911899" y="1113"/>
            <a:chExt cx="2788439" cy="2788439"/>
          </a:xfrm>
        </p:grpSpPr>
        <p:sp>
          <p:nvSpPr>
            <p:cNvPr id="28" name="Elipse 27">
              <a:extLst>
                <a:ext uri="{FF2B5EF4-FFF2-40B4-BE49-F238E27FC236}">
                  <a16:creationId xmlns:a16="http://schemas.microsoft.com/office/drawing/2014/main" id="{65DDD2C2-D5F2-44EF-8E64-F4EF1CA7B69C}"/>
                </a:ext>
              </a:extLst>
            </p:cNvPr>
            <p:cNvSpPr/>
            <p:nvPr/>
          </p:nvSpPr>
          <p:spPr>
            <a:xfrm>
              <a:off x="3911899" y="1113"/>
              <a:ext cx="2788439" cy="2788439"/>
            </a:xfrm>
            <a:prstGeom prst="ellipse">
              <a:avLst/>
            </a:prstGeom>
          </p:spPr>
          <p:style>
            <a:lnRef idx="3">
              <a:schemeClr val="lt1">
                <a:hueOff val="0"/>
                <a:satOff val="0"/>
                <a:lumOff val="0"/>
                <a:alphaOff val="0"/>
              </a:schemeClr>
            </a:lnRef>
            <a:fillRef idx="1">
              <a:schemeClr val="accent3">
                <a:alpha val="50000"/>
                <a:hueOff val="1355300"/>
                <a:satOff val="50000"/>
                <a:lumOff val="-7353"/>
                <a:alphaOff val="0"/>
              </a:schemeClr>
            </a:fillRef>
            <a:effectRef idx="0">
              <a:schemeClr val="accent3">
                <a:alpha val="50000"/>
                <a:hueOff val="1355300"/>
                <a:satOff val="50000"/>
                <a:lumOff val="-7353"/>
                <a:alphaOff val="0"/>
              </a:schemeClr>
            </a:effectRef>
            <a:fontRef idx="minor">
              <a:schemeClr val="tx1"/>
            </a:fontRef>
          </p:style>
        </p:sp>
        <p:sp>
          <p:nvSpPr>
            <p:cNvPr id="29" name="Elipse 6">
              <a:extLst>
                <a:ext uri="{FF2B5EF4-FFF2-40B4-BE49-F238E27FC236}">
                  <a16:creationId xmlns:a16="http://schemas.microsoft.com/office/drawing/2014/main" id="{2472AFDA-7CC4-40C0-88FD-26DB35FB63FD}"/>
                </a:ext>
              </a:extLst>
            </p:cNvPr>
            <p:cNvSpPr/>
            <p:nvPr/>
          </p:nvSpPr>
          <p:spPr>
            <a:xfrm>
              <a:off x="3992582" y="442479"/>
              <a:ext cx="2627072" cy="193964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3457" tIns="30480" rIns="153457" bIns="30480" numCol="1" spcCol="1270" anchor="ctr" anchorCtr="0">
              <a:noAutofit/>
            </a:bodyPr>
            <a:lstStyle/>
            <a:p>
              <a:pPr lvl="0" algn="ctr" defTabSz="1289050">
                <a:lnSpc>
                  <a:spcPct val="90000"/>
                </a:lnSpc>
                <a:spcBef>
                  <a:spcPct val="0"/>
                </a:spcBef>
                <a:spcAft>
                  <a:spcPct val="35000"/>
                </a:spcAft>
              </a:pPr>
              <a:r>
                <a:rPr lang="es-EC" sz="2000" dirty="0"/>
                <a:t>Puntos de interés</a:t>
              </a:r>
              <a:br>
                <a:rPr lang="es-EC" sz="2000" dirty="0"/>
              </a:br>
              <a:r>
                <a:rPr lang="es-EC" sz="2000" dirty="0"/>
                <a:t>(imagen)</a:t>
              </a:r>
            </a:p>
          </p:txBody>
        </p:sp>
      </p:grpSp>
      <p:grpSp>
        <p:nvGrpSpPr>
          <p:cNvPr id="30" name="Grupo 29">
            <a:extLst>
              <a:ext uri="{FF2B5EF4-FFF2-40B4-BE49-F238E27FC236}">
                <a16:creationId xmlns:a16="http://schemas.microsoft.com/office/drawing/2014/main" id="{F1DEA611-3281-4133-86DD-187BA83B7FD7}"/>
              </a:ext>
            </a:extLst>
          </p:cNvPr>
          <p:cNvGrpSpPr>
            <a:grpSpLocks noChangeAspect="1"/>
          </p:cNvGrpSpPr>
          <p:nvPr/>
        </p:nvGrpSpPr>
        <p:grpSpPr>
          <a:xfrm>
            <a:off x="8024512" y="824358"/>
            <a:ext cx="2160000" cy="2160000"/>
            <a:chOff x="7379463" y="54"/>
            <a:chExt cx="2788439" cy="2788439"/>
          </a:xfrm>
        </p:grpSpPr>
        <p:sp>
          <p:nvSpPr>
            <p:cNvPr id="31" name="Elipse 30">
              <a:extLst>
                <a:ext uri="{FF2B5EF4-FFF2-40B4-BE49-F238E27FC236}">
                  <a16:creationId xmlns:a16="http://schemas.microsoft.com/office/drawing/2014/main" id="{2E3BA869-A9AC-4A5C-82E0-A996A6F1A328}"/>
                </a:ext>
              </a:extLst>
            </p:cNvPr>
            <p:cNvSpPr/>
            <p:nvPr/>
          </p:nvSpPr>
          <p:spPr>
            <a:xfrm>
              <a:off x="7379463" y="54"/>
              <a:ext cx="2788439" cy="2788439"/>
            </a:xfrm>
            <a:prstGeom prst="ellipse">
              <a:avLst/>
            </a:prstGeom>
          </p:spPr>
          <p:style>
            <a:lnRef idx="3">
              <a:schemeClr val="lt1">
                <a:hueOff val="0"/>
                <a:satOff val="0"/>
                <a:lumOff val="0"/>
                <a:alphaOff val="0"/>
              </a:schemeClr>
            </a:lnRef>
            <a:fillRef idx="1">
              <a:schemeClr val="accent3">
                <a:alpha val="50000"/>
                <a:hueOff val="2710599"/>
                <a:satOff val="100000"/>
                <a:lumOff val="-14706"/>
                <a:alphaOff val="0"/>
              </a:schemeClr>
            </a:fillRef>
            <a:effectRef idx="0">
              <a:schemeClr val="accent3">
                <a:alpha val="50000"/>
                <a:hueOff val="2710599"/>
                <a:satOff val="100000"/>
                <a:lumOff val="-14706"/>
                <a:alphaOff val="0"/>
              </a:schemeClr>
            </a:effectRef>
            <a:fontRef idx="minor">
              <a:schemeClr val="tx1"/>
            </a:fontRef>
          </p:style>
        </p:sp>
        <p:sp>
          <p:nvSpPr>
            <p:cNvPr id="32" name="Elipse 8">
              <a:extLst>
                <a:ext uri="{FF2B5EF4-FFF2-40B4-BE49-F238E27FC236}">
                  <a16:creationId xmlns:a16="http://schemas.microsoft.com/office/drawing/2014/main" id="{05405E38-B995-49D3-AA5F-BCF571356372}"/>
                </a:ext>
              </a:extLst>
            </p:cNvPr>
            <p:cNvSpPr/>
            <p:nvPr/>
          </p:nvSpPr>
          <p:spPr>
            <a:xfrm>
              <a:off x="7683779" y="408411"/>
              <a:ext cx="2179804" cy="197172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3457" tIns="36830" rIns="153457" bIns="36830" numCol="1" spcCol="1270" anchor="ctr" anchorCtr="0">
              <a:noAutofit/>
            </a:bodyPr>
            <a:lstStyle/>
            <a:p>
              <a:pPr lvl="0" algn="ctr" defTabSz="1289050">
                <a:lnSpc>
                  <a:spcPct val="90000"/>
                </a:lnSpc>
                <a:spcBef>
                  <a:spcPct val="0"/>
                </a:spcBef>
                <a:spcAft>
                  <a:spcPct val="35000"/>
                </a:spcAft>
              </a:pPr>
              <a:r>
                <a:rPr lang="es-EC" sz="2000" kern="1200" dirty="0"/>
                <a:t>Control de Movimientos (</a:t>
              </a:r>
              <a:r>
                <a:rPr lang="es-EC" sz="2000" dirty="0"/>
                <a:t>Pitch</a:t>
              </a:r>
              <a:r>
                <a:rPr lang="es-EC" sz="2000" kern="1200" dirty="0"/>
                <a:t>)</a:t>
              </a:r>
            </a:p>
          </p:txBody>
        </p:sp>
      </p:grpSp>
    </p:spTree>
    <p:extLst>
      <p:ext uri="{BB962C8B-B14F-4D97-AF65-F5344CB8AC3E}">
        <p14:creationId xmlns:p14="http://schemas.microsoft.com/office/powerpoint/2010/main" val="4163951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adroTexto 6">
            <a:extLst>
              <a:ext uri="{FF2B5EF4-FFF2-40B4-BE49-F238E27FC236}">
                <a16:creationId xmlns:a16="http://schemas.microsoft.com/office/drawing/2014/main" id="{1C582D31-3F3A-47D4-A5A8-71295A667629}"/>
              </a:ext>
            </a:extLst>
          </p:cNvPr>
          <p:cNvSpPr txBox="1"/>
          <p:nvPr/>
        </p:nvSpPr>
        <p:spPr>
          <a:xfrm>
            <a:off x="527538" y="4756638"/>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a:solidFill>
                  <a:srgbClr val="FFFFFF"/>
                </a:solidFill>
                <a:latin typeface="+mj-lt"/>
                <a:ea typeface="+mj-ea"/>
                <a:cs typeface="+mj-cs"/>
              </a:rPr>
              <a:t>VEHÍUCLO AEREO NO TRIPULADO</a:t>
            </a:r>
          </a:p>
        </p:txBody>
      </p:sp>
      <p:pic>
        <p:nvPicPr>
          <p:cNvPr id="6" name="Imagen 5" descr="Imagen que contiene cielo, volando, aire&#10;&#10;Descripción generada con confianza alta">
            <a:extLst>
              <a:ext uri="{FF2B5EF4-FFF2-40B4-BE49-F238E27FC236}">
                <a16:creationId xmlns:a16="http://schemas.microsoft.com/office/drawing/2014/main" id="{D116603E-9063-4EF1-A670-81A970A39196}"/>
              </a:ext>
            </a:extLst>
          </p:cNvPr>
          <p:cNvPicPr/>
          <p:nvPr/>
        </p:nvPicPr>
        <p:blipFill rotWithShape="1">
          <a:blip r:embed="rId2"/>
          <a:srcRect r="9227" b="9622"/>
          <a:stretch/>
        </p:blipFill>
        <p:spPr bwMode="auto">
          <a:xfrm>
            <a:off x="488794" y="307731"/>
            <a:ext cx="5118409" cy="3997637"/>
          </a:xfrm>
          <a:prstGeom prst="rect">
            <a:avLst/>
          </a:prstGeom>
          <a:extLst>
            <a:ext uri="{53640926-AAD7-44D8-BBD7-CCE9431645EC}">
              <a14:shadowObscured xmlns:a14="http://schemas.microsoft.com/office/drawing/2010/main"/>
            </a:ext>
          </a:extLst>
        </p:spPr>
      </p:pic>
      <p:pic>
        <p:nvPicPr>
          <p:cNvPr id="5" name="Imagen 4" descr="Imagen que contiene texto, mapa&#10;&#10;Descripción generada con confianza muy alta">
            <a:extLst>
              <a:ext uri="{FF2B5EF4-FFF2-40B4-BE49-F238E27FC236}">
                <a16:creationId xmlns:a16="http://schemas.microsoft.com/office/drawing/2014/main" id="{2C922EEA-1825-4547-803F-DD6ED3FD5F19}"/>
              </a:ext>
            </a:extLst>
          </p:cNvPr>
          <p:cNvPicPr/>
          <p:nvPr/>
        </p:nvPicPr>
        <p:blipFill>
          <a:blip r:embed="rId3"/>
          <a:stretch>
            <a:fillRect/>
          </a:stretch>
        </p:blipFill>
        <p:spPr>
          <a:xfrm>
            <a:off x="6416043" y="444718"/>
            <a:ext cx="5455917" cy="3723663"/>
          </a:xfrm>
          <a:prstGeom prst="rect">
            <a:avLst/>
          </a:prstGeom>
        </p:spPr>
      </p:pic>
      <p:cxnSp>
        <p:nvCxnSpPr>
          <p:cNvPr id="16" name="Straight Connector 15">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Rectángulo 1">
            <a:extLst>
              <a:ext uri="{FF2B5EF4-FFF2-40B4-BE49-F238E27FC236}">
                <a16:creationId xmlns:a16="http://schemas.microsoft.com/office/drawing/2014/main" id="{A7A9E2A0-6342-4910-8D76-3BC6594DCE95}"/>
              </a:ext>
            </a:extLst>
          </p:cNvPr>
          <p:cNvSpPr/>
          <p:nvPr/>
        </p:nvSpPr>
        <p:spPr>
          <a:xfrm>
            <a:off x="2491672" y="4245948"/>
            <a:ext cx="1584088" cy="276999"/>
          </a:xfrm>
          <a:prstGeom prst="rect">
            <a:avLst/>
          </a:prstGeom>
        </p:spPr>
        <p:txBody>
          <a:bodyPr wrap="none">
            <a:spAutoFit/>
          </a:bodyPr>
          <a:lstStyle/>
          <a:p>
            <a:r>
              <a:rPr lang="es-EC" sz="1200" dirty="0">
                <a:solidFill>
                  <a:srgbClr val="000000"/>
                </a:solidFill>
                <a:latin typeface="Times New Roman" panose="02020603050405020304" pitchFamily="18" charset="0"/>
                <a:ea typeface="Calibri" panose="020F0502020204030204" pitchFamily="34" charset="0"/>
              </a:rPr>
              <a:t>Fuente: (</a:t>
            </a:r>
            <a:r>
              <a:rPr lang="es-EC" sz="1200" dirty="0" err="1">
                <a:solidFill>
                  <a:srgbClr val="000000"/>
                </a:solidFill>
                <a:latin typeface="Times New Roman" panose="02020603050405020304" pitchFamily="18" charset="0"/>
                <a:ea typeface="Calibri" panose="020F0502020204030204" pitchFamily="34" charset="0"/>
              </a:rPr>
              <a:t>Quan</a:t>
            </a:r>
            <a:r>
              <a:rPr lang="es-EC" sz="1200" dirty="0">
                <a:solidFill>
                  <a:srgbClr val="000000"/>
                </a:solidFill>
                <a:latin typeface="Times New Roman" panose="02020603050405020304" pitchFamily="18" charset="0"/>
                <a:ea typeface="Calibri" panose="020F0502020204030204" pitchFamily="34" charset="0"/>
              </a:rPr>
              <a:t>, 2017b)</a:t>
            </a:r>
            <a:endParaRPr lang="es-EC" sz="1200" dirty="0"/>
          </a:p>
        </p:txBody>
      </p:sp>
      <p:sp>
        <p:nvSpPr>
          <p:cNvPr id="9" name="Rectángulo 8">
            <a:extLst>
              <a:ext uri="{FF2B5EF4-FFF2-40B4-BE49-F238E27FC236}">
                <a16:creationId xmlns:a16="http://schemas.microsoft.com/office/drawing/2014/main" id="{0D49F487-A5ED-4842-BB10-4722C7A5382C}"/>
              </a:ext>
            </a:extLst>
          </p:cNvPr>
          <p:cNvSpPr/>
          <p:nvPr/>
        </p:nvSpPr>
        <p:spPr>
          <a:xfrm>
            <a:off x="8351957" y="4166868"/>
            <a:ext cx="1584088" cy="276999"/>
          </a:xfrm>
          <a:prstGeom prst="rect">
            <a:avLst/>
          </a:prstGeom>
        </p:spPr>
        <p:txBody>
          <a:bodyPr wrap="none">
            <a:spAutoFit/>
          </a:bodyPr>
          <a:lstStyle/>
          <a:p>
            <a:r>
              <a:rPr lang="es-EC" sz="1200" dirty="0">
                <a:solidFill>
                  <a:srgbClr val="000000"/>
                </a:solidFill>
                <a:latin typeface="Times New Roman" panose="02020603050405020304" pitchFamily="18" charset="0"/>
                <a:ea typeface="Calibri" panose="020F0502020204030204" pitchFamily="34" charset="0"/>
              </a:rPr>
              <a:t>Fuente: (</a:t>
            </a:r>
            <a:r>
              <a:rPr lang="es-EC" sz="1200" dirty="0" err="1">
                <a:solidFill>
                  <a:srgbClr val="000000"/>
                </a:solidFill>
                <a:latin typeface="Times New Roman" panose="02020603050405020304" pitchFamily="18" charset="0"/>
                <a:ea typeface="Calibri" panose="020F0502020204030204" pitchFamily="34" charset="0"/>
              </a:rPr>
              <a:t>Quan</a:t>
            </a:r>
            <a:r>
              <a:rPr lang="es-EC" sz="1200" dirty="0">
                <a:solidFill>
                  <a:srgbClr val="000000"/>
                </a:solidFill>
                <a:latin typeface="Times New Roman" panose="02020603050405020304" pitchFamily="18" charset="0"/>
                <a:ea typeface="Calibri" panose="020F0502020204030204" pitchFamily="34" charset="0"/>
              </a:rPr>
              <a:t>, 2017b)</a:t>
            </a:r>
            <a:endParaRPr lang="es-EC" sz="1200" dirty="0"/>
          </a:p>
        </p:txBody>
      </p:sp>
    </p:spTree>
    <p:extLst>
      <p:ext uri="{BB962C8B-B14F-4D97-AF65-F5344CB8AC3E}">
        <p14:creationId xmlns:p14="http://schemas.microsoft.com/office/powerpoint/2010/main" val="281417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id="{72257994-BD97-4691-8B89-198A6D2BAB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FB950BD-8926-47DE-AB77-07C9453888DC}"/>
              </a:ext>
            </a:extLst>
          </p:cNvPr>
          <p:cNvSpPr>
            <a:spLocks noGrp="1"/>
          </p:cNvSpPr>
          <p:nvPr>
            <p:ph type="title"/>
          </p:nvPr>
        </p:nvSpPr>
        <p:spPr>
          <a:xfrm>
            <a:off x="1600200" y="4269282"/>
            <a:ext cx="8991600" cy="1264762"/>
          </a:xfrm>
          <a:solidFill>
            <a:srgbClr val="FFFFFF"/>
          </a:solidFill>
          <a:ln w="38100">
            <a:solidFill>
              <a:srgbClr val="404040"/>
            </a:solidFill>
            <a:miter lim="800000"/>
          </a:ln>
        </p:spPr>
        <p:txBody>
          <a:bodyPr vert="horz" lIns="91440" tIns="45720" rIns="91440" bIns="45720" rtlCol="0" anchor="ctr">
            <a:normAutofit/>
          </a:bodyPr>
          <a:lstStyle/>
          <a:p>
            <a:pPr algn="ctr"/>
            <a:r>
              <a:rPr lang="en-US" sz="4000">
                <a:solidFill>
                  <a:srgbClr val="404040"/>
                </a:solidFill>
              </a:rPr>
              <a:t>VISION ARTIFICIAL</a:t>
            </a:r>
          </a:p>
        </p:txBody>
      </p:sp>
      <p:pic>
        <p:nvPicPr>
          <p:cNvPr id="6" name="Imagen 5">
            <a:extLst>
              <a:ext uri="{FF2B5EF4-FFF2-40B4-BE49-F238E27FC236}">
                <a16:creationId xmlns:a16="http://schemas.microsoft.com/office/drawing/2014/main" id="{5E56235A-96E3-48F2-BEA6-895E036211D8}"/>
              </a:ext>
            </a:extLst>
          </p:cNvPr>
          <p:cNvPicPr/>
          <p:nvPr/>
        </p:nvPicPr>
        <p:blipFill rotWithShape="1">
          <a:blip r:embed="rId2"/>
          <a:srcRect t="4207"/>
          <a:stretch/>
        </p:blipFill>
        <p:spPr bwMode="auto">
          <a:xfrm>
            <a:off x="0" y="1063216"/>
            <a:ext cx="5477255" cy="2751481"/>
          </a:xfrm>
          <a:prstGeom prst="rect">
            <a:avLst/>
          </a:prstGeom>
          <a:extLst>
            <a:ext uri="{53640926-AAD7-44D8-BBD7-CCE9431645EC}">
              <a14:shadowObscured xmlns:a14="http://schemas.microsoft.com/office/drawing/2010/main"/>
            </a:ext>
          </a:extLst>
        </p:spPr>
      </p:pic>
      <p:pic>
        <p:nvPicPr>
          <p:cNvPr id="4" name="Imagen 3">
            <a:extLst>
              <a:ext uri="{FF2B5EF4-FFF2-40B4-BE49-F238E27FC236}">
                <a16:creationId xmlns:a16="http://schemas.microsoft.com/office/drawing/2014/main" id="{219450F4-59DC-48FB-B3DF-4926A9D5B419}"/>
              </a:ext>
            </a:extLst>
          </p:cNvPr>
          <p:cNvPicPr/>
          <p:nvPr/>
        </p:nvPicPr>
        <p:blipFill>
          <a:blip r:embed="rId3"/>
          <a:stretch>
            <a:fillRect/>
          </a:stretch>
        </p:blipFill>
        <p:spPr>
          <a:xfrm>
            <a:off x="5791200" y="1473715"/>
            <a:ext cx="5967645" cy="2532227"/>
          </a:xfrm>
          <a:prstGeom prst="rect">
            <a:avLst/>
          </a:prstGeom>
        </p:spPr>
      </p:pic>
      <p:sp>
        <p:nvSpPr>
          <p:cNvPr id="3" name="Rectángulo 2">
            <a:extLst>
              <a:ext uri="{FF2B5EF4-FFF2-40B4-BE49-F238E27FC236}">
                <a16:creationId xmlns:a16="http://schemas.microsoft.com/office/drawing/2014/main" id="{820B8E5E-2F6A-4456-BF20-2C15B4D4C346}"/>
              </a:ext>
            </a:extLst>
          </p:cNvPr>
          <p:cNvSpPr/>
          <p:nvPr/>
        </p:nvSpPr>
        <p:spPr>
          <a:xfrm>
            <a:off x="7427953" y="3899950"/>
            <a:ext cx="2571538" cy="276999"/>
          </a:xfrm>
          <a:prstGeom prst="rect">
            <a:avLst/>
          </a:prstGeom>
        </p:spPr>
        <p:txBody>
          <a:bodyPr wrap="none">
            <a:spAutoFit/>
          </a:bodyPr>
          <a:lstStyle/>
          <a:p>
            <a:pPr algn="ctr">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Fuente: (Rojas Hernández et al., 2007)</a:t>
            </a:r>
          </a:p>
        </p:txBody>
      </p:sp>
      <p:sp>
        <p:nvSpPr>
          <p:cNvPr id="5" name="Rectángulo 4">
            <a:extLst>
              <a:ext uri="{FF2B5EF4-FFF2-40B4-BE49-F238E27FC236}">
                <a16:creationId xmlns:a16="http://schemas.microsoft.com/office/drawing/2014/main" id="{8A75F91A-08A1-4873-9A27-1EFEC0F61747}"/>
              </a:ext>
            </a:extLst>
          </p:cNvPr>
          <p:cNvSpPr/>
          <p:nvPr/>
        </p:nvSpPr>
        <p:spPr>
          <a:xfrm>
            <a:off x="1600200" y="3806169"/>
            <a:ext cx="1430199" cy="276999"/>
          </a:xfrm>
          <a:prstGeom prst="rect">
            <a:avLst/>
          </a:prstGeom>
        </p:spPr>
        <p:txBody>
          <a:bodyPr wrap="none">
            <a:spAutoFit/>
          </a:bodyPr>
          <a:lstStyle/>
          <a:p>
            <a:pPr algn="ctr">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Fuente: (</a:t>
            </a:r>
            <a:r>
              <a:rPr lang="es-EC" sz="1200" dirty="0" err="1">
                <a:latin typeface="Times New Roman" panose="02020603050405020304" pitchFamily="18" charset="0"/>
                <a:ea typeface="Calibri" panose="020F0502020204030204" pitchFamily="34" charset="0"/>
                <a:cs typeface="Times New Roman" panose="02020603050405020304" pitchFamily="18" charset="0"/>
              </a:rPr>
              <a:t>Kheng</a:t>
            </a:r>
            <a:r>
              <a:rPr lang="es-EC" sz="1200" dirty="0">
                <a:latin typeface="Times New Roman" panose="02020603050405020304" pitchFamily="18" charset="0"/>
                <a:ea typeface="Calibri" panose="020F0502020204030204" pitchFamily="34" charset="0"/>
                <a:cs typeface="Times New Roman" panose="02020603050405020304" pitchFamily="18" charset="0"/>
              </a:rPr>
              <a:t>, s/f)</a:t>
            </a:r>
          </a:p>
        </p:txBody>
      </p:sp>
    </p:spTree>
    <p:extLst>
      <p:ext uri="{BB962C8B-B14F-4D97-AF65-F5344CB8AC3E}">
        <p14:creationId xmlns:p14="http://schemas.microsoft.com/office/powerpoint/2010/main" val="1448585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BD2F2C-FB1B-4686-9EFA-91A448B838DD}"/>
              </a:ext>
            </a:extLst>
          </p:cNvPr>
          <p:cNvSpPr>
            <a:spLocks noGrp="1"/>
          </p:cNvSpPr>
          <p:nvPr>
            <p:ph type="title"/>
          </p:nvPr>
        </p:nvSpPr>
        <p:spPr>
          <a:xfrm>
            <a:off x="5021821" y="4004732"/>
            <a:ext cx="6465287" cy="1324235"/>
          </a:xfrm>
        </p:spPr>
        <p:txBody>
          <a:bodyPr vert="horz" lIns="91440" tIns="45720" rIns="91440" bIns="45720" rtlCol="0" anchor="b">
            <a:normAutofit/>
          </a:bodyPr>
          <a:lstStyle/>
          <a:p>
            <a:r>
              <a:rPr lang="en-US"/>
              <a:t>CARACTERÍSTICAS DE UNA IMAGEN</a:t>
            </a:r>
          </a:p>
        </p:txBody>
      </p:sp>
      <p:sp>
        <p:nvSpPr>
          <p:cNvPr id="11" name="Rectangle 10">
            <a:extLst>
              <a:ext uri="{FF2B5EF4-FFF2-40B4-BE49-F238E27FC236}">
                <a16:creationId xmlns:a16="http://schemas.microsoft.com/office/drawing/2014/main" id="{82B0BD37-87F5-4DDB-B767-20FA06048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17634" y="321733"/>
            <a:ext cx="4129237" cy="606001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DFE5C4E-0B5D-4AB5-9877-3993F84A3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811469" y="321733"/>
            <a:ext cx="3375479" cy="325966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6048CCE-094B-4948-B61B-DE627F176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8508682" y="321733"/>
            <a:ext cx="3375478" cy="325966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n 3">
            <a:extLst>
              <a:ext uri="{FF2B5EF4-FFF2-40B4-BE49-F238E27FC236}">
                <a16:creationId xmlns:a16="http://schemas.microsoft.com/office/drawing/2014/main" id="{060A4AC9-8B39-4142-B1DF-35B7B9369385}"/>
              </a:ext>
            </a:extLst>
          </p:cNvPr>
          <p:cNvPicPr/>
          <p:nvPr/>
        </p:nvPicPr>
        <p:blipFill>
          <a:blip r:embed="rId2"/>
          <a:stretch>
            <a:fillRect/>
          </a:stretch>
        </p:blipFill>
        <p:spPr>
          <a:xfrm>
            <a:off x="415971" y="1228298"/>
            <a:ext cx="3932562" cy="3884216"/>
          </a:xfrm>
          <a:prstGeom prst="rect">
            <a:avLst/>
          </a:prstGeom>
        </p:spPr>
      </p:pic>
      <p:cxnSp>
        <p:nvCxnSpPr>
          <p:cNvPr id="17" name="Straight Connector 16">
            <a:extLst>
              <a:ext uri="{FF2B5EF4-FFF2-40B4-BE49-F238E27FC236}">
                <a16:creationId xmlns:a16="http://schemas.microsoft.com/office/drawing/2014/main" id="{5BB48934-4796-4249-B64C-EE2375977B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07ED27BE-8C5C-4FAD-B235-BFFE9560BCE9}"/>
              </a:ext>
            </a:extLst>
          </p:cNvPr>
          <p:cNvPicPr/>
          <p:nvPr/>
        </p:nvPicPr>
        <p:blipFill>
          <a:blip r:embed="rId3"/>
          <a:stretch>
            <a:fillRect/>
          </a:stretch>
        </p:blipFill>
        <p:spPr>
          <a:xfrm>
            <a:off x="8676101" y="1228298"/>
            <a:ext cx="3060973" cy="1689440"/>
          </a:xfrm>
          <a:prstGeom prst="rect">
            <a:avLst/>
          </a:prstGeom>
        </p:spPr>
      </p:pic>
      <p:pic>
        <p:nvPicPr>
          <p:cNvPr id="5" name="Imagen 4" descr="Resultado de imagen para harris detector">
            <a:extLst>
              <a:ext uri="{FF2B5EF4-FFF2-40B4-BE49-F238E27FC236}">
                <a16:creationId xmlns:a16="http://schemas.microsoft.com/office/drawing/2014/main" id="{A824CF61-6021-4C31-8696-BBF856A6A71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021821" y="674252"/>
            <a:ext cx="2874913" cy="2578954"/>
          </a:xfrm>
          <a:prstGeom prst="rect">
            <a:avLst/>
          </a:prstGeom>
          <a:noFill/>
        </p:spPr>
      </p:pic>
      <p:sp>
        <p:nvSpPr>
          <p:cNvPr id="7" name="Rectángulo 6">
            <a:extLst>
              <a:ext uri="{FF2B5EF4-FFF2-40B4-BE49-F238E27FC236}">
                <a16:creationId xmlns:a16="http://schemas.microsoft.com/office/drawing/2014/main" id="{F84B20D8-82DA-4BDB-9BC8-1D55B3D2E9EF}"/>
              </a:ext>
            </a:extLst>
          </p:cNvPr>
          <p:cNvSpPr/>
          <p:nvPr/>
        </p:nvSpPr>
        <p:spPr>
          <a:xfrm>
            <a:off x="5522963" y="3271893"/>
            <a:ext cx="1872628" cy="276999"/>
          </a:xfrm>
          <a:prstGeom prst="rect">
            <a:avLst/>
          </a:prstGeom>
        </p:spPr>
        <p:txBody>
          <a:bodyPr wrap="none">
            <a:spAutoFit/>
          </a:bodyPr>
          <a:lstStyle/>
          <a:p>
            <a:pPr algn="ctr">
              <a:spcAft>
                <a:spcPts val="0"/>
              </a:spcAft>
            </a:pPr>
            <a:r>
              <a:rPr lang="es-EC"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Fuente: (Fabio </a:t>
            </a:r>
            <a:r>
              <a:rPr lang="es-EC"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Nelli</a:t>
            </a:r>
            <a:r>
              <a:rPr lang="es-EC"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2017)</a:t>
            </a:r>
          </a:p>
        </p:txBody>
      </p:sp>
      <p:sp>
        <p:nvSpPr>
          <p:cNvPr id="8" name="Rectángulo 7">
            <a:extLst>
              <a:ext uri="{FF2B5EF4-FFF2-40B4-BE49-F238E27FC236}">
                <a16:creationId xmlns:a16="http://schemas.microsoft.com/office/drawing/2014/main" id="{907ECD32-40EF-4828-A974-810EF5567982}"/>
              </a:ext>
            </a:extLst>
          </p:cNvPr>
          <p:cNvSpPr/>
          <p:nvPr/>
        </p:nvSpPr>
        <p:spPr>
          <a:xfrm>
            <a:off x="9317815" y="3152001"/>
            <a:ext cx="1757212" cy="276999"/>
          </a:xfrm>
          <a:prstGeom prst="rect">
            <a:avLst/>
          </a:prstGeom>
        </p:spPr>
        <p:txBody>
          <a:bodyPr wrap="none">
            <a:spAutoFit/>
          </a:bodyPr>
          <a:lstStyle/>
          <a:p>
            <a:r>
              <a:rPr lang="es-EC" sz="1200" dirty="0">
                <a:solidFill>
                  <a:srgbClr val="000000"/>
                </a:solidFill>
                <a:latin typeface="Times New Roman" panose="02020603050405020304" pitchFamily="18" charset="0"/>
                <a:ea typeface="Calibri" panose="020F0502020204030204" pitchFamily="34" charset="0"/>
              </a:rPr>
              <a:t>(</a:t>
            </a:r>
            <a:r>
              <a:rPr lang="es-EC" sz="1200" dirty="0" err="1">
                <a:solidFill>
                  <a:srgbClr val="000000"/>
                </a:solidFill>
                <a:latin typeface="Times New Roman" panose="02020603050405020304" pitchFamily="18" charset="0"/>
                <a:ea typeface="Calibri" panose="020F0502020204030204" pitchFamily="34" charset="0"/>
              </a:rPr>
              <a:t>Hassaballah</a:t>
            </a:r>
            <a:r>
              <a:rPr lang="es-EC" sz="1200" dirty="0">
                <a:solidFill>
                  <a:srgbClr val="000000"/>
                </a:solidFill>
                <a:latin typeface="Times New Roman" panose="02020603050405020304" pitchFamily="18" charset="0"/>
                <a:ea typeface="Calibri" panose="020F0502020204030204" pitchFamily="34" charset="0"/>
              </a:rPr>
              <a:t> et al., 2016)</a:t>
            </a:r>
            <a:endParaRPr lang="es-EC" sz="1200" dirty="0"/>
          </a:p>
        </p:txBody>
      </p:sp>
      <p:sp>
        <p:nvSpPr>
          <p:cNvPr id="9" name="Rectángulo 8">
            <a:extLst>
              <a:ext uri="{FF2B5EF4-FFF2-40B4-BE49-F238E27FC236}">
                <a16:creationId xmlns:a16="http://schemas.microsoft.com/office/drawing/2014/main" id="{B14073F9-30B4-40D7-8480-640D3266BF9E}"/>
              </a:ext>
            </a:extLst>
          </p:cNvPr>
          <p:cNvSpPr/>
          <p:nvPr/>
        </p:nvSpPr>
        <p:spPr>
          <a:xfrm>
            <a:off x="918443" y="5112514"/>
            <a:ext cx="2473818" cy="405367"/>
          </a:xfrm>
          <a:prstGeom prst="rect">
            <a:avLst/>
          </a:prstGeom>
        </p:spPr>
        <p:txBody>
          <a:bodyPr wrap="none">
            <a:spAutoFit/>
          </a:bodyPr>
          <a:lstStyle/>
          <a:p>
            <a:pPr indent="180340" algn="ctr">
              <a:lnSpc>
                <a:spcPct val="200000"/>
              </a:lnSpc>
              <a:spcAft>
                <a:spcPts val="1000"/>
              </a:spcAft>
            </a:pPr>
            <a:r>
              <a:rPr lang="es-EC" sz="1200" dirty="0">
                <a:solidFill>
                  <a:schemeClr val="bg1"/>
                </a:solidFill>
                <a:latin typeface="Times New Roman" panose="02020603050405020304" pitchFamily="18" charset="0"/>
                <a:ea typeface="Calibri" panose="020F0502020204030204" pitchFamily="34" charset="0"/>
              </a:rPr>
              <a:t>Fuente: (</a:t>
            </a:r>
            <a:r>
              <a:rPr lang="es-EC" sz="1200" dirty="0" err="1">
                <a:solidFill>
                  <a:schemeClr val="bg1"/>
                </a:solidFill>
                <a:latin typeface="Times New Roman" panose="02020603050405020304" pitchFamily="18" charset="0"/>
                <a:ea typeface="Calibri" panose="020F0502020204030204" pitchFamily="34" charset="0"/>
              </a:rPr>
              <a:t>Grauman</a:t>
            </a:r>
            <a:r>
              <a:rPr lang="es-EC" sz="1200" dirty="0">
                <a:solidFill>
                  <a:schemeClr val="bg1"/>
                </a:solidFill>
                <a:latin typeface="Times New Roman" panose="02020603050405020304" pitchFamily="18" charset="0"/>
                <a:ea typeface="Calibri" panose="020F0502020204030204" pitchFamily="34" charset="0"/>
              </a:rPr>
              <a:t> &amp; </a:t>
            </a:r>
            <a:r>
              <a:rPr lang="es-EC" sz="1200" dirty="0" err="1">
                <a:solidFill>
                  <a:schemeClr val="bg1"/>
                </a:solidFill>
                <a:latin typeface="Times New Roman" panose="02020603050405020304" pitchFamily="18" charset="0"/>
                <a:ea typeface="Calibri" panose="020F0502020204030204" pitchFamily="34" charset="0"/>
              </a:rPr>
              <a:t>Leibe</a:t>
            </a:r>
            <a:r>
              <a:rPr lang="es-EC" sz="1200" dirty="0">
                <a:solidFill>
                  <a:schemeClr val="bg1"/>
                </a:solidFill>
                <a:latin typeface="Times New Roman" panose="02020603050405020304" pitchFamily="18" charset="0"/>
                <a:ea typeface="Calibri" panose="020F0502020204030204" pitchFamily="34" charset="0"/>
              </a:rPr>
              <a:t>, 2011)</a:t>
            </a:r>
            <a:endParaRPr lang="en-US" sz="1200" dirty="0">
              <a:solidFill>
                <a:schemeClr val="bg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83080115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2572</TotalTime>
  <Words>633</Words>
  <Application>Microsoft Office PowerPoint</Application>
  <PresentationFormat>Panorámica</PresentationFormat>
  <Paragraphs>84</Paragraphs>
  <Slides>27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27</vt:i4>
      </vt:variant>
    </vt:vector>
  </HeadingPairs>
  <TitlesOfParts>
    <vt:vector size="33" baseType="lpstr">
      <vt:lpstr>Arial</vt:lpstr>
      <vt:lpstr>Calibri</vt:lpstr>
      <vt:lpstr>Calibri Light</vt:lpstr>
      <vt:lpstr>Helvetica Light</vt:lpstr>
      <vt:lpstr>Times New Roman</vt:lpstr>
      <vt:lpstr>Tema de Office</vt:lpstr>
      <vt:lpstr>“DESARROLLO DE UN SISTEMA VINCULADO A UN MICRO-UAV PARA LA DETECCIÓN Y EVASIÓN DE OBJETOS DINÁMICOS A PARTIR DE IMÁGENES MONOCULARES”</vt:lpstr>
      <vt:lpstr>INTRODUCCIÓN</vt:lpstr>
      <vt:lpstr>UAVs en nuestro  Entorno</vt:lpstr>
      <vt:lpstr>UAV autónomo</vt:lpstr>
      <vt:lpstr>PROPUESTA</vt:lpstr>
      <vt:lpstr>CONCEPTOS BÁSICOS</vt:lpstr>
      <vt:lpstr>Presentación de PowerPoint</vt:lpstr>
      <vt:lpstr>VISION ARTIFICIAL</vt:lpstr>
      <vt:lpstr>CARACTERÍSTICAS DE UNA IMAGEN</vt:lpstr>
      <vt:lpstr>REPRESENTACIÓN VISUAL DE OBJETOS</vt:lpstr>
      <vt:lpstr>SHI TOMASHI – FLUJO ÓPTICO</vt:lpstr>
      <vt:lpstr>DESARROLLO</vt:lpstr>
      <vt:lpstr>BEBOP 2 DE PARROT</vt:lpstr>
      <vt:lpstr>ESTACIÓN TERRENA</vt:lpstr>
      <vt:lpstr>Presentación de PowerPoint</vt:lpstr>
      <vt:lpstr>DETECCIÓN MOVIMIENTO</vt:lpstr>
      <vt:lpstr>SEGUIMIENTO VISUAL DE OBJETO</vt:lpstr>
      <vt:lpstr>SEGUIMIENTO VISUAL DE OBJETO</vt:lpstr>
      <vt:lpstr>ESTIMACIÓN DE EVENTOS</vt:lpstr>
      <vt:lpstr>CONTROL DIFUSO</vt:lpstr>
      <vt:lpstr>FUNCIONES DE MEMBRESÍA</vt:lpstr>
      <vt:lpstr>PRUEBAS Y RESULTADOS</vt:lpstr>
      <vt:lpstr>ESCENARIO 2</vt:lpstr>
      <vt:lpstr>ESCENARIO 3</vt:lpstr>
      <vt:lpstr>CONCLUSIONES</vt:lpstr>
      <vt:lpstr>CONCLUSIONES</vt:lpstr>
      <vt:lpstr>CONCLUSIONES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Leandro Alvarez</dc:creator>
  <cp:lastModifiedBy>Leandro Alvarez</cp:lastModifiedBy>
  <cp:revision>18</cp:revision>
  <dcterms:created xsi:type="dcterms:W3CDTF">2018-12-10T18:33:12Z</dcterms:created>
  <dcterms:modified xsi:type="dcterms:W3CDTF">2018-12-13T11:58:55Z</dcterms:modified>
</cp:coreProperties>
</file>