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673" r:id="rId2"/>
    <p:sldMasterId id="2147483686" r:id="rId3"/>
  </p:sldMasterIdLst>
  <p:notesMasterIdLst>
    <p:notesMasterId r:id="rId49"/>
  </p:notesMasterIdLst>
  <p:sldIdLst>
    <p:sldId id="257" r:id="rId4"/>
    <p:sldId id="317" r:id="rId5"/>
    <p:sldId id="259" r:id="rId6"/>
    <p:sldId id="319" r:id="rId7"/>
    <p:sldId id="354" r:id="rId8"/>
    <p:sldId id="355" r:id="rId9"/>
    <p:sldId id="320" r:id="rId10"/>
    <p:sldId id="318" r:id="rId11"/>
    <p:sldId id="263" r:id="rId12"/>
    <p:sldId id="264" r:id="rId13"/>
    <p:sldId id="265" r:id="rId14"/>
    <p:sldId id="266" r:id="rId15"/>
    <p:sldId id="314" r:id="rId16"/>
    <p:sldId id="327" r:id="rId17"/>
    <p:sldId id="322" r:id="rId18"/>
    <p:sldId id="331" r:id="rId19"/>
    <p:sldId id="335" r:id="rId20"/>
    <p:sldId id="328" r:id="rId21"/>
    <p:sldId id="330" r:id="rId22"/>
    <p:sldId id="332" r:id="rId23"/>
    <p:sldId id="274" r:id="rId24"/>
    <p:sldId id="321" r:id="rId25"/>
    <p:sldId id="333" r:id="rId26"/>
    <p:sldId id="334" r:id="rId27"/>
    <p:sldId id="281" r:id="rId28"/>
    <p:sldId id="336" r:id="rId29"/>
    <p:sldId id="338" r:id="rId30"/>
    <p:sldId id="340" r:id="rId31"/>
    <p:sldId id="339" r:id="rId32"/>
    <p:sldId id="341" r:id="rId33"/>
    <p:sldId id="342" r:id="rId34"/>
    <p:sldId id="343" r:id="rId35"/>
    <p:sldId id="344" r:id="rId36"/>
    <p:sldId id="293" r:id="rId37"/>
    <p:sldId id="295" r:id="rId38"/>
    <p:sldId id="345" r:id="rId39"/>
    <p:sldId id="346" r:id="rId40"/>
    <p:sldId id="357" r:id="rId41"/>
    <p:sldId id="348" r:id="rId42"/>
    <p:sldId id="349" r:id="rId43"/>
    <p:sldId id="353" r:id="rId44"/>
    <p:sldId id="352" r:id="rId45"/>
    <p:sldId id="303" r:id="rId46"/>
    <p:sldId id="306" r:id="rId47"/>
    <p:sldId id="307" r:id="rId4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52119-B924-4103-B3BD-4C73E0A760D2}" type="datetimeFigureOut">
              <a:rPr lang="es-EC" smtClean="0"/>
              <a:t>27/01/2019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37672-8CEF-4456-92F8-7BE7069CE3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2151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2AE62-51AB-4D7D-AF5C-3002ECD38EF4}" type="slidenum">
              <a:rPr lang="es-EC" smtClean="0">
                <a:solidFill>
                  <a:prstClr val="black"/>
                </a:solidFill>
              </a:rPr>
              <a:pPr/>
              <a:t>1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27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873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9230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2567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3195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74770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4322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2AE62-51AB-4D7D-AF5C-3002ECD38EF4}" type="slidenum">
              <a:rPr lang="es-EC" smtClean="0">
                <a:solidFill>
                  <a:prstClr val="black"/>
                </a:solidFill>
              </a:rPr>
              <a:pPr/>
              <a:t>34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22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2AE62-51AB-4D7D-AF5C-3002ECD38EF4}" type="slidenum">
              <a:rPr lang="es-EC" smtClean="0">
                <a:solidFill>
                  <a:prstClr val="black"/>
                </a:solidFill>
              </a:rPr>
              <a:pPr/>
              <a:t>35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81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952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142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2AE62-51AB-4D7D-AF5C-3002ECD38EF4}" type="slidenum">
              <a:rPr lang="es-EC" smtClean="0">
                <a:solidFill>
                  <a:prstClr val="black"/>
                </a:solidFill>
              </a:rPr>
              <a:pPr/>
              <a:t>3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87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7946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Langerhans et al. (2003) una forma fusiforme hace peces aerodinámicos reduciendo el arrastre y como consecuencia disminuye el gasto energético necesario para mantener la posición en el flujo de agua, también menciona que las diferencias en la forma de la cabeza y la posición de la boca está relacionada con el tipo de alimentación.</a:t>
            </a:r>
            <a:endParaRPr lang="es-EC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7487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0462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6505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77773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1871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91374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1867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1157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1527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37672-8CEF-4456-92F8-7BE7069CE3C0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9886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A12F2-7DF2-4A8E-AF24-C614A7EE85DB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0082-8DA7-482A-A6A7-1B3ACA43206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59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A12F2-7DF2-4A8E-AF24-C614A7EE85DB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0082-8DA7-482A-A6A7-1B3ACA43206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A12F2-7DF2-4A8E-AF24-C614A7EE85DB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0082-8DA7-482A-A6A7-1B3ACA43206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2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CorelDRAW" r:id="rId3" imgW="9151920" imgH="5621400" progId="CorelDRAW.Graphic.12">
                  <p:embed/>
                </p:oleObj>
              </mc:Choice>
              <mc:Fallback>
                <p:oleObj name="CorelDRAW" r:id="rId3" imgW="9151920" imgH="56214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dirty="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658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CorelDRAW" r:id="rId3" imgW="9151920" imgH="5621400" progId="CorelDRAW.Graphic.12">
                  <p:embed/>
                </p:oleObj>
              </mc:Choice>
              <mc:Fallback>
                <p:oleObj name="CorelDRAW" r:id="rId3" imgW="9151920" imgH="56214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5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dirty="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414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8491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1322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8422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2448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3863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43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A12F2-7DF2-4A8E-AF24-C614A7EE85DB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0082-8DA7-482A-A6A7-1B3ACA43206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59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08724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82738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5723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2391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07EA2AC-5ED1-488A-83A7-557DF240462D}" type="datetimeFigureOut">
              <a:rPr lang="es-EC">
                <a:solidFill>
                  <a:srgbClr val="000000"/>
                </a:solidFill>
              </a:rPr>
              <a:pPr/>
              <a:t>27/01/2019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5325F4-5B3B-420E-B070-F5303B53500F}" type="slidenum">
              <a:rPr lang="es-EC">
                <a:solidFill>
                  <a:srgbClr val="000000"/>
                </a:solidFill>
              </a:rPr>
              <a:pPr/>
              <a:t>‹Nº›</a:t>
            </a:fld>
            <a:endParaRPr lang="es-EC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95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 smtClean="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 smtClean="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 smtClean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 smtClean="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800" smtClean="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597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841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73231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1733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037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A12F2-7DF2-4A8E-AF24-C614A7EE85DB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0082-8DA7-482A-A6A7-1B3ACA43206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39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3112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77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36584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19775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3538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775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A12F2-7DF2-4A8E-AF24-C614A7EE85DB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0082-8DA7-482A-A6A7-1B3ACA43206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49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A12F2-7DF2-4A8E-AF24-C614A7EE85DB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0082-8DA7-482A-A6A7-1B3ACA43206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1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A12F2-7DF2-4A8E-AF24-C614A7EE85DB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0082-8DA7-482A-A6A7-1B3ACA43206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1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A12F2-7DF2-4A8E-AF24-C614A7EE85DB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0082-8DA7-482A-A6A7-1B3ACA43206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2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A12F2-7DF2-4A8E-AF24-C614A7EE85DB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0082-8DA7-482A-A6A7-1B3ACA43206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7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A12F2-7DF2-4A8E-AF24-C614A7EE85DB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0082-8DA7-482A-A6A7-1B3ACA43206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8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A12F2-7DF2-4A8E-AF24-C614A7EE85DB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F0082-8DA7-482A-A6A7-1B3ACA43206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7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5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dirty="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3" y="6308730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dirty="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870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870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3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800" smtClean="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800" smtClean="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800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800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23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5" Type="http://schemas.microsoft.com/office/2007/relationships/hdphoto" Target="../media/hdphoto1.wdp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png"/><Relationship Id="rId5" Type="http://schemas.microsoft.com/office/2007/relationships/hdphoto" Target="../media/hdphoto2.wdp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385189" y="109415"/>
            <a:ext cx="4096659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Resultado de imagen para IASA 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458" y="0"/>
            <a:ext cx="1686105" cy="1686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centro de investigacion acuicola papallact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458" y="1986095"/>
            <a:ext cx="1639235" cy="16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t="35468" b="32081"/>
          <a:stretch/>
        </p:blipFill>
        <p:spPr>
          <a:xfrm>
            <a:off x="9915947" y="3922589"/>
            <a:ext cx="2143125" cy="69545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085846" y="1006353"/>
            <a:ext cx="8830101" cy="491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DE LA VIDA Y </a:t>
            </a:r>
            <a:r>
              <a:rPr lang="es-EC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</a:t>
            </a:r>
            <a:r>
              <a:rPr lang="es-EC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AGRICULTURA</a:t>
            </a:r>
            <a:endParaRPr lang="es-EC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CARRERA DE INGENIERÍA AGROPECUARIA </a:t>
            </a:r>
            <a:endParaRPr lang="es-EC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TRABAJO DE TITULACIÓN, PREVIO A LA OBTENCIÓN DEL TÍTULO DE INGENIERO AGROPECUARIO</a:t>
            </a:r>
            <a:endParaRPr lang="es-EC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TEMA: IMPLEMENTACIÓN DE TECNOLOGÍAS DE RASTREO DIGITAL PARA LA SELECCIÓN INTRAFAMILIAR DE INDIVIDUOS DE TRUCHA ARCO IRIS (</a:t>
            </a:r>
            <a:r>
              <a:rPr lang="es-EC" sz="1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Oncorhynchus mykiss</a:t>
            </a:r>
            <a: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PARA LA FORMACIÓN DE LA POBLACIÓN BASE DEL NÚCLEO GENÉTICO ESPE-PAILONES Y </a:t>
            </a:r>
            <a:r>
              <a:rPr lang="es-EC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PAPALLACTA</a:t>
            </a:r>
            <a:endParaRPr lang="es-EC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AUTOR: TUSA </a:t>
            </a:r>
            <a:r>
              <a:rPr lang="es-EC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TUSA</a:t>
            </a:r>
            <a: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JOSÉ DAVID</a:t>
            </a:r>
            <a:endParaRPr lang="es-EC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DIRECTOR: DR. RUEDA ORTIZ, DARWIN ARTURO</a:t>
            </a:r>
            <a:endParaRPr lang="es-EC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lang="es-EC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SANGOLQUÍ </a:t>
            </a:r>
            <a:endParaRPr lang="es-EC" sz="1100" b="1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es-EC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C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57471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0"/>
    </mc:Choice>
    <mc:Fallback xmlns="">
      <p:transition spd="slow" advTm="1205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026830" y="0"/>
            <a:ext cx="8911589" cy="496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6" name="4 Marcador de texto"/>
          <p:cNvSpPr txBox="1">
            <a:spLocks/>
          </p:cNvSpPr>
          <p:nvPr/>
        </p:nvSpPr>
        <p:spPr>
          <a:xfrm>
            <a:off x="1004553" y="824769"/>
            <a:ext cx="3224696" cy="4228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93360" y="1412138"/>
            <a:ext cx="113036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Implementar la metodología de codificación de individuos en los núcleos de mejora genética de Pailones y </a:t>
            </a:r>
            <a:r>
              <a:rPr lang="es-EC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Papallacta</a:t>
            </a:r>
            <a:endParaRPr lang="es-EC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Evaluar parámetros productivos y morfométricos durante las etapas juvenil y engorde en individuos correspondientes a grupos familiares (F0) del núcleo Pailones y </a:t>
            </a:r>
            <a:r>
              <a:rPr lang="es-EC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Papallacta</a:t>
            </a:r>
            <a:endParaRPr lang="es-EC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Seleccionar y valorar los individuos con el mejor potencial productivo y morfométrico de las 28 familias para formar la población base (F0) del programa de mejora </a:t>
            </a:r>
            <a:r>
              <a:rPr lang="es-EC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genética</a:t>
            </a:r>
            <a:endParaRPr lang="es-EC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4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17755" y="5629096"/>
            <a:ext cx="347424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026830" y="0"/>
            <a:ext cx="8911589" cy="496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78725" y="246678"/>
            <a:ext cx="109084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s-EC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Ho: </a:t>
            </a: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H0: </a:t>
            </a:r>
            <a:r>
              <a:rPr lang="es-EC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 </a:t>
            </a: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uso de rastreo digital en programas de selección intrafamiliar limita la detección de parámetros productivos y morfométricos entre individuos de trucha arco iris de la población base criados en las Instalaciones del IASA I</a:t>
            </a:r>
            <a:endParaRPr lang="es-EC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s-EC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</a:t>
            </a:r>
            <a:r>
              <a:rPr lang="es-MX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 uso de rastreo digital en programas de selección intrafamiliar facilita la detección de parámetros productivos y morfométricos entre individuos de trucha arco iris de la población base criados en las Instalaciones del IASA I</a:t>
            </a:r>
          </a:p>
        </p:txBody>
      </p:sp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17755" y="5629096"/>
            <a:ext cx="347424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18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17755" y="5629096"/>
            <a:ext cx="347424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2682477" y="2043499"/>
            <a:ext cx="7772400" cy="136207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MX" sz="6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</p:spTree>
    <p:extLst>
      <p:ext uri="{BB962C8B-B14F-4D97-AF65-F5344CB8AC3E}">
        <p14:creationId xmlns:p14="http://schemas.microsoft.com/office/powerpoint/2010/main" val="23183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3954" y="167188"/>
            <a:ext cx="6553666" cy="3776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EDEFA09-4408-4FDE-959B-43947E755489}"/>
              </a:ext>
            </a:extLst>
          </p:cNvPr>
          <p:cNvSpPr/>
          <p:nvPr/>
        </p:nvSpPr>
        <p:spPr>
          <a:xfrm>
            <a:off x="168362" y="2773"/>
            <a:ext cx="3322548" cy="13078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Ubicación Geográfica</a:t>
            </a:r>
          </a:p>
          <a:p>
            <a:pPr algn="ctr"/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Agropecuaria - IASA I</a:t>
            </a:r>
          </a:p>
        </p:txBody>
      </p:sp>
      <p:sp>
        <p:nvSpPr>
          <p:cNvPr id="4" name="1 Rectángulo"/>
          <p:cNvSpPr/>
          <p:nvPr/>
        </p:nvSpPr>
        <p:spPr>
          <a:xfrm>
            <a:off x="168361" y="1310627"/>
            <a:ext cx="2665593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/>
            <a:endParaRPr lang="es-ES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s-ES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Ubicación Política</a:t>
            </a:r>
          </a:p>
          <a:p>
            <a:pPr lvl="2"/>
            <a:endParaRPr lang="es-EC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Provincia: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Pichincha</a:t>
            </a:r>
            <a:endParaRPr lang="es-EC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Cantón: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Rumiñahui</a:t>
            </a:r>
            <a:endParaRPr lang="es-EC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Parroquia: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 Fernando, </a:t>
            </a:r>
            <a:r>
              <a:rPr lang="es-E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Hda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El Prado, IASA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s-EC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EDEFA09-4408-4FDE-959B-43947E755489}"/>
              </a:ext>
            </a:extLst>
          </p:cNvPr>
          <p:cNvSpPr/>
          <p:nvPr/>
        </p:nvSpPr>
        <p:spPr>
          <a:xfrm>
            <a:off x="8703962" y="2773"/>
            <a:ext cx="3322548" cy="13078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Ubicación Geográfica</a:t>
            </a:r>
          </a:p>
          <a:p>
            <a:pPr algn="ctr"/>
            <a:r>
              <a:rPr lang="es-MX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Centro de investigaciones acuícolas CENIAC</a:t>
            </a:r>
            <a:endParaRPr lang="es-MX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1 Rectángulo"/>
          <p:cNvSpPr/>
          <p:nvPr/>
        </p:nvSpPr>
        <p:spPr>
          <a:xfrm>
            <a:off x="9360917" y="1320488"/>
            <a:ext cx="2665593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/>
            <a:endParaRPr lang="es-ES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s-ES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Ubicación Política</a:t>
            </a:r>
          </a:p>
          <a:p>
            <a:pPr lvl="2"/>
            <a:endParaRPr lang="es-EC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Provincia: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Napo</a:t>
            </a:r>
            <a:endParaRPr lang="es-EC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Cantón: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Quijos</a:t>
            </a:r>
            <a:endParaRPr lang="es-EC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Parroquia: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Papallacta</a:t>
            </a:r>
            <a:endParaRPr lang="es-EC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s-ES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600560"/>
              </p:ext>
            </p:extLst>
          </p:nvPr>
        </p:nvGraphicFramePr>
        <p:xfrm>
          <a:off x="0" y="3943716"/>
          <a:ext cx="2833954" cy="25603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241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20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82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Altitud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2748 m.s.n.m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82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Latitud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0º23’20” </a:t>
                      </a:r>
                      <a:r>
                        <a:rPr kumimoji="0" lang="es-E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82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Longitud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78º24’44 </a:t>
                      </a:r>
                      <a:r>
                        <a:rPr kumimoji="0" lang="es-E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Oeste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82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</a:t>
                      </a: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 </a:t>
                      </a:r>
                      <a:r>
                        <a:rPr kumimoji="0" lang="es-ES" sz="1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ºC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50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Precipitación </a:t>
                      </a: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 mm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662259"/>
              </p:ext>
            </p:extLst>
          </p:nvPr>
        </p:nvGraphicFramePr>
        <p:xfrm>
          <a:off x="9387620" y="3682727"/>
          <a:ext cx="2804380" cy="24953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1859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84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3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Altitud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 </a:t>
                      </a:r>
                      <a:r>
                        <a:rPr kumimoji="0" lang="es-E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m.s.n.m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Latitud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0º22’0.1” </a:t>
                      </a:r>
                      <a:r>
                        <a:rPr kumimoji="0" lang="es-E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Longitud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78º0.7’58 </a:t>
                      </a:r>
                      <a:r>
                        <a:rPr kumimoji="0" lang="es-E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Oeste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3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</a:t>
                      </a: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es-ES" sz="1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ºC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79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Precipitación </a:t>
                      </a: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1560 </a:t>
                      </a:r>
                      <a:r>
                        <a:rPr kumimoji="0" lang="es-E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kumimoji="0" lang="es-EC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795" y="3895950"/>
            <a:ext cx="4346825" cy="227693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658" y="3895950"/>
            <a:ext cx="3372718" cy="227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172229" y="172665"/>
            <a:ext cx="346761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</a:pPr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Familias en estudio “Fase 1”</a:t>
            </a:r>
            <a:endParaRPr lang="es-EC" b="1" dirty="0" smtClean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16962" y="1323044"/>
            <a:ext cx="1691489" cy="36933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ruzas dirigidas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259568" y="719604"/>
            <a:ext cx="4647426" cy="36933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Programa de Mejoramiento Genético CENIAC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1053366" y="1937732"/>
            <a:ext cx="2428870" cy="36933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Macho por 3 Hembras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1509167" y="2548687"/>
            <a:ext cx="2300630" cy="36933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rodujeron 45 familias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1769466" y="3119531"/>
            <a:ext cx="5222178" cy="36933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valuadas para masa corporal y longitud por 180 días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2112055" y="3641028"/>
            <a:ext cx="4519172" cy="36933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tapa de alevinaje e inicios de la etapa juvenil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2369804" y="4182101"/>
            <a:ext cx="2832827" cy="36933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Índice de condición corporal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2682310" y="4878239"/>
            <a:ext cx="4632765" cy="36933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F núcleo Pailones y 10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 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núcleo Papallacta 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3000474" y="5362518"/>
            <a:ext cx="1447832" cy="36933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individuos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3524254" y="5806646"/>
            <a:ext cx="3356753" cy="507831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indent="144145" algn="just">
              <a:lnSpc>
                <a:spcPct val="150000"/>
              </a:lnSpc>
              <a:spcAft>
                <a:spcPts val="1000"/>
              </a:spcAft>
            </a:pP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objeto de selección intrafamiliar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Conector angular 14"/>
          <p:cNvCxnSpPr>
            <a:endCxn id="4" idx="1"/>
          </p:cNvCxnSpPr>
          <p:nvPr/>
        </p:nvCxnSpPr>
        <p:spPr>
          <a:xfrm>
            <a:off x="-14858" y="1094763"/>
            <a:ext cx="531820" cy="41294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16"/>
          <p:cNvCxnSpPr>
            <a:endCxn id="6" idx="1"/>
          </p:cNvCxnSpPr>
          <p:nvPr/>
        </p:nvCxnSpPr>
        <p:spPr>
          <a:xfrm>
            <a:off x="456291" y="1667613"/>
            <a:ext cx="597075" cy="45478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18"/>
          <p:cNvCxnSpPr>
            <a:endCxn id="7" idx="1"/>
          </p:cNvCxnSpPr>
          <p:nvPr/>
        </p:nvCxnSpPr>
        <p:spPr>
          <a:xfrm rot="16200000" flipH="1">
            <a:off x="1114651" y="2338836"/>
            <a:ext cx="454175" cy="33485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20"/>
          <p:cNvCxnSpPr>
            <a:endCxn id="8" idx="1"/>
          </p:cNvCxnSpPr>
          <p:nvPr/>
        </p:nvCxnSpPr>
        <p:spPr>
          <a:xfrm rot="16200000" flipH="1">
            <a:off x="1511895" y="3046626"/>
            <a:ext cx="373484" cy="14165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angular 22"/>
          <p:cNvCxnSpPr>
            <a:endCxn id="9" idx="1"/>
          </p:cNvCxnSpPr>
          <p:nvPr/>
        </p:nvCxnSpPr>
        <p:spPr>
          <a:xfrm rot="16200000" flipH="1">
            <a:off x="1759482" y="3473120"/>
            <a:ext cx="362557" cy="34258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angular 24"/>
          <p:cNvCxnSpPr>
            <a:endCxn id="10" idx="1"/>
          </p:cNvCxnSpPr>
          <p:nvPr/>
        </p:nvCxnSpPr>
        <p:spPr>
          <a:xfrm rot="16200000" flipH="1">
            <a:off x="2049924" y="4046886"/>
            <a:ext cx="401517" cy="23824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angular 26"/>
          <p:cNvCxnSpPr>
            <a:endCxn id="11" idx="1"/>
          </p:cNvCxnSpPr>
          <p:nvPr/>
        </p:nvCxnSpPr>
        <p:spPr>
          <a:xfrm rot="16200000" flipH="1">
            <a:off x="2320879" y="4701474"/>
            <a:ext cx="515744" cy="20711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angular 28"/>
          <p:cNvCxnSpPr>
            <a:endCxn id="12" idx="1"/>
          </p:cNvCxnSpPr>
          <p:nvPr/>
        </p:nvCxnSpPr>
        <p:spPr>
          <a:xfrm>
            <a:off x="2672913" y="5257889"/>
            <a:ext cx="327561" cy="28929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angular 30"/>
          <p:cNvCxnSpPr>
            <a:endCxn id="13" idx="1"/>
          </p:cNvCxnSpPr>
          <p:nvPr/>
        </p:nvCxnSpPr>
        <p:spPr>
          <a:xfrm rot="16200000" flipH="1">
            <a:off x="3267985" y="5804292"/>
            <a:ext cx="334279" cy="17825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075" y="396866"/>
            <a:ext cx="4534200" cy="2109399"/>
          </a:xfrm>
          <a:prstGeom prst="rect">
            <a:avLst/>
          </a:prstGeom>
        </p:spPr>
      </p:pic>
      <p:pic>
        <p:nvPicPr>
          <p:cNvPr id="24" name="Imagen 2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t="37766" b="1213"/>
          <a:stretch/>
        </p:blipFill>
        <p:spPr bwMode="auto">
          <a:xfrm>
            <a:off x="8742719" y="2416108"/>
            <a:ext cx="3059807" cy="1396238"/>
          </a:xfrm>
          <a:prstGeom prst="rect">
            <a:avLst/>
          </a:prstGeom>
          <a:ln w="12700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ctángulo 25"/>
          <p:cNvSpPr/>
          <p:nvPr/>
        </p:nvSpPr>
        <p:spPr>
          <a:xfrm>
            <a:off x="8692346" y="5806646"/>
            <a:ext cx="1182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>
                <a:latin typeface="Times New Roman" panose="02020603050405020304" pitchFamily="18" charset="0"/>
              </a:rPr>
              <a:t>Valdivieso,2018</a:t>
            </a:r>
            <a:endParaRPr lang="es-EC" sz="12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208" y="3825693"/>
            <a:ext cx="153022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3929" y="250614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Biochips </a:t>
            </a:r>
            <a:endParaRPr lang="es-EC" b="1" dirty="0"/>
          </a:p>
        </p:txBody>
      </p:sp>
      <p:sp>
        <p:nvSpPr>
          <p:cNvPr id="3" name="Rectángulo 2"/>
          <p:cNvSpPr/>
          <p:nvPr/>
        </p:nvSpPr>
        <p:spPr>
          <a:xfrm>
            <a:off x="3591493" y="782878"/>
            <a:ext cx="4166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dentificación por radiofrecuencia (RFID)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536" y="2780246"/>
            <a:ext cx="1553942" cy="15324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487420" y="4319070"/>
            <a:ext cx="2652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dentificación permanente, única, a prueba de errores, discreta y segura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8089456" y="782878"/>
            <a:ext cx="39665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Estudio de poblaciones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rograma de mejoramiento genético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ontrol de epidemias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studio de comportamientos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ontrol del comercio ilegal de especies protegidas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revención del abandono de animales domésticos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487225" y="782878"/>
            <a:ext cx="174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Marcas comunes</a:t>
            </a:r>
            <a:endParaRPr lang="es-EC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92075" y="3938567"/>
            <a:ext cx="24012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aracterísticas morfológicas y de comportamiento no es posible este tipo de marcaje</a:t>
            </a:r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43" y="1315142"/>
            <a:ext cx="3125756" cy="223132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76306" y="3604019"/>
            <a:ext cx="1182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>
                <a:latin typeface="Times New Roman" panose="02020603050405020304" pitchFamily="18" charset="0"/>
              </a:rPr>
              <a:t>Valdivieso,2018</a:t>
            </a:r>
            <a:endParaRPr lang="es-EC" sz="1200" dirty="0"/>
          </a:p>
        </p:txBody>
      </p:sp>
      <p:pic>
        <p:nvPicPr>
          <p:cNvPr id="9218" name="Picture 2" descr="Imagen relacionada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441788" flipH="1">
            <a:off x="4918991" y="1193647"/>
            <a:ext cx="831528" cy="324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178872" y="2041293"/>
            <a:ext cx="1518034" cy="375384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0967" y="4677231"/>
            <a:ext cx="1281852" cy="13936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2646" y="4677230"/>
            <a:ext cx="2522165" cy="126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8854" y="363348"/>
            <a:ext cx="561371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</a:pPr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Rastreo e identificación de individuos por 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biochips</a:t>
            </a:r>
            <a:endParaRPr lang="es-EC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75" y="1152395"/>
            <a:ext cx="3745283" cy="500806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55605" y="688998"/>
            <a:ext cx="2531462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Captura de animales</a:t>
            </a:r>
            <a:endParaRPr lang="es-EC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9058" y="1152395"/>
            <a:ext cx="3734333" cy="50080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3391" y="1152395"/>
            <a:ext cx="3944122" cy="500806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493432" y="732847"/>
            <a:ext cx="29033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Preparación del material</a:t>
            </a:r>
            <a:endParaRPr lang="es-EC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066220" y="644564"/>
            <a:ext cx="1467068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Implante</a:t>
            </a:r>
            <a:endParaRPr lang="es-EC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0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92483" y="676498"/>
            <a:ext cx="499367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Implante de microchips en el núcleo ESPE-Pailones</a:t>
            </a:r>
            <a:endParaRPr lang="es-EC" dirty="0"/>
          </a:p>
        </p:txBody>
      </p:sp>
      <p:pic>
        <p:nvPicPr>
          <p:cNvPr id="6" name="Imagen 5" descr="C:\Users\USUARIO\Downloads\subcutaneo.pn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358" y="1023557"/>
            <a:ext cx="8162969" cy="2374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" y="3935556"/>
            <a:ext cx="8258642" cy="211677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82923" y="3591148"/>
            <a:ext cx="4544834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Implante de microchips en el núcleo Papallacta</a:t>
            </a:r>
            <a:endParaRPr lang="es-EC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92483" y="2967900"/>
            <a:ext cx="939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118mm 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448896" y="5867661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178 mm 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1454299" y="3007321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230 día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1717479" y="5867661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350día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6784707" y="3524780"/>
            <a:ext cx="2563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dirección caudal- craneal </a:t>
            </a:r>
            <a:endParaRPr lang="es-EC" dirty="0"/>
          </a:p>
        </p:txBody>
      </p:sp>
      <p:sp>
        <p:nvSpPr>
          <p:cNvPr id="13" name="Elipse 12"/>
          <p:cNvSpPr/>
          <p:nvPr/>
        </p:nvSpPr>
        <p:spPr>
          <a:xfrm>
            <a:off x="3464417" y="4282401"/>
            <a:ext cx="674499" cy="321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6687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3807" y="300718"/>
            <a:ext cx="4980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Seguimiento y mantenimiento de los animales F1</a:t>
            </a:r>
            <a:endParaRPr lang="es-EC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51" t="19711" r="19349" b="13955"/>
          <a:stretch/>
        </p:blipFill>
        <p:spPr>
          <a:xfrm>
            <a:off x="113086" y="1039382"/>
            <a:ext cx="6197260" cy="446574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84924" y="670050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Etapa juvenil 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463" y="1039382"/>
            <a:ext cx="5169372" cy="456319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098608" y="5602575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Núcleo Pailones 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7878044" y="5602575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Núcleo Papallacta 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1" t="20499" r="15192" b="14444"/>
          <a:stretch/>
        </p:blipFill>
        <p:spPr>
          <a:xfrm>
            <a:off x="0" y="3353712"/>
            <a:ext cx="2757268" cy="20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3807" y="300718"/>
            <a:ext cx="4980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Seguimiento y mantenimiento de los animales F1</a:t>
            </a:r>
            <a:endParaRPr lang="es-EC" b="1" dirty="0"/>
          </a:p>
        </p:txBody>
      </p:sp>
      <p:sp>
        <p:nvSpPr>
          <p:cNvPr id="3" name="Rectángulo 2"/>
          <p:cNvSpPr/>
          <p:nvPr/>
        </p:nvSpPr>
        <p:spPr>
          <a:xfrm>
            <a:off x="581691" y="714030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Etapa de engorde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88" y="1127342"/>
            <a:ext cx="3832965" cy="49413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953" y="1127342"/>
            <a:ext cx="2730674" cy="494137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683185" y="1127342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Núcleo Pailones 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7683185" y="1681340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Núcleo Papallacta 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cxnSp>
        <p:nvCxnSpPr>
          <p:cNvPr id="10" name="Conector recto de flecha 9"/>
          <p:cNvCxnSpPr>
            <a:stCxn id="7" idx="1"/>
          </p:cNvCxnSpPr>
          <p:nvPr/>
        </p:nvCxnSpPr>
        <p:spPr>
          <a:xfrm flipH="1">
            <a:off x="7039627" y="1312008"/>
            <a:ext cx="64355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>
            <a:stCxn id="8" idx="2"/>
          </p:cNvCxnSpPr>
          <p:nvPr/>
        </p:nvCxnSpPr>
        <p:spPr>
          <a:xfrm flipH="1">
            <a:off x="8721289" y="2050672"/>
            <a:ext cx="1" cy="3942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41077" t="20293" r="38500" b="12597"/>
          <a:stretch/>
        </p:blipFill>
        <p:spPr>
          <a:xfrm>
            <a:off x="7469944" y="2444947"/>
            <a:ext cx="3402647" cy="368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0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esultado de imagen para cultivo de truch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369" y="1347887"/>
            <a:ext cx="5336061" cy="2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6058" y="3469377"/>
            <a:ext cx="4471792" cy="2442498"/>
          </a:xfrm>
          <a:prstGeom prst="rect">
            <a:avLst/>
          </a:prstGeom>
        </p:spPr>
      </p:pic>
      <p:sp>
        <p:nvSpPr>
          <p:cNvPr id="10" name="CuadroTexto 1"/>
          <p:cNvSpPr txBox="1"/>
          <p:nvPr/>
        </p:nvSpPr>
        <p:spPr>
          <a:xfrm>
            <a:off x="6057962" y="705162"/>
            <a:ext cx="2505042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los años 80 fue introducida a Centro América y parte de Latinoamérica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56368" y="519903"/>
            <a:ext cx="225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</a:rPr>
              <a:t>Oncorhynchus mykiss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730" y="785388"/>
            <a:ext cx="2359356" cy="2530059"/>
          </a:xfrm>
          <a:prstGeom prst="rect">
            <a:avLst/>
          </a:prstGeom>
        </p:spPr>
      </p:pic>
      <p:sp>
        <p:nvSpPr>
          <p:cNvPr id="11" name="CuadroTexto 1"/>
          <p:cNvSpPr txBox="1"/>
          <p:nvPr/>
        </p:nvSpPr>
        <p:spPr>
          <a:xfrm>
            <a:off x="8852730" y="2199398"/>
            <a:ext cx="1210082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el año 1932 fue introducida en Ecuador</a:t>
            </a:r>
            <a:endParaRPr lang="es-E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709358" y="4377985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Familia: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Salmonidae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69" y="4909112"/>
            <a:ext cx="1549883" cy="121004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174479" y="3639321"/>
            <a:ext cx="26067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roducción</a:t>
            </a:r>
          </a:p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Europa</a:t>
            </a:r>
          </a:p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-Norte América</a:t>
            </a:r>
          </a:p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-Chile</a:t>
            </a:r>
          </a:p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-Japón y Australia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0058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239473" y="366745"/>
            <a:ext cx="4098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Medición de parámetros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morfométricos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10154" y="820894"/>
            <a:ext cx="4800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Registros </a:t>
            </a: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desde el día </a:t>
            </a:r>
            <a:r>
              <a:rPr lang="es-E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230 hasta el día 410</a:t>
            </a:r>
            <a:endParaRPr lang="es-EC" sz="2000" dirty="0"/>
          </a:p>
        </p:txBody>
      </p:sp>
      <p:sp>
        <p:nvSpPr>
          <p:cNvPr id="5" name="Rectángulo 4"/>
          <p:cNvSpPr/>
          <p:nvPr/>
        </p:nvSpPr>
        <p:spPr>
          <a:xfrm>
            <a:off x="7521104" y="4705019"/>
            <a:ext cx="322177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asa corporal, longitud total y parcial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3283042" y="5733356"/>
            <a:ext cx="463460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recuencia del muestreo se realizó cada 15 días </a:t>
            </a:r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4873" y="1514304"/>
            <a:ext cx="2392472" cy="27622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154" y="1514304"/>
            <a:ext cx="2320312" cy="335832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98432" y="4981259"/>
            <a:ext cx="2396810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</a:rPr>
              <a:t>Captura de los animales</a:t>
            </a:r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2619" y="1514304"/>
            <a:ext cx="2430050" cy="330687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542619" y="4929809"/>
            <a:ext cx="2316596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</a:rPr>
              <a:t>Tanque con anestésico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4" t="31795" r="39128" b="60000"/>
          <a:stretch/>
        </p:blipFill>
        <p:spPr>
          <a:xfrm>
            <a:off x="6341048" y="1514304"/>
            <a:ext cx="2973825" cy="276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-300625" y="249655"/>
            <a:ext cx="3708241" cy="49244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1800" i="0" kern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Parámetros productivos</a:t>
            </a:r>
            <a:endParaRPr lang="es-EC" sz="1800" i="0" kern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xmlns="" id="{CD103021-1A1A-47C6-B3FC-6DD835DF32C8}"/>
                  </a:ext>
                </a:extLst>
              </p:cNvPr>
              <p:cNvSpPr/>
              <p:nvPr/>
            </p:nvSpPr>
            <p:spPr>
              <a:xfrm>
                <a:off x="365006" y="1910687"/>
                <a:ext cx="4302528" cy="618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s-MX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𝑁𝑜</m:t>
                          </m:r>
                          <m:r>
                            <a:rPr lang="es-MX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lang="es-MX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final</m:t>
                          </m:r>
                          <m:r>
                            <a:rPr lang="es-MX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MX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individuos</m:t>
                          </m:r>
                        </m:num>
                        <m:den>
                          <m:r>
                            <a:rPr lang="es-MX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𝑁𝑜</m:t>
                          </m:r>
                          <m:r>
                            <a:rPr lang="es-MX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lang="es-MX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inicial</m:t>
                          </m:r>
                          <m:r>
                            <a:rPr lang="es-MX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MX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individuos</m:t>
                          </m:r>
                        </m:den>
                      </m:f>
                    </m:oMath>
                  </m:oMathPara>
                </a14:m>
                <a:endParaRPr lang="es-MX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D103021-1A1A-47C6-B3FC-6DD835DF32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06" y="1910687"/>
                <a:ext cx="4302528" cy="61895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xmlns="" id="{F320EBC9-DBFF-4019-97B0-C4BAC70D7AD0}"/>
                  </a:ext>
                </a:extLst>
              </p:cNvPr>
              <p:cNvSpPr/>
              <p:nvPr/>
            </p:nvSpPr>
            <p:spPr>
              <a:xfrm>
                <a:off x="795491" y="3672789"/>
                <a:ext cx="2612125" cy="536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MX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𝑇𝐶𝐸</m:t>
                    </m:r>
                    <m:r>
                      <a:rPr lang="es-MX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MX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s-MX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𝑙𝑛𝑃𝑓</m:t>
                            </m:r>
                            <m:r>
                              <a:rPr lang="es-MX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MX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𝑙𝑛𝑃𝑖</m:t>
                            </m:r>
                          </m:e>
                        </m:d>
                      </m:num>
                      <m:den>
                        <m:r>
                          <a:rPr lang="es-MX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𝑡𝑓</m:t>
                        </m:r>
                        <m:r>
                          <a:rPr lang="es-MX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MX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𝑡𝑜</m:t>
                        </m:r>
                      </m:den>
                    </m:f>
                    <m:r>
                      <a:rPr lang="es-MX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×100</m:t>
                    </m:r>
                  </m:oMath>
                </a14:m>
                <a:r>
                  <a:rPr lang="es-MX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s-MX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320EBC9-DBFF-4019-97B0-C4BAC70D7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91" y="3672789"/>
                <a:ext cx="2612125" cy="536237"/>
              </a:xfrm>
              <a:prstGeom prst="rect">
                <a:avLst/>
              </a:prstGeom>
              <a:blipFill rotWithShape="0">
                <a:blip r:embed="rId3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xmlns="" id="{3E467061-713E-4D1E-B9AC-F7C2FE712280}"/>
                  </a:ext>
                </a:extLst>
              </p:cNvPr>
              <p:cNvSpPr/>
              <p:nvPr/>
            </p:nvSpPr>
            <p:spPr>
              <a:xfrm>
                <a:off x="571873" y="5301285"/>
                <a:ext cx="1821844" cy="6167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s-EC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MX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MX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s-EC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s-EC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×100</m:t>
                      </m:r>
                    </m:oMath>
                  </m:oMathPara>
                </a14:m>
                <a:endParaRPr lang="es-MX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E467061-713E-4D1E-B9AC-F7C2FE7122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73" y="5301285"/>
                <a:ext cx="1821844" cy="6167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1FD2757-296B-4BD0-939C-365CDB915C2D}"/>
              </a:ext>
            </a:extLst>
          </p:cNvPr>
          <p:cNvSpPr/>
          <p:nvPr/>
        </p:nvSpPr>
        <p:spPr>
          <a:xfrm>
            <a:off x="571741" y="1012494"/>
            <a:ext cx="3643952" cy="6277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Mortalidad</a:t>
            </a:r>
            <a:endParaRPr lang="es-MX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EF0181FE-489D-4EA1-AB5B-23AFDE104188}"/>
              </a:ext>
            </a:extLst>
          </p:cNvPr>
          <p:cNvSpPr/>
          <p:nvPr/>
        </p:nvSpPr>
        <p:spPr>
          <a:xfrm>
            <a:off x="365006" y="2731417"/>
            <a:ext cx="3903261" cy="8256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MX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asa de crecimiento específico</a:t>
            </a:r>
            <a:endParaRPr lang="es-MX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24886D93-53D0-4A83-BA79-FEA034298B30}"/>
              </a:ext>
            </a:extLst>
          </p:cNvPr>
          <p:cNvSpPr/>
          <p:nvPr/>
        </p:nvSpPr>
        <p:spPr>
          <a:xfrm>
            <a:off x="365006" y="4324737"/>
            <a:ext cx="3698544" cy="8256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Índice de condición corporal</a:t>
            </a:r>
            <a:endParaRPr lang="es-MX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530" y="842820"/>
            <a:ext cx="2316185" cy="27546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16603" r="12103"/>
          <a:stretch/>
        </p:blipFill>
        <p:spPr>
          <a:xfrm>
            <a:off x="9316747" y="3821759"/>
            <a:ext cx="1746968" cy="122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1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52546" y="238088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Morfometría geométrica digital</a:t>
            </a:r>
            <a:endParaRPr lang="es-EC" b="1" dirty="0"/>
          </a:p>
        </p:txBody>
      </p:sp>
      <p:pic>
        <p:nvPicPr>
          <p:cNvPr id="10242" name="Picture 2" descr="Resultado de imagen para MorfometrÃ­a geomÃ©trica digital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46" y="1211522"/>
            <a:ext cx="7087083" cy="357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52546" y="1147498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antidad de información</a:t>
            </a:r>
            <a:endParaRPr lang="es-EC" dirty="0"/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989556" y="1590805"/>
            <a:ext cx="551145" cy="801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652546" y="369527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&gt;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# 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variables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3132712" y="2546412"/>
            <a:ext cx="11747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</a:rPr>
              <a:t>Estructura anatómica</a:t>
            </a:r>
            <a:endParaRPr lang="es-EC" sz="1600" dirty="0"/>
          </a:p>
        </p:txBody>
      </p:sp>
      <p:sp>
        <p:nvSpPr>
          <p:cNvPr id="8" name="Rectángulo 7"/>
          <p:cNvSpPr/>
          <p:nvPr/>
        </p:nvSpPr>
        <p:spPr>
          <a:xfrm>
            <a:off x="536328" y="4458812"/>
            <a:ext cx="3533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&lt; 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estadístico visual y analíticamente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7921075" y="1026857"/>
            <a:ext cx="41669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roblemas taxonómicos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signar un individuo desconocido a su grupo o especie más probable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eterminación de procesos micro evolutivos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iferencias entre especímenes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332511" y="70900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tilidad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4893977" y="2688850"/>
            <a:ext cx="292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iferencias de conformación </a:t>
            </a:r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259307" y="4965121"/>
            <a:ext cx="106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xamina </a:t>
            </a:r>
            <a:endParaRPr lang="es-EC" dirty="0"/>
          </a:p>
        </p:txBody>
      </p:sp>
      <p:sp>
        <p:nvSpPr>
          <p:cNvPr id="15" name="Rectángulo 14"/>
          <p:cNvSpPr/>
          <p:nvPr/>
        </p:nvSpPr>
        <p:spPr>
          <a:xfrm>
            <a:off x="259307" y="5351186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tamaño y la forma </a:t>
            </a:r>
            <a:endParaRPr lang="es-EC" dirty="0"/>
          </a:p>
        </p:txBody>
      </p:sp>
      <p:cxnSp>
        <p:nvCxnSpPr>
          <p:cNvPr id="17" name="Conector recto de flecha 16"/>
          <p:cNvCxnSpPr>
            <a:stCxn id="14" idx="2"/>
          </p:cNvCxnSpPr>
          <p:nvPr/>
        </p:nvCxnSpPr>
        <p:spPr>
          <a:xfrm>
            <a:off x="790863" y="5334453"/>
            <a:ext cx="0" cy="16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750" y="3041368"/>
            <a:ext cx="4586316" cy="1591633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2031450" y="5113634"/>
            <a:ext cx="27199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longitud estándar, total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altura del cuerpo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distancias entre aletas </a:t>
            </a:r>
            <a:endParaRPr lang="es-EC" dirty="0"/>
          </a:p>
        </p:txBody>
      </p:sp>
      <p:sp>
        <p:nvSpPr>
          <p:cNvPr id="20" name="Rectángulo 19"/>
          <p:cNvSpPr/>
          <p:nvPr/>
        </p:nvSpPr>
        <p:spPr>
          <a:xfrm>
            <a:off x="8251527" y="2813566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andmarks </a:t>
            </a:r>
            <a:endParaRPr lang="es-EC" dirty="0"/>
          </a:p>
        </p:txBody>
      </p:sp>
      <p:sp>
        <p:nvSpPr>
          <p:cNvPr id="22" name="Rectángulo 21"/>
          <p:cNvSpPr/>
          <p:nvPr/>
        </p:nvSpPr>
        <p:spPr>
          <a:xfrm>
            <a:off x="8251527" y="4532517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nformación de ángulos y distancias</a:t>
            </a:r>
            <a:endParaRPr lang="es-EC" dirty="0"/>
          </a:p>
        </p:txBody>
      </p:sp>
      <p:sp>
        <p:nvSpPr>
          <p:cNvPr id="23" name="Rectángulo 22"/>
          <p:cNvSpPr/>
          <p:nvPr/>
        </p:nvSpPr>
        <p:spPr>
          <a:xfrm>
            <a:off x="8251527" y="4906931"/>
            <a:ext cx="2967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odificar también el tamaño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y 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 posición en el espacio</a:t>
            </a:r>
            <a:endParaRPr lang="es-EC" dirty="0"/>
          </a:p>
        </p:txBody>
      </p:sp>
      <p:sp>
        <p:nvSpPr>
          <p:cNvPr id="25" name="Rectángulo 24"/>
          <p:cNvSpPr/>
          <p:nvPr/>
        </p:nvSpPr>
        <p:spPr>
          <a:xfrm>
            <a:off x="8251527" y="5553262"/>
            <a:ext cx="2002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 multivariantes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7163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33851" y="338296"/>
            <a:ext cx="6143670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Obtención de dimensiones por morfometría digital.</a:t>
            </a:r>
            <a:endParaRPr lang="es-EC" sz="16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7013" y="96388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oftware MorphoJ</a:t>
            </a:r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07" y="1495406"/>
            <a:ext cx="2937569" cy="345237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67013" y="5109971"/>
            <a:ext cx="3108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200" b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Cámara digital NIKON D70equipada con una lente NIKON AF NIKKO y mantenida en la misma posición con un </a:t>
            </a:r>
            <a:r>
              <a:rPr lang="es-EC" sz="1200" b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trípode</a:t>
            </a:r>
            <a:endParaRPr lang="es-EC" sz="9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85961" y="2106634"/>
            <a:ext cx="3522258" cy="222991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599573" y="5109971"/>
            <a:ext cx="1464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Trucha fondo blanco</a:t>
            </a:r>
            <a:endParaRPr lang="es-EC" sz="1200" dirty="0"/>
          </a:p>
        </p:txBody>
      </p:sp>
      <p:sp>
        <p:nvSpPr>
          <p:cNvPr id="12" name="Rectángulo 11"/>
          <p:cNvSpPr/>
          <p:nvPr/>
        </p:nvSpPr>
        <p:spPr>
          <a:xfrm>
            <a:off x="5819106" y="686885"/>
            <a:ext cx="2360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s-EC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igitalización de las imágenes utilizando el software TpsUtil v.1.50 </a:t>
            </a:r>
            <a:endParaRPr lang="es-EC" sz="16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160" y="680871"/>
            <a:ext cx="2295525" cy="1990725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819104" y="2735028"/>
            <a:ext cx="5033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s-EC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os landmarks se digitalizaron en el TpsDig v.2.16 </a:t>
            </a:r>
            <a:endParaRPr lang="es-EC" sz="16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933" y="3137015"/>
            <a:ext cx="6528067" cy="3067284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606474" y="948601"/>
            <a:ext cx="1601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Análisis </a:t>
            </a:r>
            <a:r>
              <a:rPr lang="es-EC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Anova</a:t>
            </a:r>
            <a:endParaRPr lang="es-EC" dirty="0"/>
          </a:p>
        </p:txBody>
      </p:sp>
      <p:cxnSp>
        <p:nvCxnSpPr>
          <p:cNvPr id="18" name="Conector recto de flecha 17"/>
          <p:cNvCxnSpPr>
            <a:endCxn id="16" idx="1"/>
          </p:cNvCxnSpPr>
          <p:nvPr/>
        </p:nvCxnSpPr>
        <p:spPr>
          <a:xfrm flipV="1">
            <a:off x="2091847" y="1133267"/>
            <a:ext cx="514627" cy="15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4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1135" y="659909"/>
            <a:ext cx="501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Selección para la formación de la población base </a:t>
            </a:r>
            <a:endParaRPr lang="es-EC" b="1" dirty="0"/>
          </a:p>
        </p:txBody>
      </p:sp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28" y="1280033"/>
            <a:ext cx="9863926" cy="43866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ector recto 6"/>
          <p:cNvCxnSpPr/>
          <p:nvPr/>
        </p:nvCxnSpPr>
        <p:spPr>
          <a:xfrm flipH="1" flipV="1">
            <a:off x="926351" y="3938494"/>
            <a:ext cx="54157" cy="285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4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17755" y="5629096"/>
            <a:ext cx="347424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65316" y="5629096"/>
            <a:ext cx="347424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2682477" y="2043499"/>
            <a:ext cx="7772400" cy="136207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MX" sz="6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</p:spTree>
    <p:extLst>
      <p:ext uri="{BB962C8B-B14F-4D97-AF65-F5344CB8AC3E}">
        <p14:creationId xmlns:p14="http://schemas.microsoft.com/office/powerpoint/2010/main" val="339466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13307"/>
            <a:ext cx="9494730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</a:pPr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Codificación de individuos en los núcleos de mejora genética de Pailones y Papallacta</a:t>
            </a:r>
            <a:endParaRPr lang="es-EC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97" y="617148"/>
            <a:ext cx="7855760" cy="3065251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2907293" y="1031476"/>
            <a:ext cx="1172588" cy="12776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354" y="955202"/>
            <a:ext cx="1194920" cy="129856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436257" y="960451"/>
            <a:ext cx="347021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  <a:spcBef>
                <a:spcPts val="1200"/>
              </a:spcBef>
              <a:spcAft>
                <a:spcPts val="10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14.57 % 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PIT tags, expulsados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86159" y="100806"/>
            <a:ext cx="2794433" cy="910761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9780874" y="3497733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supervivencia 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780874" y="4107218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retención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9780874" y="4716703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días cicatrización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988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646194" y="263140"/>
            <a:ext cx="4641014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 variables morfométricas</a:t>
            </a:r>
            <a:endParaRPr lang="es-EC" sz="16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646194" y="726537"/>
            <a:ext cx="3012363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 algn="just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SzPts val="1200"/>
            </a:pPr>
            <a:r>
              <a:rPr lang="es-EC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Masa corporal</a:t>
            </a:r>
            <a:endParaRPr lang="es-EC" sz="16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619953"/>
              </p:ext>
            </p:extLst>
          </p:nvPr>
        </p:nvGraphicFramePr>
        <p:xfrm>
          <a:off x="859987" y="1510542"/>
          <a:ext cx="10112812" cy="4523635"/>
        </p:xfrm>
        <a:graphic>
          <a:graphicData uri="http://schemas.openxmlformats.org/drawingml/2006/table">
            <a:tbl>
              <a:tblPr firstRow="1" firstCol="1"/>
              <a:tblGrid>
                <a:gridCol w="901582"/>
                <a:gridCol w="1590177"/>
                <a:gridCol w="1709076"/>
                <a:gridCol w="1368914"/>
                <a:gridCol w="1611888"/>
                <a:gridCol w="1752502"/>
                <a:gridCol w="1178673"/>
              </a:tblGrid>
              <a:tr h="537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Días 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Masa  corporal teórico (g)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 (g) ± (SD)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s-EC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-valor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Interfamiliar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Masa corporal teórico (g)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 (g) ± (SD)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s-EC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-valor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Interfamiliar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45.42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27.53 ± 6.95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0.0001**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34.98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54.90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37.43 ± 8.86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0.1161</a:t>
                      </a:r>
                      <a:r>
                        <a:rPr lang="es-EC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42.28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65.61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45.43 ± 10.82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0.0194**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50.54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77.63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55.24 ± 13.06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0.0323**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59.80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91.04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61.76 ± 14.51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0.0111**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70.12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105.91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71.1 ± 16.46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0.0051**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81.58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122.32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80.85 ± 19.19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0.0033**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94.22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140.34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94.37 ± 20.65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0.0182**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108.10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160.05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108.65 ± 24.34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0.0492**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123.28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93.16 ± 16.04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0.0001**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181.52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131.91 ± 31.29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0.0253**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139.82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118.71 ± 20.94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0.0001**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204.83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154.83 ± 35.56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0.0055**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157.77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156.16 ± 26.02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0.0001**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230.06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176.79 ± 37.68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0.0008**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177.20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191.35 ± 34.18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0.0001**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257.27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200.2 ± 41.28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0.0017**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198.17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205.97 ± 35.38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0.0001**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2065124" y="1249747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Pailones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6748908" y="1189934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Papallacta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3564481" y="5685011"/>
            <a:ext cx="1317799" cy="3129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8243668" y="5685011"/>
            <a:ext cx="1283131" cy="3498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6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08248"/>
              </p:ext>
            </p:extLst>
          </p:nvPr>
        </p:nvGraphicFramePr>
        <p:xfrm>
          <a:off x="253033" y="1053668"/>
          <a:ext cx="6264130" cy="4796424"/>
        </p:xfrm>
        <a:graphic>
          <a:graphicData uri="http://schemas.openxmlformats.org/drawingml/2006/table">
            <a:tbl>
              <a:tblPr firstRow="1" firstCol="1"/>
              <a:tblGrid>
                <a:gridCol w="1312484"/>
                <a:gridCol w="1743464"/>
                <a:gridCol w="1603577"/>
                <a:gridCol w="1604605"/>
              </a:tblGrid>
              <a:tr h="379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Familia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 (g) ± (SD)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Rango de variación (Min - Máx)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242 ± 41.49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218.28 ± 38.82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194.9 ± 44.04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200.58 ± 41.81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228.58 ± 27.33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200.29 ± 35.03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203.67 ± 37.23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189.07± 48.73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201.81 ± 42.36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 ± 30.14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190.36 ± 32.85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192.79 ± 46.66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190.6 ± 37.86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166.31 ± 53.4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198.93 ± 33.18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187.44 ± 27.92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196.33 ± 28.75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210.18 ± 35.27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158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-1055946" y="366281"/>
            <a:ext cx="44101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 algn="just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SzPts val="1200"/>
            </a:pPr>
            <a:r>
              <a:rPr lang="es-EC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Masa corporal núcleo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Pailones</a:t>
            </a:r>
            <a:endParaRPr lang="es-EC" sz="16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903512"/>
              </p:ext>
            </p:extLst>
          </p:nvPr>
        </p:nvGraphicFramePr>
        <p:xfrm>
          <a:off x="6721749" y="1053668"/>
          <a:ext cx="4985147" cy="3659997"/>
        </p:xfrm>
        <a:graphic>
          <a:graphicData uri="http://schemas.openxmlformats.org/drawingml/2006/table">
            <a:tbl>
              <a:tblPr firstRow="1" firstCol="1"/>
              <a:tblGrid>
                <a:gridCol w="1020871"/>
                <a:gridCol w="1356094"/>
                <a:gridCol w="1276889"/>
                <a:gridCol w="1331293"/>
              </a:tblGrid>
              <a:tr h="545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Familia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Media (g) ± (SD)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Rango de variación (Min - Máx)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1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227.45  ± 36.23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1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208.63 ± 51.91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1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228.35 ± 35.44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1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206.65 ± 27.17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1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182.75 ± 20.8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1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226.3 ± 24.71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1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178.9 ± 23.8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1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216.35 ± 31.53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1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185.75 ± 23.11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1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198.75 ± 25.62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5288396" y="456059"/>
            <a:ext cx="457689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 algn="just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SzPts val="1200"/>
            </a:pPr>
            <a:r>
              <a:rPr lang="es-EC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Masa corporal núcleo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Papallacta</a:t>
            </a:r>
            <a:endParaRPr lang="es-EC" sz="16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99983" y="5901175"/>
            <a:ext cx="215636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 poblacional 200.2 g </a:t>
            </a:r>
            <a:endParaRPr lang="es-EC" sz="1400" dirty="0"/>
          </a:p>
        </p:txBody>
      </p:sp>
      <p:sp>
        <p:nvSpPr>
          <p:cNvPr id="10" name="Rectángulo 9"/>
          <p:cNvSpPr/>
          <p:nvPr/>
        </p:nvSpPr>
        <p:spPr>
          <a:xfrm>
            <a:off x="6877772" y="4739332"/>
            <a:ext cx="2201244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 poblacional 205.97 g</a:t>
            </a:r>
            <a:endParaRPr lang="es-EC" sz="1400" dirty="0"/>
          </a:p>
        </p:txBody>
      </p:sp>
      <p:sp>
        <p:nvSpPr>
          <p:cNvPr id="2" name="Rectángulo 1"/>
          <p:cNvSpPr/>
          <p:nvPr/>
        </p:nvSpPr>
        <p:spPr>
          <a:xfrm>
            <a:off x="1547446" y="1448971"/>
            <a:ext cx="1125416" cy="2391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1547445" y="2445260"/>
            <a:ext cx="1237957" cy="2086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7825644" y="1688122"/>
            <a:ext cx="1253372" cy="2391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7811574" y="2264898"/>
            <a:ext cx="1267441" cy="296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1589650" y="4893220"/>
            <a:ext cx="1125416" cy="2391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7867845" y="4189826"/>
            <a:ext cx="1125416" cy="2391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61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96839" y="708458"/>
            <a:ext cx="93853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Curvas de crecimiento para la masa corporal promedio teórico y real de las familias de trucha arco iris</a:t>
            </a:r>
            <a:endParaRPr lang="es-EC" sz="1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67" y="1516005"/>
            <a:ext cx="5227918" cy="3424975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4" t="11696" r="923" b="1447"/>
          <a:stretch/>
        </p:blipFill>
        <p:spPr bwMode="auto">
          <a:xfrm>
            <a:off x="5782614" y="1558327"/>
            <a:ext cx="5985677" cy="33826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727749" y="5191046"/>
            <a:ext cx="1832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Núcleos </a:t>
            </a: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Pailones</a:t>
            </a:r>
            <a:endParaRPr lang="es-EC" b="1" dirty="0"/>
          </a:p>
        </p:txBody>
      </p:sp>
      <p:sp>
        <p:nvSpPr>
          <p:cNvPr id="8" name="Rectángulo 7"/>
          <p:cNvSpPr/>
          <p:nvPr/>
        </p:nvSpPr>
        <p:spPr>
          <a:xfrm>
            <a:off x="8026940" y="5092759"/>
            <a:ext cx="2050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Núcleos </a:t>
            </a: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Papallacta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560303" y="5191046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-22.18 % 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10197910" y="5092759"/>
            <a:ext cx="96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+ 3.9 %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6814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C1D7D88D-C664-4EBD-A3FA-217FB9ABC5DD}"/>
              </a:ext>
            </a:extLst>
          </p:cNvPr>
          <p:cNvSpPr txBox="1">
            <a:spLocks/>
          </p:cNvSpPr>
          <p:nvPr/>
        </p:nvSpPr>
        <p:spPr>
          <a:xfrm>
            <a:off x="198371" y="627376"/>
            <a:ext cx="7611445" cy="42148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i="1" cap="all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S" sz="2000" i="0" kern="0" cap="non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Producción Nacional de trucha arco iris</a:t>
            </a:r>
            <a:endParaRPr lang="es-ES" sz="2000" i="0" kern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1AA64ACC-4A1A-49C8-8F44-F1901AA8F1C2}"/>
              </a:ext>
            </a:extLst>
          </p:cNvPr>
          <p:cNvSpPr/>
          <p:nvPr/>
        </p:nvSpPr>
        <p:spPr>
          <a:xfrm>
            <a:off x="7242213" y="844602"/>
            <a:ext cx="44554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Limitantes </a:t>
            </a:r>
            <a:endParaRPr lang="es-E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Desarrollo tecnológico</a:t>
            </a:r>
          </a:p>
          <a:p>
            <a:pPr marL="285750" indent="-285750" algn="just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Manejo inapropiado del cultivo por </a:t>
            </a:r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falta de </a:t>
            </a:r>
            <a:r>
              <a:rPr lang="es-E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conocimiento</a:t>
            </a:r>
            <a:endParaRPr lang="es-E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es-E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064" y="2300455"/>
            <a:ext cx="2031561" cy="13554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920" y="2270742"/>
            <a:ext cx="2003921" cy="138514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257793" y="3901958"/>
            <a:ext cx="4641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Importados: España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Chile, Estados Unidos, Finlandia,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México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735" y="4609844"/>
            <a:ext cx="2920606" cy="1366184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0471880" y="5082027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CENIAC</a:t>
            </a:r>
            <a:endParaRPr lang="es-EC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29" y="1382639"/>
            <a:ext cx="6220521" cy="351472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93638" y="4897361"/>
            <a:ext cx="1956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Fuente: FAO, 2018</a:t>
            </a:r>
          </a:p>
        </p:txBody>
      </p:sp>
    </p:spTree>
    <p:extLst>
      <p:ext uri="{BB962C8B-B14F-4D97-AF65-F5344CB8AC3E}">
        <p14:creationId xmlns:p14="http://schemas.microsoft.com/office/powerpoint/2010/main" val="31227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715405" y="337401"/>
            <a:ext cx="3226204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 algn="just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SzPts val="1200"/>
            </a:pPr>
            <a:r>
              <a:rPr lang="es-EC" b="1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Longitud parcial</a:t>
            </a:r>
            <a:endParaRPr lang="es-EC" sz="1600" b="1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920648"/>
              </p:ext>
            </p:extLst>
          </p:nvPr>
        </p:nvGraphicFramePr>
        <p:xfrm>
          <a:off x="741449" y="1342362"/>
          <a:ext cx="9407102" cy="4478887"/>
        </p:xfrm>
        <a:graphic>
          <a:graphicData uri="http://schemas.openxmlformats.org/drawingml/2006/table">
            <a:tbl>
              <a:tblPr firstRow="1" firstCol="1"/>
              <a:tblGrid>
                <a:gridCol w="579349"/>
                <a:gridCol w="1218193"/>
                <a:gridCol w="1821994"/>
                <a:gridCol w="1225926"/>
                <a:gridCol w="1243552"/>
                <a:gridCol w="2074536"/>
                <a:gridCol w="1243552"/>
              </a:tblGrid>
              <a:tr h="781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Días 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Longitud teórico (cm)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 (cm)  ± (SD)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s-EC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-valor interfamiliar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Longitud teórico (cm)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 (cm)  ±  (SD)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s-EC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-valor interfamiliar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11.83 ± 1.15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0.0001**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12.77 ± 1.17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0.0901</a:t>
                      </a:r>
                      <a:r>
                        <a:rPr lang="es-EC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13.19 ± 1.17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0.0785</a:t>
                      </a:r>
                      <a:r>
                        <a:rPr lang="es-EC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14.4 ± 1.31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0.1222</a:t>
                      </a:r>
                      <a:r>
                        <a:rPr lang="es-EC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15.01 ± 1.35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0.0936</a:t>
                      </a:r>
                      <a:r>
                        <a:rPr lang="es-EC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15.46 ± 1.34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0.0896</a:t>
                      </a:r>
                      <a:r>
                        <a:rPr lang="es-EC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15.95 ± 1.4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0.0783</a:t>
                      </a:r>
                      <a:r>
                        <a:rPr lang="es-EC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335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17.44 ± 1.42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0.1049</a:t>
                      </a:r>
                      <a:r>
                        <a:rPr lang="es-EC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350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18.57 ± 1.61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0.0896</a:t>
                      </a:r>
                      <a:r>
                        <a:rPr lang="es-EC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17.82 ± 1.01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0.0001**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19.51 ± 1.7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0.0294**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18.76 ± 1.13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0.0001**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20.35 ± 1.79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0.0241**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19.72 ± 1.23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0.0001**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21.14 ± 1.8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0.0076**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21.42 ±1.27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0.0001**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24.5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21.89 ± 1.88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0.0021**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24.5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22.30 ± 1.30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0.0001**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2855630" y="5534385"/>
            <a:ext cx="1188336" cy="2556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7374808" y="5534385"/>
            <a:ext cx="1035096" cy="2720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741449" y="905445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Pailones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5685753" y="973030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Papallacta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155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348" y="1741964"/>
            <a:ext cx="5170477" cy="31942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1857" y="1741964"/>
            <a:ext cx="5136250" cy="31942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09176" y="697926"/>
            <a:ext cx="112653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Curvas de crecimiento para la longitud parcial promedio teórico y real de las familias de trucha arco iris de los </a:t>
            </a:r>
            <a:r>
              <a:rPr lang="es-EC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núcleos</a:t>
            </a:r>
            <a:endParaRPr lang="es-EC" sz="1600" b="1" dirty="0"/>
          </a:p>
        </p:txBody>
      </p:sp>
      <p:sp>
        <p:nvSpPr>
          <p:cNvPr id="7" name="Rectángulo 6"/>
          <p:cNvSpPr/>
          <p:nvPr/>
        </p:nvSpPr>
        <p:spPr>
          <a:xfrm>
            <a:off x="1686311" y="4953467"/>
            <a:ext cx="1839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Variación 10.65%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8148175" y="4953467"/>
            <a:ext cx="1723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Variación 8.97%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483348" y="1321594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Pailones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6441857" y="1372632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Papallacta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9564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7847" y="1078508"/>
            <a:ext cx="10893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nalizado en el núcleo Pailones y Papallacta</a:t>
            </a:r>
            <a:endParaRPr lang="es-EC" dirty="0"/>
          </a:p>
        </p:txBody>
      </p:sp>
      <p:sp>
        <p:nvSpPr>
          <p:cNvPr id="3" name="3 Título">
            <a:extLst>
              <a:ext uri="{FF2B5EF4-FFF2-40B4-BE49-F238E27FC236}">
                <a16:creationId xmlns:a16="http://schemas.microsoft.com/office/drawing/2014/main" xmlns="" id="{BACAE050-41C0-4D8D-B5A1-C3B263A3FD66}"/>
              </a:ext>
            </a:extLst>
          </p:cNvPr>
          <p:cNvSpPr txBox="1">
            <a:spLocks/>
          </p:cNvSpPr>
          <p:nvPr/>
        </p:nvSpPr>
        <p:spPr>
          <a:xfrm>
            <a:off x="-413359" y="642486"/>
            <a:ext cx="4271376" cy="620688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1800" i="0" kern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Índice de condición corporal (ICC)</a:t>
            </a:r>
            <a:endParaRPr lang="es-MX" sz="1800" i="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070705"/>
              </p:ext>
            </p:extLst>
          </p:nvPr>
        </p:nvGraphicFramePr>
        <p:xfrm>
          <a:off x="695000" y="1699196"/>
          <a:ext cx="5154657" cy="2187557"/>
        </p:xfrm>
        <a:graphic>
          <a:graphicData uri="http://schemas.openxmlformats.org/drawingml/2006/table">
            <a:tbl>
              <a:tblPr firstRow="1" firstCol="1" bandRow="1"/>
              <a:tblGrid>
                <a:gridCol w="2399581"/>
                <a:gridCol w="1320405"/>
                <a:gridCol w="1434671"/>
              </a:tblGrid>
              <a:tr h="72918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Medidas de dispersión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Pailones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4414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ICC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Papallacta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ICC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5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248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645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1.65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1.62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5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Desviación estándar (SD)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5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CV (%)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9.02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6.79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445002"/>
              </p:ext>
            </p:extLst>
          </p:nvPr>
        </p:nvGraphicFramePr>
        <p:xfrm>
          <a:off x="6355567" y="1699196"/>
          <a:ext cx="5243534" cy="3077816"/>
        </p:xfrm>
        <a:graphic>
          <a:graphicData uri="http://schemas.openxmlformats.org/drawingml/2006/table">
            <a:tbl>
              <a:tblPr firstRow="1" firstCol="1" bandRow="1"/>
              <a:tblGrid>
                <a:gridCol w="846899"/>
                <a:gridCol w="992881"/>
                <a:gridCol w="3403754"/>
              </a:tblGrid>
              <a:tr h="3694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Estándar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Valor K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Apariencia física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Excelente condición, pez tipo 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trofeo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694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pez apropiado, bien 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proporcionado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94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pez justo, de condición aceptable para muchos 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pescadores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94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pez pobre, largo y 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delgado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388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Pez extremadamente pobre, parecido a un </a:t>
                      </a:r>
                      <a:r>
                        <a:rPr lang="es-EC" sz="140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Thyrsites</a:t>
                      </a:r>
                      <a:r>
                        <a:rPr lang="es-EC" sz="1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atún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cabeza grande y cuerpo estrecho y 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delgado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6505877" y="4777012"/>
            <a:ext cx="21579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Fuente: </a:t>
            </a:r>
            <a:r>
              <a:rPr lang="es-MX" sz="1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(Barnham &amp; Baxter, 2003)</a:t>
            </a:r>
            <a:endParaRPr lang="es-EC" sz="1100" dirty="0"/>
          </a:p>
        </p:txBody>
      </p:sp>
      <p:sp>
        <p:nvSpPr>
          <p:cNvPr id="8" name="Rectángulo 7"/>
          <p:cNvSpPr/>
          <p:nvPr/>
        </p:nvSpPr>
        <p:spPr>
          <a:xfrm>
            <a:off x="-628306" y="134655"/>
            <a:ext cx="435471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 variables productivas</a:t>
            </a:r>
            <a:endParaRPr lang="es-EC" sz="16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446585" y="2813538"/>
            <a:ext cx="590843" cy="30949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4836942" y="2813538"/>
            <a:ext cx="590843" cy="30949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7397262" y="2107809"/>
            <a:ext cx="590843" cy="30949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58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8199"/>
            <a:ext cx="5760474" cy="37459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Imagen 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6321" y="1118200"/>
            <a:ext cx="5381633" cy="37459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252215" y="748867"/>
            <a:ext cx="4217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ICC de las 18 familias del núcleo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Pailones 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6106321" y="748867"/>
            <a:ext cx="4269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ICC de las 10 familias del núcleo Papallacta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867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>
                <a16:creationId xmlns:a16="http://schemas.microsoft.com/office/drawing/2014/main" xmlns="" id="{BACAE050-41C0-4D8D-B5A1-C3B263A3FD66}"/>
              </a:ext>
            </a:extLst>
          </p:cNvPr>
          <p:cNvSpPr txBox="1">
            <a:spLocks/>
          </p:cNvSpPr>
          <p:nvPr/>
        </p:nvSpPr>
        <p:spPr>
          <a:xfrm>
            <a:off x="-130152" y="384557"/>
            <a:ext cx="4271376" cy="620688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1800" i="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Tasas de crecimiento específico (TCE)</a:t>
            </a:r>
            <a:endParaRPr lang="es-MX" sz="1800" i="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173524"/>
              </p:ext>
            </p:extLst>
          </p:nvPr>
        </p:nvGraphicFramePr>
        <p:xfrm>
          <a:off x="584997" y="1443321"/>
          <a:ext cx="7982228" cy="3925824"/>
        </p:xfrm>
        <a:graphic>
          <a:graphicData uri="http://schemas.openxmlformats.org/drawingml/2006/table">
            <a:tbl>
              <a:tblPr firstRow="1" firstCol="1" bandRow="1"/>
              <a:tblGrid>
                <a:gridCol w="1440751"/>
                <a:gridCol w="1969477"/>
                <a:gridCol w="1442867"/>
                <a:gridCol w="1694228"/>
                <a:gridCol w="1434905"/>
              </a:tblGrid>
              <a:tr h="5168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Días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 (%) </a:t>
                      </a: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(SD)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-valor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interfamiliar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 (%)</a:t>
                      </a: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(SD)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-valor interfamiliar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230-245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1.99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0.87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&lt;0.0001*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8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245-260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1.29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0.58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0.1044n.s.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260-275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1.28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0.42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0.1739n.s.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275-290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0.72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0.32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0.0611n.s.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290-305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0.93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0.26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0.0049*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305-320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0.87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0.26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0.0014*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320-335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0.91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0.39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0.1532n.s.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335-350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0.93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0.32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0.3404n.s.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350-365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1.29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0.47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0.1249n.s.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1.61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0.62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0.0147*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365-380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1.06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0.39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0.2742n.s.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1.84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0.59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0.6076n.s.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380-395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0.86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0.29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0.0439*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1.34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0.45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&lt;0.0001*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395-410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0.83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0.24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0.5234n.s.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0.50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 0.23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0.0128*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400096" y="5807220"/>
            <a:ext cx="4975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Christiansen  (2008), 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menciona 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0.68-0.83 % /día 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2519321" y="988464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Pailones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5568903" y="1031227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Papallacta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4141224" y="5106244"/>
            <a:ext cx="1023204" cy="2587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7335407" y="5106244"/>
            <a:ext cx="1023204" cy="2587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2174019" y="5364980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1.1%/día, Pailones </a:t>
            </a:r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5563533" y="5355626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1.3%/día, Papallacta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9244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>
                <a16:creationId xmlns:a16="http://schemas.microsoft.com/office/drawing/2014/main" xmlns="" id="{B8A5695C-3A6A-4E7C-84F1-A9D5F00B1B59}"/>
              </a:ext>
            </a:extLst>
          </p:cNvPr>
          <p:cNvSpPr txBox="1">
            <a:spLocks/>
          </p:cNvSpPr>
          <p:nvPr/>
        </p:nvSpPr>
        <p:spPr>
          <a:xfrm>
            <a:off x="0" y="561353"/>
            <a:ext cx="1807391" cy="620688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1800" i="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Mortalidad</a:t>
            </a:r>
            <a:endParaRPr lang="es-MX" sz="1800" i="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891973" y="1844224"/>
            <a:ext cx="283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Poblacional Pailones: 8.72%</a:t>
            </a:r>
            <a:endParaRPr lang="es-EC" dirty="0"/>
          </a:p>
        </p:txBody>
      </p:sp>
      <p:pic>
        <p:nvPicPr>
          <p:cNvPr id="7" name="Imagen 6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2" t="11540" r="1764" b="2971"/>
          <a:stretch/>
        </p:blipFill>
        <p:spPr bwMode="auto">
          <a:xfrm>
            <a:off x="703383" y="1041010"/>
            <a:ext cx="6485207" cy="40514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7891973" y="1241454"/>
            <a:ext cx="433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Mortalidad Familiar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Pailones: indeterminada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7891973" y="2446994"/>
            <a:ext cx="3442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Valdivieso (2018), Registró 7. 50%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3337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776294" y="263140"/>
            <a:ext cx="5327099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 morfometría geométrica digital</a:t>
            </a:r>
            <a:endParaRPr lang="es-EC" sz="16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42701" y="851863"/>
            <a:ext cx="4140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 análisis de Parcial </a:t>
            </a:r>
            <a:r>
              <a:rPr lang="es-EC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Least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Sequare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(PLS) 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699434" y="5878231"/>
            <a:ext cx="292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Observar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atrón de variación 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430" y="1534553"/>
            <a:ext cx="10191480" cy="421498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628441" y="5785898"/>
            <a:ext cx="5849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000"/>
              </a:spcAft>
            </a:pPr>
            <a:r>
              <a:rPr lang="es-EC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Pailones (F: 1.15; p= 0.0351)  Papallacta (F: 6.31; p= &lt;0.0001)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7127" y="736912"/>
            <a:ext cx="5682432" cy="3221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39" y="1810012"/>
            <a:ext cx="6112701" cy="346971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63048" y="456209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nálisis de compo­nentes principales </a:t>
            </a:r>
            <a:endParaRPr lang="es-EC" b="1" dirty="0"/>
          </a:p>
        </p:txBody>
      </p:sp>
      <p:sp>
        <p:nvSpPr>
          <p:cNvPr id="7" name="Rectángulo 6"/>
          <p:cNvSpPr/>
          <p:nvPr/>
        </p:nvSpPr>
        <p:spPr>
          <a:xfrm>
            <a:off x="2592888" y="3990607"/>
            <a:ext cx="626301" cy="3883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5683383" y="3996606"/>
            <a:ext cx="626301" cy="3883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162839" y="106347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24 coordenadas de los 12 landmarks</a:t>
            </a:r>
            <a:r>
              <a:rPr lang="es-EC" sz="16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 obtuvieron 20 componentes principales (PC)</a:t>
            </a:r>
            <a:endParaRPr lang="es-EC" sz="1600" dirty="0"/>
          </a:p>
        </p:txBody>
      </p:sp>
      <p:pic>
        <p:nvPicPr>
          <p:cNvPr id="10" name="Imagen 9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3828" y="3544867"/>
            <a:ext cx="5530850" cy="2880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9323814" y="892572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Pailones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9327015" y="3805941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Papallacta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727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91" y="1145541"/>
            <a:ext cx="10908170" cy="3650659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527" y="4375020"/>
            <a:ext cx="2570853" cy="175846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1891" y="5229356"/>
            <a:ext cx="3204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(Cp1-landmarks </a:t>
            </a:r>
            <a:r>
              <a:rPr lang="es-ES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1, 3, 4, 5, 7, 12)</a:t>
            </a:r>
            <a:endParaRPr lang="es-EC" dirty="0"/>
          </a:p>
        </p:txBody>
      </p:sp>
      <p:sp>
        <p:nvSpPr>
          <p:cNvPr id="4" name="Elipse 3"/>
          <p:cNvSpPr/>
          <p:nvPr/>
        </p:nvSpPr>
        <p:spPr>
          <a:xfrm>
            <a:off x="1789618" y="1998367"/>
            <a:ext cx="652341" cy="547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Elipse 4"/>
          <p:cNvSpPr/>
          <p:nvPr/>
        </p:nvSpPr>
        <p:spPr>
          <a:xfrm>
            <a:off x="2424716" y="3380807"/>
            <a:ext cx="734096" cy="57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Elipse 5"/>
          <p:cNvSpPr/>
          <p:nvPr/>
        </p:nvSpPr>
        <p:spPr>
          <a:xfrm>
            <a:off x="405695" y="2611674"/>
            <a:ext cx="734096" cy="57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/>
          <p:cNvSpPr/>
          <p:nvPr/>
        </p:nvSpPr>
        <p:spPr>
          <a:xfrm>
            <a:off x="4719614" y="1627841"/>
            <a:ext cx="755558" cy="4808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Elipse 7"/>
          <p:cNvSpPr/>
          <p:nvPr/>
        </p:nvSpPr>
        <p:spPr>
          <a:xfrm>
            <a:off x="6322079" y="1939109"/>
            <a:ext cx="579551" cy="4915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Elipse 8"/>
          <p:cNvSpPr/>
          <p:nvPr/>
        </p:nvSpPr>
        <p:spPr>
          <a:xfrm>
            <a:off x="9443815" y="2457254"/>
            <a:ext cx="700305" cy="57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0" y="569647"/>
            <a:ext cx="7250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Gráfico de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 variación de landmarks del núcleo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ESPE-Pailones y Papallacta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51109" y="5728189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(Cp2-</a:t>
            </a:r>
            <a:r>
              <a:rPr lang="es-EC" dirty="0" smtClean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landmarks</a:t>
            </a:r>
            <a:r>
              <a:rPr lang="es-EC" i="1" dirty="0" smtClean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9, 10 )</a:t>
            </a:r>
            <a:endParaRPr lang="es-EC" dirty="0"/>
          </a:p>
        </p:txBody>
      </p:sp>
      <p:sp>
        <p:nvSpPr>
          <p:cNvPr id="13" name="Elipse 12"/>
          <p:cNvSpPr/>
          <p:nvPr/>
        </p:nvSpPr>
        <p:spPr>
          <a:xfrm>
            <a:off x="7717640" y="1919586"/>
            <a:ext cx="500619" cy="5110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/>
          <p:cNvSpPr/>
          <p:nvPr/>
        </p:nvSpPr>
        <p:spPr>
          <a:xfrm>
            <a:off x="8146561" y="2091993"/>
            <a:ext cx="579551" cy="49154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7380" y="4375020"/>
            <a:ext cx="3233479" cy="17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0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443"/>
          <a:stretch/>
        </p:blipFill>
        <p:spPr bwMode="auto">
          <a:xfrm>
            <a:off x="273688" y="365639"/>
            <a:ext cx="7083716" cy="58033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451824" y="365639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Pailones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033" t="770" r="810" b="41780"/>
          <a:stretch/>
        </p:blipFill>
        <p:spPr bwMode="auto">
          <a:xfrm>
            <a:off x="6893169" y="365639"/>
            <a:ext cx="407963" cy="33340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828" y="875647"/>
            <a:ext cx="3905384" cy="43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0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43003" y="688312"/>
            <a:ext cx="23006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producción de alevines del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CENIAC no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suficiente para cubrir la demanda en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crecimiento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069" y="874212"/>
            <a:ext cx="3417518" cy="18613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5030" y="874212"/>
            <a:ext cx="2504722" cy="18613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6195" y="874213"/>
            <a:ext cx="1991005" cy="19069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03" y="3951635"/>
            <a:ext cx="3807485" cy="170418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43003" y="3582303"/>
            <a:ext cx="2050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Nuevas Poblaciones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1623" y="3582303"/>
            <a:ext cx="3093928" cy="207351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481927" y="3212971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Mezcla individuos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353722" y="3247184"/>
            <a:ext cx="292259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s-EC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Problemática</a:t>
            </a:r>
          </a:p>
          <a:p>
            <a:pPr algn="just"/>
            <a:endParaRPr lang="es-EC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Cruzamientos no dirigidos</a:t>
            </a:r>
          </a:p>
          <a:p>
            <a:pPr marL="285750" indent="-285750" algn="just">
              <a:buFontTx/>
              <a:buChar char="-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Variabilidad genética</a:t>
            </a:r>
          </a:p>
          <a:p>
            <a:pPr marL="285750" indent="-285750" algn="just">
              <a:buFontTx/>
              <a:buChar char="-"/>
            </a:pP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Alevines de baja calidad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ector recto de flecha 13"/>
          <p:cNvCxnSpPr>
            <a:stCxn id="4" idx="2"/>
          </p:cNvCxnSpPr>
          <p:nvPr/>
        </p:nvCxnSpPr>
        <p:spPr>
          <a:xfrm flipH="1">
            <a:off x="1791222" y="2165640"/>
            <a:ext cx="2088" cy="1291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9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0" t="4275" r="2906" b="4417"/>
          <a:stretch/>
        </p:blipFill>
        <p:spPr bwMode="auto">
          <a:xfrm>
            <a:off x="26965" y="590710"/>
            <a:ext cx="8245966" cy="5303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76551" y="40604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Papallacta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5567" y="1026536"/>
            <a:ext cx="3629465" cy="13933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5567" y="2729133"/>
            <a:ext cx="3754738" cy="7315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31" y="3999950"/>
            <a:ext cx="3919069" cy="1099291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8335567" y="1026536"/>
            <a:ext cx="3629465" cy="12946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>
            <a:off x="8335567" y="1026536"/>
            <a:ext cx="3629465" cy="13933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8335567" y="2729133"/>
            <a:ext cx="3692101" cy="7315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8272931" y="2729133"/>
            <a:ext cx="3817374" cy="7315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8496886" y="4937760"/>
            <a:ext cx="464234" cy="16148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V="1">
            <a:off x="8961120" y="3999950"/>
            <a:ext cx="2672862" cy="109929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290240" y="4752701"/>
            <a:ext cx="2429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 individuos por familia</a:t>
            </a:r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592645"/>
              </p:ext>
            </p:extLst>
          </p:nvPr>
        </p:nvGraphicFramePr>
        <p:xfrm>
          <a:off x="584122" y="1108925"/>
          <a:ext cx="8598514" cy="5046665"/>
        </p:xfrm>
        <a:graphic>
          <a:graphicData uri="http://schemas.openxmlformats.org/drawingml/2006/table">
            <a:tbl>
              <a:tblPr firstRow="1" firstCol="1"/>
              <a:tblGrid>
                <a:gridCol w="727820"/>
                <a:gridCol w="512949"/>
                <a:gridCol w="1999675"/>
                <a:gridCol w="1199622"/>
                <a:gridCol w="2079224"/>
                <a:gridCol w="2079224"/>
              </a:tblGrid>
              <a:tr h="630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Familia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total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 familiar (g) ± (SD)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seleccionada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 familiar seleccionada (g) ± (SD)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Rango de variación  individual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242 ± 41.49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</a:t>
                      </a: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± 21.34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246 – 315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218.28 ± 38.82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244</a:t>
                      </a: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± 24.21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205 – 286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194.9 ± 44.04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223.33</a:t>
                      </a: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± 25.85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 – 255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200.58 ± 41.81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234.17 ± 25.64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 – 261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228.58 ± 27.33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252.6 ± 25.74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230 – 281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200.29 ± 35.03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220.78 ± 15.37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204 – 251 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203.67 ± 37.23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236.14 ± 20.24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206 – 261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189.07± 48.73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 ± 23.99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 – 259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201.81 ± 42.36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226.9 ± 21.22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188 – 265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 ± 30.14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 ± 18.06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 – 237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190.36 ± 32.85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229.4 ± 9.29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 – 239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192.79 ± 46.66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235.83 ± 30.58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 – 287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190.6 ± 37.86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222.86 ± 22.92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195 – 260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166.31 ± 53.4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 ± 28.3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 – 242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198.93 ± 33.18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230.33 ± 26.66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 – 261 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187.44 ± 27.92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210.63 ± 14.82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195 – 240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196.33 ± 28.75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215.71 ± 18.08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 – 250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9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210.18 ± 35.27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240.4 ± 25.86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212 – 280 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-1289351" y="374815"/>
            <a:ext cx="5803833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</a:pPr>
            <a:r>
              <a:rPr lang="es-EC" b="1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Selección intrafamiliar del núcleo Pailones </a:t>
            </a:r>
            <a:endParaRPr lang="es-EC" sz="1600" b="1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290240" y="3643579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124 individuos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290240" y="4198140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229.42 masa corporal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584874" y="1730326"/>
            <a:ext cx="998806" cy="239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5484053" y="2686929"/>
            <a:ext cx="1116000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5582531" y="1953066"/>
            <a:ext cx="998806" cy="239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5523934" y="5657506"/>
            <a:ext cx="1116000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428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117494" y="4499816"/>
            <a:ext cx="2737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104 individuos </a:t>
            </a:r>
          </a:p>
          <a:p>
            <a:pPr algn="just"/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229.54 gramos </a:t>
            </a:r>
          </a:p>
          <a:p>
            <a:pPr algn="just"/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10 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individuos por familia</a:t>
            </a:r>
            <a:endParaRPr lang="es-EC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017917"/>
              </p:ext>
            </p:extLst>
          </p:nvPr>
        </p:nvGraphicFramePr>
        <p:xfrm>
          <a:off x="230811" y="1107394"/>
          <a:ext cx="8104805" cy="4567253"/>
        </p:xfrm>
        <a:graphic>
          <a:graphicData uri="http://schemas.openxmlformats.org/drawingml/2006/table">
            <a:tbl>
              <a:tblPr firstRow="1" firstCol="1"/>
              <a:tblGrid>
                <a:gridCol w="817607"/>
                <a:gridCol w="567261"/>
                <a:gridCol w="1406434"/>
                <a:gridCol w="1329547"/>
                <a:gridCol w="2123714"/>
                <a:gridCol w="1860242"/>
              </a:tblGrid>
              <a:tr h="998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Familia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total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 familiar (g) ± (SD)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seleccionada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 familiar seleccionada (g) ± (SD)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Rango de variación individual 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227.45  ± 36.23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253.58  ± 16.41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228 – 280 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32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208.63 ± 51.91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251.10 ± 27.04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 – 300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228.35 ± 35.44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260.89 ± 25.14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 – 305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206.65 ± 27.17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230.33 ± 16.99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 – 270 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182.75 ± 20.8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198.45 ± 9.93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185 – 214 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226.3 ± 24.71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241.17 ± 14.81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 – 277 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178.9 ± 23.8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195.50 ± 17.60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 – 220 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216.35 ± 31.53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240.18 ± 15.11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 – 266 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185.75 ± 23.11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202.70 ± 18.12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187 – 250  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198.75 ± 25.62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219.70 ± 13.36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205 – 241 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-1289351" y="374815"/>
            <a:ext cx="5803833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</a:pPr>
            <a:r>
              <a:rPr lang="es-EC" b="1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Selección intrafamiliar del núcleo Pailones </a:t>
            </a:r>
            <a:endParaRPr lang="es-EC" sz="1600" b="1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330504" y="3052688"/>
            <a:ext cx="1368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4384429" y="2276621"/>
            <a:ext cx="1368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4342226" y="2698649"/>
            <a:ext cx="1368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783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88822" y="988460"/>
            <a:ext cx="113961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Symbol" panose="05050102010706020507" pitchFamily="18" charset="2"/>
              <a:buChar char=""/>
              <a:tabLst>
                <a:tab pos="1252538" algn="l"/>
              </a:tabLst>
            </a:pP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implementación de tecnologías de rastreo digital permitió seleccionar peces intrafamiliarmente y establecer la población base F0 de trucha arco iris en los núcleos genéticos </a:t>
            </a:r>
            <a:r>
              <a:rPr lang="es-EC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ESPE-Pailones </a:t>
            </a: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Papallacta</a:t>
            </a:r>
          </a:p>
          <a:p>
            <a:pPr marL="342900" indent="-342900" algn="just">
              <a:buFont typeface="Symbol" panose="05050102010706020507" pitchFamily="18" charset="2"/>
              <a:buChar char=""/>
              <a:tabLst>
                <a:tab pos="1252538" algn="l"/>
              </a:tabLst>
            </a:pPr>
            <a:endParaRPr lang="es-EC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  <a:tabLst>
                <a:tab pos="1252538" algn="l"/>
              </a:tabLst>
            </a:pP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codificación mediante el implante intramuscular de los microchips digitales no afectó al crecimiento, ni a la supervivencia de los peces, garantizando la implementación de una adecuada metodología de rastreo </a:t>
            </a:r>
            <a:r>
              <a:rPr lang="es-EC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</a:t>
            </a:r>
          </a:p>
          <a:p>
            <a:pPr marL="342900" indent="-342900" algn="just">
              <a:buFont typeface="Symbol" panose="05050102010706020507" pitchFamily="18" charset="2"/>
              <a:buChar char=""/>
              <a:tabLst>
                <a:tab pos="1252538" algn="l"/>
              </a:tabLst>
            </a:pPr>
            <a:endParaRPr lang="es-EC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  <a:tabLst>
                <a:tab pos="1252538" algn="l"/>
              </a:tabLst>
            </a:pP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evaluación de los parámetros morfométricos y productivos en las etapas juvenil y engorde mostraron diferencias significativas para masa corporal y longitud parcial, lo que determinó un adecuado índice de condición corporal que se ajustó a la categoría de peces de excelente condición tipo </a:t>
            </a:r>
            <a:r>
              <a:rPr lang="es-EC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trofeo </a:t>
            </a:r>
          </a:p>
          <a:p>
            <a:pPr marL="342900" indent="-342900" algn="just">
              <a:buFont typeface="Symbol" panose="05050102010706020507" pitchFamily="18" charset="2"/>
              <a:buChar char=""/>
              <a:tabLst>
                <a:tab pos="1252538" algn="l"/>
              </a:tabLst>
            </a:pPr>
            <a:endParaRPr lang="es-EC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  <a:tabLst>
                <a:tab pos="1252538" algn="l"/>
              </a:tabLst>
            </a:pPr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población base (F0) con el mejor potencial productivo y morfométrico (cuerpo </a:t>
            </a:r>
            <a:r>
              <a:rPr lang="es-ES" sz="2000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fusiforme tipo torpedo) 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estableció a partir de la metodología de selección interfamiliar (Fase 1) seguido de la metodología de selección intrafamiliar, obteniéndose 124 individuos de las 18 familias del núcleo ESPE-Pailones y 104 individuos de las 10 familias del núcleo </a:t>
            </a:r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Papallacta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62540" y="5830803"/>
            <a:ext cx="322946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0" y="100806"/>
            <a:ext cx="11987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</a:pP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2400" b="1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1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60F22AE-7282-45D1-943E-1DBE26DE8097}"/>
              </a:ext>
            </a:extLst>
          </p:cNvPr>
          <p:cNvSpPr/>
          <p:nvPr/>
        </p:nvSpPr>
        <p:spPr>
          <a:xfrm>
            <a:off x="308521" y="808054"/>
            <a:ext cx="11370366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la finalidad de valorar la potencial genética en la población base (F0), es recomendable realizar un seguimiento de parámetros productivos hasta la etapa de reproducción (adulto) en los núcleos </a:t>
            </a:r>
            <a:r>
              <a:rPr lang="es-EC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ESPE-Pailones </a:t>
            </a: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C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Papallacta</a:t>
            </a:r>
            <a:endParaRPr lang="es-EC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la finalidad de optimizar la infraestructura y evitar endogamia llevando un monitoreo desde edad temprana es aconsejable implementar metodologías de rastreo y morfometría digital individual en criaderos </a:t>
            </a:r>
            <a:r>
              <a:rPr lang="es-EC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comerciales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determinar la variabilidad genética de la población base F0 de trucha arco iris es conveniente realizar una caracterización genética con marcadores moleculares de tipo microsatélites (SSR) y polimorfismo de nucleótido simple (SNPs</a:t>
            </a:r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100806"/>
            <a:ext cx="11987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</a:pPr>
            <a:r>
              <a:rPr lang="es-EC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sz="2400" b="1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4" t="16569" r="5703" b="9992"/>
          <a:stretch/>
        </p:blipFill>
        <p:spPr>
          <a:xfrm>
            <a:off x="2938067" y="702887"/>
            <a:ext cx="5411245" cy="1668709"/>
          </a:xfrm>
          <a:prstGeom prst="rect">
            <a:avLst/>
          </a:prstGeom>
        </p:spPr>
      </p:pic>
      <p:pic>
        <p:nvPicPr>
          <p:cNvPr id="5" name="Picture 2" descr="Resultado de imagen para IASA 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367" y="2408060"/>
            <a:ext cx="1879751" cy="1686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664" y="2767502"/>
            <a:ext cx="2980592" cy="967223"/>
          </a:xfrm>
          <a:prstGeom prst="rect">
            <a:avLst/>
          </a:prstGeom>
        </p:spPr>
      </p:pic>
      <p:pic>
        <p:nvPicPr>
          <p:cNvPr id="6" name="Picture 2" descr="Resultado de imagen para centro de investigacion acuicola papallacta 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6175" y="2500441"/>
            <a:ext cx="1781554" cy="17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44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25678" y="263140"/>
            <a:ext cx="38079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Sistemas de mejoramiento</a:t>
            </a:r>
            <a:endParaRPr lang="es-EC" sz="16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11" y="900797"/>
            <a:ext cx="6122886" cy="437954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9947" y="4411992"/>
            <a:ext cx="1759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&gt;F</a:t>
            </a:r>
            <a:r>
              <a:rPr lang="es-EC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recuencia de los genes deseables </a:t>
            </a:r>
            <a:endParaRPr lang="es-EC" sz="1600" dirty="0"/>
          </a:p>
        </p:txBody>
      </p:sp>
      <p:sp>
        <p:nvSpPr>
          <p:cNvPr id="6" name="Rectángulo 5"/>
          <p:cNvSpPr/>
          <p:nvPr/>
        </p:nvSpPr>
        <p:spPr>
          <a:xfrm>
            <a:off x="4506403" y="4617531"/>
            <a:ext cx="1625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combinaciones genéticas buenas </a:t>
            </a:r>
            <a:endParaRPr lang="es-EC" sz="1600" dirty="0"/>
          </a:p>
        </p:txBody>
      </p:sp>
      <p:sp>
        <p:nvSpPr>
          <p:cNvPr id="7" name="Rectángulo 6"/>
          <p:cNvSpPr/>
          <p:nvPr/>
        </p:nvSpPr>
        <p:spPr>
          <a:xfrm>
            <a:off x="419947" y="770970"/>
            <a:ext cx="19607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EC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onjunto de técnicas </a:t>
            </a:r>
            <a:endParaRPr lang="es-EC" sz="1600" dirty="0"/>
          </a:p>
        </p:txBody>
      </p:sp>
      <p:sp>
        <p:nvSpPr>
          <p:cNvPr id="9" name="Rectángulo 8"/>
          <p:cNvSpPr/>
          <p:nvPr/>
        </p:nvSpPr>
        <p:spPr>
          <a:xfrm>
            <a:off x="8652930" y="586928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elección</a:t>
            </a:r>
            <a:endParaRPr lang="es-EC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56"/>
          <a:stretch/>
        </p:blipFill>
        <p:spPr>
          <a:xfrm>
            <a:off x="7152822" y="1109524"/>
            <a:ext cx="4463922" cy="424039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7152822" y="1109524"/>
            <a:ext cx="3538277" cy="21096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337697" y="774632"/>
            <a:ext cx="1315233" cy="363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Población</a:t>
            </a:r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9375866" y="2529179"/>
            <a:ext cx="1315233" cy="363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Inferiores</a:t>
            </a:r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337696" y="1339087"/>
            <a:ext cx="1315233" cy="363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Superiores</a:t>
            </a:r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990887" y="3975934"/>
            <a:ext cx="1315233" cy="363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Padres</a:t>
            </a:r>
            <a:endPara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642961" y="4704380"/>
            <a:ext cx="1315233" cy="363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Nueva generación </a:t>
            </a:r>
            <a:endParaRPr lang="es-EC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Conector recto de flecha 30"/>
          <p:cNvCxnSpPr/>
          <p:nvPr/>
        </p:nvCxnSpPr>
        <p:spPr>
          <a:xfrm>
            <a:off x="4761185" y="5754214"/>
            <a:ext cx="295869" cy="79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73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2916" y="551238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Selección Masal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746" y="961937"/>
            <a:ext cx="3031742" cy="2395474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 flipH="1">
            <a:off x="801666" y="1377863"/>
            <a:ext cx="2642992" cy="19540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1900876" y="2485239"/>
            <a:ext cx="1039660" cy="9645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318" y="781480"/>
            <a:ext cx="6081285" cy="2536767"/>
          </a:xfrm>
          <a:prstGeom prst="rect">
            <a:avLst/>
          </a:prstGeom>
          <a:ln>
            <a:noFill/>
          </a:ln>
        </p:spPr>
      </p:pic>
      <p:cxnSp>
        <p:nvCxnSpPr>
          <p:cNvPr id="19" name="Conector recto de flecha 18"/>
          <p:cNvCxnSpPr>
            <a:stCxn id="11" idx="2"/>
          </p:cNvCxnSpPr>
          <p:nvPr/>
        </p:nvCxnSpPr>
        <p:spPr>
          <a:xfrm flipH="1">
            <a:off x="7524960" y="3318247"/>
            <a:ext cx="1" cy="783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/>
          <p:cNvSpPr/>
          <p:nvPr/>
        </p:nvSpPr>
        <p:spPr>
          <a:xfrm>
            <a:off x="555262" y="4061658"/>
            <a:ext cx="194796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Selección familiar</a:t>
            </a:r>
            <a:endParaRPr lang="es-EC" dirty="0"/>
          </a:p>
        </p:txBody>
      </p:sp>
      <p:sp>
        <p:nvSpPr>
          <p:cNvPr id="24" name="Rectángulo 23"/>
          <p:cNvSpPr/>
          <p:nvPr/>
        </p:nvSpPr>
        <p:spPr>
          <a:xfrm>
            <a:off x="3052112" y="3876990"/>
            <a:ext cx="242245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Selección interfamiliar</a:t>
            </a:r>
            <a:endParaRPr lang="es-EC" dirty="0"/>
          </a:p>
        </p:txBody>
      </p:sp>
      <p:sp>
        <p:nvSpPr>
          <p:cNvPr id="25" name="Rectángulo 24"/>
          <p:cNvSpPr/>
          <p:nvPr/>
        </p:nvSpPr>
        <p:spPr>
          <a:xfrm>
            <a:off x="3052112" y="5192223"/>
            <a:ext cx="243528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Selección intrafamiliar</a:t>
            </a:r>
            <a:endParaRPr lang="es-EC" dirty="0"/>
          </a:p>
        </p:txBody>
      </p:sp>
      <p:cxnSp>
        <p:nvCxnSpPr>
          <p:cNvPr id="27" name="Conector angular 26"/>
          <p:cNvCxnSpPr>
            <a:stCxn id="21" idx="1"/>
            <a:endCxn id="24" idx="0"/>
          </p:cNvCxnSpPr>
          <p:nvPr/>
        </p:nvCxnSpPr>
        <p:spPr>
          <a:xfrm rot="10800000" flipH="1">
            <a:off x="555261" y="3876990"/>
            <a:ext cx="3708079" cy="369334"/>
          </a:xfrm>
          <a:prstGeom prst="bentConnector4">
            <a:avLst>
              <a:gd name="adj1" fmla="val -6165"/>
              <a:gd name="adj2" fmla="val 16189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angular 28"/>
          <p:cNvCxnSpPr>
            <a:endCxn id="25" idx="1"/>
          </p:cNvCxnSpPr>
          <p:nvPr/>
        </p:nvCxnSpPr>
        <p:spPr>
          <a:xfrm rot="16200000" flipH="1">
            <a:off x="2121711" y="4446487"/>
            <a:ext cx="977215" cy="883587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1518" y="3418887"/>
            <a:ext cx="5586608" cy="2442575"/>
          </a:xfrm>
          <a:prstGeom prst="rect">
            <a:avLst/>
          </a:prstGeom>
        </p:spPr>
      </p:pic>
      <p:cxnSp>
        <p:nvCxnSpPr>
          <p:cNvPr id="42" name="Conector recto de flecha 41"/>
          <p:cNvCxnSpPr>
            <a:stCxn id="2" idx="3"/>
          </p:cNvCxnSpPr>
          <p:nvPr/>
        </p:nvCxnSpPr>
        <p:spPr>
          <a:xfrm>
            <a:off x="2168525" y="735904"/>
            <a:ext cx="439511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54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5624" y="1086480"/>
            <a:ext cx="4104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CENIAC </a:t>
            </a:r>
          </a:p>
          <a:p>
            <a:pPr algn="just"/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Universidad de las Fuerzas Armadas </a:t>
            </a:r>
          </a:p>
          <a:p>
            <a:pPr algn="just"/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Universidad Católica de Valparaíso, Chile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185624" y="525745"/>
            <a:ext cx="10830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Programa 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 Mejora Genética orientado a la acuicultura a pequeña y mediana 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escala </a:t>
            </a:r>
            <a:endParaRPr lang="es-EC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18398" y="5436413"/>
            <a:ext cx="3638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oblación base de reproductores de alto potencial productivo </a:t>
            </a:r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0450" y="1775802"/>
            <a:ext cx="3836320" cy="236188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088909" y="1363479"/>
            <a:ext cx="249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ruzamientos dirigidos</a:t>
            </a:r>
            <a:endParaRPr lang="es-EC" b="1" dirty="0"/>
          </a:p>
        </p:txBody>
      </p:sp>
      <p:sp>
        <p:nvSpPr>
          <p:cNvPr id="10" name="Rectángulo 9"/>
          <p:cNvSpPr/>
          <p:nvPr/>
        </p:nvSpPr>
        <p:spPr>
          <a:xfrm>
            <a:off x="5527294" y="4201488"/>
            <a:ext cx="144884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45 familias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4609578" y="4698422"/>
            <a:ext cx="371832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etapas de alevinaje e inicios de juvenil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5527294" y="5251747"/>
            <a:ext cx="127470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 familias </a:t>
            </a:r>
            <a:endParaRPr lang="es-EC" dirty="0"/>
          </a:p>
        </p:txBody>
      </p:sp>
      <p:cxnSp>
        <p:nvCxnSpPr>
          <p:cNvPr id="15" name="Conector recto de flecha 14"/>
          <p:cNvCxnSpPr>
            <a:stCxn id="10" idx="2"/>
          </p:cNvCxnSpPr>
          <p:nvPr/>
        </p:nvCxnSpPr>
        <p:spPr>
          <a:xfrm>
            <a:off x="6251716" y="4570820"/>
            <a:ext cx="0" cy="127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endCxn id="12" idx="0"/>
          </p:cNvCxnSpPr>
          <p:nvPr/>
        </p:nvCxnSpPr>
        <p:spPr>
          <a:xfrm>
            <a:off x="6164648" y="5067754"/>
            <a:ext cx="0" cy="183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7699" y="1803747"/>
            <a:ext cx="3232110" cy="2142417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8517699" y="1363479"/>
            <a:ext cx="3258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Métodos </a:t>
            </a: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biología molecular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8750944" y="4017100"/>
            <a:ext cx="279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nivel de parentesco entre individuos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10407" r="6668"/>
          <a:stretch/>
        </p:blipFill>
        <p:spPr>
          <a:xfrm>
            <a:off x="189875" y="2097964"/>
            <a:ext cx="4100111" cy="260045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1811" y="4670456"/>
            <a:ext cx="1182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>
                <a:latin typeface="Times New Roman" panose="02020603050405020304" pitchFamily="18" charset="0"/>
              </a:rPr>
              <a:t>Valdivieso,2018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9494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824" y="1889087"/>
            <a:ext cx="3333750" cy="333375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28418" y="251827"/>
            <a:ext cx="7799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tipos de marcaje </a:t>
            </a:r>
          </a:p>
          <a:p>
            <a:pPr algn="just"/>
            <a:endParaRPr lang="es-E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Disponibilidad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nuevas tecnologías de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identificación individualizada</a:t>
            </a:r>
            <a:endParaRPr lang="es-E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63257" y="1295016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Etiquetas comunes</a:t>
            </a:r>
            <a:endParaRPr lang="es-E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396391" y="1704421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icrochips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4325194" y="3699342"/>
            <a:ext cx="1797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ituados en la cavidad peritoneal o intramuscular </a:t>
            </a:r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8"/>
          <a:stretch/>
        </p:blipFill>
        <p:spPr>
          <a:xfrm>
            <a:off x="9037574" y="657939"/>
            <a:ext cx="2094139" cy="214251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2472" y="2882637"/>
            <a:ext cx="2424999" cy="126350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9337582" y="4299507"/>
            <a:ext cx="1946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ectores acoplados a balanzas y cámaras </a:t>
            </a:r>
            <a:endParaRPr lang="es-EC" dirty="0"/>
          </a:p>
        </p:txBody>
      </p:sp>
      <p:pic>
        <p:nvPicPr>
          <p:cNvPr id="16" name="Imagen 1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9"/>
          <a:stretch/>
        </p:blipFill>
        <p:spPr bwMode="auto">
          <a:xfrm>
            <a:off x="504583" y="1664348"/>
            <a:ext cx="3496768" cy="2208628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/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t="18763"/>
          <a:stretch/>
        </p:blipFill>
        <p:spPr>
          <a:xfrm>
            <a:off x="482671" y="3623129"/>
            <a:ext cx="3496768" cy="2276085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460759" y="5899214"/>
            <a:ext cx="1182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>
                <a:latin typeface="Times New Roman" panose="02020603050405020304" pitchFamily="18" charset="0"/>
              </a:rPr>
              <a:t>Valdivieso,2018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7879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026830" y="0"/>
            <a:ext cx="8911589" cy="496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3" name="4 Marcador de texto"/>
          <p:cNvSpPr txBox="1">
            <a:spLocks/>
          </p:cNvSpPr>
          <p:nvPr/>
        </p:nvSpPr>
        <p:spPr>
          <a:xfrm>
            <a:off x="1038210" y="1560514"/>
            <a:ext cx="2722420" cy="6417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038210" y="2528278"/>
            <a:ext cx="99732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Implementar tecnologías de rastreo digital para la selección intrafamiliar de individuos de trucha arco iris (Oncorhynchus mykiss) para la formación de la población base del núcleo genético </a:t>
            </a:r>
            <a:r>
              <a:rPr lang="es-EC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ESPE-Pailones </a:t>
            </a: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Papallacta</a:t>
            </a:r>
            <a:endParaRPr lang="es-EC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4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17755" y="5629096"/>
            <a:ext cx="347424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9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6661</TotalTime>
  <Words>2724</Words>
  <Application>Microsoft Office PowerPoint</Application>
  <PresentationFormat>Panorámica</PresentationFormat>
  <Paragraphs>904</Paragraphs>
  <Slides>45</Slides>
  <Notes>23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MS Mincho</vt:lpstr>
      <vt:lpstr>Symbol</vt:lpstr>
      <vt:lpstr>Times New Roman</vt:lpstr>
      <vt:lpstr>Trebuchet MS</vt:lpstr>
      <vt:lpstr>Wingdings</vt:lpstr>
      <vt:lpstr>1_Tema de Office</vt:lpstr>
      <vt:lpstr>Diseño predeterminado</vt:lpstr>
      <vt:lpstr>1_Diseño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164</cp:revision>
  <dcterms:created xsi:type="dcterms:W3CDTF">2019-01-08T19:36:37Z</dcterms:created>
  <dcterms:modified xsi:type="dcterms:W3CDTF">2019-01-28T01:40:30Z</dcterms:modified>
</cp:coreProperties>
</file>