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7" r:id="rId5"/>
    <p:sldId id="262" r:id="rId6"/>
    <p:sldId id="264" r:id="rId7"/>
    <p:sldId id="266" r:id="rId8"/>
    <p:sldId id="277" r:id="rId9"/>
    <p:sldId id="278" r:id="rId10"/>
    <p:sldId id="279" r:id="rId11"/>
    <p:sldId id="282" r:id="rId12"/>
    <p:sldId id="284" r:id="rId13"/>
    <p:sldId id="285" r:id="rId14"/>
    <p:sldId id="286" r:id="rId15"/>
    <p:sldId id="358" r:id="rId16"/>
    <p:sldId id="287" r:id="rId17"/>
    <p:sldId id="288" r:id="rId18"/>
    <p:sldId id="289" r:id="rId19"/>
    <p:sldId id="290" r:id="rId20"/>
    <p:sldId id="297" r:id="rId21"/>
    <p:sldId id="300" r:id="rId22"/>
    <p:sldId id="301" r:id="rId23"/>
    <p:sldId id="302" r:id="rId24"/>
    <p:sldId id="304" r:id="rId25"/>
    <p:sldId id="305" r:id="rId26"/>
    <p:sldId id="307" r:id="rId27"/>
    <p:sldId id="306" r:id="rId28"/>
    <p:sldId id="308" r:id="rId29"/>
    <p:sldId id="332" r:id="rId30"/>
    <p:sldId id="340" r:id="rId31"/>
    <p:sldId id="341" r:id="rId32"/>
    <p:sldId id="344" r:id="rId33"/>
    <p:sldId id="349" r:id="rId34"/>
    <p:sldId id="350" r:id="rId35"/>
    <p:sldId id="351" r:id="rId36"/>
    <p:sldId id="352" r:id="rId37"/>
    <p:sldId id="353" r:id="rId38"/>
    <p:sldId id="354" r:id="rId39"/>
    <p:sldId id="356" r:id="rId40"/>
    <p:sldId id="357" r:id="rId4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421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232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69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611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24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383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571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968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338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45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91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4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44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15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338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67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9889-1AE0-4190-9A45-65B91189FB8B}" type="datetimeFigureOut">
              <a:rPr lang="es-EC" smtClean="0"/>
              <a:t>07/02/2019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B42216-13D1-4416-B8E1-0D4E2FF8E5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771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12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122" y="1453109"/>
            <a:ext cx="8915399" cy="811309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</a:t>
            </a:r>
            <a:endPara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3034" y="2457020"/>
            <a:ext cx="9521574" cy="1126283"/>
          </a:xfrm>
        </p:spPr>
        <p:txBody>
          <a:bodyPr>
            <a:noAutofit/>
          </a:bodyPr>
          <a:lstStyle/>
          <a:p>
            <a:pPr algn="ctr"/>
            <a:r>
              <a:rPr lang="es-EC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C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UN MODELO DE PREDICCIÓN DE LA VARIABLE ONDULACIÓN GEOIDAL, PARA LA ZONA RURAL DEL CANTÓN GUAYAQUIL, MEDIANTE EL USO DEL MÉTODO </a:t>
            </a:r>
            <a:r>
              <a:rPr lang="es-EC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COKRIGING”</a:t>
            </a:r>
            <a:endParaRPr lang="es-EC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66" y="329778"/>
            <a:ext cx="4539513" cy="1311839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98250" y="5353725"/>
            <a:ext cx="2711717" cy="514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César Leiva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227222" y="4388500"/>
            <a:ext cx="3033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Estudiante: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Iván Palacios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31599" y="5867932"/>
            <a:ext cx="2444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 de 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338027" y="5353725"/>
            <a:ext cx="2711717" cy="514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PhD. Marco Luna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471423" y="5867932"/>
            <a:ext cx="244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Oponente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016395" y="5353725"/>
            <a:ext cx="3363839" cy="514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Alexander Robayo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49791" y="5867932"/>
            <a:ext cx="244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CIGMA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9480283" y="5353725"/>
            <a:ext cx="2711717" cy="514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 Carlos Orozco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613679" y="5867932"/>
            <a:ext cx="244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Secretario de la UAR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GEOESTADÍSTICA MULTIVARIADA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06691" y="1290550"/>
            <a:ext cx="900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MODELO DE CORREGIONALIZACIÓN LINEAL (MCL)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306690" y="1762536"/>
                <a:ext cx="96077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C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CONDICIÓN FUNDAMENTAL MCL </a:t>
                </a:r>
                <a:r>
                  <a:rPr lang="es-EC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SIMÉTRICA Y POSITIVA</a:t>
                </a:r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90" y="1762536"/>
                <a:ext cx="960774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1306690" y="2377743"/>
                <a:ext cx="96077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C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 2 VARIABLES </a:t>
                </a:r>
                <a:r>
                  <a:rPr lang="es-EC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SEAN 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</a:t>
                </a:r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90" y="2377743"/>
                <a:ext cx="960774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echa curvada hacia la derecha 21"/>
          <p:cNvSpPr/>
          <p:nvPr/>
        </p:nvSpPr>
        <p:spPr>
          <a:xfrm>
            <a:off x="933854" y="1817399"/>
            <a:ext cx="372836" cy="874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8967344" y="2234401"/>
                <a:ext cx="269637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344" y="2234401"/>
                <a:ext cx="2696379" cy="6560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5763537" y="240032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condición de positividad</a:t>
            </a:r>
            <a:endParaRPr lang="es-EC" dirty="0"/>
          </a:p>
        </p:txBody>
      </p:sp>
      <p:sp>
        <p:nvSpPr>
          <p:cNvPr id="27" name="Flecha derecha 26"/>
          <p:cNvSpPr/>
          <p:nvPr/>
        </p:nvSpPr>
        <p:spPr>
          <a:xfrm>
            <a:off x="8329234" y="2378208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derecha 27"/>
          <p:cNvSpPr/>
          <p:nvPr/>
        </p:nvSpPr>
        <p:spPr>
          <a:xfrm>
            <a:off x="5256256" y="2377743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3466231" y="2935938"/>
            <a:ext cx="626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MÁS 2 VARIABLES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DESIGUALDAD NO SUFICIENTE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/>
          </a:p>
        </p:txBody>
      </p:sp>
      <p:sp>
        <p:nvSpPr>
          <p:cNvPr id="33" name="Flecha curvada hacia la derecha 32"/>
          <p:cNvSpPr/>
          <p:nvPr/>
        </p:nvSpPr>
        <p:spPr>
          <a:xfrm rot="14448864">
            <a:off x="10015590" y="2683198"/>
            <a:ext cx="372836" cy="874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33854" y="3409773"/>
            <a:ext cx="4455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EJEMPLO MCL PARA DOS VARIABLES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933854" y="3926358"/>
                <a:ext cx="259866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Sean dos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54" y="3926358"/>
                <a:ext cx="2598660" cy="391646"/>
              </a:xfrm>
              <a:prstGeom prst="rect">
                <a:avLst/>
              </a:prstGeom>
              <a:blipFill rotWithShape="0">
                <a:blip r:embed="rId5"/>
                <a:stretch>
                  <a:fillRect l="-1878" t="-7813" b="-1875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933854" y="4374456"/>
                <a:ext cx="3578479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54" y="4374456"/>
                <a:ext cx="3578479" cy="1117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/>
          <p:cNvSpPr/>
          <p:nvPr/>
        </p:nvSpPr>
        <p:spPr>
          <a:xfrm>
            <a:off x="5071177" y="392542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Matricialmente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5071177" y="4374456"/>
                <a:ext cx="3970318" cy="87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177" y="4374456"/>
                <a:ext cx="3970318" cy="8730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9526627" y="4023159"/>
                <a:ext cx="16124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627" y="4023159"/>
                <a:ext cx="1612429" cy="714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9526627" y="4890174"/>
                <a:ext cx="246811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627" y="4890174"/>
                <a:ext cx="2468112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5451232" y="6212247"/>
                <a:ext cx="3329694" cy="401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s-EC" i="0">
                          <a:latin typeface="Cambria Math" panose="02040503050406030204" pitchFamily="18" charset="0"/>
                        </a:rPr>
                        <m:t>&gt;0 ; </m:t>
                      </m:r>
                      <m:sSubSup>
                        <m:sSub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s-EC" i="0">
                          <a:latin typeface="Cambria Math" panose="02040503050406030204" pitchFamily="18" charset="0"/>
                        </a:rPr>
                        <m:t>&gt;0  </m:t>
                      </m:r>
                      <m:r>
                        <a:rPr lang="es-EC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s-EC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C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0,…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32" y="6212247"/>
                <a:ext cx="3329694" cy="401648"/>
              </a:xfrm>
              <a:prstGeom prst="rect">
                <a:avLst/>
              </a:prstGeom>
              <a:blipFill rotWithShape="0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/>
          <p:cNvSpPr/>
          <p:nvPr/>
        </p:nvSpPr>
        <p:spPr>
          <a:xfrm>
            <a:off x="5066879" y="56807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omprobar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10307161" y="6069037"/>
                <a:ext cx="166378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161" y="6069037"/>
                <a:ext cx="1663789" cy="6560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lecha derecha 34"/>
          <p:cNvSpPr/>
          <p:nvPr/>
        </p:nvSpPr>
        <p:spPr>
          <a:xfrm>
            <a:off x="9318197" y="6228637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Abrir llave 35"/>
          <p:cNvSpPr/>
          <p:nvPr/>
        </p:nvSpPr>
        <p:spPr>
          <a:xfrm>
            <a:off x="9041495" y="4084770"/>
            <a:ext cx="248303" cy="1484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4" name="Conector curvado 33"/>
          <p:cNvCxnSpPr>
            <a:stCxn id="31" idx="1"/>
            <a:endCxn id="30" idx="1"/>
          </p:cNvCxnSpPr>
          <p:nvPr/>
        </p:nvCxnSpPr>
        <p:spPr>
          <a:xfrm rot="10800000" flipH="1" flipV="1">
            <a:off x="5066878" y="5865383"/>
            <a:ext cx="384353" cy="547687"/>
          </a:xfrm>
          <a:prstGeom prst="curvedConnector3">
            <a:avLst>
              <a:gd name="adj1" fmla="val -59477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GEOESTADÍSTICA MULTIVARIADA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06690" y="1323345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ORDINARIO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776063" y="2919389"/>
                <a:ext cx="3104440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63" y="2919389"/>
                <a:ext cx="3104440" cy="1117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778051" y="2125205"/>
                <a:ext cx="31024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 las variables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objeto</a:t>
                </a:r>
              </a:p>
              <a:p>
                <a:pPr algn="just"/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auxiliar respectivamente</a:t>
                </a:r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51" y="2125205"/>
                <a:ext cx="310245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68" t="-5660" r="-589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7432239" y="1926361"/>
                <a:ext cx="3829061" cy="902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239" y="1926361"/>
                <a:ext cx="3829061" cy="9024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/>
          <p:cNvSpPr/>
          <p:nvPr/>
        </p:nvSpPr>
        <p:spPr>
          <a:xfrm>
            <a:off x="4992086" y="2193142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</a:rPr>
              <a:t>ESTIMADOR </a:t>
            </a:r>
            <a:endParaRPr lang="es-EC" dirty="0"/>
          </a:p>
        </p:txBody>
      </p:sp>
      <p:sp>
        <p:nvSpPr>
          <p:cNvPr id="16" name="Flecha derecha 15"/>
          <p:cNvSpPr/>
          <p:nvPr/>
        </p:nvSpPr>
        <p:spPr>
          <a:xfrm>
            <a:off x="6780765" y="2194496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7432239" y="2828788"/>
                <a:ext cx="4358028" cy="66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pesos observables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primarios y secundarios</a:t>
                </a:r>
                <a:endParaRPr lang="es-EC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239" y="2828788"/>
                <a:ext cx="4358028" cy="668645"/>
              </a:xfrm>
              <a:prstGeom prst="rect">
                <a:avLst/>
              </a:prstGeom>
              <a:blipFill rotWithShape="0">
                <a:blip r:embed="rId5"/>
                <a:stretch>
                  <a:fillRect l="-1119" t="-4545" r="-1259" b="-1363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7375858" y="3589463"/>
                <a:ext cx="3288336" cy="393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58" y="3589463"/>
                <a:ext cx="3288336" cy="393506"/>
              </a:xfrm>
              <a:prstGeom prst="rect">
                <a:avLst/>
              </a:prstGeom>
              <a:blipFill rotWithShape="0">
                <a:blip r:embed="rId6"/>
                <a:stretch>
                  <a:fillRect t="-1563" b="-468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/>
          <p:cNvSpPr/>
          <p:nvPr/>
        </p:nvSpPr>
        <p:spPr>
          <a:xfrm>
            <a:off x="4935705" y="3613637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Matricialmente </a:t>
            </a:r>
            <a:endParaRPr lang="es-EC" dirty="0"/>
          </a:p>
        </p:txBody>
      </p:sp>
      <p:sp>
        <p:nvSpPr>
          <p:cNvPr id="21" name="Flecha derecha 20"/>
          <p:cNvSpPr/>
          <p:nvPr/>
        </p:nvSpPr>
        <p:spPr>
          <a:xfrm>
            <a:off x="6724384" y="3614102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curvada hacia la derecha 21"/>
          <p:cNvSpPr/>
          <p:nvPr/>
        </p:nvSpPr>
        <p:spPr>
          <a:xfrm>
            <a:off x="4466854" y="2478953"/>
            <a:ext cx="425341" cy="13683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7432239" y="4073442"/>
                <a:ext cx="2777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matrices de pesos</a:t>
                </a:r>
                <a:endParaRPr lang="es-EC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239" y="4073442"/>
                <a:ext cx="277768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26"/>
          <p:cNvSpPr/>
          <p:nvPr/>
        </p:nvSpPr>
        <p:spPr>
          <a:xfrm>
            <a:off x="5865898" y="590989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condición de insesgamiento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9478485" y="5909890"/>
                <a:ext cx="2048701" cy="393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 ; </m:t>
                      </m:r>
                      <m:sSup>
                        <m:sSup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C" b="0" i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485" y="5909890"/>
                <a:ext cx="2048701" cy="393506"/>
              </a:xfrm>
              <a:prstGeom prst="rect">
                <a:avLst/>
              </a:prstGeom>
              <a:blipFill rotWithShape="0"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erecha 28"/>
          <p:cNvSpPr/>
          <p:nvPr/>
        </p:nvSpPr>
        <p:spPr>
          <a:xfrm>
            <a:off x="8821081" y="5910355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587107" y="4472790"/>
                <a:ext cx="3355149" cy="1266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</m:eqAr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107" y="4472790"/>
                <a:ext cx="3355149" cy="126650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1905918" y="5162932"/>
            <a:ext cx="1024568" cy="499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Conector curvado 7"/>
          <p:cNvCxnSpPr/>
          <p:nvPr/>
        </p:nvCxnSpPr>
        <p:spPr>
          <a:xfrm>
            <a:off x="2930486" y="5684223"/>
            <a:ext cx="2809302" cy="4742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GEOESTADÍSTICA MULTIVARIADA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06690" y="1323345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ORDINARIO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101246" y="1212556"/>
                <a:ext cx="10758791" cy="143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6695" indent="21971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𝐶𝐾𝑂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246" y="1212556"/>
                <a:ext cx="10758791" cy="14314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22"/>
          <p:cNvSpPr/>
          <p:nvPr/>
        </p:nvSpPr>
        <p:spPr>
          <a:xfrm>
            <a:off x="1266958" y="1913629"/>
            <a:ext cx="1405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</a:rPr>
              <a:t>VARIANZA </a:t>
            </a:r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>
            <a:off x="1306689" y="280068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UNIVERSAL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306689" y="3390964"/>
                <a:ext cx="3256212" cy="1126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89" y="3390964"/>
                <a:ext cx="3256212" cy="1126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873293" y="3480507"/>
                <a:ext cx="6800836" cy="947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sSub>
                          <m:sSub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sSub>
                          <m:sSub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matrices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diseño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funciones determinísticas conocidas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los coeficientes de la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de diseño para el modelo de deriva</a:t>
                </a:r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93" y="3480507"/>
                <a:ext cx="6800836" cy="947119"/>
              </a:xfrm>
              <a:prstGeom prst="rect">
                <a:avLst/>
              </a:prstGeom>
              <a:blipFill rotWithShape="0">
                <a:blip r:embed="rId4"/>
                <a:stretch>
                  <a:fillRect l="-179" t="-3871" b="-96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26"/>
          <p:cNvSpPr/>
          <p:nvPr/>
        </p:nvSpPr>
        <p:spPr>
          <a:xfrm>
            <a:off x="1306689" y="5056460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</a:rPr>
              <a:t>ESTIMADOR </a:t>
            </a:r>
            <a:endParaRPr lang="es-EC" dirty="0"/>
          </a:p>
        </p:txBody>
      </p:sp>
      <p:sp>
        <p:nvSpPr>
          <p:cNvPr id="28" name="Flecha derecha 27"/>
          <p:cNvSpPr/>
          <p:nvPr/>
        </p:nvSpPr>
        <p:spPr>
          <a:xfrm>
            <a:off x="3547060" y="5056925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4306228" y="4789912"/>
                <a:ext cx="3829061" cy="902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28" y="4789912"/>
                <a:ext cx="3829061" cy="9024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306228" y="5916525"/>
                <a:ext cx="2960811" cy="423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s-EC" b="0" i="0">
                          <a:latin typeface="Cambria Math" panose="02040503050406030204" pitchFamily="18" charset="0"/>
                        </a:rPr>
                        <m:t> ; </m:t>
                      </m:r>
                      <m:sSup>
                        <m:sSup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28" y="5916525"/>
                <a:ext cx="2960811" cy="423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/>
          <p:cNvSpPr/>
          <p:nvPr/>
        </p:nvSpPr>
        <p:spPr>
          <a:xfrm>
            <a:off x="1306689" y="5943680"/>
            <a:ext cx="211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</a:rPr>
              <a:t>INSESGAMIENTO </a:t>
            </a:r>
            <a:endParaRPr lang="es-EC" dirty="0"/>
          </a:p>
        </p:txBody>
      </p:sp>
      <p:sp>
        <p:nvSpPr>
          <p:cNvPr id="32" name="Flecha derecha 31"/>
          <p:cNvSpPr/>
          <p:nvPr/>
        </p:nvSpPr>
        <p:spPr>
          <a:xfrm>
            <a:off x="3547060" y="5944145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2708949" y="1913925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6" name="Conector curvado 15"/>
          <p:cNvCxnSpPr/>
          <p:nvPr/>
        </p:nvCxnSpPr>
        <p:spPr>
          <a:xfrm rot="5400000" flipH="1" flipV="1">
            <a:off x="11194325" y="2303639"/>
            <a:ext cx="361181" cy="3194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8990929" y="2593051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</a:rPr>
              <a:t>Multiplicador Lagrange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67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GEOESTADÍSTICA MULTIVARIADA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306689" y="1380442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UNIVERSAL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306689" y="2236641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istema de ecuaciones a resolver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588357" y="1776579"/>
                <a:ext cx="3666068" cy="1289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Sup>
                                    <m:sSubSup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C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Sup>
                                    <m:sSubSup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C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&amp;0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s-EC" b="0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s-EC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57" y="1776579"/>
                <a:ext cx="3666068" cy="12894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693112" y="3134102"/>
                <a:ext cx="9782064" cy="14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6695" indent="21971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𝐶𝐾𝑂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s-EC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s-EC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C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12" y="3134102"/>
                <a:ext cx="9782064" cy="14100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/>
          <p:cNvSpPr/>
          <p:nvPr/>
        </p:nvSpPr>
        <p:spPr>
          <a:xfrm>
            <a:off x="1306689" y="3839135"/>
            <a:ext cx="1405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</a:rPr>
              <a:t>VARIANZA 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1306689" y="4725002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RESIDUAL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1306689" y="5328404"/>
            <a:ext cx="10308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SIMILAR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COKRIGING ORDINARIO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EN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CONDICIÓN DE INSESGAMIENTO, PONDERACIONES PARA MINIMIZAR EL ERROR, VARIANZA, MCL</a:t>
            </a:r>
            <a:endParaRPr lang="es-EC" dirty="0"/>
          </a:p>
        </p:txBody>
      </p:sp>
      <p:sp>
        <p:nvSpPr>
          <p:cNvPr id="12" name="Flecha derecha 11"/>
          <p:cNvSpPr/>
          <p:nvPr/>
        </p:nvSpPr>
        <p:spPr>
          <a:xfrm>
            <a:off x="2712010" y="3839600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7282149" y="29532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condición de insesgamiento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4826641" y="2489813"/>
            <a:ext cx="1331787" cy="551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Conector curvado 14"/>
          <p:cNvCxnSpPr/>
          <p:nvPr/>
        </p:nvCxnSpPr>
        <p:spPr>
          <a:xfrm>
            <a:off x="6158428" y="2831335"/>
            <a:ext cx="1123721" cy="3525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376" y="3028379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t="802" r="10167" b="15823"/>
          <a:stretch/>
        </p:blipFill>
        <p:spPr>
          <a:xfrm>
            <a:off x="7086847" y="111502"/>
            <a:ext cx="3536414" cy="653166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695720" y="661012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6635155" y="760164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 derecha 5"/>
          <p:cNvSpPr/>
          <p:nvPr/>
        </p:nvSpPr>
        <p:spPr>
          <a:xfrm>
            <a:off x="6635155" y="1233927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erecha 6"/>
          <p:cNvSpPr/>
          <p:nvPr/>
        </p:nvSpPr>
        <p:spPr>
          <a:xfrm>
            <a:off x="6635155" y="1707690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derecha 7"/>
          <p:cNvSpPr/>
          <p:nvPr/>
        </p:nvSpPr>
        <p:spPr>
          <a:xfrm>
            <a:off x="6635155" y="2181453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derecha 8"/>
          <p:cNvSpPr/>
          <p:nvPr/>
        </p:nvSpPr>
        <p:spPr>
          <a:xfrm>
            <a:off x="6635155" y="2797025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6635155" y="3372494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derecha 10"/>
          <p:cNvSpPr/>
          <p:nvPr/>
        </p:nvSpPr>
        <p:spPr>
          <a:xfrm>
            <a:off x="6635155" y="4153396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6635155" y="4876808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derecha 12"/>
          <p:cNvSpPr/>
          <p:nvPr/>
        </p:nvSpPr>
        <p:spPr>
          <a:xfrm>
            <a:off x="6638156" y="5362735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derecha 13"/>
          <p:cNvSpPr/>
          <p:nvPr/>
        </p:nvSpPr>
        <p:spPr>
          <a:xfrm>
            <a:off x="6635155" y="5850941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6635155" y="6336868"/>
            <a:ext cx="451692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/>
          <p:cNvSpPr/>
          <p:nvPr/>
        </p:nvSpPr>
        <p:spPr>
          <a:xfrm>
            <a:off x="5695720" y="1134775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695720" y="1607814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695720" y="2080853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695720" y="2696425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695720" y="3271682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695720" y="4052202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5695720" y="4777656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695720" y="5263583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5695720" y="5749510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695719" y="6235437"/>
            <a:ext cx="583895" cy="429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028352" y="1380442"/>
            <a:ext cx="591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RECOPILACIÓN Y VALIDACIÓN DE INFORMACIÓN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028350" y="1844091"/>
            <a:ext cx="5678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DATOS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R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ECOPILADOS IGM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PROYECTO GUAYAQUIL AÑOS 2005 – 2006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ONTROL GEODÉSICO SUPLEMENTARIO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PUNTOS GPS Y ALTURA NIVELADA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239825.09 ha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F:\TESIS\FINAL\MAPA UBICACI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1810" r="2391" b="1617"/>
          <a:stretch/>
        </p:blipFill>
        <p:spPr bwMode="auto">
          <a:xfrm>
            <a:off x="7397244" y="315637"/>
            <a:ext cx="4385992" cy="62948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028350" y="3868551"/>
            <a:ext cx="199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BASE DE DATOS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1028351" y="4420108"/>
            <a:ext cx="1747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PUNTOS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NIVELACIÓN GEOMÉTRICA 2DO ORDEN  332 DATOS</a:t>
            </a:r>
            <a:endParaRPr lang="es-EC" dirty="0"/>
          </a:p>
        </p:txBody>
      </p:sp>
      <p:pic>
        <p:nvPicPr>
          <p:cNvPr id="15" name="Imagen 14"/>
          <p:cNvPicPr/>
          <p:nvPr/>
        </p:nvPicPr>
        <p:blipFill rotWithShape="1">
          <a:blip r:embed="rId3"/>
          <a:srcRect t="8406" r="1762" b="10232"/>
          <a:stretch/>
        </p:blipFill>
        <p:spPr bwMode="auto">
          <a:xfrm>
            <a:off x="3479113" y="4053217"/>
            <a:ext cx="3466436" cy="20224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3678882" y="6075692"/>
            <a:ext cx="4186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Histograma ondulación. Geoidal 332 datos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1446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028352" y="1380442"/>
            <a:ext cx="565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SELECCIÓN POSIBLES VARIABLES AUXILIARES 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2056213" y="2750019"/>
            <a:ext cx="513302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ANOMALÍA DE AIRE LIBRE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EGM08 (2.5’)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ANOMALÍA DE BOUGUER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EGM08 (2.5’)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ANOMALÍA ISOSTÁTICA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WGM12 (2’)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 ALOS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12.5 m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 SIGTIERRAS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4 m.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OND. GEOIDAL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EGM08 (2.5’)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OND. GEOIDAL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EGM08 (1’)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errar llave 3"/>
          <p:cNvSpPr/>
          <p:nvPr/>
        </p:nvSpPr>
        <p:spPr>
          <a:xfrm>
            <a:off x="7362801" y="2750018"/>
            <a:ext cx="345729" cy="300082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8116806" y="3373265"/>
            <a:ext cx="31278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QQ – PLOT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GRÁGICO DISPERSIÓN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– CORRELOGRAMA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COEF. PEARSON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7908383" y="2085328"/>
            <a:ext cx="304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GRÁFICOS DEPENDENCIA 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ESPACIAL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7"/>
          <p:cNvSpPr/>
          <p:nvPr/>
        </p:nvSpPr>
        <p:spPr>
          <a:xfrm rot="5400000">
            <a:off x="9204780" y="2868029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57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942902"/>
            <a:ext cx="557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DETERMINACIÓN DE LA VARIABLE AUXILIAR</a:t>
            </a:r>
            <a:endParaRPr lang="es-EC" dirty="0"/>
          </a:p>
        </p:txBody>
      </p:sp>
      <p:pic>
        <p:nvPicPr>
          <p:cNvPr id="12" name="Imagen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89375" y="1822703"/>
            <a:ext cx="3719918" cy="2070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89375" y="4340938"/>
            <a:ext cx="3719918" cy="2076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1662734" y="147844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QQ – PLOT </a:t>
            </a:r>
            <a:endParaRPr lang="es-EC" b="1" i="1" dirty="0"/>
          </a:p>
        </p:txBody>
      </p:sp>
      <p:sp>
        <p:nvSpPr>
          <p:cNvPr id="15" name="Rectángulo 14"/>
          <p:cNvSpPr/>
          <p:nvPr/>
        </p:nvSpPr>
        <p:spPr>
          <a:xfrm>
            <a:off x="5250467" y="1447317"/>
            <a:ext cx="207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 – PLOT </a:t>
            </a:r>
            <a:endParaRPr lang="es-EC" b="1" i="1" dirty="0"/>
          </a:p>
        </p:txBody>
      </p:sp>
      <p:sp>
        <p:nvSpPr>
          <p:cNvPr id="16" name="Rectángulo 15"/>
          <p:cNvSpPr/>
          <p:nvPr/>
        </p:nvSpPr>
        <p:spPr>
          <a:xfrm>
            <a:off x="1299394" y="3944419"/>
            <a:ext cx="1899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geoidal EGM08 (2.5’)</a:t>
            </a:r>
            <a:endParaRPr lang="es-EC" sz="1200" dirty="0"/>
          </a:p>
        </p:txBody>
      </p:sp>
      <p:sp>
        <p:nvSpPr>
          <p:cNvPr id="18" name="Rectángulo 17"/>
          <p:cNvSpPr/>
          <p:nvPr/>
        </p:nvSpPr>
        <p:spPr>
          <a:xfrm>
            <a:off x="1468770" y="6474391"/>
            <a:ext cx="1784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geoidal EGM08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(1’)</a:t>
            </a:r>
            <a:endParaRPr lang="es-EC" sz="1200" dirty="0"/>
          </a:p>
        </p:txBody>
      </p:sp>
      <p:pic>
        <p:nvPicPr>
          <p:cNvPr id="19" name="Imagen 18"/>
          <p:cNvPicPr/>
          <p:nvPr/>
        </p:nvPicPr>
        <p:blipFill>
          <a:blip r:embed="rId4"/>
          <a:stretch>
            <a:fillRect/>
          </a:stretch>
        </p:blipFill>
        <p:spPr>
          <a:xfrm>
            <a:off x="4332629" y="1806600"/>
            <a:ext cx="3719919" cy="2070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ángulo 20"/>
          <p:cNvSpPr/>
          <p:nvPr/>
        </p:nvSpPr>
        <p:spPr>
          <a:xfrm>
            <a:off x="8888385" y="1447317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CORRELOGRAMA</a:t>
            </a:r>
            <a:endParaRPr lang="es-EC" b="1" i="1" dirty="0"/>
          </a:p>
        </p:txBody>
      </p:sp>
      <p:pic>
        <p:nvPicPr>
          <p:cNvPr id="22" name="Imagen 21"/>
          <p:cNvPicPr/>
          <p:nvPr/>
        </p:nvPicPr>
        <p:blipFill>
          <a:blip r:embed="rId5"/>
          <a:stretch>
            <a:fillRect/>
          </a:stretch>
        </p:blipFill>
        <p:spPr>
          <a:xfrm>
            <a:off x="4332626" y="4339699"/>
            <a:ext cx="3719922" cy="2077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ángulo 22"/>
          <p:cNvSpPr/>
          <p:nvPr/>
        </p:nvSpPr>
        <p:spPr>
          <a:xfrm>
            <a:off x="5242647" y="3944419"/>
            <a:ext cx="1899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geoidal EGM08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(2.5’)</a:t>
            </a:r>
            <a:endParaRPr lang="es-EC" sz="1200" dirty="0"/>
          </a:p>
        </p:txBody>
      </p:sp>
      <p:sp>
        <p:nvSpPr>
          <p:cNvPr id="25" name="Rectángulo 24"/>
          <p:cNvSpPr/>
          <p:nvPr/>
        </p:nvSpPr>
        <p:spPr>
          <a:xfrm>
            <a:off x="5305338" y="6474391"/>
            <a:ext cx="1784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geoidal EGM08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(1’)</a:t>
            </a:r>
            <a:endParaRPr lang="es-EC" sz="1200" dirty="0"/>
          </a:p>
        </p:txBody>
      </p:sp>
      <p:sp>
        <p:nvSpPr>
          <p:cNvPr id="26" name="Rectángulo 25"/>
          <p:cNvSpPr/>
          <p:nvPr/>
        </p:nvSpPr>
        <p:spPr>
          <a:xfrm>
            <a:off x="9185903" y="3944418"/>
            <a:ext cx="1899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geoidal EGM08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(2.5’)</a:t>
            </a:r>
            <a:endParaRPr lang="es-EC" sz="1200" dirty="0"/>
          </a:p>
        </p:txBody>
      </p:sp>
      <p:sp>
        <p:nvSpPr>
          <p:cNvPr id="27" name="Rectángulo 26"/>
          <p:cNvSpPr/>
          <p:nvPr/>
        </p:nvSpPr>
        <p:spPr>
          <a:xfrm>
            <a:off x="9259608" y="6474390"/>
            <a:ext cx="1784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geoidal EGM08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(1’)</a:t>
            </a:r>
            <a:endParaRPr lang="es-EC" sz="1200" dirty="0"/>
          </a:p>
        </p:txBody>
      </p:sp>
      <p:pic>
        <p:nvPicPr>
          <p:cNvPr id="28" name="Imagen 27"/>
          <p:cNvPicPr/>
          <p:nvPr/>
        </p:nvPicPr>
        <p:blipFill>
          <a:blip r:embed="rId6"/>
          <a:stretch>
            <a:fillRect/>
          </a:stretch>
        </p:blipFill>
        <p:spPr>
          <a:xfrm>
            <a:off x="8275884" y="1798548"/>
            <a:ext cx="3719922" cy="2086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n 28"/>
          <p:cNvPicPr/>
          <p:nvPr/>
        </p:nvPicPr>
        <p:blipFill>
          <a:blip r:embed="rId7"/>
          <a:stretch>
            <a:fillRect/>
          </a:stretch>
        </p:blipFill>
        <p:spPr>
          <a:xfrm>
            <a:off x="8275881" y="4339699"/>
            <a:ext cx="3719925" cy="2077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75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557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DETERMINACIÓN DE LA VARIABLE AUXILIAR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1662734" y="2002536"/>
            <a:ext cx="196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COEF. PEARSON</a:t>
            </a:r>
            <a:endParaRPr lang="es-EC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02280"/>
                  </p:ext>
                </p:extLst>
              </p:nvPr>
            </p:nvGraphicFramePr>
            <p:xfrm>
              <a:off x="2201346" y="2825394"/>
              <a:ext cx="8174515" cy="2093281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5213006"/>
                    <a:gridCol w="2961509"/>
                  </a:tblGrid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s-EC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s-EC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Anomalía de gravedad de Aire libre (</a:t>
                          </a:r>
                          <a:r>
                            <a:rPr lang="es-EC" sz="16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0.8501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Anomalía de gravedad de Bouguer (</a:t>
                          </a:r>
                          <a:r>
                            <a:rPr lang="es-EC" sz="16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0.8187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Anomalía de gravedad Isostática (</a:t>
                          </a:r>
                          <a:r>
                            <a:rPr lang="es-EC" sz="16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0.8536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 ALOS (12.5m)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0.4107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 SIGTIERRAS (4m)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0.3793</a:t>
                          </a:r>
                          <a:endParaRPr lang="es-EC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Ondulación geoidal derivada del EGM08 (2.5’)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0.9940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Ondulación geoidal derivada del EGM08 (1’)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0.9963</a:t>
                          </a:r>
                          <a:endParaRPr lang="es-EC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02280"/>
                  </p:ext>
                </p:extLst>
              </p:nvPr>
            </p:nvGraphicFramePr>
            <p:xfrm>
              <a:off x="2201346" y="2825394"/>
              <a:ext cx="8174515" cy="2093281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5213006"/>
                    <a:gridCol w="2961509"/>
                  </a:tblGrid>
                  <a:tr h="2668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s-EC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76337" t="-22727" r="-412" b="-722727"/>
                          </a:stretch>
                        </a:blipFill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Anomalía de gravedad de Aire libre (</a:t>
                          </a:r>
                          <a:r>
                            <a:rPr lang="es-EC" sz="16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0.8501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Anomalía de gravedad de Bouguer (</a:t>
                          </a:r>
                          <a:r>
                            <a:rPr lang="es-EC" sz="16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0.8187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Anomalía de gravedad Isostática (</a:t>
                          </a:r>
                          <a:r>
                            <a:rPr lang="es-EC" sz="16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0.8536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 ALOS (12.5m)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0.4107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 SIGTIERRAS (4m)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0.3793</a:t>
                          </a:r>
                          <a:endParaRPr lang="es-EC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Ondulación geoidal derivada del EGM08 (2.5’)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0.9940</a:t>
                          </a:r>
                          <a:endParaRPr lang="es-EC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Ondulación geoidal derivada del EGM08 (1’)</a:t>
                          </a:r>
                          <a:endParaRPr lang="es-EC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0.9963</a:t>
                          </a:r>
                          <a:endParaRPr lang="es-EC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ectángulo 29"/>
          <p:cNvSpPr/>
          <p:nvPr/>
        </p:nvSpPr>
        <p:spPr>
          <a:xfrm>
            <a:off x="3625836" y="5481117"/>
            <a:ext cx="565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OND. GEOIDAL EGM08 (1’)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VARIABLE AUXILIAR</a:t>
            </a:r>
            <a:endParaRPr lang="es-EC" dirty="0"/>
          </a:p>
        </p:txBody>
      </p:sp>
      <p:sp>
        <p:nvSpPr>
          <p:cNvPr id="32" name="Flecha curvada hacia la izquierda 31"/>
          <p:cNvSpPr/>
          <p:nvPr/>
        </p:nvSpPr>
        <p:spPr>
          <a:xfrm rot="2771835">
            <a:off x="9739738" y="5008223"/>
            <a:ext cx="348454" cy="9457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836468" y="1611620"/>
            <a:ext cx="7349064" cy="7305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523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ANÁLISIS EXPLORATORIO DE DATOS (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AExD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847485" y="2546133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AExD</a:t>
            </a:r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COKRIGING 20%</a:t>
            </a:r>
            <a:endParaRPr lang="es-EC" b="1" i="1" dirty="0"/>
          </a:p>
        </p:txBody>
      </p:sp>
      <p:sp>
        <p:nvSpPr>
          <p:cNvPr id="30" name="Rectángulo 29"/>
          <p:cNvSpPr/>
          <p:nvPr/>
        </p:nvSpPr>
        <p:spPr>
          <a:xfrm>
            <a:off x="847485" y="1669869"/>
            <a:ext cx="7457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COKRIGING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5% (16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.), 10% (33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.), 15% (49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.) 20% (66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.)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KRIGING  299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1100876" y="32001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Resumen de los datos de las variables con Cokriging al 20% de datos</a:t>
            </a:r>
            <a:endParaRPr lang="es-EC" sz="1400" dirty="0"/>
          </a:p>
        </p:txBody>
      </p:sp>
      <p:sp>
        <p:nvSpPr>
          <p:cNvPr id="7" name="Rectángulo 6"/>
          <p:cNvSpPr/>
          <p:nvPr/>
        </p:nvSpPr>
        <p:spPr>
          <a:xfrm>
            <a:off x="1100876" y="485379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Estadísticos descriptivos de las variables con Cokriging al 20% de datos</a:t>
            </a:r>
            <a:endParaRPr lang="es-EC" sz="1400" dirty="0"/>
          </a:p>
        </p:txBody>
      </p:sp>
      <p:sp>
        <p:nvSpPr>
          <p:cNvPr id="8" name="Rectángulo 7"/>
          <p:cNvSpPr/>
          <p:nvPr/>
        </p:nvSpPr>
        <p:spPr>
          <a:xfrm>
            <a:off x="8984082" y="4078965"/>
            <a:ext cx="235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Histograma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real</a:t>
            </a:r>
            <a:endParaRPr lang="es-EC" sz="1400" dirty="0"/>
          </a:p>
        </p:txBody>
      </p:sp>
      <p:sp>
        <p:nvSpPr>
          <p:cNvPr id="15" name="Rectángulo 14"/>
          <p:cNvSpPr/>
          <p:nvPr/>
        </p:nvSpPr>
        <p:spPr>
          <a:xfrm>
            <a:off x="8673098" y="6385715"/>
            <a:ext cx="2972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Histograma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EGM08 (1’)</a:t>
            </a:r>
            <a:endParaRPr lang="es-EC" sz="1400"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97394"/>
              </p:ext>
            </p:extLst>
          </p:nvPr>
        </p:nvGraphicFramePr>
        <p:xfrm>
          <a:off x="1089859" y="3507939"/>
          <a:ext cx="5166995" cy="78765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871220"/>
                <a:gridCol w="850265"/>
                <a:gridCol w="860425"/>
                <a:gridCol w="871855"/>
                <a:gridCol w="860425"/>
                <a:gridCol w="8528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(m)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1er cuartil (m)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 (m)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3er cuartil (m)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(m)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Ond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-real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10.835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Ond-egm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12.202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15.310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18.803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27699"/>
              </p:ext>
            </p:extLst>
          </p:nvPr>
        </p:nvGraphicFramePr>
        <p:xfrm>
          <a:off x="1089859" y="5161574"/>
          <a:ext cx="5167722" cy="78765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65937"/>
                <a:gridCol w="731220"/>
                <a:gridCol w="731220"/>
                <a:gridCol w="731220"/>
                <a:gridCol w="731220"/>
                <a:gridCol w="866470"/>
                <a:gridCol w="610435"/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(m)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 (m)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Rango (m)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Coef. Varia.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Asimetría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Ond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-real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13.506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3.062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5.264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Ond-egm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4.506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Imagen 17"/>
          <p:cNvPicPr/>
          <p:nvPr/>
        </p:nvPicPr>
        <p:blipFill>
          <a:blip r:embed="rId2"/>
          <a:stretch>
            <a:fillRect/>
          </a:stretch>
        </p:blipFill>
        <p:spPr>
          <a:xfrm>
            <a:off x="8516564" y="2147965"/>
            <a:ext cx="3285361" cy="1990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n 18"/>
          <p:cNvPicPr/>
          <p:nvPr/>
        </p:nvPicPr>
        <p:blipFill>
          <a:blip r:embed="rId3"/>
          <a:stretch>
            <a:fillRect/>
          </a:stretch>
        </p:blipFill>
        <p:spPr>
          <a:xfrm>
            <a:off x="8516564" y="4445818"/>
            <a:ext cx="3285361" cy="19909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24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01248" y="1345995"/>
            <a:ext cx="900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OBTENCIÓN ALTURAS REFERIDAS NIVEL MEDIO DEL MAR (NIVELADAS)  TRABAJO DISPENDIOSO 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NIVELACIÓN DIFERENCIAL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MUCHOS DATOS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POCO PRÁCTICO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01248" y="2601769"/>
            <a:ext cx="900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POSICIONAMIENTO GNSS  ALTURA GEOMÉTRICA  LIMITADO USO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627878" y="4187194"/>
                <a:ext cx="1321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78" y="4187194"/>
                <a:ext cx="13214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1501248" y="4957184"/>
            <a:ext cx="900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PROPONE  GEOESTADÍSTICA  MODELO PRECISIÓN   ONDULACIÓN GEOIDAL  COKRIGING  POCOS DATOS DISPERSOS  VARIABLE AUXILIAR  DENSAMENTE MUESTREADA Y CORRELACIONADA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624582" y="2874024"/>
            <a:ext cx="1464261" cy="701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EMBARGO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curvada hacia la izquierda 7"/>
          <p:cNvSpPr/>
          <p:nvPr/>
        </p:nvSpPr>
        <p:spPr>
          <a:xfrm rot="5400000">
            <a:off x="8764464" y="3230532"/>
            <a:ext cx="462709" cy="12575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01248" y="3417204"/>
            <a:ext cx="701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ALTURA ELIPSOIDAL/OND. GEOIDAL  ALTURAS NIVELADAS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echa curvada hacia la izquierda 12"/>
          <p:cNvSpPr/>
          <p:nvPr/>
        </p:nvSpPr>
        <p:spPr>
          <a:xfrm rot="16200000">
            <a:off x="9649974" y="1871917"/>
            <a:ext cx="462709" cy="12575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523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ANÁLISIS EXPLORATORIO DE DATOS (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AExD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847485" y="1715137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AExD</a:t>
            </a:r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COKRIGING 20%</a:t>
            </a:r>
            <a:endParaRPr lang="es-EC" b="1" i="1" dirty="0"/>
          </a:p>
        </p:txBody>
      </p:sp>
      <p:sp>
        <p:nvSpPr>
          <p:cNvPr id="18" name="Rectángulo 17"/>
          <p:cNvSpPr/>
          <p:nvPr/>
        </p:nvSpPr>
        <p:spPr>
          <a:xfrm>
            <a:off x="828159" y="4151479"/>
            <a:ext cx="2770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Diagrama de caja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real</a:t>
            </a:r>
            <a:endParaRPr lang="es-EC" sz="1400" dirty="0"/>
          </a:p>
        </p:txBody>
      </p:sp>
      <p:sp>
        <p:nvSpPr>
          <p:cNvPr id="19" name="Rectángulo 18"/>
          <p:cNvSpPr/>
          <p:nvPr/>
        </p:nvSpPr>
        <p:spPr>
          <a:xfrm>
            <a:off x="517176" y="6473104"/>
            <a:ext cx="3392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Diagrama de caja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EGM08 (1’)</a:t>
            </a:r>
            <a:endParaRPr lang="es-EC" sz="1400" dirty="0"/>
          </a:p>
        </p:txBody>
      </p:sp>
      <p:sp>
        <p:nvSpPr>
          <p:cNvPr id="23" name="Rectángulo 22"/>
          <p:cNvSpPr/>
          <p:nvPr/>
        </p:nvSpPr>
        <p:spPr>
          <a:xfrm>
            <a:off x="4180026" y="4151478"/>
            <a:ext cx="3690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Gráfico de dispersión ESTE -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real</a:t>
            </a:r>
            <a:endParaRPr lang="es-EC" sz="1400" dirty="0"/>
          </a:p>
        </p:txBody>
      </p:sp>
      <p:sp>
        <p:nvSpPr>
          <p:cNvPr id="25" name="Rectángulo 24"/>
          <p:cNvSpPr/>
          <p:nvPr/>
        </p:nvSpPr>
        <p:spPr>
          <a:xfrm>
            <a:off x="4127704" y="6473104"/>
            <a:ext cx="3795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Gráfico de dispersión NORTE -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real</a:t>
            </a:r>
            <a:endParaRPr lang="es-EC" sz="1400" dirty="0"/>
          </a:p>
        </p:txBody>
      </p:sp>
      <p:sp>
        <p:nvSpPr>
          <p:cNvPr id="29" name="Rectángulo 28"/>
          <p:cNvSpPr/>
          <p:nvPr/>
        </p:nvSpPr>
        <p:spPr>
          <a:xfrm>
            <a:off x="8013890" y="4151478"/>
            <a:ext cx="4256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Gráfico de dispersión ESTE -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EGM08 (1’)</a:t>
            </a:r>
            <a:endParaRPr lang="es-EC" sz="1400" dirty="0"/>
          </a:p>
        </p:txBody>
      </p:sp>
      <p:sp>
        <p:nvSpPr>
          <p:cNvPr id="31" name="Rectángulo 30"/>
          <p:cNvSpPr/>
          <p:nvPr/>
        </p:nvSpPr>
        <p:spPr>
          <a:xfrm>
            <a:off x="7870460" y="6473104"/>
            <a:ext cx="4417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Gráfico de dispersión NORTE - </a:t>
            </a:r>
            <a:r>
              <a:rPr lang="es-EC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Geoidal EGM08 (1’)</a:t>
            </a:r>
            <a:endParaRPr lang="es-EC" sz="1400" dirty="0"/>
          </a:p>
        </p:txBody>
      </p:sp>
      <p:pic>
        <p:nvPicPr>
          <p:cNvPr id="28" name="Imagen 27"/>
          <p:cNvPicPr/>
          <p:nvPr/>
        </p:nvPicPr>
        <p:blipFill>
          <a:blip r:embed="rId2"/>
          <a:stretch>
            <a:fillRect/>
          </a:stretch>
        </p:blipFill>
        <p:spPr>
          <a:xfrm>
            <a:off x="575828" y="2173476"/>
            <a:ext cx="3333623" cy="1978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agen 29"/>
          <p:cNvPicPr/>
          <p:nvPr/>
        </p:nvPicPr>
        <p:blipFill>
          <a:blip r:embed="rId3"/>
          <a:stretch>
            <a:fillRect/>
          </a:stretch>
        </p:blipFill>
        <p:spPr>
          <a:xfrm>
            <a:off x="578758" y="4459255"/>
            <a:ext cx="3330693" cy="20138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n 31"/>
          <p:cNvPicPr/>
          <p:nvPr/>
        </p:nvPicPr>
        <p:blipFill>
          <a:blip r:embed="rId4"/>
          <a:stretch>
            <a:fillRect/>
          </a:stretch>
        </p:blipFill>
        <p:spPr>
          <a:xfrm>
            <a:off x="4388031" y="2173476"/>
            <a:ext cx="3358702" cy="1996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Imagen 32"/>
          <p:cNvPicPr/>
          <p:nvPr/>
        </p:nvPicPr>
        <p:blipFill>
          <a:blip r:embed="rId5"/>
          <a:stretch>
            <a:fillRect/>
          </a:stretch>
        </p:blipFill>
        <p:spPr>
          <a:xfrm>
            <a:off x="4388030" y="4459255"/>
            <a:ext cx="3358703" cy="20138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agen 33"/>
          <p:cNvPicPr/>
          <p:nvPr/>
        </p:nvPicPr>
        <p:blipFill>
          <a:blip r:embed="rId6"/>
          <a:stretch>
            <a:fillRect/>
          </a:stretch>
        </p:blipFill>
        <p:spPr>
          <a:xfrm>
            <a:off x="8401361" y="2173476"/>
            <a:ext cx="3351823" cy="1996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agen 34"/>
          <p:cNvPicPr/>
          <p:nvPr/>
        </p:nvPicPr>
        <p:blipFill>
          <a:blip r:embed="rId7"/>
          <a:stretch>
            <a:fillRect/>
          </a:stretch>
        </p:blipFill>
        <p:spPr>
          <a:xfrm>
            <a:off x="8401361" y="4459255"/>
            <a:ext cx="3351823" cy="20138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672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DEFINICIÓN DE LA RESOLUCIÓN ESPACIAL DEL MODELO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828388" y="1715137"/>
            <a:ext cx="1057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REPRESENTAR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FENÓMENO NATURAL 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FORMATO MÁS USADO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RÁSTER  UNIDAD PIXEL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856875" y="2250596"/>
            <a:ext cx="919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VARIOS ESTUDIOS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IMPORTANCIA RESOLUCIÓN  SUELO, METEOROLOGÍA, etc.</a:t>
            </a:r>
            <a:endParaRPr lang="es-EC" dirty="0"/>
          </a:p>
        </p:txBody>
      </p:sp>
      <p:sp>
        <p:nvSpPr>
          <p:cNvPr id="12" name="Flecha curvada hacia la derecha 11"/>
          <p:cNvSpPr/>
          <p:nvPr/>
        </p:nvSpPr>
        <p:spPr>
          <a:xfrm>
            <a:off x="455552" y="2392716"/>
            <a:ext cx="372836" cy="874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8388" y="3038795"/>
            <a:ext cx="56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FACTOR DETERMINANTE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UTILIDAD DEL MAPA</a:t>
            </a:r>
            <a:endParaRPr lang="es-EC" dirty="0"/>
          </a:p>
        </p:txBody>
      </p:sp>
      <p:sp>
        <p:nvSpPr>
          <p:cNvPr id="5" name="Abrir llave 4"/>
          <p:cNvSpPr/>
          <p:nvPr/>
        </p:nvSpPr>
        <p:spPr>
          <a:xfrm>
            <a:off x="6458775" y="2786054"/>
            <a:ext cx="214399" cy="8717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6735501" y="2834674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Resolución muy grande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OBVIAR valores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6735500" y="3272996"/>
            <a:ext cx="520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Resolución muy pequeña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SOBRESTIMAR valores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828387" y="4256702"/>
            <a:ext cx="702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ARCGIS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SIN CRITERIO DE DATOS  DIST. MÁS PEQUEÑA/250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856875" y="5151443"/>
            <a:ext cx="3704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HENGL, 2006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densidad de puntos muestreados</a:t>
            </a:r>
          </a:p>
        </p:txBody>
      </p:sp>
      <p:sp>
        <p:nvSpPr>
          <p:cNvPr id="18" name="Flecha derecha 17"/>
          <p:cNvSpPr/>
          <p:nvPr/>
        </p:nvSpPr>
        <p:spPr>
          <a:xfrm>
            <a:off x="4660368" y="5309863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456307" y="5019258"/>
                <a:ext cx="268394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𝑅𝑒𝑠𝑜𝑙𝑢𝑐𝑖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=0.05∗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07" y="5019258"/>
                <a:ext cx="2683940" cy="9106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8484494" y="5171130"/>
                <a:ext cx="36284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área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la zona de estudio en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s-EC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número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total de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puntos</a:t>
                </a:r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494" y="5171130"/>
                <a:ext cx="3628484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echa curvada hacia la derecha 18"/>
          <p:cNvSpPr/>
          <p:nvPr/>
        </p:nvSpPr>
        <p:spPr>
          <a:xfrm rot="18715064">
            <a:off x="6231107" y="5713678"/>
            <a:ext cx="372836" cy="874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867541" y="6002964"/>
                <a:ext cx="922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s-EC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C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b="1" i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541" y="6002964"/>
                <a:ext cx="92204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904737" y="2172776"/>
            <a:ext cx="4674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SOFTWARE R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Gstat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geoR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sp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epiR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Lattice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71513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ORDINARIO</a:t>
            </a:r>
            <a:endParaRPr lang="es-EC" i="1" dirty="0"/>
          </a:p>
        </p:txBody>
      </p:sp>
      <p:sp>
        <p:nvSpPr>
          <p:cNvPr id="21" name="Rectángulo 20"/>
          <p:cNvSpPr/>
          <p:nvPr/>
        </p:nvSpPr>
        <p:spPr>
          <a:xfrm>
            <a:off x="904737" y="2649870"/>
            <a:ext cx="520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ÁREA DE ESTUDIO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1487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.  V. AUXILIAR</a:t>
            </a:r>
            <a:endParaRPr lang="es-EC" dirty="0"/>
          </a:p>
        </p:txBody>
      </p:sp>
      <p:sp>
        <p:nvSpPr>
          <p:cNvPr id="22" name="Rectángulo 21"/>
          <p:cNvSpPr/>
          <p:nvPr/>
        </p:nvSpPr>
        <p:spPr>
          <a:xfrm>
            <a:off x="904737" y="3126964"/>
            <a:ext cx="758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AJUSTÓ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3 SEMIVARIOGRAMAS  M. POTENCIA  H. INTRÍNSECA</a:t>
            </a:r>
            <a:endParaRPr lang="es-EC" dirty="0"/>
          </a:p>
        </p:txBody>
      </p:sp>
      <p:sp>
        <p:nvSpPr>
          <p:cNvPr id="27" name="Rectángulo 26"/>
          <p:cNvSpPr/>
          <p:nvPr/>
        </p:nvSpPr>
        <p:spPr>
          <a:xfrm>
            <a:off x="6088498" y="4473622"/>
            <a:ext cx="5319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del modelo Potencia ajustado con Cokriging ordinario al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datos.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38635" y="659849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Cross – semivariograma ajustado al modelo Potencia (cuadro inferior izquierdo)</a:t>
            </a:r>
            <a:endParaRPr lang="es-EC" sz="1200" dirty="0"/>
          </a:p>
        </p:txBody>
      </p:sp>
      <p:pic>
        <p:nvPicPr>
          <p:cNvPr id="16" name="Imagen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992" y="3621883"/>
            <a:ext cx="4796155" cy="298323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4130"/>
                  </p:ext>
                </p:extLst>
              </p:nvPr>
            </p:nvGraphicFramePr>
            <p:xfrm>
              <a:off x="6158736" y="4750621"/>
              <a:ext cx="5332963" cy="792480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1361259"/>
                    <a:gridCol w="1330455"/>
                    <a:gridCol w="1309483"/>
                    <a:gridCol w="1331766"/>
                  </a:tblGrid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Semivariograma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Nugget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Parámetro </a:t>
                          </a:r>
                          <a14:m>
                            <m:oMath xmlns:m="http://schemas.openxmlformats.org/officeDocument/2006/math">
                              <m:r>
                                <a:rPr lang="es-EC" sz="1200"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(Ond-real)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9.196783e-07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35000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(Ond-egm)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7.791906e-07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Cruzado</a:t>
                          </a:r>
                          <a:endParaRPr lang="es-EC" sz="12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8.375929e-07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4130"/>
                  </p:ext>
                </p:extLst>
              </p:nvPr>
            </p:nvGraphicFramePr>
            <p:xfrm>
              <a:off x="6158736" y="4750621"/>
              <a:ext cx="5332963" cy="792480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1361259"/>
                    <a:gridCol w="1330455"/>
                    <a:gridCol w="1309483"/>
                    <a:gridCol w="1331766"/>
                  </a:tblGrid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Semivariograma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Nugget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00457" t="-21212" r="-913" b="-333333"/>
                          </a:stretch>
                        </a:blipFill>
                      </a:tcPr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(Ond-real)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9.196783e-07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35000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(Ond-egm)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7.791906e-07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Cruzado</a:t>
                          </a:r>
                          <a:endParaRPr lang="es-EC" sz="12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8.375929e-07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94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904737" y="2150436"/>
            <a:ext cx="946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UNA VEZ MODELO AJUSTADO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PREDICCIÓN  OND. GEOIDAL  GRILLA DEFINIDA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71513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ORDINARIO</a:t>
            </a:r>
            <a:endParaRPr lang="es-EC" i="1" dirty="0"/>
          </a:p>
        </p:txBody>
      </p:sp>
      <p:sp>
        <p:nvSpPr>
          <p:cNvPr id="11" name="Rectángulo 10"/>
          <p:cNvSpPr/>
          <p:nvPr/>
        </p:nvSpPr>
        <p:spPr>
          <a:xfrm>
            <a:off x="6342788" y="5677500"/>
            <a:ext cx="544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INTERVALO ERROR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[-0.25;0.25]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95% confianza</a:t>
            </a:r>
            <a:endParaRPr lang="es-EC" dirty="0"/>
          </a:p>
        </p:txBody>
      </p:sp>
      <p:pic>
        <p:nvPicPr>
          <p:cNvPr id="12" name="Imagen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04737" y="3509745"/>
            <a:ext cx="4177421" cy="292385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38688"/>
              </p:ext>
            </p:extLst>
          </p:nvPr>
        </p:nvGraphicFramePr>
        <p:xfrm>
          <a:off x="5938319" y="4502328"/>
          <a:ext cx="5166995" cy="3962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303020"/>
                <a:gridCol w="1287145"/>
                <a:gridCol w="1289050"/>
                <a:gridCol w="1287780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0.1289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1439175" y="6433596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Histograma de validación cruzada con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66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datos</a:t>
            </a:r>
            <a:endParaRPr lang="es-EC" sz="1200" dirty="0"/>
          </a:p>
        </p:txBody>
      </p:sp>
      <p:sp>
        <p:nvSpPr>
          <p:cNvPr id="18" name="Rectángulo 17"/>
          <p:cNvSpPr/>
          <p:nvPr/>
        </p:nvSpPr>
        <p:spPr>
          <a:xfrm>
            <a:off x="5751464" y="417783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Indicadores estadísticos de la validación cruzada con Cokriging ordinario al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20%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de datos</a:t>
            </a:r>
            <a:endParaRPr lang="es-EC" sz="1200" dirty="0"/>
          </a:p>
        </p:txBody>
      </p:sp>
      <p:sp>
        <p:nvSpPr>
          <p:cNvPr id="19" name="Flecha derecha 18"/>
          <p:cNvSpPr/>
          <p:nvPr/>
        </p:nvSpPr>
        <p:spPr>
          <a:xfrm>
            <a:off x="5486627" y="5677965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904737" y="2586415"/>
            <a:ext cx="9598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ESTADÍSTICOS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TOMA DECISIÓN: error medio (ME), raíz del error cuadrático medio (RMSE), </a:t>
            </a:r>
          </a:p>
          <a:p>
            <a:pPr algn="just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razón de desviación estándar del RMSE (RSR)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6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28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1377011" y="2658873"/>
            <a:ext cx="3363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NECESARIO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F. TENDENCIA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79295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UNIVERSAL</a:t>
            </a:r>
            <a:endParaRPr lang="es-EC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469107" y="2661934"/>
                <a:ext cx="2506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𝑂𝑛𝑑𝑢𝑙𝑎𝑐𝑖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𝑟𝑒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𝑣𝑎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07" y="2661934"/>
                <a:ext cx="25060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echa derecha 16"/>
          <p:cNvSpPr/>
          <p:nvPr/>
        </p:nvSpPr>
        <p:spPr>
          <a:xfrm>
            <a:off x="4878827" y="2658873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8330802" y="2520140"/>
            <a:ext cx="2199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(re)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residual</a:t>
            </a:r>
          </a:p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valor ajustado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611442" y="3849477"/>
                <a:ext cx="2476832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𝑣𝑎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𝑒𝑔𝑚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𝐸𝐺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442" y="3849477"/>
                <a:ext cx="2476832" cy="391902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299320" y="3855472"/>
                <a:ext cx="4444661" cy="137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𝑒𝑔𝑚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tendencia </a:t>
                </a:r>
                <a:r>
                  <a:rPr lang="es-EC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ond</a:t>
                </a:r>
                <a:r>
                  <a:rPr lang="es-EC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geoidal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EGM08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𝐸𝐺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valor </a:t>
                </a: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ond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 g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eoidal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intercepto función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CKU</a:t>
                </a:r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20" y="3855472"/>
                <a:ext cx="4444661" cy="1372683"/>
              </a:xfrm>
              <a:prstGeom prst="rect">
                <a:avLst/>
              </a:prstGeom>
              <a:blipFill rotWithShape="0">
                <a:blip r:embed="rId4"/>
                <a:stretch>
                  <a:fillRect b="-22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582675" y="4867002"/>
                <a:ext cx="391491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𝑂𝑛𝑑𝑢𝑙𝑎𝑐𝑖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𝑟𝑒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𝑒𝑔𝑚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𝐸𝐺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675" y="4867002"/>
                <a:ext cx="3914918" cy="391902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echa curvada hacia la derecha 27"/>
          <p:cNvSpPr/>
          <p:nvPr/>
        </p:nvSpPr>
        <p:spPr>
          <a:xfrm>
            <a:off x="2214848" y="3998026"/>
            <a:ext cx="372836" cy="11578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Abrir llave 11"/>
          <p:cNvSpPr/>
          <p:nvPr/>
        </p:nvSpPr>
        <p:spPr>
          <a:xfrm rot="16200000">
            <a:off x="4260912" y="5132740"/>
            <a:ext cx="145358" cy="3976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Abrir llave 30"/>
          <p:cNvSpPr/>
          <p:nvPr/>
        </p:nvSpPr>
        <p:spPr>
          <a:xfrm rot="16200000">
            <a:off x="5488114" y="4530628"/>
            <a:ext cx="125757" cy="16215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3802836" y="5389696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determinística</a:t>
            </a:r>
            <a:endParaRPr lang="es-EC" sz="1200" dirty="0"/>
          </a:p>
        </p:txBody>
      </p:sp>
      <p:sp>
        <p:nvSpPr>
          <p:cNvPr id="32" name="Rectángulo 31"/>
          <p:cNvSpPr/>
          <p:nvPr/>
        </p:nvSpPr>
        <p:spPr>
          <a:xfrm>
            <a:off x="5037870" y="5404260"/>
            <a:ext cx="1026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probabilística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8997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904737" y="2308683"/>
            <a:ext cx="5787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M. AUTORIZADO  M. POTENCIA  H. INTRÍNSECA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79295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UNIVERSAL</a:t>
            </a:r>
            <a:endParaRPr lang="es-EC" i="1" dirty="0"/>
          </a:p>
        </p:txBody>
      </p:sp>
      <p:sp>
        <p:nvSpPr>
          <p:cNvPr id="4" name="Rectángulo 3"/>
          <p:cNvSpPr/>
          <p:nvPr/>
        </p:nvSpPr>
        <p:spPr>
          <a:xfrm>
            <a:off x="6483158" y="37576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Parámetros del modelo Potencia ajustado con Cokriging universal al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20%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de datos</a:t>
            </a:r>
            <a:endParaRPr lang="es-EC" sz="1200" dirty="0"/>
          </a:p>
        </p:txBody>
      </p:sp>
      <p:sp>
        <p:nvSpPr>
          <p:cNvPr id="7" name="Rectángulo 6"/>
          <p:cNvSpPr/>
          <p:nvPr/>
        </p:nvSpPr>
        <p:spPr>
          <a:xfrm>
            <a:off x="826917" y="60479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Cross – semivariograma ajustado al modelo Potencia (cuadro inferior izquierdo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s-EC" sz="1200" dirty="0"/>
          </a:p>
        </p:txBody>
      </p:sp>
      <p:pic>
        <p:nvPicPr>
          <p:cNvPr id="10" name="Imagen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821" y="3026307"/>
            <a:ext cx="4726940" cy="29857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969531"/>
                  </p:ext>
                </p:extLst>
              </p:nvPr>
            </p:nvGraphicFramePr>
            <p:xfrm>
              <a:off x="6288604" y="4070449"/>
              <a:ext cx="5544792" cy="792480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1415329"/>
                    <a:gridCol w="1383302"/>
                    <a:gridCol w="1361496"/>
                    <a:gridCol w="1384665"/>
                  </a:tblGrid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Semivariograma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Nugget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Parámetro </a:t>
                          </a:r>
                          <a14:m>
                            <m:oMath xmlns:m="http://schemas.openxmlformats.org/officeDocument/2006/math">
                              <m:r>
                                <a:rPr lang="es-EC" sz="1200"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(Ond-real)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1.982494e-08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35000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(Ond-egm)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7.791906e-07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Cruzado</a:t>
                          </a:r>
                          <a:endParaRPr lang="es-EC" sz="12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-2.011451e-08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969531"/>
                  </p:ext>
                </p:extLst>
              </p:nvPr>
            </p:nvGraphicFramePr>
            <p:xfrm>
              <a:off x="6288604" y="4070449"/>
              <a:ext cx="5544792" cy="792480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1415329"/>
                    <a:gridCol w="1383302"/>
                    <a:gridCol w="1361496"/>
                    <a:gridCol w="1384665"/>
                  </a:tblGrid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Semivariograma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Nugget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01762" t="-21212" r="-881" b="-339394"/>
                          </a:stretch>
                        </a:blipFill>
                      </a:tcPr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(Ond-real)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1.982494e-08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35000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(Ond-egm)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7.791906e-07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Cruzado</a:t>
                          </a:r>
                          <a:endParaRPr lang="es-EC" sz="12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-2.011451e-08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46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79295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UNIVERSAL</a:t>
            </a:r>
            <a:endParaRPr lang="es-EC" i="1" dirty="0"/>
          </a:p>
        </p:txBody>
      </p:sp>
      <p:sp>
        <p:nvSpPr>
          <p:cNvPr id="11" name="Rectángulo 10"/>
          <p:cNvSpPr/>
          <p:nvPr/>
        </p:nvSpPr>
        <p:spPr>
          <a:xfrm>
            <a:off x="5589224" y="315803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Indicadores estadísticos de la validación cruzada con Cokriging universal al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20%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de datos</a:t>
            </a:r>
            <a:endParaRPr lang="es-EC" sz="1200" dirty="0"/>
          </a:p>
        </p:txBody>
      </p:sp>
      <p:sp>
        <p:nvSpPr>
          <p:cNvPr id="12" name="Rectángulo 11"/>
          <p:cNvSpPr/>
          <p:nvPr/>
        </p:nvSpPr>
        <p:spPr>
          <a:xfrm>
            <a:off x="1484219" y="5849847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Histograma de validación cruzada con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66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datos</a:t>
            </a:r>
            <a:endParaRPr lang="es-EC" sz="1200" dirty="0"/>
          </a:p>
        </p:txBody>
      </p:sp>
      <p:sp>
        <p:nvSpPr>
          <p:cNvPr id="13" name="Rectángulo 12"/>
          <p:cNvSpPr/>
          <p:nvPr/>
        </p:nvSpPr>
        <p:spPr>
          <a:xfrm>
            <a:off x="6051858" y="4881427"/>
            <a:ext cx="614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INTERVALO RESULTADOS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[-0.19;0.19]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95% confianza</a:t>
            </a:r>
            <a:endParaRPr lang="es-EC" dirty="0"/>
          </a:p>
        </p:txBody>
      </p:sp>
      <p:sp>
        <p:nvSpPr>
          <p:cNvPr id="16" name="Flecha derecha 15"/>
          <p:cNvSpPr/>
          <p:nvPr/>
        </p:nvSpPr>
        <p:spPr>
          <a:xfrm>
            <a:off x="5346406" y="4881892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Imagen 16"/>
          <p:cNvPicPr/>
          <p:nvPr/>
        </p:nvPicPr>
        <p:blipFill>
          <a:blip r:embed="rId2"/>
          <a:stretch>
            <a:fillRect/>
          </a:stretch>
        </p:blipFill>
        <p:spPr>
          <a:xfrm>
            <a:off x="984333" y="2967417"/>
            <a:ext cx="4108313" cy="288243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1461"/>
              </p:ext>
            </p:extLst>
          </p:nvPr>
        </p:nvGraphicFramePr>
        <p:xfrm>
          <a:off x="5864860" y="3563638"/>
          <a:ext cx="5166995" cy="3962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303020"/>
                <a:gridCol w="1287145"/>
                <a:gridCol w="1289050"/>
                <a:gridCol w="1287780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0.0326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0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909687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RESIDUAL</a:t>
            </a:r>
            <a:endParaRPr lang="es-EC" i="1" dirty="0"/>
          </a:p>
        </p:txBody>
      </p:sp>
      <p:sp>
        <p:nvSpPr>
          <p:cNvPr id="14" name="Rectángulo 13"/>
          <p:cNvSpPr/>
          <p:nvPr/>
        </p:nvSpPr>
        <p:spPr>
          <a:xfrm>
            <a:off x="904737" y="24550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904737" y="2648674"/>
            <a:ext cx="973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TENDENCIA SUBYACENTE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LOCACIÓN MUESTREO  REGRESIÓN LINEAL MÚLTIPLE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134419" y="3555221"/>
                <a:ext cx="40024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𝑅𝑒𝑔𝑟𝑒𝑠𝑖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𝐸𝑠𝑡𝑒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𝑁𝑜𝑟𝑡𝑒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𝑟𝑒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419" y="3555221"/>
                <a:ext cx="400245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387309" y="4117670"/>
                <a:ext cx="54966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𝑛𝑑𝑢𝑙𝑎𝑐𝑖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𝐸𝑠𝑡𝑒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𝐸𝑠𝑡𝑒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𝑁𝑜𝑟𝑡𝑒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𝑁𝑜𝑟𝑡𝑒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𝑟𝑒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09" y="4117670"/>
                <a:ext cx="549667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echa curvada hacia la derecha 18"/>
          <p:cNvSpPr/>
          <p:nvPr/>
        </p:nvSpPr>
        <p:spPr>
          <a:xfrm rot="3386618">
            <a:off x="1672350" y="3323426"/>
            <a:ext cx="287636" cy="10266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7477664" y="3387661"/>
                <a:ext cx="426160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𝐸𝑠𝑡𝑒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C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coef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regresión coordenada Este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𝑁𝑜𝑟𝑡𝑒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c</a:t>
                </a:r>
                <a:r>
                  <a:rPr lang="es-EC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oef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regresión coordenada Norte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intercepto</a:t>
                </a:r>
                <a:endParaRPr lang="es-EC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𝑟𝑒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residual</a:t>
                </a:r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664" y="3387661"/>
                <a:ext cx="4261603" cy="1754326"/>
              </a:xfrm>
              <a:prstGeom prst="rect">
                <a:avLst/>
              </a:prstGeom>
              <a:blipFill rotWithShape="0">
                <a:blip r:embed="rId4"/>
                <a:stretch>
                  <a:fillRect b="-173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/>
          <p:cNvSpPr/>
          <p:nvPr/>
        </p:nvSpPr>
        <p:spPr>
          <a:xfrm>
            <a:off x="1421769" y="5549340"/>
            <a:ext cx="817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MÁS DE UN MODELO AUTORIZADO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POTENCIA, ESFÉRICO, GAUSSIANO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35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909687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RESIDUAL</a:t>
            </a:r>
            <a:endParaRPr lang="es-EC" i="1" dirty="0"/>
          </a:p>
        </p:txBody>
      </p:sp>
      <p:sp>
        <p:nvSpPr>
          <p:cNvPr id="19" name="Rectángulo 18"/>
          <p:cNvSpPr/>
          <p:nvPr/>
        </p:nvSpPr>
        <p:spPr>
          <a:xfrm>
            <a:off x="507993" y="5318030"/>
            <a:ext cx="3498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Cross – semivariograma ajustado al modelo Potencia </a:t>
            </a:r>
            <a:endParaRPr lang="es-EC" sz="1200" dirty="0"/>
          </a:p>
        </p:txBody>
      </p:sp>
      <p:sp>
        <p:nvSpPr>
          <p:cNvPr id="21" name="Rectángulo 20"/>
          <p:cNvSpPr/>
          <p:nvPr/>
        </p:nvSpPr>
        <p:spPr>
          <a:xfrm>
            <a:off x="4319185" y="5318030"/>
            <a:ext cx="3480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Cross – semivariograma ajustado al modelo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Esférico </a:t>
            </a:r>
            <a:endParaRPr lang="es-EC" sz="1200" dirty="0"/>
          </a:p>
        </p:txBody>
      </p:sp>
      <p:sp>
        <p:nvSpPr>
          <p:cNvPr id="22" name="Rectángulo 21"/>
          <p:cNvSpPr/>
          <p:nvPr/>
        </p:nvSpPr>
        <p:spPr>
          <a:xfrm>
            <a:off x="8352018" y="5318030"/>
            <a:ext cx="36070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Cross – semivariograma ajustado al modelo Gaussiano </a:t>
            </a:r>
            <a:endParaRPr lang="es-EC" sz="1200" dirty="0"/>
          </a:p>
        </p:txBody>
      </p:sp>
      <p:pic>
        <p:nvPicPr>
          <p:cNvPr id="23" name="Imagen 22"/>
          <p:cNvPicPr/>
          <p:nvPr/>
        </p:nvPicPr>
        <p:blipFill>
          <a:blip r:embed="rId2"/>
          <a:stretch>
            <a:fillRect/>
          </a:stretch>
        </p:blipFill>
        <p:spPr>
          <a:xfrm>
            <a:off x="321080" y="2768849"/>
            <a:ext cx="3800515" cy="2515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n 24"/>
          <p:cNvPicPr/>
          <p:nvPr/>
        </p:nvPicPr>
        <p:blipFill>
          <a:blip r:embed="rId3"/>
          <a:stretch>
            <a:fillRect/>
          </a:stretch>
        </p:blipFill>
        <p:spPr>
          <a:xfrm>
            <a:off x="4288189" y="2768849"/>
            <a:ext cx="3800515" cy="2515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n 25"/>
          <p:cNvPicPr/>
          <p:nvPr/>
        </p:nvPicPr>
        <p:blipFill>
          <a:blip r:embed="rId4"/>
          <a:stretch>
            <a:fillRect/>
          </a:stretch>
        </p:blipFill>
        <p:spPr>
          <a:xfrm>
            <a:off x="8255299" y="2768849"/>
            <a:ext cx="3800515" cy="2515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ángulo 26"/>
          <p:cNvSpPr/>
          <p:nvPr/>
        </p:nvSpPr>
        <p:spPr>
          <a:xfrm>
            <a:off x="1558335" y="238833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POTENCIA</a:t>
            </a:r>
            <a:endParaRPr lang="es-EC" dirty="0"/>
          </a:p>
        </p:txBody>
      </p:sp>
      <p:sp>
        <p:nvSpPr>
          <p:cNvPr id="28" name="Rectángulo 27"/>
          <p:cNvSpPr/>
          <p:nvPr/>
        </p:nvSpPr>
        <p:spPr>
          <a:xfrm>
            <a:off x="5422051" y="23883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ESFÉRICO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9396374" y="238833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GAUSSIANO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89614"/>
                  </p:ext>
                </p:extLst>
              </p:nvPr>
            </p:nvGraphicFramePr>
            <p:xfrm>
              <a:off x="232641" y="5881637"/>
              <a:ext cx="3888954" cy="792480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1322024"/>
                    <a:gridCol w="934208"/>
                    <a:gridCol w="649995"/>
                    <a:gridCol w="982727"/>
                  </a:tblGrid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Semivariograma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Nugget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Parámetro </a:t>
                          </a:r>
                          <a14:m>
                            <m:oMath xmlns:m="http://schemas.openxmlformats.org/officeDocument/2006/math">
                              <m:r>
                                <a:rPr lang="es-EC" sz="1200"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(Ond-real)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1.057e-07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35000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(Ond-egm)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1.035e-07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Cruzado</a:t>
                          </a:r>
                          <a:endParaRPr lang="es-EC" sz="12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9.662e-08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89614"/>
                  </p:ext>
                </p:extLst>
              </p:nvPr>
            </p:nvGraphicFramePr>
            <p:xfrm>
              <a:off x="232641" y="5881637"/>
              <a:ext cx="3888954" cy="792480"/>
            </p:xfrm>
            <a:graphic>
              <a:graphicData uri="http://schemas.openxmlformats.org/drawingml/2006/table">
                <a:tbl>
                  <a:tblPr firstRow="1" firstCol="1" bandRow="1">
                    <a:tableStyleId>{0505E3EF-67EA-436B-97B2-0124C06EBD24}</a:tableStyleId>
                  </a:tblPr>
                  <a:tblGrid>
                    <a:gridCol w="1322024"/>
                    <a:gridCol w="934208"/>
                    <a:gridCol w="649995"/>
                    <a:gridCol w="982727"/>
                  </a:tblGrid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Semivariograma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Nugget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97516" t="-21212" r="-1242" b="-336364"/>
                          </a:stretch>
                        </a:blipFill>
                      </a:tcPr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(Ond-real)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1.057e-07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35000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</a:t>
                          </a:r>
                          <a:endParaRPr lang="es-EC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(Ond-egm)</a:t>
                          </a:r>
                          <a:endParaRPr lang="es-EC" sz="12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1.035e-07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Cruzado</a:t>
                          </a:r>
                          <a:endParaRPr lang="es-EC" sz="12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9.662e-08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32863"/>
              </p:ext>
            </p:extLst>
          </p:nvPr>
        </p:nvGraphicFramePr>
        <p:xfrm>
          <a:off x="4415373" y="5881637"/>
          <a:ext cx="3546145" cy="79248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410363"/>
                <a:gridCol w="615454"/>
                <a:gridCol w="705079"/>
                <a:gridCol w="815249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Semivariograma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Nugget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(Ond-real)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(Ond-egm)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Cruzado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821"/>
              </p:ext>
            </p:extLst>
          </p:nvPr>
        </p:nvGraphicFramePr>
        <p:xfrm>
          <a:off x="8382483" y="5881637"/>
          <a:ext cx="3546145" cy="79248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401533"/>
                <a:gridCol w="605928"/>
                <a:gridCol w="716096"/>
                <a:gridCol w="822588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Semivariograma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Nugget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(Ond-real)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(Ond-egm)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Cruzado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904737" y="1677055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RESIDUAL</a:t>
            </a:r>
            <a:endParaRPr lang="es-EC" i="1" dirty="0"/>
          </a:p>
        </p:txBody>
      </p:sp>
      <p:sp>
        <p:nvSpPr>
          <p:cNvPr id="3" name="Rectángulo 2"/>
          <p:cNvSpPr/>
          <p:nvPr/>
        </p:nvSpPr>
        <p:spPr>
          <a:xfrm>
            <a:off x="612909" y="4905121"/>
            <a:ext cx="328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Histograma de validación cruzada del modelo Potencia con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66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datos</a:t>
            </a:r>
            <a:endParaRPr lang="es-EC" sz="1200" dirty="0"/>
          </a:p>
        </p:txBody>
      </p:sp>
      <p:sp>
        <p:nvSpPr>
          <p:cNvPr id="15" name="Rectángulo 14"/>
          <p:cNvSpPr/>
          <p:nvPr/>
        </p:nvSpPr>
        <p:spPr>
          <a:xfrm>
            <a:off x="4547159" y="4905120"/>
            <a:ext cx="328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Histograma de validación cruzada del modelo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Esférico con 66 datos</a:t>
            </a:r>
            <a:endParaRPr lang="es-EC" sz="1200" dirty="0"/>
          </a:p>
        </p:txBody>
      </p:sp>
      <p:sp>
        <p:nvSpPr>
          <p:cNvPr id="16" name="Rectángulo 15"/>
          <p:cNvSpPr/>
          <p:nvPr/>
        </p:nvSpPr>
        <p:spPr>
          <a:xfrm>
            <a:off x="8478285" y="4905119"/>
            <a:ext cx="328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Histograma de validación cruzada del modelo Gaussiano con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66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datos</a:t>
            </a:r>
            <a:endParaRPr lang="es-EC" sz="1200" dirty="0"/>
          </a:p>
        </p:txBody>
      </p:sp>
      <p:sp>
        <p:nvSpPr>
          <p:cNvPr id="4" name="Rectángulo 3"/>
          <p:cNvSpPr/>
          <p:nvPr/>
        </p:nvSpPr>
        <p:spPr>
          <a:xfrm>
            <a:off x="811444" y="5538553"/>
            <a:ext cx="207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INTERVALO GAU </a:t>
            </a:r>
            <a:endParaRPr lang="es-EC" dirty="0"/>
          </a:p>
        </p:txBody>
      </p:sp>
      <p:sp>
        <p:nvSpPr>
          <p:cNvPr id="21" name="Flecha derecha 20"/>
          <p:cNvSpPr/>
          <p:nvPr/>
        </p:nvSpPr>
        <p:spPr>
          <a:xfrm rot="5400000">
            <a:off x="1436888" y="5948109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671205" y="6358388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[-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0.22;0.22] 95% conf.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4648448" y="558471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Indicadores estadísticos de la validación cruzada con Cokriging residual al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20%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de datos</a:t>
            </a:r>
            <a:endParaRPr lang="es-EC" sz="1200" dirty="0"/>
          </a:p>
        </p:txBody>
      </p:sp>
      <p:pic>
        <p:nvPicPr>
          <p:cNvPr id="18" name="Imagen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19680" y="2212968"/>
            <a:ext cx="3800515" cy="2505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n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270915" y="2233462"/>
            <a:ext cx="3800515" cy="2484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n 22"/>
          <p:cNvPicPr/>
          <p:nvPr/>
        </p:nvPicPr>
        <p:blipFill>
          <a:blip r:embed="rId4"/>
          <a:stretch>
            <a:fillRect/>
          </a:stretch>
        </p:blipFill>
        <p:spPr>
          <a:xfrm>
            <a:off x="8222150" y="2233462"/>
            <a:ext cx="3800515" cy="250505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57625"/>
              </p:ext>
            </p:extLst>
          </p:nvPr>
        </p:nvGraphicFramePr>
        <p:xfrm>
          <a:off x="3107577" y="5935240"/>
          <a:ext cx="8915088" cy="79248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06287"/>
                <a:gridCol w="2202203"/>
                <a:gridCol w="2203299"/>
                <a:gridCol w="2203299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Modelo\Parámetro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0.1191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Esférico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0.1880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Gaussiano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0.1121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501246" y="1225685"/>
            <a:ext cx="9588286" cy="11284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84182" y="1478985"/>
            <a:ext cx="900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DETERMINAR  MODELO PREDICCIÓN  OND. GEOIDAL  ZONA RURAL  CANTÓN GUAYAQUIL  MÉTODO COKRIGING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01246" y="2607394"/>
            <a:ext cx="83042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DEFINIR  V. AUXILIAR  CORRELACIÓN ESPACIAL  OND. GEOIDAL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REALIZAR 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AExD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ENTRADA  GENERACIÓN DEL MODELO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EFECTUAR  AED  V. AUXILIAR Y V. OBJETIVO.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AJUSTAR  CROSS – SEMIVARIOGRAMA EXPERIMENTAL  M. TEÓRICO  MEJOR REPRESENTA  COMPORTAMIENTO  OND. GEOIDAL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EJECUTAR  VALIDACIÓN CRUZADA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PREDECIR  OND. GEOIDAL  ZONA ESTUDIO  M. TEÓRICO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VALIDAR  MODELO FINAL  MUESTRA  PUNTOS EXCLUIDOS</a:t>
            </a:r>
          </a:p>
        </p:txBody>
      </p:sp>
      <p:sp>
        <p:nvSpPr>
          <p:cNvPr id="4" name="Abrir llave 3"/>
          <p:cNvSpPr/>
          <p:nvPr/>
        </p:nvSpPr>
        <p:spPr>
          <a:xfrm>
            <a:off x="1011677" y="2683618"/>
            <a:ext cx="489569" cy="32638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70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95393"/>
              </p:ext>
            </p:extLst>
          </p:nvPr>
        </p:nvGraphicFramePr>
        <p:xfrm>
          <a:off x="2677100" y="2294757"/>
          <a:ext cx="7278844" cy="388081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622689"/>
                <a:gridCol w="1558283"/>
                <a:gridCol w="1584224"/>
                <a:gridCol w="1348067"/>
                <a:gridCol w="1165581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Método de predicción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 de muestras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 teórico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0.1609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0.1403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0.1327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Gaussiano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0.1073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 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0.0460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0.1234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0.0514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0.1361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0.0462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0.1222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0.0374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0.1289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Gaussiano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0.1121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0.0326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Kriging residual 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0.0198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507667" y="1944816"/>
            <a:ext cx="3561873" cy="280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Resumen de métodos y modelos teóricos usados.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62734" y="1179678"/>
            <a:ext cx="917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AED: OBTENCIÓN, PREDICCIÓN Y VALIDACIÓN DEL MODELO CON 20% DATOS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19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734" y="1179678"/>
            <a:ext cx="6483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VALIDACIÓN DEL MODELO DE ONDULACIÓN GEOIDAL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4351787" y="1636914"/>
            <a:ext cx="3873634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de la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validación de los modelos generados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37723"/>
              </p:ext>
            </p:extLst>
          </p:nvPr>
        </p:nvGraphicFramePr>
        <p:xfrm>
          <a:off x="2305753" y="2005088"/>
          <a:ext cx="7965702" cy="459227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605475"/>
                <a:gridCol w="1581981"/>
                <a:gridCol w="1599602"/>
                <a:gridCol w="1587854"/>
                <a:gridCol w="1590790"/>
              </a:tblGrid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puntos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Coef. Lin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0.1644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0.0541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0.9985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-0.3667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0.3995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0.1315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0.9912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0.1621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0.9985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puntos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</a:t>
                      </a: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0.1581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0.0513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0.9986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0.6292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0.6442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0.2091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0.9786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0.1353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puntos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</a:t>
                      </a: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0.1292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0.0415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0.3784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0.3962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0.1274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0.9918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0.1001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0.0322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puntos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</a:t>
                      </a: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-0.0191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0.1192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-0.0175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0.0944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0.0310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23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0.0859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0.0282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puntos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RSR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</a:t>
                      </a: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Kriging ordinario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0.1278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Kriging residual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0.4686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0.4855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0.1665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0.9857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  <a:tr h="14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Kriging universal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0.1302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0.0446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0.9989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0" marR="484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1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Y DISCUSIÓN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370905" y="1471508"/>
            <a:ext cx="9202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 COKRIGING  PREDICTOR UNIVERSAL  MÁS PRECISO  AL 5%, 10%, 15%, 20%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1370905" y="2114131"/>
            <a:ext cx="4555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 KRIGING  PREDICTOR ORDINARIO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1370904" y="2756754"/>
            <a:ext cx="1055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COEF. LIN  EN VEZ  COEF. PEARSON  CONCORDANCIA  CANTIDADES  DIF. MÉTODOS</a:t>
            </a:r>
            <a:endParaRPr lang="es-EC" dirty="0"/>
          </a:p>
        </p:txBody>
      </p:sp>
      <p:sp>
        <p:nvSpPr>
          <p:cNvPr id="3" name="Flecha curvada hacia la derecha 2"/>
          <p:cNvSpPr/>
          <p:nvPr/>
        </p:nvSpPr>
        <p:spPr>
          <a:xfrm>
            <a:off x="972766" y="2875318"/>
            <a:ext cx="398138" cy="8272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1370904" y="3399377"/>
                <a:ext cx="8604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COEF. LIN  AL 95% E IDENTIFICA ERROR SISTEMÁTICO 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EC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p>
                        <m:r>
                          <a:rPr lang="es-EC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MUY ELEVADO </a:t>
                </a:r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04" y="3399377"/>
                <a:ext cx="860421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38" t="-10000" r="-496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/>
          <p:cNvSpPr/>
          <p:nvPr/>
        </p:nvSpPr>
        <p:spPr>
          <a:xfrm>
            <a:off x="906393" y="4226666"/>
            <a:ext cx="11144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TOTAL CASOS COKRIGING  CON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66 DATOS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(20%) 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MEJOR MODELO PREDICCIÓN QUE KRIGING</a:t>
            </a:r>
            <a:endParaRPr lang="es-EC" b="1" dirty="0"/>
          </a:p>
        </p:txBody>
      </p:sp>
      <p:sp>
        <p:nvSpPr>
          <p:cNvPr id="22" name="Flecha derecha 21"/>
          <p:cNvSpPr/>
          <p:nvPr/>
        </p:nvSpPr>
        <p:spPr>
          <a:xfrm rot="5400000">
            <a:off x="6308022" y="4682165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343916" y="5327246"/>
            <a:ext cx="10513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COMPRUEBA 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USO VARIABLE AUXILIAR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MAYOR PRECISIÓN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MODELO OND. GEOIDAL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62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Y DISCUSIÓN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409816" y="1357364"/>
            <a:ext cx="1014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 ESTACIONARIEDAD  OND. GEOIDAL  FENÓMENO NO ESTACIONARIO 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INTRÍNSECO</a:t>
            </a:r>
            <a:endParaRPr lang="es-EC" b="1" dirty="0"/>
          </a:p>
        </p:txBody>
      </p:sp>
      <p:sp>
        <p:nvSpPr>
          <p:cNvPr id="3" name="Flecha curvada hacia la izquierda 2"/>
          <p:cNvSpPr/>
          <p:nvPr/>
        </p:nvSpPr>
        <p:spPr>
          <a:xfrm rot="4130625">
            <a:off x="9806293" y="1652219"/>
            <a:ext cx="330632" cy="8365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83502" y="1885843"/>
            <a:ext cx="639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MCL  M. AUTORIZADO  POTENCIA PRICIPALMENTE </a:t>
            </a:r>
            <a:endParaRPr lang="es-EC" b="1" dirty="0"/>
          </a:p>
        </p:txBody>
      </p:sp>
      <p:sp>
        <p:nvSpPr>
          <p:cNvPr id="12" name="Rectángulo 11"/>
          <p:cNvSpPr/>
          <p:nvPr/>
        </p:nvSpPr>
        <p:spPr>
          <a:xfrm>
            <a:off x="600027" y="2534795"/>
            <a:ext cx="1137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DERIVA SUBYACENTE  UNIVERSAL Y RESIDUAL  VERIFICACIÓN GRÁFICA  MAPA VARIOGRÁFICO</a:t>
            </a:r>
            <a:endParaRPr lang="es-EC" b="1" dirty="0"/>
          </a:p>
        </p:txBody>
      </p:sp>
      <p:pic>
        <p:nvPicPr>
          <p:cNvPr id="13" name="Imagen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21294" y="3183747"/>
            <a:ext cx="2924175" cy="2791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804925" y="3183747"/>
            <a:ext cx="2967355" cy="2791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931736" y="3183747"/>
            <a:ext cx="2932430" cy="2791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8596363" y="6138097"/>
            <a:ext cx="3615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Mapa variográfico con Cokriging universal – 66 puntos</a:t>
            </a:r>
            <a:endParaRPr lang="es-EC" sz="1200" dirty="0"/>
          </a:p>
        </p:txBody>
      </p:sp>
      <p:sp>
        <p:nvSpPr>
          <p:cNvPr id="16" name="Rectángulo 15"/>
          <p:cNvSpPr/>
          <p:nvPr/>
        </p:nvSpPr>
        <p:spPr>
          <a:xfrm>
            <a:off x="4675646" y="6138096"/>
            <a:ext cx="3538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Mapa variográfico con Cokriging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residual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– 66 puntos</a:t>
            </a:r>
            <a:endParaRPr lang="es-EC" sz="1200" dirty="0"/>
          </a:p>
        </p:txBody>
      </p:sp>
      <p:sp>
        <p:nvSpPr>
          <p:cNvPr id="17" name="Rectángulo 16"/>
          <p:cNvSpPr/>
          <p:nvPr/>
        </p:nvSpPr>
        <p:spPr>
          <a:xfrm>
            <a:off x="414307" y="6138096"/>
            <a:ext cx="3615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Mapa variográfico con Cokriging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ordinario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– 66 puntos</a:t>
            </a:r>
            <a:endParaRPr lang="es-EC" sz="1200" dirty="0"/>
          </a:p>
        </p:txBody>
      </p:sp>
      <p:sp>
        <p:nvSpPr>
          <p:cNvPr id="7" name="Rectángulo 6"/>
          <p:cNvSpPr/>
          <p:nvPr/>
        </p:nvSpPr>
        <p:spPr>
          <a:xfrm>
            <a:off x="3554180" y="4345112"/>
            <a:ext cx="13420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SUROESTE </a:t>
            </a:r>
          </a:p>
          <a:p>
            <a:pPr algn="ctr"/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NORESTE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3377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Y DISCUSIÓN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019230" y="1435186"/>
            <a:ext cx="853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49 Y 66 DATOS  COMPARADOS  EGM96, EGM08, MODELO IGM</a:t>
            </a:r>
            <a:endParaRPr lang="es-EC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15652"/>
              </p:ext>
            </p:extLst>
          </p:nvPr>
        </p:nvGraphicFramePr>
        <p:xfrm>
          <a:off x="674136" y="2489992"/>
          <a:ext cx="5166995" cy="3962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40765"/>
                <a:gridCol w="1052195"/>
                <a:gridCol w="1025525"/>
                <a:gridCol w="1025525"/>
                <a:gridCol w="1022985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Cokri_uni49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EGM96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EGM08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 IGM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0.8377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0.5924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0.0916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03260"/>
              </p:ext>
            </p:extLst>
          </p:nvPr>
        </p:nvGraphicFramePr>
        <p:xfrm>
          <a:off x="6618769" y="2489992"/>
          <a:ext cx="5166995" cy="3962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40765"/>
                <a:gridCol w="1052195"/>
                <a:gridCol w="1025525"/>
                <a:gridCol w="1025525"/>
                <a:gridCol w="1022985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Cokri_uni66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EGM96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EGM08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 IGM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0.0859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0.5982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0.0894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22769" y="207470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Resultados de la comparación entre el modelo generado con 49 puntos y otros modelos</a:t>
            </a:r>
            <a:endParaRPr lang="es-EC" sz="1200" dirty="0"/>
          </a:p>
        </p:txBody>
      </p:sp>
      <p:sp>
        <p:nvSpPr>
          <p:cNvPr id="18" name="Rectángulo 17"/>
          <p:cNvSpPr/>
          <p:nvPr/>
        </p:nvSpPr>
        <p:spPr>
          <a:xfrm>
            <a:off x="6415782" y="20747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Resultados de la comparación entre el modelo generado con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66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puntos y otros modelos</a:t>
            </a:r>
            <a:endParaRPr lang="es-EC" sz="1200" dirty="0"/>
          </a:p>
        </p:txBody>
      </p:sp>
      <p:sp>
        <p:nvSpPr>
          <p:cNvPr id="19" name="Rectángulo 18"/>
          <p:cNvSpPr/>
          <p:nvPr/>
        </p:nvSpPr>
        <p:spPr>
          <a:xfrm>
            <a:off x="1928692" y="3412858"/>
            <a:ext cx="8719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EXPLICACIÓN  GRADIENTE CRECIENTE  DERIVA  SUROESTE – NORESTE 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765949" y="4308815"/>
                <a:ext cx="6147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TOPOGRAFÍA  DEM  NO EXPLICACIÓN  BAJO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EC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p>
                        <m:r>
                          <a:rPr lang="es-EC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s-EC" b="1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9" y="4308815"/>
                <a:ext cx="614751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93" t="-10000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/>
          <p:cNvSpPr/>
          <p:nvPr/>
        </p:nvSpPr>
        <p:spPr>
          <a:xfrm>
            <a:off x="765952" y="5016018"/>
            <a:ext cx="11019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RELACIÓN GEOFÍSICA  DINÁMICA PLACAS TECTÓNICAS, MOVIMIENTOS CONVECCIÓN CORTEZA 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VARIACIÓN DENSIDAD MASAS INTERNAS  RELACIÓN DIRECTA  ANOMALÍAS DE GRAVEDAD</a:t>
            </a:r>
            <a:endParaRPr lang="es-EC" b="1" dirty="0"/>
          </a:p>
        </p:txBody>
      </p:sp>
      <p:sp>
        <p:nvSpPr>
          <p:cNvPr id="22" name="Flecha derecha 21"/>
          <p:cNvSpPr/>
          <p:nvPr/>
        </p:nvSpPr>
        <p:spPr>
          <a:xfrm>
            <a:off x="424429" y="4308816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derecha 22"/>
          <p:cNvSpPr/>
          <p:nvPr/>
        </p:nvSpPr>
        <p:spPr>
          <a:xfrm>
            <a:off x="424428" y="5138154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Abrir llave 9"/>
          <p:cNvSpPr/>
          <p:nvPr/>
        </p:nvSpPr>
        <p:spPr>
          <a:xfrm rot="5400000">
            <a:off x="5902875" y="-1718459"/>
            <a:ext cx="404439" cy="11361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derecha 24"/>
          <p:cNvSpPr/>
          <p:nvPr/>
        </p:nvSpPr>
        <p:spPr>
          <a:xfrm>
            <a:off x="424426" y="5967494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765949" y="6000220"/>
            <a:ext cx="1039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ESTUDIOS SUGIEREN  ZONAS SUBDUCCIÓN   FOZA OCEÁNICA – CORDILLERA  LOS ANDES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0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Y DISCUSIÓN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63435" y="2012024"/>
            <a:ext cx="3683000" cy="3689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238625" y="2012024"/>
            <a:ext cx="3714750" cy="3689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n 26"/>
          <p:cNvPicPr/>
          <p:nvPr/>
        </p:nvPicPr>
        <p:blipFill>
          <a:blip r:embed="rId4"/>
          <a:stretch>
            <a:fillRect/>
          </a:stretch>
        </p:blipFill>
        <p:spPr>
          <a:xfrm>
            <a:off x="8145565" y="2012023"/>
            <a:ext cx="3709035" cy="3689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8131622" y="5904889"/>
            <a:ext cx="373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Anomalía Isostática en la zona de estudio (puntos azules)</a:t>
            </a:r>
            <a:endParaRPr lang="es-EC" sz="1200" dirty="0"/>
          </a:p>
        </p:txBody>
      </p:sp>
      <p:sp>
        <p:nvSpPr>
          <p:cNvPr id="28" name="Rectángulo 27"/>
          <p:cNvSpPr/>
          <p:nvPr/>
        </p:nvSpPr>
        <p:spPr>
          <a:xfrm>
            <a:off x="4150353" y="5904888"/>
            <a:ext cx="3895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Anomalía de Bouguer  en la zona de estudio (puntos azules)</a:t>
            </a:r>
            <a:endParaRPr lang="es-EC" sz="1200" dirty="0"/>
          </a:p>
        </p:txBody>
      </p:sp>
      <p:sp>
        <p:nvSpPr>
          <p:cNvPr id="29" name="Rectángulo 28"/>
          <p:cNvSpPr/>
          <p:nvPr/>
        </p:nvSpPr>
        <p:spPr>
          <a:xfrm>
            <a:off x="270373" y="5904887"/>
            <a:ext cx="3914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Anomalía de Aire libre en la zona de estudio (puntos azules)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4003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Y DISCUSIÓN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297041" y="2532186"/>
            <a:ext cx="454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EFICIENCIA  TÉRMINOS ECONÓMICOS</a:t>
            </a:r>
            <a:endParaRPr lang="es-EC" b="1" dirty="0"/>
          </a:p>
        </p:txBody>
      </p:sp>
      <p:sp>
        <p:nvSpPr>
          <p:cNvPr id="3" name="Abrir llave 2"/>
          <p:cNvSpPr/>
          <p:nvPr/>
        </p:nvSpPr>
        <p:spPr>
          <a:xfrm>
            <a:off x="5839375" y="1875212"/>
            <a:ext cx="442351" cy="35120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6281726" y="2162854"/>
            <a:ext cx="3891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KRIGING  299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 USD 119600</a:t>
            </a:r>
            <a:endParaRPr lang="es-EC" b="1" dirty="0"/>
          </a:p>
        </p:txBody>
      </p:sp>
      <p:sp>
        <p:nvSpPr>
          <p:cNvPr id="28" name="Flecha derecha 27"/>
          <p:cNvSpPr/>
          <p:nvPr/>
        </p:nvSpPr>
        <p:spPr>
          <a:xfrm rot="5400000">
            <a:off x="3397447" y="2871251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2223417" y="3222943"/>
            <a:ext cx="2689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CONTROL GEODÉSICO 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SUPLEMENTARIO</a:t>
            </a:r>
            <a:endParaRPr lang="es-EC" b="1" dirty="0"/>
          </a:p>
        </p:txBody>
      </p:sp>
      <p:sp>
        <p:nvSpPr>
          <p:cNvPr id="30" name="Rectángulo 29"/>
          <p:cNvSpPr/>
          <p:nvPr/>
        </p:nvSpPr>
        <p:spPr>
          <a:xfrm>
            <a:off x="2403145" y="4252898"/>
            <a:ext cx="233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USD 400  1 PUNTO</a:t>
            </a:r>
            <a:endParaRPr lang="es-EC" b="1" dirty="0"/>
          </a:p>
        </p:txBody>
      </p:sp>
      <p:sp>
        <p:nvSpPr>
          <p:cNvPr id="31" name="Flecha derecha 30"/>
          <p:cNvSpPr/>
          <p:nvPr/>
        </p:nvSpPr>
        <p:spPr>
          <a:xfrm rot="5400000">
            <a:off x="3397447" y="3857819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6281725" y="4437564"/>
            <a:ext cx="399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COKRIGING  66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 USD 26400</a:t>
            </a:r>
            <a:endParaRPr lang="es-EC" b="1" dirty="0"/>
          </a:p>
        </p:txBody>
      </p:sp>
      <p:sp>
        <p:nvSpPr>
          <p:cNvPr id="33" name="Flecha derecha 32"/>
          <p:cNvSpPr/>
          <p:nvPr/>
        </p:nvSpPr>
        <p:spPr>
          <a:xfrm rot="5400000">
            <a:off x="8106061" y="2613837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Flecha derecha 33"/>
          <p:cNvSpPr/>
          <p:nvPr/>
        </p:nvSpPr>
        <p:spPr>
          <a:xfrm rot="16200000">
            <a:off x="8106061" y="4028581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/>
          <p:cNvSpPr/>
          <p:nvPr/>
        </p:nvSpPr>
        <p:spPr>
          <a:xfrm>
            <a:off x="6477574" y="3300209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AHORRO  USD 93200  77.92%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9733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Y DISCUSIÓN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29538" y="1162812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MODELO PREDICCIÓN</a:t>
            </a:r>
            <a:endParaRPr lang="es-EC" b="1" dirty="0"/>
          </a:p>
        </p:txBody>
      </p:sp>
      <p:pic>
        <p:nvPicPr>
          <p:cNvPr id="14" name="Imagen 13" descr="F:\TESIS\FINAL\mapa ondulaci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1809" r="2375" b="1738"/>
          <a:stretch/>
        </p:blipFill>
        <p:spPr bwMode="auto">
          <a:xfrm>
            <a:off x="1225683" y="1532144"/>
            <a:ext cx="3759413" cy="51765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F:\TESIS\FINAL\mapa erroe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1810" r="2376" b="1625"/>
          <a:stretch/>
        </p:blipFill>
        <p:spPr bwMode="auto">
          <a:xfrm>
            <a:off x="6985035" y="1532143"/>
            <a:ext cx="3759413" cy="51765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7557332" y="1162811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ERROR PREDICCIÓN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658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69534" y="1376822"/>
            <a:ext cx="11221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 DEMOSTRÓ  MUESTRAS DISPERSAS Y &lt; CANTIDAD  MODELO PREDICCIÓN  COKRIGING UNI </a:t>
            </a: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66 PUNTOS  MÁS PRECISO  RMSE 8 cm, RSR 2 cm, ERROR PREDICCIÓN 2cm. </a:t>
            </a:r>
            <a:endParaRPr lang="es-EC" b="1" dirty="0"/>
          </a:p>
        </p:txBody>
      </p:sp>
      <p:sp>
        <p:nvSpPr>
          <p:cNvPr id="7" name="Flecha derecha 6"/>
          <p:cNvSpPr/>
          <p:nvPr/>
        </p:nvSpPr>
        <p:spPr>
          <a:xfrm>
            <a:off x="472371" y="1498958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969534" y="2296719"/>
            <a:ext cx="1021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 V. AUXILIAR  EGM08 1’  MEJOR PRECISIÓN QUE KRIGING  COMPROBÓ HIPÓTESIS </a:t>
            </a: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DEL PROYECTO. </a:t>
            </a:r>
            <a:endParaRPr lang="es-EC" b="1" dirty="0"/>
          </a:p>
        </p:txBody>
      </p:sp>
      <p:sp>
        <p:nvSpPr>
          <p:cNvPr id="9" name="Flecha derecha 8"/>
          <p:cNvSpPr/>
          <p:nvPr/>
        </p:nvSpPr>
        <p:spPr>
          <a:xfrm>
            <a:off x="473047" y="2418857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984957" y="3216616"/>
            <a:ext cx="10187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 POSIBLES V. AUXILIARES  DEM NO CORRELACIÓN, ANOMALÍAS BUENA CORRELACIÓN, </a:t>
            </a: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OND. GEOIDAL 2.5’ Y 1’ EXCELENTE CORRELACIÓN 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VARIABLE IDÓNEA </a:t>
            </a:r>
            <a:endParaRPr lang="es-EC" b="1" dirty="0"/>
          </a:p>
        </p:txBody>
      </p:sp>
      <p:sp>
        <p:nvSpPr>
          <p:cNvPr id="11" name="Flecha derecha 10"/>
          <p:cNvSpPr/>
          <p:nvPr/>
        </p:nvSpPr>
        <p:spPr>
          <a:xfrm>
            <a:off x="508052" y="3338756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984957" y="4136513"/>
            <a:ext cx="1007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TENDENCIA  UNIVERSAL Y RESIDUAL  COKRIGING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UNIVERSAL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MEJOR RESULTADO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C" b="1" dirty="0"/>
          </a:p>
        </p:txBody>
      </p:sp>
      <p:sp>
        <p:nvSpPr>
          <p:cNvPr id="13" name="Flecha derecha 12"/>
          <p:cNvSpPr/>
          <p:nvPr/>
        </p:nvSpPr>
        <p:spPr>
          <a:xfrm>
            <a:off x="508051" y="4109179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984957" y="4779411"/>
            <a:ext cx="1082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DERIVA  PROCESOS GEOFÍSICOS  DENSIDAD MASAS, MOV. CONVECCIÓN, DINÁMICA PLACAS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C" b="1" dirty="0"/>
          </a:p>
        </p:txBody>
      </p:sp>
      <p:sp>
        <p:nvSpPr>
          <p:cNvPr id="18" name="Flecha derecha 17"/>
          <p:cNvSpPr/>
          <p:nvPr/>
        </p:nvSpPr>
        <p:spPr>
          <a:xfrm>
            <a:off x="508051" y="4763048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984957" y="5422309"/>
            <a:ext cx="103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MODELO GENERADO  HERRAMIENTA  TRABAJOS GEOCIENCIAS  ALTURAS NIVELADAS</a:t>
            </a:r>
            <a:endParaRPr lang="es-EC" b="1" dirty="0"/>
          </a:p>
        </p:txBody>
      </p:sp>
      <p:sp>
        <p:nvSpPr>
          <p:cNvPr id="20" name="Flecha derecha 19"/>
          <p:cNvSpPr/>
          <p:nvPr/>
        </p:nvSpPr>
        <p:spPr>
          <a:xfrm>
            <a:off x="508050" y="5416917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984957" y="6065207"/>
            <a:ext cx="1087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POTENCIA  USO TÉCNICAS GNSS  EFICIENCIA ECONÓMICA  GEOESTADÍSTICA UNIVARIABLE </a:t>
            </a:r>
            <a:endParaRPr lang="es-EC" b="1" dirty="0"/>
          </a:p>
        </p:txBody>
      </p:sp>
      <p:sp>
        <p:nvSpPr>
          <p:cNvPr id="22" name="Flecha derecha 21"/>
          <p:cNvSpPr/>
          <p:nvPr/>
        </p:nvSpPr>
        <p:spPr>
          <a:xfrm>
            <a:off x="508049" y="6031381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28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32995" y="2072236"/>
            <a:ext cx="11295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MODELO FINAL  BASADO EN RMSE  RECOMENDADO TRABAJOS CON PRECISIÓN  HASTA 8 cm </a:t>
            </a: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VER MAPA DE ERRORES. </a:t>
            </a:r>
            <a:endParaRPr lang="es-EC" b="1" dirty="0"/>
          </a:p>
        </p:txBody>
      </p:sp>
      <p:sp>
        <p:nvSpPr>
          <p:cNvPr id="7" name="Flecha derecha 6"/>
          <p:cNvSpPr/>
          <p:nvPr/>
        </p:nvSpPr>
        <p:spPr>
          <a:xfrm>
            <a:off x="555791" y="2199349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997845" y="3135610"/>
            <a:ext cx="11264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REALIZAR ESTUDIOS  OTRAS PARTES DEL PAÍS  DEMOSTRAR APLICABILIDAD  METODOLOGÍA. </a:t>
            </a:r>
            <a:endParaRPr lang="es-EC" b="1" dirty="0"/>
          </a:p>
        </p:txBody>
      </p:sp>
      <p:sp>
        <p:nvSpPr>
          <p:cNvPr id="9" name="Flecha derecha 8"/>
          <p:cNvSpPr/>
          <p:nvPr/>
        </p:nvSpPr>
        <p:spPr>
          <a:xfrm>
            <a:off x="556467" y="3119248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1068377" y="3917009"/>
            <a:ext cx="10081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ABRE NUEVOS CAMPOS  SEGUIR  LÍNEA INVESTIGACIÓN  VARIABLES NATURALEZA </a:t>
            </a: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OPTIMIZAR RECURSOS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C" b="1" dirty="0"/>
          </a:p>
        </p:txBody>
      </p:sp>
      <p:sp>
        <p:nvSpPr>
          <p:cNvPr id="11" name="Flecha derecha 10"/>
          <p:cNvSpPr/>
          <p:nvPr/>
        </p:nvSpPr>
        <p:spPr>
          <a:xfrm>
            <a:off x="591472" y="4039147"/>
            <a:ext cx="341523" cy="4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18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540334" y="1557470"/>
            <a:ext cx="9496540" cy="11069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20955" y="1649276"/>
            <a:ext cx="900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 FACTIBLE OBTENER UN MODELO DE ONDULACIÓN GEOIDAL DE ALTA PRECISIÓN A TRAVÉS DEL MÉTODO COKRIGING UTILIZANDO MUESTRAS DISPERSAS Y EN MENOR CANTIDAD QUE EL ESTIMADOR KRIGING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263" y="2928618"/>
            <a:ext cx="25622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14" y="1225685"/>
            <a:ext cx="8483897" cy="475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TEÓRICOS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01244" y="1222336"/>
            <a:ext cx="900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SUPERFICIES DE REFERENCIA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7183" y="1708033"/>
            <a:ext cx="900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GEOIDE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SUPERFICIE  NIVEL CERRADA Y CONTINUA   EXTENDIDA  CUERPO SÓLIDO  TIERRA  SIRVE  SUPERFICIE REFERENCIA  RIGUROSO SISTEMA DE ALTURAS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183" y="3105630"/>
            <a:ext cx="628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ELIPSOIDE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SUPERFICIE MATEMÁTICA  ELIPSOIDE REVOLUCIÓN  SEMIEJE MENOR (b)  DEFINIDO  SEMIEJE MAYOR (a) Y ACHATAMIENTO (f)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07183" y="4503228"/>
            <a:ext cx="6144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SUPERFICIE FÍSICA DE LA TIERRA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COMPRENDE  FONDO OCEÁNICO Y CONTINENTE  ESTA ÚLTIMA  OBSERVACIONES GEODÉSICAS  SISTEMAS DE OBSERVACIÓN  GEODINÁMICA Y LEYES DEL PLANETA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E:\Desktop\Sin títul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2458430"/>
            <a:ext cx="4685989" cy="35221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4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ortar rectángulo de esquina diagonal 2"/>
          <p:cNvSpPr/>
          <p:nvPr/>
        </p:nvSpPr>
        <p:spPr>
          <a:xfrm>
            <a:off x="10262581" y="1675967"/>
            <a:ext cx="1294180" cy="947362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TEÓRICOS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01244" y="1222336"/>
            <a:ext cx="900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SISTEMA DE ALTURAS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07182" y="1800453"/>
            <a:ext cx="4757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ORTOMÉTRICA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FÍSICA  CONSIDERA GRAVEDAD MEDIA (g')  PUNTO (P) Y GEOIDE (Po)  MEDIDO LÍNEA PLOMADA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0359557" y="1830614"/>
                <a:ext cx="925573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557" y="1830614"/>
                <a:ext cx="925573" cy="6613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/>
          <p:cNvSpPr txBox="1"/>
          <p:nvPr/>
        </p:nvSpPr>
        <p:spPr>
          <a:xfrm>
            <a:off x="5809022" y="3372132"/>
            <a:ext cx="574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ELIPSOIDAL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GEOMÉTRICA  MEDIDA SOBRE ELIPSOIDE  LÍNEA NORMAL FÁCIL OBTENCIÓN  DEPENDE ELIPSOIDE REFERENCIA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07183" y="5233412"/>
            <a:ext cx="5439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NIVELADA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GEOMÉTRICA  TRABAJO CAMPO  NIVELACIÓN GEO o TRIGONOMÉTRICA  OBTIENE DESNIVELES  VARÍAN  CAMPO GRAVEDAD Y DENSIDAD MASAS  VALOR DEPENDERÁ  LÍNEA NIVELACIÓN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05665" y="1309284"/>
            <a:ext cx="2933217" cy="1654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lecha derecha 11"/>
          <p:cNvSpPr/>
          <p:nvPr/>
        </p:nvSpPr>
        <p:spPr>
          <a:xfrm>
            <a:off x="9374885" y="1976261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649788" y="2932568"/>
            <a:ext cx="3071825" cy="2130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158671" y="4676907"/>
            <a:ext cx="4398090" cy="2018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Flecha derecha 15"/>
          <p:cNvSpPr/>
          <p:nvPr/>
        </p:nvSpPr>
        <p:spPr>
          <a:xfrm rot="10800000">
            <a:off x="5039471" y="3650643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6476772" y="5716486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95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TEÓRICOS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01244" y="1222336"/>
            <a:ext cx="900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ONDULACIÓN GEOIDAL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9644" y="1745368"/>
            <a:ext cx="398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SEPARACIÓN ELIPSOIDE – GEOIDE </a:t>
            </a:r>
            <a:endParaRPr lang="es-EC" dirty="0"/>
          </a:p>
        </p:txBody>
      </p:sp>
      <p:sp>
        <p:nvSpPr>
          <p:cNvPr id="15" name="Flecha derecha 14"/>
          <p:cNvSpPr/>
          <p:nvPr/>
        </p:nvSpPr>
        <p:spPr>
          <a:xfrm>
            <a:off x="5064709" y="1745833"/>
            <a:ext cx="8732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005665" y="1745368"/>
            <a:ext cx="570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SEPARACIÓN ELIPSOIDE – NIVEL MEDIO DEL MAR 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777414" y="2356601"/>
            <a:ext cx="329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ALTURA ELIPSOIDAL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GPS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777414" y="2884264"/>
            <a:ext cx="458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ALTURA NIVELADA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N. DIFERENCIAL</a:t>
            </a:r>
            <a:endParaRPr lang="es-EC" dirty="0"/>
          </a:p>
        </p:txBody>
      </p:sp>
      <p:sp>
        <p:nvSpPr>
          <p:cNvPr id="5" name="Cerrar llave 4"/>
          <p:cNvSpPr/>
          <p:nvPr/>
        </p:nvSpPr>
        <p:spPr>
          <a:xfrm>
            <a:off x="5169106" y="2363066"/>
            <a:ext cx="197834" cy="8905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5448698" y="2628401"/>
            <a:ext cx="290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ERRORES SUBYACENTES</a:t>
            </a:r>
            <a:endParaRPr lang="es-EC" dirty="0"/>
          </a:p>
        </p:txBody>
      </p:sp>
      <p:sp>
        <p:nvSpPr>
          <p:cNvPr id="20" name="Flecha derecha 19"/>
          <p:cNvSpPr/>
          <p:nvPr/>
        </p:nvSpPr>
        <p:spPr>
          <a:xfrm rot="5400000">
            <a:off x="6677769" y="3123362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4249619" y="3556112"/>
            <a:ext cx="530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MODELO DETERMINÍSTICO A PROBABILÍSTICO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843330" y="4270718"/>
                <a:ext cx="1658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30" y="4270718"/>
                <a:ext cx="1658979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777414" y="4167345"/>
            <a:ext cx="416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RUIDO ESTOCÁSTICO </a:t>
            </a:r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DEFLEXIÓN VERTICAL Y CURVA TERRESTRE</a:t>
            </a:r>
            <a:endParaRPr lang="es-EC" dirty="0"/>
          </a:p>
        </p:txBody>
      </p:sp>
      <p:sp>
        <p:nvSpPr>
          <p:cNvPr id="22" name="Flecha derecha 21"/>
          <p:cNvSpPr/>
          <p:nvPr/>
        </p:nvSpPr>
        <p:spPr>
          <a:xfrm rot="10800000">
            <a:off x="5169106" y="4333782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4" name="Imagen 23"/>
          <p:cNvPicPr/>
          <p:nvPr/>
        </p:nvPicPr>
        <p:blipFill>
          <a:blip r:embed="rId3"/>
          <a:stretch>
            <a:fillRect/>
          </a:stretch>
        </p:blipFill>
        <p:spPr>
          <a:xfrm>
            <a:off x="4403561" y="4896501"/>
            <a:ext cx="4194529" cy="17226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Flecha curvada hacia la izquierda 2"/>
          <p:cNvSpPr/>
          <p:nvPr/>
        </p:nvSpPr>
        <p:spPr>
          <a:xfrm rot="2276857">
            <a:off x="7779236" y="3959572"/>
            <a:ext cx="380560" cy="7772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GEOESTADÍSTICA MULTIVARIADA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06691" y="1508623"/>
            <a:ext cx="720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COKRIGING o KRIGING CONJUNTO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SIMILAR AL KRIGING</a:t>
            </a:r>
            <a:endParaRPr lang="es-EC" dirty="0"/>
          </a:p>
        </p:txBody>
      </p:sp>
      <p:sp>
        <p:nvSpPr>
          <p:cNvPr id="23" name="Flecha curvada hacia la derecha 22"/>
          <p:cNvSpPr/>
          <p:nvPr/>
        </p:nvSpPr>
        <p:spPr>
          <a:xfrm>
            <a:off x="933855" y="1693289"/>
            <a:ext cx="372836" cy="874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306691" y="2106437"/>
            <a:ext cx="9607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DIFERENCIA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COKRIGING UTILIZA CORRELACIÓN ESPACIAL Y CORRELACIÓN ENTRE VARIABLES  ESTIMACIÓN DEL FENÓMENO</a:t>
            </a:r>
            <a:endParaRPr lang="es-EC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306691" y="2981250"/>
            <a:ext cx="900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MOMENTOS CRUZADOS DE 2DO ORDEN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53586" y="4353485"/>
            <a:ext cx="6688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CROSS – SEMIVARIOGRAMA o SEMIVARIOGRAMA CRUZADO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911182" y="5127906"/>
                <a:ext cx="7198468" cy="871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182" y="5127906"/>
                <a:ext cx="7198468" cy="8712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7948" y="3774883"/>
            <a:ext cx="4495638" cy="27060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Conector curvado 3"/>
          <p:cNvCxnSpPr/>
          <p:nvPr/>
        </p:nvCxnSpPr>
        <p:spPr>
          <a:xfrm rot="5400000" flipH="1" flipV="1">
            <a:off x="7019588" y="5936246"/>
            <a:ext cx="609326" cy="32657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curvado 12"/>
          <p:cNvCxnSpPr/>
          <p:nvPr/>
        </p:nvCxnSpPr>
        <p:spPr>
          <a:xfrm rot="16200000" flipV="1">
            <a:off x="9548535" y="5884513"/>
            <a:ext cx="595538" cy="4162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6110562" y="6390410"/>
            <a:ext cx="11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V. objetivo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9871114" y="6390410"/>
            <a:ext cx="114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V. auxiliar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13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761" y="315637"/>
            <a:ext cx="8911687" cy="69791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GEOESTADÍSTICA MULTIVARIADA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06691" y="1290550"/>
            <a:ext cx="900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MODELO DE CORREGIONALIZACIÓN LINEAL (MCL)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06690" y="1905757"/>
            <a:ext cx="960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PROBLEMA EN MODELACIÓN CROSS – SEMIVARIANZAS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NO MODELOS TEÓRICOS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306690" y="2552088"/>
            <a:ext cx="7866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ANÁLISIS EN COKRIGING </a:t>
            </a:r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MÁS COMPLEJO QUE EN KRIGING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9173124" y="2465486"/>
                <a:ext cx="825675" cy="503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124" y="2465486"/>
                <a:ext cx="825675" cy="503471"/>
              </a:xfrm>
              <a:prstGeom prst="rect">
                <a:avLst/>
              </a:prstGeom>
              <a:blipFill rotWithShape="0"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0022551" y="2552088"/>
                <a:ext cx="1443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# variables </a:t>
                </a:r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551" y="2552088"/>
                <a:ext cx="144379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2532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echa derecha 13"/>
          <p:cNvSpPr/>
          <p:nvPr/>
        </p:nvSpPr>
        <p:spPr>
          <a:xfrm>
            <a:off x="8483710" y="2532787"/>
            <a:ext cx="451692" cy="3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1309616" y="3842567"/>
            <a:ext cx="10159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</a:rPr>
              <a:t>AUNQUE </a:t>
            </a:r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CROSS – SEMIVARIOGRAMA  COMBINACIÓN LINEAL SEMIVARIOGRAMAS SIMPLES  M. TEÓRICOS Y SUS COMBINACIONES  </a:t>
            </a:r>
            <a:r>
              <a:rPr lang="es-EC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NO</a:t>
            </a:r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C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GARANTIZA</a:t>
            </a:r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 CUMPLA PROPIEDADES CROSS – SEMIVARIOGRAMA  </a:t>
            </a:r>
            <a:r>
              <a:rPr lang="es-EC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DESIGUALDAD DE CAUCHY – SCHWARZ</a:t>
            </a:r>
            <a:endParaRPr lang="es-EC" b="1" dirty="0"/>
          </a:p>
        </p:txBody>
      </p:sp>
      <p:sp>
        <p:nvSpPr>
          <p:cNvPr id="16" name="Flecha curvada hacia la derecha 15"/>
          <p:cNvSpPr/>
          <p:nvPr/>
        </p:nvSpPr>
        <p:spPr>
          <a:xfrm>
            <a:off x="933854" y="3368646"/>
            <a:ext cx="372836" cy="10776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06690" y="3153518"/>
            <a:ext cx="1049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</a:rPr>
              <a:t>MCL </a:t>
            </a:r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SUPUESTO  SEMIVARIOGRAMAS SIMPLES Y CRUZADOS  COMBINACIÓN LINEAL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4999617" y="4979530"/>
                <a:ext cx="2221890" cy="87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17" y="4979530"/>
                <a:ext cx="2221890" cy="8730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curvado 17"/>
          <p:cNvCxnSpPr>
            <a:stCxn id="12" idx="1"/>
          </p:cNvCxnSpPr>
          <p:nvPr/>
        </p:nvCxnSpPr>
        <p:spPr>
          <a:xfrm rot="10800000" flipV="1">
            <a:off x="4410167" y="5416060"/>
            <a:ext cx="589450" cy="581864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1966014" y="5997922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Matriz semivariogramas simples </a:t>
            </a:r>
          </a:p>
          <a:p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y cruzados</a:t>
            </a:r>
            <a:endParaRPr lang="es-EC" dirty="0"/>
          </a:p>
        </p:txBody>
      </p:sp>
      <p:cxnSp>
        <p:nvCxnSpPr>
          <p:cNvPr id="25" name="Conector curvado 24"/>
          <p:cNvCxnSpPr/>
          <p:nvPr/>
        </p:nvCxnSpPr>
        <p:spPr>
          <a:xfrm flipV="1">
            <a:off x="6389443" y="5085614"/>
            <a:ext cx="562466" cy="148555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6951907" y="4864837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Matriz corregionalización </a:t>
            </a:r>
            <a:endParaRPr lang="es-EC" dirty="0"/>
          </a:p>
        </p:txBody>
      </p:sp>
      <p:cxnSp>
        <p:nvCxnSpPr>
          <p:cNvPr id="30" name="Conector curvado 29"/>
          <p:cNvCxnSpPr/>
          <p:nvPr/>
        </p:nvCxnSpPr>
        <p:spPr>
          <a:xfrm rot="16200000" flipH="1">
            <a:off x="6927275" y="5731624"/>
            <a:ext cx="614095" cy="564830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7516737" y="5997922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Modelo semivariograma </a:t>
            </a:r>
          </a:p>
          <a:p>
            <a:r>
              <a:rPr lang="es-EC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básico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81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2111</TotalTime>
  <Words>2682</Words>
  <Application>Microsoft Office PowerPoint</Application>
  <PresentationFormat>Panorámica</PresentationFormat>
  <Paragraphs>691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Espiral</vt:lpstr>
      <vt:lpstr>TRABAJO DE TITULACIÓN</vt:lpstr>
      <vt:lpstr>PLANTEAMIENTO DEL PROBLEMA</vt:lpstr>
      <vt:lpstr>OBJETIVOS</vt:lpstr>
      <vt:lpstr>HIPÓTESIS</vt:lpstr>
      <vt:lpstr>FUNDAMENTOS TEÓRICOS</vt:lpstr>
      <vt:lpstr>FUNDAMENTOS TEÓRICOS</vt:lpstr>
      <vt:lpstr>FUNDAMENTOS TEÓRICOS</vt:lpstr>
      <vt:lpstr>GEOESTADÍSTICA MULTIVARIADA</vt:lpstr>
      <vt:lpstr>GEOESTADÍSTICA MULTIVARIADA</vt:lpstr>
      <vt:lpstr>GEOESTADÍSTICA MULTIVARIADA</vt:lpstr>
      <vt:lpstr>GEOESTADÍSTICA MULTIVARIADA</vt:lpstr>
      <vt:lpstr>GEOESTADÍSTICA MULTIVARIADA</vt:lpstr>
      <vt:lpstr>GEOESTADÍSTICA MULTIVARIADA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TITULACIÓN</dc:title>
  <dc:creator>ivan palacios</dc:creator>
  <cp:lastModifiedBy>ivan palacios</cp:lastModifiedBy>
  <cp:revision>455</cp:revision>
  <dcterms:created xsi:type="dcterms:W3CDTF">2019-01-13T20:56:16Z</dcterms:created>
  <dcterms:modified xsi:type="dcterms:W3CDTF">2019-02-07T14:26:04Z</dcterms:modified>
</cp:coreProperties>
</file>