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24" r:id="rId1"/>
  </p:sldMasterIdLst>
  <p:handoutMasterIdLst>
    <p:handoutMasterId r:id="rId27"/>
  </p:handoutMasterIdLst>
  <p:sldIdLst>
    <p:sldId id="350" r:id="rId2"/>
    <p:sldId id="332" r:id="rId3"/>
    <p:sldId id="298" r:id="rId4"/>
    <p:sldId id="336" r:id="rId5"/>
    <p:sldId id="337" r:id="rId6"/>
    <p:sldId id="348" r:id="rId7"/>
    <p:sldId id="301" r:id="rId8"/>
    <p:sldId id="352" r:id="rId9"/>
    <p:sldId id="300" r:id="rId10"/>
    <p:sldId id="334" r:id="rId11"/>
    <p:sldId id="353" r:id="rId12"/>
    <p:sldId id="338" r:id="rId13"/>
    <p:sldId id="339" r:id="rId14"/>
    <p:sldId id="340" r:id="rId15"/>
    <p:sldId id="333" r:id="rId16"/>
    <p:sldId id="317" r:id="rId17"/>
    <p:sldId id="287" r:id="rId18"/>
    <p:sldId id="319" r:id="rId19"/>
    <p:sldId id="320" r:id="rId20"/>
    <p:sldId id="321" r:id="rId21"/>
    <p:sldId id="343" r:id="rId22"/>
    <p:sldId id="346" r:id="rId23"/>
    <p:sldId id="331" r:id="rId24"/>
    <p:sldId id="347" r:id="rId25"/>
    <p:sldId id="294" r:id="rId26"/>
  </p:sldIdLst>
  <p:sldSz cx="12192000" cy="6858000"/>
  <p:notesSz cx="6858000" cy="93138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3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jpeg"/><Relationship Id="rId1" Type="http://schemas.openxmlformats.org/officeDocument/2006/relationships/image" Target="../media/image34.jpeg"/><Relationship Id="rId4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jpeg"/><Relationship Id="rId1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706452-9835-41D0-9D16-D30B0150F986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8DAA38-A8F9-4211-AD91-7C60848A9F6F}">
      <dgm:prSet phldrT="[Texto]" custT="1"/>
      <dgm:spPr>
        <a:solidFill>
          <a:schemeClr val="bg1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Ecuador, </a:t>
          </a:r>
          <a:r>
            <a:rPr lang="es-ES_tradnl" sz="20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ocupa</a:t>
          </a:r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s-ES_tradnl" sz="20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puesto</a:t>
          </a:r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79  de 127 en el </a:t>
          </a:r>
          <a:r>
            <a:rPr lang="es-ES_tradnl" sz="20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Índice</a:t>
          </a:r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_tradnl" sz="20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Internacional</a:t>
          </a:r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s-ES_tradnl" sz="20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Seguridad. Que mide la eficiencia policial y el resultado en términos de seguridad ciudadana.</a:t>
          </a:r>
        </a:p>
      </dgm:t>
    </dgm:pt>
    <dgm:pt modelId="{0A639161-72AE-457D-AD73-E18A8A262EB6}" type="parTrans" cxnId="{1E6EC9C6-7F7C-4C82-ADA1-F320D3FAAB2D}">
      <dgm:prSet/>
      <dgm:spPr/>
      <dgm:t>
        <a:bodyPr/>
        <a:lstStyle/>
        <a:p>
          <a:endParaRPr lang="en-US"/>
        </a:p>
      </dgm:t>
    </dgm:pt>
    <dgm:pt modelId="{BEA4EC5C-1570-4E32-9413-7FE220DED26F}" type="sibTrans" cxnId="{1E6EC9C6-7F7C-4C82-ADA1-F320D3FAAB2D}">
      <dgm:prSet/>
      <dgm:spPr/>
      <dgm:t>
        <a:bodyPr/>
        <a:lstStyle/>
        <a:p>
          <a:endParaRPr lang="en-US"/>
        </a:p>
      </dgm:t>
    </dgm:pt>
    <dgm:pt modelId="{5BA87A5F-B8EE-4482-B79F-9D5B35DDE5C7}" type="pres">
      <dgm:prSet presAssocID="{9F706452-9835-41D0-9D16-D30B0150F98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16A914-1052-4BE7-97DB-4D0D69E58FCE}" type="pres">
      <dgm:prSet presAssocID="{6D8DAA38-A8F9-4211-AD91-7C60848A9F6F}" presName="comp" presStyleCnt="0"/>
      <dgm:spPr/>
    </dgm:pt>
    <dgm:pt modelId="{AAFF77E2-BB83-4D1F-89F2-140C4BD24D02}" type="pres">
      <dgm:prSet presAssocID="{6D8DAA38-A8F9-4211-AD91-7C60848A9F6F}" presName="box" presStyleLbl="node1" presStyleIdx="0" presStyleCnt="1" custLinFactNeighborY="-1055"/>
      <dgm:spPr/>
      <dgm:t>
        <a:bodyPr/>
        <a:lstStyle/>
        <a:p>
          <a:endParaRPr lang="en-US"/>
        </a:p>
      </dgm:t>
    </dgm:pt>
    <dgm:pt modelId="{30845FB1-AEC6-403B-ACB8-5E280908E1CE}" type="pres">
      <dgm:prSet presAssocID="{6D8DAA38-A8F9-4211-AD91-7C60848A9F6F}" presName="img" presStyleLbl="fgImgPlace1" presStyleIdx="0" presStyleCnt="1" custScaleY="125000" custLinFactNeighborX="-1899" custLinFactNeighborY="2397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softEdge rad="101600"/>
        </a:effectLst>
      </dgm:spPr>
      <dgm:t>
        <a:bodyPr/>
        <a:lstStyle/>
        <a:p>
          <a:endParaRPr lang="es-EC"/>
        </a:p>
      </dgm:t>
    </dgm:pt>
    <dgm:pt modelId="{50DD4382-7329-4B6F-AF30-7C815D585F5F}" type="pres">
      <dgm:prSet presAssocID="{6D8DAA38-A8F9-4211-AD91-7C60848A9F6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0FA292-AC11-4644-A928-5FD01464B01F}" type="presOf" srcId="{6D8DAA38-A8F9-4211-AD91-7C60848A9F6F}" destId="{AAFF77E2-BB83-4D1F-89F2-140C4BD24D02}" srcOrd="0" destOrd="0" presId="urn:microsoft.com/office/officeart/2005/8/layout/vList4#2"/>
    <dgm:cxn modelId="{32E20E35-8455-46A8-83DC-9544CA524F39}" type="presOf" srcId="{9F706452-9835-41D0-9D16-D30B0150F986}" destId="{5BA87A5F-B8EE-4482-B79F-9D5B35DDE5C7}" srcOrd="0" destOrd="0" presId="urn:microsoft.com/office/officeart/2005/8/layout/vList4#2"/>
    <dgm:cxn modelId="{85A0F79D-BFD0-479E-9054-1468C9C1AF52}" type="presOf" srcId="{6D8DAA38-A8F9-4211-AD91-7C60848A9F6F}" destId="{50DD4382-7329-4B6F-AF30-7C815D585F5F}" srcOrd="1" destOrd="0" presId="urn:microsoft.com/office/officeart/2005/8/layout/vList4#2"/>
    <dgm:cxn modelId="{1E6EC9C6-7F7C-4C82-ADA1-F320D3FAAB2D}" srcId="{9F706452-9835-41D0-9D16-D30B0150F986}" destId="{6D8DAA38-A8F9-4211-AD91-7C60848A9F6F}" srcOrd="0" destOrd="0" parTransId="{0A639161-72AE-457D-AD73-E18A8A262EB6}" sibTransId="{BEA4EC5C-1570-4E32-9413-7FE220DED26F}"/>
    <dgm:cxn modelId="{66910297-84D6-452E-B70F-97344F85F8DD}" type="presParOf" srcId="{5BA87A5F-B8EE-4482-B79F-9D5B35DDE5C7}" destId="{E916A914-1052-4BE7-97DB-4D0D69E58FCE}" srcOrd="0" destOrd="0" presId="urn:microsoft.com/office/officeart/2005/8/layout/vList4#2"/>
    <dgm:cxn modelId="{94ADCF55-7005-46F8-8CFF-3CDF6E9C638A}" type="presParOf" srcId="{E916A914-1052-4BE7-97DB-4D0D69E58FCE}" destId="{AAFF77E2-BB83-4D1F-89F2-140C4BD24D02}" srcOrd="0" destOrd="0" presId="urn:microsoft.com/office/officeart/2005/8/layout/vList4#2"/>
    <dgm:cxn modelId="{0F714222-0467-4DDB-B4DC-69E56B55D96A}" type="presParOf" srcId="{E916A914-1052-4BE7-97DB-4D0D69E58FCE}" destId="{30845FB1-AEC6-403B-ACB8-5E280908E1CE}" srcOrd="1" destOrd="0" presId="urn:microsoft.com/office/officeart/2005/8/layout/vList4#2"/>
    <dgm:cxn modelId="{F704AE78-2B5C-41A7-8E5A-089DB17A4B7A}" type="presParOf" srcId="{E916A914-1052-4BE7-97DB-4D0D69E58FCE}" destId="{50DD4382-7329-4B6F-AF30-7C815D585F5F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B31105-D48A-4647-B9AA-2287B5BA9983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6466179-49EF-456E-9ED1-689BC1651213}">
      <dgm:prSet phldrT="[Texto]" custT="1"/>
      <dgm:spPr>
        <a:solidFill>
          <a:schemeClr val="accent1">
            <a:hueOff val="0"/>
            <a:satOff val="0"/>
            <a:lumOff val="0"/>
            <a:alpha val="26000"/>
          </a:schemeClr>
        </a:solidFill>
        <a:ln w="0"/>
      </dgm:spPr>
      <dgm:t>
        <a:bodyPr lIns="14400"/>
        <a:lstStyle/>
        <a:p>
          <a:r>
            <a:rPr lang="es-ES_tradnl" sz="16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Art. 389. se obliga a ser quien garantice la seguridad de toda la población, dentro del territorio nacional.</a:t>
          </a:r>
          <a:endParaRPr lang="es-EC" sz="1600" dirty="0"/>
        </a:p>
      </dgm:t>
    </dgm:pt>
    <dgm:pt modelId="{7F5966F9-14CD-44ED-B99F-FDAFDEDF96BF}" type="parTrans" cxnId="{C94EE8BE-68D9-4805-83AB-715351983672}">
      <dgm:prSet/>
      <dgm:spPr/>
      <dgm:t>
        <a:bodyPr/>
        <a:lstStyle/>
        <a:p>
          <a:endParaRPr lang="es-EC"/>
        </a:p>
      </dgm:t>
    </dgm:pt>
    <dgm:pt modelId="{A9156F4E-71A3-41AC-ADBB-2E4BB149D198}" type="sibTrans" cxnId="{C94EE8BE-68D9-4805-83AB-715351983672}">
      <dgm:prSet/>
      <dgm:spPr/>
      <dgm:t>
        <a:bodyPr/>
        <a:lstStyle/>
        <a:p>
          <a:endParaRPr lang="es-EC"/>
        </a:p>
      </dgm:t>
    </dgm:pt>
    <dgm:pt modelId="{06EECB85-8441-41FC-B9BB-CC3BE0097468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6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Artículo 3: De la garantía de seguridad pública.</a:t>
          </a:r>
          <a:endParaRPr lang="es-EC" sz="1600" dirty="0"/>
        </a:p>
      </dgm:t>
    </dgm:pt>
    <dgm:pt modelId="{0682E031-7EC2-4872-830D-7B2E480A52E7}" type="parTrans" cxnId="{AD260E86-373B-4BEA-AD59-2B85FBE6F1E8}">
      <dgm:prSet/>
      <dgm:spPr/>
      <dgm:t>
        <a:bodyPr/>
        <a:lstStyle/>
        <a:p>
          <a:endParaRPr lang="es-EC"/>
        </a:p>
      </dgm:t>
    </dgm:pt>
    <dgm:pt modelId="{A435CBCF-F35E-47F5-ADAB-E08ADD560D84}" type="sibTrans" cxnId="{AD260E86-373B-4BEA-AD59-2B85FBE6F1E8}">
      <dgm:prSet/>
      <dgm:spPr/>
      <dgm:t>
        <a:bodyPr/>
        <a:lstStyle/>
        <a:p>
          <a:endParaRPr lang="es-EC"/>
        </a:p>
      </dgm:t>
    </dgm:pt>
    <dgm:pt modelId="{34E076A8-D610-4E6A-A1C6-6A04CA3FABAE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6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Artículo 23: De la seguridad ciudadana. </a:t>
          </a:r>
          <a:endParaRPr lang="es-EC" sz="1600" dirty="0"/>
        </a:p>
      </dgm:t>
    </dgm:pt>
    <dgm:pt modelId="{1B8787B7-C21A-494F-9EE6-61A3ACA9DF00}" type="parTrans" cxnId="{1B6EEE59-7E86-4A03-9F19-F4DF15B3A012}">
      <dgm:prSet/>
      <dgm:spPr/>
      <dgm:t>
        <a:bodyPr/>
        <a:lstStyle/>
        <a:p>
          <a:endParaRPr lang="es-EC"/>
        </a:p>
      </dgm:t>
    </dgm:pt>
    <dgm:pt modelId="{04704DD1-AF81-4DFB-BB61-24C9E459A4DF}" type="sibTrans" cxnId="{1B6EEE59-7E86-4A03-9F19-F4DF15B3A012}">
      <dgm:prSet/>
      <dgm:spPr/>
      <dgm:t>
        <a:bodyPr/>
        <a:lstStyle/>
        <a:p>
          <a:endParaRPr lang="es-EC"/>
        </a:p>
      </dgm:t>
    </dgm:pt>
    <dgm:pt modelId="{62C70AEC-CAD2-41A5-BB55-6817F7BFB265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 dirty="0" smtClean="0"/>
            <a:t>CONSTITUCIÓN</a:t>
          </a:r>
          <a:endParaRPr lang="es-EC" dirty="0"/>
        </a:p>
      </dgm:t>
    </dgm:pt>
    <dgm:pt modelId="{88362E87-6229-49B5-BF4B-F220CE875E45}" type="sibTrans" cxnId="{6BEB3F3E-051C-48EC-B1E0-EB59B41008AD}">
      <dgm:prSet/>
      <dgm:spPr/>
      <dgm:t>
        <a:bodyPr/>
        <a:lstStyle/>
        <a:p>
          <a:endParaRPr lang="es-EC"/>
        </a:p>
      </dgm:t>
    </dgm:pt>
    <dgm:pt modelId="{C1C7A93D-30E3-4E57-9049-7776CDF21B8D}" type="parTrans" cxnId="{6BEB3F3E-051C-48EC-B1E0-EB59B41008AD}">
      <dgm:prSet/>
      <dgm:spPr/>
      <dgm:t>
        <a:bodyPr/>
        <a:lstStyle/>
        <a:p>
          <a:endParaRPr lang="es-EC"/>
        </a:p>
      </dgm:t>
    </dgm:pt>
    <dgm:pt modelId="{1FA0F1AE-A369-42C5-AAF8-846CE9A731E5}" type="pres">
      <dgm:prSet presAssocID="{61B31105-D48A-4647-B9AA-2287B5BA99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92FF0EA-CC6F-4D70-AE6E-32C1E6DA4461}" type="pres">
      <dgm:prSet presAssocID="{61B31105-D48A-4647-B9AA-2287B5BA9983}" presName="radial" presStyleCnt="0">
        <dgm:presLayoutVars>
          <dgm:animLvl val="ctr"/>
        </dgm:presLayoutVars>
      </dgm:prSet>
      <dgm:spPr/>
    </dgm:pt>
    <dgm:pt modelId="{5B47EF7D-59A7-43F7-A785-927F8CB33618}" type="pres">
      <dgm:prSet presAssocID="{62C70AEC-CAD2-41A5-BB55-6817F7BFB265}" presName="centerShape" presStyleLbl="vennNode1" presStyleIdx="0" presStyleCnt="4" custScaleX="84711" custScaleY="69454" custLinFactX="-6704" custLinFactNeighborX="-100000" custLinFactNeighborY="-59364"/>
      <dgm:spPr/>
      <dgm:t>
        <a:bodyPr/>
        <a:lstStyle/>
        <a:p>
          <a:endParaRPr lang="es-EC"/>
        </a:p>
      </dgm:t>
    </dgm:pt>
    <dgm:pt modelId="{E6D46D94-698E-4F1A-A5BD-C0028C70BDCF}" type="pres">
      <dgm:prSet presAssocID="{06466179-49EF-456E-9ED1-689BC1651213}" presName="node" presStyleLbl="vennNode1" presStyleIdx="1" presStyleCnt="4" custScaleX="340196" custScaleY="123904" custRadScaleRad="115587" custRadScaleInc="135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5D85DF-D38A-4FED-A26F-1C0E5A5004B8}" type="pres">
      <dgm:prSet presAssocID="{06EECB85-8441-41FC-B9BB-CC3BE0097468}" presName="node" presStyleLbl="vennNode1" presStyleIdx="2" presStyleCnt="4" custScaleX="432778" custScaleY="81715" custRadScaleRad="59776" custRadScaleInc="-662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22F007-4CCD-4F39-A958-07AAB8EBC839}" type="pres">
      <dgm:prSet presAssocID="{34E076A8-D610-4E6A-A1C6-6A04CA3FABAE}" presName="node" presStyleLbl="vennNode1" presStyleIdx="3" presStyleCnt="4" custScaleX="392791" custScaleY="77223" custRadScaleRad="40790" custRadScaleInc="-1251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6A2439E-3543-4C88-A849-2F2F3E6A42E2}" type="presOf" srcId="{62C70AEC-CAD2-41A5-BB55-6817F7BFB265}" destId="{5B47EF7D-59A7-43F7-A785-927F8CB33618}" srcOrd="0" destOrd="0" presId="urn:microsoft.com/office/officeart/2005/8/layout/radial3"/>
    <dgm:cxn modelId="{AD260E86-373B-4BEA-AD59-2B85FBE6F1E8}" srcId="{62C70AEC-CAD2-41A5-BB55-6817F7BFB265}" destId="{06EECB85-8441-41FC-B9BB-CC3BE0097468}" srcOrd="1" destOrd="0" parTransId="{0682E031-7EC2-4872-830D-7B2E480A52E7}" sibTransId="{A435CBCF-F35E-47F5-ADAB-E08ADD560D84}"/>
    <dgm:cxn modelId="{CC8544FB-287E-4475-81BD-A81A5FCCFDE0}" type="presOf" srcId="{06466179-49EF-456E-9ED1-689BC1651213}" destId="{E6D46D94-698E-4F1A-A5BD-C0028C70BDCF}" srcOrd="0" destOrd="0" presId="urn:microsoft.com/office/officeart/2005/8/layout/radial3"/>
    <dgm:cxn modelId="{C94EE8BE-68D9-4805-83AB-715351983672}" srcId="{62C70AEC-CAD2-41A5-BB55-6817F7BFB265}" destId="{06466179-49EF-456E-9ED1-689BC1651213}" srcOrd="0" destOrd="0" parTransId="{7F5966F9-14CD-44ED-B99F-FDAFDEDF96BF}" sibTransId="{A9156F4E-71A3-41AC-ADBB-2E4BB149D198}"/>
    <dgm:cxn modelId="{1B6EEE59-7E86-4A03-9F19-F4DF15B3A012}" srcId="{62C70AEC-CAD2-41A5-BB55-6817F7BFB265}" destId="{34E076A8-D610-4E6A-A1C6-6A04CA3FABAE}" srcOrd="2" destOrd="0" parTransId="{1B8787B7-C21A-494F-9EE6-61A3ACA9DF00}" sibTransId="{04704DD1-AF81-4DFB-BB61-24C9E459A4DF}"/>
    <dgm:cxn modelId="{6BEB3F3E-051C-48EC-B1E0-EB59B41008AD}" srcId="{61B31105-D48A-4647-B9AA-2287B5BA9983}" destId="{62C70AEC-CAD2-41A5-BB55-6817F7BFB265}" srcOrd="0" destOrd="0" parTransId="{C1C7A93D-30E3-4E57-9049-7776CDF21B8D}" sibTransId="{88362E87-6229-49B5-BF4B-F220CE875E45}"/>
    <dgm:cxn modelId="{410F9F0F-8FE7-416F-A19A-3C856D271579}" type="presOf" srcId="{34E076A8-D610-4E6A-A1C6-6A04CA3FABAE}" destId="{7122F007-4CCD-4F39-A958-07AAB8EBC839}" srcOrd="0" destOrd="0" presId="urn:microsoft.com/office/officeart/2005/8/layout/radial3"/>
    <dgm:cxn modelId="{8B25C007-2129-4C90-98D6-CADF4B511EAD}" type="presOf" srcId="{61B31105-D48A-4647-B9AA-2287B5BA9983}" destId="{1FA0F1AE-A369-42C5-AAF8-846CE9A731E5}" srcOrd="0" destOrd="0" presId="urn:microsoft.com/office/officeart/2005/8/layout/radial3"/>
    <dgm:cxn modelId="{EB1B6A52-95EB-45BA-8106-0BBAA8274354}" type="presOf" srcId="{06EECB85-8441-41FC-B9BB-CC3BE0097468}" destId="{FA5D85DF-D38A-4FED-A26F-1C0E5A5004B8}" srcOrd="0" destOrd="0" presId="urn:microsoft.com/office/officeart/2005/8/layout/radial3"/>
    <dgm:cxn modelId="{16CB3068-2DF1-4389-A35F-84D7E815D2CF}" type="presParOf" srcId="{1FA0F1AE-A369-42C5-AAF8-846CE9A731E5}" destId="{392FF0EA-CC6F-4D70-AE6E-32C1E6DA4461}" srcOrd="0" destOrd="0" presId="urn:microsoft.com/office/officeart/2005/8/layout/radial3"/>
    <dgm:cxn modelId="{BB4F72B5-EB43-43C9-BDE3-E80CEB37EB55}" type="presParOf" srcId="{392FF0EA-CC6F-4D70-AE6E-32C1E6DA4461}" destId="{5B47EF7D-59A7-43F7-A785-927F8CB33618}" srcOrd="0" destOrd="0" presId="urn:microsoft.com/office/officeart/2005/8/layout/radial3"/>
    <dgm:cxn modelId="{A5D974E3-F059-4E18-A92F-8E581C2B327C}" type="presParOf" srcId="{392FF0EA-CC6F-4D70-AE6E-32C1E6DA4461}" destId="{E6D46D94-698E-4F1A-A5BD-C0028C70BDCF}" srcOrd="1" destOrd="0" presId="urn:microsoft.com/office/officeart/2005/8/layout/radial3"/>
    <dgm:cxn modelId="{8CCE8347-27B0-4E1C-B94A-A006F5470EF8}" type="presParOf" srcId="{392FF0EA-CC6F-4D70-AE6E-32C1E6DA4461}" destId="{FA5D85DF-D38A-4FED-A26F-1C0E5A5004B8}" srcOrd="2" destOrd="0" presId="urn:microsoft.com/office/officeart/2005/8/layout/radial3"/>
    <dgm:cxn modelId="{846EA908-82D5-4248-894F-1E7EAA5EC777}" type="presParOf" srcId="{392FF0EA-CC6F-4D70-AE6E-32C1E6DA4461}" destId="{7122F007-4CCD-4F39-A958-07AAB8EBC839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8B86C8-3DB4-47F4-825C-FE44AED7019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F017E71-66D9-402C-A3C9-2C4558CE2097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C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371DC2-FE6A-4084-9D85-E87F04157A10}" type="parTrans" cxnId="{A0E957AA-B558-4515-AFBB-C6A59F31D365}">
      <dgm:prSet/>
      <dgm:spPr/>
      <dgm:t>
        <a:bodyPr/>
        <a:lstStyle/>
        <a:p>
          <a:endParaRPr lang="es-EC"/>
        </a:p>
      </dgm:t>
    </dgm:pt>
    <dgm:pt modelId="{930BA451-AA48-4F37-A4DD-D83AE646771A}" type="sibTrans" cxnId="{A0E957AA-B558-4515-AFBB-C6A59F31D365}">
      <dgm:prSet/>
      <dgm:spPr/>
      <dgm:t>
        <a:bodyPr/>
        <a:lstStyle/>
        <a:p>
          <a:endParaRPr lang="es-EC"/>
        </a:p>
      </dgm:t>
    </dgm:pt>
    <dgm:pt modelId="{B35754FF-D56A-4741-A227-D78180EDB26C}">
      <dgm:prSet phldrT="[Texto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/>
          <a:r>
            <a:rPr lang="es-ES" sz="1800" dirty="0" smtClean="0">
              <a:solidFill>
                <a:srgbClr val="000000"/>
              </a:solidFill>
              <a:latin typeface="Times New Roman" panose="02020603050405020304" pitchFamily="18" charset="0"/>
            </a:rPr>
            <a:t>Realizar un plan de mejoramiento de los recursos humanos y físicos que se disponen en los accesos, con la finalidad de contar con las mejores garantías humanas, de equipos y tecnológicas para garantizar la seguridad de toda la comunidad educativa.</a:t>
          </a:r>
          <a:endParaRPr lang="es-EC" sz="1800" dirty="0"/>
        </a:p>
      </dgm:t>
    </dgm:pt>
    <dgm:pt modelId="{EBFE05B1-F589-4456-9159-6FA66B313C1F}" type="parTrans" cxnId="{AEE09591-A9F5-4B2D-8840-8FFECCDB8C05}">
      <dgm:prSet/>
      <dgm:spPr/>
      <dgm:t>
        <a:bodyPr/>
        <a:lstStyle/>
        <a:p>
          <a:endParaRPr lang="es-EC"/>
        </a:p>
      </dgm:t>
    </dgm:pt>
    <dgm:pt modelId="{63B71F2C-527E-4E7A-B331-3A283644EED2}" type="sibTrans" cxnId="{AEE09591-A9F5-4B2D-8840-8FFECCDB8C05}">
      <dgm:prSet/>
      <dgm:spPr/>
      <dgm:t>
        <a:bodyPr/>
        <a:lstStyle/>
        <a:p>
          <a:endParaRPr lang="es-EC"/>
        </a:p>
      </dgm:t>
    </dgm:pt>
    <dgm:pt modelId="{A2C96301-47A2-4102-9B51-12A0C9E6F36F}">
      <dgm:prSet custT="1"/>
      <dgm:spPr>
        <a:solidFill>
          <a:srgbClr val="00B0F0">
            <a:alpha val="26000"/>
          </a:srgbClr>
        </a:solidFill>
      </dgm:spPr>
      <dgm:t>
        <a:bodyPr/>
        <a:lstStyle/>
        <a:p>
          <a:r>
            <a:rPr lang="es-ES" sz="2000" dirty="0" smtClean="0">
              <a:solidFill>
                <a:srgbClr val="000000"/>
              </a:solidFill>
              <a:latin typeface="Times New Roman" panose="02020603050405020304" pitchFamily="18" charset="0"/>
            </a:rPr>
            <a:t>Elaborar un instructivo de medidas de seguridad para los accesos con la finalidad de mejorar el nivel de control existente y así minimizar los riesgos.</a:t>
          </a:r>
          <a:endParaRPr lang="es-EC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245A16-B54B-4D95-BE56-3BE7006516A3}" type="parTrans" cxnId="{45E1B8CF-0565-4FC8-B6C3-1032EAD20029}">
      <dgm:prSet/>
      <dgm:spPr/>
      <dgm:t>
        <a:bodyPr/>
        <a:lstStyle/>
        <a:p>
          <a:endParaRPr lang="es-EC"/>
        </a:p>
      </dgm:t>
    </dgm:pt>
    <dgm:pt modelId="{D3F2AFEF-FEEE-4474-A81F-5BEA4AB7E0BA}" type="sibTrans" cxnId="{45E1B8CF-0565-4FC8-B6C3-1032EAD20029}">
      <dgm:prSet/>
      <dgm:spPr/>
      <dgm:t>
        <a:bodyPr/>
        <a:lstStyle/>
        <a:p>
          <a:endParaRPr lang="es-EC"/>
        </a:p>
      </dgm:t>
    </dgm:pt>
    <dgm:pt modelId="{2CA5604F-68BC-45AB-897A-F10BBF204E9E}">
      <dgm:prSet/>
      <dgm:spPr/>
      <dgm:t>
        <a:bodyPr/>
        <a:lstStyle/>
        <a:p>
          <a:endParaRPr lang="es-ES"/>
        </a:p>
      </dgm:t>
    </dgm:pt>
    <dgm:pt modelId="{0FAF39E1-AB99-448A-AC7B-C494B8212E71}" type="parTrans" cxnId="{2826C34C-C425-4862-80F6-B989F956E8A1}">
      <dgm:prSet/>
      <dgm:spPr/>
      <dgm:t>
        <a:bodyPr/>
        <a:lstStyle/>
        <a:p>
          <a:endParaRPr lang="es-ES"/>
        </a:p>
      </dgm:t>
    </dgm:pt>
    <dgm:pt modelId="{5E41089D-0032-44FA-BDC3-2AEADD327B14}" type="sibTrans" cxnId="{2826C34C-C425-4862-80F6-B989F956E8A1}">
      <dgm:prSet/>
      <dgm:spPr/>
      <dgm:t>
        <a:bodyPr/>
        <a:lstStyle/>
        <a:p>
          <a:endParaRPr lang="es-ES"/>
        </a:p>
      </dgm:t>
    </dgm:pt>
    <dgm:pt modelId="{AA2EA168-21C8-452E-B838-BE372AEBAE2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Realizar capacitaciones al inicio de cada semestre sobre los riesgos y el nivel de los riesgos a los que se encuentran expuestas las instalaciones, así como toda la comunidad educativa.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C0F552-8D19-4B73-AECC-7AA667B80806}" type="parTrans" cxnId="{B0B0B6E6-B0F9-4FB1-AF7B-493D59C9E6FC}">
      <dgm:prSet/>
      <dgm:spPr/>
      <dgm:t>
        <a:bodyPr/>
        <a:lstStyle/>
        <a:p>
          <a:endParaRPr lang="es-ES"/>
        </a:p>
      </dgm:t>
    </dgm:pt>
    <dgm:pt modelId="{B268A5A0-55CD-44F5-AA49-1E56B2DC5C1C}" type="sibTrans" cxnId="{B0B0B6E6-B0F9-4FB1-AF7B-493D59C9E6FC}">
      <dgm:prSet/>
      <dgm:spPr/>
      <dgm:t>
        <a:bodyPr/>
        <a:lstStyle/>
        <a:p>
          <a:endParaRPr lang="es-ES"/>
        </a:p>
      </dgm:t>
    </dgm:pt>
    <dgm:pt modelId="{5DF4A85A-4A34-4E71-85EB-147025BF692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Delimitar las funciones de la empresa de seguridad física adjudicada, policía militar y de la empresa adjudicada a cargo de los parqueaderos.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467776-4363-40EF-AB41-5BAD3CBB382A}" type="parTrans" cxnId="{BD1C512E-BCE3-42DE-94DD-504D955A6F23}">
      <dgm:prSet/>
      <dgm:spPr/>
      <dgm:t>
        <a:bodyPr/>
        <a:lstStyle/>
        <a:p>
          <a:endParaRPr lang="es-ES"/>
        </a:p>
      </dgm:t>
    </dgm:pt>
    <dgm:pt modelId="{A372984F-3596-4B56-9BEE-976823D93370}" type="sibTrans" cxnId="{BD1C512E-BCE3-42DE-94DD-504D955A6F23}">
      <dgm:prSet/>
      <dgm:spPr/>
      <dgm:t>
        <a:bodyPr/>
        <a:lstStyle/>
        <a:p>
          <a:endParaRPr lang="es-ES"/>
        </a:p>
      </dgm:t>
    </dgm:pt>
    <dgm:pt modelId="{9CDA9144-CE5E-4EF3-9EBB-0242CF28A3C6}" type="pres">
      <dgm:prSet presAssocID="{7D8B86C8-3DB4-47F4-825C-FE44AED7019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C639FF6-AED6-4F91-9E7C-123D294263E1}" type="pres">
      <dgm:prSet presAssocID="{AF017E71-66D9-402C-A3C9-2C4558CE2097}" presName="centerShape" presStyleLbl="node0" presStyleIdx="0" presStyleCnt="1" custScaleX="96284" custScaleY="67339"/>
      <dgm:spPr/>
      <dgm:t>
        <a:bodyPr/>
        <a:lstStyle/>
        <a:p>
          <a:endParaRPr lang="es-EC"/>
        </a:p>
      </dgm:t>
    </dgm:pt>
    <dgm:pt modelId="{81365891-D76A-4986-8035-AFE00C754422}" type="pres">
      <dgm:prSet presAssocID="{EBFE05B1-F589-4456-9159-6FA66B313C1F}" presName="parTrans" presStyleLbl="bgSibTrans2D1" presStyleIdx="0" presStyleCnt="4" custScaleX="42864" custLinFactNeighborX="34315" custLinFactNeighborY="30109"/>
      <dgm:spPr/>
      <dgm:t>
        <a:bodyPr/>
        <a:lstStyle/>
        <a:p>
          <a:endParaRPr lang="es-EC"/>
        </a:p>
      </dgm:t>
    </dgm:pt>
    <dgm:pt modelId="{D06ADF5C-9B7B-4600-AB82-B016B37C6ED2}" type="pres">
      <dgm:prSet presAssocID="{B35754FF-D56A-4741-A227-D78180EDB26C}" presName="node" presStyleLbl="node1" presStyleIdx="0" presStyleCnt="4" custScaleX="109926" custScaleY="1090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B6CB86-3C27-4B65-A3F0-D09AB1E15F97}" type="pres">
      <dgm:prSet presAssocID="{31245A16-B54B-4D95-BE56-3BE7006516A3}" presName="parTrans" presStyleLbl="bgSibTrans2D1" presStyleIdx="1" presStyleCnt="4" custScaleX="40364" custLinFactNeighborX="6502" custLinFactNeighborY="72260"/>
      <dgm:spPr/>
      <dgm:t>
        <a:bodyPr/>
        <a:lstStyle/>
        <a:p>
          <a:endParaRPr lang="es-EC"/>
        </a:p>
      </dgm:t>
    </dgm:pt>
    <dgm:pt modelId="{168BD070-060C-480C-928D-F335B7E35F25}" type="pres">
      <dgm:prSet presAssocID="{A2C96301-47A2-4102-9B51-12A0C9E6F36F}" presName="node" presStyleLbl="node1" presStyleIdx="1" presStyleCnt="4" custScaleY="90819" custRadScaleRad="99424" custRadScaleInc="-1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4E0BDB-0396-47D8-ACF9-6AD1C204CD0C}" type="pres">
      <dgm:prSet presAssocID="{45C0F552-8D19-4B73-AECC-7AA667B80806}" presName="parTrans" presStyleLbl="bgSibTrans2D1" presStyleIdx="2" presStyleCnt="4" custScaleX="42519" custLinFactNeighborX="-10136" custLinFactNeighborY="79787"/>
      <dgm:spPr/>
      <dgm:t>
        <a:bodyPr/>
        <a:lstStyle/>
        <a:p>
          <a:endParaRPr lang="es-ES"/>
        </a:p>
      </dgm:t>
    </dgm:pt>
    <dgm:pt modelId="{27B326D9-5C42-487E-A910-AFE4DE37677B}" type="pres">
      <dgm:prSet presAssocID="{AA2EA168-21C8-452E-B838-BE372AEBAE22}" presName="node" presStyleLbl="node1" presStyleIdx="2" presStyleCnt="4" custScaleX="117735" custScaleY="876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3CC7E6-C515-4DD6-AB21-EA14727372F7}" type="pres">
      <dgm:prSet presAssocID="{C8467776-4363-40EF-AB41-5BAD3CBB382A}" presName="parTrans" presStyleLbl="bgSibTrans2D1" presStyleIdx="3" presStyleCnt="4" custAng="20777296" custScaleX="49504" custLinFactNeighborX="-35874" custLinFactNeighborY="12044"/>
      <dgm:spPr/>
      <dgm:t>
        <a:bodyPr/>
        <a:lstStyle/>
        <a:p>
          <a:endParaRPr lang="es-ES"/>
        </a:p>
      </dgm:t>
    </dgm:pt>
    <dgm:pt modelId="{84268BEA-6A2A-4C81-8D83-4110D29DC3F7}" type="pres">
      <dgm:prSet presAssocID="{5DF4A85A-4A34-4E71-85EB-147025BF6924}" presName="node" presStyleLbl="node1" presStyleIdx="3" presStyleCnt="4" custScaleX="107967" custScaleY="1030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D14B3D2-531C-4441-A749-5979842CACF8}" type="presOf" srcId="{EBFE05B1-F589-4456-9159-6FA66B313C1F}" destId="{81365891-D76A-4986-8035-AFE00C754422}" srcOrd="0" destOrd="0" presId="urn:microsoft.com/office/officeart/2005/8/layout/radial4"/>
    <dgm:cxn modelId="{D1935305-3DFB-4274-8A02-09E263E40066}" type="presOf" srcId="{45C0F552-8D19-4B73-AECC-7AA667B80806}" destId="{384E0BDB-0396-47D8-ACF9-6AD1C204CD0C}" srcOrd="0" destOrd="0" presId="urn:microsoft.com/office/officeart/2005/8/layout/radial4"/>
    <dgm:cxn modelId="{F1F4871F-2689-4CA0-BE32-533CE310280F}" type="presOf" srcId="{A2C96301-47A2-4102-9B51-12A0C9E6F36F}" destId="{168BD070-060C-480C-928D-F335B7E35F25}" srcOrd="0" destOrd="0" presId="urn:microsoft.com/office/officeart/2005/8/layout/radial4"/>
    <dgm:cxn modelId="{2BC3EB2F-1BF9-429C-81A4-0699BD87702F}" type="presOf" srcId="{C8467776-4363-40EF-AB41-5BAD3CBB382A}" destId="{B93CC7E6-C515-4DD6-AB21-EA14727372F7}" srcOrd="0" destOrd="0" presId="urn:microsoft.com/office/officeart/2005/8/layout/radial4"/>
    <dgm:cxn modelId="{CDA7ABA8-1B37-454C-B9CE-3079B2CAB340}" type="presOf" srcId="{31245A16-B54B-4D95-BE56-3BE7006516A3}" destId="{29B6CB86-3C27-4B65-A3F0-D09AB1E15F97}" srcOrd="0" destOrd="0" presId="urn:microsoft.com/office/officeart/2005/8/layout/radial4"/>
    <dgm:cxn modelId="{45E1B8CF-0565-4FC8-B6C3-1032EAD20029}" srcId="{AF017E71-66D9-402C-A3C9-2C4558CE2097}" destId="{A2C96301-47A2-4102-9B51-12A0C9E6F36F}" srcOrd="1" destOrd="0" parTransId="{31245A16-B54B-4D95-BE56-3BE7006516A3}" sibTransId="{D3F2AFEF-FEEE-4474-A81F-5BEA4AB7E0BA}"/>
    <dgm:cxn modelId="{4E3118C1-6D5D-42AB-A50B-64C43F3EF5A0}" type="presOf" srcId="{AA2EA168-21C8-452E-B838-BE372AEBAE22}" destId="{27B326D9-5C42-487E-A910-AFE4DE37677B}" srcOrd="0" destOrd="0" presId="urn:microsoft.com/office/officeart/2005/8/layout/radial4"/>
    <dgm:cxn modelId="{ADF41629-C892-4AA1-9C34-4B13A8CAA036}" type="presOf" srcId="{5DF4A85A-4A34-4E71-85EB-147025BF6924}" destId="{84268BEA-6A2A-4C81-8D83-4110D29DC3F7}" srcOrd="0" destOrd="0" presId="urn:microsoft.com/office/officeart/2005/8/layout/radial4"/>
    <dgm:cxn modelId="{B0B0B6E6-B0F9-4FB1-AF7B-493D59C9E6FC}" srcId="{AF017E71-66D9-402C-A3C9-2C4558CE2097}" destId="{AA2EA168-21C8-452E-B838-BE372AEBAE22}" srcOrd="2" destOrd="0" parTransId="{45C0F552-8D19-4B73-AECC-7AA667B80806}" sibTransId="{B268A5A0-55CD-44F5-AA49-1E56B2DC5C1C}"/>
    <dgm:cxn modelId="{BD1C512E-BCE3-42DE-94DD-504D955A6F23}" srcId="{AF017E71-66D9-402C-A3C9-2C4558CE2097}" destId="{5DF4A85A-4A34-4E71-85EB-147025BF6924}" srcOrd="3" destOrd="0" parTransId="{C8467776-4363-40EF-AB41-5BAD3CBB382A}" sibTransId="{A372984F-3596-4B56-9BEE-976823D93370}"/>
    <dgm:cxn modelId="{9ADCB088-78F3-4847-8166-31C5DF1B2B80}" type="presOf" srcId="{7D8B86C8-3DB4-47F4-825C-FE44AED7019A}" destId="{9CDA9144-CE5E-4EF3-9EBB-0242CF28A3C6}" srcOrd="0" destOrd="0" presId="urn:microsoft.com/office/officeart/2005/8/layout/radial4"/>
    <dgm:cxn modelId="{2826C34C-C425-4862-80F6-B989F956E8A1}" srcId="{7D8B86C8-3DB4-47F4-825C-FE44AED7019A}" destId="{2CA5604F-68BC-45AB-897A-F10BBF204E9E}" srcOrd="1" destOrd="0" parTransId="{0FAF39E1-AB99-448A-AC7B-C494B8212E71}" sibTransId="{5E41089D-0032-44FA-BDC3-2AEADD327B14}"/>
    <dgm:cxn modelId="{A0E957AA-B558-4515-AFBB-C6A59F31D365}" srcId="{7D8B86C8-3DB4-47F4-825C-FE44AED7019A}" destId="{AF017E71-66D9-402C-A3C9-2C4558CE2097}" srcOrd="0" destOrd="0" parTransId="{0F371DC2-FE6A-4084-9D85-E87F04157A10}" sibTransId="{930BA451-AA48-4F37-A4DD-D83AE646771A}"/>
    <dgm:cxn modelId="{094C4721-41D1-44B2-B3B5-992D1BF078D2}" type="presOf" srcId="{B35754FF-D56A-4741-A227-D78180EDB26C}" destId="{D06ADF5C-9B7B-4600-AB82-B016B37C6ED2}" srcOrd="0" destOrd="0" presId="urn:microsoft.com/office/officeart/2005/8/layout/radial4"/>
    <dgm:cxn modelId="{AEE09591-A9F5-4B2D-8840-8FFECCDB8C05}" srcId="{AF017E71-66D9-402C-A3C9-2C4558CE2097}" destId="{B35754FF-D56A-4741-A227-D78180EDB26C}" srcOrd="0" destOrd="0" parTransId="{EBFE05B1-F589-4456-9159-6FA66B313C1F}" sibTransId="{63B71F2C-527E-4E7A-B331-3A283644EED2}"/>
    <dgm:cxn modelId="{99CBC6F8-6244-45E5-BFF0-11F26BC05B5D}" type="presOf" srcId="{AF017E71-66D9-402C-A3C9-2C4558CE2097}" destId="{8C639FF6-AED6-4F91-9E7C-123D294263E1}" srcOrd="0" destOrd="0" presId="urn:microsoft.com/office/officeart/2005/8/layout/radial4"/>
    <dgm:cxn modelId="{5EC3CEB1-EEF2-458D-B472-B8429F9A6E0A}" type="presParOf" srcId="{9CDA9144-CE5E-4EF3-9EBB-0242CF28A3C6}" destId="{8C639FF6-AED6-4F91-9E7C-123D294263E1}" srcOrd="0" destOrd="0" presId="urn:microsoft.com/office/officeart/2005/8/layout/radial4"/>
    <dgm:cxn modelId="{AE908F77-9274-4998-A8E8-18F9B31D4E9F}" type="presParOf" srcId="{9CDA9144-CE5E-4EF3-9EBB-0242CF28A3C6}" destId="{81365891-D76A-4986-8035-AFE00C754422}" srcOrd="1" destOrd="0" presId="urn:microsoft.com/office/officeart/2005/8/layout/radial4"/>
    <dgm:cxn modelId="{B5EECCA1-01B0-4897-9B79-6654E8891AAB}" type="presParOf" srcId="{9CDA9144-CE5E-4EF3-9EBB-0242CF28A3C6}" destId="{D06ADF5C-9B7B-4600-AB82-B016B37C6ED2}" srcOrd="2" destOrd="0" presId="urn:microsoft.com/office/officeart/2005/8/layout/radial4"/>
    <dgm:cxn modelId="{5D836041-731C-43BC-A5B6-17524BCFDB80}" type="presParOf" srcId="{9CDA9144-CE5E-4EF3-9EBB-0242CF28A3C6}" destId="{29B6CB86-3C27-4B65-A3F0-D09AB1E15F97}" srcOrd="3" destOrd="0" presId="urn:microsoft.com/office/officeart/2005/8/layout/radial4"/>
    <dgm:cxn modelId="{F49A81CF-0B00-495A-BC2C-7ABD0B64B3FE}" type="presParOf" srcId="{9CDA9144-CE5E-4EF3-9EBB-0242CF28A3C6}" destId="{168BD070-060C-480C-928D-F335B7E35F25}" srcOrd="4" destOrd="0" presId="urn:microsoft.com/office/officeart/2005/8/layout/radial4"/>
    <dgm:cxn modelId="{0E0BC639-A80E-4158-BAD7-6D8C44252291}" type="presParOf" srcId="{9CDA9144-CE5E-4EF3-9EBB-0242CF28A3C6}" destId="{384E0BDB-0396-47D8-ACF9-6AD1C204CD0C}" srcOrd="5" destOrd="0" presId="urn:microsoft.com/office/officeart/2005/8/layout/radial4"/>
    <dgm:cxn modelId="{53191093-CE2B-459C-B8F4-EEBDF1F94619}" type="presParOf" srcId="{9CDA9144-CE5E-4EF3-9EBB-0242CF28A3C6}" destId="{27B326D9-5C42-487E-A910-AFE4DE37677B}" srcOrd="6" destOrd="0" presId="urn:microsoft.com/office/officeart/2005/8/layout/radial4"/>
    <dgm:cxn modelId="{095B7E9B-2F90-49B0-8CDB-80528C4F4435}" type="presParOf" srcId="{9CDA9144-CE5E-4EF3-9EBB-0242CF28A3C6}" destId="{B93CC7E6-C515-4DD6-AB21-EA14727372F7}" srcOrd="7" destOrd="0" presId="urn:microsoft.com/office/officeart/2005/8/layout/radial4"/>
    <dgm:cxn modelId="{F58DBCD6-8EC9-466C-9254-87CBBFC4308C}" type="presParOf" srcId="{9CDA9144-CE5E-4EF3-9EBB-0242CF28A3C6}" destId="{84268BEA-6A2A-4C81-8D83-4110D29DC3F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DBBC92-1E57-4E0D-A1CC-A3FA945C17C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8F98954-C0CD-448B-8E93-B620A613F197}">
      <dgm:prSet phldrT="[Texto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Guía practica para conocer los procedimientos a seguir para el ingreso de la comunidad educativa, visitantes y proveedores.</a:t>
          </a:r>
          <a:endParaRPr lang="es-EC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47B452-0FEC-4D7C-B499-FE964F7653E0}" type="parTrans" cxnId="{FE7E7085-173C-4752-B7B9-C4928BFB642E}">
      <dgm:prSet/>
      <dgm:spPr/>
      <dgm:t>
        <a:bodyPr/>
        <a:lstStyle/>
        <a:p>
          <a:endParaRPr lang="es-EC"/>
        </a:p>
      </dgm:t>
    </dgm:pt>
    <dgm:pt modelId="{F265FFF9-0543-4008-942E-2E67580DCE40}" type="sibTrans" cxnId="{FE7E7085-173C-4752-B7B9-C4928BFB642E}">
      <dgm:prSet/>
      <dgm:spPr/>
      <dgm:t>
        <a:bodyPr/>
        <a:lstStyle/>
        <a:p>
          <a:endParaRPr lang="es-EC"/>
        </a:p>
      </dgm:t>
    </dgm:pt>
    <dgm:pt modelId="{EE3E1012-BA79-4999-9C35-E59397ED0602}">
      <dgm:prSet phldrT="[Texto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Crear una cultura de seguridad en toda la comunidad educativa, para contribuir a mejorar la percepción de la seguridad dentro del campus.</a:t>
          </a:r>
          <a:endParaRPr lang="es-EC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E9E24C-899D-4309-AA65-B1C43FAAD7D4}" type="parTrans" cxnId="{4AC6B3F8-D561-4A98-BC00-DDE4B8A42CE3}">
      <dgm:prSet/>
      <dgm:spPr/>
      <dgm:t>
        <a:bodyPr/>
        <a:lstStyle/>
        <a:p>
          <a:endParaRPr lang="es-EC"/>
        </a:p>
      </dgm:t>
    </dgm:pt>
    <dgm:pt modelId="{16F4AFC0-0BD9-45CD-AC53-7B552BF0011A}" type="sibTrans" cxnId="{4AC6B3F8-D561-4A98-BC00-DDE4B8A42CE3}">
      <dgm:prSet/>
      <dgm:spPr/>
      <dgm:t>
        <a:bodyPr/>
        <a:lstStyle/>
        <a:p>
          <a:endParaRPr lang="es-EC"/>
        </a:p>
      </dgm:t>
    </dgm:pt>
    <dgm:pt modelId="{1AA6731F-C58E-43DD-B2EB-035B4B1147E9}">
      <dgm:prSet phldrT="[Texto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Generar un cambio de actitud para hacer frente a los riesgos.</a:t>
          </a:r>
          <a:endParaRPr lang="es-EC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0B2274-2EC5-44BA-AA23-1BC14CB01BD4}" type="parTrans" cxnId="{8D3743CF-2506-4D56-A6CA-FC5DEE598CD8}">
      <dgm:prSet/>
      <dgm:spPr/>
      <dgm:t>
        <a:bodyPr/>
        <a:lstStyle/>
        <a:p>
          <a:endParaRPr lang="es-EC"/>
        </a:p>
      </dgm:t>
    </dgm:pt>
    <dgm:pt modelId="{A0617F9C-153D-45C4-8AF2-FA69D8445CE2}" type="sibTrans" cxnId="{8D3743CF-2506-4D56-A6CA-FC5DEE598CD8}">
      <dgm:prSet/>
      <dgm:spPr/>
      <dgm:t>
        <a:bodyPr/>
        <a:lstStyle/>
        <a:p>
          <a:endParaRPr lang="es-EC"/>
        </a:p>
      </dgm:t>
    </dgm:pt>
    <dgm:pt modelId="{E8759986-B998-4039-B75A-3DA5E4937B6B}" type="pres">
      <dgm:prSet presAssocID="{4BDBBC92-1E57-4E0D-A1CC-A3FA945C17C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76FB9EA-71AC-4AED-B8FE-C0C0B528D935}" type="pres">
      <dgm:prSet presAssocID="{4BDBBC92-1E57-4E0D-A1CC-A3FA945C17CD}" presName="cycle" presStyleCnt="0"/>
      <dgm:spPr/>
    </dgm:pt>
    <dgm:pt modelId="{EECDCE23-DB86-4FE6-869A-5E371D5F8ECC}" type="pres">
      <dgm:prSet presAssocID="{4BDBBC92-1E57-4E0D-A1CC-A3FA945C17CD}" presName="centerShape" presStyleCnt="0"/>
      <dgm:spPr/>
    </dgm:pt>
    <dgm:pt modelId="{09DB94F8-2EF3-4939-9625-77007A73CAD1}" type="pres">
      <dgm:prSet presAssocID="{4BDBBC92-1E57-4E0D-A1CC-A3FA945C17CD}" presName="connSite" presStyleLbl="node1" presStyleIdx="0" presStyleCnt="4"/>
      <dgm:spPr/>
    </dgm:pt>
    <dgm:pt modelId="{753E98A9-3B5E-4662-9940-575A392794D0}" type="pres">
      <dgm:prSet presAssocID="{4BDBBC92-1E57-4E0D-A1CC-A3FA945C17CD}" presName="visible" presStyleLbl="node1" presStyleIdx="0" presStyleCnt="4" custScaleX="113930" custScaleY="12613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14B54E98-BD8D-4384-8E3E-64D6A091909A}" type="pres">
      <dgm:prSet presAssocID="{3F47B452-0FEC-4D7C-B499-FE964F7653E0}" presName="Name25" presStyleLbl="parChTrans1D1" presStyleIdx="0" presStyleCnt="3"/>
      <dgm:spPr/>
      <dgm:t>
        <a:bodyPr/>
        <a:lstStyle/>
        <a:p>
          <a:endParaRPr lang="es-EC"/>
        </a:p>
      </dgm:t>
    </dgm:pt>
    <dgm:pt modelId="{BBCD88D0-49B3-434D-ADCD-7D96A9F32280}" type="pres">
      <dgm:prSet presAssocID="{38F98954-C0CD-448B-8E93-B620A613F197}" presName="node" presStyleCnt="0"/>
      <dgm:spPr/>
    </dgm:pt>
    <dgm:pt modelId="{89EA8C85-9F58-402C-95A3-6F64E231F1B0}" type="pres">
      <dgm:prSet presAssocID="{38F98954-C0CD-448B-8E93-B620A613F197}" presName="parentNode" presStyleLbl="node1" presStyleIdx="1" presStyleCnt="4" custScaleX="255650" custScaleY="112588" custLinFactX="100000" custLinFactNeighborX="197834" custLinFactNeighborY="-5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D4B164-B6C1-4360-8D4A-E701D500D7D6}" type="pres">
      <dgm:prSet presAssocID="{38F98954-C0CD-448B-8E93-B620A613F19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2203FD-23CD-4629-8FBF-E9B2E1A3980E}" type="pres">
      <dgm:prSet presAssocID="{36E9E24C-899D-4309-AA65-B1C43FAAD7D4}" presName="Name25" presStyleLbl="parChTrans1D1" presStyleIdx="1" presStyleCnt="3"/>
      <dgm:spPr/>
      <dgm:t>
        <a:bodyPr/>
        <a:lstStyle/>
        <a:p>
          <a:endParaRPr lang="es-EC"/>
        </a:p>
      </dgm:t>
    </dgm:pt>
    <dgm:pt modelId="{B4AD637F-30D4-45E4-AFC0-BB1B9BA48CF8}" type="pres">
      <dgm:prSet presAssocID="{EE3E1012-BA79-4999-9C35-E59397ED0602}" presName="node" presStyleCnt="0"/>
      <dgm:spPr/>
    </dgm:pt>
    <dgm:pt modelId="{EF9FE685-7BA6-4402-9965-0B58A1C04297}" type="pres">
      <dgm:prSet presAssocID="{EE3E1012-BA79-4999-9C35-E59397ED0602}" presName="parentNode" presStyleLbl="node1" presStyleIdx="2" presStyleCnt="4" custScaleX="237777" custScaleY="146258" custLinFactX="39995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F8236C-A5D2-4B0F-B0D3-16179DF762B9}" type="pres">
      <dgm:prSet presAssocID="{EE3E1012-BA79-4999-9C35-E59397ED060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37F9B1-50A6-4E03-A103-046A3F2E05BF}" type="pres">
      <dgm:prSet presAssocID="{070B2274-2EC5-44BA-AA23-1BC14CB01BD4}" presName="Name25" presStyleLbl="parChTrans1D1" presStyleIdx="2" presStyleCnt="3"/>
      <dgm:spPr/>
      <dgm:t>
        <a:bodyPr/>
        <a:lstStyle/>
        <a:p>
          <a:endParaRPr lang="es-EC"/>
        </a:p>
      </dgm:t>
    </dgm:pt>
    <dgm:pt modelId="{152D11D1-1A98-463C-B573-A82BFAF0C243}" type="pres">
      <dgm:prSet presAssocID="{1AA6731F-C58E-43DD-B2EB-035B4B1147E9}" presName="node" presStyleCnt="0"/>
      <dgm:spPr/>
    </dgm:pt>
    <dgm:pt modelId="{C9E1F911-585D-4B05-86F6-17B064FE110F}" type="pres">
      <dgm:prSet presAssocID="{1AA6731F-C58E-43DD-B2EB-035B4B1147E9}" presName="parentNode" presStyleLbl="node1" presStyleIdx="3" presStyleCnt="4" custScaleX="302699" custLinFactNeighborX="91736" custLinFactNeighborY="617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3439EA-20C7-49EB-A093-962A1CB06C71}" type="pres">
      <dgm:prSet presAssocID="{1AA6731F-C58E-43DD-B2EB-035B4B1147E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05E0BF6-EB6F-4AF7-B8EA-263531B2C275}" type="presOf" srcId="{3F47B452-0FEC-4D7C-B499-FE964F7653E0}" destId="{14B54E98-BD8D-4384-8E3E-64D6A091909A}" srcOrd="0" destOrd="0" presId="urn:microsoft.com/office/officeart/2005/8/layout/radial2"/>
    <dgm:cxn modelId="{4AC6B3F8-D561-4A98-BC00-DDE4B8A42CE3}" srcId="{4BDBBC92-1E57-4E0D-A1CC-A3FA945C17CD}" destId="{EE3E1012-BA79-4999-9C35-E59397ED0602}" srcOrd="1" destOrd="0" parTransId="{36E9E24C-899D-4309-AA65-B1C43FAAD7D4}" sibTransId="{16F4AFC0-0BD9-45CD-AC53-7B552BF0011A}"/>
    <dgm:cxn modelId="{06CFCDEF-1D6C-4310-805F-AE9478F76E40}" type="presOf" srcId="{36E9E24C-899D-4309-AA65-B1C43FAAD7D4}" destId="{D52203FD-23CD-4629-8FBF-E9B2E1A3980E}" srcOrd="0" destOrd="0" presId="urn:microsoft.com/office/officeart/2005/8/layout/radial2"/>
    <dgm:cxn modelId="{E973FEA1-D321-4AA7-B049-3554EDB6CE8A}" type="presOf" srcId="{070B2274-2EC5-44BA-AA23-1BC14CB01BD4}" destId="{5D37F9B1-50A6-4E03-A103-046A3F2E05BF}" srcOrd="0" destOrd="0" presId="urn:microsoft.com/office/officeart/2005/8/layout/radial2"/>
    <dgm:cxn modelId="{FE7E7085-173C-4752-B7B9-C4928BFB642E}" srcId="{4BDBBC92-1E57-4E0D-A1CC-A3FA945C17CD}" destId="{38F98954-C0CD-448B-8E93-B620A613F197}" srcOrd="0" destOrd="0" parTransId="{3F47B452-0FEC-4D7C-B499-FE964F7653E0}" sibTransId="{F265FFF9-0543-4008-942E-2E67580DCE40}"/>
    <dgm:cxn modelId="{2EDC0B2D-43CE-4A0E-803D-272EFB1BBE84}" type="presOf" srcId="{38F98954-C0CD-448B-8E93-B620A613F197}" destId="{89EA8C85-9F58-402C-95A3-6F64E231F1B0}" srcOrd="0" destOrd="0" presId="urn:microsoft.com/office/officeart/2005/8/layout/radial2"/>
    <dgm:cxn modelId="{8D3743CF-2506-4D56-A6CA-FC5DEE598CD8}" srcId="{4BDBBC92-1E57-4E0D-A1CC-A3FA945C17CD}" destId="{1AA6731F-C58E-43DD-B2EB-035B4B1147E9}" srcOrd="2" destOrd="0" parTransId="{070B2274-2EC5-44BA-AA23-1BC14CB01BD4}" sibTransId="{A0617F9C-153D-45C4-8AF2-FA69D8445CE2}"/>
    <dgm:cxn modelId="{B35AF85C-EE92-400D-BB66-24230349B760}" type="presOf" srcId="{1AA6731F-C58E-43DD-B2EB-035B4B1147E9}" destId="{C9E1F911-585D-4B05-86F6-17B064FE110F}" srcOrd="0" destOrd="0" presId="urn:microsoft.com/office/officeart/2005/8/layout/radial2"/>
    <dgm:cxn modelId="{B5FCCF1A-7581-448F-B8F9-CBA4D1CB049F}" type="presOf" srcId="{EE3E1012-BA79-4999-9C35-E59397ED0602}" destId="{EF9FE685-7BA6-4402-9965-0B58A1C04297}" srcOrd="0" destOrd="0" presId="urn:microsoft.com/office/officeart/2005/8/layout/radial2"/>
    <dgm:cxn modelId="{D8399347-0708-4557-A952-B27BF03C42EB}" type="presOf" srcId="{4BDBBC92-1E57-4E0D-A1CC-A3FA945C17CD}" destId="{E8759986-B998-4039-B75A-3DA5E4937B6B}" srcOrd="0" destOrd="0" presId="urn:microsoft.com/office/officeart/2005/8/layout/radial2"/>
    <dgm:cxn modelId="{A9013107-09B9-4C6A-A811-E17AAC1218CA}" type="presParOf" srcId="{E8759986-B998-4039-B75A-3DA5E4937B6B}" destId="{176FB9EA-71AC-4AED-B8FE-C0C0B528D935}" srcOrd="0" destOrd="0" presId="urn:microsoft.com/office/officeart/2005/8/layout/radial2"/>
    <dgm:cxn modelId="{67C88FDB-A47E-45C0-8F8D-D65BB10E0412}" type="presParOf" srcId="{176FB9EA-71AC-4AED-B8FE-C0C0B528D935}" destId="{EECDCE23-DB86-4FE6-869A-5E371D5F8ECC}" srcOrd="0" destOrd="0" presId="urn:microsoft.com/office/officeart/2005/8/layout/radial2"/>
    <dgm:cxn modelId="{D0C87A01-A639-4918-AFE5-39A639A2B4BF}" type="presParOf" srcId="{EECDCE23-DB86-4FE6-869A-5E371D5F8ECC}" destId="{09DB94F8-2EF3-4939-9625-77007A73CAD1}" srcOrd="0" destOrd="0" presId="urn:microsoft.com/office/officeart/2005/8/layout/radial2"/>
    <dgm:cxn modelId="{7E801DF9-FD6B-4B7C-8BC6-27A8A7BE04E7}" type="presParOf" srcId="{EECDCE23-DB86-4FE6-869A-5E371D5F8ECC}" destId="{753E98A9-3B5E-4662-9940-575A392794D0}" srcOrd="1" destOrd="0" presId="urn:microsoft.com/office/officeart/2005/8/layout/radial2"/>
    <dgm:cxn modelId="{842DF96A-EBB3-40CE-B64E-609AEDBCB15C}" type="presParOf" srcId="{176FB9EA-71AC-4AED-B8FE-C0C0B528D935}" destId="{14B54E98-BD8D-4384-8E3E-64D6A091909A}" srcOrd="1" destOrd="0" presId="urn:microsoft.com/office/officeart/2005/8/layout/radial2"/>
    <dgm:cxn modelId="{912F4E1B-B53B-49ED-A517-8FACC65BCB97}" type="presParOf" srcId="{176FB9EA-71AC-4AED-B8FE-C0C0B528D935}" destId="{BBCD88D0-49B3-434D-ADCD-7D96A9F32280}" srcOrd="2" destOrd="0" presId="urn:microsoft.com/office/officeart/2005/8/layout/radial2"/>
    <dgm:cxn modelId="{A009BD08-5F3B-419F-B6F6-2E60085B845C}" type="presParOf" srcId="{BBCD88D0-49B3-434D-ADCD-7D96A9F32280}" destId="{89EA8C85-9F58-402C-95A3-6F64E231F1B0}" srcOrd="0" destOrd="0" presId="urn:microsoft.com/office/officeart/2005/8/layout/radial2"/>
    <dgm:cxn modelId="{9E910FD9-DF83-4A8B-9BFF-F9F60C7B9F2F}" type="presParOf" srcId="{BBCD88D0-49B3-434D-ADCD-7D96A9F32280}" destId="{93D4B164-B6C1-4360-8D4A-E701D500D7D6}" srcOrd="1" destOrd="0" presId="urn:microsoft.com/office/officeart/2005/8/layout/radial2"/>
    <dgm:cxn modelId="{B0058E47-BF3D-4640-91A0-B95DBD254E54}" type="presParOf" srcId="{176FB9EA-71AC-4AED-B8FE-C0C0B528D935}" destId="{D52203FD-23CD-4629-8FBF-E9B2E1A3980E}" srcOrd="3" destOrd="0" presId="urn:microsoft.com/office/officeart/2005/8/layout/radial2"/>
    <dgm:cxn modelId="{B3291078-AF1C-47F0-83B2-BE33F6C59417}" type="presParOf" srcId="{176FB9EA-71AC-4AED-B8FE-C0C0B528D935}" destId="{B4AD637F-30D4-45E4-AFC0-BB1B9BA48CF8}" srcOrd="4" destOrd="0" presId="urn:microsoft.com/office/officeart/2005/8/layout/radial2"/>
    <dgm:cxn modelId="{ABB3AAED-E990-4ABD-9660-92335F915F48}" type="presParOf" srcId="{B4AD637F-30D4-45E4-AFC0-BB1B9BA48CF8}" destId="{EF9FE685-7BA6-4402-9965-0B58A1C04297}" srcOrd="0" destOrd="0" presId="urn:microsoft.com/office/officeart/2005/8/layout/radial2"/>
    <dgm:cxn modelId="{F9FFE948-6F32-46AD-A26B-0CAFDB1C4FA1}" type="presParOf" srcId="{B4AD637F-30D4-45E4-AFC0-BB1B9BA48CF8}" destId="{78F8236C-A5D2-4B0F-B0D3-16179DF762B9}" srcOrd="1" destOrd="0" presId="urn:microsoft.com/office/officeart/2005/8/layout/radial2"/>
    <dgm:cxn modelId="{FAD3DA6B-0004-4D59-A08E-484F787F03E5}" type="presParOf" srcId="{176FB9EA-71AC-4AED-B8FE-C0C0B528D935}" destId="{5D37F9B1-50A6-4E03-A103-046A3F2E05BF}" srcOrd="5" destOrd="0" presId="urn:microsoft.com/office/officeart/2005/8/layout/radial2"/>
    <dgm:cxn modelId="{28C6ACB1-4CA0-4620-9B1D-80BF5D3A4C0D}" type="presParOf" srcId="{176FB9EA-71AC-4AED-B8FE-C0C0B528D935}" destId="{152D11D1-1A98-463C-B573-A82BFAF0C243}" srcOrd="6" destOrd="0" presId="urn:microsoft.com/office/officeart/2005/8/layout/radial2"/>
    <dgm:cxn modelId="{6576562C-F744-4A45-9E5C-7259944DE0A3}" type="presParOf" srcId="{152D11D1-1A98-463C-B573-A82BFAF0C243}" destId="{C9E1F911-585D-4B05-86F6-17B064FE110F}" srcOrd="0" destOrd="0" presId="urn:microsoft.com/office/officeart/2005/8/layout/radial2"/>
    <dgm:cxn modelId="{5080531F-5679-4751-A2F5-BC0A8EDF069B}" type="presParOf" srcId="{152D11D1-1A98-463C-B573-A82BFAF0C243}" destId="{DB3439EA-20C7-49EB-A093-962A1CB06C7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F77E2-BB83-4D1F-89F2-140C4BD24D02}">
      <dsp:nvSpPr>
        <dsp:cNvPr id="0" name=""/>
        <dsp:cNvSpPr/>
      </dsp:nvSpPr>
      <dsp:spPr>
        <a:xfrm>
          <a:off x="0" y="0"/>
          <a:ext cx="10505568" cy="980138"/>
        </a:xfrm>
        <a:prstGeom prst="roundRect">
          <a:avLst>
            <a:gd name="adj" fmla="val 10000"/>
          </a:avLst>
        </a:prstGeom>
        <a:solidFill>
          <a:schemeClr val="bg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Ecuador, </a:t>
          </a:r>
          <a:r>
            <a:rPr lang="es-ES_tradnl" sz="2000" kern="12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ocupa</a:t>
          </a: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s-ES_tradnl" sz="2000" kern="12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puesto</a:t>
          </a: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79  de 127 en el </a:t>
          </a:r>
          <a:r>
            <a:rPr lang="es-ES_tradnl" sz="2000" kern="12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Índice</a:t>
          </a: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_tradnl" sz="2000" kern="12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Internacional</a:t>
          </a: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s-ES_tradnl" sz="2000" kern="12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Seguridad. Que mide la eficiencia policial y el resultado en términos de seguridad ciudadana.</a:t>
          </a:r>
        </a:p>
      </dsp:txBody>
      <dsp:txXfrm>
        <a:off x="2199127" y="0"/>
        <a:ext cx="8306440" cy="980138"/>
      </dsp:txXfrm>
    </dsp:sp>
    <dsp:sp modelId="{30845FB1-AEC6-403B-ACB8-5E280908E1CE}">
      <dsp:nvSpPr>
        <dsp:cNvPr id="0" name=""/>
        <dsp:cNvSpPr/>
      </dsp:nvSpPr>
      <dsp:spPr>
        <a:xfrm>
          <a:off x="58113" y="0"/>
          <a:ext cx="2101113" cy="9801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noFill/>
          <a:prstDash val="solid"/>
        </a:ln>
        <a:effectLst>
          <a:softEdge rad="1016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7EF7D-59A7-43F7-A785-927F8CB33618}">
      <dsp:nvSpPr>
        <dsp:cNvPr id="0" name=""/>
        <dsp:cNvSpPr/>
      </dsp:nvSpPr>
      <dsp:spPr>
        <a:xfrm>
          <a:off x="0" y="0"/>
          <a:ext cx="1952551" cy="16008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CONSTITUCIÓN</a:t>
          </a:r>
          <a:endParaRPr lang="es-EC" sz="1400" kern="1200" dirty="0"/>
        </a:p>
      </dsp:txBody>
      <dsp:txXfrm>
        <a:off x="285944" y="234444"/>
        <a:ext cx="1380663" cy="1131996"/>
      </dsp:txXfrm>
    </dsp:sp>
    <dsp:sp modelId="{E6D46D94-698E-4F1A-A5BD-C0028C70BDCF}">
      <dsp:nvSpPr>
        <dsp:cNvPr id="0" name=""/>
        <dsp:cNvSpPr/>
      </dsp:nvSpPr>
      <dsp:spPr>
        <a:xfrm>
          <a:off x="3813977" y="3"/>
          <a:ext cx="3920684" cy="1427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26000"/>
          </a:schemeClr>
        </a:solidFill>
        <a:ln w="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0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Art. 389. se obliga a ser quien garantice la seguridad de toda la población, dentro del territorio nacional.</a:t>
          </a:r>
          <a:endParaRPr lang="es-EC" sz="1600" kern="1200" dirty="0"/>
        </a:p>
      </dsp:txBody>
      <dsp:txXfrm>
        <a:off x="4388148" y="209124"/>
        <a:ext cx="2772342" cy="1009724"/>
      </dsp:txXfrm>
    </dsp:sp>
    <dsp:sp modelId="{FA5D85DF-D38A-4FED-A26F-1C0E5A5004B8}">
      <dsp:nvSpPr>
        <dsp:cNvPr id="0" name=""/>
        <dsp:cNvSpPr/>
      </dsp:nvSpPr>
      <dsp:spPr>
        <a:xfrm>
          <a:off x="3423919" y="1692764"/>
          <a:ext cx="4987671" cy="941747"/>
        </a:xfrm>
        <a:prstGeom prst="ellipse">
          <a:avLst/>
        </a:prstGeom>
        <a:solidFill>
          <a:schemeClr val="accent3">
            <a:tint val="70000"/>
            <a:lumMod val="104000"/>
          </a:schemeClr>
        </a:solidFill>
        <a:ln w="9525" cap="rnd" cmpd="sng" algn="ctr">
          <a:solidFill>
            <a:schemeClr val="accent3">
              <a:shade val="9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Artículo 3: De la garantía de seguridad pública.</a:t>
          </a:r>
          <a:endParaRPr lang="es-EC" sz="1600" kern="1200" dirty="0"/>
        </a:p>
      </dsp:txBody>
      <dsp:txXfrm>
        <a:off x="4154347" y="1830680"/>
        <a:ext cx="3526815" cy="665915"/>
      </dsp:txXfrm>
    </dsp:sp>
    <dsp:sp modelId="{7122F007-4CCD-4F39-A958-07AAB8EBC839}">
      <dsp:nvSpPr>
        <dsp:cNvPr id="0" name=""/>
        <dsp:cNvSpPr/>
      </dsp:nvSpPr>
      <dsp:spPr>
        <a:xfrm>
          <a:off x="3698238" y="2722554"/>
          <a:ext cx="4526830" cy="889978"/>
        </a:xfrm>
        <a:prstGeom prst="ellipse">
          <a:avLst/>
        </a:prstGeom>
        <a:solidFill>
          <a:schemeClr val="accent3">
            <a:tint val="70000"/>
            <a:lumMod val="104000"/>
          </a:schemeClr>
        </a:solidFill>
        <a:ln w="9525" cap="rnd" cmpd="sng" algn="ctr">
          <a:solidFill>
            <a:schemeClr val="accent3">
              <a:shade val="9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Artículo 23: De la seguridad ciudadana. </a:t>
          </a:r>
          <a:endParaRPr lang="es-EC" sz="1600" kern="1200" dirty="0"/>
        </a:p>
      </dsp:txBody>
      <dsp:txXfrm>
        <a:off x="4361177" y="2852888"/>
        <a:ext cx="3200952" cy="62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39FF6-AED6-4F91-9E7C-123D294263E1}">
      <dsp:nvSpPr>
        <dsp:cNvPr id="0" name=""/>
        <dsp:cNvSpPr/>
      </dsp:nvSpPr>
      <dsp:spPr>
        <a:xfrm>
          <a:off x="4374133" y="4203034"/>
          <a:ext cx="3062787" cy="2142048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C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2668" y="4516730"/>
        <a:ext cx="2165717" cy="1514656"/>
      </dsp:txXfrm>
    </dsp:sp>
    <dsp:sp modelId="{81365891-D76A-4986-8035-AFE00C754422}">
      <dsp:nvSpPr>
        <dsp:cNvPr id="0" name=""/>
        <dsp:cNvSpPr/>
      </dsp:nvSpPr>
      <dsp:spPr>
        <a:xfrm rot="11700000">
          <a:off x="3398326" y="4331313"/>
          <a:ext cx="1125177" cy="9065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ADF5C-9B7B-4600-AB82-B016B37C6ED2}">
      <dsp:nvSpPr>
        <dsp:cNvPr id="0" name=""/>
        <dsp:cNvSpPr/>
      </dsp:nvSpPr>
      <dsp:spPr>
        <a:xfrm>
          <a:off x="131422" y="2853734"/>
          <a:ext cx="3321901" cy="26364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000000"/>
              </a:solidFill>
              <a:latin typeface="Times New Roman" panose="02020603050405020304" pitchFamily="18" charset="0"/>
            </a:rPr>
            <a:t>Realizar un plan de mejoramiento de los recursos humanos y físicos que se disponen en los accesos, con la finalidad de contar con las mejores garantías humanas, de equipos y tecnológicas para garantizar la seguridad de toda la comunidad educativa.</a:t>
          </a:r>
          <a:endParaRPr lang="es-EC" sz="1800" kern="1200" dirty="0"/>
        </a:p>
      </dsp:txBody>
      <dsp:txXfrm>
        <a:off x="208640" y="2930952"/>
        <a:ext cx="3167465" cy="2481979"/>
      </dsp:txXfrm>
    </dsp:sp>
    <dsp:sp modelId="{29B6CB86-3C27-4B65-A3F0-D09AB1E15F97}">
      <dsp:nvSpPr>
        <dsp:cNvPr id="0" name=""/>
        <dsp:cNvSpPr/>
      </dsp:nvSpPr>
      <dsp:spPr>
        <a:xfrm rot="14694654">
          <a:off x="4331351" y="2972355"/>
          <a:ext cx="1186216" cy="9065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BD070-060C-480C-928D-F335B7E35F25}">
      <dsp:nvSpPr>
        <dsp:cNvPr id="0" name=""/>
        <dsp:cNvSpPr/>
      </dsp:nvSpPr>
      <dsp:spPr>
        <a:xfrm>
          <a:off x="2599342" y="341990"/>
          <a:ext cx="3021943" cy="2195598"/>
        </a:xfrm>
        <a:prstGeom prst="roundRect">
          <a:avLst>
            <a:gd name="adj" fmla="val 10000"/>
          </a:avLst>
        </a:prstGeom>
        <a:solidFill>
          <a:srgbClr val="00B0F0">
            <a:alpha val="2600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000000"/>
              </a:solidFill>
              <a:latin typeface="Times New Roman" panose="02020603050405020304" pitchFamily="18" charset="0"/>
            </a:rPr>
            <a:t>Elaborar un instructivo de medidas de seguridad para los accesos con la finalidad de mejorar el nivel de control existente y así minimizar los riesgos.</a:t>
          </a:r>
          <a:endParaRPr lang="es-EC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3649" y="406297"/>
        <a:ext cx="2893329" cy="2066984"/>
      </dsp:txXfrm>
    </dsp:sp>
    <dsp:sp modelId="{384E0BDB-0396-47D8-ACF9-6AD1C204CD0C}">
      <dsp:nvSpPr>
        <dsp:cNvPr id="0" name=""/>
        <dsp:cNvSpPr/>
      </dsp:nvSpPr>
      <dsp:spPr>
        <a:xfrm rot="17700000">
          <a:off x="6149134" y="3027209"/>
          <a:ext cx="1259554" cy="9065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326D9-5C42-487E-A910-AFE4DE37677B}">
      <dsp:nvSpPr>
        <dsp:cNvPr id="0" name=""/>
        <dsp:cNvSpPr/>
      </dsp:nvSpPr>
      <dsp:spPr>
        <a:xfrm>
          <a:off x="5926199" y="355279"/>
          <a:ext cx="3557884" cy="2118986"/>
        </a:xfrm>
        <a:prstGeom prst="roundRect">
          <a:avLst>
            <a:gd name="adj" fmla="val 10000"/>
          </a:avLst>
        </a:prstGeom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Realizar capacitaciones al inicio de cada semestre sobre los riesgos y el nivel de los riesgos a los que se encuentran expuestas las instalaciones, así como toda la comunidad educativa.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88262" y="417342"/>
        <a:ext cx="3433758" cy="1994860"/>
      </dsp:txXfrm>
    </dsp:sp>
    <dsp:sp modelId="{B93CC7E6-C515-4DD6-AB21-EA14727372F7}">
      <dsp:nvSpPr>
        <dsp:cNvPr id="0" name=""/>
        <dsp:cNvSpPr/>
      </dsp:nvSpPr>
      <dsp:spPr>
        <a:xfrm rot="19877296">
          <a:off x="7159477" y="4167539"/>
          <a:ext cx="1299477" cy="9065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68BEA-6A2A-4C81-8D83-4110D29DC3F7}">
      <dsp:nvSpPr>
        <dsp:cNvPr id="0" name=""/>
        <dsp:cNvSpPr/>
      </dsp:nvSpPr>
      <dsp:spPr>
        <a:xfrm>
          <a:off x="8387331" y="2926188"/>
          <a:ext cx="3262701" cy="2491507"/>
        </a:xfrm>
        <a:prstGeom prst="roundRect">
          <a:avLst>
            <a:gd name="adj" fmla="val 10000"/>
          </a:avLst>
        </a:prstGeom>
        <a:solidFill>
          <a:schemeClr val="accent6">
            <a:tint val="70000"/>
            <a:lumMod val="104000"/>
          </a:schemeClr>
        </a:solidFill>
        <a:ln w="9525" cap="rnd" cmpd="sng" algn="ctr">
          <a:solidFill>
            <a:schemeClr val="accent6">
              <a:shade val="90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Delimitar las funciones de la empresa de seguridad física adjudicada, policía militar y de la empresa adjudicada a cargo de los parqueaderos.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60305" y="2999162"/>
        <a:ext cx="3116753" cy="23455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7F9B1-50A6-4E03-A103-046A3F2E05BF}">
      <dsp:nvSpPr>
        <dsp:cNvPr id="0" name=""/>
        <dsp:cNvSpPr/>
      </dsp:nvSpPr>
      <dsp:spPr>
        <a:xfrm rot="1899456">
          <a:off x="3640259" y="3638470"/>
          <a:ext cx="1290099" cy="40693"/>
        </a:xfrm>
        <a:custGeom>
          <a:avLst/>
          <a:gdLst/>
          <a:ahLst/>
          <a:cxnLst/>
          <a:rect l="0" t="0" r="0" b="0"/>
          <a:pathLst>
            <a:path>
              <a:moveTo>
                <a:pt x="0" y="20346"/>
              </a:moveTo>
              <a:lnTo>
                <a:pt x="1290099" y="2034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203FD-23CD-4629-8FBF-E9B2E1A3980E}">
      <dsp:nvSpPr>
        <dsp:cNvPr id="0" name=""/>
        <dsp:cNvSpPr/>
      </dsp:nvSpPr>
      <dsp:spPr>
        <a:xfrm>
          <a:off x="3736242" y="2738139"/>
          <a:ext cx="1754542" cy="40693"/>
        </a:xfrm>
        <a:custGeom>
          <a:avLst/>
          <a:gdLst/>
          <a:ahLst/>
          <a:cxnLst/>
          <a:rect l="0" t="0" r="0" b="0"/>
          <a:pathLst>
            <a:path>
              <a:moveTo>
                <a:pt x="0" y="20346"/>
              </a:moveTo>
              <a:lnTo>
                <a:pt x="1754542" y="2034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54E98-BD8D-4384-8E3E-64D6A091909A}">
      <dsp:nvSpPr>
        <dsp:cNvPr id="0" name=""/>
        <dsp:cNvSpPr/>
      </dsp:nvSpPr>
      <dsp:spPr>
        <a:xfrm rot="20599867">
          <a:off x="3651267" y="1885290"/>
          <a:ext cx="4044359" cy="40693"/>
        </a:xfrm>
        <a:custGeom>
          <a:avLst/>
          <a:gdLst/>
          <a:ahLst/>
          <a:cxnLst/>
          <a:rect l="0" t="0" r="0" b="0"/>
          <a:pathLst>
            <a:path>
              <a:moveTo>
                <a:pt x="0" y="20346"/>
              </a:moveTo>
              <a:lnTo>
                <a:pt x="4044359" y="2034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E98A9-3B5E-4662-9940-575A392794D0}">
      <dsp:nvSpPr>
        <dsp:cNvPr id="0" name=""/>
        <dsp:cNvSpPr/>
      </dsp:nvSpPr>
      <dsp:spPr>
        <a:xfrm>
          <a:off x="1342238" y="1116719"/>
          <a:ext cx="2965790" cy="328353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A8C85-9F58-402C-95A3-6F64E231F1B0}">
      <dsp:nvSpPr>
        <dsp:cNvPr id="0" name=""/>
        <dsp:cNvSpPr/>
      </dsp:nvSpPr>
      <dsp:spPr>
        <a:xfrm>
          <a:off x="7265195" y="-48021"/>
          <a:ext cx="3993000" cy="1758513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Guía practica para conocer los procedimientos a seguir para el ingreso de la comunidad educativa, visitantes y proveedores.</a:t>
          </a:r>
          <a:endParaRPr lang="es-EC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49956" y="209507"/>
        <a:ext cx="2823478" cy="1243457"/>
      </dsp:txXfrm>
    </dsp:sp>
    <dsp:sp modelId="{EF9FE685-7BA6-4402-9965-0B58A1C04297}">
      <dsp:nvSpPr>
        <dsp:cNvPr id="0" name=""/>
        <dsp:cNvSpPr/>
      </dsp:nvSpPr>
      <dsp:spPr>
        <a:xfrm>
          <a:off x="5490785" y="1616283"/>
          <a:ext cx="3713842" cy="2284405"/>
        </a:xfrm>
        <a:prstGeom prst="ellipse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Crear una cultura de seguridad en toda la comunidad educativa, para contribuir a mejorar la percepción de la seguridad dentro del campus.</a:t>
          </a:r>
          <a:endParaRPr lang="es-EC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34665" y="1950826"/>
        <a:ext cx="2626082" cy="1615319"/>
      </dsp:txXfrm>
    </dsp:sp>
    <dsp:sp modelId="{C9E1F911-585D-4B05-86F6-17B064FE110F}">
      <dsp:nvSpPr>
        <dsp:cNvPr id="0" name=""/>
        <dsp:cNvSpPr/>
      </dsp:nvSpPr>
      <dsp:spPr>
        <a:xfrm>
          <a:off x="3586860" y="3904787"/>
          <a:ext cx="4727859" cy="1561901"/>
        </a:xfrm>
        <a:prstGeom prst="ellipse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Generar un cambio de actitud para hacer frente a los riesgos.</a:t>
          </a:r>
          <a:endParaRPr lang="es-EC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9239" y="4133522"/>
        <a:ext cx="3343101" cy="1104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0E172-7EA8-456E-A515-938BD695A7A2}" type="datetimeFigureOut">
              <a:rPr lang="es-EC" smtClean="0"/>
              <a:pPr/>
              <a:t>7/2/2019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9F863-6E8D-48BC-9E7F-DF6BDCB90A6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226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C024-F7B6-433B-A1F0-F5363EE1A706}" type="datetimeFigureOut">
              <a:rPr lang="es-ES" smtClean="0"/>
              <a:pPr/>
              <a:t>07/02/2019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39CDF42-C398-424E-BC3F-97F7D47ED4D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17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C024-F7B6-433B-A1F0-F5363EE1A706}" type="datetimeFigureOut">
              <a:rPr lang="es-ES" smtClean="0"/>
              <a:pPr/>
              <a:t>07/02/2019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9CDF42-C398-424E-BC3F-97F7D47ED4D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63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C024-F7B6-433B-A1F0-F5363EE1A706}" type="datetimeFigureOut">
              <a:rPr lang="es-ES" smtClean="0"/>
              <a:pPr/>
              <a:t>07/02/2019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9CDF42-C398-424E-BC3F-97F7D47ED4D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084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C024-F7B6-433B-A1F0-F5363EE1A706}" type="datetimeFigureOut">
              <a:rPr lang="es-ES" smtClean="0"/>
              <a:pPr/>
              <a:t>07/02/2019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9CDF42-C398-424E-BC3F-97F7D47ED4D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7863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C024-F7B6-433B-A1F0-F5363EE1A706}" type="datetimeFigureOut">
              <a:rPr lang="es-ES" smtClean="0"/>
              <a:pPr/>
              <a:t>07/02/2019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9CDF42-C398-424E-BC3F-97F7D47ED4D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2121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C024-F7B6-433B-A1F0-F5363EE1A706}" type="datetimeFigureOut">
              <a:rPr lang="es-ES" smtClean="0"/>
              <a:pPr/>
              <a:t>07/02/2019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9CDF42-C398-424E-BC3F-97F7D47ED4D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54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C024-F7B6-433B-A1F0-F5363EE1A706}" type="datetimeFigureOut">
              <a:rPr lang="es-ES" smtClean="0"/>
              <a:pPr/>
              <a:t>07/02/2019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DF42-C398-424E-BC3F-97F7D47ED4D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777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C024-F7B6-433B-A1F0-F5363EE1A706}" type="datetimeFigureOut">
              <a:rPr lang="es-ES" smtClean="0"/>
              <a:pPr/>
              <a:t>07/02/2019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DF42-C398-424E-BC3F-97F7D47ED4D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36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C024-F7B6-433B-A1F0-F5363EE1A706}" type="datetimeFigureOut">
              <a:rPr lang="es-ES" smtClean="0"/>
              <a:pPr/>
              <a:t>07/02/2019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DF42-C398-424E-BC3F-97F7D47ED4D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79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C024-F7B6-433B-A1F0-F5363EE1A706}" type="datetimeFigureOut">
              <a:rPr lang="es-ES" smtClean="0"/>
              <a:pPr/>
              <a:t>07/02/2019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9CDF42-C398-424E-BC3F-97F7D47ED4D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75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C024-F7B6-433B-A1F0-F5363EE1A706}" type="datetimeFigureOut">
              <a:rPr lang="es-ES" smtClean="0"/>
              <a:pPr/>
              <a:t>07/02/2019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9CDF42-C398-424E-BC3F-97F7D47ED4D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56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C024-F7B6-433B-A1F0-F5363EE1A706}" type="datetimeFigureOut">
              <a:rPr lang="es-ES" smtClean="0"/>
              <a:pPr/>
              <a:t>07/02/2019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9CDF42-C398-424E-BC3F-97F7D47ED4D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260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C024-F7B6-433B-A1F0-F5363EE1A706}" type="datetimeFigureOut">
              <a:rPr lang="es-ES" smtClean="0"/>
              <a:pPr/>
              <a:t>07/02/2019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DF42-C398-424E-BC3F-97F7D47ED4D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87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C024-F7B6-433B-A1F0-F5363EE1A706}" type="datetimeFigureOut">
              <a:rPr lang="es-ES" smtClean="0"/>
              <a:pPr/>
              <a:t>07/02/2019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DF42-C398-424E-BC3F-97F7D47ED4D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09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C024-F7B6-433B-A1F0-F5363EE1A706}" type="datetimeFigureOut">
              <a:rPr lang="es-ES" smtClean="0"/>
              <a:pPr/>
              <a:t>07/02/2019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DF42-C398-424E-BC3F-97F7D47ED4D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343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C024-F7B6-433B-A1F0-F5363EE1A706}" type="datetimeFigureOut">
              <a:rPr lang="es-ES" smtClean="0"/>
              <a:pPr/>
              <a:t>07/02/2019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9CDF42-C398-424E-BC3F-97F7D47ED4D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100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3C024-F7B6-433B-A1F0-F5363EE1A706}" type="datetimeFigureOut">
              <a:rPr lang="es-ES" smtClean="0"/>
              <a:pPr/>
              <a:t>07/02/2019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39CDF42-C398-424E-BC3F-97F7D47ED4D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130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gif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3042" y="3344550"/>
            <a:ext cx="7529824" cy="1213802"/>
          </a:xfrm>
        </p:spPr>
        <p:txBody>
          <a:bodyPr>
            <a:normAutofit/>
          </a:bodyPr>
          <a:lstStyle/>
          <a:p>
            <a:pPr algn="ctr"/>
            <a:r>
              <a:rPr lang="es-EC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 DE SEGURIDAD FISICA EN LOS ACCESOS DE LA UNIVERSIDAD DE LAS FUERZAS ARMADAS ESPE </a:t>
            </a:r>
            <a:r>
              <a:rPr lang="es-EC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MATRIZ, PROPUESTA.</a:t>
            </a:r>
            <a:endParaRPr lang="es-EC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33935" y="4945108"/>
            <a:ext cx="8717686" cy="1109280"/>
          </a:xfrm>
        </p:spPr>
        <p:txBody>
          <a:bodyPr>
            <a:normAutofit fontScale="25000" lnSpcReduction="20000"/>
          </a:bodyPr>
          <a:lstStyle/>
          <a:p>
            <a:endParaRPr lang="es-EC" dirty="0" smtClean="0"/>
          </a:p>
          <a:p>
            <a:pPr algn="ctr"/>
            <a:r>
              <a:rPr lang="es-EC" sz="6200" b="1" dirty="0" smtClean="0">
                <a:solidFill>
                  <a:schemeClr val="tx1"/>
                </a:solidFill>
                <a:latin typeface="Adobe Garamond Pro Bold" panose="02020702060506020403" pitchFamily="18" charset="0"/>
                <a:cs typeface="Times New Roman" panose="02020603050405020304" pitchFamily="18" charset="0"/>
              </a:rPr>
              <a:t>AUTOR: </a:t>
            </a:r>
            <a:r>
              <a:rPr lang="es-EC" sz="6200" dirty="0">
                <a:solidFill>
                  <a:schemeClr val="tx1"/>
                </a:solidFill>
                <a:latin typeface="Adobe Garamond Pro Bold" panose="02020702060506020403" pitchFamily="18" charset="0"/>
                <a:cs typeface="Times New Roman" panose="02020603050405020304" pitchFamily="18" charset="0"/>
              </a:rPr>
              <a:t>MARTHA GUADALUPE DE LA CRUZ G.</a:t>
            </a:r>
            <a:endParaRPr lang="es-EC" sz="6200" dirty="0" smtClean="0">
              <a:solidFill>
                <a:schemeClr val="tx1"/>
              </a:solidFill>
              <a:latin typeface="Adobe Garamond Pro Bold" panose="020207020605060204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6200" b="1" dirty="0" smtClean="0">
                <a:solidFill>
                  <a:schemeClr val="tx1"/>
                </a:solidFill>
                <a:latin typeface="Adobe Garamond Pro Bold" panose="02020702060506020403" pitchFamily="18" charset="0"/>
                <a:cs typeface="Times New Roman" panose="02020603050405020304" pitchFamily="18" charset="0"/>
              </a:rPr>
              <a:t>DIRECTOR: </a:t>
            </a:r>
            <a:r>
              <a:rPr lang="es-EC" sz="6200" dirty="0">
                <a:solidFill>
                  <a:schemeClr val="tx1"/>
                </a:solidFill>
                <a:latin typeface="Adobe Garamond Pro Bold" panose="02020702060506020403" pitchFamily="18" charset="0"/>
                <a:cs typeface="Times New Roman" panose="02020603050405020304" pitchFamily="18" charset="0"/>
              </a:rPr>
              <a:t>MSC. EDGAR ALFONSO ARAUZ SANCHEZ </a:t>
            </a:r>
            <a:r>
              <a:rPr lang="es-EC" sz="6200" b="1" dirty="0" smtClean="0">
                <a:solidFill>
                  <a:schemeClr val="tx1"/>
                </a:solidFill>
                <a:latin typeface="Adobe Garamond Pro Bold" panose="02020702060506020403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s-EC" sz="6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Año 2019</a:t>
            </a:r>
            <a:endParaRPr lang="es-EC" sz="6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833935" y="2519203"/>
            <a:ext cx="8717686" cy="7500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SEGURIDAD Y DEFENSA</a:t>
            </a:r>
          </a:p>
          <a:p>
            <a:pPr algn="ctr">
              <a:lnSpc>
                <a:spcPct val="150000"/>
              </a:lnSpc>
            </a:pPr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EN SEGURIDAD MENCIÓN PUBLICA Y PRIVADA</a:t>
            </a:r>
            <a:endPara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6 Imagen" descr="http://blogs.espe.edu.ec/wp-content/uploads/2013/09/LOGO-PRINCIPAL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0998" y="153498"/>
            <a:ext cx="4967966" cy="128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ued.espe.edu.ec/wp-content/uploads/2012/04/ING_SE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/>
          <a:stretch/>
        </p:blipFill>
        <p:spPr bwMode="auto">
          <a:xfrm>
            <a:off x="10640007" y="5499748"/>
            <a:ext cx="1463607" cy="126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22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573212" y="404461"/>
            <a:ext cx="8596668" cy="631371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JUSTIFICACIÓN</a:t>
            </a:r>
            <a:endParaRPr lang="en-US" dirty="0"/>
          </a:p>
        </p:txBody>
      </p:sp>
      <p:grpSp>
        <p:nvGrpSpPr>
          <p:cNvPr id="20" name="19 Grupo"/>
          <p:cNvGrpSpPr/>
          <p:nvPr/>
        </p:nvGrpSpPr>
        <p:grpSpPr>
          <a:xfrm>
            <a:off x="341884" y="981940"/>
            <a:ext cx="10809356" cy="3020497"/>
            <a:chOff x="6296116" y="1131"/>
            <a:chExt cx="2502864" cy="1660049"/>
          </a:xfrm>
        </p:grpSpPr>
        <p:sp>
          <p:nvSpPr>
            <p:cNvPr id="21" name="20 Rectángulo"/>
            <p:cNvSpPr/>
            <p:nvPr/>
          </p:nvSpPr>
          <p:spPr>
            <a:xfrm>
              <a:off x="6296116" y="1131"/>
              <a:ext cx="2342852" cy="15619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6456128" y="30750"/>
              <a:ext cx="2342852" cy="1630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just"/>
              <a:r>
                <a:rPr lang="es-EC" sz="2000" dirty="0" smtClean="0">
                  <a:latin typeface="Times New Roman" pitchFamily="18" charset="0"/>
                  <a:cs typeface="Times New Roman" pitchFamily="18" charset="0"/>
                </a:rPr>
                <a:t>El presente proyecto de investigación busca la correcta aplicación de procedimientos adecuados de seguridad física en el control de los accesos, así como la preocupación por la seguridad estudiantil y la seguridad de las instalaciones, diseñando un instructivo de medidas de seguridad para los accesos mediante un régimen interno de control a cargo de personas o sistemas electrónicos y que a su vez esto afecte de manera positiva en el bienestar estudiantil y genere un programa de entrenamiento y divulgación de las normas a seguir con la intencionalidad de ir generando una cultura de seguridad, que permitirá reducir el impacto de riesgos, prevaleciendo la integridad física de la comunidad educativa y bienes.</a:t>
              </a:r>
              <a:endParaRPr lang="es-MX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9244" y="4002437"/>
            <a:ext cx="5895975" cy="2677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163"/>
          <p:cNvGrpSpPr/>
          <p:nvPr/>
        </p:nvGrpSpPr>
        <p:grpSpPr>
          <a:xfrm>
            <a:off x="2609094" y="1743727"/>
            <a:ext cx="6633044" cy="4579912"/>
            <a:chOff x="4094164" y="3545827"/>
            <a:chExt cx="4000458" cy="3308998"/>
          </a:xfrm>
        </p:grpSpPr>
        <p:sp>
          <p:nvSpPr>
            <p:cNvPr id="165" name="Freeform 5"/>
            <p:cNvSpPr>
              <a:spLocks/>
            </p:cNvSpPr>
            <p:nvPr/>
          </p:nvSpPr>
          <p:spPr bwMode="auto">
            <a:xfrm>
              <a:off x="4094164" y="3545827"/>
              <a:ext cx="4000458" cy="3304233"/>
            </a:xfrm>
            <a:custGeom>
              <a:avLst/>
              <a:gdLst>
                <a:gd name="T0" fmla="*/ 38 w 1084"/>
                <a:gd name="T1" fmla="*/ 832 h 852"/>
                <a:gd name="T2" fmla="*/ 0 w 1084"/>
                <a:gd name="T3" fmla="*/ 852 h 852"/>
                <a:gd name="T4" fmla="*/ 1029 w 1084"/>
                <a:gd name="T5" fmla="*/ 852 h 852"/>
                <a:gd name="T6" fmla="*/ 1061 w 1084"/>
                <a:gd name="T7" fmla="*/ 776 h 852"/>
                <a:gd name="T8" fmla="*/ 858 w 1084"/>
                <a:gd name="T9" fmla="*/ 489 h 852"/>
                <a:gd name="T10" fmla="*/ 529 w 1084"/>
                <a:gd name="T11" fmla="*/ 368 h 852"/>
                <a:gd name="T12" fmla="*/ 405 w 1084"/>
                <a:gd name="T13" fmla="*/ 327 h 852"/>
                <a:gd name="T14" fmla="*/ 557 w 1084"/>
                <a:gd name="T15" fmla="*/ 56 h 852"/>
                <a:gd name="T16" fmla="*/ 325 w 1084"/>
                <a:gd name="T17" fmla="*/ 4 h 852"/>
                <a:gd name="T18" fmla="*/ 426 w 1084"/>
                <a:gd name="T19" fmla="*/ 27 h 852"/>
                <a:gd name="T20" fmla="*/ 502 w 1084"/>
                <a:gd name="T21" fmla="*/ 76 h 852"/>
                <a:gd name="T22" fmla="*/ 455 w 1084"/>
                <a:gd name="T23" fmla="*/ 139 h 852"/>
                <a:gd name="T24" fmla="*/ 152 w 1084"/>
                <a:gd name="T25" fmla="*/ 238 h 852"/>
                <a:gd name="T26" fmla="*/ 168 w 1084"/>
                <a:gd name="T27" fmla="*/ 405 h 852"/>
                <a:gd name="T28" fmla="*/ 219 w 1084"/>
                <a:gd name="T29" fmla="*/ 699 h 852"/>
                <a:gd name="T30" fmla="*/ 38 w 1084"/>
                <a:gd name="T31" fmla="*/ 832 h 852"/>
                <a:gd name="connsiteX0" fmla="*/ 351 w 9812"/>
                <a:gd name="connsiteY0" fmla="*/ 10069 h 10304"/>
                <a:gd name="connsiteX1" fmla="*/ 0 w 9812"/>
                <a:gd name="connsiteY1" fmla="*/ 10304 h 10304"/>
                <a:gd name="connsiteX2" fmla="*/ 9493 w 9812"/>
                <a:gd name="connsiteY2" fmla="*/ 10304 h 10304"/>
                <a:gd name="connsiteX3" fmla="*/ 9788 w 9812"/>
                <a:gd name="connsiteY3" fmla="*/ 9412 h 10304"/>
                <a:gd name="connsiteX4" fmla="*/ 7915 w 9812"/>
                <a:gd name="connsiteY4" fmla="*/ 6043 h 10304"/>
                <a:gd name="connsiteX5" fmla="*/ 4880 w 9812"/>
                <a:gd name="connsiteY5" fmla="*/ 4623 h 10304"/>
                <a:gd name="connsiteX6" fmla="*/ 3736 w 9812"/>
                <a:gd name="connsiteY6" fmla="*/ 4142 h 10304"/>
                <a:gd name="connsiteX7" fmla="*/ 5138 w 9812"/>
                <a:gd name="connsiteY7" fmla="*/ 961 h 10304"/>
                <a:gd name="connsiteX8" fmla="*/ 1941 w 9812"/>
                <a:gd name="connsiteY8" fmla="*/ 4 h 10304"/>
                <a:gd name="connsiteX9" fmla="*/ 3930 w 9812"/>
                <a:gd name="connsiteY9" fmla="*/ 621 h 10304"/>
                <a:gd name="connsiteX10" fmla="*/ 4631 w 9812"/>
                <a:gd name="connsiteY10" fmla="*/ 1196 h 10304"/>
                <a:gd name="connsiteX11" fmla="*/ 4197 w 9812"/>
                <a:gd name="connsiteY11" fmla="*/ 1935 h 10304"/>
                <a:gd name="connsiteX12" fmla="*/ 1402 w 9812"/>
                <a:gd name="connsiteY12" fmla="*/ 3097 h 10304"/>
                <a:gd name="connsiteX13" fmla="*/ 1550 w 9812"/>
                <a:gd name="connsiteY13" fmla="*/ 5058 h 10304"/>
                <a:gd name="connsiteX14" fmla="*/ 2020 w 9812"/>
                <a:gd name="connsiteY14" fmla="*/ 8508 h 10304"/>
                <a:gd name="connsiteX15" fmla="*/ 351 w 9812"/>
                <a:gd name="connsiteY15" fmla="*/ 10069 h 10304"/>
                <a:gd name="connsiteX0" fmla="*/ 358 w 10001"/>
                <a:gd name="connsiteY0" fmla="*/ 9772 h 10000"/>
                <a:gd name="connsiteX1" fmla="*/ 0 w 10001"/>
                <a:gd name="connsiteY1" fmla="*/ 10000 h 10000"/>
                <a:gd name="connsiteX2" fmla="*/ 9675 w 10001"/>
                <a:gd name="connsiteY2" fmla="*/ 10000 h 10000"/>
                <a:gd name="connsiteX3" fmla="*/ 9976 w 10001"/>
                <a:gd name="connsiteY3" fmla="*/ 9134 h 10000"/>
                <a:gd name="connsiteX4" fmla="*/ 8067 w 10001"/>
                <a:gd name="connsiteY4" fmla="*/ 5865 h 10000"/>
                <a:gd name="connsiteX5" fmla="*/ 4974 w 10001"/>
                <a:gd name="connsiteY5" fmla="*/ 4487 h 10000"/>
                <a:gd name="connsiteX6" fmla="*/ 3808 w 10001"/>
                <a:gd name="connsiteY6" fmla="*/ 4020 h 10000"/>
                <a:gd name="connsiteX7" fmla="*/ 5236 w 10001"/>
                <a:gd name="connsiteY7" fmla="*/ 933 h 10000"/>
                <a:gd name="connsiteX8" fmla="*/ 1978 w 10001"/>
                <a:gd name="connsiteY8" fmla="*/ 4 h 10000"/>
                <a:gd name="connsiteX9" fmla="*/ 4005 w 10001"/>
                <a:gd name="connsiteY9" fmla="*/ 603 h 10000"/>
                <a:gd name="connsiteX10" fmla="*/ 4720 w 10001"/>
                <a:gd name="connsiteY10" fmla="*/ 1161 h 10000"/>
                <a:gd name="connsiteX11" fmla="*/ 4277 w 10001"/>
                <a:gd name="connsiteY11" fmla="*/ 1878 h 10000"/>
                <a:gd name="connsiteX12" fmla="*/ 1429 w 10001"/>
                <a:gd name="connsiteY12" fmla="*/ 3006 h 10000"/>
                <a:gd name="connsiteX13" fmla="*/ 1580 w 10001"/>
                <a:gd name="connsiteY13" fmla="*/ 4909 h 10000"/>
                <a:gd name="connsiteX14" fmla="*/ 2059 w 10001"/>
                <a:gd name="connsiteY14" fmla="*/ 8257 h 10000"/>
                <a:gd name="connsiteX15" fmla="*/ 358 w 10001"/>
                <a:gd name="connsiteY15" fmla="*/ 9772 h 10000"/>
                <a:gd name="connsiteX0" fmla="*/ 358 w 10001"/>
                <a:gd name="connsiteY0" fmla="*/ 9772 h 10000"/>
                <a:gd name="connsiteX1" fmla="*/ 0 w 10001"/>
                <a:gd name="connsiteY1" fmla="*/ 10000 h 10000"/>
                <a:gd name="connsiteX2" fmla="*/ 9675 w 10001"/>
                <a:gd name="connsiteY2" fmla="*/ 10000 h 10000"/>
                <a:gd name="connsiteX3" fmla="*/ 9976 w 10001"/>
                <a:gd name="connsiteY3" fmla="*/ 9134 h 10000"/>
                <a:gd name="connsiteX4" fmla="*/ 8067 w 10001"/>
                <a:gd name="connsiteY4" fmla="*/ 5865 h 10000"/>
                <a:gd name="connsiteX5" fmla="*/ 4974 w 10001"/>
                <a:gd name="connsiteY5" fmla="*/ 4487 h 10000"/>
                <a:gd name="connsiteX6" fmla="*/ 3808 w 10001"/>
                <a:gd name="connsiteY6" fmla="*/ 4020 h 10000"/>
                <a:gd name="connsiteX7" fmla="*/ 5236 w 10001"/>
                <a:gd name="connsiteY7" fmla="*/ 933 h 10000"/>
                <a:gd name="connsiteX8" fmla="*/ 1978 w 10001"/>
                <a:gd name="connsiteY8" fmla="*/ 4 h 10000"/>
                <a:gd name="connsiteX9" fmla="*/ 4005 w 10001"/>
                <a:gd name="connsiteY9" fmla="*/ 603 h 10000"/>
                <a:gd name="connsiteX10" fmla="*/ 4720 w 10001"/>
                <a:gd name="connsiteY10" fmla="*/ 1161 h 10000"/>
                <a:gd name="connsiteX11" fmla="*/ 4277 w 10001"/>
                <a:gd name="connsiteY11" fmla="*/ 1878 h 10000"/>
                <a:gd name="connsiteX12" fmla="*/ 1429 w 10001"/>
                <a:gd name="connsiteY12" fmla="*/ 3006 h 10000"/>
                <a:gd name="connsiteX13" fmla="*/ 1580 w 10001"/>
                <a:gd name="connsiteY13" fmla="*/ 4909 h 10000"/>
                <a:gd name="connsiteX14" fmla="*/ 2059 w 10001"/>
                <a:gd name="connsiteY14" fmla="*/ 8257 h 10000"/>
                <a:gd name="connsiteX15" fmla="*/ 358 w 10001"/>
                <a:gd name="connsiteY15" fmla="*/ 9772 h 10000"/>
                <a:gd name="connsiteX0" fmla="*/ 358 w 10001"/>
                <a:gd name="connsiteY0" fmla="*/ 9772 h 10000"/>
                <a:gd name="connsiteX1" fmla="*/ 0 w 10001"/>
                <a:gd name="connsiteY1" fmla="*/ 10000 h 10000"/>
                <a:gd name="connsiteX2" fmla="*/ 9675 w 10001"/>
                <a:gd name="connsiteY2" fmla="*/ 10000 h 10000"/>
                <a:gd name="connsiteX3" fmla="*/ 9976 w 10001"/>
                <a:gd name="connsiteY3" fmla="*/ 9134 h 10000"/>
                <a:gd name="connsiteX4" fmla="*/ 8067 w 10001"/>
                <a:gd name="connsiteY4" fmla="*/ 5865 h 10000"/>
                <a:gd name="connsiteX5" fmla="*/ 4974 w 10001"/>
                <a:gd name="connsiteY5" fmla="*/ 4487 h 10000"/>
                <a:gd name="connsiteX6" fmla="*/ 3808 w 10001"/>
                <a:gd name="connsiteY6" fmla="*/ 4020 h 10000"/>
                <a:gd name="connsiteX7" fmla="*/ 5236 w 10001"/>
                <a:gd name="connsiteY7" fmla="*/ 933 h 10000"/>
                <a:gd name="connsiteX8" fmla="*/ 1978 w 10001"/>
                <a:gd name="connsiteY8" fmla="*/ 4 h 10000"/>
                <a:gd name="connsiteX9" fmla="*/ 4005 w 10001"/>
                <a:gd name="connsiteY9" fmla="*/ 603 h 10000"/>
                <a:gd name="connsiteX10" fmla="*/ 4720 w 10001"/>
                <a:gd name="connsiteY10" fmla="*/ 1161 h 10000"/>
                <a:gd name="connsiteX11" fmla="*/ 4277 w 10001"/>
                <a:gd name="connsiteY11" fmla="*/ 1878 h 10000"/>
                <a:gd name="connsiteX12" fmla="*/ 1429 w 10001"/>
                <a:gd name="connsiteY12" fmla="*/ 3006 h 10000"/>
                <a:gd name="connsiteX13" fmla="*/ 1580 w 10001"/>
                <a:gd name="connsiteY13" fmla="*/ 4909 h 10000"/>
                <a:gd name="connsiteX14" fmla="*/ 2059 w 10001"/>
                <a:gd name="connsiteY14" fmla="*/ 8257 h 10000"/>
                <a:gd name="connsiteX15" fmla="*/ 358 w 10001"/>
                <a:gd name="connsiteY15" fmla="*/ 977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01" h="10000">
                  <a:moveTo>
                    <a:pt x="358" y="9772"/>
                  </a:moveTo>
                  <a:cubicBezTo>
                    <a:pt x="254" y="9829"/>
                    <a:pt x="131" y="9909"/>
                    <a:pt x="0" y="10000"/>
                  </a:cubicBezTo>
                  <a:lnTo>
                    <a:pt x="9675" y="10000"/>
                  </a:lnTo>
                  <a:cubicBezTo>
                    <a:pt x="9834" y="9750"/>
                    <a:pt x="9929" y="9442"/>
                    <a:pt x="9976" y="9134"/>
                  </a:cubicBezTo>
                  <a:cubicBezTo>
                    <a:pt x="10192" y="7677"/>
                    <a:pt x="8988" y="6469"/>
                    <a:pt x="8067" y="5865"/>
                  </a:cubicBezTo>
                  <a:cubicBezTo>
                    <a:pt x="7089" y="5227"/>
                    <a:pt x="6026" y="4852"/>
                    <a:pt x="4974" y="4487"/>
                  </a:cubicBezTo>
                  <a:cubicBezTo>
                    <a:pt x="4588" y="4350"/>
                    <a:pt x="4168" y="4258"/>
                    <a:pt x="3808" y="4020"/>
                  </a:cubicBezTo>
                  <a:cubicBezTo>
                    <a:pt x="2644" y="3251"/>
                    <a:pt x="5714" y="2550"/>
                    <a:pt x="5236" y="933"/>
                  </a:cubicBezTo>
                  <a:cubicBezTo>
                    <a:pt x="5028" y="228"/>
                    <a:pt x="2147" y="-42"/>
                    <a:pt x="1978" y="4"/>
                  </a:cubicBezTo>
                  <a:cubicBezTo>
                    <a:pt x="2232" y="38"/>
                    <a:pt x="3549" y="410"/>
                    <a:pt x="4005" y="603"/>
                  </a:cubicBezTo>
                  <a:cubicBezTo>
                    <a:pt x="4462" y="796"/>
                    <a:pt x="4588" y="910"/>
                    <a:pt x="4720" y="1161"/>
                  </a:cubicBezTo>
                  <a:cubicBezTo>
                    <a:pt x="4917" y="1548"/>
                    <a:pt x="4551" y="1742"/>
                    <a:pt x="4277" y="1878"/>
                  </a:cubicBezTo>
                  <a:cubicBezTo>
                    <a:pt x="3347" y="2334"/>
                    <a:pt x="2350" y="2539"/>
                    <a:pt x="1429" y="3006"/>
                  </a:cubicBezTo>
                  <a:cubicBezTo>
                    <a:pt x="574" y="3438"/>
                    <a:pt x="1025" y="4373"/>
                    <a:pt x="1580" y="4909"/>
                  </a:cubicBezTo>
                  <a:cubicBezTo>
                    <a:pt x="2501" y="5797"/>
                    <a:pt x="2858" y="7084"/>
                    <a:pt x="2059" y="8257"/>
                  </a:cubicBezTo>
                  <a:cubicBezTo>
                    <a:pt x="1598" y="8930"/>
                    <a:pt x="997" y="9396"/>
                    <a:pt x="358" y="977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Freeform 6"/>
            <p:cNvSpPr>
              <a:spLocks/>
            </p:cNvSpPr>
            <p:nvPr/>
          </p:nvSpPr>
          <p:spPr bwMode="auto">
            <a:xfrm>
              <a:off x="4729163" y="3914775"/>
              <a:ext cx="2301875" cy="2940050"/>
            </a:xfrm>
            <a:custGeom>
              <a:avLst/>
              <a:gdLst>
                <a:gd name="T0" fmla="*/ 144 w 612"/>
                <a:gd name="T1" fmla="*/ 333 h 781"/>
                <a:gd name="T2" fmla="*/ 206 w 612"/>
                <a:gd name="T3" fmla="*/ 366 h 781"/>
                <a:gd name="T4" fmla="*/ 350 w 612"/>
                <a:gd name="T5" fmla="*/ 434 h 781"/>
                <a:gd name="T6" fmla="*/ 462 w 612"/>
                <a:gd name="T7" fmla="*/ 628 h 781"/>
                <a:gd name="T8" fmla="*/ 325 w 612"/>
                <a:gd name="T9" fmla="*/ 781 h 781"/>
                <a:gd name="T10" fmla="*/ 418 w 612"/>
                <a:gd name="T11" fmla="*/ 781 h 781"/>
                <a:gd name="T12" fmla="*/ 499 w 612"/>
                <a:gd name="T13" fmla="*/ 688 h 781"/>
                <a:gd name="T14" fmla="*/ 166 w 612"/>
                <a:gd name="T15" fmla="*/ 329 h 781"/>
                <a:gd name="T16" fmla="*/ 92 w 612"/>
                <a:gd name="T17" fmla="*/ 190 h 781"/>
                <a:gd name="T18" fmla="*/ 213 w 612"/>
                <a:gd name="T19" fmla="*/ 142 h 781"/>
                <a:gd name="T20" fmla="*/ 364 w 612"/>
                <a:gd name="T21" fmla="*/ 56 h 781"/>
                <a:gd name="T22" fmla="*/ 363 w 612"/>
                <a:gd name="T23" fmla="*/ 0 h 781"/>
                <a:gd name="T24" fmla="*/ 370 w 612"/>
                <a:gd name="T25" fmla="*/ 7 h 781"/>
                <a:gd name="T26" fmla="*/ 296 w 612"/>
                <a:gd name="T27" fmla="*/ 100 h 781"/>
                <a:gd name="T28" fmla="*/ 236 w 612"/>
                <a:gd name="T29" fmla="*/ 127 h 781"/>
                <a:gd name="T30" fmla="*/ 123 w 612"/>
                <a:gd name="T31" fmla="*/ 169 h 781"/>
                <a:gd name="T32" fmla="*/ 63 w 612"/>
                <a:gd name="T33" fmla="*/ 198 h 781"/>
                <a:gd name="T34" fmla="*/ 67 w 612"/>
                <a:gd name="T35" fmla="*/ 278 h 781"/>
                <a:gd name="T36" fmla="*/ 144 w 612"/>
                <a:gd name="T37" fmla="*/ 333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2" h="781">
                  <a:moveTo>
                    <a:pt x="144" y="333"/>
                  </a:moveTo>
                  <a:cubicBezTo>
                    <a:pt x="164" y="345"/>
                    <a:pt x="184" y="356"/>
                    <a:pt x="206" y="366"/>
                  </a:cubicBezTo>
                  <a:cubicBezTo>
                    <a:pt x="255" y="386"/>
                    <a:pt x="305" y="406"/>
                    <a:pt x="350" y="434"/>
                  </a:cubicBezTo>
                  <a:cubicBezTo>
                    <a:pt x="417" y="473"/>
                    <a:pt x="489" y="541"/>
                    <a:pt x="462" y="628"/>
                  </a:cubicBezTo>
                  <a:cubicBezTo>
                    <a:pt x="442" y="693"/>
                    <a:pt x="380" y="745"/>
                    <a:pt x="325" y="781"/>
                  </a:cubicBezTo>
                  <a:cubicBezTo>
                    <a:pt x="418" y="781"/>
                    <a:pt x="418" y="781"/>
                    <a:pt x="418" y="781"/>
                  </a:cubicBezTo>
                  <a:cubicBezTo>
                    <a:pt x="450" y="755"/>
                    <a:pt x="479" y="726"/>
                    <a:pt x="499" y="688"/>
                  </a:cubicBezTo>
                  <a:cubicBezTo>
                    <a:pt x="612" y="474"/>
                    <a:pt x="294" y="395"/>
                    <a:pt x="166" y="329"/>
                  </a:cubicBezTo>
                  <a:cubicBezTo>
                    <a:pt x="123" y="307"/>
                    <a:pt x="0" y="235"/>
                    <a:pt x="92" y="190"/>
                  </a:cubicBezTo>
                  <a:cubicBezTo>
                    <a:pt x="131" y="171"/>
                    <a:pt x="173" y="158"/>
                    <a:pt x="213" y="142"/>
                  </a:cubicBezTo>
                  <a:cubicBezTo>
                    <a:pt x="262" y="121"/>
                    <a:pt x="330" y="100"/>
                    <a:pt x="364" y="56"/>
                  </a:cubicBezTo>
                  <a:cubicBezTo>
                    <a:pt x="378" y="37"/>
                    <a:pt x="383" y="15"/>
                    <a:pt x="363" y="0"/>
                  </a:cubicBezTo>
                  <a:cubicBezTo>
                    <a:pt x="366" y="2"/>
                    <a:pt x="368" y="4"/>
                    <a:pt x="370" y="7"/>
                  </a:cubicBezTo>
                  <a:cubicBezTo>
                    <a:pt x="397" y="43"/>
                    <a:pt x="320" y="88"/>
                    <a:pt x="296" y="100"/>
                  </a:cubicBezTo>
                  <a:cubicBezTo>
                    <a:pt x="277" y="111"/>
                    <a:pt x="256" y="119"/>
                    <a:pt x="236" y="127"/>
                  </a:cubicBezTo>
                  <a:cubicBezTo>
                    <a:pt x="198" y="141"/>
                    <a:pt x="160" y="154"/>
                    <a:pt x="123" y="169"/>
                  </a:cubicBezTo>
                  <a:cubicBezTo>
                    <a:pt x="102" y="177"/>
                    <a:pt x="80" y="184"/>
                    <a:pt x="63" y="198"/>
                  </a:cubicBezTo>
                  <a:cubicBezTo>
                    <a:pt x="38" y="220"/>
                    <a:pt x="47" y="257"/>
                    <a:pt x="67" y="278"/>
                  </a:cubicBezTo>
                  <a:cubicBezTo>
                    <a:pt x="89" y="300"/>
                    <a:pt x="117" y="317"/>
                    <a:pt x="144" y="333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Freeform 7"/>
            <p:cNvSpPr>
              <a:spLocks/>
            </p:cNvSpPr>
            <p:nvPr/>
          </p:nvSpPr>
          <p:spPr bwMode="auto">
            <a:xfrm>
              <a:off x="4278313" y="4343400"/>
              <a:ext cx="1154113" cy="2503487"/>
            </a:xfrm>
            <a:custGeom>
              <a:avLst/>
              <a:gdLst>
                <a:gd name="T0" fmla="*/ 220 w 307"/>
                <a:gd name="T1" fmla="*/ 451 h 665"/>
                <a:gd name="T2" fmla="*/ 142 w 307"/>
                <a:gd name="T3" fmla="*/ 565 h 665"/>
                <a:gd name="T4" fmla="*/ 40 w 307"/>
                <a:gd name="T5" fmla="*/ 638 h 665"/>
                <a:gd name="T6" fmla="*/ 32 w 307"/>
                <a:gd name="T7" fmla="*/ 665 h 665"/>
                <a:gd name="T8" fmla="*/ 143 w 307"/>
                <a:gd name="T9" fmla="*/ 582 h 665"/>
                <a:gd name="T10" fmla="*/ 239 w 307"/>
                <a:gd name="T11" fmla="*/ 420 h 665"/>
                <a:gd name="T12" fmla="*/ 241 w 307"/>
                <a:gd name="T13" fmla="*/ 352 h 665"/>
                <a:gd name="T14" fmla="*/ 227 w 307"/>
                <a:gd name="T15" fmla="*/ 304 h 665"/>
                <a:gd name="T16" fmla="*/ 210 w 307"/>
                <a:gd name="T17" fmla="*/ 276 h 665"/>
                <a:gd name="T18" fmla="*/ 158 w 307"/>
                <a:gd name="T19" fmla="*/ 221 h 665"/>
                <a:gd name="T20" fmla="*/ 127 w 307"/>
                <a:gd name="T21" fmla="*/ 190 h 665"/>
                <a:gd name="T22" fmla="*/ 108 w 307"/>
                <a:gd name="T23" fmla="*/ 170 h 665"/>
                <a:gd name="T24" fmla="*/ 92 w 307"/>
                <a:gd name="T25" fmla="*/ 148 h 665"/>
                <a:gd name="T26" fmla="*/ 82 w 307"/>
                <a:gd name="T27" fmla="*/ 113 h 665"/>
                <a:gd name="T28" fmla="*/ 93 w 307"/>
                <a:gd name="T29" fmla="*/ 88 h 665"/>
                <a:gd name="T30" fmla="*/ 106 w 307"/>
                <a:gd name="T31" fmla="*/ 76 h 665"/>
                <a:gd name="T32" fmla="*/ 111 w 307"/>
                <a:gd name="T33" fmla="*/ 73 h 665"/>
                <a:gd name="T34" fmla="*/ 125 w 307"/>
                <a:gd name="T35" fmla="*/ 64 h 665"/>
                <a:gd name="T36" fmla="*/ 258 w 307"/>
                <a:gd name="T37" fmla="*/ 16 h 665"/>
                <a:gd name="T38" fmla="*/ 257 w 307"/>
                <a:gd name="T39" fmla="*/ 14 h 665"/>
                <a:gd name="T40" fmla="*/ 123 w 307"/>
                <a:gd name="T41" fmla="*/ 60 h 665"/>
                <a:gd name="T42" fmla="*/ 108 w 307"/>
                <a:gd name="T43" fmla="*/ 68 h 665"/>
                <a:gd name="T44" fmla="*/ 103 w 307"/>
                <a:gd name="T45" fmla="*/ 71 h 665"/>
                <a:gd name="T46" fmla="*/ 89 w 307"/>
                <a:gd name="T47" fmla="*/ 83 h 665"/>
                <a:gd name="T48" fmla="*/ 75 w 307"/>
                <a:gd name="T49" fmla="*/ 113 h 665"/>
                <a:gd name="T50" fmla="*/ 85 w 307"/>
                <a:gd name="T51" fmla="*/ 152 h 665"/>
                <a:gd name="T52" fmla="*/ 102 w 307"/>
                <a:gd name="T53" fmla="*/ 175 h 665"/>
                <a:gd name="T54" fmla="*/ 120 w 307"/>
                <a:gd name="T55" fmla="*/ 196 h 665"/>
                <a:gd name="T56" fmla="*/ 151 w 307"/>
                <a:gd name="T57" fmla="*/ 227 h 665"/>
                <a:gd name="T58" fmla="*/ 202 w 307"/>
                <a:gd name="T59" fmla="*/ 282 h 665"/>
                <a:gd name="T60" fmla="*/ 218 w 307"/>
                <a:gd name="T61" fmla="*/ 309 h 665"/>
                <a:gd name="T62" fmla="*/ 230 w 307"/>
                <a:gd name="T63" fmla="*/ 354 h 665"/>
                <a:gd name="T64" fmla="*/ 228 w 307"/>
                <a:gd name="T65" fmla="*/ 418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7" h="665">
                  <a:moveTo>
                    <a:pt x="228" y="418"/>
                  </a:moveTo>
                  <a:cubicBezTo>
                    <a:pt x="227" y="429"/>
                    <a:pt x="224" y="440"/>
                    <a:pt x="220" y="451"/>
                  </a:cubicBezTo>
                  <a:cubicBezTo>
                    <a:pt x="217" y="461"/>
                    <a:pt x="213" y="471"/>
                    <a:pt x="208" y="481"/>
                  </a:cubicBezTo>
                  <a:cubicBezTo>
                    <a:pt x="193" y="512"/>
                    <a:pt x="168" y="543"/>
                    <a:pt x="142" y="565"/>
                  </a:cubicBezTo>
                  <a:cubicBezTo>
                    <a:pt x="127" y="577"/>
                    <a:pt x="112" y="588"/>
                    <a:pt x="97" y="599"/>
                  </a:cubicBezTo>
                  <a:cubicBezTo>
                    <a:pt x="78" y="612"/>
                    <a:pt x="59" y="625"/>
                    <a:pt x="40" y="638"/>
                  </a:cubicBezTo>
                  <a:cubicBezTo>
                    <a:pt x="27" y="647"/>
                    <a:pt x="13" y="656"/>
                    <a:pt x="0" y="665"/>
                  </a:cubicBezTo>
                  <a:cubicBezTo>
                    <a:pt x="32" y="665"/>
                    <a:pt x="32" y="665"/>
                    <a:pt x="32" y="665"/>
                  </a:cubicBezTo>
                  <a:cubicBezTo>
                    <a:pt x="42" y="659"/>
                    <a:pt x="52" y="652"/>
                    <a:pt x="62" y="645"/>
                  </a:cubicBezTo>
                  <a:cubicBezTo>
                    <a:pt x="90" y="626"/>
                    <a:pt x="117" y="605"/>
                    <a:pt x="143" y="582"/>
                  </a:cubicBezTo>
                  <a:cubicBezTo>
                    <a:pt x="184" y="546"/>
                    <a:pt x="214" y="506"/>
                    <a:pt x="231" y="454"/>
                  </a:cubicBezTo>
                  <a:cubicBezTo>
                    <a:pt x="235" y="443"/>
                    <a:pt x="237" y="432"/>
                    <a:pt x="239" y="420"/>
                  </a:cubicBezTo>
                  <a:cubicBezTo>
                    <a:pt x="241" y="409"/>
                    <a:pt x="242" y="398"/>
                    <a:pt x="242" y="386"/>
                  </a:cubicBezTo>
                  <a:cubicBezTo>
                    <a:pt x="243" y="375"/>
                    <a:pt x="242" y="364"/>
                    <a:pt x="241" y="352"/>
                  </a:cubicBezTo>
                  <a:cubicBezTo>
                    <a:pt x="239" y="341"/>
                    <a:pt x="237" y="330"/>
                    <a:pt x="233" y="320"/>
                  </a:cubicBezTo>
                  <a:cubicBezTo>
                    <a:pt x="232" y="315"/>
                    <a:pt x="229" y="310"/>
                    <a:pt x="227" y="304"/>
                  </a:cubicBezTo>
                  <a:cubicBezTo>
                    <a:pt x="225" y="300"/>
                    <a:pt x="223" y="294"/>
                    <a:pt x="220" y="290"/>
                  </a:cubicBezTo>
                  <a:cubicBezTo>
                    <a:pt x="217" y="285"/>
                    <a:pt x="214" y="281"/>
                    <a:pt x="210" y="276"/>
                  </a:cubicBezTo>
                  <a:cubicBezTo>
                    <a:pt x="207" y="272"/>
                    <a:pt x="204" y="268"/>
                    <a:pt x="200" y="264"/>
                  </a:cubicBezTo>
                  <a:cubicBezTo>
                    <a:pt x="187" y="248"/>
                    <a:pt x="172" y="234"/>
                    <a:pt x="158" y="221"/>
                  </a:cubicBezTo>
                  <a:cubicBezTo>
                    <a:pt x="151" y="214"/>
                    <a:pt x="144" y="207"/>
                    <a:pt x="137" y="200"/>
                  </a:cubicBezTo>
                  <a:cubicBezTo>
                    <a:pt x="133" y="197"/>
                    <a:pt x="130" y="194"/>
                    <a:pt x="127" y="190"/>
                  </a:cubicBezTo>
                  <a:cubicBezTo>
                    <a:pt x="123" y="187"/>
                    <a:pt x="120" y="184"/>
                    <a:pt x="117" y="180"/>
                  </a:cubicBezTo>
                  <a:cubicBezTo>
                    <a:pt x="114" y="177"/>
                    <a:pt x="111" y="173"/>
                    <a:pt x="108" y="170"/>
                  </a:cubicBezTo>
                  <a:cubicBezTo>
                    <a:pt x="105" y="166"/>
                    <a:pt x="102" y="163"/>
                    <a:pt x="100" y="159"/>
                  </a:cubicBezTo>
                  <a:cubicBezTo>
                    <a:pt x="97" y="156"/>
                    <a:pt x="94" y="152"/>
                    <a:pt x="92" y="148"/>
                  </a:cubicBezTo>
                  <a:cubicBezTo>
                    <a:pt x="90" y="145"/>
                    <a:pt x="88" y="141"/>
                    <a:pt x="86" y="137"/>
                  </a:cubicBezTo>
                  <a:cubicBezTo>
                    <a:pt x="83" y="129"/>
                    <a:pt x="82" y="121"/>
                    <a:pt x="82" y="113"/>
                  </a:cubicBezTo>
                  <a:cubicBezTo>
                    <a:pt x="83" y="106"/>
                    <a:pt x="86" y="98"/>
                    <a:pt x="90" y="92"/>
                  </a:cubicBezTo>
                  <a:cubicBezTo>
                    <a:pt x="91" y="90"/>
                    <a:pt x="92" y="89"/>
                    <a:pt x="93" y="88"/>
                  </a:cubicBezTo>
                  <a:cubicBezTo>
                    <a:pt x="95" y="86"/>
                    <a:pt x="96" y="85"/>
                    <a:pt x="97" y="84"/>
                  </a:cubicBezTo>
                  <a:cubicBezTo>
                    <a:pt x="100" y="81"/>
                    <a:pt x="103" y="79"/>
                    <a:pt x="106" y="76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11" y="73"/>
                    <a:pt x="111" y="73"/>
                    <a:pt x="111" y="73"/>
                  </a:cubicBezTo>
                  <a:cubicBezTo>
                    <a:pt x="113" y="72"/>
                    <a:pt x="114" y="71"/>
                    <a:pt x="116" y="70"/>
                  </a:cubicBezTo>
                  <a:cubicBezTo>
                    <a:pt x="119" y="68"/>
                    <a:pt x="122" y="66"/>
                    <a:pt x="125" y="64"/>
                  </a:cubicBezTo>
                  <a:cubicBezTo>
                    <a:pt x="151" y="51"/>
                    <a:pt x="178" y="43"/>
                    <a:pt x="200" y="35"/>
                  </a:cubicBezTo>
                  <a:cubicBezTo>
                    <a:pt x="222" y="28"/>
                    <a:pt x="242" y="21"/>
                    <a:pt x="258" y="16"/>
                  </a:cubicBezTo>
                  <a:cubicBezTo>
                    <a:pt x="289" y="6"/>
                    <a:pt x="307" y="0"/>
                    <a:pt x="307" y="0"/>
                  </a:cubicBezTo>
                  <a:cubicBezTo>
                    <a:pt x="307" y="0"/>
                    <a:pt x="289" y="5"/>
                    <a:pt x="257" y="14"/>
                  </a:cubicBezTo>
                  <a:cubicBezTo>
                    <a:pt x="241" y="19"/>
                    <a:pt x="221" y="25"/>
                    <a:pt x="199" y="32"/>
                  </a:cubicBezTo>
                  <a:cubicBezTo>
                    <a:pt x="176" y="39"/>
                    <a:pt x="150" y="46"/>
                    <a:pt x="123" y="60"/>
                  </a:cubicBezTo>
                  <a:cubicBezTo>
                    <a:pt x="119" y="61"/>
                    <a:pt x="116" y="63"/>
                    <a:pt x="113" y="65"/>
                  </a:cubicBezTo>
                  <a:cubicBezTo>
                    <a:pt x="111" y="66"/>
                    <a:pt x="109" y="67"/>
                    <a:pt x="108" y="68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0" y="74"/>
                    <a:pt x="96" y="76"/>
                    <a:pt x="93" y="79"/>
                  </a:cubicBezTo>
                  <a:cubicBezTo>
                    <a:pt x="92" y="80"/>
                    <a:pt x="90" y="82"/>
                    <a:pt x="89" y="83"/>
                  </a:cubicBezTo>
                  <a:cubicBezTo>
                    <a:pt x="87" y="85"/>
                    <a:pt x="86" y="86"/>
                    <a:pt x="84" y="88"/>
                  </a:cubicBezTo>
                  <a:cubicBezTo>
                    <a:pt x="79" y="95"/>
                    <a:pt x="76" y="104"/>
                    <a:pt x="75" y="113"/>
                  </a:cubicBezTo>
                  <a:cubicBezTo>
                    <a:pt x="74" y="122"/>
                    <a:pt x="76" y="131"/>
                    <a:pt x="79" y="140"/>
                  </a:cubicBezTo>
                  <a:cubicBezTo>
                    <a:pt x="81" y="144"/>
                    <a:pt x="83" y="148"/>
                    <a:pt x="85" y="152"/>
                  </a:cubicBezTo>
                  <a:cubicBezTo>
                    <a:pt x="88" y="157"/>
                    <a:pt x="91" y="160"/>
                    <a:pt x="93" y="164"/>
                  </a:cubicBezTo>
                  <a:cubicBezTo>
                    <a:pt x="96" y="167"/>
                    <a:pt x="99" y="171"/>
                    <a:pt x="102" y="175"/>
                  </a:cubicBezTo>
                  <a:cubicBezTo>
                    <a:pt x="105" y="179"/>
                    <a:pt x="108" y="182"/>
                    <a:pt x="111" y="186"/>
                  </a:cubicBezTo>
                  <a:cubicBezTo>
                    <a:pt x="114" y="189"/>
                    <a:pt x="117" y="193"/>
                    <a:pt x="120" y="196"/>
                  </a:cubicBezTo>
                  <a:cubicBezTo>
                    <a:pt x="124" y="200"/>
                    <a:pt x="127" y="203"/>
                    <a:pt x="130" y="207"/>
                  </a:cubicBezTo>
                  <a:cubicBezTo>
                    <a:pt x="137" y="213"/>
                    <a:pt x="144" y="220"/>
                    <a:pt x="151" y="227"/>
                  </a:cubicBezTo>
                  <a:cubicBezTo>
                    <a:pt x="165" y="241"/>
                    <a:pt x="180" y="255"/>
                    <a:pt x="193" y="271"/>
                  </a:cubicBezTo>
                  <a:cubicBezTo>
                    <a:pt x="196" y="275"/>
                    <a:pt x="199" y="278"/>
                    <a:pt x="202" y="282"/>
                  </a:cubicBezTo>
                  <a:cubicBezTo>
                    <a:pt x="205" y="287"/>
                    <a:pt x="208" y="291"/>
                    <a:pt x="211" y="295"/>
                  </a:cubicBezTo>
                  <a:cubicBezTo>
                    <a:pt x="213" y="299"/>
                    <a:pt x="215" y="304"/>
                    <a:pt x="218" y="309"/>
                  </a:cubicBezTo>
                  <a:cubicBezTo>
                    <a:pt x="220" y="313"/>
                    <a:pt x="222" y="318"/>
                    <a:pt x="223" y="323"/>
                  </a:cubicBezTo>
                  <a:cubicBezTo>
                    <a:pt x="226" y="333"/>
                    <a:pt x="229" y="343"/>
                    <a:pt x="230" y="354"/>
                  </a:cubicBezTo>
                  <a:cubicBezTo>
                    <a:pt x="231" y="364"/>
                    <a:pt x="232" y="375"/>
                    <a:pt x="232" y="386"/>
                  </a:cubicBezTo>
                  <a:cubicBezTo>
                    <a:pt x="231" y="397"/>
                    <a:pt x="230" y="408"/>
                    <a:pt x="228" y="4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Freeform 8"/>
            <p:cNvSpPr>
              <a:spLocks/>
            </p:cNvSpPr>
            <p:nvPr/>
          </p:nvSpPr>
          <p:spPr bwMode="auto">
            <a:xfrm>
              <a:off x="5376863" y="4264025"/>
              <a:ext cx="2670175" cy="2586037"/>
            </a:xfrm>
            <a:custGeom>
              <a:avLst/>
              <a:gdLst>
                <a:gd name="T0" fmla="*/ 332 w 710"/>
                <a:gd name="T1" fmla="*/ 275 h 687"/>
                <a:gd name="T2" fmla="*/ 370 w 710"/>
                <a:gd name="T3" fmla="*/ 288 h 687"/>
                <a:gd name="T4" fmla="*/ 407 w 710"/>
                <a:gd name="T5" fmla="*/ 303 h 687"/>
                <a:gd name="T6" fmla="*/ 555 w 710"/>
                <a:gd name="T7" fmla="*/ 382 h 687"/>
                <a:gd name="T8" fmla="*/ 620 w 710"/>
                <a:gd name="T9" fmla="*/ 437 h 687"/>
                <a:gd name="T10" fmla="*/ 664 w 710"/>
                <a:gd name="T11" fmla="*/ 652 h 687"/>
                <a:gd name="T12" fmla="*/ 647 w 710"/>
                <a:gd name="T13" fmla="*/ 687 h 687"/>
                <a:gd name="T14" fmla="*/ 673 w 710"/>
                <a:gd name="T15" fmla="*/ 687 h 687"/>
                <a:gd name="T16" fmla="*/ 689 w 710"/>
                <a:gd name="T17" fmla="*/ 655 h 687"/>
                <a:gd name="T18" fmla="*/ 677 w 710"/>
                <a:gd name="T19" fmla="*/ 498 h 687"/>
                <a:gd name="T20" fmla="*/ 628 w 710"/>
                <a:gd name="T21" fmla="*/ 429 h 687"/>
                <a:gd name="T22" fmla="*/ 562 w 710"/>
                <a:gd name="T23" fmla="*/ 373 h 687"/>
                <a:gd name="T24" fmla="*/ 411 w 710"/>
                <a:gd name="T25" fmla="*/ 293 h 687"/>
                <a:gd name="T26" fmla="*/ 373 w 710"/>
                <a:gd name="T27" fmla="*/ 278 h 687"/>
                <a:gd name="T28" fmla="*/ 336 w 710"/>
                <a:gd name="T29" fmla="*/ 265 h 687"/>
                <a:gd name="T30" fmla="*/ 261 w 710"/>
                <a:gd name="T31" fmla="*/ 242 h 687"/>
                <a:gd name="T32" fmla="*/ 191 w 710"/>
                <a:gd name="T33" fmla="*/ 223 h 687"/>
                <a:gd name="T34" fmla="*/ 125 w 710"/>
                <a:gd name="T35" fmla="*/ 201 h 687"/>
                <a:gd name="T36" fmla="*/ 95 w 710"/>
                <a:gd name="T37" fmla="*/ 189 h 687"/>
                <a:gd name="T38" fmla="*/ 80 w 710"/>
                <a:gd name="T39" fmla="*/ 183 h 687"/>
                <a:gd name="T40" fmla="*/ 66 w 710"/>
                <a:gd name="T41" fmla="*/ 176 h 687"/>
                <a:gd name="T42" fmla="*/ 52 w 710"/>
                <a:gd name="T43" fmla="*/ 169 h 687"/>
                <a:gd name="T44" fmla="*/ 39 w 710"/>
                <a:gd name="T45" fmla="*/ 162 h 687"/>
                <a:gd name="T46" fmla="*/ 17 w 710"/>
                <a:gd name="T47" fmla="*/ 145 h 687"/>
                <a:gd name="T48" fmla="*/ 9 w 710"/>
                <a:gd name="T49" fmla="*/ 134 h 687"/>
                <a:gd name="T50" fmla="*/ 6 w 710"/>
                <a:gd name="T51" fmla="*/ 122 h 687"/>
                <a:gd name="T52" fmla="*/ 15 w 710"/>
                <a:gd name="T53" fmla="*/ 100 h 687"/>
                <a:gd name="T54" fmla="*/ 53 w 710"/>
                <a:gd name="T55" fmla="*/ 71 h 687"/>
                <a:gd name="T56" fmla="*/ 120 w 710"/>
                <a:gd name="T57" fmla="*/ 33 h 687"/>
                <a:gd name="T58" fmla="*/ 145 w 710"/>
                <a:gd name="T59" fmla="*/ 19 h 687"/>
                <a:gd name="T60" fmla="*/ 163 w 710"/>
                <a:gd name="T61" fmla="*/ 9 h 687"/>
                <a:gd name="T62" fmla="*/ 177 w 710"/>
                <a:gd name="T63" fmla="*/ 0 h 687"/>
                <a:gd name="T64" fmla="*/ 163 w 710"/>
                <a:gd name="T65" fmla="*/ 8 h 687"/>
                <a:gd name="T66" fmla="*/ 145 w 710"/>
                <a:gd name="T67" fmla="*/ 18 h 687"/>
                <a:gd name="T68" fmla="*/ 120 w 710"/>
                <a:gd name="T69" fmla="*/ 32 h 687"/>
                <a:gd name="T70" fmla="*/ 51 w 710"/>
                <a:gd name="T71" fmla="*/ 68 h 687"/>
                <a:gd name="T72" fmla="*/ 12 w 710"/>
                <a:gd name="T73" fmla="*/ 97 h 687"/>
                <a:gd name="T74" fmla="*/ 1 w 710"/>
                <a:gd name="T75" fmla="*/ 122 h 687"/>
                <a:gd name="T76" fmla="*/ 4 w 710"/>
                <a:gd name="T77" fmla="*/ 137 h 687"/>
                <a:gd name="T78" fmla="*/ 13 w 710"/>
                <a:gd name="T79" fmla="*/ 149 h 687"/>
                <a:gd name="T80" fmla="*/ 36 w 710"/>
                <a:gd name="T81" fmla="*/ 167 h 687"/>
                <a:gd name="T82" fmla="*/ 49 w 710"/>
                <a:gd name="T83" fmla="*/ 175 h 687"/>
                <a:gd name="T84" fmla="*/ 63 w 710"/>
                <a:gd name="T85" fmla="*/ 182 h 687"/>
                <a:gd name="T86" fmla="*/ 77 w 710"/>
                <a:gd name="T87" fmla="*/ 189 h 687"/>
                <a:gd name="T88" fmla="*/ 92 w 710"/>
                <a:gd name="T89" fmla="*/ 195 h 687"/>
                <a:gd name="T90" fmla="*/ 123 w 710"/>
                <a:gd name="T91" fmla="*/ 208 h 687"/>
                <a:gd name="T92" fmla="*/ 188 w 710"/>
                <a:gd name="T93" fmla="*/ 231 h 687"/>
                <a:gd name="T94" fmla="*/ 259 w 710"/>
                <a:gd name="T95" fmla="*/ 251 h 687"/>
                <a:gd name="T96" fmla="*/ 332 w 710"/>
                <a:gd name="T97" fmla="*/ 275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0" h="687">
                  <a:moveTo>
                    <a:pt x="332" y="275"/>
                  </a:moveTo>
                  <a:cubicBezTo>
                    <a:pt x="345" y="279"/>
                    <a:pt x="357" y="284"/>
                    <a:pt x="370" y="288"/>
                  </a:cubicBezTo>
                  <a:cubicBezTo>
                    <a:pt x="382" y="293"/>
                    <a:pt x="395" y="298"/>
                    <a:pt x="407" y="303"/>
                  </a:cubicBezTo>
                  <a:cubicBezTo>
                    <a:pt x="458" y="323"/>
                    <a:pt x="509" y="349"/>
                    <a:pt x="555" y="382"/>
                  </a:cubicBezTo>
                  <a:cubicBezTo>
                    <a:pt x="579" y="398"/>
                    <a:pt x="601" y="417"/>
                    <a:pt x="620" y="437"/>
                  </a:cubicBezTo>
                  <a:cubicBezTo>
                    <a:pt x="672" y="493"/>
                    <a:pt x="699" y="576"/>
                    <a:pt x="664" y="652"/>
                  </a:cubicBezTo>
                  <a:cubicBezTo>
                    <a:pt x="659" y="664"/>
                    <a:pt x="653" y="675"/>
                    <a:pt x="647" y="687"/>
                  </a:cubicBezTo>
                  <a:cubicBezTo>
                    <a:pt x="673" y="687"/>
                    <a:pt x="673" y="687"/>
                    <a:pt x="673" y="687"/>
                  </a:cubicBezTo>
                  <a:cubicBezTo>
                    <a:pt x="679" y="677"/>
                    <a:pt x="684" y="666"/>
                    <a:pt x="689" y="655"/>
                  </a:cubicBezTo>
                  <a:cubicBezTo>
                    <a:pt x="710" y="602"/>
                    <a:pt x="703" y="549"/>
                    <a:pt x="677" y="498"/>
                  </a:cubicBezTo>
                  <a:cubicBezTo>
                    <a:pt x="664" y="474"/>
                    <a:pt x="647" y="451"/>
                    <a:pt x="628" y="429"/>
                  </a:cubicBezTo>
                  <a:cubicBezTo>
                    <a:pt x="608" y="409"/>
                    <a:pt x="586" y="389"/>
                    <a:pt x="562" y="373"/>
                  </a:cubicBezTo>
                  <a:cubicBezTo>
                    <a:pt x="514" y="339"/>
                    <a:pt x="462" y="314"/>
                    <a:pt x="411" y="293"/>
                  </a:cubicBezTo>
                  <a:cubicBezTo>
                    <a:pt x="399" y="288"/>
                    <a:pt x="386" y="283"/>
                    <a:pt x="373" y="278"/>
                  </a:cubicBezTo>
                  <a:cubicBezTo>
                    <a:pt x="361" y="274"/>
                    <a:pt x="348" y="269"/>
                    <a:pt x="336" y="265"/>
                  </a:cubicBezTo>
                  <a:cubicBezTo>
                    <a:pt x="311" y="257"/>
                    <a:pt x="286" y="249"/>
                    <a:pt x="261" y="242"/>
                  </a:cubicBezTo>
                  <a:cubicBezTo>
                    <a:pt x="237" y="236"/>
                    <a:pt x="214" y="229"/>
                    <a:pt x="191" y="223"/>
                  </a:cubicBezTo>
                  <a:cubicBezTo>
                    <a:pt x="168" y="216"/>
                    <a:pt x="146" y="209"/>
                    <a:pt x="125" y="201"/>
                  </a:cubicBezTo>
                  <a:cubicBezTo>
                    <a:pt x="115" y="197"/>
                    <a:pt x="105" y="193"/>
                    <a:pt x="95" y="189"/>
                  </a:cubicBezTo>
                  <a:cubicBezTo>
                    <a:pt x="90" y="187"/>
                    <a:pt x="85" y="185"/>
                    <a:pt x="80" y="183"/>
                  </a:cubicBezTo>
                  <a:cubicBezTo>
                    <a:pt x="75" y="180"/>
                    <a:pt x="70" y="178"/>
                    <a:pt x="66" y="176"/>
                  </a:cubicBezTo>
                  <a:cubicBezTo>
                    <a:pt x="61" y="174"/>
                    <a:pt x="57" y="172"/>
                    <a:pt x="52" y="169"/>
                  </a:cubicBezTo>
                  <a:cubicBezTo>
                    <a:pt x="48" y="167"/>
                    <a:pt x="43" y="165"/>
                    <a:pt x="39" y="162"/>
                  </a:cubicBezTo>
                  <a:cubicBezTo>
                    <a:pt x="31" y="157"/>
                    <a:pt x="23" y="151"/>
                    <a:pt x="17" y="145"/>
                  </a:cubicBezTo>
                  <a:cubicBezTo>
                    <a:pt x="14" y="141"/>
                    <a:pt x="11" y="138"/>
                    <a:pt x="9" y="134"/>
                  </a:cubicBezTo>
                  <a:cubicBezTo>
                    <a:pt x="7" y="130"/>
                    <a:pt x="6" y="126"/>
                    <a:pt x="6" y="122"/>
                  </a:cubicBezTo>
                  <a:cubicBezTo>
                    <a:pt x="5" y="114"/>
                    <a:pt x="10" y="106"/>
                    <a:pt x="15" y="100"/>
                  </a:cubicBezTo>
                  <a:cubicBezTo>
                    <a:pt x="26" y="87"/>
                    <a:pt x="40" y="78"/>
                    <a:pt x="53" y="71"/>
                  </a:cubicBezTo>
                  <a:cubicBezTo>
                    <a:pt x="78" y="55"/>
                    <a:pt x="102" y="43"/>
                    <a:pt x="120" y="33"/>
                  </a:cubicBezTo>
                  <a:cubicBezTo>
                    <a:pt x="130" y="28"/>
                    <a:pt x="138" y="23"/>
                    <a:pt x="145" y="19"/>
                  </a:cubicBezTo>
                  <a:cubicBezTo>
                    <a:pt x="152" y="15"/>
                    <a:pt x="158" y="11"/>
                    <a:pt x="163" y="9"/>
                  </a:cubicBezTo>
                  <a:cubicBezTo>
                    <a:pt x="172" y="3"/>
                    <a:pt x="177" y="0"/>
                    <a:pt x="177" y="0"/>
                  </a:cubicBezTo>
                  <a:cubicBezTo>
                    <a:pt x="177" y="0"/>
                    <a:pt x="172" y="3"/>
                    <a:pt x="163" y="8"/>
                  </a:cubicBezTo>
                  <a:cubicBezTo>
                    <a:pt x="158" y="11"/>
                    <a:pt x="152" y="14"/>
                    <a:pt x="145" y="18"/>
                  </a:cubicBezTo>
                  <a:cubicBezTo>
                    <a:pt x="137" y="22"/>
                    <a:pt x="129" y="27"/>
                    <a:pt x="120" y="32"/>
                  </a:cubicBezTo>
                  <a:cubicBezTo>
                    <a:pt x="101" y="41"/>
                    <a:pt x="77" y="52"/>
                    <a:pt x="51" y="68"/>
                  </a:cubicBezTo>
                  <a:cubicBezTo>
                    <a:pt x="38" y="75"/>
                    <a:pt x="24" y="84"/>
                    <a:pt x="12" y="97"/>
                  </a:cubicBezTo>
                  <a:cubicBezTo>
                    <a:pt x="6" y="104"/>
                    <a:pt x="1" y="112"/>
                    <a:pt x="1" y="122"/>
                  </a:cubicBezTo>
                  <a:cubicBezTo>
                    <a:pt x="0" y="127"/>
                    <a:pt x="2" y="132"/>
                    <a:pt x="4" y="137"/>
                  </a:cubicBezTo>
                  <a:cubicBezTo>
                    <a:pt x="6" y="141"/>
                    <a:pt x="9" y="145"/>
                    <a:pt x="13" y="149"/>
                  </a:cubicBezTo>
                  <a:cubicBezTo>
                    <a:pt x="19" y="156"/>
                    <a:pt x="27" y="162"/>
                    <a:pt x="36" y="167"/>
                  </a:cubicBezTo>
                  <a:cubicBezTo>
                    <a:pt x="40" y="170"/>
                    <a:pt x="45" y="172"/>
                    <a:pt x="49" y="175"/>
                  </a:cubicBezTo>
                  <a:cubicBezTo>
                    <a:pt x="54" y="177"/>
                    <a:pt x="58" y="180"/>
                    <a:pt x="63" y="182"/>
                  </a:cubicBezTo>
                  <a:cubicBezTo>
                    <a:pt x="68" y="184"/>
                    <a:pt x="72" y="187"/>
                    <a:pt x="77" y="189"/>
                  </a:cubicBezTo>
                  <a:cubicBezTo>
                    <a:pt x="82" y="191"/>
                    <a:pt x="87" y="193"/>
                    <a:pt x="92" y="195"/>
                  </a:cubicBezTo>
                  <a:cubicBezTo>
                    <a:pt x="102" y="199"/>
                    <a:pt x="112" y="203"/>
                    <a:pt x="123" y="208"/>
                  </a:cubicBezTo>
                  <a:cubicBezTo>
                    <a:pt x="143" y="216"/>
                    <a:pt x="165" y="224"/>
                    <a:pt x="188" y="231"/>
                  </a:cubicBezTo>
                  <a:cubicBezTo>
                    <a:pt x="211" y="238"/>
                    <a:pt x="235" y="244"/>
                    <a:pt x="259" y="251"/>
                  </a:cubicBezTo>
                  <a:cubicBezTo>
                    <a:pt x="283" y="258"/>
                    <a:pt x="307" y="266"/>
                    <a:pt x="332" y="27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5432410" y="860581"/>
            <a:ext cx="4281716" cy="5484464"/>
            <a:chOff x="6045727" y="1980545"/>
            <a:chExt cx="4514223" cy="5782295"/>
          </a:xfrm>
        </p:grpSpPr>
        <p:grpSp>
          <p:nvGrpSpPr>
            <p:cNvPr id="221" name="Group 220"/>
            <p:cNvGrpSpPr/>
            <p:nvPr/>
          </p:nvGrpSpPr>
          <p:grpSpPr>
            <a:xfrm flipH="1">
              <a:off x="6045727" y="2699613"/>
              <a:ext cx="1270459" cy="2392012"/>
              <a:chOff x="5627427" y="2988681"/>
              <a:chExt cx="1270459" cy="2392012"/>
            </a:xfrm>
          </p:grpSpPr>
          <p:sp>
            <p:nvSpPr>
              <p:cNvPr id="270" name="Rectangle 269"/>
              <p:cNvSpPr/>
              <p:nvPr/>
            </p:nvSpPr>
            <p:spPr>
              <a:xfrm>
                <a:off x="6218237" y="3767172"/>
                <a:ext cx="94016" cy="1613521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71" name="Group 270"/>
              <p:cNvGrpSpPr/>
              <p:nvPr/>
            </p:nvGrpSpPr>
            <p:grpSpPr>
              <a:xfrm>
                <a:off x="5627427" y="2988681"/>
                <a:ext cx="1270459" cy="1205087"/>
                <a:chOff x="6638931" y="2983694"/>
                <a:chExt cx="734702" cy="696898"/>
              </a:xfrm>
              <a:effectLst>
                <a:outerShdw blurRad="114300" sx="102000" sy="102000" algn="ctr" rotWithShape="0">
                  <a:prstClr val="black">
                    <a:alpha val="23000"/>
                  </a:prstClr>
                </a:outerShdw>
              </a:effectLst>
            </p:grpSpPr>
            <p:sp>
              <p:nvSpPr>
                <p:cNvPr id="275" name="Rectangle 274"/>
                <p:cNvSpPr/>
                <p:nvPr/>
              </p:nvSpPr>
              <p:spPr>
                <a:xfrm rot="2700000">
                  <a:off x="6657833" y="2964792"/>
                  <a:ext cx="696898" cy="734702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" name="Rectangle 275"/>
                <p:cNvSpPr/>
                <p:nvPr/>
              </p:nvSpPr>
              <p:spPr>
                <a:xfrm rot="2700000">
                  <a:off x="6691426" y="2998934"/>
                  <a:ext cx="629683" cy="663842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22" name="Group 221"/>
            <p:cNvGrpSpPr/>
            <p:nvPr/>
          </p:nvGrpSpPr>
          <p:grpSpPr>
            <a:xfrm flipH="1">
              <a:off x="9161979" y="2310462"/>
              <a:ext cx="61902" cy="1379398"/>
              <a:chOff x="2539479" y="2721589"/>
              <a:chExt cx="76200" cy="1698011"/>
            </a:xfrm>
          </p:grpSpPr>
          <p:sp>
            <p:nvSpPr>
              <p:cNvPr id="265" name="Oval 264"/>
              <p:cNvSpPr/>
              <p:nvPr/>
            </p:nvSpPr>
            <p:spPr>
              <a:xfrm>
                <a:off x="2539479" y="4343400"/>
                <a:ext cx="76200" cy="76200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2539479" y="2721589"/>
                <a:ext cx="76200" cy="76200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3" name="Group 222"/>
            <p:cNvGrpSpPr/>
            <p:nvPr/>
          </p:nvGrpSpPr>
          <p:grpSpPr>
            <a:xfrm flipH="1">
              <a:off x="7838124" y="1980545"/>
              <a:ext cx="1792476" cy="5782295"/>
              <a:chOff x="1089768" y="2721589"/>
              <a:chExt cx="1525911" cy="4922378"/>
            </a:xfrm>
          </p:grpSpPr>
          <p:sp>
            <p:nvSpPr>
              <p:cNvPr id="256" name="Rectangle 255"/>
              <p:cNvSpPr/>
              <p:nvPr/>
            </p:nvSpPr>
            <p:spPr>
              <a:xfrm>
                <a:off x="1760217" y="5307363"/>
                <a:ext cx="167679" cy="2336604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57" name="Group 256"/>
              <p:cNvGrpSpPr/>
              <p:nvPr/>
            </p:nvGrpSpPr>
            <p:grpSpPr>
              <a:xfrm>
                <a:off x="1089768" y="3660766"/>
                <a:ext cx="1500735" cy="1500734"/>
                <a:chOff x="4014811" y="3372357"/>
                <a:chExt cx="867870" cy="867869"/>
              </a:xfrm>
              <a:effectLst>
                <a:outerShdw blurRad="114300" sx="102000" sy="102000" algn="ctr" rotWithShape="0">
                  <a:prstClr val="black">
                    <a:alpha val="23000"/>
                  </a:prstClr>
                </a:outerShdw>
              </a:effectLst>
            </p:grpSpPr>
            <p:sp>
              <p:nvSpPr>
                <p:cNvPr id="261" name="Rectangle 260"/>
                <p:cNvSpPr/>
                <p:nvPr/>
              </p:nvSpPr>
              <p:spPr>
                <a:xfrm rot="2700000">
                  <a:off x="4014811" y="3372357"/>
                  <a:ext cx="867869" cy="86787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 rot="2700000">
                  <a:off x="4056663" y="3414232"/>
                  <a:ext cx="784165" cy="784165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59" name="Oval 258"/>
              <p:cNvSpPr/>
              <p:nvPr/>
            </p:nvSpPr>
            <p:spPr>
              <a:xfrm>
                <a:off x="2539479" y="2721589"/>
                <a:ext cx="76200" cy="76200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1" name="Oval 250"/>
            <p:cNvSpPr/>
            <p:nvPr/>
          </p:nvSpPr>
          <p:spPr>
            <a:xfrm flipH="1">
              <a:off x="9593737" y="4967228"/>
              <a:ext cx="50816" cy="50816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 flipH="1">
              <a:off x="8503712" y="5268101"/>
              <a:ext cx="70028" cy="70028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 flipH="1">
              <a:off x="9141974" y="4816224"/>
              <a:ext cx="66959" cy="66959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 flipH="1">
              <a:off x="10500703" y="5225299"/>
              <a:ext cx="59247" cy="59245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1" name="Título 1"/>
          <p:cNvSpPr txBox="1">
            <a:spLocks/>
          </p:cNvSpPr>
          <p:nvPr/>
        </p:nvSpPr>
        <p:spPr>
          <a:xfrm>
            <a:off x="1418622" y="791738"/>
            <a:ext cx="10058400" cy="5702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s-EC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 - </a:t>
            </a:r>
            <a:r>
              <a:rPr lang="es-EC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MUESTRA Y HERRAMIENTAS </a:t>
            </a:r>
            <a:endParaRPr lang="es-EC" sz="28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es-EC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INVESTIGACIÓN</a:t>
            </a:r>
          </a:p>
        </p:txBody>
      </p:sp>
      <p:pic>
        <p:nvPicPr>
          <p:cNvPr id="294" name="Imagen 2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99" y="4506867"/>
            <a:ext cx="2466001" cy="160663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396383" y="2281737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3300"/>
                </a:solidFill>
              </a:rPr>
              <a:t>Enfoque: Cualitativo y Cuantitativo</a:t>
            </a:r>
            <a:endParaRPr lang="es-EC" b="1" dirty="0">
              <a:solidFill>
                <a:srgbClr val="003300"/>
              </a:solidFill>
            </a:endParaRPr>
          </a:p>
        </p:txBody>
      </p:sp>
      <p:sp>
        <p:nvSpPr>
          <p:cNvPr id="297" name="Rectangle 255"/>
          <p:cNvSpPr/>
          <p:nvPr/>
        </p:nvSpPr>
        <p:spPr>
          <a:xfrm flipH="1">
            <a:off x="2810703" y="4557484"/>
            <a:ext cx="206207" cy="164858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2500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75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8" name="Rectangle 260"/>
          <p:cNvSpPr/>
          <p:nvPr/>
        </p:nvSpPr>
        <p:spPr>
          <a:xfrm rot="18900000" flipH="1">
            <a:off x="2072436" y="2722864"/>
            <a:ext cx="1672103" cy="167210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" name="Rectangle 261"/>
          <p:cNvSpPr/>
          <p:nvPr/>
        </p:nvSpPr>
        <p:spPr>
          <a:xfrm rot="18900000" flipH="1">
            <a:off x="2153071" y="2803543"/>
            <a:ext cx="1510832" cy="15108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CuadroTexto 299"/>
          <p:cNvSpPr txBox="1"/>
          <p:nvPr/>
        </p:nvSpPr>
        <p:spPr>
          <a:xfrm>
            <a:off x="2217775" y="3088554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3300"/>
                </a:solidFill>
              </a:rPr>
              <a:t>Fuente de información:</a:t>
            </a:r>
          </a:p>
          <a:p>
            <a:r>
              <a:rPr lang="es-EC" b="1" dirty="0" smtClean="0">
                <a:solidFill>
                  <a:srgbClr val="003300"/>
                </a:solidFill>
              </a:rPr>
              <a:t>Primaria</a:t>
            </a:r>
            <a:endParaRPr lang="es-EC" b="1" dirty="0">
              <a:solidFill>
                <a:srgbClr val="003300"/>
              </a:solidFill>
            </a:endParaRPr>
          </a:p>
        </p:txBody>
      </p:sp>
      <p:sp>
        <p:nvSpPr>
          <p:cNvPr id="301" name="CuadroTexto 300"/>
          <p:cNvSpPr txBox="1"/>
          <p:nvPr/>
        </p:nvSpPr>
        <p:spPr>
          <a:xfrm>
            <a:off x="5512630" y="167839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srgbClr val="003300"/>
                </a:solidFill>
              </a:rPr>
              <a:t>Encuestas, Obervación y Mosler</a:t>
            </a:r>
            <a:endParaRPr lang="es-EC" sz="1600" b="1" dirty="0">
              <a:solidFill>
                <a:srgbClr val="003300"/>
              </a:solidFill>
            </a:endParaRPr>
          </a:p>
        </p:txBody>
      </p:sp>
      <p:sp>
        <p:nvSpPr>
          <p:cNvPr id="302" name="Rectángulo redondeado 301"/>
          <p:cNvSpPr/>
          <p:nvPr/>
        </p:nvSpPr>
        <p:spPr>
          <a:xfrm>
            <a:off x="2631039" y="1445650"/>
            <a:ext cx="1845136" cy="5466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376 Encuestas</a:t>
            </a:r>
            <a:endParaRPr lang="es-EC" dirty="0">
              <a:solidFill>
                <a:srgbClr val="003300"/>
              </a:solidFill>
            </a:endParaRPr>
          </a:p>
        </p:txBody>
      </p:sp>
      <p:pic>
        <p:nvPicPr>
          <p:cNvPr id="303" name="Imagen 30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47059" y="2376560"/>
            <a:ext cx="2129130" cy="287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4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4627" y="163119"/>
            <a:ext cx="9681512" cy="722812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E INTERPRETACIÓN DE RESULTADOS </a:t>
            </a:r>
            <a:endParaRPr lang="es-E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765" y="1110978"/>
            <a:ext cx="3017782" cy="253005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86394" y="740323"/>
            <a:ext cx="3022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¿Que acceso utiliza con frecuencia?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501" y="1155822"/>
            <a:ext cx="3146430" cy="253005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177552" y="632602"/>
            <a:ext cx="302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¿Cuántas veces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 semana que asiste a la ESPE?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828" y="1182506"/>
            <a:ext cx="3465881" cy="253005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761362" y="664871"/>
            <a:ext cx="4077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¿Ha percibido usted que dentro del campus 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Sangolqui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ingresan personas totalmente ajenas a la universidad?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67598" y="3984174"/>
            <a:ext cx="3092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Alguna ocasión ha sido víctima de algún tipo de ataque o robo dentro del 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campus.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370" y="4531599"/>
            <a:ext cx="3216571" cy="2326401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106930" y="3955772"/>
            <a:ext cx="3092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¿Se siente usted seguro/a dentro del campus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Sangolqui?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/>
          <a:srcRect l="13873" r="15118"/>
          <a:stretch/>
        </p:blipFill>
        <p:spPr>
          <a:xfrm>
            <a:off x="4177553" y="4531599"/>
            <a:ext cx="3022326" cy="2326401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7932828" y="3955772"/>
            <a:ext cx="3905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momento de ingresar al campus 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Sangolqui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¿El personal de guardia verifica su identidad o carné?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9796" y="4507395"/>
            <a:ext cx="3448913" cy="237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34957" y="3700795"/>
            <a:ext cx="3275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¿La institución le capacitó adecuadamente sobre las normas de ingreso y seguridad?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482100" y="22132"/>
            <a:ext cx="3092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¿Cómo considera el nivel de control que existe en los accesos tanto vehiculares como peatonales en la ESPE Campus Matriz?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482100" y="3593073"/>
            <a:ext cx="35255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¿La institución le entregó su respectiva identificación para ser presentada el momento de ingresar al campus Sangolqui?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187598" y="191949"/>
            <a:ext cx="30929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¿Cómo considera el nivel de seguridad que mantienen los ingresos al campus Sangolqui?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93724" y="0"/>
            <a:ext cx="3785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¿Considera que los accesos de ingreso al campus de 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Sangolqui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disponen de las garantías humanas, de equipos y tecnológicas necesarias para garantizar su seguridad?.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81" y="954107"/>
            <a:ext cx="2999492" cy="235326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100" y="976239"/>
            <a:ext cx="3094356" cy="234040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597" y="976239"/>
            <a:ext cx="3092949" cy="236519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l="8371" r="8712"/>
          <a:stretch/>
        </p:blipFill>
        <p:spPr>
          <a:xfrm>
            <a:off x="770710" y="4261474"/>
            <a:ext cx="2915963" cy="25266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8978" y="4331737"/>
            <a:ext cx="3277800" cy="2448478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8187597" y="3555842"/>
            <a:ext cx="412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¿A qué tipo de riesgos considera que puede estar expuesto el campus </a:t>
            </a: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Sangolqui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el nivel de seguridad actual en sus accesos de ingreso?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7"/>
          <a:srcRect l="12382"/>
          <a:stretch/>
        </p:blipFill>
        <p:spPr>
          <a:xfrm>
            <a:off x="8459179" y="4294506"/>
            <a:ext cx="3184713" cy="248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9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4501255" y="355689"/>
            <a:ext cx="4200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Matriz Método </a:t>
            </a:r>
            <a:r>
              <a:rPr lang="es-E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Mosler 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929356"/>
              </p:ext>
            </p:extLst>
          </p:nvPr>
        </p:nvGraphicFramePr>
        <p:xfrm>
          <a:off x="2642148" y="844930"/>
          <a:ext cx="7975809" cy="3031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7179">
                  <a:extLst>
                    <a:ext uri="{9D8B030D-6E8A-4147-A177-3AD203B41FA5}">
                      <a16:colId xmlns:a16="http://schemas.microsoft.com/office/drawing/2014/main" val="1611615101"/>
                    </a:ext>
                  </a:extLst>
                </a:gridCol>
                <a:gridCol w="312417">
                  <a:extLst>
                    <a:ext uri="{9D8B030D-6E8A-4147-A177-3AD203B41FA5}">
                      <a16:colId xmlns:a16="http://schemas.microsoft.com/office/drawing/2014/main" val="2829163901"/>
                    </a:ext>
                  </a:extLst>
                </a:gridCol>
                <a:gridCol w="257285">
                  <a:extLst>
                    <a:ext uri="{9D8B030D-6E8A-4147-A177-3AD203B41FA5}">
                      <a16:colId xmlns:a16="http://schemas.microsoft.com/office/drawing/2014/main" val="918367281"/>
                    </a:ext>
                  </a:extLst>
                </a:gridCol>
                <a:gridCol w="330793">
                  <a:extLst>
                    <a:ext uri="{9D8B030D-6E8A-4147-A177-3AD203B41FA5}">
                      <a16:colId xmlns:a16="http://schemas.microsoft.com/office/drawing/2014/main" val="3483849537"/>
                    </a:ext>
                  </a:extLst>
                </a:gridCol>
                <a:gridCol w="349172">
                  <a:extLst>
                    <a:ext uri="{9D8B030D-6E8A-4147-A177-3AD203B41FA5}">
                      <a16:colId xmlns:a16="http://schemas.microsoft.com/office/drawing/2014/main" val="1599280361"/>
                    </a:ext>
                  </a:extLst>
                </a:gridCol>
                <a:gridCol w="349171">
                  <a:extLst>
                    <a:ext uri="{9D8B030D-6E8A-4147-A177-3AD203B41FA5}">
                      <a16:colId xmlns:a16="http://schemas.microsoft.com/office/drawing/2014/main" val="3788560704"/>
                    </a:ext>
                  </a:extLst>
                </a:gridCol>
                <a:gridCol w="404304">
                  <a:extLst>
                    <a:ext uri="{9D8B030D-6E8A-4147-A177-3AD203B41FA5}">
                      <a16:colId xmlns:a16="http://schemas.microsoft.com/office/drawing/2014/main" val="3520365451"/>
                    </a:ext>
                  </a:extLst>
                </a:gridCol>
                <a:gridCol w="385926">
                  <a:extLst>
                    <a:ext uri="{9D8B030D-6E8A-4147-A177-3AD203B41FA5}">
                      <a16:colId xmlns:a16="http://schemas.microsoft.com/office/drawing/2014/main" val="1959325346"/>
                    </a:ext>
                  </a:extLst>
                </a:gridCol>
                <a:gridCol w="422681">
                  <a:extLst>
                    <a:ext uri="{9D8B030D-6E8A-4147-A177-3AD203B41FA5}">
                      <a16:colId xmlns:a16="http://schemas.microsoft.com/office/drawing/2014/main" val="3826462355"/>
                    </a:ext>
                  </a:extLst>
                </a:gridCol>
                <a:gridCol w="422682">
                  <a:extLst>
                    <a:ext uri="{9D8B030D-6E8A-4147-A177-3AD203B41FA5}">
                      <a16:colId xmlns:a16="http://schemas.microsoft.com/office/drawing/2014/main" val="4176856398"/>
                    </a:ext>
                  </a:extLst>
                </a:gridCol>
                <a:gridCol w="422681">
                  <a:extLst>
                    <a:ext uri="{9D8B030D-6E8A-4147-A177-3AD203B41FA5}">
                      <a16:colId xmlns:a16="http://schemas.microsoft.com/office/drawing/2014/main" val="879589686"/>
                    </a:ext>
                  </a:extLst>
                </a:gridCol>
                <a:gridCol w="2021518">
                  <a:extLst>
                    <a:ext uri="{9D8B030D-6E8A-4147-A177-3AD203B41FA5}">
                      <a16:colId xmlns:a16="http://schemas.microsoft.com/office/drawing/2014/main" val="1565662861"/>
                    </a:ext>
                  </a:extLst>
                </a:gridCol>
              </a:tblGrid>
              <a:tr h="647859">
                <a:tc rowSpan="2"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Riesgos</a:t>
                      </a:r>
                      <a:endParaRPr lang="es-ES" sz="1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 gridSpan="6"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Criterios</a:t>
                      </a:r>
                      <a:endParaRPr lang="es-ES" sz="1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25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Evaluación del riesgo</a:t>
                      </a:r>
                      <a:endParaRPr lang="es-ES" sz="1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Cuantificación del riesgo</a:t>
                      </a:r>
                      <a:endParaRPr lang="es-ES" sz="1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extLst>
                  <a:ext uri="{0D108BD9-81ED-4DB2-BD59-A6C34878D82A}">
                    <a16:rowId xmlns:a16="http://schemas.microsoft.com/office/drawing/2014/main" val="1558931267"/>
                  </a:ext>
                </a:extLst>
              </a:tr>
              <a:tr h="3239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1588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s-ES" sz="1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-15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s-ES" sz="1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 defTabSz="355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S" sz="1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s-ES" sz="1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-285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S" sz="1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s-ES" sz="1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ES" sz="1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s-ES" sz="1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s-ES" sz="1400" b="1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s-ES" sz="1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  <a:endParaRPr lang="es-ES" sz="1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extLst>
                  <a:ext uri="{0D108BD9-81ED-4DB2-BD59-A6C34878D82A}">
                    <a16:rowId xmlns:a16="http://schemas.microsoft.com/office/drawing/2014/main" val="1912111966"/>
                  </a:ext>
                </a:extLst>
              </a:tr>
              <a:tr h="323929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Robo 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-285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extLst>
                  <a:ext uri="{0D108BD9-81ED-4DB2-BD59-A6C34878D82A}">
                    <a16:rowId xmlns:a16="http://schemas.microsoft.com/office/drawing/2014/main" val="2851325336"/>
                  </a:ext>
                </a:extLst>
              </a:tr>
              <a:tr h="323929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Hurto </a:t>
                      </a:r>
                      <a:endParaRPr lang="es-E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-285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extLst>
                  <a:ext uri="{0D108BD9-81ED-4DB2-BD59-A6C34878D82A}">
                    <a16:rowId xmlns:a16="http://schemas.microsoft.com/office/drawing/2014/main" val="1620470018"/>
                  </a:ext>
                </a:extLst>
              </a:tr>
              <a:tr h="439599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Agresiones físicas 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-285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extLst>
                  <a:ext uri="{0D108BD9-81ED-4DB2-BD59-A6C34878D82A}">
                    <a16:rowId xmlns:a16="http://schemas.microsoft.com/office/drawing/2014/main" val="285158023"/>
                  </a:ext>
                </a:extLst>
              </a:tr>
              <a:tr h="323929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Atentados</a:t>
                      </a:r>
                      <a:endParaRPr lang="es-E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-285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extLst>
                  <a:ext uri="{0D108BD9-81ED-4DB2-BD59-A6C34878D82A}">
                    <a16:rowId xmlns:a16="http://schemas.microsoft.com/office/drawing/2014/main" val="733136501"/>
                  </a:ext>
                </a:extLst>
              </a:tr>
              <a:tr h="323929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Incendios 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-285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extLst>
                  <a:ext uri="{0D108BD9-81ED-4DB2-BD59-A6C34878D82A}">
                    <a16:rowId xmlns:a16="http://schemas.microsoft.com/office/drawing/2014/main" val="203071580"/>
                  </a:ext>
                </a:extLst>
              </a:tr>
              <a:tr h="323929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Acoso</a:t>
                      </a:r>
                      <a:endParaRPr lang="es-E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-285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57" marR="39357" marT="0" marB="0" anchor="ctr"/>
                </a:tc>
                <a:extLst>
                  <a:ext uri="{0D108BD9-81ED-4DB2-BD59-A6C34878D82A}">
                    <a16:rowId xmlns:a16="http://schemas.microsoft.com/office/drawing/2014/main" val="1866292023"/>
                  </a:ext>
                </a:extLst>
              </a:tr>
            </a:tbl>
          </a:graphicData>
        </a:graphic>
      </p:graphicFrame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r="3649"/>
          <a:stretch/>
        </p:blipFill>
        <p:spPr>
          <a:xfrm>
            <a:off x="6630052" y="4280124"/>
            <a:ext cx="4211756" cy="23663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8791" y="4563374"/>
            <a:ext cx="3575690" cy="20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/>
          <p:cNvSpPr/>
          <p:nvPr/>
        </p:nvSpPr>
        <p:spPr>
          <a:xfrm>
            <a:off x="3571937" y="1780449"/>
            <a:ext cx="4776716" cy="732793"/>
          </a:xfrm>
          <a:prstGeom prst="rect">
            <a:avLst/>
          </a:prstGeom>
          <a:solidFill>
            <a:srgbClr val="FFB8A7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causas que ocasionan </a:t>
            </a:r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ineficiente 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en los accesos </a:t>
            </a:r>
            <a:endParaRPr lang="es-MX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onector recto de flecha 8"/>
          <p:cNvCxnSpPr>
            <a:stCxn id="4" idx="2"/>
            <a:endCxn id="11" idx="0"/>
          </p:cNvCxnSpPr>
          <p:nvPr/>
        </p:nvCxnSpPr>
        <p:spPr>
          <a:xfrm flipH="1">
            <a:off x="2893379" y="2513242"/>
            <a:ext cx="3066916" cy="314040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de flecha 32"/>
          <p:cNvCxnSpPr>
            <a:stCxn id="4" idx="2"/>
            <a:endCxn id="12" idx="0"/>
          </p:cNvCxnSpPr>
          <p:nvPr/>
        </p:nvCxnSpPr>
        <p:spPr>
          <a:xfrm>
            <a:off x="5960295" y="2513242"/>
            <a:ext cx="4023470" cy="305415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ángulo redondeado 34"/>
          <p:cNvSpPr/>
          <p:nvPr/>
        </p:nvSpPr>
        <p:spPr>
          <a:xfrm>
            <a:off x="1241946" y="3585157"/>
            <a:ext cx="2157534" cy="12270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Poco interés por parte del personal encargado del control de accesos.</a:t>
            </a:r>
            <a:endParaRPr 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redondeado 36"/>
          <p:cNvSpPr/>
          <p:nvPr/>
        </p:nvSpPr>
        <p:spPr>
          <a:xfrm>
            <a:off x="3795694" y="3490340"/>
            <a:ext cx="2356308" cy="1227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Falta de normas de seguridad para autorizar el ingreso a personas ajenas a la Institución</a:t>
            </a:r>
            <a:endParaRPr lang="es-MX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ángulo redondeado 37"/>
          <p:cNvSpPr/>
          <p:nvPr/>
        </p:nvSpPr>
        <p:spPr>
          <a:xfrm>
            <a:off x="6371670" y="3295956"/>
            <a:ext cx="2727131" cy="1413755"/>
          </a:xfrm>
          <a:prstGeom prst="round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No utilización del carnet para el ingreso por los accesos electrónicos, el personal docente y administrativo</a:t>
            </a:r>
            <a:endParaRPr lang="es-MX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ángulo redondeado 38"/>
          <p:cNvSpPr/>
          <p:nvPr/>
        </p:nvSpPr>
        <p:spPr>
          <a:xfrm>
            <a:off x="9482215" y="3499438"/>
            <a:ext cx="2654037" cy="1481133"/>
          </a:xfrm>
          <a:prstGeom prst="roundRect">
            <a:avLst/>
          </a:prstGeom>
          <a:solidFill>
            <a:srgbClr val="B17ED8"/>
          </a:solidFill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Desconocimiento de los riesgos a los que la comunidad educativa se encuentra expuesta.</a:t>
            </a:r>
            <a:endParaRPr 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redondeado 42"/>
          <p:cNvSpPr/>
          <p:nvPr/>
        </p:nvSpPr>
        <p:spPr>
          <a:xfrm>
            <a:off x="1569672" y="5653647"/>
            <a:ext cx="2647414" cy="1037446"/>
          </a:xfrm>
          <a:prstGeom prst="roundRect">
            <a:avLst/>
          </a:prstGeom>
          <a:solidFill>
            <a:srgbClr val="FFB3D9"/>
          </a:solidFill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Torniquetes electrónicos funcionan de manera fortuita. 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redondeado 43"/>
          <p:cNvSpPr/>
          <p:nvPr/>
        </p:nvSpPr>
        <p:spPr>
          <a:xfrm>
            <a:off x="8512728" y="5567393"/>
            <a:ext cx="2942074" cy="1209953"/>
          </a:xfrm>
          <a:prstGeom prst="roundRect">
            <a:avLst/>
          </a:prstGeom>
          <a:solidFill>
            <a:srgbClr val="B3FFB3"/>
          </a:solidFill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alta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cámaras de vigilancia en los accesos.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ector recto de flecha 45"/>
          <p:cNvCxnSpPr>
            <a:stCxn id="4" idx="2"/>
          </p:cNvCxnSpPr>
          <p:nvPr/>
        </p:nvCxnSpPr>
        <p:spPr>
          <a:xfrm>
            <a:off x="5960295" y="2513242"/>
            <a:ext cx="1617598" cy="35094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48"/>
          <p:cNvCxnSpPr>
            <a:stCxn id="4" idx="2"/>
            <a:endCxn id="10" idx="0"/>
          </p:cNvCxnSpPr>
          <p:nvPr/>
        </p:nvCxnSpPr>
        <p:spPr>
          <a:xfrm>
            <a:off x="5960295" y="2513242"/>
            <a:ext cx="4848939" cy="98619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50"/>
          <p:cNvCxnSpPr>
            <a:stCxn id="4" idx="2"/>
            <a:endCxn id="7" idx="0"/>
          </p:cNvCxnSpPr>
          <p:nvPr/>
        </p:nvCxnSpPr>
        <p:spPr>
          <a:xfrm flipH="1">
            <a:off x="2320713" y="2513242"/>
            <a:ext cx="3639582" cy="107191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52"/>
          <p:cNvCxnSpPr>
            <a:stCxn id="4" idx="2"/>
            <a:endCxn id="8" idx="0"/>
          </p:cNvCxnSpPr>
          <p:nvPr/>
        </p:nvCxnSpPr>
        <p:spPr>
          <a:xfrm flipH="1">
            <a:off x="4973848" y="2513242"/>
            <a:ext cx="986447" cy="97709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3" y="1433480"/>
            <a:ext cx="3106044" cy="178360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8722" y="1179305"/>
            <a:ext cx="2876248" cy="200245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752" y="4777836"/>
            <a:ext cx="3205631" cy="2097512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4248659" y="413146"/>
            <a:ext cx="3744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i="1" dirty="0"/>
              <a:t>CONCLUSIONES</a:t>
            </a:r>
          </a:p>
        </p:txBody>
      </p:sp>
      <p:sp>
        <p:nvSpPr>
          <p:cNvPr id="41" name="Flecha abajo 40"/>
          <p:cNvSpPr/>
          <p:nvPr/>
        </p:nvSpPr>
        <p:spPr>
          <a:xfrm>
            <a:off x="5687605" y="1220329"/>
            <a:ext cx="545414" cy="4839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32623600"/>
              </p:ext>
            </p:extLst>
          </p:nvPr>
        </p:nvGraphicFramePr>
        <p:xfrm>
          <a:off x="410545" y="0"/>
          <a:ext cx="11781455" cy="6662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92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67575" y="1224467"/>
            <a:ext cx="30123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000" b="1" i="1" dirty="0"/>
              <a:t>PROPUESTA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390132" y="2803562"/>
            <a:ext cx="97672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Instructivo de medidas de seguridad para los accesos de la Universidad de las Fuerzas Armadas ESPE Campus Matriz</a:t>
            </a:r>
          </a:p>
        </p:txBody>
      </p:sp>
    </p:spTree>
    <p:extLst>
      <p:ext uri="{BB962C8B-B14F-4D97-AF65-F5344CB8AC3E}">
        <p14:creationId xmlns:p14="http://schemas.microsoft.com/office/powerpoint/2010/main" val="26272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3775" y="217714"/>
            <a:ext cx="6525634" cy="819193"/>
          </a:xfrm>
        </p:spPr>
        <p:txBody>
          <a:bodyPr>
            <a:normAutofit fontScale="90000"/>
          </a:bodyPr>
          <a:lstStyle/>
          <a:p>
            <a:pPr algn="ctr"/>
            <a:r>
              <a:rPr lang="es-EC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79797" y="1180263"/>
            <a:ext cx="3579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i="1" dirty="0"/>
              <a:t>OBJETIVO GENERAL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379797" y="1606819"/>
            <a:ext cx="104223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Servir como un instrumento de apoyo que defina y establezca las medidas de control en los accesos a la Universidad de las Fuerzas Armadas </a:t>
            </a:r>
            <a:r>
              <a:rPr lang="es-ES" sz="2400" dirty="0" smtClean="0"/>
              <a:t>ESPE </a:t>
            </a:r>
            <a:r>
              <a:rPr lang="es-ES" sz="2400" dirty="0"/>
              <a:t>Campus matriz con la finalidad de mejorar el nivel de control existente y minimizar los riesgos.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379797" y="3223171"/>
            <a:ext cx="4338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i="1" dirty="0"/>
              <a:t>OBJETIVOS ESPECIFICOS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75081" y="3936425"/>
            <a:ext cx="1022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Definir las medidas de prevención para el ingreso de estudiantes, personal administrativo, visitas y proveedores.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Definir, describir y ubicar medios electrónicos que contribuyan al mejoramiento del control en los accesos.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Identificar las líneas de comunicación para lograr una adecuada respuesta en caso de emergencia.</a:t>
            </a:r>
          </a:p>
        </p:txBody>
      </p:sp>
    </p:spTree>
    <p:extLst>
      <p:ext uri="{BB962C8B-B14F-4D97-AF65-F5344CB8AC3E}">
        <p14:creationId xmlns:p14="http://schemas.microsoft.com/office/powerpoint/2010/main" val="22214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4628"/>
          </a:xfrm>
        </p:spPr>
        <p:txBody>
          <a:bodyPr>
            <a:norm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JUSTIFICACIÓN</a:t>
            </a:r>
            <a:endParaRPr lang="en-US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88369345"/>
              </p:ext>
            </p:extLst>
          </p:nvPr>
        </p:nvGraphicFramePr>
        <p:xfrm>
          <a:off x="0" y="1294228"/>
          <a:ext cx="1151466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40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8613" y="1220064"/>
            <a:ext cx="9735027" cy="3103742"/>
          </a:xfrm>
          <a:noFill/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s-MX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“La preocupación por el hombre y su seguridad siempre debe ser el interés principal de todos los esfuerzos.”</a:t>
            </a:r>
          </a:p>
          <a:p>
            <a:pPr marL="0" lvl="0" indent="0" algn="ctr">
              <a:buNone/>
            </a:pPr>
            <a:r>
              <a:rPr lang="es-EC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Albert </a:t>
            </a:r>
            <a:r>
              <a:rPr lang="es-EC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Einstein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32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2051" y="179556"/>
            <a:ext cx="11114332" cy="659363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DESARROLLO  DEL PLAN DEL INSTRUCTIVO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sultado de imagen para Instalar un sistema de video vigilancia en todos los puntos de acceso peatonal y vehic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51" y="1764422"/>
            <a:ext cx="35718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626184" y="1247747"/>
            <a:ext cx="3191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/>
              <a:t>Medidas Generales:</a:t>
            </a:r>
          </a:p>
        </p:txBody>
      </p:sp>
      <p:pic>
        <p:nvPicPr>
          <p:cNvPr id="2052" name="Picture 4" descr="Resultado de imagen para personal de segurid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3" t="490" r="39141"/>
          <a:stretch/>
        </p:blipFill>
        <p:spPr bwMode="auto">
          <a:xfrm>
            <a:off x="5579796" y="1825697"/>
            <a:ext cx="1718842" cy="22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personal de segurid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765" y="1906844"/>
            <a:ext cx="2930296" cy="195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para torniquetes electronic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55" y="4344132"/>
            <a:ext cx="2750998" cy="231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detectores de metal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965" y="4662017"/>
            <a:ext cx="2535948" cy="199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2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375" y="1239943"/>
            <a:ext cx="4053535" cy="674514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Estudiantes y empleados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Resultado de imagen para carnet esp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t="25530" r="56903" b="4680"/>
          <a:stretch/>
        </p:blipFill>
        <p:spPr bwMode="auto">
          <a:xfrm>
            <a:off x="1181666" y="2104799"/>
            <a:ext cx="1700454" cy="206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666" y="4494796"/>
            <a:ext cx="1970515" cy="184925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716206" y="1276611"/>
            <a:ext cx="2998521" cy="688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Visitantes 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proveedores</a:t>
            </a:r>
          </a:p>
        </p:txBody>
      </p:sp>
      <p:pic>
        <p:nvPicPr>
          <p:cNvPr id="3078" name="Picture 6" descr="Resultado de imagen para registro de la entrada y salida de los visitante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94" y="2189136"/>
            <a:ext cx="2760347" cy="170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para carnet para visitant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8" r="9261"/>
          <a:stretch/>
        </p:blipFill>
        <p:spPr bwMode="auto">
          <a:xfrm>
            <a:off x="3852655" y="4061225"/>
            <a:ext cx="1965278" cy="244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Resultado de imagen para ti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84" name="Picture 12" descr="Resultado de imagen para tiempo de esper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8"/>
          <a:stretch/>
        </p:blipFill>
        <p:spPr bwMode="auto">
          <a:xfrm>
            <a:off x="6375285" y="4306669"/>
            <a:ext cx="1789807" cy="175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9258766" y="1239943"/>
            <a:ext cx="1645796" cy="646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Vehículos</a:t>
            </a:r>
            <a:endParaRPr lang="es-E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006625" y="202572"/>
            <a:ext cx="7258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MEDIDAS DE PREVENCIÓN PARA INGRESO</a:t>
            </a:r>
            <a:endParaRPr lang="es-ES" sz="2400" i="1" dirty="0"/>
          </a:p>
        </p:txBody>
      </p:sp>
      <p:pic>
        <p:nvPicPr>
          <p:cNvPr id="17" name="Picture 2" descr="Resultado de imagen para registrarÃ¡ todo ingreso de vehÃ­cul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812" y="1873887"/>
            <a:ext cx="2609703" cy="170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esultado de imagen para vehiculos publicos ecuado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36" r="60039"/>
          <a:stretch/>
        </p:blipFill>
        <p:spPr bwMode="auto">
          <a:xfrm>
            <a:off x="9397252" y="4364033"/>
            <a:ext cx="1736517" cy="16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ector recto 18"/>
          <p:cNvCxnSpPr>
            <a:stCxn id="20" idx="1"/>
          </p:cNvCxnSpPr>
          <p:nvPr/>
        </p:nvCxnSpPr>
        <p:spPr>
          <a:xfrm>
            <a:off x="9544791" y="4563952"/>
            <a:ext cx="1359771" cy="1195403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Elipse 19"/>
          <p:cNvSpPr/>
          <p:nvPr/>
        </p:nvSpPr>
        <p:spPr>
          <a:xfrm>
            <a:off x="9258766" y="4306669"/>
            <a:ext cx="1953100" cy="17568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44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094179" y="378451"/>
            <a:ext cx="4585797" cy="822553"/>
          </a:xfrm>
        </p:spPr>
        <p:txBody>
          <a:bodyPr/>
          <a:lstStyle/>
          <a:p>
            <a:r>
              <a:rPr lang="es-ES" b="1" i="1" dirty="0" smtClean="0"/>
              <a:t>Plan </a:t>
            </a:r>
            <a:r>
              <a:rPr lang="es-ES" b="1" i="1" dirty="0"/>
              <a:t>de reacción </a:t>
            </a:r>
          </a:p>
        </p:txBody>
      </p:sp>
      <p:pic>
        <p:nvPicPr>
          <p:cNvPr id="5122" name="Picture 2" descr="Resultado de imagen para coordinacion ecu 9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0" y="3427362"/>
            <a:ext cx="2499615" cy="249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personal de segurid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921" y="1341180"/>
            <a:ext cx="2854911" cy="158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para personal de segurid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48" y="1108194"/>
            <a:ext cx="1945613" cy="177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n para personal de segurid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976" y="1341180"/>
            <a:ext cx="2279321" cy="170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sultado de imagen para autoridades espe unidad de seguridad fisic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6" r="24405"/>
          <a:stretch/>
        </p:blipFill>
        <p:spPr bwMode="auto">
          <a:xfrm>
            <a:off x="8409829" y="4178449"/>
            <a:ext cx="3212736" cy="99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Resultado de imagen para autoridades espe unidad de seguridad fisic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54"/>
          <a:stretch/>
        </p:blipFill>
        <p:spPr bwMode="auto">
          <a:xfrm>
            <a:off x="3460034" y="4535116"/>
            <a:ext cx="4289816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 derecha 1"/>
          <p:cNvSpPr/>
          <p:nvPr/>
        </p:nvSpPr>
        <p:spPr>
          <a:xfrm>
            <a:off x="3840480" y="1734870"/>
            <a:ext cx="720441" cy="586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lecha derecha 2"/>
          <p:cNvSpPr/>
          <p:nvPr/>
        </p:nvSpPr>
        <p:spPr>
          <a:xfrm>
            <a:off x="7606097" y="1896770"/>
            <a:ext cx="883614" cy="5961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abajo 11"/>
          <p:cNvSpPr/>
          <p:nvPr/>
        </p:nvSpPr>
        <p:spPr>
          <a:xfrm>
            <a:off x="9580098" y="3188648"/>
            <a:ext cx="703385" cy="8909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derecha 13"/>
          <p:cNvSpPr/>
          <p:nvPr/>
        </p:nvSpPr>
        <p:spPr>
          <a:xfrm rot="10800000">
            <a:off x="7749850" y="4895557"/>
            <a:ext cx="739861" cy="534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Flecha derecha 26"/>
          <p:cNvSpPr/>
          <p:nvPr/>
        </p:nvSpPr>
        <p:spPr>
          <a:xfrm rot="10800000">
            <a:off x="2800054" y="4895557"/>
            <a:ext cx="739861" cy="534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17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388" y="1025235"/>
            <a:ext cx="9443411" cy="1759527"/>
          </a:xfrm>
        </p:spPr>
        <p:txBody>
          <a:bodyPr>
            <a:normAutofit/>
          </a:bodyPr>
          <a:lstStyle/>
          <a:p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3078634" y="534590"/>
            <a:ext cx="54120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i="1" dirty="0" smtClean="0"/>
              <a:t>Capacitación </a:t>
            </a:r>
            <a:r>
              <a:rPr lang="es-ES" sz="2800" b="1" i="1" dirty="0"/>
              <a:t>y Socialización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54644" y="1904998"/>
            <a:ext cx="21563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Personal a cargo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638033" y="1904998"/>
            <a:ext cx="632710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Unidad </a:t>
            </a:r>
            <a:r>
              <a:rPr lang="es-ES" dirty="0"/>
              <a:t>de Seguridad </a:t>
            </a:r>
            <a:r>
              <a:rPr lang="es-ES" dirty="0" smtClean="0"/>
              <a:t>Integrada - Seguridad Física. </a:t>
            </a:r>
            <a:endParaRPr lang="es-ES" dirty="0"/>
          </a:p>
        </p:txBody>
      </p:sp>
      <p:grpSp>
        <p:nvGrpSpPr>
          <p:cNvPr id="12" name="Grupo 11"/>
          <p:cNvGrpSpPr/>
          <p:nvPr/>
        </p:nvGrpSpPr>
        <p:grpSpPr>
          <a:xfrm>
            <a:off x="521648" y="4280258"/>
            <a:ext cx="2822352" cy="1241946"/>
            <a:chOff x="787014" y="3954439"/>
            <a:chExt cx="2822352" cy="1241946"/>
          </a:xfrm>
        </p:grpSpPr>
        <p:sp>
          <p:nvSpPr>
            <p:cNvPr id="11" name="Elipse 10"/>
            <p:cNvSpPr/>
            <p:nvPr/>
          </p:nvSpPr>
          <p:spPr>
            <a:xfrm>
              <a:off x="787014" y="3954439"/>
              <a:ext cx="2822352" cy="124194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787014" y="4252247"/>
              <a:ext cx="25569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dirty="0"/>
                <a:t>Responsables de la </a:t>
              </a:r>
              <a:r>
                <a:rPr lang="es-ES" dirty="0" smtClean="0"/>
                <a:t>implementación</a:t>
              </a:r>
              <a:endParaRPr lang="es-ES" dirty="0"/>
            </a:p>
          </p:txBody>
        </p:sp>
      </p:grpSp>
      <p:sp>
        <p:nvSpPr>
          <p:cNvPr id="9" name="Rectángulo 8"/>
          <p:cNvSpPr/>
          <p:nvPr/>
        </p:nvSpPr>
        <p:spPr>
          <a:xfrm>
            <a:off x="4869138" y="3242832"/>
            <a:ext cx="6096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b="1" dirty="0" smtClean="0"/>
              <a:t>Acceso </a:t>
            </a:r>
            <a:r>
              <a:rPr lang="es-ES" b="1" dirty="0"/>
              <a:t>peatonal:</a:t>
            </a:r>
          </a:p>
          <a:p>
            <a:r>
              <a:rPr lang="es-ES" dirty="0"/>
              <a:t>-</a:t>
            </a:r>
            <a:r>
              <a:rPr lang="es-ES" dirty="0" smtClean="0"/>
              <a:t>Personal </a:t>
            </a:r>
            <a:r>
              <a:rPr lang="es-ES" dirty="0"/>
              <a:t>de seguridad empresa adjudicada, y</a:t>
            </a:r>
          </a:p>
          <a:p>
            <a:r>
              <a:rPr lang="es-ES" dirty="0"/>
              <a:t>-</a:t>
            </a:r>
            <a:r>
              <a:rPr lang="es-ES" dirty="0" smtClean="0"/>
              <a:t>Personal </a:t>
            </a:r>
            <a:r>
              <a:rPr lang="es-ES" dirty="0"/>
              <a:t>militar que cumple las funciones de seguridad en la institución.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869138" y="4889268"/>
            <a:ext cx="609600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b="1" dirty="0" smtClean="0"/>
              <a:t>Acceso </a:t>
            </a:r>
            <a:r>
              <a:rPr lang="es-ES" b="1" dirty="0"/>
              <a:t>vehicular: </a:t>
            </a:r>
          </a:p>
          <a:p>
            <a:r>
              <a:rPr lang="es-ES" dirty="0"/>
              <a:t>-</a:t>
            </a:r>
            <a:r>
              <a:rPr lang="es-ES" dirty="0" smtClean="0"/>
              <a:t>Personal </a:t>
            </a:r>
            <a:r>
              <a:rPr lang="es-ES" dirty="0"/>
              <a:t>de la empresa administradora de los parqueaderos </a:t>
            </a:r>
          </a:p>
          <a:p>
            <a:r>
              <a:rPr lang="es-ES" dirty="0"/>
              <a:t>-</a:t>
            </a:r>
            <a:r>
              <a:rPr lang="es-ES" dirty="0" smtClean="0"/>
              <a:t>Personal </a:t>
            </a:r>
            <a:r>
              <a:rPr lang="es-ES" dirty="0"/>
              <a:t>militar que cumple las funciones de seguridad en la institución. </a:t>
            </a:r>
          </a:p>
        </p:txBody>
      </p:sp>
      <p:cxnSp>
        <p:nvCxnSpPr>
          <p:cNvPr id="14" name="Conector recto de flecha 13"/>
          <p:cNvCxnSpPr/>
          <p:nvPr/>
        </p:nvCxnSpPr>
        <p:spPr>
          <a:xfrm flipV="1">
            <a:off x="3641218" y="4217158"/>
            <a:ext cx="1108203" cy="464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3641218" y="4901231"/>
            <a:ext cx="1053612" cy="620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echa derecha 16"/>
          <p:cNvSpPr/>
          <p:nvPr/>
        </p:nvSpPr>
        <p:spPr>
          <a:xfrm>
            <a:off x="3344000" y="1904998"/>
            <a:ext cx="851319" cy="28868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26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1193" y="105495"/>
            <a:ext cx="10404122" cy="1280890"/>
          </a:xfrm>
        </p:spPr>
        <p:txBody>
          <a:bodyPr>
            <a:normAutofit/>
          </a:bodyPr>
          <a:lstStyle/>
          <a:p>
            <a:r>
              <a:rPr lang="es-E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Cronograma </a:t>
            </a:r>
            <a:r>
              <a:rPr lang="es-E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la capacitación y sociabilización de las medidas de seguridad.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193" y="1031502"/>
            <a:ext cx="10142918" cy="582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55663" y="4812851"/>
            <a:ext cx="8087355" cy="20451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11500" dirty="0" smtClean="0">
                <a:latin typeface="Algerian" panose="04020705040A02060702" pitchFamily="82" charset="0"/>
              </a:rPr>
              <a:t>GRACIAS</a:t>
            </a:r>
            <a:endParaRPr lang="es-EC" dirty="0">
              <a:latin typeface="Algerian" panose="04020705040A02060702" pitchFamily="82" charset="0"/>
            </a:endParaRPr>
          </a:p>
        </p:txBody>
      </p:sp>
      <p:sp>
        <p:nvSpPr>
          <p:cNvPr id="4" name="Llamada rectangular redondeada 3"/>
          <p:cNvSpPr/>
          <p:nvPr/>
        </p:nvSpPr>
        <p:spPr>
          <a:xfrm>
            <a:off x="3295317" y="315552"/>
            <a:ext cx="6483928" cy="3546765"/>
          </a:xfrm>
          <a:prstGeom prst="wedgeRoundRectCallout">
            <a:avLst>
              <a:gd name="adj1" fmla="val -44871"/>
              <a:gd name="adj2" fmla="val 7868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“La vida es muy peligrosa, no por las personas que hacen el mal, sino por las que se sientan a ver qué es lo que pasa”. 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1742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7508"/>
          </a:xfrm>
        </p:spPr>
        <p:txBody>
          <a:bodyPr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CONTENIDO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5129" y="1477108"/>
            <a:ext cx="10037419" cy="5264886"/>
          </a:xfrm>
        </p:spPr>
        <p:txBody>
          <a:bodyPr>
            <a:normAutofit fontScale="70000" lnSpcReduction="20000"/>
          </a:bodyPr>
          <a:lstStyle/>
          <a:p>
            <a:r>
              <a:rPr lang="es-EC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TEMA</a:t>
            </a:r>
          </a:p>
          <a:p>
            <a:r>
              <a:rPr lang="es-EC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ANTECENTES</a:t>
            </a:r>
          </a:p>
          <a:p>
            <a:r>
              <a:rPr lang="es-EC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  PROBLEMA </a:t>
            </a:r>
          </a:p>
          <a:p>
            <a:r>
              <a:rPr lang="es-EC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OBJETIVOS</a:t>
            </a:r>
          </a:p>
          <a:p>
            <a:r>
              <a:rPr lang="es-EC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MARCO TEÓRICO </a:t>
            </a:r>
          </a:p>
          <a:p>
            <a:r>
              <a:rPr lang="es-EC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MARCO LEGAL </a:t>
            </a:r>
          </a:p>
          <a:p>
            <a:r>
              <a:rPr lang="es-EC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JUSTIFICACIÓN</a:t>
            </a:r>
          </a:p>
          <a:p>
            <a:r>
              <a:rPr lang="es-EC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METODOLOGÍA</a:t>
            </a:r>
          </a:p>
          <a:p>
            <a:r>
              <a:rPr lang="es-EC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ANÁLISIS E INTERPRETACIÓN DE RESULTADOS </a:t>
            </a:r>
          </a:p>
          <a:p>
            <a:r>
              <a:rPr lang="es-EC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CONCLUSIONES</a:t>
            </a:r>
          </a:p>
          <a:p>
            <a:r>
              <a:rPr lang="es-EC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RECOMENDACIONES</a:t>
            </a:r>
          </a:p>
          <a:p>
            <a:r>
              <a:rPr lang="es-EC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PROPUESTA - INSTRUCTIVO DE MEDIDAS DE SEGURIDAD PARA LOS ACCESOS DE LA UFA- ESPE</a:t>
            </a:r>
          </a:p>
          <a:p>
            <a:endParaRPr lang="es-EC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C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UNIVERSIDAD DE LAS FUERZA ARMADAS ESPE CAMPUS MATRIZ 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03329" y="1965656"/>
            <a:ext cx="4937760" cy="3934824"/>
          </a:xfrm>
        </p:spPr>
        <p:txBody>
          <a:bodyPr>
            <a:noAutofit/>
          </a:bodyPr>
          <a:lstStyle/>
          <a:p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Tiene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extensión de aproximadamente 482.000 metros cuadrados. </a:t>
            </a:r>
            <a:endPara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 14.780 alumnos de pregrado 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en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posgrado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263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profesionales.</a:t>
            </a:r>
          </a:p>
          <a:p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Existe1602 profesionales entre docentes y empleados administrativos dando un total de 16.645 personas que conforman la comunidad educativa.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188" y="1930399"/>
            <a:ext cx="6295663" cy="441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5986" y="0"/>
            <a:ext cx="8596668" cy="892629"/>
          </a:xfrm>
        </p:spPr>
        <p:txBody>
          <a:bodyPr/>
          <a:lstStyle/>
          <a:p>
            <a:pPr algn="ctr"/>
            <a:r>
              <a:rPr lang="es-ES" b="1" i="1" dirty="0" smtClean="0"/>
              <a:t>ACCESOS </a:t>
            </a:r>
            <a:endParaRPr lang="es-ES" b="1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44784" y="3798569"/>
            <a:ext cx="5383300" cy="461327"/>
          </a:xfrm>
        </p:spPr>
        <p:txBody>
          <a:bodyPr>
            <a:noAutofit/>
          </a:bodyPr>
          <a:lstStyle/>
          <a:p>
            <a:pPr marL="0" indent="0" algn="ctr">
              <a:buSzPct val="80000"/>
              <a:buNone/>
            </a:pPr>
            <a:r>
              <a:rPr lang="es-ES" sz="2400" b="1" i="1" dirty="0" smtClean="0"/>
              <a:t>ACCESO SUR </a:t>
            </a:r>
            <a:endParaRPr lang="es-ES" sz="2400" b="1" i="1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12405" y="1271669"/>
            <a:ext cx="5024029" cy="2285726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7058507" y="1246858"/>
            <a:ext cx="4139153" cy="2335347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4"/>
          <a:stretch>
            <a:fillRect/>
          </a:stretch>
        </p:blipFill>
        <p:spPr>
          <a:xfrm>
            <a:off x="4047300" y="4303702"/>
            <a:ext cx="4417060" cy="2543175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5333826" y="774780"/>
            <a:ext cx="2580987" cy="476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s-ES" sz="2400" b="1" i="1" dirty="0" smtClean="0"/>
              <a:t>ACCESO NORTE </a:t>
            </a:r>
            <a:endParaRPr lang="es-ES" sz="2400" b="1" i="1" dirty="0"/>
          </a:p>
        </p:txBody>
      </p:sp>
    </p:spTree>
    <p:extLst>
      <p:ext uri="{BB962C8B-B14F-4D97-AF65-F5344CB8AC3E}">
        <p14:creationId xmlns:p14="http://schemas.microsoft.com/office/powerpoint/2010/main" val="1841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1736" y="1019894"/>
            <a:ext cx="8052556" cy="713371"/>
          </a:xfrm>
        </p:spPr>
        <p:txBody>
          <a:bodyPr>
            <a:noAutofit/>
          </a:bodyPr>
          <a:lstStyle/>
          <a:p>
            <a:r>
              <a:rPr lang="es-ES" sz="4000" b="1" i="1" dirty="0" smtClean="0"/>
              <a:t>FORMULACIÓN DEL  PROBLEMA </a:t>
            </a:r>
            <a:br>
              <a:rPr lang="es-ES" sz="4000" b="1" i="1" dirty="0" smtClean="0"/>
            </a:br>
            <a:endParaRPr lang="es-ES" sz="4000" b="1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9933" y="2271651"/>
            <a:ext cx="10031254" cy="13738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¿Cuáles son las posibles causas que ocasionan el mal uso o el ineficiente control en los accesos de la Universidad de las Fuerzas Armadas ESPE Matriz y los riesgos que de ello se deriva?</a:t>
            </a:r>
            <a:endParaRPr lang="es-E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93075" y="614149"/>
            <a:ext cx="4831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i="1" dirty="0"/>
              <a:t>OBJETIVOS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64357" y="1431660"/>
            <a:ext cx="109818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OBJETIVO GENERAL</a:t>
            </a:r>
          </a:p>
          <a:p>
            <a:r>
              <a:rPr lang="es-ES" sz="2400" dirty="0"/>
              <a:t>Determinar cuáles son las </a:t>
            </a:r>
            <a:r>
              <a:rPr lang="es-ES" sz="2400" dirty="0" smtClean="0"/>
              <a:t>posibles causas </a:t>
            </a:r>
            <a:r>
              <a:rPr lang="es-ES" sz="2400" dirty="0"/>
              <a:t>que ocasionan el mal uso o el ineficiente control en los accesos de la Universidad de las Fuerzas Armadas ESPE Matriz y los riesgos que de ello se deriva.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64357" y="3458151"/>
            <a:ext cx="109682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ESPECIFICOS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Determinar en qué condiciones se encuentra la seguridad en los accesos.</a:t>
            </a:r>
            <a:endParaRPr lang="es-MX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Determinar los riesgos a los cuales se encuentran expuesta la comunidad educativa así como las instalaciones debido al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ineficiente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control en los accesos.</a:t>
            </a:r>
            <a:endParaRPr lang="es-MX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Determinar el nivel de seguridad en los accesos.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Proponer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un instructivo de medidas de seguridad para los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accesos.</a:t>
            </a:r>
            <a:endParaRPr lang="es-EC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33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190200" y="1518544"/>
            <a:ext cx="8858267" cy="4807889"/>
            <a:chOff x="2336362" y="1014413"/>
            <a:chExt cx="8093409" cy="5586490"/>
          </a:xfrm>
        </p:grpSpPr>
        <p:sp>
          <p:nvSpPr>
            <p:cNvPr id="5" name="TextBox 4"/>
            <p:cNvSpPr txBox="1"/>
            <p:nvPr/>
          </p:nvSpPr>
          <p:spPr>
            <a:xfrm>
              <a:off x="5864927" y="1201136"/>
              <a:ext cx="4564844" cy="1823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C" sz="1600" b="1" kern="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seguridad física y el control del personal </a:t>
              </a:r>
              <a:r>
                <a:rPr lang="es-EC" sz="1600" b="1" kern="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 esencial </a:t>
              </a:r>
              <a:r>
                <a:rPr lang="es-EC" sz="1600" b="1" kern="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 alcanzar los </a:t>
              </a:r>
              <a:r>
                <a:rPr lang="es-EC" sz="1600" b="1" kern="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objetivos relativos </a:t>
              </a:r>
              <a:r>
                <a:rPr lang="es-EC" sz="1600" b="1" kern="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la </a:t>
              </a:r>
              <a:r>
                <a:rPr lang="es-EC" sz="1600" b="1" kern="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disponibilidad </a:t>
              </a:r>
              <a:r>
                <a:rPr lang="es-EC" sz="1600" b="1" kern="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centro de datos. </a:t>
              </a:r>
              <a:r>
                <a:rPr lang="es-EC" sz="1600" b="1" kern="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Los </a:t>
              </a:r>
              <a:r>
                <a:rPr lang="es-EC" sz="1600" b="1" kern="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métodos de seguridad tradicionales </a:t>
              </a:r>
              <a:r>
                <a:rPr lang="es-EC" sz="1600" b="1" kern="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basados </a:t>
              </a:r>
              <a:r>
                <a:rPr lang="es-EC" sz="1600" b="1" kern="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la lectura de tarjetas son reemplazados </a:t>
              </a:r>
              <a:r>
                <a:rPr lang="es-EC" sz="1600" b="1" kern="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 </a:t>
              </a:r>
              <a:r>
                <a:rPr lang="es-EC" sz="1600" b="1" kern="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sistemas de </a:t>
              </a:r>
              <a:r>
                <a:rPr lang="es-EC" sz="1600" b="1" kern="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seguridad</a:t>
              </a:r>
              <a:r>
                <a:rPr lang="es-EC" sz="1600" kern="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1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336362" y="1014413"/>
              <a:ext cx="3377054" cy="5586490"/>
              <a:chOff x="2340172" y="1014413"/>
              <a:chExt cx="2971604" cy="4915777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2340172" y="3525128"/>
                <a:ext cx="2971604" cy="2405062"/>
                <a:chOff x="2340172" y="4279900"/>
                <a:chExt cx="2971604" cy="2405062"/>
              </a:xfrm>
              <a:effectLst>
                <a:outerShdw blurRad="88900" dist="38100" sx="102000" sy="102000" algn="t" rotWithShape="0">
                  <a:prstClr val="black">
                    <a:alpha val="31000"/>
                  </a:prstClr>
                </a:outerShdw>
              </a:effectLst>
            </p:grpSpPr>
            <p:sp>
              <p:nvSpPr>
                <p:cNvPr id="9" name="Freeform 5"/>
                <p:cNvSpPr>
                  <a:spLocks/>
                </p:cNvSpPr>
                <p:nvPr/>
              </p:nvSpPr>
              <p:spPr bwMode="auto">
                <a:xfrm>
                  <a:off x="2340172" y="4279900"/>
                  <a:ext cx="1408113" cy="1739900"/>
                </a:xfrm>
                <a:custGeom>
                  <a:avLst/>
                  <a:gdLst>
                    <a:gd name="T0" fmla="*/ 284 w 807"/>
                    <a:gd name="T1" fmla="*/ 0 h 998"/>
                    <a:gd name="T2" fmla="*/ 24 w 807"/>
                    <a:gd name="T3" fmla="*/ 454 h 998"/>
                    <a:gd name="T4" fmla="*/ 0 w 807"/>
                    <a:gd name="T5" fmla="*/ 545 h 998"/>
                    <a:gd name="T6" fmla="*/ 24 w 807"/>
                    <a:gd name="T7" fmla="*/ 636 h 998"/>
                    <a:gd name="T8" fmla="*/ 233 w 807"/>
                    <a:gd name="T9" fmla="*/ 998 h 998"/>
                    <a:gd name="T10" fmla="*/ 807 w 807"/>
                    <a:gd name="T11" fmla="*/ 0 h 998"/>
                    <a:gd name="T12" fmla="*/ 284 w 807"/>
                    <a:gd name="T13" fmla="*/ 0 h 9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7" h="998">
                      <a:moveTo>
                        <a:pt x="284" y="0"/>
                      </a:moveTo>
                      <a:cubicBezTo>
                        <a:pt x="246" y="66"/>
                        <a:pt x="24" y="454"/>
                        <a:pt x="24" y="454"/>
                      </a:cubicBezTo>
                      <a:cubicBezTo>
                        <a:pt x="9" y="481"/>
                        <a:pt x="0" y="512"/>
                        <a:pt x="0" y="545"/>
                      </a:cubicBezTo>
                      <a:cubicBezTo>
                        <a:pt x="0" y="578"/>
                        <a:pt x="9" y="609"/>
                        <a:pt x="24" y="636"/>
                      </a:cubicBezTo>
                      <a:cubicBezTo>
                        <a:pt x="233" y="998"/>
                        <a:pt x="233" y="998"/>
                        <a:pt x="233" y="998"/>
                      </a:cubicBezTo>
                      <a:cubicBezTo>
                        <a:pt x="233" y="998"/>
                        <a:pt x="667" y="242"/>
                        <a:pt x="807" y="0"/>
                      </a:cubicBezTo>
                      <a:lnTo>
                        <a:pt x="284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31000">
                      <a:schemeClr val="bg1">
                        <a:lumMod val="5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Freeform 6"/>
                <p:cNvSpPr>
                  <a:spLocks/>
                </p:cNvSpPr>
                <p:nvPr/>
              </p:nvSpPr>
              <p:spPr bwMode="auto">
                <a:xfrm>
                  <a:off x="2374901" y="4943475"/>
                  <a:ext cx="2936875" cy="1741487"/>
                </a:xfrm>
                <a:custGeom>
                  <a:avLst/>
                  <a:gdLst>
                    <a:gd name="T0" fmla="*/ 785 w 1684"/>
                    <a:gd name="T1" fmla="*/ 999 h 999"/>
                    <a:gd name="T2" fmla="*/ 884 w 1684"/>
                    <a:gd name="T3" fmla="*/ 726 h 999"/>
                    <a:gd name="T4" fmla="*/ 865 w 1684"/>
                    <a:gd name="T5" fmla="*/ 726 h 999"/>
                    <a:gd name="T6" fmla="*/ 381 w 1684"/>
                    <a:gd name="T7" fmla="*/ 726 h 999"/>
                    <a:gd name="T8" fmla="*/ 290 w 1684"/>
                    <a:gd name="T9" fmla="*/ 702 h 999"/>
                    <a:gd name="T10" fmla="*/ 224 w 1684"/>
                    <a:gd name="T11" fmla="*/ 636 h 999"/>
                    <a:gd name="T12" fmla="*/ 0 w 1684"/>
                    <a:gd name="T13" fmla="*/ 246 h 999"/>
                    <a:gd name="T14" fmla="*/ 102 w 1684"/>
                    <a:gd name="T15" fmla="*/ 273 h 999"/>
                    <a:gd name="T16" fmla="*/ 865 w 1684"/>
                    <a:gd name="T17" fmla="*/ 273 h 999"/>
                    <a:gd name="T18" fmla="*/ 884 w 1684"/>
                    <a:gd name="T19" fmla="*/ 273 h 999"/>
                    <a:gd name="T20" fmla="*/ 785 w 1684"/>
                    <a:gd name="T21" fmla="*/ 0 h 999"/>
                    <a:gd name="T22" fmla="*/ 1683 w 1684"/>
                    <a:gd name="T23" fmla="*/ 500 h 999"/>
                    <a:gd name="T24" fmla="*/ 1684 w 1684"/>
                    <a:gd name="T25" fmla="*/ 500 h 999"/>
                    <a:gd name="T26" fmla="*/ 785 w 1684"/>
                    <a:gd name="T27" fmla="*/ 999 h 9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84" h="999">
                      <a:moveTo>
                        <a:pt x="785" y="999"/>
                      </a:moveTo>
                      <a:cubicBezTo>
                        <a:pt x="884" y="726"/>
                        <a:pt x="884" y="726"/>
                        <a:pt x="884" y="726"/>
                      </a:cubicBezTo>
                      <a:cubicBezTo>
                        <a:pt x="865" y="726"/>
                        <a:pt x="865" y="726"/>
                        <a:pt x="865" y="726"/>
                      </a:cubicBezTo>
                      <a:cubicBezTo>
                        <a:pt x="381" y="726"/>
                        <a:pt x="381" y="726"/>
                        <a:pt x="381" y="726"/>
                      </a:cubicBezTo>
                      <a:cubicBezTo>
                        <a:pt x="350" y="726"/>
                        <a:pt x="319" y="719"/>
                        <a:pt x="290" y="702"/>
                      </a:cubicBezTo>
                      <a:cubicBezTo>
                        <a:pt x="262" y="686"/>
                        <a:pt x="240" y="662"/>
                        <a:pt x="224" y="636"/>
                      </a:cubicBezTo>
                      <a:cubicBezTo>
                        <a:pt x="0" y="246"/>
                        <a:pt x="0" y="246"/>
                        <a:pt x="0" y="246"/>
                      </a:cubicBezTo>
                      <a:cubicBezTo>
                        <a:pt x="0" y="246"/>
                        <a:pt x="39" y="273"/>
                        <a:pt x="102" y="273"/>
                      </a:cubicBezTo>
                      <a:cubicBezTo>
                        <a:pt x="165" y="273"/>
                        <a:pt x="865" y="273"/>
                        <a:pt x="865" y="273"/>
                      </a:cubicBezTo>
                      <a:cubicBezTo>
                        <a:pt x="884" y="273"/>
                        <a:pt x="884" y="273"/>
                        <a:pt x="884" y="273"/>
                      </a:cubicBezTo>
                      <a:cubicBezTo>
                        <a:pt x="785" y="0"/>
                        <a:pt x="785" y="0"/>
                        <a:pt x="785" y="0"/>
                      </a:cubicBezTo>
                      <a:cubicBezTo>
                        <a:pt x="1015" y="200"/>
                        <a:pt x="1385" y="389"/>
                        <a:pt x="1683" y="500"/>
                      </a:cubicBezTo>
                      <a:cubicBezTo>
                        <a:pt x="1683" y="500"/>
                        <a:pt x="1683" y="500"/>
                        <a:pt x="1684" y="500"/>
                      </a:cubicBezTo>
                      <a:cubicBezTo>
                        <a:pt x="1385" y="610"/>
                        <a:pt x="1015" y="799"/>
                        <a:pt x="785" y="999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FFC000"/>
                    </a:gs>
                    <a:gs pos="0">
                      <a:schemeClr val="tx2">
                        <a:lumMod val="20000"/>
                        <a:lumOff val="80000"/>
                      </a:schemeClr>
                    </a:gs>
                    <a:gs pos="55000">
                      <a:srgbClr val="FFC000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345760" y="2133600"/>
                <a:ext cx="2966016" cy="2403475"/>
                <a:chOff x="2345760" y="2489200"/>
                <a:chExt cx="2966016" cy="2403475"/>
              </a:xfrm>
              <a:effectLst>
                <a:outerShdw blurRad="88900" dist="38100" sx="102000" sy="102000" algn="t" rotWithShape="0">
                  <a:prstClr val="black">
                    <a:alpha val="31000"/>
                  </a:prstClr>
                </a:outerShdw>
              </a:effectLst>
            </p:grpSpPr>
            <p:sp>
              <p:nvSpPr>
                <p:cNvPr id="11" name="Freeform 7"/>
                <p:cNvSpPr>
                  <a:spLocks/>
                </p:cNvSpPr>
                <p:nvPr/>
              </p:nvSpPr>
              <p:spPr bwMode="auto">
                <a:xfrm>
                  <a:off x="2345760" y="2489200"/>
                  <a:ext cx="1408113" cy="1738312"/>
                </a:xfrm>
                <a:custGeom>
                  <a:avLst/>
                  <a:gdLst>
                    <a:gd name="T0" fmla="*/ 284 w 807"/>
                    <a:gd name="T1" fmla="*/ 0 h 998"/>
                    <a:gd name="T2" fmla="*/ 24 w 807"/>
                    <a:gd name="T3" fmla="*/ 454 h 998"/>
                    <a:gd name="T4" fmla="*/ 0 w 807"/>
                    <a:gd name="T5" fmla="*/ 545 h 998"/>
                    <a:gd name="T6" fmla="*/ 24 w 807"/>
                    <a:gd name="T7" fmla="*/ 636 h 998"/>
                    <a:gd name="T8" fmla="*/ 233 w 807"/>
                    <a:gd name="T9" fmla="*/ 998 h 998"/>
                    <a:gd name="T10" fmla="*/ 807 w 807"/>
                    <a:gd name="T11" fmla="*/ 0 h 998"/>
                    <a:gd name="T12" fmla="*/ 284 w 807"/>
                    <a:gd name="T13" fmla="*/ 0 h 9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7" h="998">
                      <a:moveTo>
                        <a:pt x="284" y="0"/>
                      </a:moveTo>
                      <a:cubicBezTo>
                        <a:pt x="246" y="66"/>
                        <a:pt x="24" y="454"/>
                        <a:pt x="24" y="454"/>
                      </a:cubicBezTo>
                      <a:cubicBezTo>
                        <a:pt x="9" y="481"/>
                        <a:pt x="0" y="512"/>
                        <a:pt x="0" y="545"/>
                      </a:cubicBezTo>
                      <a:cubicBezTo>
                        <a:pt x="0" y="578"/>
                        <a:pt x="9" y="609"/>
                        <a:pt x="24" y="636"/>
                      </a:cubicBezTo>
                      <a:cubicBezTo>
                        <a:pt x="233" y="998"/>
                        <a:pt x="233" y="998"/>
                        <a:pt x="233" y="998"/>
                      </a:cubicBezTo>
                      <a:cubicBezTo>
                        <a:pt x="233" y="998"/>
                        <a:pt x="667" y="242"/>
                        <a:pt x="807" y="0"/>
                      </a:cubicBezTo>
                      <a:lnTo>
                        <a:pt x="284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31000">
                      <a:schemeClr val="bg1">
                        <a:lumMod val="5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Freeform 8"/>
                <p:cNvSpPr>
                  <a:spLocks/>
                </p:cNvSpPr>
                <p:nvPr/>
              </p:nvSpPr>
              <p:spPr bwMode="auto">
                <a:xfrm>
                  <a:off x="2374901" y="3152775"/>
                  <a:ext cx="2936875" cy="1739900"/>
                </a:xfrm>
                <a:custGeom>
                  <a:avLst/>
                  <a:gdLst>
                    <a:gd name="T0" fmla="*/ 785 w 1684"/>
                    <a:gd name="T1" fmla="*/ 999 h 999"/>
                    <a:gd name="T2" fmla="*/ 884 w 1684"/>
                    <a:gd name="T3" fmla="*/ 726 h 999"/>
                    <a:gd name="T4" fmla="*/ 865 w 1684"/>
                    <a:gd name="T5" fmla="*/ 726 h 999"/>
                    <a:gd name="T6" fmla="*/ 381 w 1684"/>
                    <a:gd name="T7" fmla="*/ 726 h 999"/>
                    <a:gd name="T8" fmla="*/ 290 w 1684"/>
                    <a:gd name="T9" fmla="*/ 702 h 999"/>
                    <a:gd name="T10" fmla="*/ 224 w 1684"/>
                    <a:gd name="T11" fmla="*/ 636 h 999"/>
                    <a:gd name="T12" fmla="*/ 0 w 1684"/>
                    <a:gd name="T13" fmla="*/ 246 h 999"/>
                    <a:gd name="T14" fmla="*/ 102 w 1684"/>
                    <a:gd name="T15" fmla="*/ 273 h 999"/>
                    <a:gd name="T16" fmla="*/ 865 w 1684"/>
                    <a:gd name="T17" fmla="*/ 273 h 999"/>
                    <a:gd name="T18" fmla="*/ 884 w 1684"/>
                    <a:gd name="T19" fmla="*/ 273 h 999"/>
                    <a:gd name="T20" fmla="*/ 785 w 1684"/>
                    <a:gd name="T21" fmla="*/ 0 h 999"/>
                    <a:gd name="T22" fmla="*/ 1683 w 1684"/>
                    <a:gd name="T23" fmla="*/ 500 h 999"/>
                    <a:gd name="T24" fmla="*/ 1684 w 1684"/>
                    <a:gd name="T25" fmla="*/ 500 h 999"/>
                    <a:gd name="T26" fmla="*/ 785 w 1684"/>
                    <a:gd name="T27" fmla="*/ 999 h 9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84" h="999">
                      <a:moveTo>
                        <a:pt x="785" y="999"/>
                      </a:moveTo>
                      <a:cubicBezTo>
                        <a:pt x="884" y="726"/>
                        <a:pt x="884" y="726"/>
                        <a:pt x="884" y="726"/>
                      </a:cubicBezTo>
                      <a:cubicBezTo>
                        <a:pt x="865" y="726"/>
                        <a:pt x="865" y="726"/>
                        <a:pt x="865" y="726"/>
                      </a:cubicBezTo>
                      <a:cubicBezTo>
                        <a:pt x="381" y="726"/>
                        <a:pt x="381" y="726"/>
                        <a:pt x="381" y="726"/>
                      </a:cubicBezTo>
                      <a:cubicBezTo>
                        <a:pt x="350" y="726"/>
                        <a:pt x="319" y="719"/>
                        <a:pt x="290" y="702"/>
                      </a:cubicBezTo>
                      <a:cubicBezTo>
                        <a:pt x="262" y="686"/>
                        <a:pt x="240" y="662"/>
                        <a:pt x="224" y="636"/>
                      </a:cubicBezTo>
                      <a:cubicBezTo>
                        <a:pt x="0" y="246"/>
                        <a:pt x="0" y="246"/>
                        <a:pt x="0" y="246"/>
                      </a:cubicBezTo>
                      <a:cubicBezTo>
                        <a:pt x="0" y="246"/>
                        <a:pt x="39" y="273"/>
                        <a:pt x="102" y="273"/>
                      </a:cubicBezTo>
                      <a:cubicBezTo>
                        <a:pt x="165" y="273"/>
                        <a:pt x="865" y="273"/>
                        <a:pt x="865" y="273"/>
                      </a:cubicBezTo>
                      <a:cubicBezTo>
                        <a:pt x="884" y="273"/>
                        <a:pt x="884" y="273"/>
                        <a:pt x="884" y="273"/>
                      </a:cubicBezTo>
                      <a:cubicBezTo>
                        <a:pt x="785" y="0"/>
                        <a:pt x="785" y="0"/>
                        <a:pt x="785" y="0"/>
                      </a:cubicBezTo>
                      <a:cubicBezTo>
                        <a:pt x="1015" y="200"/>
                        <a:pt x="1385" y="389"/>
                        <a:pt x="1683" y="500"/>
                      </a:cubicBezTo>
                      <a:cubicBezTo>
                        <a:pt x="1683" y="500"/>
                        <a:pt x="1683" y="500"/>
                        <a:pt x="1684" y="500"/>
                      </a:cubicBezTo>
                      <a:cubicBezTo>
                        <a:pt x="1385" y="610"/>
                        <a:pt x="1015" y="799"/>
                        <a:pt x="785" y="999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0000CC"/>
                    </a:gs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1000">
                      <a:srgbClr val="0000CC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2345686" y="1014413"/>
                <a:ext cx="2966090" cy="2112962"/>
                <a:chOff x="2345686" y="1014413"/>
                <a:chExt cx="2966090" cy="2112962"/>
              </a:xfrm>
              <a:effectLst>
                <a:outerShdw blurRad="88900" dist="38100" sx="102000" sy="102000" algn="t" rotWithShape="0">
                  <a:prstClr val="black">
                    <a:alpha val="31000"/>
                  </a:prstClr>
                </a:outerShdw>
              </a:effectLst>
            </p:grpSpPr>
            <p:sp>
              <p:nvSpPr>
                <p:cNvPr id="13" name="Freeform 9"/>
                <p:cNvSpPr>
                  <a:spLocks/>
                </p:cNvSpPr>
                <p:nvPr/>
              </p:nvSpPr>
              <p:spPr bwMode="auto">
                <a:xfrm>
                  <a:off x="2345686" y="1014413"/>
                  <a:ext cx="1236663" cy="1446212"/>
                </a:xfrm>
                <a:custGeom>
                  <a:avLst/>
                  <a:gdLst>
                    <a:gd name="T0" fmla="*/ 186 w 709"/>
                    <a:gd name="T1" fmla="*/ 0 h 830"/>
                    <a:gd name="T2" fmla="*/ 24 w 709"/>
                    <a:gd name="T3" fmla="*/ 286 h 830"/>
                    <a:gd name="T4" fmla="*/ 0 w 709"/>
                    <a:gd name="T5" fmla="*/ 377 h 830"/>
                    <a:gd name="T6" fmla="*/ 24 w 709"/>
                    <a:gd name="T7" fmla="*/ 468 h 830"/>
                    <a:gd name="T8" fmla="*/ 233 w 709"/>
                    <a:gd name="T9" fmla="*/ 830 h 830"/>
                    <a:gd name="T10" fmla="*/ 709 w 709"/>
                    <a:gd name="T11" fmla="*/ 0 h 830"/>
                    <a:gd name="T12" fmla="*/ 186 w 709"/>
                    <a:gd name="T13" fmla="*/ 0 h 8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9" h="830">
                      <a:moveTo>
                        <a:pt x="186" y="0"/>
                      </a:moveTo>
                      <a:cubicBezTo>
                        <a:pt x="148" y="66"/>
                        <a:pt x="24" y="286"/>
                        <a:pt x="24" y="286"/>
                      </a:cubicBezTo>
                      <a:cubicBezTo>
                        <a:pt x="9" y="313"/>
                        <a:pt x="0" y="344"/>
                        <a:pt x="0" y="377"/>
                      </a:cubicBezTo>
                      <a:cubicBezTo>
                        <a:pt x="0" y="410"/>
                        <a:pt x="9" y="441"/>
                        <a:pt x="24" y="468"/>
                      </a:cubicBezTo>
                      <a:cubicBezTo>
                        <a:pt x="233" y="830"/>
                        <a:pt x="233" y="830"/>
                        <a:pt x="233" y="830"/>
                      </a:cubicBezTo>
                      <a:cubicBezTo>
                        <a:pt x="233" y="830"/>
                        <a:pt x="569" y="242"/>
                        <a:pt x="709" y="0"/>
                      </a:cubicBezTo>
                      <a:lnTo>
                        <a:pt x="186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31000">
                      <a:schemeClr val="bg1">
                        <a:lumMod val="5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Freeform 10"/>
                <p:cNvSpPr>
                  <a:spLocks/>
                </p:cNvSpPr>
                <p:nvPr/>
              </p:nvSpPr>
              <p:spPr bwMode="auto">
                <a:xfrm>
                  <a:off x="2374901" y="1385888"/>
                  <a:ext cx="2936875" cy="1741487"/>
                </a:xfrm>
                <a:custGeom>
                  <a:avLst/>
                  <a:gdLst>
                    <a:gd name="T0" fmla="*/ 785 w 1684"/>
                    <a:gd name="T1" fmla="*/ 1000 h 1000"/>
                    <a:gd name="T2" fmla="*/ 884 w 1684"/>
                    <a:gd name="T3" fmla="*/ 726 h 1000"/>
                    <a:gd name="T4" fmla="*/ 865 w 1684"/>
                    <a:gd name="T5" fmla="*/ 726 h 1000"/>
                    <a:gd name="T6" fmla="*/ 381 w 1684"/>
                    <a:gd name="T7" fmla="*/ 726 h 1000"/>
                    <a:gd name="T8" fmla="*/ 290 w 1684"/>
                    <a:gd name="T9" fmla="*/ 702 h 1000"/>
                    <a:gd name="T10" fmla="*/ 224 w 1684"/>
                    <a:gd name="T11" fmla="*/ 636 h 1000"/>
                    <a:gd name="T12" fmla="*/ 0 w 1684"/>
                    <a:gd name="T13" fmla="*/ 246 h 1000"/>
                    <a:gd name="T14" fmla="*/ 102 w 1684"/>
                    <a:gd name="T15" fmla="*/ 273 h 1000"/>
                    <a:gd name="T16" fmla="*/ 865 w 1684"/>
                    <a:gd name="T17" fmla="*/ 273 h 1000"/>
                    <a:gd name="T18" fmla="*/ 884 w 1684"/>
                    <a:gd name="T19" fmla="*/ 273 h 1000"/>
                    <a:gd name="T20" fmla="*/ 785 w 1684"/>
                    <a:gd name="T21" fmla="*/ 0 h 1000"/>
                    <a:gd name="T22" fmla="*/ 1683 w 1684"/>
                    <a:gd name="T23" fmla="*/ 500 h 1000"/>
                    <a:gd name="T24" fmla="*/ 1684 w 1684"/>
                    <a:gd name="T25" fmla="*/ 500 h 1000"/>
                    <a:gd name="T26" fmla="*/ 785 w 1684"/>
                    <a:gd name="T27" fmla="*/ 1000 h 1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84" h="1000">
                      <a:moveTo>
                        <a:pt x="785" y="1000"/>
                      </a:moveTo>
                      <a:cubicBezTo>
                        <a:pt x="884" y="726"/>
                        <a:pt x="884" y="726"/>
                        <a:pt x="884" y="726"/>
                      </a:cubicBezTo>
                      <a:cubicBezTo>
                        <a:pt x="865" y="726"/>
                        <a:pt x="865" y="726"/>
                        <a:pt x="865" y="726"/>
                      </a:cubicBezTo>
                      <a:cubicBezTo>
                        <a:pt x="381" y="726"/>
                        <a:pt x="381" y="726"/>
                        <a:pt x="381" y="726"/>
                      </a:cubicBezTo>
                      <a:cubicBezTo>
                        <a:pt x="350" y="726"/>
                        <a:pt x="319" y="719"/>
                        <a:pt x="290" y="702"/>
                      </a:cubicBezTo>
                      <a:cubicBezTo>
                        <a:pt x="262" y="686"/>
                        <a:pt x="240" y="662"/>
                        <a:pt x="224" y="636"/>
                      </a:cubicBezTo>
                      <a:cubicBezTo>
                        <a:pt x="0" y="246"/>
                        <a:pt x="0" y="246"/>
                        <a:pt x="0" y="246"/>
                      </a:cubicBezTo>
                      <a:cubicBezTo>
                        <a:pt x="0" y="246"/>
                        <a:pt x="39" y="273"/>
                        <a:pt x="102" y="273"/>
                      </a:cubicBezTo>
                      <a:cubicBezTo>
                        <a:pt x="165" y="273"/>
                        <a:pt x="865" y="273"/>
                        <a:pt x="865" y="273"/>
                      </a:cubicBezTo>
                      <a:cubicBezTo>
                        <a:pt x="884" y="273"/>
                        <a:pt x="884" y="273"/>
                        <a:pt x="884" y="273"/>
                      </a:cubicBezTo>
                      <a:cubicBezTo>
                        <a:pt x="785" y="0"/>
                        <a:pt x="785" y="0"/>
                        <a:pt x="785" y="0"/>
                      </a:cubicBezTo>
                      <a:cubicBezTo>
                        <a:pt x="1015" y="200"/>
                        <a:pt x="1385" y="389"/>
                        <a:pt x="1683" y="500"/>
                      </a:cubicBezTo>
                      <a:cubicBezTo>
                        <a:pt x="1683" y="500"/>
                        <a:pt x="1683" y="500"/>
                        <a:pt x="1684" y="500"/>
                      </a:cubicBezTo>
                      <a:cubicBezTo>
                        <a:pt x="1385" y="611"/>
                        <a:pt x="1015" y="799"/>
                        <a:pt x="785" y="10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2000">
                      <a:srgbClr val="00B0F0"/>
                    </a:gs>
                    <a:gs pos="0">
                      <a:schemeClr val="bg2">
                        <a:lumMod val="20000"/>
                        <a:lumOff val="8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5" name="TextBox 24"/>
            <p:cNvSpPr txBox="1"/>
            <p:nvPr/>
          </p:nvSpPr>
          <p:spPr>
            <a:xfrm>
              <a:off x="2617790" y="1221229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17790" y="2860147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17790" y="4445420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243372" y="5353702"/>
              <a:ext cx="694930" cy="571082"/>
              <a:chOff x="7000875" y="2609851"/>
              <a:chExt cx="481013" cy="395288"/>
            </a:xfrm>
            <a:solidFill>
              <a:schemeClr val="bg1"/>
            </a:solidFill>
          </p:grpSpPr>
          <p:sp>
            <p:nvSpPr>
              <p:cNvPr id="32" name="Freeform 39"/>
              <p:cNvSpPr>
                <a:spLocks/>
              </p:cNvSpPr>
              <p:nvPr/>
            </p:nvSpPr>
            <p:spPr bwMode="auto">
              <a:xfrm>
                <a:off x="7000875" y="2638426"/>
                <a:ext cx="419100" cy="366713"/>
              </a:xfrm>
              <a:custGeom>
                <a:avLst/>
                <a:gdLst>
                  <a:gd name="T0" fmla="*/ 2249 w 2905"/>
                  <a:gd name="T1" fmla="*/ 239 h 2540"/>
                  <a:gd name="T2" fmla="*/ 2885 w 2905"/>
                  <a:gd name="T3" fmla="*/ 968 h 2540"/>
                  <a:gd name="T4" fmla="*/ 2609 w 2905"/>
                  <a:gd name="T5" fmla="*/ 1645 h 2540"/>
                  <a:gd name="T6" fmla="*/ 2513 w 2905"/>
                  <a:gd name="T7" fmla="*/ 1837 h 2540"/>
                  <a:gd name="T8" fmla="*/ 2362 w 2905"/>
                  <a:gd name="T9" fmla="*/ 1977 h 2540"/>
                  <a:gd name="T10" fmla="*/ 2169 w 2905"/>
                  <a:gd name="T11" fmla="*/ 2102 h 2540"/>
                  <a:gd name="T12" fmla="*/ 2044 w 2905"/>
                  <a:gd name="T13" fmla="*/ 2294 h 2540"/>
                  <a:gd name="T14" fmla="*/ 1903 w 2905"/>
                  <a:gd name="T15" fmla="*/ 2444 h 2540"/>
                  <a:gd name="T16" fmla="*/ 1710 w 2905"/>
                  <a:gd name="T17" fmla="*/ 2540 h 2540"/>
                  <a:gd name="T18" fmla="*/ 1191 w 2905"/>
                  <a:gd name="T19" fmla="*/ 2359 h 2540"/>
                  <a:gd name="T20" fmla="*/ 1027 w 2905"/>
                  <a:gd name="T21" fmla="*/ 2380 h 2540"/>
                  <a:gd name="T22" fmla="*/ 934 w 2905"/>
                  <a:gd name="T23" fmla="*/ 2229 h 2540"/>
                  <a:gd name="T24" fmla="*/ 907 w 2905"/>
                  <a:gd name="T25" fmla="*/ 2175 h 2540"/>
                  <a:gd name="T26" fmla="*/ 745 w 2905"/>
                  <a:gd name="T27" fmla="*/ 2107 h 2540"/>
                  <a:gd name="T28" fmla="*/ 735 w 2905"/>
                  <a:gd name="T29" fmla="*/ 1941 h 2540"/>
                  <a:gd name="T30" fmla="*/ 612 w 2905"/>
                  <a:gd name="T31" fmla="*/ 1952 h 2540"/>
                  <a:gd name="T32" fmla="*/ 495 w 2905"/>
                  <a:gd name="T33" fmla="*/ 1816 h 2540"/>
                  <a:gd name="T34" fmla="*/ 490 w 2905"/>
                  <a:gd name="T35" fmla="*/ 1730 h 2540"/>
                  <a:gd name="T36" fmla="*/ 323 w 2905"/>
                  <a:gd name="T37" fmla="*/ 1690 h 2540"/>
                  <a:gd name="T38" fmla="*/ 284 w 2905"/>
                  <a:gd name="T39" fmla="*/ 1525 h 2540"/>
                  <a:gd name="T40" fmla="*/ 0 w 2905"/>
                  <a:gd name="T41" fmla="*/ 904 h 2540"/>
                  <a:gd name="T42" fmla="*/ 87 w 2905"/>
                  <a:gd name="T43" fmla="*/ 837 h 2540"/>
                  <a:gd name="T44" fmla="*/ 629 w 2905"/>
                  <a:gd name="T45" fmla="*/ 1240 h 2540"/>
                  <a:gd name="T46" fmla="*/ 771 w 2905"/>
                  <a:gd name="T47" fmla="*/ 1357 h 2540"/>
                  <a:gd name="T48" fmla="*/ 760 w 2905"/>
                  <a:gd name="T49" fmla="*/ 1479 h 2540"/>
                  <a:gd name="T50" fmla="*/ 927 w 2905"/>
                  <a:gd name="T51" fmla="*/ 1489 h 2540"/>
                  <a:gd name="T52" fmla="*/ 996 w 2905"/>
                  <a:gd name="T53" fmla="*/ 1649 h 2540"/>
                  <a:gd name="T54" fmla="*/ 1050 w 2905"/>
                  <a:gd name="T55" fmla="*/ 1676 h 2540"/>
                  <a:gd name="T56" fmla="*/ 1201 w 2905"/>
                  <a:gd name="T57" fmla="*/ 1769 h 2540"/>
                  <a:gd name="T58" fmla="*/ 1181 w 2905"/>
                  <a:gd name="T59" fmla="*/ 1932 h 2540"/>
                  <a:gd name="T60" fmla="*/ 1344 w 2905"/>
                  <a:gd name="T61" fmla="*/ 1912 h 2540"/>
                  <a:gd name="T62" fmla="*/ 1438 w 2905"/>
                  <a:gd name="T63" fmla="*/ 2062 h 2540"/>
                  <a:gd name="T64" fmla="*/ 1716 w 2905"/>
                  <a:gd name="T65" fmla="*/ 2402 h 2540"/>
                  <a:gd name="T66" fmla="*/ 1809 w 2905"/>
                  <a:gd name="T67" fmla="*/ 2325 h 2540"/>
                  <a:gd name="T68" fmla="*/ 1567 w 2905"/>
                  <a:gd name="T69" fmla="*/ 2025 h 2540"/>
                  <a:gd name="T70" fmla="*/ 1633 w 2905"/>
                  <a:gd name="T71" fmla="*/ 1939 h 2540"/>
                  <a:gd name="T72" fmla="*/ 1936 w 2905"/>
                  <a:gd name="T73" fmla="*/ 2183 h 2540"/>
                  <a:gd name="T74" fmla="*/ 2029 w 2905"/>
                  <a:gd name="T75" fmla="*/ 2106 h 2540"/>
                  <a:gd name="T76" fmla="*/ 1786 w 2905"/>
                  <a:gd name="T77" fmla="*/ 1806 h 2540"/>
                  <a:gd name="T78" fmla="*/ 1853 w 2905"/>
                  <a:gd name="T79" fmla="*/ 1720 h 2540"/>
                  <a:gd name="T80" fmla="*/ 2156 w 2905"/>
                  <a:gd name="T81" fmla="*/ 1965 h 2540"/>
                  <a:gd name="T82" fmla="*/ 2249 w 2905"/>
                  <a:gd name="T83" fmla="*/ 1887 h 2540"/>
                  <a:gd name="T84" fmla="*/ 2006 w 2905"/>
                  <a:gd name="T85" fmla="*/ 1587 h 2540"/>
                  <a:gd name="T86" fmla="*/ 2074 w 2905"/>
                  <a:gd name="T87" fmla="*/ 1501 h 2540"/>
                  <a:gd name="T88" fmla="*/ 2377 w 2905"/>
                  <a:gd name="T89" fmla="*/ 1746 h 2540"/>
                  <a:gd name="T90" fmla="*/ 2469 w 2905"/>
                  <a:gd name="T91" fmla="*/ 1669 h 2540"/>
                  <a:gd name="T92" fmla="*/ 2438 w 2905"/>
                  <a:gd name="T93" fmla="*/ 1591 h 2540"/>
                  <a:gd name="T94" fmla="*/ 2295 w 2905"/>
                  <a:gd name="T95" fmla="*/ 1449 h 2540"/>
                  <a:gd name="T96" fmla="*/ 2062 w 2905"/>
                  <a:gd name="T97" fmla="*/ 1218 h 2540"/>
                  <a:gd name="T98" fmla="*/ 1813 w 2905"/>
                  <a:gd name="T99" fmla="*/ 970 h 2540"/>
                  <a:gd name="T100" fmla="*/ 1616 w 2905"/>
                  <a:gd name="T101" fmla="*/ 775 h 2540"/>
                  <a:gd name="T102" fmla="*/ 1537 w 2905"/>
                  <a:gd name="T103" fmla="*/ 706 h 2540"/>
                  <a:gd name="T104" fmla="*/ 1428 w 2905"/>
                  <a:gd name="T105" fmla="*/ 754 h 2540"/>
                  <a:gd name="T106" fmla="*/ 1226 w 2905"/>
                  <a:gd name="T107" fmla="*/ 1069 h 2540"/>
                  <a:gd name="T108" fmla="*/ 976 w 2905"/>
                  <a:gd name="T109" fmla="*/ 1147 h 2540"/>
                  <a:gd name="T110" fmla="*/ 796 w 2905"/>
                  <a:gd name="T111" fmla="*/ 1004 h 2540"/>
                  <a:gd name="T112" fmla="*/ 1064 w 2905"/>
                  <a:gd name="T113" fmla="*/ 203 h 2540"/>
                  <a:gd name="T114" fmla="*/ 1158 w 2905"/>
                  <a:gd name="T115" fmla="*/ 94 h 2540"/>
                  <a:gd name="T116" fmla="*/ 1338 w 2905"/>
                  <a:gd name="T117" fmla="*/ 10 h 2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05" h="2540">
                    <a:moveTo>
                      <a:pt x="1451" y="0"/>
                    </a:moveTo>
                    <a:lnTo>
                      <a:pt x="1493" y="3"/>
                    </a:lnTo>
                    <a:lnTo>
                      <a:pt x="1538" y="11"/>
                    </a:lnTo>
                    <a:lnTo>
                      <a:pt x="1585" y="23"/>
                    </a:lnTo>
                    <a:lnTo>
                      <a:pt x="2221" y="222"/>
                    </a:lnTo>
                    <a:lnTo>
                      <a:pt x="2236" y="229"/>
                    </a:lnTo>
                    <a:lnTo>
                      <a:pt x="2249" y="239"/>
                    </a:lnTo>
                    <a:lnTo>
                      <a:pt x="2885" y="870"/>
                    </a:lnTo>
                    <a:lnTo>
                      <a:pt x="2896" y="886"/>
                    </a:lnTo>
                    <a:lnTo>
                      <a:pt x="2903" y="902"/>
                    </a:lnTo>
                    <a:lnTo>
                      <a:pt x="2905" y="919"/>
                    </a:lnTo>
                    <a:lnTo>
                      <a:pt x="2903" y="936"/>
                    </a:lnTo>
                    <a:lnTo>
                      <a:pt x="2896" y="954"/>
                    </a:lnTo>
                    <a:lnTo>
                      <a:pt x="2885" y="968"/>
                    </a:lnTo>
                    <a:lnTo>
                      <a:pt x="2445" y="1405"/>
                    </a:lnTo>
                    <a:lnTo>
                      <a:pt x="2552" y="1511"/>
                    </a:lnTo>
                    <a:lnTo>
                      <a:pt x="2572" y="1534"/>
                    </a:lnTo>
                    <a:lnTo>
                      <a:pt x="2588" y="1560"/>
                    </a:lnTo>
                    <a:lnTo>
                      <a:pt x="2599" y="1587"/>
                    </a:lnTo>
                    <a:lnTo>
                      <a:pt x="2606" y="1615"/>
                    </a:lnTo>
                    <a:lnTo>
                      <a:pt x="2609" y="1645"/>
                    </a:lnTo>
                    <a:lnTo>
                      <a:pt x="2608" y="1675"/>
                    </a:lnTo>
                    <a:lnTo>
                      <a:pt x="2603" y="1705"/>
                    </a:lnTo>
                    <a:lnTo>
                      <a:pt x="2594" y="1734"/>
                    </a:lnTo>
                    <a:lnTo>
                      <a:pt x="2580" y="1762"/>
                    </a:lnTo>
                    <a:lnTo>
                      <a:pt x="2562" y="1790"/>
                    </a:lnTo>
                    <a:lnTo>
                      <a:pt x="2540" y="1815"/>
                    </a:lnTo>
                    <a:lnTo>
                      <a:pt x="2513" y="1837"/>
                    </a:lnTo>
                    <a:lnTo>
                      <a:pt x="2484" y="1857"/>
                    </a:lnTo>
                    <a:lnTo>
                      <a:pt x="2453" y="1870"/>
                    </a:lnTo>
                    <a:lnTo>
                      <a:pt x="2421" y="1879"/>
                    </a:lnTo>
                    <a:lnTo>
                      <a:pt x="2389" y="1883"/>
                    </a:lnTo>
                    <a:lnTo>
                      <a:pt x="2385" y="1915"/>
                    </a:lnTo>
                    <a:lnTo>
                      <a:pt x="2376" y="1947"/>
                    </a:lnTo>
                    <a:lnTo>
                      <a:pt x="2362" y="1977"/>
                    </a:lnTo>
                    <a:lnTo>
                      <a:pt x="2343" y="2007"/>
                    </a:lnTo>
                    <a:lnTo>
                      <a:pt x="2319" y="2033"/>
                    </a:lnTo>
                    <a:lnTo>
                      <a:pt x="2293" y="2056"/>
                    </a:lnTo>
                    <a:lnTo>
                      <a:pt x="2263" y="2075"/>
                    </a:lnTo>
                    <a:lnTo>
                      <a:pt x="2233" y="2089"/>
                    </a:lnTo>
                    <a:lnTo>
                      <a:pt x="2201" y="2098"/>
                    </a:lnTo>
                    <a:lnTo>
                      <a:pt x="2169" y="2102"/>
                    </a:lnTo>
                    <a:lnTo>
                      <a:pt x="2164" y="2134"/>
                    </a:lnTo>
                    <a:lnTo>
                      <a:pt x="2155" y="2166"/>
                    </a:lnTo>
                    <a:lnTo>
                      <a:pt x="2142" y="2196"/>
                    </a:lnTo>
                    <a:lnTo>
                      <a:pt x="2123" y="2226"/>
                    </a:lnTo>
                    <a:lnTo>
                      <a:pt x="2100" y="2252"/>
                    </a:lnTo>
                    <a:lnTo>
                      <a:pt x="2073" y="2275"/>
                    </a:lnTo>
                    <a:lnTo>
                      <a:pt x="2044" y="2294"/>
                    </a:lnTo>
                    <a:lnTo>
                      <a:pt x="2012" y="2308"/>
                    </a:lnTo>
                    <a:lnTo>
                      <a:pt x="1981" y="2316"/>
                    </a:lnTo>
                    <a:lnTo>
                      <a:pt x="1948" y="2321"/>
                    </a:lnTo>
                    <a:lnTo>
                      <a:pt x="1944" y="2352"/>
                    </a:lnTo>
                    <a:lnTo>
                      <a:pt x="1935" y="2385"/>
                    </a:lnTo>
                    <a:lnTo>
                      <a:pt x="1922" y="2415"/>
                    </a:lnTo>
                    <a:lnTo>
                      <a:pt x="1903" y="2444"/>
                    </a:lnTo>
                    <a:lnTo>
                      <a:pt x="1880" y="2471"/>
                    </a:lnTo>
                    <a:lnTo>
                      <a:pt x="1854" y="2492"/>
                    </a:lnTo>
                    <a:lnTo>
                      <a:pt x="1828" y="2510"/>
                    </a:lnTo>
                    <a:lnTo>
                      <a:pt x="1799" y="2524"/>
                    </a:lnTo>
                    <a:lnTo>
                      <a:pt x="1770" y="2533"/>
                    </a:lnTo>
                    <a:lnTo>
                      <a:pt x="1739" y="2539"/>
                    </a:lnTo>
                    <a:lnTo>
                      <a:pt x="1710" y="2540"/>
                    </a:lnTo>
                    <a:lnTo>
                      <a:pt x="1680" y="2537"/>
                    </a:lnTo>
                    <a:lnTo>
                      <a:pt x="1650" y="2530"/>
                    </a:lnTo>
                    <a:lnTo>
                      <a:pt x="1623" y="2519"/>
                    </a:lnTo>
                    <a:lnTo>
                      <a:pt x="1597" y="2503"/>
                    </a:lnTo>
                    <a:lnTo>
                      <a:pt x="1574" y="2483"/>
                    </a:lnTo>
                    <a:lnTo>
                      <a:pt x="1320" y="2231"/>
                    </a:lnTo>
                    <a:lnTo>
                      <a:pt x="1191" y="2359"/>
                    </a:lnTo>
                    <a:lnTo>
                      <a:pt x="1172" y="2375"/>
                    </a:lnTo>
                    <a:lnTo>
                      <a:pt x="1150" y="2387"/>
                    </a:lnTo>
                    <a:lnTo>
                      <a:pt x="1127" y="2394"/>
                    </a:lnTo>
                    <a:lnTo>
                      <a:pt x="1102" y="2396"/>
                    </a:lnTo>
                    <a:lnTo>
                      <a:pt x="1077" y="2395"/>
                    </a:lnTo>
                    <a:lnTo>
                      <a:pt x="1052" y="2389"/>
                    </a:lnTo>
                    <a:lnTo>
                      <a:pt x="1027" y="2380"/>
                    </a:lnTo>
                    <a:lnTo>
                      <a:pt x="1005" y="2365"/>
                    </a:lnTo>
                    <a:lnTo>
                      <a:pt x="983" y="2347"/>
                    </a:lnTo>
                    <a:lnTo>
                      <a:pt x="965" y="2326"/>
                    </a:lnTo>
                    <a:lnTo>
                      <a:pt x="951" y="2303"/>
                    </a:lnTo>
                    <a:lnTo>
                      <a:pt x="941" y="2278"/>
                    </a:lnTo>
                    <a:lnTo>
                      <a:pt x="935" y="2254"/>
                    </a:lnTo>
                    <a:lnTo>
                      <a:pt x="934" y="2229"/>
                    </a:lnTo>
                    <a:lnTo>
                      <a:pt x="936" y="2204"/>
                    </a:lnTo>
                    <a:lnTo>
                      <a:pt x="944" y="2181"/>
                    </a:lnTo>
                    <a:lnTo>
                      <a:pt x="955" y="2160"/>
                    </a:lnTo>
                    <a:lnTo>
                      <a:pt x="971" y="2140"/>
                    </a:lnTo>
                    <a:lnTo>
                      <a:pt x="952" y="2157"/>
                    </a:lnTo>
                    <a:lnTo>
                      <a:pt x="930" y="2168"/>
                    </a:lnTo>
                    <a:lnTo>
                      <a:pt x="907" y="2175"/>
                    </a:lnTo>
                    <a:lnTo>
                      <a:pt x="882" y="2178"/>
                    </a:lnTo>
                    <a:lnTo>
                      <a:pt x="857" y="2176"/>
                    </a:lnTo>
                    <a:lnTo>
                      <a:pt x="832" y="2170"/>
                    </a:lnTo>
                    <a:lnTo>
                      <a:pt x="808" y="2161"/>
                    </a:lnTo>
                    <a:lnTo>
                      <a:pt x="784" y="2147"/>
                    </a:lnTo>
                    <a:lnTo>
                      <a:pt x="763" y="2128"/>
                    </a:lnTo>
                    <a:lnTo>
                      <a:pt x="745" y="2107"/>
                    </a:lnTo>
                    <a:lnTo>
                      <a:pt x="730" y="2084"/>
                    </a:lnTo>
                    <a:lnTo>
                      <a:pt x="721" y="2060"/>
                    </a:lnTo>
                    <a:lnTo>
                      <a:pt x="715" y="2035"/>
                    </a:lnTo>
                    <a:lnTo>
                      <a:pt x="714" y="2011"/>
                    </a:lnTo>
                    <a:lnTo>
                      <a:pt x="716" y="1986"/>
                    </a:lnTo>
                    <a:lnTo>
                      <a:pt x="723" y="1963"/>
                    </a:lnTo>
                    <a:lnTo>
                      <a:pt x="735" y="1941"/>
                    </a:lnTo>
                    <a:lnTo>
                      <a:pt x="751" y="1922"/>
                    </a:lnTo>
                    <a:lnTo>
                      <a:pt x="731" y="1938"/>
                    </a:lnTo>
                    <a:lnTo>
                      <a:pt x="710" y="1949"/>
                    </a:lnTo>
                    <a:lnTo>
                      <a:pt x="686" y="1956"/>
                    </a:lnTo>
                    <a:lnTo>
                      <a:pt x="662" y="1959"/>
                    </a:lnTo>
                    <a:lnTo>
                      <a:pt x="636" y="1957"/>
                    </a:lnTo>
                    <a:lnTo>
                      <a:pt x="612" y="1952"/>
                    </a:lnTo>
                    <a:lnTo>
                      <a:pt x="588" y="1942"/>
                    </a:lnTo>
                    <a:lnTo>
                      <a:pt x="564" y="1928"/>
                    </a:lnTo>
                    <a:lnTo>
                      <a:pt x="543" y="1909"/>
                    </a:lnTo>
                    <a:lnTo>
                      <a:pt x="524" y="1888"/>
                    </a:lnTo>
                    <a:lnTo>
                      <a:pt x="511" y="1866"/>
                    </a:lnTo>
                    <a:lnTo>
                      <a:pt x="501" y="1841"/>
                    </a:lnTo>
                    <a:lnTo>
                      <a:pt x="495" y="1816"/>
                    </a:lnTo>
                    <a:lnTo>
                      <a:pt x="494" y="1792"/>
                    </a:lnTo>
                    <a:lnTo>
                      <a:pt x="497" y="1767"/>
                    </a:lnTo>
                    <a:lnTo>
                      <a:pt x="504" y="1744"/>
                    </a:lnTo>
                    <a:lnTo>
                      <a:pt x="515" y="1722"/>
                    </a:lnTo>
                    <a:lnTo>
                      <a:pt x="530" y="1703"/>
                    </a:lnTo>
                    <a:lnTo>
                      <a:pt x="511" y="1719"/>
                    </a:lnTo>
                    <a:lnTo>
                      <a:pt x="490" y="1730"/>
                    </a:lnTo>
                    <a:lnTo>
                      <a:pt x="466" y="1737"/>
                    </a:lnTo>
                    <a:lnTo>
                      <a:pt x="442" y="1740"/>
                    </a:lnTo>
                    <a:lnTo>
                      <a:pt x="417" y="1738"/>
                    </a:lnTo>
                    <a:lnTo>
                      <a:pt x="392" y="1733"/>
                    </a:lnTo>
                    <a:lnTo>
                      <a:pt x="367" y="1723"/>
                    </a:lnTo>
                    <a:lnTo>
                      <a:pt x="344" y="1709"/>
                    </a:lnTo>
                    <a:lnTo>
                      <a:pt x="323" y="1690"/>
                    </a:lnTo>
                    <a:lnTo>
                      <a:pt x="305" y="1670"/>
                    </a:lnTo>
                    <a:lnTo>
                      <a:pt x="291" y="1647"/>
                    </a:lnTo>
                    <a:lnTo>
                      <a:pt x="281" y="1622"/>
                    </a:lnTo>
                    <a:lnTo>
                      <a:pt x="275" y="1597"/>
                    </a:lnTo>
                    <a:lnTo>
                      <a:pt x="273" y="1573"/>
                    </a:lnTo>
                    <a:lnTo>
                      <a:pt x="276" y="1549"/>
                    </a:lnTo>
                    <a:lnTo>
                      <a:pt x="284" y="1525"/>
                    </a:lnTo>
                    <a:lnTo>
                      <a:pt x="295" y="1504"/>
                    </a:lnTo>
                    <a:lnTo>
                      <a:pt x="311" y="1485"/>
                    </a:lnTo>
                    <a:lnTo>
                      <a:pt x="432" y="1363"/>
                    </a:lnTo>
                    <a:lnTo>
                      <a:pt x="20" y="952"/>
                    </a:lnTo>
                    <a:lnTo>
                      <a:pt x="9" y="938"/>
                    </a:lnTo>
                    <a:lnTo>
                      <a:pt x="2" y="921"/>
                    </a:lnTo>
                    <a:lnTo>
                      <a:pt x="0" y="904"/>
                    </a:lnTo>
                    <a:lnTo>
                      <a:pt x="2" y="887"/>
                    </a:lnTo>
                    <a:lnTo>
                      <a:pt x="9" y="870"/>
                    </a:lnTo>
                    <a:lnTo>
                      <a:pt x="20" y="855"/>
                    </a:lnTo>
                    <a:lnTo>
                      <a:pt x="35" y="844"/>
                    </a:lnTo>
                    <a:lnTo>
                      <a:pt x="51" y="837"/>
                    </a:lnTo>
                    <a:lnTo>
                      <a:pt x="69" y="835"/>
                    </a:lnTo>
                    <a:lnTo>
                      <a:pt x="87" y="837"/>
                    </a:lnTo>
                    <a:lnTo>
                      <a:pt x="103" y="844"/>
                    </a:lnTo>
                    <a:lnTo>
                      <a:pt x="118" y="855"/>
                    </a:lnTo>
                    <a:lnTo>
                      <a:pt x="531" y="1267"/>
                    </a:lnTo>
                    <a:lnTo>
                      <a:pt x="554" y="1253"/>
                    </a:lnTo>
                    <a:lnTo>
                      <a:pt x="577" y="1243"/>
                    </a:lnTo>
                    <a:lnTo>
                      <a:pt x="603" y="1239"/>
                    </a:lnTo>
                    <a:lnTo>
                      <a:pt x="629" y="1240"/>
                    </a:lnTo>
                    <a:lnTo>
                      <a:pt x="656" y="1245"/>
                    </a:lnTo>
                    <a:lnTo>
                      <a:pt x="681" y="1255"/>
                    </a:lnTo>
                    <a:lnTo>
                      <a:pt x="706" y="1269"/>
                    </a:lnTo>
                    <a:lnTo>
                      <a:pt x="728" y="1288"/>
                    </a:lnTo>
                    <a:lnTo>
                      <a:pt x="747" y="1309"/>
                    </a:lnTo>
                    <a:lnTo>
                      <a:pt x="761" y="1333"/>
                    </a:lnTo>
                    <a:lnTo>
                      <a:pt x="771" y="1357"/>
                    </a:lnTo>
                    <a:lnTo>
                      <a:pt x="776" y="1381"/>
                    </a:lnTo>
                    <a:lnTo>
                      <a:pt x="778" y="1407"/>
                    </a:lnTo>
                    <a:lnTo>
                      <a:pt x="775" y="1431"/>
                    </a:lnTo>
                    <a:lnTo>
                      <a:pt x="768" y="1454"/>
                    </a:lnTo>
                    <a:lnTo>
                      <a:pt x="757" y="1476"/>
                    </a:lnTo>
                    <a:lnTo>
                      <a:pt x="741" y="1495"/>
                    </a:lnTo>
                    <a:lnTo>
                      <a:pt x="760" y="1479"/>
                    </a:lnTo>
                    <a:lnTo>
                      <a:pt x="781" y="1467"/>
                    </a:lnTo>
                    <a:lnTo>
                      <a:pt x="805" y="1460"/>
                    </a:lnTo>
                    <a:lnTo>
                      <a:pt x="829" y="1457"/>
                    </a:lnTo>
                    <a:lnTo>
                      <a:pt x="855" y="1459"/>
                    </a:lnTo>
                    <a:lnTo>
                      <a:pt x="879" y="1464"/>
                    </a:lnTo>
                    <a:lnTo>
                      <a:pt x="904" y="1475"/>
                    </a:lnTo>
                    <a:lnTo>
                      <a:pt x="927" y="1489"/>
                    </a:lnTo>
                    <a:lnTo>
                      <a:pt x="949" y="1507"/>
                    </a:lnTo>
                    <a:lnTo>
                      <a:pt x="967" y="1528"/>
                    </a:lnTo>
                    <a:lnTo>
                      <a:pt x="981" y="1551"/>
                    </a:lnTo>
                    <a:lnTo>
                      <a:pt x="990" y="1575"/>
                    </a:lnTo>
                    <a:lnTo>
                      <a:pt x="997" y="1600"/>
                    </a:lnTo>
                    <a:lnTo>
                      <a:pt x="998" y="1625"/>
                    </a:lnTo>
                    <a:lnTo>
                      <a:pt x="996" y="1649"/>
                    </a:lnTo>
                    <a:lnTo>
                      <a:pt x="988" y="1672"/>
                    </a:lnTo>
                    <a:lnTo>
                      <a:pt x="977" y="1694"/>
                    </a:lnTo>
                    <a:lnTo>
                      <a:pt x="961" y="1714"/>
                    </a:lnTo>
                    <a:lnTo>
                      <a:pt x="980" y="1698"/>
                    </a:lnTo>
                    <a:lnTo>
                      <a:pt x="1002" y="1686"/>
                    </a:lnTo>
                    <a:lnTo>
                      <a:pt x="1025" y="1679"/>
                    </a:lnTo>
                    <a:lnTo>
                      <a:pt x="1050" y="1676"/>
                    </a:lnTo>
                    <a:lnTo>
                      <a:pt x="1075" y="1678"/>
                    </a:lnTo>
                    <a:lnTo>
                      <a:pt x="1100" y="1683"/>
                    </a:lnTo>
                    <a:lnTo>
                      <a:pt x="1124" y="1693"/>
                    </a:lnTo>
                    <a:lnTo>
                      <a:pt x="1148" y="1708"/>
                    </a:lnTo>
                    <a:lnTo>
                      <a:pt x="1169" y="1725"/>
                    </a:lnTo>
                    <a:lnTo>
                      <a:pt x="1187" y="1746"/>
                    </a:lnTo>
                    <a:lnTo>
                      <a:pt x="1201" y="1769"/>
                    </a:lnTo>
                    <a:lnTo>
                      <a:pt x="1211" y="1794"/>
                    </a:lnTo>
                    <a:lnTo>
                      <a:pt x="1217" y="1818"/>
                    </a:lnTo>
                    <a:lnTo>
                      <a:pt x="1218" y="1843"/>
                    </a:lnTo>
                    <a:lnTo>
                      <a:pt x="1215" y="1868"/>
                    </a:lnTo>
                    <a:lnTo>
                      <a:pt x="1208" y="1891"/>
                    </a:lnTo>
                    <a:lnTo>
                      <a:pt x="1196" y="1912"/>
                    </a:lnTo>
                    <a:lnTo>
                      <a:pt x="1181" y="1932"/>
                    </a:lnTo>
                    <a:lnTo>
                      <a:pt x="1201" y="1916"/>
                    </a:lnTo>
                    <a:lnTo>
                      <a:pt x="1222" y="1905"/>
                    </a:lnTo>
                    <a:lnTo>
                      <a:pt x="1245" y="1898"/>
                    </a:lnTo>
                    <a:lnTo>
                      <a:pt x="1270" y="1895"/>
                    </a:lnTo>
                    <a:lnTo>
                      <a:pt x="1294" y="1896"/>
                    </a:lnTo>
                    <a:lnTo>
                      <a:pt x="1320" y="1902"/>
                    </a:lnTo>
                    <a:lnTo>
                      <a:pt x="1344" y="1912"/>
                    </a:lnTo>
                    <a:lnTo>
                      <a:pt x="1367" y="1926"/>
                    </a:lnTo>
                    <a:lnTo>
                      <a:pt x="1388" y="1944"/>
                    </a:lnTo>
                    <a:lnTo>
                      <a:pt x="1407" y="1965"/>
                    </a:lnTo>
                    <a:lnTo>
                      <a:pt x="1421" y="1988"/>
                    </a:lnTo>
                    <a:lnTo>
                      <a:pt x="1431" y="2013"/>
                    </a:lnTo>
                    <a:lnTo>
                      <a:pt x="1436" y="2037"/>
                    </a:lnTo>
                    <a:lnTo>
                      <a:pt x="1438" y="2062"/>
                    </a:lnTo>
                    <a:lnTo>
                      <a:pt x="1435" y="2087"/>
                    </a:lnTo>
                    <a:lnTo>
                      <a:pt x="1428" y="2110"/>
                    </a:lnTo>
                    <a:lnTo>
                      <a:pt x="1416" y="2131"/>
                    </a:lnTo>
                    <a:lnTo>
                      <a:pt x="1672" y="2386"/>
                    </a:lnTo>
                    <a:lnTo>
                      <a:pt x="1685" y="2395"/>
                    </a:lnTo>
                    <a:lnTo>
                      <a:pt x="1699" y="2401"/>
                    </a:lnTo>
                    <a:lnTo>
                      <a:pt x="1716" y="2402"/>
                    </a:lnTo>
                    <a:lnTo>
                      <a:pt x="1733" y="2400"/>
                    </a:lnTo>
                    <a:lnTo>
                      <a:pt x="1750" y="2395"/>
                    </a:lnTo>
                    <a:lnTo>
                      <a:pt x="1767" y="2386"/>
                    </a:lnTo>
                    <a:lnTo>
                      <a:pt x="1782" y="2374"/>
                    </a:lnTo>
                    <a:lnTo>
                      <a:pt x="1794" y="2358"/>
                    </a:lnTo>
                    <a:lnTo>
                      <a:pt x="1803" y="2342"/>
                    </a:lnTo>
                    <a:lnTo>
                      <a:pt x="1809" y="2325"/>
                    </a:lnTo>
                    <a:lnTo>
                      <a:pt x="1811" y="2308"/>
                    </a:lnTo>
                    <a:lnTo>
                      <a:pt x="1809" y="2291"/>
                    </a:lnTo>
                    <a:lnTo>
                      <a:pt x="1803" y="2276"/>
                    </a:lnTo>
                    <a:lnTo>
                      <a:pt x="1794" y="2264"/>
                    </a:lnTo>
                    <a:lnTo>
                      <a:pt x="1584" y="2055"/>
                    </a:lnTo>
                    <a:lnTo>
                      <a:pt x="1573" y="2041"/>
                    </a:lnTo>
                    <a:lnTo>
                      <a:pt x="1567" y="2025"/>
                    </a:lnTo>
                    <a:lnTo>
                      <a:pt x="1564" y="2007"/>
                    </a:lnTo>
                    <a:lnTo>
                      <a:pt x="1567" y="1989"/>
                    </a:lnTo>
                    <a:lnTo>
                      <a:pt x="1573" y="1973"/>
                    </a:lnTo>
                    <a:lnTo>
                      <a:pt x="1584" y="1958"/>
                    </a:lnTo>
                    <a:lnTo>
                      <a:pt x="1599" y="1947"/>
                    </a:lnTo>
                    <a:lnTo>
                      <a:pt x="1616" y="1941"/>
                    </a:lnTo>
                    <a:lnTo>
                      <a:pt x="1633" y="1939"/>
                    </a:lnTo>
                    <a:lnTo>
                      <a:pt x="1650" y="1941"/>
                    </a:lnTo>
                    <a:lnTo>
                      <a:pt x="1668" y="1947"/>
                    </a:lnTo>
                    <a:lnTo>
                      <a:pt x="1682" y="1958"/>
                    </a:lnTo>
                    <a:lnTo>
                      <a:pt x="1892" y="2167"/>
                    </a:lnTo>
                    <a:lnTo>
                      <a:pt x="1904" y="2176"/>
                    </a:lnTo>
                    <a:lnTo>
                      <a:pt x="1920" y="2182"/>
                    </a:lnTo>
                    <a:lnTo>
                      <a:pt x="1936" y="2183"/>
                    </a:lnTo>
                    <a:lnTo>
                      <a:pt x="1953" y="2182"/>
                    </a:lnTo>
                    <a:lnTo>
                      <a:pt x="1971" y="2176"/>
                    </a:lnTo>
                    <a:lnTo>
                      <a:pt x="1987" y="2167"/>
                    </a:lnTo>
                    <a:lnTo>
                      <a:pt x="2002" y="2155"/>
                    </a:lnTo>
                    <a:lnTo>
                      <a:pt x="2015" y="2139"/>
                    </a:lnTo>
                    <a:lnTo>
                      <a:pt x="2024" y="2123"/>
                    </a:lnTo>
                    <a:lnTo>
                      <a:pt x="2029" y="2106"/>
                    </a:lnTo>
                    <a:lnTo>
                      <a:pt x="2031" y="2089"/>
                    </a:lnTo>
                    <a:lnTo>
                      <a:pt x="2029" y="2073"/>
                    </a:lnTo>
                    <a:lnTo>
                      <a:pt x="2024" y="2058"/>
                    </a:lnTo>
                    <a:lnTo>
                      <a:pt x="2015" y="2045"/>
                    </a:lnTo>
                    <a:lnTo>
                      <a:pt x="1804" y="1837"/>
                    </a:lnTo>
                    <a:lnTo>
                      <a:pt x="1793" y="1822"/>
                    </a:lnTo>
                    <a:lnTo>
                      <a:pt x="1786" y="1806"/>
                    </a:lnTo>
                    <a:lnTo>
                      <a:pt x="1784" y="1788"/>
                    </a:lnTo>
                    <a:lnTo>
                      <a:pt x="1786" y="1770"/>
                    </a:lnTo>
                    <a:lnTo>
                      <a:pt x="1793" y="1754"/>
                    </a:lnTo>
                    <a:lnTo>
                      <a:pt x="1804" y="1740"/>
                    </a:lnTo>
                    <a:lnTo>
                      <a:pt x="1820" y="1729"/>
                    </a:lnTo>
                    <a:lnTo>
                      <a:pt x="1836" y="1722"/>
                    </a:lnTo>
                    <a:lnTo>
                      <a:pt x="1853" y="1720"/>
                    </a:lnTo>
                    <a:lnTo>
                      <a:pt x="1871" y="1722"/>
                    </a:lnTo>
                    <a:lnTo>
                      <a:pt x="1887" y="1729"/>
                    </a:lnTo>
                    <a:lnTo>
                      <a:pt x="1902" y="1740"/>
                    </a:lnTo>
                    <a:lnTo>
                      <a:pt x="2112" y="1948"/>
                    </a:lnTo>
                    <a:lnTo>
                      <a:pt x="2125" y="1957"/>
                    </a:lnTo>
                    <a:lnTo>
                      <a:pt x="2140" y="1963"/>
                    </a:lnTo>
                    <a:lnTo>
                      <a:pt x="2156" y="1965"/>
                    </a:lnTo>
                    <a:lnTo>
                      <a:pt x="2174" y="1963"/>
                    </a:lnTo>
                    <a:lnTo>
                      <a:pt x="2190" y="1957"/>
                    </a:lnTo>
                    <a:lnTo>
                      <a:pt x="2207" y="1949"/>
                    </a:lnTo>
                    <a:lnTo>
                      <a:pt x="2223" y="1936"/>
                    </a:lnTo>
                    <a:lnTo>
                      <a:pt x="2235" y="1920"/>
                    </a:lnTo>
                    <a:lnTo>
                      <a:pt x="2244" y="1904"/>
                    </a:lnTo>
                    <a:lnTo>
                      <a:pt x="2249" y="1887"/>
                    </a:lnTo>
                    <a:lnTo>
                      <a:pt x="2251" y="1871"/>
                    </a:lnTo>
                    <a:lnTo>
                      <a:pt x="2249" y="1855"/>
                    </a:lnTo>
                    <a:lnTo>
                      <a:pt x="2244" y="1839"/>
                    </a:lnTo>
                    <a:lnTo>
                      <a:pt x="2234" y="1826"/>
                    </a:lnTo>
                    <a:lnTo>
                      <a:pt x="2025" y="1618"/>
                    </a:lnTo>
                    <a:lnTo>
                      <a:pt x="2013" y="1603"/>
                    </a:lnTo>
                    <a:lnTo>
                      <a:pt x="2006" y="1587"/>
                    </a:lnTo>
                    <a:lnTo>
                      <a:pt x="2004" y="1570"/>
                    </a:lnTo>
                    <a:lnTo>
                      <a:pt x="2006" y="1553"/>
                    </a:lnTo>
                    <a:lnTo>
                      <a:pt x="2013" y="1535"/>
                    </a:lnTo>
                    <a:lnTo>
                      <a:pt x="2025" y="1521"/>
                    </a:lnTo>
                    <a:lnTo>
                      <a:pt x="2039" y="1510"/>
                    </a:lnTo>
                    <a:lnTo>
                      <a:pt x="2055" y="1503"/>
                    </a:lnTo>
                    <a:lnTo>
                      <a:pt x="2074" y="1501"/>
                    </a:lnTo>
                    <a:lnTo>
                      <a:pt x="2091" y="1503"/>
                    </a:lnTo>
                    <a:lnTo>
                      <a:pt x="2107" y="1510"/>
                    </a:lnTo>
                    <a:lnTo>
                      <a:pt x="2122" y="1521"/>
                    </a:lnTo>
                    <a:lnTo>
                      <a:pt x="2332" y="1729"/>
                    </a:lnTo>
                    <a:lnTo>
                      <a:pt x="2345" y="1739"/>
                    </a:lnTo>
                    <a:lnTo>
                      <a:pt x="2359" y="1744"/>
                    </a:lnTo>
                    <a:lnTo>
                      <a:pt x="2377" y="1746"/>
                    </a:lnTo>
                    <a:lnTo>
                      <a:pt x="2393" y="1744"/>
                    </a:lnTo>
                    <a:lnTo>
                      <a:pt x="2410" y="1739"/>
                    </a:lnTo>
                    <a:lnTo>
                      <a:pt x="2427" y="1730"/>
                    </a:lnTo>
                    <a:lnTo>
                      <a:pt x="2442" y="1718"/>
                    </a:lnTo>
                    <a:lnTo>
                      <a:pt x="2455" y="1703"/>
                    </a:lnTo>
                    <a:lnTo>
                      <a:pt x="2463" y="1685"/>
                    </a:lnTo>
                    <a:lnTo>
                      <a:pt x="2469" y="1669"/>
                    </a:lnTo>
                    <a:lnTo>
                      <a:pt x="2471" y="1652"/>
                    </a:lnTo>
                    <a:lnTo>
                      <a:pt x="2469" y="1636"/>
                    </a:lnTo>
                    <a:lnTo>
                      <a:pt x="2463" y="1620"/>
                    </a:lnTo>
                    <a:lnTo>
                      <a:pt x="2454" y="1608"/>
                    </a:lnTo>
                    <a:lnTo>
                      <a:pt x="2452" y="1606"/>
                    </a:lnTo>
                    <a:lnTo>
                      <a:pt x="2447" y="1600"/>
                    </a:lnTo>
                    <a:lnTo>
                      <a:pt x="2438" y="1591"/>
                    </a:lnTo>
                    <a:lnTo>
                      <a:pt x="2426" y="1579"/>
                    </a:lnTo>
                    <a:lnTo>
                      <a:pt x="2410" y="1564"/>
                    </a:lnTo>
                    <a:lnTo>
                      <a:pt x="2392" y="1545"/>
                    </a:lnTo>
                    <a:lnTo>
                      <a:pt x="2372" y="1525"/>
                    </a:lnTo>
                    <a:lnTo>
                      <a:pt x="2348" y="1502"/>
                    </a:lnTo>
                    <a:lnTo>
                      <a:pt x="2323" y="1477"/>
                    </a:lnTo>
                    <a:lnTo>
                      <a:pt x="2295" y="1449"/>
                    </a:lnTo>
                    <a:lnTo>
                      <a:pt x="2265" y="1420"/>
                    </a:lnTo>
                    <a:lnTo>
                      <a:pt x="2235" y="1389"/>
                    </a:lnTo>
                    <a:lnTo>
                      <a:pt x="2202" y="1357"/>
                    </a:lnTo>
                    <a:lnTo>
                      <a:pt x="2169" y="1323"/>
                    </a:lnTo>
                    <a:lnTo>
                      <a:pt x="2134" y="1289"/>
                    </a:lnTo>
                    <a:lnTo>
                      <a:pt x="2099" y="1254"/>
                    </a:lnTo>
                    <a:lnTo>
                      <a:pt x="2062" y="1218"/>
                    </a:lnTo>
                    <a:lnTo>
                      <a:pt x="2027" y="1182"/>
                    </a:lnTo>
                    <a:lnTo>
                      <a:pt x="1990" y="1146"/>
                    </a:lnTo>
                    <a:lnTo>
                      <a:pt x="1954" y="1110"/>
                    </a:lnTo>
                    <a:lnTo>
                      <a:pt x="1918" y="1074"/>
                    </a:lnTo>
                    <a:lnTo>
                      <a:pt x="1882" y="1039"/>
                    </a:lnTo>
                    <a:lnTo>
                      <a:pt x="1847" y="1003"/>
                    </a:lnTo>
                    <a:lnTo>
                      <a:pt x="1813" y="970"/>
                    </a:lnTo>
                    <a:lnTo>
                      <a:pt x="1780" y="937"/>
                    </a:lnTo>
                    <a:lnTo>
                      <a:pt x="1748" y="906"/>
                    </a:lnTo>
                    <a:lnTo>
                      <a:pt x="1718" y="875"/>
                    </a:lnTo>
                    <a:lnTo>
                      <a:pt x="1689" y="847"/>
                    </a:lnTo>
                    <a:lnTo>
                      <a:pt x="1663" y="821"/>
                    </a:lnTo>
                    <a:lnTo>
                      <a:pt x="1638" y="797"/>
                    </a:lnTo>
                    <a:lnTo>
                      <a:pt x="1616" y="775"/>
                    </a:lnTo>
                    <a:lnTo>
                      <a:pt x="1596" y="756"/>
                    </a:lnTo>
                    <a:lnTo>
                      <a:pt x="1579" y="740"/>
                    </a:lnTo>
                    <a:lnTo>
                      <a:pt x="1565" y="725"/>
                    </a:lnTo>
                    <a:lnTo>
                      <a:pt x="1560" y="721"/>
                    </a:lnTo>
                    <a:lnTo>
                      <a:pt x="1553" y="715"/>
                    </a:lnTo>
                    <a:lnTo>
                      <a:pt x="1546" y="711"/>
                    </a:lnTo>
                    <a:lnTo>
                      <a:pt x="1537" y="706"/>
                    </a:lnTo>
                    <a:lnTo>
                      <a:pt x="1527" y="704"/>
                    </a:lnTo>
                    <a:lnTo>
                      <a:pt x="1515" y="703"/>
                    </a:lnTo>
                    <a:lnTo>
                      <a:pt x="1501" y="705"/>
                    </a:lnTo>
                    <a:lnTo>
                      <a:pt x="1485" y="711"/>
                    </a:lnTo>
                    <a:lnTo>
                      <a:pt x="1468" y="720"/>
                    </a:lnTo>
                    <a:lnTo>
                      <a:pt x="1449" y="735"/>
                    </a:lnTo>
                    <a:lnTo>
                      <a:pt x="1428" y="754"/>
                    </a:lnTo>
                    <a:lnTo>
                      <a:pt x="1405" y="779"/>
                    </a:lnTo>
                    <a:lnTo>
                      <a:pt x="1383" y="808"/>
                    </a:lnTo>
                    <a:lnTo>
                      <a:pt x="1366" y="837"/>
                    </a:lnTo>
                    <a:lnTo>
                      <a:pt x="1270" y="1012"/>
                    </a:lnTo>
                    <a:lnTo>
                      <a:pt x="1259" y="1031"/>
                    </a:lnTo>
                    <a:lnTo>
                      <a:pt x="1244" y="1050"/>
                    </a:lnTo>
                    <a:lnTo>
                      <a:pt x="1226" y="1069"/>
                    </a:lnTo>
                    <a:lnTo>
                      <a:pt x="1194" y="1096"/>
                    </a:lnTo>
                    <a:lnTo>
                      <a:pt x="1161" y="1119"/>
                    </a:lnTo>
                    <a:lnTo>
                      <a:pt x="1125" y="1136"/>
                    </a:lnTo>
                    <a:lnTo>
                      <a:pt x="1089" y="1147"/>
                    </a:lnTo>
                    <a:lnTo>
                      <a:pt x="1052" y="1153"/>
                    </a:lnTo>
                    <a:lnTo>
                      <a:pt x="1014" y="1153"/>
                    </a:lnTo>
                    <a:lnTo>
                      <a:pt x="976" y="1147"/>
                    </a:lnTo>
                    <a:lnTo>
                      <a:pt x="944" y="1137"/>
                    </a:lnTo>
                    <a:lnTo>
                      <a:pt x="913" y="1123"/>
                    </a:lnTo>
                    <a:lnTo>
                      <a:pt x="883" y="1106"/>
                    </a:lnTo>
                    <a:lnTo>
                      <a:pt x="858" y="1085"/>
                    </a:lnTo>
                    <a:lnTo>
                      <a:pt x="833" y="1061"/>
                    </a:lnTo>
                    <a:lnTo>
                      <a:pt x="813" y="1034"/>
                    </a:lnTo>
                    <a:lnTo>
                      <a:pt x="796" y="1004"/>
                    </a:lnTo>
                    <a:lnTo>
                      <a:pt x="784" y="980"/>
                    </a:lnTo>
                    <a:lnTo>
                      <a:pt x="777" y="955"/>
                    </a:lnTo>
                    <a:lnTo>
                      <a:pt x="772" y="930"/>
                    </a:lnTo>
                    <a:lnTo>
                      <a:pt x="772" y="908"/>
                    </a:lnTo>
                    <a:lnTo>
                      <a:pt x="774" y="886"/>
                    </a:lnTo>
                    <a:lnTo>
                      <a:pt x="781" y="866"/>
                    </a:lnTo>
                    <a:lnTo>
                      <a:pt x="1064" y="203"/>
                    </a:lnTo>
                    <a:lnTo>
                      <a:pt x="1074" y="185"/>
                    </a:lnTo>
                    <a:lnTo>
                      <a:pt x="1086" y="166"/>
                    </a:lnTo>
                    <a:lnTo>
                      <a:pt x="1102" y="147"/>
                    </a:lnTo>
                    <a:lnTo>
                      <a:pt x="1120" y="126"/>
                    </a:lnTo>
                    <a:lnTo>
                      <a:pt x="1130" y="117"/>
                    </a:lnTo>
                    <a:lnTo>
                      <a:pt x="1142" y="106"/>
                    </a:lnTo>
                    <a:lnTo>
                      <a:pt x="1158" y="94"/>
                    </a:lnTo>
                    <a:lnTo>
                      <a:pt x="1176" y="81"/>
                    </a:lnTo>
                    <a:lnTo>
                      <a:pt x="1196" y="67"/>
                    </a:lnTo>
                    <a:lnTo>
                      <a:pt x="1220" y="53"/>
                    </a:lnTo>
                    <a:lnTo>
                      <a:pt x="1245" y="40"/>
                    </a:lnTo>
                    <a:lnTo>
                      <a:pt x="1274" y="28"/>
                    </a:lnTo>
                    <a:lnTo>
                      <a:pt x="1305" y="18"/>
                    </a:lnTo>
                    <a:lnTo>
                      <a:pt x="1338" y="10"/>
                    </a:lnTo>
                    <a:lnTo>
                      <a:pt x="1373" y="3"/>
                    </a:lnTo>
                    <a:lnTo>
                      <a:pt x="1412" y="0"/>
                    </a:lnTo>
                    <a:lnTo>
                      <a:pt x="1451" y="0"/>
                    </a:lnTo>
                    <a:close/>
                  </a:path>
                </a:pathLst>
              </a:custGeom>
              <a:solidFill>
                <a:srgbClr val="4221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40"/>
              <p:cNvSpPr>
                <a:spLocks noEditPoints="1"/>
              </p:cNvSpPr>
              <p:nvPr/>
            </p:nvSpPr>
            <p:spPr bwMode="auto">
              <a:xfrm>
                <a:off x="7332663" y="2609851"/>
                <a:ext cx="149225" cy="147638"/>
              </a:xfrm>
              <a:custGeom>
                <a:avLst/>
                <a:gdLst>
                  <a:gd name="T0" fmla="*/ 671 w 1031"/>
                  <a:gd name="T1" fmla="*/ 657 h 1025"/>
                  <a:gd name="T2" fmla="*/ 626 w 1031"/>
                  <a:gd name="T3" fmla="*/ 679 h 1025"/>
                  <a:gd name="T4" fmla="*/ 595 w 1031"/>
                  <a:gd name="T5" fmla="*/ 718 h 1025"/>
                  <a:gd name="T6" fmla="*/ 584 w 1031"/>
                  <a:gd name="T7" fmla="*/ 766 h 1025"/>
                  <a:gd name="T8" fmla="*/ 595 w 1031"/>
                  <a:gd name="T9" fmla="*/ 817 h 1025"/>
                  <a:gd name="T10" fmla="*/ 626 w 1031"/>
                  <a:gd name="T11" fmla="*/ 854 h 1025"/>
                  <a:gd name="T12" fmla="*/ 671 w 1031"/>
                  <a:gd name="T13" fmla="*/ 877 h 1025"/>
                  <a:gd name="T14" fmla="*/ 723 w 1031"/>
                  <a:gd name="T15" fmla="*/ 877 h 1025"/>
                  <a:gd name="T16" fmla="*/ 768 w 1031"/>
                  <a:gd name="T17" fmla="*/ 854 h 1025"/>
                  <a:gd name="T18" fmla="*/ 800 w 1031"/>
                  <a:gd name="T19" fmla="*/ 816 h 1025"/>
                  <a:gd name="T20" fmla="*/ 811 w 1031"/>
                  <a:gd name="T21" fmla="*/ 766 h 1025"/>
                  <a:gd name="T22" fmla="*/ 800 w 1031"/>
                  <a:gd name="T23" fmla="*/ 718 h 1025"/>
                  <a:gd name="T24" fmla="*/ 768 w 1031"/>
                  <a:gd name="T25" fmla="*/ 679 h 1025"/>
                  <a:gd name="T26" fmla="*/ 723 w 1031"/>
                  <a:gd name="T27" fmla="*/ 657 h 1025"/>
                  <a:gd name="T28" fmla="*/ 345 w 1031"/>
                  <a:gd name="T29" fmla="*/ 0 h 1025"/>
                  <a:gd name="T30" fmla="*/ 391 w 1031"/>
                  <a:gd name="T31" fmla="*/ 12 h 1025"/>
                  <a:gd name="T32" fmla="*/ 432 w 1031"/>
                  <a:gd name="T33" fmla="*/ 39 h 1025"/>
                  <a:gd name="T34" fmla="*/ 1007 w 1031"/>
                  <a:gd name="T35" fmla="*/ 615 h 1025"/>
                  <a:gd name="T36" fmla="*/ 1027 w 1031"/>
                  <a:gd name="T37" fmla="*/ 659 h 1025"/>
                  <a:gd name="T38" fmla="*/ 1031 w 1031"/>
                  <a:gd name="T39" fmla="*/ 705 h 1025"/>
                  <a:gd name="T40" fmla="*/ 1019 w 1031"/>
                  <a:gd name="T41" fmla="*/ 751 h 1025"/>
                  <a:gd name="T42" fmla="*/ 992 w 1031"/>
                  <a:gd name="T43" fmla="*/ 791 h 1025"/>
                  <a:gd name="T44" fmla="*/ 776 w 1031"/>
                  <a:gd name="T45" fmla="*/ 1001 h 1025"/>
                  <a:gd name="T46" fmla="*/ 732 w 1031"/>
                  <a:gd name="T47" fmla="*/ 1021 h 1025"/>
                  <a:gd name="T48" fmla="*/ 686 w 1031"/>
                  <a:gd name="T49" fmla="*/ 1025 h 1025"/>
                  <a:gd name="T50" fmla="*/ 640 w 1031"/>
                  <a:gd name="T51" fmla="*/ 1013 h 1025"/>
                  <a:gd name="T52" fmla="*/ 600 w 1031"/>
                  <a:gd name="T53" fmla="*/ 985 h 1025"/>
                  <a:gd name="T54" fmla="*/ 24 w 1031"/>
                  <a:gd name="T55" fmla="*/ 409 h 1025"/>
                  <a:gd name="T56" fmla="*/ 4 w 1031"/>
                  <a:gd name="T57" fmla="*/ 367 h 1025"/>
                  <a:gd name="T58" fmla="*/ 0 w 1031"/>
                  <a:gd name="T59" fmla="*/ 320 h 1025"/>
                  <a:gd name="T60" fmla="*/ 11 w 1031"/>
                  <a:gd name="T61" fmla="*/ 275 h 1025"/>
                  <a:gd name="T62" fmla="*/ 40 w 1031"/>
                  <a:gd name="T63" fmla="*/ 234 h 1025"/>
                  <a:gd name="T64" fmla="*/ 255 w 1031"/>
                  <a:gd name="T65" fmla="*/ 24 h 1025"/>
                  <a:gd name="T66" fmla="*/ 298 w 1031"/>
                  <a:gd name="T67" fmla="*/ 4 h 1025"/>
                  <a:gd name="T68" fmla="*/ 345 w 1031"/>
                  <a:gd name="T69" fmla="*/ 0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31" h="1025">
                    <a:moveTo>
                      <a:pt x="698" y="654"/>
                    </a:moveTo>
                    <a:lnTo>
                      <a:pt x="671" y="657"/>
                    </a:lnTo>
                    <a:lnTo>
                      <a:pt x="648" y="665"/>
                    </a:lnTo>
                    <a:lnTo>
                      <a:pt x="626" y="679"/>
                    </a:lnTo>
                    <a:lnTo>
                      <a:pt x="609" y="696"/>
                    </a:lnTo>
                    <a:lnTo>
                      <a:pt x="595" y="718"/>
                    </a:lnTo>
                    <a:lnTo>
                      <a:pt x="587" y="741"/>
                    </a:lnTo>
                    <a:lnTo>
                      <a:pt x="584" y="766"/>
                    </a:lnTo>
                    <a:lnTo>
                      <a:pt x="587" y="793"/>
                    </a:lnTo>
                    <a:lnTo>
                      <a:pt x="595" y="817"/>
                    </a:lnTo>
                    <a:lnTo>
                      <a:pt x="609" y="837"/>
                    </a:lnTo>
                    <a:lnTo>
                      <a:pt x="626" y="854"/>
                    </a:lnTo>
                    <a:lnTo>
                      <a:pt x="648" y="868"/>
                    </a:lnTo>
                    <a:lnTo>
                      <a:pt x="671" y="877"/>
                    </a:lnTo>
                    <a:lnTo>
                      <a:pt x="698" y="880"/>
                    </a:lnTo>
                    <a:lnTo>
                      <a:pt x="723" y="877"/>
                    </a:lnTo>
                    <a:lnTo>
                      <a:pt x="748" y="868"/>
                    </a:lnTo>
                    <a:lnTo>
                      <a:pt x="768" y="854"/>
                    </a:lnTo>
                    <a:lnTo>
                      <a:pt x="785" y="837"/>
                    </a:lnTo>
                    <a:lnTo>
                      <a:pt x="800" y="816"/>
                    </a:lnTo>
                    <a:lnTo>
                      <a:pt x="808" y="793"/>
                    </a:lnTo>
                    <a:lnTo>
                      <a:pt x="811" y="766"/>
                    </a:lnTo>
                    <a:lnTo>
                      <a:pt x="808" y="741"/>
                    </a:lnTo>
                    <a:lnTo>
                      <a:pt x="800" y="718"/>
                    </a:lnTo>
                    <a:lnTo>
                      <a:pt x="785" y="696"/>
                    </a:lnTo>
                    <a:lnTo>
                      <a:pt x="768" y="679"/>
                    </a:lnTo>
                    <a:lnTo>
                      <a:pt x="748" y="665"/>
                    </a:lnTo>
                    <a:lnTo>
                      <a:pt x="723" y="657"/>
                    </a:lnTo>
                    <a:lnTo>
                      <a:pt x="698" y="654"/>
                    </a:lnTo>
                    <a:close/>
                    <a:moveTo>
                      <a:pt x="345" y="0"/>
                    </a:moveTo>
                    <a:lnTo>
                      <a:pt x="368" y="4"/>
                    </a:lnTo>
                    <a:lnTo>
                      <a:pt x="391" y="12"/>
                    </a:lnTo>
                    <a:lnTo>
                      <a:pt x="412" y="24"/>
                    </a:lnTo>
                    <a:lnTo>
                      <a:pt x="432" y="39"/>
                    </a:lnTo>
                    <a:lnTo>
                      <a:pt x="992" y="596"/>
                    </a:lnTo>
                    <a:lnTo>
                      <a:pt x="1007" y="615"/>
                    </a:lnTo>
                    <a:lnTo>
                      <a:pt x="1019" y="637"/>
                    </a:lnTo>
                    <a:lnTo>
                      <a:pt x="1027" y="659"/>
                    </a:lnTo>
                    <a:lnTo>
                      <a:pt x="1031" y="682"/>
                    </a:lnTo>
                    <a:lnTo>
                      <a:pt x="1031" y="705"/>
                    </a:lnTo>
                    <a:lnTo>
                      <a:pt x="1027" y="729"/>
                    </a:lnTo>
                    <a:lnTo>
                      <a:pt x="1019" y="751"/>
                    </a:lnTo>
                    <a:lnTo>
                      <a:pt x="1007" y="771"/>
                    </a:lnTo>
                    <a:lnTo>
                      <a:pt x="992" y="791"/>
                    </a:lnTo>
                    <a:lnTo>
                      <a:pt x="796" y="985"/>
                    </a:lnTo>
                    <a:lnTo>
                      <a:pt x="776" y="1001"/>
                    </a:lnTo>
                    <a:lnTo>
                      <a:pt x="755" y="1013"/>
                    </a:lnTo>
                    <a:lnTo>
                      <a:pt x="732" y="1021"/>
                    </a:lnTo>
                    <a:lnTo>
                      <a:pt x="709" y="1025"/>
                    </a:lnTo>
                    <a:lnTo>
                      <a:pt x="686" y="1025"/>
                    </a:lnTo>
                    <a:lnTo>
                      <a:pt x="663" y="1021"/>
                    </a:lnTo>
                    <a:lnTo>
                      <a:pt x="640" y="1013"/>
                    </a:lnTo>
                    <a:lnTo>
                      <a:pt x="619" y="1001"/>
                    </a:lnTo>
                    <a:lnTo>
                      <a:pt x="600" y="985"/>
                    </a:lnTo>
                    <a:lnTo>
                      <a:pt x="40" y="429"/>
                    </a:lnTo>
                    <a:lnTo>
                      <a:pt x="24" y="409"/>
                    </a:lnTo>
                    <a:lnTo>
                      <a:pt x="11" y="389"/>
                    </a:lnTo>
                    <a:lnTo>
                      <a:pt x="4" y="367"/>
                    </a:lnTo>
                    <a:lnTo>
                      <a:pt x="0" y="344"/>
                    </a:lnTo>
                    <a:lnTo>
                      <a:pt x="0" y="320"/>
                    </a:lnTo>
                    <a:lnTo>
                      <a:pt x="4" y="297"/>
                    </a:lnTo>
                    <a:lnTo>
                      <a:pt x="11" y="275"/>
                    </a:lnTo>
                    <a:lnTo>
                      <a:pt x="24" y="253"/>
                    </a:lnTo>
                    <a:lnTo>
                      <a:pt x="40" y="234"/>
                    </a:lnTo>
                    <a:lnTo>
                      <a:pt x="236" y="39"/>
                    </a:lnTo>
                    <a:lnTo>
                      <a:pt x="255" y="24"/>
                    </a:lnTo>
                    <a:lnTo>
                      <a:pt x="275" y="12"/>
                    </a:lnTo>
                    <a:lnTo>
                      <a:pt x="298" y="4"/>
                    </a:lnTo>
                    <a:lnTo>
                      <a:pt x="321" y="0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4221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289852" y="3708907"/>
              <a:ext cx="601970" cy="606064"/>
              <a:chOff x="7156450" y="2708275"/>
              <a:chExt cx="233363" cy="234950"/>
            </a:xfrm>
            <a:solidFill>
              <a:schemeClr val="bg1"/>
            </a:solidFill>
          </p:grpSpPr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7156450" y="2803525"/>
                <a:ext cx="41275" cy="1238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34"/>
              <p:cNvSpPr>
                <a:spLocks noEditPoints="1"/>
              </p:cNvSpPr>
              <p:nvPr/>
            </p:nvSpPr>
            <p:spPr bwMode="auto">
              <a:xfrm>
                <a:off x="7215188" y="2708275"/>
                <a:ext cx="174625" cy="234950"/>
              </a:xfrm>
              <a:custGeom>
                <a:avLst/>
                <a:gdLst>
                  <a:gd name="T0" fmla="*/ 790 w 2315"/>
                  <a:gd name="T1" fmla="*/ 1051 h 3103"/>
                  <a:gd name="T2" fmla="*/ 645 w 2315"/>
                  <a:gd name="T3" fmla="*/ 1093 h 3103"/>
                  <a:gd name="T4" fmla="*/ 513 w 2315"/>
                  <a:gd name="T5" fmla="*/ 1176 h 3103"/>
                  <a:gd name="T6" fmla="*/ 407 w 2315"/>
                  <a:gd name="T7" fmla="*/ 1297 h 3103"/>
                  <a:gd name="T8" fmla="*/ 338 w 2315"/>
                  <a:gd name="T9" fmla="*/ 1438 h 3103"/>
                  <a:gd name="T10" fmla="*/ 311 w 2315"/>
                  <a:gd name="T11" fmla="*/ 1590 h 3103"/>
                  <a:gd name="T12" fmla="*/ 324 w 2315"/>
                  <a:gd name="T13" fmla="*/ 1743 h 3103"/>
                  <a:gd name="T14" fmla="*/ 378 w 2315"/>
                  <a:gd name="T15" fmla="*/ 1890 h 3103"/>
                  <a:gd name="T16" fmla="*/ 473 w 2315"/>
                  <a:gd name="T17" fmla="*/ 2018 h 3103"/>
                  <a:gd name="T18" fmla="*/ 600 w 2315"/>
                  <a:gd name="T19" fmla="*/ 2115 h 3103"/>
                  <a:gd name="T20" fmla="*/ 741 w 2315"/>
                  <a:gd name="T21" fmla="*/ 2170 h 3103"/>
                  <a:gd name="T22" fmla="*/ 891 w 2315"/>
                  <a:gd name="T23" fmla="*/ 2184 h 3103"/>
                  <a:gd name="T24" fmla="*/ 1039 w 2315"/>
                  <a:gd name="T25" fmla="*/ 2157 h 3103"/>
                  <a:gd name="T26" fmla="*/ 1176 w 2315"/>
                  <a:gd name="T27" fmla="*/ 2087 h 3103"/>
                  <a:gd name="T28" fmla="*/ 1294 w 2315"/>
                  <a:gd name="T29" fmla="*/ 1977 h 3103"/>
                  <a:gd name="T30" fmla="*/ 1375 w 2315"/>
                  <a:gd name="T31" fmla="*/ 1842 h 3103"/>
                  <a:gd name="T32" fmla="*/ 1415 w 2315"/>
                  <a:gd name="T33" fmla="*/ 1693 h 3103"/>
                  <a:gd name="T34" fmla="*/ 1415 w 2315"/>
                  <a:gd name="T35" fmla="*/ 1539 h 3103"/>
                  <a:gd name="T36" fmla="*/ 1375 w 2315"/>
                  <a:gd name="T37" fmla="*/ 1390 h 3103"/>
                  <a:gd name="T38" fmla="*/ 1294 w 2315"/>
                  <a:gd name="T39" fmla="*/ 1253 h 3103"/>
                  <a:gd name="T40" fmla="*/ 1176 w 2315"/>
                  <a:gd name="T41" fmla="*/ 1143 h 3103"/>
                  <a:gd name="T42" fmla="*/ 1039 w 2315"/>
                  <a:gd name="T43" fmla="*/ 1074 h 3103"/>
                  <a:gd name="T44" fmla="*/ 891 w 2315"/>
                  <a:gd name="T45" fmla="*/ 1046 h 3103"/>
                  <a:gd name="T46" fmla="*/ 1320 w 2315"/>
                  <a:gd name="T47" fmla="*/ 1046 h 3103"/>
                  <a:gd name="T48" fmla="*/ 1417 w 2315"/>
                  <a:gd name="T49" fmla="*/ 1140 h 3103"/>
                  <a:gd name="T50" fmla="*/ 1515 w 2315"/>
                  <a:gd name="T51" fmla="*/ 1297 h 3103"/>
                  <a:gd name="T52" fmla="*/ 1571 w 2315"/>
                  <a:gd name="T53" fmla="*/ 1468 h 3103"/>
                  <a:gd name="T54" fmla="*/ 1584 w 2315"/>
                  <a:gd name="T55" fmla="*/ 1647 h 3103"/>
                  <a:gd name="T56" fmla="*/ 1555 w 2315"/>
                  <a:gd name="T57" fmla="*/ 1825 h 3103"/>
                  <a:gd name="T58" fmla="*/ 1484 w 2315"/>
                  <a:gd name="T59" fmla="*/ 1992 h 3103"/>
                  <a:gd name="T60" fmla="*/ 1664 w 2315"/>
                  <a:gd name="T61" fmla="*/ 2118 h 3103"/>
                  <a:gd name="T62" fmla="*/ 2315 w 2315"/>
                  <a:gd name="T63" fmla="*/ 2800 h 3103"/>
                  <a:gd name="T64" fmla="*/ 2307 w 2315"/>
                  <a:gd name="T65" fmla="*/ 2859 h 3103"/>
                  <a:gd name="T66" fmla="*/ 2276 w 2315"/>
                  <a:gd name="T67" fmla="*/ 2943 h 3103"/>
                  <a:gd name="T68" fmla="*/ 2209 w 2315"/>
                  <a:gd name="T69" fmla="*/ 3030 h 3103"/>
                  <a:gd name="T70" fmla="*/ 2128 w 2315"/>
                  <a:gd name="T71" fmla="*/ 3078 h 3103"/>
                  <a:gd name="T72" fmla="*/ 2053 w 2315"/>
                  <a:gd name="T73" fmla="*/ 3099 h 3103"/>
                  <a:gd name="T74" fmla="*/ 2010 w 2315"/>
                  <a:gd name="T75" fmla="*/ 3103 h 3103"/>
                  <a:gd name="T76" fmla="*/ 1403 w 2315"/>
                  <a:gd name="T77" fmla="*/ 2335 h 3103"/>
                  <a:gd name="T78" fmla="*/ 774 w 2315"/>
                  <a:gd name="T79" fmla="*/ 2903 h 3103"/>
                  <a:gd name="T80" fmla="*/ 657 w 2315"/>
                  <a:gd name="T81" fmla="*/ 2320 h 3103"/>
                  <a:gd name="T82" fmla="*/ 544 w 2315"/>
                  <a:gd name="T83" fmla="*/ 2903 h 3103"/>
                  <a:gd name="T84" fmla="*/ 545 w 2315"/>
                  <a:gd name="T85" fmla="*/ 687 h 3103"/>
                  <a:gd name="T86" fmla="*/ 657 w 2315"/>
                  <a:gd name="T87" fmla="*/ 911 h 3103"/>
                  <a:gd name="T88" fmla="*/ 774 w 2315"/>
                  <a:gd name="T89" fmla="*/ 0 h 3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15" h="3103">
                    <a:moveTo>
                      <a:pt x="891" y="1046"/>
                    </a:moveTo>
                    <a:lnTo>
                      <a:pt x="841" y="1046"/>
                    </a:lnTo>
                    <a:lnTo>
                      <a:pt x="790" y="1051"/>
                    </a:lnTo>
                    <a:lnTo>
                      <a:pt x="741" y="1061"/>
                    </a:lnTo>
                    <a:lnTo>
                      <a:pt x="693" y="1074"/>
                    </a:lnTo>
                    <a:lnTo>
                      <a:pt x="645" y="1093"/>
                    </a:lnTo>
                    <a:lnTo>
                      <a:pt x="600" y="1116"/>
                    </a:lnTo>
                    <a:lnTo>
                      <a:pt x="555" y="1143"/>
                    </a:lnTo>
                    <a:lnTo>
                      <a:pt x="513" y="1176"/>
                    </a:lnTo>
                    <a:lnTo>
                      <a:pt x="474" y="1213"/>
                    </a:lnTo>
                    <a:lnTo>
                      <a:pt x="438" y="1253"/>
                    </a:lnTo>
                    <a:lnTo>
                      <a:pt x="407" y="1297"/>
                    </a:lnTo>
                    <a:lnTo>
                      <a:pt x="379" y="1342"/>
                    </a:lnTo>
                    <a:lnTo>
                      <a:pt x="356" y="1390"/>
                    </a:lnTo>
                    <a:lnTo>
                      <a:pt x="338" y="1438"/>
                    </a:lnTo>
                    <a:lnTo>
                      <a:pt x="325" y="1487"/>
                    </a:lnTo>
                    <a:lnTo>
                      <a:pt x="316" y="1539"/>
                    </a:lnTo>
                    <a:lnTo>
                      <a:pt x="311" y="1590"/>
                    </a:lnTo>
                    <a:lnTo>
                      <a:pt x="311" y="1641"/>
                    </a:lnTo>
                    <a:lnTo>
                      <a:pt x="316" y="1693"/>
                    </a:lnTo>
                    <a:lnTo>
                      <a:pt x="324" y="1743"/>
                    </a:lnTo>
                    <a:lnTo>
                      <a:pt x="338" y="1794"/>
                    </a:lnTo>
                    <a:lnTo>
                      <a:pt x="356" y="1842"/>
                    </a:lnTo>
                    <a:lnTo>
                      <a:pt x="378" y="1890"/>
                    </a:lnTo>
                    <a:lnTo>
                      <a:pt x="406" y="1935"/>
                    </a:lnTo>
                    <a:lnTo>
                      <a:pt x="437" y="1977"/>
                    </a:lnTo>
                    <a:lnTo>
                      <a:pt x="473" y="2018"/>
                    </a:lnTo>
                    <a:lnTo>
                      <a:pt x="513" y="2054"/>
                    </a:lnTo>
                    <a:lnTo>
                      <a:pt x="554" y="2087"/>
                    </a:lnTo>
                    <a:lnTo>
                      <a:pt x="600" y="2115"/>
                    </a:lnTo>
                    <a:lnTo>
                      <a:pt x="645" y="2138"/>
                    </a:lnTo>
                    <a:lnTo>
                      <a:pt x="693" y="2157"/>
                    </a:lnTo>
                    <a:lnTo>
                      <a:pt x="741" y="2170"/>
                    </a:lnTo>
                    <a:lnTo>
                      <a:pt x="790" y="2179"/>
                    </a:lnTo>
                    <a:lnTo>
                      <a:pt x="841" y="2184"/>
                    </a:lnTo>
                    <a:lnTo>
                      <a:pt x="891" y="2184"/>
                    </a:lnTo>
                    <a:lnTo>
                      <a:pt x="941" y="2179"/>
                    </a:lnTo>
                    <a:lnTo>
                      <a:pt x="990" y="2170"/>
                    </a:lnTo>
                    <a:lnTo>
                      <a:pt x="1039" y="2157"/>
                    </a:lnTo>
                    <a:lnTo>
                      <a:pt x="1087" y="2138"/>
                    </a:lnTo>
                    <a:lnTo>
                      <a:pt x="1132" y="2115"/>
                    </a:lnTo>
                    <a:lnTo>
                      <a:pt x="1176" y="2087"/>
                    </a:lnTo>
                    <a:lnTo>
                      <a:pt x="1218" y="2054"/>
                    </a:lnTo>
                    <a:lnTo>
                      <a:pt x="1258" y="2018"/>
                    </a:lnTo>
                    <a:lnTo>
                      <a:pt x="1294" y="1977"/>
                    </a:lnTo>
                    <a:lnTo>
                      <a:pt x="1326" y="1934"/>
                    </a:lnTo>
                    <a:lnTo>
                      <a:pt x="1352" y="1888"/>
                    </a:lnTo>
                    <a:lnTo>
                      <a:pt x="1375" y="1842"/>
                    </a:lnTo>
                    <a:lnTo>
                      <a:pt x="1393" y="1793"/>
                    </a:lnTo>
                    <a:lnTo>
                      <a:pt x="1406" y="1743"/>
                    </a:lnTo>
                    <a:lnTo>
                      <a:pt x="1415" y="1693"/>
                    </a:lnTo>
                    <a:lnTo>
                      <a:pt x="1419" y="1641"/>
                    </a:lnTo>
                    <a:lnTo>
                      <a:pt x="1419" y="1590"/>
                    </a:lnTo>
                    <a:lnTo>
                      <a:pt x="1415" y="1539"/>
                    </a:lnTo>
                    <a:lnTo>
                      <a:pt x="1406" y="1487"/>
                    </a:lnTo>
                    <a:lnTo>
                      <a:pt x="1393" y="1438"/>
                    </a:lnTo>
                    <a:lnTo>
                      <a:pt x="1375" y="1390"/>
                    </a:lnTo>
                    <a:lnTo>
                      <a:pt x="1352" y="1342"/>
                    </a:lnTo>
                    <a:lnTo>
                      <a:pt x="1325" y="1297"/>
                    </a:lnTo>
                    <a:lnTo>
                      <a:pt x="1294" y="1253"/>
                    </a:lnTo>
                    <a:lnTo>
                      <a:pt x="1258" y="1213"/>
                    </a:lnTo>
                    <a:lnTo>
                      <a:pt x="1218" y="1176"/>
                    </a:lnTo>
                    <a:lnTo>
                      <a:pt x="1176" y="1143"/>
                    </a:lnTo>
                    <a:lnTo>
                      <a:pt x="1132" y="1115"/>
                    </a:lnTo>
                    <a:lnTo>
                      <a:pt x="1086" y="1093"/>
                    </a:lnTo>
                    <a:lnTo>
                      <a:pt x="1039" y="1074"/>
                    </a:lnTo>
                    <a:lnTo>
                      <a:pt x="990" y="1061"/>
                    </a:lnTo>
                    <a:lnTo>
                      <a:pt x="941" y="1051"/>
                    </a:lnTo>
                    <a:lnTo>
                      <a:pt x="891" y="1046"/>
                    </a:lnTo>
                    <a:close/>
                    <a:moveTo>
                      <a:pt x="774" y="0"/>
                    </a:moveTo>
                    <a:lnTo>
                      <a:pt x="1320" y="0"/>
                    </a:lnTo>
                    <a:lnTo>
                      <a:pt x="1320" y="1046"/>
                    </a:lnTo>
                    <a:lnTo>
                      <a:pt x="1348" y="1069"/>
                    </a:lnTo>
                    <a:lnTo>
                      <a:pt x="1375" y="1094"/>
                    </a:lnTo>
                    <a:lnTo>
                      <a:pt x="1417" y="1140"/>
                    </a:lnTo>
                    <a:lnTo>
                      <a:pt x="1455" y="1191"/>
                    </a:lnTo>
                    <a:lnTo>
                      <a:pt x="1488" y="1242"/>
                    </a:lnTo>
                    <a:lnTo>
                      <a:pt x="1515" y="1297"/>
                    </a:lnTo>
                    <a:lnTo>
                      <a:pt x="1538" y="1352"/>
                    </a:lnTo>
                    <a:lnTo>
                      <a:pt x="1557" y="1410"/>
                    </a:lnTo>
                    <a:lnTo>
                      <a:pt x="1571" y="1468"/>
                    </a:lnTo>
                    <a:lnTo>
                      <a:pt x="1580" y="1528"/>
                    </a:lnTo>
                    <a:lnTo>
                      <a:pt x="1584" y="1587"/>
                    </a:lnTo>
                    <a:lnTo>
                      <a:pt x="1584" y="1647"/>
                    </a:lnTo>
                    <a:lnTo>
                      <a:pt x="1579" y="1707"/>
                    </a:lnTo>
                    <a:lnTo>
                      <a:pt x="1569" y="1766"/>
                    </a:lnTo>
                    <a:lnTo>
                      <a:pt x="1555" y="1825"/>
                    </a:lnTo>
                    <a:lnTo>
                      <a:pt x="1536" y="1881"/>
                    </a:lnTo>
                    <a:lnTo>
                      <a:pt x="1512" y="1937"/>
                    </a:lnTo>
                    <a:lnTo>
                      <a:pt x="1484" y="1992"/>
                    </a:lnTo>
                    <a:lnTo>
                      <a:pt x="1451" y="2043"/>
                    </a:lnTo>
                    <a:lnTo>
                      <a:pt x="1579" y="2171"/>
                    </a:lnTo>
                    <a:lnTo>
                      <a:pt x="1664" y="2118"/>
                    </a:lnTo>
                    <a:lnTo>
                      <a:pt x="2315" y="2786"/>
                    </a:lnTo>
                    <a:lnTo>
                      <a:pt x="2315" y="2791"/>
                    </a:lnTo>
                    <a:lnTo>
                      <a:pt x="2315" y="2800"/>
                    </a:lnTo>
                    <a:lnTo>
                      <a:pt x="2314" y="2815"/>
                    </a:lnTo>
                    <a:lnTo>
                      <a:pt x="2311" y="2835"/>
                    </a:lnTo>
                    <a:lnTo>
                      <a:pt x="2307" y="2859"/>
                    </a:lnTo>
                    <a:lnTo>
                      <a:pt x="2300" y="2884"/>
                    </a:lnTo>
                    <a:lnTo>
                      <a:pt x="2290" y="2913"/>
                    </a:lnTo>
                    <a:lnTo>
                      <a:pt x="2276" y="2943"/>
                    </a:lnTo>
                    <a:lnTo>
                      <a:pt x="2257" y="2974"/>
                    </a:lnTo>
                    <a:lnTo>
                      <a:pt x="2234" y="3005"/>
                    </a:lnTo>
                    <a:lnTo>
                      <a:pt x="2209" y="3030"/>
                    </a:lnTo>
                    <a:lnTo>
                      <a:pt x="2183" y="3050"/>
                    </a:lnTo>
                    <a:lnTo>
                      <a:pt x="2156" y="3066"/>
                    </a:lnTo>
                    <a:lnTo>
                      <a:pt x="2128" y="3078"/>
                    </a:lnTo>
                    <a:lnTo>
                      <a:pt x="2101" y="3087"/>
                    </a:lnTo>
                    <a:lnTo>
                      <a:pt x="2076" y="3095"/>
                    </a:lnTo>
                    <a:lnTo>
                      <a:pt x="2053" y="3099"/>
                    </a:lnTo>
                    <a:lnTo>
                      <a:pt x="2034" y="3102"/>
                    </a:lnTo>
                    <a:lnTo>
                      <a:pt x="2019" y="3103"/>
                    </a:lnTo>
                    <a:lnTo>
                      <a:pt x="2010" y="3103"/>
                    </a:lnTo>
                    <a:lnTo>
                      <a:pt x="2006" y="3103"/>
                    </a:lnTo>
                    <a:lnTo>
                      <a:pt x="1355" y="2435"/>
                    </a:lnTo>
                    <a:lnTo>
                      <a:pt x="1403" y="2335"/>
                    </a:lnTo>
                    <a:lnTo>
                      <a:pt x="1320" y="2252"/>
                    </a:lnTo>
                    <a:lnTo>
                      <a:pt x="1320" y="2903"/>
                    </a:lnTo>
                    <a:lnTo>
                      <a:pt x="774" y="2903"/>
                    </a:lnTo>
                    <a:lnTo>
                      <a:pt x="774" y="2345"/>
                    </a:lnTo>
                    <a:lnTo>
                      <a:pt x="715" y="2336"/>
                    </a:lnTo>
                    <a:lnTo>
                      <a:pt x="657" y="2320"/>
                    </a:lnTo>
                    <a:lnTo>
                      <a:pt x="600" y="2300"/>
                    </a:lnTo>
                    <a:lnTo>
                      <a:pt x="544" y="2274"/>
                    </a:lnTo>
                    <a:lnTo>
                      <a:pt x="544" y="2903"/>
                    </a:lnTo>
                    <a:lnTo>
                      <a:pt x="0" y="2903"/>
                    </a:lnTo>
                    <a:lnTo>
                      <a:pt x="0" y="687"/>
                    </a:lnTo>
                    <a:lnTo>
                      <a:pt x="545" y="687"/>
                    </a:lnTo>
                    <a:lnTo>
                      <a:pt x="545" y="957"/>
                    </a:lnTo>
                    <a:lnTo>
                      <a:pt x="601" y="932"/>
                    </a:lnTo>
                    <a:lnTo>
                      <a:pt x="657" y="911"/>
                    </a:lnTo>
                    <a:lnTo>
                      <a:pt x="715" y="896"/>
                    </a:lnTo>
                    <a:lnTo>
                      <a:pt x="774" y="885"/>
                    </a:lnTo>
                    <a:lnTo>
                      <a:pt x="77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299577" y="2083569"/>
              <a:ext cx="582521" cy="639922"/>
              <a:chOff x="4776788" y="2243138"/>
              <a:chExt cx="434976" cy="477838"/>
            </a:xfrm>
            <a:solidFill>
              <a:schemeClr val="bg1"/>
            </a:solidFill>
          </p:grpSpPr>
          <p:sp>
            <p:nvSpPr>
              <p:cNvPr id="38" name="Freeform 17"/>
              <p:cNvSpPr>
                <a:spLocks noEditPoints="1"/>
              </p:cNvSpPr>
              <p:nvPr/>
            </p:nvSpPr>
            <p:spPr bwMode="auto">
              <a:xfrm>
                <a:off x="4848226" y="2316163"/>
                <a:ext cx="292100" cy="404813"/>
              </a:xfrm>
              <a:custGeom>
                <a:avLst/>
                <a:gdLst>
                  <a:gd name="T0" fmla="*/ 750 w 2029"/>
                  <a:gd name="T1" fmla="*/ 299 h 2800"/>
                  <a:gd name="T2" fmla="*/ 479 w 2029"/>
                  <a:gd name="T3" fmla="*/ 466 h 2800"/>
                  <a:gd name="T4" fmla="*/ 304 w 2029"/>
                  <a:gd name="T5" fmla="*/ 723 h 2800"/>
                  <a:gd name="T6" fmla="*/ 259 w 2029"/>
                  <a:gd name="T7" fmla="*/ 1034 h 2800"/>
                  <a:gd name="T8" fmla="*/ 314 w 2029"/>
                  <a:gd name="T9" fmla="*/ 1283 h 2800"/>
                  <a:gd name="T10" fmla="*/ 414 w 2029"/>
                  <a:gd name="T11" fmla="*/ 1472 h 2800"/>
                  <a:gd name="T12" fmla="*/ 530 w 2029"/>
                  <a:gd name="T13" fmla="*/ 1646 h 2800"/>
                  <a:gd name="T14" fmla="*/ 603 w 2029"/>
                  <a:gd name="T15" fmla="*/ 1843 h 2800"/>
                  <a:gd name="T16" fmla="*/ 647 w 2029"/>
                  <a:gd name="T17" fmla="*/ 1978 h 2800"/>
                  <a:gd name="T18" fmla="*/ 1346 w 2029"/>
                  <a:gd name="T19" fmla="*/ 2011 h 2800"/>
                  <a:gd name="T20" fmla="*/ 1421 w 2029"/>
                  <a:gd name="T21" fmla="*/ 1912 h 2800"/>
                  <a:gd name="T22" fmla="*/ 1460 w 2029"/>
                  <a:gd name="T23" fmla="*/ 1721 h 2800"/>
                  <a:gd name="T24" fmla="*/ 1570 w 2029"/>
                  <a:gd name="T25" fmla="*/ 1538 h 2800"/>
                  <a:gd name="T26" fmla="*/ 1678 w 2029"/>
                  <a:gd name="T27" fmla="*/ 1364 h 2800"/>
                  <a:gd name="T28" fmla="*/ 1756 w 2029"/>
                  <a:gd name="T29" fmla="*/ 1143 h 2800"/>
                  <a:gd name="T30" fmla="*/ 1760 w 2029"/>
                  <a:gd name="T31" fmla="*/ 844 h 2800"/>
                  <a:gd name="T32" fmla="*/ 1634 w 2029"/>
                  <a:gd name="T33" fmla="*/ 559 h 2800"/>
                  <a:gd name="T34" fmla="*/ 1397 w 2029"/>
                  <a:gd name="T35" fmla="*/ 352 h 2800"/>
                  <a:gd name="T36" fmla="*/ 1084 w 2029"/>
                  <a:gd name="T37" fmla="*/ 258 h 2800"/>
                  <a:gd name="T38" fmla="*/ 1258 w 2029"/>
                  <a:gd name="T39" fmla="*/ 29 h 2800"/>
                  <a:gd name="T40" fmla="*/ 1613 w 2029"/>
                  <a:gd name="T41" fmla="*/ 188 h 2800"/>
                  <a:gd name="T42" fmla="*/ 1877 w 2029"/>
                  <a:gd name="T43" fmla="*/ 461 h 2800"/>
                  <a:gd name="T44" fmla="*/ 2015 w 2029"/>
                  <a:gd name="T45" fmla="*/ 815 h 2800"/>
                  <a:gd name="T46" fmla="*/ 2013 w 2029"/>
                  <a:gd name="T47" fmla="*/ 1166 h 2800"/>
                  <a:gd name="T48" fmla="*/ 1934 w 2029"/>
                  <a:gd name="T49" fmla="*/ 1424 h 2800"/>
                  <a:gd name="T50" fmla="*/ 1825 w 2029"/>
                  <a:gd name="T51" fmla="*/ 1617 h 2800"/>
                  <a:gd name="T52" fmla="*/ 1714 w 2029"/>
                  <a:gd name="T53" fmla="*/ 1785 h 2800"/>
                  <a:gd name="T54" fmla="*/ 1677 w 2029"/>
                  <a:gd name="T55" fmla="*/ 1934 h 2800"/>
                  <a:gd name="T56" fmla="*/ 1572 w 2029"/>
                  <a:gd name="T57" fmla="*/ 2150 h 2800"/>
                  <a:gd name="T58" fmla="*/ 1487 w 2029"/>
                  <a:gd name="T59" fmla="*/ 2294 h 2800"/>
                  <a:gd name="T60" fmla="*/ 1480 w 2029"/>
                  <a:gd name="T61" fmla="*/ 2429 h 2800"/>
                  <a:gd name="T62" fmla="*/ 1476 w 2029"/>
                  <a:gd name="T63" fmla="*/ 2492 h 2800"/>
                  <a:gd name="T64" fmla="*/ 1446 w 2029"/>
                  <a:gd name="T65" fmla="*/ 2575 h 2800"/>
                  <a:gd name="T66" fmla="*/ 1340 w 2029"/>
                  <a:gd name="T67" fmla="*/ 2666 h 2800"/>
                  <a:gd name="T68" fmla="*/ 1184 w 2029"/>
                  <a:gd name="T69" fmla="*/ 2779 h 2800"/>
                  <a:gd name="T70" fmla="*/ 891 w 2029"/>
                  <a:gd name="T71" fmla="*/ 2798 h 2800"/>
                  <a:gd name="T72" fmla="*/ 762 w 2029"/>
                  <a:gd name="T73" fmla="*/ 2698 h 2800"/>
                  <a:gd name="T74" fmla="*/ 607 w 2029"/>
                  <a:gd name="T75" fmla="*/ 2606 h 2800"/>
                  <a:gd name="T76" fmla="*/ 556 w 2029"/>
                  <a:gd name="T77" fmla="*/ 2509 h 2800"/>
                  <a:gd name="T78" fmla="*/ 551 w 2029"/>
                  <a:gd name="T79" fmla="*/ 2466 h 2800"/>
                  <a:gd name="T80" fmla="*/ 545 w 2029"/>
                  <a:gd name="T81" fmla="*/ 2350 h 2800"/>
                  <a:gd name="T82" fmla="*/ 538 w 2029"/>
                  <a:gd name="T83" fmla="*/ 2221 h 2800"/>
                  <a:gd name="T84" fmla="*/ 376 w 2029"/>
                  <a:gd name="T85" fmla="*/ 2025 h 2800"/>
                  <a:gd name="T86" fmla="*/ 340 w 2029"/>
                  <a:gd name="T87" fmla="*/ 1839 h 2800"/>
                  <a:gd name="T88" fmla="*/ 248 w 2029"/>
                  <a:gd name="T89" fmla="*/ 1682 h 2800"/>
                  <a:gd name="T90" fmla="*/ 138 w 2029"/>
                  <a:gd name="T91" fmla="*/ 1508 h 2800"/>
                  <a:gd name="T92" fmla="*/ 41 w 2029"/>
                  <a:gd name="T93" fmla="*/ 1278 h 2800"/>
                  <a:gd name="T94" fmla="*/ 0 w 2029"/>
                  <a:gd name="T95" fmla="*/ 973 h 2800"/>
                  <a:gd name="T96" fmla="*/ 80 w 2029"/>
                  <a:gd name="T97" fmla="*/ 595 h 2800"/>
                  <a:gd name="T98" fmla="*/ 298 w 2029"/>
                  <a:gd name="T99" fmla="*/ 286 h 2800"/>
                  <a:gd name="T100" fmla="*/ 621 w 2029"/>
                  <a:gd name="T101" fmla="*/ 77 h 2800"/>
                  <a:gd name="T102" fmla="*/ 1014 w 2029"/>
                  <a:gd name="T103" fmla="*/ 0 h 2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29" h="2800">
                    <a:moveTo>
                      <a:pt x="1014" y="255"/>
                    </a:moveTo>
                    <a:lnTo>
                      <a:pt x="945" y="258"/>
                    </a:lnTo>
                    <a:lnTo>
                      <a:pt x="878" y="266"/>
                    </a:lnTo>
                    <a:lnTo>
                      <a:pt x="813" y="281"/>
                    </a:lnTo>
                    <a:lnTo>
                      <a:pt x="750" y="299"/>
                    </a:lnTo>
                    <a:lnTo>
                      <a:pt x="690" y="324"/>
                    </a:lnTo>
                    <a:lnTo>
                      <a:pt x="632" y="354"/>
                    </a:lnTo>
                    <a:lnTo>
                      <a:pt x="578" y="387"/>
                    </a:lnTo>
                    <a:lnTo>
                      <a:pt x="527" y="424"/>
                    </a:lnTo>
                    <a:lnTo>
                      <a:pt x="479" y="466"/>
                    </a:lnTo>
                    <a:lnTo>
                      <a:pt x="435" y="511"/>
                    </a:lnTo>
                    <a:lnTo>
                      <a:pt x="396" y="559"/>
                    </a:lnTo>
                    <a:lnTo>
                      <a:pt x="361" y="611"/>
                    </a:lnTo>
                    <a:lnTo>
                      <a:pt x="330" y="666"/>
                    </a:lnTo>
                    <a:lnTo>
                      <a:pt x="304" y="723"/>
                    </a:lnTo>
                    <a:lnTo>
                      <a:pt x="284" y="783"/>
                    </a:lnTo>
                    <a:lnTo>
                      <a:pt x="270" y="844"/>
                    </a:lnTo>
                    <a:lnTo>
                      <a:pt x="260" y="908"/>
                    </a:lnTo>
                    <a:lnTo>
                      <a:pt x="257" y="973"/>
                    </a:lnTo>
                    <a:lnTo>
                      <a:pt x="259" y="1034"/>
                    </a:lnTo>
                    <a:lnTo>
                      <a:pt x="264" y="1090"/>
                    </a:lnTo>
                    <a:lnTo>
                      <a:pt x="273" y="1143"/>
                    </a:lnTo>
                    <a:lnTo>
                      <a:pt x="284" y="1193"/>
                    </a:lnTo>
                    <a:lnTo>
                      <a:pt x="298" y="1240"/>
                    </a:lnTo>
                    <a:lnTo>
                      <a:pt x="314" y="1283"/>
                    </a:lnTo>
                    <a:lnTo>
                      <a:pt x="331" y="1325"/>
                    </a:lnTo>
                    <a:lnTo>
                      <a:pt x="351" y="1364"/>
                    </a:lnTo>
                    <a:lnTo>
                      <a:pt x="371" y="1402"/>
                    </a:lnTo>
                    <a:lnTo>
                      <a:pt x="393" y="1437"/>
                    </a:lnTo>
                    <a:lnTo>
                      <a:pt x="414" y="1472"/>
                    </a:lnTo>
                    <a:lnTo>
                      <a:pt x="437" y="1505"/>
                    </a:lnTo>
                    <a:lnTo>
                      <a:pt x="458" y="1537"/>
                    </a:lnTo>
                    <a:lnTo>
                      <a:pt x="483" y="1573"/>
                    </a:lnTo>
                    <a:lnTo>
                      <a:pt x="507" y="1610"/>
                    </a:lnTo>
                    <a:lnTo>
                      <a:pt x="530" y="1646"/>
                    </a:lnTo>
                    <a:lnTo>
                      <a:pt x="551" y="1683"/>
                    </a:lnTo>
                    <a:lnTo>
                      <a:pt x="569" y="1721"/>
                    </a:lnTo>
                    <a:lnTo>
                      <a:pt x="584" y="1760"/>
                    </a:lnTo>
                    <a:lnTo>
                      <a:pt x="595" y="1800"/>
                    </a:lnTo>
                    <a:lnTo>
                      <a:pt x="603" y="1843"/>
                    </a:lnTo>
                    <a:lnTo>
                      <a:pt x="605" y="1888"/>
                    </a:lnTo>
                    <a:lnTo>
                      <a:pt x="608" y="1912"/>
                    </a:lnTo>
                    <a:lnTo>
                      <a:pt x="617" y="1936"/>
                    </a:lnTo>
                    <a:lnTo>
                      <a:pt x="630" y="1958"/>
                    </a:lnTo>
                    <a:lnTo>
                      <a:pt x="647" y="1978"/>
                    </a:lnTo>
                    <a:lnTo>
                      <a:pt x="665" y="1996"/>
                    </a:lnTo>
                    <a:lnTo>
                      <a:pt x="683" y="2011"/>
                    </a:lnTo>
                    <a:lnTo>
                      <a:pt x="701" y="2025"/>
                    </a:lnTo>
                    <a:lnTo>
                      <a:pt x="1328" y="2025"/>
                    </a:lnTo>
                    <a:lnTo>
                      <a:pt x="1346" y="2011"/>
                    </a:lnTo>
                    <a:lnTo>
                      <a:pt x="1364" y="1996"/>
                    </a:lnTo>
                    <a:lnTo>
                      <a:pt x="1383" y="1978"/>
                    </a:lnTo>
                    <a:lnTo>
                      <a:pt x="1399" y="1958"/>
                    </a:lnTo>
                    <a:lnTo>
                      <a:pt x="1412" y="1936"/>
                    </a:lnTo>
                    <a:lnTo>
                      <a:pt x="1421" y="1912"/>
                    </a:lnTo>
                    <a:lnTo>
                      <a:pt x="1424" y="1888"/>
                    </a:lnTo>
                    <a:lnTo>
                      <a:pt x="1426" y="1843"/>
                    </a:lnTo>
                    <a:lnTo>
                      <a:pt x="1434" y="1800"/>
                    </a:lnTo>
                    <a:lnTo>
                      <a:pt x="1445" y="1760"/>
                    </a:lnTo>
                    <a:lnTo>
                      <a:pt x="1460" y="1721"/>
                    </a:lnTo>
                    <a:lnTo>
                      <a:pt x="1478" y="1684"/>
                    </a:lnTo>
                    <a:lnTo>
                      <a:pt x="1498" y="1646"/>
                    </a:lnTo>
                    <a:lnTo>
                      <a:pt x="1520" y="1610"/>
                    </a:lnTo>
                    <a:lnTo>
                      <a:pt x="1545" y="1574"/>
                    </a:lnTo>
                    <a:lnTo>
                      <a:pt x="1570" y="1538"/>
                    </a:lnTo>
                    <a:lnTo>
                      <a:pt x="1592" y="1506"/>
                    </a:lnTo>
                    <a:lnTo>
                      <a:pt x="1614" y="1473"/>
                    </a:lnTo>
                    <a:lnTo>
                      <a:pt x="1636" y="1438"/>
                    </a:lnTo>
                    <a:lnTo>
                      <a:pt x="1658" y="1402"/>
                    </a:lnTo>
                    <a:lnTo>
                      <a:pt x="1678" y="1364"/>
                    </a:lnTo>
                    <a:lnTo>
                      <a:pt x="1698" y="1325"/>
                    </a:lnTo>
                    <a:lnTo>
                      <a:pt x="1715" y="1283"/>
                    </a:lnTo>
                    <a:lnTo>
                      <a:pt x="1731" y="1240"/>
                    </a:lnTo>
                    <a:lnTo>
                      <a:pt x="1745" y="1193"/>
                    </a:lnTo>
                    <a:lnTo>
                      <a:pt x="1756" y="1143"/>
                    </a:lnTo>
                    <a:lnTo>
                      <a:pt x="1765" y="1090"/>
                    </a:lnTo>
                    <a:lnTo>
                      <a:pt x="1770" y="1034"/>
                    </a:lnTo>
                    <a:lnTo>
                      <a:pt x="1772" y="973"/>
                    </a:lnTo>
                    <a:lnTo>
                      <a:pt x="1769" y="908"/>
                    </a:lnTo>
                    <a:lnTo>
                      <a:pt x="1760" y="844"/>
                    </a:lnTo>
                    <a:lnTo>
                      <a:pt x="1745" y="782"/>
                    </a:lnTo>
                    <a:lnTo>
                      <a:pt x="1725" y="723"/>
                    </a:lnTo>
                    <a:lnTo>
                      <a:pt x="1700" y="666"/>
                    </a:lnTo>
                    <a:lnTo>
                      <a:pt x="1668" y="610"/>
                    </a:lnTo>
                    <a:lnTo>
                      <a:pt x="1634" y="559"/>
                    </a:lnTo>
                    <a:lnTo>
                      <a:pt x="1594" y="511"/>
                    </a:lnTo>
                    <a:lnTo>
                      <a:pt x="1550" y="466"/>
                    </a:lnTo>
                    <a:lnTo>
                      <a:pt x="1503" y="424"/>
                    </a:lnTo>
                    <a:lnTo>
                      <a:pt x="1451" y="386"/>
                    </a:lnTo>
                    <a:lnTo>
                      <a:pt x="1397" y="352"/>
                    </a:lnTo>
                    <a:lnTo>
                      <a:pt x="1339" y="324"/>
                    </a:lnTo>
                    <a:lnTo>
                      <a:pt x="1278" y="299"/>
                    </a:lnTo>
                    <a:lnTo>
                      <a:pt x="1216" y="281"/>
                    </a:lnTo>
                    <a:lnTo>
                      <a:pt x="1151" y="266"/>
                    </a:lnTo>
                    <a:lnTo>
                      <a:pt x="1084" y="258"/>
                    </a:lnTo>
                    <a:lnTo>
                      <a:pt x="1014" y="255"/>
                    </a:lnTo>
                    <a:close/>
                    <a:moveTo>
                      <a:pt x="1014" y="0"/>
                    </a:moveTo>
                    <a:lnTo>
                      <a:pt x="1097" y="3"/>
                    </a:lnTo>
                    <a:lnTo>
                      <a:pt x="1179" y="13"/>
                    </a:lnTo>
                    <a:lnTo>
                      <a:pt x="1258" y="29"/>
                    </a:lnTo>
                    <a:lnTo>
                      <a:pt x="1335" y="50"/>
                    </a:lnTo>
                    <a:lnTo>
                      <a:pt x="1408" y="77"/>
                    </a:lnTo>
                    <a:lnTo>
                      <a:pt x="1480" y="109"/>
                    </a:lnTo>
                    <a:lnTo>
                      <a:pt x="1548" y="147"/>
                    </a:lnTo>
                    <a:lnTo>
                      <a:pt x="1613" y="188"/>
                    </a:lnTo>
                    <a:lnTo>
                      <a:pt x="1673" y="235"/>
                    </a:lnTo>
                    <a:lnTo>
                      <a:pt x="1731" y="286"/>
                    </a:lnTo>
                    <a:lnTo>
                      <a:pt x="1783" y="340"/>
                    </a:lnTo>
                    <a:lnTo>
                      <a:pt x="1833" y="399"/>
                    </a:lnTo>
                    <a:lnTo>
                      <a:pt x="1877" y="461"/>
                    </a:lnTo>
                    <a:lnTo>
                      <a:pt x="1915" y="526"/>
                    </a:lnTo>
                    <a:lnTo>
                      <a:pt x="1949" y="595"/>
                    </a:lnTo>
                    <a:lnTo>
                      <a:pt x="1976" y="667"/>
                    </a:lnTo>
                    <a:lnTo>
                      <a:pt x="1999" y="739"/>
                    </a:lnTo>
                    <a:lnTo>
                      <a:pt x="2015" y="815"/>
                    </a:lnTo>
                    <a:lnTo>
                      <a:pt x="2025" y="893"/>
                    </a:lnTo>
                    <a:lnTo>
                      <a:pt x="2029" y="973"/>
                    </a:lnTo>
                    <a:lnTo>
                      <a:pt x="2026" y="1041"/>
                    </a:lnTo>
                    <a:lnTo>
                      <a:pt x="2021" y="1105"/>
                    </a:lnTo>
                    <a:lnTo>
                      <a:pt x="2013" y="1166"/>
                    </a:lnTo>
                    <a:lnTo>
                      <a:pt x="2001" y="1224"/>
                    </a:lnTo>
                    <a:lnTo>
                      <a:pt x="1988" y="1278"/>
                    </a:lnTo>
                    <a:lnTo>
                      <a:pt x="1972" y="1329"/>
                    </a:lnTo>
                    <a:lnTo>
                      <a:pt x="1953" y="1378"/>
                    </a:lnTo>
                    <a:lnTo>
                      <a:pt x="1934" y="1424"/>
                    </a:lnTo>
                    <a:lnTo>
                      <a:pt x="1913" y="1466"/>
                    </a:lnTo>
                    <a:lnTo>
                      <a:pt x="1892" y="1507"/>
                    </a:lnTo>
                    <a:lnTo>
                      <a:pt x="1869" y="1546"/>
                    </a:lnTo>
                    <a:lnTo>
                      <a:pt x="1847" y="1583"/>
                    </a:lnTo>
                    <a:lnTo>
                      <a:pt x="1825" y="1617"/>
                    </a:lnTo>
                    <a:lnTo>
                      <a:pt x="1803" y="1649"/>
                    </a:lnTo>
                    <a:lnTo>
                      <a:pt x="1781" y="1681"/>
                    </a:lnTo>
                    <a:lnTo>
                      <a:pt x="1756" y="1719"/>
                    </a:lnTo>
                    <a:lnTo>
                      <a:pt x="1733" y="1753"/>
                    </a:lnTo>
                    <a:lnTo>
                      <a:pt x="1714" y="1785"/>
                    </a:lnTo>
                    <a:lnTo>
                      <a:pt x="1700" y="1813"/>
                    </a:lnTo>
                    <a:lnTo>
                      <a:pt x="1689" y="1839"/>
                    </a:lnTo>
                    <a:lnTo>
                      <a:pt x="1682" y="1864"/>
                    </a:lnTo>
                    <a:lnTo>
                      <a:pt x="1680" y="1888"/>
                    </a:lnTo>
                    <a:lnTo>
                      <a:pt x="1677" y="1934"/>
                    </a:lnTo>
                    <a:lnTo>
                      <a:pt x="1667" y="1980"/>
                    </a:lnTo>
                    <a:lnTo>
                      <a:pt x="1652" y="2025"/>
                    </a:lnTo>
                    <a:lnTo>
                      <a:pt x="1630" y="2068"/>
                    </a:lnTo>
                    <a:lnTo>
                      <a:pt x="1604" y="2110"/>
                    </a:lnTo>
                    <a:lnTo>
                      <a:pt x="1572" y="2150"/>
                    </a:lnTo>
                    <a:lnTo>
                      <a:pt x="1534" y="2187"/>
                    </a:lnTo>
                    <a:lnTo>
                      <a:pt x="1491" y="2221"/>
                    </a:lnTo>
                    <a:lnTo>
                      <a:pt x="1490" y="2242"/>
                    </a:lnTo>
                    <a:lnTo>
                      <a:pt x="1489" y="2267"/>
                    </a:lnTo>
                    <a:lnTo>
                      <a:pt x="1487" y="2294"/>
                    </a:lnTo>
                    <a:lnTo>
                      <a:pt x="1486" y="2322"/>
                    </a:lnTo>
                    <a:lnTo>
                      <a:pt x="1484" y="2350"/>
                    </a:lnTo>
                    <a:lnTo>
                      <a:pt x="1483" y="2378"/>
                    </a:lnTo>
                    <a:lnTo>
                      <a:pt x="1481" y="2405"/>
                    </a:lnTo>
                    <a:lnTo>
                      <a:pt x="1480" y="2429"/>
                    </a:lnTo>
                    <a:lnTo>
                      <a:pt x="1479" y="2449"/>
                    </a:lnTo>
                    <a:lnTo>
                      <a:pt x="1478" y="2466"/>
                    </a:lnTo>
                    <a:lnTo>
                      <a:pt x="1478" y="2476"/>
                    </a:lnTo>
                    <a:lnTo>
                      <a:pt x="1476" y="2479"/>
                    </a:lnTo>
                    <a:lnTo>
                      <a:pt x="1476" y="2492"/>
                    </a:lnTo>
                    <a:lnTo>
                      <a:pt x="1474" y="2506"/>
                    </a:lnTo>
                    <a:lnTo>
                      <a:pt x="1470" y="2522"/>
                    </a:lnTo>
                    <a:lnTo>
                      <a:pt x="1465" y="2539"/>
                    </a:lnTo>
                    <a:lnTo>
                      <a:pt x="1457" y="2557"/>
                    </a:lnTo>
                    <a:lnTo>
                      <a:pt x="1446" y="2575"/>
                    </a:lnTo>
                    <a:lnTo>
                      <a:pt x="1432" y="2594"/>
                    </a:lnTo>
                    <a:lnTo>
                      <a:pt x="1416" y="2613"/>
                    </a:lnTo>
                    <a:lnTo>
                      <a:pt x="1395" y="2631"/>
                    </a:lnTo>
                    <a:lnTo>
                      <a:pt x="1370" y="2650"/>
                    </a:lnTo>
                    <a:lnTo>
                      <a:pt x="1340" y="2666"/>
                    </a:lnTo>
                    <a:lnTo>
                      <a:pt x="1307" y="2683"/>
                    </a:lnTo>
                    <a:lnTo>
                      <a:pt x="1267" y="2698"/>
                    </a:lnTo>
                    <a:lnTo>
                      <a:pt x="1244" y="2727"/>
                    </a:lnTo>
                    <a:lnTo>
                      <a:pt x="1216" y="2754"/>
                    </a:lnTo>
                    <a:lnTo>
                      <a:pt x="1184" y="2779"/>
                    </a:lnTo>
                    <a:lnTo>
                      <a:pt x="1162" y="2790"/>
                    </a:lnTo>
                    <a:lnTo>
                      <a:pt x="1138" y="2798"/>
                    </a:lnTo>
                    <a:lnTo>
                      <a:pt x="1113" y="2800"/>
                    </a:lnTo>
                    <a:lnTo>
                      <a:pt x="916" y="2800"/>
                    </a:lnTo>
                    <a:lnTo>
                      <a:pt x="891" y="2798"/>
                    </a:lnTo>
                    <a:lnTo>
                      <a:pt x="867" y="2790"/>
                    </a:lnTo>
                    <a:lnTo>
                      <a:pt x="845" y="2779"/>
                    </a:lnTo>
                    <a:lnTo>
                      <a:pt x="813" y="2754"/>
                    </a:lnTo>
                    <a:lnTo>
                      <a:pt x="785" y="2727"/>
                    </a:lnTo>
                    <a:lnTo>
                      <a:pt x="762" y="2698"/>
                    </a:lnTo>
                    <a:lnTo>
                      <a:pt x="720" y="2681"/>
                    </a:lnTo>
                    <a:lnTo>
                      <a:pt x="684" y="2664"/>
                    </a:lnTo>
                    <a:lnTo>
                      <a:pt x="653" y="2646"/>
                    </a:lnTo>
                    <a:lnTo>
                      <a:pt x="628" y="2626"/>
                    </a:lnTo>
                    <a:lnTo>
                      <a:pt x="607" y="2606"/>
                    </a:lnTo>
                    <a:lnTo>
                      <a:pt x="590" y="2585"/>
                    </a:lnTo>
                    <a:lnTo>
                      <a:pt x="578" y="2566"/>
                    </a:lnTo>
                    <a:lnTo>
                      <a:pt x="567" y="2546"/>
                    </a:lnTo>
                    <a:lnTo>
                      <a:pt x="561" y="2527"/>
                    </a:lnTo>
                    <a:lnTo>
                      <a:pt x="556" y="2509"/>
                    </a:lnTo>
                    <a:lnTo>
                      <a:pt x="554" y="2494"/>
                    </a:lnTo>
                    <a:lnTo>
                      <a:pt x="552" y="2479"/>
                    </a:lnTo>
                    <a:lnTo>
                      <a:pt x="552" y="2479"/>
                    </a:lnTo>
                    <a:lnTo>
                      <a:pt x="552" y="2476"/>
                    </a:lnTo>
                    <a:lnTo>
                      <a:pt x="551" y="2466"/>
                    </a:lnTo>
                    <a:lnTo>
                      <a:pt x="550" y="2449"/>
                    </a:lnTo>
                    <a:lnTo>
                      <a:pt x="549" y="2429"/>
                    </a:lnTo>
                    <a:lnTo>
                      <a:pt x="548" y="2405"/>
                    </a:lnTo>
                    <a:lnTo>
                      <a:pt x="546" y="2378"/>
                    </a:lnTo>
                    <a:lnTo>
                      <a:pt x="545" y="2350"/>
                    </a:lnTo>
                    <a:lnTo>
                      <a:pt x="543" y="2322"/>
                    </a:lnTo>
                    <a:lnTo>
                      <a:pt x="542" y="2294"/>
                    </a:lnTo>
                    <a:lnTo>
                      <a:pt x="540" y="2267"/>
                    </a:lnTo>
                    <a:lnTo>
                      <a:pt x="539" y="2242"/>
                    </a:lnTo>
                    <a:lnTo>
                      <a:pt x="538" y="2221"/>
                    </a:lnTo>
                    <a:lnTo>
                      <a:pt x="495" y="2187"/>
                    </a:lnTo>
                    <a:lnTo>
                      <a:pt x="457" y="2150"/>
                    </a:lnTo>
                    <a:lnTo>
                      <a:pt x="425" y="2110"/>
                    </a:lnTo>
                    <a:lnTo>
                      <a:pt x="398" y="2068"/>
                    </a:lnTo>
                    <a:lnTo>
                      <a:pt x="376" y="2025"/>
                    </a:lnTo>
                    <a:lnTo>
                      <a:pt x="362" y="1980"/>
                    </a:lnTo>
                    <a:lnTo>
                      <a:pt x="352" y="1934"/>
                    </a:lnTo>
                    <a:lnTo>
                      <a:pt x="349" y="1888"/>
                    </a:lnTo>
                    <a:lnTo>
                      <a:pt x="347" y="1864"/>
                    </a:lnTo>
                    <a:lnTo>
                      <a:pt x="340" y="1839"/>
                    </a:lnTo>
                    <a:lnTo>
                      <a:pt x="329" y="1813"/>
                    </a:lnTo>
                    <a:lnTo>
                      <a:pt x="315" y="1785"/>
                    </a:lnTo>
                    <a:lnTo>
                      <a:pt x="296" y="1753"/>
                    </a:lnTo>
                    <a:lnTo>
                      <a:pt x="274" y="1719"/>
                    </a:lnTo>
                    <a:lnTo>
                      <a:pt x="248" y="1682"/>
                    </a:lnTo>
                    <a:lnTo>
                      <a:pt x="227" y="1650"/>
                    </a:lnTo>
                    <a:lnTo>
                      <a:pt x="205" y="1617"/>
                    </a:lnTo>
                    <a:lnTo>
                      <a:pt x="182" y="1583"/>
                    </a:lnTo>
                    <a:lnTo>
                      <a:pt x="160" y="1546"/>
                    </a:lnTo>
                    <a:lnTo>
                      <a:pt x="138" y="1508"/>
                    </a:lnTo>
                    <a:lnTo>
                      <a:pt x="116" y="1466"/>
                    </a:lnTo>
                    <a:lnTo>
                      <a:pt x="95" y="1424"/>
                    </a:lnTo>
                    <a:lnTo>
                      <a:pt x="76" y="1378"/>
                    </a:lnTo>
                    <a:lnTo>
                      <a:pt x="57" y="1329"/>
                    </a:lnTo>
                    <a:lnTo>
                      <a:pt x="41" y="1278"/>
                    </a:lnTo>
                    <a:lnTo>
                      <a:pt x="28" y="1224"/>
                    </a:lnTo>
                    <a:lnTo>
                      <a:pt x="16" y="1166"/>
                    </a:lnTo>
                    <a:lnTo>
                      <a:pt x="8" y="1105"/>
                    </a:lnTo>
                    <a:lnTo>
                      <a:pt x="2" y="1041"/>
                    </a:lnTo>
                    <a:lnTo>
                      <a:pt x="0" y="973"/>
                    </a:lnTo>
                    <a:lnTo>
                      <a:pt x="4" y="893"/>
                    </a:lnTo>
                    <a:lnTo>
                      <a:pt x="14" y="815"/>
                    </a:lnTo>
                    <a:lnTo>
                      <a:pt x="30" y="739"/>
                    </a:lnTo>
                    <a:lnTo>
                      <a:pt x="53" y="667"/>
                    </a:lnTo>
                    <a:lnTo>
                      <a:pt x="80" y="595"/>
                    </a:lnTo>
                    <a:lnTo>
                      <a:pt x="114" y="526"/>
                    </a:lnTo>
                    <a:lnTo>
                      <a:pt x="152" y="461"/>
                    </a:lnTo>
                    <a:lnTo>
                      <a:pt x="196" y="399"/>
                    </a:lnTo>
                    <a:lnTo>
                      <a:pt x="246" y="340"/>
                    </a:lnTo>
                    <a:lnTo>
                      <a:pt x="298" y="286"/>
                    </a:lnTo>
                    <a:lnTo>
                      <a:pt x="356" y="235"/>
                    </a:lnTo>
                    <a:lnTo>
                      <a:pt x="416" y="188"/>
                    </a:lnTo>
                    <a:lnTo>
                      <a:pt x="481" y="147"/>
                    </a:lnTo>
                    <a:lnTo>
                      <a:pt x="549" y="109"/>
                    </a:lnTo>
                    <a:lnTo>
                      <a:pt x="621" y="77"/>
                    </a:lnTo>
                    <a:lnTo>
                      <a:pt x="695" y="50"/>
                    </a:lnTo>
                    <a:lnTo>
                      <a:pt x="771" y="29"/>
                    </a:lnTo>
                    <a:lnTo>
                      <a:pt x="850" y="13"/>
                    </a:lnTo>
                    <a:lnTo>
                      <a:pt x="932" y="3"/>
                    </a:ln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0000C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>
                <a:off x="4984751" y="2243138"/>
                <a:ext cx="19050" cy="46038"/>
              </a:xfrm>
              <a:custGeom>
                <a:avLst/>
                <a:gdLst>
                  <a:gd name="T0" fmla="*/ 63 w 127"/>
                  <a:gd name="T1" fmla="*/ 0 h 318"/>
                  <a:gd name="T2" fmla="*/ 63 w 127"/>
                  <a:gd name="T3" fmla="*/ 0 h 318"/>
                  <a:gd name="T4" fmla="*/ 80 w 127"/>
                  <a:gd name="T5" fmla="*/ 2 h 318"/>
                  <a:gd name="T6" fmla="*/ 96 w 127"/>
                  <a:gd name="T7" fmla="*/ 9 h 318"/>
                  <a:gd name="T8" fmla="*/ 109 w 127"/>
                  <a:gd name="T9" fmla="*/ 19 h 318"/>
                  <a:gd name="T10" fmla="*/ 119 w 127"/>
                  <a:gd name="T11" fmla="*/ 32 h 318"/>
                  <a:gd name="T12" fmla="*/ 125 w 127"/>
                  <a:gd name="T13" fmla="*/ 47 h 318"/>
                  <a:gd name="T14" fmla="*/ 127 w 127"/>
                  <a:gd name="T15" fmla="*/ 64 h 318"/>
                  <a:gd name="T16" fmla="*/ 127 w 127"/>
                  <a:gd name="T17" fmla="*/ 254 h 318"/>
                  <a:gd name="T18" fmla="*/ 125 w 127"/>
                  <a:gd name="T19" fmla="*/ 272 h 318"/>
                  <a:gd name="T20" fmla="*/ 119 w 127"/>
                  <a:gd name="T21" fmla="*/ 286 h 318"/>
                  <a:gd name="T22" fmla="*/ 109 w 127"/>
                  <a:gd name="T23" fmla="*/ 300 h 318"/>
                  <a:gd name="T24" fmla="*/ 96 w 127"/>
                  <a:gd name="T25" fmla="*/ 309 h 318"/>
                  <a:gd name="T26" fmla="*/ 80 w 127"/>
                  <a:gd name="T27" fmla="*/ 315 h 318"/>
                  <a:gd name="T28" fmla="*/ 63 w 127"/>
                  <a:gd name="T29" fmla="*/ 318 h 318"/>
                  <a:gd name="T30" fmla="*/ 47 w 127"/>
                  <a:gd name="T31" fmla="*/ 315 h 318"/>
                  <a:gd name="T32" fmla="*/ 31 w 127"/>
                  <a:gd name="T33" fmla="*/ 309 h 318"/>
                  <a:gd name="T34" fmla="*/ 18 w 127"/>
                  <a:gd name="T35" fmla="*/ 300 h 318"/>
                  <a:gd name="T36" fmla="*/ 8 w 127"/>
                  <a:gd name="T37" fmla="*/ 286 h 318"/>
                  <a:gd name="T38" fmla="*/ 2 w 127"/>
                  <a:gd name="T39" fmla="*/ 272 h 318"/>
                  <a:gd name="T40" fmla="*/ 0 w 127"/>
                  <a:gd name="T41" fmla="*/ 254 h 318"/>
                  <a:gd name="T42" fmla="*/ 0 w 127"/>
                  <a:gd name="T43" fmla="*/ 64 h 318"/>
                  <a:gd name="T44" fmla="*/ 2 w 127"/>
                  <a:gd name="T45" fmla="*/ 47 h 318"/>
                  <a:gd name="T46" fmla="*/ 8 w 127"/>
                  <a:gd name="T47" fmla="*/ 32 h 318"/>
                  <a:gd name="T48" fmla="*/ 18 w 127"/>
                  <a:gd name="T49" fmla="*/ 19 h 318"/>
                  <a:gd name="T50" fmla="*/ 31 w 127"/>
                  <a:gd name="T51" fmla="*/ 9 h 318"/>
                  <a:gd name="T52" fmla="*/ 47 w 127"/>
                  <a:gd name="T53" fmla="*/ 2 h 318"/>
                  <a:gd name="T54" fmla="*/ 63 w 127"/>
                  <a:gd name="T55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7" h="318">
                    <a:moveTo>
                      <a:pt x="63" y="0"/>
                    </a:moveTo>
                    <a:lnTo>
                      <a:pt x="63" y="0"/>
                    </a:lnTo>
                    <a:lnTo>
                      <a:pt x="80" y="2"/>
                    </a:lnTo>
                    <a:lnTo>
                      <a:pt x="96" y="9"/>
                    </a:lnTo>
                    <a:lnTo>
                      <a:pt x="109" y="19"/>
                    </a:lnTo>
                    <a:lnTo>
                      <a:pt x="119" y="32"/>
                    </a:lnTo>
                    <a:lnTo>
                      <a:pt x="125" y="47"/>
                    </a:lnTo>
                    <a:lnTo>
                      <a:pt x="127" y="64"/>
                    </a:lnTo>
                    <a:lnTo>
                      <a:pt x="127" y="254"/>
                    </a:lnTo>
                    <a:lnTo>
                      <a:pt x="125" y="272"/>
                    </a:lnTo>
                    <a:lnTo>
                      <a:pt x="119" y="286"/>
                    </a:lnTo>
                    <a:lnTo>
                      <a:pt x="109" y="300"/>
                    </a:lnTo>
                    <a:lnTo>
                      <a:pt x="96" y="309"/>
                    </a:lnTo>
                    <a:lnTo>
                      <a:pt x="80" y="315"/>
                    </a:lnTo>
                    <a:lnTo>
                      <a:pt x="63" y="318"/>
                    </a:lnTo>
                    <a:lnTo>
                      <a:pt x="47" y="315"/>
                    </a:lnTo>
                    <a:lnTo>
                      <a:pt x="31" y="309"/>
                    </a:lnTo>
                    <a:lnTo>
                      <a:pt x="18" y="300"/>
                    </a:lnTo>
                    <a:lnTo>
                      <a:pt x="8" y="286"/>
                    </a:lnTo>
                    <a:lnTo>
                      <a:pt x="2" y="272"/>
                    </a:lnTo>
                    <a:lnTo>
                      <a:pt x="0" y="254"/>
                    </a:lnTo>
                    <a:lnTo>
                      <a:pt x="0" y="64"/>
                    </a:lnTo>
                    <a:lnTo>
                      <a:pt x="2" y="47"/>
                    </a:lnTo>
                    <a:lnTo>
                      <a:pt x="8" y="32"/>
                    </a:lnTo>
                    <a:lnTo>
                      <a:pt x="18" y="19"/>
                    </a:lnTo>
                    <a:lnTo>
                      <a:pt x="31" y="9"/>
                    </a:lnTo>
                    <a:lnTo>
                      <a:pt x="47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C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auto">
              <a:xfrm>
                <a:off x="4881563" y="2271713"/>
                <a:ext cx="31750" cy="41275"/>
              </a:xfrm>
              <a:custGeom>
                <a:avLst/>
                <a:gdLst>
                  <a:gd name="T0" fmla="*/ 64 w 224"/>
                  <a:gd name="T1" fmla="*/ 0 h 293"/>
                  <a:gd name="T2" fmla="*/ 80 w 224"/>
                  <a:gd name="T3" fmla="*/ 2 h 293"/>
                  <a:gd name="T4" fmla="*/ 95 w 224"/>
                  <a:gd name="T5" fmla="*/ 8 h 293"/>
                  <a:gd name="T6" fmla="*/ 109 w 224"/>
                  <a:gd name="T7" fmla="*/ 18 h 293"/>
                  <a:gd name="T8" fmla="*/ 119 w 224"/>
                  <a:gd name="T9" fmla="*/ 32 h 293"/>
                  <a:gd name="T10" fmla="*/ 216 w 224"/>
                  <a:gd name="T11" fmla="*/ 197 h 293"/>
                  <a:gd name="T12" fmla="*/ 222 w 224"/>
                  <a:gd name="T13" fmla="*/ 213 h 293"/>
                  <a:gd name="T14" fmla="*/ 224 w 224"/>
                  <a:gd name="T15" fmla="*/ 230 h 293"/>
                  <a:gd name="T16" fmla="*/ 222 w 224"/>
                  <a:gd name="T17" fmla="*/ 245 h 293"/>
                  <a:gd name="T18" fmla="*/ 216 w 224"/>
                  <a:gd name="T19" fmla="*/ 261 h 293"/>
                  <a:gd name="T20" fmla="*/ 206 w 224"/>
                  <a:gd name="T21" fmla="*/ 274 h 293"/>
                  <a:gd name="T22" fmla="*/ 193 w 224"/>
                  <a:gd name="T23" fmla="*/ 285 h 293"/>
                  <a:gd name="T24" fmla="*/ 177 w 224"/>
                  <a:gd name="T25" fmla="*/ 291 h 293"/>
                  <a:gd name="T26" fmla="*/ 160 w 224"/>
                  <a:gd name="T27" fmla="*/ 293 h 293"/>
                  <a:gd name="T28" fmla="*/ 143 w 224"/>
                  <a:gd name="T29" fmla="*/ 291 h 293"/>
                  <a:gd name="T30" fmla="*/ 129 w 224"/>
                  <a:gd name="T31" fmla="*/ 285 h 293"/>
                  <a:gd name="T32" fmla="*/ 115 w 224"/>
                  <a:gd name="T33" fmla="*/ 274 h 293"/>
                  <a:gd name="T34" fmla="*/ 105 w 224"/>
                  <a:gd name="T35" fmla="*/ 261 h 293"/>
                  <a:gd name="T36" fmla="*/ 8 w 224"/>
                  <a:gd name="T37" fmla="*/ 95 h 293"/>
                  <a:gd name="T38" fmla="*/ 2 w 224"/>
                  <a:gd name="T39" fmla="*/ 80 h 293"/>
                  <a:gd name="T40" fmla="*/ 0 w 224"/>
                  <a:gd name="T41" fmla="*/ 63 h 293"/>
                  <a:gd name="T42" fmla="*/ 2 w 224"/>
                  <a:gd name="T43" fmla="*/ 48 h 293"/>
                  <a:gd name="T44" fmla="*/ 8 w 224"/>
                  <a:gd name="T45" fmla="*/ 32 h 293"/>
                  <a:gd name="T46" fmla="*/ 19 w 224"/>
                  <a:gd name="T47" fmla="*/ 19 h 293"/>
                  <a:gd name="T48" fmla="*/ 31 w 224"/>
                  <a:gd name="T49" fmla="*/ 9 h 293"/>
                  <a:gd name="T50" fmla="*/ 48 w 224"/>
                  <a:gd name="T51" fmla="*/ 2 h 293"/>
                  <a:gd name="T52" fmla="*/ 64 w 224"/>
                  <a:gd name="T5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4" h="293">
                    <a:moveTo>
                      <a:pt x="64" y="0"/>
                    </a:moveTo>
                    <a:lnTo>
                      <a:pt x="80" y="2"/>
                    </a:lnTo>
                    <a:lnTo>
                      <a:pt x="95" y="8"/>
                    </a:lnTo>
                    <a:lnTo>
                      <a:pt x="109" y="18"/>
                    </a:lnTo>
                    <a:lnTo>
                      <a:pt x="119" y="32"/>
                    </a:lnTo>
                    <a:lnTo>
                      <a:pt x="216" y="197"/>
                    </a:lnTo>
                    <a:lnTo>
                      <a:pt x="222" y="213"/>
                    </a:lnTo>
                    <a:lnTo>
                      <a:pt x="224" y="230"/>
                    </a:lnTo>
                    <a:lnTo>
                      <a:pt x="222" y="245"/>
                    </a:lnTo>
                    <a:lnTo>
                      <a:pt x="216" y="261"/>
                    </a:lnTo>
                    <a:lnTo>
                      <a:pt x="206" y="274"/>
                    </a:lnTo>
                    <a:lnTo>
                      <a:pt x="193" y="285"/>
                    </a:lnTo>
                    <a:lnTo>
                      <a:pt x="177" y="291"/>
                    </a:lnTo>
                    <a:lnTo>
                      <a:pt x="160" y="293"/>
                    </a:lnTo>
                    <a:lnTo>
                      <a:pt x="143" y="291"/>
                    </a:lnTo>
                    <a:lnTo>
                      <a:pt x="129" y="285"/>
                    </a:lnTo>
                    <a:lnTo>
                      <a:pt x="115" y="274"/>
                    </a:lnTo>
                    <a:lnTo>
                      <a:pt x="105" y="261"/>
                    </a:lnTo>
                    <a:lnTo>
                      <a:pt x="8" y="95"/>
                    </a:lnTo>
                    <a:lnTo>
                      <a:pt x="2" y="80"/>
                    </a:lnTo>
                    <a:lnTo>
                      <a:pt x="0" y="63"/>
                    </a:lnTo>
                    <a:lnTo>
                      <a:pt x="2" y="48"/>
                    </a:lnTo>
                    <a:lnTo>
                      <a:pt x="8" y="32"/>
                    </a:lnTo>
                    <a:lnTo>
                      <a:pt x="19" y="19"/>
                    </a:lnTo>
                    <a:lnTo>
                      <a:pt x="31" y="9"/>
                    </a:lnTo>
                    <a:lnTo>
                      <a:pt x="48" y="2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C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>
                <a:off x="4805363" y="2346325"/>
                <a:ext cx="41275" cy="33338"/>
              </a:xfrm>
              <a:custGeom>
                <a:avLst/>
                <a:gdLst>
                  <a:gd name="T0" fmla="*/ 64 w 294"/>
                  <a:gd name="T1" fmla="*/ 0 h 222"/>
                  <a:gd name="T2" fmla="*/ 79 w 294"/>
                  <a:gd name="T3" fmla="*/ 2 h 222"/>
                  <a:gd name="T4" fmla="*/ 96 w 294"/>
                  <a:gd name="T5" fmla="*/ 8 h 222"/>
                  <a:gd name="T6" fmla="*/ 263 w 294"/>
                  <a:gd name="T7" fmla="*/ 103 h 222"/>
                  <a:gd name="T8" fmla="*/ 276 w 294"/>
                  <a:gd name="T9" fmla="*/ 114 h 222"/>
                  <a:gd name="T10" fmla="*/ 286 w 294"/>
                  <a:gd name="T11" fmla="*/ 127 h 222"/>
                  <a:gd name="T12" fmla="*/ 292 w 294"/>
                  <a:gd name="T13" fmla="*/ 142 h 222"/>
                  <a:gd name="T14" fmla="*/ 294 w 294"/>
                  <a:gd name="T15" fmla="*/ 158 h 222"/>
                  <a:gd name="T16" fmla="*/ 292 w 294"/>
                  <a:gd name="T17" fmla="*/ 175 h 222"/>
                  <a:gd name="T18" fmla="*/ 286 w 294"/>
                  <a:gd name="T19" fmla="*/ 190 h 222"/>
                  <a:gd name="T20" fmla="*/ 275 w 294"/>
                  <a:gd name="T21" fmla="*/ 204 h 222"/>
                  <a:gd name="T22" fmla="*/ 262 w 294"/>
                  <a:gd name="T23" fmla="*/ 214 h 222"/>
                  <a:gd name="T24" fmla="*/ 246 w 294"/>
                  <a:gd name="T25" fmla="*/ 220 h 222"/>
                  <a:gd name="T26" fmla="*/ 230 w 294"/>
                  <a:gd name="T27" fmla="*/ 222 h 222"/>
                  <a:gd name="T28" fmla="*/ 213 w 294"/>
                  <a:gd name="T29" fmla="*/ 220 h 222"/>
                  <a:gd name="T30" fmla="*/ 198 w 294"/>
                  <a:gd name="T31" fmla="*/ 213 h 222"/>
                  <a:gd name="T32" fmla="*/ 31 w 294"/>
                  <a:gd name="T33" fmla="*/ 118 h 222"/>
                  <a:gd name="T34" fmla="*/ 18 w 294"/>
                  <a:gd name="T35" fmla="*/ 108 h 222"/>
                  <a:gd name="T36" fmla="*/ 8 w 294"/>
                  <a:gd name="T37" fmla="*/ 95 h 222"/>
                  <a:gd name="T38" fmla="*/ 2 w 294"/>
                  <a:gd name="T39" fmla="*/ 80 h 222"/>
                  <a:gd name="T40" fmla="*/ 0 w 294"/>
                  <a:gd name="T41" fmla="*/ 63 h 222"/>
                  <a:gd name="T42" fmla="*/ 2 w 294"/>
                  <a:gd name="T43" fmla="*/ 47 h 222"/>
                  <a:gd name="T44" fmla="*/ 8 w 294"/>
                  <a:gd name="T45" fmla="*/ 31 h 222"/>
                  <a:gd name="T46" fmla="*/ 19 w 294"/>
                  <a:gd name="T47" fmla="*/ 18 h 222"/>
                  <a:gd name="T48" fmla="*/ 32 w 294"/>
                  <a:gd name="T49" fmla="*/ 8 h 222"/>
                  <a:gd name="T50" fmla="*/ 47 w 294"/>
                  <a:gd name="T51" fmla="*/ 2 h 222"/>
                  <a:gd name="T52" fmla="*/ 64 w 294"/>
                  <a:gd name="T5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4" h="222">
                    <a:moveTo>
                      <a:pt x="64" y="0"/>
                    </a:moveTo>
                    <a:lnTo>
                      <a:pt x="79" y="2"/>
                    </a:lnTo>
                    <a:lnTo>
                      <a:pt x="96" y="8"/>
                    </a:lnTo>
                    <a:lnTo>
                      <a:pt x="263" y="103"/>
                    </a:lnTo>
                    <a:lnTo>
                      <a:pt x="276" y="114"/>
                    </a:lnTo>
                    <a:lnTo>
                      <a:pt x="286" y="127"/>
                    </a:lnTo>
                    <a:lnTo>
                      <a:pt x="292" y="142"/>
                    </a:lnTo>
                    <a:lnTo>
                      <a:pt x="294" y="158"/>
                    </a:lnTo>
                    <a:lnTo>
                      <a:pt x="292" y="175"/>
                    </a:lnTo>
                    <a:lnTo>
                      <a:pt x="286" y="190"/>
                    </a:lnTo>
                    <a:lnTo>
                      <a:pt x="275" y="204"/>
                    </a:lnTo>
                    <a:lnTo>
                      <a:pt x="262" y="214"/>
                    </a:lnTo>
                    <a:lnTo>
                      <a:pt x="246" y="220"/>
                    </a:lnTo>
                    <a:lnTo>
                      <a:pt x="230" y="222"/>
                    </a:lnTo>
                    <a:lnTo>
                      <a:pt x="213" y="220"/>
                    </a:lnTo>
                    <a:lnTo>
                      <a:pt x="198" y="213"/>
                    </a:lnTo>
                    <a:lnTo>
                      <a:pt x="31" y="118"/>
                    </a:lnTo>
                    <a:lnTo>
                      <a:pt x="18" y="108"/>
                    </a:lnTo>
                    <a:lnTo>
                      <a:pt x="8" y="95"/>
                    </a:lnTo>
                    <a:lnTo>
                      <a:pt x="2" y="80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8" y="31"/>
                    </a:lnTo>
                    <a:lnTo>
                      <a:pt x="19" y="18"/>
                    </a:lnTo>
                    <a:lnTo>
                      <a:pt x="32" y="8"/>
                    </a:lnTo>
                    <a:lnTo>
                      <a:pt x="47" y="2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C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21"/>
              <p:cNvSpPr>
                <a:spLocks/>
              </p:cNvSpPr>
              <p:nvPr/>
            </p:nvSpPr>
            <p:spPr bwMode="auto">
              <a:xfrm>
                <a:off x="4776788" y="2449513"/>
                <a:ext cx="46038" cy="19050"/>
              </a:xfrm>
              <a:custGeom>
                <a:avLst/>
                <a:gdLst>
                  <a:gd name="T0" fmla="*/ 64 w 321"/>
                  <a:gd name="T1" fmla="*/ 0 h 128"/>
                  <a:gd name="T2" fmla="*/ 257 w 321"/>
                  <a:gd name="T3" fmla="*/ 0 h 128"/>
                  <a:gd name="T4" fmla="*/ 273 w 321"/>
                  <a:gd name="T5" fmla="*/ 4 h 128"/>
                  <a:gd name="T6" fmla="*/ 289 w 321"/>
                  <a:gd name="T7" fmla="*/ 10 h 128"/>
                  <a:gd name="T8" fmla="*/ 302 w 321"/>
                  <a:gd name="T9" fmla="*/ 19 h 128"/>
                  <a:gd name="T10" fmla="*/ 312 w 321"/>
                  <a:gd name="T11" fmla="*/ 33 h 128"/>
                  <a:gd name="T12" fmla="*/ 318 w 321"/>
                  <a:gd name="T13" fmla="*/ 47 h 128"/>
                  <a:gd name="T14" fmla="*/ 321 w 321"/>
                  <a:gd name="T15" fmla="*/ 65 h 128"/>
                  <a:gd name="T16" fmla="*/ 318 w 321"/>
                  <a:gd name="T17" fmla="*/ 82 h 128"/>
                  <a:gd name="T18" fmla="*/ 312 w 321"/>
                  <a:gd name="T19" fmla="*/ 96 h 128"/>
                  <a:gd name="T20" fmla="*/ 302 w 321"/>
                  <a:gd name="T21" fmla="*/ 110 h 128"/>
                  <a:gd name="T22" fmla="*/ 289 w 321"/>
                  <a:gd name="T23" fmla="*/ 119 h 128"/>
                  <a:gd name="T24" fmla="*/ 273 w 321"/>
                  <a:gd name="T25" fmla="*/ 126 h 128"/>
                  <a:gd name="T26" fmla="*/ 257 w 321"/>
                  <a:gd name="T27" fmla="*/ 128 h 128"/>
                  <a:gd name="T28" fmla="*/ 64 w 321"/>
                  <a:gd name="T29" fmla="*/ 128 h 128"/>
                  <a:gd name="T30" fmla="*/ 47 w 321"/>
                  <a:gd name="T31" fmla="*/ 126 h 128"/>
                  <a:gd name="T32" fmla="*/ 32 w 321"/>
                  <a:gd name="T33" fmla="*/ 119 h 128"/>
                  <a:gd name="T34" fmla="*/ 19 w 321"/>
                  <a:gd name="T35" fmla="*/ 110 h 128"/>
                  <a:gd name="T36" fmla="*/ 9 w 321"/>
                  <a:gd name="T37" fmla="*/ 96 h 128"/>
                  <a:gd name="T38" fmla="*/ 2 w 321"/>
                  <a:gd name="T39" fmla="*/ 82 h 128"/>
                  <a:gd name="T40" fmla="*/ 0 w 321"/>
                  <a:gd name="T41" fmla="*/ 65 h 128"/>
                  <a:gd name="T42" fmla="*/ 2 w 321"/>
                  <a:gd name="T43" fmla="*/ 47 h 128"/>
                  <a:gd name="T44" fmla="*/ 9 w 321"/>
                  <a:gd name="T45" fmla="*/ 33 h 128"/>
                  <a:gd name="T46" fmla="*/ 19 w 321"/>
                  <a:gd name="T47" fmla="*/ 19 h 128"/>
                  <a:gd name="T48" fmla="*/ 32 w 321"/>
                  <a:gd name="T49" fmla="*/ 10 h 128"/>
                  <a:gd name="T50" fmla="*/ 47 w 321"/>
                  <a:gd name="T51" fmla="*/ 4 h 128"/>
                  <a:gd name="T52" fmla="*/ 64 w 321"/>
                  <a:gd name="T5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1" h="128">
                    <a:moveTo>
                      <a:pt x="64" y="0"/>
                    </a:moveTo>
                    <a:lnTo>
                      <a:pt x="257" y="0"/>
                    </a:lnTo>
                    <a:lnTo>
                      <a:pt x="273" y="4"/>
                    </a:lnTo>
                    <a:lnTo>
                      <a:pt x="289" y="10"/>
                    </a:lnTo>
                    <a:lnTo>
                      <a:pt x="302" y="19"/>
                    </a:lnTo>
                    <a:lnTo>
                      <a:pt x="312" y="33"/>
                    </a:lnTo>
                    <a:lnTo>
                      <a:pt x="318" y="47"/>
                    </a:lnTo>
                    <a:lnTo>
                      <a:pt x="321" y="65"/>
                    </a:lnTo>
                    <a:lnTo>
                      <a:pt x="318" y="82"/>
                    </a:lnTo>
                    <a:lnTo>
                      <a:pt x="312" y="96"/>
                    </a:lnTo>
                    <a:lnTo>
                      <a:pt x="302" y="110"/>
                    </a:lnTo>
                    <a:lnTo>
                      <a:pt x="289" y="119"/>
                    </a:lnTo>
                    <a:lnTo>
                      <a:pt x="273" y="126"/>
                    </a:lnTo>
                    <a:lnTo>
                      <a:pt x="257" y="128"/>
                    </a:lnTo>
                    <a:lnTo>
                      <a:pt x="64" y="128"/>
                    </a:lnTo>
                    <a:lnTo>
                      <a:pt x="47" y="126"/>
                    </a:lnTo>
                    <a:lnTo>
                      <a:pt x="32" y="119"/>
                    </a:lnTo>
                    <a:lnTo>
                      <a:pt x="19" y="110"/>
                    </a:lnTo>
                    <a:lnTo>
                      <a:pt x="9" y="96"/>
                    </a:lnTo>
                    <a:lnTo>
                      <a:pt x="2" y="82"/>
                    </a:lnTo>
                    <a:lnTo>
                      <a:pt x="0" y="65"/>
                    </a:lnTo>
                    <a:lnTo>
                      <a:pt x="2" y="47"/>
                    </a:lnTo>
                    <a:lnTo>
                      <a:pt x="9" y="33"/>
                    </a:lnTo>
                    <a:lnTo>
                      <a:pt x="19" y="19"/>
                    </a:lnTo>
                    <a:lnTo>
                      <a:pt x="32" y="10"/>
                    </a:lnTo>
                    <a:lnTo>
                      <a:pt x="47" y="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C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22"/>
              <p:cNvSpPr>
                <a:spLocks/>
              </p:cNvSpPr>
              <p:nvPr/>
            </p:nvSpPr>
            <p:spPr bwMode="auto">
              <a:xfrm>
                <a:off x="4805363" y="2540000"/>
                <a:ext cx="41275" cy="31750"/>
              </a:xfrm>
              <a:custGeom>
                <a:avLst/>
                <a:gdLst>
                  <a:gd name="T0" fmla="*/ 230 w 294"/>
                  <a:gd name="T1" fmla="*/ 0 h 224"/>
                  <a:gd name="T2" fmla="*/ 247 w 294"/>
                  <a:gd name="T3" fmla="*/ 3 h 224"/>
                  <a:gd name="T4" fmla="*/ 262 w 294"/>
                  <a:gd name="T5" fmla="*/ 9 h 224"/>
                  <a:gd name="T6" fmla="*/ 275 w 294"/>
                  <a:gd name="T7" fmla="*/ 19 h 224"/>
                  <a:gd name="T8" fmla="*/ 286 w 294"/>
                  <a:gd name="T9" fmla="*/ 33 h 224"/>
                  <a:gd name="T10" fmla="*/ 292 w 294"/>
                  <a:gd name="T11" fmla="*/ 48 h 224"/>
                  <a:gd name="T12" fmla="*/ 294 w 294"/>
                  <a:gd name="T13" fmla="*/ 65 h 224"/>
                  <a:gd name="T14" fmla="*/ 292 w 294"/>
                  <a:gd name="T15" fmla="*/ 80 h 224"/>
                  <a:gd name="T16" fmla="*/ 286 w 294"/>
                  <a:gd name="T17" fmla="*/ 96 h 224"/>
                  <a:gd name="T18" fmla="*/ 275 w 294"/>
                  <a:gd name="T19" fmla="*/ 110 h 224"/>
                  <a:gd name="T20" fmla="*/ 263 w 294"/>
                  <a:gd name="T21" fmla="*/ 120 h 224"/>
                  <a:gd name="T22" fmla="*/ 96 w 294"/>
                  <a:gd name="T23" fmla="*/ 215 h 224"/>
                  <a:gd name="T24" fmla="*/ 80 w 294"/>
                  <a:gd name="T25" fmla="*/ 221 h 224"/>
                  <a:gd name="T26" fmla="*/ 64 w 294"/>
                  <a:gd name="T27" fmla="*/ 224 h 224"/>
                  <a:gd name="T28" fmla="*/ 47 w 294"/>
                  <a:gd name="T29" fmla="*/ 221 h 224"/>
                  <a:gd name="T30" fmla="*/ 32 w 294"/>
                  <a:gd name="T31" fmla="*/ 216 h 224"/>
                  <a:gd name="T32" fmla="*/ 19 w 294"/>
                  <a:gd name="T33" fmla="*/ 205 h 224"/>
                  <a:gd name="T34" fmla="*/ 8 w 294"/>
                  <a:gd name="T35" fmla="*/ 192 h 224"/>
                  <a:gd name="T36" fmla="*/ 2 w 294"/>
                  <a:gd name="T37" fmla="*/ 176 h 224"/>
                  <a:gd name="T38" fmla="*/ 0 w 294"/>
                  <a:gd name="T39" fmla="*/ 159 h 224"/>
                  <a:gd name="T40" fmla="*/ 2 w 294"/>
                  <a:gd name="T41" fmla="*/ 144 h 224"/>
                  <a:gd name="T42" fmla="*/ 8 w 294"/>
                  <a:gd name="T43" fmla="*/ 128 h 224"/>
                  <a:gd name="T44" fmla="*/ 18 w 294"/>
                  <a:gd name="T45" fmla="*/ 116 h 224"/>
                  <a:gd name="T46" fmla="*/ 31 w 294"/>
                  <a:gd name="T47" fmla="*/ 105 h 224"/>
                  <a:gd name="T48" fmla="*/ 198 w 294"/>
                  <a:gd name="T49" fmla="*/ 10 h 224"/>
                  <a:gd name="T50" fmla="*/ 215 w 294"/>
                  <a:gd name="T51" fmla="*/ 2 h 224"/>
                  <a:gd name="T52" fmla="*/ 230 w 294"/>
                  <a:gd name="T5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4" h="224">
                    <a:moveTo>
                      <a:pt x="230" y="0"/>
                    </a:moveTo>
                    <a:lnTo>
                      <a:pt x="247" y="3"/>
                    </a:lnTo>
                    <a:lnTo>
                      <a:pt x="262" y="9"/>
                    </a:lnTo>
                    <a:lnTo>
                      <a:pt x="275" y="19"/>
                    </a:lnTo>
                    <a:lnTo>
                      <a:pt x="286" y="33"/>
                    </a:lnTo>
                    <a:lnTo>
                      <a:pt x="292" y="48"/>
                    </a:lnTo>
                    <a:lnTo>
                      <a:pt x="294" y="65"/>
                    </a:lnTo>
                    <a:lnTo>
                      <a:pt x="292" y="80"/>
                    </a:lnTo>
                    <a:lnTo>
                      <a:pt x="286" y="96"/>
                    </a:lnTo>
                    <a:lnTo>
                      <a:pt x="275" y="110"/>
                    </a:lnTo>
                    <a:lnTo>
                      <a:pt x="263" y="120"/>
                    </a:lnTo>
                    <a:lnTo>
                      <a:pt x="96" y="215"/>
                    </a:lnTo>
                    <a:lnTo>
                      <a:pt x="80" y="221"/>
                    </a:lnTo>
                    <a:lnTo>
                      <a:pt x="64" y="224"/>
                    </a:lnTo>
                    <a:lnTo>
                      <a:pt x="47" y="221"/>
                    </a:lnTo>
                    <a:lnTo>
                      <a:pt x="32" y="216"/>
                    </a:lnTo>
                    <a:lnTo>
                      <a:pt x="19" y="205"/>
                    </a:lnTo>
                    <a:lnTo>
                      <a:pt x="8" y="192"/>
                    </a:lnTo>
                    <a:lnTo>
                      <a:pt x="2" y="176"/>
                    </a:lnTo>
                    <a:lnTo>
                      <a:pt x="0" y="159"/>
                    </a:lnTo>
                    <a:lnTo>
                      <a:pt x="2" y="144"/>
                    </a:lnTo>
                    <a:lnTo>
                      <a:pt x="8" y="128"/>
                    </a:lnTo>
                    <a:lnTo>
                      <a:pt x="18" y="116"/>
                    </a:lnTo>
                    <a:lnTo>
                      <a:pt x="31" y="105"/>
                    </a:lnTo>
                    <a:lnTo>
                      <a:pt x="198" y="10"/>
                    </a:lnTo>
                    <a:lnTo>
                      <a:pt x="215" y="2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0000C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23"/>
              <p:cNvSpPr>
                <a:spLocks/>
              </p:cNvSpPr>
              <p:nvPr/>
            </p:nvSpPr>
            <p:spPr bwMode="auto">
              <a:xfrm>
                <a:off x="5141913" y="2540000"/>
                <a:ext cx="41275" cy="31750"/>
              </a:xfrm>
              <a:custGeom>
                <a:avLst/>
                <a:gdLst>
                  <a:gd name="T0" fmla="*/ 64 w 294"/>
                  <a:gd name="T1" fmla="*/ 0 h 224"/>
                  <a:gd name="T2" fmla="*/ 80 w 294"/>
                  <a:gd name="T3" fmla="*/ 2 h 224"/>
                  <a:gd name="T4" fmla="*/ 96 w 294"/>
                  <a:gd name="T5" fmla="*/ 10 h 224"/>
                  <a:gd name="T6" fmla="*/ 263 w 294"/>
                  <a:gd name="T7" fmla="*/ 105 h 224"/>
                  <a:gd name="T8" fmla="*/ 276 w 294"/>
                  <a:gd name="T9" fmla="*/ 116 h 224"/>
                  <a:gd name="T10" fmla="*/ 286 w 294"/>
                  <a:gd name="T11" fmla="*/ 128 h 224"/>
                  <a:gd name="T12" fmla="*/ 292 w 294"/>
                  <a:gd name="T13" fmla="*/ 144 h 224"/>
                  <a:gd name="T14" fmla="*/ 294 w 294"/>
                  <a:gd name="T15" fmla="*/ 159 h 224"/>
                  <a:gd name="T16" fmla="*/ 292 w 294"/>
                  <a:gd name="T17" fmla="*/ 176 h 224"/>
                  <a:gd name="T18" fmla="*/ 286 w 294"/>
                  <a:gd name="T19" fmla="*/ 192 h 224"/>
                  <a:gd name="T20" fmla="*/ 275 w 294"/>
                  <a:gd name="T21" fmla="*/ 205 h 224"/>
                  <a:gd name="T22" fmla="*/ 262 w 294"/>
                  <a:gd name="T23" fmla="*/ 216 h 224"/>
                  <a:gd name="T24" fmla="*/ 247 w 294"/>
                  <a:gd name="T25" fmla="*/ 221 h 224"/>
                  <a:gd name="T26" fmla="*/ 230 w 294"/>
                  <a:gd name="T27" fmla="*/ 224 h 224"/>
                  <a:gd name="T28" fmla="*/ 214 w 294"/>
                  <a:gd name="T29" fmla="*/ 221 h 224"/>
                  <a:gd name="T30" fmla="*/ 198 w 294"/>
                  <a:gd name="T31" fmla="*/ 215 h 224"/>
                  <a:gd name="T32" fmla="*/ 31 w 294"/>
                  <a:gd name="T33" fmla="*/ 120 h 224"/>
                  <a:gd name="T34" fmla="*/ 19 w 294"/>
                  <a:gd name="T35" fmla="*/ 110 h 224"/>
                  <a:gd name="T36" fmla="*/ 8 w 294"/>
                  <a:gd name="T37" fmla="*/ 96 h 224"/>
                  <a:gd name="T38" fmla="*/ 2 w 294"/>
                  <a:gd name="T39" fmla="*/ 80 h 224"/>
                  <a:gd name="T40" fmla="*/ 0 w 294"/>
                  <a:gd name="T41" fmla="*/ 65 h 224"/>
                  <a:gd name="T42" fmla="*/ 2 w 294"/>
                  <a:gd name="T43" fmla="*/ 48 h 224"/>
                  <a:gd name="T44" fmla="*/ 8 w 294"/>
                  <a:gd name="T45" fmla="*/ 33 h 224"/>
                  <a:gd name="T46" fmla="*/ 19 w 294"/>
                  <a:gd name="T47" fmla="*/ 19 h 224"/>
                  <a:gd name="T48" fmla="*/ 32 w 294"/>
                  <a:gd name="T49" fmla="*/ 9 h 224"/>
                  <a:gd name="T50" fmla="*/ 47 w 294"/>
                  <a:gd name="T51" fmla="*/ 3 h 224"/>
                  <a:gd name="T52" fmla="*/ 64 w 294"/>
                  <a:gd name="T5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4" h="224">
                    <a:moveTo>
                      <a:pt x="64" y="0"/>
                    </a:moveTo>
                    <a:lnTo>
                      <a:pt x="80" y="2"/>
                    </a:lnTo>
                    <a:lnTo>
                      <a:pt x="96" y="10"/>
                    </a:lnTo>
                    <a:lnTo>
                      <a:pt x="263" y="105"/>
                    </a:lnTo>
                    <a:lnTo>
                      <a:pt x="276" y="116"/>
                    </a:lnTo>
                    <a:lnTo>
                      <a:pt x="286" y="128"/>
                    </a:lnTo>
                    <a:lnTo>
                      <a:pt x="292" y="144"/>
                    </a:lnTo>
                    <a:lnTo>
                      <a:pt x="294" y="159"/>
                    </a:lnTo>
                    <a:lnTo>
                      <a:pt x="292" y="176"/>
                    </a:lnTo>
                    <a:lnTo>
                      <a:pt x="286" y="192"/>
                    </a:lnTo>
                    <a:lnTo>
                      <a:pt x="275" y="205"/>
                    </a:lnTo>
                    <a:lnTo>
                      <a:pt x="262" y="216"/>
                    </a:lnTo>
                    <a:lnTo>
                      <a:pt x="247" y="221"/>
                    </a:lnTo>
                    <a:lnTo>
                      <a:pt x="230" y="224"/>
                    </a:lnTo>
                    <a:lnTo>
                      <a:pt x="214" y="221"/>
                    </a:lnTo>
                    <a:lnTo>
                      <a:pt x="198" y="215"/>
                    </a:lnTo>
                    <a:lnTo>
                      <a:pt x="31" y="120"/>
                    </a:lnTo>
                    <a:lnTo>
                      <a:pt x="19" y="110"/>
                    </a:lnTo>
                    <a:lnTo>
                      <a:pt x="8" y="96"/>
                    </a:lnTo>
                    <a:lnTo>
                      <a:pt x="2" y="80"/>
                    </a:lnTo>
                    <a:lnTo>
                      <a:pt x="0" y="65"/>
                    </a:lnTo>
                    <a:lnTo>
                      <a:pt x="2" y="48"/>
                    </a:lnTo>
                    <a:lnTo>
                      <a:pt x="8" y="33"/>
                    </a:lnTo>
                    <a:lnTo>
                      <a:pt x="19" y="19"/>
                    </a:lnTo>
                    <a:lnTo>
                      <a:pt x="32" y="9"/>
                    </a:lnTo>
                    <a:lnTo>
                      <a:pt x="47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C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24"/>
              <p:cNvSpPr>
                <a:spLocks/>
              </p:cNvSpPr>
              <p:nvPr/>
            </p:nvSpPr>
            <p:spPr bwMode="auto">
              <a:xfrm>
                <a:off x="5165726" y="2449513"/>
                <a:ext cx="46038" cy="19050"/>
              </a:xfrm>
              <a:custGeom>
                <a:avLst/>
                <a:gdLst>
                  <a:gd name="T0" fmla="*/ 64 w 321"/>
                  <a:gd name="T1" fmla="*/ 0 h 128"/>
                  <a:gd name="T2" fmla="*/ 257 w 321"/>
                  <a:gd name="T3" fmla="*/ 0 h 128"/>
                  <a:gd name="T4" fmla="*/ 274 w 321"/>
                  <a:gd name="T5" fmla="*/ 4 h 128"/>
                  <a:gd name="T6" fmla="*/ 290 w 321"/>
                  <a:gd name="T7" fmla="*/ 10 h 128"/>
                  <a:gd name="T8" fmla="*/ 302 w 321"/>
                  <a:gd name="T9" fmla="*/ 19 h 128"/>
                  <a:gd name="T10" fmla="*/ 312 w 321"/>
                  <a:gd name="T11" fmla="*/ 33 h 128"/>
                  <a:gd name="T12" fmla="*/ 319 w 321"/>
                  <a:gd name="T13" fmla="*/ 47 h 128"/>
                  <a:gd name="T14" fmla="*/ 321 w 321"/>
                  <a:gd name="T15" fmla="*/ 65 h 128"/>
                  <a:gd name="T16" fmla="*/ 319 w 321"/>
                  <a:gd name="T17" fmla="*/ 82 h 128"/>
                  <a:gd name="T18" fmla="*/ 312 w 321"/>
                  <a:gd name="T19" fmla="*/ 96 h 128"/>
                  <a:gd name="T20" fmla="*/ 302 w 321"/>
                  <a:gd name="T21" fmla="*/ 110 h 128"/>
                  <a:gd name="T22" fmla="*/ 290 w 321"/>
                  <a:gd name="T23" fmla="*/ 119 h 128"/>
                  <a:gd name="T24" fmla="*/ 274 w 321"/>
                  <a:gd name="T25" fmla="*/ 126 h 128"/>
                  <a:gd name="T26" fmla="*/ 257 w 321"/>
                  <a:gd name="T27" fmla="*/ 128 h 128"/>
                  <a:gd name="T28" fmla="*/ 64 w 321"/>
                  <a:gd name="T29" fmla="*/ 128 h 128"/>
                  <a:gd name="T30" fmla="*/ 48 w 321"/>
                  <a:gd name="T31" fmla="*/ 126 h 128"/>
                  <a:gd name="T32" fmla="*/ 32 w 321"/>
                  <a:gd name="T33" fmla="*/ 119 h 128"/>
                  <a:gd name="T34" fmla="*/ 19 w 321"/>
                  <a:gd name="T35" fmla="*/ 110 h 128"/>
                  <a:gd name="T36" fmla="*/ 9 w 321"/>
                  <a:gd name="T37" fmla="*/ 96 h 128"/>
                  <a:gd name="T38" fmla="*/ 3 w 321"/>
                  <a:gd name="T39" fmla="*/ 82 h 128"/>
                  <a:gd name="T40" fmla="*/ 0 w 321"/>
                  <a:gd name="T41" fmla="*/ 65 h 128"/>
                  <a:gd name="T42" fmla="*/ 3 w 321"/>
                  <a:gd name="T43" fmla="*/ 47 h 128"/>
                  <a:gd name="T44" fmla="*/ 9 w 321"/>
                  <a:gd name="T45" fmla="*/ 33 h 128"/>
                  <a:gd name="T46" fmla="*/ 19 w 321"/>
                  <a:gd name="T47" fmla="*/ 19 h 128"/>
                  <a:gd name="T48" fmla="*/ 32 w 321"/>
                  <a:gd name="T49" fmla="*/ 10 h 128"/>
                  <a:gd name="T50" fmla="*/ 48 w 321"/>
                  <a:gd name="T51" fmla="*/ 4 h 128"/>
                  <a:gd name="T52" fmla="*/ 64 w 321"/>
                  <a:gd name="T5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1" h="128">
                    <a:moveTo>
                      <a:pt x="64" y="0"/>
                    </a:moveTo>
                    <a:lnTo>
                      <a:pt x="257" y="0"/>
                    </a:lnTo>
                    <a:lnTo>
                      <a:pt x="274" y="4"/>
                    </a:lnTo>
                    <a:lnTo>
                      <a:pt x="290" y="10"/>
                    </a:lnTo>
                    <a:lnTo>
                      <a:pt x="302" y="19"/>
                    </a:lnTo>
                    <a:lnTo>
                      <a:pt x="312" y="33"/>
                    </a:lnTo>
                    <a:lnTo>
                      <a:pt x="319" y="47"/>
                    </a:lnTo>
                    <a:lnTo>
                      <a:pt x="321" y="65"/>
                    </a:lnTo>
                    <a:lnTo>
                      <a:pt x="319" y="82"/>
                    </a:lnTo>
                    <a:lnTo>
                      <a:pt x="312" y="96"/>
                    </a:lnTo>
                    <a:lnTo>
                      <a:pt x="302" y="110"/>
                    </a:lnTo>
                    <a:lnTo>
                      <a:pt x="290" y="119"/>
                    </a:lnTo>
                    <a:lnTo>
                      <a:pt x="274" y="126"/>
                    </a:lnTo>
                    <a:lnTo>
                      <a:pt x="257" y="128"/>
                    </a:lnTo>
                    <a:lnTo>
                      <a:pt x="64" y="128"/>
                    </a:lnTo>
                    <a:lnTo>
                      <a:pt x="48" y="126"/>
                    </a:lnTo>
                    <a:lnTo>
                      <a:pt x="32" y="119"/>
                    </a:lnTo>
                    <a:lnTo>
                      <a:pt x="19" y="110"/>
                    </a:lnTo>
                    <a:lnTo>
                      <a:pt x="9" y="96"/>
                    </a:lnTo>
                    <a:lnTo>
                      <a:pt x="3" y="82"/>
                    </a:lnTo>
                    <a:lnTo>
                      <a:pt x="0" y="65"/>
                    </a:lnTo>
                    <a:lnTo>
                      <a:pt x="3" y="47"/>
                    </a:lnTo>
                    <a:lnTo>
                      <a:pt x="9" y="33"/>
                    </a:lnTo>
                    <a:lnTo>
                      <a:pt x="19" y="19"/>
                    </a:lnTo>
                    <a:lnTo>
                      <a:pt x="32" y="10"/>
                    </a:lnTo>
                    <a:lnTo>
                      <a:pt x="48" y="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C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25"/>
              <p:cNvSpPr>
                <a:spLocks/>
              </p:cNvSpPr>
              <p:nvPr/>
            </p:nvSpPr>
            <p:spPr bwMode="auto">
              <a:xfrm>
                <a:off x="5141913" y="2346325"/>
                <a:ext cx="41275" cy="33338"/>
              </a:xfrm>
              <a:custGeom>
                <a:avLst/>
                <a:gdLst>
                  <a:gd name="T0" fmla="*/ 230 w 294"/>
                  <a:gd name="T1" fmla="*/ 0 h 222"/>
                  <a:gd name="T2" fmla="*/ 247 w 294"/>
                  <a:gd name="T3" fmla="*/ 2 h 222"/>
                  <a:gd name="T4" fmla="*/ 262 w 294"/>
                  <a:gd name="T5" fmla="*/ 8 h 222"/>
                  <a:gd name="T6" fmla="*/ 275 w 294"/>
                  <a:gd name="T7" fmla="*/ 18 h 222"/>
                  <a:gd name="T8" fmla="*/ 286 w 294"/>
                  <a:gd name="T9" fmla="*/ 31 h 222"/>
                  <a:gd name="T10" fmla="*/ 292 w 294"/>
                  <a:gd name="T11" fmla="*/ 47 h 222"/>
                  <a:gd name="T12" fmla="*/ 294 w 294"/>
                  <a:gd name="T13" fmla="*/ 63 h 222"/>
                  <a:gd name="T14" fmla="*/ 292 w 294"/>
                  <a:gd name="T15" fmla="*/ 80 h 222"/>
                  <a:gd name="T16" fmla="*/ 286 w 294"/>
                  <a:gd name="T17" fmla="*/ 95 h 222"/>
                  <a:gd name="T18" fmla="*/ 276 w 294"/>
                  <a:gd name="T19" fmla="*/ 108 h 222"/>
                  <a:gd name="T20" fmla="*/ 263 w 294"/>
                  <a:gd name="T21" fmla="*/ 118 h 222"/>
                  <a:gd name="T22" fmla="*/ 96 w 294"/>
                  <a:gd name="T23" fmla="*/ 213 h 222"/>
                  <a:gd name="T24" fmla="*/ 80 w 294"/>
                  <a:gd name="T25" fmla="*/ 220 h 222"/>
                  <a:gd name="T26" fmla="*/ 64 w 294"/>
                  <a:gd name="T27" fmla="*/ 222 h 222"/>
                  <a:gd name="T28" fmla="*/ 48 w 294"/>
                  <a:gd name="T29" fmla="*/ 220 h 222"/>
                  <a:gd name="T30" fmla="*/ 32 w 294"/>
                  <a:gd name="T31" fmla="*/ 214 h 222"/>
                  <a:gd name="T32" fmla="*/ 19 w 294"/>
                  <a:gd name="T33" fmla="*/ 204 h 222"/>
                  <a:gd name="T34" fmla="*/ 8 w 294"/>
                  <a:gd name="T35" fmla="*/ 190 h 222"/>
                  <a:gd name="T36" fmla="*/ 2 w 294"/>
                  <a:gd name="T37" fmla="*/ 175 h 222"/>
                  <a:gd name="T38" fmla="*/ 0 w 294"/>
                  <a:gd name="T39" fmla="*/ 158 h 222"/>
                  <a:gd name="T40" fmla="*/ 2 w 294"/>
                  <a:gd name="T41" fmla="*/ 142 h 222"/>
                  <a:gd name="T42" fmla="*/ 8 w 294"/>
                  <a:gd name="T43" fmla="*/ 127 h 222"/>
                  <a:gd name="T44" fmla="*/ 19 w 294"/>
                  <a:gd name="T45" fmla="*/ 114 h 222"/>
                  <a:gd name="T46" fmla="*/ 31 w 294"/>
                  <a:gd name="T47" fmla="*/ 103 h 222"/>
                  <a:gd name="T48" fmla="*/ 198 w 294"/>
                  <a:gd name="T49" fmla="*/ 8 h 222"/>
                  <a:gd name="T50" fmla="*/ 215 w 294"/>
                  <a:gd name="T51" fmla="*/ 2 h 222"/>
                  <a:gd name="T52" fmla="*/ 230 w 294"/>
                  <a:gd name="T5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4" h="222">
                    <a:moveTo>
                      <a:pt x="230" y="0"/>
                    </a:moveTo>
                    <a:lnTo>
                      <a:pt x="247" y="2"/>
                    </a:lnTo>
                    <a:lnTo>
                      <a:pt x="262" y="8"/>
                    </a:lnTo>
                    <a:lnTo>
                      <a:pt x="275" y="18"/>
                    </a:lnTo>
                    <a:lnTo>
                      <a:pt x="286" y="31"/>
                    </a:lnTo>
                    <a:lnTo>
                      <a:pt x="292" y="47"/>
                    </a:lnTo>
                    <a:lnTo>
                      <a:pt x="294" y="63"/>
                    </a:lnTo>
                    <a:lnTo>
                      <a:pt x="292" y="80"/>
                    </a:lnTo>
                    <a:lnTo>
                      <a:pt x="286" y="95"/>
                    </a:lnTo>
                    <a:lnTo>
                      <a:pt x="276" y="108"/>
                    </a:lnTo>
                    <a:lnTo>
                      <a:pt x="263" y="118"/>
                    </a:lnTo>
                    <a:lnTo>
                      <a:pt x="96" y="213"/>
                    </a:lnTo>
                    <a:lnTo>
                      <a:pt x="80" y="220"/>
                    </a:lnTo>
                    <a:lnTo>
                      <a:pt x="64" y="222"/>
                    </a:lnTo>
                    <a:lnTo>
                      <a:pt x="48" y="220"/>
                    </a:lnTo>
                    <a:lnTo>
                      <a:pt x="32" y="214"/>
                    </a:lnTo>
                    <a:lnTo>
                      <a:pt x="19" y="204"/>
                    </a:lnTo>
                    <a:lnTo>
                      <a:pt x="8" y="190"/>
                    </a:lnTo>
                    <a:lnTo>
                      <a:pt x="2" y="175"/>
                    </a:lnTo>
                    <a:lnTo>
                      <a:pt x="0" y="158"/>
                    </a:lnTo>
                    <a:lnTo>
                      <a:pt x="2" y="142"/>
                    </a:lnTo>
                    <a:lnTo>
                      <a:pt x="8" y="127"/>
                    </a:lnTo>
                    <a:lnTo>
                      <a:pt x="19" y="114"/>
                    </a:lnTo>
                    <a:lnTo>
                      <a:pt x="31" y="103"/>
                    </a:lnTo>
                    <a:lnTo>
                      <a:pt x="198" y="8"/>
                    </a:lnTo>
                    <a:lnTo>
                      <a:pt x="215" y="2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0000C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26"/>
              <p:cNvSpPr>
                <a:spLocks/>
              </p:cNvSpPr>
              <p:nvPr/>
            </p:nvSpPr>
            <p:spPr bwMode="auto">
              <a:xfrm>
                <a:off x="5075238" y="2271713"/>
                <a:ext cx="31750" cy="41275"/>
              </a:xfrm>
              <a:custGeom>
                <a:avLst/>
                <a:gdLst>
                  <a:gd name="T0" fmla="*/ 159 w 224"/>
                  <a:gd name="T1" fmla="*/ 0 h 292"/>
                  <a:gd name="T2" fmla="*/ 176 w 224"/>
                  <a:gd name="T3" fmla="*/ 2 h 292"/>
                  <a:gd name="T4" fmla="*/ 192 w 224"/>
                  <a:gd name="T5" fmla="*/ 9 h 292"/>
                  <a:gd name="T6" fmla="*/ 205 w 224"/>
                  <a:gd name="T7" fmla="*/ 19 h 292"/>
                  <a:gd name="T8" fmla="*/ 216 w 224"/>
                  <a:gd name="T9" fmla="*/ 32 h 292"/>
                  <a:gd name="T10" fmla="*/ 222 w 224"/>
                  <a:gd name="T11" fmla="*/ 48 h 292"/>
                  <a:gd name="T12" fmla="*/ 224 w 224"/>
                  <a:gd name="T13" fmla="*/ 63 h 292"/>
                  <a:gd name="T14" fmla="*/ 222 w 224"/>
                  <a:gd name="T15" fmla="*/ 80 h 292"/>
                  <a:gd name="T16" fmla="*/ 216 w 224"/>
                  <a:gd name="T17" fmla="*/ 95 h 292"/>
                  <a:gd name="T18" fmla="*/ 119 w 224"/>
                  <a:gd name="T19" fmla="*/ 261 h 292"/>
                  <a:gd name="T20" fmla="*/ 109 w 224"/>
                  <a:gd name="T21" fmla="*/ 274 h 292"/>
                  <a:gd name="T22" fmla="*/ 95 w 224"/>
                  <a:gd name="T23" fmla="*/ 285 h 292"/>
                  <a:gd name="T24" fmla="*/ 81 w 224"/>
                  <a:gd name="T25" fmla="*/ 290 h 292"/>
                  <a:gd name="T26" fmla="*/ 64 w 224"/>
                  <a:gd name="T27" fmla="*/ 292 h 292"/>
                  <a:gd name="T28" fmla="*/ 48 w 224"/>
                  <a:gd name="T29" fmla="*/ 290 h 292"/>
                  <a:gd name="T30" fmla="*/ 32 w 224"/>
                  <a:gd name="T31" fmla="*/ 284 h 292"/>
                  <a:gd name="T32" fmla="*/ 18 w 224"/>
                  <a:gd name="T33" fmla="*/ 273 h 292"/>
                  <a:gd name="T34" fmla="*/ 8 w 224"/>
                  <a:gd name="T35" fmla="*/ 261 h 292"/>
                  <a:gd name="T36" fmla="*/ 2 w 224"/>
                  <a:gd name="T37" fmla="*/ 245 h 292"/>
                  <a:gd name="T38" fmla="*/ 0 w 224"/>
                  <a:gd name="T39" fmla="*/ 230 h 292"/>
                  <a:gd name="T40" fmla="*/ 2 w 224"/>
                  <a:gd name="T41" fmla="*/ 213 h 292"/>
                  <a:gd name="T42" fmla="*/ 8 w 224"/>
                  <a:gd name="T43" fmla="*/ 197 h 292"/>
                  <a:gd name="T44" fmla="*/ 105 w 224"/>
                  <a:gd name="T45" fmla="*/ 32 h 292"/>
                  <a:gd name="T46" fmla="*/ 115 w 224"/>
                  <a:gd name="T47" fmla="*/ 18 h 292"/>
                  <a:gd name="T48" fmla="*/ 129 w 224"/>
                  <a:gd name="T49" fmla="*/ 8 h 292"/>
                  <a:gd name="T50" fmla="*/ 144 w 224"/>
                  <a:gd name="T51" fmla="*/ 2 h 292"/>
                  <a:gd name="T52" fmla="*/ 159 w 224"/>
                  <a:gd name="T53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4" h="292">
                    <a:moveTo>
                      <a:pt x="159" y="0"/>
                    </a:moveTo>
                    <a:lnTo>
                      <a:pt x="176" y="2"/>
                    </a:lnTo>
                    <a:lnTo>
                      <a:pt x="192" y="9"/>
                    </a:lnTo>
                    <a:lnTo>
                      <a:pt x="205" y="19"/>
                    </a:lnTo>
                    <a:lnTo>
                      <a:pt x="216" y="32"/>
                    </a:lnTo>
                    <a:lnTo>
                      <a:pt x="222" y="48"/>
                    </a:lnTo>
                    <a:lnTo>
                      <a:pt x="224" y="63"/>
                    </a:lnTo>
                    <a:lnTo>
                      <a:pt x="222" y="80"/>
                    </a:lnTo>
                    <a:lnTo>
                      <a:pt x="216" y="95"/>
                    </a:lnTo>
                    <a:lnTo>
                      <a:pt x="119" y="261"/>
                    </a:lnTo>
                    <a:lnTo>
                      <a:pt x="109" y="274"/>
                    </a:lnTo>
                    <a:lnTo>
                      <a:pt x="95" y="285"/>
                    </a:lnTo>
                    <a:lnTo>
                      <a:pt x="81" y="290"/>
                    </a:lnTo>
                    <a:lnTo>
                      <a:pt x="64" y="292"/>
                    </a:lnTo>
                    <a:lnTo>
                      <a:pt x="48" y="290"/>
                    </a:lnTo>
                    <a:lnTo>
                      <a:pt x="32" y="284"/>
                    </a:lnTo>
                    <a:lnTo>
                      <a:pt x="18" y="273"/>
                    </a:lnTo>
                    <a:lnTo>
                      <a:pt x="8" y="261"/>
                    </a:lnTo>
                    <a:lnTo>
                      <a:pt x="2" y="245"/>
                    </a:lnTo>
                    <a:lnTo>
                      <a:pt x="0" y="230"/>
                    </a:lnTo>
                    <a:lnTo>
                      <a:pt x="2" y="213"/>
                    </a:lnTo>
                    <a:lnTo>
                      <a:pt x="8" y="197"/>
                    </a:lnTo>
                    <a:lnTo>
                      <a:pt x="105" y="32"/>
                    </a:lnTo>
                    <a:lnTo>
                      <a:pt x="115" y="18"/>
                    </a:lnTo>
                    <a:lnTo>
                      <a:pt x="129" y="8"/>
                    </a:lnTo>
                    <a:lnTo>
                      <a:pt x="144" y="2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C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27"/>
              <p:cNvSpPr>
                <a:spLocks/>
              </p:cNvSpPr>
              <p:nvPr/>
            </p:nvSpPr>
            <p:spPr bwMode="auto">
              <a:xfrm>
                <a:off x="4972051" y="2382838"/>
                <a:ext cx="44450" cy="142875"/>
              </a:xfrm>
              <a:custGeom>
                <a:avLst/>
                <a:gdLst>
                  <a:gd name="T0" fmla="*/ 154 w 308"/>
                  <a:gd name="T1" fmla="*/ 0 h 991"/>
                  <a:gd name="T2" fmla="*/ 186 w 308"/>
                  <a:gd name="T3" fmla="*/ 2 h 991"/>
                  <a:gd name="T4" fmla="*/ 213 w 308"/>
                  <a:gd name="T5" fmla="*/ 8 h 991"/>
                  <a:gd name="T6" fmla="*/ 238 w 308"/>
                  <a:gd name="T7" fmla="*/ 17 h 991"/>
                  <a:gd name="T8" fmla="*/ 259 w 308"/>
                  <a:gd name="T9" fmla="*/ 30 h 991"/>
                  <a:gd name="T10" fmla="*/ 277 w 308"/>
                  <a:gd name="T11" fmla="*/ 47 h 991"/>
                  <a:gd name="T12" fmla="*/ 291 w 308"/>
                  <a:gd name="T13" fmla="*/ 67 h 991"/>
                  <a:gd name="T14" fmla="*/ 301 w 308"/>
                  <a:gd name="T15" fmla="*/ 91 h 991"/>
                  <a:gd name="T16" fmla="*/ 306 w 308"/>
                  <a:gd name="T17" fmla="*/ 119 h 991"/>
                  <a:gd name="T18" fmla="*/ 308 w 308"/>
                  <a:gd name="T19" fmla="*/ 150 h 991"/>
                  <a:gd name="T20" fmla="*/ 308 w 308"/>
                  <a:gd name="T21" fmla="*/ 375 h 991"/>
                  <a:gd name="T22" fmla="*/ 307 w 308"/>
                  <a:gd name="T23" fmla="*/ 405 h 991"/>
                  <a:gd name="T24" fmla="*/ 304 w 308"/>
                  <a:gd name="T25" fmla="*/ 435 h 991"/>
                  <a:gd name="T26" fmla="*/ 301 w 308"/>
                  <a:gd name="T27" fmla="*/ 466 h 991"/>
                  <a:gd name="T28" fmla="*/ 240 w 308"/>
                  <a:gd name="T29" fmla="*/ 920 h 991"/>
                  <a:gd name="T30" fmla="*/ 236 w 308"/>
                  <a:gd name="T31" fmla="*/ 942 h 991"/>
                  <a:gd name="T32" fmla="*/ 229 w 308"/>
                  <a:gd name="T33" fmla="*/ 959 h 991"/>
                  <a:gd name="T34" fmla="*/ 219 w 308"/>
                  <a:gd name="T35" fmla="*/ 972 h 991"/>
                  <a:gd name="T36" fmla="*/ 207 w 308"/>
                  <a:gd name="T37" fmla="*/ 981 h 991"/>
                  <a:gd name="T38" fmla="*/ 192 w 308"/>
                  <a:gd name="T39" fmla="*/ 987 h 991"/>
                  <a:gd name="T40" fmla="*/ 174 w 308"/>
                  <a:gd name="T41" fmla="*/ 990 h 991"/>
                  <a:gd name="T42" fmla="*/ 154 w 308"/>
                  <a:gd name="T43" fmla="*/ 991 h 991"/>
                  <a:gd name="T44" fmla="*/ 135 w 308"/>
                  <a:gd name="T45" fmla="*/ 990 h 991"/>
                  <a:gd name="T46" fmla="*/ 117 w 308"/>
                  <a:gd name="T47" fmla="*/ 987 h 991"/>
                  <a:gd name="T48" fmla="*/ 102 w 308"/>
                  <a:gd name="T49" fmla="*/ 981 h 991"/>
                  <a:gd name="T50" fmla="*/ 90 w 308"/>
                  <a:gd name="T51" fmla="*/ 972 h 991"/>
                  <a:gd name="T52" fmla="*/ 80 w 308"/>
                  <a:gd name="T53" fmla="*/ 959 h 991"/>
                  <a:gd name="T54" fmla="*/ 73 w 308"/>
                  <a:gd name="T55" fmla="*/ 942 h 991"/>
                  <a:gd name="T56" fmla="*/ 69 w 308"/>
                  <a:gd name="T57" fmla="*/ 920 h 991"/>
                  <a:gd name="T58" fmla="*/ 8 w 308"/>
                  <a:gd name="T59" fmla="*/ 466 h 991"/>
                  <a:gd name="T60" fmla="*/ 5 w 308"/>
                  <a:gd name="T61" fmla="*/ 435 h 991"/>
                  <a:gd name="T62" fmla="*/ 2 w 308"/>
                  <a:gd name="T63" fmla="*/ 405 h 991"/>
                  <a:gd name="T64" fmla="*/ 0 w 308"/>
                  <a:gd name="T65" fmla="*/ 375 h 991"/>
                  <a:gd name="T66" fmla="*/ 0 w 308"/>
                  <a:gd name="T67" fmla="*/ 150 h 991"/>
                  <a:gd name="T68" fmla="*/ 3 w 308"/>
                  <a:gd name="T69" fmla="*/ 119 h 991"/>
                  <a:gd name="T70" fmla="*/ 8 w 308"/>
                  <a:gd name="T71" fmla="*/ 91 h 991"/>
                  <a:gd name="T72" fmla="*/ 18 w 308"/>
                  <a:gd name="T73" fmla="*/ 67 h 991"/>
                  <a:gd name="T74" fmla="*/ 32 w 308"/>
                  <a:gd name="T75" fmla="*/ 47 h 991"/>
                  <a:gd name="T76" fmla="*/ 50 w 308"/>
                  <a:gd name="T77" fmla="*/ 30 h 991"/>
                  <a:gd name="T78" fmla="*/ 71 w 308"/>
                  <a:gd name="T79" fmla="*/ 17 h 991"/>
                  <a:gd name="T80" fmla="*/ 96 w 308"/>
                  <a:gd name="T81" fmla="*/ 8 h 991"/>
                  <a:gd name="T82" fmla="*/ 123 w 308"/>
                  <a:gd name="T83" fmla="*/ 2 h 991"/>
                  <a:gd name="T84" fmla="*/ 154 w 308"/>
                  <a:gd name="T85" fmla="*/ 0 h 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8" h="991">
                    <a:moveTo>
                      <a:pt x="154" y="0"/>
                    </a:moveTo>
                    <a:lnTo>
                      <a:pt x="186" y="2"/>
                    </a:lnTo>
                    <a:lnTo>
                      <a:pt x="213" y="8"/>
                    </a:lnTo>
                    <a:lnTo>
                      <a:pt x="238" y="17"/>
                    </a:lnTo>
                    <a:lnTo>
                      <a:pt x="259" y="30"/>
                    </a:lnTo>
                    <a:lnTo>
                      <a:pt x="277" y="47"/>
                    </a:lnTo>
                    <a:lnTo>
                      <a:pt x="291" y="67"/>
                    </a:lnTo>
                    <a:lnTo>
                      <a:pt x="301" y="91"/>
                    </a:lnTo>
                    <a:lnTo>
                      <a:pt x="306" y="119"/>
                    </a:lnTo>
                    <a:lnTo>
                      <a:pt x="308" y="150"/>
                    </a:lnTo>
                    <a:lnTo>
                      <a:pt x="308" y="375"/>
                    </a:lnTo>
                    <a:lnTo>
                      <a:pt x="307" y="405"/>
                    </a:lnTo>
                    <a:lnTo>
                      <a:pt x="304" y="435"/>
                    </a:lnTo>
                    <a:lnTo>
                      <a:pt x="301" y="466"/>
                    </a:lnTo>
                    <a:lnTo>
                      <a:pt x="240" y="920"/>
                    </a:lnTo>
                    <a:lnTo>
                      <a:pt x="236" y="942"/>
                    </a:lnTo>
                    <a:lnTo>
                      <a:pt x="229" y="959"/>
                    </a:lnTo>
                    <a:lnTo>
                      <a:pt x="219" y="972"/>
                    </a:lnTo>
                    <a:lnTo>
                      <a:pt x="207" y="981"/>
                    </a:lnTo>
                    <a:lnTo>
                      <a:pt x="192" y="987"/>
                    </a:lnTo>
                    <a:lnTo>
                      <a:pt x="174" y="990"/>
                    </a:lnTo>
                    <a:lnTo>
                      <a:pt x="154" y="991"/>
                    </a:lnTo>
                    <a:lnTo>
                      <a:pt x="135" y="990"/>
                    </a:lnTo>
                    <a:lnTo>
                      <a:pt x="117" y="987"/>
                    </a:lnTo>
                    <a:lnTo>
                      <a:pt x="102" y="981"/>
                    </a:lnTo>
                    <a:lnTo>
                      <a:pt x="90" y="972"/>
                    </a:lnTo>
                    <a:lnTo>
                      <a:pt x="80" y="959"/>
                    </a:lnTo>
                    <a:lnTo>
                      <a:pt x="73" y="942"/>
                    </a:lnTo>
                    <a:lnTo>
                      <a:pt x="69" y="920"/>
                    </a:lnTo>
                    <a:lnTo>
                      <a:pt x="8" y="466"/>
                    </a:lnTo>
                    <a:lnTo>
                      <a:pt x="5" y="435"/>
                    </a:lnTo>
                    <a:lnTo>
                      <a:pt x="2" y="405"/>
                    </a:lnTo>
                    <a:lnTo>
                      <a:pt x="0" y="375"/>
                    </a:lnTo>
                    <a:lnTo>
                      <a:pt x="0" y="150"/>
                    </a:lnTo>
                    <a:lnTo>
                      <a:pt x="3" y="119"/>
                    </a:lnTo>
                    <a:lnTo>
                      <a:pt x="8" y="91"/>
                    </a:lnTo>
                    <a:lnTo>
                      <a:pt x="18" y="67"/>
                    </a:lnTo>
                    <a:lnTo>
                      <a:pt x="32" y="47"/>
                    </a:lnTo>
                    <a:lnTo>
                      <a:pt x="50" y="30"/>
                    </a:lnTo>
                    <a:lnTo>
                      <a:pt x="71" y="17"/>
                    </a:lnTo>
                    <a:lnTo>
                      <a:pt x="96" y="8"/>
                    </a:lnTo>
                    <a:lnTo>
                      <a:pt x="123" y="2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00C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28"/>
              <p:cNvSpPr>
                <a:spLocks/>
              </p:cNvSpPr>
              <p:nvPr/>
            </p:nvSpPr>
            <p:spPr bwMode="auto">
              <a:xfrm>
                <a:off x="4970463" y="2543175"/>
                <a:ext cx="47625" cy="46038"/>
              </a:xfrm>
              <a:custGeom>
                <a:avLst/>
                <a:gdLst>
                  <a:gd name="T0" fmla="*/ 160 w 321"/>
                  <a:gd name="T1" fmla="*/ 0 h 319"/>
                  <a:gd name="T2" fmla="*/ 193 w 321"/>
                  <a:gd name="T3" fmla="*/ 4 h 319"/>
                  <a:gd name="T4" fmla="*/ 222 w 321"/>
                  <a:gd name="T5" fmla="*/ 14 h 319"/>
                  <a:gd name="T6" fmla="*/ 250 w 321"/>
                  <a:gd name="T7" fmla="*/ 28 h 319"/>
                  <a:gd name="T8" fmla="*/ 274 w 321"/>
                  <a:gd name="T9" fmla="*/ 47 h 319"/>
                  <a:gd name="T10" fmla="*/ 294 w 321"/>
                  <a:gd name="T11" fmla="*/ 71 h 319"/>
                  <a:gd name="T12" fmla="*/ 308 w 321"/>
                  <a:gd name="T13" fmla="*/ 98 h 319"/>
                  <a:gd name="T14" fmla="*/ 318 w 321"/>
                  <a:gd name="T15" fmla="*/ 128 h 319"/>
                  <a:gd name="T16" fmla="*/ 321 w 321"/>
                  <a:gd name="T17" fmla="*/ 159 h 319"/>
                  <a:gd name="T18" fmla="*/ 318 w 321"/>
                  <a:gd name="T19" fmla="*/ 192 h 319"/>
                  <a:gd name="T20" fmla="*/ 308 w 321"/>
                  <a:gd name="T21" fmla="*/ 222 h 319"/>
                  <a:gd name="T22" fmla="*/ 294 w 321"/>
                  <a:gd name="T23" fmla="*/ 249 h 319"/>
                  <a:gd name="T24" fmla="*/ 274 w 321"/>
                  <a:gd name="T25" fmla="*/ 272 h 319"/>
                  <a:gd name="T26" fmla="*/ 250 w 321"/>
                  <a:gd name="T27" fmla="*/ 291 h 319"/>
                  <a:gd name="T28" fmla="*/ 222 w 321"/>
                  <a:gd name="T29" fmla="*/ 306 h 319"/>
                  <a:gd name="T30" fmla="*/ 193 w 321"/>
                  <a:gd name="T31" fmla="*/ 315 h 319"/>
                  <a:gd name="T32" fmla="*/ 160 w 321"/>
                  <a:gd name="T33" fmla="*/ 319 h 319"/>
                  <a:gd name="T34" fmla="*/ 128 w 321"/>
                  <a:gd name="T35" fmla="*/ 315 h 319"/>
                  <a:gd name="T36" fmla="*/ 99 w 321"/>
                  <a:gd name="T37" fmla="*/ 306 h 319"/>
                  <a:gd name="T38" fmla="*/ 71 w 321"/>
                  <a:gd name="T39" fmla="*/ 291 h 319"/>
                  <a:gd name="T40" fmla="*/ 47 w 321"/>
                  <a:gd name="T41" fmla="*/ 272 h 319"/>
                  <a:gd name="T42" fmla="*/ 27 w 321"/>
                  <a:gd name="T43" fmla="*/ 249 h 319"/>
                  <a:gd name="T44" fmla="*/ 13 w 321"/>
                  <a:gd name="T45" fmla="*/ 222 h 319"/>
                  <a:gd name="T46" fmla="*/ 3 w 321"/>
                  <a:gd name="T47" fmla="*/ 192 h 319"/>
                  <a:gd name="T48" fmla="*/ 0 w 321"/>
                  <a:gd name="T49" fmla="*/ 159 h 319"/>
                  <a:gd name="T50" fmla="*/ 3 w 321"/>
                  <a:gd name="T51" fmla="*/ 128 h 319"/>
                  <a:gd name="T52" fmla="*/ 13 w 321"/>
                  <a:gd name="T53" fmla="*/ 98 h 319"/>
                  <a:gd name="T54" fmla="*/ 27 w 321"/>
                  <a:gd name="T55" fmla="*/ 71 h 319"/>
                  <a:gd name="T56" fmla="*/ 47 w 321"/>
                  <a:gd name="T57" fmla="*/ 47 h 319"/>
                  <a:gd name="T58" fmla="*/ 71 w 321"/>
                  <a:gd name="T59" fmla="*/ 28 h 319"/>
                  <a:gd name="T60" fmla="*/ 99 w 321"/>
                  <a:gd name="T61" fmla="*/ 14 h 319"/>
                  <a:gd name="T62" fmla="*/ 128 w 321"/>
                  <a:gd name="T63" fmla="*/ 4 h 319"/>
                  <a:gd name="T64" fmla="*/ 160 w 321"/>
                  <a:gd name="T65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319">
                    <a:moveTo>
                      <a:pt x="160" y="0"/>
                    </a:moveTo>
                    <a:lnTo>
                      <a:pt x="193" y="4"/>
                    </a:lnTo>
                    <a:lnTo>
                      <a:pt x="222" y="14"/>
                    </a:lnTo>
                    <a:lnTo>
                      <a:pt x="250" y="28"/>
                    </a:lnTo>
                    <a:lnTo>
                      <a:pt x="274" y="47"/>
                    </a:lnTo>
                    <a:lnTo>
                      <a:pt x="294" y="71"/>
                    </a:lnTo>
                    <a:lnTo>
                      <a:pt x="308" y="98"/>
                    </a:lnTo>
                    <a:lnTo>
                      <a:pt x="318" y="128"/>
                    </a:lnTo>
                    <a:lnTo>
                      <a:pt x="321" y="159"/>
                    </a:lnTo>
                    <a:lnTo>
                      <a:pt x="318" y="192"/>
                    </a:lnTo>
                    <a:lnTo>
                      <a:pt x="308" y="222"/>
                    </a:lnTo>
                    <a:lnTo>
                      <a:pt x="294" y="249"/>
                    </a:lnTo>
                    <a:lnTo>
                      <a:pt x="274" y="272"/>
                    </a:lnTo>
                    <a:lnTo>
                      <a:pt x="250" y="291"/>
                    </a:lnTo>
                    <a:lnTo>
                      <a:pt x="222" y="306"/>
                    </a:lnTo>
                    <a:lnTo>
                      <a:pt x="193" y="315"/>
                    </a:lnTo>
                    <a:lnTo>
                      <a:pt x="160" y="319"/>
                    </a:lnTo>
                    <a:lnTo>
                      <a:pt x="128" y="315"/>
                    </a:lnTo>
                    <a:lnTo>
                      <a:pt x="99" y="306"/>
                    </a:lnTo>
                    <a:lnTo>
                      <a:pt x="71" y="291"/>
                    </a:lnTo>
                    <a:lnTo>
                      <a:pt x="47" y="272"/>
                    </a:lnTo>
                    <a:lnTo>
                      <a:pt x="27" y="249"/>
                    </a:lnTo>
                    <a:lnTo>
                      <a:pt x="13" y="222"/>
                    </a:lnTo>
                    <a:lnTo>
                      <a:pt x="3" y="192"/>
                    </a:lnTo>
                    <a:lnTo>
                      <a:pt x="0" y="159"/>
                    </a:lnTo>
                    <a:lnTo>
                      <a:pt x="3" y="128"/>
                    </a:lnTo>
                    <a:lnTo>
                      <a:pt x="13" y="98"/>
                    </a:lnTo>
                    <a:lnTo>
                      <a:pt x="27" y="71"/>
                    </a:lnTo>
                    <a:lnTo>
                      <a:pt x="47" y="47"/>
                    </a:lnTo>
                    <a:lnTo>
                      <a:pt x="71" y="28"/>
                    </a:lnTo>
                    <a:lnTo>
                      <a:pt x="99" y="14"/>
                    </a:lnTo>
                    <a:lnTo>
                      <a:pt x="128" y="4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0000C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0" name="Título 1"/>
          <p:cNvSpPr>
            <a:spLocks noGrp="1"/>
          </p:cNvSpPr>
          <p:nvPr>
            <p:ph type="title"/>
          </p:nvPr>
        </p:nvSpPr>
        <p:spPr>
          <a:xfrm>
            <a:off x="1248835" y="173430"/>
            <a:ext cx="10058400" cy="1206500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 </a:t>
            </a:r>
            <a:r>
              <a:rPr lang="es-EC" sz="3600" dirty="0" smtClean="0"/>
              <a:t/>
            </a:r>
            <a:br>
              <a:rPr lang="es-EC" sz="3600" dirty="0" smtClean="0"/>
            </a:br>
            <a:endParaRPr lang="es-EC" sz="3600" dirty="0"/>
          </a:p>
        </p:txBody>
      </p:sp>
      <p:sp>
        <p:nvSpPr>
          <p:cNvPr id="55" name="TextBox 4"/>
          <p:cNvSpPr txBox="1"/>
          <p:nvPr/>
        </p:nvSpPr>
        <p:spPr>
          <a:xfrm>
            <a:off x="4052226" y="3721015"/>
            <a:ext cx="4996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b="1" kern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sistema electrónico que impide o autoriza el acceso de una persona o recurso a una área determinada, tener un control en tiempo real, de lo que acontece en el lugar donde se ha instalado el mismo.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4"/>
          <p:cNvSpPr txBox="1"/>
          <p:nvPr/>
        </p:nvSpPr>
        <p:spPr>
          <a:xfrm>
            <a:off x="4052228" y="5516566"/>
            <a:ext cx="4996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b="1" kern="0" dirty="0" smtClean="0">
                <a:solidFill>
                  <a:srgbClr val="422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C" sz="1600" b="1" kern="0" dirty="0">
                <a:solidFill>
                  <a:srgbClr val="422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un sistema de control de acceso sea efectivo es necesario que las estrategias aplicadas a los diferentes procedimientos, también se implementen a todos los campos</a:t>
            </a:r>
            <a:r>
              <a:rPr lang="es-EC" sz="1600" kern="0" dirty="0" smtClean="0">
                <a:solidFill>
                  <a:srgbClr val="422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C" sz="1600" kern="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052226" y="1305456"/>
            <a:ext cx="348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Suzanne </a:t>
            </a:r>
            <a:r>
              <a:rPr lang="es-ES" b="1" i="1" dirty="0" err="1" smtClean="0"/>
              <a:t>Niles</a:t>
            </a:r>
            <a:r>
              <a:rPr lang="es-ES" b="1" i="1" dirty="0" smtClean="0"/>
              <a:t> (2013)</a:t>
            </a:r>
            <a:endParaRPr lang="es-ES" b="1" i="1" dirty="0"/>
          </a:p>
        </p:txBody>
      </p:sp>
      <p:sp>
        <p:nvSpPr>
          <p:cNvPr id="57" name="CuadroTexto 56"/>
          <p:cNvSpPr txBox="1"/>
          <p:nvPr/>
        </p:nvSpPr>
        <p:spPr>
          <a:xfrm>
            <a:off x="4052227" y="5220154"/>
            <a:ext cx="348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Capote (2004)</a:t>
            </a:r>
            <a:endParaRPr lang="es-ES" b="1" i="1" dirty="0"/>
          </a:p>
        </p:txBody>
      </p:sp>
      <p:sp>
        <p:nvSpPr>
          <p:cNvPr id="58" name="CuadroTexto 57"/>
          <p:cNvSpPr txBox="1"/>
          <p:nvPr/>
        </p:nvSpPr>
        <p:spPr>
          <a:xfrm>
            <a:off x="4052226" y="3448499"/>
            <a:ext cx="348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LAARCOM (2018)</a:t>
            </a:r>
            <a:endParaRPr lang="es-ES" b="1" i="1" dirty="0"/>
          </a:p>
        </p:txBody>
      </p:sp>
      <p:pic>
        <p:nvPicPr>
          <p:cNvPr id="1026" name="Picture 2" descr="Resultado de imagen para la seguridad fis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771" y="3267243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a seguridad fisic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9" t="29082" r="6627" b="24949"/>
          <a:stretch/>
        </p:blipFill>
        <p:spPr bwMode="auto">
          <a:xfrm>
            <a:off x="9464392" y="998984"/>
            <a:ext cx="2399363" cy="1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la seguridad fisica-control de acceso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9" t="22173" r="3060" b="47914"/>
          <a:stretch/>
        </p:blipFill>
        <p:spPr bwMode="auto">
          <a:xfrm>
            <a:off x="9786704" y="5253057"/>
            <a:ext cx="1846157" cy="145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9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32374" y="105868"/>
            <a:ext cx="8596668" cy="684628"/>
          </a:xfrm>
        </p:spPr>
        <p:txBody>
          <a:bodyPr>
            <a:norm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MARCO LEGAL</a:t>
            </a:r>
            <a:endParaRPr lang="en-US" dirty="0"/>
          </a:p>
        </p:txBody>
      </p:sp>
      <p:sp>
        <p:nvSpPr>
          <p:cNvPr id="38914" name="AutoShape 2" descr="Image result for constitucion del ecuador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543854197"/>
              </p:ext>
            </p:extLst>
          </p:nvPr>
        </p:nvGraphicFramePr>
        <p:xfrm>
          <a:off x="245165" y="718034"/>
          <a:ext cx="10505568" cy="980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47034318"/>
              </p:ext>
            </p:extLst>
          </p:nvPr>
        </p:nvGraphicFramePr>
        <p:xfrm>
          <a:off x="1161141" y="2310338"/>
          <a:ext cx="10348422" cy="4990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1141" y="4349880"/>
            <a:ext cx="1856379" cy="2042017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3320503" y="2843185"/>
            <a:ext cx="1097280" cy="391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/>
          <p:cNvSpPr/>
          <p:nvPr/>
        </p:nvSpPr>
        <p:spPr>
          <a:xfrm>
            <a:off x="3208882" y="4363027"/>
            <a:ext cx="1149532" cy="303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erecha 7"/>
          <p:cNvSpPr/>
          <p:nvPr/>
        </p:nvSpPr>
        <p:spPr>
          <a:xfrm>
            <a:off x="3272246" y="5356981"/>
            <a:ext cx="1110342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18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4613</TotalTime>
  <Words>1461</Words>
  <Application>Microsoft Office PowerPoint</Application>
  <PresentationFormat>Panorámica</PresentationFormat>
  <Paragraphs>213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Adobe Garamond Pro Bold</vt:lpstr>
      <vt:lpstr>Algerian</vt:lpstr>
      <vt:lpstr>Arial</vt:lpstr>
      <vt:lpstr>Calibri</vt:lpstr>
      <vt:lpstr>Century Gothic</vt:lpstr>
      <vt:lpstr>Times New Roman</vt:lpstr>
      <vt:lpstr>Wingdings 3</vt:lpstr>
      <vt:lpstr>Espiral</vt:lpstr>
      <vt:lpstr>SISTEMA DE SEGURIDAD FISICA EN LOS ACCESOS DE LA UNIVERSIDAD DE LAS FUERZAS ARMADAS ESPE MATRIZ, PROPUESTA.</vt:lpstr>
      <vt:lpstr>Presentación de PowerPoint</vt:lpstr>
      <vt:lpstr>CONTENIDO</vt:lpstr>
      <vt:lpstr>UNIVERSIDAD DE LAS FUERZA ARMADAS ESPE CAMPUS MATRIZ </vt:lpstr>
      <vt:lpstr>ACCESOS </vt:lpstr>
      <vt:lpstr>FORMULACIÓN DEL  PROBLEMA  </vt:lpstr>
      <vt:lpstr>Presentación de PowerPoint</vt:lpstr>
      <vt:lpstr>MARCO TEÓRICO  </vt:lpstr>
      <vt:lpstr>MARCO LEGAL</vt:lpstr>
      <vt:lpstr>JUSTIFICACIÓN</vt:lpstr>
      <vt:lpstr>Presentación de PowerPoint</vt:lpstr>
      <vt:lpstr>ANÁLISIS E INTERPRETACIÓN DE RESULTADOS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OBJETIVOS</vt:lpstr>
      <vt:lpstr>JUSTIFICACIÓN</vt:lpstr>
      <vt:lpstr>DESARROLLO  DEL PLAN DEL INSTRUCTIVO</vt:lpstr>
      <vt:lpstr>Estudiantes y empleados</vt:lpstr>
      <vt:lpstr>Plan de reacción </vt:lpstr>
      <vt:lpstr>  </vt:lpstr>
      <vt:lpstr>Cronograma para la capacitación y sociabilización de las medidas de seguridad.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Contadores Ecuador</dc:creator>
  <cp:lastModifiedBy>Michel Millingalli</cp:lastModifiedBy>
  <cp:revision>260</cp:revision>
  <cp:lastPrinted>2017-03-02T19:44:35Z</cp:lastPrinted>
  <dcterms:created xsi:type="dcterms:W3CDTF">2017-02-07T23:28:30Z</dcterms:created>
  <dcterms:modified xsi:type="dcterms:W3CDTF">2019-02-07T20:52:49Z</dcterms:modified>
</cp:coreProperties>
</file>